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1" r:id="rId1"/>
    <p:sldMasterId id="2147484546" r:id="rId2"/>
  </p:sldMasterIdLst>
  <p:notesMasterIdLst>
    <p:notesMasterId r:id="rId1181"/>
  </p:notesMasterIdLst>
  <p:handoutMasterIdLst>
    <p:handoutMasterId r:id="rId1182"/>
  </p:handoutMasterIdLst>
  <p:sldIdLst>
    <p:sldId id="258" r:id="rId3"/>
    <p:sldId id="257" r:id="rId4"/>
    <p:sldId id="1514" r:id="rId5"/>
    <p:sldId id="1516" r:id="rId6"/>
    <p:sldId id="1517" r:id="rId7"/>
    <p:sldId id="260" r:id="rId8"/>
    <p:sldId id="261" r:id="rId9"/>
    <p:sldId id="1689" r:id="rId10"/>
    <p:sldId id="1690" r:id="rId11"/>
    <p:sldId id="2717" r:id="rId12"/>
    <p:sldId id="2314" r:id="rId13"/>
    <p:sldId id="2719" r:id="rId14"/>
    <p:sldId id="2718" r:id="rId15"/>
    <p:sldId id="2720" r:id="rId16"/>
    <p:sldId id="1550" r:id="rId17"/>
    <p:sldId id="1551" r:id="rId18"/>
    <p:sldId id="1552" r:id="rId19"/>
    <p:sldId id="1553" r:id="rId20"/>
    <p:sldId id="1554" r:id="rId21"/>
    <p:sldId id="1555" r:id="rId22"/>
    <p:sldId id="1556" r:id="rId23"/>
    <p:sldId id="1557" r:id="rId24"/>
    <p:sldId id="1558" r:id="rId25"/>
    <p:sldId id="1559" r:id="rId26"/>
    <p:sldId id="1560" r:id="rId27"/>
    <p:sldId id="1561" r:id="rId28"/>
    <p:sldId id="1562" r:id="rId29"/>
    <p:sldId id="1563" r:id="rId30"/>
    <p:sldId id="1564" r:id="rId31"/>
    <p:sldId id="1565" r:id="rId32"/>
    <p:sldId id="1566" r:id="rId33"/>
    <p:sldId id="1567" r:id="rId34"/>
    <p:sldId id="1568" r:id="rId35"/>
    <p:sldId id="1569" r:id="rId36"/>
    <p:sldId id="1570" r:id="rId37"/>
    <p:sldId id="1571" r:id="rId38"/>
    <p:sldId id="1572" r:id="rId39"/>
    <p:sldId id="1573" r:id="rId40"/>
    <p:sldId id="1574" r:id="rId41"/>
    <p:sldId id="1575" r:id="rId42"/>
    <p:sldId id="1576" r:id="rId43"/>
    <p:sldId id="1577" r:id="rId44"/>
    <p:sldId id="1578" r:id="rId45"/>
    <p:sldId id="1579" r:id="rId46"/>
    <p:sldId id="1580" r:id="rId47"/>
    <p:sldId id="1581" r:id="rId48"/>
    <p:sldId id="1582" r:id="rId49"/>
    <p:sldId id="1583" r:id="rId50"/>
    <p:sldId id="1584" r:id="rId51"/>
    <p:sldId id="1585" r:id="rId52"/>
    <p:sldId id="1586" r:id="rId53"/>
    <p:sldId id="1587" r:id="rId54"/>
    <p:sldId id="1588" r:id="rId55"/>
    <p:sldId id="1589" r:id="rId56"/>
    <p:sldId id="1590" r:id="rId57"/>
    <p:sldId id="1591" r:id="rId58"/>
    <p:sldId id="1592" r:id="rId59"/>
    <p:sldId id="1593" r:id="rId60"/>
    <p:sldId id="1594" r:id="rId61"/>
    <p:sldId id="1595" r:id="rId62"/>
    <p:sldId id="1540" r:id="rId63"/>
    <p:sldId id="1541" r:id="rId64"/>
    <p:sldId id="1542" r:id="rId65"/>
    <p:sldId id="1543" r:id="rId66"/>
    <p:sldId id="1544" r:id="rId67"/>
    <p:sldId id="1545" r:id="rId68"/>
    <p:sldId id="1546" r:id="rId69"/>
    <p:sldId id="1547" r:id="rId70"/>
    <p:sldId id="1596" r:id="rId71"/>
    <p:sldId id="1597" r:id="rId72"/>
    <p:sldId id="1598" r:id="rId73"/>
    <p:sldId id="1599" r:id="rId74"/>
    <p:sldId id="1600" r:id="rId75"/>
    <p:sldId id="1601" r:id="rId76"/>
    <p:sldId id="1602" r:id="rId77"/>
    <p:sldId id="1603" r:id="rId78"/>
    <p:sldId id="1604" r:id="rId79"/>
    <p:sldId id="1605" r:id="rId80"/>
    <p:sldId id="1606" r:id="rId81"/>
    <p:sldId id="1607" r:id="rId82"/>
    <p:sldId id="1608" r:id="rId83"/>
    <p:sldId id="1609" r:id="rId84"/>
    <p:sldId id="1610" r:id="rId85"/>
    <p:sldId id="1611" r:id="rId86"/>
    <p:sldId id="1612" r:id="rId87"/>
    <p:sldId id="1613" r:id="rId88"/>
    <p:sldId id="1614" r:id="rId89"/>
    <p:sldId id="1615" r:id="rId90"/>
    <p:sldId id="1616" r:id="rId91"/>
    <p:sldId id="1617" r:id="rId92"/>
    <p:sldId id="1618" r:id="rId93"/>
    <p:sldId id="1619" r:id="rId94"/>
    <p:sldId id="1620" r:id="rId95"/>
    <p:sldId id="1621" r:id="rId96"/>
    <p:sldId id="1622" r:id="rId97"/>
    <p:sldId id="1623" r:id="rId98"/>
    <p:sldId id="1625" r:id="rId99"/>
    <p:sldId id="1626" r:id="rId100"/>
    <p:sldId id="1627" r:id="rId101"/>
    <p:sldId id="1628" r:id="rId102"/>
    <p:sldId id="1629" r:id="rId103"/>
    <p:sldId id="1630" r:id="rId104"/>
    <p:sldId id="1631" r:id="rId105"/>
    <p:sldId id="1632" r:id="rId106"/>
    <p:sldId id="1633" r:id="rId107"/>
    <p:sldId id="1634" r:id="rId108"/>
    <p:sldId id="1635" r:id="rId109"/>
    <p:sldId id="1636" r:id="rId110"/>
    <p:sldId id="1637" r:id="rId111"/>
    <p:sldId id="1638" r:id="rId112"/>
    <p:sldId id="1639" r:id="rId113"/>
    <p:sldId id="1640" r:id="rId114"/>
    <p:sldId id="1641" r:id="rId115"/>
    <p:sldId id="1642" r:id="rId116"/>
    <p:sldId id="1643" r:id="rId117"/>
    <p:sldId id="1644" r:id="rId118"/>
    <p:sldId id="1645" r:id="rId119"/>
    <p:sldId id="1646" r:id="rId120"/>
    <p:sldId id="1647" r:id="rId121"/>
    <p:sldId id="1648" r:id="rId122"/>
    <p:sldId id="1649" r:id="rId123"/>
    <p:sldId id="1650" r:id="rId124"/>
    <p:sldId id="1651" r:id="rId125"/>
    <p:sldId id="1652" r:id="rId126"/>
    <p:sldId id="1653" r:id="rId127"/>
    <p:sldId id="1654" r:id="rId128"/>
    <p:sldId id="1655" r:id="rId129"/>
    <p:sldId id="1656" r:id="rId130"/>
    <p:sldId id="1657" r:id="rId131"/>
    <p:sldId id="1658" r:id="rId132"/>
    <p:sldId id="1659" r:id="rId133"/>
    <p:sldId id="1660" r:id="rId134"/>
    <p:sldId id="1661" r:id="rId135"/>
    <p:sldId id="1662" r:id="rId136"/>
    <p:sldId id="1663" r:id="rId137"/>
    <p:sldId id="1664" r:id="rId138"/>
    <p:sldId id="1665" r:id="rId139"/>
    <p:sldId id="1666" r:id="rId140"/>
    <p:sldId id="1667" r:id="rId141"/>
    <p:sldId id="1668" r:id="rId142"/>
    <p:sldId id="1669" r:id="rId143"/>
    <p:sldId id="1670" r:id="rId144"/>
    <p:sldId id="1671" r:id="rId145"/>
    <p:sldId id="1672" r:id="rId146"/>
    <p:sldId id="1673" r:id="rId147"/>
    <p:sldId id="1674" r:id="rId148"/>
    <p:sldId id="1675" r:id="rId149"/>
    <p:sldId id="1676" r:id="rId150"/>
    <p:sldId id="1677" r:id="rId151"/>
    <p:sldId id="1678" r:id="rId152"/>
    <p:sldId id="1679" r:id="rId153"/>
    <p:sldId id="1680" r:id="rId154"/>
    <p:sldId id="1685" r:id="rId155"/>
    <p:sldId id="1686" r:id="rId156"/>
    <p:sldId id="1688" r:id="rId157"/>
    <p:sldId id="1691" r:id="rId158"/>
    <p:sldId id="1692" r:id="rId159"/>
    <p:sldId id="1693" r:id="rId160"/>
    <p:sldId id="1694" r:id="rId161"/>
    <p:sldId id="1695" r:id="rId162"/>
    <p:sldId id="1696" r:id="rId163"/>
    <p:sldId id="1697" r:id="rId164"/>
    <p:sldId id="1698" r:id="rId165"/>
    <p:sldId id="1699" r:id="rId166"/>
    <p:sldId id="1700" r:id="rId167"/>
    <p:sldId id="1701" r:id="rId168"/>
    <p:sldId id="1702" r:id="rId169"/>
    <p:sldId id="1703" r:id="rId170"/>
    <p:sldId id="1704" r:id="rId171"/>
    <p:sldId id="1705" r:id="rId172"/>
    <p:sldId id="1706" r:id="rId173"/>
    <p:sldId id="1707" r:id="rId174"/>
    <p:sldId id="1708" r:id="rId175"/>
    <p:sldId id="1709" r:id="rId176"/>
    <p:sldId id="1710" r:id="rId177"/>
    <p:sldId id="1711" r:id="rId178"/>
    <p:sldId id="1712" r:id="rId179"/>
    <p:sldId id="1713" r:id="rId180"/>
    <p:sldId id="1714" r:id="rId181"/>
    <p:sldId id="1715" r:id="rId182"/>
    <p:sldId id="1716" r:id="rId183"/>
    <p:sldId id="1717" r:id="rId184"/>
    <p:sldId id="1718" r:id="rId185"/>
    <p:sldId id="1719" r:id="rId186"/>
    <p:sldId id="1720" r:id="rId187"/>
    <p:sldId id="1721" r:id="rId188"/>
    <p:sldId id="1722" r:id="rId189"/>
    <p:sldId id="1723" r:id="rId190"/>
    <p:sldId id="1724" r:id="rId191"/>
    <p:sldId id="1725" r:id="rId192"/>
    <p:sldId id="1726" r:id="rId193"/>
    <p:sldId id="1727" r:id="rId194"/>
    <p:sldId id="1728" r:id="rId195"/>
    <p:sldId id="1729" r:id="rId196"/>
    <p:sldId id="1730" r:id="rId197"/>
    <p:sldId id="1731" r:id="rId198"/>
    <p:sldId id="1732" r:id="rId199"/>
    <p:sldId id="1733" r:id="rId200"/>
    <p:sldId id="1734" r:id="rId201"/>
    <p:sldId id="1735" r:id="rId202"/>
    <p:sldId id="1736" r:id="rId203"/>
    <p:sldId id="1737" r:id="rId204"/>
    <p:sldId id="1738" r:id="rId205"/>
    <p:sldId id="1739" r:id="rId206"/>
    <p:sldId id="1740" r:id="rId207"/>
    <p:sldId id="1741" r:id="rId208"/>
    <p:sldId id="1742" r:id="rId209"/>
    <p:sldId id="1743" r:id="rId210"/>
    <p:sldId id="1744" r:id="rId211"/>
    <p:sldId id="1745" r:id="rId212"/>
    <p:sldId id="1746" r:id="rId213"/>
    <p:sldId id="1747" r:id="rId214"/>
    <p:sldId id="1748" r:id="rId215"/>
    <p:sldId id="1749" r:id="rId216"/>
    <p:sldId id="1750" r:id="rId217"/>
    <p:sldId id="1751" r:id="rId218"/>
    <p:sldId id="1752" r:id="rId219"/>
    <p:sldId id="1753" r:id="rId220"/>
    <p:sldId id="1754" r:id="rId221"/>
    <p:sldId id="1755" r:id="rId222"/>
    <p:sldId id="1756" r:id="rId223"/>
    <p:sldId id="1757" r:id="rId224"/>
    <p:sldId id="1758" r:id="rId225"/>
    <p:sldId id="1759" r:id="rId226"/>
    <p:sldId id="1760" r:id="rId227"/>
    <p:sldId id="1761" r:id="rId228"/>
    <p:sldId id="1762" r:id="rId229"/>
    <p:sldId id="1763" r:id="rId230"/>
    <p:sldId id="1764" r:id="rId231"/>
    <p:sldId id="1765" r:id="rId232"/>
    <p:sldId id="1766" r:id="rId233"/>
    <p:sldId id="1767" r:id="rId234"/>
    <p:sldId id="1768" r:id="rId235"/>
    <p:sldId id="1769" r:id="rId236"/>
    <p:sldId id="1770" r:id="rId237"/>
    <p:sldId id="1771" r:id="rId238"/>
    <p:sldId id="1772" r:id="rId239"/>
    <p:sldId id="1773" r:id="rId240"/>
    <p:sldId id="1774" r:id="rId241"/>
    <p:sldId id="1775" r:id="rId242"/>
    <p:sldId id="1776" r:id="rId243"/>
    <p:sldId id="1777" r:id="rId244"/>
    <p:sldId id="1778" r:id="rId245"/>
    <p:sldId id="1779" r:id="rId246"/>
    <p:sldId id="1780" r:id="rId247"/>
    <p:sldId id="1781" r:id="rId248"/>
    <p:sldId id="1782" r:id="rId249"/>
    <p:sldId id="1783" r:id="rId250"/>
    <p:sldId id="1784" r:id="rId251"/>
    <p:sldId id="1785" r:id="rId252"/>
    <p:sldId id="1786" r:id="rId253"/>
    <p:sldId id="1787" r:id="rId254"/>
    <p:sldId id="1788" r:id="rId255"/>
    <p:sldId id="1789" r:id="rId256"/>
    <p:sldId id="1790" r:id="rId257"/>
    <p:sldId id="1791" r:id="rId258"/>
    <p:sldId id="1792" r:id="rId259"/>
    <p:sldId id="1793" r:id="rId260"/>
    <p:sldId id="1794" r:id="rId261"/>
    <p:sldId id="1795" r:id="rId262"/>
    <p:sldId id="1796" r:id="rId263"/>
    <p:sldId id="1797" r:id="rId264"/>
    <p:sldId id="1798" r:id="rId265"/>
    <p:sldId id="1799" r:id="rId266"/>
    <p:sldId id="1800" r:id="rId267"/>
    <p:sldId id="1801" r:id="rId268"/>
    <p:sldId id="1802" r:id="rId269"/>
    <p:sldId id="1803" r:id="rId270"/>
    <p:sldId id="1804" r:id="rId271"/>
    <p:sldId id="1805" r:id="rId272"/>
    <p:sldId id="1806" r:id="rId273"/>
    <p:sldId id="1807" r:id="rId274"/>
    <p:sldId id="1808" r:id="rId275"/>
    <p:sldId id="1809" r:id="rId276"/>
    <p:sldId id="1810" r:id="rId277"/>
    <p:sldId id="1811" r:id="rId278"/>
    <p:sldId id="1812" r:id="rId279"/>
    <p:sldId id="1813" r:id="rId280"/>
    <p:sldId id="1814" r:id="rId281"/>
    <p:sldId id="1815" r:id="rId282"/>
    <p:sldId id="1816" r:id="rId283"/>
    <p:sldId id="1817" r:id="rId284"/>
    <p:sldId id="1818" r:id="rId285"/>
    <p:sldId id="1819" r:id="rId286"/>
    <p:sldId id="1820" r:id="rId287"/>
    <p:sldId id="1821" r:id="rId288"/>
    <p:sldId id="1822" r:id="rId289"/>
    <p:sldId id="1823" r:id="rId290"/>
    <p:sldId id="1824" r:id="rId291"/>
    <p:sldId id="1825" r:id="rId292"/>
    <p:sldId id="1826" r:id="rId293"/>
    <p:sldId id="1827" r:id="rId294"/>
    <p:sldId id="1828" r:id="rId295"/>
    <p:sldId id="1829" r:id="rId296"/>
    <p:sldId id="1830" r:id="rId297"/>
    <p:sldId id="1831" r:id="rId298"/>
    <p:sldId id="1832" r:id="rId299"/>
    <p:sldId id="1833" r:id="rId300"/>
    <p:sldId id="1834" r:id="rId301"/>
    <p:sldId id="1835" r:id="rId302"/>
    <p:sldId id="1836" r:id="rId303"/>
    <p:sldId id="1837" r:id="rId304"/>
    <p:sldId id="1838" r:id="rId305"/>
    <p:sldId id="1839" r:id="rId306"/>
    <p:sldId id="1840" r:id="rId307"/>
    <p:sldId id="1841" r:id="rId308"/>
    <p:sldId id="1842" r:id="rId309"/>
    <p:sldId id="1843" r:id="rId310"/>
    <p:sldId id="1844" r:id="rId311"/>
    <p:sldId id="1845" r:id="rId312"/>
    <p:sldId id="1846" r:id="rId313"/>
    <p:sldId id="1847" r:id="rId314"/>
    <p:sldId id="1848" r:id="rId315"/>
    <p:sldId id="1849" r:id="rId316"/>
    <p:sldId id="1850" r:id="rId317"/>
    <p:sldId id="1851" r:id="rId318"/>
    <p:sldId id="1852" r:id="rId319"/>
    <p:sldId id="1853" r:id="rId320"/>
    <p:sldId id="1854" r:id="rId321"/>
    <p:sldId id="1855" r:id="rId322"/>
    <p:sldId id="1856" r:id="rId323"/>
    <p:sldId id="1857" r:id="rId324"/>
    <p:sldId id="1858" r:id="rId325"/>
    <p:sldId id="1859" r:id="rId326"/>
    <p:sldId id="1860" r:id="rId327"/>
    <p:sldId id="1861" r:id="rId328"/>
    <p:sldId id="1862" r:id="rId329"/>
    <p:sldId id="1863" r:id="rId330"/>
    <p:sldId id="1864" r:id="rId331"/>
    <p:sldId id="1865" r:id="rId332"/>
    <p:sldId id="1866" r:id="rId333"/>
    <p:sldId id="1867" r:id="rId334"/>
    <p:sldId id="1868" r:id="rId335"/>
    <p:sldId id="1869" r:id="rId336"/>
    <p:sldId id="1870" r:id="rId337"/>
    <p:sldId id="1871" r:id="rId338"/>
    <p:sldId id="1872" r:id="rId339"/>
    <p:sldId id="1873" r:id="rId340"/>
    <p:sldId id="1874" r:id="rId341"/>
    <p:sldId id="1875" r:id="rId342"/>
    <p:sldId id="1876" r:id="rId343"/>
    <p:sldId id="1877" r:id="rId344"/>
    <p:sldId id="1878" r:id="rId345"/>
    <p:sldId id="1879" r:id="rId346"/>
    <p:sldId id="1880" r:id="rId347"/>
    <p:sldId id="1881" r:id="rId348"/>
    <p:sldId id="1882" r:id="rId349"/>
    <p:sldId id="1883" r:id="rId350"/>
    <p:sldId id="1884" r:id="rId351"/>
    <p:sldId id="1885" r:id="rId352"/>
    <p:sldId id="1886" r:id="rId353"/>
    <p:sldId id="1887" r:id="rId354"/>
    <p:sldId id="1888" r:id="rId355"/>
    <p:sldId id="1889" r:id="rId356"/>
    <p:sldId id="1890" r:id="rId357"/>
    <p:sldId id="1891" r:id="rId358"/>
    <p:sldId id="1892" r:id="rId359"/>
    <p:sldId id="1893" r:id="rId360"/>
    <p:sldId id="1894" r:id="rId361"/>
    <p:sldId id="1895" r:id="rId362"/>
    <p:sldId id="1896" r:id="rId363"/>
    <p:sldId id="1897" r:id="rId364"/>
    <p:sldId id="1898" r:id="rId365"/>
    <p:sldId id="1899" r:id="rId366"/>
    <p:sldId id="1900" r:id="rId367"/>
    <p:sldId id="1901" r:id="rId368"/>
    <p:sldId id="1902" r:id="rId369"/>
    <p:sldId id="1903" r:id="rId370"/>
    <p:sldId id="1904" r:id="rId371"/>
    <p:sldId id="1905" r:id="rId372"/>
    <p:sldId id="1906" r:id="rId373"/>
    <p:sldId id="1907" r:id="rId374"/>
    <p:sldId id="1908" r:id="rId375"/>
    <p:sldId id="1909" r:id="rId376"/>
    <p:sldId id="1910" r:id="rId377"/>
    <p:sldId id="1911" r:id="rId378"/>
    <p:sldId id="1912" r:id="rId379"/>
    <p:sldId id="1913" r:id="rId380"/>
    <p:sldId id="1914" r:id="rId381"/>
    <p:sldId id="1915" r:id="rId382"/>
    <p:sldId id="1916" r:id="rId383"/>
    <p:sldId id="1917" r:id="rId384"/>
    <p:sldId id="1918" r:id="rId385"/>
    <p:sldId id="1919" r:id="rId386"/>
    <p:sldId id="1920" r:id="rId387"/>
    <p:sldId id="1921" r:id="rId388"/>
    <p:sldId id="1922" r:id="rId389"/>
    <p:sldId id="1923" r:id="rId390"/>
    <p:sldId id="1924" r:id="rId391"/>
    <p:sldId id="1925" r:id="rId392"/>
    <p:sldId id="1926" r:id="rId393"/>
    <p:sldId id="1927" r:id="rId394"/>
    <p:sldId id="1928" r:id="rId395"/>
    <p:sldId id="1929" r:id="rId396"/>
    <p:sldId id="1930" r:id="rId397"/>
    <p:sldId id="1931" r:id="rId398"/>
    <p:sldId id="1932" r:id="rId399"/>
    <p:sldId id="1933" r:id="rId400"/>
    <p:sldId id="1934" r:id="rId401"/>
    <p:sldId id="1935" r:id="rId402"/>
    <p:sldId id="1936" r:id="rId403"/>
    <p:sldId id="1937" r:id="rId404"/>
    <p:sldId id="1938" r:id="rId405"/>
    <p:sldId id="1939" r:id="rId406"/>
    <p:sldId id="1940" r:id="rId407"/>
    <p:sldId id="1941" r:id="rId408"/>
    <p:sldId id="1942" r:id="rId409"/>
    <p:sldId id="1943" r:id="rId410"/>
    <p:sldId id="1944" r:id="rId411"/>
    <p:sldId id="1945" r:id="rId412"/>
    <p:sldId id="1946" r:id="rId413"/>
    <p:sldId id="1947" r:id="rId414"/>
    <p:sldId id="1948" r:id="rId415"/>
    <p:sldId id="1949" r:id="rId416"/>
    <p:sldId id="1950" r:id="rId417"/>
    <p:sldId id="1951" r:id="rId418"/>
    <p:sldId id="1952" r:id="rId419"/>
    <p:sldId id="1953" r:id="rId420"/>
    <p:sldId id="1954" r:id="rId421"/>
    <p:sldId id="1955" r:id="rId422"/>
    <p:sldId id="1956" r:id="rId423"/>
    <p:sldId id="1957" r:id="rId424"/>
    <p:sldId id="1958" r:id="rId425"/>
    <p:sldId id="1959" r:id="rId426"/>
    <p:sldId id="1960" r:id="rId427"/>
    <p:sldId id="1961" r:id="rId428"/>
    <p:sldId id="1962" r:id="rId429"/>
    <p:sldId id="1963" r:id="rId430"/>
    <p:sldId id="1964" r:id="rId431"/>
    <p:sldId id="1965" r:id="rId432"/>
    <p:sldId id="1966" r:id="rId433"/>
    <p:sldId id="1967" r:id="rId434"/>
    <p:sldId id="1968" r:id="rId435"/>
    <p:sldId id="1969" r:id="rId436"/>
    <p:sldId id="1970" r:id="rId437"/>
    <p:sldId id="1971" r:id="rId438"/>
    <p:sldId id="1972" r:id="rId439"/>
    <p:sldId id="1973" r:id="rId440"/>
    <p:sldId id="1974" r:id="rId441"/>
    <p:sldId id="1975" r:id="rId442"/>
    <p:sldId id="1976" r:id="rId443"/>
    <p:sldId id="1977" r:id="rId444"/>
    <p:sldId id="1978" r:id="rId445"/>
    <p:sldId id="1979" r:id="rId446"/>
    <p:sldId id="1980" r:id="rId447"/>
    <p:sldId id="1981" r:id="rId448"/>
    <p:sldId id="1982" r:id="rId449"/>
    <p:sldId id="1983" r:id="rId450"/>
    <p:sldId id="1984" r:id="rId451"/>
    <p:sldId id="1985" r:id="rId452"/>
    <p:sldId id="1986" r:id="rId453"/>
    <p:sldId id="1987" r:id="rId454"/>
    <p:sldId id="1988" r:id="rId455"/>
    <p:sldId id="1989" r:id="rId456"/>
    <p:sldId id="1990" r:id="rId457"/>
    <p:sldId id="1991" r:id="rId458"/>
    <p:sldId id="1992" r:id="rId459"/>
    <p:sldId id="1993" r:id="rId460"/>
    <p:sldId id="1994" r:id="rId461"/>
    <p:sldId id="1995" r:id="rId462"/>
    <p:sldId id="1996" r:id="rId463"/>
    <p:sldId id="1997" r:id="rId464"/>
    <p:sldId id="1998" r:id="rId465"/>
    <p:sldId id="1999" r:id="rId466"/>
    <p:sldId id="2000" r:id="rId467"/>
    <p:sldId id="2001" r:id="rId468"/>
    <p:sldId id="2002" r:id="rId469"/>
    <p:sldId id="2003" r:id="rId470"/>
    <p:sldId id="2004" r:id="rId471"/>
    <p:sldId id="2005" r:id="rId472"/>
    <p:sldId id="2006" r:id="rId473"/>
    <p:sldId id="2007" r:id="rId474"/>
    <p:sldId id="2008" r:id="rId475"/>
    <p:sldId id="2009" r:id="rId476"/>
    <p:sldId id="2010" r:id="rId477"/>
    <p:sldId id="2011" r:id="rId478"/>
    <p:sldId id="2012" r:id="rId479"/>
    <p:sldId id="2013" r:id="rId480"/>
    <p:sldId id="2014" r:id="rId481"/>
    <p:sldId id="2015" r:id="rId482"/>
    <p:sldId id="2016" r:id="rId483"/>
    <p:sldId id="2017" r:id="rId484"/>
    <p:sldId id="2018" r:id="rId485"/>
    <p:sldId id="2019" r:id="rId486"/>
    <p:sldId id="2020" r:id="rId487"/>
    <p:sldId id="2021" r:id="rId488"/>
    <p:sldId id="2022" r:id="rId489"/>
    <p:sldId id="2023" r:id="rId490"/>
    <p:sldId id="2024" r:id="rId491"/>
    <p:sldId id="2025" r:id="rId492"/>
    <p:sldId id="2026" r:id="rId493"/>
    <p:sldId id="2027" r:id="rId494"/>
    <p:sldId id="2028" r:id="rId495"/>
    <p:sldId id="2029" r:id="rId496"/>
    <p:sldId id="2030" r:id="rId497"/>
    <p:sldId id="2031" r:id="rId498"/>
    <p:sldId id="2032" r:id="rId499"/>
    <p:sldId id="2033" r:id="rId500"/>
    <p:sldId id="2034" r:id="rId501"/>
    <p:sldId id="2035" r:id="rId502"/>
    <p:sldId id="2036" r:id="rId503"/>
    <p:sldId id="2037" r:id="rId504"/>
    <p:sldId id="2038" r:id="rId505"/>
    <p:sldId id="2039" r:id="rId506"/>
    <p:sldId id="2040" r:id="rId507"/>
    <p:sldId id="2041" r:id="rId508"/>
    <p:sldId id="2042" r:id="rId509"/>
    <p:sldId id="2043" r:id="rId510"/>
    <p:sldId id="2044" r:id="rId511"/>
    <p:sldId id="2045" r:id="rId512"/>
    <p:sldId id="2046" r:id="rId513"/>
    <p:sldId id="2047" r:id="rId514"/>
    <p:sldId id="2048" r:id="rId515"/>
    <p:sldId id="2049" r:id="rId516"/>
    <p:sldId id="2050" r:id="rId517"/>
    <p:sldId id="2051" r:id="rId518"/>
    <p:sldId id="2052" r:id="rId519"/>
    <p:sldId id="2053" r:id="rId520"/>
    <p:sldId id="2054" r:id="rId521"/>
    <p:sldId id="2055" r:id="rId522"/>
    <p:sldId id="2056" r:id="rId523"/>
    <p:sldId id="2057" r:id="rId524"/>
    <p:sldId id="2058" r:id="rId525"/>
    <p:sldId id="2059" r:id="rId526"/>
    <p:sldId id="2060" r:id="rId527"/>
    <p:sldId id="2061" r:id="rId528"/>
    <p:sldId id="2062" r:id="rId529"/>
    <p:sldId id="2063" r:id="rId530"/>
    <p:sldId id="2064" r:id="rId531"/>
    <p:sldId id="2065" r:id="rId532"/>
    <p:sldId id="2066" r:id="rId533"/>
    <p:sldId id="2067" r:id="rId534"/>
    <p:sldId id="2068" r:id="rId535"/>
    <p:sldId id="2069" r:id="rId536"/>
    <p:sldId id="2070" r:id="rId537"/>
    <p:sldId id="2071" r:id="rId538"/>
    <p:sldId id="2072" r:id="rId539"/>
    <p:sldId id="2073" r:id="rId540"/>
    <p:sldId id="2074" r:id="rId541"/>
    <p:sldId id="2075" r:id="rId542"/>
    <p:sldId id="2076" r:id="rId543"/>
    <p:sldId id="2077" r:id="rId544"/>
    <p:sldId id="2078" r:id="rId545"/>
    <p:sldId id="2079" r:id="rId546"/>
    <p:sldId id="2080" r:id="rId547"/>
    <p:sldId id="2081" r:id="rId548"/>
    <p:sldId id="2082" r:id="rId549"/>
    <p:sldId id="2083" r:id="rId550"/>
    <p:sldId id="2084" r:id="rId551"/>
    <p:sldId id="2085" r:id="rId552"/>
    <p:sldId id="2086" r:id="rId553"/>
    <p:sldId id="2087" r:id="rId554"/>
    <p:sldId id="2088" r:id="rId555"/>
    <p:sldId id="2089" r:id="rId556"/>
    <p:sldId id="2090" r:id="rId557"/>
    <p:sldId id="2091" r:id="rId558"/>
    <p:sldId id="2092" r:id="rId559"/>
    <p:sldId id="2093" r:id="rId560"/>
    <p:sldId id="2094" r:id="rId561"/>
    <p:sldId id="2095" r:id="rId562"/>
    <p:sldId id="2096" r:id="rId563"/>
    <p:sldId id="2097" r:id="rId564"/>
    <p:sldId id="2098" r:id="rId565"/>
    <p:sldId id="2099" r:id="rId566"/>
    <p:sldId id="2100" r:id="rId567"/>
    <p:sldId id="2101" r:id="rId568"/>
    <p:sldId id="2102" r:id="rId569"/>
    <p:sldId id="2103" r:id="rId570"/>
    <p:sldId id="2104" r:id="rId571"/>
    <p:sldId id="2105" r:id="rId572"/>
    <p:sldId id="2106" r:id="rId573"/>
    <p:sldId id="2107" r:id="rId574"/>
    <p:sldId id="2108" r:id="rId575"/>
    <p:sldId id="2109" r:id="rId576"/>
    <p:sldId id="2110" r:id="rId577"/>
    <p:sldId id="2111" r:id="rId578"/>
    <p:sldId id="2112" r:id="rId579"/>
    <p:sldId id="2113" r:id="rId580"/>
    <p:sldId id="2114" r:id="rId581"/>
    <p:sldId id="2115" r:id="rId582"/>
    <p:sldId id="2116" r:id="rId583"/>
    <p:sldId id="2117" r:id="rId584"/>
    <p:sldId id="2118" r:id="rId585"/>
    <p:sldId id="2119" r:id="rId586"/>
    <p:sldId id="2120" r:id="rId587"/>
    <p:sldId id="2121" r:id="rId588"/>
    <p:sldId id="2123" r:id="rId589"/>
    <p:sldId id="2124" r:id="rId590"/>
    <p:sldId id="2125" r:id="rId591"/>
    <p:sldId id="2126" r:id="rId592"/>
    <p:sldId id="2127" r:id="rId593"/>
    <p:sldId id="2128" r:id="rId594"/>
    <p:sldId id="2129" r:id="rId595"/>
    <p:sldId id="2130" r:id="rId596"/>
    <p:sldId id="2131" r:id="rId597"/>
    <p:sldId id="2132" r:id="rId598"/>
    <p:sldId id="2133" r:id="rId599"/>
    <p:sldId id="2134" r:id="rId600"/>
    <p:sldId id="2135" r:id="rId601"/>
    <p:sldId id="2136" r:id="rId602"/>
    <p:sldId id="2137" r:id="rId603"/>
    <p:sldId id="2138" r:id="rId604"/>
    <p:sldId id="2139" r:id="rId605"/>
    <p:sldId id="2140" r:id="rId606"/>
    <p:sldId id="2141" r:id="rId607"/>
    <p:sldId id="2142" r:id="rId608"/>
    <p:sldId id="2143" r:id="rId609"/>
    <p:sldId id="2144" r:id="rId610"/>
    <p:sldId id="2145" r:id="rId611"/>
    <p:sldId id="2146" r:id="rId612"/>
    <p:sldId id="2147" r:id="rId613"/>
    <p:sldId id="2148" r:id="rId614"/>
    <p:sldId id="2149" r:id="rId615"/>
    <p:sldId id="2150" r:id="rId616"/>
    <p:sldId id="2151" r:id="rId617"/>
    <p:sldId id="2152" r:id="rId618"/>
    <p:sldId id="2153" r:id="rId619"/>
    <p:sldId id="2154" r:id="rId620"/>
    <p:sldId id="2155" r:id="rId621"/>
    <p:sldId id="2156" r:id="rId622"/>
    <p:sldId id="2157" r:id="rId623"/>
    <p:sldId id="2158" r:id="rId624"/>
    <p:sldId id="2159" r:id="rId625"/>
    <p:sldId id="2160" r:id="rId626"/>
    <p:sldId id="2161" r:id="rId627"/>
    <p:sldId id="2162" r:id="rId628"/>
    <p:sldId id="2163" r:id="rId629"/>
    <p:sldId id="2164" r:id="rId630"/>
    <p:sldId id="2165" r:id="rId631"/>
    <p:sldId id="2166" r:id="rId632"/>
    <p:sldId id="2167" r:id="rId633"/>
    <p:sldId id="2168" r:id="rId634"/>
    <p:sldId id="2169" r:id="rId635"/>
    <p:sldId id="2170" r:id="rId636"/>
    <p:sldId id="2171" r:id="rId637"/>
    <p:sldId id="2172" r:id="rId638"/>
    <p:sldId id="2173" r:id="rId639"/>
    <p:sldId id="2174" r:id="rId640"/>
    <p:sldId id="2175" r:id="rId641"/>
    <p:sldId id="2176" r:id="rId642"/>
    <p:sldId id="2177" r:id="rId643"/>
    <p:sldId id="2178" r:id="rId644"/>
    <p:sldId id="2179" r:id="rId645"/>
    <p:sldId id="2180" r:id="rId646"/>
    <p:sldId id="2181" r:id="rId647"/>
    <p:sldId id="2182" r:id="rId648"/>
    <p:sldId id="2183" r:id="rId649"/>
    <p:sldId id="2184" r:id="rId650"/>
    <p:sldId id="2185" r:id="rId651"/>
    <p:sldId id="2186" r:id="rId652"/>
    <p:sldId id="2187" r:id="rId653"/>
    <p:sldId id="2188" r:id="rId654"/>
    <p:sldId id="2189" r:id="rId655"/>
    <p:sldId id="2190" r:id="rId656"/>
    <p:sldId id="2191" r:id="rId657"/>
    <p:sldId id="2192" r:id="rId658"/>
    <p:sldId id="2193" r:id="rId659"/>
    <p:sldId id="2194" r:id="rId660"/>
    <p:sldId id="2195" r:id="rId661"/>
    <p:sldId id="2196" r:id="rId662"/>
    <p:sldId id="2197" r:id="rId663"/>
    <p:sldId id="2198" r:id="rId664"/>
    <p:sldId id="2199" r:id="rId665"/>
    <p:sldId id="2200" r:id="rId666"/>
    <p:sldId id="2201" r:id="rId667"/>
    <p:sldId id="2202" r:id="rId668"/>
    <p:sldId id="2203" r:id="rId669"/>
    <p:sldId id="2204" r:id="rId670"/>
    <p:sldId id="2205" r:id="rId671"/>
    <p:sldId id="2206" r:id="rId672"/>
    <p:sldId id="2207" r:id="rId673"/>
    <p:sldId id="2208" r:id="rId674"/>
    <p:sldId id="2209" r:id="rId675"/>
    <p:sldId id="2210" r:id="rId676"/>
    <p:sldId id="2211" r:id="rId677"/>
    <p:sldId id="2212" r:id="rId678"/>
    <p:sldId id="2213" r:id="rId679"/>
    <p:sldId id="2214" r:id="rId680"/>
    <p:sldId id="2215" r:id="rId681"/>
    <p:sldId id="2216" r:id="rId682"/>
    <p:sldId id="2217" r:id="rId683"/>
    <p:sldId id="2218" r:id="rId684"/>
    <p:sldId id="2219" r:id="rId685"/>
    <p:sldId id="2220" r:id="rId686"/>
    <p:sldId id="2221" r:id="rId687"/>
    <p:sldId id="2222" r:id="rId688"/>
    <p:sldId id="2223" r:id="rId689"/>
    <p:sldId id="2224" r:id="rId690"/>
    <p:sldId id="2225" r:id="rId691"/>
    <p:sldId id="2226" r:id="rId692"/>
    <p:sldId id="2227" r:id="rId693"/>
    <p:sldId id="2228" r:id="rId694"/>
    <p:sldId id="2229" r:id="rId695"/>
    <p:sldId id="2230" r:id="rId696"/>
    <p:sldId id="2231" r:id="rId697"/>
    <p:sldId id="2232" r:id="rId698"/>
    <p:sldId id="2233" r:id="rId699"/>
    <p:sldId id="2234" r:id="rId700"/>
    <p:sldId id="2235" r:id="rId701"/>
    <p:sldId id="2236" r:id="rId702"/>
    <p:sldId id="2237" r:id="rId703"/>
    <p:sldId id="2238" r:id="rId704"/>
    <p:sldId id="2239" r:id="rId705"/>
    <p:sldId id="2240" r:id="rId706"/>
    <p:sldId id="2241" r:id="rId707"/>
    <p:sldId id="2242" r:id="rId708"/>
    <p:sldId id="2243" r:id="rId709"/>
    <p:sldId id="2244" r:id="rId710"/>
    <p:sldId id="2245" r:id="rId711"/>
    <p:sldId id="2246" r:id="rId712"/>
    <p:sldId id="2247" r:id="rId713"/>
    <p:sldId id="2248" r:id="rId714"/>
    <p:sldId id="2249" r:id="rId715"/>
    <p:sldId id="2250" r:id="rId716"/>
    <p:sldId id="2251" r:id="rId717"/>
    <p:sldId id="2252" r:id="rId718"/>
    <p:sldId id="2253" r:id="rId719"/>
    <p:sldId id="2254" r:id="rId720"/>
    <p:sldId id="2255" r:id="rId721"/>
    <p:sldId id="2256" r:id="rId722"/>
    <p:sldId id="2257" r:id="rId723"/>
    <p:sldId id="2258" r:id="rId724"/>
    <p:sldId id="2259" r:id="rId725"/>
    <p:sldId id="2260" r:id="rId726"/>
    <p:sldId id="2261" r:id="rId727"/>
    <p:sldId id="2262" r:id="rId728"/>
    <p:sldId id="2263" r:id="rId729"/>
    <p:sldId id="2264" r:id="rId730"/>
    <p:sldId id="2265" r:id="rId731"/>
    <p:sldId id="2266" r:id="rId732"/>
    <p:sldId id="2267" r:id="rId733"/>
    <p:sldId id="2268" r:id="rId734"/>
    <p:sldId id="2269" r:id="rId735"/>
    <p:sldId id="2270" r:id="rId736"/>
    <p:sldId id="2271" r:id="rId737"/>
    <p:sldId id="2272" r:id="rId738"/>
    <p:sldId id="2273" r:id="rId739"/>
    <p:sldId id="2274" r:id="rId740"/>
    <p:sldId id="2275" r:id="rId741"/>
    <p:sldId id="2276" r:id="rId742"/>
    <p:sldId id="2277" r:id="rId743"/>
    <p:sldId id="2278" r:id="rId744"/>
    <p:sldId id="2279" r:id="rId745"/>
    <p:sldId id="2280" r:id="rId746"/>
    <p:sldId id="2281" r:id="rId747"/>
    <p:sldId id="2282" r:id="rId748"/>
    <p:sldId id="2283" r:id="rId749"/>
    <p:sldId id="2284" r:id="rId750"/>
    <p:sldId id="2285" r:id="rId751"/>
    <p:sldId id="2286" r:id="rId752"/>
    <p:sldId id="2287" r:id="rId753"/>
    <p:sldId id="2288" r:id="rId754"/>
    <p:sldId id="2289" r:id="rId755"/>
    <p:sldId id="2290" r:id="rId756"/>
    <p:sldId id="2291" r:id="rId757"/>
    <p:sldId id="2292" r:id="rId758"/>
    <p:sldId id="2293" r:id="rId759"/>
    <p:sldId id="2294" r:id="rId760"/>
    <p:sldId id="2295" r:id="rId761"/>
    <p:sldId id="2296" r:id="rId762"/>
    <p:sldId id="2297" r:id="rId763"/>
    <p:sldId id="2298" r:id="rId764"/>
    <p:sldId id="2299" r:id="rId765"/>
    <p:sldId id="2300" r:id="rId766"/>
    <p:sldId id="2301" r:id="rId767"/>
    <p:sldId id="2302" r:id="rId768"/>
    <p:sldId id="2303" r:id="rId769"/>
    <p:sldId id="2304" r:id="rId770"/>
    <p:sldId id="2305" r:id="rId771"/>
    <p:sldId id="2306" r:id="rId772"/>
    <p:sldId id="2307" r:id="rId773"/>
    <p:sldId id="2308" r:id="rId774"/>
    <p:sldId id="2309" r:id="rId775"/>
    <p:sldId id="2310" r:id="rId776"/>
    <p:sldId id="2312" r:id="rId777"/>
    <p:sldId id="2313" r:id="rId778"/>
    <p:sldId id="2315" r:id="rId779"/>
    <p:sldId id="2316" r:id="rId780"/>
    <p:sldId id="2317" r:id="rId781"/>
    <p:sldId id="2318" r:id="rId782"/>
    <p:sldId id="2319" r:id="rId783"/>
    <p:sldId id="2320" r:id="rId784"/>
    <p:sldId id="2321" r:id="rId785"/>
    <p:sldId id="2322" r:id="rId786"/>
    <p:sldId id="2323" r:id="rId787"/>
    <p:sldId id="2324" r:id="rId788"/>
    <p:sldId id="2325" r:id="rId789"/>
    <p:sldId id="2326" r:id="rId790"/>
    <p:sldId id="2327" r:id="rId791"/>
    <p:sldId id="2328" r:id="rId792"/>
    <p:sldId id="2329" r:id="rId793"/>
    <p:sldId id="2330" r:id="rId794"/>
    <p:sldId id="2331" r:id="rId795"/>
    <p:sldId id="2332" r:id="rId796"/>
    <p:sldId id="2333" r:id="rId797"/>
    <p:sldId id="2334" r:id="rId798"/>
    <p:sldId id="2335" r:id="rId799"/>
    <p:sldId id="2336" r:id="rId800"/>
    <p:sldId id="2337" r:id="rId801"/>
    <p:sldId id="2338" r:id="rId802"/>
    <p:sldId id="2339" r:id="rId803"/>
    <p:sldId id="2340" r:id="rId804"/>
    <p:sldId id="2341" r:id="rId805"/>
    <p:sldId id="2342" r:id="rId806"/>
    <p:sldId id="2343" r:id="rId807"/>
    <p:sldId id="2344" r:id="rId808"/>
    <p:sldId id="2345" r:id="rId809"/>
    <p:sldId id="2346" r:id="rId810"/>
    <p:sldId id="2347" r:id="rId811"/>
    <p:sldId id="2348" r:id="rId812"/>
    <p:sldId id="2349" r:id="rId813"/>
    <p:sldId id="2350" r:id="rId814"/>
    <p:sldId id="2351" r:id="rId815"/>
    <p:sldId id="2352" r:id="rId816"/>
    <p:sldId id="2353" r:id="rId817"/>
    <p:sldId id="2354" r:id="rId818"/>
    <p:sldId id="2355" r:id="rId819"/>
    <p:sldId id="2356" r:id="rId820"/>
    <p:sldId id="2357" r:id="rId821"/>
    <p:sldId id="2358" r:id="rId822"/>
    <p:sldId id="2359" r:id="rId823"/>
    <p:sldId id="2360" r:id="rId824"/>
    <p:sldId id="2361" r:id="rId825"/>
    <p:sldId id="2362" r:id="rId826"/>
    <p:sldId id="2363" r:id="rId827"/>
    <p:sldId id="2364" r:id="rId828"/>
    <p:sldId id="2365" r:id="rId829"/>
    <p:sldId id="2366" r:id="rId830"/>
    <p:sldId id="2367" r:id="rId831"/>
    <p:sldId id="2368" r:id="rId832"/>
    <p:sldId id="2369" r:id="rId833"/>
    <p:sldId id="2370" r:id="rId834"/>
    <p:sldId id="2371" r:id="rId835"/>
    <p:sldId id="2372" r:id="rId836"/>
    <p:sldId id="2373" r:id="rId837"/>
    <p:sldId id="2374" r:id="rId838"/>
    <p:sldId id="2375" r:id="rId839"/>
    <p:sldId id="2376" r:id="rId840"/>
    <p:sldId id="2377" r:id="rId841"/>
    <p:sldId id="2378" r:id="rId842"/>
    <p:sldId id="2379" r:id="rId843"/>
    <p:sldId id="2380" r:id="rId844"/>
    <p:sldId id="2381" r:id="rId845"/>
    <p:sldId id="2382" r:id="rId846"/>
    <p:sldId id="2383" r:id="rId847"/>
    <p:sldId id="2384" r:id="rId848"/>
    <p:sldId id="2385" r:id="rId849"/>
    <p:sldId id="2386" r:id="rId850"/>
    <p:sldId id="2387" r:id="rId851"/>
    <p:sldId id="2388" r:id="rId852"/>
    <p:sldId id="2389" r:id="rId853"/>
    <p:sldId id="2390" r:id="rId854"/>
    <p:sldId id="2391" r:id="rId855"/>
    <p:sldId id="2392" r:id="rId856"/>
    <p:sldId id="2393" r:id="rId857"/>
    <p:sldId id="2394" r:id="rId858"/>
    <p:sldId id="2395" r:id="rId859"/>
    <p:sldId id="2396" r:id="rId860"/>
    <p:sldId id="2397" r:id="rId861"/>
    <p:sldId id="2398" r:id="rId862"/>
    <p:sldId id="2399" r:id="rId863"/>
    <p:sldId id="2400" r:id="rId864"/>
    <p:sldId id="2401" r:id="rId865"/>
    <p:sldId id="2402" r:id="rId866"/>
    <p:sldId id="2403" r:id="rId867"/>
    <p:sldId id="2404" r:id="rId868"/>
    <p:sldId id="2405" r:id="rId869"/>
    <p:sldId id="2406" r:id="rId870"/>
    <p:sldId id="2407" r:id="rId871"/>
    <p:sldId id="2408" r:id="rId872"/>
    <p:sldId id="2409" r:id="rId873"/>
    <p:sldId id="2410" r:id="rId874"/>
    <p:sldId id="2411" r:id="rId875"/>
    <p:sldId id="2412" r:id="rId876"/>
    <p:sldId id="2413" r:id="rId877"/>
    <p:sldId id="2414" r:id="rId878"/>
    <p:sldId id="2415" r:id="rId879"/>
    <p:sldId id="2416" r:id="rId880"/>
    <p:sldId id="2417" r:id="rId881"/>
    <p:sldId id="2418" r:id="rId882"/>
    <p:sldId id="2419" r:id="rId883"/>
    <p:sldId id="2420" r:id="rId884"/>
    <p:sldId id="2421" r:id="rId885"/>
    <p:sldId id="2422" r:id="rId886"/>
    <p:sldId id="2423" r:id="rId887"/>
    <p:sldId id="2424" r:id="rId888"/>
    <p:sldId id="2425" r:id="rId889"/>
    <p:sldId id="2426" r:id="rId890"/>
    <p:sldId id="2427" r:id="rId891"/>
    <p:sldId id="2428" r:id="rId892"/>
    <p:sldId id="2429" r:id="rId893"/>
    <p:sldId id="2430" r:id="rId894"/>
    <p:sldId id="2431" r:id="rId895"/>
    <p:sldId id="2432" r:id="rId896"/>
    <p:sldId id="2433" r:id="rId897"/>
    <p:sldId id="2434" r:id="rId898"/>
    <p:sldId id="2435" r:id="rId899"/>
    <p:sldId id="2436" r:id="rId900"/>
    <p:sldId id="2437" r:id="rId901"/>
    <p:sldId id="2438" r:id="rId902"/>
    <p:sldId id="2439" r:id="rId903"/>
    <p:sldId id="2440" r:id="rId904"/>
    <p:sldId id="2441" r:id="rId905"/>
    <p:sldId id="2442" r:id="rId906"/>
    <p:sldId id="2443" r:id="rId907"/>
    <p:sldId id="2444" r:id="rId908"/>
    <p:sldId id="2445" r:id="rId909"/>
    <p:sldId id="2446" r:id="rId910"/>
    <p:sldId id="2447" r:id="rId911"/>
    <p:sldId id="2448" r:id="rId912"/>
    <p:sldId id="2449" r:id="rId913"/>
    <p:sldId id="2450" r:id="rId914"/>
    <p:sldId id="2451" r:id="rId915"/>
    <p:sldId id="2452" r:id="rId916"/>
    <p:sldId id="2453" r:id="rId917"/>
    <p:sldId id="2454" r:id="rId918"/>
    <p:sldId id="2455" r:id="rId919"/>
    <p:sldId id="2456" r:id="rId920"/>
    <p:sldId id="2457" r:id="rId921"/>
    <p:sldId id="2458" r:id="rId922"/>
    <p:sldId id="2459" r:id="rId923"/>
    <p:sldId id="2460" r:id="rId924"/>
    <p:sldId id="2461" r:id="rId925"/>
    <p:sldId id="2462" r:id="rId926"/>
    <p:sldId id="2463" r:id="rId927"/>
    <p:sldId id="2464" r:id="rId928"/>
    <p:sldId id="2465" r:id="rId929"/>
    <p:sldId id="2466" r:id="rId930"/>
    <p:sldId id="2467" r:id="rId931"/>
    <p:sldId id="2468" r:id="rId932"/>
    <p:sldId id="2469" r:id="rId933"/>
    <p:sldId id="2470" r:id="rId934"/>
    <p:sldId id="2471" r:id="rId935"/>
    <p:sldId id="2472" r:id="rId936"/>
    <p:sldId id="2473" r:id="rId937"/>
    <p:sldId id="2474" r:id="rId938"/>
    <p:sldId id="2475" r:id="rId939"/>
    <p:sldId id="2476" r:id="rId940"/>
    <p:sldId id="2477" r:id="rId941"/>
    <p:sldId id="2478" r:id="rId942"/>
    <p:sldId id="2479" r:id="rId943"/>
    <p:sldId id="2480" r:id="rId944"/>
    <p:sldId id="2481" r:id="rId945"/>
    <p:sldId id="2482" r:id="rId946"/>
    <p:sldId id="2483" r:id="rId947"/>
    <p:sldId id="2484" r:id="rId948"/>
    <p:sldId id="2485" r:id="rId949"/>
    <p:sldId id="2486" r:id="rId950"/>
    <p:sldId id="2487" r:id="rId951"/>
    <p:sldId id="2488" r:id="rId952"/>
    <p:sldId id="2489" r:id="rId953"/>
    <p:sldId id="2490" r:id="rId954"/>
    <p:sldId id="2491" r:id="rId955"/>
    <p:sldId id="2492" r:id="rId956"/>
    <p:sldId id="2493" r:id="rId957"/>
    <p:sldId id="2494" r:id="rId958"/>
    <p:sldId id="2495" r:id="rId959"/>
    <p:sldId id="2496" r:id="rId960"/>
    <p:sldId id="2497" r:id="rId961"/>
    <p:sldId id="2498" r:id="rId962"/>
    <p:sldId id="2499" r:id="rId963"/>
    <p:sldId id="2500" r:id="rId964"/>
    <p:sldId id="2501" r:id="rId965"/>
    <p:sldId id="2502" r:id="rId966"/>
    <p:sldId id="2503" r:id="rId967"/>
    <p:sldId id="2504" r:id="rId968"/>
    <p:sldId id="2505" r:id="rId969"/>
    <p:sldId id="2506" r:id="rId970"/>
    <p:sldId id="2507" r:id="rId971"/>
    <p:sldId id="2508" r:id="rId972"/>
    <p:sldId id="2509" r:id="rId973"/>
    <p:sldId id="2510" r:id="rId974"/>
    <p:sldId id="2511" r:id="rId975"/>
    <p:sldId id="2512" r:id="rId976"/>
    <p:sldId id="2513" r:id="rId977"/>
    <p:sldId id="2514" r:id="rId978"/>
    <p:sldId id="2515" r:id="rId979"/>
    <p:sldId id="2516" r:id="rId980"/>
    <p:sldId id="2517" r:id="rId981"/>
    <p:sldId id="2518" r:id="rId982"/>
    <p:sldId id="2519" r:id="rId983"/>
    <p:sldId id="2520" r:id="rId984"/>
    <p:sldId id="2521" r:id="rId985"/>
    <p:sldId id="2522" r:id="rId986"/>
    <p:sldId id="2523" r:id="rId987"/>
    <p:sldId id="2524" r:id="rId988"/>
    <p:sldId id="2525" r:id="rId989"/>
    <p:sldId id="2526" r:id="rId990"/>
    <p:sldId id="2527" r:id="rId991"/>
    <p:sldId id="2528" r:id="rId992"/>
    <p:sldId id="2529" r:id="rId993"/>
    <p:sldId id="2530" r:id="rId994"/>
    <p:sldId id="2531" r:id="rId995"/>
    <p:sldId id="2532" r:id="rId996"/>
    <p:sldId id="2533" r:id="rId997"/>
    <p:sldId id="2534" r:id="rId998"/>
    <p:sldId id="2535" r:id="rId999"/>
    <p:sldId id="2536" r:id="rId1000"/>
    <p:sldId id="2537" r:id="rId1001"/>
    <p:sldId id="2538" r:id="rId1002"/>
    <p:sldId id="2539" r:id="rId1003"/>
    <p:sldId id="2540" r:id="rId1004"/>
    <p:sldId id="2541" r:id="rId1005"/>
    <p:sldId id="2542" r:id="rId1006"/>
    <p:sldId id="2543" r:id="rId1007"/>
    <p:sldId id="2544" r:id="rId1008"/>
    <p:sldId id="2545" r:id="rId1009"/>
    <p:sldId id="2546" r:id="rId1010"/>
    <p:sldId id="2547" r:id="rId1011"/>
    <p:sldId id="2548" r:id="rId1012"/>
    <p:sldId id="2549" r:id="rId1013"/>
    <p:sldId id="2550" r:id="rId1014"/>
    <p:sldId id="2551" r:id="rId1015"/>
    <p:sldId id="2552" r:id="rId1016"/>
    <p:sldId id="2553" r:id="rId1017"/>
    <p:sldId id="2554" r:id="rId1018"/>
    <p:sldId id="2555" r:id="rId1019"/>
    <p:sldId id="2556" r:id="rId1020"/>
    <p:sldId id="2557" r:id="rId1021"/>
    <p:sldId id="2558" r:id="rId1022"/>
    <p:sldId id="2559" r:id="rId1023"/>
    <p:sldId id="2560" r:id="rId1024"/>
    <p:sldId id="2561" r:id="rId1025"/>
    <p:sldId id="2562" r:id="rId1026"/>
    <p:sldId id="2563" r:id="rId1027"/>
    <p:sldId id="2564" r:id="rId1028"/>
    <p:sldId id="2565" r:id="rId1029"/>
    <p:sldId id="2566" r:id="rId1030"/>
    <p:sldId id="2567" r:id="rId1031"/>
    <p:sldId id="2568" r:id="rId1032"/>
    <p:sldId id="2569" r:id="rId1033"/>
    <p:sldId id="2570" r:id="rId1034"/>
    <p:sldId id="2571" r:id="rId1035"/>
    <p:sldId id="2572" r:id="rId1036"/>
    <p:sldId id="2573" r:id="rId1037"/>
    <p:sldId id="2574" r:id="rId1038"/>
    <p:sldId id="2575" r:id="rId1039"/>
    <p:sldId id="2576" r:id="rId1040"/>
    <p:sldId id="2577" r:id="rId1041"/>
    <p:sldId id="2578" r:id="rId1042"/>
    <p:sldId id="2579" r:id="rId1043"/>
    <p:sldId id="2580" r:id="rId1044"/>
    <p:sldId id="2581" r:id="rId1045"/>
    <p:sldId id="2582" r:id="rId1046"/>
    <p:sldId id="2583" r:id="rId1047"/>
    <p:sldId id="2584" r:id="rId1048"/>
    <p:sldId id="2585" r:id="rId1049"/>
    <p:sldId id="2586" r:id="rId1050"/>
    <p:sldId id="2587" r:id="rId1051"/>
    <p:sldId id="2588" r:id="rId1052"/>
    <p:sldId id="2589" r:id="rId1053"/>
    <p:sldId id="2590" r:id="rId1054"/>
    <p:sldId id="2591" r:id="rId1055"/>
    <p:sldId id="2592" r:id="rId1056"/>
    <p:sldId id="2593" r:id="rId1057"/>
    <p:sldId id="2594" r:id="rId1058"/>
    <p:sldId id="2595" r:id="rId1059"/>
    <p:sldId id="2596" r:id="rId1060"/>
    <p:sldId id="2597" r:id="rId1061"/>
    <p:sldId id="2598" r:id="rId1062"/>
    <p:sldId id="2599" r:id="rId1063"/>
    <p:sldId id="2600" r:id="rId1064"/>
    <p:sldId id="2601" r:id="rId1065"/>
    <p:sldId id="2602" r:id="rId1066"/>
    <p:sldId id="2603" r:id="rId1067"/>
    <p:sldId id="2604" r:id="rId1068"/>
    <p:sldId id="2605" r:id="rId1069"/>
    <p:sldId id="2606" r:id="rId1070"/>
    <p:sldId id="2607" r:id="rId1071"/>
    <p:sldId id="2608" r:id="rId1072"/>
    <p:sldId id="2609" r:id="rId1073"/>
    <p:sldId id="2610" r:id="rId1074"/>
    <p:sldId id="2611" r:id="rId1075"/>
    <p:sldId id="2612" r:id="rId1076"/>
    <p:sldId id="2613" r:id="rId1077"/>
    <p:sldId id="2614" r:id="rId1078"/>
    <p:sldId id="2615" r:id="rId1079"/>
    <p:sldId id="2616" r:id="rId1080"/>
    <p:sldId id="2617" r:id="rId1081"/>
    <p:sldId id="2618" r:id="rId1082"/>
    <p:sldId id="2619" r:id="rId1083"/>
    <p:sldId id="2620" r:id="rId1084"/>
    <p:sldId id="2621" r:id="rId1085"/>
    <p:sldId id="2622" r:id="rId1086"/>
    <p:sldId id="2623" r:id="rId1087"/>
    <p:sldId id="2624" r:id="rId1088"/>
    <p:sldId id="2625" r:id="rId1089"/>
    <p:sldId id="2626" r:id="rId1090"/>
    <p:sldId id="2627" r:id="rId1091"/>
    <p:sldId id="2628" r:id="rId1092"/>
    <p:sldId id="2629" r:id="rId1093"/>
    <p:sldId id="2630" r:id="rId1094"/>
    <p:sldId id="2631" r:id="rId1095"/>
    <p:sldId id="2632" r:id="rId1096"/>
    <p:sldId id="2633" r:id="rId1097"/>
    <p:sldId id="2634" r:id="rId1098"/>
    <p:sldId id="2635" r:id="rId1099"/>
    <p:sldId id="2636" r:id="rId1100"/>
    <p:sldId id="2637" r:id="rId1101"/>
    <p:sldId id="2638" r:id="rId1102"/>
    <p:sldId id="2639" r:id="rId1103"/>
    <p:sldId id="2640" r:id="rId1104"/>
    <p:sldId id="2641" r:id="rId1105"/>
    <p:sldId id="2642" r:id="rId1106"/>
    <p:sldId id="2643" r:id="rId1107"/>
    <p:sldId id="2644" r:id="rId1108"/>
    <p:sldId id="2645" r:id="rId1109"/>
    <p:sldId id="2646" r:id="rId1110"/>
    <p:sldId id="2647" r:id="rId1111"/>
    <p:sldId id="2648" r:id="rId1112"/>
    <p:sldId id="2649" r:id="rId1113"/>
    <p:sldId id="2650" r:id="rId1114"/>
    <p:sldId id="2651" r:id="rId1115"/>
    <p:sldId id="2652" r:id="rId1116"/>
    <p:sldId id="2653" r:id="rId1117"/>
    <p:sldId id="2654" r:id="rId1118"/>
    <p:sldId id="2655" r:id="rId1119"/>
    <p:sldId id="2656" r:id="rId1120"/>
    <p:sldId id="2657" r:id="rId1121"/>
    <p:sldId id="2658" r:id="rId1122"/>
    <p:sldId id="2659" r:id="rId1123"/>
    <p:sldId id="2660" r:id="rId1124"/>
    <p:sldId id="2661" r:id="rId1125"/>
    <p:sldId id="2662" r:id="rId1126"/>
    <p:sldId id="2663" r:id="rId1127"/>
    <p:sldId id="2664" r:id="rId1128"/>
    <p:sldId id="2665" r:id="rId1129"/>
    <p:sldId id="2666" r:id="rId1130"/>
    <p:sldId id="2667" r:id="rId1131"/>
    <p:sldId id="2668" r:id="rId1132"/>
    <p:sldId id="2669" r:id="rId1133"/>
    <p:sldId id="2670" r:id="rId1134"/>
    <p:sldId id="2671" r:id="rId1135"/>
    <p:sldId id="2672" r:id="rId1136"/>
    <p:sldId id="2673" r:id="rId1137"/>
    <p:sldId id="2674" r:id="rId1138"/>
    <p:sldId id="2675" r:id="rId1139"/>
    <p:sldId id="2676" r:id="rId1140"/>
    <p:sldId id="2677" r:id="rId1141"/>
    <p:sldId id="2678" r:id="rId1142"/>
    <p:sldId id="2679" r:id="rId1143"/>
    <p:sldId id="2680" r:id="rId1144"/>
    <p:sldId id="2681" r:id="rId1145"/>
    <p:sldId id="2682" r:id="rId1146"/>
    <p:sldId id="2683" r:id="rId1147"/>
    <p:sldId id="2684" r:id="rId1148"/>
    <p:sldId id="2685" r:id="rId1149"/>
    <p:sldId id="2686" r:id="rId1150"/>
    <p:sldId id="2687" r:id="rId1151"/>
    <p:sldId id="2688" r:id="rId1152"/>
    <p:sldId id="2689" r:id="rId1153"/>
    <p:sldId id="2690" r:id="rId1154"/>
    <p:sldId id="2691" r:id="rId1155"/>
    <p:sldId id="2692" r:id="rId1156"/>
    <p:sldId id="2693" r:id="rId1157"/>
    <p:sldId id="2694" r:id="rId1158"/>
    <p:sldId id="2695" r:id="rId1159"/>
    <p:sldId id="2696" r:id="rId1160"/>
    <p:sldId id="2697" r:id="rId1161"/>
    <p:sldId id="2698" r:id="rId1162"/>
    <p:sldId id="2699" r:id="rId1163"/>
    <p:sldId id="2700" r:id="rId1164"/>
    <p:sldId id="2701" r:id="rId1165"/>
    <p:sldId id="2702" r:id="rId1166"/>
    <p:sldId id="2703" r:id="rId1167"/>
    <p:sldId id="2704" r:id="rId1168"/>
    <p:sldId id="2705" r:id="rId1169"/>
    <p:sldId id="2706" r:id="rId1170"/>
    <p:sldId id="2707" r:id="rId1171"/>
    <p:sldId id="2708" r:id="rId1172"/>
    <p:sldId id="2709" r:id="rId1173"/>
    <p:sldId id="2710" r:id="rId1174"/>
    <p:sldId id="2711" r:id="rId1175"/>
    <p:sldId id="2712" r:id="rId1176"/>
    <p:sldId id="2713" r:id="rId1177"/>
    <p:sldId id="2714" r:id="rId1178"/>
    <p:sldId id="2715" r:id="rId1179"/>
    <p:sldId id="2716" r:id="rId1180"/>
  </p:sldIdLst>
  <p:sldSz cx="9906000" cy="6858000" type="A4"/>
  <p:notesSz cx="6858000" cy="9144000"/>
  <p:custDataLst>
    <p:tags r:id="rId1183"/>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Arial" pitchFamily="34" charset="0"/>
      </a:defRPr>
    </a:lvl1pPr>
    <a:lvl2pPr marL="457200" algn="l" rtl="0" fontAlgn="base">
      <a:spcBef>
        <a:spcPct val="0"/>
      </a:spcBef>
      <a:spcAft>
        <a:spcPct val="0"/>
      </a:spcAft>
      <a:defRPr sz="3200" kern="1200">
        <a:solidFill>
          <a:schemeClr val="tx1"/>
        </a:solidFill>
        <a:latin typeface="Times New Roman" pitchFamily="18" charset="0"/>
        <a:ea typeface="+mn-ea"/>
        <a:cs typeface="Arial" pitchFamily="34" charset="0"/>
      </a:defRPr>
    </a:lvl2pPr>
    <a:lvl3pPr marL="914400" algn="l" rtl="0" fontAlgn="base">
      <a:spcBef>
        <a:spcPct val="0"/>
      </a:spcBef>
      <a:spcAft>
        <a:spcPct val="0"/>
      </a:spcAft>
      <a:defRPr sz="3200" kern="1200">
        <a:solidFill>
          <a:schemeClr val="tx1"/>
        </a:solidFill>
        <a:latin typeface="Times New Roman" pitchFamily="18" charset="0"/>
        <a:ea typeface="+mn-ea"/>
        <a:cs typeface="Arial" pitchFamily="34" charset="0"/>
      </a:defRPr>
    </a:lvl3pPr>
    <a:lvl4pPr marL="1371600" algn="l" rtl="0" fontAlgn="base">
      <a:spcBef>
        <a:spcPct val="0"/>
      </a:spcBef>
      <a:spcAft>
        <a:spcPct val="0"/>
      </a:spcAft>
      <a:defRPr sz="3200" kern="1200">
        <a:solidFill>
          <a:schemeClr val="tx1"/>
        </a:solidFill>
        <a:latin typeface="Times New Roman" pitchFamily="18" charset="0"/>
        <a:ea typeface="+mn-ea"/>
        <a:cs typeface="Arial" pitchFamily="34" charset="0"/>
      </a:defRPr>
    </a:lvl4pPr>
    <a:lvl5pPr marL="1828800" algn="l" rtl="0" fontAlgn="base">
      <a:spcBef>
        <a:spcPct val="0"/>
      </a:spcBef>
      <a:spcAft>
        <a:spcPct val="0"/>
      </a:spcAft>
      <a:defRPr sz="3200" kern="1200">
        <a:solidFill>
          <a:schemeClr val="tx1"/>
        </a:solidFill>
        <a:latin typeface="Times New Roman" pitchFamily="18" charset="0"/>
        <a:ea typeface="+mn-ea"/>
        <a:cs typeface="Arial" pitchFamily="34" charset="0"/>
      </a:defRPr>
    </a:lvl5pPr>
    <a:lvl6pPr marL="2286000" algn="l" defTabSz="914400" rtl="0" eaLnBrk="1" latinLnBrk="0" hangingPunct="1">
      <a:defRPr sz="3200" kern="1200">
        <a:solidFill>
          <a:schemeClr val="tx1"/>
        </a:solidFill>
        <a:latin typeface="Times New Roman" pitchFamily="18" charset="0"/>
        <a:ea typeface="+mn-ea"/>
        <a:cs typeface="Arial" pitchFamily="34" charset="0"/>
      </a:defRPr>
    </a:lvl6pPr>
    <a:lvl7pPr marL="2743200" algn="l" defTabSz="914400" rtl="0" eaLnBrk="1" latinLnBrk="0" hangingPunct="1">
      <a:defRPr sz="3200" kern="1200">
        <a:solidFill>
          <a:schemeClr val="tx1"/>
        </a:solidFill>
        <a:latin typeface="Times New Roman" pitchFamily="18" charset="0"/>
        <a:ea typeface="+mn-ea"/>
        <a:cs typeface="Arial" pitchFamily="34" charset="0"/>
      </a:defRPr>
    </a:lvl7pPr>
    <a:lvl8pPr marL="3200400" algn="l" defTabSz="914400" rtl="0" eaLnBrk="1" latinLnBrk="0" hangingPunct="1">
      <a:defRPr sz="3200" kern="1200">
        <a:solidFill>
          <a:schemeClr val="tx1"/>
        </a:solidFill>
        <a:latin typeface="Times New Roman" pitchFamily="18" charset="0"/>
        <a:ea typeface="+mn-ea"/>
        <a:cs typeface="Arial" pitchFamily="34" charset="0"/>
      </a:defRPr>
    </a:lvl8pPr>
    <a:lvl9pPr marL="3657600" algn="l" defTabSz="914400" rtl="0" eaLnBrk="1" latinLnBrk="0" hangingPunct="1">
      <a:defRPr sz="3200" kern="1200">
        <a:solidFill>
          <a:schemeClr val="tx1"/>
        </a:solidFill>
        <a:latin typeface="Times New Roman" pitchFamily="18" charset="0"/>
        <a:ea typeface="+mn-ea"/>
        <a:cs typeface="Arial" pitchFamily="34" charset="0"/>
      </a:defRPr>
    </a:lvl9pPr>
  </p:defaultTextStyle>
  <p:extLst>
    <p:ext uri="{521415D9-36F7-43E2-AB2F-B90AF26B5E84}">
      <p14:sectionLst xmlns:p14="http://schemas.microsoft.com/office/powerpoint/2010/main">
        <p14:section name="Introdução" id="{08DB9ED6-3F8C-4393-BBB6-714AC9263A61}">
          <p14:sldIdLst>
            <p14:sldId id="258"/>
            <p14:sldId id="257"/>
            <p14:sldId id="1514"/>
            <p14:sldId id="1516"/>
            <p14:sldId id="1517"/>
            <p14:sldId id="260"/>
            <p14:sldId id="261"/>
            <p14:sldId id="1689"/>
            <p14:sldId id="1690"/>
            <p14:sldId id="2717"/>
            <p14:sldId id="2314"/>
            <p14:sldId id="2719"/>
            <p14:sldId id="2718"/>
            <p14:sldId id="2720"/>
          </p14:sldIdLst>
        </p14:section>
        <p14:section name="Tutorial de Matlab" id="{36A789C8-EE82-4D22-9CAC-8F6601C9B743}">
          <p14:sldIdLst>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Lst>
        </p14:section>
        <p14:section name="Conceitos Básicos" id="{45E1E0BF-BB9D-40E2-9065-A8458C9D9864}">
          <p14:sldIdLst>
            <p14:sldId id="1540"/>
            <p14:sldId id="1541"/>
            <p14:sldId id="1542"/>
            <p14:sldId id="1543"/>
            <p14:sldId id="1544"/>
            <p14:sldId id="1545"/>
            <p14:sldId id="1546"/>
            <p14:sldId id="1547"/>
          </p14:sldIdLst>
        </p14:section>
        <p14:section name="Transformadas de Laplace" id="{EEE13FF0-4994-4A75-A4A4-F2A5943EEC8C}">
          <p14:sldIdLst>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 id="1625"/>
          </p14:sldIdLst>
        </p14:section>
        <p14:section name="Sistemas de 1a e 2a Ordem" id="{CD1FB176-A1BA-49D3-AF08-1D5C993958A4}">
          <p14:sldIdLst>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49"/>
            <p14:sldId id="1650"/>
            <p14:sldId id="1651"/>
            <p14:sldId id="1652"/>
            <p14:sldId id="1653"/>
            <p14:sldId id="1654"/>
            <p14:sldId id="1655"/>
            <p14:sldId id="1656"/>
            <p14:sldId id="1657"/>
            <p14:sldId id="1658"/>
            <p14:sldId id="1659"/>
            <p14:sldId id="1660"/>
            <p14:sldId id="1661"/>
            <p14:sldId id="1662"/>
            <p14:sldId id="1663"/>
            <p14:sldId id="1664"/>
            <p14:sldId id="1665"/>
            <p14:sldId id="1666"/>
            <p14:sldId id="1667"/>
            <p14:sldId id="1668"/>
            <p14:sldId id="1669"/>
            <p14:sldId id="1670"/>
            <p14:sldId id="1671"/>
            <p14:sldId id="1672"/>
            <p14:sldId id="1673"/>
            <p14:sldId id="1674"/>
            <p14:sldId id="1675"/>
            <p14:sldId id="1676"/>
          </p14:sldIdLst>
        </p14:section>
        <p14:section name="Backup: Medições em Laboratório" id="{47E3ECB0-B0DE-47E4-9D42-C7E3A809E72B}">
          <p14:sldIdLst>
            <p14:sldId id="1677"/>
            <p14:sldId id="1678"/>
            <p14:sldId id="1679"/>
            <p14:sldId id="1680"/>
          </p14:sldIdLst>
        </p14:section>
        <p14:section name="Fórmulas para Sistemas de 1a e 2a Ordem" id="{B604A87F-31E9-4A6B-A827-EFB4AF677CC8}">
          <p14:sldIdLst>
            <p14:sldId id="1685"/>
            <p14:sldId id="1686"/>
            <p14:sldId id="1688"/>
          </p14:sldIdLst>
        </p14:section>
        <p14:section name="Estabilidade" id="{65E7683B-6A58-4CD8-992B-66567A3506A6}">
          <p14:sldIdLst>
            <p14:sldId id="1691"/>
            <p14:sldId id="1692"/>
            <p14:sldId id="1693"/>
            <p14:sldId id="1694"/>
            <p14:sldId id="1695"/>
            <p14:sldId id="1696"/>
            <p14:sldId id="1697"/>
            <p14:sldId id="1698"/>
          </p14:sldIdLst>
        </p14:section>
        <p14:section name="Erros em Estado Estacionário" id="{5BA89572-ABEC-4A49-8225-3E0E5484491E}">
          <p14:sldIdLst>
            <p14:sldId id="1699"/>
            <p14:sldId id="1700"/>
            <p14:sldId id="1701"/>
            <p14:sldId id="1702"/>
            <p14:sldId id="1703"/>
            <p14:sldId id="1704"/>
            <p14:sldId id="1705"/>
            <p14:sldId id="1706"/>
            <p14:sldId id="1707"/>
            <p14:sldId id="1708"/>
            <p14:sldId id="1709"/>
            <p14:sldId id="1710"/>
            <p14:sldId id="1711"/>
            <p14:sldId id="1712"/>
            <p14:sldId id="1713"/>
            <p14:sldId id="1714"/>
            <p14:sldId id="1715"/>
            <p14:sldId id="1716"/>
          </p14:sldIdLst>
        </p14:section>
        <p14:section name="Técnica do Lugar das Raízes" id="{3F1786C2-ACA4-4706-807B-70C115C4DEA0}">
          <p14:sldIdLst>
            <p14:sldId id="1717"/>
            <p14:sldId id="1718"/>
            <p14:sldId id="1719"/>
            <p14:sldId id="1720"/>
            <p14:sldId id="1721"/>
            <p14:sldId id="1722"/>
            <p14:sldId id="1723"/>
            <p14:sldId id="1724"/>
            <p14:sldId id="1725"/>
            <p14:sldId id="1726"/>
            <p14:sldId id="1727"/>
            <p14:sldId id="1728"/>
            <p14:sldId id="1729"/>
            <p14:sldId id="1730"/>
            <p14:sldId id="1731"/>
            <p14:sldId id="1732"/>
            <p14:sldId id="1733"/>
            <p14:sldId id="1734"/>
            <p14:sldId id="1735"/>
            <p14:sldId id="1736"/>
            <p14:sldId id="1737"/>
            <p14:sldId id="1738"/>
            <p14:sldId id="1739"/>
            <p14:sldId id="1740"/>
            <p14:sldId id="1741"/>
            <p14:sldId id="1742"/>
            <p14:sldId id="1743"/>
            <p14:sldId id="1744"/>
            <p14:sldId id="1745"/>
            <p14:sldId id="1746"/>
            <p14:sldId id="1747"/>
            <p14:sldId id="1748"/>
            <p14:sldId id="1749"/>
            <p14:sldId id="1750"/>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768"/>
            <p14:sldId id="1769"/>
            <p14:sldId id="1770"/>
            <p14:sldId id="1771"/>
            <p14:sldId id="1772"/>
            <p14:sldId id="1773"/>
            <p14:sldId id="1774"/>
          </p14:sldIdLst>
        </p14:section>
        <p14:section name="Compensação PI e por Atraso de Fase" id="{CC6F8401-F18A-4B85-832F-CC6F05D258A7}">
          <p14:sldIdLst>
            <p14:sldId id="1775"/>
            <p14:sldId id="1776"/>
            <p14:sldId id="1777"/>
            <p14:sldId id="1778"/>
            <p14:sldId id="1779"/>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805"/>
          </p14:sldIdLst>
        </p14:section>
        <p14:section name="Compensação PD e por Avanço de Fase" id="{4909C931-0689-4C5A-B533-9B93EA67B030}">
          <p14:sldIdLst>
            <p14:sldId id="1806"/>
            <p14:sldId id="1807"/>
            <p14:sldId id="1808"/>
            <p14:sldId id="1809"/>
            <p14:sldId id="1810"/>
            <p14:sldId id="1811"/>
            <p14:sldId id="1812"/>
            <p14:sldId id="1813"/>
            <p14:sldId id="1814"/>
            <p14:sldId id="1815"/>
            <p14:sldId id="1816"/>
            <p14:sldId id="1817"/>
            <p14:sldId id="1818"/>
            <p14:sldId id="1819"/>
            <p14:sldId id="1820"/>
            <p14:sldId id="1821"/>
          </p14:sldIdLst>
        </p14:section>
        <p14:section name="Compensação PID" id="{9E144E35-069F-4AED-8522-D0F190AE60D3}">
          <p14:sldIdLst>
            <p14:sldId id="1822"/>
            <p14:sldId id="1823"/>
            <p14:sldId id="1824"/>
            <p14:sldId id="1825"/>
            <p14:sldId id="1826"/>
            <p14:sldId id="1827"/>
            <p14:sldId id="1828"/>
            <p14:sldId id="1829"/>
            <p14:sldId id="1830"/>
            <p14:sldId id="1831"/>
            <p14:sldId id="1832"/>
            <p14:sldId id="1833"/>
            <p14:sldId id="1834"/>
            <p14:sldId id="1835"/>
            <p14:sldId id="1836"/>
            <p14:sldId id="1837"/>
            <p14:sldId id="1838"/>
            <p14:sldId id="1839"/>
            <p14:sldId id="1840"/>
            <p14:sldId id="1841"/>
            <p14:sldId id="1842"/>
            <p14:sldId id="1843"/>
            <p14:sldId id="1844"/>
            <p14:sldId id="1845"/>
            <p14:sldId id="1846"/>
            <p14:sldId id="1847"/>
            <p14:sldId id="1848"/>
            <p14:sldId id="1849"/>
            <p14:sldId id="1850"/>
            <p14:sldId id="1851"/>
            <p14:sldId id="1852"/>
            <p14:sldId id="1853"/>
            <p14:sldId id="1854"/>
            <p14:sldId id="1855"/>
            <p14:sldId id="1856"/>
            <p14:sldId id="1857"/>
            <p14:sldId id="1858"/>
            <p14:sldId id="1859"/>
            <p14:sldId id="1860"/>
            <p14:sldId id="1861"/>
            <p14:sldId id="1862"/>
            <p14:sldId id="1863"/>
          </p14:sldIdLst>
        </p14:section>
        <p14:section name="Compensação por Realimentação" id="{92A1F372-EE90-4BD6-B31F-8766D430C10C}">
          <p14:sldIdLst>
            <p14:sldId id="1864"/>
            <p14:sldId id="1865"/>
            <p14:sldId id="1866"/>
            <p14:sldId id="1867"/>
            <p14:sldId id="1868"/>
            <p14:sldId id="1869"/>
            <p14:sldId id="1870"/>
            <p14:sldId id="1871"/>
            <p14:sldId id="1872"/>
            <p14:sldId id="1873"/>
            <p14:sldId id="1874"/>
            <p14:sldId id="1875"/>
            <p14:sldId id="1876"/>
            <p14:sldId id="1877"/>
            <p14:sldId id="1878"/>
            <p14:sldId id="1879"/>
            <p14:sldId id="1880"/>
            <p14:sldId id="1881"/>
            <p14:sldId id="1882"/>
            <p14:sldId id="1883"/>
            <p14:sldId id="1884"/>
            <p14:sldId id="1885"/>
            <p14:sldId id="1886"/>
            <p14:sldId id="1887"/>
            <p14:sldId id="1888"/>
            <p14:sldId id="1889"/>
            <p14:sldId id="1890"/>
            <p14:sldId id="1891"/>
            <p14:sldId id="1892"/>
            <p14:sldId id="1893"/>
            <p14:sldId id="1894"/>
            <p14:sldId id="1895"/>
            <p14:sldId id="1896"/>
            <p14:sldId id="1897"/>
            <p14:sldId id="1898"/>
            <p14:sldId id="1899"/>
            <p14:sldId id="1900"/>
            <p14:sldId id="1901"/>
            <p14:sldId id="1902"/>
            <p14:sldId id="1903"/>
            <p14:sldId id="1904"/>
            <p14:sldId id="1905"/>
            <p14:sldId id="1906"/>
            <p14:sldId id="1907"/>
            <p14:sldId id="1908"/>
            <p14:sldId id="1909"/>
            <p14:sldId id="1910"/>
            <p14:sldId id="1911"/>
            <p14:sldId id="1912"/>
            <p14:sldId id="1913"/>
            <p14:sldId id="1914"/>
            <p14:sldId id="1915"/>
            <p14:sldId id="1916"/>
            <p14:sldId id="1917"/>
            <p14:sldId id="1918"/>
            <p14:sldId id="1919"/>
            <p14:sldId id="1920"/>
            <p14:sldId id="1921"/>
            <p14:sldId id="1922"/>
            <p14:sldId id="1923"/>
            <p14:sldId id="1924"/>
            <p14:sldId id="1925"/>
            <p14:sldId id="1926"/>
            <p14:sldId id="1927"/>
            <p14:sldId id="1928"/>
            <p14:sldId id="1929"/>
            <p14:sldId id="1930"/>
            <p14:sldId id="1931"/>
            <p14:sldId id="1932"/>
            <p14:sldId id="1933"/>
            <p14:sldId id="1934"/>
            <p14:sldId id="1935"/>
            <p14:sldId id="1936"/>
            <p14:sldId id="1937"/>
            <p14:sldId id="1938"/>
            <p14:sldId id="1939"/>
            <p14:sldId id="1940"/>
            <p14:sldId id="1941"/>
            <p14:sldId id="1942"/>
            <p14:sldId id="1943"/>
            <p14:sldId id="1944"/>
            <p14:sldId id="1945"/>
            <p14:sldId id="1946"/>
            <p14:sldId id="1947"/>
            <p14:sldId id="1948"/>
            <p14:sldId id="1949"/>
            <p14:sldId id="1950"/>
            <p14:sldId id="1951"/>
            <p14:sldId id="1952"/>
            <p14:sldId id="1953"/>
            <p14:sldId id="1954"/>
            <p14:sldId id="1955"/>
            <p14:sldId id="1956"/>
            <p14:sldId id="1957"/>
            <p14:sldId id="1958"/>
            <p14:sldId id="1959"/>
            <p14:sldId id="1960"/>
            <p14:sldId id="1961"/>
            <p14:sldId id="1962"/>
            <p14:sldId id="1963"/>
            <p14:sldId id="1964"/>
            <p14:sldId id="1965"/>
            <p14:sldId id="1966"/>
            <p14:sldId id="1967"/>
            <p14:sldId id="1968"/>
            <p14:sldId id="1969"/>
            <p14:sldId id="1970"/>
            <p14:sldId id="1971"/>
          </p14:sldIdLst>
        </p14:section>
        <p14:section name="Resposta em Frequência: Bode" id="{82ECC048-2E67-441D-84FC-6A0197983A92}">
          <p14:sldIdLst>
            <p14:sldId id="1972"/>
            <p14:sldId id="1973"/>
            <p14:sldId id="1974"/>
            <p14:sldId id="1975"/>
            <p14:sldId id="1976"/>
            <p14:sldId id="1977"/>
            <p14:sldId id="1978"/>
            <p14:sldId id="1979"/>
            <p14:sldId id="1980"/>
            <p14:sldId id="1981"/>
            <p14:sldId id="1982"/>
            <p14:sldId id="1983"/>
            <p14:sldId id="1984"/>
            <p14:sldId id="1985"/>
            <p14:sldId id="1986"/>
            <p14:sldId id="1987"/>
            <p14:sldId id="1988"/>
            <p14:sldId id="1989"/>
            <p14:sldId id="1990"/>
            <p14:sldId id="1991"/>
            <p14:sldId id="1992"/>
            <p14:sldId id="1993"/>
            <p14:sldId id="1994"/>
            <p14:sldId id="1995"/>
            <p14:sldId id="1996"/>
            <p14:sldId id="1997"/>
            <p14:sldId id="1998"/>
            <p14:sldId id="1999"/>
            <p14:sldId id="2000"/>
            <p14:sldId id="2001"/>
            <p14:sldId id="2002"/>
            <p14:sldId id="2003"/>
            <p14:sldId id="2004"/>
            <p14:sldId id="2005"/>
            <p14:sldId id="2006"/>
            <p14:sldId id="2007"/>
            <p14:sldId id="2008"/>
            <p14:sldId id="2009"/>
          </p14:sldIdLst>
        </p14:section>
        <p14:section name="Resposta em Frequência: Nyquist" id="{F254C07D-B7F6-49F9-A2FB-FFC072C27661}">
          <p14:sldIdLst>
            <p14:sldId id="2010"/>
            <p14:sldId id="2011"/>
            <p14:sldId id="2012"/>
            <p14:sldId id="2013"/>
            <p14:sldId id="2014"/>
            <p14:sldId id="2015"/>
            <p14:sldId id="2016"/>
            <p14:sldId id="2017"/>
            <p14:sldId id="2018"/>
            <p14:sldId id="2019"/>
            <p14:sldId id="2020"/>
            <p14:sldId id="2021"/>
            <p14:sldId id="2022"/>
            <p14:sldId id="2023"/>
            <p14:sldId id="2024"/>
            <p14:sldId id="2025"/>
            <p14:sldId id="2026"/>
            <p14:sldId id="2027"/>
            <p14:sldId id="2028"/>
            <p14:sldId id="2029"/>
            <p14:sldId id="2030"/>
            <p14:sldId id="2031"/>
            <p14:sldId id="2032"/>
            <p14:sldId id="2033"/>
            <p14:sldId id="2034"/>
            <p14:sldId id="2035"/>
            <p14:sldId id="2036"/>
            <p14:sldId id="2037"/>
            <p14:sldId id="2038"/>
            <p14:sldId id="2039"/>
            <p14:sldId id="2040"/>
            <p14:sldId id="2041"/>
            <p14:sldId id="2042"/>
            <p14:sldId id="2043"/>
            <p14:sldId id="2044"/>
            <p14:sldId id="2045"/>
            <p14:sldId id="2046"/>
            <p14:sldId id="2047"/>
            <p14:sldId id="2048"/>
          </p14:sldIdLst>
        </p14:section>
        <p14:section name="Resposta em Frequência: Estabilidade" id="{69E6D29E-4CEE-4D51-BBAB-99503A6D264F}">
          <p14:sldIdLst>
            <p14:sldId id="2049"/>
            <p14:sldId id="2050"/>
            <p14:sldId id="2051"/>
            <p14:sldId id="2052"/>
            <p14:sldId id="2053"/>
            <p14:sldId id="2054"/>
            <p14:sldId id="2055"/>
            <p14:sldId id="2056"/>
            <p14:sldId id="2057"/>
            <p14:sldId id="2058"/>
            <p14:sldId id="2059"/>
            <p14:sldId id="2060"/>
            <p14:sldId id="2061"/>
            <p14:sldId id="2062"/>
            <p14:sldId id="2063"/>
            <p14:sldId id="2064"/>
            <p14:sldId id="2065"/>
            <p14:sldId id="2066"/>
            <p14:sldId id="2067"/>
            <p14:sldId id="2068"/>
            <p14:sldId id="2069"/>
            <p14:sldId id="2070"/>
            <p14:sldId id="2071"/>
            <p14:sldId id="2072"/>
            <p14:sldId id="2073"/>
            <p14:sldId id="2074"/>
            <p14:sldId id="2075"/>
            <p14:sldId id="2076"/>
            <p14:sldId id="2077"/>
            <p14:sldId id="2078"/>
            <p14:sldId id="2079"/>
            <p14:sldId id="2080"/>
            <p14:sldId id="2081"/>
            <p14:sldId id="2082"/>
            <p14:sldId id="2083"/>
            <p14:sldId id="2084"/>
            <p14:sldId id="2085"/>
            <p14:sldId id="2086"/>
            <p14:sldId id="2087"/>
            <p14:sldId id="2088"/>
            <p14:sldId id="2089"/>
            <p14:sldId id="2090"/>
            <p14:sldId id="2091"/>
            <p14:sldId id="2092"/>
            <p14:sldId id="2093"/>
            <p14:sldId id="2094"/>
            <p14:sldId id="2095"/>
            <p14:sldId id="2096"/>
            <p14:sldId id="2097"/>
            <p14:sldId id="2098"/>
            <p14:sldId id="2099"/>
            <p14:sldId id="2100"/>
            <p14:sldId id="2101"/>
            <p14:sldId id="2102"/>
            <p14:sldId id="2103"/>
            <p14:sldId id="2104"/>
            <p14:sldId id="2105"/>
            <p14:sldId id="2106"/>
            <p14:sldId id="2107"/>
            <p14:sldId id="2108"/>
            <p14:sldId id="2109"/>
            <p14:sldId id="2110"/>
            <p14:sldId id="2111"/>
            <p14:sldId id="2112"/>
            <p14:sldId id="2113"/>
            <p14:sldId id="2114"/>
            <p14:sldId id="2115"/>
            <p14:sldId id="2116"/>
            <p14:sldId id="2117"/>
            <p14:sldId id="2118"/>
            <p14:sldId id="2119"/>
            <p14:sldId id="2120"/>
          </p14:sldIdLst>
        </p14:section>
        <p14:section name="Resposta em Frequência: Nichols" id="{3870D653-C450-4EEB-88F7-3153BE31B48A}">
          <p14:sldIdLst>
            <p14:sldId id="2121"/>
            <p14:sldId id="2123"/>
            <p14:sldId id="2124"/>
            <p14:sldId id="2125"/>
            <p14:sldId id="2126"/>
            <p14:sldId id="2127"/>
            <p14:sldId id="2128"/>
            <p14:sldId id="2129"/>
            <p14:sldId id="2130"/>
            <p14:sldId id="2131"/>
            <p14:sldId id="2132"/>
            <p14:sldId id="2133"/>
            <p14:sldId id="2134"/>
            <p14:sldId id="2135"/>
            <p14:sldId id="2136"/>
            <p14:sldId id="2137"/>
            <p14:sldId id="2138"/>
            <p14:sldId id="2139"/>
            <p14:sldId id="2140"/>
            <p14:sldId id="2141"/>
            <p14:sldId id="2142"/>
            <p14:sldId id="2143"/>
            <p14:sldId id="2144"/>
            <p14:sldId id="2145"/>
            <p14:sldId id="2146"/>
            <p14:sldId id="2147"/>
            <p14:sldId id="2148"/>
            <p14:sldId id="2149"/>
            <p14:sldId id="2150"/>
            <p14:sldId id="2151"/>
            <p14:sldId id="2152"/>
            <p14:sldId id="2153"/>
            <p14:sldId id="2154"/>
            <p14:sldId id="2155"/>
            <p14:sldId id="2156"/>
            <p14:sldId id="2157"/>
            <p14:sldId id="2158"/>
            <p14:sldId id="2159"/>
            <p14:sldId id="2160"/>
            <p14:sldId id="2161"/>
            <p14:sldId id="2162"/>
            <p14:sldId id="2163"/>
            <p14:sldId id="2164"/>
            <p14:sldId id="2165"/>
            <p14:sldId id="2166"/>
            <p14:sldId id="2167"/>
            <p14:sldId id="2168"/>
            <p14:sldId id="2169"/>
            <p14:sldId id="2170"/>
            <p14:sldId id="2171"/>
            <p14:sldId id="2172"/>
            <p14:sldId id="2173"/>
            <p14:sldId id="2174"/>
            <p14:sldId id="2175"/>
            <p14:sldId id="2176"/>
            <p14:sldId id="2177"/>
            <p14:sldId id="2178"/>
            <p14:sldId id="2179"/>
            <p14:sldId id="2180"/>
            <p14:sldId id="2181"/>
            <p14:sldId id="2182"/>
            <p14:sldId id="2183"/>
            <p14:sldId id="2184"/>
            <p14:sldId id="2185"/>
            <p14:sldId id="2186"/>
            <p14:sldId id="2187"/>
            <p14:sldId id="2188"/>
            <p14:sldId id="2189"/>
            <p14:sldId id="2190"/>
            <p14:sldId id="2191"/>
            <p14:sldId id="2192"/>
            <p14:sldId id="2193"/>
            <p14:sldId id="2194"/>
            <p14:sldId id="2195"/>
            <p14:sldId id="2196"/>
            <p14:sldId id="2197"/>
          </p14:sldIdLst>
        </p14:section>
        <p14:section name="Compensação por Ganho" id="{C271D93D-9765-4FCF-937F-42844EA2B339}">
          <p14:sldIdLst>
            <p14:sldId id="2198"/>
            <p14:sldId id="2199"/>
            <p14:sldId id="2200"/>
            <p14:sldId id="2201"/>
            <p14:sldId id="2202"/>
            <p14:sldId id="2203"/>
            <p14:sldId id="2204"/>
            <p14:sldId id="2205"/>
            <p14:sldId id="2206"/>
            <p14:sldId id="2207"/>
            <p14:sldId id="2208"/>
            <p14:sldId id="2209"/>
            <p14:sldId id="2210"/>
            <p14:sldId id="2211"/>
            <p14:sldId id="2212"/>
            <p14:sldId id="2213"/>
            <p14:sldId id="2214"/>
            <p14:sldId id="2215"/>
            <p14:sldId id="2216"/>
            <p14:sldId id="2217"/>
            <p14:sldId id="2218"/>
            <p14:sldId id="2219"/>
            <p14:sldId id="2220"/>
          </p14:sldIdLst>
        </p14:section>
        <p14:section name="Compensação por Atraso e por Avanço de Fase" id="{B78656DA-CC7F-44CA-9599-017B9D334BF5}">
          <p14:sldIdLst>
            <p14:sldId id="2221"/>
            <p14:sldId id="2222"/>
            <p14:sldId id="2223"/>
            <p14:sldId id="2224"/>
            <p14:sldId id="2225"/>
            <p14:sldId id="2226"/>
            <p14:sldId id="2227"/>
            <p14:sldId id="2228"/>
            <p14:sldId id="2229"/>
            <p14:sldId id="2230"/>
            <p14:sldId id="2231"/>
            <p14:sldId id="2232"/>
            <p14:sldId id="2233"/>
            <p14:sldId id="2234"/>
            <p14:sldId id="2235"/>
            <p14:sldId id="2236"/>
            <p14:sldId id="2237"/>
            <p14:sldId id="2238"/>
            <p14:sldId id="2239"/>
            <p14:sldId id="2240"/>
            <p14:sldId id="2241"/>
            <p14:sldId id="2242"/>
            <p14:sldId id="2243"/>
            <p14:sldId id="2244"/>
            <p14:sldId id="2245"/>
            <p14:sldId id="2246"/>
            <p14:sldId id="2247"/>
            <p14:sldId id="2248"/>
            <p14:sldId id="2249"/>
            <p14:sldId id="2250"/>
            <p14:sldId id="2251"/>
            <p14:sldId id="2252"/>
            <p14:sldId id="2253"/>
            <p14:sldId id="2254"/>
            <p14:sldId id="2255"/>
            <p14:sldId id="2256"/>
            <p14:sldId id="2257"/>
            <p14:sldId id="2258"/>
            <p14:sldId id="2259"/>
            <p14:sldId id="2260"/>
            <p14:sldId id="2261"/>
            <p14:sldId id="2262"/>
            <p14:sldId id="2263"/>
            <p14:sldId id="2264"/>
            <p14:sldId id="2265"/>
            <p14:sldId id="2266"/>
            <p14:sldId id="2267"/>
            <p14:sldId id="2268"/>
            <p14:sldId id="2269"/>
            <p14:sldId id="2270"/>
            <p14:sldId id="2271"/>
            <p14:sldId id="2272"/>
            <p14:sldId id="2273"/>
            <p14:sldId id="2274"/>
            <p14:sldId id="2275"/>
            <p14:sldId id="2276"/>
            <p14:sldId id="2277"/>
            <p14:sldId id="2278"/>
          </p14:sldIdLst>
        </p14:section>
        <p14:section name="Compensação por Avanço e Atraso de Fase" id="{EEB6BC15-2A18-4C19-BA85-E7B8511F896F}">
          <p14:sldIdLst>
            <p14:sldId id="2279"/>
            <p14:sldId id="2280"/>
            <p14:sldId id="2281"/>
            <p14:sldId id="2282"/>
            <p14:sldId id="2283"/>
            <p14:sldId id="2284"/>
            <p14:sldId id="2285"/>
            <p14:sldId id="2286"/>
            <p14:sldId id="2287"/>
            <p14:sldId id="2288"/>
            <p14:sldId id="2289"/>
            <p14:sldId id="2290"/>
            <p14:sldId id="2291"/>
            <p14:sldId id="2292"/>
            <p14:sldId id="2293"/>
            <p14:sldId id="2294"/>
            <p14:sldId id="2295"/>
            <p14:sldId id="2296"/>
            <p14:sldId id="2297"/>
            <p14:sldId id="2298"/>
            <p14:sldId id="2299"/>
            <p14:sldId id="2300"/>
            <p14:sldId id="2301"/>
            <p14:sldId id="2302"/>
            <p14:sldId id="2303"/>
            <p14:sldId id="2304"/>
            <p14:sldId id="2305"/>
            <p14:sldId id="2306"/>
            <p14:sldId id="2307"/>
            <p14:sldId id="2308"/>
            <p14:sldId id="2309"/>
            <p14:sldId id="2310"/>
          </p14:sldIdLst>
        </p14:section>
        <p14:section name="Compensadores PID: Revisão" id="{CAF1294C-A8AC-4233-8E1F-75BE4AB8C0D8}">
          <p14:sldIdLst>
            <p14:sldId id="2312"/>
            <p14:sldId id="2313"/>
            <p14:sldId id="2315"/>
            <p14:sldId id="2316"/>
            <p14:sldId id="2317"/>
            <p14:sldId id="2318"/>
            <p14:sldId id="2319"/>
            <p14:sldId id="2320"/>
            <p14:sldId id="2321"/>
            <p14:sldId id="2322"/>
            <p14:sldId id="2323"/>
            <p14:sldId id="2324"/>
            <p14:sldId id="2325"/>
            <p14:sldId id="2326"/>
            <p14:sldId id="2327"/>
            <p14:sldId id="2328"/>
            <p14:sldId id="2329"/>
            <p14:sldId id="2330"/>
            <p14:sldId id="2331"/>
            <p14:sldId id="2332"/>
            <p14:sldId id="2333"/>
            <p14:sldId id="2334"/>
            <p14:sldId id="2335"/>
            <p14:sldId id="2336"/>
            <p14:sldId id="2337"/>
            <p14:sldId id="2338"/>
            <p14:sldId id="2339"/>
            <p14:sldId id="2340"/>
            <p14:sldId id="2341"/>
            <p14:sldId id="2342"/>
            <p14:sldId id="2343"/>
            <p14:sldId id="2344"/>
            <p14:sldId id="2345"/>
            <p14:sldId id="2346"/>
            <p14:sldId id="2347"/>
          </p14:sldIdLst>
        </p14:section>
        <p14:section name="Compensadores de Atraso: Revisão" id="{F74F51CB-10B9-48BF-AB23-656533C9D6D8}">
          <p14:sldIdLst>
            <p14:sldId id="2348"/>
            <p14:sldId id="2349"/>
            <p14:sldId id="2350"/>
            <p14:sldId id="2351"/>
            <p14:sldId id="2352"/>
            <p14:sldId id="2353"/>
            <p14:sldId id="2354"/>
            <p14:sldId id="2355"/>
            <p14:sldId id="2356"/>
            <p14:sldId id="2357"/>
            <p14:sldId id="2358"/>
            <p14:sldId id="2359"/>
            <p14:sldId id="2360"/>
          </p14:sldIdLst>
        </p14:section>
        <p14:section name="Compensadores de Avanço: Revisão" id="{F4A896C9-57AF-4609-83AE-48D79FC5BC4A}">
          <p14:sldIdLst>
            <p14:sldId id="2361"/>
            <p14:sldId id="2362"/>
            <p14:sldId id="2363"/>
            <p14:sldId id="2364"/>
            <p14:sldId id="2365"/>
            <p14:sldId id="2366"/>
            <p14:sldId id="2367"/>
            <p14:sldId id="2368"/>
            <p14:sldId id="2369"/>
            <p14:sldId id="2370"/>
            <p14:sldId id="2371"/>
            <p14:sldId id="2372"/>
            <p14:sldId id="2373"/>
            <p14:sldId id="2374"/>
            <p14:sldId id="2375"/>
            <p14:sldId id="2376"/>
            <p14:sldId id="2377"/>
            <p14:sldId id="2378"/>
            <p14:sldId id="2379"/>
            <p14:sldId id="2380"/>
            <p14:sldId id="2381"/>
          </p14:sldIdLst>
        </p14:section>
        <p14:section name="Compensadores de Avanço &amp; Atraso: Revisão" id="{41577979-711B-4728-A8C8-2E12C2B1429F}">
          <p14:sldIdLst>
            <p14:sldId id="2382"/>
            <p14:sldId id="2383"/>
            <p14:sldId id="2384"/>
            <p14:sldId id="2385"/>
            <p14:sldId id="2386"/>
            <p14:sldId id="2387"/>
            <p14:sldId id="2388"/>
            <p14:sldId id="2389"/>
            <p14:sldId id="2390"/>
            <p14:sldId id="2391"/>
            <p14:sldId id="2392"/>
            <p14:sldId id="2393"/>
            <p14:sldId id="2394"/>
            <p14:sldId id="2395"/>
            <p14:sldId id="2396"/>
            <p14:sldId id="2397"/>
            <p14:sldId id="2398"/>
            <p14:sldId id="2399"/>
            <p14:sldId id="2400"/>
            <p14:sldId id="2401"/>
            <p14:sldId id="2402"/>
            <p14:sldId id="2403"/>
            <p14:sldId id="2404"/>
            <p14:sldId id="2405"/>
            <p14:sldId id="2406"/>
            <p14:sldId id="2407"/>
            <p14:sldId id="2408"/>
            <p14:sldId id="2409"/>
            <p14:sldId id="2410"/>
            <p14:sldId id="2411"/>
          </p14:sldIdLst>
        </p14:section>
        <p14:section name="Compensação Root-Locus e Frequência: Revisão" id="{17636C88-724A-4965-8C67-7B7B40758E6B}">
          <p14:sldIdLst>
            <p14:sldId id="2412"/>
            <p14:sldId id="2413"/>
            <p14:sldId id="2414"/>
            <p14:sldId id="2415"/>
            <p14:sldId id="2416"/>
            <p14:sldId id="2417"/>
            <p14:sldId id="2418"/>
            <p14:sldId id="2419"/>
            <p14:sldId id="2420"/>
            <p14:sldId id="2421"/>
            <p14:sldId id="2422"/>
            <p14:sldId id="2423"/>
            <p14:sldId id="2424"/>
            <p14:sldId id="2425"/>
            <p14:sldId id="2426"/>
            <p14:sldId id="2427"/>
            <p14:sldId id="2428"/>
            <p14:sldId id="2429"/>
            <p14:sldId id="2430"/>
            <p14:sldId id="2431"/>
            <p14:sldId id="2432"/>
            <p14:sldId id="2433"/>
            <p14:sldId id="2434"/>
            <p14:sldId id="2435"/>
            <p14:sldId id="2436"/>
            <p14:sldId id="2437"/>
            <p14:sldId id="2438"/>
            <p14:sldId id="2439"/>
          </p14:sldIdLst>
        </p14:section>
        <p14:section name="Prova N1: Compensação Clássica" id="{C0E5042F-699A-4633-A538-172A39388ECC}">
          <p14:sldIdLst>
            <p14:sldId id="2440"/>
          </p14:sldIdLst>
        </p14:section>
        <p14:section name="Análise de Variáveis de Estado" id="{8BA35509-09BA-4F4F-A970-C1083AB8FC45}">
          <p14:sldIdLst>
            <p14:sldId id="2441"/>
            <p14:sldId id="2442"/>
            <p14:sldId id="2443"/>
            <p14:sldId id="2444"/>
            <p14:sldId id="2445"/>
            <p14:sldId id="2446"/>
            <p14:sldId id="2447"/>
            <p14:sldId id="2448"/>
            <p14:sldId id="2449"/>
            <p14:sldId id="2450"/>
            <p14:sldId id="2451"/>
            <p14:sldId id="2452"/>
            <p14:sldId id="2453"/>
            <p14:sldId id="2454"/>
            <p14:sldId id="2455"/>
            <p14:sldId id="2456"/>
            <p14:sldId id="2457"/>
            <p14:sldId id="2458"/>
            <p14:sldId id="2459"/>
            <p14:sldId id="2460"/>
            <p14:sldId id="2461"/>
            <p14:sldId id="2462"/>
            <p14:sldId id="2463"/>
            <p14:sldId id="2464"/>
            <p14:sldId id="2465"/>
            <p14:sldId id="2466"/>
          </p14:sldIdLst>
        </p14:section>
        <p14:section name="Modelagem: Motor CC" id="{066A7FB4-E36E-4541-84AF-31791546D993}">
          <p14:sldIdLst>
            <p14:sldId id="2467"/>
            <p14:sldId id="2468"/>
            <p14:sldId id="2469"/>
            <p14:sldId id="2470"/>
            <p14:sldId id="2471"/>
            <p14:sldId id="2472"/>
            <p14:sldId id="2473"/>
            <p14:sldId id="2474"/>
            <p14:sldId id="2475"/>
            <p14:sldId id="2476"/>
            <p14:sldId id="2477"/>
            <p14:sldId id="2478"/>
            <p14:sldId id="2479"/>
            <p14:sldId id="2480"/>
            <p14:sldId id="2481"/>
            <p14:sldId id="2482"/>
            <p14:sldId id="2483"/>
          </p14:sldIdLst>
        </p14:section>
        <p14:section name="Modelagem: Linearização" id="{F26AD230-D73E-46DF-A22C-3A541D92E513}">
          <p14:sldIdLst>
            <p14:sldId id="2484"/>
            <p14:sldId id="2485"/>
            <p14:sldId id="2486"/>
            <p14:sldId id="2487"/>
            <p14:sldId id="2488"/>
            <p14:sldId id="2489"/>
            <p14:sldId id="2490"/>
            <p14:sldId id="2491"/>
            <p14:sldId id="2492"/>
          </p14:sldIdLst>
        </p14:section>
        <p14:section name="Modelagem: Acompanhamento Solar" id="{800A2F7F-0770-4FCD-85BD-775FD7BF1BC8}">
          <p14:sldIdLst>
            <p14:sldId id="2493"/>
            <p14:sldId id="2494"/>
            <p14:sldId id="2495"/>
            <p14:sldId id="2496"/>
            <p14:sldId id="2497"/>
            <p14:sldId id="2498"/>
            <p14:sldId id="2499"/>
            <p14:sldId id="2500"/>
            <p14:sldId id="2501"/>
            <p14:sldId id="2502"/>
            <p14:sldId id="2503"/>
            <p14:sldId id="2504"/>
            <p14:sldId id="2505"/>
          </p14:sldIdLst>
        </p14:section>
        <p14:section name="Solução das Equações de Estado" id="{E5BAC64D-CA9A-474A-9837-6FB313802A15}">
          <p14:sldIdLst>
            <p14:sldId id="2506"/>
            <p14:sldId id="2507"/>
            <p14:sldId id="2508"/>
            <p14:sldId id="2509"/>
            <p14:sldId id="2510"/>
            <p14:sldId id="2511"/>
            <p14:sldId id="2512"/>
            <p14:sldId id="2513"/>
            <p14:sldId id="2514"/>
            <p14:sldId id="2515"/>
            <p14:sldId id="2516"/>
            <p14:sldId id="2517"/>
            <p14:sldId id="2518"/>
            <p14:sldId id="2519"/>
            <p14:sldId id="2520"/>
          </p14:sldIdLst>
        </p14:section>
        <p14:section name="Redução, Formas Canônicas: Controlável e Observável" id="{69A0109F-A2E1-4CCB-B0D2-10426E48EEF5}">
          <p14:sldIdLst>
            <p14:sldId id="2521"/>
            <p14:sldId id="2522"/>
          </p14:sldIdLst>
        </p14:section>
        <p14:section name="Projeto no Espaço de Estados" id="{273D27C6-A2CC-4284-989E-398230216EE8}">
          <p14:sldIdLst>
            <p14:sldId id="2523"/>
            <p14:sldId id="2524"/>
            <p14:sldId id="2525"/>
            <p14:sldId id="2526"/>
            <p14:sldId id="2527"/>
            <p14:sldId id="2528"/>
            <p14:sldId id="2529"/>
            <p14:sldId id="2530"/>
            <p14:sldId id="2531"/>
            <p14:sldId id="2532"/>
            <p14:sldId id="2533"/>
            <p14:sldId id="2534"/>
            <p14:sldId id="2535"/>
            <p14:sldId id="2536"/>
            <p14:sldId id="2537"/>
            <p14:sldId id="2538"/>
            <p14:sldId id="2539"/>
            <p14:sldId id="2540"/>
            <p14:sldId id="2541"/>
            <p14:sldId id="2542"/>
            <p14:sldId id="2543"/>
            <p14:sldId id="2544"/>
            <p14:sldId id="2545"/>
            <p14:sldId id="2546"/>
            <p14:sldId id="2547"/>
            <p14:sldId id="2548"/>
          </p14:sldIdLst>
        </p14:section>
        <p14:section name="Projeto no Espaço de Estados II: Variáveis de Fase" id="{29B1B266-5F55-4FFA-B26D-4FD7F3D8E782}">
          <p14:sldIdLst>
            <p14:sldId id="2549"/>
            <p14:sldId id="2550"/>
            <p14:sldId id="2551"/>
            <p14:sldId id="2552"/>
            <p14:sldId id="2553"/>
            <p14:sldId id="2554"/>
            <p14:sldId id="2555"/>
            <p14:sldId id="2556"/>
            <p14:sldId id="2557"/>
            <p14:sldId id="2558"/>
            <p14:sldId id="2559"/>
            <p14:sldId id="2560"/>
            <p14:sldId id="2561"/>
            <p14:sldId id="2562"/>
            <p14:sldId id="2563"/>
            <p14:sldId id="2564"/>
          </p14:sldIdLst>
        </p14:section>
        <p14:section name="Observabilidade" id="{B16BE566-2B73-4DDD-86C0-DEC5EA1BECB6}">
          <p14:sldIdLst>
            <p14:sldId id="2565"/>
            <p14:sldId id="2566"/>
            <p14:sldId id="2567"/>
            <p14:sldId id="2568"/>
            <p14:sldId id="2569"/>
            <p14:sldId id="2570"/>
            <p14:sldId id="2571"/>
            <p14:sldId id="2572"/>
            <p14:sldId id="2573"/>
            <p14:sldId id="2574"/>
            <p14:sldId id="2575"/>
            <p14:sldId id="2576"/>
            <p14:sldId id="2577"/>
            <p14:sldId id="2578"/>
            <p14:sldId id="2579"/>
            <p14:sldId id="2580"/>
            <p14:sldId id="2581"/>
            <p14:sldId id="2582"/>
            <p14:sldId id="2583"/>
            <p14:sldId id="2584"/>
            <p14:sldId id="2585"/>
          </p14:sldIdLst>
        </p14:section>
        <p14:section name="Controle Digital" id="{604536DD-CC48-483E-80E6-073D0033F5B5}">
          <p14:sldIdLst>
            <p14:sldId id="2586"/>
            <p14:sldId id="2587"/>
            <p14:sldId id="2588"/>
            <p14:sldId id="2589"/>
            <p14:sldId id="2590"/>
            <p14:sldId id="2591"/>
            <p14:sldId id="2592"/>
            <p14:sldId id="2593"/>
            <p14:sldId id="2594"/>
            <p14:sldId id="2595"/>
            <p14:sldId id="2596"/>
            <p14:sldId id="2597"/>
            <p14:sldId id="2598"/>
            <p14:sldId id="2599"/>
            <p14:sldId id="2600"/>
            <p14:sldId id="2601"/>
            <p14:sldId id="2602"/>
            <p14:sldId id="2603"/>
            <p14:sldId id="2604"/>
            <p14:sldId id="2605"/>
            <p14:sldId id="2606"/>
            <p14:sldId id="2607"/>
            <p14:sldId id="2608"/>
            <p14:sldId id="2609"/>
          </p14:sldIdLst>
        </p14:section>
        <p14:section name="Backup: Transf.Z (Schaum)" id="{44A02C69-BDC7-43CD-B7F2-781C6A86ABA2}">
          <p14:sldIdLst>
            <p14:sldId id="2610"/>
            <p14:sldId id="2611"/>
            <p14:sldId id="2612"/>
            <p14:sldId id="2613"/>
            <p14:sldId id="2614"/>
            <p14:sldId id="2615"/>
            <p14:sldId id="2616"/>
            <p14:sldId id="2617"/>
            <p14:sldId id="2618"/>
            <p14:sldId id="2619"/>
            <p14:sldId id="2620"/>
            <p14:sldId id="2621"/>
            <p14:sldId id="2622"/>
            <p14:sldId id="2623"/>
            <p14:sldId id="2624"/>
            <p14:sldId id="2625"/>
            <p14:sldId id="2626"/>
            <p14:sldId id="2627"/>
            <p14:sldId id="2628"/>
          </p14:sldIdLst>
        </p14:section>
        <p14:section name="Sist.Digitais: Estabilidade, Erros, Transitórios" id="{9F262945-0675-439D-BCDC-06959FFF582C}">
          <p14:sldIdLst>
            <p14:sldId id="2629"/>
            <p14:sldId id="2630"/>
            <p14:sldId id="2631"/>
            <p14:sldId id="2632"/>
            <p14:sldId id="2633"/>
            <p14:sldId id="2634"/>
            <p14:sldId id="2635"/>
            <p14:sldId id="2636"/>
            <p14:sldId id="2637"/>
            <p14:sldId id="2638"/>
            <p14:sldId id="2639"/>
            <p14:sldId id="2640"/>
            <p14:sldId id="2641"/>
            <p14:sldId id="2642"/>
            <p14:sldId id="2643"/>
            <p14:sldId id="2644"/>
            <p14:sldId id="2645"/>
            <p14:sldId id="2646"/>
            <p14:sldId id="2647"/>
            <p14:sldId id="2648"/>
            <p14:sldId id="2649"/>
            <p14:sldId id="2650"/>
            <p14:sldId id="2651"/>
            <p14:sldId id="2652"/>
            <p14:sldId id="2653"/>
            <p14:sldId id="2654"/>
            <p14:sldId id="2655"/>
          </p14:sldIdLst>
        </p14:section>
        <p14:section name="Sist.Digitais: Root-Locus, Compensação" id="{0166481A-2A1A-4DD7-9DDC-F51075D1A87B}">
          <p14:sldIdLst>
            <p14:sldId id="2656"/>
            <p14:sldId id="2657"/>
            <p14:sldId id="2658"/>
            <p14:sldId id="2659"/>
            <p14:sldId id="2660"/>
            <p14:sldId id="2661"/>
            <p14:sldId id="2662"/>
            <p14:sldId id="2663"/>
            <p14:sldId id="2664"/>
            <p14:sldId id="2665"/>
            <p14:sldId id="2666"/>
            <p14:sldId id="2667"/>
            <p14:sldId id="2668"/>
            <p14:sldId id="2669"/>
            <p14:sldId id="2670"/>
            <p14:sldId id="2671"/>
            <p14:sldId id="2672"/>
            <p14:sldId id="2673"/>
            <p14:sldId id="2674"/>
            <p14:sldId id="2675"/>
            <p14:sldId id="2676"/>
            <p14:sldId id="2677"/>
            <p14:sldId id="2678"/>
            <p14:sldId id="2679"/>
            <p14:sldId id="2680"/>
            <p14:sldId id="2681"/>
            <p14:sldId id="2682"/>
            <p14:sldId id="2683"/>
            <p14:sldId id="2684"/>
            <p14:sldId id="2685"/>
            <p14:sldId id="2686"/>
            <p14:sldId id="2687"/>
            <p14:sldId id="2688"/>
            <p14:sldId id="2689"/>
            <p14:sldId id="2690"/>
            <p14:sldId id="2691"/>
            <p14:sldId id="2692"/>
            <p14:sldId id="2693"/>
            <p14:sldId id="2694"/>
            <p14:sldId id="2695"/>
            <p14:sldId id="2696"/>
            <p14:sldId id="2697"/>
            <p14:sldId id="2698"/>
            <p14:sldId id="2699"/>
            <p14:sldId id="2700"/>
            <p14:sldId id="2701"/>
            <p14:sldId id="2702"/>
            <p14:sldId id="2703"/>
            <p14:sldId id="2704"/>
            <p14:sldId id="2705"/>
            <p14:sldId id="2706"/>
            <p14:sldId id="2707"/>
            <p14:sldId id="2708"/>
            <p14:sldId id="2709"/>
            <p14:sldId id="2710"/>
            <p14:sldId id="2711"/>
            <p14:sldId id="2712"/>
            <p14:sldId id="2713"/>
            <p14:sldId id="2714"/>
            <p14:sldId id="2715"/>
            <p14:sldId id="2716"/>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00099"/>
    <a:srgbClr val="808080"/>
    <a:srgbClr val="5F5F5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44" autoAdjust="0"/>
    <p:restoredTop sz="93667" autoAdjust="0"/>
  </p:normalViewPr>
  <p:slideViewPr>
    <p:cSldViewPr>
      <p:cViewPr varScale="1">
        <p:scale>
          <a:sx n="100" d="100"/>
          <a:sy n="100" d="100"/>
        </p:scale>
        <p:origin x="1380" y="84"/>
      </p:cViewPr>
      <p:guideLst>
        <p:guide orient="horz" pos="2160"/>
        <p:guide pos="312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671" Type="http://schemas.openxmlformats.org/officeDocument/2006/relationships/slide" Target="slides/slide669.xml"/><Relationship Id="rId769" Type="http://schemas.openxmlformats.org/officeDocument/2006/relationships/slide" Target="slides/slide767.xml"/><Relationship Id="rId976" Type="http://schemas.openxmlformats.org/officeDocument/2006/relationships/slide" Target="slides/slide974.xml"/><Relationship Id="rId21" Type="http://schemas.openxmlformats.org/officeDocument/2006/relationships/slide" Target="slides/slide19.xml"/><Relationship Id="rId324" Type="http://schemas.openxmlformats.org/officeDocument/2006/relationships/slide" Target="slides/slide322.xml"/><Relationship Id="rId531" Type="http://schemas.openxmlformats.org/officeDocument/2006/relationships/slide" Target="slides/slide529.xml"/><Relationship Id="rId629" Type="http://schemas.openxmlformats.org/officeDocument/2006/relationships/slide" Target="slides/slide627.xml"/><Relationship Id="rId1161" Type="http://schemas.openxmlformats.org/officeDocument/2006/relationships/slide" Target="slides/slide1159.xml"/><Relationship Id="rId170" Type="http://schemas.openxmlformats.org/officeDocument/2006/relationships/slide" Target="slides/slide168.xml"/><Relationship Id="rId836" Type="http://schemas.openxmlformats.org/officeDocument/2006/relationships/slide" Target="slides/slide834.xml"/><Relationship Id="rId1021" Type="http://schemas.openxmlformats.org/officeDocument/2006/relationships/slide" Target="slides/slide1019.xml"/><Relationship Id="rId1119" Type="http://schemas.openxmlformats.org/officeDocument/2006/relationships/slide" Target="slides/slide1117.xml"/><Relationship Id="rId268" Type="http://schemas.openxmlformats.org/officeDocument/2006/relationships/slide" Target="slides/slide266.xml"/><Relationship Id="rId475" Type="http://schemas.openxmlformats.org/officeDocument/2006/relationships/slide" Target="slides/slide473.xml"/><Relationship Id="rId682" Type="http://schemas.openxmlformats.org/officeDocument/2006/relationships/slide" Target="slides/slide680.xml"/><Relationship Id="rId903" Type="http://schemas.openxmlformats.org/officeDocument/2006/relationships/slide" Target="slides/slide901.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542" Type="http://schemas.openxmlformats.org/officeDocument/2006/relationships/slide" Target="slides/slide540.xml"/><Relationship Id="rId987" Type="http://schemas.openxmlformats.org/officeDocument/2006/relationships/slide" Target="slides/slide985.xml"/><Relationship Id="rId1172" Type="http://schemas.openxmlformats.org/officeDocument/2006/relationships/slide" Target="slides/slide1170.xml"/><Relationship Id="rId181" Type="http://schemas.openxmlformats.org/officeDocument/2006/relationships/slide" Target="slides/slide179.xml"/><Relationship Id="rId402" Type="http://schemas.openxmlformats.org/officeDocument/2006/relationships/slide" Target="slides/slide400.xml"/><Relationship Id="rId847" Type="http://schemas.openxmlformats.org/officeDocument/2006/relationships/slide" Target="slides/slide845.xml"/><Relationship Id="rId1032" Type="http://schemas.openxmlformats.org/officeDocument/2006/relationships/slide" Target="slides/slide1030.xml"/><Relationship Id="rId279" Type="http://schemas.openxmlformats.org/officeDocument/2006/relationships/slide" Target="slides/slide277.xml"/><Relationship Id="rId486" Type="http://schemas.openxmlformats.org/officeDocument/2006/relationships/slide" Target="slides/slide484.xml"/><Relationship Id="rId693" Type="http://schemas.openxmlformats.org/officeDocument/2006/relationships/slide" Target="slides/slide691.xml"/><Relationship Id="rId707" Type="http://schemas.openxmlformats.org/officeDocument/2006/relationships/slide" Target="slides/slide705.xml"/><Relationship Id="rId914" Type="http://schemas.openxmlformats.org/officeDocument/2006/relationships/slide" Target="slides/slide912.xml"/><Relationship Id="rId43" Type="http://schemas.openxmlformats.org/officeDocument/2006/relationships/slide" Target="slides/slide41.xml"/><Relationship Id="rId139" Type="http://schemas.openxmlformats.org/officeDocument/2006/relationships/slide" Target="slides/slide137.xml"/><Relationship Id="rId346" Type="http://schemas.openxmlformats.org/officeDocument/2006/relationships/slide" Target="slides/slide344.xml"/><Relationship Id="rId553" Type="http://schemas.openxmlformats.org/officeDocument/2006/relationships/slide" Target="slides/slide551.xml"/><Relationship Id="rId760" Type="http://schemas.openxmlformats.org/officeDocument/2006/relationships/slide" Target="slides/slide758.xml"/><Relationship Id="rId998" Type="http://schemas.openxmlformats.org/officeDocument/2006/relationships/slide" Target="slides/slide996.xml"/><Relationship Id="rId1183" Type="http://schemas.openxmlformats.org/officeDocument/2006/relationships/tags" Target="tags/tag1.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858" Type="http://schemas.openxmlformats.org/officeDocument/2006/relationships/slide" Target="slides/slide856.xml"/><Relationship Id="rId1043" Type="http://schemas.openxmlformats.org/officeDocument/2006/relationships/slide" Target="slides/slide1041.xml"/><Relationship Id="rId497" Type="http://schemas.openxmlformats.org/officeDocument/2006/relationships/slide" Target="slides/slide495.xml"/><Relationship Id="rId620" Type="http://schemas.openxmlformats.org/officeDocument/2006/relationships/slide" Target="slides/slide618.xml"/><Relationship Id="rId718" Type="http://schemas.openxmlformats.org/officeDocument/2006/relationships/slide" Target="slides/slide716.xml"/><Relationship Id="rId925" Type="http://schemas.openxmlformats.org/officeDocument/2006/relationships/slide" Target="slides/slide923.xml"/><Relationship Id="rId357" Type="http://schemas.openxmlformats.org/officeDocument/2006/relationships/slide" Target="slides/slide355.xml"/><Relationship Id="rId1110" Type="http://schemas.openxmlformats.org/officeDocument/2006/relationships/slide" Target="slides/slide1108.xml"/><Relationship Id="rId54" Type="http://schemas.openxmlformats.org/officeDocument/2006/relationships/slide" Target="slides/slide52.xml"/><Relationship Id="rId217" Type="http://schemas.openxmlformats.org/officeDocument/2006/relationships/slide" Target="slides/slide215.xml"/><Relationship Id="rId564" Type="http://schemas.openxmlformats.org/officeDocument/2006/relationships/slide" Target="slides/slide562.xml"/><Relationship Id="rId771" Type="http://schemas.openxmlformats.org/officeDocument/2006/relationships/slide" Target="slides/slide769.xml"/><Relationship Id="rId869" Type="http://schemas.openxmlformats.org/officeDocument/2006/relationships/slide" Target="slides/slide867.xml"/><Relationship Id="rId424" Type="http://schemas.openxmlformats.org/officeDocument/2006/relationships/slide" Target="slides/slide422.xml"/><Relationship Id="rId631" Type="http://schemas.openxmlformats.org/officeDocument/2006/relationships/slide" Target="slides/slide629.xml"/><Relationship Id="rId729" Type="http://schemas.openxmlformats.org/officeDocument/2006/relationships/slide" Target="slides/slide727.xml"/><Relationship Id="rId1054" Type="http://schemas.openxmlformats.org/officeDocument/2006/relationships/slide" Target="slides/slide1052.xml"/><Relationship Id="rId270" Type="http://schemas.openxmlformats.org/officeDocument/2006/relationships/slide" Target="slides/slide268.xml"/><Relationship Id="rId936" Type="http://schemas.openxmlformats.org/officeDocument/2006/relationships/slide" Target="slides/slide934.xml"/><Relationship Id="rId1121" Type="http://schemas.openxmlformats.org/officeDocument/2006/relationships/slide" Target="slides/slide1119.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782" Type="http://schemas.openxmlformats.org/officeDocument/2006/relationships/slide" Target="slides/slide780.xml"/><Relationship Id="rId228" Type="http://schemas.openxmlformats.org/officeDocument/2006/relationships/slide" Target="slides/slide226.xml"/><Relationship Id="rId435" Type="http://schemas.openxmlformats.org/officeDocument/2006/relationships/slide" Target="slides/slide433.xml"/><Relationship Id="rId642" Type="http://schemas.openxmlformats.org/officeDocument/2006/relationships/slide" Target="slides/slide640.xml"/><Relationship Id="rId1065" Type="http://schemas.openxmlformats.org/officeDocument/2006/relationships/slide" Target="slides/slide1063.xml"/><Relationship Id="rId281" Type="http://schemas.openxmlformats.org/officeDocument/2006/relationships/slide" Target="slides/slide279.xml"/><Relationship Id="rId502" Type="http://schemas.openxmlformats.org/officeDocument/2006/relationships/slide" Target="slides/slide500.xml"/><Relationship Id="rId947" Type="http://schemas.openxmlformats.org/officeDocument/2006/relationships/slide" Target="slides/slide945.xml"/><Relationship Id="rId1132" Type="http://schemas.openxmlformats.org/officeDocument/2006/relationships/slide" Target="slides/slide1130.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86" Type="http://schemas.openxmlformats.org/officeDocument/2006/relationships/slide" Target="slides/slide584.xml"/><Relationship Id="rId793" Type="http://schemas.openxmlformats.org/officeDocument/2006/relationships/slide" Target="slides/slide791.xml"/><Relationship Id="rId807" Type="http://schemas.openxmlformats.org/officeDocument/2006/relationships/slide" Target="slides/slide805.xml"/><Relationship Id="rId7" Type="http://schemas.openxmlformats.org/officeDocument/2006/relationships/slide" Target="slides/slide5.xml"/><Relationship Id="rId239" Type="http://schemas.openxmlformats.org/officeDocument/2006/relationships/slide" Target="slides/slide237.xml"/><Relationship Id="rId446" Type="http://schemas.openxmlformats.org/officeDocument/2006/relationships/slide" Target="slides/slide444.xml"/><Relationship Id="rId653" Type="http://schemas.openxmlformats.org/officeDocument/2006/relationships/slide" Target="slides/slide651.xml"/><Relationship Id="rId1076" Type="http://schemas.openxmlformats.org/officeDocument/2006/relationships/slide" Target="slides/slide1074.xml"/><Relationship Id="rId292" Type="http://schemas.openxmlformats.org/officeDocument/2006/relationships/slide" Target="slides/slide290.xml"/><Relationship Id="rId306" Type="http://schemas.openxmlformats.org/officeDocument/2006/relationships/slide" Target="slides/slide304.xml"/><Relationship Id="rId860" Type="http://schemas.openxmlformats.org/officeDocument/2006/relationships/slide" Target="slides/slide858.xml"/><Relationship Id="rId958" Type="http://schemas.openxmlformats.org/officeDocument/2006/relationships/slide" Target="slides/slide956.xml"/><Relationship Id="rId1143" Type="http://schemas.openxmlformats.org/officeDocument/2006/relationships/slide" Target="slides/slide1141.xml"/><Relationship Id="rId87" Type="http://schemas.openxmlformats.org/officeDocument/2006/relationships/slide" Target="slides/slide85.xml"/><Relationship Id="rId513" Type="http://schemas.openxmlformats.org/officeDocument/2006/relationships/slide" Target="slides/slide511.xml"/><Relationship Id="rId597" Type="http://schemas.openxmlformats.org/officeDocument/2006/relationships/slide" Target="slides/slide595.xml"/><Relationship Id="rId720" Type="http://schemas.openxmlformats.org/officeDocument/2006/relationships/slide" Target="slides/slide718.xml"/><Relationship Id="rId818" Type="http://schemas.openxmlformats.org/officeDocument/2006/relationships/slide" Target="slides/slide816.xml"/><Relationship Id="rId152" Type="http://schemas.openxmlformats.org/officeDocument/2006/relationships/slide" Target="slides/slide150.xml"/><Relationship Id="rId457" Type="http://schemas.openxmlformats.org/officeDocument/2006/relationships/slide" Target="slides/slide455.xml"/><Relationship Id="rId1003" Type="http://schemas.openxmlformats.org/officeDocument/2006/relationships/slide" Target="slides/slide1001.xml"/><Relationship Id="rId1087" Type="http://schemas.openxmlformats.org/officeDocument/2006/relationships/slide" Target="slides/slide1085.xml"/><Relationship Id="rId664" Type="http://schemas.openxmlformats.org/officeDocument/2006/relationships/slide" Target="slides/slide662.xml"/><Relationship Id="rId871" Type="http://schemas.openxmlformats.org/officeDocument/2006/relationships/slide" Target="slides/slide869.xml"/><Relationship Id="rId969" Type="http://schemas.openxmlformats.org/officeDocument/2006/relationships/slide" Target="slides/slide967.xml"/><Relationship Id="rId14" Type="http://schemas.openxmlformats.org/officeDocument/2006/relationships/slide" Target="slides/slide12.xml"/><Relationship Id="rId317" Type="http://schemas.openxmlformats.org/officeDocument/2006/relationships/slide" Target="slides/slide315.xml"/><Relationship Id="rId524" Type="http://schemas.openxmlformats.org/officeDocument/2006/relationships/slide" Target="slides/slide522.xml"/><Relationship Id="rId731" Type="http://schemas.openxmlformats.org/officeDocument/2006/relationships/slide" Target="slides/slide729.xml"/><Relationship Id="rId1154" Type="http://schemas.openxmlformats.org/officeDocument/2006/relationships/slide" Target="slides/slide1152.xml"/><Relationship Id="rId98" Type="http://schemas.openxmlformats.org/officeDocument/2006/relationships/slide" Target="slides/slide96.xml"/><Relationship Id="rId163" Type="http://schemas.openxmlformats.org/officeDocument/2006/relationships/slide" Target="slides/slide161.xml"/><Relationship Id="rId370" Type="http://schemas.openxmlformats.org/officeDocument/2006/relationships/slide" Target="slides/slide368.xml"/><Relationship Id="rId829" Type="http://schemas.openxmlformats.org/officeDocument/2006/relationships/slide" Target="slides/slide827.xml"/><Relationship Id="rId1014" Type="http://schemas.openxmlformats.org/officeDocument/2006/relationships/slide" Target="slides/slide1012.xml"/><Relationship Id="rId230" Type="http://schemas.openxmlformats.org/officeDocument/2006/relationships/slide" Target="slides/slide228.xml"/><Relationship Id="rId468" Type="http://schemas.openxmlformats.org/officeDocument/2006/relationships/slide" Target="slides/slide466.xml"/><Relationship Id="rId675" Type="http://schemas.openxmlformats.org/officeDocument/2006/relationships/slide" Target="slides/slide673.xml"/><Relationship Id="rId882" Type="http://schemas.openxmlformats.org/officeDocument/2006/relationships/slide" Target="slides/slide880.xml"/><Relationship Id="rId1098" Type="http://schemas.openxmlformats.org/officeDocument/2006/relationships/slide" Target="slides/slide1096.xml"/><Relationship Id="rId25" Type="http://schemas.openxmlformats.org/officeDocument/2006/relationships/slide" Target="slides/slide23.xml"/><Relationship Id="rId328" Type="http://schemas.openxmlformats.org/officeDocument/2006/relationships/slide" Target="slides/slide326.xml"/><Relationship Id="rId535" Type="http://schemas.openxmlformats.org/officeDocument/2006/relationships/slide" Target="slides/slide533.xml"/><Relationship Id="rId742" Type="http://schemas.openxmlformats.org/officeDocument/2006/relationships/slide" Target="slides/slide740.xml"/><Relationship Id="rId1165" Type="http://schemas.openxmlformats.org/officeDocument/2006/relationships/slide" Target="slides/slide1163.xml"/><Relationship Id="rId174" Type="http://schemas.openxmlformats.org/officeDocument/2006/relationships/slide" Target="slides/slide172.xml"/><Relationship Id="rId381" Type="http://schemas.openxmlformats.org/officeDocument/2006/relationships/slide" Target="slides/slide379.xml"/><Relationship Id="rId602" Type="http://schemas.openxmlformats.org/officeDocument/2006/relationships/slide" Target="slides/slide600.xml"/><Relationship Id="rId1025" Type="http://schemas.openxmlformats.org/officeDocument/2006/relationships/slide" Target="slides/slide1023.xml"/><Relationship Id="rId241" Type="http://schemas.openxmlformats.org/officeDocument/2006/relationships/slide" Target="slides/slide239.xml"/><Relationship Id="rId479" Type="http://schemas.openxmlformats.org/officeDocument/2006/relationships/slide" Target="slides/slide477.xml"/><Relationship Id="rId686" Type="http://schemas.openxmlformats.org/officeDocument/2006/relationships/slide" Target="slides/slide684.xml"/><Relationship Id="rId893" Type="http://schemas.openxmlformats.org/officeDocument/2006/relationships/slide" Target="slides/slide891.xml"/><Relationship Id="rId907" Type="http://schemas.openxmlformats.org/officeDocument/2006/relationships/slide" Target="slides/slide905.xml"/><Relationship Id="rId36" Type="http://schemas.openxmlformats.org/officeDocument/2006/relationships/slide" Target="slides/slide34.xml"/><Relationship Id="rId339" Type="http://schemas.openxmlformats.org/officeDocument/2006/relationships/slide" Target="slides/slide337.xml"/><Relationship Id="rId546" Type="http://schemas.openxmlformats.org/officeDocument/2006/relationships/slide" Target="slides/slide544.xml"/><Relationship Id="rId753" Type="http://schemas.openxmlformats.org/officeDocument/2006/relationships/slide" Target="slides/slide751.xml"/><Relationship Id="rId1176" Type="http://schemas.openxmlformats.org/officeDocument/2006/relationships/slide" Target="slides/slide1174.xml"/><Relationship Id="rId101" Type="http://schemas.openxmlformats.org/officeDocument/2006/relationships/slide" Target="slides/slide99.xml"/><Relationship Id="rId185" Type="http://schemas.openxmlformats.org/officeDocument/2006/relationships/slide" Target="slides/slide183.xml"/><Relationship Id="rId406" Type="http://schemas.openxmlformats.org/officeDocument/2006/relationships/slide" Target="slides/slide404.xml"/><Relationship Id="rId960" Type="http://schemas.openxmlformats.org/officeDocument/2006/relationships/slide" Target="slides/slide958.xml"/><Relationship Id="rId1036" Type="http://schemas.openxmlformats.org/officeDocument/2006/relationships/slide" Target="slides/slide1034.xml"/><Relationship Id="rId392" Type="http://schemas.openxmlformats.org/officeDocument/2006/relationships/slide" Target="slides/slide390.xml"/><Relationship Id="rId613" Type="http://schemas.openxmlformats.org/officeDocument/2006/relationships/slide" Target="slides/slide611.xml"/><Relationship Id="rId697" Type="http://schemas.openxmlformats.org/officeDocument/2006/relationships/slide" Target="slides/slide695.xml"/><Relationship Id="rId820" Type="http://schemas.openxmlformats.org/officeDocument/2006/relationships/slide" Target="slides/slide818.xml"/><Relationship Id="rId918" Type="http://schemas.openxmlformats.org/officeDocument/2006/relationships/slide" Target="slides/slide916.xml"/><Relationship Id="rId252" Type="http://schemas.openxmlformats.org/officeDocument/2006/relationships/slide" Target="slides/slide250.xml"/><Relationship Id="rId1103" Type="http://schemas.openxmlformats.org/officeDocument/2006/relationships/slide" Target="slides/slide1101.xml"/><Relationship Id="rId1187" Type="http://schemas.openxmlformats.org/officeDocument/2006/relationships/tableStyles" Target="tableStyles.xml"/><Relationship Id="rId47" Type="http://schemas.openxmlformats.org/officeDocument/2006/relationships/slide" Target="slides/slide45.xml"/><Relationship Id="rId112" Type="http://schemas.openxmlformats.org/officeDocument/2006/relationships/slide" Target="slides/slide110.xml"/><Relationship Id="rId557" Type="http://schemas.openxmlformats.org/officeDocument/2006/relationships/slide" Target="slides/slide555.xml"/><Relationship Id="rId764" Type="http://schemas.openxmlformats.org/officeDocument/2006/relationships/slide" Target="slides/slide762.xml"/><Relationship Id="rId971" Type="http://schemas.openxmlformats.org/officeDocument/2006/relationships/slide" Target="slides/slide969.xml"/><Relationship Id="rId196" Type="http://schemas.openxmlformats.org/officeDocument/2006/relationships/slide" Target="slides/slide194.xml"/><Relationship Id="rId417" Type="http://schemas.openxmlformats.org/officeDocument/2006/relationships/slide" Target="slides/slide415.xml"/><Relationship Id="rId624" Type="http://schemas.openxmlformats.org/officeDocument/2006/relationships/slide" Target="slides/slide622.xml"/><Relationship Id="rId831" Type="http://schemas.openxmlformats.org/officeDocument/2006/relationships/slide" Target="slides/slide829.xml"/><Relationship Id="rId1047" Type="http://schemas.openxmlformats.org/officeDocument/2006/relationships/slide" Target="slides/slide1045.xml"/><Relationship Id="rId263" Type="http://schemas.openxmlformats.org/officeDocument/2006/relationships/slide" Target="slides/slide261.xml"/><Relationship Id="rId470" Type="http://schemas.openxmlformats.org/officeDocument/2006/relationships/slide" Target="slides/slide468.xml"/><Relationship Id="rId929" Type="http://schemas.openxmlformats.org/officeDocument/2006/relationships/slide" Target="slides/slide927.xml"/><Relationship Id="rId1114" Type="http://schemas.openxmlformats.org/officeDocument/2006/relationships/slide" Target="slides/slide1112.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775" Type="http://schemas.openxmlformats.org/officeDocument/2006/relationships/slide" Target="slides/slide773.xml"/><Relationship Id="rId982" Type="http://schemas.openxmlformats.org/officeDocument/2006/relationships/slide" Target="slides/slide980.xml"/><Relationship Id="rId428" Type="http://schemas.openxmlformats.org/officeDocument/2006/relationships/slide" Target="slides/slide426.xml"/><Relationship Id="rId635" Type="http://schemas.openxmlformats.org/officeDocument/2006/relationships/slide" Target="slides/slide633.xml"/><Relationship Id="rId842" Type="http://schemas.openxmlformats.org/officeDocument/2006/relationships/slide" Target="slides/slide840.xml"/><Relationship Id="rId1058" Type="http://schemas.openxmlformats.org/officeDocument/2006/relationships/slide" Target="slides/slide1056.xml"/><Relationship Id="rId274" Type="http://schemas.openxmlformats.org/officeDocument/2006/relationships/slide" Target="slides/slide272.xml"/><Relationship Id="rId481" Type="http://schemas.openxmlformats.org/officeDocument/2006/relationships/slide" Target="slides/slide479.xml"/><Relationship Id="rId702" Type="http://schemas.openxmlformats.org/officeDocument/2006/relationships/slide" Target="slides/slide700.xml"/><Relationship Id="rId1125" Type="http://schemas.openxmlformats.org/officeDocument/2006/relationships/slide" Target="slides/slide1123.xml"/><Relationship Id="rId69" Type="http://schemas.openxmlformats.org/officeDocument/2006/relationships/slide" Target="slides/slide67.xml"/><Relationship Id="rId134" Type="http://schemas.openxmlformats.org/officeDocument/2006/relationships/slide" Target="slides/slide132.xml"/><Relationship Id="rId579" Type="http://schemas.openxmlformats.org/officeDocument/2006/relationships/slide" Target="slides/slide577.xml"/><Relationship Id="rId786" Type="http://schemas.openxmlformats.org/officeDocument/2006/relationships/slide" Target="slides/slide784.xml"/><Relationship Id="rId993" Type="http://schemas.openxmlformats.org/officeDocument/2006/relationships/slide" Target="slides/slide991.xml"/><Relationship Id="rId341" Type="http://schemas.openxmlformats.org/officeDocument/2006/relationships/slide" Target="slides/slide339.xml"/><Relationship Id="rId439" Type="http://schemas.openxmlformats.org/officeDocument/2006/relationships/slide" Target="slides/slide437.xml"/><Relationship Id="rId646" Type="http://schemas.openxmlformats.org/officeDocument/2006/relationships/slide" Target="slides/slide644.xml"/><Relationship Id="rId1069" Type="http://schemas.openxmlformats.org/officeDocument/2006/relationships/slide" Target="slides/slide1067.xml"/><Relationship Id="rId201" Type="http://schemas.openxmlformats.org/officeDocument/2006/relationships/slide" Target="slides/slide199.xml"/><Relationship Id="rId285" Type="http://schemas.openxmlformats.org/officeDocument/2006/relationships/slide" Target="slides/slide283.xml"/><Relationship Id="rId506" Type="http://schemas.openxmlformats.org/officeDocument/2006/relationships/slide" Target="slides/slide504.xml"/><Relationship Id="rId853" Type="http://schemas.openxmlformats.org/officeDocument/2006/relationships/slide" Target="slides/slide851.xml"/><Relationship Id="rId1136" Type="http://schemas.openxmlformats.org/officeDocument/2006/relationships/slide" Target="slides/slide1134.xml"/><Relationship Id="rId492" Type="http://schemas.openxmlformats.org/officeDocument/2006/relationships/slide" Target="slides/slide490.xml"/><Relationship Id="rId713" Type="http://schemas.openxmlformats.org/officeDocument/2006/relationships/slide" Target="slides/slide711.xml"/><Relationship Id="rId797" Type="http://schemas.openxmlformats.org/officeDocument/2006/relationships/slide" Target="slides/slide795.xml"/><Relationship Id="rId920" Type="http://schemas.openxmlformats.org/officeDocument/2006/relationships/slide" Target="slides/slide918.xml"/><Relationship Id="rId145" Type="http://schemas.openxmlformats.org/officeDocument/2006/relationships/slide" Target="slides/slide143.xml"/><Relationship Id="rId352" Type="http://schemas.openxmlformats.org/officeDocument/2006/relationships/slide" Target="slides/slide350.xml"/><Relationship Id="rId212" Type="http://schemas.openxmlformats.org/officeDocument/2006/relationships/slide" Target="slides/slide210.xml"/><Relationship Id="rId657" Type="http://schemas.openxmlformats.org/officeDocument/2006/relationships/slide" Target="slides/slide655.xml"/><Relationship Id="rId864" Type="http://schemas.openxmlformats.org/officeDocument/2006/relationships/slide" Target="slides/slide862.xml"/><Relationship Id="rId296" Type="http://schemas.openxmlformats.org/officeDocument/2006/relationships/slide" Target="slides/slide294.xml"/><Relationship Id="rId517" Type="http://schemas.openxmlformats.org/officeDocument/2006/relationships/slide" Target="slides/slide515.xml"/><Relationship Id="rId724" Type="http://schemas.openxmlformats.org/officeDocument/2006/relationships/slide" Target="slides/slide722.xml"/><Relationship Id="rId931" Type="http://schemas.openxmlformats.org/officeDocument/2006/relationships/slide" Target="slides/slide929.xml"/><Relationship Id="rId1147" Type="http://schemas.openxmlformats.org/officeDocument/2006/relationships/slide" Target="slides/slide1145.xml"/><Relationship Id="rId60" Type="http://schemas.openxmlformats.org/officeDocument/2006/relationships/slide" Target="slides/slide58.xml"/><Relationship Id="rId156" Type="http://schemas.openxmlformats.org/officeDocument/2006/relationships/slide" Target="slides/slide154.xml"/><Relationship Id="rId363" Type="http://schemas.openxmlformats.org/officeDocument/2006/relationships/slide" Target="slides/slide361.xml"/><Relationship Id="rId570" Type="http://schemas.openxmlformats.org/officeDocument/2006/relationships/slide" Target="slides/slide568.xml"/><Relationship Id="rId1007" Type="http://schemas.openxmlformats.org/officeDocument/2006/relationships/slide" Target="slides/slide1005.xml"/><Relationship Id="rId223" Type="http://schemas.openxmlformats.org/officeDocument/2006/relationships/slide" Target="slides/slide221.xml"/><Relationship Id="rId430" Type="http://schemas.openxmlformats.org/officeDocument/2006/relationships/slide" Target="slides/slide428.xml"/><Relationship Id="rId668" Type="http://schemas.openxmlformats.org/officeDocument/2006/relationships/slide" Target="slides/slide666.xml"/><Relationship Id="rId875" Type="http://schemas.openxmlformats.org/officeDocument/2006/relationships/slide" Target="slides/slide873.xml"/><Relationship Id="rId1060" Type="http://schemas.openxmlformats.org/officeDocument/2006/relationships/slide" Target="slides/slide1058.xml"/><Relationship Id="rId18" Type="http://schemas.openxmlformats.org/officeDocument/2006/relationships/slide" Target="slides/slide16.xml"/><Relationship Id="rId528" Type="http://schemas.openxmlformats.org/officeDocument/2006/relationships/slide" Target="slides/slide526.xml"/><Relationship Id="rId735" Type="http://schemas.openxmlformats.org/officeDocument/2006/relationships/slide" Target="slides/slide733.xml"/><Relationship Id="rId942" Type="http://schemas.openxmlformats.org/officeDocument/2006/relationships/slide" Target="slides/slide940.xml"/><Relationship Id="rId1158" Type="http://schemas.openxmlformats.org/officeDocument/2006/relationships/slide" Target="slides/slide1156.xml"/><Relationship Id="rId167" Type="http://schemas.openxmlformats.org/officeDocument/2006/relationships/slide" Target="slides/slide165.xml"/><Relationship Id="rId374" Type="http://schemas.openxmlformats.org/officeDocument/2006/relationships/slide" Target="slides/slide372.xml"/><Relationship Id="rId581" Type="http://schemas.openxmlformats.org/officeDocument/2006/relationships/slide" Target="slides/slide579.xml"/><Relationship Id="rId1018" Type="http://schemas.openxmlformats.org/officeDocument/2006/relationships/slide" Target="slides/slide1016.xml"/><Relationship Id="rId71" Type="http://schemas.openxmlformats.org/officeDocument/2006/relationships/slide" Target="slides/slide69.xml"/><Relationship Id="rId234" Type="http://schemas.openxmlformats.org/officeDocument/2006/relationships/slide" Target="slides/slide232.xml"/><Relationship Id="rId679" Type="http://schemas.openxmlformats.org/officeDocument/2006/relationships/slide" Target="slides/slide677.xml"/><Relationship Id="rId802" Type="http://schemas.openxmlformats.org/officeDocument/2006/relationships/slide" Target="slides/slide800.xml"/><Relationship Id="rId886" Type="http://schemas.openxmlformats.org/officeDocument/2006/relationships/slide" Target="slides/slide884.xml"/><Relationship Id="rId2" Type="http://schemas.openxmlformats.org/officeDocument/2006/relationships/slideMaster" Target="slideMasters/slideMaster2.xml"/><Relationship Id="rId29" Type="http://schemas.openxmlformats.org/officeDocument/2006/relationships/slide" Target="slides/slide27.xml"/><Relationship Id="rId441" Type="http://schemas.openxmlformats.org/officeDocument/2006/relationships/slide" Target="slides/slide439.xml"/><Relationship Id="rId539" Type="http://schemas.openxmlformats.org/officeDocument/2006/relationships/slide" Target="slides/slide537.xml"/><Relationship Id="rId746" Type="http://schemas.openxmlformats.org/officeDocument/2006/relationships/slide" Target="slides/slide744.xml"/><Relationship Id="rId1071" Type="http://schemas.openxmlformats.org/officeDocument/2006/relationships/slide" Target="slides/slide1069.xml"/><Relationship Id="rId1169" Type="http://schemas.openxmlformats.org/officeDocument/2006/relationships/slide" Target="slides/slide1167.xml"/><Relationship Id="rId178" Type="http://schemas.openxmlformats.org/officeDocument/2006/relationships/slide" Target="slides/slide176.xml"/><Relationship Id="rId301" Type="http://schemas.openxmlformats.org/officeDocument/2006/relationships/slide" Target="slides/slide299.xml"/><Relationship Id="rId953" Type="http://schemas.openxmlformats.org/officeDocument/2006/relationships/slide" Target="slides/slide951.xml"/><Relationship Id="rId1029" Type="http://schemas.openxmlformats.org/officeDocument/2006/relationships/slide" Target="slides/slide1027.xml"/><Relationship Id="rId82" Type="http://schemas.openxmlformats.org/officeDocument/2006/relationships/slide" Target="slides/slide80.xml"/><Relationship Id="rId385" Type="http://schemas.openxmlformats.org/officeDocument/2006/relationships/slide" Target="slides/slide383.xml"/><Relationship Id="rId592" Type="http://schemas.openxmlformats.org/officeDocument/2006/relationships/slide" Target="slides/slide590.xml"/><Relationship Id="rId606" Type="http://schemas.openxmlformats.org/officeDocument/2006/relationships/slide" Target="slides/slide604.xml"/><Relationship Id="rId813" Type="http://schemas.openxmlformats.org/officeDocument/2006/relationships/slide" Target="slides/slide811.xml"/><Relationship Id="rId245" Type="http://schemas.openxmlformats.org/officeDocument/2006/relationships/slide" Target="slides/slide243.xml"/><Relationship Id="rId452" Type="http://schemas.openxmlformats.org/officeDocument/2006/relationships/slide" Target="slides/slide450.xml"/><Relationship Id="rId897" Type="http://schemas.openxmlformats.org/officeDocument/2006/relationships/slide" Target="slides/slide895.xml"/><Relationship Id="rId1082" Type="http://schemas.openxmlformats.org/officeDocument/2006/relationships/slide" Target="slides/slide1080.xml"/><Relationship Id="rId105" Type="http://schemas.openxmlformats.org/officeDocument/2006/relationships/slide" Target="slides/slide103.xml"/><Relationship Id="rId312" Type="http://schemas.openxmlformats.org/officeDocument/2006/relationships/slide" Target="slides/slide310.xml"/><Relationship Id="rId757" Type="http://schemas.openxmlformats.org/officeDocument/2006/relationships/slide" Target="slides/slide755.xml"/><Relationship Id="rId964" Type="http://schemas.openxmlformats.org/officeDocument/2006/relationships/slide" Target="slides/slide962.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617" Type="http://schemas.openxmlformats.org/officeDocument/2006/relationships/slide" Target="slides/slide615.xml"/><Relationship Id="rId824" Type="http://schemas.openxmlformats.org/officeDocument/2006/relationships/slide" Target="slides/slide822.xml"/><Relationship Id="rId256" Type="http://schemas.openxmlformats.org/officeDocument/2006/relationships/slide" Target="slides/slide254.xml"/><Relationship Id="rId463" Type="http://schemas.openxmlformats.org/officeDocument/2006/relationships/slide" Target="slides/slide461.xml"/><Relationship Id="rId670" Type="http://schemas.openxmlformats.org/officeDocument/2006/relationships/slide" Target="slides/slide668.xml"/><Relationship Id="rId1093" Type="http://schemas.openxmlformats.org/officeDocument/2006/relationships/slide" Target="slides/slide1091.xml"/><Relationship Id="rId1107" Type="http://schemas.openxmlformats.org/officeDocument/2006/relationships/slide" Target="slides/slide1105.xml"/><Relationship Id="rId116" Type="http://schemas.openxmlformats.org/officeDocument/2006/relationships/slide" Target="slides/slide114.xml"/><Relationship Id="rId323" Type="http://schemas.openxmlformats.org/officeDocument/2006/relationships/slide" Target="slides/slide321.xml"/><Relationship Id="rId530" Type="http://schemas.openxmlformats.org/officeDocument/2006/relationships/slide" Target="slides/slide528.xml"/><Relationship Id="rId768" Type="http://schemas.openxmlformats.org/officeDocument/2006/relationships/slide" Target="slides/slide766.xml"/><Relationship Id="rId975" Type="http://schemas.openxmlformats.org/officeDocument/2006/relationships/slide" Target="slides/slide973.xml"/><Relationship Id="rId1160" Type="http://schemas.openxmlformats.org/officeDocument/2006/relationships/slide" Target="slides/slide1158.xml"/><Relationship Id="rId20" Type="http://schemas.openxmlformats.org/officeDocument/2006/relationships/slide" Target="slides/slide18.xml"/><Relationship Id="rId628" Type="http://schemas.openxmlformats.org/officeDocument/2006/relationships/slide" Target="slides/slide626.xml"/><Relationship Id="rId835" Type="http://schemas.openxmlformats.org/officeDocument/2006/relationships/slide" Target="slides/slide833.xml"/><Relationship Id="rId267" Type="http://schemas.openxmlformats.org/officeDocument/2006/relationships/slide" Target="slides/slide265.xml"/><Relationship Id="rId474" Type="http://schemas.openxmlformats.org/officeDocument/2006/relationships/slide" Target="slides/slide472.xml"/><Relationship Id="rId1020" Type="http://schemas.openxmlformats.org/officeDocument/2006/relationships/slide" Target="slides/slide1018.xml"/><Relationship Id="rId1118" Type="http://schemas.openxmlformats.org/officeDocument/2006/relationships/slide" Target="slides/slide1116.xml"/><Relationship Id="rId127" Type="http://schemas.openxmlformats.org/officeDocument/2006/relationships/slide" Target="slides/slide125.xml"/><Relationship Id="rId681" Type="http://schemas.openxmlformats.org/officeDocument/2006/relationships/slide" Target="slides/slide679.xml"/><Relationship Id="rId779" Type="http://schemas.openxmlformats.org/officeDocument/2006/relationships/slide" Target="slides/slide777.xml"/><Relationship Id="rId902" Type="http://schemas.openxmlformats.org/officeDocument/2006/relationships/slide" Target="slides/slide900.xml"/><Relationship Id="rId986" Type="http://schemas.openxmlformats.org/officeDocument/2006/relationships/slide" Target="slides/slide984.xml"/><Relationship Id="rId31" Type="http://schemas.openxmlformats.org/officeDocument/2006/relationships/slide" Target="slides/slide29.xml"/><Relationship Id="rId334" Type="http://schemas.openxmlformats.org/officeDocument/2006/relationships/slide" Target="slides/slide332.xml"/><Relationship Id="rId541" Type="http://schemas.openxmlformats.org/officeDocument/2006/relationships/slide" Target="slides/slide539.xml"/><Relationship Id="rId639" Type="http://schemas.openxmlformats.org/officeDocument/2006/relationships/slide" Target="slides/slide637.xml"/><Relationship Id="rId1171" Type="http://schemas.openxmlformats.org/officeDocument/2006/relationships/slide" Target="slides/slide1169.xml"/><Relationship Id="rId180" Type="http://schemas.openxmlformats.org/officeDocument/2006/relationships/slide" Target="slides/slide178.xml"/><Relationship Id="rId278" Type="http://schemas.openxmlformats.org/officeDocument/2006/relationships/slide" Target="slides/slide276.xml"/><Relationship Id="rId401" Type="http://schemas.openxmlformats.org/officeDocument/2006/relationships/slide" Target="slides/slide399.xml"/><Relationship Id="rId846" Type="http://schemas.openxmlformats.org/officeDocument/2006/relationships/slide" Target="slides/slide844.xml"/><Relationship Id="rId1031" Type="http://schemas.openxmlformats.org/officeDocument/2006/relationships/slide" Target="slides/slide1029.xml"/><Relationship Id="rId1129" Type="http://schemas.openxmlformats.org/officeDocument/2006/relationships/slide" Target="slides/slide1127.xml"/><Relationship Id="rId485" Type="http://schemas.openxmlformats.org/officeDocument/2006/relationships/slide" Target="slides/slide483.xml"/><Relationship Id="rId692" Type="http://schemas.openxmlformats.org/officeDocument/2006/relationships/slide" Target="slides/slide690.xml"/><Relationship Id="rId706" Type="http://schemas.openxmlformats.org/officeDocument/2006/relationships/slide" Target="slides/slide704.xml"/><Relationship Id="rId913" Type="http://schemas.openxmlformats.org/officeDocument/2006/relationships/slide" Target="slides/slide911.xml"/><Relationship Id="rId42" Type="http://schemas.openxmlformats.org/officeDocument/2006/relationships/slide" Target="slides/slide40.xml"/><Relationship Id="rId138" Type="http://schemas.openxmlformats.org/officeDocument/2006/relationships/slide" Target="slides/slide136.xml"/><Relationship Id="rId345" Type="http://schemas.openxmlformats.org/officeDocument/2006/relationships/slide" Target="slides/slide343.xml"/><Relationship Id="rId552" Type="http://schemas.openxmlformats.org/officeDocument/2006/relationships/slide" Target="slides/slide550.xml"/><Relationship Id="rId997" Type="http://schemas.openxmlformats.org/officeDocument/2006/relationships/slide" Target="slides/slide995.xml"/><Relationship Id="rId1182" Type="http://schemas.openxmlformats.org/officeDocument/2006/relationships/handoutMaster" Target="handoutMasters/handoutMaster1.xml"/><Relationship Id="rId191" Type="http://schemas.openxmlformats.org/officeDocument/2006/relationships/slide" Target="slides/slide189.xml"/><Relationship Id="rId205" Type="http://schemas.openxmlformats.org/officeDocument/2006/relationships/slide" Target="slides/slide203.xml"/><Relationship Id="rId412" Type="http://schemas.openxmlformats.org/officeDocument/2006/relationships/slide" Target="slides/slide410.xml"/><Relationship Id="rId857" Type="http://schemas.openxmlformats.org/officeDocument/2006/relationships/slide" Target="slides/slide855.xml"/><Relationship Id="rId1042" Type="http://schemas.openxmlformats.org/officeDocument/2006/relationships/slide" Target="slides/slide1040.xml"/><Relationship Id="rId289" Type="http://schemas.openxmlformats.org/officeDocument/2006/relationships/slide" Target="slides/slide287.xml"/><Relationship Id="rId496" Type="http://schemas.openxmlformats.org/officeDocument/2006/relationships/slide" Target="slides/slide494.xml"/><Relationship Id="rId717" Type="http://schemas.openxmlformats.org/officeDocument/2006/relationships/slide" Target="slides/slide715.xml"/><Relationship Id="rId924" Type="http://schemas.openxmlformats.org/officeDocument/2006/relationships/slide" Target="slides/slide922.xml"/><Relationship Id="rId53" Type="http://schemas.openxmlformats.org/officeDocument/2006/relationships/slide" Target="slides/slide51.xml"/><Relationship Id="rId149" Type="http://schemas.openxmlformats.org/officeDocument/2006/relationships/slide" Target="slides/slide147.xml"/><Relationship Id="rId356" Type="http://schemas.openxmlformats.org/officeDocument/2006/relationships/slide" Target="slides/slide354.xml"/><Relationship Id="rId563" Type="http://schemas.openxmlformats.org/officeDocument/2006/relationships/slide" Target="slides/slide561.xml"/><Relationship Id="rId770" Type="http://schemas.openxmlformats.org/officeDocument/2006/relationships/slide" Target="slides/slide768.xml"/><Relationship Id="rId216" Type="http://schemas.openxmlformats.org/officeDocument/2006/relationships/slide" Target="slides/slide214.xml"/><Relationship Id="rId423" Type="http://schemas.openxmlformats.org/officeDocument/2006/relationships/slide" Target="slides/slide421.xml"/><Relationship Id="rId868" Type="http://schemas.openxmlformats.org/officeDocument/2006/relationships/slide" Target="slides/slide866.xml"/><Relationship Id="rId1053" Type="http://schemas.openxmlformats.org/officeDocument/2006/relationships/slide" Target="slides/slide1051.xml"/><Relationship Id="rId258" Type="http://schemas.openxmlformats.org/officeDocument/2006/relationships/slide" Target="slides/slide256.xml"/><Relationship Id="rId465" Type="http://schemas.openxmlformats.org/officeDocument/2006/relationships/slide" Target="slides/slide463.xml"/><Relationship Id="rId630" Type="http://schemas.openxmlformats.org/officeDocument/2006/relationships/slide" Target="slides/slide628.xml"/><Relationship Id="rId672" Type="http://schemas.openxmlformats.org/officeDocument/2006/relationships/slide" Target="slides/slide670.xml"/><Relationship Id="rId728" Type="http://schemas.openxmlformats.org/officeDocument/2006/relationships/slide" Target="slides/slide726.xml"/><Relationship Id="rId935" Type="http://schemas.openxmlformats.org/officeDocument/2006/relationships/slide" Target="slides/slide933.xml"/><Relationship Id="rId1095" Type="http://schemas.openxmlformats.org/officeDocument/2006/relationships/slide" Target="slides/slide109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574" Type="http://schemas.openxmlformats.org/officeDocument/2006/relationships/slide" Target="slides/slide572.xml"/><Relationship Id="rId977" Type="http://schemas.openxmlformats.org/officeDocument/2006/relationships/slide" Target="slides/slide975.xml"/><Relationship Id="rId1120" Type="http://schemas.openxmlformats.org/officeDocument/2006/relationships/slide" Target="slides/slide1118.xml"/><Relationship Id="rId1162" Type="http://schemas.openxmlformats.org/officeDocument/2006/relationships/slide" Target="slides/slide1160.xml"/><Relationship Id="rId171" Type="http://schemas.openxmlformats.org/officeDocument/2006/relationships/slide" Target="slides/slide169.xml"/><Relationship Id="rId227" Type="http://schemas.openxmlformats.org/officeDocument/2006/relationships/slide" Target="slides/slide225.xml"/><Relationship Id="rId781" Type="http://schemas.openxmlformats.org/officeDocument/2006/relationships/slide" Target="slides/slide779.xml"/><Relationship Id="rId837" Type="http://schemas.openxmlformats.org/officeDocument/2006/relationships/slide" Target="slides/slide835.xml"/><Relationship Id="rId879" Type="http://schemas.openxmlformats.org/officeDocument/2006/relationships/slide" Target="slides/slide877.xml"/><Relationship Id="rId1022" Type="http://schemas.openxmlformats.org/officeDocument/2006/relationships/slide" Target="slides/slide1020.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641" Type="http://schemas.openxmlformats.org/officeDocument/2006/relationships/slide" Target="slides/slide639.xml"/><Relationship Id="rId683" Type="http://schemas.openxmlformats.org/officeDocument/2006/relationships/slide" Target="slides/slide681.xml"/><Relationship Id="rId739" Type="http://schemas.openxmlformats.org/officeDocument/2006/relationships/slide" Target="slides/slide737.xml"/><Relationship Id="rId890" Type="http://schemas.openxmlformats.org/officeDocument/2006/relationships/slide" Target="slides/slide888.xml"/><Relationship Id="rId904" Type="http://schemas.openxmlformats.org/officeDocument/2006/relationships/slide" Target="slides/slide902.xml"/><Relationship Id="rId1064" Type="http://schemas.openxmlformats.org/officeDocument/2006/relationships/slide" Target="slides/slide106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946" Type="http://schemas.openxmlformats.org/officeDocument/2006/relationships/slide" Target="slides/slide944.xml"/><Relationship Id="rId988" Type="http://schemas.openxmlformats.org/officeDocument/2006/relationships/slide" Target="slides/slide986.xml"/><Relationship Id="rId1131" Type="http://schemas.openxmlformats.org/officeDocument/2006/relationships/slide" Target="slides/slide1129.xml"/><Relationship Id="rId1173" Type="http://schemas.openxmlformats.org/officeDocument/2006/relationships/slide" Target="slides/slide117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585" Type="http://schemas.openxmlformats.org/officeDocument/2006/relationships/slide" Target="slides/slide583.xml"/><Relationship Id="rId750" Type="http://schemas.openxmlformats.org/officeDocument/2006/relationships/slide" Target="slides/slide748.xml"/><Relationship Id="rId792" Type="http://schemas.openxmlformats.org/officeDocument/2006/relationships/slide" Target="slides/slide790.xml"/><Relationship Id="rId806" Type="http://schemas.openxmlformats.org/officeDocument/2006/relationships/slide" Target="slides/slide804.xml"/><Relationship Id="rId848" Type="http://schemas.openxmlformats.org/officeDocument/2006/relationships/slide" Target="slides/slide846.xml"/><Relationship Id="rId1033" Type="http://schemas.openxmlformats.org/officeDocument/2006/relationships/slide" Target="slides/slide103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610" Type="http://schemas.openxmlformats.org/officeDocument/2006/relationships/slide" Target="slides/slide608.xml"/><Relationship Id="rId652" Type="http://schemas.openxmlformats.org/officeDocument/2006/relationships/slide" Target="slides/slide650.xml"/><Relationship Id="rId694" Type="http://schemas.openxmlformats.org/officeDocument/2006/relationships/slide" Target="slides/slide692.xml"/><Relationship Id="rId708" Type="http://schemas.openxmlformats.org/officeDocument/2006/relationships/slide" Target="slides/slide706.xml"/><Relationship Id="rId915" Type="http://schemas.openxmlformats.org/officeDocument/2006/relationships/slide" Target="slides/slide913.xml"/><Relationship Id="rId1075" Type="http://schemas.openxmlformats.org/officeDocument/2006/relationships/slide" Target="slides/slide107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957" Type="http://schemas.openxmlformats.org/officeDocument/2006/relationships/slide" Target="slides/slide955.xml"/><Relationship Id="rId999" Type="http://schemas.openxmlformats.org/officeDocument/2006/relationships/slide" Target="slides/slide997.xml"/><Relationship Id="rId1100" Type="http://schemas.openxmlformats.org/officeDocument/2006/relationships/slide" Target="slides/slide1098.xml"/><Relationship Id="rId1142" Type="http://schemas.openxmlformats.org/officeDocument/2006/relationships/slide" Target="slides/slide1140.xml"/><Relationship Id="rId1184" Type="http://schemas.openxmlformats.org/officeDocument/2006/relationships/presProps" Target="presProps.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596" Type="http://schemas.openxmlformats.org/officeDocument/2006/relationships/slide" Target="slides/slide594.xml"/><Relationship Id="rId761" Type="http://schemas.openxmlformats.org/officeDocument/2006/relationships/slide" Target="slides/slide759.xml"/><Relationship Id="rId817" Type="http://schemas.openxmlformats.org/officeDocument/2006/relationships/slide" Target="slides/slide815.xml"/><Relationship Id="rId859" Type="http://schemas.openxmlformats.org/officeDocument/2006/relationships/slide" Target="slides/slide857.xml"/><Relationship Id="rId1002" Type="http://schemas.openxmlformats.org/officeDocument/2006/relationships/slide" Target="slides/slide1000.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621" Type="http://schemas.openxmlformats.org/officeDocument/2006/relationships/slide" Target="slides/slide619.xml"/><Relationship Id="rId663" Type="http://schemas.openxmlformats.org/officeDocument/2006/relationships/slide" Target="slides/slide661.xml"/><Relationship Id="rId870" Type="http://schemas.openxmlformats.org/officeDocument/2006/relationships/slide" Target="slides/slide868.xml"/><Relationship Id="rId1044" Type="http://schemas.openxmlformats.org/officeDocument/2006/relationships/slide" Target="slides/slide1042.xml"/><Relationship Id="rId1086" Type="http://schemas.openxmlformats.org/officeDocument/2006/relationships/slide" Target="slides/slide1084.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719" Type="http://schemas.openxmlformats.org/officeDocument/2006/relationships/slide" Target="slides/slide717.xml"/><Relationship Id="rId926" Type="http://schemas.openxmlformats.org/officeDocument/2006/relationships/slide" Target="slides/slide924.xml"/><Relationship Id="rId968" Type="http://schemas.openxmlformats.org/officeDocument/2006/relationships/slide" Target="slides/slide966.xml"/><Relationship Id="rId1111" Type="http://schemas.openxmlformats.org/officeDocument/2006/relationships/slide" Target="slides/slide1109.xml"/><Relationship Id="rId1153" Type="http://schemas.openxmlformats.org/officeDocument/2006/relationships/slide" Target="slides/slide115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730" Type="http://schemas.openxmlformats.org/officeDocument/2006/relationships/slide" Target="slides/slide728.xml"/><Relationship Id="rId772" Type="http://schemas.openxmlformats.org/officeDocument/2006/relationships/slide" Target="slides/slide770.xml"/><Relationship Id="rId828" Type="http://schemas.openxmlformats.org/officeDocument/2006/relationships/slide" Target="slides/slide826.xml"/><Relationship Id="rId1013" Type="http://schemas.openxmlformats.org/officeDocument/2006/relationships/slide" Target="slides/slide1011.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632" Type="http://schemas.openxmlformats.org/officeDocument/2006/relationships/slide" Target="slides/slide630.xml"/><Relationship Id="rId1055" Type="http://schemas.openxmlformats.org/officeDocument/2006/relationships/slide" Target="slides/slide1053.xml"/><Relationship Id="rId1097" Type="http://schemas.openxmlformats.org/officeDocument/2006/relationships/slide" Target="slides/slide1095.xml"/><Relationship Id="rId271" Type="http://schemas.openxmlformats.org/officeDocument/2006/relationships/slide" Target="slides/slide269.xml"/><Relationship Id="rId674" Type="http://schemas.openxmlformats.org/officeDocument/2006/relationships/slide" Target="slides/slide672.xml"/><Relationship Id="rId881" Type="http://schemas.openxmlformats.org/officeDocument/2006/relationships/slide" Target="slides/slide879.xml"/><Relationship Id="rId937" Type="http://schemas.openxmlformats.org/officeDocument/2006/relationships/slide" Target="slides/slide935.xml"/><Relationship Id="rId979" Type="http://schemas.openxmlformats.org/officeDocument/2006/relationships/slide" Target="slides/slide977.xml"/><Relationship Id="rId1122" Type="http://schemas.openxmlformats.org/officeDocument/2006/relationships/slide" Target="slides/slide1120.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741" Type="http://schemas.openxmlformats.org/officeDocument/2006/relationships/slide" Target="slides/slide739.xml"/><Relationship Id="rId783" Type="http://schemas.openxmlformats.org/officeDocument/2006/relationships/slide" Target="slides/slide781.xml"/><Relationship Id="rId839" Type="http://schemas.openxmlformats.org/officeDocument/2006/relationships/slide" Target="slides/slide837.xml"/><Relationship Id="rId990" Type="http://schemas.openxmlformats.org/officeDocument/2006/relationships/slide" Target="slides/slide988.xml"/><Relationship Id="rId1164" Type="http://schemas.openxmlformats.org/officeDocument/2006/relationships/slide" Target="slides/slide1162.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601" Type="http://schemas.openxmlformats.org/officeDocument/2006/relationships/slide" Target="slides/slide599.xml"/><Relationship Id="rId643" Type="http://schemas.openxmlformats.org/officeDocument/2006/relationships/slide" Target="slides/slide641.xml"/><Relationship Id="rId1024" Type="http://schemas.openxmlformats.org/officeDocument/2006/relationships/slide" Target="slides/slide1022.xml"/><Relationship Id="rId1066" Type="http://schemas.openxmlformats.org/officeDocument/2006/relationships/slide" Target="slides/slide1064.xml"/><Relationship Id="rId240" Type="http://schemas.openxmlformats.org/officeDocument/2006/relationships/slide" Target="slides/slide238.xml"/><Relationship Id="rId478" Type="http://schemas.openxmlformats.org/officeDocument/2006/relationships/slide" Target="slides/slide476.xml"/><Relationship Id="rId685" Type="http://schemas.openxmlformats.org/officeDocument/2006/relationships/slide" Target="slides/slide683.xml"/><Relationship Id="rId850" Type="http://schemas.openxmlformats.org/officeDocument/2006/relationships/slide" Target="slides/slide848.xml"/><Relationship Id="rId892" Type="http://schemas.openxmlformats.org/officeDocument/2006/relationships/slide" Target="slides/slide890.xml"/><Relationship Id="rId906" Type="http://schemas.openxmlformats.org/officeDocument/2006/relationships/slide" Target="slides/slide904.xml"/><Relationship Id="rId948" Type="http://schemas.openxmlformats.org/officeDocument/2006/relationships/slide" Target="slides/slide946.xml"/><Relationship Id="rId1133" Type="http://schemas.openxmlformats.org/officeDocument/2006/relationships/slide" Target="slides/slide1131.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587" Type="http://schemas.openxmlformats.org/officeDocument/2006/relationships/slide" Target="slides/slide585.xml"/><Relationship Id="rId710" Type="http://schemas.openxmlformats.org/officeDocument/2006/relationships/slide" Target="slides/slide708.xml"/><Relationship Id="rId752" Type="http://schemas.openxmlformats.org/officeDocument/2006/relationships/slide" Target="slides/slide750.xml"/><Relationship Id="rId808" Type="http://schemas.openxmlformats.org/officeDocument/2006/relationships/slide" Target="slides/slide806.xml"/><Relationship Id="rId1175" Type="http://schemas.openxmlformats.org/officeDocument/2006/relationships/slide" Target="slides/slide1173.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612" Type="http://schemas.openxmlformats.org/officeDocument/2006/relationships/slide" Target="slides/slide610.xml"/><Relationship Id="rId794" Type="http://schemas.openxmlformats.org/officeDocument/2006/relationships/slide" Target="slides/slide792.xml"/><Relationship Id="rId1035" Type="http://schemas.openxmlformats.org/officeDocument/2006/relationships/slide" Target="slides/slide1033.xml"/><Relationship Id="rId1077" Type="http://schemas.openxmlformats.org/officeDocument/2006/relationships/slide" Target="slides/slide1075.xml"/><Relationship Id="rId251" Type="http://schemas.openxmlformats.org/officeDocument/2006/relationships/slide" Target="slides/slide249.xml"/><Relationship Id="rId489" Type="http://schemas.openxmlformats.org/officeDocument/2006/relationships/slide" Target="slides/slide487.xml"/><Relationship Id="rId654" Type="http://schemas.openxmlformats.org/officeDocument/2006/relationships/slide" Target="slides/slide652.xml"/><Relationship Id="rId696" Type="http://schemas.openxmlformats.org/officeDocument/2006/relationships/slide" Target="slides/slide694.xml"/><Relationship Id="rId861" Type="http://schemas.openxmlformats.org/officeDocument/2006/relationships/slide" Target="slides/slide859.xml"/><Relationship Id="rId917" Type="http://schemas.openxmlformats.org/officeDocument/2006/relationships/slide" Target="slides/slide915.xml"/><Relationship Id="rId959" Type="http://schemas.openxmlformats.org/officeDocument/2006/relationships/slide" Target="slides/slide957.xml"/><Relationship Id="rId1102" Type="http://schemas.openxmlformats.org/officeDocument/2006/relationships/slide" Target="slides/slide1100.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721" Type="http://schemas.openxmlformats.org/officeDocument/2006/relationships/slide" Target="slides/slide719.xml"/><Relationship Id="rId763" Type="http://schemas.openxmlformats.org/officeDocument/2006/relationships/slide" Target="slides/slide761.xml"/><Relationship Id="rId1144" Type="http://schemas.openxmlformats.org/officeDocument/2006/relationships/slide" Target="slides/slide1142.xml"/><Relationship Id="rId1186" Type="http://schemas.openxmlformats.org/officeDocument/2006/relationships/theme" Target="theme/theme1.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598" Type="http://schemas.openxmlformats.org/officeDocument/2006/relationships/slide" Target="slides/slide596.xml"/><Relationship Id="rId819" Type="http://schemas.openxmlformats.org/officeDocument/2006/relationships/slide" Target="slides/slide817.xml"/><Relationship Id="rId970" Type="http://schemas.openxmlformats.org/officeDocument/2006/relationships/slide" Target="slides/slide968.xml"/><Relationship Id="rId1004" Type="http://schemas.openxmlformats.org/officeDocument/2006/relationships/slide" Target="slides/slide1002.xml"/><Relationship Id="rId1046" Type="http://schemas.openxmlformats.org/officeDocument/2006/relationships/slide" Target="slides/slide1044.xml"/><Relationship Id="rId220" Type="http://schemas.openxmlformats.org/officeDocument/2006/relationships/slide" Target="slides/slide218.xml"/><Relationship Id="rId458" Type="http://schemas.openxmlformats.org/officeDocument/2006/relationships/slide" Target="slides/slide456.xml"/><Relationship Id="rId623" Type="http://schemas.openxmlformats.org/officeDocument/2006/relationships/slide" Target="slides/slide621.xml"/><Relationship Id="rId665" Type="http://schemas.openxmlformats.org/officeDocument/2006/relationships/slide" Target="slides/slide663.xml"/><Relationship Id="rId830" Type="http://schemas.openxmlformats.org/officeDocument/2006/relationships/slide" Target="slides/slide828.xml"/><Relationship Id="rId872" Type="http://schemas.openxmlformats.org/officeDocument/2006/relationships/slide" Target="slides/slide870.xml"/><Relationship Id="rId928" Type="http://schemas.openxmlformats.org/officeDocument/2006/relationships/slide" Target="slides/slide926.xml"/><Relationship Id="rId1088" Type="http://schemas.openxmlformats.org/officeDocument/2006/relationships/slide" Target="slides/slide1086.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732" Type="http://schemas.openxmlformats.org/officeDocument/2006/relationships/slide" Target="slides/slide730.xml"/><Relationship Id="rId1113" Type="http://schemas.openxmlformats.org/officeDocument/2006/relationships/slide" Target="slides/slide1111.xml"/><Relationship Id="rId1155" Type="http://schemas.openxmlformats.org/officeDocument/2006/relationships/slide" Target="slides/slide1153.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774" Type="http://schemas.openxmlformats.org/officeDocument/2006/relationships/slide" Target="slides/slide772.xml"/><Relationship Id="rId981" Type="http://schemas.openxmlformats.org/officeDocument/2006/relationships/slide" Target="slides/slide979.xml"/><Relationship Id="rId1015" Type="http://schemas.openxmlformats.org/officeDocument/2006/relationships/slide" Target="slides/slide1013.xml"/><Relationship Id="rId1057" Type="http://schemas.openxmlformats.org/officeDocument/2006/relationships/slide" Target="slides/slide1055.xml"/><Relationship Id="rId427" Type="http://schemas.openxmlformats.org/officeDocument/2006/relationships/slide" Target="slides/slide425.xml"/><Relationship Id="rId469" Type="http://schemas.openxmlformats.org/officeDocument/2006/relationships/slide" Target="slides/slide467.xml"/><Relationship Id="rId634" Type="http://schemas.openxmlformats.org/officeDocument/2006/relationships/slide" Target="slides/slide632.xml"/><Relationship Id="rId676" Type="http://schemas.openxmlformats.org/officeDocument/2006/relationships/slide" Target="slides/slide674.xml"/><Relationship Id="rId841" Type="http://schemas.openxmlformats.org/officeDocument/2006/relationships/slide" Target="slides/slide839.xml"/><Relationship Id="rId883" Type="http://schemas.openxmlformats.org/officeDocument/2006/relationships/slide" Target="slides/slide881.xml"/><Relationship Id="rId1099" Type="http://schemas.openxmlformats.org/officeDocument/2006/relationships/slide" Target="slides/slide109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701" Type="http://schemas.openxmlformats.org/officeDocument/2006/relationships/slide" Target="slides/slide699.xml"/><Relationship Id="rId939" Type="http://schemas.openxmlformats.org/officeDocument/2006/relationships/slide" Target="slides/slide937.xml"/><Relationship Id="rId1124" Type="http://schemas.openxmlformats.org/officeDocument/2006/relationships/slide" Target="slides/slide1122.xml"/><Relationship Id="rId1166" Type="http://schemas.openxmlformats.org/officeDocument/2006/relationships/slide" Target="slides/slide1164.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 Id="rId743" Type="http://schemas.openxmlformats.org/officeDocument/2006/relationships/slide" Target="slides/slide741.xml"/><Relationship Id="rId785" Type="http://schemas.openxmlformats.org/officeDocument/2006/relationships/slide" Target="slides/slide783.xml"/><Relationship Id="rId950" Type="http://schemas.openxmlformats.org/officeDocument/2006/relationships/slide" Target="slides/slide948.xml"/><Relationship Id="rId992" Type="http://schemas.openxmlformats.org/officeDocument/2006/relationships/slide" Target="slides/slide990.xml"/><Relationship Id="rId1026" Type="http://schemas.openxmlformats.org/officeDocument/2006/relationships/slide" Target="slides/slide1024.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603" Type="http://schemas.openxmlformats.org/officeDocument/2006/relationships/slide" Target="slides/slide601.xml"/><Relationship Id="rId645" Type="http://schemas.openxmlformats.org/officeDocument/2006/relationships/slide" Target="slides/slide643.xml"/><Relationship Id="rId687" Type="http://schemas.openxmlformats.org/officeDocument/2006/relationships/slide" Target="slides/slide685.xml"/><Relationship Id="rId810" Type="http://schemas.openxmlformats.org/officeDocument/2006/relationships/slide" Target="slides/slide808.xml"/><Relationship Id="rId852" Type="http://schemas.openxmlformats.org/officeDocument/2006/relationships/slide" Target="slides/slide850.xml"/><Relationship Id="rId908" Type="http://schemas.openxmlformats.org/officeDocument/2006/relationships/slide" Target="slides/slide906.xml"/><Relationship Id="rId1068" Type="http://schemas.openxmlformats.org/officeDocument/2006/relationships/slide" Target="slides/slide1066.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712" Type="http://schemas.openxmlformats.org/officeDocument/2006/relationships/slide" Target="slides/slide710.xml"/><Relationship Id="rId894" Type="http://schemas.openxmlformats.org/officeDocument/2006/relationships/slide" Target="slides/slide892.xml"/><Relationship Id="rId1135" Type="http://schemas.openxmlformats.org/officeDocument/2006/relationships/slide" Target="slides/slide1133.xml"/><Relationship Id="rId1177" Type="http://schemas.openxmlformats.org/officeDocument/2006/relationships/slide" Target="slides/slide1175.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547" Type="http://schemas.openxmlformats.org/officeDocument/2006/relationships/slide" Target="slides/slide545.xml"/><Relationship Id="rId589" Type="http://schemas.openxmlformats.org/officeDocument/2006/relationships/slide" Target="slides/slide587.xml"/><Relationship Id="rId754" Type="http://schemas.openxmlformats.org/officeDocument/2006/relationships/slide" Target="slides/slide752.xml"/><Relationship Id="rId796" Type="http://schemas.openxmlformats.org/officeDocument/2006/relationships/slide" Target="slides/slide794.xml"/><Relationship Id="rId961" Type="http://schemas.openxmlformats.org/officeDocument/2006/relationships/slide" Target="slides/slide959.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614" Type="http://schemas.openxmlformats.org/officeDocument/2006/relationships/slide" Target="slides/slide612.xml"/><Relationship Id="rId656" Type="http://schemas.openxmlformats.org/officeDocument/2006/relationships/slide" Target="slides/slide654.xml"/><Relationship Id="rId821" Type="http://schemas.openxmlformats.org/officeDocument/2006/relationships/slide" Target="slides/slide819.xml"/><Relationship Id="rId863" Type="http://schemas.openxmlformats.org/officeDocument/2006/relationships/slide" Target="slides/slide861.xml"/><Relationship Id="rId1037" Type="http://schemas.openxmlformats.org/officeDocument/2006/relationships/slide" Target="slides/slide1035.xml"/><Relationship Id="rId1079" Type="http://schemas.openxmlformats.org/officeDocument/2006/relationships/slide" Target="slides/slide1077.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698" Type="http://schemas.openxmlformats.org/officeDocument/2006/relationships/slide" Target="slides/slide696.xml"/><Relationship Id="rId919" Type="http://schemas.openxmlformats.org/officeDocument/2006/relationships/slide" Target="slides/slide917.xml"/><Relationship Id="rId1090" Type="http://schemas.openxmlformats.org/officeDocument/2006/relationships/slide" Target="slides/slide1088.xml"/><Relationship Id="rId1104" Type="http://schemas.openxmlformats.org/officeDocument/2006/relationships/slide" Target="slides/slide1102.xml"/><Relationship Id="rId1146" Type="http://schemas.openxmlformats.org/officeDocument/2006/relationships/slide" Target="slides/slide1144.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723" Type="http://schemas.openxmlformats.org/officeDocument/2006/relationships/slide" Target="slides/slide721.xml"/><Relationship Id="rId765" Type="http://schemas.openxmlformats.org/officeDocument/2006/relationships/slide" Target="slides/slide763.xml"/><Relationship Id="rId930" Type="http://schemas.openxmlformats.org/officeDocument/2006/relationships/slide" Target="slides/slide928.xml"/><Relationship Id="rId972" Type="http://schemas.openxmlformats.org/officeDocument/2006/relationships/slide" Target="slides/slide970.xml"/><Relationship Id="rId1006" Type="http://schemas.openxmlformats.org/officeDocument/2006/relationships/slide" Target="slides/slide1004.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625" Type="http://schemas.openxmlformats.org/officeDocument/2006/relationships/slide" Target="slides/slide623.xml"/><Relationship Id="rId832" Type="http://schemas.openxmlformats.org/officeDocument/2006/relationships/slide" Target="slides/slide830.xml"/><Relationship Id="rId1048" Type="http://schemas.openxmlformats.org/officeDocument/2006/relationships/slide" Target="slides/slide1046.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667" Type="http://schemas.openxmlformats.org/officeDocument/2006/relationships/slide" Target="slides/slide665.xml"/><Relationship Id="rId874" Type="http://schemas.openxmlformats.org/officeDocument/2006/relationships/slide" Target="slides/slide872.xml"/><Relationship Id="rId1115" Type="http://schemas.openxmlformats.org/officeDocument/2006/relationships/slide" Target="slides/slide1113.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slide" Target="slides/slide525.xml"/><Relationship Id="rId569" Type="http://schemas.openxmlformats.org/officeDocument/2006/relationships/slide" Target="slides/slide567.xml"/><Relationship Id="rId734" Type="http://schemas.openxmlformats.org/officeDocument/2006/relationships/slide" Target="slides/slide732.xml"/><Relationship Id="rId776" Type="http://schemas.openxmlformats.org/officeDocument/2006/relationships/slide" Target="slides/slide774.xml"/><Relationship Id="rId941" Type="http://schemas.openxmlformats.org/officeDocument/2006/relationships/slide" Target="slides/slide939.xml"/><Relationship Id="rId983" Type="http://schemas.openxmlformats.org/officeDocument/2006/relationships/slide" Target="slides/slide981.xml"/><Relationship Id="rId1157" Type="http://schemas.openxmlformats.org/officeDocument/2006/relationships/slide" Target="slides/slide1155.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580" Type="http://schemas.openxmlformats.org/officeDocument/2006/relationships/slide" Target="slides/slide578.xml"/><Relationship Id="rId636" Type="http://schemas.openxmlformats.org/officeDocument/2006/relationships/slide" Target="slides/slide634.xml"/><Relationship Id="rId801" Type="http://schemas.openxmlformats.org/officeDocument/2006/relationships/slide" Target="slides/slide799.xml"/><Relationship Id="rId1017" Type="http://schemas.openxmlformats.org/officeDocument/2006/relationships/slide" Target="slides/slide1015.xml"/><Relationship Id="rId1059" Type="http://schemas.openxmlformats.org/officeDocument/2006/relationships/slide" Target="slides/slide105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678" Type="http://schemas.openxmlformats.org/officeDocument/2006/relationships/slide" Target="slides/slide676.xml"/><Relationship Id="rId843" Type="http://schemas.openxmlformats.org/officeDocument/2006/relationships/slide" Target="slides/slide841.xml"/><Relationship Id="rId885" Type="http://schemas.openxmlformats.org/officeDocument/2006/relationships/slide" Target="slides/slide883.xml"/><Relationship Id="rId1070" Type="http://schemas.openxmlformats.org/officeDocument/2006/relationships/slide" Target="slides/slide1068.xml"/><Relationship Id="rId1126" Type="http://schemas.openxmlformats.org/officeDocument/2006/relationships/slide" Target="slides/slide1124.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538" Type="http://schemas.openxmlformats.org/officeDocument/2006/relationships/slide" Target="slides/slide536.xml"/><Relationship Id="rId703" Type="http://schemas.openxmlformats.org/officeDocument/2006/relationships/slide" Target="slides/slide701.xml"/><Relationship Id="rId745" Type="http://schemas.openxmlformats.org/officeDocument/2006/relationships/slide" Target="slides/slide743.xml"/><Relationship Id="rId910" Type="http://schemas.openxmlformats.org/officeDocument/2006/relationships/slide" Target="slides/slide908.xml"/><Relationship Id="rId952" Type="http://schemas.openxmlformats.org/officeDocument/2006/relationships/slide" Target="slides/slide950.xml"/><Relationship Id="rId1168" Type="http://schemas.openxmlformats.org/officeDocument/2006/relationships/slide" Target="slides/slide1166.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591" Type="http://schemas.openxmlformats.org/officeDocument/2006/relationships/slide" Target="slides/slide589.xml"/><Relationship Id="rId605" Type="http://schemas.openxmlformats.org/officeDocument/2006/relationships/slide" Target="slides/slide603.xml"/><Relationship Id="rId787" Type="http://schemas.openxmlformats.org/officeDocument/2006/relationships/slide" Target="slides/slide785.xml"/><Relationship Id="rId812" Type="http://schemas.openxmlformats.org/officeDocument/2006/relationships/slide" Target="slides/slide810.xml"/><Relationship Id="rId994" Type="http://schemas.openxmlformats.org/officeDocument/2006/relationships/slide" Target="slides/slide992.xml"/><Relationship Id="rId1028" Type="http://schemas.openxmlformats.org/officeDocument/2006/relationships/slide" Target="slides/slide1026.xml"/><Relationship Id="rId202" Type="http://schemas.openxmlformats.org/officeDocument/2006/relationships/slide" Target="slides/slide200.xml"/><Relationship Id="rId244" Type="http://schemas.openxmlformats.org/officeDocument/2006/relationships/slide" Target="slides/slide242.xml"/><Relationship Id="rId647" Type="http://schemas.openxmlformats.org/officeDocument/2006/relationships/slide" Target="slides/slide645.xml"/><Relationship Id="rId689" Type="http://schemas.openxmlformats.org/officeDocument/2006/relationships/slide" Target="slides/slide687.xml"/><Relationship Id="rId854" Type="http://schemas.openxmlformats.org/officeDocument/2006/relationships/slide" Target="slides/slide852.xml"/><Relationship Id="rId896" Type="http://schemas.openxmlformats.org/officeDocument/2006/relationships/slide" Target="slides/slide894.xml"/><Relationship Id="rId1081" Type="http://schemas.openxmlformats.org/officeDocument/2006/relationships/slide" Target="slides/slide1079.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49" Type="http://schemas.openxmlformats.org/officeDocument/2006/relationships/slide" Target="slides/slide547.xml"/><Relationship Id="rId714" Type="http://schemas.openxmlformats.org/officeDocument/2006/relationships/slide" Target="slides/slide712.xml"/><Relationship Id="rId756" Type="http://schemas.openxmlformats.org/officeDocument/2006/relationships/slide" Target="slides/slide754.xml"/><Relationship Id="rId921" Type="http://schemas.openxmlformats.org/officeDocument/2006/relationships/slide" Target="slides/slide919.xml"/><Relationship Id="rId1137" Type="http://schemas.openxmlformats.org/officeDocument/2006/relationships/slide" Target="slides/slide1135.xml"/><Relationship Id="rId1179" Type="http://schemas.openxmlformats.org/officeDocument/2006/relationships/slide" Target="slides/slide1177.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798" Type="http://schemas.openxmlformats.org/officeDocument/2006/relationships/slide" Target="slides/slide796.xml"/><Relationship Id="rId963" Type="http://schemas.openxmlformats.org/officeDocument/2006/relationships/slide" Target="slides/slide961.xml"/><Relationship Id="rId1039" Type="http://schemas.openxmlformats.org/officeDocument/2006/relationships/slide" Target="slides/slide103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616" Type="http://schemas.openxmlformats.org/officeDocument/2006/relationships/slide" Target="slides/slide614.xml"/><Relationship Id="rId658" Type="http://schemas.openxmlformats.org/officeDocument/2006/relationships/slide" Target="slides/slide656.xml"/><Relationship Id="rId823" Type="http://schemas.openxmlformats.org/officeDocument/2006/relationships/slide" Target="slides/slide821.xml"/><Relationship Id="rId865" Type="http://schemas.openxmlformats.org/officeDocument/2006/relationships/slide" Target="slides/slide863.xml"/><Relationship Id="rId1050" Type="http://schemas.openxmlformats.org/officeDocument/2006/relationships/slide" Target="slides/slide1048.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725" Type="http://schemas.openxmlformats.org/officeDocument/2006/relationships/slide" Target="slides/slide723.xml"/><Relationship Id="rId932" Type="http://schemas.openxmlformats.org/officeDocument/2006/relationships/slide" Target="slides/slide930.xml"/><Relationship Id="rId1092" Type="http://schemas.openxmlformats.org/officeDocument/2006/relationships/slide" Target="slides/slide1090.xml"/><Relationship Id="rId1106" Type="http://schemas.openxmlformats.org/officeDocument/2006/relationships/slide" Target="slides/slide1104.xml"/><Relationship Id="rId1148" Type="http://schemas.openxmlformats.org/officeDocument/2006/relationships/slide" Target="slides/slide1146.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767" Type="http://schemas.openxmlformats.org/officeDocument/2006/relationships/slide" Target="slides/slide765.xml"/><Relationship Id="rId974" Type="http://schemas.openxmlformats.org/officeDocument/2006/relationships/slide" Target="slides/slide972.xml"/><Relationship Id="rId1008" Type="http://schemas.openxmlformats.org/officeDocument/2006/relationships/slide" Target="slides/slide1006.xml"/><Relationship Id="rId61" Type="http://schemas.openxmlformats.org/officeDocument/2006/relationships/slide" Target="slides/slide59.xml"/><Relationship Id="rId199" Type="http://schemas.openxmlformats.org/officeDocument/2006/relationships/slide" Target="slides/slide197.xml"/><Relationship Id="rId571" Type="http://schemas.openxmlformats.org/officeDocument/2006/relationships/slide" Target="slides/slide569.xml"/><Relationship Id="rId627" Type="http://schemas.openxmlformats.org/officeDocument/2006/relationships/slide" Target="slides/slide625.xml"/><Relationship Id="rId669" Type="http://schemas.openxmlformats.org/officeDocument/2006/relationships/slide" Target="slides/slide667.xml"/><Relationship Id="rId834" Type="http://schemas.openxmlformats.org/officeDocument/2006/relationships/slide" Target="slides/slide832.xml"/><Relationship Id="rId876" Type="http://schemas.openxmlformats.org/officeDocument/2006/relationships/slide" Target="slides/slide874.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slide" Target="slides/slide527.xml"/><Relationship Id="rId680" Type="http://schemas.openxmlformats.org/officeDocument/2006/relationships/slide" Target="slides/slide678.xml"/><Relationship Id="rId736" Type="http://schemas.openxmlformats.org/officeDocument/2006/relationships/slide" Target="slides/slide734.xml"/><Relationship Id="rId901" Type="http://schemas.openxmlformats.org/officeDocument/2006/relationships/slide" Target="slides/slide899.xml"/><Relationship Id="rId1061" Type="http://schemas.openxmlformats.org/officeDocument/2006/relationships/slide" Target="slides/slide1059.xml"/><Relationship Id="rId1117" Type="http://schemas.openxmlformats.org/officeDocument/2006/relationships/slide" Target="slides/slide1115.xml"/><Relationship Id="rId1159" Type="http://schemas.openxmlformats.org/officeDocument/2006/relationships/slide" Target="slides/slide1157.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540" Type="http://schemas.openxmlformats.org/officeDocument/2006/relationships/slide" Target="slides/slide538.xml"/><Relationship Id="rId778" Type="http://schemas.openxmlformats.org/officeDocument/2006/relationships/slide" Target="slides/slide776.xml"/><Relationship Id="rId943" Type="http://schemas.openxmlformats.org/officeDocument/2006/relationships/slide" Target="slides/slide941.xml"/><Relationship Id="rId985" Type="http://schemas.openxmlformats.org/officeDocument/2006/relationships/slide" Target="slides/slide983.xml"/><Relationship Id="rId1019" Type="http://schemas.openxmlformats.org/officeDocument/2006/relationships/slide" Target="slides/slide1017.xml"/><Relationship Id="rId1170" Type="http://schemas.openxmlformats.org/officeDocument/2006/relationships/slide" Target="slides/slide1168.xml"/><Relationship Id="rId72" Type="http://schemas.openxmlformats.org/officeDocument/2006/relationships/slide" Target="slides/slide70.xml"/><Relationship Id="rId375" Type="http://schemas.openxmlformats.org/officeDocument/2006/relationships/slide" Target="slides/slide373.xml"/><Relationship Id="rId582" Type="http://schemas.openxmlformats.org/officeDocument/2006/relationships/slide" Target="slides/slide580.xml"/><Relationship Id="rId638" Type="http://schemas.openxmlformats.org/officeDocument/2006/relationships/slide" Target="slides/slide636.xml"/><Relationship Id="rId803" Type="http://schemas.openxmlformats.org/officeDocument/2006/relationships/slide" Target="slides/slide801.xml"/><Relationship Id="rId845" Type="http://schemas.openxmlformats.org/officeDocument/2006/relationships/slide" Target="slides/slide843.xml"/><Relationship Id="rId1030" Type="http://schemas.openxmlformats.org/officeDocument/2006/relationships/slide" Target="slides/slide1028.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705" Type="http://schemas.openxmlformats.org/officeDocument/2006/relationships/slide" Target="slides/slide703.xml"/><Relationship Id="rId887" Type="http://schemas.openxmlformats.org/officeDocument/2006/relationships/slide" Target="slides/slide885.xml"/><Relationship Id="rId1072" Type="http://schemas.openxmlformats.org/officeDocument/2006/relationships/slide" Target="slides/slide1070.xml"/><Relationship Id="rId1128" Type="http://schemas.openxmlformats.org/officeDocument/2006/relationships/slide" Target="slides/slide1126.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691" Type="http://schemas.openxmlformats.org/officeDocument/2006/relationships/slide" Target="slides/slide689.xml"/><Relationship Id="rId747" Type="http://schemas.openxmlformats.org/officeDocument/2006/relationships/slide" Target="slides/slide745.xml"/><Relationship Id="rId789" Type="http://schemas.openxmlformats.org/officeDocument/2006/relationships/slide" Target="slides/slide787.xml"/><Relationship Id="rId912" Type="http://schemas.openxmlformats.org/officeDocument/2006/relationships/slide" Target="slides/slide910.xml"/><Relationship Id="rId954" Type="http://schemas.openxmlformats.org/officeDocument/2006/relationships/slide" Target="slides/slide952.xml"/><Relationship Id="rId996" Type="http://schemas.openxmlformats.org/officeDocument/2006/relationships/slide" Target="slides/slide994.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551" Type="http://schemas.openxmlformats.org/officeDocument/2006/relationships/slide" Target="slides/slide549.xml"/><Relationship Id="rId593" Type="http://schemas.openxmlformats.org/officeDocument/2006/relationships/slide" Target="slides/slide591.xml"/><Relationship Id="rId607" Type="http://schemas.openxmlformats.org/officeDocument/2006/relationships/slide" Target="slides/slide605.xml"/><Relationship Id="rId649" Type="http://schemas.openxmlformats.org/officeDocument/2006/relationships/slide" Target="slides/slide647.xml"/><Relationship Id="rId814" Type="http://schemas.openxmlformats.org/officeDocument/2006/relationships/slide" Target="slides/slide812.xml"/><Relationship Id="rId856" Type="http://schemas.openxmlformats.org/officeDocument/2006/relationships/slide" Target="slides/slide854.xml"/><Relationship Id="rId1181" Type="http://schemas.openxmlformats.org/officeDocument/2006/relationships/notesMaster" Target="notesMasters/notesMaster1.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660" Type="http://schemas.openxmlformats.org/officeDocument/2006/relationships/slide" Target="slides/slide658.xml"/><Relationship Id="rId898" Type="http://schemas.openxmlformats.org/officeDocument/2006/relationships/slide" Target="slides/slide896.xml"/><Relationship Id="rId1041" Type="http://schemas.openxmlformats.org/officeDocument/2006/relationships/slide" Target="slides/slide1039.xml"/><Relationship Id="rId1083" Type="http://schemas.openxmlformats.org/officeDocument/2006/relationships/slide" Target="slides/slide1081.xml"/><Relationship Id="rId1139" Type="http://schemas.openxmlformats.org/officeDocument/2006/relationships/slide" Target="slides/slide1137.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716" Type="http://schemas.openxmlformats.org/officeDocument/2006/relationships/slide" Target="slides/slide714.xml"/><Relationship Id="rId758" Type="http://schemas.openxmlformats.org/officeDocument/2006/relationships/slide" Target="slides/slide756.xml"/><Relationship Id="rId923" Type="http://schemas.openxmlformats.org/officeDocument/2006/relationships/slide" Target="slides/slide921.xml"/><Relationship Id="rId965" Type="http://schemas.openxmlformats.org/officeDocument/2006/relationships/slide" Target="slides/slide963.xml"/><Relationship Id="rId1150" Type="http://schemas.openxmlformats.org/officeDocument/2006/relationships/slide" Target="slides/slide1148.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562" Type="http://schemas.openxmlformats.org/officeDocument/2006/relationships/slide" Target="slides/slide560.xml"/><Relationship Id="rId618" Type="http://schemas.openxmlformats.org/officeDocument/2006/relationships/slide" Target="slides/slide616.xml"/><Relationship Id="rId825" Type="http://schemas.openxmlformats.org/officeDocument/2006/relationships/slide" Target="slides/slide823.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867" Type="http://schemas.openxmlformats.org/officeDocument/2006/relationships/slide" Target="slides/slide865.xml"/><Relationship Id="rId1010" Type="http://schemas.openxmlformats.org/officeDocument/2006/relationships/slide" Target="slides/slide1008.xml"/><Relationship Id="rId1052" Type="http://schemas.openxmlformats.org/officeDocument/2006/relationships/slide" Target="slides/slide1050.xml"/><Relationship Id="rId1094" Type="http://schemas.openxmlformats.org/officeDocument/2006/relationships/slide" Target="slides/slide1092.xml"/><Relationship Id="rId1108" Type="http://schemas.openxmlformats.org/officeDocument/2006/relationships/slide" Target="slides/slide1106.xml"/><Relationship Id="rId299" Type="http://schemas.openxmlformats.org/officeDocument/2006/relationships/slide" Target="slides/slide297.xml"/><Relationship Id="rId727" Type="http://schemas.openxmlformats.org/officeDocument/2006/relationships/slide" Target="slides/slide725.xml"/><Relationship Id="rId934" Type="http://schemas.openxmlformats.org/officeDocument/2006/relationships/slide" Target="slides/slide932.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573" Type="http://schemas.openxmlformats.org/officeDocument/2006/relationships/slide" Target="slides/slide571.xml"/><Relationship Id="rId780" Type="http://schemas.openxmlformats.org/officeDocument/2006/relationships/slide" Target="slides/slide778.xml"/><Relationship Id="rId226" Type="http://schemas.openxmlformats.org/officeDocument/2006/relationships/slide" Target="slides/slide224.xml"/><Relationship Id="rId433" Type="http://schemas.openxmlformats.org/officeDocument/2006/relationships/slide" Target="slides/slide431.xml"/><Relationship Id="rId878" Type="http://schemas.openxmlformats.org/officeDocument/2006/relationships/slide" Target="slides/slide876.xml"/><Relationship Id="rId1063" Type="http://schemas.openxmlformats.org/officeDocument/2006/relationships/slide" Target="slides/slide1061.xml"/><Relationship Id="rId640" Type="http://schemas.openxmlformats.org/officeDocument/2006/relationships/slide" Target="slides/slide638.xml"/><Relationship Id="rId738" Type="http://schemas.openxmlformats.org/officeDocument/2006/relationships/slide" Target="slides/slide736.xml"/><Relationship Id="rId945" Type="http://schemas.openxmlformats.org/officeDocument/2006/relationships/slide" Target="slides/slide943.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slide" Target="slides/slide498.xml"/><Relationship Id="rId584" Type="http://schemas.openxmlformats.org/officeDocument/2006/relationships/slide" Target="slides/slide582.xml"/><Relationship Id="rId805" Type="http://schemas.openxmlformats.org/officeDocument/2006/relationships/slide" Target="slides/slide803.xml"/><Relationship Id="rId1130" Type="http://schemas.openxmlformats.org/officeDocument/2006/relationships/slide" Target="slides/slide1128.xml"/><Relationship Id="rId5" Type="http://schemas.openxmlformats.org/officeDocument/2006/relationships/slide" Target="slides/slide3.xml"/><Relationship Id="rId237" Type="http://schemas.openxmlformats.org/officeDocument/2006/relationships/slide" Target="slides/slide235.xml"/><Relationship Id="rId791" Type="http://schemas.openxmlformats.org/officeDocument/2006/relationships/slide" Target="slides/slide789.xml"/><Relationship Id="rId889" Type="http://schemas.openxmlformats.org/officeDocument/2006/relationships/slide" Target="slides/slide887.xml"/><Relationship Id="rId1074" Type="http://schemas.openxmlformats.org/officeDocument/2006/relationships/slide" Target="slides/slide1072.xml"/><Relationship Id="rId444" Type="http://schemas.openxmlformats.org/officeDocument/2006/relationships/slide" Target="slides/slide442.xml"/><Relationship Id="rId651" Type="http://schemas.openxmlformats.org/officeDocument/2006/relationships/slide" Target="slides/slide649.xml"/><Relationship Id="rId749" Type="http://schemas.openxmlformats.org/officeDocument/2006/relationships/slide" Target="slides/slide747.xml"/><Relationship Id="rId290" Type="http://schemas.openxmlformats.org/officeDocument/2006/relationships/slide" Target="slides/slide288.xml"/><Relationship Id="rId304" Type="http://schemas.openxmlformats.org/officeDocument/2006/relationships/slide" Target="slides/slide302.xml"/><Relationship Id="rId388" Type="http://schemas.openxmlformats.org/officeDocument/2006/relationships/slide" Target="slides/slide386.xml"/><Relationship Id="rId511" Type="http://schemas.openxmlformats.org/officeDocument/2006/relationships/slide" Target="slides/slide509.xml"/><Relationship Id="rId609" Type="http://schemas.openxmlformats.org/officeDocument/2006/relationships/slide" Target="slides/slide607.xml"/><Relationship Id="rId956" Type="http://schemas.openxmlformats.org/officeDocument/2006/relationships/slide" Target="slides/slide954.xml"/><Relationship Id="rId1141" Type="http://schemas.openxmlformats.org/officeDocument/2006/relationships/slide" Target="slides/slide1139.xml"/><Relationship Id="rId85" Type="http://schemas.openxmlformats.org/officeDocument/2006/relationships/slide" Target="slides/slide83.xml"/><Relationship Id="rId150" Type="http://schemas.openxmlformats.org/officeDocument/2006/relationships/slide" Target="slides/slide148.xml"/><Relationship Id="rId595" Type="http://schemas.openxmlformats.org/officeDocument/2006/relationships/slide" Target="slides/slide593.xml"/><Relationship Id="rId816" Type="http://schemas.openxmlformats.org/officeDocument/2006/relationships/slide" Target="slides/slide814.xml"/><Relationship Id="rId1001" Type="http://schemas.openxmlformats.org/officeDocument/2006/relationships/slide" Target="slides/slide999.xml"/><Relationship Id="rId248" Type="http://schemas.openxmlformats.org/officeDocument/2006/relationships/slide" Target="slides/slide246.xml"/><Relationship Id="rId455" Type="http://schemas.openxmlformats.org/officeDocument/2006/relationships/slide" Target="slides/slide453.xml"/><Relationship Id="rId662" Type="http://schemas.openxmlformats.org/officeDocument/2006/relationships/slide" Target="slides/slide660.xml"/><Relationship Id="rId1085" Type="http://schemas.openxmlformats.org/officeDocument/2006/relationships/slide" Target="slides/slide1083.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22" Type="http://schemas.openxmlformats.org/officeDocument/2006/relationships/slide" Target="slides/slide520.xml"/><Relationship Id="rId967" Type="http://schemas.openxmlformats.org/officeDocument/2006/relationships/slide" Target="slides/slide965.xml"/><Relationship Id="rId1152" Type="http://schemas.openxmlformats.org/officeDocument/2006/relationships/slide" Target="slides/slide1150.xml"/><Relationship Id="rId96" Type="http://schemas.openxmlformats.org/officeDocument/2006/relationships/slide" Target="slides/slide94.xml"/><Relationship Id="rId161" Type="http://schemas.openxmlformats.org/officeDocument/2006/relationships/slide" Target="slides/slide159.xml"/><Relationship Id="rId399" Type="http://schemas.openxmlformats.org/officeDocument/2006/relationships/slide" Target="slides/slide397.xml"/><Relationship Id="rId827" Type="http://schemas.openxmlformats.org/officeDocument/2006/relationships/slide" Target="slides/slide825.xml"/><Relationship Id="rId1012" Type="http://schemas.openxmlformats.org/officeDocument/2006/relationships/slide" Target="slides/slide1010.xml"/><Relationship Id="rId259" Type="http://schemas.openxmlformats.org/officeDocument/2006/relationships/slide" Target="slides/slide257.xml"/><Relationship Id="rId466" Type="http://schemas.openxmlformats.org/officeDocument/2006/relationships/slide" Target="slides/slide464.xml"/><Relationship Id="rId673" Type="http://schemas.openxmlformats.org/officeDocument/2006/relationships/slide" Target="slides/slide671.xml"/><Relationship Id="rId880" Type="http://schemas.openxmlformats.org/officeDocument/2006/relationships/slide" Target="slides/slide878.xml"/><Relationship Id="rId1096" Type="http://schemas.openxmlformats.org/officeDocument/2006/relationships/slide" Target="slides/slide1094.xml"/><Relationship Id="rId23" Type="http://schemas.openxmlformats.org/officeDocument/2006/relationships/slide" Target="slides/slide21.xml"/><Relationship Id="rId119" Type="http://schemas.openxmlformats.org/officeDocument/2006/relationships/slide" Target="slides/slide117.xml"/><Relationship Id="rId326" Type="http://schemas.openxmlformats.org/officeDocument/2006/relationships/slide" Target="slides/slide324.xml"/><Relationship Id="rId533" Type="http://schemas.openxmlformats.org/officeDocument/2006/relationships/slide" Target="slides/slide531.xml"/><Relationship Id="rId978" Type="http://schemas.openxmlformats.org/officeDocument/2006/relationships/slide" Target="slides/slide976.xml"/><Relationship Id="rId1163" Type="http://schemas.openxmlformats.org/officeDocument/2006/relationships/slide" Target="slides/slide1161.xml"/><Relationship Id="rId740" Type="http://schemas.openxmlformats.org/officeDocument/2006/relationships/slide" Target="slides/slide738.xml"/><Relationship Id="rId838" Type="http://schemas.openxmlformats.org/officeDocument/2006/relationships/slide" Target="slides/slide836.xml"/><Relationship Id="rId1023" Type="http://schemas.openxmlformats.org/officeDocument/2006/relationships/slide" Target="slides/slide1021.xml"/><Relationship Id="rId172" Type="http://schemas.openxmlformats.org/officeDocument/2006/relationships/slide" Target="slides/slide170.xml"/><Relationship Id="rId477" Type="http://schemas.openxmlformats.org/officeDocument/2006/relationships/slide" Target="slides/slide475.xml"/><Relationship Id="rId600" Type="http://schemas.openxmlformats.org/officeDocument/2006/relationships/slide" Target="slides/slide598.xml"/><Relationship Id="rId684" Type="http://schemas.openxmlformats.org/officeDocument/2006/relationships/slide" Target="slides/slide682.xml"/><Relationship Id="rId337" Type="http://schemas.openxmlformats.org/officeDocument/2006/relationships/slide" Target="slides/slide335.xml"/><Relationship Id="rId891" Type="http://schemas.openxmlformats.org/officeDocument/2006/relationships/slide" Target="slides/slide889.xml"/><Relationship Id="rId905" Type="http://schemas.openxmlformats.org/officeDocument/2006/relationships/slide" Target="slides/slide903.xml"/><Relationship Id="rId989" Type="http://schemas.openxmlformats.org/officeDocument/2006/relationships/slide" Target="slides/slide987.xml"/><Relationship Id="rId34" Type="http://schemas.openxmlformats.org/officeDocument/2006/relationships/slide" Target="slides/slide32.xml"/><Relationship Id="rId544" Type="http://schemas.openxmlformats.org/officeDocument/2006/relationships/slide" Target="slides/slide542.xml"/><Relationship Id="rId751" Type="http://schemas.openxmlformats.org/officeDocument/2006/relationships/slide" Target="slides/slide749.xml"/><Relationship Id="rId849" Type="http://schemas.openxmlformats.org/officeDocument/2006/relationships/slide" Target="slides/slide847.xml"/><Relationship Id="rId1174" Type="http://schemas.openxmlformats.org/officeDocument/2006/relationships/slide" Target="slides/slide1172.xml"/><Relationship Id="rId183" Type="http://schemas.openxmlformats.org/officeDocument/2006/relationships/slide" Target="slides/slide181.xml"/><Relationship Id="rId390" Type="http://schemas.openxmlformats.org/officeDocument/2006/relationships/slide" Target="slides/slide388.xml"/><Relationship Id="rId404" Type="http://schemas.openxmlformats.org/officeDocument/2006/relationships/slide" Target="slides/slide402.xml"/><Relationship Id="rId611" Type="http://schemas.openxmlformats.org/officeDocument/2006/relationships/slide" Target="slides/slide609.xml"/><Relationship Id="rId1034" Type="http://schemas.openxmlformats.org/officeDocument/2006/relationships/slide" Target="slides/slide1032.xml"/><Relationship Id="rId250" Type="http://schemas.openxmlformats.org/officeDocument/2006/relationships/slide" Target="slides/slide248.xml"/><Relationship Id="rId488" Type="http://schemas.openxmlformats.org/officeDocument/2006/relationships/slide" Target="slides/slide486.xml"/><Relationship Id="rId695" Type="http://schemas.openxmlformats.org/officeDocument/2006/relationships/slide" Target="slides/slide693.xml"/><Relationship Id="rId709" Type="http://schemas.openxmlformats.org/officeDocument/2006/relationships/slide" Target="slides/slide707.xml"/><Relationship Id="rId916" Type="http://schemas.openxmlformats.org/officeDocument/2006/relationships/slide" Target="slides/slide914.xml"/><Relationship Id="rId1101" Type="http://schemas.openxmlformats.org/officeDocument/2006/relationships/slide" Target="slides/slide1099.xml"/><Relationship Id="rId45" Type="http://schemas.openxmlformats.org/officeDocument/2006/relationships/slide" Target="slides/slide43.xml"/><Relationship Id="rId110" Type="http://schemas.openxmlformats.org/officeDocument/2006/relationships/slide" Target="slides/slide108.xml"/><Relationship Id="rId348" Type="http://schemas.openxmlformats.org/officeDocument/2006/relationships/slide" Target="slides/slide346.xml"/><Relationship Id="rId555" Type="http://schemas.openxmlformats.org/officeDocument/2006/relationships/slide" Target="slides/slide553.xml"/><Relationship Id="rId762" Type="http://schemas.openxmlformats.org/officeDocument/2006/relationships/slide" Target="slides/slide760.xml"/><Relationship Id="rId1185" Type="http://schemas.openxmlformats.org/officeDocument/2006/relationships/viewProps" Target="viewProps.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622" Type="http://schemas.openxmlformats.org/officeDocument/2006/relationships/slide" Target="slides/slide620.xml"/><Relationship Id="rId1045" Type="http://schemas.openxmlformats.org/officeDocument/2006/relationships/slide" Target="slides/slide1043.xml"/><Relationship Id="rId261" Type="http://schemas.openxmlformats.org/officeDocument/2006/relationships/slide" Target="slides/slide259.xml"/><Relationship Id="rId499" Type="http://schemas.openxmlformats.org/officeDocument/2006/relationships/slide" Target="slides/slide497.xml"/><Relationship Id="rId927" Type="http://schemas.openxmlformats.org/officeDocument/2006/relationships/slide" Target="slides/slide925.xml"/><Relationship Id="rId1112" Type="http://schemas.openxmlformats.org/officeDocument/2006/relationships/slide" Target="slides/slide1110.xml"/><Relationship Id="rId56" Type="http://schemas.openxmlformats.org/officeDocument/2006/relationships/slide" Target="slides/slide54.xml"/><Relationship Id="rId359" Type="http://schemas.openxmlformats.org/officeDocument/2006/relationships/slide" Target="slides/slide357.xml"/><Relationship Id="rId566" Type="http://schemas.openxmlformats.org/officeDocument/2006/relationships/slide" Target="slides/slide564.xml"/><Relationship Id="rId773" Type="http://schemas.openxmlformats.org/officeDocument/2006/relationships/slide" Target="slides/slide771.xml"/><Relationship Id="rId121" Type="http://schemas.openxmlformats.org/officeDocument/2006/relationships/slide" Target="slides/slide119.xml"/><Relationship Id="rId219" Type="http://schemas.openxmlformats.org/officeDocument/2006/relationships/slide" Target="slides/slide217.xml"/><Relationship Id="rId426" Type="http://schemas.openxmlformats.org/officeDocument/2006/relationships/slide" Target="slides/slide424.xml"/><Relationship Id="rId633" Type="http://schemas.openxmlformats.org/officeDocument/2006/relationships/slide" Target="slides/slide631.xml"/><Relationship Id="rId980" Type="http://schemas.openxmlformats.org/officeDocument/2006/relationships/slide" Target="slides/slide978.xml"/><Relationship Id="rId1056" Type="http://schemas.openxmlformats.org/officeDocument/2006/relationships/slide" Target="slides/slide1054.xml"/><Relationship Id="rId840" Type="http://schemas.openxmlformats.org/officeDocument/2006/relationships/slide" Target="slides/slide838.xml"/><Relationship Id="rId938" Type="http://schemas.openxmlformats.org/officeDocument/2006/relationships/slide" Target="slides/slide936.xml"/><Relationship Id="rId67" Type="http://schemas.openxmlformats.org/officeDocument/2006/relationships/slide" Target="slides/slide65.xml"/><Relationship Id="rId272" Type="http://schemas.openxmlformats.org/officeDocument/2006/relationships/slide" Target="slides/slide270.xml"/><Relationship Id="rId577" Type="http://schemas.openxmlformats.org/officeDocument/2006/relationships/slide" Target="slides/slide575.xml"/><Relationship Id="rId700" Type="http://schemas.openxmlformats.org/officeDocument/2006/relationships/slide" Target="slides/slide698.xml"/><Relationship Id="rId1123" Type="http://schemas.openxmlformats.org/officeDocument/2006/relationships/slide" Target="slides/slide1121.xml"/><Relationship Id="rId132" Type="http://schemas.openxmlformats.org/officeDocument/2006/relationships/slide" Target="slides/slide130.xml"/><Relationship Id="rId784" Type="http://schemas.openxmlformats.org/officeDocument/2006/relationships/slide" Target="slides/slide782.xml"/><Relationship Id="rId991" Type="http://schemas.openxmlformats.org/officeDocument/2006/relationships/slide" Target="slides/slide989.xml"/><Relationship Id="rId1067" Type="http://schemas.openxmlformats.org/officeDocument/2006/relationships/slide" Target="slides/slide1065.xml"/><Relationship Id="rId437" Type="http://schemas.openxmlformats.org/officeDocument/2006/relationships/slide" Target="slides/slide435.xml"/><Relationship Id="rId644" Type="http://schemas.openxmlformats.org/officeDocument/2006/relationships/slide" Target="slides/slide642.xml"/><Relationship Id="rId851" Type="http://schemas.openxmlformats.org/officeDocument/2006/relationships/slide" Target="slides/slide849.xml"/><Relationship Id="rId283" Type="http://schemas.openxmlformats.org/officeDocument/2006/relationships/slide" Target="slides/slide281.xml"/><Relationship Id="rId490" Type="http://schemas.openxmlformats.org/officeDocument/2006/relationships/slide" Target="slides/slide488.xml"/><Relationship Id="rId504" Type="http://schemas.openxmlformats.org/officeDocument/2006/relationships/slide" Target="slides/slide502.xml"/><Relationship Id="rId711" Type="http://schemas.openxmlformats.org/officeDocument/2006/relationships/slide" Target="slides/slide709.xml"/><Relationship Id="rId949" Type="http://schemas.openxmlformats.org/officeDocument/2006/relationships/slide" Target="slides/slide947.xml"/><Relationship Id="rId1134" Type="http://schemas.openxmlformats.org/officeDocument/2006/relationships/slide" Target="slides/slide1132.xml"/><Relationship Id="rId78" Type="http://schemas.openxmlformats.org/officeDocument/2006/relationships/slide" Target="slides/slide76.xml"/><Relationship Id="rId143" Type="http://schemas.openxmlformats.org/officeDocument/2006/relationships/slide" Target="slides/slide141.xml"/><Relationship Id="rId350" Type="http://schemas.openxmlformats.org/officeDocument/2006/relationships/slide" Target="slides/slide348.xml"/><Relationship Id="rId588" Type="http://schemas.openxmlformats.org/officeDocument/2006/relationships/slide" Target="slides/slide586.xml"/><Relationship Id="rId795" Type="http://schemas.openxmlformats.org/officeDocument/2006/relationships/slide" Target="slides/slide793.xml"/><Relationship Id="rId809" Type="http://schemas.openxmlformats.org/officeDocument/2006/relationships/slide" Target="slides/slide807.xml"/><Relationship Id="rId9" Type="http://schemas.openxmlformats.org/officeDocument/2006/relationships/slide" Target="slides/slide7.xml"/><Relationship Id="rId210" Type="http://schemas.openxmlformats.org/officeDocument/2006/relationships/slide" Target="slides/slide208.xml"/><Relationship Id="rId448" Type="http://schemas.openxmlformats.org/officeDocument/2006/relationships/slide" Target="slides/slide446.xml"/><Relationship Id="rId655" Type="http://schemas.openxmlformats.org/officeDocument/2006/relationships/slide" Target="slides/slide653.xml"/><Relationship Id="rId862" Type="http://schemas.openxmlformats.org/officeDocument/2006/relationships/slide" Target="slides/slide860.xml"/><Relationship Id="rId1078" Type="http://schemas.openxmlformats.org/officeDocument/2006/relationships/slide" Target="slides/slide1076.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722" Type="http://schemas.openxmlformats.org/officeDocument/2006/relationships/slide" Target="slides/slide720.xml"/><Relationship Id="rId1145" Type="http://schemas.openxmlformats.org/officeDocument/2006/relationships/slide" Target="slides/slide1143.xml"/><Relationship Id="rId89" Type="http://schemas.openxmlformats.org/officeDocument/2006/relationships/slide" Target="slides/slide87.xml"/><Relationship Id="rId154" Type="http://schemas.openxmlformats.org/officeDocument/2006/relationships/slide" Target="slides/slide152.xml"/><Relationship Id="rId361" Type="http://schemas.openxmlformats.org/officeDocument/2006/relationships/slide" Target="slides/slide359.xml"/><Relationship Id="rId599" Type="http://schemas.openxmlformats.org/officeDocument/2006/relationships/slide" Target="slides/slide597.xml"/><Relationship Id="rId1005" Type="http://schemas.openxmlformats.org/officeDocument/2006/relationships/slide" Target="slides/slide1003.xml"/><Relationship Id="rId459" Type="http://schemas.openxmlformats.org/officeDocument/2006/relationships/slide" Target="slides/slide457.xml"/><Relationship Id="rId666" Type="http://schemas.openxmlformats.org/officeDocument/2006/relationships/slide" Target="slides/slide664.xml"/><Relationship Id="rId873" Type="http://schemas.openxmlformats.org/officeDocument/2006/relationships/slide" Target="slides/slide871.xml"/><Relationship Id="rId1089" Type="http://schemas.openxmlformats.org/officeDocument/2006/relationships/slide" Target="slides/slide1087.xml"/><Relationship Id="rId16" Type="http://schemas.openxmlformats.org/officeDocument/2006/relationships/slide" Target="slides/slide14.xml"/><Relationship Id="rId221" Type="http://schemas.openxmlformats.org/officeDocument/2006/relationships/slide" Target="slides/slide219.xml"/><Relationship Id="rId319" Type="http://schemas.openxmlformats.org/officeDocument/2006/relationships/slide" Target="slides/slide317.xml"/><Relationship Id="rId526" Type="http://schemas.openxmlformats.org/officeDocument/2006/relationships/slide" Target="slides/slide524.xml"/><Relationship Id="rId1156" Type="http://schemas.openxmlformats.org/officeDocument/2006/relationships/slide" Target="slides/slide1154.xml"/><Relationship Id="rId733" Type="http://schemas.openxmlformats.org/officeDocument/2006/relationships/slide" Target="slides/slide731.xml"/><Relationship Id="rId940" Type="http://schemas.openxmlformats.org/officeDocument/2006/relationships/slide" Target="slides/slide938.xml"/><Relationship Id="rId1016" Type="http://schemas.openxmlformats.org/officeDocument/2006/relationships/slide" Target="slides/slide1014.xml"/><Relationship Id="rId165" Type="http://schemas.openxmlformats.org/officeDocument/2006/relationships/slide" Target="slides/slide163.xml"/><Relationship Id="rId372" Type="http://schemas.openxmlformats.org/officeDocument/2006/relationships/slide" Target="slides/slide370.xml"/><Relationship Id="rId677" Type="http://schemas.openxmlformats.org/officeDocument/2006/relationships/slide" Target="slides/slide675.xml"/><Relationship Id="rId800" Type="http://schemas.openxmlformats.org/officeDocument/2006/relationships/slide" Target="slides/slide798.xml"/><Relationship Id="rId232" Type="http://schemas.openxmlformats.org/officeDocument/2006/relationships/slide" Target="slides/slide230.xml"/><Relationship Id="rId884" Type="http://schemas.openxmlformats.org/officeDocument/2006/relationships/slide" Target="slides/slide882.xml"/><Relationship Id="rId27" Type="http://schemas.openxmlformats.org/officeDocument/2006/relationships/slide" Target="slides/slide25.xml"/><Relationship Id="rId537" Type="http://schemas.openxmlformats.org/officeDocument/2006/relationships/slide" Target="slides/slide535.xml"/><Relationship Id="rId744" Type="http://schemas.openxmlformats.org/officeDocument/2006/relationships/slide" Target="slides/slide742.xml"/><Relationship Id="rId951" Type="http://schemas.openxmlformats.org/officeDocument/2006/relationships/slide" Target="slides/slide949.xml"/><Relationship Id="rId1167" Type="http://schemas.openxmlformats.org/officeDocument/2006/relationships/slide" Target="slides/slide1165.xml"/><Relationship Id="rId80" Type="http://schemas.openxmlformats.org/officeDocument/2006/relationships/slide" Target="slides/slide78.xml"/><Relationship Id="rId176" Type="http://schemas.openxmlformats.org/officeDocument/2006/relationships/slide" Target="slides/slide174.xml"/><Relationship Id="rId383" Type="http://schemas.openxmlformats.org/officeDocument/2006/relationships/slide" Target="slides/slide381.xml"/><Relationship Id="rId590" Type="http://schemas.openxmlformats.org/officeDocument/2006/relationships/slide" Target="slides/slide588.xml"/><Relationship Id="rId604" Type="http://schemas.openxmlformats.org/officeDocument/2006/relationships/slide" Target="slides/slide602.xml"/><Relationship Id="rId811" Type="http://schemas.openxmlformats.org/officeDocument/2006/relationships/slide" Target="slides/slide809.xml"/><Relationship Id="rId1027" Type="http://schemas.openxmlformats.org/officeDocument/2006/relationships/slide" Target="slides/slide1025.xml"/><Relationship Id="rId243" Type="http://schemas.openxmlformats.org/officeDocument/2006/relationships/slide" Target="slides/slide241.xml"/><Relationship Id="rId450" Type="http://schemas.openxmlformats.org/officeDocument/2006/relationships/slide" Target="slides/slide448.xml"/><Relationship Id="rId688" Type="http://schemas.openxmlformats.org/officeDocument/2006/relationships/slide" Target="slides/slide686.xml"/><Relationship Id="rId895" Type="http://schemas.openxmlformats.org/officeDocument/2006/relationships/slide" Target="slides/slide893.xml"/><Relationship Id="rId909" Type="http://schemas.openxmlformats.org/officeDocument/2006/relationships/slide" Target="slides/slide907.xml"/><Relationship Id="rId1080" Type="http://schemas.openxmlformats.org/officeDocument/2006/relationships/slide" Target="slides/slide1078.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548" Type="http://schemas.openxmlformats.org/officeDocument/2006/relationships/slide" Target="slides/slide546.xml"/><Relationship Id="rId755" Type="http://schemas.openxmlformats.org/officeDocument/2006/relationships/slide" Target="slides/slide753.xml"/><Relationship Id="rId962" Type="http://schemas.openxmlformats.org/officeDocument/2006/relationships/slide" Target="slides/slide960.xml"/><Relationship Id="rId1178" Type="http://schemas.openxmlformats.org/officeDocument/2006/relationships/slide" Target="slides/slide1176.xml"/><Relationship Id="rId91" Type="http://schemas.openxmlformats.org/officeDocument/2006/relationships/slide" Target="slides/slide89.xml"/><Relationship Id="rId187" Type="http://schemas.openxmlformats.org/officeDocument/2006/relationships/slide" Target="slides/slide185.xml"/><Relationship Id="rId394" Type="http://schemas.openxmlformats.org/officeDocument/2006/relationships/slide" Target="slides/slide392.xml"/><Relationship Id="rId408" Type="http://schemas.openxmlformats.org/officeDocument/2006/relationships/slide" Target="slides/slide406.xml"/><Relationship Id="rId615" Type="http://schemas.openxmlformats.org/officeDocument/2006/relationships/slide" Target="slides/slide613.xml"/><Relationship Id="rId822" Type="http://schemas.openxmlformats.org/officeDocument/2006/relationships/slide" Target="slides/slide820.xml"/><Relationship Id="rId1038" Type="http://schemas.openxmlformats.org/officeDocument/2006/relationships/slide" Target="slides/slide1036.xml"/><Relationship Id="rId254" Type="http://schemas.openxmlformats.org/officeDocument/2006/relationships/slide" Target="slides/slide252.xml"/><Relationship Id="rId699" Type="http://schemas.openxmlformats.org/officeDocument/2006/relationships/slide" Target="slides/slide697.xml"/><Relationship Id="rId1091" Type="http://schemas.openxmlformats.org/officeDocument/2006/relationships/slide" Target="slides/slide1089.xml"/><Relationship Id="rId1105" Type="http://schemas.openxmlformats.org/officeDocument/2006/relationships/slide" Target="slides/slide1103.xml"/><Relationship Id="rId49" Type="http://schemas.openxmlformats.org/officeDocument/2006/relationships/slide" Target="slides/slide47.xml"/><Relationship Id="rId114" Type="http://schemas.openxmlformats.org/officeDocument/2006/relationships/slide" Target="slides/slide112.xml"/><Relationship Id="rId461" Type="http://schemas.openxmlformats.org/officeDocument/2006/relationships/slide" Target="slides/slide459.xml"/><Relationship Id="rId559" Type="http://schemas.openxmlformats.org/officeDocument/2006/relationships/slide" Target="slides/slide557.xml"/><Relationship Id="rId766" Type="http://schemas.openxmlformats.org/officeDocument/2006/relationships/slide" Target="slides/slide764.xml"/><Relationship Id="rId198" Type="http://schemas.openxmlformats.org/officeDocument/2006/relationships/slide" Target="slides/slide196.xml"/><Relationship Id="rId321" Type="http://schemas.openxmlformats.org/officeDocument/2006/relationships/slide" Target="slides/slide319.xml"/><Relationship Id="rId419" Type="http://schemas.openxmlformats.org/officeDocument/2006/relationships/slide" Target="slides/slide417.xml"/><Relationship Id="rId626" Type="http://schemas.openxmlformats.org/officeDocument/2006/relationships/slide" Target="slides/slide624.xml"/><Relationship Id="rId973" Type="http://schemas.openxmlformats.org/officeDocument/2006/relationships/slide" Target="slides/slide971.xml"/><Relationship Id="rId1049" Type="http://schemas.openxmlformats.org/officeDocument/2006/relationships/slide" Target="slides/slide1047.xml"/><Relationship Id="rId833" Type="http://schemas.openxmlformats.org/officeDocument/2006/relationships/slide" Target="slides/slide831.xml"/><Relationship Id="rId1116" Type="http://schemas.openxmlformats.org/officeDocument/2006/relationships/slide" Target="slides/slide1114.xml"/><Relationship Id="rId265" Type="http://schemas.openxmlformats.org/officeDocument/2006/relationships/slide" Target="slides/slide263.xml"/><Relationship Id="rId472" Type="http://schemas.openxmlformats.org/officeDocument/2006/relationships/slide" Target="slides/slide470.xml"/><Relationship Id="rId900" Type="http://schemas.openxmlformats.org/officeDocument/2006/relationships/slide" Target="slides/slide898.xml"/><Relationship Id="rId125" Type="http://schemas.openxmlformats.org/officeDocument/2006/relationships/slide" Target="slides/slide123.xml"/><Relationship Id="rId332" Type="http://schemas.openxmlformats.org/officeDocument/2006/relationships/slide" Target="slides/slide330.xml"/><Relationship Id="rId777" Type="http://schemas.openxmlformats.org/officeDocument/2006/relationships/slide" Target="slides/slide775.xml"/><Relationship Id="rId984" Type="http://schemas.openxmlformats.org/officeDocument/2006/relationships/slide" Target="slides/slide982.xml"/><Relationship Id="rId637" Type="http://schemas.openxmlformats.org/officeDocument/2006/relationships/slide" Target="slides/slide635.xml"/><Relationship Id="rId844" Type="http://schemas.openxmlformats.org/officeDocument/2006/relationships/slide" Target="slides/slide842.xml"/><Relationship Id="rId276" Type="http://schemas.openxmlformats.org/officeDocument/2006/relationships/slide" Target="slides/slide274.xml"/><Relationship Id="rId483" Type="http://schemas.openxmlformats.org/officeDocument/2006/relationships/slide" Target="slides/slide481.xml"/><Relationship Id="rId690" Type="http://schemas.openxmlformats.org/officeDocument/2006/relationships/slide" Target="slides/slide688.xml"/><Relationship Id="rId704" Type="http://schemas.openxmlformats.org/officeDocument/2006/relationships/slide" Target="slides/slide702.xml"/><Relationship Id="rId911" Type="http://schemas.openxmlformats.org/officeDocument/2006/relationships/slide" Target="slides/slide909.xml"/><Relationship Id="rId1127" Type="http://schemas.openxmlformats.org/officeDocument/2006/relationships/slide" Target="slides/slide1125.xml"/><Relationship Id="rId40" Type="http://schemas.openxmlformats.org/officeDocument/2006/relationships/slide" Target="slides/slide38.xml"/><Relationship Id="rId136" Type="http://schemas.openxmlformats.org/officeDocument/2006/relationships/slide" Target="slides/slide134.xml"/><Relationship Id="rId343" Type="http://schemas.openxmlformats.org/officeDocument/2006/relationships/slide" Target="slides/slide341.xml"/><Relationship Id="rId550" Type="http://schemas.openxmlformats.org/officeDocument/2006/relationships/slide" Target="slides/slide548.xml"/><Relationship Id="rId788" Type="http://schemas.openxmlformats.org/officeDocument/2006/relationships/slide" Target="slides/slide786.xml"/><Relationship Id="rId995" Type="http://schemas.openxmlformats.org/officeDocument/2006/relationships/slide" Target="slides/slide993.xml"/><Relationship Id="rId1180" Type="http://schemas.openxmlformats.org/officeDocument/2006/relationships/slide" Target="slides/slide1178.xml"/><Relationship Id="rId203" Type="http://schemas.openxmlformats.org/officeDocument/2006/relationships/slide" Target="slides/slide201.xml"/><Relationship Id="rId648" Type="http://schemas.openxmlformats.org/officeDocument/2006/relationships/slide" Target="slides/slide646.xml"/><Relationship Id="rId855" Type="http://schemas.openxmlformats.org/officeDocument/2006/relationships/slide" Target="slides/slide853.xml"/><Relationship Id="rId1040" Type="http://schemas.openxmlformats.org/officeDocument/2006/relationships/slide" Target="slides/slide1038.xml"/><Relationship Id="rId287" Type="http://schemas.openxmlformats.org/officeDocument/2006/relationships/slide" Target="slides/slide285.xml"/><Relationship Id="rId410" Type="http://schemas.openxmlformats.org/officeDocument/2006/relationships/slide" Target="slides/slide408.xml"/><Relationship Id="rId494" Type="http://schemas.openxmlformats.org/officeDocument/2006/relationships/slide" Target="slides/slide492.xml"/><Relationship Id="rId508" Type="http://schemas.openxmlformats.org/officeDocument/2006/relationships/slide" Target="slides/slide506.xml"/><Relationship Id="rId715" Type="http://schemas.openxmlformats.org/officeDocument/2006/relationships/slide" Target="slides/slide713.xml"/><Relationship Id="rId922" Type="http://schemas.openxmlformats.org/officeDocument/2006/relationships/slide" Target="slides/slide920.xml"/><Relationship Id="rId1138" Type="http://schemas.openxmlformats.org/officeDocument/2006/relationships/slide" Target="slides/slide1136.xml"/><Relationship Id="rId147" Type="http://schemas.openxmlformats.org/officeDocument/2006/relationships/slide" Target="slides/slide145.xml"/><Relationship Id="rId354" Type="http://schemas.openxmlformats.org/officeDocument/2006/relationships/slide" Target="slides/slide352.xml"/><Relationship Id="rId799" Type="http://schemas.openxmlformats.org/officeDocument/2006/relationships/slide" Target="slides/slide797.xml"/><Relationship Id="rId51" Type="http://schemas.openxmlformats.org/officeDocument/2006/relationships/slide" Target="slides/slide49.xml"/><Relationship Id="rId561" Type="http://schemas.openxmlformats.org/officeDocument/2006/relationships/slide" Target="slides/slide559.xml"/><Relationship Id="rId659" Type="http://schemas.openxmlformats.org/officeDocument/2006/relationships/slide" Target="slides/slide657.xml"/><Relationship Id="rId866" Type="http://schemas.openxmlformats.org/officeDocument/2006/relationships/slide" Target="slides/slide864.xml"/><Relationship Id="rId214" Type="http://schemas.openxmlformats.org/officeDocument/2006/relationships/slide" Target="slides/slide212.xml"/><Relationship Id="rId298" Type="http://schemas.openxmlformats.org/officeDocument/2006/relationships/slide" Target="slides/slide296.xml"/><Relationship Id="rId421" Type="http://schemas.openxmlformats.org/officeDocument/2006/relationships/slide" Target="slides/slide419.xml"/><Relationship Id="rId519" Type="http://schemas.openxmlformats.org/officeDocument/2006/relationships/slide" Target="slides/slide517.xml"/><Relationship Id="rId1051" Type="http://schemas.openxmlformats.org/officeDocument/2006/relationships/slide" Target="slides/slide1049.xml"/><Relationship Id="rId1149" Type="http://schemas.openxmlformats.org/officeDocument/2006/relationships/slide" Target="slides/slide1147.xml"/><Relationship Id="rId158" Type="http://schemas.openxmlformats.org/officeDocument/2006/relationships/slide" Target="slides/slide156.xml"/><Relationship Id="rId726" Type="http://schemas.openxmlformats.org/officeDocument/2006/relationships/slide" Target="slides/slide724.xml"/><Relationship Id="rId933" Type="http://schemas.openxmlformats.org/officeDocument/2006/relationships/slide" Target="slides/slide931.xml"/><Relationship Id="rId1009" Type="http://schemas.openxmlformats.org/officeDocument/2006/relationships/slide" Target="slides/slide1007.xml"/><Relationship Id="rId62" Type="http://schemas.openxmlformats.org/officeDocument/2006/relationships/slide" Target="slides/slide60.xml"/><Relationship Id="rId365" Type="http://schemas.openxmlformats.org/officeDocument/2006/relationships/slide" Target="slides/slide363.xml"/><Relationship Id="rId572" Type="http://schemas.openxmlformats.org/officeDocument/2006/relationships/slide" Target="slides/slide570.xml"/><Relationship Id="rId225" Type="http://schemas.openxmlformats.org/officeDocument/2006/relationships/slide" Target="slides/slide223.xml"/><Relationship Id="rId432" Type="http://schemas.openxmlformats.org/officeDocument/2006/relationships/slide" Target="slides/slide430.xml"/><Relationship Id="rId877" Type="http://schemas.openxmlformats.org/officeDocument/2006/relationships/slide" Target="slides/slide875.xml"/><Relationship Id="rId1062" Type="http://schemas.openxmlformats.org/officeDocument/2006/relationships/slide" Target="slides/slide1060.xml"/><Relationship Id="rId737" Type="http://schemas.openxmlformats.org/officeDocument/2006/relationships/slide" Target="slides/slide735.xml"/><Relationship Id="rId944" Type="http://schemas.openxmlformats.org/officeDocument/2006/relationships/slide" Target="slides/slide942.xml"/><Relationship Id="rId73" Type="http://schemas.openxmlformats.org/officeDocument/2006/relationships/slide" Target="slides/slide71.xml"/><Relationship Id="rId169" Type="http://schemas.openxmlformats.org/officeDocument/2006/relationships/slide" Target="slides/slide167.xml"/><Relationship Id="rId376" Type="http://schemas.openxmlformats.org/officeDocument/2006/relationships/slide" Target="slides/slide374.xml"/><Relationship Id="rId583" Type="http://schemas.openxmlformats.org/officeDocument/2006/relationships/slide" Target="slides/slide581.xml"/><Relationship Id="rId790" Type="http://schemas.openxmlformats.org/officeDocument/2006/relationships/slide" Target="slides/slide788.xml"/><Relationship Id="rId804" Type="http://schemas.openxmlformats.org/officeDocument/2006/relationships/slide" Target="slides/slide802.xml"/><Relationship Id="rId4" Type="http://schemas.openxmlformats.org/officeDocument/2006/relationships/slide" Target="slides/slide2.xml"/><Relationship Id="rId236" Type="http://schemas.openxmlformats.org/officeDocument/2006/relationships/slide" Target="slides/slide234.xml"/><Relationship Id="rId443" Type="http://schemas.openxmlformats.org/officeDocument/2006/relationships/slide" Target="slides/slide441.xml"/><Relationship Id="rId650" Type="http://schemas.openxmlformats.org/officeDocument/2006/relationships/slide" Target="slides/slide648.xml"/><Relationship Id="rId888" Type="http://schemas.openxmlformats.org/officeDocument/2006/relationships/slide" Target="slides/slide886.xml"/><Relationship Id="rId1073" Type="http://schemas.openxmlformats.org/officeDocument/2006/relationships/slide" Target="slides/slide1071.xml"/><Relationship Id="rId303" Type="http://schemas.openxmlformats.org/officeDocument/2006/relationships/slide" Target="slides/slide301.xml"/><Relationship Id="rId748" Type="http://schemas.openxmlformats.org/officeDocument/2006/relationships/slide" Target="slides/slide746.xml"/><Relationship Id="rId955" Type="http://schemas.openxmlformats.org/officeDocument/2006/relationships/slide" Target="slides/slide953.xml"/><Relationship Id="rId1140" Type="http://schemas.openxmlformats.org/officeDocument/2006/relationships/slide" Target="slides/slide1138.xml"/><Relationship Id="rId84" Type="http://schemas.openxmlformats.org/officeDocument/2006/relationships/slide" Target="slides/slide82.xml"/><Relationship Id="rId387" Type="http://schemas.openxmlformats.org/officeDocument/2006/relationships/slide" Target="slides/slide385.xml"/><Relationship Id="rId510" Type="http://schemas.openxmlformats.org/officeDocument/2006/relationships/slide" Target="slides/slide508.xml"/><Relationship Id="rId594" Type="http://schemas.openxmlformats.org/officeDocument/2006/relationships/slide" Target="slides/slide592.xml"/><Relationship Id="rId608" Type="http://schemas.openxmlformats.org/officeDocument/2006/relationships/slide" Target="slides/slide606.xml"/><Relationship Id="rId815" Type="http://schemas.openxmlformats.org/officeDocument/2006/relationships/slide" Target="slides/slide813.xml"/><Relationship Id="rId247" Type="http://schemas.openxmlformats.org/officeDocument/2006/relationships/slide" Target="slides/slide245.xml"/><Relationship Id="rId899" Type="http://schemas.openxmlformats.org/officeDocument/2006/relationships/slide" Target="slides/slide897.xml"/><Relationship Id="rId1000" Type="http://schemas.openxmlformats.org/officeDocument/2006/relationships/slide" Target="slides/slide998.xml"/><Relationship Id="rId1084" Type="http://schemas.openxmlformats.org/officeDocument/2006/relationships/slide" Target="slides/slide1082.xml"/><Relationship Id="rId107" Type="http://schemas.openxmlformats.org/officeDocument/2006/relationships/slide" Target="slides/slide105.xml"/><Relationship Id="rId454" Type="http://schemas.openxmlformats.org/officeDocument/2006/relationships/slide" Target="slides/slide452.xml"/><Relationship Id="rId661" Type="http://schemas.openxmlformats.org/officeDocument/2006/relationships/slide" Target="slides/slide659.xml"/><Relationship Id="rId759" Type="http://schemas.openxmlformats.org/officeDocument/2006/relationships/slide" Target="slides/slide757.xml"/><Relationship Id="rId966" Type="http://schemas.openxmlformats.org/officeDocument/2006/relationships/slide" Target="slides/slide964.xml"/><Relationship Id="rId11" Type="http://schemas.openxmlformats.org/officeDocument/2006/relationships/slide" Target="slides/slide9.xml"/><Relationship Id="rId314" Type="http://schemas.openxmlformats.org/officeDocument/2006/relationships/slide" Target="slides/slide312.xml"/><Relationship Id="rId398" Type="http://schemas.openxmlformats.org/officeDocument/2006/relationships/slide" Target="slides/slide396.xml"/><Relationship Id="rId521" Type="http://schemas.openxmlformats.org/officeDocument/2006/relationships/slide" Target="slides/slide519.xml"/><Relationship Id="rId619" Type="http://schemas.openxmlformats.org/officeDocument/2006/relationships/slide" Target="slides/slide617.xml"/><Relationship Id="rId1151" Type="http://schemas.openxmlformats.org/officeDocument/2006/relationships/slide" Target="slides/slide1149.xml"/><Relationship Id="rId95" Type="http://schemas.openxmlformats.org/officeDocument/2006/relationships/slide" Target="slides/slide93.xml"/><Relationship Id="rId160" Type="http://schemas.openxmlformats.org/officeDocument/2006/relationships/slide" Target="slides/slide158.xml"/><Relationship Id="rId826" Type="http://schemas.openxmlformats.org/officeDocument/2006/relationships/slide" Target="slides/slide824.xml"/><Relationship Id="rId1011" Type="http://schemas.openxmlformats.org/officeDocument/2006/relationships/slide" Target="slides/slide1009.xml"/><Relationship Id="rId1109" Type="http://schemas.openxmlformats.org/officeDocument/2006/relationships/slide" Target="slides/slide110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Gustavo\Documents\Academico\FAAP%20Aulas\Sistemas%20Dinamicos%20II\diagrama%20de%20nyquist%20exemplo.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Gustavo\Documents\Academico\FAAP%20Aulas\Sistemas%20Dinamicos%20II\diagrama%20de%20nyquist%20exemplo.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Gustavo\Documents\Academico\FAAP%20Aulas\Sistemas%20Dinamicos%20II\diagrama%20de%20nyquist%20exemplo.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Gustavo\Desktop\graficos%20de%20bod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Gustavo\Desktop\graficos%20de%20bod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Gustavo\Desktop\graficos%20de%20bod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Gustavo\Desktop\graficos%20de%20bod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Plan1!$C$5</c:f>
              <c:strCache>
                <c:ptCount val="1"/>
                <c:pt idx="0">
                  <c:v>Im</c:v>
                </c:pt>
              </c:strCache>
            </c:strRef>
          </c:tx>
          <c:marker>
            <c:symbol val="none"/>
          </c:marker>
          <c:xVal>
            <c:numRef>
              <c:f>Plan1!$B$6:$B$167</c:f>
              <c:numCache>
                <c:formatCode>General</c:formatCode>
                <c:ptCount val="162"/>
                <c:pt idx="0">
                  <c:v>9.9999997400007464E-21</c:v>
                </c:pt>
                <c:pt idx="1">
                  <c:v>2.51188632800188E-20</c:v>
                </c:pt>
                <c:pt idx="2">
                  <c:v>6.3095730327301949E-20</c:v>
                </c:pt>
                <c:pt idx="3">
                  <c:v>1.5848930284123201E-19</c:v>
                </c:pt>
                <c:pt idx="4">
                  <c:v>3.9810710524448313E-19</c:v>
                </c:pt>
                <c:pt idx="5">
                  <c:v>9.9999974000009121E-19</c:v>
                </c:pt>
                <c:pt idx="6">
                  <c:v>2.5118853964312432E-18</c:v>
                </c:pt>
                <c:pt idx="7">
                  <c:v>6.309569324081188E-18</c:v>
                </c:pt>
                <c:pt idx="8">
                  <c:v>1.5848915519728043E-17</c:v>
                </c:pt>
                <c:pt idx="9">
                  <c:v>3.9810651746347793E-17</c:v>
                </c:pt>
                <c:pt idx="10">
                  <c:v>9.9999740000278808E-17</c:v>
                </c:pt>
                <c:pt idx="11">
                  <c:v>2.5118760807404632E-16</c:v>
                </c:pt>
                <c:pt idx="12">
                  <c:v>6.3095322376875974E-16</c:v>
                </c:pt>
                <c:pt idx="13">
                  <c:v>1.584876787638606E-15</c:v>
                </c:pt>
                <c:pt idx="14">
                  <c:v>3.9810063969193067E-15</c:v>
                </c:pt>
                <c:pt idx="15">
                  <c:v>9.9997400027222149E-15</c:v>
                </c:pt>
                <c:pt idx="16">
                  <c:v>2.51178292536255E-14</c:v>
                </c:pt>
                <c:pt idx="17">
                  <c:v>6.3091613834069469E-14</c:v>
                </c:pt>
                <c:pt idx="18">
                  <c:v>1.5847291503877459E-13</c:v>
                </c:pt>
                <c:pt idx="19">
                  <c:v>3.9804186581952432E-13</c:v>
                </c:pt>
                <c:pt idx="20">
                  <c:v>9.9974002721387475E-13</c:v>
                </c:pt>
                <c:pt idx="21">
                  <c:v>2.5108515245657484E-12</c:v>
                </c:pt>
                <c:pt idx="22">
                  <c:v>6.3054538057720596E-12</c:v>
                </c:pt>
                <c:pt idx="23">
                  <c:v>1.5832533867823354E-11</c:v>
                </c:pt>
                <c:pt idx="24">
                  <c:v>3.9745451120767739E-11</c:v>
                </c:pt>
                <c:pt idx="25">
                  <c:v>9.9740271941888621E-11</c:v>
                </c:pt>
                <c:pt idx="26">
                  <c:v>2.5015527954079731E-10</c:v>
                </c:pt>
                <c:pt idx="27">
                  <c:v>6.2684743527662389E-10</c:v>
                </c:pt>
                <c:pt idx="28">
                  <c:v>1.5685564473553374E-9</c:v>
                </c:pt>
                <c:pt idx="29">
                  <c:v>3.916191829962209E-9</c:v>
                </c:pt>
                <c:pt idx="30">
                  <c:v>9.742699928287539E-9</c:v>
                </c:pt>
                <c:pt idx="31">
                  <c:v>2.4100741989352057E-8</c:v>
                </c:pt>
                <c:pt idx="32">
                  <c:v>5.9081216936862354E-8</c:v>
                </c:pt>
                <c:pt idx="33">
                  <c:v>1.4274684288242544E-7</c:v>
                </c:pt>
                <c:pt idx="34">
                  <c:v>3.3690276726755699E-7</c:v>
                </c:pt>
                <c:pt idx="35">
                  <c:v>7.6517984372685055E-7</c:v>
                </c:pt>
                <c:pt idx="36">
                  <c:v>1.6289410947047919E-6</c:v>
                </c:pt>
                <c:pt idx="37">
                  <c:v>3.0876338821026665E-6</c:v>
                </c:pt>
                <c:pt idx="38">
                  <c:v>4.5874749451547628E-6</c:v>
                </c:pt>
                <c:pt idx="39">
                  <c:v>2.7014755318828105E-6</c:v>
                </c:pt>
                <c:pt idx="40">
                  <c:v>-1.343860957723375E-5</c:v>
                </c:pt>
                <c:pt idx="41">
                  <c:v>-6.6851543368985834E-5</c:v>
                </c:pt>
                <c:pt idx="42">
                  <c:v>-1.8732130997502818E-4</c:v>
                </c:pt>
                <c:pt idx="43">
                  <c:v>-3.8359410886681982E-4</c:v>
                </c:pt>
                <c:pt idx="44">
                  <c:v>-6.0509213463972374E-4</c:v>
                </c:pt>
                <c:pt idx="45">
                  <c:v>-7.3927247840292949E-4</c:v>
                </c:pt>
                <c:pt idx="46">
                  <c:v>-6.7162736771270073E-4</c:v>
                </c:pt>
                <c:pt idx="47">
                  <c:v>-3.6338013414548769E-4</c:v>
                </c:pt>
                <c:pt idx="48">
                  <c:v>1.2515467439783124E-4</c:v>
                </c:pt>
                <c:pt idx="49">
                  <c:v>6.8003129264804522E-4</c:v>
                </c:pt>
                <c:pt idx="50">
                  <c:v>1.1984835514247702E-3</c:v>
                </c:pt>
                <c:pt idx="51">
                  <c:v>1.6237113625104241E-3</c:v>
                </c:pt>
                <c:pt idx="52">
                  <c:v>1.9427762052431441E-3</c:v>
                </c:pt>
                <c:pt idx="53">
                  <c:v>2.1681928987893422E-3</c:v>
                </c:pt>
                <c:pt idx="54">
                  <c:v>2.321195703162741E-3</c:v>
                </c:pt>
                <c:pt idx="55">
                  <c:v>2.4223589456461212E-3</c:v>
                </c:pt>
                <c:pt idx="56">
                  <c:v>2.4881212682430444E-3</c:v>
                </c:pt>
                <c:pt idx="57">
                  <c:v>2.5304080619065914E-3</c:v>
                </c:pt>
                <c:pt idx="58">
                  <c:v>2.5574114303909472E-3</c:v>
                </c:pt>
                <c:pt idx="59">
                  <c:v>2.5745792870116926E-3</c:v>
                </c:pt>
                <c:pt idx="60">
                  <c:v>2.5854635895955652E-3</c:v>
                </c:pt>
                <c:pt idx="61">
                  <c:v>2.5923519724151212E-3</c:v>
                </c:pt>
                <c:pt idx="62">
                  <c:v>2.5967065757740212E-3</c:v>
                </c:pt>
                <c:pt idx="63">
                  <c:v>2.5994574666450242E-3</c:v>
                </c:pt>
                <c:pt idx="64">
                  <c:v>2.6011944855801935E-3</c:v>
                </c:pt>
                <c:pt idx="65">
                  <c:v>2.6022909980015236E-3</c:v>
                </c:pt>
                <c:pt idx="66">
                  <c:v>2.6029830607004214E-3</c:v>
                </c:pt>
                <c:pt idx="67">
                  <c:v>2.603419806425142E-3</c:v>
                </c:pt>
                <c:pt idx="68">
                  <c:v>2.6036954076688419E-3</c:v>
                </c:pt>
                <c:pt idx="69">
                  <c:v>2.6038693135647601E-3</c:v>
                </c:pt>
                <c:pt idx="70">
                  <c:v>2.6039790460492158E-3</c:v>
                </c:pt>
                <c:pt idx="71">
                  <c:v>2.6040482846690681E-3</c:v>
                </c:pt>
                <c:pt idx="72">
                  <c:v>2.6040919721221261E-3</c:v>
                </c:pt>
                <c:pt idx="73">
                  <c:v>2.6041195373747356E-3</c:v>
                </c:pt>
                <c:pt idx="74">
                  <c:v>2.6041369300060383E-3</c:v>
                </c:pt>
                <c:pt idx="75">
                  <c:v>2.6041479040672852E-3</c:v>
                </c:pt>
                <c:pt idx="76">
                  <c:v>2.6041548282529406E-3</c:v>
                </c:pt>
                <c:pt idx="77">
                  <c:v>2.6041591971270456E-3</c:v>
                </c:pt>
                <c:pt idx="78">
                  <c:v>2.6041619537035903E-3</c:v>
                </c:pt>
                <c:pt idx="79">
                  <c:v>2.604163692987159E-3</c:v>
                </c:pt>
                <c:pt idx="80">
                  <c:v>2.6041647904014383E-3</c:v>
                </c:pt>
                <c:pt idx="81">
                  <c:v>2.6041647904014383E-3</c:v>
                </c:pt>
                <c:pt idx="82">
                  <c:v>2.604163692987159E-3</c:v>
                </c:pt>
                <c:pt idx="83">
                  <c:v>2.6041619537035903E-3</c:v>
                </c:pt>
                <c:pt idx="84">
                  <c:v>2.6041591971270456E-3</c:v>
                </c:pt>
                <c:pt idx="85">
                  <c:v>2.6041548282529406E-3</c:v>
                </c:pt>
                <c:pt idx="86">
                  <c:v>2.6041479040672852E-3</c:v>
                </c:pt>
                <c:pt idx="87">
                  <c:v>2.6041369300060383E-3</c:v>
                </c:pt>
                <c:pt idx="88">
                  <c:v>2.6041195373747356E-3</c:v>
                </c:pt>
                <c:pt idx="89">
                  <c:v>2.6040919721221261E-3</c:v>
                </c:pt>
                <c:pt idx="90">
                  <c:v>2.6040482846690681E-3</c:v>
                </c:pt>
                <c:pt idx="91">
                  <c:v>2.6039790460492158E-3</c:v>
                </c:pt>
                <c:pt idx="92">
                  <c:v>2.6038693135647601E-3</c:v>
                </c:pt>
                <c:pt idx="93">
                  <c:v>2.6036954076688419E-3</c:v>
                </c:pt>
                <c:pt idx="94">
                  <c:v>2.603419806425142E-3</c:v>
                </c:pt>
                <c:pt idx="95">
                  <c:v>2.6029830607004214E-3</c:v>
                </c:pt>
                <c:pt idx="96">
                  <c:v>2.6022909980015236E-3</c:v>
                </c:pt>
                <c:pt idx="97">
                  <c:v>2.6011944855801935E-3</c:v>
                </c:pt>
                <c:pt idx="98">
                  <c:v>2.5994574666450242E-3</c:v>
                </c:pt>
                <c:pt idx="99">
                  <c:v>2.5967065757740212E-3</c:v>
                </c:pt>
                <c:pt idx="100">
                  <c:v>2.5923519724151212E-3</c:v>
                </c:pt>
                <c:pt idx="101">
                  <c:v>2.5854635895955652E-3</c:v>
                </c:pt>
                <c:pt idx="102">
                  <c:v>2.5745792870116926E-3</c:v>
                </c:pt>
                <c:pt idx="103">
                  <c:v>2.5574114303909472E-3</c:v>
                </c:pt>
                <c:pt idx="104">
                  <c:v>2.5304080619065914E-3</c:v>
                </c:pt>
                <c:pt idx="105">
                  <c:v>2.4881212682430444E-3</c:v>
                </c:pt>
                <c:pt idx="106">
                  <c:v>2.4223589456461212E-3</c:v>
                </c:pt>
                <c:pt idx="107">
                  <c:v>2.321195703162741E-3</c:v>
                </c:pt>
                <c:pt idx="108">
                  <c:v>2.1681928987893422E-3</c:v>
                </c:pt>
                <c:pt idx="109">
                  <c:v>1.9427762052431441E-3</c:v>
                </c:pt>
                <c:pt idx="110">
                  <c:v>1.6237113625104241E-3</c:v>
                </c:pt>
                <c:pt idx="111">
                  <c:v>1.19848355142477E-3</c:v>
                </c:pt>
                <c:pt idx="112">
                  <c:v>6.8003129264804522E-4</c:v>
                </c:pt>
                <c:pt idx="113">
                  <c:v>1.2515467439783024E-4</c:v>
                </c:pt>
                <c:pt idx="114">
                  <c:v>-3.6338013414548851E-4</c:v>
                </c:pt>
                <c:pt idx="115">
                  <c:v>-6.7162736771270149E-4</c:v>
                </c:pt>
                <c:pt idx="116">
                  <c:v>-7.3927247840292949E-4</c:v>
                </c:pt>
                <c:pt idx="117">
                  <c:v>-6.0509213463972331E-4</c:v>
                </c:pt>
                <c:pt idx="118">
                  <c:v>-3.83594108866819E-4</c:v>
                </c:pt>
                <c:pt idx="119">
                  <c:v>-1.8732130997502796E-4</c:v>
                </c:pt>
                <c:pt idx="120">
                  <c:v>-6.6851543368985834E-5</c:v>
                </c:pt>
                <c:pt idx="121">
                  <c:v>-1.3438609577233719E-5</c:v>
                </c:pt>
                <c:pt idx="122">
                  <c:v>2.7014755318828186E-6</c:v>
                </c:pt>
                <c:pt idx="123">
                  <c:v>4.5874749451547612E-6</c:v>
                </c:pt>
                <c:pt idx="124">
                  <c:v>3.0876338821026665E-6</c:v>
                </c:pt>
                <c:pt idx="125">
                  <c:v>1.6289410947047909E-6</c:v>
                </c:pt>
                <c:pt idx="126">
                  <c:v>7.6517984372685045E-7</c:v>
                </c:pt>
                <c:pt idx="127">
                  <c:v>3.3690276726755662E-7</c:v>
                </c:pt>
                <c:pt idx="128">
                  <c:v>1.4274684288242544E-7</c:v>
                </c:pt>
                <c:pt idx="129">
                  <c:v>5.9081216936862268E-8</c:v>
                </c:pt>
                <c:pt idx="130">
                  <c:v>2.410074198935205E-8</c:v>
                </c:pt>
                <c:pt idx="131">
                  <c:v>9.7426999282875291E-9</c:v>
                </c:pt>
                <c:pt idx="132">
                  <c:v>3.9161918299622065E-9</c:v>
                </c:pt>
                <c:pt idx="133">
                  <c:v>1.568556447355335E-9</c:v>
                </c:pt>
                <c:pt idx="134">
                  <c:v>6.2684743527662306E-10</c:v>
                </c:pt>
                <c:pt idx="135">
                  <c:v>2.50155279540797E-10</c:v>
                </c:pt>
                <c:pt idx="136">
                  <c:v>9.9740271941888518E-11</c:v>
                </c:pt>
                <c:pt idx="137">
                  <c:v>3.9745451120767668E-11</c:v>
                </c:pt>
                <c:pt idx="138">
                  <c:v>1.5832533867823344E-11</c:v>
                </c:pt>
                <c:pt idx="139">
                  <c:v>6.3054538057720483E-12</c:v>
                </c:pt>
                <c:pt idx="140">
                  <c:v>2.5108515245657439E-12</c:v>
                </c:pt>
                <c:pt idx="141">
                  <c:v>9.9974002721387394E-13</c:v>
                </c:pt>
                <c:pt idx="142">
                  <c:v>3.9804186581952381E-13</c:v>
                </c:pt>
                <c:pt idx="143">
                  <c:v>1.5847291503877439E-13</c:v>
                </c:pt>
                <c:pt idx="144">
                  <c:v>6.3091613834069406E-14</c:v>
                </c:pt>
                <c:pt idx="145">
                  <c:v>2.5117829253625465E-14</c:v>
                </c:pt>
                <c:pt idx="146">
                  <c:v>9.9997400027222086E-15</c:v>
                </c:pt>
                <c:pt idx="147">
                  <c:v>3.9810063969192964E-15</c:v>
                </c:pt>
                <c:pt idx="148">
                  <c:v>1.5848767876386037E-15</c:v>
                </c:pt>
                <c:pt idx="149">
                  <c:v>6.3095322376875876E-16</c:v>
                </c:pt>
                <c:pt idx="150">
                  <c:v>2.5118760807404583E-16</c:v>
                </c:pt>
                <c:pt idx="151">
                  <c:v>9.9999740000278722E-17</c:v>
                </c:pt>
                <c:pt idx="152">
                  <c:v>3.9810651746347762E-17</c:v>
                </c:pt>
                <c:pt idx="153">
                  <c:v>1.5848915519728012E-17</c:v>
                </c:pt>
                <c:pt idx="154">
                  <c:v>6.3095693240811779E-18</c:v>
                </c:pt>
                <c:pt idx="155">
                  <c:v>2.5118853964312409E-18</c:v>
                </c:pt>
                <c:pt idx="156">
                  <c:v>9.9999974000009025E-19</c:v>
                </c:pt>
                <c:pt idx="157">
                  <c:v>3.9810710524448265E-19</c:v>
                </c:pt>
                <c:pt idx="158">
                  <c:v>1.5848930284123184E-19</c:v>
                </c:pt>
                <c:pt idx="159">
                  <c:v>6.3095730327301805E-20</c:v>
                </c:pt>
                <c:pt idx="160">
                  <c:v>2.5118863280018749E-20</c:v>
                </c:pt>
                <c:pt idx="161">
                  <c:v>9.9999997400007269E-21</c:v>
                </c:pt>
              </c:numCache>
            </c:numRef>
          </c:xVal>
          <c:yVal>
            <c:numRef>
              <c:f>Plan1!$C$6:$C$167</c:f>
              <c:numCache>
                <c:formatCode>General</c:formatCode>
                <c:ptCount val="162"/>
                <c:pt idx="0">
                  <c:v>-1.9999999720001549E-24</c:v>
                </c:pt>
                <c:pt idx="1">
                  <c:v>-6.3245551800048584E-24</c:v>
                </c:pt>
                <c:pt idx="2">
                  <c:v>-1.9999999296673426E-23</c:v>
                </c:pt>
                <c:pt idx="3">
                  <c:v>-6.3245549678379962E-23</c:v>
                </c:pt>
                <c:pt idx="4">
                  <c:v>-1.9999998233320981E-22</c:v>
                </c:pt>
                <c:pt idx="5">
                  <c:v>-6.324554434899503E-22</c:v>
                </c:pt>
                <c:pt idx="6">
                  <c:v>-1.9999995562301064E-21</c:v>
                </c:pt>
                <c:pt idx="7">
                  <c:v>-6.3245530962186121E-21</c:v>
                </c:pt>
                <c:pt idx="8">
                  <c:v>-1.9999988853004471E-20</c:v>
                </c:pt>
                <c:pt idx="9">
                  <c:v>-6.3245497336058154E-20</c:v>
                </c:pt>
                <c:pt idx="10">
                  <c:v>-1.9999972000026096E-19</c:v>
                </c:pt>
                <c:pt idx="11">
                  <c:v>-6.3245412871143626E-19</c:v>
                </c:pt>
                <c:pt idx="12">
                  <c:v>-1.9999929667338301E-18</c:v>
                </c:pt>
                <c:pt idx="13">
                  <c:v>-6.3245200705501781E-18</c:v>
                </c:pt>
                <c:pt idx="14">
                  <c:v>-1.9999823332934739E-17</c:v>
                </c:pt>
                <c:pt idx="15">
                  <c:v>-6.3244667773488748E-17</c:v>
                </c:pt>
                <c:pt idx="16">
                  <c:v>-1.9999556236152921E-16</c:v>
                </c:pt>
                <c:pt idx="17">
                  <c:v>-6.3243329133923417E-16</c:v>
                </c:pt>
                <c:pt idx="18">
                  <c:v>-1.9998885339329336E-15</c:v>
                </c:pt>
                <c:pt idx="19">
                  <c:v>-6.3239966781892905E-15</c:v>
                </c:pt>
                <c:pt idx="20">
                  <c:v>-1.9997200248622451E-14</c:v>
                </c:pt>
                <c:pt idx="21">
                  <c:v>-6.3231521935612671E-14</c:v>
                </c:pt>
                <c:pt idx="22">
                  <c:v>-1.9992968286509418E-13</c:v>
                </c:pt>
                <c:pt idx="23">
                  <c:v>-6.3210315749638216E-13</c:v>
                </c:pt>
                <c:pt idx="24">
                  <c:v>-1.9982343088208046E-12</c:v>
                </c:pt>
                <c:pt idx="25">
                  <c:v>-6.3157087996803255E-12</c:v>
                </c:pt>
                <c:pt idx="26">
                  <c:v>-1.9955685371967019E-11</c:v>
                </c:pt>
                <c:pt idx="27">
                  <c:v>-6.3023636466284178E-11</c:v>
                </c:pt>
                <c:pt idx="28">
                  <c:v>-1.9888922886223476E-10</c:v>
                </c:pt>
                <c:pt idx="29">
                  <c:v>-6.2689995193048814E-10</c:v>
                </c:pt>
                <c:pt idx="30">
                  <c:v>-1.9722467872804382E-9</c:v>
                </c:pt>
                <c:pt idx="31">
                  <c:v>-6.1861746821335582E-9</c:v>
                </c:pt>
                <c:pt idx="32">
                  <c:v>-1.9312069321656073E-8</c:v>
                </c:pt>
                <c:pt idx="33">
                  <c:v>-5.9841555206424127E-8</c:v>
                </c:pt>
                <c:pt idx="34">
                  <c:v>-1.8327815803317958E-7</c:v>
                </c:pt>
                <c:pt idx="35">
                  <c:v>-5.5122291983858499E-7</c:v>
                </c:pt>
                <c:pt idx="36">
                  <c:v>-1.6119979262755232E-6</c:v>
                </c:pt>
                <c:pt idx="37">
                  <c:v>-4.5170060654423405E-6</c:v>
                </c:pt>
                <c:pt idx="38">
                  <c:v>-1.1873515734299691E-5</c:v>
                </c:pt>
                <c:pt idx="39">
                  <c:v>-2.842154517548184E-5</c:v>
                </c:pt>
                <c:pt idx="40">
                  <c:v>-5.9462874235548179E-5</c:v>
                </c:pt>
                <c:pt idx="41">
                  <c:v>-1.0243075456164116E-4</c:v>
                </c:pt>
                <c:pt idx="42">
                  <c:v>-1.2991504014760524E-4</c:v>
                </c:pt>
                <c:pt idx="43">
                  <c:v>-7.8676159210348901E-5</c:v>
                </c:pt>
                <c:pt idx="44">
                  <c:v>1.2628416899715492E-4</c:v>
                </c:pt>
                <c:pt idx="45">
                  <c:v>5.1043337188447712E-4</c:v>
                </c:pt>
                <c:pt idx="46">
                  <c:v>1.0052218076229058E-3</c:v>
                </c:pt>
                <c:pt idx="47">
                  <c:v>1.4748268098865233E-3</c:v>
                </c:pt>
                <c:pt idx="48">
                  <c:v>1.795235417660369E-3</c:v>
                </c:pt>
                <c:pt idx="49">
                  <c:v>1.9152809761164612E-3</c:v>
                </c:pt>
                <c:pt idx="50">
                  <c:v>1.8588724471077693E-3</c:v>
                </c:pt>
                <c:pt idx="51">
                  <c:v>1.687567927110116E-3</c:v>
                </c:pt>
                <c:pt idx="52">
                  <c:v>1.4632434069889791E-3</c:v>
                </c:pt>
                <c:pt idx="53">
                  <c:v>1.2301895423195981E-3</c:v>
                </c:pt>
                <c:pt idx="54">
                  <c:v>1.013453852265204E-3</c:v>
                </c:pt>
                <c:pt idx="55">
                  <c:v>8.2396375458308247E-4</c:v>
                </c:pt>
                <c:pt idx="56">
                  <c:v>6.6424835875215926E-4</c:v>
                </c:pt>
                <c:pt idx="57">
                  <c:v>5.3260084870878027E-4</c:v>
                </c:pt>
                <c:pt idx="58">
                  <c:v>4.2557725992139648E-4</c:v>
                </c:pt>
                <c:pt idx="59">
                  <c:v>3.3931823839326386E-4</c:v>
                </c:pt>
                <c:pt idx="60">
                  <c:v>2.7016938655278187E-4</c:v>
                </c:pt>
                <c:pt idx="61">
                  <c:v>2.149244594881356E-4</c:v>
                </c:pt>
                <c:pt idx="62">
                  <c:v>1.70881865781202E-4</c:v>
                </c:pt>
                <c:pt idx="63">
                  <c:v>1.3581721875668504E-4</c:v>
                </c:pt>
                <c:pt idx="64">
                  <c:v>1.0792403917297582E-4</c:v>
                </c:pt>
                <c:pt idx="65">
                  <c:v>8.5747462183779534E-5</c:v>
                </c:pt>
                <c:pt idx="66">
                  <c:v>6.8121832513593714E-5</c:v>
                </c:pt>
                <c:pt idx="67">
                  <c:v>5.4116209072365948E-5</c:v>
                </c:pt>
                <c:pt idx="68">
                  <c:v>4.2988596222275627E-5</c:v>
                </c:pt>
                <c:pt idx="69">
                  <c:v>3.4148340580891667E-5</c:v>
                </c:pt>
                <c:pt idx="70">
                  <c:v>2.7125635060509027E-5</c:v>
                </c:pt>
                <c:pt idx="71">
                  <c:v>2.1546980570703757E-5</c:v>
                </c:pt>
                <c:pt idx="72">
                  <c:v>1.7115536804965484E-5</c:v>
                </c:pt>
                <c:pt idx="73">
                  <c:v>1.359543521187028E-5</c:v>
                </c:pt>
                <c:pt idx="74">
                  <c:v>1.0799278686295594E-5</c:v>
                </c:pt>
                <c:pt idx="75">
                  <c:v>8.5781923405811248E-6</c:v>
                </c:pt>
                <c:pt idx="76">
                  <c:v>6.8139105859255477E-6</c:v>
                </c:pt>
                <c:pt idx="77">
                  <c:v>5.4124866828672389E-6</c:v>
                </c:pt>
                <c:pt idx="78">
                  <c:v>4.2992935561367005E-6</c:v>
                </c:pt>
                <c:pt idx="79">
                  <c:v>3.4150515459853496E-6</c:v>
                </c:pt>
                <c:pt idx="80">
                  <c:v>2.7126725100296651E-6</c:v>
                </c:pt>
                <c:pt idx="81">
                  <c:v>-2.7126725100296651E-6</c:v>
                </c:pt>
                <c:pt idx="82">
                  <c:v>-3.4150515459853496E-6</c:v>
                </c:pt>
                <c:pt idx="83">
                  <c:v>-4.2992935561367005E-6</c:v>
                </c:pt>
                <c:pt idx="84">
                  <c:v>-5.4124866828672389E-6</c:v>
                </c:pt>
                <c:pt idx="85">
                  <c:v>-6.8139105859255494E-6</c:v>
                </c:pt>
                <c:pt idx="86">
                  <c:v>-8.5781923405811248E-6</c:v>
                </c:pt>
                <c:pt idx="87">
                  <c:v>-1.0799278686295594E-5</c:v>
                </c:pt>
                <c:pt idx="88">
                  <c:v>-1.359543521187028E-5</c:v>
                </c:pt>
                <c:pt idx="89">
                  <c:v>-1.7115536804965504E-5</c:v>
                </c:pt>
                <c:pt idx="90">
                  <c:v>-2.1546980570703757E-5</c:v>
                </c:pt>
                <c:pt idx="91">
                  <c:v>-2.7125635060509027E-5</c:v>
                </c:pt>
                <c:pt idx="92">
                  <c:v>-3.4148340580891701E-5</c:v>
                </c:pt>
                <c:pt idx="93">
                  <c:v>-4.2988596222275695E-5</c:v>
                </c:pt>
                <c:pt idx="94">
                  <c:v>-5.4116209072365948E-5</c:v>
                </c:pt>
                <c:pt idx="95">
                  <c:v>-6.8121832513593796E-5</c:v>
                </c:pt>
                <c:pt idx="96">
                  <c:v>-8.5747462183779534E-5</c:v>
                </c:pt>
                <c:pt idx="97">
                  <c:v>-1.0792403917297588E-4</c:v>
                </c:pt>
                <c:pt idx="98">
                  <c:v>-1.3581721875668504E-4</c:v>
                </c:pt>
                <c:pt idx="99">
                  <c:v>-1.7088186578120208E-4</c:v>
                </c:pt>
                <c:pt idx="100">
                  <c:v>-2.1492445948813576E-4</c:v>
                </c:pt>
                <c:pt idx="101">
                  <c:v>-2.7016938655278187E-4</c:v>
                </c:pt>
                <c:pt idx="102">
                  <c:v>-3.3931823839326386E-4</c:v>
                </c:pt>
                <c:pt idx="103">
                  <c:v>-4.2557725992139648E-4</c:v>
                </c:pt>
                <c:pt idx="104">
                  <c:v>-5.3260084870878092E-4</c:v>
                </c:pt>
                <c:pt idx="105">
                  <c:v>-6.6424835875215926E-4</c:v>
                </c:pt>
                <c:pt idx="106">
                  <c:v>-8.2396375458308247E-4</c:v>
                </c:pt>
                <c:pt idx="107">
                  <c:v>-1.013453852265204E-3</c:v>
                </c:pt>
                <c:pt idx="108">
                  <c:v>-1.2301895423195981E-3</c:v>
                </c:pt>
                <c:pt idx="109">
                  <c:v>-1.4632434069889791E-3</c:v>
                </c:pt>
                <c:pt idx="110">
                  <c:v>-1.6875679271101162E-3</c:v>
                </c:pt>
                <c:pt idx="111">
                  <c:v>-1.8588724471077696E-3</c:v>
                </c:pt>
                <c:pt idx="112">
                  <c:v>-1.9152809761164612E-3</c:v>
                </c:pt>
                <c:pt idx="113">
                  <c:v>-1.7952354176603686E-3</c:v>
                </c:pt>
                <c:pt idx="114">
                  <c:v>-1.4748268098865216E-3</c:v>
                </c:pt>
                <c:pt idx="115">
                  <c:v>-1.0052218076229058E-3</c:v>
                </c:pt>
                <c:pt idx="116">
                  <c:v>-5.1043337188447615E-4</c:v>
                </c:pt>
                <c:pt idx="117">
                  <c:v>-1.262841689971544E-4</c:v>
                </c:pt>
                <c:pt idx="118">
                  <c:v>7.8676159210349145E-5</c:v>
                </c:pt>
                <c:pt idx="119">
                  <c:v>1.2991504014760524E-4</c:v>
                </c:pt>
                <c:pt idx="120">
                  <c:v>1.0243075456164116E-4</c:v>
                </c:pt>
                <c:pt idx="121">
                  <c:v>5.9462874235548179E-5</c:v>
                </c:pt>
                <c:pt idx="122">
                  <c:v>2.8421545175481796E-5</c:v>
                </c:pt>
                <c:pt idx="123">
                  <c:v>1.1873515734299679E-5</c:v>
                </c:pt>
                <c:pt idx="124">
                  <c:v>4.5170060654422524E-6</c:v>
                </c:pt>
                <c:pt idx="125">
                  <c:v>1.6119979262755196E-6</c:v>
                </c:pt>
                <c:pt idx="126">
                  <c:v>5.5122291983858499E-7</c:v>
                </c:pt>
                <c:pt idx="127">
                  <c:v>1.8327815803317942E-7</c:v>
                </c:pt>
                <c:pt idx="128">
                  <c:v>5.9841555206424088E-8</c:v>
                </c:pt>
                <c:pt idx="129">
                  <c:v>1.931206932165606E-8</c:v>
                </c:pt>
                <c:pt idx="130">
                  <c:v>6.1861746821335516E-9</c:v>
                </c:pt>
                <c:pt idx="131">
                  <c:v>1.9722467872804325E-9</c:v>
                </c:pt>
                <c:pt idx="132">
                  <c:v>6.26899951930487E-10</c:v>
                </c:pt>
                <c:pt idx="133">
                  <c:v>1.988892288622345E-10</c:v>
                </c:pt>
                <c:pt idx="134">
                  <c:v>6.3023636466284087E-11</c:v>
                </c:pt>
                <c:pt idx="135">
                  <c:v>1.9955685371966974E-11</c:v>
                </c:pt>
                <c:pt idx="136">
                  <c:v>6.3157087996803166E-12</c:v>
                </c:pt>
                <c:pt idx="137">
                  <c:v>1.9982343088208001E-12</c:v>
                </c:pt>
                <c:pt idx="138">
                  <c:v>6.3210315749638146E-13</c:v>
                </c:pt>
                <c:pt idx="139">
                  <c:v>1.9992968286509388E-13</c:v>
                </c:pt>
                <c:pt idx="140">
                  <c:v>6.3231521935612482E-14</c:v>
                </c:pt>
                <c:pt idx="141">
                  <c:v>1.9997200248622419E-14</c:v>
                </c:pt>
                <c:pt idx="142">
                  <c:v>6.3239966781892834E-15</c:v>
                </c:pt>
                <c:pt idx="143">
                  <c:v>1.9998885339329316E-15</c:v>
                </c:pt>
                <c:pt idx="144">
                  <c:v>6.3243329133923289E-16</c:v>
                </c:pt>
                <c:pt idx="145">
                  <c:v>1.9999556236152879E-16</c:v>
                </c:pt>
                <c:pt idx="146">
                  <c:v>6.3244667773488576E-17</c:v>
                </c:pt>
                <c:pt idx="147">
                  <c:v>1.9999823332934699E-17</c:v>
                </c:pt>
                <c:pt idx="148">
                  <c:v>6.3245200705501634E-18</c:v>
                </c:pt>
                <c:pt idx="149">
                  <c:v>1.9999929667338251E-18</c:v>
                </c:pt>
                <c:pt idx="150">
                  <c:v>6.324541287114351E-19</c:v>
                </c:pt>
                <c:pt idx="151">
                  <c:v>1.9999972000026067E-19</c:v>
                </c:pt>
                <c:pt idx="152">
                  <c:v>6.3245497336058082E-20</c:v>
                </c:pt>
                <c:pt idx="153">
                  <c:v>1.9999988853004435E-20</c:v>
                </c:pt>
                <c:pt idx="154">
                  <c:v>6.3245530962185948E-21</c:v>
                </c:pt>
                <c:pt idx="155">
                  <c:v>1.9999995562301008E-21</c:v>
                </c:pt>
                <c:pt idx="156">
                  <c:v>6.3245544348994917E-22</c:v>
                </c:pt>
                <c:pt idx="157">
                  <c:v>1.9999998233320953E-22</c:v>
                </c:pt>
                <c:pt idx="158">
                  <c:v>6.3245549678379868E-23</c:v>
                </c:pt>
                <c:pt idx="159">
                  <c:v>1.9999999296673388E-23</c:v>
                </c:pt>
                <c:pt idx="160">
                  <c:v>6.3245551800048452E-24</c:v>
                </c:pt>
                <c:pt idx="161">
                  <c:v>1.9999999720001505E-24</c:v>
                </c:pt>
              </c:numCache>
            </c:numRef>
          </c:yVal>
          <c:smooth val="1"/>
          <c:extLst>
            <c:ext xmlns:c16="http://schemas.microsoft.com/office/drawing/2014/chart" uri="{C3380CC4-5D6E-409C-BE32-E72D297353CC}">
              <c16:uniqueId val="{00000000-C721-4C34-A1FE-FEAB45D4DE5D}"/>
            </c:ext>
          </c:extLst>
        </c:ser>
        <c:dLbls>
          <c:showLegendKey val="0"/>
          <c:showVal val="0"/>
          <c:showCatName val="0"/>
          <c:showSerName val="0"/>
          <c:showPercent val="0"/>
          <c:showBubbleSize val="0"/>
        </c:dLbls>
        <c:axId val="99385728"/>
        <c:axId val="99387264"/>
      </c:scatterChart>
      <c:valAx>
        <c:axId val="99385728"/>
        <c:scaling>
          <c:orientation val="minMax"/>
        </c:scaling>
        <c:delete val="0"/>
        <c:axPos val="b"/>
        <c:numFmt formatCode="General" sourceLinked="1"/>
        <c:majorTickMark val="out"/>
        <c:minorTickMark val="none"/>
        <c:tickLblPos val="nextTo"/>
        <c:spPr>
          <a:noFill/>
        </c:spPr>
        <c:txPr>
          <a:bodyPr/>
          <a:lstStyle/>
          <a:p>
            <a:pPr>
              <a:defRPr sz="800"/>
            </a:pPr>
            <a:endParaRPr lang="pt-BR"/>
          </a:p>
        </c:txPr>
        <c:crossAx val="99387264"/>
        <c:crosses val="autoZero"/>
        <c:crossBetween val="midCat"/>
        <c:majorUnit val="3.0000000000000495E-3"/>
        <c:minorUnit val="3.0000000000000495E-3"/>
      </c:valAx>
      <c:valAx>
        <c:axId val="99387264"/>
        <c:scaling>
          <c:orientation val="minMax"/>
        </c:scaling>
        <c:delete val="0"/>
        <c:axPos val="l"/>
        <c:numFmt formatCode="General" sourceLinked="1"/>
        <c:majorTickMark val="out"/>
        <c:minorTickMark val="none"/>
        <c:tickLblPos val="nextTo"/>
        <c:txPr>
          <a:bodyPr/>
          <a:lstStyle/>
          <a:p>
            <a:pPr>
              <a:defRPr sz="800"/>
            </a:pPr>
            <a:endParaRPr lang="pt-BR"/>
          </a:p>
        </c:txPr>
        <c:crossAx val="99385728"/>
        <c:crosses val="autoZero"/>
        <c:crossBetween val="midCat"/>
        <c:majorUnit val="2.5000000000000404E-3"/>
        <c:minorUnit val="2.5000000000000404E-3"/>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Plan1!$C$5</c:f>
              <c:strCache>
                <c:ptCount val="1"/>
                <c:pt idx="0">
                  <c:v>Im</c:v>
                </c:pt>
              </c:strCache>
            </c:strRef>
          </c:tx>
          <c:spPr>
            <a:ln w="3175"/>
          </c:spPr>
          <c:marker>
            <c:symbol val="none"/>
          </c:marker>
          <c:xVal>
            <c:numRef>
              <c:f>Plan1!$B$6:$B$167</c:f>
              <c:numCache>
                <c:formatCode>General</c:formatCode>
                <c:ptCount val="162"/>
                <c:pt idx="0">
                  <c:v>-1.3999999843000895E-19</c:v>
                </c:pt>
                <c:pt idx="1">
                  <c:v>-3.5166409416107928E-19</c:v>
                </c:pt>
                <c:pt idx="2">
                  <c:v>-8.833402573895187E-19</c:v>
                </c:pt>
                <c:pt idx="3">
                  <c:v>-2.2188503703853994E-18</c:v>
                </c:pt>
                <c:pt idx="4">
                  <c:v>-5.573499993383274E-18</c:v>
                </c:pt>
                <c:pt idx="5">
                  <c:v>-1.3999998430000891E-17</c:v>
                </c:pt>
                <c:pt idx="6">
                  <c:v>-3.5166403790854306E-17</c:v>
                </c:pt>
                <c:pt idx="7">
                  <c:v>-8.8334003344416845E-17</c:v>
                </c:pt>
                <c:pt idx="8">
                  <c:v>-2.2188494788430527E-16</c:v>
                </c:pt>
                <c:pt idx="9">
                  <c:v>-5.5734964440901493E-16</c:v>
                </c:pt>
                <c:pt idx="10">
                  <c:v>-1.3999984300016613E-15</c:v>
                </c:pt>
                <c:pt idx="11">
                  <c:v>-3.5166347538410439E-15</c:v>
                </c:pt>
                <c:pt idx="12">
                  <c:v>-8.8333779399632166E-15</c:v>
                </c:pt>
                <c:pt idx="13">
                  <c:v>-2.218840563455179E-14</c:v>
                </c:pt>
                <c:pt idx="14">
                  <c:v>-5.5734609513836412E-14</c:v>
                </c:pt>
                <c:pt idx="15">
                  <c:v>-1.3999843001586368E-13</c:v>
                </c:pt>
                <c:pt idx="16">
                  <c:v>-3.5165785022882955E-13</c:v>
                </c:pt>
                <c:pt idx="17">
                  <c:v>-8.833154000804747E-13</c:v>
                </c:pt>
                <c:pt idx="18">
                  <c:v>-2.218751413125603E-12</c:v>
                </c:pt>
                <c:pt idx="19">
                  <c:v>-5.5731060467101399E-12</c:v>
                </c:pt>
                <c:pt idx="20">
                  <c:v>-1.3998430158558714E-11</c:v>
                </c:pt>
                <c:pt idx="21">
                  <c:v>-3.5160160758933145E-11</c:v>
                </c:pt>
                <c:pt idx="22">
                  <c:v>-8.8309151715466689E-11</c:v>
                </c:pt>
                <c:pt idx="23">
                  <c:v>-2.2178602645760555E-10</c:v>
                </c:pt>
                <c:pt idx="24">
                  <c:v>-5.5695592376940387E-10</c:v>
                </c:pt>
                <c:pt idx="25">
                  <c:v>-1.3984315841544736E-9</c:v>
                </c:pt>
                <c:pt idx="26">
                  <c:v>-3.5104007110323688E-9</c:v>
                </c:pt>
                <c:pt idx="27">
                  <c:v>-8.808582970729606E-9</c:v>
                </c:pt>
                <c:pt idx="28">
                  <c:v>-2.2089841130385069E-8</c:v>
                </c:pt>
                <c:pt idx="29">
                  <c:v>-5.5343135164188127E-8</c:v>
                </c:pt>
                <c:pt idx="30">
                  <c:v>-1.3844570025547918E-7</c:v>
                </c:pt>
                <c:pt idx="31">
                  <c:v>-3.4551230886695059E-7</c:v>
                </c:pt>
                <c:pt idx="32">
                  <c:v>-8.5907327094446861E-7</c:v>
                </c:pt>
                <c:pt idx="33">
                  <c:v>-2.1236207262247927E-6</c:v>
                </c:pt>
                <c:pt idx="34">
                  <c:v>-5.2027735493645724E-6</c:v>
                </c:pt>
                <c:pt idx="35">
                  <c:v>-1.2574145378902849E-5</c:v>
                </c:pt>
                <c:pt idx="36">
                  <c:v>-2.9779660844302905E-5</c:v>
                </c:pt>
                <c:pt idx="37">
                  <c:v>-6.8495652324638195E-5</c:v>
                </c:pt>
                <c:pt idx="38">
                  <c:v>-1.5130487073132816E-4</c:v>
                </c:pt>
                <c:pt idx="39">
                  <c:v>-3.1699672060417881E-4</c:v>
                </c:pt>
                <c:pt idx="40">
                  <c:v>-6.2221818512126891E-4</c:v>
                </c:pt>
                <c:pt idx="41">
                  <c:v>-1.1322463925633461E-3</c:v>
                </c:pt>
                <c:pt idx="42">
                  <c:v>-1.8935165525212638E-3</c:v>
                </c:pt>
                <c:pt idx="43">
                  <c:v>-2.8849011981654194E-3</c:v>
                </c:pt>
                <c:pt idx="44">
                  <c:v>-3.9561158116439296E-3</c:v>
                </c:pt>
                <c:pt idx="45">
                  <c:v>-4.7846889952153698E-3</c:v>
                </c:pt>
                <c:pt idx="46">
                  <c:v>-4.9033677593920315E-3</c:v>
                </c:pt>
                <c:pt idx="47">
                  <c:v>-3.82768866550677E-3</c:v>
                </c:pt>
                <c:pt idx="48">
                  <c:v>-1.2466016191156066E-3</c:v>
                </c:pt>
                <c:pt idx="49">
                  <c:v>2.8104506576147881E-3</c:v>
                </c:pt>
                <c:pt idx="50">
                  <c:v>7.9207920792079903E-3</c:v>
                </c:pt>
                <c:pt idx="51">
                  <c:v>1.3390826352292622E-2</c:v>
                </c:pt>
                <c:pt idx="52">
                  <c:v>1.8516327538436763E-2</c:v>
                </c:pt>
                <c:pt idx="53">
                  <c:v>2.2822499514059492E-2</c:v>
                </c:pt>
                <c:pt idx="54">
                  <c:v>2.6142467039647607E-2</c:v>
                </c:pt>
                <c:pt idx="55">
                  <c:v>2.8542885685742852E-2</c:v>
                </c:pt>
                <c:pt idx="56">
                  <c:v>3.0200815692596271E-2</c:v>
                </c:pt>
                <c:pt idx="57">
                  <c:v>3.1310529213140238E-2</c:v>
                </c:pt>
                <c:pt idx="58">
                  <c:v>3.2037903595687575E-2</c:v>
                </c:pt>
                <c:pt idx="59">
                  <c:v>3.2508177474966295E-2</c:v>
                </c:pt>
                <c:pt idx="60">
                  <c:v>3.2809545278151518E-2</c:v>
                </c:pt>
                <c:pt idx="61">
                  <c:v>3.3001579468011875E-2</c:v>
                </c:pt>
                <c:pt idx="62">
                  <c:v>3.312350377780475E-2</c:v>
                </c:pt>
                <c:pt idx="63">
                  <c:v>3.3200737218546016E-2</c:v>
                </c:pt>
                <c:pt idx="64">
                  <c:v>3.3249589984227085E-2</c:v>
                </c:pt>
                <c:pt idx="65">
                  <c:v>3.3280462613709656E-2</c:v>
                </c:pt>
                <c:pt idx="66">
                  <c:v>3.3299961317825831E-2</c:v>
                </c:pt>
                <c:pt idx="67">
                  <c:v>3.3312271897612399E-2</c:v>
                </c:pt>
                <c:pt idx="68">
                  <c:v>3.3320042427714899E-2</c:v>
                </c:pt>
                <c:pt idx="69">
                  <c:v>3.3324946527254845E-2</c:v>
                </c:pt>
                <c:pt idx="70">
                  <c:v>3.3328041293302767E-2</c:v>
                </c:pt>
                <c:pt idx="71">
                  <c:v>3.3329994153152798E-2</c:v>
                </c:pt>
                <c:pt idx="72">
                  <c:v>3.333122640185196E-2</c:v>
                </c:pt>
                <c:pt idx="73">
                  <c:v>3.3332003929048191E-2</c:v>
                </c:pt>
                <c:pt idx="74">
                  <c:v>3.3332494527817204E-2</c:v>
                </c:pt>
                <c:pt idx="75">
                  <c:v>3.3332804079600202E-2</c:v>
                </c:pt>
                <c:pt idx="76">
                  <c:v>3.3332999395516566E-2</c:v>
                </c:pt>
                <c:pt idx="77">
                  <c:v>3.3333122632303015E-2</c:v>
                </c:pt>
                <c:pt idx="78">
                  <c:v>3.3333200389766865E-2</c:v>
                </c:pt>
                <c:pt idx="79">
                  <c:v>3.333324945153248E-2</c:v>
                </c:pt>
                <c:pt idx="80">
                  <c:v>3.3333280407462716E-2</c:v>
                </c:pt>
                <c:pt idx="81">
                  <c:v>3.3333280407462716E-2</c:v>
                </c:pt>
                <c:pt idx="82">
                  <c:v>3.333324945153248E-2</c:v>
                </c:pt>
                <c:pt idx="83">
                  <c:v>3.3333200389766865E-2</c:v>
                </c:pt>
                <c:pt idx="84">
                  <c:v>3.3333122632303015E-2</c:v>
                </c:pt>
                <c:pt idx="85">
                  <c:v>3.3332999395516566E-2</c:v>
                </c:pt>
                <c:pt idx="86">
                  <c:v>3.3332804079600202E-2</c:v>
                </c:pt>
                <c:pt idx="87">
                  <c:v>3.3332494527817204E-2</c:v>
                </c:pt>
                <c:pt idx="88">
                  <c:v>3.3332003929048191E-2</c:v>
                </c:pt>
                <c:pt idx="89">
                  <c:v>3.333122640185196E-2</c:v>
                </c:pt>
                <c:pt idx="90">
                  <c:v>3.3329994153152798E-2</c:v>
                </c:pt>
                <c:pt idx="91">
                  <c:v>3.3328041293302767E-2</c:v>
                </c:pt>
                <c:pt idx="92">
                  <c:v>3.3324946527254845E-2</c:v>
                </c:pt>
                <c:pt idx="93">
                  <c:v>3.3320042427714899E-2</c:v>
                </c:pt>
                <c:pt idx="94">
                  <c:v>3.3312271897612399E-2</c:v>
                </c:pt>
                <c:pt idx="95">
                  <c:v>3.3299961317825831E-2</c:v>
                </c:pt>
                <c:pt idx="96">
                  <c:v>3.3280462613709656E-2</c:v>
                </c:pt>
                <c:pt idx="97">
                  <c:v>3.3249589984227085E-2</c:v>
                </c:pt>
                <c:pt idx="98">
                  <c:v>3.3200737218546016E-2</c:v>
                </c:pt>
                <c:pt idx="99">
                  <c:v>3.312350377780475E-2</c:v>
                </c:pt>
                <c:pt idx="100">
                  <c:v>3.3001579468011875E-2</c:v>
                </c:pt>
                <c:pt idx="101">
                  <c:v>3.2809545278151518E-2</c:v>
                </c:pt>
                <c:pt idx="102">
                  <c:v>3.2508177474966295E-2</c:v>
                </c:pt>
                <c:pt idx="103">
                  <c:v>3.2037903595687575E-2</c:v>
                </c:pt>
                <c:pt idx="104">
                  <c:v>3.1310529213140238E-2</c:v>
                </c:pt>
                <c:pt idx="105">
                  <c:v>3.0200815692596271E-2</c:v>
                </c:pt>
                <c:pt idx="106">
                  <c:v>2.8542885685742852E-2</c:v>
                </c:pt>
                <c:pt idx="107">
                  <c:v>2.6142467039647607E-2</c:v>
                </c:pt>
                <c:pt idx="108">
                  <c:v>2.2822499514059492E-2</c:v>
                </c:pt>
                <c:pt idx="109">
                  <c:v>1.8516327538436763E-2</c:v>
                </c:pt>
                <c:pt idx="110">
                  <c:v>1.3390826352292622E-2</c:v>
                </c:pt>
                <c:pt idx="111">
                  <c:v>7.9207920792079833E-3</c:v>
                </c:pt>
                <c:pt idx="112">
                  <c:v>2.8104506576147811E-3</c:v>
                </c:pt>
                <c:pt idx="113">
                  <c:v>-1.2466016191156125E-3</c:v>
                </c:pt>
                <c:pt idx="114">
                  <c:v>-3.82768866550677E-3</c:v>
                </c:pt>
                <c:pt idx="115">
                  <c:v>-4.9033677593920315E-3</c:v>
                </c:pt>
                <c:pt idx="116">
                  <c:v>-4.7846889952153698E-3</c:v>
                </c:pt>
                <c:pt idx="117">
                  <c:v>-3.9561158116439296E-3</c:v>
                </c:pt>
                <c:pt idx="118">
                  <c:v>-2.884901198165416E-3</c:v>
                </c:pt>
                <c:pt idx="119">
                  <c:v>-1.8935165525212634E-3</c:v>
                </c:pt>
                <c:pt idx="120">
                  <c:v>-1.1322463925633448E-3</c:v>
                </c:pt>
                <c:pt idx="121">
                  <c:v>-6.2221818512126804E-4</c:v>
                </c:pt>
                <c:pt idx="122">
                  <c:v>-3.169967206041787E-4</c:v>
                </c:pt>
                <c:pt idx="123">
                  <c:v>-1.5130487073132816E-4</c:v>
                </c:pt>
                <c:pt idx="124">
                  <c:v>-6.8495652324638127E-5</c:v>
                </c:pt>
                <c:pt idx="125">
                  <c:v>-2.9779660844302905E-5</c:v>
                </c:pt>
                <c:pt idx="126">
                  <c:v>-1.2574145378902832E-5</c:v>
                </c:pt>
                <c:pt idx="127">
                  <c:v>-5.2027735493645656E-6</c:v>
                </c:pt>
                <c:pt idx="128">
                  <c:v>-2.1236207262247906E-6</c:v>
                </c:pt>
                <c:pt idx="129">
                  <c:v>-8.5907327094446808E-7</c:v>
                </c:pt>
                <c:pt idx="130">
                  <c:v>-3.4551230886695012E-7</c:v>
                </c:pt>
                <c:pt idx="131">
                  <c:v>-1.3844570025547897E-7</c:v>
                </c:pt>
                <c:pt idx="132">
                  <c:v>-5.5343135164188021E-8</c:v>
                </c:pt>
                <c:pt idx="133">
                  <c:v>-2.2089841130385056E-8</c:v>
                </c:pt>
                <c:pt idx="134">
                  <c:v>-8.8085829707295993E-9</c:v>
                </c:pt>
                <c:pt idx="135">
                  <c:v>-3.5104007110323618E-9</c:v>
                </c:pt>
                <c:pt idx="136">
                  <c:v>-1.3984315841544725E-9</c:v>
                </c:pt>
                <c:pt idx="137">
                  <c:v>-5.5695592376940304E-10</c:v>
                </c:pt>
                <c:pt idx="138">
                  <c:v>-2.2178602645760542E-10</c:v>
                </c:pt>
                <c:pt idx="139">
                  <c:v>-8.8309151715466547E-11</c:v>
                </c:pt>
                <c:pt idx="140">
                  <c:v>-3.5160160758933087E-11</c:v>
                </c:pt>
                <c:pt idx="141">
                  <c:v>-1.3998430158558696E-11</c:v>
                </c:pt>
                <c:pt idx="142">
                  <c:v>-5.5731060467101294E-12</c:v>
                </c:pt>
                <c:pt idx="143">
                  <c:v>-2.218751413125599E-12</c:v>
                </c:pt>
                <c:pt idx="144">
                  <c:v>-8.83315400080474E-13</c:v>
                </c:pt>
                <c:pt idx="145">
                  <c:v>-3.5165785022882915E-13</c:v>
                </c:pt>
                <c:pt idx="146">
                  <c:v>-1.399984300158634E-13</c:v>
                </c:pt>
                <c:pt idx="147">
                  <c:v>-5.5734609513836292E-14</c:v>
                </c:pt>
                <c:pt idx="148">
                  <c:v>-2.2188405634551759E-14</c:v>
                </c:pt>
                <c:pt idx="149">
                  <c:v>-8.8333779399631992E-15</c:v>
                </c:pt>
                <c:pt idx="150">
                  <c:v>-3.5166347538410395E-15</c:v>
                </c:pt>
                <c:pt idx="151">
                  <c:v>-1.3999984300016591E-15</c:v>
                </c:pt>
                <c:pt idx="152">
                  <c:v>-5.5734964440901375E-16</c:v>
                </c:pt>
                <c:pt idx="153">
                  <c:v>-2.2188494788430487E-16</c:v>
                </c:pt>
                <c:pt idx="154">
                  <c:v>-8.8334003344416747E-17</c:v>
                </c:pt>
                <c:pt idx="155">
                  <c:v>-3.5166403790854225E-17</c:v>
                </c:pt>
                <c:pt idx="156">
                  <c:v>-1.3999998430000872E-17</c:v>
                </c:pt>
                <c:pt idx="157">
                  <c:v>-5.5734999933832686E-18</c:v>
                </c:pt>
                <c:pt idx="158">
                  <c:v>-2.2188503703853955E-18</c:v>
                </c:pt>
                <c:pt idx="159">
                  <c:v>-8.8334025738951774E-19</c:v>
                </c:pt>
                <c:pt idx="160">
                  <c:v>-3.5166409416107865E-19</c:v>
                </c:pt>
                <c:pt idx="161">
                  <c:v>-1.3999999843000866E-19</c:v>
                </c:pt>
              </c:numCache>
            </c:numRef>
          </c:xVal>
          <c:yVal>
            <c:numRef>
              <c:f>Plan1!$C$6:$C$167</c:f>
              <c:numCache>
                <c:formatCode>General</c:formatCode>
                <c:ptCount val="162"/>
                <c:pt idx="0">
                  <c:v>-9.999999847000657E-16</c:v>
                </c:pt>
                <c:pt idx="1">
                  <c:v>-1.9952622665861535E-15</c:v>
                </c:pt>
                <c:pt idx="2">
                  <c:v>-3.9810715525352249E-15</c:v>
                </c:pt>
                <c:pt idx="3">
                  <c:v>-7.9432818634148097E-15</c:v>
                </c:pt>
                <c:pt idx="4">
                  <c:v>-1.5848930394612026E-14</c:v>
                </c:pt>
                <c:pt idx="5">
                  <c:v>-3.1622771763401046E-14</c:v>
                </c:pt>
                <c:pt idx="6">
                  <c:v>-6.3095719148025102E-14</c:v>
                </c:pt>
                <c:pt idx="7">
                  <c:v>-1.2589249279658663E-13</c:v>
                </c:pt>
                <c:pt idx="8">
                  <c:v>-2.5118849015103111E-13</c:v>
                </c:pt>
                <c:pt idx="9">
                  <c:v>-5.0118674979913632E-13</c:v>
                </c:pt>
                <c:pt idx="10">
                  <c:v>-9.9999847000162999E-13</c:v>
                </c:pt>
                <c:pt idx="11">
                  <c:v>-1.9952574766920992E-12</c:v>
                </c:pt>
                <c:pt idx="12">
                  <c:v>-3.9810564055748455E-12</c:v>
                </c:pt>
                <c:pt idx="13">
                  <c:v>-7.9432339645942284E-12</c:v>
                </c:pt>
                <c:pt idx="14">
                  <c:v>-1.5848778925609975E-11</c:v>
                </c:pt>
                <c:pt idx="15">
                  <c:v>-3.1622292778206339E-11</c:v>
                </c:pt>
                <c:pt idx="16">
                  <c:v>-6.3094204473095918E-11</c:v>
                </c:pt>
                <c:pt idx="17">
                  <c:v>-1.2588770302026886E-10</c:v>
                </c:pt>
                <c:pt idx="18">
                  <c:v>-2.511733437807871E-10</c:v>
                </c:pt>
                <c:pt idx="19">
                  <c:v>-5.0113885393559015E-10</c:v>
                </c:pt>
                <c:pt idx="20">
                  <c:v>-9.9984701581944736E-10</c:v>
                </c:pt>
                <c:pt idx="21">
                  <c:v>-1.994778565767187E-9</c:v>
                </c:pt>
                <c:pt idx="22">
                  <c:v>-3.979542102840546E-9</c:v>
                </c:pt>
                <c:pt idx="23">
                  <c:v>-7.9384460533740106E-9</c:v>
                </c:pt>
                <c:pt idx="24">
                  <c:v>-1.5833641900674203E-8</c:v>
                </c:pt>
                <c:pt idx="25">
                  <c:v>-3.1574443733748889E-8</c:v>
                </c:pt>
                <c:pt idx="26">
                  <c:v>-6.2942984796009937E-8</c:v>
                </c:pt>
                <c:pt idx="27">
                  <c:v>-1.2540996624589993E-7</c:v>
                </c:pt>
                <c:pt idx="28">
                  <c:v>-2.4966491655464852E-7</c:v>
                </c:pt>
                <c:pt idx="29">
                  <c:v>-4.963803173347779E-7</c:v>
                </c:pt>
                <c:pt idx="30">
                  <c:v>-9.848566388824651E-7</c:v>
                </c:pt>
                <c:pt idx="31">
                  <c:v>-1.9476599871345684E-6</c:v>
                </c:pt>
                <c:pt idx="32">
                  <c:v>-3.8319480926582802E-6</c:v>
                </c:pt>
                <c:pt idx="33">
                  <c:v>-7.4786064811623618E-6</c:v>
                </c:pt>
                <c:pt idx="34">
                  <c:v>-1.4412813427780035E-5</c:v>
                </c:pt>
                <c:pt idx="35">
                  <c:v>-2.7239178703819515E-5</c:v>
                </c:pt>
                <c:pt idx="36">
                  <c:v>-4.9959144450366355E-5</c:v>
                </c:pt>
                <c:pt idx="37">
                  <c:v>-8.7546414843228567E-5</c:v>
                </c:pt>
                <c:pt idx="38">
                  <c:v>-1.4318670994735666E-4</c:v>
                </c:pt>
                <c:pt idx="39">
                  <c:v>-2.1056224232925412E-4</c:v>
                </c:pt>
                <c:pt idx="40">
                  <c:v>-2.5887909891906928E-4</c:v>
                </c:pt>
                <c:pt idx="41">
                  <c:v>-2.1179835450000863E-4</c:v>
                </c:pt>
                <c:pt idx="42">
                  <c:v>7.2254212839941462E-5</c:v>
                </c:pt>
                <c:pt idx="43">
                  <c:v>8.0375455832124064E-4</c:v>
                </c:pt>
                <c:pt idx="44">
                  <c:v>2.2285110024928213E-3</c:v>
                </c:pt>
                <c:pt idx="45">
                  <c:v>4.5391545361268895E-3</c:v>
                </c:pt>
                <c:pt idx="46">
                  <c:v>7.7468520259059981E-3</c:v>
                </c:pt>
                <c:pt idx="47">
                  <c:v>1.1579443949690739E-2</c:v>
                </c:pt>
                <c:pt idx="48">
                  <c:v>1.5483400849449942E-2</c:v>
                </c:pt>
                <c:pt idx="49">
                  <c:v>1.8758606553058246E-2</c:v>
                </c:pt>
                <c:pt idx="50">
                  <c:v>2.0792079207920811E-2</c:v>
                </c:pt>
                <c:pt idx="51">
                  <c:v>2.1291437527743259E-2</c:v>
                </c:pt>
                <c:pt idx="52">
                  <c:v>2.0376168071436804E-2</c:v>
                </c:pt>
                <c:pt idx="53">
                  <c:v>1.846350644720882E-2</c:v>
                </c:pt>
                <c:pt idx="54">
                  <c:v>1.6049486198635516E-2</c:v>
                </c:pt>
                <c:pt idx="55">
                  <c:v>1.3539079464114709E-2</c:v>
                </c:pt>
                <c:pt idx="56">
                  <c:v>1.1186850925497625E-2</c:v>
                </c:pt>
                <c:pt idx="57">
                  <c:v>9.1154832762177819E-3</c:v>
                </c:pt>
                <c:pt idx="58">
                  <c:v>7.3600108073011913E-3</c:v>
                </c:pt>
                <c:pt idx="59">
                  <c:v>5.9075005925519584E-3</c:v>
                </c:pt>
                <c:pt idx="60">
                  <c:v>4.7236515455717065E-3</c:v>
                </c:pt>
                <c:pt idx="61">
                  <c:v>3.7678954924268123E-3</c:v>
                </c:pt>
                <c:pt idx="62">
                  <c:v>3.0008953999310275E-3</c:v>
                </c:pt>
                <c:pt idx="63">
                  <c:v>2.3876955070052052E-3</c:v>
                </c:pt>
                <c:pt idx="64">
                  <c:v>1.8986233508592285E-3</c:v>
                </c:pt>
                <c:pt idx="65">
                  <c:v>1.5091387600889951E-3</c:v>
                </c:pt>
                <c:pt idx="66">
                  <c:v>1.1992575262578706E-3</c:v>
                </c:pt>
                <c:pt idx="67">
                  <c:v>9.5285786881800527E-4</c:v>
                </c:pt>
                <c:pt idx="68">
                  <c:v>7.5700913662862031E-4</c:v>
                </c:pt>
                <c:pt idx="69">
                  <c:v>6.0137751158654564E-4</c:v>
                </c:pt>
                <c:pt idx="70">
                  <c:v>4.7772310801435044E-4</c:v>
                </c:pt>
                <c:pt idx="71">
                  <c:v>3.7948497799964386E-4</c:v>
                </c:pt>
                <c:pt idx="72">
                  <c:v>3.0144366465628122E-4</c:v>
                </c:pt>
                <c:pt idx="73">
                  <c:v>2.3944923969485232E-4</c:v>
                </c:pt>
                <c:pt idx="74">
                  <c:v>1.9020330954115308E-4</c:v>
                </c:pt>
                <c:pt idx="75">
                  <c:v>1.5108487035162492E-4</c:v>
                </c:pt>
                <c:pt idx="76">
                  <c:v>1.2001148518798214E-4</c:v>
                </c:pt>
                <c:pt idx="77">
                  <c:v>9.5328765193300263E-5</c:v>
                </c:pt>
                <c:pt idx="78">
                  <c:v>7.5722457085151566E-5</c:v>
                </c:pt>
                <c:pt idx="79">
                  <c:v>6.014854947209139E-5</c:v>
                </c:pt>
                <c:pt idx="80">
                  <c:v>4.7777723102525584E-5</c:v>
                </c:pt>
                <c:pt idx="81">
                  <c:v>-4.7777723102525584E-5</c:v>
                </c:pt>
                <c:pt idx="82">
                  <c:v>-6.014854947209139E-5</c:v>
                </c:pt>
                <c:pt idx="83">
                  <c:v>-7.5722457085151566E-5</c:v>
                </c:pt>
                <c:pt idx="84">
                  <c:v>-9.5328765193300303E-5</c:v>
                </c:pt>
                <c:pt idx="85">
                  <c:v>-1.2001148518798214E-4</c:v>
                </c:pt>
                <c:pt idx="86">
                  <c:v>-1.5108487035162492E-4</c:v>
                </c:pt>
                <c:pt idx="87">
                  <c:v>-1.9020330954115322E-4</c:v>
                </c:pt>
                <c:pt idx="88">
                  <c:v>-2.3944923969485246E-4</c:v>
                </c:pt>
                <c:pt idx="89">
                  <c:v>-3.0144366465628133E-4</c:v>
                </c:pt>
                <c:pt idx="90">
                  <c:v>-3.7948497799964403E-4</c:v>
                </c:pt>
                <c:pt idx="91">
                  <c:v>-4.7772310801435044E-4</c:v>
                </c:pt>
                <c:pt idx="92">
                  <c:v>-6.0137751158654564E-4</c:v>
                </c:pt>
                <c:pt idx="93">
                  <c:v>-7.5700913662862064E-4</c:v>
                </c:pt>
                <c:pt idx="94">
                  <c:v>-9.5285786881800537E-4</c:v>
                </c:pt>
                <c:pt idx="95">
                  <c:v>-1.1992575262578706E-3</c:v>
                </c:pt>
                <c:pt idx="96">
                  <c:v>-1.5091387600889951E-3</c:v>
                </c:pt>
                <c:pt idx="97">
                  <c:v>-1.8986233508592285E-3</c:v>
                </c:pt>
                <c:pt idx="98">
                  <c:v>-2.3876955070052052E-3</c:v>
                </c:pt>
                <c:pt idx="99">
                  <c:v>-3.0008953999310279E-3</c:v>
                </c:pt>
                <c:pt idx="100">
                  <c:v>-3.7678954924268149E-3</c:v>
                </c:pt>
                <c:pt idx="101">
                  <c:v>-4.7236515455717065E-3</c:v>
                </c:pt>
                <c:pt idx="102">
                  <c:v>-5.9075005925519723E-3</c:v>
                </c:pt>
                <c:pt idx="103">
                  <c:v>-7.3600108073011913E-3</c:v>
                </c:pt>
                <c:pt idx="104">
                  <c:v>-9.1154832762177819E-3</c:v>
                </c:pt>
                <c:pt idx="105">
                  <c:v>-1.1186850925497625E-2</c:v>
                </c:pt>
                <c:pt idx="106">
                  <c:v>-1.3539079464114709E-2</c:v>
                </c:pt>
                <c:pt idx="107">
                  <c:v>-1.6049486198635592E-2</c:v>
                </c:pt>
                <c:pt idx="108">
                  <c:v>-1.8463506447208827E-2</c:v>
                </c:pt>
                <c:pt idx="109">
                  <c:v>-2.0376168071436804E-2</c:v>
                </c:pt>
                <c:pt idx="110">
                  <c:v>-2.1291437527743255E-2</c:v>
                </c:pt>
                <c:pt idx="111">
                  <c:v>-2.0792079207920811E-2</c:v>
                </c:pt>
                <c:pt idx="112">
                  <c:v>-1.8758606553058246E-2</c:v>
                </c:pt>
                <c:pt idx="113">
                  <c:v>-1.5483400849449942E-2</c:v>
                </c:pt>
                <c:pt idx="114">
                  <c:v>-1.1579443949690724E-2</c:v>
                </c:pt>
                <c:pt idx="115">
                  <c:v>-7.7468520259059937E-3</c:v>
                </c:pt>
                <c:pt idx="116">
                  <c:v>-4.5391545361268869E-3</c:v>
                </c:pt>
                <c:pt idx="117">
                  <c:v>-2.2285110024928192E-3</c:v>
                </c:pt>
                <c:pt idx="118">
                  <c:v>-8.0375455832124064E-4</c:v>
                </c:pt>
                <c:pt idx="119">
                  <c:v>-7.2254212839941042E-5</c:v>
                </c:pt>
                <c:pt idx="120">
                  <c:v>2.117983545000089E-4</c:v>
                </c:pt>
                <c:pt idx="121">
                  <c:v>2.5887909891906928E-4</c:v>
                </c:pt>
                <c:pt idx="122">
                  <c:v>2.1056224232925412E-4</c:v>
                </c:pt>
                <c:pt idx="123">
                  <c:v>1.4318670994735666E-4</c:v>
                </c:pt>
                <c:pt idx="124">
                  <c:v>8.75464148432285E-5</c:v>
                </c:pt>
                <c:pt idx="125">
                  <c:v>4.9959144450366227E-5</c:v>
                </c:pt>
                <c:pt idx="126">
                  <c:v>2.7239178703819501E-5</c:v>
                </c:pt>
                <c:pt idx="127">
                  <c:v>1.4412813427780001E-5</c:v>
                </c:pt>
                <c:pt idx="128">
                  <c:v>7.4786064811623567E-6</c:v>
                </c:pt>
                <c:pt idx="129">
                  <c:v>3.8319480926582751E-6</c:v>
                </c:pt>
                <c:pt idx="130">
                  <c:v>1.9476599871345679E-6</c:v>
                </c:pt>
                <c:pt idx="131">
                  <c:v>9.8485663888246404E-7</c:v>
                </c:pt>
                <c:pt idx="132">
                  <c:v>4.9638031733477758E-7</c:v>
                </c:pt>
                <c:pt idx="133">
                  <c:v>2.4966491655464847E-7</c:v>
                </c:pt>
                <c:pt idx="134">
                  <c:v>1.2540996624589993E-7</c:v>
                </c:pt>
                <c:pt idx="135">
                  <c:v>6.2942984796009897E-8</c:v>
                </c:pt>
                <c:pt idx="136">
                  <c:v>3.1574443733748876E-8</c:v>
                </c:pt>
                <c:pt idx="137">
                  <c:v>1.5833641900674203E-8</c:v>
                </c:pt>
                <c:pt idx="138">
                  <c:v>7.9384460533740056E-9</c:v>
                </c:pt>
                <c:pt idx="139">
                  <c:v>3.9795421028405427E-9</c:v>
                </c:pt>
                <c:pt idx="140">
                  <c:v>1.9947785657671837E-9</c:v>
                </c:pt>
                <c:pt idx="141">
                  <c:v>9.9984701581944632E-10</c:v>
                </c:pt>
                <c:pt idx="142">
                  <c:v>5.0113885393558994E-10</c:v>
                </c:pt>
                <c:pt idx="143">
                  <c:v>2.5117334378078689E-10</c:v>
                </c:pt>
                <c:pt idx="144">
                  <c:v>1.2588770302026878E-10</c:v>
                </c:pt>
                <c:pt idx="145">
                  <c:v>6.3094204473095879E-11</c:v>
                </c:pt>
                <c:pt idx="146">
                  <c:v>3.1622292778206281E-11</c:v>
                </c:pt>
                <c:pt idx="147">
                  <c:v>1.5848778925609956E-11</c:v>
                </c:pt>
                <c:pt idx="148">
                  <c:v>7.9432339645942171E-12</c:v>
                </c:pt>
                <c:pt idx="149">
                  <c:v>3.9810564055748414E-12</c:v>
                </c:pt>
                <c:pt idx="150">
                  <c:v>1.9952574766920968E-12</c:v>
                </c:pt>
                <c:pt idx="151">
                  <c:v>9.9999847000162898E-13</c:v>
                </c:pt>
                <c:pt idx="152">
                  <c:v>5.0118674979913552E-13</c:v>
                </c:pt>
                <c:pt idx="153">
                  <c:v>2.5118849015103081E-13</c:v>
                </c:pt>
                <c:pt idx="154">
                  <c:v>1.2589249279658638E-13</c:v>
                </c:pt>
                <c:pt idx="155">
                  <c:v>6.3095719148025052E-14</c:v>
                </c:pt>
                <c:pt idx="156">
                  <c:v>3.1622771763401002E-14</c:v>
                </c:pt>
                <c:pt idx="157">
                  <c:v>1.5848930394612011E-14</c:v>
                </c:pt>
                <c:pt idx="158">
                  <c:v>7.9432818634148097E-15</c:v>
                </c:pt>
                <c:pt idx="159">
                  <c:v>3.981071552535221E-15</c:v>
                </c:pt>
                <c:pt idx="160">
                  <c:v>1.9952622665861524E-15</c:v>
                </c:pt>
                <c:pt idx="161">
                  <c:v>9.9999998470006392E-16</c:v>
                </c:pt>
              </c:numCache>
            </c:numRef>
          </c:yVal>
          <c:smooth val="1"/>
          <c:extLst>
            <c:ext xmlns:c16="http://schemas.microsoft.com/office/drawing/2014/chart" uri="{C3380CC4-5D6E-409C-BE32-E72D297353CC}">
              <c16:uniqueId val="{00000000-DCDD-4336-A4A8-8E417840D609}"/>
            </c:ext>
          </c:extLst>
        </c:ser>
        <c:dLbls>
          <c:showLegendKey val="0"/>
          <c:showVal val="0"/>
          <c:showCatName val="0"/>
          <c:showSerName val="0"/>
          <c:showPercent val="0"/>
          <c:showBubbleSize val="0"/>
        </c:dLbls>
        <c:axId val="103997824"/>
        <c:axId val="103999360"/>
      </c:scatterChart>
      <c:valAx>
        <c:axId val="103997824"/>
        <c:scaling>
          <c:orientation val="minMax"/>
        </c:scaling>
        <c:delete val="0"/>
        <c:axPos val="b"/>
        <c:numFmt formatCode="General" sourceLinked="1"/>
        <c:majorTickMark val="out"/>
        <c:minorTickMark val="none"/>
        <c:tickLblPos val="nextTo"/>
        <c:spPr>
          <a:noFill/>
        </c:spPr>
        <c:txPr>
          <a:bodyPr/>
          <a:lstStyle/>
          <a:p>
            <a:pPr>
              <a:defRPr sz="800"/>
            </a:pPr>
            <a:endParaRPr lang="pt-BR"/>
          </a:p>
        </c:txPr>
        <c:crossAx val="103999360"/>
        <c:crosses val="autoZero"/>
        <c:crossBetween val="midCat"/>
        <c:majorUnit val="3.0000000000000165E-3"/>
        <c:minorUnit val="3.0000000000000165E-3"/>
      </c:valAx>
      <c:valAx>
        <c:axId val="103999360"/>
        <c:scaling>
          <c:orientation val="minMax"/>
        </c:scaling>
        <c:delete val="0"/>
        <c:axPos val="l"/>
        <c:numFmt formatCode="General" sourceLinked="1"/>
        <c:majorTickMark val="out"/>
        <c:minorTickMark val="none"/>
        <c:tickLblPos val="nextTo"/>
        <c:txPr>
          <a:bodyPr/>
          <a:lstStyle/>
          <a:p>
            <a:pPr>
              <a:defRPr sz="800"/>
            </a:pPr>
            <a:endParaRPr lang="pt-BR"/>
          </a:p>
        </c:txPr>
        <c:crossAx val="103997824"/>
        <c:crosses val="autoZero"/>
        <c:crossBetween val="midCat"/>
        <c:majorUnit val="2.5000000000000157E-3"/>
        <c:minorUnit val="2.5000000000000157E-3"/>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'Plan1 (2)'!$C$5</c:f>
              <c:strCache>
                <c:ptCount val="1"/>
                <c:pt idx="0">
                  <c:v>Im</c:v>
                </c:pt>
              </c:strCache>
            </c:strRef>
          </c:tx>
          <c:spPr>
            <a:ln w="3175"/>
          </c:spPr>
          <c:marker>
            <c:symbol val="none"/>
          </c:marker>
          <c:xVal>
            <c:numRef>
              <c:f>'Plan1 (2)'!$B$6:$B$167</c:f>
              <c:numCache>
                <c:formatCode>General</c:formatCode>
                <c:ptCount val="162"/>
                <c:pt idx="0">
                  <c:v>0.99999999090000002</c:v>
                </c:pt>
                <c:pt idx="1">
                  <c:v>0.99999998557747194</c:v>
                </c:pt>
                <c:pt idx="2">
                  <c:v>0.99999997714183375</c:v>
                </c:pt>
                <c:pt idx="3">
                  <c:v>0.99999996377223976</c:v>
                </c:pt>
                <c:pt idx="4">
                  <c:v>0.99999994258289127</c:v>
                </c:pt>
                <c:pt idx="5">
                  <c:v>0.99999990900000191</c:v>
                </c:pt>
                <c:pt idx="6">
                  <c:v>0.99999985577472461</c:v>
                </c:pt>
                <c:pt idx="7">
                  <c:v>0.99999977141834662</c:v>
                </c:pt>
                <c:pt idx="8">
                  <c:v>0.99999963772251155</c:v>
                </c:pt>
                <c:pt idx="9">
                  <c:v>0.99999942582889911</c:v>
                </c:pt>
                <c:pt idx="10">
                  <c:v>0.9999990900001966</c:v>
                </c:pt>
                <c:pt idx="11">
                  <c:v>0.99999855774765956</c:v>
                </c:pt>
                <c:pt idx="12">
                  <c:v>0.99999771418453165</c:v>
                </c:pt>
                <c:pt idx="13">
                  <c:v>0.99999637722772128</c:v>
                </c:pt>
                <c:pt idx="14">
                  <c:v>0.9999942582956336</c:v>
                </c:pt>
                <c:pt idx="15">
                  <c:v>0.99999090001876001</c:v>
                </c:pt>
                <c:pt idx="16">
                  <c:v>0.99998557751907946</c:v>
                </c:pt>
                <c:pt idx="17">
                  <c:v>0.99997714195183129</c:v>
                </c:pt>
                <c:pt idx="18">
                  <c:v>0.99996377254480373</c:v>
                </c:pt>
                <c:pt idx="19">
                  <c:v>0.99994258362849364</c:v>
                </c:pt>
                <c:pt idx="20">
                  <c:v>0.99990900187596077</c:v>
                </c:pt>
                <c:pt idx="21">
                  <c:v>0.99985577943165849</c:v>
                </c:pt>
                <c:pt idx="22">
                  <c:v>0.99977143017099801</c:v>
                </c:pt>
                <c:pt idx="23">
                  <c:v>0.99963775220539275</c:v>
                </c:pt>
                <c:pt idx="24">
                  <c:v>0.9994259034934676</c:v>
                </c:pt>
                <c:pt idx="25">
                  <c:v>0.99909018756830914</c:v>
                </c:pt>
                <c:pt idx="26">
                  <c:v>0.99855821829860325</c:v>
                </c:pt>
                <c:pt idx="27">
                  <c:v>0.99771536652116122</c:v>
                </c:pt>
                <c:pt idx="28">
                  <c:v>0.99638019600899952</c:v>
                </c:pt>
                <c:pt idx="29">
                  <c:v>0.99426574870219731</c:v>
                </c:pt>
                <c:pt idx="30">
                  <c:v>0.99091872835530259</c:v>
                </c:pt>
                <c:pt idx="31">
                  <c:v>0.98562446907740853</c:v>
                </c:pt>
                <c:pt idx="32">
                  <c:v>0.97725970076082302</c:v>
                </c:pt>
                <c:pt idx="33">
                  <c:v>0.96406758638565349</c:v>
                </c:pt>
                <c:pt idx="34">
                  <c:v>0.94332184965311761</c:v>
                </c:pt>
                <c:pt idx="35">
                  <c:v>0.91084480973742799</c:v>
                </c:pt>
                <c:pt idx="36">
                  <c:v>0.86036399615080283</c:v>
                </c:pt>
                <c:pt idx="37">
                  <c:v>0.78277241078302762</c:v>
                </c:pt>
                <c:pt idx="38">
                  <c:v>0.66557650924704259</c:v>
                </c:pt>
                <c:pt idx="39">
                  <c:v>0.49329153723933639</c:v>
                </c:pt>
                <c:pt idx="40">
                  <c:v>0.25033156498673464</c:v>
                </c:pt>
                <c:pt idx="41">
                  <c:v>-7.1363559678096974E-2</c:v>
                </c:pt>
                <c:pt idx="42">
                  <c:v>-0.45873962722281381</c:v>
                </c:pt>
                <c:pt idx="43">
                  <c:v>-0.86231701259421245</c:v>
                </c:pt>
                <c:pt idx="44">
                  <c:v>-1.192857563802372</c:v>
                </c:pt>
                <c:pt idx="45">
                  <c:v>-1.3461538461538645</c:v>
                </c:pt>
                <c:pt idx="46">
                  <c:v>-1.2528967771918873</c:v>
                </c:pt>
                <c:pt idx="47">
                  <c:v>-0.9205921000762165</c:v>
                </c:pt>
                <c:pt idx="48">
                  <c:v>-0.43165099754789393</c:v>
                </c:pt>
                <c:pt idx="49">
                  <c:v>0.10166475057955814</c:v>
                </c:pt>
                <c:pt idx="50">
                  <c:v>0.58823529411764408</c:v>
                </c:pt>
                <c:pt idx="51">
                  <c:v>0.98159998866500253</c:v>
                </c:pt>
                <c:pt idx="52">
                  <c:v>1.2741552137176504</c:v>
                </c:pt>
                <c:pt idx="53">
                  <c:v>1.4797124858323358</c:v>
                </c:pt>
                <c:pt idx="54">
                  <c:v>1.6187592912645095</c:v>
                </c:pt>
                <c:pt idx="55">
                  <c:v>1.7104984093319202</c:v>
                </c:pt>
                <c:pt idx="56">
                  <c:v>1.7700543688166201</c:v>
                </c:pt>
                <c:pt idx="57">
                  <c:v>1.8083179578148141</c:v>
                </c:pt>
                <c:pt idx="58">
                  <c:v>1.8327391979058154</c:v>
                </c:pt>
                <c:pt idx="59">
                  <c:v>1.8482602148987861</c:v>
                </c:pt>
                <c:pt idx="60">
                  <c:v>1.8580983518717422</c:v>
                </c:pt>
                <c:pt idx="61">
                  <c:v>1.8643238143038041</c:v>
                </c:pt>
                <c:pt idx="62">
                  <c:v>1.8682590107219561</c:v>
                </c:pt>
                <c:pt idx="63">
                  <c:v>1.8707448218537417</c:v>
                </c:pt>
                <c:pt idx="64">
                  <c:v>1.8723144066411861</c:v>
                </c:pt>
                <c:pt idx="65">
                  <c:v>1.87330520347852</c:v>
                </c:pt>
                <c:pt idx="66">
                  <c:v>1.8739305355614799</c:v>
                </c:pt>
                <c:pt idx="67">
                  <c:v>1.8743251657273601</c:v>
                </c:pt>
                <c:pt idx="68">
                  <c:v>1.8745741893158185</c:v>
                </c:pt>
                <c:pt idx="69">
                  <c:v>1.8747313240396086</c:v>
                </c:pt>
                <c:pt idx="70">
                  <c:v>1.874830473910998</c:v>
                </c:pt>
                <c:pt idx="71">
                  <c:v>1.8748930350673436</c:v>
                </c:pt>
                <c:pt idx="72">
                  <c:v>1.8749325092117457</c:v>
                </c:pt>
                <c:pt idx="73">
                  <c:v>1.8749574160009841</c:v>
                </c:pt>
                <c:pt idx="74">
                  <c:v>1.8749731312372515</c:v>
                </c:pt>
                <c:pt idx="75">
                  <c:v>1.8749830469266271</c:v>
                </c:pt>
                <c:pt idx="76">
                  <c:v>1.8749893033218161</c:v>
                </c:pt>
                <c:pt idx="77">
                  <c:v>1.8749932508475518</c:v>
                </c:pt>
                <c:pt idx="78">
                  <c:v>1.8749957415707905</c:v>
                </c:pt>
                <c:pt idx="79">
                  <c:v>1.8749973131120559</c:v>
                </c:pt>
                <c:pt idx="80">
                  <c:v>1.8749983046880161</c:v>
                </c:pt>
                <c:pt idx="81">
                  <c:v>1.8749983046880161</c:v>
                </c:pt>
                <c:pt idx="82">
                  <c:v>1.8749973131120559</c:v>
                </c:pt>
                <c:pt idx="83">
                  <c:v>1.8749957415707905</c:v>
                </c:pt>
                <c:pt idx="84">
                  <c:v>1.8749932508475518</c:v>
                </c:pt>
                <c:pt idx="85">
                  <c:v>1.8749893033218161</c:v>
                </c:pt>
                <c:pt idx="86">
                  <c:v>1.8749830469266271</c:v>
                </c:pt>
                <c:pt idx="87">
                  <c:v>1.8749731312372515</c:v>
                </c:pt>
                <c:pt idx="88">
                  <c:v>1.8749574160009841</c:v>
                </c:pt>
                <c:pt idx="89">
                  <c:v>1.8749325092117457</c:v>
                </c:pt>
                <c:pt idx="90">
                  <c:v>1.8748930350673436</c:v>
                </c:pt>
                <c:pt idx="91">
                  <c:v>1.874830473910998</c:v>
                </c:pt>
                <c:pt idx="92">
                  <c:v>1.8747313240396084</c:v>
                </c:pt>
                <c:pt idx="93">
                  <c:v>1.8745741893158185</c:v>
                </c:pt>
                <c:pt idx="94">
                  <c:v>1.8743251657273601</c:v>
                </c:pt>
                <c:pt idx="95">
                  <c:v>1.8739305355614799</c:v>
                </c:pt>
                <c:pt idx="96">
                  <c:v>1.87330520347852</c:v>
                </c:pt>
                <c:pt idx="97">
                  <c:v>1.8723144066411861</c:v>
                </c:pt>
                <c:pt idx="98">
                  <c:v>1.8707448218537417</c:v>
                </c:pt>
                <c:pt idx="99">
                  <c:v>1.8682590107219561</c:v>
                </c:pt>
                <c:pt idx="100">
                  <c:v>1.8643238143038041</c:v>
                </c:pt>
                <c:pt idx="101">
                  <c:v>1.8580983518717422</c:v>
                </c:pt>
                <c:pt idx="102">
                  <c:v>1.8482602148987861</c:v>
                </c:pt>
                <c:pt idx="103">
                  <c:v>1.8327391979058154</c:v>
                </c:pt>
                <c:pt idx="104">
                  <c:v>1.8083179578148141</c:v>
                </c:pt>
                <c:pt idx="105">
                  <c:v>1.7700543688166201</c:v>
                </c:pt>
                <c:pt idx="106">
                  <c:v>1.7104984093319202</c:v>
                </c:pt>
                <c:pt idx="107">
                  <c:v>1.6187592912645095</c:v>
                </c:pt>
                <c:pt idx="108">
                  <c:v>1.4797124858323358</c:v>
                </c:pt>
                <c:pt idx="109">
                  <c:v>1.2741552137176499</c:v>
                </c:pt>
                <c:pt idx="110">
                  <c:v>0.9815999886650022</c:v>
                </c:pt>
                <c:pt idx="111">
                  <c:v>0.58823529411764341</c:v>
                </c:pt>
                <c:pt idx="112">
                  <c:v>0.10166475057955741</c:v>
                </c:pt>
                <c:pt idx="113">
                  <c:v>-0.43165099754789493</c:v>
                </c:pt>
                <c:pt idx="114">
                  <c:v>-0.92059210007621739</c:v>
                </c:pt>
                <c:pt idx="115">
                  <c:v>-1.2528967771918877</c:v>
                </c:pt>
                <c:pt idx="116">
                  <c:v>-1.3461538461538645</c:v>
                </c:pt>
                <c:pt idx="117">
                  <c:v>-1.192857563802372</c:v>
                </c:pt>
                <c:pt idx="118">
                  <c:v>-0.86231701259421212</c:v>
                </c:pt>
                <c:pt idx="119">
                  <c:v>-0.45873962722281331</c:v>
                </c:pt>
                <c:pt idx="120">
                  <c:v>-7.1363559678096683E-2</c:v>
                </c:pt>
                <c:pt idx="121">
                  <c:v>0.25033156498673476</c:v>
                </c:pt>
                <c:pt idx="122">
                  <c:v>0.49329153723933661</c:v>
                </c:pt>
                <c:pt idx="123">
                  <c:v>0.66557650924704259</c:v>
                </c:pt>
                <c:pt idx="124">
                  <c:v>0.78277241078302762</c:v>
                </c:pt>
                <c:pt idx="125">
                  <c:v>0.86036399615080295</c:v>
                </c:pt>
                <c:pt idx="126">
                  <c:v>0.91084480973742799</c:v>
                </c:pt>
                <c:pt idx="127">
                  <c:v>0.94332184965311761</c:v>
                </c:pt>
                <c:pt idx="128">
                  <c:v>0.96406758638565349</c:v>
                </c:pt>
                <c:pt idx="129">
                  <c:v>0.97725970076082302</c:v>
                </c:pt>
                <c:pt idx="130">
                  <c:v>0.98562446907740853</c:v>
                </c:pt>
                <c:pt idx="131">
                  <c:v>0.99091872835530259</c:v>
                </c:pt>
                <c:pt idx="132">
                  <c:v>0.99426574870219731</c:v>
                </c:pt>
                <c:pt idx="133">
                  <c:v>0.99638019600899952</c:v>
                </c:pt>
                <c:pt idx="134">
                  <c:v>0.99771536652116122</c:v>
                </c:pt>
                <c:pt idx="135">
                  <c:v>0.99855821829860325</c:v>
                </c:pt>
                <c:pt idx="136">
                  <c:v>0.99909018756830914</c:v>
                </c:pt>
                <c:pt idx="137">
                  <c:v>0.9994259034934676</c:v>
                </c:pt>
                <c:pt idx="138">
                  <c:v>0.99963775220539275</c:v>
                </c:pt>
                <c:pt idx="139">
                  <c:v>0.99977143017099801</c:v>
                </c:pt>
                <c:pt idx="140">
                  <c:v>0.99985577943165849</c:v>
                </c:pt>
                <c:pt idx="141">
                  <c:v>0.99990900187596077</c:v>
                </c:pt>
                <c:pt idx="142">
                  <c:v>0.99994258362849364</c:v>
                </c:pt>
                <c:pt idx="143">
                  <c:v>0.99996377254480373</c:v>
                </c:pt>
                <c:pt idx="144">
                  <c:v>0.99997714195183129</c:v>
                </c:pt>
                <c:pt idx="145">
                  <c:v>0.99998557751907946</c:v>
                </c:pt>
                <c:pt idx="146">
                  <c:v>0.99999090001876001</c:v>
                </c:pt>
                <c:pt idx="147">
                  <c:v>0.9999942582956336</c:v>
                </c:pt>
                <c:pt idx="148">
                  <c:v>0.99999637722772128</c:v>
                </c:pt>
                <c:pt idx="149">
                  <c:v>0.99999771418453165</c:v>
                </c:pt>
                <c:pt idx="150">
                  <c:v>0.99999855774765956</c:v>
                </c:pt>
                <c:pt idx="151">
                  <c:v>0.9999990900001966</c:v>
                </c:pt>
                <c:pt idx="152">
                  <c:v>0.99999942582889911</c:v>
                </c:pt>
                <c:pt idx="153">
                  <c:v>0.99999963772251155</c:v>
                </c:pt>
                <c:pt idx="154">
                  <c:v>0.99999977141834662</c:v>
                </c:pt>
                <c:pt idx="155">
                  <c:v>0.99999985577472461</c:v>
                </c:pt>
                <c:pt idx="156">
                  <c:v>0.99999990900000191</c:v>
                </c:pt>
                <c:pt idx="157">
                  <c:v>0.99999994258289127</c:v>
                </c:pt>
                <c:pt idx="158">
                  <c:v>0.99999996377223976</c:v>
                </c:pt>
                <c:pt idx="159">
                  <c:v>0.99999997714183375</c:v>
                </c:pt>
                <c:pt idx="160">
                  <c:v>0.99999998557747194</c:v>
                </c:pt>
                <c:pt idx="161">
                  <c:v>0.99999999090000002</c:v>
                </c:pt>
              </c:numCache>
            </c:numRef>
          </c:xVal>
          <c:yVal>
            <c:numRef>
              <c:f>'Plan1 (2)'!$C$6:$C$167</c:f>
              <c:numCache>
                <c:formatCode>General</c:formatCode>
                <c:ptCount val="162"/>
                <c:pt idx="0">
                  <c:v>1.3999999956600001E-4</c:v>
                </c:pt>
                <c:pt idx="1">
                  <c:v>1.7624955678524173E-4</c:v>
                </c:pt>
                <c:pt idx="2">
                  <c:v>2.2188504521677212E-4</c:v>
                </c:pt>
                <c:pt idx="3">
                  <c:v>2.7933672064826793E-4</c:v>
                </c:pt>
                <c:pt idx="4">
                  <c:v>3.5166409353290474E-4</c:v>
                </c:pt>
                <c:pt idx="5">
                  <c:v>4.4271885869928836E-4</c:v>
                </c:pt>
                <c:pt idx="6">
                  <c:v>5.5735001139136211E-4</c:v>
                </c:pt>
                <c:pt idx="7">
                  <c:v>7.0166207244083581E-4</c:v>
                </c:pt>
                <c:pt idx="8">
                  <c:v>8.8334017325642303E-4</c:v>
                </c:pt>
                <c:pt idx="9">
                  <c:v>1.1120593110987868E-3</c:v>
                </c:pt>
                <c:pt idx="10">
                  <c:v>1.3999995660000785E-3</c:v>
                </c:pt>
                <c:pt idx="11">
                  <c:v>1.7624947105682365E-3</c:v>
                </c:pt>
                <c:pt idx="12">
                  <c:v>2.2188487416612192E-3</c:v>
                </c:pt>
                <c:pt idx="13">
                  <c:v>2.7933637935744064E-3</c:v>
                </c:pt>
                <c:pt idx="14">
                  <c:v>3.5166341256847441E-3</c:v>
                </c:pt>
                <c:pt idx="15">
                  <c:v>4.4271749999753047E-3</c:v>
                </c:pt>
                <c:pt idx="16">
                  <c:v>5.5734730042781887E-3</c:v>
                </c:pt>
                <c:pt idx="17">
                  <c:v>7.0165666336651691E-3</c:v>
                </c:pt>
                <c:pt idx="18">
                  <c:v>8.8332938076300226E-3</c:v>
                </c:pt>
                <c:pt idx="19">
                  <c:v>1.1120377773342061E-2</c:v>
                </c:pt>
                <c:pt idx="20">
                  <c:v>1.3999566007783891E-2</c:v>
                </c:pt>
                <c:pt idx="21">
                  <c:v>1.7624089845888473E-2</c:v>
                </c:pt>
                <c:pt idx="22">
                  <c:v>2.2186776987172252E-2</c:v>
                </c:pt>
                <c:pt idx="23">
                  <c:v>2.7930225271161412E-2</c:v>
                </c:pt>
                <c:pt idx="24">
                  <c:v>3.5159532382998196E-2</c:v>
                </c:pt>
                <c:pt idx="25">
                  <c:v>4.4258165418424755E-2</c:v>
                </c:pt>
                <c:pt idx="26">
                  <c:v>5.5707628110712934E-2</c:v>
                </c:pt>
                <c:pt idx="27">
                  <c:v>7.0111599949959996E-2</c:v>
                </c:pt>
                <c:pt idx="28">
                  <c:v>8.8225090145215276E-2</c:v>
                </c:pt>
                <c:pt idx="29">
                  <c:v>0.11098868349875535</c:v>
                </c:pt>
                <c:pt idx="30">
                  <c:v>0.13956677712301682</c:v>
                </c:pt>
                <c:pt idx="31">
                  <c:v>0.17538606892935363</c:v>
                </c:pt>
                <c:pt idx="32">
                  <c:v>0.22016501382577189</c:v>
                </c:pt>
                <c:pt idx="33">
                  <c:v>0.27591379473050381</c:v>
                </c:pt>
                <c:pt idx="34">
                  <c:v>0.34486270505491823</c:v>
                </c:pt>
                <c:pt idx="35">
                  <c:v>0.42923675850428455</c:v>
                </c:pt>
                <c:pt idx="36">
                  <c:v>0.53072512321382281</c:v>
                </c:pt>
                <c:pt idx="37">
                  <c:v>0.64938863436948624</c:v>
                </c:pt>
                <c:pt idx="38">
                  <c:v>0.78162990527874465</c:v>
                </c:pt>
                <c:pt idx="39">
                  <c:v>0.91684292768383224</c:v>
                </c:pt>
                <c:pt idx="40">
                  <c:v>1.0328249336870037</c:v>
                </c:pt>
                <c:pt idx="41">
                  <c:v>1.0916470023958502</c:v>
                </c:pt>
                <c:pt idx="42">
                  <c:v>1.0408403960459278</c:v>
                </c:pt>
                <c:pt idx="43">
                  <c:v>0.82739378888483206</c:v>
                </c:pt>
                <c:pt idx="44">
                  <c:v>0.427505895144425</c:v>
                </c:pt>
                <c:pt idx="45">
                  <c:v>-0.12162606385263799</c:v>
                </c:pt>
                <c:pt idx="46">
                  <c:v>-0.71714737329836864</c:v>
                </c:pt>
                <c:pt idx="47">
                  <c:v>-1.2294725880317821</c:v>
                </c:pt>
                <c:pt idx="48">
                  <c:v>-1.5623621974082433</c:v>
                </c:pt>
                <c:pt idx="49">
                  <c:v>-1.689657498694344</c:v>
                </c:pt>
                <c:pt idx="50">
                  <c:v>-1.6470588235294121</c:v>
                </c:pt>
                <c:pt idx="51">
                  <c:v>-1.4971960281353318</c:v>
                </c:pt>
                <c:pt idx="52">
                  <c:v>-1.2985297896099675</c:v>
                </c:pt>
                <c:pt idx="53">
                  <c:v>-1.0916740030804055</c:v>
                </c:pt>
                <c:pt idx="54">
                  <c:v>-0.89925216441392897</c:v>
                </c:pt>
                <c:pt idx="55">
                  <c:v>-0.73104616109936849</c:v>
                </c:pt>
                <c:pt idx="56">
                  <c:v>-0.58929959590752157</c:v>
                </c:pt>
                <c:pt idx="57">
                  <c:v>-0.47248261606782738</c:v>
                </c:pt>
                <c:pt idx="58">
                  <c:v>-0.37752689096361308</c:v>
                </c:pt>
                <c:pt idx="59">
                  <c:v>-0.30100048962390302</c:v>
                </c:pt>
                <c:pt idx="60">
                  <c:v>-0.23965694757484726</c:v>
                </c:pt>
                <c:pt idx="61">
                  <c:v>-0.19064956648044692</c:v>
                </c:pt>
                <c:pt idx="62">
                  <c:v>-0.15158054689178521</c:v>
                </c:pt>
                <c:pt idx="63">
                  <c:v>-0.12047605779114352</c:v>
                </c:pt>
                <c:pt idx="64">
                  <c:v>-9.5733317251785313E-2</c:v>
                </c:pt>
                <c:pt idx="65">
                  <c:v>-7.6061618271247203E-2</c:v>
                </c:pt>
                <c:pt idx="66">
                  <c:v>-6.0426885307494405E-2</c:v>
                </c:pt>
                <c:pt idx="67">
                  <c:v>-4.8003289725222012E-2</c:v>
                </c:pt>
                <c:pt idx="68">
                  <c:v>-3.8132628270580005E-2</c:v>
                </c:pt>
                <c:pt idx="69">
                  <c:v>-3.0290955997965902E-2</c:v>
                </c:pt>
                <c:pt idx="70">
                  <c:v>-2.4061529323448929E-2</c:v>
                </c:pt>
                <c:pt idx="71">
                  <c:v>-1.9113036652442583E-2</c:v>
                </c:pt>
                <c:pt idx="72">
                  <c:v>-1.5182167274611203E-2</c:v>
                </c:pt>
                <c:pt idx="73">
                  <c:v>-1.2059695605713417E-2</c:v>
                </c:pt>
                <c:pt idx="74">
                  <c:v>-9.5793925444828034E-3</c:v>
                </c:pt>
                <c:pt idx="75">
                  <c:v>-7.609199923536196E-3</c:v>
                </c:pt>
                <c:pt idx="76">
                  <c:v>-6.0442113412387324E-3</c:v>
                </c:pt>
                <c:pt idx="77">
                  <c:v>-4.8010922348332534E-3</c:v>
                </c:pt>
                <c:pt idx="78">
                  <c:v>-3.81364537992345E-3</c:v>
                </c:pt>
                <c:pt idx="79">
                  <c:v>-3.0292873353231792E-3</c:v>
                </c:pt>
                <c:pt idx="80">
                  <c:v>-2.4062490292971303E-3</c:v>
                </c:pt>
                <c:pt idx="81">
                  <c:v>2.4062490292971303E-3</c:v>
                </c:pt>
                <c:pt idx="82">
                  <c:v>3.0292873353231792E-3</c:v>
                </c:pt>
                <c:pt idx="83">
                  <c:v>3.8136453799234504E-3</c:v>
                </c:pt>
                <c:pt idx="84">
                  <c:v>4.8010922348332924E-3</c:v>
                </c:pt>
                <c:pt idx="85">
                  <c:v>6.0442113412387324E-3</c:v>
                </c:pt>
                <c:pt idx="86">
                  <c:v>7.6091999235361994E-3</c:v>
                </c:pt>
                <c:pt idx="87">
                  <c:v>9.5793925444828051E-3</c:v>
                </c:pt>
                <c:pt idx="88">
                  <c:v>1.2059695605713419E-2</c:v>
                </c:pt>
                <c:pt idx="89">
                  <c:v>1.5182167274611203E-2</c:v>
                </c:pt>
                <c:pt idx="90">
                  <c:v>1.9113036652442593E-2</c:v>
                </c:pt>
                <c:pt idx="91">
                  <c:v>2.4061529323448929E-2</c:v>
                </c:pt>
                <c:pt idx="92">
                  <c:v>3.0290955997965916E-2</c:v>
                </c:pt>
                <c:pt idx="93">
                  <c:v>3.8132628270580025E-2</c:v>
                </c:pt>
                <c:pt idx="94">
                  <c:v>4.8003289725222012E-2</c:v>
                </c:pt>
                <c:pt idx="95">
                  <c:v>6.0426885307494425E-2</c:v>
                </c:pt>
                <c:pt idx="96">
                  <c:v>7.6061618271247231E-2</c:v>
                </c:pt>
                <c:pt idx="97">
                  <c:v>9.5733317251785313E-2</c:v>
                </c:pt>
                <c:pt idx="98">
                  <c:v>0.12047605779114352</c:v>
                </c:pt>
                <c:pt idx="99">
                  <c:v>0.15158054689178524</c:v>
                </c:pt>
                <c:pt idx="100">
                  <c:v>0.19064956648044695</c:v>
                </c:pt>
                <c:pt idx="101">
                  <c:v>0.2396569475748474</c:v>
                </c:pt>
                <c:pt idx="102">
                  <c:v>0.30100048962390308</c:v>
                </c:pt>
                <c:pt idx="103">
                  <c:v>0.37752689096361308</c:v>
                </c:pt>
                <c:pt idx="104">
                  <c:v>0.47248261606782743</c:v>
                </c:pt>
                <c:pt idx="105">
                  <c:v>0.58929959590752157</c:v>
                </c:pt>
                <c:pt idx="106">
                  <c:v>0.73104616109936849</c:v>
                </c:pt>
                <c:pt idx="107">
                  <c:v>0.89925216441392919</c:v>
                </c:pt>
                <c:pt idx="108">
                  <c:v>1.0916740030804055</c:v>
                </c:pt>
                <c:pt idx="109">
                  <c:v>1.2985297896099672</c:v>
                </c:pt>
                <c:pt idx="110">
                  <c:v>1.4971960281353318</c:v>
                </c:pt>
                <c:pt idx="111">
                  <c:v>1.6470588235294121</c:v>
                </c:pt>
                <c:pt idx="112">
                  <c:v>1.689657498694344</c:v>
                </c:pt>
                <c:pt idx="113">
                  <c:v>1.5623621974082429</c:v>
                </c:pt>
                <c:pt idx="114">
                  <c:v>1.2294725880317809</c:v>
                </c:pt>
                <c:pt idx="115">
                  <c:v>0.71714737329836764</c:v>
                </c:pt>
                <c:pt idx="116">
                  <c:v>0.1216260638526373</c:v>
                </c:pt>
                <c:pt idx="117">
                  <c:v>-0.42750589514442566</c:v>
                </c:pt>
                <c:pt idx="118">
                  <c:v>-0.8273937888848325</c:v>
                </c:pt>
                <c:pt idx="119">
                  <c:v>-1.0408403960459278</c:v>
                </c:pt>
                <c:pt idx="120">
                  <c:v>-1.0916470023958502</c:v>
                </c:pt>
                <c:pt idx="121">
                  <c:v>-1.0328249336870035</c:v>
                </c:pt>
                <c:pt idx="122">
                  <c:v>-0.91684292768383202</c:v>
                </c:pt>
                <c:pt idx="123">
                  <c:v>-0.78162990527874465</c:v>
                </c:pt>
                <c:pt idx="124">
                  <c:v>-0.64938863436948602</c:v>
                </c:pt>
                <c:pt idx="125">
                  <c:v>-0.5307251232138227</c:v>
                </c:pt>
                <c:pt idx="126">
                  <c:v>-0.4292367585042845</c:v>
                </c:pt>
                <c:pt idx="127">
                  <c:v>-0.34486270505491812</c:v>
                </c:pt>
                <c:pt idx="128">
                  <c:v>-0.27591379473050381</c:v>
                </c:pt>
                <c:pt idx="129">
                  <c:v>-0.22016501382577186</c:v>
                </c:pt>
                <c:pt idx="130">
                  <c:v>-0.17538606892935363</c:v>
                </c:pt>
                <c:pt idx="131">
                  <c:v>-0.13956677712301677</c:v>
                </c:pt>
                <c:pt idx="132">
                  <c:v>-0.11098868349875535</c:v>
                </c:pt>
                <c:pt idx="133">
                  <c:v>-8.8225090145215262E-2</c:v>
                </c:pt>
                <c:pt idx="134">
                  <c:v>-7.0111599949959982E-2</c:v>
                </c:pt>
                <c:pt idx="135">
                  <c:v>-5.5707628110712934E-2</c:v>
                </c:pt>
                <c:pt idx="136">
                  <c:v>-4.4258165418424748E-2</c:v>
                </c:pt>
                <c:pt idx="137">
                  <c:v>-3.5159532382998175E-2</c:v>
                </c:pt>
                <c:pt idx="138">
                  <c:v>-2.7930225271161412E-2</c:v>
                </c:pt>
                <c:pt idx="139">
                  <c:v>-2.2186776987172252E-2</c:v>
                </c:pt>
                <c:pt idx="140">
                  <c:v>-1.7624089845888466E-2</c:v>
                </c:pt>
                <c:pt idx="141">
                  <c:v>-1.3999566007783883E-2</c:v>
                </c:pt>
                <c:pt idx="142">
                  <c:v>-1.1120377773342061E-2</c:v>
                </c:pt>
                <c:pt idx="143">
                  <c:v>-8.8332938076300226E-3</c:v>
                </c:pt>
                <c:pt idx="144">
                  <c:v>-7.0165666336651647E-3</c:v>
                </c:pt>
                <c:pt idx="145">
                  <c:v>-5.5734730042781861E-3</c:v>
                </c:pt>
                <c:pt idx="146">
                  <c:v>-4.4271749999752865E-3</c:v>
                </c:pt>
                <c:pt idx="147">
                  <c:v>-3.5166341256847398E-3</c:v>
                </c:pt>
                <c:pt idx="148">
                  <c:v>-2.7933637935744055E-3</c:v>
                </c:pt>
                <c:pt idx="149">
                  <c:v>-2.2188487416612192E-3</c:v>
                </c:pt>
                <c:pt idx="150">
                  <c:v>-1.7624947105682361E-3</c:v>
                </c:pt>
                <c:pt idx="151">
                  <c:v>-1.399999566000078E-3</c:v>
                </c:pt>
                <c:pt idx="152">
                  <c:v>-1.1120593110987864E-3</c:v>
                </c:pt>
                <c:pt idx="153">
                  <c:v>-8.8334017325642248E-4</c:v>
                </c:pt>
                <c:pt idx="154">
                  <c:v>-7.0166207244083526E-4</c:v>
                </c:pt>
                <c:pt idx="155">
                  <c:v>-5.5735001139136156E-4</c:v>
                </c:pt>
                <c:pt idx="156">
                  <c:v>-4.4271885869928831E-4</c:v>
                </c:pt>
                <c:pt idx="157">
                  <c:v>-3.5166409353290474E-4</c:v>
                </c:pt>
                <c:pt idx="158">
                  <c:v>-2.7933672064826782E-4</c:v>
                </c:pt>
                <c:pt idx="159">
                  <c:v>-2.2188504521677212E-4</c:v>
                </c:pt>
                <c:pt idx="160">
                  <c:v>-1.7624955678524162E-4</c:v>
                </c:pt>
                <c:pt idx="161">
                  <c:v>-1.3999999956599993E-4</c:v>
                </c:pt>
              </c:numCache>
            </c:numRef>
          </c:yVal>
          <c:smooth val="1"/>
          <c:extLst>
            <c:ext xmlns:c16="http://schemas.microsoft.com/office/drawing/2014/chart" uri="{C3380CC4-5D6E-409C-BE32-E72D297353CC}">
              <c16:uniqueId val="{00000000-0B6B-4BE4-93EA-C8DF7D21EBC5}"/>
            </c:ext>
          </c:extLst>
        </c:ser>
        <c:dLbls>
          <c:showLegendKey val="0"/>
          <c:showVal val="0"/>
          <c:showCatName val="0"/>
          <c:showSerName val="0"/>
          <c:showPercent val="0"/>
          <c:showBubbleSize val="0"/>
        </c:dLbls>
        <c:axId val="104267136"/>
        <c:axId val="104531072"/>
      </c:scatterChart>
      <c:valAx>
        <c:axId val="104267136"/>
        <c:scaling>
          <c:orientation val="minMax"/>
        </c:scaling>
        <c:delete val="0"/>
        <c:axPos val="b"/>
        <c:numFmt formatCode="General" sourceLinked="1"/>
        <c:majorTickMark val="out"/>
        <c:minorTickMark val="none"/>
        <c:tickLblPos val="nextTo"/>
        <c:spPr>
          <a:noFill/>
        </c:spPr>
        <c:txPr>
          <a:bodyPr/>
          <a:lstStyle/>
          <a:p>
            <a:pPr>
              <a:defRPr sz="800"/>
            </a:pPr>
            <a:endParaRPr lang="pt-BR"/>
          </a:p>
        </c:txPr>
        <c:crossAx val="104531072"/>
        <c:crosses val="autoZero"/>
        <c:crossBetween val="midCat"/>
      </c:valAx>
      <c:valAx>
        <c:axId val="104531072"/>
        <c:scaling>
          <c:orientation val="minMax"/>
        </c:scaling>
        <c:delete val="0"/>
        <c:axPos val="l"/>
        <c:numFmt formatCode="General" sourceLinked="1"/>
        <c:majorTickMark val="out"/>
        <c:minorTickMark val="none"/>
        <c:tickLblPos val="nextTo"/>
        <c:txPr>
          <a:bodyPr/>
          <a:lstStyle/>
          <a:p>
            <a:pPr>
              <a:defRPr sz="800"/>
            </a:pPr>
            <a:endParaRPr lang="pt-BR"/>
          </a:p>
        </c:txPr>
        <c:crossAx val="104267136"/>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pt-BR"/>
              <a:t>fase</a:t>
            </a:r>
          </a:p>
        </c:rich>
      </c:tx>
      <c:overlay val="0"/>
    </c:title>
    <c:autoTitleDeleted val="0"/>
    <c:plotArea>
      <c:layout/>
      <c:scatterChart>
        <c:scatterStyle val="smoothMarker"/>
        <c:varyColors val="0"/>
        <c:ser>
          <c:idx val="1"/>
          <c:order val="0"/>
          <c:marker>
            <c:symbol val="none"/>
          </c:marker>
          <c:xVal>
            <c:numRef>
              <c:f>Plan1!$B$3:$B$23</c:f>
              <c:numCache>
                <c:formatCode>General</c:formatCode>
                <c:ptCount val="21"/>
                <c:pt idx="0">
                  <c:v>0.1</c:v>
                </c:pt>
                <c:pt idx="1">
                  <c:v>0.14125375446227684</c:v>
                </c:pt>
                <c:pt idx="2">
                  <c:v>0.19952623149688925</c:v>
                </c:pt>
                <c:pt idx="3">
                  <c:v>0.28183829312644942</c:v>
                </c:pt>
                <c:pt idx="4">
                  <c:v>0.39810717055349742</c:v>
                </c:pt>
                <c:pt idx="5">
                  <c:v>0.56234132519034941</c:v>
                </c:pt>
                <c:pt idx="6">
                  <c:v>0.79432823472428205</c:v>
                </c:pt>
                <c:pt idx="7">
                  <c:v>1.1220184543019747</c:v>
                </c:pt>
                <c:pt idx="8">
                  <c:v>1.5848931924611138</c:v>
                </c:pt>
                <c:pt idx="9">
                  <c:v>2.2387211385683452</c:v>
                </c:pt>
                <c:pt idx="10">
                  <c:v>3.1622776601683822</c:v>
                </c:pt>
                <c:pt idx="11">
                  <c:v>4.4668359215096354</c:v>
                </c:pt>
                <c:pt idx="12">
                  <c:v>6.3095734448019414</c:v>
                </c:pt>
                <c:pt idx="13">
                  <c:v>8.9125093813374647</c:v>
                </c:pt>
                <c:pt idx="14">
                  <c:v>12.589254117941724</c:v>
                </c:pt>
                <c:pt idx="15">
                  <c:v>17.782794100388987</c:v>
                </c:pt>
                <c:pt idx="16">
                  <c:v>25.118864315096072</c:v>
                </c:pt>
                <c:pt idx="17">
                  <c:v>35.481338923357576</c:v>
                </c:pt>
                <c:pt idx="18">
                  <c:v>50.118723362727287</c:v>
                </c:pt>
                <c:pt idx="19">
                  <c:v>70.794578438413879</c:v>
                </c:pt>
                <c:pt idx="20">
                  <c:v>100</c:v>
                </c:pt>
              </c:numCache>
            </c:numRef>
          </c:xVal>
          <c:yVal>
            <c:numRef>
              <c:f>Plan1!$D$3:$D$23</c:f>
              <c:numCache>
                <c:formatCode>General</c:formatCode>
                <c:ptCount val="21"/>
                <c:pt idx="0">
                  <c:v>-91.239586139104858</c:v>
                </c:pt>
                <c:pt idx="1">
                  <c:v>-91.748408807100688</c:v>
                </c:pt>
                <c:pt idx="2">
                  <c:v>-92.462534438762503</c:v>
                </c:pt>
                <c:pt idx="3">
                  <c:v>-93.458452584680089</c:v>
                </c:pt>
                <c:pt idx="4">
                  <c:v>-94.8300407425684</c:v>
                </c:pt>
                <c:pt idx="5">
                  <c:v>-96.673206454853258</c:v>
                </c:pt>
                <c:pt idx="6">
                  <c:v>-99.035861140679899</c:v>
                </c:pt>
                <c:pt idx="7">
                  <c:v>-101.80791482529149</c:v>
                </c:pt>
                <c:pt idx="8">
                  <c:v>-104.57467467451316</c:v>
                </c:pt>
                <c:pt idx="9">
                  <c:v>-106.6063638449351</c:v>
                </c:pt>
                <c:pt idx="10">
                  <c:v>-107.19727097170019</c:v>
                </c:pt>
                <c:pt idx="11">
                  <c:v>-106.14514699448245</c:v>
                </c:pt>
                <c:pt idx="12">
                  <c:v>-103.86408122094443</c:v>
                </c:pt>
                <c:pt idx="13">
                  <c:v>-101.07759049296908</c:v>
                </c:pt>
                <c:pt idx="14">
                  <c:v>-98.411141568944615</c:v>
                </c:pt>
                <c:pt idx="15">
                  <c:v>-96.186282968983349</c:v>
                </c:pt>
                <c:pt idx="16">
                  <c:v>-94.468138189318026</c:v>
                </c:pt>
                <c:pt idx="17">
                  <c:v>-93.195887674234058</c:v>
                </c:pt>
                <c:pt idx="18">
                  <c:v>-92.274348879950338</c:v>
                </c:pt>
                <c:pt idx="19">
                  <c:v>-91.614357462370904</c:v>
                </c:pt>
                <c:pt idx="20">
                  <c:v>-91.144390346953458</c:v>
                </c:pt>
              </c:numCache>
            </c:numRef>
          </c:yVal>
          <c:smooth val="1"/>
          <c:extLst>
            <c:ext xmlns:c16="http://schemas.microsoft.com/office/drawing/2014/chart" uri="{C3380CC4-5D6E-409C-BE32-E72D297353CC}">
              <c16:uniqueId val="{00000000-48A5-49E1-A6A3-8BB367FB522A}"/>
            </c:ext>
          </c:extLst>
        </c:ser>
        <c:dLbls>
          <c:showLegendKey val="0"/>
          <c:showVal val="0"/>
          <c:showCatName val="0"/>
          <c:showSerName val="0"/>
          <c:showPercent val="0"/>
          <c:showBubbleSize val="0"/>
        </c:dLbls>
        <c:axId val="105998976"/>
        <c:axId val="106000768"/>
      </c:scatterChart>
      <c:valAx>
        <c:axId val="105998976"/>
        <c:scaling>
          <c:logBase val="10"/>
          <c:orientation val="minMax"/>
        </c:scaling>
        <c:delete val="0"/>
        <c:axPos val="b"/>
        <c:numFmt formatCode="General" sourceLinked="1"/>
        <c:majorTickMark val="out"/>
        <c:minorTickMark val="none"/>
        <c:tickLblPos val="nextTo"/>
        <c:crossAx val="106000768"/>
        <c:crosses val="autoZero"/>
        <c:crossBetween val="midCat"/>
      </c:valAx>
      <c:valAx>
        <c:axId val="106000768"/>
        <c:scaling>
          <c:orientation val="minMax"/>
        </c:scaling>
        <c:delete val="0"/>
        <c:axPos val="l"/>
        <c:majorGridlines/>
        <c:numFmt formatCode="General" sourceLinked="1"/>
        <c:majorTickMark val="out"/>
        <c:minorTickMark val="none"/>
        <c:tickLblPos val="nextTo"/>
        <c:crossAx val="105998976"/>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scatterChart>
        <c:scatterStyle val="smoothMarker"/>
        <c:varyColors val="0"/>
        <c:ser>
          <c:idx val="0"/>
          <c:order val="0"/>
          <c:tx>
            <c:strRef>
              <c:f>Plan1!$C$2</c:f>
              <c:strCache>
                <c:ptCount val="1"/>
                <c:pt idx="0">
                  <c:v>modulo</c:v>
                </c:pt>
              </c:strCache>
            </c:strRef>
          </c:tx>
          <c:marker>
            <c:symbol val="none"/>
          </c:marker>
          <c:xVal>
            <c:numRef>
              <c:f>Plan1!$B$3:$B$23</c:f>
              <c:numCache>
                <c:formatCode>General</c:formatCode>
                <c:ptCount val="21"/>
                <c:pt idx="0">
                  <c:v>0.1</c:v>
                </c:pt>
                <c:pt idx="1">
                  <c:v>0.14125375446227684</c:v>
                </c:pt>
                <c:pt idx="2">
                  <c:v>0.19952623149688894</c:v>
                </c:pt>
                <c:pt idx="3">
                  <c:v>0.28183829312644942</c:v>
                </c:pt>
                <c:pt idx="4">
                  <c:v>0.39810717055349742</c:v>
                </c:pt>
                <c:pt idx="5">
                  <c:v>0.56234132519034941</c:v>
                </c:pt>
                <c:pt idx="6">
                  <c:v>0.79432823472428205</c:v>
                </c:pt>
                <c:pt idx="7">
                  <c:v>1.1220184543019747</c:v>
                </c:pt>
                <c:pt idx="8">
                  <c:v>1.5848931924611138</c:v>
                </c:pt>
                <c:pt idx="9">
                  <c:v>2.2387211385683452</c:v>
                </c:pt>
                <c:pt idx="10">
                  <c:v>3.1622776601683822</c:v>
                </c:pt>
                <c:pt idx="11">
                  <c:v>4.4668359215096354</c:v>
                </c:pt>
                <c:pt idx="12">
                  <c:v>6.3095734448019414</c:v>
                </c:pt>
                <c:pt idx="13">
                  <c:v>8.9125093813374647</c:v>
                </c:pt>
                <c:pt idx="14">
                  <c:v>12.589254117941724</c:v>
                </c:pt>
                <c:pt idx="15">
                  <c:v>17.782794100388987</c:v>
                </c:pt>
                <c:pt idx="16">
                  <c:v>25.118864315096072</c:v>
                </c:pt>
                <c:pt idx="17">
                  <c:v>35.481338923357576</c:v>
                </c:pt>
                <c:pt idx="18">
                  <c:v>50.118723362727287</c:v>
                </c:pt>
                <c:pt idx="19">
                  <c:v>70.794578438413879</c:v>
                </c:pt>
                <c:pt idx="20">
                  <c:v>100</c:v>
                </c:pt>
              </c:numCache>
            </c:numRef>
          </c:xVal>
          <c:yVal>
            <c:numRef>
              <c:f>Plan1!$C$3:$C$23</c:f>
              <c:numCache>
                <c:formatCode>General</c:formatCode>
                <c:ptCount val="21"/>
                <c:pt idx="0">
                  <c:v>18.734900420737031</c:v>
                </c:pt>
                <c:pt idx="1">
                  <c:v>13.252697608782709</c:v>
                </c:pt>
                <c:pt idx="2">
                  <c:v>9.3673136319696066</c:v>
                </c:pt>
                <c:pt idx="3">
                  <c:v>6.6107838794901745</c:v>
                </c:pt>
                <c:pt idx="4">
                  <c:v>4.6514250619393955</c:v>
                </c:pt>
                <c:pt idx="5">
                  <c:v>3.2542992740758243</c:v>
                </c:pt>
                <c:pt idx="6">
                  <c:v>2.2538402395169661</c:v>
                </c:pt>
                <c:pt idx="7">
                  <c:v>1.5354441687126339</c:v>
                </c:pt>
                <c:pt idx="8">
                  <c:v>1.0227151413736881</c:v>
                </c:pt>
                <c:pt idx="9">
                  <c:v>0.66566349202265884</c:v>
                </c:pt>
                <c:pt idx="10">
                  <c:v>0.42742520713255894</c:v>
                </c:pt>
                <c:pt idx="11">
                  <c:v>0.27521978191372831</c:v>
                </c:pt>
                <c:pt idx="12">
                  <c:v>0.18027355586735724</c:v>
                </c:pt>
                <c:pt idx="13">
                  <c:v>0.12083921591639352</c:v>
                </c:pt>
                <c:pt idx="14">
                  <c:v>8.2699354488026525E-2</c:v>
                </c:pt>
                <c:pt idx="15">
                  <c:v>5.7433929886517597E-2</c:v>
                </c:pt>
                <c:pt idx="16">
                  <c:v>4.0244192165947747E-2</c:v>
                </c:pt>
                <c:pt idx="17">
                  <c:v>2.8339064560530109E-2</c:v>
                </c:pt>
                <c:pt idx="18">
                  <c:v>2.0007962157292992E-2</c:v>
                </c:pt>
                <c:pt idx="19">
                  <c:v>1.4145057038771142E-2</c:v>
                </c:pt>
                <c:pt idx="20">
                  <c:v>1.000699161327618E-2</c:v>
                </c:pt>
              </c:numCache>
            </c:numRef>
          </c:yVal>
          <c:smooth val="1"/>
          <c:extLst>
            <c:ext xmlns:c16="http://schemas.microsoft.com/office/drawing/2014/chart" uri="{C3380CC4-5D6E-409C-BE32-E72D297353CC}">
              <c16:uniqueId val="{00000000-6D51-46F4-B195-1C3290C54427}"/>
            </c:ext>
          </c:extLst>
        </c:ser>
        <c:dLbls>
          <c:showLegendKey val="0"/>
          <c:showVal val="0"/>
          <c:showCatName val="0"/>
          <c:showSerName val="0"/>
          <c:showPercent val="0"/>
          <c:showBubbleSize val="0"/>
        </c:dLbls>
        <c:axId val="106033152"/>
        <c:axId val="106034688"/>
      </c:scatterChart>
      <c:valAx>
        <c:axId val="106033152"/>
        <c:scaling>
          <c:logBase val="10"/>
          <c:orientation val="minMax"/>
        </c:scaling>
        <c:delete val="0"/>
        <c:axPos val="b"/>
        <c:numFmt formatCode="General" sourceLinked="1"/>
        <c:majorTickMark val="out"/>
        <c:minorTickMark val="none"/>
        <c:tickLblPos val="nextTo"/>
        <c:crossAx val="106034688"/>
        <c:crosses val="autoZero"/>
        <c:crossBetween val="midCat"/>
      </c:valAx>
      <c:valAx>
        <c:axId val="106034688"/>
        <c:scaling>
          <c:orientation val="minMax"/>
        </c:scaling>
        <c:delete val="0"/>
        <c:axPos val="l"/>
        <c:majorGridlines/>
        <c:numFmt formatCode="General" sourceLinked="1"/>
        <c:majorTickMark val="out"/>
        <c:minorTickMark val="none"/>
        <c:tickLblPos val="nextTo"/>
        <c:crossAx val="106033152"/>
        <c:crosses val="autoZero"/>
        <c:crossBetween val="midCat"/>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pt-BR"/>
              <a:t>real x imag</a:t>
            </a:r>
          </a:p>
        </c:rich>
      </c:tx>
      <c:overlay val="0"/>
    </c:title>
    <c:autoTitleDeleted val="0"/>
    <c:plotArea>
      <c:layout/>
      <c:scatterChart>
        <c:scatterStyle val="smoothMarker"/>
        <c:varyColors val="0"/>
        <c:ser>
          <c:idx val="0"/>
          <c:order val="0"/>
          <c:tx>
            <c:strRef>
              <c:f>Plan1!$AF$2</c:f>
              <c:strCache>
                <c:ptCount val="1"/>
                <c:pt idx="0">
                  <c:v>imag</c:v>
                </c:pt>
              </c:strCache>
            </c:strRef>
          </c:tx>
          <c:marker>
            <c:symbol val="none"/>
          </c:marker>
          <c:xVal>
            <c:numRef>
              <c:f>Plan1!$AE$3:$AE$23</c:f>
              <c:numCache>
                <c:formatCode>General</c:formatCode>
                <c:ptCount val="21"/>
                <c:pt idx="0">
                  <c:v>0.62320775201284762</c:v>
                </c:pt>
                <c:pt idx="1">
                  <c:v>0.62143313753193052</c:v>
                </c:pt>
                <c:pt idx="2">
                  <c:v>0.61791929957802405</c:v>
                </c:pt>
                <c:pt idx="3">
                  <c:v>0.6110138512346206</c:v>
                </c:pt>
                <c:pt idx="4">
                  <c:v>0.59764187731632035</c:v>
                </c:pt>
                <c:pt idx="5">
                  <c:v>0.57247401254622665</c:v>
                </c:pt>
                <c:pt idx="6">
                  <c:v>0.52755655651841071</c:v>
                </c:pt>
                <c:pt idx="7">
                  <c:v>0.45457667697003795</c:v>
                </c:pt>
                <c:pt idx="8">
                  <c:v>0.3526573029818833</c:v>
                </c:pt>
                <c:pt idx="9">
                  <c:v>0.23770991359582386</c:v>
                </c:pt>
                <c:pt idx="10">
                  <c:v>0.13736263736263746</c:v>
                </c:pt>
                <c:pt idx="11">
                  <c:v>6.9618478170804493E-2</c:v>
                </c:pt>
                <c:pt idx="12">
                  <c:v>3.2640984480091124E-2</c:v>
                </c:pt>
                <c:pt idx="13">
                  <c:v>1.4999921474092558E-2</c:v>
                </c:pt>
                <c:pt idx="14">
                  <c:v>7.0007323599548671E-3</c:v>
                </c:pt>
                <c:pt idx="15">
                  <c:v>3.3483654792024792E-3</c:v>
                </c:pt>
                <c:pt idx="16">
                  <c:v>1.6333329097347506E-3</c:v>
                </c:pt>
                <c:pt idx="17">
                  <c:v>8.0671797490850525E-4</c:v>
                </c:pt>
                <c:pt idx="18">
                  <c:v>4.0124788017379396E-4</c:v>
                </c:pt>
                <c:pt idx="19">
                  <c:v>2.0031877279306286E-4</c:v>
                </c:pt>
                <c:pt idx="20">
                  <c:v>1.0019953679869905E-4</c:v>
                </c:pt>
              </c:numCache>
            </c:numRef>
          </c:xVal>
          <c:yVal>
            <c:numRef>
              <c:f>Plan1!$AF$3:$AF$23</c:f>
              <c:numCache>
                <c:formatCode>General</c:formatCode>
                <c:ptCount val="21"/>
                <c:pt idx="0">
                  <c:v>-3.428343569558305E-2</c:v>
                </c:pt>
                <c:pt idx="1">
                  <c:v>-4.8298563940580304E-2</c:v>
                </c:pt>
                <c:pt idx="2">
                  <c:v>-6.786527362415469E-2</c:v>
                </c:pt>
                <c:pt idx="3">
                  <c:v>-9.4867488095021268E-2</c:v>
                </c:pt>
                <c:pt idx="4">
                  <c:v>-0.13128158234474302</c:v>
                </c:pt>
                <c:pt idx="5">
                  <c:v>-0.17819547511672751</c:v>
                </c:pt>
                <c:pt idx="6">
                  <c:v>-0.23340754765835039</c:v>
                </c:pt>
                <c:pt idx="7">
                  <c:v>-0.28752716544971196</c:v>
                </c:pt>
                <c:pt idx="8">
                  <c:v>-0.3222695263267803</c:v>
                </c:pt>
                <c:pt idx="9">
                  <c:v>-0.31935587073500787</c:v>
                </c:pt>
                <c:pt idx="10">
                  <c:v>-0.2780024316631543</c:v>
                </c:pt>
                <c:pt idx="11">
                  <c:v>-0.21760830023426744</c:v>
                </c:pt>
                <c:pt idx="12">
                  <c:v>-0.15950188430669346</c:v>
                </c:pt>
                <c:pt idx="13">
                  <c:v>-0.11353866950709098</c:v>
                </c:pt>
                <c:pt idx="14">
                  <c:v>-8.0141568758583567E-2</c:v>
                </c:pt>
                <c:pt idx="15">
                  <c:v>-5.6534602843341761E-2</c:v>
                </c:pt>
                <c:pt idx="16">
                  <c:v>-3.992680996385712E-2</c:v>
                </c:pt>
                <c:pt idx="17">
                  <c:v>-2.8226781538808168E-2</c:v>
                </c:pt>
                <c:pt idx="18">
                  <c:v>-1.9968183278802468E-2</c:v>
                </c:pt>
                <c:pt idx="19">
                  <c:v>-1.4130953946887601E-2</c:v>
                </c:pt>
                <c:pt idx="20">
                  <c:v>-1.000198961948788E-2</c:v>
                </c:pt>
              </c:numCache>
            </c:numRef>
          </c:yVal>
          <c:smooth val="1"/>
          <c:extLst>
            <c:ext xmlns:c16="http://schemas.microsoft.com/office/drawing/2014/chart" uri="{C3380CC4-5D6E-409C-BE32-E72D297353CC}">
              <c16:uniqueId val="{00000000-76CC-47E7-A23C-CBC64017D0B2}"/>
            </c:ext>
          </c:extLst>
        </c:ser>
        <c:dLbls>
          <c:showLegendKey val="0"/>
          <c:showVal val="0"/>
          <c:showCatName val="0"/>
          <c:showSerName val="0"/>
          <c:showPercent val="0"/>
          <c:showBubbleSize val="0"/>
        </c:dLbls>
        <c:axId val="106567936"/>
        <c:axId val="106586112"/>
      </c:scatterChart>
      <c:valAx>
        <c:axId val="106567936"/>
        <c:scaling>
          <c:orientation val="minMax"/>
        </c:scaling>
        <c:delete val="0"/>
        <c:axPos val="b"/>
        <c:numFmt formatCode="General" sourceLinked="1"/>
        <c:majorTickMark val="out"/>
        <c:minorTickMark val="none"/>
        <c:tickLblPos val="nextTo"/>
        <c:crossAx val="106586112"/>
        <c:crosses val="autoZero"/>
        <c:crossBetween val="midCat"/>
      </c:valAx>
      <c:valAx>
        <c:axId val="106586112"/>
        <c:scaling>
          <c:orientation val="minMax"/>
        </c:scaling>
        <c:delete val="0"/>
        <c:axPos val="l"/>
        <c:majorGridlines/>
        <c:numFmt formatCode="General" sourceLinked="1"/>
        <c:majorTickMark val="out"/>
        <c:minorTickMark val="none"/>
        <c:tickLblPos val="nextTo"/>
        <c:crossAx val="106567936"/>
        <c:crosses val="autoZero"/>
        <c:crossBetween val="midCat"/>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real x imaginário</a:t>
            </a:r>
          </a:p>
        </c:rich>
      </c:tx>
      <c:overlay val="0"/>
    </c:title>
    <c:autoTitleDeleted val="0"/>
    <c:plotArea>
      <c:layout/>
      <c:scatterChart>
        <c:scatterStyle val="smoothMarker"/>
        <c:varyColors val="0"/>
        <c:ser>
          <c:idx val="0"/>
          <c:order val="0"/>
          <c:tx>
            <c:strRef>
              <c:f>Plan1!$T$2</c:f>
              <c:strCache>
                <c:ptCount val="1"/>
                <c:pt idx="0">
                  <c:v>imag</c:v>
                </c:pt>
              </c:strCache>
            </c:strRef>
          </c:tx>
          <c:marker>
            <c:symbol val="none"/>
          </c:marker>
          <c:xVal>
            <c:numRef>
              <c:f>Plan1!$S$3:$S$89</c:f>
              <c:numCache>
                <c:formatCode>General</c:formatCode>
                <c:ptCount val="87"/>
                <c:pt idx="0">
                  <c:v>-0.40529531885464348</c:v>
                </c:pt>
                <c:pt idx="1">
                  <c:v>-0.40434980447431684</c:v>
                </c:pt>
                <c:pt idx="2">
                  <c:v>-0.40247696283342638</c:v>
                </c:pt>
                <c:pt idx="3">
                  <c:v>-0.39879379813748822</c:v>
                </c:pt>
                <c:pt idx="4">
                  <c:v>-0.39165139888028838</c:v>
                </c:pt>
                <c:pt idx="5">
                  <c:v>-0.37817002054030618</c:v>
                </c:pt>
                <c:pt idx="6">
                  <c:v>-0.35397152263655618</c:v>
                </c:pt>
                <c:pt idx="7">
                  <c:v>-0.31419989086793432</c:v>
                </c:pt>
                <c:pt idx="8">
                  <c:v>-0.25735767063222231</c:v>
                </c:pt>
                <c:pt idx="9">
                  <c:v>-0.19024316894740989</c:v>
                </c:pt>
                <c:pt idx="10">
                  <c:v>-0.12637362637362454</c:v>
                </c:pt>
                <c:pt idx="11">
                  <c:v>-7.6530812327909425E-2</c:v>
                </c:pt>
                <c:pt idx="12">
                  <c:v>-4.3197050706627917E-2</c:v>
                </c:pt>
                <c:pt idx="13">
                  <c:v>-2.3217823265061822E-2</c:v>
                </c:pt>
                <c:pt idx="14">
                  <c:v>-1.2096880892057307E-2</c:v>
                </c:pt>
                <c:pt idx="15">
                  <c:v>-6.1891575654078714E-3</c:v>
                </c:pt>
                <c:pt idx="16">
                  <c:v>-3.1352118934467742E-3</c:v>
                </c:pt>
                <c:pt idx="17">
                  <c:v>-1.5798984038967482E-3</c:v>
                </c:pt>
                <c:pt idx="18">
                  <c:v>-7.9400502766377988E-4</c:v>
                </c:pt>
                <c:pt idx="19">
                  <c:v>-3.9849631694635856E-4</c:v>
                </c:pt>
                <c:pt idx="20">
                  <c:v>-1.9986015178593275E-4</c:v>
                </c:pt>
              </c:numCache>
            </c:numRef>
          </c:xVal>
          <c:yVal>
            <c:numRef>
              <c:f>Plan1!$T$3:$T$89</c:f>
              <c:numCache>
                <c:formatCode>General</c:formatCode>
                <c:ptCount val="87"/>
                <c:pt idx="0">
                  <c:v>-18.730515996081003</c:v>
                </c:pt>
                <c:pt idx="1">
                  <c:v>-13.246527663710664</c:v>
                </c:pt>
                <c:pt idx="2">
                  <c:v>-9.3586632044364197</c:v>
                </c:pt>
                <c:pt idx="3">
                  <c:v>-6.5987443508514865</c:v>
                </c:pt>
                <c:pt idx="4">
                  <c:v>-4.6349071499430385</c:v>
                </c:pt>
                <c:pt idx="5">
                  <c:v>-3.2322517229966796</c:v>
                </c:pt>
                <c:pt idx="6">
                  <c:v>-2.2258706131373112</c:v>
                </c:pt>
                <c:pt idx="7">
                  <c:v>-1.5029528348595151</c:v>
                </c:pt>
                <c:pt idx="8">
                  <c:v>-0.98980467252977711</c:v>
                </c:pt>
                <c:pt idx="9">
                  <c:v>-0.63789922501964003</c:v>
                </c:pt>
                <c:pt idx="10">
                  <c:v>-0.40831607150526283</c:v>
                </c:pt>
                <c:pt idx="11">
                  <c:v>-0.26436520784905287</c:v>
                </c:pt>
                <c:pt idx="12">
                  <c:v>-0.17502162653600908</c:v>
                </c:pt>
                <c:pt idx="13">
                  <c:v>-0.11858772611919484</c:v>
                </c:pt>
                <c:pt idx="14">
                  <c:v>-8.1809832571761568E-2</c:v>
                </c:pt>
                <c:pt idx="15">
                  <c:v>-5.7099480127579934E-2</c:v>
                </c:pt>
                <c:pt idx="16">
                  <c:v>-4.0121882426837049E-2</c:v>
                </c:pt>
                <c:pt idx="17">
                  <c:v>-2.8294990743933112E-2</c:v>
                </c:pt>
                <c:pt idx="18">
                  <c:v>-1.9992201122030383E-2</c:v>
                </c:pt>
                <c:pt idx="19">
                  <c:v>-1.4139442680511476E-2</c:v>
                </c:pt>
                <c:pt idx="20">
                  <c:v>-1.000499560559163E-2</c:v>
                </c:pt>
              </c:numCache>
            </c:numRef>
          </c:yVal>
          <c:smooth val="1"/>
          <c:extLst>
            <c:ext xmlns:c16="http://schemas.microsoft.com/office/drawing/2014/chart" uri="{C3380CC4-5D6E-409C-BE32-E72D297353CC}">
              <c16:uniqueId val="{00000000-ED8B-43A8-918F-2DBF6CF31056}"/>
            </c:ext>
          </c:extLst>
        </c:ser>
        <c:dLbls>
          <c:showLegendKey val="0"/>
          <c:showVal val="0"/>
          <c:showCatName val="0"/>
          <c:showSerName val="0"/>
          <c:showPercent val="0"/>
          <c:showBubbleSize val="0"/>
        </c:dLbls>
        <c:axId val="106619648"/>
        <c:axId val="106621184"/>
      </c:scatterChart>
      <c:valAx>
        <c:axId val="106619648"/>
        <c:scaling>
          <c:orientation val="minMax"/>
        </c:scaling>
        <c:delete val="0"/>
        <c:axPos val="b"/>
        <c:numFmt formatCode="General" sourceLinked="1"/>
        <c:majorTickMark val="out"/>
        <c:minorTickMark val="none"/>
        <c:tickLblPos val="nextTo"/>
        <c:crossAx val="106621184"/>
        <c:crosses val="autoZero"/>
        <c:crossBetween val="midCat"/>
      </c:valAx>
      <c:valAx>
        <c:axId val="106621184"/>
        <c:scaling>
          <c:orientation val="minMax"/>
        </c:scaling>
        <c:delete val="0"/>
        <c:axPos val="l"/>
        <c:majorGridlines/>
        <c:numFmt formatCode="General" sourceLinked="1"/>
        <c:majorTickMark val="out"/>
        <c:minorTickMark val="none"/>
        <c:tickLblPos val="nextTo"/>
        <c:crossAx val="106619648"/>
        <c:crosses val="autoZero"/>
        <c:crossBetween val="midCat"/>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61913"/>
            <a:ext cx="6453188" cy="4572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pitchFamily="34" charset="0"/>
                <a:cs typeface="+mn-cs"/>
              </a:defRPr>
            </a:lvl1pPr>
          </a:lstStyle>
          <a:p>
            <a:pPr>
              <a:defRPr/>
            </a:pPr>
            <a:r>
              <a:rPr lang="en-US"/>
              <a:t>          </a:t>
            </a:r>
            <a:r>
              <a:rPr lang="en-US" b="1"/>
              <a:t>FAAP – </a:t>
            </a:r>
            <a:r>
              <a:rPr lang="pt-BR" b="1"/>
              <a:t>Faculdade de Engenharia</a:t>
            </a:r>
          </a:p>
        </p:txBody>
      </p:sp>
      <p:sp>
        <p:nvSpPr>
          <p:cNvPr id="14340" name="Rectangle 4"/>
          <p:cNvSpPr>
            <a:spLocks noGrp="1" noChangeArrowheads="1"/>
          </p:cNvSpPr>
          <p:nvPr>
            <p:ph type="ftr" sz="quarter" idx="2"/>
          </p:nvPr>
        </p:nvSpPr>
        <p:spPr bwMode="auto">
          <a:xfrm>
            <a:off x="476250" y="8734425"/>
            <a:ext cx="5949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pitchFamily="34" charset="0"/>
                <a:cs typeface="+mn-cs"/>
              </a:defRPr>
            </a:lvl1pPr>
          </a:lstStyle>
          <a:p>
            <a:pPr>
              <a:defRPr/>
            </a:pPr>
            <a:r>
              <a:rPr lang="en-US"/>
              <a:t>Código da Disciplina: 1AANNN – NOME DA DISCIPLINA</a:t>
            </a:r>
          </a:p>
        </p:txBody>
      </p:sp>
      <p:sp>
        <p:nvSpPr>
          <p:cNvPr id="14341" name="Rectangle 5"/>
          <p:cNvSpPr>
            <a:spLocks noGrp="1" noChangeArrowheads="1"/>
          </p:cNvSpPr>
          <p:nvPr>
            <p:ph type="sldNum" sz="quarter" idx="3"/>
          </p:nvPr>
        </p:nvSpPr>
        <p:spPr bwMode="auto">
          <a:xfrm>
            <a:off x="5797550" y="8686800"/>
            <a:ext cx="690563"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cs typeface="+mn-cs"/>
              </a:defRPr>
            </a:lvl1pPr>
          </a:lstStyle>
          <a:p>
            <a:pPr>
              <a:defRPr/>
            </a:pPr>
            <a:fld id="{C15DC149-FC9C-41A9-858D-3403694646F0}" type="slidenum">
              <a:rPr lang="en-US"/>
              <a:pPr>
                <a:defRPr/>
              </a:pPr>
              <a:t>‹nº›</a:t>
            </a:fld>
            <a:endParaRPr lang="en-US"/>
          </a:p>
        </p:txBody>
      </p:sp>
      <p:sp>
        <p:nvSpPr>
          <p:cNvPr id="14342" name="Line 6"/>
          <p:cNvSpPr>
            <a:spLocks noChangeShapeType="1"/>
          </p:cNvSpPr>
          <p:nvPr/>
        </p:nvSpPr>
        <p:spPr bwMode="auto">
          <a:xfrm>
            <a:off x="549275" y="250825"/>
            <a:ext cx="5903913" cy="0"/>
          </a:xfrm>
          <a:prstGeom prst="line">
            <a:avLst/>
          </a:prstGeom>
          <a:noFill/>
          <a:ln w="9525">
            <a:solidFill>
              <a:schemeClr val="tx1"/>
            </a:solidFill>
            <a:round/>
            <a:headEnd/>
            <a:tailEnd/>
          </a:ln>
          <a:effectLst/>
        </p:spPr>
        <p:txBody>
          <a:bodyPr/>
          <a:lstStyle/>
          <a:p>
            <a:pPr>
              <a:defRPr/>
            </a:pPr>
            <a:endParaRPr lang="pt-BR">
              <a:cs typeface="+mn-cs"/>
            </a:endParaRPr>
          </a:p>
        </p:txBody>
      </p:sp>
      <p:sp>
        <p:nvSpPr>
          <p:cNvPr id="14343" name="Line 7"/>
          <p:cNvSpPr>
            <a:spLocks noChangeShapeType="1"/>
          </p:cNvSpPr>
          <p:nvPr/>
        </p:nvSpPr>
        <p:spPr bwMode="auto">
          <a:xfrm>
            <a:off x="539750" y="8820150"/>
            <a:ext cx="5903913" cy="0"/>
          </a:xfrm>
          <a:prstGeom prst="line">
            <a:avLst/>
          </a:prstGeom>
          <a:noFill/>
          <a:ln w="9525">
            <a:solidFill>
              <a:schemeClr val="tx1"/>
            </a:solidFill>
            <a:round/>
            <a:headEnd/>
            <a:tailEnd/>
          </a:ln>
          <a:effectLst/>
        </p:spPr>
        <p:txBody>
          <a:bodyPr/>
          <a:lstStyle/>
          <a:p>
            <a:pPr>
              <a:defRPr/>
            </a:pPr>
            <a:endParaRPr lang="pt-BR">
              <a:cs typeface="+mn-cs"/>
            </a:endParaRPr>
          </a:p>
        </p:txBody>
      </p:sp>
    </p:spTree>
    <p:extLst>
      <p:ext uri="{BB962C8B-B14F-4D97-AF65-F5344CB8AC3E}">
        <p14:creationId xmlns:p14="http://schemas.microsoft.com/office/powerpoint/2010/main" val="1503837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1">
                <a:cs typeface="+mn-cs"/>
              </a:defRPr>
            </a:lvl1pPr>
          </a:lstStyle>
          <a:p>
            <a:pPr>
              <a:defRPr/>
            </a:pPr>
            <a:endParaRPr lang="pt-BR"/>
          </a:p>
        </p:txBody>
      </p:sp>
      <p:sp>
        <p:nvSpPr>
          <p:cNvPr id="3993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cs typeface="+mn-cs"/>
              </a:defRPr>
            </a:lvl1pPr>
          </a:lstStyle>
          <a:p>
            <a:pPr>
              <a:defRPr/>
            </a:pPr>
            <a:endParaRPr lang="pt-BR"/>
          </a:p>
        </p:txBody>
      </p:sp>
      <p:sp>
        <p:nvSpPr>
          <p:cNvPr id="1015812"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3994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1">
                <a:cs typeface="+mn-cs"/>
              </a:defRPr>
            </a:lvl1pPr>
          </a:lstStyle>
          <a:p>
            <a:pPr>
              <a:defRPr/>
            </a:pPr>
            <a:endParaRPr lang="pt-BR"/>
          </a:p>
        </p:txBody>
      </p:sp>
      <p:sp>
        <p:nvSpPr>
          <p:cNvPr id="3994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cs typeface="+mn-cs"/>
              </a:defRPr>
            </a:lvl1pPr>
          </a:lstStyle>
          <a:p>
            <a:pPr>
              <a:defRPr/>
            </a:pPr>
            <a:fld id="{F64573F2-C99E-4BBE-8BA4-C208E0788AA3}" type="slidenum">
              <a:rPr lang="pt-BR"/>
              <a:pPr>
                <a:defRPr/>
              </a:pPr>
              <a:t>‹nº›</a:t>
            </a:fld>
            <a:endParaRPr lang="pt-BR"/>
          </a:p>
        </p:txBody>
      </p:sp>
    </p:spTree>
    <p:extLst>
      <p:ext uri="{BB962C8B-B14F-4D97-AF65-F5344CB8AC3E}">
        <p14:creationId xmlns:p14="http://schemas.microsoft.com/office/powerpoint/2010/main" val="16475163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5"/>
          <p:cNvSpPr>
            <a:spLocks noGrp="1" noChangeArrowheads="1"/>
          </p:cNvSpPr>
          <p:nvPr>
            <p:ph type="sldNum" sz="quarter" idx="5"/>
          </p:nvPr>
        </p:nvSpPr>
        <p:spPr>
          <a:xfrm>
            <a:off x="3884613" y="8685213"/>
            <a:ext cx="2971800" cy="457200"/>
          </a:xfrm>
        </p:spPr>
        <p:txBody>
          <a:bodyPr lIns="91432" tIns="45716" rIns="91432" bIns="45716"/>
          <a:lstStyle/>
          <a:p>
            <a:pPr>
              <a:defRPr/>
            </a:pPr>
            <a:fld id="{5CFB2F76-58F6-4394-89F1-F7207165BE48}" type="slidenum">
              <a:rPr lang="en-US">
                <a:solidFill>
                  <a:srgbClr val="000000"/>
                </a:solidFill>
              </a:rPr>
              <a:pPr>
                <a:defRPr/>
              </a:pPr>
              <a:t>109</a:t>
            </a:fld>
            <a:endParaRPr lang="en-US">
              <a:solidFill>
                <a:srgbClr val="000000"/>
              </a:solidFill>
            </a:endParaRPr>
          </a:p>
        </p:txBody>
      </p:sp>
      <p:sp>
        <p:nvSpPr>
          <p:cNvPr id="79875" name="Rectangle 2"/>
          <p:cNvSpPr>
            <a:spLocks noGrp="1" noRot="1" noChangeAspect="1" noChangeArrowheads="1" noTextEdit="1"/>
          </p:cNvSpPr>
          <p:nvPr>
            <p:ph type="sldImg"/>
          </p:nvPr>
        </p:nvSpPr>
        <p:spPr>
          <a:xfrm>
            <a:off x="962025" y="692150"/>
            <a:ext cx="4933950" cy="3416300"/>
          </a:xfrm>
          <a:ln cap="flat"/>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p:txBody>
          <a:bodyPr/>
          <a:lstStyle/>
          <a:p>
            <a:pPr>
              <a:defRPr/>
            </a:pPr>
            <a:fld id="{2F98833D-5FC3-44BB-857C-930B4A08740A}" type="slidenum">
              <a:rPr lang="pt-BR"/>
              <a:pPr>
                <a:defRPr/>
              </a:pPr>
              <a:t>513</a:t>
            </a:fld>
            <a:endParaRPr lang="pt-B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pPr eaLnBrk="1" hangingPunct="1"/>
            <a:r>
              <a:rPr lang="pt-BR">
                <a:latin typeface="Arial" charset="0"/>
              </a:rPr>
              <a:t>C:\Meus documentos\UnB\disciplinas-01-2004\links\curso-AME455-ControlSystemDesign-Spring2004\L17.pdf ; L18.pdf ; e vide ENEL 441, Lectures 27 a 30.</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1"/>
          <p:cNvSpPr>
            <a:spLocks noGrp="1" noRot="1" noChangeAspect="1" noChangeArrowheads="1" noTextEdit="1"/>
          </p:cNvSpPr>
          <p:nvPr>
            <p:ph type="sldImg"/>
          </p:nvPr>
        </p:nvSpPr>
        <p:spPr>
          <a:xfrm>
            <a:off x="952500" y="695325"/>
            <a:ext cx="4953000" cy="3429000"/>
          </a:xfrm>
          <a:solidFill>
            <a:srgbClr val="FFFFFF"/>
          </a:solidFill>
          <a:ln/>
        </p:spPr>
      </p:sp>
      <p:sp>
        <p:nvSpPr>
          <p:cNvPr id="148483" name="Rectangle 2"/>
          <p:cNvSpPr>
            <a:spLocks noGrp="1" noChangeArrowheads="1"/>
          </p:cNvSpPr>
          <p:nvPr>
            <p:ph type="body" idx="1"/>
          </p:nvPr>
        </p:nvSpPr>
        <p:spPr>
          <a:xfrm>
            <a:off x="685800" y="4343400"/>
            <a:ext cx="5486400" cy="4114800"/>
          </a:xfrm>
          <a:noFill/>
          <a:ln/>
        </p:spPr>
        <p:txBody>
          <a:bodyPr wrap="none" anchor="ctr"/>
          <a:lstStyle/>
          <a:p>
            <a:endParaRPr lang="pt-BR">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1"/>
          <p:cNvSpPr>
            <a:spLocks noGrp="1" noRot="1" noChangeAspect="1" noChangeArrowheads="1" noTextEdit="1"/>
          </p:cNvSpPr>
          <p:nvPr>
            <p:ph type="sldImg"/>
          </p:nvPr>
        </p:nvSpPr>
        <p:spPr>
          <a:xfrm>
            <a:off x="1588" y="0"/>
            <a:ext cx="1587" cy="1588"/>
          </a:xfrm>
          <a:solidFill>
            <a:srgbClr val="FFFFFF"/>
          </a:solidFill>
          <a:ln/>
        </p:spPr>
      </p:sp>
      <p:sp>
        <p:nvSpPr>
          <p:cNvPr id="150531" name="Rectangle 2"/>
          <p:cNvSpPr>
            <a:spLocks noGrp="1" noChangeArrowheads="1"/>
          </p:cNvSpPr>
          <p:nvPr>
            <p:ph type="body" idx="1"/>
          </p:nvPr>
        </p:nvSpPr>
        <p:spPr>
          <a:xfrm>
            <a:off x="685800" y="4343400"/>
            <a:ext cx="5486400" cy="4024313"/>
          </a:xfrm>
          <a:noFill/>
          <a:ln/>
        </p:spPr>
        <p:txBody>
          <a:bodyPr wrap="none" anchor="ctr"/>
          <a:lstStyle/>
          <a:p>
            <a:endParaRPr lang="pt-BR">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p:txBody>
          <a:bodyPr/>
          <a:lstStyle/>
          <a:p>
            <a:pPr>
              <a:defRPr/>
            </a:pPr>
            <a:fld id="{E0B0582C-73DF-46B1-A521-0FC318F7F726}" type="slidenum">
              <a:rPr lang="pt-BR"/>
              <a:pPr>
                <a:defRPr/>
              </a:pPr>
              <a:t>555</a:t>
            </a:fld>
            <a:endParaRPr lang="pt-B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p:spPr>
        <p:txBody>
          <a:bodyPr/>
          <a:lstStyle/>
          <a:p>
            <a:pPr eaLnBrk="1" hangingPunct="1"/>
            <a:r>
              <a:rPr lang="pt-BR">
                <a:latin typeface="Arial" charset="0"/>
              </a:rPr>
              <a:t>Vide: http://www.mech.soton.ac.uk/smv/me204/Lecture17/lecture17.ppt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1"/>
          <p:cNvSpPr>
            <a:spLocks noGrp="1" noRot="1" noChangeAspect="1" noChangeArrowheads="1" noTextEdit="1"/>
          </p:cNvSpPr>
          <p:nvPr>
            <p:ph type="sldImg"/>
          </p:nvPr>
        </p:nvSpPr>
        <p:spPr>
          <a:xfrm>
            <a:off x="952500" y="695325"/>
            <a:ext cx="4953000" cy="3429000"/>
          </a:xfrm>
          <a:solidFill>
            <a:srgbClr val="FFFFFF"/>
          </a:solidFill>
          <a:ln/>
        </p:spPr>
      </p:sp>
      <p:sp>
        <p:nvSpPr>
          <p:cNvPr id="158723" name="Rectangle 2"/>
          <p:cNvSpPr>
            <a:spLocks noGrp="1" noChangeArrowheads="1"/>
          </p:cNvSpPr>
          <p:nvPr>
            <p:ph type="body" idx="1"/>
          </p:nvPr>
        </p:nvSpPr>
        <p:spPr>
          <a:xfrm>
            <a:off x="685800" y="4343400"/>
            <a:ext cx="5486400" cy="4114800"/>
          </a:xfrm>
          <a:noFill/>
          <a:ln/>
        </p:spPr>
        <p:txBody>
          <a:bodyPr wrap="none" anchor="ctr"/>
          <a:lstStyle/>
          <a:p>
            <a:endParaRPr lang="pt-BR">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p:txBody>
          <a:bodyPr/>
          <a:lstStyle/>
          <a:p>
            <a:pPr>
              <a:defRPr/>
            </a:pPr>
            <a:fld id="{F55DA0E5-BF3A-4739-A158-6FE96B3CC0BC}" type="slidenum">
              <a:rPr lang="pt-BR">
                <a:solidFill>
                  <a:srgbClr val="000000"/>
                </a:solidFill>
              </a:rPr>
              <a:pPr>
                <a:defRPr/>
              </a:pPr>
              <a:t>578</a:t>
            </a:fld>
            <a:endParaRPr lang="pt-BR">
              <a:solidFill>
                <a:srgbClr val="000000"/>
              </a:solidFill>
            </a:endParaRPr>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a:ln/>
        </p:spPr>
        <p:txBody>
          <a:bodyPr/>
          <a:lstStyle/>
          <a:p>
            <a:pPr eaLnBrk="1" hangingPunct="1"/>
            <a:r>
              <a:rPr lang="pt-BR">
                <a:latin typeface="Arial" charset="0"/>
              </a:rPr>
              <a:t>w=0.0005; polos=polyval(denex5,j*w), magpolo=abs(polos), fasepolo = phase(polos),</a:t>
            </a:r>
          </a:p>
          <a:p>
            <a:pPr eaLnBrk="1" hangingPunct="1"/>
            <a:r>
              <a:rPr lang="pt-BR">
                <a:latin typeface="Arial" charset="0"/>
              </a:rPr>
              <a:t>zeros=polyval(numex5,j*w), </a:t>
            </a:r>
          </a:p>
          <a:p>
            <a:pPr eaLnBrk="1" hangingPunct="1"/>
            <a:r>
              <a:rPr lang="pt-BR">
                <a:latin typeface="Arial" charset="0"/>
              </a:rPr>
              <a:t>magnitG=abs(zeros/polos), faseG=phase(zeros/polos) %fase em radianos</a:t>
            </a:r>
          </a:p>
          <a:p>
            <a:pPr eaLnBrk="1" hangingPunct="1"/>
            <a:endParaRPr lang="pt-BR">
              <a:latin typeface="Arial" charset="0"/>
            </a:endParaRPr>
          </a:p>
          <a:p>
            <a:pPr eaLnBrk="1" hangingPunct="1"/>
            <a:r>
              <a:rPr lang="pt-BR">
                <a:latin typeface="Arial" charset="0"/>
              </a:rPr>
              <a:t>w=0.0000001; polos=polyval(denex5,j*w), magpolo=abs(polos), fasepolo = phase(polos),</a:t>
            </a:r>
          </a:p>
          <a:p>
            <a:pPr eaLnBrk="1" hangingPunct="1"/>
            <a:r>
              <a:rPr lang="pt-BR">
                <a:latin typeface="Arial" charset="0"/>
              </a:rPr>
              <a:t>zeros=polyval(numex5,j*w), </a:t>
            </a:r>
          </a:p>
          <a:p>
            <a:pPr eaLnBrk="1" hangingPunct="1"/>
            <a:r>
              <a:rPr lang="pt-BR">
                <a:latin typeface="Arial" charset="0"/>
              </a:rPr>
              <a:t>magnitG=abs(zeros/polos), faseG=phase(zeros/polos), faseGgraus=faseG*180/pi %fase em radianos</a:t>
            </a:r>
          </a:p>
          <a:p>
            <a:pPr eaLnBrk="1" hangingPunct="1"/>
            <a:endParaRPr lang="pt-BR">
              <a:latin typeface="Arial" charset="0"/>
            </a:endParaRPr>
          </a:p>
          <a:p>
            <a:pPr eaLnBrk="1" hangingPunct="1"/>
            <a:endParaRPr lang="pt-BR">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p:cNvSpPr>
            <a:spLocks noGrp="1" noRot="1" noChangeAspect="1" noChangeArrowheads="1" noTextEdit="1"/>
          </p:cNvSpPr>
          <p:nvPr>
            <p:ph type="sldImg"/>
          </p:nvPr>
        </p:nvSpPr>
        <p:spPr>
          <a:xfrm>
            <a:off x="952500" y="695325"/>
            <a:ext cx="4953000" cy="3429000"/>
          </a:xfrm>
          <a:solidFill>
            <a:srgbClr val="FFFFFF"/>
          </a:solidFill>
          <a:ln>
            <a:solidFill>
              <a:srgbClr val="000000"/>
            </a:solidFill>
            <a:miter lim="800000"/>
          </a:ln>
        </p:spPr>
      </p:sp>
      <p:sp>
        <p:nvSpPr>
          <p:cNvPr id="24579" name="Rectangle 2"/>
          <p:cNvSpPr>
            <a:spLocks noGrp="1" noChangeArrowheads="1"/>
          </p:cNvSpPr>
          <p:nvPr>
            <p:ph type="body" idx="1"/>
          </p:nvPr>
        </p:nvSpPr>
        <p:spPr>
          <a:xfrm>
            <a:off x="685800" y="4343400"/>
            <a:ext cx="5486400" cy="4114800"/>
          </a:xfrm>
          <a:noFill/>
          <a:ln/>
        </p:spPr>
        <p:txBody>
          <a:bodyPr wrap="none" anchor="ctr"/>
          <a:lstStyle/>
          <a:p>
            <a:endParaRPr lang="pt-BR">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a:xfrm>
            <a:off x="1588" y="0"/>
            <a:ext cx="1587" cy="1588"/>
          </a:xfrm>
          <a:solidFill>
            <a:srgbClr val="FFFFFF"/>
          </a:solidFill>
          <a:ln>
            <a:solidFill>
              <a:srgbClr val="000000"/>
            </a:solidFill>
            <a:miter lim="800000"/>
          </a:ln>
        </p:spPr>
      </p:sp>
      <p:sp>
        <p:nvSpPr>
          <p:cNvPr id="25603" name="Rectangle 2"/>
          <p:cNvSpPr>
            <a:spLocks noGrp="1" noChangeArrowheads="1"/>
          </p:cNvSpPr>
          <p:nvPr>
            <p:ph type="body" idx="1"/>
          </p:nvPr>
        </p:nvSpPr>
        <p:spPr>
          <a:xfrm>
            <a:off x="685800" y="4343400"/>
            <a:ext cx="5486400" cy="4024313"/>
          </a:xfrm>
          <a:noFill/>
          <a:ln/>
        </p:spPr>
        <p:txBody>
          <a:bodyPr wrap="none" anchor="ctr"/>
          <a:lstStyle/>
          <a:p>
            <a:endParaRPr lang="pt-BR">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p:cNvSpPr>
            <a:spLocks noGrp="1" noRot="1" noChangeAspect="1" noChangeArrowheads="1" noTextEdit="1"/>
          </p:cNvSpPr>
          <p:nvPr>
            <p:ph type="sldImg"/>
          </p:nvPr>
        </p:nvSpPr>
        <p:spPr>
          <a:xfrm>
            <a:off x="1588" y="0"/>
            <a:ext cx="1587" cy="1588"/>
          </a:xfrm>
          <a:solidFill>
            <a:srgbClr val="FFFFFF"/>
          </a:solidFill>
          <a:ln>
            <a:solidFill>
              <a:srgbClr val="000000"/>
            </a:solidFill>
            <a:miter lim="800000"/>
          </a:ln>
        </p:spPr>
      </p:sp>
      <p:sp>
        <p:nvSpPr>
          <p:cNvPr id="26627" name="Rectangle 2"/>
          <p:cNvSpPr>
            <a:spLocks noGrp="1" noChangeArrowheads="1"/>
          </p:cNvSpPr>
          <p:nvPr>
            <p:ph type="body" idx="1"/>
          </p:nvPr>
        </p:nvSpPr>
        <p:spPr>
          <a:xfrm>
            <a:off x="685800" y="4343400"/>
            <a:ext cx="5486400" cy="4024313"/>
          </a:xfrm>
          <a:noFill/>
          <a:ln/>
        </p:spPr>
        <p:txBody>
          <a:bodyPr wrap="none" anchor="ctr"/>
          <a:lstStyle/>
          <a:p>
            <a:endParaRPr lang="pt-BR">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a:xfrm>
            <a:off x="952500" y="695325"/>
            <a:ext cx="4953000" cy="3429000"/>
          </a:xfrm>
          <a:solidFill>
            <a:srgbClr val="FFFFFF"/>
          </a:solidFill>
          <a:ln>
            <a:solidFill>
              <a:srgbClr val="000000"/>
            </a:solidFill>
            <a:miter lim="800000"/>
          </a:ln>
        </p:spPr>
      </p:sp>
      <p:sp>
        <p:nvSpPr>
          <p:cNvPr id="27651" name="Rectangle 2"/>
          <p:cNvSpPr>
            <a:spLocks noGrp="1" noChangeArrowheads="1"/>
          </p:cNvSpPr>
          <p:nvPr>
            <p:ph type="body" idx="1"/>
          </p:nvPr>
        </p:nvSpPr>
        <p:spPr>
          <a:xfrm>
            <a:off x="685800" y="4343400"/>
            <a:ext cx="5486400" cy="4114800"/>
          </a:xfrm>
          <a:noFill/>
          <a:ln/>
        </p:spPr>
        <p:txBody>
          <a:bodyPr wrap="none" anchor="ctr"/>
          <a:lstStyle/>
          <a:p>
            <a:endParaRPr lang="pt-BR">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5"/>
          <p:cNvSpPr>
            <a:spLocks noGrp="1" noChangeArrowheads="1"/>
          </p:cNvSpPr>
          <p:nvPr>
            <p:ph type="sldNum" sz="quarter" idx="5"/>
          </p:nvPr>
        </p:nvSpPr>
        <p:spPr>
          <a:xfrm>
            <a:off x="3884613" y="8685213"/>
            <a:ext cx="2971800" cy="457200"/>
          </a:xfrm>
        </p:spPr>
        <p:txBody>
          <a:bodyPr lIns="91432" tIns="45716" rIns="91432" bIns="45716"/>
          <a:lstStyle/>
          <a:p>
            <a:pPr>
              <a:defRPr/>
            </a:pPr>
            <a:fld id="{868EC74B-EE6F-4A04-94E4-6189A8CABF43}" type="slidenum">
              <a:rPr lang="en-US"/>
              <a:pPr>
                <a:defRPr/>
              </a:pPr>
              <a:t>110</a:t>
            </a:fld>
            <a:endParaRPr lang="en-US"/>
          </a:p>
        </p:txBody>
      </p:sp>
      <p:sp>
        <p:nvSpPr>
          <p:cNvPr id="80899" name="Rectangle 2"/>
          <p:cNvSpPr>
            <a:spLocks noGrp="1" noRot="1" noChangeAspect="1" noChangeArrowheads="1" noTextEdit="1"/>
          </p:cNvSpPr>
          <p:nvPr>
            <p:ph type="sldImg"/>
          </p:nvPr>
        </p:nvSpPr>
        <p:spPr>
          <a:xfrm>
            <a:off x="962025" y="692150"/>
            <a:ext cx="4933950" cy="3416300"/>
          </a:xfrm>
          <a:ln cap="flat"/>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1588" y="0"/>
            <a:ext cx="1587" cy="1588"/>
          </a:xfrm>
          <a:solidFill>
            <a:srgbClr val="FFFFFF"/>
          </a:solidFill>
          <a:ln>
            <a:solidFill>
              <a:srgbClr val="000000"/>
            </a:solidFill>
            <a:miter lim="800000"/>
          </a:ln>
        </p:spPr>
      </p:sp>
      <p:sp>
        <p:nvSpPr>
          <p:cNvPr id="28675" name="Rectangle 2"/>
          <p:cNvSpPr>
            <a:spLocks noGrp="1" noChangeArrowheads="1"/>
          </p:cNvSpPr>
          <p:nvPr>
            <p:ph type="body" idx="1"/>
          </p:nvPr>
        </p:nvSpPr>
        <p:spPr>
          <a:xfrm>
            <a:off x="685800" y="4343400"/>
            <a:ext cx="5486400" cy="4024313"/>
          </a:xfrm>
          <a:noFill/>
          <a:ln/>
        </p:spPr>
        <p:txBody>
          <a:bodyPr wrap="none" anchor="ctr"/>
          <a:lstStyle/>
          <a:p>
            <a:endParaRPr lang="pt-BR">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AC7A112-DB2A-49A6-B735-B8856DDAFAA2}" type="slidenum">
              <a:rPr lang="pt-BR"/>
              <a:pPr/>
              <a:t>845</a:t>
            </a:fld>
            <a:endParaRPr lang="pt-B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7477B4F9-8035-4A31-8689-2FE75ACD124C}" type="slidenum">
              <a:rPr lang="pt-BR"/>
              <a:pPr/>
              <a:t>846</a:t>
            </a:fld>
            <a:endParaRPr lang="pt-B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AD5E018E-C1D8-4C25-96AA-8295356A588D}" type="slidenum">
              <a:rPr lang="pt-BR"/>
              <a:pPr/>
              <a:t>847</a:t>
            </a:fld>
            <a:endParaRPr lang="pt-B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36C95DED-FBBC-4F41-8FF7-262211692992}" type="slidenum">
              <a:rPr lang="pt-BR"/>
              <a:pPr/>
              <a:t>848</a:t>
            </a:fld>
            <a:endParaRPr lang="pt-B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5FAB26E6-6F4A-43B5-BDEA-97CC3466EAB2}" type="slidenum">
              <a:rPr lang="pt-BR"/>
              <a:pPr/>
              <a:t>849</a:t>
            </a:fld>
            <a:endParaRPr lang="pt-B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875C8752-8F6E-4F24-A07E-FD8EEA2679C3}" type="slidenum">
              <a:rPr lang="pt-BR"/>
              <a:pPr/>
              <a:t>850</a:t>
            </a:fld>
            <a:endParaRPr lang="pt-B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F5ECFAE1-4AD0-47AC-A363-B7874763DD36}" type="slidenum">
              <a:rPr lang="pt-BR"/>
              <a:pPr/>
              <a:t>851</a:t>
            </a:fld>
            <a:endParaRPr lang="pt-B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69C8694B-9C31-4F76-9648-A524AB85F6E8}" type="slidenum">
              <a:rPr lang="pt-BR"/>
              <a:pPr/>
              <a:t>852</a:t>
            </a:fld>
            <a:endParaRPr lang="pt-B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BF08C60C-5F48-41B4-9B9F-31B804908189}" type="slidenum">
              <a:rPr lang="pt-BR"/>
              <a:pPr/>
              <a:t>853</a:t>
            </a:fld>
            <a:endParaRPr lang="pt-B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5"/>
          <p:cNvSpPr>
            <a:spLocks noGrp="1" noChangeArrowheads="1"/>
          </p:cNvSpPr>
          <p:nvPr>
            <p:ph type="sldNum" sz="quarter" idx="5"/>
          </p:nvPr>
        </p:nvSpPr>
        <p:spPr>
          <a:xfrm>
            <a:off x="3884613" y="8685213"/>
            <a:ext cx="2971800" cy="457200"/>
          </a:xfrm>
        </p:spPr>
        <p:txBody>
          <a:bodyPr lIns="91432" tIns="45716" rIns="91432" bIns="45716"/>
          <a:lstStyle/>
          <a:p>
            <a:pPr>
              <a:defRPr/>
            </a:pPr>
            <a:fld id="{6FA0E69C-135C-420B-BB80-B8084979F9E4}" type="slidenum">
              <a:rPr lang="en-US"/>
              <a:pPr>
                <a:defRPr/>
              </a:pPr>
              <a:t>118</a:t>
            </a:fld>
            <a:endParaRPr lang="en-US"/>
          </a:p>
        </p:txBody>
      </p:sp>
      <p:sp>
        <p:nvSpPr>
          <p:cNvPr id="81923" name="Rectangle 2"/>
          <p:cNvSpPr>
            <a:spLocks noGrp="1" noRot="1" noChangeAspect="1" noChangeArrowheads="1" noTextEdit="1"/>
          </p:cNvSpPr>
          <p:nvPr>
            <p:ph type="sldImg"/>
          </p:nvPr>
        </p:nvSpPr>
        <p:spPr>
          <a:xfrm>
            <a:off x="962025" y="692150"/>
            <a:ext cx="4933950" cy="3416300"/>
          </a:xfrm>
          <a:ln cap="flat"/>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C95D4E94-2091-48AB-B5E5-B82CB16423BF}" type="slidenum">
              <a:rPr lang="pt-BR"/>
              <a:pPr/>
              <a:t>854</a:t>
            </a:fld>
            <a:endParaRPr lang="pt-B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D2E66609-8246-4BAD-A470-6C0F642C10DD}" type="slidenum">
              <a:rPr lang="pt-BR"/>
              <a:pPr/>
              <a:t>855</a:t>
            </a:fld>
            <a:endParaRPr lang="pt-B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3F810767-0FAC-4B4E-A583-98F4E4B2063A}" type="slidenum">
              <a:rPr lang="pt-BR"/>
              <a:pPr/>
              <a:t>856</a:t>
            </a:fld>
            <a:endParaRPr lang="pt-B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DD8220E-EB38-4D9E-91C4-27402E00F85F}" type="slidenum">
              <a:rPr lang="pt-BR"/>
              <a:pPr/>
              <a:t>857</a:t>
            </a:fld>
            <a:endParaRPr lang="pt-B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8DAFD42-FEC5-4E28-A8BD-3F5130449FD0}" type="slidenum">
              <a:rPr lang="pt-BR"/>
              <a:pPr/>
              <a:t>858</a:t>
            </a:fld>
            <a:endParaRPr lang="pt-B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ECFA5C53-E9DD-43DF-82D1-99302CC8A9FD}" type="slidenum">
              <a:rPr lang="pt-BR"/>
              <a:pPr/>
              <a:t>859</a:t>
            </a:fld>
            <a:endParaRPr lang="pt-B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E7D50604-CEC7-4BFD-94B5-854FFC44F9F6}" type="slidenum">
              <a:rPr lang="pt-BR"/>
              <a:pPr/>
              <a:t>860</a:t>
            </a:fld>
            <a:endParaRPr lang="pt-B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B13D03EE-31E4-48EA-BD1A-1B0962831957}" type="slidenum">
              <a:rPr lang="pt-BR"/>
              <a:pPr/>
              <a:t>861</a:t>
            </a:fld>
            <a:endParaRPr lang="pt-B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BBD4E3E-E25C-4708-A5F1-71638DF804D2}" type="slidenum">
              <a:rPr lang="pt-BR"/>
              <a:pPr/>
              <a:t>862</a:t>
            </a:fld>
            <a:endParaRPr lang="pt-B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72FF8DFA-E589-479A-8CFA-5662AB212D85}" type="slidenum">
              <a:rPr lang="pt-BR"/>
              <a:pPr/>
              <a:t>863</a:t>
            </a:fld>
            <a:endParaRPr lang="pt-B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5"/>
          <p:cNvSpPr>
            <a:spLocks noGrp="1" noChangeArrowheads="1"/>
          </p:cNvSpPr>
          <p:nvPr>
            <p:ph type="sldNum" sz="quarter" idx="5"/>
          </p:nvPr>
        </p:nvSpPr>
        <p:spPr>
          <a:xfrm>
            <a:off x="3884613" y="8685213"/>
            <a:ext cx="2971800" cy="457200"/>
          </a:xfrm>
        </p:spPr>
        <p:txBody>
          <a:bodyPr lIns="91432" tIns="45716" rIns="91432" bIns="45716"/>
          <a:lstStyle/>
          <a:p>
            <a:pPr>
              <a:defRPr/>
            </a:pPr>
            <a:fld id="{7B228339-CB71-4293-BF21-800B36EE92A7}" type="slidenum">
              <a:rPr lang="en-US"/>
              <a:pPr>
                <a:defRPr/>
              </a:pPr>
              <a:t>120</a:t>
            </a:fld>
            <a:endParaRPr lang="en-US"/>
          </a:p>
        </p:txBody>
      </p:sp>
      <p:sp>
        <p:nvSpPr>
          <p:cNvPr id="82947" name="Rectangle 2"/>
          <p:cNvSpPr>
            <a:spLocks noGrp="1" noRot="1" noChangeAspect="1" noChangeArrowheads="1" noTextEdit="1"/>
          </p:cNvSpPr>
          <p:nvPr>
            <p:ph type="sldImg"/>
          </p:nvPr>
        </p:nvSpPr>
        <p:spPr>
          <a:xfrm>
            <a:off x="962025" y="692150"/>
            <a:ext cx="4933950" cy="3416300"/>
          </a:xfrm>
          <a:ln cap="flat"/>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DF23D0E2-4D2B-4D6E-A5A0-57C0AC683510}" type="slidenum">
              <a:rPr lang="pt-BR"/>
              <a:pPr/>
              <a:t>864</a:t>
            </a:fld>
            <a:endParaRPr lang="pt-B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0F10A48-DB58-4AE4-A6A6-52E20D36139F}" type="slidenum">
              <a:rPr lang="pt-BR"/>
              <a:pPr/>
              <a:t>865</a:t>
            </a:fld>
            <a:endParaRPr lang="pt-B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A012FBA3-F960-4F15-B611-56307DE6F191}" type="slidenum">
              <a:rPr lang="pt-BR"/>
              <a:pPr/>
              <a:t>866</a:t>
            </a:fld>
            <a:endParaRPr lang="pt-B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4D677D38-C872-4143-A5FB-FF881A617E58}" type="slidenum">
              <a:rPr lang="pt-BR"/>
              <a:pPr/>
              <a:t>867</a:t>
            </a:fld>
            <a:endParaRPr lang="pt-B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DD0374E-993B-45B5-A7F3-4AF7DF01D25E}" type="slidenum">
              <a:rPr lang="pt-BR"/>
              <a:pPr/>
              <a:t>868</a:t>
            </a:fld>
            <a:endParaRPr lang="pt-B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AB9DECB-5898-4C47-B829-48BB40201A1A}" type="slidenum">
              <a:rPr lang="pt-BR"/>
              <a:pPr/>
              <a:t>869</a:t>
            </a:fld>
            <a:endParaRPr lang="pt-B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CBDE8AE-7610-423F-97E5-0E13181EEC8F}" type="slidenum">
              <a:rPr lang="pt-BR"/>
              <a:pPr/>
              <a:t>870</a:t>
            </a:fld>
            <a:endParaRPr lang="pt-B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41B481EC-9360-4FE4-B89E-9D0CA8CBB1A0}" type="slidenum">
              <a:rPr lang="pt-BR"/>
              <a:pPr/>
              <a:t>871</a:t>
            </a:fld>
            <a:endParaRPr lang="pt-B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D0C4891-7868-4367-BC5B-DAF64C39C031}" type="slidenum">
              <a:rPr lang="pt-BR"/>
              <a:pPr/>
              <a:t>872</a:t>
            </a:fld>
            <a:endParaRPr lang="pt-B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EBE4D50A-4A6B-48B2-B953-740E76EA26FF}" type="slidenum">
              <a:rPr lang="pt-BR"/>
              <a:pPr/>
              <a:t>873</a:t>
            </a:fld>
            <a:endParaRPr lang="pt-B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
          <p:cNvSpPr>
            <a:spLocks noGrp="1" noRot="1" noChangeAspect="1" noChangeArrowheads="1" noTextEdit="1"/>
          </p:cNvSpPr>
          <p:nvPr>
            <p:ph type="sldImg"/>
          </p:nvPr>
        </p:nvSpPr>
        <p:spPr>
          <a:xfrm>
            <a:off x="952500" y="695325"/>
            <a:ext cx="4953000" cy="3429000"/>
          </a:xfrm>
          <a:solidFill>
            <a:srgbClr val="FFFFFF"/>
          </a:solidFill>
          <a:ln/>
        </p:spPr>
      </p:sp>
      <p:sp>
        <p:nvSpPr>
          <p:cNvPr id="100355" name="Rectangle 2"/>
          <p:cNvSpPr>
            <a:spLocks noGrp="1" noChangeArrowheads="1"/>
          </p:cNvSpPr>
          <p:nvPr>
            <p:ph type="body" idx="1"/>
          </p:nvPr>
        </p:nvSpPr>
        <p:spPr>
          <a:xfrm>
            <a:off x="685800" y="4343400"/>
            <a:ext cx="5486400" cy="4114800"/>
          </a:xfrm>
          <a:noFill/>
          <a:ln/>
        </p:spPr>
        <p:txBody>
          <a:bodyPr wrap="none" anchor="ctr"/>
          <a:lstStyle/>
          <a:p>
            <a:endParaRPr lang="pt-BR">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
          <p:cNvSpPr>
            <a:spLocks noGrp="1" noRot="1" noChangeAspect="1" noChangeArrowheads="1" noTextEdit="1"/>
          </p:cNvSpPr>
          <p:nvPr>
            <p:ph type="sldImg"/>
          </p:nvPr>
        </p:nvSpPr>
        <p:spPr>
          <a:xfrm>
            <a:off x="1588" y="0"/>
            <a:ext cx="1587" cy="1588"/>
          </a:xfrm>
          <a:solidFill>
            <a:srgbClr val="FFFFFF"/>
          </a:solidFill>
          <a:ln/>
        </p:spPr>
      </p:sp>
      <p:sp>
        <p:nvSpPr>
          <p:cNvPr id="102403" name="Rectangle 2"/>
          <p:cNvSpPr>
            <a:spLocks noGrp="1" noChangeArrowheads="1"/>
          </p:cNvSpPr>
          <p:nvPr>
            <p:ph type="body" idx="1"/>
          </p:nvPr>
        </p:nvSpPr>
        <p:spPr>
          <a:xfrm>
            <a:off x="685800" y="4343400"/>
            <a:ext cx="5486400" cy="4024313"/>
          </a:xfrm>
          <a:noFill/>
          <a:ln/>
        </p:spPr>
        <p:txBody>
          <a:bodyPr wrap="none" anchor="ctr"/>
          <a:lstStyle/>
          <a:p>
            <a:endParaRPr lang="pt-BR">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1"/>
          <p:cNvSpPr>
            <a:spLocks noGrp="1" noRot="1" noChangeAspect="1" noChangeArrowheads="1" noTextEdit="1"/>
          </p:cNvSpPr>
          <p:nvPr>
            <p:ph type="sldImg"/>
          </p:nvPr>
        </p:nvSpPr>
        <p:spPr>
          <a:xfrm>
            <a:off x="952500" y="695325"/>
            <a:ext cx="4953000" cy="3429000"/>
          </a:xfrm>
          <a:solidFill>
            <a:srgbClr val="FFFFFF"/>
          </a:solidFill>
          <a:ln/>
        </p:spPr>
      </p:sp>
      <p:sp>
        <p:nvSpPr>
          <p:cNvPr id="110595" name="Rectangle 2"/>
          <p:cNvSpPr>
            <a:spLocks noGrp="1" noChangeArrowheads="1"/>
          </p:cNvSpPr>
          <p:nvPr>
            <p:ph type="body" idx="1"/>
          </p:nvPr>
        </p:nvSpPr>
        <p:spPr>
          <a:xfrm>
            <a:off x="685800" y="4343400"/>
            <a:ext cx="5486400" cy="4114800"/>
          </a:xfrm>
          <a:noFill/>
          <a:ln/>
        </p:spPr>
        <p:txBody>
          <a:bodyPr wrap="none" anchor="ctr"/>
          <a:lstStyle/>
          <a:p>
            <a:endParaRPr lang="pt-BR">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1"/>
          <p:cNvSpPr>
            <a:spLocks noGrp="1" noRot="1" noChangeAspect="1" noChangeArrowheads="1" noTextEdit="1"/>
          </p:cNvSpPr>
          <p:nvPr>
            <p:ph type="sldImg"/>
          </p:nvPr>
        </p:nvSpPr>
        <p:spPr>
          <a:xfrm>
            <a:off x="1588" y="0"/>
            <a:ext cx="1587" cy="1588"/>
          </a:xfrm>
          <a:solidFill>
            <a:srgbClr val="FFFFFF"/>
          </a:solidFill>
          <a:ln/>
        </p:spPr>
      </p:sp>
      <p:sp>
        <p:nvSpPr>
          <p:cNvPr id="112643" name="Rectangle 2"/>
          <p:cNvSpPr>
            <a:spLocks noGrp="1" noChangeArrowheads="1"/>
          </p:cNvSpPr>
          <p:nvPr>
            <p:ph type="body" idx="1"/>
          </p:nvPr>
        </p:nvSpPr>
        <p:spPr>
          <a:xfrm>
            <a:off x="685800" y="4343400"/>
            <a:ext cx="5486400" cy="4024313"/>
          </a:xfrm>
          <a:noFill/>
          <a:ln/>
        </p:spPr>
        <p:txBody>
          <a:bodyPr wrap="none" anchor="ctr"/>
          <a:lstStyle/>
          <a:p>
            <a:endParaRPr lang="pt-BR">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p:txBody>
          <a:bodyPr/>
          <a:lstStyle/>
          <a:p>
            <a:pPr>
              <a:defRPr/>
            </a:pPr>
            <a:fld id="{11D9788A-09DD-4433-8F35-332ABA7D0BA9}" type="slidenum">
              <a:rPr lang="pt-BR"/>
              <a:pPr>
                <a:defRPr/>
              </a:pPr>
              <a:t>512</a:t>
            </a:fld>
            <a:endParaRPr lang="pt-B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r>
              <a:rPr lang="pt-BR">
                <a:latin typeface="Arial" charset="0"/>
              </a:rPr>
              <a:t>C:\Meus documentos\UnB\disciplinas-01-2004\links\curso-AME455-ControlSystemDesign-Spring2004\L17.pdf ; L18.pdf ; e vide ENEL 441, Lectures 27 a 30.</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15" name="Picture 12" descr="Page013"/>
          <p:cNvPicPr>
            <a:picLocks noChangeAspect="1" noChangeArrowheads="1"/>
          </p:cNvPicPr>
          <p:nvPr userDrawn="1"/>
        </p:nvPicPr>
        <p:blipFill>
          <a:blip r:embed="rId2"/>
          <a:srcRect/>
          <a:stretch>
            <a:fillRect/>
          </a:stretch>
        </p:blipFill>
        <p:spPr bwMode="auto">
          <a:xfrm>
            <a:off x="0" y="846138"/>
            <a:ext cx="9906000" cy="5799137"/>
          </a:xfrm>
          <a:prstGeom prst="rect">
            <a:avLst/>
          </a:prstGeom>
          <a:noFill/>
        </p:spPr>
      </p:pic>
      <p:sp>
        <p:nvSpPr>
          <p:cNvPr id="10" name="Text Box 18"/>
          <p:cNvSpPr txBox="1">
            <a:spLocks noChangeArrowheads="1"/>
          </p:cNvSpPr>
          <p:nvPr/>
        </p:nvSpPr>
        <p:spPr bwMode="auto">
          <a:xfrm>
            <a:off x="1600200" y="5373688"/>
            <a:ext cx="6708775" cy="457200"/>
          </a:xfrm>
          <a:prstGeom prst="rect">
            <a:avLst/>
          </a:prstGeom>
          <a:noFill/>
          <a:ln w="9525">
            <a:noFill/>
            <a:miter lim="800000"/>
            <a:headEnd/>
            <a:tailEnd/>
          </a:ln>
          <a:effectLst/>
        </p:spPr>
        <p:txBody>
          <a:bodyPr>
            <a:spAutoFit/>
          </a:bodyPr>
          <a:lstStyle/>
          <a:p>
            <a:pPr>
              <a:spcBef>
                <a:spcPct val="50000"/>
              </a:spcBef>
              <a:defRPr/>
            </a:pPr>
            <a:endParaRPr lang="pt-BR" sz="2400" b="1">
              <a:cs typeface="+mn-cs"/>
            </a:endParaRPr>
          </a:p>
        </p:txBody>
      </p:sp>
      <p:sp>
        <p:nvSpPr>
          <p:cNvPr id="4100" name="Rectangle 4"/>
          <p:cNvSpPr>
            <a:spLocks noGrp="1" noChangeArrowheads="1"/>
          </p:cNvSpPr>
          <p:nvPr>
            <p:ph type="ctrTitle" sz="quarter"/>
          </p:nvPr>
        </p:nvSpPr>
        <p:spPr>
          <a:xfrm>
            <a:off x="247650" y="2438400"/>
            <a:ext cx="9410700" cy="1143000"/>
          </a:xfrm>
          <a:noFill/>
        </p:spPr>
        <p:txBody>
          <a:bodyPr lIns="91440" rIns="91440"/>
          <a:lstStyle>
            <a:lvl1pPr algn="ctr">
              <a:defRPr sz="4100" b="0">
                <a:solidFill>
                  <a:srgbClr val="000064"/>
                </a:solidFill>
              </a:defRPr>
            </a:lvl1pPr>
          </a:lstStyle>
          <a:p>
            <a:r>
              <a:rPr lang="pt-BR" dirty="0"/>
              <a:t>Título do conjunto de slides</a:t>
            </a:r>
          </a:p>
        </p:txBody>
      </p:sp>
      <p:sp>
        <p:nvSpPr>
          <p:cNvPr id="4101" name="Rectangle 5"/>
          <p:cNvSpPr>
            <a:spLocks noGrp="1" noChangeArrowheads="1"/>
          </p:cNvSpPr>
          <p:nvPr>
            <p:ph type="subTitle" sz="quarter" idx="1"/>
          </p:nvPr>
        </p:nvSpPr>
        <p:spPr>
          <a:xfrm>
            <a:off x="247650" y="3886200"/>
            <a:ext cx="9410700" cy="1703388"/>
          </a:xfrm>
        </p:spPr>
        <p:txBody>
          <a:bodyPr lIns="91440" rIns="91440"/>
          <a:lstStyle>
            <a:lvl1pPr marL="0" indent="0" algn="ctr">
              <a:buFontTx/>
              <a:buNone/>
              <a:defRPr sz="2400">
                <a:solidFill>
                  <a:srgbClr val="000066"/>
                </a:solidFill>
              </a:defRPr>
            </a:lvl1pPr>
          </a:lstStyle>
          <a:p>
            <a:r>
              <a:rPr lang="pt-BR"/>
              <a:t>Sub-título do conjunto de slides</a:t>
            </a:r>
          </a:p>
          <a:p>
            <a:endParaRPr lang="pt-BR"/>
          </a:p>
        </p:txBody>
      </p:sp>
      <p:sp>
        <p:nvSpPr>
          <p:cNvPr id="11" name="Rectangle 3"/>
          <p:cNvSpPr>
            <a:spLocks noGrp="1" noChangeArrowheads="1"/>
          </p:cNvSpPr>
          <p:nvPr>
            <p:ph type="sldNum" sz="quarter" idx="10"/>
          </p:nvPr>
        </p:nvSpPr>
        <p:spPr bwMode="auto">
          <a:xfrm>
            <a:off x="9050338" y="6559550"/>
            <a:ext cx="855662" cy="3968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800">
                <a:solidFill>
                  <a:schemeClr val="bg1"/>
                </a:solidFill>
                <a:cs typeface="+mn-cs"/>
              </a:defRPr>
            </a:lvl1pPr>
          </a:lstStyle>
          <a:p>
            <a:pPr>
              <a:defRPr/>
            </a:pPr>
            <a:fld id="{31AF1F5E-B39C-4719-8A0C-C8A8B05A3384}" type="slidenum">
              <a:rPr lang="pt-BR"/>
              <a:pPr>
                <a:defRPr/>
              </a:pPr>
              <a:t>‹nº›</a:t>
            </a:fld>
            <a:endParaRPr lang="pt-BR"/>
          </a:p>
        </p:txBody>
      </p:sp>
      <p:sp>
        <p:nvSpPr>
          <p:cNvPr id="13" name="Rectangle 8"/>
          <p:cNvSpPr>
            <a:spLocks noChangeArrowheads="1"/>
          </p:cNvSpPr>
          <p:nvPr userDrawn="1"/>
        </p:nvSpPr>
        <p:spPr bwMode="auto">
          <a:xfrm>
            <a:off x="0" y="6665937"/>
            <a:ext cx="9906000" cy="192087"/>
          </a:xfrm>
          <a:prstGeom prst="rect">
            <a:avLst/>
          </a:prstGeom>
          <a:solidFill>
            <a:srgbClr val="006600"/>
          </a:solidFill>
          <a:ln w="9525">
            <a:noFill/>
            <a:miter lim="800000"/>
            <a:headEnd/>
            <a:tailEnd/>
          </a:ln>
          <a:effectLst/>
        </p:spPr>
        <p:txBody>
          <a:bodyPr wrap="none" anchor="ctr"/>
          <a:lstStyle/>
          <a:p>
            <a:endParaRPr lang="pt-BR"/>
          </a:p>
        </p:txBody>
      </p:sp>
      <p:pic>
        <p:nvPicPr>
          <p:cNvPr id="16" name="Picture 13" descr="Page013"/>
          <p:cNvPicPr>
            <a:picLocks noChangeAspect="1" noChangeArrowheads="1"/>
          </p:cNvPicPr>
          <p:nvPr userDrawn="1"/>
        </p:nvPicPr>
        <p:blipFill>
          <a:blip r:embed="rId3"/>
          <a:srcRect/>
          <a:stretch>
            <a:fillRect/>
          </a:stretch>
        </p:blipFill>
        <p:spPr bwMode="auto">
          <a:xfrm>
            <a:off x="19050" y="0"/>
            <a:ext cx="9886950" cy="836613"/>
          </a:xfrm>
          <a:prstGeom prst="rect">
            <a:avLst/>
          </a:prstGeom>
          <a:noFill/>
        </p:spPr>
      </p:pic>
      <p:sp>
        <p:nvSpPr>
          <p:cNvPr id="18" name="Line 16"/>
          <p:cNvSpPr>
            <a:spLocks noChangeShapeType="1"/>
          </p:cNvSpPr>
          <p:nvPr userDrawn="1"/>
        </p:nvSpPr>
        <p:spPr bwMode="auto">
          <a:xfrm>
            <a:off x="117475" y="504825"/>
            <a:ext cx="4914900" cy="0"/>
          </a:xfrm>
          <a:prstGeom prst="line">
            <a:avLst/>
          </a:prstGeom>
          <a:noFill/>
          <a:ln w="9525">
            <a:solidFill>
              <a:srgbClr val="003300"/>
            </a:solidFill>
            <a:round/>
            <a:headEnd/>
            <a:tailEnd/>
          </a:ln>
          <a:effectLst/>
        </p:spPr>
        <p:txBody>
          <a:bodyPr/>
          <a:lstStyle/>
          <a:p>
            <a:endParaRPr lang="pt-BR"/>
          </a:p>
        </p:txBody>
      </p:sp>
      <p:sp>
        <p:nvSpPr>
          <p:cNvPr id="19" name="Line 17"/>
          <p:cNvSpPr>
            <a:spLocks noChangeShapeType="1"/>
          </p:cNvSpPr>
          <p:nvPr userDrawn="1"/>
        </p:nvSpPr>
        <p:spPr bwMode="auto">
          <a:xfrm>
            <a:off x="974725" y="85725"/>
            <a:ext cx="0" cy="684213"/>
          </a:xfrm>
          <a:prstGeom prst="line">
            <a:avLst/>
          </a:prstGeom>
          <a:noFill/>
          <a:ln w="9525">
            <a:solidFill>
              <a:srgbClr val="003300"/>
            </a:solidFill>
            <a:round/>
            <a:headEnd/>
            <a:tailEnd/>
          </a:ln>
          <a:effectLst/>
        </p:spPr>
        <p:txBody>
          <a:bodyPr/>
          <a:lstStyle/>
          <a:p>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AndTwoObj" preserve="1">
  <p:cSld name="Título, conteúdo e 2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327025" y="209550"/>
            <a:ext cx="9305925" cy="533400"/>
          </a:xfrm>
        </p:spPr>
        <p:txBody>
          <a:bodyPr/>
          <a:lstStyle/>
          <a:p>
            <a:r>
              <a:rPr lang="pt-BR"/>
              <a:t>Clique para editar o estilo do título mestre</a:t>
            </a:r>
          </a:p>
        </p:txBody>
      </p:sp>
      <p:sp>
        <p:nvSpPr>
          <p:cNvPr id="3" name="Espaço Reservado para Conteúdo 2"/>
          <p:cNvSpPr>
            <a:spLocks noGrp="1"/>
          </p:cNvSpPr>
          <p:nvPr>
            <p:ph sz="half" idx="1"/>
          </p:nvPr>
        </p:nvSpPr>
        <p:spPr>
          <a:xfrm>
            <a:off x="271463" y="1196975"/>
            <a:ext cx="4629150" cy="5381625"/>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quarter" idx="2"/>
          </p:nvPr>
        </p:nvSpPr>
        <p:spPr>
          <a:xfrm>
            <a:off x="5053013" y="1196975"/>
            <a:ext cx="4629150" cy="2614613"/>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Conteúdo 4"/>
          <p:cNvSpPr>
            <a:spLocks noGrp="1"/>
          </p:cNvSpPr>
          <p:nvPr>
            <p:ph sz="quarter" idx="3"/>
          </p:nvPr>
        </p:nvSpPr>
        <p:spPr>
          <a:xfrm>
            <a:off x="5053013" y="3963988"/>
            <a:ext cx="4629150" cy="2614612"/>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hart">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742950" y="609600"/>
            <a:ext cx="8420100" cy="1143000"/>
          </a:xfrm>
        </p:spPr>
        <p:txBody>
          <a:bodyPr/>
          <a:lstStyle/>
          <a:p>
            <a:r>
              <a:rPr lang="pt-BR"/>
              <a:t>Clique para editar o estilo do título mestre</a:t>
            </a:r>
          </a:p>
        </p:txBody>
      </p:sp>
      <p:sp>
        <p:nvSpPr>
          <p:cNvPr id="3" name="Espaço Reservado para Gráfico 2"/>
          <p:cNvSpPr>
            <a:spLocks noGrp="1"/>
          </p:cNvSpPr>
          <p:nvPr>
            <p:ph type="chart" idx="1"/>
          </p:nvPr>
        </p:nvSpPr>
        <p:spPr>
          <a:xfrm>
            <a:off x="742950" y="1981200"/>
            <a:ext cx="8420100" cy="4114800"/>
          </a:xfrm>
        </p:spPr>
        <p:txBody>
          <a:bodyPr/>
          <a:lstStyle/>
          <a:p>
            <a:pPr lvl="0"/>
            <a:endParaRPr lang="pt-BR" noProof="0"/>
          </a:p>
        </p:txBody>
      </p:sp>
      <p:sp>
        <p:nvSpPr>
          <p:cNvPr id="4" name="Espaço Reservado para Data 3"/>
          <p:cNvSpPr>
            <a:spLocks noGrp="1"/>
          </p:cNvSpPr>
          <p:nvPr>
            <p:ph type="dt" sz="half" idx="10"/>
          </p:nvPr>
        </p:nvSpPr>
        <p:spPr>
          <a:xfrm>
            <a:off x="742950" y="6248400"/>
            <a:ext cx="2063750" cy="457200"/>
          </a:xfrm>
          <a:prstGeom prst="rect">
            <a:avLst/>
          </a:prstGeom>
        </p:spPr>
        <p:txBody>
          <a:bodyPr/>
          <a:lstStyle>
            <a:lvl1pPr>
              <a:defRPr>
                <a:cs typeface="Arial" pitchFamily="34" charset="0"/>
              </a:defRPr>
            </a:lvl1pPr>
          </a:lstStyle>
          <a:p>
            <a:pPr>
              <a:defRPr/>
            </a:pPr>
            <a:endParaRPr lang="en-US"/>
          </a:p>
        </p:txBody>
      </p:sp>
      <p:sp>
        <p:nvSpPr>
          <p:cNvPr id="5" name="Espaço Reservado para Rodapé 4"/>
          <p:cNvSpPr>
            <a:spLocks noGrp="1"/>
          </p:cNvSpPr>
          <p:nvPr>
            <p:ph type="ftr" sz="quarter" idx="11"/>
          </p:nvPr>
        </p:nvSpPr>
        <p:spPr>
          <a:xfrm>
            <a:off x="3384550" y="6248400"/>
            <a:ext cx="3136900" cy="457200"/>
          </a:xfrm>
          <a:prstGeom prst="rect">
            <a:avLst/>
          </a:prstGeom>
        </p:spPr>
        <p:txBody>
          <a:bodyPr/>
          <a:lstStyle>
            <a:lvl1pPr>
              <a:defRPr>
                <a:cs typeface="Arial" pitchFamily="34" charset="0"/>
              </a:defRPr>
            </a:lvl1pPr>
          </a:lstStyle>
          <a:p>
            <a:pPr>
              <a:defRPr/>
            </a:pPr>
            <a:endParaRPr lang="en-US" dirty="0"/>
          </a:p>
        </p:txBody>
      </p:sp>
      <p:sp>
        <p:nvSpPr>
          <p:cNvPr id="6" name="Espaço Reservado para Número de Slide 5"/>
          <p:cNvSpPr>
            <a:spLocks noGrp="1"/>
          </p:cNvSpPr>
          <p:nvPr>
            <p:ph type="sldNum" sz="quarter" idx="12"/>
          </p:nvPr>
        </p:nvSpPr>
        <p:spPr>
          <a:xfrm>
            <a:off x="7099300" y="6248400"/>
            <a:ext cx="2063750" cy="457200"/>
          </a:xfrm>
          <a:prstGeom prst="rect">
            <a:avLst/>
          </a:prstGeom>
        </p:spPr>
        <p:txBody>
          <a:bodyPr/>
          <a:lstStyle>
            <a:lvl1pPr>
              <a:defRPr>
                <a:cs typeface="Arial" pitchFamily="34" charset="0"/>
              </a:defRPr>
            </a:lvl1pPr>
          </a:lstStyle>
          <a:p>
            <a:pPr>
              <a:defRPr/>
            </a:pPr>
            <a:fld id="{712B1E99-3781-4119-B992-C874900AC77F}" type="slidenum">
              <a:rPr lang="en-US"/>
              <a:pPr>
                <a:defRPr/>
              </a:pPr>
              <a:t>‹nº›</a:t>
            </a:fld>
            <a:endParaRPr lang="en-US"/>
          </a:p>
        </p:txBody>
      </p:sp>
    </p:spTree>
    <p:extLst>
      <p:ext uri="{BB962C8B-B14F-4D97-AF65-F5344CB8AC3E}">
        <p14:creationId xmlns:p14="http://schemas.microsoft.com/office/powerpoint/2010/main" val="1889707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742950" y="2130432"/>
            <a:ext cx="8420100" cy="1470025"/>
          </a:xfrm>
        </p:spPr>
        <p:txBody>
          <a:bodyPr/>
          <a:lstStyle/>
          <a:p>
            <a:r>
              <a:rPr lang="pt-BR"/>
              <a:t>Clique para editar o estilo do título mestre</a:t>
            </a:r>
          </a:p>
        </p:txBody>
      </p:sp>
      <p:sp>
        <p:nvSpPr>
          <p:cNvPr id="3" name="Subtítulo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4" name="Rectangle 2"/>
          <p:cNvSpPr>
            <a:spLocks noGrp="1" noChangeArrowheads="1"/>
          </p:cNvSpPr>
          <p:nvPr>
            <p:ph type="dt" sz="half" idx="10"/>
          </p:nvPr>
        </p:nvSpPr>
        <p:spPr>
          <a:ln/>
        </p:spPr>
        <p:txBody>
          <a:bodyPr/>
          <a:lstStyle>
            <a:lvl1pPr>
              <a:defRPr/>
            </a:lvl1pPr>
          </a:lstStyle>
          <a:p>
            <a:pPr>
              <a:defRPr/>
            </a:pPr>
            <a:r>
              <a:rPr lang="en-US">
                <a:solidFill>
                  <a:srgbClr val="0000FF"/>
                </a:solidFill>
              </a:rPr>
              <a:t>ISAT 300 (4/5/99)</a:t>
            </a:r>
          </a:p>
        </p:txBody>
      </p:sp>
      <p:sp>
        <p:nvSpPr>
          <p:cNvPr id="5" name="Rectangle 3"/>
          <p:cNvSpPr>
            <a:spLocks noGrp="1" noChangeArrowheads="1"/>
          </p:cNvSpPr>
          <p:nvPr>
            <p:ph type="ftr" sz="quarter" idx="11"/>
          </p:nvPr>
        </p:nvSpPr>
        <p:spPr>
          <a:ln/>
        </p:spPr>
        <p:txBody>
          <a:bodyPr/>
          <a:lstStyle>
            <a:lvl1pPr>
              <a:defRPr/>
            </a:lvl1pPr>
          </a:lstStyle>
          <a:p>
            <a:pPr>
              <a:defRPr/>
            </a:pPr>
            <a:endParaRPr lang="en-US">
              <a:solidFill>
                <a:srgbClr val="0000FF"/>
              </a:solidFill>
            </a:endParaRPr>
          </a:p>
        </p:txBody>
      </p:sp>
      <p:sp>
        <p:nvSpPr>
          <p:cNvPr id="6" name="Rectangle 4"/>
          <p:cNvSpPr>
            <a:spLocks noGrp="1" noChangeArrowheads="1"/>
          </p:cNvSpPr>
          <p:nvPr>
            <p:ph type="sldNum" sz="quarter" idx="12"/>
          </p:nvPr>
        </p:nvSpPr>
        <p:spPr>
          <a:ln/>
        </p:spPr>
        <p:txBody>
          <a:bodyPr/>
          <a:lstStyle>
            <a:lvl1pPr>
              <a:defRPr/>
            </a:lvl1pPr>
          </a:lstStyle>
          <a:p>
            <a:pPr>
              <a:defRPr/>
            </a:pPr>
            <a:fld id="{8758E5AE-3727-40A1-9AA4-9D53059B78B1}" type="slidenum">
              <a:rPr lang="en-US">
                <a:solidFill>
                  <a:srgbClr val="0000FF"/>
                </a:solidFill>
              </a:rPr>
              <a:pPr>
                <a:defRPr/>
              </a:pPr>
              <a:t>‹nº›</a:t>
            </a:fld>
            <a:endParaRPr lang="en-US">
              <a:solidFill>
                <a:srgbClr val="0000FF"/>
              </a:solidFill>
            </a:endParaRPr>
          </a:p>
        </p:txBody>
      </p:sp>
    </p:spTree>
    <p:extLst>
      <p:ext uri="{BB962C8B-B14F-4D97-AF65-F5344CB8AC3E}">
        <p14:creationId xmlns:p14="http://schemas.microsoft.com/office/powerpoint/2010/main" val="3171672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2"/>
          <p:cNvSpPr>
            <a:spLocks noGrp="1" noChangeArrowheads="1"/>
          </p:cNvSpPr>
          <p:nvPr>
            <p:ph type="dt" sz="half" idx="10"/>
          </p:nvPr>
        </p:nvSpPr>
        <p:spPr>
          <a:ln/>
        </p:spPr>
        <p:txBody>
          <a:bodyPr/>
          <a:lstStyle>
            <a:lvl1pPr>
              <a:defRPr/>
            </a:lvl1pPr>
          </a:lstStyle>
          <a:p>
            <a:pPr>
              <a:defRPr/>
            </a:pPr>
            <a:r>
              <a:rPr lang="en-US"/>
              <a:t>ISAT 300 (4/5/99)</a:t>
            </a:r>
          </a:p>
        </p:txBody>
      </p:sp>
      <p:sp>
        <p:nvSpPr>
          <p:cNvPr id="5" name="Rectangle 3"/>
          <p:cNvSpPr>
            <a:spLocks noGrp="1" noChangeArrowheads="1"/>
          </p:cNvSpPr>
          <p:nvPr>
            <p:ph type="ftr" sz="quarter" idx="11"/>
          </p:nvPr>
        </p:nvSpPr>
        <p:spPr>
          <a:ln/>
        </p:spPr>
        <p:txBody>
          <a:bodyPr/>
          <a:lstStyle>
            <a:lvl1pPr>
              <a:defRPr/>
            </a:lvl1pPr>
          </a:lstStyle>
          <a:p>
            <a:pPr>
              <a:defRPr/>
            </a:pPr>
            <a:endParaRPr lang="en-US"/>
          </a:p>
        </p:txBody>
      </p:sp>
      <p:sp>
        <p:nvSpPr>
          <p:cNvPr id="6" name="Rectangle 4"/>
          <p:cNvSpPr>
            <a:spLocks noGrp="1" noChangeArrowheads="1"/>
          </p:cNvSpPr>
          <p:nvPr>
            <p:ph type="sldNum" sz="quarter" idx="12"/>
          </p:nvPr>
        </p:nvSpPr>
        <p:spPr>
          <a:ln/>
        </p:spPr>
        <p:txBody>
          <a:bodyPr/>
          <a:lstStyle>
            <a:lvl1pPr>
              <a:defRPr/>
            </a:lvl1pPr>
          </a:lstStyle>
          <a:p>
            <a:pPr>
              <a:defRPr/>
            </a:pPr>
            <a:fld id="{FAAFA94A-2D19-44AB-A20A-CDB292D9DA3B}" type="slidenum">
              <a:rPr lang="en-US"/>
              <a:pPr>
                <a:defRPr/>
              </a:pPr>
              <a:t>‹nº›</a:t>
            </a:fld>
            <a:endParaRPr lang="en-US"/>
          </a:p>
        </p:txBody>
      </p:sp>
    </p:spTree>
    <p:extLst>
      <p:ext uri="{BB962C8B-B14F-4D97-AF65-F5344CB8AC3E}">
        <p14:creationId xmlns:p14="http://schemas.microsoft.com/office/powerpoint/2010/main" val="371338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r>
              <a:rPr lang="en-US"/>
              <a:t>ISAT 300 (4/5/99)</a:t>
            </a:r>
          </a:p>
        </p:txBody>
      </p:sp>
      <p:sp>
        <p:nvSpPr>
          <p:cNvPr id="3" name="Rectangle 3"/>
          <p:cNvSpPr>
            <a:spLocks noGrp="1" noChangeArrowheads="1"/>
          </p:cNvSpPr>
          <p:nvPr>
            <p:ph type="ftr" sz="quarter" idx="11"/>
          </p:nvPr>
        </p:nvSpPr>
        <p:spPr>
          <a:ln/>
        </p:spPr>
        <p:txBody>
          <a:bodyPr/>
          <a:lstStyle>
            <a:lvl1pPr>
              <a:defRPr/>
            </a:lvl1pPr>
          </a:lstStyle>
          <a:p>
            <a:pPr>
              <a:defRPr/>
            </a:pPr>
            <a:endParaRPr lang="en-US"/>
          </a:p>
        </p:txBody>
      </p:sp>
      <p:sp>
        <p:nvSpPr>
          <p:cNvPr id="4" name="Rectangle 4"/>
          <p:cNvSpPr>
            <a:spLocks noGrp="1" noChangeArrowheads="1"/>
          </p:cNvSpPr>
          <p:nvPr>
            <p:ph type="sldNum" sz="quarter" idx="12"/>
          </p:nvPr>
        </p:nvSpPr>
        <p:spPr>
          <a:ln/>
        </p:spPr>
        <p:txBody>
          <a:bodyPr/>
          <a:lstStyle>
            <a:lvl1pPr>
              <a:defRPr/>
            </a:lvl1pPr>
          </a:lstStyle>
          <a:p>
            <a:pPr>
              <a:defRPr/>
            </a:pPr>
            <a:fld id="{7DDB6C45-7BE9-4459-B7B4-27C0189538EC}" type="slidenum">
              <a:rPr lang="en-US"/>
              <a:pPr>
                <a:defRPr/>
              </a:pPr>
              <a:t>‹nº›</a:t>
            </a:fld>
            <a:endParaRPr lang="en-US"/>
          </a:p>
        </p:txBody>
      </p:sp>
    </p:spTree>
    <p:extLst>
      <p:ext uri="{BB962C8B-B14F-4D97-AF65-F5344CB8AC3E}">
        <p14:creationId xmlns:p14="http://schemas.microsoft.com/office/powerpoint/2010/main" val="2088295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Rectangle 2"/>
          <p:cNvSpPr>
            <a:spLocks noGrp="1" noChangeArrowheads="1"/>
          </p:cNvSpPr>
          <p:nvPr>
            <p:ph type="dt" sz="half" idx="10"/>
          </p:nvPr>
        </p:nvSpPr>
        <p:spPr>
          <a:ln/>
        </p:spPr>
        <p:txBody>
          <a:bodyPr/>
          <a:lstStyle>
            <a:lvl1pPr>
              <a:defRPr/>
            </a:lvl1pPr>
          </a:lstStyle>
          <a:p>
            <a:pPr>
              <a:defRPr/>
            </a:pPr>
            <a:r>
              <a:rPr lang="en-US"/>
              <a:t>ISAT 300 (4/5/99)</a:t>
            </a:r>
          </a:p>
        </p:txBody>
      </p:sp>
      <p:sp>
        <p:nvSpPr>
          <p:cNvPr id="4" name="Rectangle 3"/>
          <p:cNvSpPr>
            <a:spLocks noGrp="1" noChangeArrowheads="1"/>
          </p:cNvSpPr>
          <p:nvPr>
            <p:ph type="ftr" sz="quarter" idx="11"/>
          </p:nvPr>
        </p:nvSpPr>
        <p:spPr>
          <a:ln/>
        </p:spPr>
        <p:txBody>
          <a:bodyPr/>
          <a:lstStyle>
            <a:lvl1pPr>
              <a:defRPr/>
            </a:lvl1pPr>
          </a:lstStyle>
          <a:p>
            <a:pPr>
              <a:defRPr/>
            </a:pPr>
            <a:endParaRPr lang="en-US"/>
          </a:p>
        </p:txBody>
      </p:sp>
      <p:sp>
        <p:nvSpPr>
          <p:cNvPr id="5" name="Rectangle 4"/>
          <p:cNvSpPr>
            <a:spLocks noGrp="1" noChangeArrowheads="1"/>
          </p:cNvSpPr>
          <p:nvPr>
            <p:ph type="sldNum" sz="quarter" idx="12"/>
          </p:nvPr>
        </p:nvSpPr>
        <p:spPr>
          <a:ln/>
        </p:spPr>
        <p:txBody>
          <a:bodyPr/>
          <a:lstStyle>
            <a:lvl1pPr>
              <a:defRPr/>
            </a:lvl1pPr>
          </a:lstStyle>
          <a:p>
            <a:pPr>
              <a:defRPr/>
            </a:pPr>
            <a:fld id="{5BA1578D-25E0-40D9-A1AC-273CCEFA69D0}" type="slidenum">
              <a:rPr lang="en-US"/>
              <a:pPr>
                <a:defRPr/>
              </a:pPr>
              <a:t>‹nº›</a:t>
            </a:fld>
            <a:endParaRPr lang="en-US"/>
          </a:p>
        </p:txBody>
      </p:sp>
    </p:spTree>
    <p:extLst>
      <p:ext uri="{BB962C8B-B14F-4D97-AF65-F5344CB8AC3E}">
        <p14:creationId xmlns:p14="http://schemas.microsoft.com/office/powerpoint/2010/main" val="1919940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271463" y="1196975"/>
            <a:ext cx="4629150" cy="538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5053013" y="1196975"/>
            <a:ext cx="4629150" cy="538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95300" y="273050"/>
            <a:ext cx="3259138"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941513" y="4800600"/>
            <a:ext cx="59436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329488" y="209550"/>
            <a:ext cx="2352675" cy="6369050"/>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271463" y="209550"/>
            <a:ext cx="6905625" cy="6369050"/>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7" descr="Page013"/>
          <p:cNvPicPr>
            <a:picLocks noChangeAspect="1" noChangeArrowheads="1"/>
          </p:cNvPicPr>
          <p:nvPr/>
        </p:nvPicPr>
        <p:blipFill>
          <a:blip r:embed="rId13">
            <a:lum bright="18000"/>
          </a:blip>
          <a:srcRect/>
          <a:stretch>
            <a:fillRect/>
          </a:stretch>
        </p:blipFill>
        <p:spPr bwMode="auto">
          <a:xfrm>
            <a:off x="19050" y="0"/>
            <a:ext cx="9886950" cy="836613"/>
          </a:xfrm>
          <a:prstGeom prst="rect">
            <a:avLst/>
          </a:prstGeom>
          <a:noFill/>
        </p:spPr>
      </p:pic>
      <p:sp>
        <p:nvSpPr>
          <p:cNvPr id="201731" name="Rectangle 4"/>
          <p:cNvSpPr>
            <a:spLocks noGrp="1" noChangeArrowheads="1"/>
          </p:cNvSpPr>
          <p:nvPr>
            <p:ph type="title"/>
          </p:nvPr>
        </p:nvSpPr>
        <p:spPr bwMode="auto">
          <a:xfrm>
            <a:off x="327025" y="209550"/>
            <a:ext cx="9305925" cy="533400"/>
          </a:xfrm>
          <a:prstGeom prst="rect">
            <a:avLst/>
          </a:prstGeom>
          <a:noFill/>
          <a:ln w="9525">
            <a:noFill/>
            <a:miter lim="800000"/>
            <a:headEnd/>
            <a:tailEnd/>
          </a:ln>
        </p:spPr>
        <p:txBody>
          <a:bodyPr vert="horz" wrap="square" lIns="46800" tIns="45720" rIns="46800" bIns="45720" numCol="1" anchor="ctr" anchorCtr="0" compatLnSpc="1">
            <a:prstTxWarp prst="textNoShape">
              <a:avLst/>
            </a:prstTxWarp>
          </a:bodyPr>
          <a:lstStyle/>
          <a:p>
            <a:pPr lvl="0"/>
            <a:r>
              <a:rPr lang="pt-BR"/>
              <a:t>Digite aqui o título do slide</a:t>
            </a:r>
          </a:p>
        </p:txBody>
      </p:sp>
      <p:sp>
        <p:nvSpPr>
          <p:cNvPr id="201732" name="Rectangle 6"/>
          <p:cNvSpPr>
            <a:spLocks noGrp="1" noChangeArrowheads="1"/>
          </p:cNvSpPr>
          <p:nvPr>
            <p:ph type="body" idx="1"/>
          </p:nvPr>
        </p:nvSpPr>
        <p:spPr bwMode="auto">
          <a:xfrm>
            <a:off x="271463" y="1196975"/>
            <a:ext cx="9410700" cy="5381625"/>
          </a:xfrm>
          <a:prstGeom prst="rect">
            <a:avLst/>
          </a:prstGeom>
          <a:noFill/>
          <a:ln w="9525">
            <a:noFill/>
            <a:miter lim="800000"/>
            <a:headEnd/>
            <a:tailEnd/>
          </a:ln>
        </p:spPr>
        <p:txBody>
          <a:bodyPr vert="horz" wrap="square" lIns="46800" tIns="45720" rIns="46800" bIns="45720" numCol="1" anchor="t" anchorCtr="0" compatLnSpc="1">
            <a:prstTxWarp prst="textNoShape">
              <a:avLst/>
            </a:prstTxWarp>
          </a:bodyPr>
          <a:lstStyle/>
          <a:p>
            <a:pPr lvl="0"/>
            <a:r>
              <a:rPr lang="pt-BR"/>
              <a:t>Primeiro nível de texto, tamanho 28</a:t>
            </a:r>
          </a:p>
          <a:p>
            <a:pPr lvl="1"/>
            <a:r>
              <a:rPr lang="pt-BR"/>
              <a:t>Segundo nível de texto, tamanho 24</a:t>
            </a:r>
          </a:p>
          <a:p>
            <a:pPr lvl="2"/>
            <a:r>
              <a:rPr lang="pt-BR"/>
              <a:t>Terceiro nível de texto, tamanho 20</a:t>
            </a:r>
          </a:p>
          <a:p>
            <a:pPr lvl="2"/>
            <a:endParaRPr lang="pt-BR"/>
          </a:p>
          <a:p>
            <a:pPr lvl="0"/>
            <a:r>
              <a:rPr lang="pt-BR"/>
              <a:t>Fonte utilizada: verdana</a:t>
            </a:r>
          </a:p>
          <a:p>
            <a:pPr lvl="1"/>
            <a:r>
              <a:rPr lang="pt-BR"/>
              <a:t>Código RGB da moldura: 0,50,110</a:t>
            </a:r>
          </a:p>
          <a:p>
            <a:pPr lvl="1"/>
            <a:r>
              <a:rPr lang="pt-BR"/>
              <a:t>Código RGB da fonte: 0,0,100</a:t>
            </a:r>
          </a:p>
          <a:p>
            <a:pPr lvl="2"/>
            <a:endParaRPr lang="pt-BR"/>
          </a:p>
          <a:p>
            <a:pPr lvl="1"/>
            <a:endParaRPr lang="pt-BR"/>
          </a:p>
        </p:txBody>
      </p:sp>
      <p:sp>
        <p:nvSpPr>
          <p:cNvPr id="8" name="Rectangle 8"/>
          <p:cNvSpPr>
            <a:spLocks noChangeArrowheads="1"/>
          </p:cNvSpPr>
          <p:nvPr/>
        </p:nvSpPr>
        <p:spPr bwMode="auto">
          <a:xfrm>
            <a:off x="0" y="6616724"/>
            <a:ext cx="9906000" cy="241276"/>
          </a:xfrm>
          <a:prstGeom prst="rect">
            <a:avLst/>
          </a:prstGeom>
          <a:solidFill>
            <a:srgbClr val="006600"/>
          </a:solidFill>
          <a:ln w="9525">
            <a:noFill/>
            <a:miter lim="800000"/>
            <a:headEnd/>
            <a:tailEnd/>
          </a:ln>
          <a:effectLst/>
        </p:spPr>
        <p:txBody>
          <a:bodyPr wrap="none" anchor="ctr"/>
          <a:lstStyle/>
          <a:p>
            <a:endParaRPr lang="pt-BR"/>
          </a:p>
        </p:txBody>
      </p:sp>
    </p:spTree>
  </p:cSld>
  <p:clrMap bg1="lt1" tx1="dk1" bg2="lt2" tx2="dk2" accent1="accent1" accent2="accent2" accent3="accent3" accent4="accent4" accent5="accent5" accent6="accent6" hlink="hlink" folHlink="folHlink"/>
  <p:sldLayoutIdLst>
    <p:sldLayoutId id="2147484544"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5" r:id="rId11"/>
  </p:sldLayoutIdLst>
  <p:txStyles>
    <p:titleStyle>
      <a:lvl1pPr algn="l" rtl="0" eaLnBrk="0" fontAlgn="base" hangingPunct="0">
        <a:lnSpc>
          <a:spcPct val="80000"/>
        </a:lnSpc>
        <a:spcBef>
          <a:spcPct val="0"/>
        </a:spcBef>
        <a:spcAft>
          <a:spcPct val="0"/>
        </a:spcAft>
        <a:defRPr sz="3200" b="1">
          <a:solidFill>
            <a:srgbClr val="00326E"/>
          </a:solidFill>
          <a:latin typeface="+mj-lt"/>
          <a:ea typeface="+mj-ea"/>
          <a:cs typeface="+mj-cs"/>
        </a:defRPr>
      </a:lvl1pPr>
      <a:lvl2pPr algn="l" rtl="0" eaLnBrk="0" fontAlgn="base" hangingPunct="0">
        <a:lnSpc>
          <a:spcPct val="80000"/>
        </a:lnSpc>
        <a:spcBef>
          <a:spcPct val="0"/>
        </a:spcBef>
        <a:spcAft>
          <a:spcPct val="0"/>
        </a:spcAft>
        <a:defRPr sz="3200" b="1">
          <a:solidFill>
            <a:srgbClr val="00326E"/>
          </a:solidFill>
          <a:latin typeface="Verdana" pitchFamily="34" charset="0"/>
        </a:defRPr>
      </a:lvl2pPr>
      <a:lvl3pPr algn="l" rtl="0" eaLnBrk="0" fontAlgn="base" hangingPunct="0">
        <a:lnSpc>
          <a:spcPct val="80000"/>
        </a:lnSpc>
        <a:spcBef>
          <a:spcPct val="0"/>
        </a:spcBef>
        <a:spcAft>
          <a:spcPct val="0"/>
        </a:spcAft>
        <a:defRPr sz="3200" b="1">
          <a:solidFill>
            <a:srgbClr val="00326E"/>
          </a:solidFill>
          <a:latin typeface="Verdana" pitchFamily="34" charset="0"/>
        </a:defRPr>
      </a:lvl3pPr>
      <a:lvl4pPr algn="l" rtl="0" eaLnBrk="0" fontAlgn="base" hangingPunct="0">
        <a:lnSpc>
          <a:spcPct val="80000"/>
        </a:lnSpc>
        <a:spcBef>
          <a:spcPct val="0"/>
        </a:spcBef>
        <a:spcAft>
          <a:spcPct val="0"/>
        </a:spcAft>
        <a:defRPr sz="3200" b="1">
          <a:solidFill>
            <a:srgbClr val="00326E"/>
          </a:solidFill>
          <a:latin typeface="Verdana" pitchFamily="34" charset="0"/>
        </a:defRPr>
      </a:lvl4pPr>
      <a:lvl5pPr algn="l" rtl="0" eaLnBrk="0" fontAlgn="base" hangingPunct="0">
        <a:lnSpc>
          <a:spcPct val="80000"/>
        </a:lnSpc>
        <a:spcBef>
          <a:spcPct val="0"/>
        </a:spcBef>
        <a:spcAft>
          <a:spcPct val="0"/>
        </a:spcAft>
        <a:defRPr sz="3200" b="1">
          <a:solidFill>
            <a:srgbClr val="00326E"/>
          </a:solidFill>
          <a:latin typeface="Verdana" pitchFamily="34" charset="0"/>
        </a:defRPr>
      </a:lvl5pPr>
      <a:lvl6pPr marL="457200" algn="l" rtl="0" fontAlgn="base">
        <a:lnSpc>
          <a:spcPct val="80000"/>
        </a:lnSpc>
        <a:spcBef>
          <a:spcPct val="0"/>
        </a:spcBef>
        <a:spcAft>
          <a:spcPct val="0"/>
        </a:spcAft>
        <a:defRPr sz="3200" b="1">
          <a:solidFill>
            <a:schemeClr val="bg1"/>
          </a:solidFill>
          <a:latin typeface="Verdana" pitchFamily="34" charset="0"/>
        </a:defRPr>
      </a:lvl6pPr>
      <a:lvl7pPr marL="914400" algn="l" rtl="0" fontAlgn="base">
        <a:lnSpc>
          <a:spcPct val="80000"/>
        </a:lnSpc>
        <a:spcBef>
          <a:spcPct val="0"/>
        </a:spcBef>
        <a:spcAft>
          <a:spcPct val="0"/>
        </a:spcAft>
        <a:defRPr sz="3200" b="1">
          <a:solidFill>
            <a:schemeClr val="bg1"/>
          </a:solidFill>
          <a:latin typeface="Verdana" pitchFamily="34" charset="0"/>
        </a:defRPr>
      </a:lvl7pPr>
      <a:lvl8pPr marL="1371600" algn="l" rtl="0" fontAlgn="base">
        <a:lnSpc>
          <a:spcPct val="80000"/>
        </a:lnSpc>
        <a:spcBef>
          <a:spcPct val="0"/>
        </a:spcBef>
        <a:spcAft>
          <a:spcPct val="0"/>
        </a:spcAft>
        <a:defRPr sz="3200" b="1">
          <a:solidFill>
            <a:schemeClr val="bg1"/>
          </a:solidFill>
          <a:latin typeface="Verdana" pitchFamily="34" charset="0"/>
        </a:defRPr>
      </a:lvl8pPr>
      <a:lvl9pPr marL="1828800" algn="l" rtl="0" fontAlgn="base">
        <a:lnSpc>
          <a:spcPct val="80000"/>
        </a:lnSpc>
        <a:spcBef>
          <a:spcPct val="0"/>
        </a:spcBef>
        <a:spcAft>
          <a:spcPct val="0"/>
        </a:spcAft>
        <a:defRPr sz="3200" b="1">
          <a:solidFill>
            <a:schemeClr val="bg1"/>
          </a:solidFill>
          <a:latin typeface="Verdana" pitchFamily="34" charset="0"/>
        </a:defRPr>
      </a:lvl9pPr>
    </p:titleStyle>
    <p:body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sz="2000">
          <a:solidFill>
            <a:srgbClr val="4D4D4D"/>
          </a:solidFill>
          <a:latin typeface="Tahoma" pitchFamily="34" charset="0"/>
        </a:defRPr>
      </a:lvl4pPr>
      <a:lvl5pPr marL="2057400" indent="-228600" algn="l" rtl="0" eaLnBrk="0" fontAlgn="base" hangingPunct="0">
        <a:spcBef>
          <a:spcPct val="20000"/>
        </a:spcBef>
        <a:spcAft>
          <a:spcPct val="0"/>
        </a:spcAft>
        <a:buChar char="»"/>
        <a:defRPr sz="2000">
          <a:solidFill>
            <a:srgbClr val="4D4D4D"/>
          </a:solidFill>
          <a:latin typeface="Tahoma" pitchFamily="34" charset="0"/>
        </a:defRPr>
      </a:lvl5pPr>
      <a:lvl6pPr marL="2514600" indent="-228600" algn="l" rtl="0" fontAlgn="base">
        <a:spcBef>
          <a:spcPct val="20000"/>
        </a:spcBef>
        <a:spcAft>
          <a:spcPct val="0"/>
        </a:spcAft>
        <a:buChar char="»"/>
        <a:defRPr>
          <a:solidFill>
            <a:srgbClr val="4D4D4D"/>
          </a:solidFill>
          <a:latin typeface="Tahoma" pitchFamily="34" charset="0"/>
        </a:defRPr>
      </a:lvl6pPr>
      <a:lvl7pPr marL="2971800" indent="-228600" algn="l" rtl="0" fontAlgn="base">
        <a:spcBef>
          <a:spcPct val="20000"/>
        </a:spcBef>
        <a:spcAft>
          <a:spcPct val="0"/>
        </a:spcAft>
        <a:buChar char="»"/>
        <a:defRPr>
          <a:solidFill>
            <a:srgbClr val="4D4D4D"/>
          </a:solidFill>
          <a:latin typeface="Tahoma" pitchFamily="34" charset="0"/>
        </a:defRPr>
      </a:lvl7pPr>
      <a:lvl8pPr marL="3429000" indent="-228600" algn="l" rtl="0" fontAlgn="base">
        <a:spcBef>
          <a:spcPct val="20000"/>
        </a:spcBef>
        <a:spcAft>
          <a:spcPct val="0"/>
        </a:spcAft>
        <a:buChar char="»"/>
        <a:defRPr>
          <a:solidFill>
            <a:srgbClr val="4D4D4D"/>
          </a:solidFill>
          <a:latin typeface="Tahoma" pitchFamily="34" charset="0"/>
        </a:defRPr>
      </a:lvl8pPr>
      <a:lvl9pPr marL="3886200" indent="-228600" algn="l" rtl="0" fontAlgn="base">
        <a:spcBef>
          <a:spcPct val="20000"/>
        </a:spcBef>
        <a:spcAft>
          <a:spcPct val="0"/>
        </a:spcAft>
        <a:buChar char="»"/>
        <a:defRPr>
          <a:solidFill>
            <a:srgbClr val="4D4D4D"/>
          </a:solidFill>
          <a:latin typeface="Tahoma" pitchFamily="34"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50000">
              <a:srgbClr val="FFFFFF"/>
            </a:gs>
            <a:gs pos="100000">
              <a:schemeClr val="bg1"/>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nvPr>
        </p:nvSpPr>
        <p:spPr bwMode="auto">
          <a:xfrm>
            <a:off x="742950" y="6248400"/>
            <a:ext cx="206375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b="0">
                <a:cs typeface="Arial" pitchFamily="34" charset="0"/>
              </a:defRPr>
            </a:lvl1pPr>
          </a:lstStyle>
          <a:p>
            <a:pPr>
              <a:defRPr/>
            </a:pPr>
            <a:r>
              <a:rPr lang="en-US">
                <a:solidFill>
                  <a:srgbClr val="0000FF"/>
                </a:solidFill>
              </a:rPr>
              <a:t>ISAT 300 (4/5/99)</a:t>
            </a:r>
          </a:p>
        </p:txBody>
      </p:sp>
      <p:sp>
        <p:nvSpPr>
          <p:cNvPr id="1027" name="Rectangle 3"/>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b="0">
                <a:cs typeface="Arial" pitchFamily="34" charset="0"/>
              </a:defRPr>
            </a:lvl1pPr>
          </a:lstStyle>
          <a:p>
            <a:pPr>
              <a:defRPr/>
            </a:pPr>
            <a:endParaRPr lang="en-US">
              <a:solidFill>
                <a:srgbClr val="0000FF"/>
              </a:solidFill>
            </a:endParaRPr>
          </a:p>
        </p:txBody>
      </p:sp>
      <p:sp>
        <p:nvSpPr>
          <p:cNvPr id="1028" name="Rectangle 4"/>
          <p:cNvSpPr>
            <a:spLocks noGrp="1" noChangeArrowheads="1"/>
          </p:cNvSpPr>
          <p:nvPr>
            <p:ph type="sldNum" sz="quarter" idx="4"/>
          </p:nvPr>
        </p:nvSpPr>
        <p:spPr bwMode="auto">
          <a:xfrm>
            <a:off x="7099300" y="6248400"/>
            <a:ext cx="206375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b="0">
                <a:cs typeface="Arial" pitchFamily="34" charset="0"/>
              </a:defRPr>
            </a:lvl1pPr>
          </a:lstStyle>
          <a:p>
            <a:pPr>
              <a:defRPr/>
            </a:pPr>
            <a:fld id="{BCD94135-0126-46A5-B826-0FB6A7304305}" type="slidenum">
              <a:rPr lang="en-US">
                <a:solidFill>
                  <a:srgbClr val="0000FF"/>
                </a:solidFill>
              </a:rPr>
              <a:pPr>
                <a:defRPr/>
              </a:pPr>
              <a:t>‹nº›</a:t>
            </a:fld>
            <a:endParaRPr lang="en-US">
              <a:solidFill>
                <a:srgbClr val="0000FF"/>
              </a:solidFill>
            </a:endParaRPr>
          </a:p>
        </p:txBody>
      </p:sp>
      <p:sp>
        <p:nvSpPr>
          <p:cNvPr id="2053" name="Rectangle 5"/>
          <p:cNvSpPr>
            <a:spLocks noGrp="1" noChangeArrowheads="1"/>
          </p:cNvSpPr>
          <p:nvPr>
            <p:ph type="title"/>
          </p:nvPr>
        </p:nvSpPr>
        <p:spPr bwMode="auto">
          <a:xfrm>
            <a:off x="749300" y="311150"/>
            <a:ext cx="8407400" cy="825500"/>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2075" tIns="46038" rIns="92075" bIns="46038" numCol="1" anchor="ctr" anchorCtr="0" compatLnSpc="1">
            <a:prstTxWarp prst="textNoShape">
              <a:avLst/>
            </a:prstTxWarp>
          </a:bodyPr>
          <a:lstStyle/>
          <a:p>
            <a:pPr lvl="0"/>
            <a:r>
              <a:rPr lang="en-US" altLang="pt-BR"/>
              <a:t>Click to edit Master title style</a:t>
            </a:r>
          </a:p>
        </p:txBody>
      </p:sp>
      <p:sp>
        <p:nvSpPr>
          <p:cNvPr id="2054" name="Rectangle 6"/>
          <p:cNvSpPr>
            <a:spLocks noGrp="1" noChangeArrowheads="1"/>
          </p:cNvSpPr>
          <p:nvPr>
            <p:ph type="body" idx="1"/>
          </p:nvPr>
        </p:nvSpPr>
        <p:spPr bwMode="auto">
          <a:xfrm>
            <a:off x="742950" y="1371600"/>
            <a:ext cx="84201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pt-BR"/>
              <a:t>Click to edit Master text styles</a:t>
            </a:r>
          </a:p>
          <a:p>
            <a:pPr lvl="1"/>
            <a:r>
              <a:rPr lang="en-US" altLang="pt-BR"/>
              <a:t>Second level</a:t>
            </a:r>
          </a:p>
          <a:p>
            <a:pPr lvl="2"/>
            <a:r>
              <a:rPr lang="en-US" altLang="pt-BR"/>
              <a:t>Third level</a:t>
            </a:r>
          </a:p>
          <a:p>
            <a:pPr lvl="3"/>
            <a:r>
              <a:rPr lang="en-US" altLang="pt-BR"/>
              <a:t>Fourth level</a:t>
            </a:r>
          </a:p>
          <a:p>
            <a:pPr lvl="4"/>
            <a:r>
              <a:rPr lang="en-US" altLang="pt-BR"/>
              <a:t>Fifth level</a:t>
            </a:r>
          </a:p>
        </p:txBody>
      </p:sp>
    </p:spTree>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100000"/>
        <a:buFont typeface="Wingdings" pitchFamily="2" charset="2"/>
        <a:buChar char="ð"/>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660033"/>
        </a:buClr>
        <a:buSzPct val="100000"/>
        <a:buFont typeface="Wingdings" pitchFamily="2" charset="2"/>
        <a:buChar char="v"/>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oleObject" Target="../embeddings/oleObject56.bin"/><Relationship Id="rId1" Type="http://schemas.openxmlformats.org/officeDocument/2006/relationships/slideLayout" Target="../slideLayouts/slideLayout11.xml"/></Relationships>
</file>

<file path=ppt/slides/_rels/slide1000.xml.rels><?xml version="1.0" encoding="UTF-8" standalone="yes"?>
<Relationships xmlns="http://schemas.openxmlformats.org/package/2006/relationships"><Relationship Id="rId3" Type="http://schemas.openxmlformats.org/officeDocument/2006/relationships/image" Target="../media/image996.wmf"/><Relationship Id="rId7" Type="http://schemas.openxmlformats.org/officeDocument/2006/relationships/image" Target="../media/image1015.wmf"/><Relationship Id="rId2" Type="http://schemas.openxmlformats.org/officeDocument/2006/relationships/oleObject" Target="../embeddings/oleObject565.bin"/><Relationship Id="rId1" Type="http://schemas.openxmlformats.org/officeDocument/2006/relationships/slideLayout" Target="../slideLayouts/slideLayout2.xml"/><Relationship Id="rId6" Type="http://schemas.openxmlformats.org/officeDocument/2006/relationships/oleObject" Target="../embeddings/oleObject567.bin"/><Relationship Id="rId5" Type="http://schemas.openxmlformats.org/officeDocument/2006/relationships/image" Target="../media/image1014.wmf"/><Relationship Id="rId4" Type="http://schemas.openxmlformats.org/officeDocument/2006/relationships/oleObject" Target="../embeddings/oleObject566.bin"/></Relationships>
</file>

<file path=ppt/slides/_rels/slide1001.xml.rels><?xml version="1.0" encoding="UTF-8" standalone="yes"?>
<Relationships xmlns="http://schemas.openxmlformats.org/package/2006/relationships"><Relationship Id="rId3" Type="http://schemas.openxmlformats.org/officeDocument/2006/relationships/image" Target="../media/image996.wmf"/><Relationship Id="rId7" Type="http://schemas.openxmlformats.org/officeDocument/2006/relationships/image" Target="../media/image1016.wmf"/><Relationship Id="rId2" Type="http://schemas.openxmlformats.org/officeDocument/2006/relationships/oleObject" Target="../embeddings/oleObject568.bin"/><Relationship Id="rId1" Type="http://schemas.openxmlformats.org/officeDocument/2006/relationships/slideLayout" Target="../slideLayouts/slideLayout2.xml"/><Relationship Id="rId6" Type="http://schemas.openxmlformats.org/officeDocument/2006/relationships/oleObject" Target="../embeddings/oleObject570.bin"/><Relationship Id="rId5" Type="http://schemas.openxmlformats.org/officeDocument/2006/relationships/image" Target="../media/image1015.wmf"/><Relationship Id="rId4" Type="http://schemas.openxmlformats.org/officeDocument/2006/relationships/oleObject" Target="../embeddings/oleObject569.bin"/></Relationships>
</file>

<file path=ppt/slides/_rels/slide1002.xml.rels><?xml version="1.0" encoding="UTF-8" standalone="yes"?>
<Relationships xmlns="http://schemas.openxmlformats.org/package/2006/relationships"><Relationship Id="rId3" Type="http://schemas.openxmlformats.org/officeDocument/2006/relationships/image" Target="../media/image996.wmf"/><Relationship Id="rId7" Type="http://schemas.openxmlformats.org/officeDocument/2006/relationships/image" Target="../media/image1017.wmf"/><Relationship Id="rId2" Type="http://schemas.openxmlformats.org/officeDocument/2006/relationships/oleObject" Target="../embeddings/oleObject571.bin"/><Relationship Id="rId1" Type="http://schemas.openxmlformats.org/officeDocument/2006/relationships/slideLayout" Target="../slideLayouts/slideLayout2.xml"/><Relationship Id="rId6" Type="http://schemas.openxmlformats.org/officeDocument/2006/relationships/oleObject" Target="../embeddings/oleObject573.bin"/><Relationship Id="rId5" Type="http://schemas.openxmlformats.org/officeDocument/2006/relationships/image" Target="../media/image1016.wmf"/><Relationship Id="rId4" Type="http://schemas.openxmlformats.org/officeDocument/2006/relationships/oleObject" Target="../embeddings/oleObject572.bin"/></Relationships>
</file>

<file path=ppt/slides/_rels/slide1003.xml.rels><?xml version="1.0" encoding="UTF-8" standalone="yes"?>
<Relationships xmlns="http://schemas.openxmlformats.org/package/2006/relationships"><Relationship Id="rId3" Type="http://schemas.openxmlformats.org/officeDocument/2006/relationships/image" Target="../media/image1018.wmf"/><Relationship Id="rId7" Type="http://schemas.openxmlformats.org/officeDocument/2006/relationships/image" Target="../media/image1019.wmf"/><Relationship Id="rId2" Type="http://schemas.openxmlformats.org/officeDocument/2006/relationships/oleObject" Target="../embeddings/oleObject574.bin"/><Relationship Id="rId1" Type="http://schemas.openxmlformats.org/officeDocument/2006/relationships/slideLayout" Target="../slideLayouts/slideLayout2.xml"/><Relationship Id="rId6" Type="http://schemas.openxmlformats.org/officeDocument/2006/relationships/oleObject" Target="../embeddings/oleObject576.bin"/><Relationship Id="rId5" Type="http://schemas.openxmlformats.org/officeDocument/2006/relationships/image" Target="../media/image1017.wmf"/><Relationship Id="rId4" Type="http://schemas.openxmlformats.org/officeDocument/2006/relationships/oleObject" Target="../embeddings/oleObject575.bin"/></Relationships>
</file>

<file path=ppt/slides/_rels/slide1004.xml.rels><?xml version="1.0" encoding="UTF-8" standalone="yes"?>
<Relationships xmlns="http://schemas.openxmlformats.org/package/2006/relationships"><Relationship Id="rId3" Type="http://schemas.openxmlformats.org/officeDocument/2006/relationships/image" Target="../media/image1018.wmf"/><Relationship Id="rId7" Type="http://schemas.openxmlformats.org/officeDocument/2006/relationships/image" Target="../media/image1021.wmf"/><Relationship Id="rId2" Type="http://schemas.openxmlformats.org/officeDocument/2006/relationships/oleObject" Target="../embeddings/oleObject577.bin"/><Relationship Id="rId1" Type="http://schemas.openxmlformats.org/officeDocument/2006/relationships/slideLayout" Target="../slideLayouts/slideLayout2.xml"/><Relationship Id="rId6" Type="http://schemas.openxmlformats.org/officeDocument/2006/relationships/oleObject" Target="../embeddings/oleObject579.bin"/><Relationship Id="rId5" Type="http://schemas.openxmlformats.org/officeDocument/2006/relationships/image" Target="../media/image1020.wmf"/><Relationship Id="rId4" Type="http://schemas.openxmlformats.org/officeDocument/2006/relationships/oleObject" Target="../embeddings/oleObject578.bin"/></Relationships>
</file>

<file path=ppt/slides/_rels/slide1005.xml.rels><?xml version="1.0" encoding="UTF-8" standalone="yes"?>
<Relationships xmlns="http://schemas.openxmlformats.org/package/2006/relationships"><Relationship Id="rId2" Type="http://schemas.openxmlformats.org/officeDocument/2006/relationships/image" Target="../media/image1022.png"/><Relationship Id="rId1" Type="http://schemas.openxmlformats.org/officeDocument/2006/relationships/slideLayout" Target="../slideLayouts/slideLayout2.xml"/></Relationships>
</file>

<file path=ppt/slides/_rels/slide1006.xml.rels><?xml version="1.0" encoding="UTF-8" standalone="yes"?>
<Relationships xmlns="http://schemas.openxmlformats.org/package/2006/relationships"><Relationship Id="rId2" Type="http://schemas.openxmlformats.org/officeDocument/2006/relationships/image" Target="../media/image1023.png"/><Relationship Id="rId1" Type="http://schemas.openxmlformats.org/officeDocument/2006/relationships/slideLayout" Target="../slideLayouts/slideLayout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9.xml.rels><?xml version="1.0" encoding="UTF-8" standalone="yes"?>
<Relationships xmlns="http://schemas.openxmlformats.org/package/2006/relationships"><Relationship Id="rId3" Type="http://schemas.openxmlformats.org/officeDocument/2006/relationships/oleObject" Target="../embeddings/oleObject580.bin"/><Relationship Id="rId2" Type="http://schemas.openxmlformats.org/officeDocument/2006/relationships/image" Target="../media/image1024.png"/><Relationship Id="rId1" Type="http://schemas.openxmlformats.org/officeDocument/2006/relationships/slideLayout" Target="../slideLayouts/slideLayout2.xml"/><Relationship Id="rId6" Type="http://schemas.openxmlformats.org/officeDocument/2006/relationships/image" Target="../media/image1026.wmf"/><Relationship Id="rId5" Type="http://schemas.openxmlformats.org/officeDocument/2006/relationships/oleObject" Target="../embeddings/oleObject581.bin"/><Relationship Id="rId4" Type="http://schemas.openxmlformats.org/officeDocument/2006/relationships/image" Target="../media/image1025.wmf"/></Relationships>
</file>

<file path=ppt/slides/_rels/slide10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oleObject" Target="../embeddings/oleObject57.bin"/><Relationship Id="rId1" Type="http://schemas.openxmlformats.org/officeDocument/2006/relationships/slideLayout" Target="../slideLayouts/slideLayout11.xml"/></Relationships>
</file>

<file path=ppt/slides/_rels/slide1010.xml.rels><?xml version="1.0" encoding="UTF-8" standalone="yes"?>
<Relationships xmlns="http://schemas.openxmlformats.org/package/2006/relationships"><Relationship Id="rId8" Type="http://schemas.openxmlformats.org/officeDocument/2006/relationships/oleObject" Target="../embeddings/oleObject585.bin"/><Relationship Id="rId3" Type="http://schemas.openxmlformats.org/officeDocument/2006/relationships/image" Target="../media/image1027.wmf"/><Relationship Id="rId7" Type="http://schemas.openxmlformats.org/officeDocument/2006/relationships/image" Target="../media/image1029.wmf"/><Relationship Id="rId2" Type="http://schemas.openxmlformats.org/officeDocument/2006/relationships/oleObject" Target="../embeddings/oleObject582.bin"/><Relationship Id="rId1" Type="http://schemas.openxmlformats.org/officeDocument/2006/relationships/slideLayout" Target="../slideLayouts/slideLayout2.xml"/><Relationship Id="rId6" Type="http://schemas.openxmlformats.org/officeDocument/2006/relationships/oleObject" Target="../embeddings/oleObject584.bin"/><Relationship Id="rId11" Type="http://schemas.openxmlformats.org/officeDocument/2006/relationships/image" Target="../media/image1031.wmf"/><Relationship Id="rId5" Type="http://schemas.openxmlformats.org/officeDocument/2006/relationships/image" Target="../media/image1028.wmf"/><Relationship Id="rId10" Type="http://schemas.openxmlformats.org/officeDocument/2006/relationships/oleObject" Target="../embeddings/oleObject586.bin"/><Relationship Id="rId4" Type="http://schemas.openxmlformats.org/officeDocument/2006/relationships/oleObject" Target="../embeddings/oleObject583.bin"/><Relationship Id="rId9" Type="http://schemas.openxmlformats.org/officeDocument/2006/relationships/image" Target="../media/image1030.wmf"/></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2.xml.rels><?xml version="1.0" encoding="UTF-8" standalone="yes"?>
<Relationships xmlns="http://schemas.openxmlformats.org/package/2006/relationships"><Relationship Id="rId3" Type="http://schemas.openxmlformats.org/officeDocument/2006/relationships/oleObject" Target="../embeddings/oleObject587.bin"/><Relationship Id="rId2" Type="http://schemas.openxmlformats.org/officeDocument/2006/relationships/image" Target="../media/image1032.png"/><Relationship Id="rId1" Type="http://schemas.openxmlformats.org/officeDocument/2006/relationships/slideLayout" Target="../slideLayouts/slideLayout2.xml"/><Relationship Id="rId4" Type="http://schemas.openxmlformats.org/officeDocument/2006/relationships/image" Target="../media/image1033.wmf"/></Relationships>
</file>

<file path=ppt/slides/_rels/slide1013.xml.rels><?xml version="1.0" encoding="UTF-8" standalone="yes"?>
<Relationships xmlns="http://schemas.openxmlformats.org/package/2006/relationships"><Relationship Id="rId3" Type="http://schemas.openxmlformats.org/officeDocument/2006/relationships/image" Target="../media/image1034.wmf"/><Relationship Id="rId2" Type="http://schemas.openxmlformats.org/officeDocument/2006/relationships/oleObject" Target="../embeddings/oleObject588.bin"/><Relationship Id="rId1" Type="http://schemas.openxmlformats.org/officeDocument/2006/relationships/slideLayout" Target="../slideLayouts/slideLayout2.xml"/><Relationship Id="rId5" Type="http://schemas.openxmlformats.org/officeDocument/2006/relationships/image" Target="../media/image1035.wmf"/><Relationship Id="rId4" Type="http://schemas.openxmlformats.org/officeDocument/2006/relationships/oleObject" Target="../embeddings/oleObject589.bin"/></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5.xml.rels><?xml version="1.0" encoding="UTF-8" standalone="yes"?>
<Relationships xmlns="http://schemas.openxmlformats.org/package/2006/relationships"><Relationship Id="rId3" Type="http://schemas.openxmlformats.org/officeDocument/2006/relationships/image" Target="../media/image1036.wmf"/><Relationship Id="rId2" Type="http://schemas.openxmlformats.org/officeDocument/2006/relationships/oleObject" Target="../embeddings/oleObject590.bin"/><Relationship Id="rId1" Type="http://schemas.openxmlformats.org/officeDocument/2006/relationships/slideLayout" Target="../slideLayouts/slideLayout2.xml"/><Relationship Id="rId5" Type="http://schemas.openxmlformats.org/officeDocument/2006/relationships/image" Target="../media/image1037.wmf"/><Relationship Id="rId4" Type="http://schemas.openxmlformats.org/officeDocument/2006/relationships/oleObject" Target="../embeddings/oleObject591.bin"/></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7.xml.rels><?xml version="1.0" encoding="UTF-8" standalone="yes"?>
<Relationships xmlns="http://schemas.openxmlformats.org/package/2006/relationships"><Relationship Id="rId2" Type="http://schemas.openxmlformats.org/officeDocument/2006/relationships/image" Target="../media/image992.png"/><Relationship Id="rId1" Type="http://schemas.openxmlformats.org/officeDocument/2006/relationships/slideLayout" Target="../slideLayouts/slideLayout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58.bin"/><Relationship Id="rId1" Type="http://schemas.openxmlformats.org/officeDocument/2006/relationships/slideLayout" Target="../slideLayouts/slideLayout4.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2.xml.rels><?xml version="1.0" encoding="UTF-8" standalone="yes"?>
<Relationships xmlns="http://schemas.openxmlformats.org/package/2006/relationships"><Relationship Id="rId8" Type="http://schemas.openxmlformats.org/officeDocument/2006/relationships/oleObject" Target="../embeddings/oleObject595.bin"/><Relationship Id="rId13" Type="http://schemas.openxmlformats.org/officeDocument/2006/relationships/image" Target="../media/image1043.wmf"/><Relationship Id="rId3" Type="http://schemas.openxmlformats.org/officeDocument/2006/relationships/image" Target="../media/image1038.wmf"/><Relationship Id="rId7" Type="http://schemas.openxmlformats.org/officeDocument/2006/relationships/image" Target="../media/image1040.wmf"/><Relationship Id="rId12" Type="http://schemas.openxmlformats.org/officeDocument/2006/relationships/oleObject" Target="../embeddings/oleObject597.bin"/><Relationship Id="rId2" Type="http://schemas.openxmlformats.org/officeDocument/2006/relationships/oleObject" Target="../embeddings/oleObject592.bin"/><Relationship Id="rId1" Type="http://schemas.openxmlformats.org/officeDocument/2006/relationships/slideLayout" Target="../slideLayouts/slideLayout2.xml"/><Relationship Id="rId6" Type="http://schemas.openxmlformats.org/officeDocument/2006/relationships/oleObject" Target="../embeddings/oleObject594.bin"/><Relationship Id="rId11" Type="http://schemas.openxmlformats.org/officeDocument/2006/relationships/image" Target="../media/image1042.wmf"/><Relationship Id="rId5" Type="http://schemas.openxmlformats.org/officeDocument/2006/relationships/image" Target="../media/image1039.wmf"/><Relationship Id="rId10" Type="http://schemas.openxmlformats.org/officeDocument/2006/relationships/oleObject" Target="../embeddings/oleObject596.bin"/><Relationship Id="rId4" Type="http://schemas.openxmlformats.org/officeDocument/2006/relationships/oleObject" Target="../embeddings/oleObject593.bin"/><Relationship Id="rId9" Type="http://schemas.openxmlformats.org/officeDocument/2006/relationships/image" Target="../media/image1041.wmf"/></Relationships>
</file>

<file path=ppt/slides/_rels/slide1023.xml.rels><?xml version="1.0" encoding="UTF-8" standalone="yes"?>
<Relationships xmlns="http://schemas.openxmlformats.org/package/2006/relationships"><Relationship Id="rId8" Type="http://schemas.openxmlformats.org/officeDocument/2006/relationships/oleObject" Target="../embeddings/oleObject601.bin"/><Relationship Id="rId3" Type="http://schemas.openxmlformats.org/officeDocument/2006/relationships/image" Target="../media/image1044.wmf"/><Relationship Id="rId7" Type="http://schemas.openxmlformats.org/officeDocument/2006/relationships/image" Target="../media/image1046.wmf"/><Relationship Id="rId2" Type="http://schemas.openxmlformats.org/officeDocument/2006/relationships/oleObject" Target="../embeddings/oleObject598.bin"/><Relationship Id="rId1" Type="http://schemas.openxmlformats.org/officeDocument/2006/relationships/slideLayout" Target="../slideLayouts/slideLayout2.xml"/><Relationship Id="rId6" Type="http://schemas.openxmlformats.org/officeDocument/2006/relationships/oleObject" Target="../embeddings/oleObject600.bin"/><Relationship Id="rId5" Type="http://schemas.openxmlformats.org/officeDocument/2006/relationships/image" Target="../media/image1045.wmf"/><Relationship Id="rId4" Type="http://schemas.openxmlformats.org/officeDocument/2006/relationships/oleObject" Target="../embeddings/oleObject599.bin"/><Relationship Id="rId9" Type="http://schemas.openxmlformats.org/officeDocument/2006/relationships/image" Target="../media/image1047.wmf"/></Relationships>
</file>

<file path=ppt/slides/_rels/slide1024.xml.rels><?xml version="1.0" encoding="UTF-8" standalone="yes"?>
<Relationships xmlns="http://schemas.openxmlformats.org/package/2006/relationships"><Relationship Id="rId8" Type="http://schemas.openxmlformats.org/officeDocument/2006/relationships/oleObject" Target="../embeddings/oleObject605.bin"/><Relationship Id="rId13" Type="http://schemas.openxmlformats.org/officeDocument/2006/relationships/image" Target="../media/image1053.wmf"/><Relationship Id="rId3" Type="http://schemas.openxmlformats.org/officeDocument/2006/relationships/image" Target="../media/image1048.wmf"/><Relationship Id="rId7" Type="http://schemas.openxmlformats.org/officeDocument/2006/relationships/image" Target="../media/image1050.wmf"/><Relationship Id="rId12" Type="http://schemas.openxmlformats.org/officeDocument/2006/relationships/oleObject" Target="../embeddings/oleObject607.bin"/><Relationship Id="rId2" Type="http://schemas.openxmlformats.org/officeDocument/2006/relationships/oleObject" Target="../embeddings/oleObject602.bin"/><Relationship Id="rId1" Type="http://schemas.openxmlformats.org/officeDocument/2006/relationships/slideLayout" Target="../slideLayouts/slideLayout2.xml"/><Relationship Id="rId6" Type="http://schemas.openxmlformats.org/officeDocument/2006/relationships/oleObject" Target="../embeddings/oleObject604.bin"/><Relationship Id="rId11" Type="http://schemas.openxmlformats.org/officeDocument/2006/relationships/image" Target="../media/image1052.wmf"/><Relationship Id="rId5" Type="http://schemas.openxmlformats.org/officeDocument/2006/relationships/image" Target="../media/image1049.wmf"/><Relationship Id="rId10" Type="http://schemas.openxmlformats.org/officeDocument/2006/relationships/oleObject" Target="../embeddings/oleObject606.bin"/><Relationship Id="rId4" Type="http://schemas.openxmlformats.org/officeDocument/2006/relationships/oleObject" Target="../embeddings/oleObject603.bin"/><Relationship Id="rId9" Type="http://schemas.openxmlformats.org/officeDocument/2006/relationships/image" Target="../media/image1051.wmf"/></Relationships>
</file>

<file path=ppt/slides/_rels/slide1025.xml.rels><?xml version="1.0" encoding="UTF-8" standalone="yes"?>
<Relationships xmlns="http://schemas.openxmlformats.org/package/2006/relationships"><Relationship Id="rId8" Type="http://schemas.openxmlformats.org/officeDocument/2006/relationships/oleObject" Target="../embeddings/oleObject611.bin"/><Relationship Id="rId13" Type="http://schemas.openxmlformats.org/officeDocument/2006/relationships/image" Target="../media/image1055.wmf"/><Relationship Id="rId3" Type="http://schemas.openxmlformats.org/officeDocument/2006/relationships/image" Target="../media/image1050.wmf"/><Relationship Id="rId7" Type="http://schemas.openxmlformats.org/officeDocument/2006/relationships/image" Target="../media/image1047.wmf"/><Relationship Id="rId12" Type="http://schemas.openxmlformats.org/officeDocument/2006/relationships/oleObject" Target="../embeddings/oleObject613.bin"/><Relationship Id="rId2" Type="http://schemas.openxmlformats.org/officeDocument/2006/relationships/oleObject" Target="../embeddings/oleObject608.bin"/><Relationship Id="rId1" Type="http://schemas.openxmlformats.org/officeDocument/2006/relationships/slideLayout" Target="../slideLayouts/slideLayout2.xml"/><Relationship Id="rId6" Type="http://schemas.openxmlformats.org/officeDocument/2006/relationships/oleObject" Target="../embeddings/oleObject610.bin"/><Relationship Id="rId11" Type="http://schemas.openxmlformats.org/officeDocument/2006/relationships/image" Target="../media/image1040.wmf"/><Relationship Id="rId5" Type="http://schemas.openxmlformats.org/officeDocument/2006/relationships/image" Target="../media/image1052.wmf"/><Relationship Id="rId15" Type="http://schemas.openxmlformats.org/officeDocument/2006/relationships/image" Target="../media/image1056.wmf"/><Relationship Id="rId10" Type="http://schemas.openxmlformats.org/officeDocument/2006/relationships/oleObject" Target="../embeddings/oleObject612.bin"/><Relationship Id="rId4" Type="http://schemas.openxmlformats.org/officeDocument/2006/relationships/oleObject" Target="../embeddings/oleObject609.bin"/><Relationship Id="rId9" Type="http://schemas.openxmlformats.org/officeDocument/2006/relationships/image" Target="../media/image1054.wmf"/><Relationship Id="rId14" Type="http://schemas.openxmlformats.org/officeDocument/2006/relationships/oleObject" Target="../embeddings/oleObject614.bin"/></Relationships>
</file>

<file path=ppt/slides/_rels/slide1026.xml.rels><?xml version="1.0" encoding="UTF-8" standalone="yes"?>
<Relationships xmlns="http://schemas.openxmlformats.org/package/2006/relationships"><Relationship Id="rId2" Type="http://schemas.openxmlformats.org/officeDocument/2006/relationships/image" Target="../media/image1057.png"/><Relationship Id="rId1" Type="http://schemas.openxmlformats.org/officeDocument/2006/relationships/slideLayout" Target="../slideLayouts/slideLayout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9.xml.rels><?xml version="1.0" encoding="UTF-8" standalone="yes"?>
<Relationships xmlns="http://schemas.openxmlformats.org/package/2006/relationships"><Relationship Id="rId2" Type="http://schemas.openxmlformats.org/officeDocument/2006/relationships/image" Target="../media/image105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80.wmf"/><Relationship Id="rId3" Type="http://schemas.openxmlformats.org/officeDocument/2006/relationships/image" Target="../media/image75.wmf"/><Relationship Id="rId7" Type="http://schemas.openxmlformats.org/officeDocument/2006/relationships/image" Target="../media/image77.wmf"/><Relationship Id="rId12" Type="http://schemas.openxmlformats.org/officeDocument/2006/relationships/oleObject" Target="../embeddings/oleObject64.bin"/><Relationship Id="rId17" Type="http://schemas.openxmlformats.org/officeDocument/2006/relationships/image" Target="../media/image82.wmf"/><Relationship Id="rId2" Type="http://schemas.openxmlformats.org/officeDocument/2006/relationships/oleObject" Target="../embeddings/oleObject59.bin"/><Relationship Id="rId16" Type="http://schemas.openxmlformats.org/officeDocument/2006/relationships/oleObject" Target="../embeddings/oleObject66.bin"/><Relationship Id="rId1" Type="http://schemas.openxmlformats.org/officeDocument/2006/relationships/slideLayout" Target="../slideLayouts/slideLayout2.xml"/><Relationship Id="rId6" Type="http://schemas.openxmlformats.org/officeDocument/2006/relationships/oleObject" Target="../embeddings/oleObject61.bin"/><Relationship Id="rId11" Type="http://schemas.openxmlformats.org/officeDocument/2006/relationships/image" Target="../media/image79.wmf"/><Relationship Id="rId5" Type="http://schemas.openxmlformats.org/officeDocument/2006/relationships/image" Target="../media/image76.wmf"/><Relationship Id="rId15" Type="http://schemas.openxmlformats.org/officeDocument/2006/relationships/image" Target="../media/image81.w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78.wmf"/><Relationship Id="rId14" Type="http://schemas.openxmlformats.org/officeDocument/2006/relationships/oleObject" Target="../embeddings/oleObject65.bin"/></Relationships>
</file>

<file path=ppt/slides/_rels/slide1030.xml.rels><?xml version="1.0" encoding="UTF-8" standalone="yes"?>
<Relationships xmlns="http://schemas.openxmlformats.org/package/2006/relationships"><Relationship Id="rId3" Type="http://schemas.openxmlformats.org/officeDocument/2006/relationships/image" Target="../media/image1059.wmf"/><Relationship Id="rId7" Type="http://schemas.openxmlformats.org/officeDocument/2006/relationships/image" Target="../media/image1061.wmf"/><Relationship Id="rId2" Type="http://schemas.openxmlformats.org/officeDocument/2006/relationships/oleObject" Target="../embeddings/oleObject615.bin"/><Relationship Id="rId1" Type="http://schemas.openxmlformats.org/officeDocument/2006/relationships/slideLayout" Target="../slideLayouts/slideLayout2.xml"/><Relationship Id="rId6" Type="http://schemas.openxmlformats.org/officeDocument/2006/relationships/oleObject" Target="../embeddings/oleObject617.bin"/><Relationship Id="rId5" Type="http://schemas.openxmlformats.org/officeDocument/2006/relationships/image" Target="../media/image1060.wmf"/><Relationship Id="rId4" Type="http://schemas.openxmlformats.org/officeDocument/2006/relationships/oleObject" Target="../embeddings/oleObject616.bin"/></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2.xml.rels><?xml version="1.0" encoding="UTF-8" standalone="yes"?>
<Relationships xmlns="http://schemas.openxmlformats.org/package/2006/relationships"><Relationship Id="rId2" Type="http://schemas.openxmlformats.org/officeDocument/2006/relationships/image" Target="../media/image1062.png"/><Relationship Id="rId1" Type="http://schemas.openxmlformats.org/officeDocument/2006/relationships/slideLayout" Target="../slideLayouts/slideLayout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4.xml.rels><?xml version="1.0" encoding="UTF-8" standalone="yes"?>
<Relationships xmlns="http://schemas.openxmlformats.org/package/2006/relationships"><Relationship Id="rId2" Type="http://schemas.openxmlformats.org/officeDocument/2006/relationships/image" Target="../media/image1058.png"/><Relationship Id="rId1" Type="http://schemas.openxmlformats.org/officeDocument/2006/relationships/slideLayout" Target="../slideLayouts/slideLayout2.xml"/></Relationships>
</file>

<file path=ppt/slides/_rels/slide1035.xml.rels><?xml version="1.0" encoding="UTF-8" standalone="yes"?>
<Relationships xmlns="http://schemas.openxmlformats.org/package/2006/relationships"><Relationship Id="rId8" Type="http://schemas.openxmlformats.org/officeDocument/2006/relationships/image" Target="../media/image1065.wmf"/><Relationship Id="rId3" Type="http://schemas.openxmlformats.org/officeDocument/2006/relationships/oleObject" Target="../embeddings/oleObject618.bin"/><Relationship Id="rId7" Type="http://schemas.openxmlformats.org/officeDocument/2006/relationships/oleObject" Target="../embeddings/oleObject620.bin"/><Relationship Id="rId2" Type="http://schemas.openxmlformats.org/officeDocument/2006/relationships/image" Target="../media/image1058.png"/><Relationship Id="rId1" Type="http://schemas.openxmlformats.org/officeDocument/2006/relationships/slideLayout" Target="../slideLayouts/slideLayout2.xml"/><Relationship Id="rId6" Type="http://schemas.openxmlformats.org/officeDocument/2006/relationships/image" Target="../media/image1064.wmf"/><Relationship Id="rId5" Type="http://schemas.openxmlformats.org/officeDocument/2006/relationships/oleObject" Target="../embeddings/oleObject619.bin"/><Relationship Id="rId4" Type="http://schemas.openxmlformats.org/officeDocument/2006/relationships/image" Target="../media/image1063.wmf"/></Relationships>
</file>

<file path=ppt/slides/_rels/slide1036.xml.rels><?xml version="1.0" encoding="UTF-8" standalone="yes"?>
<Relationships xmlns="http://schemas.openxmlformats.org/package/2006/relationships"><Relationship Id="rId8" Type="http://schemas.openxmlformats.org/officeDocument/2006/relationships/oleObject" Target="../embeddings/oleObject624.bin"/><Relationship Id="rId3" Type="http://schemas.openxmlformats.org/officeDocument/2006/relationships/image" Target="../media/image1066.wmf"/><Relationship Id="rId7" Type="http://schemas.openxmlformats.org/officeDocument/2006/relationships/image" Target="../media/image1068.wmf"/><Relationship Id="rId2" Type="http://schemas.openxmlformats.org/officeDocument/2006/relationships/oleObject" Target="../embeddings/oleObject621.bin"/><Relationship Id="rId1" Type="http://schemas.openxmlformats.org/officeDocument/2006/relationships/slideLayout" Target="../slideLayouts/slideLayout2.xml"/><Relationship Id="rId6" Type="http://schemas.openxmlformats.org/officeDocument/2006/relationships/oleObject" Target="../embeddings/oleObject623.bin"/><Relationship Id="rId11" Type="http://schemas.openxmlformats.org/officeDocument/2006/relationships/image" Target="../media/image1070.wmf"/><Relationship Id="rId5" Type="http://schemas.openxmlformats.org/officeDocument/2006/relationships/image" Target="../media/image1067.wmf"/><Relationship Id="rId10" Type="http://schemas.openxmlformats.org/officeDocument/2006/relationships/oleObject" Target="../embeddings/oleObject625.bin"/><Relationship Id="rId4" Type="http://schemas.openxmlformats.org/officeDocument/2006/relationships/oleObject" Target="../embeddings/oleObject622.bin"/><Relationship Id="rId9" Type="http://schemas.openxmlformats.org/officeDocument/2006/relationships/image" Target="../media/image1069.wmf"/></Relationships>
</file>

<file path=ppt/slides/_rels/slide1037.xml.rels><?xml version="1.0" encoding="UTF-8" standalone="yes"?>
<Relationships xmlns="http://schemas.openxmlformats.org/package/2006/relationships"><Relationship Id="rId3" Type="http://schemas.openxmlformats.org/officeDocument/2006/relationships/image" Target="../media/image1070.wmf"/><Relationship Id="rId2" Type="http://schemas.openxmlformats.org/officeDocument/2006/relationships/oleObject" Target="../embeddings/oleObject626.bin"/><Relationship Id="rId1" Type="http://schemas.openxmlformats.org/officeDocument/2006/relationships/slideLayout" Target="../slideLayouts/slideLayout2.xml"/><Relationship Id="rId5" Type="http://schemas.openxmlformats.org/officeDocument/2006/relationships/image" Target="../media/image1071.wmf"/><Relationship Id="rId4" Type="http://schemas.openxmlformats.org/officeDocument/2006/relationships/oleObject" Target="../embeddings/oleObject627.bin"/></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9.xml.rels><?xml version="1.0" encoding="UTF-8" standalone="yes"?>
<Relationships xmlns="http://schemas.openxmlformats.org/package/2006/relationships"><Relationship Id="rId2" Type="http://schemas.openxmlformats.org/officeDocument/2006/relationships/image" Target="../media/image10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87.wmf"/><Relationship Id="rId3" Type="http://schemas.openxmlformats.org/officeDocument/2006/relationships/image" Target="../media/image75.wmf"/><Relationship Id="rId7" Type="http://schemas.openxmlformats.org/officeDocument/2006/relationships/image" Target="../media/image84.wmf"/><Relationship Id="rId12" Type="http://schemas.openxmlformats.org/officeDocument/2006/relationships/oleObject" Target="../embeddings/oleObject72.bin"/><Relationship Id="rId2" Type="http://schemas.openxmlformats.org/officeDocument/2006/relationships/oleObject" Target="../embeddings/oleObject67.bin"/><Relationship Id="rId1" Type="http://schemas.openxmlformats.org/officeDocument/2006/relationships/slideLayout" Target="../slideLayouts/slideLayout2.xml"/><Relationship Id="rId6" Type="http://schemas.openxmlformats.org/officeDocument/2006/relationships/oleObject" Target="../embeddings/oleObject69.bin"/><Relationship Id="rId11" Type="http://schemas.openxmlformats.org/officeDocument/2006/relationships/image" Target="../media/image86.wmf"/><Relationship Id="rId5" Type="http://schemas.openxmlformats.org/officeDocument/2006/relationships/image" Target="../media/image83.wmf"/><Relationship Id="rId10" Type="http://schemas.openxmlformats.org/officeDocument/2006/relationships/oleObject" Target="../embeddings/oleObject71.bin"/><Relationship Id="rId4" Type="http://schemas.openxmlformats.org/officeDocument/2006/relationships/oleObject" Target="../embeddings/oleObject68.bin"/><Relationship Id="rId9" Type="http://schemas.openxmlformats.org/officeDocument/2006/relationships/image" Target="../media/image85.wmf"/></Relationships>
</file>

<file path=ppt/slides/_rels/slide1040.xml.rels><?xml version="1.0" encoding="UTF-8" standalone="yes"?>
<Relationships xmlns="http://schemas.openxmlformats.org/package/2006/relationships"><Relationship Id="rId3" Type="http://schemas.openxmlformats.org/officeDocument/2006/relationships/image" Target="../media/image1073.wmf"/><Relationship Id="rId2" Type="http://schemas.openxmlformats.org/officeDocument/2006/relationships/oleObject" Target="../embeddings/oleObject628.bin"/><Relationship Id="rId1" Type="http://schemas.openxmlformats.org/officeDocument/2006/relationships/slideLayout" Target="../slideLayouts/slideLayout2.xml"/><Relationship Id="rId5" Type="http://schemas.openxmlformats.org/officeDocument/2006/relationships/image" Target="../media/image1074.wmf"/><Relationship Id="rId4" Type="http://schemas.openxmlformats.org/officeDocument/2006/relationships/oleObject" Target="../embeddings/oleObject629.bin"/></Relationships>
</file>

<file path=ppt/slides/_rels/slide1041.xml.rels><?xml version="1.0" encoding="UTF-8" standalone="yes"?>
<Relationships xmlns="http://schemas.openxmlformats.org/package/2006/relationships"><Relationship Id="rId3" Type="http://schemas.openxmlformats.org/officeDocument/2006/relationships/image" Target="../media/image1075.wmf"/><Relationship Id="rId2" Type="http://schemas.openxmlformats.org/officeDocument/2006/relationships/oleObject" Target="../embeddings/oleObject630.bin"/><Relationship Id="rId1" Type="http://schemas.openxmlformats.org/officeDocument/2006/relationships/slideLayout" Target="../slideLayouts/slideLayout2.xml"/><Relationship Id="rId5" Type="http://schemas.openxmlformats.org/officeDocument/2006/relationships/image" Target="../media/image1076.wmf"/><Relationship Id="rId4" Type="http://schemas.openxmlformats.org/officeDocument/2006/relationships/oleObject" Target="../embeddings/oleObject631.bin"/></Relationships>
</file>

<file path=ppt/slides/_rels/slide1042.xml.rels><?xml version="1.0" encoding="UTF-8" standalone="yes"?>
<Relationships xmlns="http://schemas.openxmlformats.org/package/2006/relationships"><Relationship Id="rId2" Type="http://schemas.openxmlformats.org/officeDocument/2006/relationships/image" Target="../media/image1077.png"/><Relationship Id="rId1" Type="http://schemas.openxmlformats.org/officeDocument/2006/relationships/slideLayout" Target="../slideLayouts/slideLayout2.xml"/></Relationships>
</file>

<file path=ppt/slides/_rels/slide1043.xml.rels><?xml version="1.0" encoding="UTF-8" standalone="yes"?>
<Relationships xmlns="http://schemas.openxmlformats.org/package/2006/relationships"><Relationship Id="rId3" Type="http://schemas.openxmlformats.org/officeDocument/2006/relationships/image" Target="../media/image1078.wmf"/><Relationship Id="rId2" Type="http://schemas.openxmlformats.org/officeDocument/2006/relationships/oleObject" Target="../embeddings/oleObject632.bin"/><Relationship Id="rId1" Type="http://schemas.openxmlformats.org/officeDocument/2006/relationships/slideLayout" Target="../slideLayouts/slideLayout2.xml"/><Relationship Id="rId5" Type="http://schemas.openxmlformats.org/officeDocument/2006/relationships/image" Target="../media/image1079.wmf"/><Relationship Id="rId4" Type="http://schemas.openxmlformats.org/officeDocument/2006/relationships/oleObject" Target="../embeddings/oleObject633.bin"/></Relationships>
</file>

<file path=ppt/slides/_rels/slide1044.xml.rels><?xml version="1.0" encoding="UTF-8" standalone="yes"?>
<Relationships xmlns="http://schemas.openxmlformats.org/package/2006/relationships"><Relationship Id="rId3" Type="http://schemas.openxmlformats.org/officeDocument/2006/relationships/image" Target="../media/image1080.wmf"/><Relationship Id="rId2" Type="http://schemas.openxmlformats.org/officeDocument/2006/relationships/oleObject" Target="../embeddings/oleObject634.bin"/><Relationship Id="rId1" Type="http://schemas.openxmlformats.org/officeDocument/2006/relationships/slideLayout" Target="../slideLayouts/slideLayout2.xml"/></Relationships>
</file>

<file path=ppt/slides/_rels/slide1045.xml.rels><?xml version="1.0" encoding="UTF-8" standalone="yes"?>
<Relationships xmlns="http://schemas.openxmlformats.org/package/2006/relationships"><Relationship Id="rId2" Type="http://schemas.openxmlformats.org/officeDocument/2006/relationships/image" Target="../media/image1081.png"/><Relationship Id="rId1" Type="http://schemas.openxmlformats.org/officeDocument/2006/relationships/slideLayout" Target="../slideLayouts/slideLayout2.xml"/></Relationships>
</file>

<file path=ppt/slides/_rels/slide1046.xml.rels><?xml version="1.0" encoding="UTF-8" standalone="yes"?>
<Relationships xmlns="http://schemas.openxmlformats.org/package/2006/relationships"><Relationship Id="rId2" Type="http://schemas.openxmlformats.org/officeDocument/2006/relationships/image" Target="../media/image1082.png"/><Relationship Id="rId1" Type="http://schemas.openxmlformats.org/officeDocument/2006/relationships/slideLayout" Target="../slideLayouts/slideLayout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9.xml.rels><?xml version="1.0" encoding="UTF-8" standalone="yes"?>
<Relationships xmlns="http://schemas.openxmlformats.org/package/2006/relationships"><Relationship Id="rId2" Type="http://schemas.openxmlformats.org/officeDocument/2006/relationships/image" Target="../media/image108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2" Type="http://schemas.openxmlformats.org/officeDocument/2006/relationships/image" Target="../media/image1084.png"/><Relationship Id="rId1" Type="http://schemas.openxmlformats.org/officeDocument/2006/relationships/slideLayout" Target="../slideLayouts/slideLayout2.xml"/></Relationships>
</file>

<file path=ppt/slides/_rels/slide1051.xml.rels><?xml version="1.0" encoding="UTF-8" standalone="yes"?>
<Relationships xmlns="http://schemas.openxmlformats.org/package/2006/relationships"><Relationship Id="rId2" Type="http://schemas.openxmlformats.org/officeDocument/2006/relationships/image" Target="../media/image1085.png"/><Relationship Id="rId1" Type="http://schemas.openxmlformats.org/officeDocument/2006/relationships/slideLayout" Target="../slideLayouts/slideLayout2.xml"/></Relationships>
</file>

<file path=ppt/slides/_rels/slide1052.xml.rels><?xml version="1.0" encoding="UTF-8" standalone="yes"?>
<Relationships xmlns="http://schemas.openxmlformats.org/package/2006/relationships"><Relationship Id="rId2" Type="http://schemas.openxmlformats.org/officeDocument/2006/relationships/image" Target="../media/image1086.png"/><Relationship Id="rId1" Type="http://schemas.openxmlformats.org/officeDocument/2006/relationships/slideLayout" Target="../slideLayouts/slideLayout2.xml"/></Relationships>
</file>

<file path=ppt/slides/_rels/slide1053.xml.rels><?xml version="1.0" encoding="UTF-8" standalone="yes"?>
<Relationships xmlns="http://schemas.openxmlformats.org/package/2006/relationships"><Relationship Id="rId8" Type="http://schemas.openxmlformats.org/officeDocument/2006/relationships/image" Target="../media/image1090.wmf"/><Relationship Id="rId3" Type="http://schemas.openxmlformats.org/officeDocument/2006/relationships/oleObject" Target="../embeddings/oleObject635.bin"/><Relationship Id="rId7" Type="http://schemas.openxmlformats.org/officeDocument/2006/relationships/oleObject" Target="../embeddings/oleObject637.bin"/><Relationship Id="rId2" Type="http://schemas.openxmlformats.org/officeDocument/2006/relationships/image" Target="../media/image1087.png"/><Relationship Id="rId1" Type="http://schemas.openxmlformats.org/officeDocument/2006/relationships/slideLayout" Target="../slideLayouts/slideLayout2.xml"/><Relationship Id="rId6" Type="http://schemas.openxmlformats.org/officeDocument/2006/relationships/image" Target="../media/image1089.wmf"/><Relationship Id="rId5" Type="http://schemas.openxmlformats.org/officeDocument/2006/relationships/oleObject" Target="../embeddings/oleObject636.bin"/><Relationship Id="rId4" Type="http://schemas.openxmlformats.org/officeDocument/2006/relationships/image" Target="../media/image1088.wmf"/></Relationships>
</file>

<file path=ppt/slides/_rels/slide1054.xml.rels><?xml version="1.0" encoding="UTF-8" standalone="yes"?>
<Relationships xmlns="http://schemas.openxmlformats.org/package/2006/relationships"><Relationship Id="rId8" Type="http://schemas.openxmlformats.org/officeDocument/2006/relationships/image" Target="../media/image1093.wmf"/><Relationship Id="rId13" Type="http://schemas.openxmlformats.org/officeDocument/2006/relationships/oleObject" Target="../embeddings/oleObject643.bin"/><Relationship Id="rId18" Type="http://schemas.openxmlformats.org/officeDocument/2006/relationships/image" Target="../media/image1098.wmf"/><Relationship Id="rId3" Type="http://schemas.openxmlformats.org/officeDocument/2006/relationships/oleObject" Target="../embeddings/oleObject638.bin"/><Relationship Id="rId7" Type="http://schemas.openxmlformats.org/officeDocument/2006/relationships/oleObject" Target="../embeddings/oleObject640.bin"/><Relationship Id="rId12" Type="http://schemas.openxmlformats.org/officeDocument/2006/relationships/image" Target="../media/image1095.wmf"/><Relationship Id="rId17" Type="http://schemas.openxmlformats.org/officeDocument/2006/relationships/oleObject" Target="../embeddings/oleObject645.bin"/><Relationship Id="rId2" Type="http://schemas.openxmlformats.org/officeDocument/2006/relationships/image" Target="../media/image1087.png"/><Relationship Id="rId16" Type="http://schemas.openxmlformats.org/officeDocument/2006/relationships/image" Target="../media/image1097.wmf"/><Relationship Id="rId1" Type="http://schemas.openxmlformats.org/officeDocument/2006/relationships/slideLayout" Target="../slideLayouts/slideLayout2.xml"/><Relationship Id="rId6" Type="http://schemas.openxmlformats.org/officeDocument/2006/relationships/image" Target="../media/image1092.wmf"/><Relationship Id="rId11" Type="http://schemas.openxmlformats.org/officeDocument/2006/relationships/oleObject" Target="../embeddings/oleObject642.bin"/><Relationship Id="rId5" Type="http://schemas.openxmlformats.org/officeDocument/2006/relationships/oleObject" Target="../embeddings/oleObject639.bin"/><Relationship Id="rId15" Type="http://schemas.openxmlformats.org/officeDocument/2006/relationships/oleObject" Target="../embeddings/oleObject644.bin"/><Relationship Id="rId10" Type="http://schemas.openxmlformats.org/officeDocument/2006/relationships/image" Target="../media/image1094.wmf"/><Relationship Id="rId4" Type="http://schemas.openxmlformats.org/officeDocument/2006/relationships/image" Target="../media/image1091.wmf"/><Relationship Id="rId9" Type="http://schemas.openxmlformats.org/officeDocument/2006/relationships/oleObject" Target="../embeddings/oleObject641.bin"/><Relationship Id="rId14" Type="http://schemas.openxmlformats.org/officeDocument/2006/relationships/image" Target="../media/image1096.wmf"/></Relationships>
</file>

<file path=ppt/slides/_rels/slide1055.xml.rels><?xml version="1.0" encoding="UTF-8" standalone="yes"?>
<Relationships xmlns="http://schemas.openxmlformats.org/package/2006/relationships"><Relationship Id="rId8" Type="http://schemas.openxmlformats.org/officeDocument/2006/relationships/image" Target="../media/image1101.wmf"/><Relationship Id="rId3" Type="http://schemas.openxmlformats.org/officeDocument/2006/relationships/oleObject" Target="../embeddings/oleObject646.bin"/><Relationship Id="rId7" Type="http://schemas.openxmlformats.org/officeDocument/2006/relationships/oleObject" Target="../embeddings/oleObject648.bin"/><Relationship Id="rId12" Type="http://schemas.openxmlformats.org/officeDocument/2006/relationships/image" Target="../media/image1103.wmf"/><Relationship Id="rId2" Type="http://schemas.openxmlformats.org/officeDocument/2006/relationships/image" Target="../media/image1087.png"/><Relationship Id="rId1" Type="http://schemas.openxmlformats.org/officeDocument/2006/relationships/slideLayout" Target="../slideLayouts/slideLayout2.xml"/><Relationship Id="rId6" Type="http://schemas.openxmlformats.org/officeDocument/2006/relationships/image" Target="../media/image1100.wmf"/><Relationship Id="rId11" Type="http://schemas.openxmlformats.org/officeDocument/2006/relationships/oleObject" Target="../embeddings/oleObject650.bin"/><Relationship Id="rId5" Type="http://schemas.openxmlformats.org/officeDocument/2006/relationships/oleObject" Target="../embeddings/oleObject647.bin"/><Relationship Id="rId10" Type="http://schemas.openxmlformats.org/officeDocument/2006/relationships/image" Target="../media/image1102.wmf"/><Relationship Id="rId4" Type="http://schemas.openxmlformats.org/officeDocument/2006/relationships/image" Target="../media/image1099.wmf"/><Relationship Id="rId9" Type="http://schemas.openxmlformats.org/officeDocument/2006/relationships/oleObject" Target="../embeddings/oleObject649.bin"/></Relationships>
</file>

<file path=ppt/slides/_rels/slide1056.xml.rels><?xml version="1.0" encoding="UTF-8" standalone="yes"?>
<Relationships xmlns="http://schemas.openxmlformats.org/package/2006/relationships"><Relationship Id="rId2" Type="http://schemas.openxmlformats.org/officeDocument/2006/relationships/image" Target="../media/image1104.png"/><Relationship Id="rId1" Type="http://schemas.openxmlformats.org/officeDocument/2006/relationships/slideLayout" Target="../slideLayouts/slideLayout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8.xml.rels><?xml version="1.0" encoding="UTF-8" standalone="yes"?>
<Relationships xmlns="http://schemas.openxmlformats.org/package/2006/relationships"><Relationship Id="rId3" Type="http://schemas.openxmlformats.org/officeDocument/2006/relationships/image" Target="../media/image1105.wmf"/><Relationship Id="rId2" Type="http://schemas.openxmlformats.org/officeDocument/2006/relationships/oleObject" Target="../embeddings/oleObject651.bin"/><Relationship Id="rId1" Type="http://schemas.openxmlformats.org/officeDocument/2006/relationships/slideLayout" Target="../slideLayouts/slideLayout2.xml"/></Relationships>
</file>

<file path=ppt/slides/_rels/slide1059.xml.rels><?xml version="1.0" encoding="UTF-8" standalone="yes"?>
<Relationships xmlns="http://schemas.openxmlformats.org/package/2006/relationships"><Relationship Id="rId3" Type="http://schemas.openxmlformats.org/officeDocument/2006/relationships/image" Target="../media/image1099.wmf"/><Relationship Id="rId7" Type="http://schemas.openxmlformats.org/officeDocument/2006/relationships/image" Target="../media/image1106.wmf"/><Relationship Id="rId2" Type="http://schemas.openxmlformats.org/officeDocument/2006/relationships/oleObject" Target="../embeddings/oleObject652.bin"/><Relationship Id="rId1" Type="http://schemas.openxmlformats.org/officeDocument/2006/relationships/slideLayout" Target="../slideLayouts/slideLayout2.xml"/><Relationship Id="rId6" Type="http://schemas.openxmlformats.org/officeDocument/2006/relationships/oleObject" Target="../embeddings/oleObject654.bin"/><Relationship Id="rId5" Type="http://schemas.openxmlformats.org/officeDocument/2006/relationships/image" Target="../media/image1105.wmf"/><Relationship Id="rId4" Type="http://schemas.openxmlformats.org/officeDocument/2006/relationships/oleObject" Target="../embeddings/oleObject653.bin"/></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3" Type="http://schemas.openxmlformats.org/officeDocument/2006/relationships/image" Target="../media/image1107.wmf"/><Relationship Id="rId7" Type="http://schemas.openxmlformats.org/officeDocument/2006/relationships/image" Target="../media/image1109.wmf"/><Relationship Id="rId2" Type="http://schemas.openxmlformats.org/officeDocument/2006/relationships/oleObject" Target="../embeddings/oleObject655.bin"/><Relationship Id="rId1" Type="http://schemas.openxmlformats.org/officeDocument/2006/relationships/slideLayout" Target="../slideLayouts/slideLayout2.xml"/><Relationship Id="rId6" Type="http://schemas.openxmlformats.org/officeDocument/2006/relationships/oleObject" Target="../embeddings/oleObject657.bin"/><Relationship Id="rId5" Type="http://schemas.openxmlformats.org/officeDocument/2006/relationships/image" Target="../media/image1108.wmf"/><Relationship Id="rId4" Type="http://schemas.openxmlformats.org/officeDocument/2006/relationships/oleObject" Target="../embeddings/oleObject656.bin"/></Relationships>
</file>

<file path=ppt/slides/_rels/slide1061.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1062.xml.rels><?xml version="1.0" encoding="UTF-8" standalone="yes"?>
<Relationships xmlns="http://schemas.openxmlformats.org/package/2006/relationships"><Relationship Id="rId2" Type="http://schemas.openxmlformats.org/officeDocument/2006/relationships/image" Target="../media/image1111.png"/><Relationship Id="rId1" Type="http://schemas.openxmlformats.org/officeDocument/2006/relationships/slideLayout" Target="../slideLayouts/slideLayout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4.xml.rels><?xml version="1.0" encoding="UTF-8" standalone="yes"?>
<Relationships xmlns="http://schemas.openxmlformats.org/package/2006/relationships"><Relationship Id="rId8" Type="http://schemas.openxmlformats.org/officeDocument/2006/relationships/oleObject" Target="../embeddings/oleObject661.bin"/><Relationship Id="rId13" Type="http://schemas.openxmlformats.org/officeDocument/2006/relationships/image" Target="../media/image1117.wmf"/><Relationship Id="rId3" Type="http://schemas.openxmlformats.org/officeDocument/2006/relationships/image" Target="../media/image1112.wmf"/><Relationship Id="rId7" Type="http://schemas.openxmlformats.org/officeDocument/2006/relationships/image" Target="../media/image1114.wmf"/><Relationship Id="rId12" Type="http://schemas.openxmlformats.org/officeDocument/2006/relationships/oleObject" Target="../embeddings/oleObject663.bin"/><Relationship Id="rId2" Type="http://schemas.openxmlformats.org/officeDocument/2006/relationships/oleObject" Target="../embeddings/oleObject658.bin"/><Relationship Id="rId1" Type="http://schemas.openxmlformats.org/officeDocument/2006/relationships/slideLayout" Target="../slideLayouts/slideLayout2.xml"/><Relationship Id="rId6" Type="http://schemas.openxmlformats.org/officeDocument/2006/relationships/oleObject" Target="../embeddings/oleObject660.bin"/><Relationship Id="rId11" Type="http://schemas.openxmlformats.org/officeDocument/2006/relationships/image" Target="../media/image1116.wmf"/><Relationship Id="rId5" Type="http://schemas.openxmlformats.org/officeDocument/2006/relationships/image" Target="../media/image1113.wmf"/><Relationship Id="rId15" Type="http://schemas.openxmlformats.org/officeDocument/2006/relationships/image" Target="../media/image1118.wmf"/><Relationship Id="rId10" Type="http://schemas.openxmlformats.org/officeDocument/2006/relationships/oleObject" Target="../embeddings/oleObject662.bin"/><Relationship Id="rId4" Type="http://schemas.openxmlformats.org/officeDocument/2006/relationships/oleObject" Target="../embeddings/oleObject659.bin"/><Relationship Id="rId9" Type="http://schemas.openxmlformats.org/officeDocument/2006/relationships/image" Target="../media/image1115.wmf"/><Relationship Id="rId14" Type="http://schemas.openxmlformats.org/officeDocument/2006/relationships/oleObject" Target="../embeddings/oleObject664.bin"/></Relationships>
</file>

<file path=ppt/slides/_rels/slide1065.xml.rels><?xml version="1.0" encoding="UTF-8" standalone="yes"?>
<Relationships xmlns="http://schemas.openxmlformats.org/package/2006/relationships"><Relationship Id="rId8" Type="http://schemas.openxmlformats.org/officeDocument/2006/relationships/oleObject" Target="../embeddings/oleObject668.bin"/><Relationship Id="rId13" Type="http://schemas.openxmlformats.org/officeDocument/2006/relationships/image" Target="../media/image1123.wmf"/><Relationship Id="rId3" Type="http://schemas.openxmlformats.org/officeDocument/2006/relationships/image" Target="../media/image1118.wmf"/><Relationship Id="rId7" Type="http://schemas.openxmlformats.org/officeDocument/2006/relationships/image" Target="../media/image1120.wmf"/><Relationship Id="rId12" Type="http://schemas.openxmlformats.org/officeDocument/2006/relationships/oleObject" Target="../embeddings/oleObject670.bin"/><Relationship Id="rId2" Type="http://schemas.openxmlformats.org/officeDocument/2006/relationships/oleObject" Target="../embeddings/oleObject665.bin"/><Relationship Id="rId1" Type="http://schemas.openxmlformats.org/officeDocument/2006/relationships/slideLayout" Target="../slideLayouts/slideLayout2.xml"/><Relationship Id="rId6" Type="http://schemas.openxmlformats.org/officeDocument/2006/relationships/oleObject" Target="../embeddings/oleObject667.bin"/><Relationship Id="rId11" Type="http://schemas.openxmlformats.org/officeDocument/2006/relationships/image" Target="../media/image1122.wmf"/><Relationship Id="rId5" Type="http://schemas.openxmlformats.org/officeDocument/2006/relationships/image" Target="../media/image1119.wmf"/><Relationship Id="rId15" Type="http://schemas.openxmlformats.org/officeDocument/2006/relationships/image" Target="../media/image1124.wmf"/><Relationship Id="rId10" Type="http://schemas.openxmlformats.org/officeDocument/2006/relationships/oleObject" Target="../embeddings/oleObject669.bin"/><Relationship Id="rId4" Type="http://schemas.openxmlformats.org/officeDocument/2006/relationships/oleObject" Target="../embeddings/oleObject666.bin"/><Relationship Id="rId9" Type="http://schemas.openxmlformats.org/officeDocument/2006/relationships/image" Target="../media/image1121.wmf"/><Relationship Id="rId14" Type="http://schemas.openxmlformats.org/officeDocument/2006/relationships/oleObject" Target="../embeddings/oleObject671.bin"/></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7.xml.rels><?xml version="1.0" encoding="UTF-8" standalone="yes"?>
<Relationships xmlns="http://schemas.openxmlformats.org/package/2006/relationships"><Relationship Id="rId8" Type="http://schemas.openxmlformats.org/officeDocument/2006/relationships/oleObject" Target="../embeddings/oleObject675.bin"/><Relationship Id="rId3" Type="http://schemas.openxmlformats.org/officeDocument/2006/relationships/image" Target="../media/image1125.wmf"/><Relationship Id="rId7" Type="http://schemas.openxmlformats.org/officeDocument/2006/relationships/image" Target="../media/image1127.wmf"/><Relationship Id="rId2" Type="http://schemas.openxmlformats.org/officeDocument/2006/relationships/oleObject" Target="../embeddings/oleObject672.bin"/><Relationship Id="rId1" Type="http://schemas.openxmlformats.org/officeDocument/2006/relationships/slideLayout" Target="../slideLayouts/slideLayout2.xml"/><Relationship Id="rId6" Type="http://schemas.openxmlformats.org/officeDocument/2006/relationships/oleObject" Target="../embeddings/oleObject674.bin"/><Relationship Id="rId11" Type="http://schemas.openxmlformats.org/officeDocument/2006/relationships/image" Target="../media/image1129.wmf"/><Relationship Id="rId5" Type="http://schemas.openxmlformats.org/officeDocument/2006/relationships/image" Target="../media/image1126.wmf"/><Relationship Id="rId10" Type="http://schemas.openxmlformats.org/officeDocument/2006/relationships/oleObject" Target="../embeddings/oleObject676.bin"/><Relationship Id="rId4" Type="http://schemas.openxmlformats.org/officeDocument/2006/relationships/oleObject" Target="../embeddings/oleObject673.bin"/><Relationship Id="rId9" Type="http://schemas.openxmlformats.org/officeDocument/2006/relationships/image" Target="../media/image1128.wmf"/></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0.xml.rels><?xml version="1.0" encoding="UTF-8" standalone="yes"?>
<Relationships xmlns="http://schemas.openxmlformats.org/package/2006/relationships"><Relationship Id="rId8" Type="http://schemas.openxmlformats.org/officeDocument/2006/relationships/oleObject" Target="../embeddings/oleObject680.bin"/><Relationship Id="rId13" Type="http://schemas.openxmlformats.org/officeDocument/2006/relationships/image" Target="../media/image1135.wmf"/><Relationship Id="rId3" Type="http://schemas.openxmlformats.org/officeDocument/2006/relationships/image" Target="../media/image1130.wmf"/><Relationship Id="rId7" Type="http://schemas.openxmlformats.org/officeDocument/2006/relationships/image" Target="../media/image1132.wmf"/><Relationship Id="rId12" Type="http://schemas.openxmlformats.org/officeDocument/2006/relationships/oleObject" Target="../embeddings/oleObject682.bin"/><Relationship Id="rId2" Type="http://schemas.openxmlformats.org/officeDocument/2006/relationships/oleObject" Target="../embeddings/oleObject677.bin"/><Relationship Id="rId1" Type="http://schemas.openxmlformats.org/officeDocument/2006/relationships/slideLayout" Target="../slideLayouts/slideLayout2.xml"/><Relationship Id="rId6" Type="http://schemas.openxmlformats.org/officeDocument/2006/relationships/oleObject" Target="../embeddings/oleObject679.bin"/><Relationship Id="rId11" Type="http://schemas.openxmlformats.org/officeDocument/2006/relationships/image" Target="../media/image1134.wmf"/><Relationship Id="rId5" Type="http://schemas.openxmlformats.org/officeDocument/2006/relationships/image" Target="../media/image1131.wmf"/><Relationship Id="rId15" Type="http://schemas.openxmlformats.org/officeDocument/2006/relationships/image" Target="../media/image1136.wmf"/><Relationship Id="rId10" Type="http://schemas.openxmlformats.org/officeDocument/2006/relationships/oleObject" Target="../embeddings/oleObject681.bin"/><Relationship Id="rId4" Type="http://schemas.openxmlformats.org/officeDocument/2006/relationships/oleObject" Target="../embeddings/oleObject678.bin"/><Relationship Id="rId9" Type="http://schemas.openxmlformats.org/officeDocument/2006/relationships/image" Target="../media/image1133.wmf"/><Relationship Id="rId14" Type="http://schemas.openxmlformats.org/officeDocument/2006/relationships/oleObject" Target="../embeddings/oleObject683.bin"/></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3.xml.rels><?xml version="1.0" encoding="UTF-8" standalone="yes"?>
<Relationships xmlns="http://schemas.openxmlformats.org/package/2006/relationships"><Relationship Id="rId3" Type="http://schemas.openxmlformats.org/officeDocument/2006/relationships/image" Target="../media/image1137.wmf"/><Relationship Id="rId2" Type="http://schemas.openxmlformats.org/officeDocument/2006/relationships/oleObject" Target="../embeddings/oleObject684.bin"/><Relationship Id="rId1" Type="http://schemas.openxmlformats.org/officeDocument/2006/relationships/slideLayout" Target="../slideLayouts/slideLayout2.xml"/></Relationships>
</file>

<file path=ppt/slides/_rels/slide1074.xml.rels><?xml version="1.0" encoding="UTF-8" standalone="yes"?>
<Relationships xmlns="http://schemas.openxmlformats.org/package/2006/relationships"><Relationship Id="rId3" Type="http://schemas.openxmlformats.org/officeDocument/2006/relationships/image" Target="../media/image1138.wmf"/><Relationship Id="rId2" Type="http://schemas.openxmlformats.org/officeDocument/2006/relationships/oleObject" Target="../embeddings/oleObject685.bin"/><Relationship Id="rId1" Type="http://schemas.openxmlformats.org/officeDocument/2006/relationships/slideLayout" Target="../slideLayouts/slideLayout2.xml"/></Relationships>
</file>

<file path=ppt/slides/_rels/slide1075.xml.rels><?xml version="1.0" encoding="UTF-8" standalone="yes"?>
<Relationships xmlns="http://schemas.openxmlformats.org/package/2006/relationships"><Relationship Id="rId3" Type="http://schemas.openxmlformats.org/officeDocument/2006/relationships/image" Target="../media/image1139.wmf"/><Relationship Id="rId2" Type="http://schemas.openxmlformats.org/officeDocument/2006/relationships/oleObject" Target="../embeddings/oleObject686.bin"/><Relationship Id="rId1" Type="http://schemas.openxmlformats.org/officeDocument/2006/relationships/slideLayout" Target="../slideLayouts/slideLayout2.xml"/></Relationships>
</file>

<file path=ppt/slides/_rels/slide1076.xml.rels><?xml version="1.0" encoding="UTF-8" standalone="yes"?>
<Relationships xmlns="http://schemas.openxmlformats.org/package/2006/relationships"><Relationship Id="rId3" Type="http://schemas.openxmlformats.org/officeDocument/2006/relationships/image" Target="../media/image1140.wmf"/><Relationship Id="rId2" Type="http://schemas.openxmlformats.org/officeDocument/2006/relationships/oleObject" Target="../embeddings/oleObject687.bin"/><Relationship Id="rId1" Type="http://schemas.openxmlformats.org/officeDocument/2006/relationships/slideLayout" Target="../slideLayouts/slideLayout2.xml"/></Relationships>
</file>

<file path=ppt/slides/_rels/slide1077.xml.rels><?xml version="1.0" encoding="UTF-8" standalone="yes"?>
<Relationships xmlns="http://schemas.openxmlformats.org/package/2006/relationships"><Relationship Id="rId3" Type="http://schemas.openxmlformats.org/officeDocument/2006/relationships/image" Target="../media/image1141.wmf"/><Relationship Id="rId2" Type="http://schemas.openxmlformats.org/officeDocument/2006/relationships/oleObject" Target="../embeddings/oleObject688.bin"/><Relationship Id="rId1" Type="http://schemas.openxmlformats.org/officeDocument/2006/relationships/slideLayout" Target="../slideLayouts/slideLayout2.xml"/></Relationships>
</file>

<file path=ppt/slides/_rels/slide1078.xml.rels><?xml version="1.0" encoding="UTF-8" standalone="yes"?>
<Relationships xmlns="http://schemas.openxmlformats.org/package/2006/relationships"><Relationship Id="rId3" Type="http://schemas.openxmlformats.org/officeDocument/2006/relationships/image" Target="../media/image1142.wmf"/><Relationship Id="rId2" Type="http://schemas.openxmlformats.org/officeDocument/2006/relationships/oleObject" Target="../embeddings/oleObject689.bin"/><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3" Type="http://schemas.openxmlformats.org/officeDocument/2006/relationships/image" Target="../media/image1143.wmf"/><Relationship Id="rId2" Type="http://schemas.openxmlformats.org/officeDocument/2006/relationships/oleObject" Target="../embeddings/oleObject690.bin"/><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0.xml.rels><?xml version="1.0" encoding="UTF-8" standalone="yes"?>
<Relationships xmlns="http://schemas.openxmlformats.org/package/2006/relationships"><Relationship Id="rId3" Type="http://schemas.openxmlformats.org/officeDocument/2006/relationships/image" Target="../media/image1144.wmf"/><Relationship Id="rId2" Type="http://schemas.openxmlformats.org/officeDocument/2006/relationships/oleObject" Target="../embeddings/oleObject691.bin"/><Relationship Id="rId1" Type="http://schemas.openxmlformats.org/officeDocument/2006/relationships/slideLayout" Target="../slideLayouts/slideLayout2.xml"/></Relationships>
</file>

<file path=ppt/slides/_rels/slide1081.xml.rels><?xml version="1.0" encoding="UTF-8" standalone="yes"?>
<Relationships xmlns="http://schemas.openxmlformats.org/package/2006/relationships"><Relationship Id="rId3" Type="http://schemas.openxmlformats.org/officeDocument/2006/relationships/image" Target="../media/image1145.wmf"/><Relationship Id="rId2" Type="http://schemas.openxmlformats.org/officeDocument/2006/relationships/oleObject" Target="../embeddings/oleObject692.bin"/><Relationship Id="rId1" Type="http://schemas.openxmlformats.org/officeDocument/2006/relationships/slideLayout" Target="../slideLayouts/slideLayout2.xml"/></Relationships>
</file>

<file path=ppt/slides/_rels/slide1082.xml.rels><?xml version="1.0" encoding="UTF-8" standalone="yes"?>
<Relationships xmlns="http://schemas.openxmlformats.org/package/2006/relationships"><Relationship Id="rId3" Type="http://schemas.openxmlformats.org/officeDocument/2006/relationships/image" Target="../media/image1146.wmf"/><Relationship Id="rId2" Type="http://schemas.openxmlformats.org/officeDocument/2006/relationships/oleObject" Target="../embeddings/oleObject693.bin"/><Relationship Id="rId1" Type="http://schemas.openxmlformats.org/officeDocument/2006/relationships/slideLayout" Target="../slideLayouts/slideLayout2.xml"/></Relationships>
</file>

<file path=ppt/slides/_rels/slide1083.xml.rels><?xml version="1.0" encoding="UTF-8" standalone="yes"?>
<Relationships xmlns="http://schemas.openxmlformats.org/package/2006/relationships"><Relationship Id="rId3" Type="http://schemas.openxmlformats.org/officeDocument/2006/relationships/image" Target="../media/image1147.wmf"/><Relationship Id="rId2" Type="http://schemas.openxmlformats.org/officeDocument/2006/relationships/oleObject" Target="../embeddings/oleObject694.bin"/><Relationship Id="rId1" Type="http://schemas.openxmlformats.org/officeDocument/2006/relationships/slideLayout" Target="../slideLayouts/slideLayout2.xml"/></Relationships>
</file>

<file path=ppt/slides/_rels/slide1084.xml.rels><?xml version="1.0" encoding="UTF-8" standalone="yes"?>
<Relationships xmlns="http://schemas.openxmlformats.org/package/2006/relationships"><Relationship Id="rId3" Type="http://schemas.openxmlformats.org/officeDocument/2006/relationships/image" Target="../media/image1148.wmf"/><Relationship Id="rId2" Type="http://schemas.openxmlformats.org/officeDocument/2006/relationships/oleObject" Target="../embeddings/oleObject695.bin"/><Relationship Id="rId1" Type="http://schemas.openxmlformats.org/officeDocument/2006/relationships/slideLayout" Target="../slideLayouts/slideLayout2.xml"/></Relationships>
</file>

<file path=ppt/slides/_rels/slide1085.xml.rels><?xml version="1.0" encoding="UTF-8" standalone="yes"?>
<Relationships xmlns="http://schemas.openxmlformats.org/package/2006/relationships"><Relationship Id="rId3" Type="http://schemas.openxmlformats.org/officeDocument/2006/relationships/image" Target="../media/image1149.wmf"/><Relationship Id="rId2" Type="http://schemas.openxmlformats.org/officeDocument/2006/relationships/oleObject" Target="../embeddings/oleObject696.bin"/><Relationship Id="rId1" Type="http://schemas.openxmlformats.org/officeDocument/2006/relationships/slideLayout" Target="../slideLayouts/slideLayout2.xml"/></Relationships>
</file>

<file path=ppt/slides/_rels/slide1086.xml.rels><?xml version="1.0" encoding="UTF-8" standalone="yes"?>
<Relationships xmlns="http://schemas.openxmlformats.org/package/2006/relationships"><Relationship Id="rId3" Type="http://schemas.openxmlformats.org/officeDocument/2006/relationships/image" Target="../media/image1150.wmf"/><Relationship Id="rId2" Type="http://schemas.openxmlformats.org/officeDocument/2006/relationships/oleObject" Target="../embeddings/oleObject697.bin"/><Relationship Id="rId1" Type="http://schemas.openxmlformats.org/officeDocument/2006/relationships/slideLayout" Target="../slideLayouts/slideLayout2.xml"/></Relationships>
</file>

<file path=ppt/slides/_rels/slide1087.xml.rels><?xml version="1.0" encoding="UTF-8" standalone="yes"?>
<Relationships xmlns="http://schemas.openxmlformats.org/package/2006/relationships"><Relationship Id="rId3" Type="http://schemas.openxmlformats.org/officeDocument/2006/relationships/image" Target="../media/image1151.wmf"/><Relationship Id="rId2" Type="http://schemas.openxmlformats.org/officeDocument/2006/relationships/oleObject" Target="../embeddings/oleObject698.bin"/><Relationship Id="rId1" Type="http://schemas.openxmlformats.org/officeDocument/2006/relationships/slideLayout" Target="../slideLayouts/slideLayout2.xml"/></Relationships>
</file>

<file path=ppt/slides/_rels/slide1088.xml.rels><?xml version="1.0" encoding="UTF-8" standalone="yes"?>
<Relationships xmlns="http://schemas.openxmlformats.org/package/2006/relationships"><Relationship Id="rId3" Type="http://schemas.openxmlformats.org/officeDocument/2006/relationships/image" Target="../media/image1152.wmf"/><Relationship Id="rId2" Type="http://schemas.openxmlformats.org/officeDocument/2006/relationships/oleObject" Target="../embeddings/oleObject699.bin"/><Relationship Id="rId1" Type="http://schemas.openxmlformats.org/officeDocument/2006/relationships/slideLayout" Target="../slideLayouts/slideLayout2.xml"/></Relationships>
</file>

<file path=ppt/slides/_rels/slide1089.xml.rels><?xml version="1.0" encoding="UTF-8" standalone="yes"?>
<Relationships xmlns="http://schemas.openxmlformats.org/package/2006/relationships"><Relationship Id="rId3" Type="http://schemas.openxmlformats.org/officeDocument/2006/relationships/image" Target="../media/image1153.wmf"/><Relationship Id="rId2" Type="http://schemas.openxmlformats.org/officeDocument/2006/relationships/oleObject" Target="../embeddings/oleObject700.bin"/><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90.wmf"/></Relationships>
</file>

<file path=ppt/slides/_rels/slide1090.xml.rels><?xml version="1.0" encoding="UTF-8" standalone="yes"?>
<Relationships xmlns="http://schemas.openxmlformats.org/package/2006/relationships"><Relationship Id="rId3" Type="http://schemas.openxmlformats.org/officeDocument/2006/relationships/image" Target="../media/image1154.wmf"/><Relationship Id="rId2" Type="http://schemas.openxmlformats.org/officeDocument/2006/relationships/oleObject" Target="../embeddings/oleObject701.bin"/><Relationship Id="rId1" Type="http://schemas.openxmlformats.org/officeDocument/2006/relationships/slideLayout" Target="../slideLayouts/slideLayout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3.xml.rels><?xml version="1.0" encoding="UTF-8" standalone="yes"?>
<Relationships xmlns="http://schemas.openxmlformats.org/package/2006/relationships"><Relationship Id="rId2" Type="http://schemas.openxmlformats.org/officeDocument/2006/relationships/image" Target="../media/image1155.png"/><Relationship Id="rId1" Type="http://schemas.openxmlformats.org/officeDocument/2006/relationships/slideLayout" Target="../slideLayouts/slideLayout2.xml"/></Relationships>
</file>

<file path=ppt/slides/_rels/slide1094.xml.rels><?xml version="1.0" encoding="UTF-8" standalone="yes"?>
<Relationships xmlns="http://schemas.openxmlformats.org/package/2006/relationships"><Relationship Id="rId2" Type="http://schemas.openxmlformats.org/officeDocument/2006/relationships/image" Target="../media/image1156.png"/><Relationship Id="rId1" Type="http://schemas.openxmlformats.org/officeDocument/2006/relationships/slideLayout" Target="../slideLayouts/slideLayout2.xml"/></Relationships>
</file>

<file path=ppt/slides/_rels/slide1095.xml.rels><?xml version="1.0" encoding="UTF-8" standalone="yes"?>
<Relationships xmlns="http://schemas.openxmlformats.org/package/2006/relationships"><Relationship Id="rId8" Type="http://schemas.openxmlformats.org/officeDocument/2006/relationships/oleObject" Target="../embeddings/oleObject705.bin"/><Relationship Id="rId3" Type="http://schemas.openxmlformats.org/officeDocument/2006/relationships/image" Target="../media/image1157.wmf"/><Relationship Id="rId7" Type="http://schemas.openxmlformats.org/officeDocument/2006/relationships/image" Target="../media/image1159.wmf"/><Relationship Id="rId2" Type="http://schemas.openxmlformats.org/officeDocument/2006/relationships/oleObject" Target="../embeddings/oleObject702.bin"/><Relationship Id="rId1" Type="http://schemas.openxmlformats.org/officeDocument/2006/relationships/slideLayout" Target="../slideLayouts/slideLayout2.xml"/><Relationship Id="rId6" Type="http://schemas.openxmlformats.org/officeDocument/2006/relationships/oleObject" Target="../embeddings/oleObject704.bin"/><Relationship Id="rId11" Type="http://schemas.openxmlformats.org/officeDocument/2006/relationships/image" Target="../media/image1161.wmf"/><Relationship Id="rId5" Type="http://schemas.openxmlformats.org/officeDocument/2006/relationships/image" Target="../media/image1158.wmf"/><Relationship Id="rId10" Type="http://schemas.openxmlformats.org/officeDocument/2006/relationships/oleObject" Target="../embeddings/oleObject706.bin"/><Relationship Id="rId4" Type="http://schemas.openxmlformats.org/officeDocument/2006/relationships/oleObject" Target="../embeddings/oleObject703.bin"/><Relationship Id="rId9" Type="http://schemas.openxmlformats.org/officeDocument/2006/relationships/image" Target="../media/image1160.wmf"/></Relationships>
</file>

<file path=ppt/slides/_rels/slide1096.xml.rels><?xml version="1.0" encoding="UTF-8" standalone="yes"?>
<Relationships xmlns="http://schemas.openxmlformats.org/package/2006/relationships"><Relationship Id="rId8" Type="http://schemas.openxmlformats.org/officeDocument/2006/relationships/oleObject" Target="../embeddings/oleObject710.bin"/><Relationship Id="rId3" Type="http://schemas.openxmlformats.org/officeDocument/2006/relationships/image" Target="../media/image1162.wmf"/><Relationship Id="rId7" Type="http://schemas.openxmlformats.org/officeDocument/2006/relationships/image" Target="../media/image1164.wmf"/><Relationship Id="rId2" Type="http://schemas.openxmlformats.org/officeDocument/2006/relationships/oleObject" Target="../embeddings/oleObject707.bin"/><Relationship Id="rId1" Type="http://schemas.openxmlformats.org/officeDocument/2006/relationships/slideLayout" Target="../slideLayouts/slideLayout2.xml"/><Relationship Id="rId6" Type="http://schemas.openxmlformats.org/officeDocument/2006/relationships/oleObject" Target="../embeddings/oleObject709.bin"/><Relationship Id="rId11" Type="http://schemas.openxmlformats.org/officeDocument/2006/relationships/image" Target="../media/image1166.wmf"/><Relationship Id="rId5" Type="http://schemas.openxmlformats.org/officeDocument/2006/relationships/image" Target="../media/image1163.wmf"/><Relationship Id="rId10" Type="http://schemas.openxmlformats.org/officeDocument/2006/relationships/oleObject" Target="../embeddings/oleObject711.bin"/><Relationship Id="rId4" Type="http://schemas.openxmlformats.org/officeDocument/2006/relationships/oleObject" Target="../embeddings/oleObject708.bin"/><Relationship Id="rId9" Type="http://schemas.openxmlformats.org/officeDocument/2006/relationships/image" Target="../media/image1165.wmf"/></Relationships>
</file>

<file path=ppt/slides/_rels/slide1097.xml.rels><?xml version="1.0" encoding="UTF-8" standalone="yes"?>
<Relationships xmlns="http://schemas.openxmlformats.org/package/2006/relationships"><Relationship Id="rId3" Type="http://schemas.openxmlformats.org/officeDocument/2006/relationships/image" Target="../media/image1165.wmf"/><Relationship Id="rId2" Type="http://schemas.openxmlformats.org/officeDocument/2006/relationships/oleObject" Target="../embeddings/oleObject712.bin"/><Relationship Id="rId1" Type="http://schemas.openxmlformats.org/officeDocument/2006/relationships/slideLayout" Target="../slideLayouts/slideLayout2.xml"/><Relationship Id="rId5" Type="http://schemas.openxmlformats.org/officeDocument/2006/relationships/image" Target="../media/image1167.wmf"/><Relationship Id="rId4" Type="http://schemas.openxmlformats.org/officeDocument/2006/relationships/oleObject" Target="../embeddings/oleObject713.bin"/></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9.xml.rels><?xml version="1.0" encoding="UTF-8" standalone="yes"?>
<Relationships xmlns="http://schemas.openxmlformats.org/package/2006/relationships"><Relationship Id="rId2" Type="http://schemas.openxmlformats.org/officeDocument/2006/relationships/image" Target="../media/image1168.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00.xml.rels><?xml version="1.0" encoding="UTF-8" standalone="yes"?>
<Relationships xmlns="http://schemas.openxmlformats.org/package/2006/relationships"><Relationship Id="rId2" Type="http://schemas.openxmlformats.org/officeDocument/2006/relationships/image" Target="../media/image1169.emf"/><Relationship Id="rId1" Type="http://schemas.openxmlformats.org/officeDocument/2006/relationships/slideLayout" Target="../slideLayouts/slideLayout3.xml"/></Relationships>
</file>

<file path=ppt/slides/_rels/slide1101.xml.rels><?xml version="1.0" encoding="UTF-8" standalone="yes"?>
<Relationships xmlns="http://schemas.openxmlformats.org/package/2006/relationships"><Relationship Id="rId2" Type="http://schemas.openxmlformats.org/officeDocument/2006/relationships/image" Target="../media/image1170.emf"/><Relationship Id="rId1" Type="http://schemas.openxmlformats.org/officeDocument/2006/relationships/slideLayout" Target="../slideLayouts/slideLayout3.xml"/></Relationships>
</file>

<file path=ppt/slides/_rels/slide1102.xml.rels><?xml version="1.0" encoding="UTF-8" standalone="yes"?>
<Relationships xmlns="http://schemas.openxmlformats.org/package/2006/relationships"><Relationship Id="rId2" Type="http://schemas.openxmlformats.org/officeDocument/2006/relationships/image" Target="../media/image1171.emf"/><Relationship Id="rId1" Type="http://schemas.openxmlformats.org/officeDocument/2006/relationships/slideLayout" Target="../slideLayouts/slideLayout3.xml"/></Relationships>
</file>

<file path=ppt/slides/_rels/slide1103.xml.rels><?xml version="1.0" encoding="UTF-8" standalone="yes"?>
<Relationships xmlns="http://schemas.openxmlformats.org/package/2006/relationships"><Relationship Id="rId2" Type="http://schemas.openxmlformats.org/officeDocument/2006/relationships/image" Target="../media/image1172.emf"/><Relationship Id="rId1" Type="http://schemas.openxmlformats.org/officeDocument/2006/relationships/slideLayout" Target="../slideLayouts/slideLayout3.xml"/></Relationships>
</file>

<file path=ppt/slides/_rels/slide1104.xml.rels><?xml version="1.0" encoding="UTF-8" standalone="yes"?>
<Relationships xmlns="http://schemas.openxmlformats.org/package/2006/relationships"><Relationship Id="rId2" Type="http://schemas.openxmlformats.org/officeDocument/2006/relationships/image" Target="../media/image1173.emf"/><Relationship Id="rId1" Type="http://schemas.openxmlformats.org/officeDocument/2006/relationships/slideLayout" Target="../slideLayouts/slideLayout2.xml"/></Relationships>
</file>

<file path=ppt/slides/_rels/slide1105.xml.rels><?xml version="1.0" encoding="UTF-8" standalone="yes"?>
<Relationships xmlns="http://schemas.openxmlformats.org/package/2006/relationships"><Relationship Id="rId8" Type="http://schemas.openxmlformats.org/officeDocument/2006/relationships/image" Target="../media/image1177.wmf"/><Relationship Id="rId3" Type="http://schemas.openxmlformats.org/officeDocument/2006/relationships/oleObject" Target="../embeddings/oleObject714.bin"/><Relationship Id="rId7" Type="http://schemas.openxmlformats.org/officeDocument/2006/relationships/oleObject" Target="../embeddings/oleObject716.bin"/><Relationship Id="rId2" Type="http://schemas.openxmlformats.org/officeDocument/2006/relationships/image" Target="../media/image1174.png"/><Relationship Id="rId1" Type="http://schemas.openxmlformats.org/officeDocument/2006/relationships/slideLayout" Target="../slideLayouts/slideLayout2.xml"/><Relationship Id="rId6" Type="http://schemas.openxmlformats.org/officeDocument/2006/relationships/image" Target="../media/image1176.wmf"/><Relationship Id="rId5" Type="http://schemas.openxmlformats.org/officeDocument/2006/relationships/oleObject" Target="../embeddings/oleObject715.bin"/><Relationship Id="rId10" Type="http://schemas.openxmlformats.org/officeDocument/2006/relationships/image" Target="../media/image1178.wmf"/><Relationship Id="rId4" Type="http://schemas.openxmlformats.org/officeDocument/2006/relationships/image" Target="../media/image1175.wmf"/><Relationship Id="rId9" Type="http://schemas.openxmlformats.org/officeDocument/2006/relationships/oleObject" Target="../embeddings/oleObject717.bin"/></Relationships>
</file>

<file path=ppt/slides/_rels/slide1106.xml.rels><?xml version="1.0" encoding="UTF-8" standalone="yes"?>
<Relationships xmlns="http://schemas.openxmlformats.org/package/2006/relationships"><Relationship Id="rId8" Type="http://schemas.openxmlformats.org/officeDocument/2006/relationships/oleObject" Target="../embeddings/oleObject721.bin"/><Relationship Id="rId3" Type="http://schemas.openxmlformats.org/officeDocument/2006/relationships/image" Target="../media/image1179.wmf"/><Relationship Id="rId7" Type="http://schemas.openxmlformats.org/officeDocument/2006/relationships/image" Target="../media/image1181.wmf"/><Relationship Id="rId2" Type="http://schemas.openxmlformats.org/officeDocument/2006/relationships/oleObject" Target="../embeddings/oleObject718.bin"/><Relationship Id="rId1" Type="http://schemas.openxmlformats.org/officeDocument/2006/relationships/slideLayout" Target="../slideLayouts/slideLayout2.xml"/><Relationship Id="rId6" Type="http://schemas.openxmlformats.org/officeDocument/2006/relationships/oleObject" Target="../embeddings/oleObject720.bin"/><Relationship Id="rId11" Type="http://schemas.openxmlformats.org/officeDocument/2006/relationships/image" Target="../media/image1183.wmf"/><Relationship Id="rId5" Type="http://schemas.openxmlformats.org/officeDocument/2006/relationships/image" Target="../media/image1180.wmf"/><Relationship Id="rId10" Type="http://schemas.openxmlformats.org/officeDocument/2006/relationships/oleObject" Target="../embeddings/oleObject722.bin"/><Relationship Id="rId4" Type="http://schemas.openxmlformats.org/officeDocument/2006/relationships/oleObject" Target="../embeddings/oleObject719.bin"/><Relationship Id="rId9" Type="http://schemas.openxmlformats.org/officeDocument/2006/relationships/image" Target="../media/image1182.wmf"/></Relationships>
</file>

<file path=ppt/slides/_rels/slide1107.xml.rels><?xml version="1.0" encoding="UTF-8" standalone="yes"?>
<Relationships xmlns="http://schemas.openxmlformats.org/package/2006/relationships"><Relationship Id="rId2" Type="http://schemas.openxmlformats.org/officeDocument/2006/relationships/image" Target="../media/image1174.png"/><Relationship Id="rId1" Type="http://schemas.openxmlformats.org/officeDocument/2006/relationships/slideLayout" Target="../slideLayouts/slideLayout2.xml"/></Relationships>
</file>

<file path=ppt/slides/_rels/slide1108.xml.rels><?xml version="1.0" encoding="UTF-8" standalone="yes"?>
<Relationships xmlns="http://schemas.openxmlformats.org/package/2006/relationships"><Relationship Id="rId2" Type="http://schemas.openxmlformats.org/officeDocument/2006/relationships/image" Target="../media/image1174.png"/><Relationship Id="rId1" Type="http://schemas.openxmlformats.org/officeDocument/2006/relationships/slideLayout" Target="../slideLayouts/slideLayout2.xml"/></Relationships>
</file>

<file path=ppt/slides/_rels/slide1109.xml.rels><?xml version="1.0" encoding="UTF-8" standalone="yes"?>
<Relationships xmlns="http://schemas.openxmlformats.org/package/2006/relationships"><Relationship Id="rId2" Type="http://schemas.openxmlformats.org/officeDocument/2006/relationships/image" Target="../media/image117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74.bin"/><Relationship Id="rId1" Type="http://schemas.openxmlformats.org/officeDocument/2006/relationships/slideLayout" Target="../slideLayouts/slideLayout13.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7.xml.rels><?xml version="1.0" encoding="UTF-8" standalone="yes"?>
<Relationships xmlns="http://schemas.openxmlformats.org/package/2006/relationships"><Relationship Id="rId2" Type="http://schemas.openxmlformats.org/officeDocument/2006/relationships/image" Target="../media/image1184.png"/><Relationship Id="rId1" Type="http://schemas.openxmlformats.org/officeDocument/2006/relationships/slideLayout" Target="../slideLayouts/slideLayout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9.xml.rels><?xml version="1.0" encoding="UTF-8" standalone="yes"?>
<Relationships xmlns="http://schemas.openxmlformats.org/package/2006/relationships"><Relationship Id="rId2" Type="http://schemas.openxmlformats.org/officeDocument/2006/relationships/image" Target="../media/image11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image" Target="../media/image91.wmf"/><Relationship Id="rId7" Type="http://schemas.openxmlformats.org/officeDocument/2006/relationships/image" Target="../media/image93.wmf"/><Relationship Id="rId2" Type="http://schemas.openxmlformats.org/officeDocument/2006/relationships/oleObject" Target="../embeddings/oleObject75.bin"/><Relationship Id="rId1" Type="http://schemas.openxmlformats.org/officeDocument/2006/relationships/slideLayout" Target="../slideLayouts/slideLayout13.xml"/><Relationship Id="rId6" Type="http://schemas.openxmlformats.org/officeDocument/2006/relationships/oleObject" Target="../embeddings/oleObject77.bin"/><Relationship Id="rId11" Type="http://schemas.openxmlformats.org/officeDocument/2006/relationships/image" Target="../media/image95.wmf"/><Relationship Id="rId5" Type="http://schemas.openxmlformats.org/officeDocument/2006/relationships/image" Target="../media/image92.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94.wmf"/></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1.xml.rels><?xml version="1.0" encoding="UTF-8" standalone="yes"?>
<Relationships xmlns="http://schemas.openxmlformats.org/package/2006/relationships"><Relationship Id="rId2" Type="http://schemas.openxmlformats.org/officeDocument/2006/relationships/image" Target="../media/image1186.png"/><Relationship Id="rId1" Type="http://schemas.openxmlformats.org/officeDocument/2006/relationships/slideLayout" Target="../slideLayouts/slideLayout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3.xml.rels><?xml version="1.0" encoding="UTF-8" standalone="yes"?>
<Relationships xmlns="http://schemas.openxmlformats.org/package/2006/relationships"><Relationship Id="rId2" Type="http://schemas.openxmlformats.org/officeDocument/2006/relationships/image" Target="../media/image1185.png"/><Relationship Id="rId1" Type="http://schemas.openxmlformats.org/officeDocument/2006/relationships/slideLayout" Target="../slideLayouts/slideLayout2.xml"/></Relationships>
</file>

<file path=ppt/slides/_rels/slide1124.xml.rels><?xml version="1.0" encoding="UTF-8" standalone="yes"?>
<Relationships xmlns="http://schemas.openxmlformats.org/package/2006/relationships"><Relationship Id="rId2" Type="http://schemas.openxmlformats.org/officeDocument/2006/relationships/image" Target="../media/image1187.emf"/><Relationship Id="rId1" Type="http://schemas.openxmlformats.org/officeDocument/2006/relationships/slideLayout" Target="../slideLayouts/slideLayout3.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7.xml.rels><?xml version="1.0" encoding="UTF-8" standalone="yes"?>
<Relationships xmlns="http://schemas.openxmlformats.org/package/2006/relationships"><Relationship Id="rId2" Type="http://schemas.openxmlformats.org/officeDocument/2006/relationships/image" Target="../media/image1188.png"/><Relationship Id="rId1" Type="http://schemas.openxmlformats.org/officeDocument/2006/relationships/slideLayout" Target="../slideLayouts/slideLayout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9.xml.rels><?xml version="1.0" encoding="UTF-8" standalone="yes"?>
<Relationships xmlns="http://schemas.openxmlformats.org/package/2006/relationships"><Relationship Id="rId2" Type="http://schemas.openxmlformats.org/officeDocument/2006/relationships/image" Target="../media/image11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5.wmf"/><Relationship Id="rId7" Type="http://schemas.openxmlformats.org/officeDocument/2006/relationships/image" Target="../media/image97.wmf"/><Relationship Id="rId2" Type="http://schemas.openxmlformats.org/officeDocument/2006/relationships/oleObject" Target="../embeddings/oleObject80.bin"/><Relationship Id="rId1" Type="http://schemas.openxmlformats.org/officeDocument/2006/relationships/slideLayout" Target="../slideLayouts/slideLayout13.xml"/><Relationship Id="rId6" Type="http://schemas.openxmlformats.org/officeDocument/2006/relationships/oleObject" Target="../embeddings/oleObject82.bin"/><Relationship Id="rId5" Type="http://schemas.openxmlformats.org/officeDocument/2006/relationships/image" Target="../media/image96.wmf"/><Relationship Id="rId4" Type="http://schemas.openxmlformats.org/officeDocument/2006/relationships/oleObject" Target="../embeddings/oleObject81.bin"/></Relationships>
</file>

<file path=ppt/slides/_rels/slide1130.xml.rels><?xml version="1.0" encoding="UTF-8" standalone="yes"?>
<Relationships xmlns="http://schemas.openxmlformats.org/package/2006/relationships"><Relationship Id="rId2" Type="http://schemas.openxmlformats.org/officeDocument/2006/relationships/image" Target="../media/image1190.emf"/><Relationship Id="rId1" Type="http://schemas.openxmlformats.org/officeDocument/2006/relationships/slideLayout" Target="../slideLayouts/slideLayout3.xml"/></Relationships>
</file>

<file path=ppt/slides/_rels/slide1131.xml.rels><?xml version="1.0" encoding="UTF-8" standalone="yes"?>
<Relationships xmlns="http://schemas.openxmlformats.org/package/2006/relationships"><Relationship Id="rId2" Type="http://schemas.openxmlformats.org/officeDocument/2006/relationships/image" Target="../media/image1191.emf"/><Relationship Id="rId1" Type="http://schemas.openxmlformats.org/officeDocument/2006/relationships/slideLayout" Target="../slideLayouts/slideLayout3.xml"/></Relationships>
</file>

<file path=ppt/slides/_rels/slide1132.xml.rels><?xml version="1.0" encoding="UTF-8" standalone="yes"?>
<Relationships xmlns="http://schemas.openxmlformats.org/package/2006/relationships"><Relationship Id="rId2" Type="http://schemas.openxmlformats.org/officeDocument/2006/relationships/image" Target="../media/image1192.emf"/><Relationship Id="rId1" Type="http://schemas.openxmlformats.org/officeDocument/2006/relationships/slideLayout" Target="../slideLayouts/slideLayout3.xml"/></Relationships>
</file>

<file path=ppt/slides/_rels/slide1133.xml.rels><?xml version="1.0" encoding="UTF-8" standalone="yes"?>
<Relationships xmlns="http://schemas.openxmlformats.org/package/2006/relationships"><Relationship Id="rId3" Type="http://schemas.openxmlformats.org/officeDocument/2006/relationships/image" Target="../media/image1193.wmf"/><Relationship Id="rId2" Type="http://schemas.openxmlformats.org/officeDocument/2006/relationships/oleObject" Target="../embeddings/oleObject723.bin"/><Relationship Id="rId1" Type="http://schemas.openxmlformats.org/officeDocument/2006/relationships/slideLayout" Target="../slideLayouts/slideLayout2.xml"/><Relationship Id="rId5" Type="http://schemas.openxmlformats.org/officeDocument/2006/relationships/image" Target="../media/image1194.wmf"/><Relationship Id="rId4" Type="http://schemas.openxmlformats.org/officeDocument/2006/relationships/oleObject" Target="../embeddings/oleObject724.bin"/></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5.xml.rels><?xml version="1.0" encoding="UTF-8" standalone="yes"?>
<Relationships xmlns="http://schemas.openxmlformats.org/package/2006/relationships"><Relationship Id="rId2" Type="http://schemas.openxmlformats.org/officeDocument/2006/relationships/image" Target="../media/image1195.png"/><Relationship Id="rId1" Type="http://schemas.openxmlformats.org/officeDocument/2006/relationships/slideLayout" Target="../slideLayouts/slideLayout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8.xml.rels><?xml version="1.0" encoding="UTF-8" standalone="yes"?>
<Relationships xmlns="http://schemas.openxmlformats.org/package/2006/relationships"><Relationship Id="rId8" Type="http://schemas.openxmlformats.org/officeDocument/2006/relationships/oleObject" Target="../embeddings/oleObject728.bin"/><Relationship Id="rId3" Type="http://schemas.openxmlformats.org/officeDocument/2006/relationships/image" Target="../media/image1196.wmf"/><Relationship Id="rId7" Type="http://schemas.openxmlformats.org/officeDocument/2006/relationships/image" Target="../media/image1198.wmf"/><Relationship Id="rId2" Type="http://schemas.openxmlformats.org/officeDocument/2006/relationships/oleObject" Target="../embeddings/oleObject725.bin"/><Relationship Id="rId1" Type="http://schemas.openxmlformats.org/officeDocument/2006/relationships/slideLayout" Target="../slideLayouts/slideLayout2.xml"/><Relationship Id="rId6" Type="http://schemas.openxmlformats.org/officeDocument/2006/relationships/oleObject" Target="../embeddings/oleObject727.bin"/><Relationship Id="rId5" Type="http://schemas.openxmlformats.org/officeDocument/2006/relationships/image" Target="../media/image1197.wmf"/><Relationship Id="rId4" Type="http://schemas.openxmlformats.org/officeDocument/2006/relationships/oleObject" Target="../embeddings/oleObject726.bin"/><Relationship Id="rId9" Type="http://schemas.openxmlformats.org/officeDocument/2006/relationships/image" Target="../media/image1199.wmf"/></Relationships>
</file>

<file path=ppt/slides/_rels/slide1139.xml.rels><?xml version="1.0" encoding="UTF-8" standalone="yes"?>
<Relationships xmlns="http://schemas.openxmlformats.org/package/2006/relationships"><Relationship Id="rId3" Type="http://schemas.openxmlformats.org/officeDocument/2006/relationships/image" Target="../media/image1200.wmf"/><Relationship Id="rId7" Type="http://schemas.openxmlformats.org/officeDocument/2006/relationships/image" Target="../media/image1202.wmf"/><Relationship Id="rId2" Type="http://schemas.openxmlformats.org/officeDocument/2006/relationships/oleObject" Target="../embeddings/oleObject729.bin"/><Relationship Id="rId1" Type="http://schemas.openxmlformats.org/officeDocument/2006/relationships/slideLayout" Target="../slideLayouts/slideLayout2.xml"/><Relationship Id="rId6" Type="http://schemas.openxmlformats.org/officeDocument/2006/relationships/oleObject" Target="../embeddings/oleObject731.bin"/><Relationship Id="rId5" Type="http://schemas.openxmlformats.org/officeDocument/2006/relationships/image" Target="../media/image1201.wmf"/><Relationship Id="rId4" Type="http://schemas.openxmlformats.org/officeDocument/2006/relationships/oleObject" Target="../embeddings/oleObject730.bin"/></Relationships>
</file>

<file path=ppt/slides/_rels/slide114.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oleObject" Target="../embeddings/oleObject83.bin"/><Relationship Id="rId1" Type="http://schemas.openxmlformats.org/officeDocument/2006/relationships/slideLayout" Target="../slideLayouts/slideLayout13.xml"/></Relationships>
</file>

<file path=ppt/slides/_rels/slide1140.xml.rels><?xml version="1.0" encoding="UTF-8" standalone="yes"?>
<Relationships xmlns="http://schemas.openxmlformats.org/package/2006/relationships"><Relationship Id="rId2" Type="http://schemas.openxmlformats.org/officeDocument/2006/relationships/image" Target="../media/image1203.png"/><Relationship Id="rId1" Type="http://schemas.openxmlformats.org/officeDocument/2006/relationships/slideLayout" Target="../slideLayouts/slideLayout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3.xml.rels><?xml version="1.0" encoding="UTF-8" standalone="yes"?>
<Relationships xmlns="http://schemas.openxmlformats.org/package/2006/relationships"><Relationship Id="rId3" Type="http://schemas.openxmlformats.org/officeDocument/2006/relationships/image" Target="../media/image1205.png"/><Relationship Id="rId2" Type="http://schemas.openxmlformats.org/officeDocument/2006/relationships/image" Target="../media/image1204.png"/><Relationship Id="rId1" Type="http://schemas.openxmlformats.org/officeDocument/2006/relationships/slideLayout" Target="../slideLayouts/slideLayout2.xml"/><Relationship Id="rId4" Type="http://schemas.openxmlformats.org/officeDocument/2006/relationships/image" Target="../media/image1206.png"/></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5.xml.rels><?xml version="1.0" encoding="UTF-8" standalone="yes"?>
<Relationships xmlns="http://schemas.openxmlformats.org/package/2006/relationships"><Relationship Id="rId8" Type="http://schemas.openxmlformats.org/officeDocument/2006/relationships/oleObject" Target="../embeddings/oleObject735.bin"/><Relationship Id="rId13" Type="http://schemas.openxmlformats.org/officeDocument/2006/relationships/image" Target="../media/image1212.wmf"/><Relationship Id="rId18" Type="http://schemas.openxmlformats.org/officeDocument/2006/relationships/oleObject" Target="../embeddings/oleObject740.bin"/><Relationship Id="rId3" Type="http://schemas.openxmlformats.org/officeDocument/2006/relationships/image" Target="../media/image1207.wmf"/><Relationship Id="rId7" Type="http://schemas.openxmlformats.org/officeDocument/2006/relationships/image" Target="../media/image1209.wmf"/><Relationship Id="rId12" Type="http://schemas.openxmlformats.org/officeDocument/2006/relationships/oleObject" Target="../embeddings/oleObject737.bin"/><Relationship Id="rId17" Type="http://schemas.openxmlformats.org/officeDocument/2006/relationships/image" Target="../media/image1214.wmf"/><Relationship Id="rId2" Type="http://schemas.openxmlformats.org/officeDocument/2006/relationships/oleObject" Target="../embeddings/oleObject732.bin"/><Relationship Id="rId16" Type="http://schemas.openxmlformats.org/officeDocument/2006/relationships/oleObject" Target="../embeddings/oleObject739.bin"/><Relationship Id="rId1" Type="http://schemas.openxmlformats.org/officeDocument/2006/relationships/slideLayout" Target="../slideLayouts/slideLayout2.xml"/><Relationship Id="rId6" Type="http://schemas.openxmlformats.org/officeDocument/2006/relationships/oleObject" Target="../embeddings/oleObject734.bin"/><Relationship Id="rId11" Type="http://schemas.openxmlformats.org/officeDocument/2006/relationships/image" Target="../media/image1211.wmf"/><Relationship Id="rId5" Type="http://schemas.openxmlformats.org/officeDocument/2006/relationships/image" Target="../media/image1208.wmf"/><Relationship Id="rId15" Type="http://schemas.openxmlformats.org/officeDocument/2006/relationships/image" Target="../media/image1213.wmf"/><Relationship Id="rId10" Type="http://schemas.openxmlformats.org/officeDocument/2006/relationships/oleObject" Target="../embeddings/oleObject736.bin"/><Relationship Id="rId19" Type="http://schemas.openxmlformats.org/officeDocument/2006/relationships/image" Target="../media/image1215.wmf"/><Relationship Id="rId4" Type="http://schemas.openxmlformats.org/officeDocument/2006/relationships/oleObject" Target="../embeddings/oleObject733.bin"/><Relationship Id="rId9" Type="http://schemas.openxmlformats.org/officeDocument/2006/relationships/image" Target="../media/image1210.wmf"/><Relationship Id="rId14" Type="http://schemas.openxmlformats.org/officeDocument/2006/relationships/oleObject" Target="../embeddings/oleObject738.bin"/></Relationships>
</file>

<file path=ppt/slides/_rels/slide1146.xml.rels><?xml version="1.0" encoding="UTF-8" standalone="yes"?>
<Relationships xmlns="http://schemas.openxmlformats.org/package/2006/relationships"><Relationship Id="rId8" Type="http://schemas.openxmlformats.org/officeDocument/2006/relationships/oleObject" Target="../embeddings/oleObject744.bin"/><Relationship Id="rId13" Type="http://schemas.openxmlformats.org/officeDocument/2006/relationships/image" Target="../media/image1221.wmf"/><Relationship Id="rId18" Type="http://schemas.openxmlformats.org/officeDocument/2006/relationships/oleObject" Target="../embeddings/oleObject749.bin"/><Relationship Id="rId3" Type="http://schemas.openxmlformats.org/officeDocument/2006/relationships/image" Target="../media/image1216.wmf"/><Relationship Id="rId7" Type="http://schemas.openxmlformats.org/officeDocument/2006/relationships/image" Target="../media/image1218.wmf"/><Relationship Id="rId12" Type="http://schemas.openxmlformats.org/officeDocument/2006/relationships/oleObject" Target="../embeddings/oleObject746.bin"/><Relationship Id="rId17" Type="http://schemas.openxmlformats.org/officeDocument/2006/relationships/image" Target="../media/image1223.wmf"/><Relationship Id="rId2" Type="http://schemas.openxmlformats.org/officeDocument/2006/relationships/oleObject" Target="../embeddings/oleObject741.bin"/><Relationship Id="rId16" Type="http://schemas.openxmlformats.org/officeDocument/2006/relationships/oleObject" Target="../embeddings/oleObject748.bin"/><Relationship Id="rId1" Type="http://schemas.openxmlformats.org/officeDocument/2006/relationships/slideLayout" Target="../slideLayouts/slideLayout2.xml"/><Relationship Id="rId6" Type="http://schemas.openxmlformats.org/officeDocument/2006/relationships/oleObject" Target="../embeddings/oleObject743.bin"/><Relationship Id="rId11" Type="http://schemas.openxmlformats.org/officeDocument/2006/relationships/image" Target="../media/image1220.wmf"/><Relationship Id="rId5" Type="http://schemas.openxmlformats.org/officeDocument/2006/relationships/image" Target="../media/image1217.wmf"/><Relationship Id="rId15" Type="http://schemas.openxmlformats.org/officeDocument/2006/relationships/image" Target="../media/image1222.wmf"/><Relationship Id="rId10" Type="http://schemas.openxmlformats.org/officeDocument/2006/relationships/oleObject" Target="../embeddings/oleObject745.bin"/><Relationship Id="rId19" Type="http://schemas.openxmlformats.org/officeDocument/2006/relationships/image" Target="../media/image1224.wmf"/><Relationship Id="rId4" Type="http://schemas.openxmlformats.org/officeDocument/2006/relationships/oleObject" Target="../embeddings/oleObject742.bin"/><Relationship Id="rId9" Type="http://schemas.openxmlformats.org/officeDocument/2006/relationships/image" Target="../media/image1219.wmf"/><Relationship Id="rId14" Type="http://schemas.openxmlformats.org/officeDocument/2006/relationships/oleObject" Target="../embeddings/oleObject747.bin"/></Relationships>
</file>

<file path=ppt/slides/_rels/slide1147.xml.rels><?xml version="1.0" encoding="UTF-8" standalone="yes"?>
<Relationships xmlns="http://schemas.openxmlformats.org/package/2006/relationships"><Relationship Id="rId8" Type="http://schemas.openxmlformats.org/officeDocument/2006/relationships/oleObject" Target="../embeddings/oleObject753.bin"/><Relationship Id="rId13" Type="http://schemas.openxmlformats.org/officeDocument/2006/relationships/image" Target="../media/image1229.wmf"/><Relationship Id="rId18" Type="http://schemas.openxmlformats.org/officeDocument/2006/relationships/oleObject" Target="../embeddings/oleObject758.bin"/><Relationship Id="rId3" Type="http://schemas.openxmlformats.org/officeDocument/2006/relationships/image" Target="../media/image1225.wmf"/><Relationship Id="rId7" Type="http://schemas.openxmlformats.org/officeDocument/2006/relationships/image" Target="../media/image1227.wmf"/><Relationship Id="rId12" Type="http://schemas.openxmlformats.org/officeDocument/2006/relationships/oleObject" Target="../embeddings/oleObject755.bin"/><Relationship Id="rId17" Type="http://schemas.openxmlformats.org/officeDocument/2006/relationships/image" Target="../media/image1231.wmf"/><Relationship Id="rId2" Type="http://schemas.openxmlformats.org/officeDocument/2006/relationships/oleObject" Target="../embeddings/oleObject750.bin"/><Relationship Id="rId16" Type="http://schemas.openxmlformats.org/officeDocument/2006/relationships/oleObject" Target="../embeddings/oleObject757.bin"/><Relationship Id="rId1" Type="http://schemas.openxmlformats.org/officeDocument/2006/relationships/slideLayout" Target="../slideLayouts/slideLayout2.xml"/><Relationship Id="rId6" Type="http://schemas.openxmlformats.org/officeDocument/2006/relationships/oleObject" Target="../embeddings/oleObject752.bin"/><Relationship Id="rId11" Type="http://schemas.openxmlformats.org/officeDocument/2006/relationships/image" Target="../media/image1228.wmf"/><Relationship Id="rId5" Type="http://schemas.openxmlformats.org/officeDocument/2006/relationships/image" Target="../media/image1226.wmf"/><Relationship Id="rId15" Type="http://schemas.openxmlformats.org/officeDocument/2006/relationships/image" Target="../media/image1230.wmf"/><Relationship Id="rId10" Type="http://schemas.openxmlformats.org/officeDocument/2006/relationships/oleObject" Target="../embeddings/oleObject754.bin"/><Relationship Id="rId19" Type="http://schemas.openxmlformats.org/officeDocument/2006/relationships/image" Target="../media/image1232.wmf"/><Relationship Id="rId4" Type="http://schemas.openxmlformats.org/officeDocument/2006/relationships/oleObject" Target="../embeddings/oleObject751.bin"/><Relationship Id="rId9" Type="http://schemas.openxmlformats.org/officeDocument/2006/relationships/image" Target="../media/image1219.wmf"/><Relationship Id="rId14" Type="http://schemas.openxmlformats.org/officeDocument/2006/relationships/oleObject" Target="../embeddings/oleObject756.bin"/></Relationships>
</file>

<file path=ppt/slides/_rels/slide1148.xml.rels><?xml version="1.0" encoding="UTF-8" standalone="yes"?>
<Relationships xmlns="http://schemas.openxmlformats.org/package/2006/relationships"><Relationship Id="rId8" Type="http://schemas.openxmlformats.org/officeDocument/2006/relationships/oleObject" Target="../embeddings/oleObject762.bin"/><Relationship Id="rId3" Type="http://schemas.openxmlformats.org/officeDocument/2006/relationships/image" Target="../media/image1232.wmf"/><Relationship Id="rId7" Type="http://schemas.openxmlformats.org/officeDocument/2006/relationships/image" Target="../media/image1234.wmf"/><Relationship Id="rId2" Type="http://schemas.openxmlformats.org/officeDocument/2006/relationships/oleObject" Target="../embeddings/oleObject759.bin"/><Relationship Id="rId1" Type="http://schemas.openxmlformats.org/officeDocument/2006/relationships/slideLayout" Target="../slideLayouts/slideLayout2.xml"/><Relationship Id="rId6" Type="http://schemas.openxmlformats.org/officeDocument/2006/relationships/oleObject" Target="../embeddings/oleObject761.bin"/><Relationship Id="rId5" Type="http://schemas.openxmlformats.org/officeDocument/2006/relationships/image" Target="../media/image1233.wmf"/><Relationship Id="rId4" Type="http://schemas.openxmlformats.org/officeDocument/2006/relationships/oleObject" Target="../embeddings/oleObject760.bin"/><Relationship Id="rId9" Type="http://schemas.openxmlformats.org/officeDocument/2006/relationships/image" Target="../media/image1235.wmf"/></Relationships>
</file>

<file path=ppt/slides/_rels/slide1149.xml.rels><?xml version="1.0" encoding="UTF-8" standalone="yes"?>
<Relationships xmlns="http://schemas.openxmlformats.org/package/2006/relationships"><Relationship Id="rId3" Type="http://schemas.openxmlformats.org/officeDocument/2006/relationships/image" Target="../media/image1236.wmf"/><Relationship Id="rId7" Type="http://schemas.openxmlformats.org/officeDocument/2006/relationships/image" Target="../media/image1238.wmf"/><Relationship Id="rId2" Type="http://schemas.openxmlformats.org/officeDocument/2006/relationships/oleObject" Target="../embeddings/oleObject763.bin"/><Relationship Id="rId1" Type="http://schemas.openxmlformats.org/officeDocument/2006/relationships/slideLayout" Target="../slideLayouts/slideLayout2.xml"/><Relationship Id="rId6" Type="http://schemas.openxmlformats.org/officeDocument/2006/relationships/oleObject" Target="../embeddings/oleObject765.bin"/><Relationship Id="rId5" Type="http://schemas.openxmlformats.org/officeDocument/2006/relationships/image" Target="../media/image1237.wmf"/><Relationship Id="rId4" Type="http://schemas.openxmlformats.org/officeDocument/2006/relationships/oleObject" Target="../embeddings/oleObject764.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image" Target="../media/image99.wmf"/><Relationship Id="rId7" Type="http://schemas.openxmlformats.org/officeDocument/2006/relationships/image" Target="../media/image101.wmf"/><Relationship Id="rId2" Type="http://schemas.openxmlformats.org/officeDocument/2006/relationships/oleObject" Target="../embeddings/oleObject84.bin"/><Relationship Id="rId1" Type="http://schemas.openxmlformats.org/officeDocument/2006/relationships/slideLayout" Target="../slideLayouts/slideLayout13.xml"/><Relationship Id="rId6" Type="http://schemas.openxmlformats.org/officeDocument/2006/relationships/oleObject" Target="../embeddings/oleObject86.bin"/><Relationship Id="rId5" Type="http://schemas.openxmlformats.org/officeDocument/2006/relationships/image" Target="../media/image100.wmf"/><Relationship Id="rId4" Type="http://schemas.openxmlformats.org/officeDocument/2006/relationships/oleObject" Target="../embeddings/oleObject85.bin"/><Relationship Id="rId9" Type="http://schemas.openxmlformats.org/officeDocument/2006/relationships/image" Target="../media/image102.wmf"/></Relationships>
</file>

<file path=ppt/slides/_rels/slide1150.xml.rels><?xml version="1.0" encoding="UTF-8" standalone="yes"?>
<Relationships xmlns="http://schemas.openxmlformats.org/package/2006/relationships"><Relationship Id="rId3" Type="http://schemas.openxmlformats.org/officeDocument/2006/relationships/image" Target="../media/image1239.wmf"/><Relationship Id="rId2" Type="http://schemas.openxmlformats.org/officeDocument/2006/relationships/oleObject" Target="../embeddings/oleObject766.bin"/><Relationship Id="rId1" Type="http://schemas.openxmlformats.org/officeDocument/2006/relationships/slideLayout" Target="../slideLayouts/slideLayout2.xml"/><Relationship Id="rId5" Type="http://schemas.openxmlformats.org/officeDocument/2006/relationships/image" Target="../media/image1240.wmf"/><Relationship Id="rId4" Type="http://schemas.openxmlformats.org/officeDocument/2006/relationships/oleObject" Target="../embeddings/oleObject767.bin"/></Relationships>
</file>

<file path=ppt/slides/_rels/slide1151.xml.rels><?xml version="1.0" encoding="UTF-8" standalone="yes"?>
<Relationships xmlns="http://schemas.openxmlformats.org/package/2006/relationships"><Relationship Id="rId3" Type="http://schemas.openxmlformats.org/officeDocument/2006/relationships/image" Target="../media/image1239.wmf"/><Relationship Id="rId2" Type="http://schemas.openxmlformats.org/officeDocument/2006/relationships/oleObject" Target="../embeddings/oleObject768.bin"/><Relationship Id="rId1" Type="http://schemas.openxmlformats.org/officeDocument/2006/relationships/slideLayout" Target="../slideLayouts/slideLayout2.xml"/><Relationship Id="rId5" Type="http://schemas.openxmlformats.org/officeDocument/2006/relationships/image" Target="../media/image1241.wmf"/><Relationship Id="rId4" Type="http://schemas.openxmlformats.org/officeDocument/2006/relationships/oleObject" Target="../embeddings/oleObject769.bin"/></Relationships>
</file>

<file path=ppt/slides/_rels/slide1152.xml.rels><?xml version="1.0" encoding="UTF-8" standalone="yes"?>
<Relationships xmlns="http://schemas.openxmlformats.org/package/2006/relationships"><Relationship Id="rId8" Type="http://schemas.openxmlformats.org/officeDocument/2006/relationships/oleObject" Target="../embeddings/oleObject773.bin"/><Relationship Id="rId3" Type="http://schemas.openxmlformats.org/officeDocument/2006/relationships/image" Target="../media/image1241.wmf"/><Relationship Id="rId7" Type="http://schemas.openxmlformats.org/officeDocument/2006/relationships/image" Target="../media/image1243.wmf"/><Relationship Id="rId2" Type="http://schemas.openxmlformats.org/officeDocument/2006/relationships/oleObject" Target="../embeddings/oleObject770.bin"/><Relationship Id="rId1" Type="http://schemas.openxmlformats.org/officeDocument/2006/relationships/slideLayout" Target="../slideLayouts/slideLayout2.xml"/><Relationship Id="rId6" Type="http://schemas.openxmlformats.org/officeDocument/2006/relationships/oleObject" Target="../embeddings/oleObject772.bin"/><Relationship Id="rId11" Type="http://schemas.openxmlformats.org/officeDocument/2006/relationships/image" Target="../media/image1245.wmf"/><Relationship Id="rId5" Type="http://schemas.openxmlformats.org/officeDocument/2006/relationships/image" Target="../media/image1242.wmf"/><Relationship Id="rId10" Type="http://schemas.openxmlformats.org/officeDocument/2006/relationships/oleObject" Target="../embeddings/oleObject774.bin"/><Relationship Id="rId4" Type="http://schemas.openxmlformats.org/officeDocument/2006/relationships/oleObject" Target="../embeddings/oleObject771.bin"/><Relationship Id="rId9" Type="http://schemas.openxmlformats.org/officeDocument/2006/relationships/image" Target="../media/image1244.wmf"/></Relationships>
</file>

<file path=ppt/slides/_rels/slide1153.xml.rels><?xml version="1.0" encoding="UTF-8" standalone="yes"?>
<Relationships xmlns="http://schemas.openxmlformats.org/package/2006/relationships"><Relationship Id="rId8" Type="http://schemas.openxmlformats.org/officeDocument/2006/relationships/oleObject" Target="../embeddings/oleObject778.bin"/><Relationship Id="rId13" Type="http://schemas.openxmlformats.org/officeDocument/2006/relationships/image" Target="../media/image1231.wmf"/><Relationship Id="rId3" Type="http://schemas.openxmlformats.org/officeDocument/2006/relationships/image" Target="../media/image1241.wmf"/><Relationship Id="rId7" Type="http://schemas.openxmlformats.org/officeDocument/2006/relationships/image" Target="../media/image1247.wmf"/><Relationship Id="rId12" Type="http://schemas.openxmlformats.org/officeDocument/2006/relationships/oleObject" Target="../embeddings/oleObject780.bin"/><Relationship Id="rId2" Type="http://schemas.openxmlformats.org/officeDocument/2006/relationships/oleObject" Target="../embeddings/oleObject775.bin"/><Relationship Id="rId1" Type="http://schemas.openxmlformats.org/officeDocument/2006/relationships/slideLayout" Target="../slideLayouts/slideLayout2.xml"/><Relationship Id="rId6" Type="http://schemas.openxmlformats.org/officeDocument/2006/relationships/oleObject" Target="../embeddings/oleObject777.bin"/><Relationship Id="rId11" Type="http://schemas.openxmlformats.org/officeDocument/2006/relationships/image" Target="../media/image1248.wmf"/><Relationship Id="rId5" Type="http://schemas.openxmlformats.org/officeDocument/2006/relationships/image" Target="../media/image1246.wmf"/><Relationship Id="rId15" Type="http://schemas.openxmlformats.org/officeDocument/2006/relationships/image" Target="../media/image1249.wmf"/><Relationship Id="rId10" Type="http://schemas.openxmlformats.org/officeDocument/2006/relationships/oleObject" Target="../embeddings/oleObject779.bin"/><Relationship Id="rId4" Type="http://schemas.openxmlformats.org/officeDocument/2006/relationships/oleObject" Target="../embeddings/oleObject776.bin"/><Relationship Id="rId9" Type="http://schemas.openxmlformats.org/officeDocument/2006/relationships/image" Target="../media/image1232.wmf"/><Relationship Id="rId14" Type="http://schemas.openxmlformats.org/officeDocument/2006/relationships/oleObject" Target="../embeddings/oleObject781.bin"/></Relationships>
</file>

<file path=ppt/slides/_rels/slide1154.xml.rels><?xml version="1.0" encoding="UTF-8" standalone="yes"?>
<Relationships xmlns="http://schemas.openxmlformats.org/package/2006/relationships"><Relationship Id="rId8" Type="http://schemas.openxmlformats.org/officeDocument/2006/relationships/oleObject" Target="../embeddings/oleObject785.bin"/><Relationship Id="rId13" Type="http://schemas.openxmlformats.org/officeDocument/2006/relationships/image" Target="../media/image1254.wmf"/><Relationship Id="rId3" Type="http://schemas.openxmlformats.org/officeDocument/2006/relationships/image" Target="../media/image1249.wmf"/><Relationship Id="rId7" Type="http://schemas.openxmlformats.org/officeDocument/2006/relationships/image" Target="../media/image1251.wmf"/><Relationship Id="rId12" Type="http://schemas.openxmlformats.org/officeDocument/2006/relationships/oleObject" Target="../embeddings/oleObject787.bin"/><Relationship Id="rId2" Type="http://schemas.openxmlformats.org/officeDocument/2006/relationships/oleObject" Target="../embeddings/oleObject782.bin"/><Relationship Id="rId1" Type="http://schemas.openxmlformats.org/officeDocument/2006/relationships/slideLayout" Target="../slideLayouts/slideLayout2.xml"/><Relationship Id="rId6" Type="http://schemas.openxmlformats.org/officeDocument/2006/relationships/oleObject" Target="../embeddings/oleObject784.bin"/><Relationship Id="rId11" Type="http://schemas.openxmlformats.org/officeDocument/2006/relationships/image" Target="../media/image1253.wmf"/><Relationship Id="rId5" Type="http://schemas.openxmlformats.org/officeDocument/2006/relationships/image" Target="../media/image1250.wmf"/><Relationship Id="rId10" Type="http://schemas.openxmlformats.org/officeDocument/2006/relationships/oleObject" Target="../embeddings/oleObject786.bin"/><Relationship Id="rId4" Type="http://schemas.openxmlformats.org/officeDocument/2006/relationships/oleObject" Target="../embeddings/oleObject783.bin"/><Relationship Id="rId9" Type="http://schemas.openxmlformats.org/officeDocument/2006/relationships/image" Target="../media/image1252.wmf"/></Relationships>
</file>

<file path=ppt/slides/_rels/slide1155.xml.rels><?xml version="1.0" encoding="UTF-8" standalone="yes"?>
<Relationships xmlns="http://schemas.openxmlformats.org/package/2006/relationships"><Relationship Id="rId8" Type="http://schemas.openxmlformats.org/officeDocument/2006/relationships/oleObject" Target="../embeddings/oleObject791.bin"/><Relationship Id="rId3" Type="http://schemas.openxmlformats.org/officeDocument/2006/relationships/image" Target="../media/image1255.wmf"/><Relationship Id="rId7" Type="http://schemas.openxmlformats.org/officeDocument/2006/relationships/image" Target="../media/image1257.wmf"/><Relationship Id="rId2" Type="http://schemas.openxmlformats.org/officeDocument/2006/relationships/oleObject" Target="../embeddings/oleObject788.bin"/><Relationship Id="rId1" Type="http://schemas.openxmlformats.org/officeDocument/2006/relationships/slideLayout" Target="../slideLayouts/slideLayout2.xml"/><Relationship Id="rId6" Type="http://schemas.openxmlformats.org/officeDocument/2006/relationships/oleObject" Target="../embeddings/oleObject790.bin"/><Relationship Id="rId5" Type="http://schemas.openxmlformats.org/officeDocument/2006/relationships/image" Target="../media/image1256.wmf"/><Relationship Id="rId4" Type="http://schemas.openxmlformats.org/officeDocument/2006/relationships/oleObject" Target="../embeddings/oleObject789.bin"/><Relationship Id="rId9" Type="http://schemas.openxmlformats.org/officeDocument/2006/relationships/image" Target="../media/image1258.wmf"/></Relationships>
</file>

<file path=ppt/slides/_rels/slide1156.xml.rels><?xml version="1.0" encoding="UTF-8" standalone="yes"?>
<Relationships xmlns="http://schemas.openxmlformats.org/package/2006/relationships"><Relationship Id="rId8" Type="http://schemas.openxmlformats.org/officeDocument/2006/relationships/oleObject" Target="../embeddings/oleObject795.bin"/><Relationship Id="rId3" Type="http://schemas.openxmlformats.org/officeDocument/2006/relationships/image" Target="../media/image1258.wmf"/><Relationship Id="rId7" Type="http://schemas.openxmlformats.org/officeDocument/2006/relationships/image" Target="../media/image1260.wmf"/><Relationship Id="rId2" Type="http://schemas.openxmlformats.org/officeDocument/2006/relationships/oleObject" Target="../embeddings/oleObject792.bin"/><Relationship Id="rId1" Type="http://schemas.openxmlformats.org/officeDocument/2006/relationships/slideLayout" Target="../slideLayouts/slideLayout2.xml"/><Relationship Id="rId6" Type="http://schemas.openxmlformats.org/officeDocument/2006/relationships/oleObject" Target="../embeddings/oleObject794.bin"/><Relationship Id="rId5" Type="http://schemas.openxmlformats.org/officeDocument/2006/relationships/image" Target="../media/image1259.wmf"/><Relationship Id="rId4" Type="http://schemas.openxmlformats.org/officeDocument/2006/relationships/oleObject" Target="../embeddings/oleObject793.bin"/><Relationship Id="rId9" Type="http://schemas.openxmlformats.org/officeDocument/2006/relationships/image" Target="../media/image1261.wmf"/></Relationships>
</file>

<file path=ppt/slides/_rels/slide1157.xml.rels><?xml version="1.0" encoding="UTF-8" standalone="yes"?>
<Relationships xmlns="http://schemas.openxmlformats.org/package/2006/relationships"><Relationship Id="rId8" Type="http://schemas.openxmlformats.org/officeDocument/2006/relationships/oleObject" Target="../embeddings/oleObject799.bin"/><Relationship Id="rId3" Type="http://schemas.openxmlformats.org/officeDocument/2006/relationships/image" Target="../media/image1262.wmf"/><Relationship Id="rId7" Type="http://schemas.openxmlformats.org/officeDocument/2006/relationships/image" Target="../media/image1264.wmf"/><Relationship Id="rId2" Type="http://schemas.openxmlformats.org/officeDocument/2006/relationships/oleObject" Target="../embeddings/oleObject796.bin"/><Relationship Id="rId1" Type="http://schemas.openxmlformats.org/officeDocument/2006/relationships/slideLayout" Target="../slideLayouts/slideLayout2.xml"/><Relationship Id="rId6" Type="http://schemas.openxmlformats.org/officeDocument/2006/relationships/oleObject" Target="../embeddings/oleObject798.bin"/><Relationship Id="rId5" Type="http://schemas.openxmlformats.org/officeDocument/2006/relationships/image" Target="../media/image1263.wmf"/><Relationship Id="rId4" Type="http://schemas.openxmlformats.org/officeDocument/2006/relationships/oleObject" Target="../embeddings/oleObject797.bin"/><Relationship Id="rId9" Type="http://schemas.openxmlformats.org/officeDocument/2006/relationships/image" Target="../media/image1265.wmf"/></Relationships>
</file>

<file path=ppt/slides/_rels/slide1158.xml.rels><?xml version="1.0" encoding="UTF-8" standalone="yes"?>
<Relationships xmlns="http://schemas.openxmlformats.org/package/2006/relationships"><Relationship Id="rId8" Type="http://schemas.openxmlformats.org/officeDocument/2006/relationships/oleObject" Target="../embeddings/oleObject803.bin"/><Relationship Id="rId3" Type="http://schemas.openxmlformats.org/officeDocument/2006/relationships/image" Target="../media/image1266.wmf"/><Relationship Id="rId7" Type="http://schemas.openxmlformats.org/officeDocument/2006/relationships/image" Target="../media/image1267.wmf"/><Relationship Id="rId2" Type="http://schemas.openxmlformats.org/officeDocument/2006/relationships/oleObject" Target="../embeddings/oleObject800.bin"/><Relationship Id="rId1" Type="http://schemas.openxmlformats.org/officeDocument/2006/relationships/slideLayout" Target="../slideLayouts/slideLayout2.xml"/><Relationship Id="rId6" Type="http://schemas.openxmlformats.org/officeDocument/2006/relationships/oleObject" Target="../embeddings/oleObject802.bin"/><Relationship Id="rId5" Type="http://schemas.openxmlformats.org/officeDocument/2006/relationships/image" Target="../media/image1265.wmf"/><Relationship Id="rId4" Type="http://schemas.openxmlformats.org/officeDocument/2006/relationships/oleObject" Target="../embeddings/oleObject801.bin"/><Relationship Id="rId9" Type="http://schemas.openxmlformats.org/officeDocument/2006/relationships/image" Target="../media/image1268.wmf"/></Relationships>
</file>

<file path=ppt/slides/_rels/slide1159.xml.rels><?xml version="1.0" encoding="UTF-8" standalone="yes"?>
<Relationships xmlns="http://schemas.openxmlformats.org/package/2006/relationships"><Relationship Id="rId3" Type="http://schemas.openxmlformats.org/officeDocument/2006/relationships/image" Target="../media/image1268.wmf"/><Relationship Id="rId7" Type="http://schemas.openxmlformats.org/officeDocument/2006/relationships/image" Target="../media/image1270.wmf"/><Relationship Id="rId2" Type="http://schemas.openxmlformats.org/officeDocument/2006/relationships/oleObject" Target="../embeddings/oleObject804.bin"/><Relationship Id="rId1" Type="http://schemas.openxmlformats.org/officeDocument/2006/relationships/slideLayout" Target="../slideLayouts/slideLayout2.xml"/><Relationship Id="rId6" Type="http://schemas.openxmlformats.org/officeDocument/2006/relationships/oleObject" Target="../embeddings/oleObject806.bin"/><Relationship Id="rId5" Type="http://schemas.openxmlformats.org/officeDocument/2006/relationships/image" Target="../media/image1269.wmf"/><Relationship Id="rId4" Type="http://schemas.openxmlformats.org/officeDocument/2006/relationships/oleObject" Target="../embeddings/oleObject805.bin"/></Relationships>
</file>

<file path=ppt/slides/_rels/slide116.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88.bin"/><Relationship Id="rId1" Type="http://schemas.openxmlformats.org/officeDocument/2006/relationships/slideLayout" Target="../slideLayouts/slideLayout14.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2.xml.rels><?xml version="1.0" encoding="UTF-8" standalone="yes"?>
<Relationships xmlns="http://schemas.openxmlformats.org/package/2006/relationships"><Relationship Id="rId3" Type="http://schemas.openxmlformats.org/officeDocument/2006/relationships/image" Target="../media/image1271.wmf"/><Relationship Id="rId2" Type="http://schemas.openxmlformats.org/officeDocument/2006/relationships/oleObject" Target="../embeddings/oleObject807.bin"/><Relationship Id="rId1" Type="http://schemas.openxmlformats.org/officeDocument/2006/relationships/slideLayout" Target="../slideLayouts/slideLayout2.xml"/><Relationship Id="rId5" Type="http://schemas.openxmlformats.org/officeDocument/2006/relationships/image" Target="../media/image1272.wmf"/><Relationship Id="rId4" Type="http://schemas.openxmlformats.org/officeDocument/2006/relationships/oleObject" Target="../embeddings/oleObject808.bin"/></Relationships>
</file>

<file path=ppt/slides/_rels/slide1163.xml.rels><?xml version="1.0" encoding="UTF-8" standalone="yes"?>
<Relationships xmlns="http://schemas.openxmlformats.org/package/2006/relationships"><Relationship Id="rId3" Type="http://schemas.openxmlformats.org/officeDocument/2006/relationships/image" Target="../media/image1271.wmf"/><Relationship Id="rId2" Type="http://schemas.openxmlformats.org/officeDocument/2006/relationships/oleObject" Target="../embeddings/oleObject809.bin"/><Relationship Id="rId1" Type="http://schemas.openxmlformats.org/officeDocument/2006/relationships/slideLayout" Target="../slideLayouts/slideLayout2.xml"/><Relationship Id="rId5" Type="http://schemas.openxmlformats.org/officeDocument/2006/relationships/image" Target="../media/image1272.wmf"/><Relationship Id="rId4" Type="http://schemas.openxmlformats.org/officeDocument/2006/relationships/oleObject" Target="../embeddings/oleObject810.bin"/></Relationships>
</file>

<file path=ppt/slides/_rels/slide1164.xml.rels><?xml version="1.0" encoding="UTF-8" standalone="yes"?>
<Relationships xmlns="http://schemas.openxmlformats.org/package/2006/relationships"><Relationship Id="rId3" Type="http://schemas.openxmlformats.org/officeDocument/2006/relationships/image" Target="../media/image1271.wmf"/><Relationship Id="rId2" Type="http://schemas.openxmlformats.org/officeDocument/2006/relationships/oleObject" Target="../embeddings/oleObject811.bin"/><Relationship Id="rId1" Type="http://schemas.openxmlformats.org/officeDocument/2006/relationships/slideLayout" Target="../slideLayouts/slideLayout2.xml"/><Relationship Id="rId5" Type="http://schemas.openxmlformats.org/officeDocument/2006/relationships/image" Target="../media/image1273.wmf"/><Relationship Id="rId4" Type="http://schemas.openxmlformats.org/officeDocument/2006/relationships/oleObject" Target="../embeddings/oleObject812.bin"/></Relationships>
</file>

<file path=ppt/slides/_rels/slide1165.xml.rels><?xml version="1.0" encoding="UTF-8" standalone="yes"?>
<Relationships xmlns="http://schemas.openxmlformats.org/package/2006/relationships"><Relationship Id="rId3" Type="http://schemas.openxmlformats.org/officeDocument/2006/relationships/image" Target="../media/image1271.wmf"/><Relationship Id="rId2" Type="http://schemas.openxmlformats.org/officeDocument/2006/relationships/oleObject" Target="../embeddings/oleObject813.bin"/><Relationship Id="rId1" Type="http://schemas.openxmlformats.org/officeDocument/2006/relationships/slideLayout" Target="../slideLayouts/slideLayout2.xml"/><Relationship Id="rId5" Type="http://schemas.openxmlformats.org/officeDocument/2006/relationships/image" Target="../media/image1274.wmf"/><Relationship Id="rId4" Type="http://schemas.openxmlformats.org/officeDocument/2006/relationships/oleObject" Target="../embeddings/oleObject814.bin"/></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7.xml.rels><?xml version="1.0" encoding="UTF-8" standalone="yes"?>
<Relationships xmlns="http://schemas.openxmlformats.org/package/2006/relationships"><Relationship Id="rId8" Type="http://schemas.openxmlformats.org/officeDocument/2006/relationships/oleObject" Target="../embeddings/oleObject818.bin"/><Relationship Id="rId3" Type="http://schemas.openxmlformats.org/officeDocument/2006/relationships/image" Target="../media/image1275.wmf"/><Relationship Id="rId7" Type="http://schemas.openxmlformats.org/officeDocument/2006/relationships/image" Target="../media/image1277.wmf"/><Relationship Id="rId2" Type="http://schemas.openxmlformats.org/officeDocument/2006/relationships/oleObject" Target="../embeddings/oleObject815.bin"/><Relationship Id="rId1" Type="http://schemas.openxmlformats.org/officeDocument/2006/relationships/slideLayout" Target="../slideLayouts/slideLayout2.xml"/><Relationship Id="rId6" Type="http://schemas.openxmlformats.org/officeDocument/2006/relationships/oleObject" Target="../embeddings/oleObject817.bin"/><Relationship Id="rId11" Type="http://schemas.openxmlformats.org/officeDocument/2006/relationships/image" Target="../media/image1279.wmf"/><Relationship Id="rId5" Type="http://schemas.openxmlformats.org/officeDocument/2006/relationships/image" Target="../media/image1276.wmf"/><Relationship Id="rId10" Type="http://schemas.openxmlformats.org/officeDocument/2006/relationships/oleObject" Target="../embeddings/oleObject819.bin"/><Relationship Id="rId4" Type="http://schemas.openxmlformats.org/officeDocument/2006/relationships/oleObject" Target="../embeddings/oleObject816.bin"/><Relationship Id="rId9" Type="http://schemas.openxmlformats.org/officeDocument/2006/relationships/image" Target="../media/image1278.wmf"/></Relationships>
</file>

<file path=ppt/slides/_rels/slide1168.xml.rels><?xml version="1.0" encoding="UTF-8" standalone="yes"?>
<Relationships xmlns="http://schemas.openxmlformats.org/package/2006/relationships"><Relationship Id="rId8" Type="http://schemas.openxmlformats.org/officeDocument/2006/relationships/oleObject" Target="../embeddings/oleObject823.bin"/><Relationship Id="rId3" Type="http://schemas.openxmlformats.org/officeDocument/2006/relationships/image" Target="../media/image1280.wmf"/><Relationship Id="rId7" Type="http://schemas.openxmlformats.org/officeDocument/2006/relationships/image" Target="../media/image1282.wmf"/><Relationship Id="rId2" Type="http://schemas.openxmlformats.org/officeDocument/2006/relationships/oleObject" Target="../embeddings/oleObject820.bin"/><Relationship Id="rId1" Type="http://schemas.openxmlformats.org/officeDocument/2006/relationships/slideLayout" Target="../slideLayouts/slideLayout2.xml"/><Relationship Id="rId6" Type="http://schemas.openxmlformats.org/officeDocument/2006/relationships/oleObject" Target="../embeddings/oleObject822.bin"/><Relationship Id="rId5" Type="http://schemas.openxmlformats.org/officeDocument/2006/relationships/image" Target="../media/image1281.wmf"/><Relationship Id="rId4" Type="http://schemas.openxmlformats.org/officeDocument/2006/relationships/oleObject" Target="../embeddings/oleObject821.bin"/><Relationship Id="rId9" Type="http://schemas.openxmlformats.org/officeDocument/2006/relationships/image" Target="../media/image1283.wmf"/></Relationships>
</file>

<file path=ppt/slides/_rels/slide1169.xml.rels><?xml version="1.0" encoding="UTF-8" standalone="yes"?>
<Relationships xmlns="http://schemas.openxmlformats.org/package/2006/relationships"><Relationship Id="rId3" Type="http://schemas.openxmlformats.org/officeDocument/2006/relationships/oleObject" Target="../embeddings/oleObject824.bin"/><Relationship Id="rId2" Type="http://schemas.openxmlformats.org/officeDocument/2006/relationships/image" Target="../media/image1284.png"/><Relationship Id="rId1" Type="http://schemas.openxmlformats.org/officeDocument/2006/relationships/slideLayout" Target="../slideLayouts/slideLayout2.xml"/><Relationship Id="rId6" Type="http://schemas.openxmlformats.org/officeDocument/2006/relationships/image" Target="../media/image1286.wmf"/><Relationship Id="rId5" Type="http://schemas.openxmlformats.org/officeDocument/2006/relationships/oleObject" Target="../embeddings/oleObject825.bin"/><Relationship Id="rId4" Type="http://schemas.openxmlformats.org/officeDocument/2006/relationships/image" Target="../media/image1285.wmf"/></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108.wmf"/><Relationship Id="rId3" Type="http://schemas.openxmlformats.org/officeDocument/2006/relationships/image" Target="../media/image103.wmf"/><Relationship Id="rId7" Type="http://schemas.openxmlformats.org/officeDocument/2006/relationships/image" Target="../media/image105.wmf"/><Relationship Id="rId12" Type="http://schemas.openxmlformats.org/officeDocument/2006/relationships/oleObject" Target="../embeddings/oleObject94.bin"/><Relationship Id="rId2" Type="http://schemas.openxmlformats.org/officeDocument/2006/relationships/oleObject" Target="../embeddings/oleObject89.bin"/><Relationship Id="rId1" Type="http://schemas.openxmlformats.org/officeDocument/2006/relationships/slideLayout" Target="../slideLayouts/slideLayout14.xml"/><Relationship Id="rId6" Type="http://schemas.openxmlformats.org/officeDocument/2006/relationships/oleObject" Target="../embeddings/oleObject91.bin"/><Relationship Id="rId11" Type="http://schemas.openxmlformats.org/officeDocument/2006/relationships/image" Target="../media/image107.wmf"/><Relationship Id="rId5" Type="http://schemas.openxmlformats.org/officeDocument/2006/relationships/image" Target="../media/image104.wmf"/><Relationship Id="rId15" Type="http://schemas.openxmlformats.org/officeDocument/2006/relationships/image" Target="../media/image109.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06.wmf"/><Relationship Id="rId14" Type="http://schemas.openxmlformats.org/officeDocument/2006/relationships/oleObject" Target="../embeddings/oleObject95.bin"/></Relationships>
</file>

<file path=ppt/slides/_rels/slide1170.xml.rels><?xml version="1.0" encoding="UTF-8" standalone="yes"?>
<Relationships xmlns="http://schemas.openxmlformats.org/package/2006/relationships"><Relationship Id="rId8" Type="http://schemas.openxmlformats.org/officeDocument/2006/relationships/image" Target="../media/image1290.wmf"/><Relationship Id="rId3" Type="http://schemas.openxmlformats.org/officeDocument/2006/relationships/oleObject" Target="../embeddings/oleObject826.bin"/><Relationship Id="rId7" Type="http://schemas.openxmlformats.org/officeDocument/2006/relationships/oleObject" Target="../embeddings/oleObject828.bin"/><Relationship Id="rId12" Type="http://schemas.openxmlformats.org/officeDocument/2006/relationships/image" Target="../media/image1292.wmf"/><Relationship Id="rId2" Type="http://schemas.openxmlformats.org/officeDocument/2006/relationships/image" Target="../media/image1287.png"/><Relationship Id="rId1" Type="http://schemas.openxmlformats.org/officeDocument/2006/relationships/slideLayout" Target="../slideLayouts/slideLayout2.xml"/><Relationship Id="rId6" Type="http://schemas.openxmlformats.org/officeDocument/2006/relationships/image" Target="../media/image1289.wmf"/><Relationship Id="rId11" Type="http://schemas.openxmlformats.org/officeDocument/2006/relationships/oleObject" Target="../embeddings/oleObject830.bin"/><Relationship Id="rId5" Type="http://schemas.openxmlformats.org/officeDocument/2006/relationships/oleObject" Target="../embeddings/oleObject827.bin"/><Relationship Id="rId10" Type="http://schemas.openxmlformats.org/officeDocument/2006/relationships/image" Target="../media/image1291.wmf"/><Relationship Id="rId4" Type="http://schemas.openxmlformats.org/officeDocument/2006/relationships/image" Target="../media/image1288.wmf"/><Relationship Id="rId9" Type="http://schemas.openxmlformats.org/officeDocument/2006/relationships/oleObject" Target="../embeddings/oleObject829.bin"/></Relationships>
</file>

<file path=ppt/slides/_rels/slide1171.xml.rels><?xml version="1.0" encoding="UTF-8" standalone="yes"?>
<Relationships xmlns="http://schemas.openxmlformats.org/package/2006/relationships"><Relationship Id="rId8" Type="http://schemas.openxmlformats.org/officeDocument/2006/relationships/image" Target="../media/image1296.wmf"/><Relationship Id="rId13" Type="http://schemas.openxmlformats.org/officeDocument/2006/relationships/oleObject" Target="../embeddings/oleObject836.bin"/><Relationship Id="rId18" Type="http://schemas.openxmlformats.org/officeDocument/2006/relationships/image" Target="../media/image1301.wmf"/><Relationship Id="rId3" Type="http://schemas.openxmlformats.org/officeDocument/2006/relationships/oleObject" Target="../embeddings/oleObject831.bin"/><Relationship Id="rId7" Type="http://schemas.openxmlformats.org/officeDocument/2006/relationships/oleObject" Target="../embeddings/oleObject833.bin"/><Relationship Id="rId12" Type="http://schemas.openxmlformats.org/officeDocument/2006/relationships/image" Target="../media/image1298.wmf"/><Relationship Id="rId17" Type="http://schemas.openxmlformats.org/officeDocument/2006/relationships/oleObject" Target="../embeddings/oleObject838.bin"/><Relationship Id="rId2" Type="http://schemas.openxmlformats.org/officeDocument/2006/relationships/image" Target="../media/image1293.png"/><Relationship Id="rId16" Type="http://schemas.openxmlformats.org/officeDocument/2006/relationships/image" Target="../media/image1300.wmf"/><Relationship Id="rId20" Type="http://schemas.openxmlformats.org/officeDocument/2006/relationships/image" Target="../media/image1302.wmf"/><Relationship Id="rId1" Type="http://schemas.openxmlformats.org/officeDocument/2006/relationships/slideLayout" Target="../slideLayouts/slideLayout2.xml"/><Relationship Id="rId6" Type="http://schemas.openxmlformats.org/officeDocument/2006/relationships/image" Target="../media/image1295.wmf"/><Relationship Id="rId11" Type="http://schemas.openxmlformats.org/officeDocument/2006/relationships/oleObject" Target="../embeddings/oleObject835.bin"/><Relationship Id="rId5" Type="http://schemas.openxmlformats.org/officeDocument/2006/relationships/oleObject" Target="../embeddings/oleObject832.bin"/><Relationship Id="rId15" Type="http://schemas.openxmlformats.org/officeDocument/2006/relationships/oleObject" Target="../embeddings/oleObject837.bin"/><Relationship Id="rId10" Type="http://schemas.openxmlformats.org/officeDocument/2006/relationships/image" Target="../media/image1297.wmf"/><Relationship Id="rId19" Type="http://schemas.openxmlformats.org/officeDocument/2006/relationships/oleObject" Target="../embeddings/oleObject839.bin"/><Relationship Id="rId4" Type="http://schemas.openxmlformats.org/officeDocument/2006/relationships/image" Target="../media/image1294.wmf"/><Relationship Id="rId9" Type="http://schemas.openxmlformats.org/officeDocument/2006/relationships/oleObject" Target="../embeddings/oleObject834.bin"/><Relationship Id="rId14" Type="http://schemas.openxmlformats.org/officeDocument/2006/relationships/image" Target="../media/image1299.wmf"/></Relationships>
</file>

<file path=ppt/slides/_rels/slide1172.xml.rels><?xml version="1.0" encoding="UTF-8" standalone="yes"?>
<Relationships xmlns="http://schemas.openxmlformats.org/package/2006/relationships"><Relationship Id="rId8" Type="http://schemas.openxmlformats.org/officeDocument/2006/relationships/oleObject" Target="../embeddings/oleObject843.bin"/><Relationship Id="rId13" Type="http://schemas.openxmlformats.org/officeDocument/2006/relationships/image" Target="../media/image1308.wmf"/><Relationship Id="rId18" Type="http://schemas.openxmlformats.org/officeDocument/2006/relationships/oleObject" Target="../embeddings/oleObject848.bin"/><Relationship Id="rId3" Type="http://schemas.openxmlformats.org/officeDocument/2006/relationships/image" Target="../media/image1303.wmf"/><Relationship Id="rId21" Type="http://schemas.openxmlformats.org/officeDocument/2006/relationships/image" Target="../media/image1312.wmf"/><Relationship Id="rId7" Type="http://schemas.openxmlformats.org/officeDocument/2006/relationships/image" Target="../media/image1305.wmf"/><Relationship Id="rId12" Type="http://schemas.openxmlformats.org/officeDocument/2006/relationships/oleObject" Target="../embeddings/oleObject845.bin"/><Relationship Id="rId17" Type="http://schemas.openxmlformats.org/officeDocument/2006/relationships/image" Target="../media/image1310.wmf"/><Relationship Id="rId2" Type="http://schemas.openxmlformats.org/officeDocument/2006/relationships/oleObject" Target="../embeddings/oleObject840.bin"/><Relationship Id="rId16" Type="http://schemas.openxmlformats.org/officeDocument/2006/relationships/oleObject" Target="../embeddings/oleObject847.bin"/><Relationship Id="rId20" Type="http://schemas.openxmlformats.org/officeDocument/2006/relationships/oleObject" Target="../embeddings/oleObject849.bin"/><Relationship Id="rId1" Type="http://schemas.openxmlformats.org/officeDocument/2006/relationships/slideLayout" Target="../slideLayouts/slideLayout2.xml"/><Relationship Id="rId6" Type="http://schemas.openxmlformats.org/officeDocument/2006/relationships/oleObject" Target="../embeddings/oleObject842.bin"/><Relationship Id="rId11" Type="http://schemas.openxmlformats.org/officeDocument/2006/relationships/image" Target="../media/image1307.wmf"/><Relationship Id="rId5" Type="http://schemas.openxmlformats.org/officeDocument/2006/relationships/image" Target="../media/image1304.wmf"/><Relationship Id="rId15" Type="http://schemas.openxmlformats.org/officeDocument/2006/relationships/image" Target="../media/image1309.wmf"/><Relationship Id="rId10" Type="http://schemas.openxmlformats.org/officeDocument/2006/relationships/oleObject" Target="../embeddings/oleObject844.bin"/><Relationship Id="rId19" Type="http://schemas.openxmlformats.org/officeDocument/2006/relationships/image" Target="../media/image1311.wmf"/><Relationship Id="rId4" Type="http://schemas.openxmlformats.org/officeDocument/2006/relationships/oleObject" Target="../embeddings/oleObject841.bin"/><Relationship Id="rId9" Type="http://schemas.openxmlformats.org/officeDocument/2006/relationships/image" Target="../media/image1306.wmf"/><Relationship Id="rId14" Type="http://schemas.openxmlformats.org/officeDocument/2006/relationships/oleObject" Target="../embeddings/oleObject846.bin"/></Relationships>
</file>

<file path=ppt/slides/_rels/slide1173.xml.rels><?xml version="1.0" encoding="UTF-8" standalone="yes"?>
<Relationships xmlns="http://schemas.openxmlformats.org/package/2006/relationships"><Relationship Id="rId8" Type="http://schemas.openxmlformats.org/officeDocument/2006/relationships/oleObject" Target="../embeddings/oleObject853.bin"/><Relationship Id="rId3" Type="http://schemas.openxmlformats.org/officeDocument/2006/relationships/image" Target="../media/image1313.wmf"/><Relationship Id="rId7" Type="http://schemas.openxmlformats.org/officeDocument/2006/relationships/image" Target="../media/image1315.wmf"/><Relationship Id="rId2" Type="http://schemas.openxmlformats.org/officeDocument/2006/relationships/oleObject" Target="../embeddings/oleObject850.bin"/><Relationship Id="rId1" Type="http://schemas.openxmlformats.org/officeDocument/2006/relationships/slideLayout" Target="../slideLayouts/slideLayout2.xml"/><Relationship Id="rId6" Type="http://schemas.openxmlformats.org/officeDocument/2006/relationships/oleObject" Target="../embeddings/oleObject852.bin"/><Relationship Id="rId11" Type="http://schemas.openxmlformats.org/officeDocument/2006/relationships/image" Target="../media/image1317.wmf"/><Relationship Id="rId5" Type="http://schemas.openxmlformats.org/officeDocument/2006/relationships/image" Target="../media/image1314.wmf"/><Relationship Id="rId10" Type="http://schemas.openxmlformats.org/officeDocument/2006/relationships/oleObject" Target="../embeddings/oleObject854.bin"/><Relationship Id="rId4" Type="http://schemas.openxmlformats.org/officeDocument/2006/relationships/oleObject" Target="../embeddings/oleObject851.bin"/><Relationship Id="rId9" Type="http://schemas.openxmlformats.org/officeDocument/2006/relationships/image" Target="../media/image1316.wmf"/></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96.bin"/><Relationship Id="rId7" Type="http://schemas.openxmlformats.org/officeDocument/2006/relationships/oleObject" Target="../embeddings/oleObject98.bin"/><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1.wmf"/><Relationship Id="rId5" Type="http://schemas.openxmlformats.org/officeDocument/2006/relationships/oleObject" Target="../embeddings/oleObject97.bin"/><Relationship Id="rId4" Type="http://schemas.openxmlformats.org/officeDocument/2006/relationships/image" Target="../media/image110.wmf"/></Relationships>
</file>

<file path=ppt/slides/_rels/slide119.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oleObject" Target="../embeddings/oleObject99.bin"/><Relationship Id="rId1" Type="http://schemas.openxmlformats.org/officeDocument/2006/relationships/slideLayout" Target="../slideLayouts/slideLayout14.xml"/><Relationship Id="rId5" Type="http://schemas.openxmlformats.org/officeDocument/2006/relationships/image" Target="../media/image114.wmf"/><Relationship Id="rId4" Type="http://schemas.openxmlformats.org/officeDocument/2006/relationships/oleObject" Target="../embeddings/oleObject100.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image" Target="../media/image116.emf"/><Relationship Id="rId7" Type="http://schemas.openxmlformats.org/officeDocument/2006/relationships/image" Target="../media/image118.wmf"/><Relationship Id="rId2" Type="http://schemas.openxmlformats.org/officeDocument/2006/relationships/oleObject" Target="../embeddings/oleObject101.bin"/><Relationship Id="rId1" Type="http://schemas.openxmlformats.org/officeDocument/2006/relationships/slideLayout" Target="../slideLayouts/slideLayout14.xml"/><Relationship Id="rId6" Type="http://schemas.openxmlformats.org/officeDocument/2006/relationships/oleObject" Target="../embeddings/oleObject103.bin"/><Relationship Id="rId11" Type="http://schemas.openxmlformats.org/officeDocument/2006/relationships/image" Target="../media/image120.wmf"/><Relationship Id="rId5" Type="http://schemas.openxmlformats.org/officeDocument/2006/relationships/image" Target="../media/image117.wmf"/><Relationship Id="rId10" Type="http://schemas.openxmlformats.org/officeDocument/2006/relationships/oleObject" Target="../embeddings/oleObject105.bin"/><Relationship Id="rId4" Type="http://schemas.openxmlformats.org/officeDocument/2006/relationships/oleObject" Target="../embeddings/oleObject102.bin"/><Relationship Id="rId9" Type="http://schemas.openxmlformats.org/officeDocument/2006/relationships/image" Target="../media/image119.wmf"/></Relationships>
</file>

<file path=ppt/slides/_rels/slide122.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oleObject" Target="../embeddings/oleObject106.bin"/><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image" Target="../media/image123.png"/><Relationship Id="rId1" Type="http://schemas.openxmlformats.org/officeDocument/2006/relationships/slideLayout" Target="../slideLayouts/slideLayout4.xml"/><Relationship Id="rId4" Type="http://schemas.openxmlformats.org/officeDocument/2006/relationships/image" Target="../media/image124.wmf"/></Relationships>
</file>

<file path=ppt/slides/_rels/slide1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1.wmf"/><Relationship Id="rId5" Type="http://schemas.openxmlformats.org/officeDocument/2006/relationships/oleObject" Target="../embeddings/oleObject109.bin"/><Relationship Id="rId4" Type="http://schemas.openxmlformats.org/officeDocument/2006/relationships/image" Target="../media/image130.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4.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image" Target="../media/image135.png"/><Relationship Id="rId1" Type="http://schemas.openxmlformats.org/officeDocument/2006/relationships/slideLayout" Target="../slideLayouts/slideLayout3.xml"/><Relationship Id="rId6" Type="http://schemas.openxmlformats.org/officeDocument/2006/relationships/image" Target="../media/image137.wmf"/><Relationship Id="rId5" Type="http://schemas.openxmlformats.org/officeDocument/2006/relationships/oleObject" Target="../embeddings/oleObject113.bin"/><Relationship Id="rId4" Type="http://schemas.openxmlformats.org/officeDocument/2006/relationships/image" Target="../media/image136.wmf"/></Relationships>
</file>

<file path=ppt/slides/_rels/slide133.xml.rels><?xml version="1.0" encoding="UTF-8" standalone="yes"?>
<Relationships xmlns="http://schemas.openxmlformats.org/package/2006/relationships"><Relationship Id="rId3" Type="http://schemas.openxmlformats.org/officeDocument/2006/relationships/image" Target="../media/image138.wmf"/><Relationship Id="rId7" Type="http://schemas.openxmlformats.org/officeDocument/2006/relationships/image" Target="../media/image140.wmf"/><Relationship Id="rId2" Type="http://schemas.openxmlformats.org/officeDocument/2006/relationships/oleObject" Target="../embeddings/oleObject114.bin"/><Relationship Id="rId1" Type="http://schemas.openxmlformats.org/officeDocument/2006/relationships/slideLayout" Target="../slideLayouts/slideLayout2.xml"/><Relationship Id="rId6" Type="http://schemas.openxmlformats.org/officeDocument/2006/relationships/oleObject" Target="../embeddings/oleObject116.bin"/><Relationship Id="rId5" Type="http://schemas.openxmlformats.org/officeDocument/2006/relationships/image" Target="../media/image139.wmf"/><Relationship Id="rId4" Type="http://schemas.openxmlformats.org/officeDocument/2006/relationships/oleObject" Target="../embeddings/oleObject115.bin"/></Relationships>
</file>

<file path=ppt/slides/_rels/slide13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5.wmf"/><Relationship Id="rId5" Type="http://schemas.openxmlformats.org/officeDocument/2006/relationships/oleObject" Target="../embeddings/oleObject118.bin"/><Relationship Id="rId4" Type="http://schemas.openxmlformats.org/officeDocument/2006/relationships/image" Target="../media/image144.wmf"/></Relationships>
</file>

<file path=ppt/slides/_rels/slide13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7.wmf"/><Relationship Id="rId7" Type="http://schemas.openxmlformats.org/officeDocument/2006/relationships/image" Target="../media/image149.wmf"/><Relationship Id="rId2" Type="http://schemas.openxmlformats.org/officeDocument/2006/relationships/oleObject" Target="../embeddings/oleObject120.bin"/><Relationship Id="rId1" Type="http://schemas.openxmlformats.org/officeDocument/2006/relationships/slideLayout" Target="../slideLayouts/slideLayout2.xml"/><Relationship Id="rId6" Type="http://schemas.openxmlformats.org/officeDocument/2006/relationships/oleObject" Target="../embeddings/oleObject122.bin"/><Relationship Id="rId5" Type="http://schemas.openxmlformats.org/officeDocument/2006/relationships/image" Target="../media/image148.wmf"/><Relationship Id="rId4" Type="http://schemas.openxmlformats.org/officeDocument/2006/relationships/oleObject" Target="../embeddings/oleObject121.bin"/></Relationships>
</file>

<file path=ppt/slides/_rels/slide1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oleObject" Target="../embeddings/oleObject123.bin"/><Relationship Id="rId7" Type="http://schemas.openxmlformats.org/officeDocument/2006/relationships/oleObject" Target="../embeddings/oleObject125.bin"/><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5.wmf"/><Relationship Id="rId5" Type="http://schemas.openxmlformats.org/officeDocument/2006/relationships/oleObject" Target="../embeddings/oleObject124.bin"/><Relationship Id="rId4" Type="http://schemas.openxmlformats.org/officeDocument/2006/relationships/image" Target="../media/image154.w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8.wmf"/><Relationship Id="rId5" Type="http://schemas.openxmlformats.org/officeDocument/2006/relationships/oleObject" Target="../embeddings/oleObject127.bin"/><Relationship Id="rId4" Type="http://schemas.openxmlformats.org/officeDocument/2006/relationships/image" Target="../media/image157.wmf"/></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131.bin"/><Relationship Id="rId13" Type="http://schemas.openxmlformats.org/officeDocument/2006/relationships/image" Target="../media/image163.wmf"/><Relationship Id="rId3" Type="http://schemas.openxmlformats.org/officeDocument/2006/relationships/image" Target="../media/image158.wmf"/><Relationship Id="rId7" Type="http://schemas.openxmlformats.org/officeDocument/2006/relationships/image" Target="../media/image160.wmf"/><Relationship Id="rId12" Type="http://schemas.openxmlformats.org/officeDocument/2006/relationships/oleObject" Target="../embeddings/oleObject133.bin"/><Relationship Id="rId2" Type="http://schemas.openxmlformats.org/officeDocument/2006/relationships/oleObject" Target="../embeddings/oleObject128.bin"/><Relationship Id="rId1" Type="http://schemas.openxmlformats.org/officeDocument/2006/relationships/slideLayout" Target="../slideLayouts/slideLayout2.xml"/><Relationship Id="rId6" Type="http://schemas.openxmlformats.org/officeDocument/2006/relationships/oleObject" Target="../embeddings/oleObject130.bin"/><Relationship Id="rId11" Type="http://schemas.openxmlformats.org/officeDocument/2006/relationships/image" Target="../media/image162.wmf"/><Relationship Id="rId5" Type="http://schemas.openxmlformats.org/officeDocument/2006/relationships/image" Target="../media/image159.wmf"/><Relationship Id="rId10" Type="http://schemas.openxmlformats.org/officeDocument/2006/relationships/oleObject" Target="../embeddings/oleObject132.bin"/><Relationship Id="rId4" Type="http://schemas.openxmlformats.org/officeDocument/2006/relationships/oleObject" Target="../embeddings/oleObject129.bin"/><Relationship Id="rId9" Type="http://schemas.openxmlformats.org/officeDocument/2006/relationships/image" Target="../media/image161.wmf"/></Relationships>
</file>

<file path=ppt/slides/_rels/slide14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6.wmf"/></Relationships>
</file>

<file path=ppt/slides/_rels/slide14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oleObject" Target="../embeddings/oleObject135.bin"/><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70.wmf"/><Relationship Id="rId7" Type="http://schemas.openxmlformats.org/officeDocument/2006/relationships/image" Target="../media/image172.wmf"/><Relationship Id="rId2" Type="http://schemas.openxmlformats.org/officeDocument/2006/relationships/oleObject" Target="../embeddings/oleObject136.bin"/><Relationship Id="rId1" Type="http://schemas.openxmlformats.org/officeDocument/2006/relationships/slideLayout" Target="../slideLayouts/slideLayout2.xml"/><Relationship Id="rId6" Type="http://schemas.openxmlformats.org/officeDocument/2006/relationships/oleObject" Target="../embeddings/oleObject138.bin"/><Relationship Id="rId5" Type="http://schemas.openxmlformats.org/officeDocument/2006/relationships/image" Target="../media/image171.wmf"/><Relationship Id="rId4" Type="http://schemas.openxmlformats.org/officeDocument/2006/relationships/oleObject" Target="../embeddings/oleObject137.bin"/></Relationships>
</file>

<file path=ppt/slides/_rels/slide152.x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oleObject" Target="../embeddings/oleObject139.bin"/><Relationship Id="rId1" Type="http://schemas.openxmlformats.org/officeDocument/2006/relationships/slideLayout" Target="../slideLayouts/slideLayout2.xml"/><Relationship Id="rId5" Type="http://schemas.openxmlformats.org/officeDocument/2006/relationships/image" Target="../media/image174.wmf"/><Relationship Id="rId4" Type="http://schemas.openxmlformats.org/officeDocument/2006/relationships/oleObject" Target="../embeddings/oleObject140.bin"/></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1.wmf"/><Relationship Id="rId5" Type="http://schemas.openxmlformats.org/officeDocument/2006/relationships/oleObject" Target="../embeddings/oleObject142.bin"/><Relationship Id="rId4" Type="http://schemas.openxmlformats.org/officeDocument/2006/relationships/image" Target="../media/image180.wmf"/></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oleObject" Target="../embeddings/oleObject143.bin"/><Relationship Id="rId7" Type="http://schemas.openxmlformats.org/officeDocument/2006/relationships/oleObject" Target="../embeddings/oleObject145.bin"/><Relationship Id="rId12" Type="http://schemas.openxmlformats.org/officeDocument/2006/relationships/image" Target="../media/image187.wmf"/><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4.wmf"/><Relationship Id="rId11" Type="http://schemas.openxmlformats.org/officeDocument/2006/relationships/oleObject" Target="../embeddings/oleObject147.bin"/><Relationship Id="rId5" Type="http://schemas.openxmlformats.org/officeDocument/2006/relationships/oleObject" Target="../embeddings/oleObject144.bin"/><Relationship Id="rId10" Type="http://schemas.openxmlformats.org/officeDocument/2006/relationships/image" Target="../media/image186.wmf"/><Relationship Id="rId4" Type="http://schemas.openxmlformats.org/officeDocument/2006/relationships/image" Target="../media/image183.wmf"/><Relationship Id="rId9" Type="http://schemas.openxmlformats.org/officeDocument/2006/relationships/oleObject" Target="../embeddings/oleObject146.bin"/></Relationships>
</file>

<file path=ppt/slides/_rels/slide174.xml.rels><?xml version="1.0" encoding="UTF-8" standalone="yes"?>
<Relationships xmlns="http://schemas.openxmlformats.org/package/2006/relationships"><Relationship Id="rId8" Type="http://schemas.openxmlformats.org/officeDocument/2006/relationships/oleObject" Target="../embeddings/oleObject151.bin"/><Relationship Id="rId13" Type="http://schemas.openxmlformats.org/officeDocument/2006/relationships/image" Target="../media/image193.wmf"/><Relationship Id="rId3" Type="http://schemas.openxmlformats.org/officeDocument/2006/relationships/image" Target="../media/image188.wmf"/><Relationship Id="rId7" Type="http://schemas.openxmlformats.org/officeDocument/2006/relationships/image" Target="../media/image190.wmf"/><Relationship Id="rId12" Type="http://schemas.openxmlformats.org/officeDocument/2006/relationships/oleObject" Target="../embeddings/oleObject153.bin"/><Relationship Id="rId2" Type="http://schemas.openxmlformats.org/officeDocument/2006/relationships/oleObject" Target="../embeddings/oleObject148.bin"/><Relationship Id="rId1" Type="http://schemas.openxmlformats.org/officeDocument/2006/relationships/slideLayout" Target="../slideLayouts/slideLayout2.xml"/><Relationship Id="rId6" Type="http://schemas.openxmlformats.org/officeDocument/2006/relationships/oleObject" Target="../embeddings/oleObject150.bin"/><Relationship Id="rId11" Type="http://schemas.openxmlformats.org/officeDocument/2006/relationships/image" Target="../media/image192.wmf"/><Relationship Id="rId5" Type="http://schemas.openxmlformats.org/officeDocument/2006/relationships/image" Target="../media/image189.wmf"/><Relationship Id="rId10" Type="http://schemas.openxmlformats.org/officeDocument/2006/relationships/oleObject" Target="../embeddings/oleObject152.bin"/><Relationship Id="rId4" Type="http://schemas.openxmlformats.org/officeDocument/2006/relationships/oleObject" Target="../embeddings/oleObject149.bin"/><Relationship Id="rId9" Type="http://schemas.openxmlformats.org/officeDocument/2006/relationships/image" Target="../media/image191.wmf"/></Relationships>
</file>

<file path=ppt/slides/_rels/slide175.x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oleObject" Target="../embeddings/oleObject154.bin"/><Relationship Id="rId1" Type="http://schemas.openxmlformats.org/officeDocument/2006/relationships/slideLayout" Target="../slideLayouts/slideLayout2.xml"/><Relationship Id="rId5" Type="http://schemas.openxmlformats.org/officeDocument/2006/relationships/image" Target="../media/image193.wmf"/><Relationship Id="rId4" Type="http://schemas.openxmlformats.org/officeDocument/2006/relationships/oleObject" Target="../embeddings/oleObject155.bin"/></Relationships>
</file>

<file path=ppt/slides/_rels/slide176.xml.rels><?xml version="1.0" encoding="UTF-8" standalone="yes"?>
<Relationships xmlns="http://schemas.openxmlformats.org/package/2006/relationships"><Relationship Id="rId8" Type="http://schemas.openxmlformats.org/officeDocument/2006/relationships/oleObject" Target="../embeddings/oleObject159.bin"/><Relationship Id="rId3" Type="http://schemas.openxmlformats.org/officeDocument/2006/relationships/image" Target="../media/image195.wmf"/><Relationship Id="rId7" Type="http://schemas.openxmlformats.org/officeDocument/2006/relationships/image" Target="../media/image197.wmf"/><Relationship Id="rId2" Type="http://schemas.openxmlformats.org/officeDocument/2006/relationships/oleObject" Target="../embeddings/oleObject156.bin"/><Relationship Id="rId1" Type="http://schemas.openxmlformats.org/officeDocument/2006/relationships/slideLayout" Target="../slideLayouts/slideLayout2.xml"/><Relationship Id="rId6" Type="http://schemas.openxmlformats.org/officeDocument/2006/relationships/oleObject" Target="../embeddings/oleObject158.bin"/><Relationship Id="rId5" Type="http://schemas.openxmlformats.org/officeDocument/2006/relationships/image" Target="../media/image196.wmf"/><Relationship Id="rId4" Type="http://schemas.openxmlformats.org/officeDocument/2006/relationships/oleObject" Target="../embeddings/oleObject157.bin"/><Relationship Id="rId9" Type="http://schemas.openxmlformats.org/officeDocument/2006/relationships/image" Target="../media/image198.wmf"/></Relationships>
</file>

<file path=ppt/slides/_rels/slide177.x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oleObject" Target="../embeddings/oleObject160.bin"/><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oleObject" Target="../embeddings/oleObject161.bin"/><Relationship Id="rId1" Type="http://schemas.openxmlformats.org/officeDocument/2006/relationships/slideLayout" Target="../slideLayouts/slideLayout2.xml"/><Relationship Id="rId5" Type="http://schemas.openxmlformats.org/officeDocument/2006/relationships/image" Target="../media/image201.wmf"/><Relationship Id="rId4" Type="http://schemas.openxmlformats.org/officeDocument/2006/relationships/oleObject" Target="../embeddings/oleObject162.bin"/></Relationships>
</file>

<file path=ppt/slides/_rels/slide179.x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oleObject" Target="../embeddings/oleObject163.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oleObject" Target="../embeddings/oleObject167.bin"/><Relationship Id="rId3" Type="http://schemas.openxmlformats.org/officeDocument/2006/relationships/image" Target="../media/image203.wmf"/><Relationship Id="rId7" Type="http://schemas.openxmlformats.org/officeDocument/2006/relationships/image" Target="../media/image205.wmf"/><Relationship Id="rId2" Type="http://schemas.openxmlformats.org/officeDocument/2006/relationships/oleObject" Target="../embeddings/oleObject164.bin"/><Relationship Id="rId1" Type="http://schemas.openxmlformats.org/officeDocument/2006/relationships/slideLayout" Target="../slideLayouts/slideLayout2.xml"/><Relationship Id="rId6" Type="http://schemas.openxmlformats.org/officeDocument/2006/relationships/oleObject" Target="../embeddings/oleObject166.bin"/><Relationship Id="rId11" Type="http://schemas.openxmlformats.org/officeDocument/2006/relationships/image" Target="../media/image207.wmf"/><Relationship Id="rId5" Type="http://schemas.openxmlformats.org/officeDocument/2006/relationships/image" Target="../media/image204.wmf"/><Relationship Id="rId10" Type="http://schemas.openxmlformats.org/officeDocument/2006/relationships/oleObject" Target="../embeddings/oleObject168.bin"/><Relationship Id="rId4" Type="http://schemas.openxmlformats.org/officeDocument/2006/relationships/oleObject" Target="../embeddings/oleObject165.bin"/><Relationship Id="rId9" Type="http://schemas.openxmlformats.org/officeDocument/2006/relationships/image" Target="../media/image206.wm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image" Target="../media/image209.png"/><Relationship Id="rId1" Type="http://schemas.openxmlformats.org/officeDocument/2006/relationships/slideLayout" Target="../slideLayouts/slideLayout10.xml"/><Relationship Id="rId6" Type="http://schemas.openxmlformats.org/officeDocument/2006/relationships/image" Target="../media/image211.wmf"/><Relationship Id="rId5" Type="http://schemas.openxmlformats.org/officeDocument/2006/relationships/oleObject" Target="../embeddings/oleObject170.bin"/><Relationship Id="rId4" Type="http://schemas.openxmlformats.org/officeDocument/2006/relationships/image" Target="../media/image210.wmf"/></Relationships>
</file>

<file path=ppt/slides/_rels/slide18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8" Type="http://schemas.openxmlformats.org/officeDocument/2006/relationships/oleObject" Target="../embeddings/oleObject175.bin"/><Relationship Id="rId13" Type="http://schemas.openxmlformats.org/officeDocument/2006/relationships/image" Target="../media/image221.wmf"/><Relationship Id="rId3" Type="http://schemas.openxmlformats.org/officeDocument/2006/relationships/image" Target="../media/image216.wmf"/><Relationship Id="rId7" Type="http://schemas.openxmlformats.org/officeDocument/2006/relationships/image" Target="../media/image218.wmf"/><Relationship Id="rId12" Type="http://schemas.openxmlformats.org/officeDocument/2006/relationships/oleObject" Target="../embeddings/oleObject177.bin"/><Relationship Id="rId2" Type="http://schemas.openxmlformats.org/officeDocument/2006/relationships/oleObject" Target="../embeddings/oleObject172.bin"/><Relationship Id="rId1" Type="http://schemas.openxmlformats.org/officeDocument/2006/relationships/slideLayout" Target="../slideLayouts/slideLayout2.xml"/><Relationship Id="rId6" Type="http://schemas.openxmlformats.org/officeDocument/2006/relationships/oleObject" Target="../embeddings/oleObject174.bin"/><Relationship Id="rId11" Type="http://schemas.openxmlformats.org/officeDocument/2006/relationships/image" Target="../media/image220.wmf"/><Relationship Id="rId5" Type="http://schemas.openxmlformats.org/officeDocument/2006/relationships/image" Target="../media/image217.wmf"/><Relationship Id="rId15" Type="http://schemas.openxmlformats.org/officeDocument/2006/relationships/image" Target="../media/image222.wmf"/><Relationship Id="rId10" Type="http://schemas.openxmlformats.org/officeDocument/2006/relationships/oleObject" Target="../embeddings/oleObject176.bin"/><Relationship Id="rId4" Type="http://schemas.openxmlformats.org/officeDocument/2006/relationships/oleObject" Target="../embeddings/oleObject173.bin"/><Relationship Id="rId9" Type="http://schemas.openxmlformats.org/officeDocument/2006/relationships/image" Target="../media/image219.wmf"/><Relationship Id="rId14" Type="http://schemas.openxmlformats.org/officeDocument/2006/relationships/oleObject" Target="../embeddings/oleObject178.bin"/></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oleObject" Target="../embeddings/oleObject179.bin"/><Relationship Id="rId1" Type="http://schemas.openxmlformats.org/officeDocument/2006/relationships/slideLayout" Target="../slideLayouts/slideLayout2.xml"/><Relationship Id="rId5" Type="http://schemas.openxmlformats.org/officeDocument/2006/relationships/image" Target="../media/image223.wmf"/><Relationship Id="rId4" Type="http://schemas.openxmlformats.org/officeDocument/2006/relationships/oleObject" Target="../embeddings/oleObject180.bin"/></Relationships>
</file>

<file path=ppt/slides/_rels/slide191.x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oleObject" Target="../embeddings/oleObject181.bin"/><Relationship Id="rId1" Type="http://schemas.openxmlformats.org/officeDocument/2006/relationships/slideLayout" Target="../slideLayouts/slideLayout2.xml"/><Relationship Id="rId5" Type="http://schemas.openxmlformats.org/officeDocument/2006/relationships/image" Target="../media/image225.wmf"/><Relationship Id="rId4" Type="http://schemas.openxmlformats.org/officeDocument/2006/relationships/oleObject" Target="../embeddings/oleObject182.bin"/></Relationships>
</file>

<file path=ppt/slides/_rels/slide192.x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oleObject" Target="../embeddings/oleObject183.bin"/><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oleObject" Target="../embeddings/oleObject184.bin"/><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8" Type="http://schemas.openxmlformats.org/officeDocument/2006/relationships/image" Target="../media/image139.wmf"/><Relationship Id="rId13" Type="http://schemas.openxmlformats.org/officeDocument/2006/relationships/oleObject" Target="../embeddings/oleObject190.bin"/><Relationship Id="rId18" Type="http://schemas.openxmlformats.org/officeDocument/2006/relationships/image" Target="../media/image233.wmf"/><Relationship Id="rId3" Type="http://schemas.openxmlformats.org/officeDocument/2006/relationships/oleObject" Target="../embeddings/oleObject185.bin"/><Relationship Id="rId7" Type="http://schemas.openxmlformats.org/officeDocument/2006/relationships/oleObject" Target="../embeddings/oleObject187.bin"/><Relationship Id="rId12" Type="http://schemas.openxmlformats.org/officeDocument/2006/relationships/image" Target="../media/image230.wmf"/><Relationship Id="rId17" Type="http://schemas.openxmlformats.org/officeDocument/2006/relationships/oleObject" Target="../embeddings/oleObject192.bin"/><Relationship Id="rId2" Type="http://schemas.openxmlformats.org/officeDocument/2006/relationships/image" Target="../media/image143.png"/><Relationship Id="rId16" Type="http://schemas.openxmlformats.org/officeDocument/2006/relationships/image" Target="../media/image232.wmf"/><Relationship Id="rId1" Type="http://schemas.openxmlformats.org/officeDocument/2006/relationships/slideLayout" Target="../slideLayouts/slideLayout2.xml"/><Relationship Id="rId6" Type="http://schemas.openxmlformats.org/officeDocument/2006/relationships/image" Target="../media/image146.wmf"/><Relationship Id="rId11" Type="http://schemas.openxmlformats.org/officeDocument/2006/relationships/oleObject" Target="../embeddings/oleObject189.bin"/><Relationship Id="rId5" Type="http://schemas.openxmlformats.org/officeDocument/2006/relationships/oleObject" Target="../embeddings/oleObject186.bin"/><Relationship Id="rId15" Type="http://schemas.openxmlformats.org/officeDocument/2006/relationships/oleObject" Target="../embeddings/oleObject191.bin"/><Relationship Id="rId10" Type="http://schemas.openxmlformats.org/officeDocument/2006/relationships/image" Target="../media/image229.wmf"/><Relationship Id="rId4" Type="http://schemas.openxmlformats.org/officeDocument/2006/relationships/image" Target="../media/image144.wmf"/><Relationship Id="rId9" Type="http://schemas.openxmlformats.org/officeDocument/2006/relationships/oleObject" Target="../embeddings/oleObject188.bin"/><Relationship Id="rId14" Type="http://schemas.openxmlformats.org/officeDocument/2006/relationships/image" Target="../media/image231.wmf"/></Relationships>
</file>

<file path=ppt/slides/_rels/slide23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44.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4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46.em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image" Target="../media/image257.png"/><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28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69.emf"/><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8" Type="http://schemas.openxmlformats.org/officeDocument/2006/relationships/image" Target="../media/image273.wmf"/><Relationship Id="rId3" Type="http://schemas.openxmlformats.org/officeDocument/2006/relationships/oleObject" Target="../embeddings/oleObject193.bin"/><Relationship Id="rId7" Type="http://schemas.openxmlformats.org/officeDocument/2006/relationships/oleObject" Target="../embeddings/oleObject195.bin"/><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72.wmf"/><Relationship Id="rId5" Type="http://schemas.openxmlformats.org/officeDocument/2006/relationships/oleObject" Target="../embeddings/oleObject194.bin"/><Relationship Id="rId4" Type="http://schemas.openxmlformats.org/officeDocument/2006/relationships/image" Target="../media/image271.wmf"/></Relationships>
</file>

<file path=ppt/slides/_rels/slide29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7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76.emf"/><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80.wmf"/><Relationship Id="rId5" Type="http://schemas.openxmlformats.org/officeDocument/2006/relationships/oleObject" Target="../embeddings/oleObject197.bin"/><Relationship Id="rId4" Type="http://schemas.openxmlformats.org/officeDocument/2006/relationships/image" Target="../media/image279.wmf"/></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81.emf"/><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82.emf"/><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5" Type="http://schemas.openxmlformats.org/officeDocument/2006/relationships/image" Target="../media/image286.png"/><Relationship Id="rId4" Type="http://schemas.openxmlformats.org/officeDocument/2006/relationships/image" Target="../media/image285.png"/></Relationships>
</file>

<file path=ppt/slides/_rels/slide30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88.emf"/><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90.emf"/><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291.emf"/><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292.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294.emf"/><Relationship Id="rId2" Type="http://schemas.openxmlformats.org/officeDocument/2006/relationships/image" Target="../media/image293.emf"/><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96.emf"/><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305.emf"/><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306.emf"/><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308.emf"/><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309.emf"/><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31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311.emf"/><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312.emf"/><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313.emf"/><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314.emf"/><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315.emf"/><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316.emf"/><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317.emf"/><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318.emf"/><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2" Type="http://schemas.openxmlformats.org/officeDocument/2006/relationships/image" Target="../media/image319.emf"/><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322.emf"/><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324.emf"/><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urceforge.net/apps/phpbb/maxima/viewtopic.php?f=3&amp;t=7" TargetMode="External"/><Relationship Id="rId2" Type="http://schemas.openxmlformats.org/officeDocument/2006/relationships/hyperlink" Target="http://wxmaxima.sourceforge.net/" TargetMode="External"/><Relationship Id="rId1" Type="http://schemas.openxmlformats.org/officeDocument/2006/relationships/slideLayout" Target="../slideLayouts/slideLayout2.xml"/><Relationship Id="rId4" Type="http://schemas.openxmlformats.org/officeDocument/2006/relationships/hyperlink" Target="http://octave.sourceforge.net/"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326.emf"/><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329.emf"/><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30.emf"/></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331.emf"/><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333.emf"/><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oleObject" Target="../embeddings/oleObject198.bin"/><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337.emf"/><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338.emf"/><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340.emf"/><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4.xml"/></Relationships>
</file>

<file path=ppt/slides/_rels/slide439.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4.xml"/></Relationships>
</file>

<file path=ppt/slides/_rels/slide444.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447.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image" Target="../media/image351.png"/><Relationship Id="rId1" Type="http://schemas.openxmlformats.org/officeDocument/2006/relationships/slideLayout" Target="../slideLayouts/slideLayout4.xml"/><Relationship Id="rId4" Type="http://schemas.openxmlformats.org/officeDocument/2006/relationships/image" Target="../media/image35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4.xml"/></Relationships>
</file>

<file path=ppt/slides/_rels/slide451.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4.xml"/></Relationships>
</file>

<file path=ppt/slides/_rels/slide452.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4.xml"/></Relationships>
</file>

<file path=ppt/slides/_rels/slide453.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4.xml"/></Relationships>
</file>

<file path=ppt/slides/_rels/slide454.xml.rels><?xml version="1.0" encoding="UTF-8" standalone="yes"?>
<Relationships xmlns="http://schemas.openxmlformats.org/package/2006/relationships"><Relationship Id="rId2" Type="http://schemas.openxmlformats.org/officeDocument/2006/relationships/image" Target="../media/image357.emf"/><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358.emf"/><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image" Target="../media/image359.emf"/><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4.xml"/></Relationships>
</file>

<file path=ppt/slides/_rels/slide461.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image" Target="../media/image363.png"/><Relationship Id="rId1" Type="http://schemas.openxmlformats.org/officeDocument/2006/relationships/slideLayout" Target="../slideLayouts/slideLayout4.xml"/><Relationship Id="rId6" Type="http://schemas.openxmlformats.org/officeDocument/2006/relationships/image" Target="../media/image367.png"/><Relationship Id="rId5" Type="http://schemas.openxmlformats.org/officeDocument/2006/relationships/image" Target="../media/image366.png"/><Relationship Id="rId4" Type="http://schemas.openxmlformats.org/officeDocument/2006/relationships/image" Target="../media/image365.png"/></Relationships>
</file>

<file path=ppt/slides/_rels/slide462.xml.rels><?xml version="1.0" encoding="UTF-8" standalone="yes"?>
<Relationships xmlns="http://schemas.openxmlformats.org/package/2006/relationships"><Relationship Id="rId8" Type="http://schemas.openxmlformats.org/officeDocument/2006/relationships/image" Target="../media/image375.png"/><Relationship Id="rId3" Type="http://schemas.openxmlformats.org/officeDocument/2006/relationships/image" Target="../media/image370.png"/><Relationship Id="rId7" Type="http://schemas.openxmlformats.org/officeDocument/2006/relationships/image" Target="../media/image374.png"/><Relationship Id="rId2" Type="http://schemas.openxmlformats.org/officeDocument/2006/relationships/image" Target="../media/image363.png"/><Relationship Id="rId1" Type="http://schemas.openxmlformats.org/officeDocument/2006/relationships/slideLayout" Target="../slideLayouts/slideLayout4.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463.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4.xml"/></Relationships>
</file>

<file path=ppt/slides/_rels/slide464.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image" Target="../media/image379.emf"/><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image" Target="../media/image363.png"/><Relationship Id="rId1" Type="http://schemas.openxmlformats.org/officeDocument/2006/relationships/slideLayout" Target="../slideLayouts/slideLayout4.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s>
</file>

<file path=ppt/slides/_rels/slide467.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6.png"/><Relationship Id="rId7" Type="http://schemas.openxmlformats.org/officeDocument/2006/relationships/image" Target="../media/image390.png"/><Relationship Id="rId2" Type="http://schemas.openxmlformats.org/officeDocument/2006/relationships/image" Target="../media/image363.png"/><Relationship Id="rId1" Type="http://schemas.openxmlformats.org/officeDocument/2006/relationships/slideLayout" Target="../slideLayouts/slideLayout4.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468.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4.xml"/></Relationships>
</file>

<file path=ppt/slides/_rels/slide469.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4.xml"/></Relationships>
</file>

<file path=ppt/slides/_rels/slide472.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4.xml"/></Relationships>
</file>

<file path=ppt/slides/_rels/slide473.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4.xml"/></Relationships>
</file>

<file path=ppt/slides/_rels/slide474.xml.rels><?xml version="1.0" encoding="UTF-8" standalone="yes"?>
<Relationships xmlns="http://schemas.openxmlformats.org/package/2006/relationships"><Relationship Id="rId2" Type="http://schemas.openxmlformats.org/officeDocument/2006/relationships/image" Target="../media/image399.emf"/><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8" Type="http://schemas.openxmlformats.org/officeDocument/2006/relationships/image" Target="../media/image402.wmf"/><Relationship Id="rId3" Type="http://schemas.openxmlformats.org/officeDocument/2006/relationships/oleObject" Target="../embeddings/oleObject200.bin"/><Relationship Id="rId7" Type="http://schemas.openxmlformats.org/officeDocument/2006/relationships/oleObject" Target="../embeddings/oleObject202.bin"/><Relationship Id="rId2" Type="http://schemas.openxmlformats.org/officeDocument/2006/relationships/image" Target="../media/image351.png"/><Relationship Id="rId1" Type="http://schemas.openxmlformats.org/officeDocument/2006/relationships/slideLayout" Target="../slideLayouts/slideLayout4.xml"/><Relationship Id="rId6" Type="http://schemas.openxmlformats.org/officeDocument/2006/relationships/image" Target="../media/image401.wmf"/><Relationship Id="rId5" Type="http://schemas.openxmlformats.org/officeDocument/2006/relationships/oleObject" Target="../embeddings/oleObject201.bin"/><Relationship Id="rId4" Type="http://schemas.openxmlformats.org/officeDocument/2006/relationships/image" Target="../media/image400.wmf"/></Relationships>
</file>

<file path=ppt/slides/_rels/slide477.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95.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410.png"/><Relationship Id="rId7" Type="http://schemas.openxmlformats.org/officeDocument/2006/relationships/image" Target="../media/image414.png"/><Relationship Id="rId2" Type="http://schemas.openxmlformats.org/officeDocument/2006/relationships/image" Target="../media/image409.png"/><Relationship Id="rId1" Type="http://schemas.openxmlformats.org/officeDocument/2006/relationships/slideLayout" Target="../slideLayouts/slideLayout4.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411.png"/></Relationships>
</file>

<file path=ppt/slides/_rels/slide498.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image" Target="../media/image416.png"/><Relationship Id="rId1" Type="http://schemas.openxmlformats.org/officeDocument/2006/relationships/slideLayout" Target="../slideLayouts/slideLayout5.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499.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424.png"/><Relationship Id="rId7" Type="http://schemas.openxmlformats.org/officeDocument/2006/relationships/image" Target="../media/image428.png"/><Relationship Id="rId2" Type="http://schemas.openxmlformats.org/officeDocument/2006/relationships/image" Target="../media/image423.png"/><Relationship Id="rId1" Type="http://schemas.openxmlformats.org/officeDocument/2006/relationships/slideLayout" Target="../slideLayouts/slideLayout5.xml"/><Relationship Id="rId6" Type="http://schemas.openxmlformats.org/officeDocument/2006/relationships/image" Target="../media/image427.png"/><Relationship Id="rId5" Type="http://schemas.openxmlformats.org/officeDocument/2006/relationships/image" Target="../media/image426.png"/><Relationship Id="rId10" Type="http://schemas.openxmlformats.org/officeDocument/2006/relationships/image" Target="../media/image430.wmf"/><Relationship Id="rId4" Type="http://schemas.openxmlformats.org/officeDocument/2006/relationships/image" Target="../media/image425.png"/><Relationship Id="rId9" Type="http://schemas.openxmlformats.org/officeDocument/2006/relationships/oleObject" Target="../embeddings/oleObject20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slideLayout" Target="../slideLayouts/slideLayout5.xml"/><Relationship Id="rId6" Type="http://schemas.openxmlformats.org/officeDocument/2006/relationships/image" Target="../media/image435.png"/><Relationship Id="rId5" Type="http://schemas.openxmlformats.org/officeDocument/2006/relationships/image" Target="../media/image434.png"/><Relationship Id="rId4" Type="http://schemas.openxmlformats.org/officeDocument/2006/relationships/image" Target="../media/image433.png"/></Relationships>
</file>

<file path=ppt/slides/_rels/slide501.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image" Target="../media/image431.png"/><Relationship Id="rId1" Type="http://schemas.openxmlformats.org/officeDocument/2006/relationships/slideLayout" Target="../slideLayouts/slideLayout5.xml"/></Relationships>
</file>

<file path=ppt/slides/_rels/slide502.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5.xml"/><Relationship Id="rId5" Type="http://schemas.openxmlformats.org/officeDocument/2006/relationships/image" Target="../media/image440.png"/><Relationship Id="rId4" Type="http://schemas.openxmlformats.org/officeDocument/2006/relationships/image" Target="../media/image439.png"/></Relationships>
</file>

<file path=ppt/slides/_rels/slide50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37.png"/><Relationship Id="rId1" Type="http://schemas.openxmlformats.org/officeDocument/2006/relationships/slideLayout" Target="../slideLayouts/slideLayout5.xml"/></Relationships>
</file>

<file path=ppt/slides/_rels/slide504.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5.xml"/></Relationships>
</file>

<file path=ppt/slides/_rels/slide505.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5.xml"/><Relationship Id="rId5" Type="http://schemas.openxmlformats.org/officeDocument/2006/relationships/image" Target="../media/image446.png"/><Relationship Id="rId4" Type="http://schemas.openxmlformats.org/officeDocument/2006/relationships/image" Target="../media/image445.png"/></Relationships>
</file>

<file path=ppt/slides/_rels/slide506.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5.xml"/></Relationships>
</file>

<file path=ppt/slides/_rels/slide50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5.xml"/><Relationship Id="rId5" Type="http://schemas.openxmlformats.org/officeDocument/2006/relationships/image" Target="../media/image452.png"/><Relationship Id="rId4" Type="http://schemas.openxmlformats.org/officeDocument/2006/relationships/image" Target="../media/image451.png"/></Relationships>
</file>

<file path=ppt/slides/_rels/slide508.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49.png"/><Relationship Id="rId1" Type="http://schemas.openxmlformats.org/officeDocument/2006/relationships/slideLayout" Target="../slideLayouts/slideLayout5.xml"/></Relationships>
</file>

<file path=ppt/slides/_rels/slide509.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5.xml"/><Relationship Id="rId5" Type="http://schemas.openxmlformats.org/officeDocument/2006/relationships/image" Target="../media/image457.png"/><Relationship Id="rId4" Type="http://schemas.openxmlformats.org/officeDocument/2006/relationships/image" Target="../media/image456.png"/></Relationships>
</file>

<file path=ppt/slides/_rels/slide5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5.xml"/><Relationship Id="rId5" Type="http://schemas.openxmlformats.org/officeDocument/2006/relationships/image" Target="../media/image461.png"/><Relationship Id="rId4" Type="http://schemas.openxmlformats.org/officeDocument/2006/relationships/image" Target="../media/image460.png"/></Relationships>
</file>

<file path=ppt/slides/_rels/slide511.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58.png"/><Relationship Id="rId1" Type="http://schemas.openxmlformats.org/officeDocument/2006/relationships/slideLayout" Target="../slideLayouts/slideLayout5.xml"/><Relationship Id="rId4" Type="http://schemas.openxmlformats.org/officeDocument/2006/relationships/image" Target="../media/image463.png"/></Relationships>
</file>

<file path=ppt/slides/_rels/slide512.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513.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469.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3" Type="http://schemas.openxmlformats.org/officeDocument/2006/relationships/image" Target="../media/image476.emf"/><Relationship Id="rId2" Type="http://schemas.openxmlformats.org/officeDocument/2006/relationships/image" Target="../media/image475.emf"/><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3" Type="http://schemas.openxmlformats.org/officeDocument/2006/relationships/image" Target="../media/image478.emf"/><Relationship Id="rId2" Type="http://schemas.openxmlformats.org/officeDocument/2006/relationships/image" Target="../media/image47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3" Type="http://schemas.openxmlformats.org/officeDocument/2006/relationships/image" Target="../media/image480.emf"/><Relationship Id="rId2" Type="http://schemas.openxmlformats.org/officeDocument/2006/relationships/image" Target="../media/image479.emf"/><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image" Target="../media/image485.wmf"/><Relationship Id="rId2" Type="http://schemas.openxmlformats.org/officeDocument/2006/relationships/oleObject" Target="../embeddings/oleObject204.bin"/><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image" Target="../media/image486.png"/><Relationship Id="rId1" Type="http://schemas.openxmlformats.org/officeDocument/2006/relationships/slideLayout" Target="../slideLayouts/slideLayout2.xml"/><Relationship Id="rId4" Type="http://schemas.openxmlformats.org/officeDocument/2006/relationships/image" Target="../media/image487.wmf"/></Relationships>
</file>

<file path=ppt/slides/_rels/slide53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image" Target="../media/image488.png"/><Relationship Id="rId1" Type="http://schemas.openxmlformats.org/officeDocument/2006/relationships/slideLayout" Target="../slideLayouts/slideLayout2.xml"/><Relationship Id="rId4" Type="http://schemas.openxmlformats.org/officeDocument/2006/relationships/image" Target="../media/image485.wmf"/></Relationships>
</file>

<file path=ppt/slides/_rels/slide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494.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53.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54.xml.rels><?xml version="1.0" encoding="UTF-8" standalone="yes"?>
<Relationships xmlns="http://schemas.openxmlformats.org/package/2006/relationships"><Relationship Id="rId2" Type="http://schemas.openxmlformats.org/officeDocument/2006/relationships/image" Target="../media/image496.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3" Type="http://schemas.openxmlformats.org/officeDocument/2006/relationships/image" Target="../media/image499.emf"/><Relationship Id="rId2" Type="http://schemas.openxmlformats.org/officeDocument/2006/relationships/image" Target="../media/image498.png"/><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3" Type="http://schemas.openxmlformats.org/officeDocument/2006/relationships/image" Target="../media/image500.wmf"/><Relationship Id="rId2" Type="http://schemas.openxmlformats.org/officeDocument/2006/relationships/oleObject" Target="../embeddings/oleObject207.bin"/><Relationship Id="rId1" Type="http://schemas.openxmlformats.org/officeDocument/2006/relationships/slideLayout" Target="../slideLayouts/slideLayout5.xml"/><Relationship Id="rId4" Type="http://schemas.openxmlformats.org/officeDocument/2006/relationships/image" Target="../media/image501.jpeg"/></Relationships>
</file>

<file path=ppt/slides/_rels/slide558.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image" Target="../media/image503.wmf"/><Relationship Id="rId7" Type="http://schemas.openxmlformats.org/officeDocument/2006/relationships/image" Target="../media/image505.wmf"/><Relationship Id="rId2" Type="http://schemas.openxmlformats.org/officeDocument/2006/relationships/oleObject" Target="../embeddings/oleObject208.bin"/><Relationship Id="rId1" Type="http://schemas.openxmlformats.org/officeDocument/2006/relationships/slideLayout" Target="../slideLayouts/slideLayout5.xml"/><Relationship Id="rId6" Type="http://schemas.openxmlformats.org/officeDocument/2006/relationships/oleObject" Target="../embeddings/oleObject210.bin"/><Relationship Id="rId5" Type="http://schemas.openxmlformats.org/officeDocument/2006/relationships/image" Target="../media/image504.wmf"/><Relationship Id="rId4" Type="http://schemas.openxmlformats.org/officeDocument/2006/relationships/oleObject" Target="../embeddings/oleObject209.bin"/></Relationships>
</file>

<file path=ppt/slides/_rels/slide561.xml.rels><?xml version="1.0" encoding="UTF-8" standalone="yes"?>
<Relationships xmlns="http://schemas.openxmlformats.org/package/2006/relationships"><Relationship Id="rId2" Type="http://schemas.openxmlformats.org/officeDocument/2006/relationships/image" Target="../media/image506.png"/><Relationship Id="rId1" Type="http://schemas.openxmlformats.org/officeDocument/2006/relationships/slideLayout" Target="../slideLayouts/slideLayout5.xml"/></Relationships>
</file>

<file path=ppt/slides/_rels/slide562.xml.rels><?xml version="1.0" encoding="UTF-8" standalone="yes"?>
<Relationships xmlns="http://schemas.openxmlformats.org/package/2006/relationships"><Relationship Id="rId2" Type="http://schemas.openxmlformats.org/officeDocument/2006/relationships/image" Target="../media/image506.png"/><Relationship Id="rId1" Type="http://schemas.openxmlformats.org/officeDocument/2006/relationships/slideLayout" Target="../slideLayouts/slideLayout5.xml"/></Relationships>
</file>

<file path=ppt/slides/_rels/slide563.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image" Target="../media/image507.wmf"/><Relationship Id="rId7" Type="http://schemas.openxmlformats.org/officeDocument/2006/relationships/image" Target="../media/image509.wmf"/><Relationship Id="rId2" Type="http://schemas.openxmlformats.org/officeDocument/2006/relationships/oleObject" Target="../embeddings/oleObject211.bin"/><Relationship Id="rId1" Type="http://schemas.openxmlformats.org/officeDocument/2006/relationships/slideLayout" Target="../slideLayouts/slideLayout5.xml"/><Relationship Id="rId6" Type="http://schemas.openxmlformats.org/officeDocument/2006/relationships/oleObject" Target="../embeddings/oleObject213.bin"/><Relationship Id="rId5" Type="http://schemas.openxmlformats.org/officeDocument/2006/relationships/image" Target="../media/image508.wmf"/><Relationship Id="rId4" Type="http://schemas.openxmlformats.org/officeDocument/2006/relationships/oleObject" Target="../embeddings/oleObject212.bin"/><Relationship Id="rId9" Type="http://schemas.openxmlformats.org/officeDocument/2006/relationships/image" Target="../media/image510.wmf"/></Relationships>
</file>

<file path=ppt/slides/_rels/slide564.xml.rels><?xml version="1.0" encoding="UTF-8" standalone="yes"?>
<Relationships xmlns="http://schemas.openxmlformats.org/package/2006/relationships"><Relationship Id="rId3" Type="http://schemas.openxmlformats.org/officeDocument/2006/relationships/image" Target="../media/image511.wmf"/><Relationship Id="rId2" Type="http://schemas.openxmlformats.org/officeDocument/2006/relationships/oleObject" Target="../embeddings/oleObject215.bin"/><Relationship Id="rId1" Type="http://schemas.openxmlformats.org/officeDocument/2006/relationships/slideLayout" Target="../slideLayouts/slideLayout5.xml"/><Relationship Id="rId4" Type="http://schemas.openxmlformats.org/officeDocument/2006/relationships/image" Target="../media/image512.png"/></Relationships>
</file>

<file path=ppt/slides/_rels/slide565.xml.rels><?xml version="1.0" encoding="UTF-8" standalone="yes"?>
<Relationships xmlns="http://schemas.openxmlformats.org/package/2006/relationships"><Relationship Id="rId8" Type="http://schemas.openxmlformats.org/officeDocument/2006/relationships/oleObject" Target="../embeddings/oleObject219.bin"/><Relationship Id="rId3" Type="http://schemas.openxmlformats.org/officeDocument/2006/relationships/image" Target="../media/image513.wmf"/><Relationship Id="rId7" Type="http://schemas.openxmlformats.org/officeDocument/2006/relationships/image" Target="../media/image515.wmf"/><Relationship Id="rId2" Type="http://schemas.openxmlformats.org/officeDocument/2006/relationships/oleObject" Target="../embeddings/oleObject216.bin"/><Relationship Id="rId1" Type="http://schemas.openxmlformats.org/officeDocument/2006/relationships/slideLayout" Target="../slideLayouts/slideLayout5.xml"/><Relationship Id="rId6" Type="http://schemas.openxmlformats.org/officeDocument/2006/relationships/oleObject" Target="../embeddings/oleObject218.bin"/><Relationship Id="rId5" Type="http://schemas.openxmlformats.org/officeDocument/2006/relationships/image" Target="../media/image514.wmf"/><Relationship Id="rId4" Type="http://schemas.openxmlformats.org/officeDocument/2006/relationships/oleObject" Target="../embeddings/oleObject217.bin"/><Relationship Id="rId9" Type="http://schemas.openxmlformats.org/officeDocument/2006/relationships/image" Target="../media/image516.wmf"/></Relationships>
</file>

<file path=ppt/slides/_rels/slide566.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5.xml"/></Relationships>
</file>

<file path=ppt/slides/_rels/slide56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5.xml"/></Relationships>
</file>

<file path=ppt/slides/_rels/slide568.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image" Target="../media/image521.wmf"/><Relationship Id="rId7" Type="http://schemas.openxmlformats.org/officeDocument/2006/relationships/image" Target="../media/image523.wmf"/><Relationship Id="rId2" Type="http://schemas.openxmlformats.org/officeDocument/2006/relationships/oleObject" Target="../embeddings/oleObject220.bin"/><Relationship Id="rId1" Type="http://schemas.openxmlformats.org/officeDocument/2006/relationships/slideLayout" Target="../slideLayouts/slideLayout5.xml"/><Relationship Id="rId6" Type="http://schemas.openxmlformats.org/officeDocument/2006/relationships/oleObject" Target="../embeddings/oleObject222.bin"/><Relationship Id="rId5" Type="http://schemas.openxmlformats.org/officeDocument/2006/relationships/image" Target="../media/image522.wmf"/><Relationship Id="rId4" Type="http://schemas.openxmlformats.org/officeDocument/2006/relationships/oleObject" Target="../embeddings/oleObject221.bin"/><Relationship Id="rId9" Type="http://schemas.openxmlformats.org/officeDocument/2006/relationships/image" Target="../media/image524.wmf"/></Relationships>
</file>

<file path=ppt/slides/_rels/slide569.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5.xml"/><Relationship Id="rId5" Type="http://schemas.openxmlformats.org/officeDocument/2006/relationships/image" Target="../media/image527.wmf"/><Relationship Id="rId4" Type="http://schemas.openxmlformats.org/officeDocument/2006/relationships/oleObject" Target="../embeddings/oleObject224.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5.xml"/></Relationships>
</file>

<file path=ppt/slides/_rels/slide571.xml.rels><?xml version="1.0" encoding="UTF-8" standalone="yes"?>
<Relationships xmlns="http://schemas.openxmlformats.org/package/2006/relationships"><Relationship Id="rId3" Type="http://schemas.openxmlformats.org/officeDocument/2006/relationships/image" Target="../media/image527.wmf"/><Relationship Id="rId2" Type="http://schemas.openxmlformats.org/officeDocument/2006/relationships/oleObject" Target="../embeddings/oleObject225.bin"/><Relationship Id="rId1" Type="http://schemas.openxmlformats.org/officeDocument/2006/relationships/slideLayout" Target="../slideLayouts/slideLayout5.xml"/><Relationship Id="rId4" Type="http://schemas.openxmlformats.org/officeDocument/2006/relationships/image" Target="../media/image529.png"/></Relationships>
</file>

<file path=ppt/slides/_rels/slide572.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30.png"/><Relationship Id="rId1" Type="http://schemas.openxmlformats.org/officeDocument/2006/relationships/slideLayout" Target="../slideLayouts/slideLayout5.xml"/></Relationships>
</file>

<file path=ppt/slides/_rels/slide573.xml.rels><?xml version="1.0" encoding="UTF-8" standalone="yes"?>
<Relationships xmlns="http://schemas.openxmlformats.org/package/2006/relationships"><Relationship Id="rId2" Type="http://schemas.openxmlformats.org/officeDocument/2006/relationships/image" Target="../media/image532.jpeg"/><Relationship Id="rId1" Type="http://schemas.openxmlformats.org/officeDocument/2006/relationships/slideLayout" Target="../slideLayouts/slideLayout5.xml"/></Relationships>
</file>

<file path=ppt/slides/_rels/slide574.xml.rels><?xml version="1.0" encoding="UTF-8" standalone="yes"?>
<Relationships xmlns="http://schemas.openxmlformats.org/package/2006/relationships"><Relationship Id="rId3" Type="http://schemas.openxmlformats.org/officeDocument/2006/relationships/image" Target="../media/image527.wmf"/><Relationship Id="rId2" Type="http://schemas.openxmlformats.org/officeDocument/2006/relationships/oleObject" Target="../embeddings/oleObject226.bin"/><Relationship Id="rId1" Type="http://schemas.openxmlformats.org/officeDocument/2006/relationships/slideLayout" Target="../slideLayouts/slideLayout5.xml"/><Relationship Id="rId4" Type="http://schemas.openxmlformats.org/officeDocument/2006/relationships/image" Target="../media/image533.png"/></Relationships>
</file>

<file path=ppt/slides/_rels/slide575.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2" Type="http://schemas.openxmlformats.org/officeDocument/2006/relationships/image" Target="../media/image536.jpeg"/><Relationship Id="rId1" Type="http://schemas.openxmlformats.org/officeDocument/2006/relationships/slideLayout" Target="../slideLayouts/slideLayout5.xml"/></Relationships>
</file>

<file path=ppt/slides/_rels/slide577.xml.rels><?xml version="1.0" encoding="UTF-8" standalone="yes"?>
<Relationships xmlns="http://schemas.openxmlformats.org/package/2006/relationships"><Relationship Id="rId2" Type="http://schemas.openxmlformats.org/officeDocument/2006/relationships/image" Target="../media/image536.jpeg"/><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8" Type="http://schemas.openxmlformats.org/officeDocument/2006/relationships/image" Target="../media/image539.wmf"/><Relationship Id="rId3" Type="http://schemas.openxmlformats.org/officeDocument/2006/relationships/oleObject" Target="../embeddings/oleObject227.bin"/><Relationship Id="rId7" Type="http://schemas.openxmlformats.org/officeDocument/2006/relationships/oleObject" Target="../embeddings/oleObject229.bin"/><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38.wmf"/><Relationship Id="rId5" Type="http://schemas.openxmlformats.org/officeDocument/2006/relationships/oleObject" Target="../embeddings/oleObject228.bin"/><Relationship Id="rId10" Type="http://schemas.openxmlformats.org/officeDocument/2006/relationships/image" Target="../media/image540.wmf"/><Relationship Id="rId4" Type="http://schemas.openxmlformats.org/officeDocument/2006/relationships/image" Target="../media/image537.wmf"/><Relationship Id="rId9" Type="http://schemas.openxmlformats.org/officeDocument/2006/relationships/oleObject" Target="../embeddings/oleObject230.bin"/></Relationships>
</file>

<file path=ppt/slides/_rels/slide579.xml.rels><?xml version="1.0" encoding="UTF-8" standalone="yes"?>
<Relationships xmlns="http://schemas.openxmlformats.org/package/2006/relationships"><Relationship Id="rId3" Type="http://schemas.openxmlformats.org/officeDocument/2006/relationships/oleObject" Target="../embeddings/oleObject231.bin"/><Relationship Id="rId2" Type="http://schemas.openxmlformats.org/officeDocument/2006/relationships/image" Target="../media/image541.png"/><Relationship Id="rId1" Type="http://schemas.openxmlformats.org/officeDocument/2006/relationships/slideLayout" Target="../slideLayouts/slideLayout5.xml"/><Relationship Id="rId4" Type="http://schemas.openxmlformats.org/officeDocument/2006/relationships/image" Target="../media/image542.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5.xml"/></Relationships>
</file>

<file path=ppt/slides/_rels/slide581.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oleObject" Target="../embeddings/oleObject232.bin"/><Relationship Id="rId1" Type="http://schemas.openxmlformats.org/officeDocument/2006/relationships/slideLayout" Target="../slideLayouts/slideLayout5.xml"/></Relationships>
</file>

<file path=ppt/slides/_rels/slide582.xml.rels><?xml version="1.0" encoding="UTF-8" standalone="yes"?>
<Relationships xmlns="http://schemas.openxmlformats.org/package/2006/relationships"><Relationship Id="rId8" Type="http://schemas.openxmlformats.org/officeDocument/2006/relationships/oleObject" Target="../embeddings/oleObject236.bin"/><Relationship Id="rId3" Type="http://schemas.openxmlformats.org/officeDocument/2006/relationships/image" Target="../media/image546.wmf"/><Relationship Id="rId7" Type="http://schemas.openxmlformats.org/officeDocument/2006/relationships/image" Target="../media/image548.wmf"/><Relationship Id="rId2" Type="http://schemas.openxmlformats.org/officeDocument/2006/relationships/oleObject" Target="../embeddings/oleObject233.bin"/><Relationship Id="rId1" Type="http://schemas.openxmlformats.org/officeDocument/2006/relationships/slideLayout" Target="../slideLayouts/slideLayout5.xml"/><Relationship Id="rId6" Type="http://schemas.openxmlformats.org/officeDocument/2006/relationships/oleObject" Target="../embeddings/oleObject235.bin"/><Relationship Id="rId5" Type="http://schemas.openxmlformats.org/officeDocument/2006/relationships/image" Target="../media/image547.wmf"/><Relationship Id="rId4" Type="http://schemas.openxmlformats.org/officeDocument/2006/relationships/oleObject" Target="../embeddings/oleObject234.bin"/><Relationship Id="rId9" Type="http://schemas.openxmlformats.org/officeDocument/2006/relationships/image" Target="../media/image549.wmf"/></Relationships>
</file>

<file path=ppt/slides/_rels/slide583.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5.xml"/></Relationships>
</file>

<file path=ppt/slides/_rels/slide584.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image" Target="../media/image551.png"/><Relationship Id="rId1" Type="http://schemas.openxmlformats.org/officeDocument/2006/relationships/slideLayout" Target="../slideLayouts/slideLayout5.xml"/></Relationships>
</file>

<file path=ppt/slides/_rels/slide585.xml.rels><?xml version="1.0" encoding="UTF-8" standalone="yes"?>
<Relationships xmlns="http://schemas.openxmlformats.org/package/2006/relationships"><Relationship Id="rId2" Type="http://schemas.openxmlformats.org/officeDocument/2006/relationships/image" Target="../media/image553.jpeg"/><Relationship Id="rId1" Type="http://schemas.openxmlformats.org/officeDocument/2006/relationships/slideLayout" Target="../slideLayouts/slideLayout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png"/><Relationship Id="rId1" Type="http://schemas.openxmlformats.org/officeDocument/2006/relationships/slideLayout" Target="../slideLayouts/slideLayout2.xml"/><Relationship Id="rId5" Type="http://schemas.openxmlformats.org/officeDocument/2006/relationships/image" Target="../media/image557.png"/><Relationship Id="rId4" Type="http://schemas.openxmlformats.org/officeDocument/2006/relationships/image" Target="../media/image556.png"/></Relationships>
</file>

<file path=ppt/slides/_rels/slide591.xml.rels><?xml version="1.0" encoding="UTF-8" standalone="yes"?>
<Relationships xmlns="http://schemas.openxmlformats.org/package/2006/relationships"><Relationship Id="rId2" Type="http://schemas.openxmlformats.org/officeDocument/2006/relationships/image" Target="../media/image558.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561.wmf"/><Relationship Id="rId2" Type="http://schemas.openxmlformats.org/officeDocument/2006/relationships/oleObject" Target="../embeddings/oleObject237.bin"/><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8" Type="http://schemas.openxmlformats.org/officeDocument/2006/relationships/oleObject" Target="../embeddings/oleObject241.bin"/><Relationship Id="rId13" Type="http://schemas.openxmlformats.org/officeDocument/2006/relationships/image" Target="../media/image567.wmf"/><Relationship Id="rId3" Type="http://schemas.openxmlformats.org/officeDocument/2006/relationships/image" Target="../media/image562.wmf"/><Relationship Id="rId7" Type="http://schemas.openxmlformats.org/officeDocument/2006/relationships/image" Target="../media/image564.wmf"/><Relationship Id="rId12" Type="http://schemas.openxmlformats.org/officeDocument/2006/relationships/oleObject" Target="../embeddings/oleObject243.bin"/><Relationship Id="rId2" Type="http://schemas.openxmlformats.org/officeDocument/2006/relationships/oleObject" Target="../embeddings/oleObject238.bin"/><Relationship Id="rId1" Type="http://schemas.openxmlformats.org/officeDocument/2006/relationships/slideLayout" Target="../slideLayouts/slideLayout2.xml"/><Relationship Id="rId6" Type="http://schemas.openxmlformats.org/officeDocument/2006/relationships/oleObject" Target="../embeddings/oleObject240.bin"/><Relationship Id="rId11" Type="http://schemas.openxmlformats.org/officeDocument/2006/relationships/image" Target="../media/image566.wmf"/><Relationship Id="rId5" Type="http://schemas.openxmlformats.org/officeDocument/2006/relationships/image" Target="../media/image563.wmf"/><Relationship Id="rId15" Type="http://schemas.openxmlformats.org/officeDocument/2006/relationships/image" Target="../media/image568.wmf"/><Relationship Id="rId10" Type="http://schemas.openxmlformats.org/officeDocument/2006/relationships/oleObject" Target="../embeddings/oleObject242.bin"/><Relationship Id="rId4" Type="http://schemas.openxmlformats.org/officeDocument/2006/relationships/oleObject" Target="../embeddings/oleObject239.bin"/><Relationship Id="rId9" Type="http://schemas.openxmlformats.org/officeDocument/2006/relationships/image" Target="../media/image565.wmf"/><Relationship Id="rId14" Type="http://schemas.openxmlformats.org/officeDocument/2006/relationships/oleObject" Target="../embeddings/oleObject244.bin"/></Relationships>
</file>

<file path=ppt/slides/_rels/slide596.xml.rels><?xml version="1.0" encoding="UTF-8" standalone="yes"?>
<Relationships xmlns="http://schemas.openxmlformats.org/package/2006/relationships"><Relationship Id="rId8" Type="http://schemas.openxmlformats.org/officeDocument/2006/relationships/oleObject" Target="../embeddings/oleObject248.bin"/><Relationship Id="rId13" Type="http://schemas.openxmlformats.org/officeDocument/2006/relationships/image" Target="../media/image574.wmf"/><Relationship Id="rId3" Type="http://schemas.openxmlformats.org/officeDocument/2006/relationships/image" Target="../media/image569.wmf"/><Relationship Id="rId7" Type="http://schemas.openxmlformats.org/officeDocument/2006/relationships/image" Target="../media/image571.wmf"/><Relationship Id="rId12" Type="http://schemas.openxmlformats.org/officeDocument/2006/relationships/oleObject" Target="../embeddings/oleObject250.bin"/><Relationship Id="rId2" Type="http://schemas.openxmlformats.org/officeDocument/2006/relationships/oleObject" Target="../embeddings/oleObject245.bin"/><Relationship Id="rId1" Type="http://schemas.openxmlformats.org/officeDocument/2006/relationships/slideLayout" Target="../slideLayouts/slideLayout2.xml"/><Relationship Id="rId6" Type="http://schemas.openxmlformats.org/officeDocument/2006/relationships/oleObject" Target="../embeddings/oleObject247.bin"/><Relationship Id="rId11" Type="http://schemas.openxmlformats.org/officeDocument/2006/relationships/image" Target="../media/image573.wmf"/><Relationship Id="rId5" Type="http://schemas.openxmlformats.org/officeDocument/2006/relationships/image" Target="../media/image570.wmf"/><Relationship Id="rId15" Type="http://schemas.openxmlformats.org/officeDocument/2006/relationships/image" Target="../media/image575.wmf"/><Relationship Id="rId10" Type="http://schemas.openxmlformats.org/officeDocument/2006/relationships/oleObject" Target="../embeddings/oleObject249.bin"/><Relationship Id="rId4" Type="http://schemas.openxmlformats.org/officeDocument/2006/relationships/oleObject" Target="../embeddings/oleObject246.bin"/><Relationship Id="rId9" Type="http://schemas.openxmlformats.org/officeDocument/2006/relationships/image" Target="../media/image572.wmf"/><Relationship Id="rId14" Type="http://schemas.openxmlformats.org/officeDocument/2006/relationships/oleObject" Target="../embeddings/oleObject251.bin"/></Relationships>
</file>

<file path=ppt/slides/_rels/slide597.xml.rels><?xml version="1.0" encoding="UTF-8" standalone="yes"?>
<Relationships xmlns="http://schemas.openxmlformats.org/package/2006/relationships"><Relationship Id="rId8" Type="http://schemas.openxmlformats.org/officeDocument/2006/relationships/oleObject" Target="../embeddings/oleObject255.bin"/><Relationship Id="rId13" Type="http://schemas.openxmlformats.org/officeDocument/2006/relationships/image" Target="../media/image581.wmf"/><Relationship Id="rId3" Type="http://schemas.openxmlformats.org/officeDocument/2006/relationships/image" Target="../media/image576.wmf"/><Relationship Id="rId7" Type="http://schemas.openxmlformats.org/officeDocument/2006/relationships/image" Target="../media/image578.wmf"/><Relationship Id="rId12" Type="http://schemas.openxmlformats.org/officeDocument/2006/relationships/oleObject" Target="../embeddings/oleObject257.bin"/><Relationship Id="rId2" Type="http://schemas.openxmlformats.org/officeDocument/2006/relationships/oleObject" Target="../embeddings/oleObject252.bin"/><Relationship Id="rId1" Type="http://schemas.openxmlformats.org/officeDocument/2006/relationships/slideLayout" Target="../slideLayouts/slideLayout2.xml"/><Relationship Id="rId6" Type="http://schemas.openxmlformats.org/officeDocument/2006/relationships/oleObject" Target="../embeddings/oleObject254.bin"/><Relationship Id="rId11" Type="http://schemas.openxmlformats.org/officeDocument/2006/relationships/image" Target="../media/image580.wmf"/><Relationship Id="rId5" Type="http://schemas.openxmlformats.org/officeDocument/2006/relationships/image" Target="../media/image577.wmf"/><Relationship Id="rId10" Type="http://schemas.openxmlformats.org/officeDocument/2006/relationships/oleObject" Target="../embeddings/oleObject256.bin"/><Relationship Id="rId4" Type="http://schemas.openxmlformats.org/officeDocument/2006/relationships/oleObject" Target="../embeddings/oleObject253.bin"/><Relationship Id="rId9" Type="http://schemas.openxmlformats.org/officeDocument/2006/relationships/image" Target="../media/image579.wmf"/></Relationships>
</file>

<file path=ppt/slides/_rels/slide598.xml.rels><?xml version="1.0" encoding="UTF-8" standalone="yes"?>
<Relationships xmlns="http://schemas.openxmlformats.org/package/2006/relationships"><Relationship Id="rId3" Type="http://schemas.openxmlformats.org/officeDocument/2006/relationships/image" Target="../media/image568.wmf"/><Relationship Id="rId7" Type="http://schemas.openxmlformats.org/officeDocument/2006/relationships/image" Target="../media/image583.wmf"/><Relationship Id="rId2" Type="http://schemas.openxmlformats.org/officeDocument/2006/relationships/oleObject" Target="../embeddings/oleObject258.bin"/><Relationship Id="rId1" Type="http://schemas.openxmlformats.org/officeDocument/2006/relationships/slideLayout" Target="../slideLayouts/slideLayout2.xml"/><Relationship Id="rId6" Type="http://schemas.openxmlformats.org/officeDocument/2006/relationships/oleObject" Target="../embeddings/oleObject260.bin"/><Relationship Id="rId5" Type="http://schemas.openxmlformats.org/officeDocument/2006/relationships/image" Target="../media/image582.wmf"/><Relationship Id="rId4" Type="http://schemas.openxmlformats.org/officeDocument/2006/relationships/oleObject" Target="../embeddings/oleObject259.bin"/></Relationships>
</file>

<file path=ppt/slides/_rels/slide599.xml.rels><?xml version="1.0" encoding="UTF-8" standalone="yes"?>
<Relationships xmlns="http://schemas.openxmlformats.org/package/2006/relationships"><Relationship Id="rId2" Type="http://schemas.openxmlformats.org/officeDocument/2006/relationships/image" Target="../media/image5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8" Type="http://schemas.openxmlformats.org/officeDocument/2006/relationships/oleObject" Target="../embeddings/oleObject264.bin"/><Relationship Id="rId13" Type="http://schemas.openxmlformats.org/officeDocument/2006/relationships/image" Target="../media/image586.wmf"/><Relationship Id="rId3" Type="http://schemas.openxmlformats.org/officeDocument/2006/relationships/image" Target="../media/image562.wmf"/><Relationship Id="rId7" Type="http://schemas.openxmlformats.org/officeDocument/2006/relationships/image" Target="../media/image564.wmf"/><Relationship Id="rId12" Type="http://schemas.openxmlformats.org/officeDocument/2006/relationships/oleObject" Target="../embeddings/oleObject266.bin"/><Relationship Id="rId2" Type="http://schemas.openxmlformats.org/officeDocument/2006/relationships/oleObject" Target="../embeddings/oleObject261.bin"/><Relationship Id="rId1" Type="http://schemas.openxmlformats.org/officeDocument/2006/relationships/slideLayout" Target="../slideLayouts/slideLayout2.xml"/><Relationship Id="rId6" Type="http://schemas.openxmlformats.org/officeDocument/2006/relationships/oleObject" Target="../embeddings/oleObject263.bin"/><Relationship Id="rId11" Type="http://schemas.openxmlformats.org/officeDocument/2006/relationships/image" Target="../media/image585.wmf"/><Relationship Id="rId5" Type="http://schemas.openxmlformats.org/officeDocument/2006/relationships/image" Target="../media/image563.wmf"/><Relationship Id="rId15" Type="http://schemas.openxmlformats.org/officeDocument/2006/relationships/image" Target="../media/image587.wmf"/><Relationship Id="rId10" Type="http://schemas.openxmlformats.org/officeDocument/2006/relationships/oleObject" Target="../embeddings/oleObject265.bin"/><Relationship Id="rId4" Type="http://schemas.openxmlformats.org/officeDocument/2006/relationships/oleObject" Target="../embeddings/oleObject262.bin"/><Relationship Id="rId9" Type="http://schemas.openxmlformats.org/officeDocument/2006/relationships/image" Target="../media/image565.wmf"/><Relationship Id="rId14" Type="http://schemas.openxmlformats.org/officeDocument/2006/relationships/oleObject" Target="../embeddings/oleObject267.bin"/></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8" Type="http://schemas.openxmlformats.org/officeDocument/2006/relationships/oleObject" Target="../embeddings/oleObject271.bin"/><Relationship Id="rId13" Type="http://schemas.openxmlformats.org/officeDocument/2006/relationships/image" Target="../media/image593.wmf"/><Relationship Id="rId18" Type="http://schemas.openxmlformats.org/officeDocument/2006/relationships/oleObject" Target="../embeddings/oleObject276.bin"/><Relationship Id="rId3" Type="http://schemas.openxmlformats.org/officeDocument/2006/relationships/image" Target="../media/image588.wmf"/><Relationship Id="rId21" Type="http://schemas.openxmlformats.org/officeDocument/2006/relationships/image" Target="../media/image597.wmf"/><Relationship Id="rId7" Type="http://schemas.openxmlformats.org/officeDocument/2006/relationships/image" Target="../media/image590.wmf"/><Relationship Id="rId12" Type="http://schemas.openxmlformats.org/officeDocument/2006/relationships/oleObject" Target="../embeddings/oleObject273.bin"/><Relationship Id="rId17" Type="http://schemas.openxmlformats.org/officeDocument/2006/relationships/image" Target="../media/image595.wmf"/><Relationship Id="rId2" Type="http://schemas.openxmlformats.org/officeDocument/2006/relationships/oleObject" Target="../embeddings/oleObject268.bin"/><Relationship Id="rId16" Type="http://schemas.openxmlformats.org/officeDocument/2006/relationships/oleObject" Target="../embeddings/oleObject275.bin"/><Relationship Id="rId20" Type="http://schemas.openxmlformats.org/officeDocument/2006/relationships/oleObject" Target="../embeddings/oleObject277.bin"/><Relationship Id="rId1" Type="http://schemas.openxmlformats.org/officeDocument/2006/relationships/slideLayout" Target="../slideLayouts/slideLayout2.xml"/><Relationship Id="rId6" Type="http://schemas.openxmlformats.org/officeDocument/2006/relationships/oleObject" Target="../embeddings/oleObject270.bin"/><Relationship Id="rId11" Type="http://schemas.openxmlformats.org/officeDocument/2006/relationships/image" Target="../media/image592.wmf"/><Relationship Id="rId5" Type="http://schemas.openxmlformats.org/officeDocument/2006/relationships/image" Target="../media/image589.wmf"/><Relationship Id="rId15" Type="http://schemas.openxmlformats.org/officeDocument/2006/relationships/image" Target="../media/image594.wmf"/><Relationship Id="rId10" Type="http://schemas.openxmlformats.org/officeDocument/2006/relationships/oleObject" Target="../embeddings/oleObject272.bin"/><Relationship Id="rId19" Type="http://schemas.openxmlformats.org/officeDocument/2006/relationships/image" Target="../media/image596.wmf"/><Relationship Id="rId4" Type="http://schemas.openxmlformats.org/officeDocument/2006/relationships/oleObject" Target="../embeddings/oleObject269.bin"/><Relationship Id="rId9" Type="http://schemas.openxmlformats.org/officeDocument/2006/relationships/image" Target="../media/image591.wmf"/><Relationship Id="rId14" Type="http://schemas.openxmlformats.org/officeDocument/2006/relationships/oleObject" Target="../embeddings/oleObject274.bin"/></Relationships>
</file>

<file path=ppt/slides/_rels/slide603.xml.rels><?xml version="1.0" encoding="UTF-8" standalone="yes"?>
<Relationships xmlns="http://schemas.openxmlformats.org/package/2006/relationships"><Relationship Id="rId3" Type="http://schemas.openxmlformats.org/officeDocument/2006/relationships/image" Target="../media/image598.wmf"/><Relationship Id="rId7" Type="http://schemas.openxmlformats.org/officeDocument/2006/relationships/image" Target="../media/image587.wmf"/><Relationship Id="rId2" Type="http://schemas.openxmlformats.org/officeDocument/2006/relationships/oleObject" Target="../embeddings/oleObject278.bin"/><Relationship Id="rId1" Type="http://schemas.openxmlformats.org/officeDocument/2006/relationships/slideLayout" Target="../slideLayouts/slideLayout2.xml"/><Relationship Id="rId6" Type="http://schemas.openxmlformats.org/officeDocument/2006/relationships/oleObject" Target="../embeddings/oleObject280.bin"/><Relationship Id="rId5" Type="http://schemas.openxmlformats.org/officeDocument/2006/relationships/image" Target="../media/image599.wmf"/><Relationship Id="rId4" Type="http://schemas.openxmlformats.org/officeDocument/2006/relationships/oleObject" Target="../embeddings/oleObject279.bin"/></Relationships>
</file>

<file path=ppt/slides/_rels/slide604.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image" Target="../media/image602.png"/><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09.xml.rels><?xml version="1.0" encoding="UTF-8" standalone="yes"?>
<Relationships xmlns="http://schemas.openxmlformats.org/package/2006/relationships"><Relationship Id="rId3" Type="http://schemas.openxmlformats.org/officeDocument/2006/relationships/image" Target="../media/image60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0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0.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04.pn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image" Target="../media/image606.wmf"/><Relationship Id="rId2" Type="http://schemas.openxmlformats.org/officeDocument/2006/relationships/oleObject" Target="../embeddings/oleObject281.bin"/><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8" Type="http://schemas.openxmlformats.org/officeDocument/2006/relationships/image" Target="../media/image609.wmf"/><Relationship Id="rId13" Type="http://schemas.openxmlformats.org/officeDocument/2006/relationships/oleObject" Target="../embeddings/oleObject287.bin"/><Relationship Id="rId3" Type="http://schemas.openxmlformats.org/officeDocument/2006/relationships/image" Target="../media/image607.wmf"/><Relationship Id="rId7" Type="http://schemas.openxmlformats.org/officeDocument/2006/relationships/oleObject" Target="../embeddings/oleObject284.bin"/><Relationship Id="rId12" Type="http://schemas.openxmlformats.org/officeDocument/2006/relationships/image" Target="../media/image611.wmf"/><Relationship Id="rId2" Type="http://schemas.openxmlformats.org/officeDocument/2006/relationships/oleObject" Target="../embeddings/oleObject282.bin"/><Relationship Id="rId1" Type="http://schemas.openxmlformats.org/officeDocument/2006/relationships/slideLayout" Target="../slideLayouts/slideLayout5.xml"/><Relationship Id="rId6" Type="http://schemas.openxmlformats.org/officeDocument/2006/relationships/image" Target="../media/image608.wmf"/><Relationship Id="rId11" Type="http://schemas.openxmlformats.org/officeDocument/2006/relationships/oleObject" Target="../embeddings/oleObject286.bin"/><Relationship Id="rId5" Type="http://schemas.openxmlformats.org/officeDocument/2006/relationships/oleObject" Target="../embeddings/oleObject283.bin"/><Relationship Id="rId10" Type="http://schemas.openxmlformats.org/officeDocument/2006/relationships/image" Target="../media/image610.wmf"/><Relationship Id="rId4" Type="http://schemas.openxmlformats.org/officeDocument/2006/relationships/image" Target="../media/image499.emf"/><Relationship Id="rId9" Type="http://schemas.openxmlformats.org/officeDocument/2006/relationships/oleObject" Target="../embeddings/oleObject285.bin"/><Relationship Id="rId14" Type="http://schemas.openxmlformats.org/officeDocument/2006/relationships/image" Target="../media/image612.wmf"/></Relationships>
</file>

<file path=ppt/slides/_rels/slide616.xml.rels><?xml version="1.0" encoding="UTF-8" standalone="yes"?>
<Relationships xmlns="http://schemas.openxmlformats.org/package/2006/relationships"><Relationship Id="rId3" Type="http://schemas.openxmlformats.org/officeDocument/2006/relationships/oleObject" Target="../embeddings/oleObject288.bin"/><Relationship Id="rId2" Type="http://schemas.openxmlformats.org/officeDocument/2006/relationships/image" Target="../media/image613.jpeg"/><Relationship Id="rId1" Type="http://schemas.openxmlformats.org/officeDocument/2006/relationships/slideLayout" Target="../slideLayouts/slideLayout5.xml"/><Relationship Id="rId4" Type="http://schemas.openxmlformats.org/officeDocument/2006/relationships/image" Target="../media/image612.wmf"/></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615.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616.emf"/><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617.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618.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619.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621.emf"/><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image" Target="../media/image622.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623.emf"/><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3" Type="http://schemas.openxmlformats.org/officeDocument/2006/relationships/image" Target="../media/image624.wmf"/><Relationship Id="rId2" Type="http://schemas.openxmlformats.org/officeDocument/2006/relationships/oleObject" Target="../embeddings/oleObject289.bin"/><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625.wmf"/><Relationship Id="rId2" Type="http://schemas.openxmlformats.org/officeDocument/2006/relationships/oleObject" Target="../embeddings/oleObject290.bin"/><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626.emf"/><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627.emf"/><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image" Target="../media/image6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3" Type="http://schemas.openxmlformats.org/officeDocument/2006/relationships/image" Target="../media/image629.wmf"/><Relationship Id="rId2" Type="http://schemas.openxmlformats.org/officeDocument/2006/relationships/oleObject" Target="../embeddings/oleObject291.bin"/><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630.wmf"/><Relationship Id="rId2" Type="http://schemas.openxmlformats.org/officeDocument/2006/relationships/oleObject" Target="../embeddings/oleObject292.bin"/><Relationship Id="rId1" Type="http://schemas.openxmlformats.org/officeDocument/2006/relationships/slideLayout" Target="../slideLayouts/slideLayout2.xml"/><Relationship Id="rId4" Type="http://schemas.openxmlformats.org/officeDocument/2006/relationships/image" Target="../media/image631.png"/></Relationships>
</file>

<file path=ppt/slides/_rels/slide667.xml.rels><?xml version="1.0" encoding="UTF-8" standalone="yes"?>
<Relationships xmlns="http://schemas.openxmlformats.org/package/2006/relationships"><Relationship Id="rId2" Type="http://schemas.openxmlformats.org/officeDocument/2006/relationships/image" Target="../media/image632.png"/><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6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image" Target="../media/image17.wmf"/></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634.emf"/><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image" Target="../media/image63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636.emf"/><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637.emf"/><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638.wmf"/><Relationship Id="rId2" Type="http://schemas.openxmlformats.org/officeDocument/2006/relationships/oleObject" Target="../embeddings/oleObject293.bin"/><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639.emf"/><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6.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0.xml.rels><?xml version="1.0" encoding="UTF-8" standalone="yes"?>
<Relationships xmlns="http://schemas.openxmlformats.org/package/2006/relationships"><Relationship Id="rId2" Type="http://schemas.openxmlformats.org/officeDocument/2006/relationships/image" Target="../media/image641.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image" Target="../media/image630.wmf"/><Relationship Id="rId2" Type="http://schemas.openxmlformats.org/officeDocument/2006/relationships/oleObject" Target="../embeddings/oleObject294.bin"/><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641.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642.emf"/><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mailto:gustavo.mirapalheta@gmail.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0.wmf"/><Relationship Id="rId4" Type="http://schemas.openxmlformats.org/officeDocument/2006/relationships/oleObject" Target="../embeddings/oleObject2.bin"/></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643.emf"/><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image" Target="../media/image644.emf"/><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image" Target="../media/image645.emf"/><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645.emf"/><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645.emf"/><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image" Target="../media/image645.emf"/><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oleObject" Target="../embeddings/oleObject4.bin"/></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image" Target="../media/image646.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image" Target="../media/image647.png"/><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24.wmf"/><Relationship Id="rId4" Type="http://schemas.openxmlformats.org/officeDocument/2006/relationships/oleObject" Target="../embeddings/oleObject6.bin"/></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648.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649.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652.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image" Target="../media/image653.png"/><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654.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image" Target="../media/image655.png"/><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3" Type="http://schemas.openxmlformats.org/officeDocument/2006/relationships/image" Target="../media/image656.wmf"/><Relationship Id="rId2" Type="http://schemas.openxmlformats.org/officeDocument/2006/relationships/oleObject" Target="../embeddings/oleObject295.bin"/><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image" Target="../media/image657.png"/><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9.bin"/><Relationship Id="rId1"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oleObject" Target="../embeddings/oleObject10.bin"/></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image" Target="../media/image658.png"/><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6.xml.rels><?xml version="1.0" encoding="UTF-8" standalone="yes"?>
<Relationships xmlns="http://schemas.openxmlformats.org/package/2006/relationships"><Relationship Id="rId2" Type="http://schemas.openxmlformats.org/officeDocument/2006/relationships/image" Target="../media/image659.png"/><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image" Target="../media/image661.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oleObject" Target="../embeddings/oleObject13.bin"/></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image" Target="../media/image662.png"/><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6.xml.rels><?xml version="1.0" encoding="UTF-8" standalone="yes"?>
<Relationships xmlns="http://schemas.openxmlformats.org/package/2006/relationships"><Relationship Id="rId3" Type="http://schemas.openxmlformats.org/officeDocument/2006/relationships/image" Target="../media/image664.png"/><Relationship Id="rId2" Type="http://schemas.openxmlformats.org/officeDocument/2006/relationships/image" Target="../media/image663.png"/><Relationship Id="rId1" Type="http://schemas.openxmlformats.org/officeDocument/2006/relationships/slideLayout" Target="../slideLayouts/slideLayout4.xml"/><Relationship Id="rId5" Type="http://schemas.openxmlformats.org/officeDocument/2006/relationships/image" Target="../media/image666.png"/><Relationship Id="rId4" Type="http://schemas.openxmlformats.org/officeDocument/2006/relationships/image" Target="../media/image665.png"/></Relationships>
</file>

<file path=ppt/slides/_rels/slide777.xml.rels><?xml version="1.0" encoding="UTF-8" standalone="yes"?>
<Relationships xmlns="http://schemas.openxmlformats.org/package/2006/relationships"><Relationship Id="rId8" Type="http://schemas.openxmlformats.org/officeDocument/2006/relationships/image" Target="../media/image673.png"/><Relationship Id="rId3" Type="http://schemas.openxmlformats.org/officeDocument/2006/relationships/image" Target="../media/image668.png"/><Relationship Id="rId7" Type="http://schemas.openxmlformats.org/officeDocument/2006/relationships/image" Target="../media/image672.png"/><Relationship Id="rId2" Type="http://schemas.openxmlformats.org/officeDocument/2006/relationships/image" Target="../media/image667.png"/><Relationship Id="rId1" Type="http://schemas.openxmlformats.org/officeDocument/2006/relationships/slideLayout" Target="../slideLayouts/slideLayout4.xml"/><Relationship Id="rId6" Type="http://schemas.openxmlformats.org/officeDocument/2006/relationships/image" Target="../media/image671.png"/><Relationship Id="rId5" Type="http://schemas.openxmlformats.org/officeDocument/2006/relationships/image" Target="../media/image670.png"/><Relationship Id="rId4" Type="http://schemas.openxmlformats.org/officeDocument/2006/relationships/image" Target="../media/image669.png"/></Relationships>
</file>

<file path=ppt/slides/_rels/slide778.xml.rels><?xml version="1.0" encoding="UTF-8" standalone="yes"?>
<Relationships xmlns="http://schemas.openxmlformats.org/package/2006/relationships"><Relationship Id="rId3" Type="http://schemas.openxmlformats.org/officeDocument/2006/relationships/image" Target="../media/image675.png"/><Relationship Id="rId2" Type="http://schemas.openxmlformats.org/officeDocument/2006/relationships/image" Target="../media/image674.png"/><Relationship Id="rId1" Type="http://schemas.openxmlformats.org/officeDocument/2006/relationships/slideLayout" Target="../slideLayouts/slideLayout4.xml"/><Relationship Id="rId4" Type="http://schemas.openxmlformats.org/officeDocument/2006/relationships/image" Target="../media/image676.png"/></Relationships>
</file>

<file path=ppt/slides/_rels/slide779.xml.rels><?xml version="1.0" encoding="UTF-8" standalone="yes"?>
<Relationships xmlns="http://schemas.openxmlformats.org/package/2006/relationships"><Relationship Id="rId2" Type="http://schemas.openxmlformats.org/officeDocument/2006/relationships/image" Target="../media/image67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4.bin"/><Relationship Id="rId1" Type="http://schemas.openxmlformats.org/officeDocument/2006/relationships/slideLayout" Target="../slideLayouts/slideLayout2.xml"/><Relationship Id="rId5" Type="http://schemas.openxmlformats.org/officeDocument/2006/relationships/image" Target="../media/image33.wmf"/><Relationship Id="rId4" Type="http://schemas.openxmlformats.org/officeDocument/2006/relationships/oleObject" Target="../embeddings/oleObject15.bin"/></Relationships>
</file>

<file path=ppt/slides/_rels/slide780.xml.rels><?xml version="1.0" encoding="UTF-8" standalone="yes"?>
<Relationships xmlns="http://schemas.openxmlformats.org/package/2006/relationships"><Relationship Id="rId2" Type="http://schemas.openxmlformats.org/officeDocument/2006/relationships/image" Target="../media/image678.png"/><Relationship Id="rId1" Type="http://schemas.openxmlformats.org/officeDocument/2006/relationships/slideLayout" Target="../slideLayouts/slideLayout4.xml"/></Relationships>
</file>

<file path=ppt/slides/_rels/slide781.xml.rels><?xml version="1.0" encoding="UTF-8" standalone="yes"?>
<Relationships xmlns="http://schemas.openxmlformats.org/package/2006/relationships"><Relationship Id="rId2" Type="http://schemas.openxmlformats.org/officeDocument/2006/relationships/image" Target="../media/image679.png"/><Relationship Id="rId1" Type="http://schemas.openxmlformats.org/officeDocument/2006/relationships/slideLayout" Target="../slideLayouts/slideLayout4.xml"/></Relationships>
</file>

<file path=ppt/slides/_rels/slide782.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image" Target="../media/image680.png"/><Relationship Id="rId1" Type="http://schemas.openxmlformats.org/officeDocument/2006/relationships/slideLayout" Target="../slideLayouts/slideLayout4.xml"/><Relationship Id="rId5" Type="http://schemas.openxmlformats.org/officeDocument/2006/relationships/image" Target="../media/image683.png"/><Relationship Id="rId4" Type="http://schemas.openxmlformats.org/officeDocument/2006/relationships/image" Target="../media/image682.png"/></Relationships>
</file>

<file path=ppt/slides/_rels/slide783.xml.rels><?xml version="1.0" encoding="UTF-8" standalone="yes"?>
<Relationships xmlns="http://schemas.openxmlformats.org/package/2006/relationships"><Relationship Id="rId2" Type="http://schemas.openxmlformats.org/officeDocument/2006/relationships/image" Target="../media/image684.png"/><Relationship Id="rId1" Type="http://schemas.openxmlformats.org/officeDocument/2006/relationships/slideLayout" Target="../slideLayouts/slideLayout4.xml"/></Relationships>
</file>

<file path=ppt/slides/_rels/slide784.xml.rels><?xml version="1.0" encoding="UTF-8" standalone="yes"?>
<Relationships xmlns="http://schemas.openxmlformats.org/package/2006/relationships"><Relationship Id="rId3" Type="http://schemas.openxmlformats.org/officeDocument/2006/relationships/image" Target="../media/image686.png"/><Relationship Id="rId2" Type="http://schemas.openxmlformats.org/officeDocument/2006/relationships/image" Target="../media/image685.png"/><Relationship Id="rId1" Type="http://schemas.openxmlformats.org/officeDocument/2006/relationships/slideLayout" Target="../slideLayouts/slideLayout4.xml"/><Relationship Id="rId4" Type="http://schemas.openxmlformats.org/officeDocument/2006/relationships/image" Target="../media/image687.png"/></Relationships>
</file>

<file path=ppt/slides/_rels/slide785.xml.rels><?xml version="1.0" encoding="UTF-8" standalone="yes"?>
<Relationships xmlns="http://schemas.openxmlformats.org/package/2006/relationships"><Relationship Id="rId2" Type="http://schemas.openxmlformats.org/officeDocument/2006/relationships/image" Target="../media/image688.png"/><Relationship Id="rId1" Type="http://schemas.openxmlformats.org/officeDocument/2006/relationships/slideLayout" Target="../slideLayouts/slideLayout4.xml"/></Relationships>
</file>

<file path=ppt/slides/_rels/slide78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9.png"/><Relationship Id="rId1" Type="http://schemas.openxmlformats.org/officeDocument/2006/relationships/slideLayout" Target="../slideLayouts/slideLayout5.xml"/><Relationship Id="rId5" Type="http://schemas.openxmlformats.org/officeDocument/2006/relationships/image" Target="../media/image692.png"/><Relationship Id="rId4" Type="http://schemas.openxmlformats.org/officeDocument/2006/relationships/image" Target="../media/image691.png"/></Relationships>
</file>

<file path=ppt/slides/_rels/slide787.xml.rels><?xml version="1.0" encoding="UTF-8" standalone="yes"?>
<Relationships xmlns="http://schemas.openxmlformats.org/package/2006/relationships"><Relationship Id="rId2" Type="http://schemas.openxmlformats.org/officeDocument/2006/relationships/image" Target="../media/image693.png"/><Relationship Id="rId1" Type="http://schemas.openxmlformats.org/officeDocument/2006/relationships/slideLayout" Target="../slideLayouts/slideLayout5.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2" Type="http://schemas.openxmlformats.org/officeDocument/2006/relationships/image" Target="../media/image6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3" Type="http://schemas.openxmlformats.org/officeDocument/2006/relationships/image" Target="../media/image696.png"/><Relationship Id="rId2" Type="http://schemas.openxmlformats.org/officeDocument/2006/relationships/image" Target="../media/image695.png"/><Relationship Id="rId1" Type="http://schemas.openxmlformats.org/officeDocument/2006/relationships/slideLayout" Target="../slideLayouts/slideLayout2.xml"/><Relationship Id="rId4" Type="http://schemas.openxmlformats.org/officeDocument/2006/relationships/image" Target="../media/image697.png"/></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3" Type="http://schemas.openxmlformats.org/officeDocument/2006/relationships/image" Target="../media/image699.png"/><Relationship Id="rId2" Type="http://schemas.openxmlformats.org/officeDocument/2006/relationships/image" Target="../media/image698.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793.xml.rels><?xml version="1.0" encoding="UTF-8" standalone="yes"?>
<Relationships xmlns="http://schemas.openxmlformats.org/package/2006/relationships"><Relationship Id="rId3" Type="http://schemas.openxmlformats.org/officeDocument/2006/relationships/image" Target="../media/image701.wmf"/><Relationship Id="rId2" Type="http://schemas.openxmlformats.org/officeDocument/2006/relationships/oleObject" Target="../embeddings/oleObject296.bin"/><Relationship Id="rId1" Type="http://schemas.openxmlformats.org/officeDocument/2006/relationships/slideLayout" Target="../slideLayouts/slideLayout2.xml"/><Relationship Id="rId6" Type="http://schemas.openxmlformats.org/officeDocument/2006/relationships/image" Target="../media/image703.wmf"/><Relationship Id="rId5" Type="http://schemas.openxmlformats.org/officeDocument/2006/relationships/oleObject" Target="../embeddings/oleObject297.bin"/><Relationship Id="rId4" Type="http://schemas.openxmlformats.org/officeDocument/2006/relationships/image" Target="../media/image702.png"/></Relationships>
</file>

<file path=ppt/slides/_rels/slide794.xml.rels><?xml version="1.0" encoding="UTF-8" standalone="yes"?>
<Relationships xmlns="http://schemas.openxmlformats.org/package/2006/relationships"><Relationship Id="rId3" Type="http://schemas.openxmlformats.org/officeDocument/2006/relationships/image" Target="../media/image704.png"/><Relationship Id="rId2" Type="http://schemas.openxmlformats.org/officeDocument/2006/relationships/hyperlink" Target="http://www.engin.umich.edu/group/ctm/extras/step.html" TargetMode="External"/><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3" Type="http://schemas.openxmlformats.org/officeDocument/2006/relationships/image" Target="../media/image705.wmf"/><Relationship Id="rId2" Type="http://schemas.openxmlformats.org/officeDocument/2006/relationships/oleObject" Target="../embeddings/oleObject298.bin"/><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3" Type="http://schemas.openxmlformats.org/officeDocument/2006/relationships/image" Target="http://www.engin.umich.edu/group/ctm/PID/PIDtutplot2.GIF" TargetMode="External"/><Relationship Id="rId2" Type="http://schemas.openxmlformats.org/officeDocument/2006/relationships/image" Target="../media/image706.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3" Type="http://schemas.openxmlformats.org/officeDocument/2006/relationships/image" Target="../media/image707.wmf"/><Relationship Id="rId2" Type="http://schemas.openxmlformats.org/officeDocument/2006/relationships/oleObject" Target="../embeddings/oleObject299.bin"/><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3" Type="http://schemas.openxmlformats.org/officeDocument/2006/relationships/image" Target="http://www.engin.umich.edu/group/ctm/PID/PIDtutplot3.GIF" TargetMode="External"/><Relationship Id="rId2" Type="http://schemas.openxmlformats.org/officeDocument/2006/relationships/image" Target="../media/image708.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3" Type="http://schemas.openxmlformats.org/officeDocument/2006/relationships/image" Target="../media/image709.wmf"/><Relationship Id="rId2" Type="http://schemas.openxmlformats.org/officeDocument/2006/relationships/oleObject" Target="../embeddings/oleObject300.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3" Type="http://schemas.openxmlformats.org/officeDocument/2006/relationships/image" Target="http://www.engin.umich.edu/group/ctm/PID/PIDtutplot4.GIF" TargetMode="External"/><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3" Type="http://schemas.openxmlformats.org/officeDocument/2006/relationships/image" Target="../media/image711.wmf"/><Relationship Id="rId2" Type="http://schemas.openxmlformats.org/officeDocument/2006/relationships/oleObject" Target="../embeddings/oleObject301.bin"/><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3" Type="http://schemas.openxmlformats.org/officeDocument/2006/relationships/image" Target="http://www.engin.umich.edu/group/ctm/PID/PIDtutplot5.GIF" TargetMode="External"/><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image" Target="../media/image713.png"/><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image" Target="../media/image714.png"/><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2" Type="http://schemas.openxmlformats.org/officeDocument/2006/relationships/image" Target="../media/image715.png"/><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2" Type="http://schemas.openxmlformats.org/officeDocument/2006/relationships/image" Target="../media/image716.png"/><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2" Type="http://schemas.openxmlformats.org/officeDocument/2006/relationships/image" Target="../media/image717.png"/><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2" Type="http://schemas.openxmlformats.org/officeDocument/2006/relationships/image" Target="../media/image7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1.xml.rels><?xml version="1.0" encoding="UTF-8" standalone="yes"?>
<Relationships xmlns="http://schemas.openxmlformats.org/package/2006/relationships"><Relationship Id="rId2" Type="http://schemas.openxmlformats.org/officeDocument/2006/relationships/image" Target="../media/image719.png"/><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image" Target="../media/image720.png"/><Relationship Id="rId1" Type="http://schemas.openxmlformats.org/officeDocument/2006/relationships/slideLayout" Target="../slideLayouts/slideLayout5.xml"/><Relationship Id="rId4" Type="http://schemas.openxmlformats.org/officeDocument/2006/relationships/image" Target="../media/image721.wmf"/></Relationships>
</file>

<file path=ppt/slides/_rels/slide813.xml.rels><?xml version="1.0" encoding="UTF-8" standalone="yes"?>
<Relationships xmlns="http://schemas.openxmlformats.org/package/2006/relationships"><Relationship Id="rId8" Type="http://schemas.openxmlformats.org/officeDocument/2006/relationships/oleObject" Target="../embeddings/oleObject306.bin"/><Relationship Id="rId13" Type="http://schemas.openxmlformats.org/officeDocument/2006/relationships/image" Target="../media/image727.wmf"/><Relationship Id="rId3" Type="http://schemas.openxmlformats.org/officeDocument/2006/relationships/image" Target="../media/image722.wmf"/><Relationship Id="rId7" Type="http://schemas.openxmlformats.org/officeDocument/2006/relationships/image" Target="../media/image724.wmf"/><Relationship Id="rId12" Type="http://schemas.openxmlformats.org/officeDocument/2006/relationships/oleObject" Target="../embeddings/oleObject308.bin"/><Relationship Id="rId2" Type="http://schemas.openxmlformats.org/officeDocument/2006/relationships/oleObject" Target="../embeddings/oleObject303.bin"/><Relationship Id="rId1" Type="http://schemas.openxmlformats.org/officeDocument/2006/relationships/slideLayout" Target="../slideLayouts/slideLayout5.xml"/><Relationship Id="rId6" Type="http://schemas.openxmlformats.org/officeDocument/2006/relationships/oleObject" Target="../embeddings/oleObject305.bin"/><Relationship Id="rId11" Type="http://schemas.openxmlformats.org/officeDocument/2006/relationships/image" Target="../media/image726.wmf"/><Relationship Id="rId5" Type="http://schemas.openxmlformats.org/officeDocument/2006/relationships/image" Target="../media/image723.wmf"/><Relationship Id="rId15" Type="http://schemas.openxmlformats.org/officeDocument/2006/relationships/image" Target="../media/image728.wmf"/><Relationship Id="rId10" Type="http://schemas.openxmlformats.org/officeDocument/2006/relationships/oleObject" Target="../embeddings/oleObject307.bin"/><Relationship Id="rId4" Type="http://schemas.openxmlformats.org/officeDocument/2006/relationships/oleObject" Target="../embeddings/oleObject304.bin"/><Relationship Id="rId9" Type="http://schemas.openxmlformats.org/officeDocument/2006/relationships/image" Target="../media/image725.wmf"/><Relationship Id="rId14" Type="http://schemas.openxmlformats.org/officeDocument/2006/relationships/oleObject" Target="../embeddings/oleObject309.bin"/></Relationships>
</file>

<file path=ppt/slides/_rels/slide814.xml.rels><?xml version="1.0" encoding="UTF-8" standalone="yes"?>
<Relationships xmlns="http://schemas.openxmlformats.org/package/2006/relationships"><Relationship Id="rId3" Type="http://schemas.openxmlformats.org/officeDocument/2006/relationships/image" Target="../media/image729.wmf"/><Relationship Id="rId2" Type="http://schemas.openxmlformats.org/officeDocument/2006/relationships/oleObject" Target="../embeddings/oleObject310.bin"/><Relationship Id="rId1" Type="http://schemas.openxmlformats.org/officeDocument/2006/relationships/slideLayout" Target="../slideLayouts/slideLayout5.xml"/></Relationships>
</file>

<file path=ppt/slides/_rels/slide815.xml.rels><?xml version="1.0" encoding="UTF-8" standalone="yes"?>
<Relationships xmlns="http://schemas.openxmlformats.org/package/2006/relationships"><Relationship Id="rId3" Type="http://schemas.openxmlformats.org/officeDocument/2006/relationships/image" Target="../media/image730.wmf"/><Relationship Id="rId2" Type="http://schemas.openxmlformats.org/officeDocument/2006/relationships/oleObject" Target="../embeddings/oleObject311.bin"/><Relationship Id="rId1" Type="http://schemas.openxmlformats.org/officeDocument/2006/relationships/slideLayout" Target="../slideLayouts/slideLayout5.xml"/><Relationship Id="rId5" Type="http://schemas.openxmlformats.org/officeDocument/2006/relationships/image" Target="../media/image731.wmf"/><Relationship Id="rId4" Type="http://schemas.openxmlformats.org/officeDocument/2006/relationships/oleObject" Target="../embeddings/oleObject312.bin"/></Relationships>
</file>

<file path=ppt/slides/_rels/slide816.xml.rels><?xml version="1.0" encoding="UTF-8" standalone="yes"?>
<Relationships xmlns="http://schemas.openxmlformats.org/package/2006/relationships"><Relationship Id="rId2" Type="http://schemas.openxmlformats.org/officeDocument/2006/relationships/image" Target="../media/image732.jpeg"/><Relationship Id="rId1" Type="http://schemas.openxmlformats.org/officeDocument/2006/relationships/slideLayout" Target="../slideLayouts/slideLayout5.xml"/></Relationships>
</file>

<file path=ppt/slides/_rels/slide817.xml.rels><?xml version="1.0" encoding="UTF-8" standalone="yes"?>
<Relationships xmlns="http://schemas.openxmlformats.org/package/2006/relationships"><Relationship Id="rId3" Type="http://schemas.openxmlformats.org/officeDocument/2006/relationships/image" Target="../media/image733.wmf"/><Relationship Id="rId2" Type="http://schemas.openxmlformats.org/officeDocument/2006/relationships/oleObject" Target="../embeddings/oleObject313.bin"/><Relationship Id="rId1" Type="http://schemas.openxmlformats.org/officeDocument/2006/relationships/slideLayout" Target="../slideLayouts/slideLayout5.xml"/><Relationship Id="rId5" Type="http://schemas.openxmlformats.org/officeDocument/2006/relationships/image" Target="../media/image734.wmf"/><Relationship Id="rId4" Type="http://schemas.openxmlformats.org/officeDocument/2006/relationships/oleObject" Target="../embeddings/oleObject314.bin"/></Relationships>
</file>

<file path=ppt/slides/_rels/slide818.xml.rels><?xml version="1.0" encoding="UTF-8" standalone="yes"?>
<Relationships xmlns="http://schemas.openxmlformats.org/package/2006/relationships"><Relationship Id="rId8" Type="http://schemas.openxmlformats.org/officeDocument/2006/relationships/oleObject" Target="../embeddings/oleObject318.bin"/><Relationship Id="rId3" Type="http://schemas.openxmlformats.org/officeDocument/2006/relationships/image" Target="../media/image734.wmf"/><Relationship Id="rId7" Type="http://schemas.openxmlformats.org/officeDocument/2006/relationships/image" Target="../media/image736.wmf"/><Relationship Id="rId2" Type="http://schemas.openxmlformats.org/officeDocument/2006/relationships/oleObject" Target="../embeddings/oleObject315.bin"/><Relationship Id="rId1" Type="http://schemas.openxmlformats.org/officeDocument/2006/relationships/slideLayout" Target="../slideLayouts/slideLayout5.xml"/><Relationship Id="rId6" Type="http://schemas.openxmlformats.org/officeDocument/2006/relationships/oleObject" Target="../embeddings/oleObject317.bin"/><Relationship Id="rId5" Type="http://schemas.openxmlformats.org/officeDocument/2006/relationships/image" Target="../media/image735.wmf"/><Relationship Id="rId4" Type="http://schemas.openxmlformats.org/officeDocument/2006/relationships/oleObject" Target="../embeddings/oleObject316.bin"/><Relationship Id="rId9" Type="http://schemas.openxmlformats.org/officeDocument/2006/relationships/image" Target="../media/image737.wmf"/></Relationships>
</file>

<file path=ppt/slides/_rels/slide819.xml.rels><?xml version="1.0" encoding="UTF-8" standalone="yes"?>
<Relationships xmlns="http://schemas.openxmlformats.org/package/2006/relationships"><Relationship Id="rId8" Type="http://schemas.openxmlformats.org/officeDocument/2006/relationships/oleObject" Target="../embeddings/oleObject322.bin"/><Relationship Id="rId3" Type="http://schemas.openxmlformats.org/officeDocument/2006/relationships/image" Target="../media/image738.wmf"/><Relationship Id="rId7" Type="http://schemas.openxmlformats.org/officeDocument/2006/relationships/image" Target="../media/image740.wmf"/><Relationship Id="rId2" Type="http://schemas.openxmlformats.org/officeDocument/2006/relationships/oleObject" Target="../embeddings/oleObject319.bin"/><Relationship Id="rId1" Type="http://schemas.openxmlformats.org/officeDocument/2006/relationships/slideLayout" Target="../slideLayouts/slideLayout5.xml"/><Relationship Id="rId6" Type="http://schemas.openxmlformats.org/officeDocument/2006/relationships/oleObject" Target="../embeddings/oleObject321.bin"/><Relationship Id="rId5" Type="http://schemas.openxmlformats.org/officeDocument/2006/relationships/image" Target="../media/image739.wmf"/><Relationship Id="rId4" Type="http://schemas.openxmlformats.org/officeDocument/2006/relationships/oleObject" Target="../embeddings/oleObject320.bin"/><Relationship Id="rId9" Type="http://schemas.openxmlformats.org/officeDocument/2006/relationships/image" Target="../media/image741.wmf"/></Relationships>
</file>

<file path=ppt/slides/_rels/slide8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2" Type="http://schemas.openxmlformats.org/officeDocument/2006/relationships/image" Target="../media/image742.jpeg"/><Relationship Id="rId1" Type="http://schemas.openxmlformats.org/officeDocument/2006/relationships/slideLayout" Target="../slideLayouts/slideLayout5.xml"/></Relationships>
</file>

<file path=ppt/slides/_rels/slide821.xml.rels><?xml version="1.0" encoding="UTF-8" standalone="yes"?>
<Relationships xmlns="http://schemas.openxmlformats.org/package/2006/relationships"><Relationship Id="rId2" Type="http://schemas.openxmlformats.org/officeDocument/2006/relationships/image" Target="../media/image743.jpeg"/><Relationship Id="rId1" Type="http://schemas.openxmlformats.org/officeDocument/2006/relationships/slideLayout" Target="../slideLayouts/slideLayout5.xml"/></Relationships>
</file>

<file path=ppt/slides/_rels/slide822.xml.rels><?xml version="1.0" encoding="UTF-8" standalone="yes"?>
<Relationships xmlns="http://schemas.openxmlformats.org/package/2006/relationships"><Relationship Id="rId2" Type="http://schemas.openxmlformats.org/officeDocument/2006/relationships/image" Target="../media/image744.jpeg"/><Relationship Id="rId1" Type="http://schemas.openxmlformats.org/officeDocument/2006/relationships/slideLayout" Target="../slideLayouts/slideLayout5.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4.xml.rels><?xml version="1.0" encoding="UTF-8" standalone="yes"?>
<Relationships xmlns="http://schemas.openxmlformats.org/package/2006/relationships"><Relationship Id="rId2" Type="http://schemas.openxmlformats.org/officeDocument/2006/relationships/image" Target="../media/image719.png"/><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8" Type="http://schemas.openxmlformats.org/officeDocument/2006/relationships/image" Target="../media/image722.wmf"/><Relationship Id="rId3" Type="http://schemas.openxmlformats.org/officeDocument/2006/relationships/oleObject" Target="../embeddings/oleObject323.bin"/><Relationship Id="rId7" Type="http://schemas.openxmlformats.org/officeDocument/2006/relationships/oleObject" Target="../embeddings/oleObject325.bin"/><Relationship Id="rId2" Type="http://schemas.openxmlformats.org/officeDocument/2006/relationships/image" Target="../media/image745.png"/><Relationship Id="rId1" Type="http://schemas.openxmlformats.org/officeDocument/2006/relationships/slideLayout" Target="../slideLayouts/slideLayout2.xml"/><Relationship Id="rId6" Type="http://schemas.openxmlformats.org/officeDocument/2006/relationships/image" Target="../media/image747.wmf"/><Relationship Id="rId5" Type="http://schemas.openxmlformats.org/officeDocument/2006/relationships/oleObject" Target="../embeddings/oleObject324.bin"/><Relationship Id="rId4" Type="http://schemas.openxmlformats.org/officeDocument/2006/relationships/image" Target="../media/image746.wmf"/></Relationships>
</file>

<file path=ppt/slides/_rels/slide826.xml.rels><?xml version="1.0" encoding="UTF-8" standalone="yes"?>
<Relationships xmlns="http://schemas.openxmlformats.org/package/2006/relationships"><Relationship Id="rId8" Type="http://schemas.openxmlformats.org/officeDocument/2006/relationships/oleObject" Target="../embeddings/oleObject329.bin"/><Relationship Id="rId13" Type="http://schemas.openxmlformats.org/officeDocument/2006/relationships/image" Target="../media/image725.wmf"/><Relationship Id="rId3" Type="http://schemas.openxmlformats.org/officeDocument/2006/relationships/image" Target="../media/image748.wmf"/><Relationship Id="rId7" Type="http://schemas.openxmlformats.org/officeDocument/2006/relationships/image" Target="../media/image750.wmf"/><Relationship Id="rId12" Type="http://schemas.openxmlformats.org/officeDocument/2006/relationships/oleObject" Target="../embeddings/oleObject331.bin"/><Relationship Id="rId2" Type="http://schemas.openxmlformats.org/officeDocument/2006/relationships/oleObject" Target="../embeddings/oleObject326.bin"/><Relationship Id="rId1" Type="http://schemas.openxmlformats.org/officeDocument/2006/relationships/slideLayout" Target="../slideLayouts/slideLayout2.xml"/><Relationship Id="rId6" Type="http://schemas.openxmlformats.org/officeDocument/2006/relationships/oleObject" Target="../embeddings/oleObject328.bin"/><Relationship Id="rId11" Type="http://schemas.openxmlformats.org/officeDocument/2006/relationships/image" Target="../media/image724.wmf"/><Relationship Id="rId5" Type="http://schemas.openxmlformats.org/officeDocument/2006/relationships/image" Target="../media/image749.wmf"/><Relationship Id="rId15" Type="http://schemas.openxmlformats.org/officeDocument/2006/relationships/image" Target="../media/image752.wmf"/><Relationship Id="rId10" Type="http://schemas.openxmlformats.org/officeDocument/2006/relationships/oleObject" Target="../embeddings/oleObject330.bin"/><Relationship Id="rId4" Type="http://schemas.openxmlformats.org/officeDocument/2006/relationships/oleObject" Target="../embeddings/oleObject327.bin"/><Relationship Id="rId9" Type="http://schemas.openxmlformats.org/officeDocument/2006/relationships/image" Target="../media/image751.wmf"/><Relationship Id="rId14" Type="http://schemas.openxmlformats.org/officeDocument/2006/relationships/oleObject" Target="../embeddings/oleObject332.bin"/></Relationships>
</file>

<file path=ppt/slides/_rels/slide827.xml.rels><?xml version="1.0" encoding="UTF-8" standalone="yes"?>
<Relationships xmlns="http://schemas.openxmlformats.org/package/2006/relationships"><Relationship Id="rId8" Type="http://schemas.openxmlformats.org/officeDocument/2006/relationships/oleObject" Target="../embeddings/oleObject336.bin"/><Relationship Id="rId13" Type="http://schemas.openxmlformats.org/officeDocument/2006/relationships/image" Target="../media/image756.wmf"/><Relationship Id="rId3" Type="http://schemas.openxmlformats.org/officeDocument/2006/relationships/image" Target="../media/image748.wmf"/><Relationship Id="rId7" Type="http://schemas.openxmlformats.org/officeDocument/2006/relationships/image" Target="../media/image754.wmf"/><Relationship Id="rId12" Type="http://schemas.openxmlformats.org/officeDocument/2006/relationships/oleObject" Target="../embeddings/oleObject338.bin"/><Relationship Id="rId2" Type="http://schemas.openxmlformats.org/officeDocument/2006/relationships/oleObject" Target="../embeddings/oleObject333.bin"/><Relationship Id="rId1" Type="http://schemas.openxmlformats.org/officeDocument/2006/relationships/slideLayout" Target="../slideLayouts/slideLayout2.xml"/><Relationship Id="rId6" Type="http://schemas.openxmlformats.org/officeDocument/2006/relationships/oleObject" Target="../embeddings/oleObject335.bin"/><Relationship Id="rId11" Type="http://schemas.openxmlformats.org/officeDocument/2006/relationships/image" Target="../media/image755.wmf"/><Relationship Id="rId5" Type="http://schemas.openxmlformats.org/officeDocument/2006/relationships/image" Target="../media/image753.wmf"/><Relationship Id="rId10" Type="http://schemas.openxmlformats.org/officeDocument/2006/relationships/oleObject" Target="../embeddings/oleObject337.bin"/><Relationship Id="rId4" Type="http://schemas.openxmlformats.org/officeDocument/2006/relationships/oleObject" Target="../embeddings/oleObject334.bin"/><Relationship Id="rId9" Type="http://schemas.openxmlformats.org/officeDocument/2006/relationships/image" Target="../media/image727.wmf"/><Relationship Id="rId14" Type="http://schemas.openxmlformats.org/officeDocument/2006/relationships/oleObject" Target="../embeddings/oleObject339.bin"/></Relationships>
</file>

<file path=ppt/slides/_rels/slide828.xml.rels><?xml version="1.0" encoding="UTF-8" standalone="yes"?>
<Relationships xmlns="http://schemas.openxmlformats.org/package/2006/relationships"><Relationship Id="rId8" Type="http://schemas.openxmlformats.org/officeDocument/2006/relationships/image" Target="../media/image760.wmf"/><Relationship Id="rId13" Type="http://schemas.openxmlformats.org/officeDocument/2006/relationships/oleObject" Target="../embeddings/oleObject345.bin"/><Relationship Id="rId3" Type="http://schemas.openxmlformats.org/officeDocument/2006/relationships/image" Target="../media/image757.wmf"/><Relationship Id="rId7" Type="http://schemas.openxmlformats.org/officeDocument/2006/relationships/oleObject" Target="../embeddings/oleObject342.bin"/><Relationship Id="rId12" Type="http://schemas.openxmlformats.org/officeDocument/2006/relationships/image" Target="../media/image762.wmf"/><Relationship Id="rId2" Type="http://schemas.openxmlformats.org/officeDocument/2006/relationships/oleObject" Target="../embeddings/oleObject340.bin"/><Relationship Id="rId16" Type="http://schemas.openxmlformats.org/officeDocument/2006/relationships/image" Target="../media/image746.wmf"/><Relationship Id="rId1" Type="http://schemas.openxmlformats.org/officeDocument/2006/relationships/slideLayout" Target="../slideLayouts/slideLayout2.xml"/><Relationship Id="rId6" Type="http://schemas.openxmlformats.org/officeDocument/2006/relationships/image" Target="../media/image759.png"/><Relationship Id="rId11" Type="http://schemas.openxmlformats.org/officeDocument/2006/relationships/oleObject" Target="../embeddings/oleObject344.bin"/><Relationship Id="rId5" Type="http://schemas.openxmlformats.org/officeDocument/2006/relationships/image" Target="../media/image758.wmf"/><Relationship Id="rId15" Type="http://schemas.openxmlformats.org/officeDocument/2006/relationships/oleObject" Target="../embeddings/oleObject346.bin"/><Relationship Id="rId10" Type="http://schemas.openxmlformats.org/officeDocument/2006/relationships/image" Target="../media/image761.wmf"/><Relationship Id="rId4" Type="http://schemas.openxmlformats.org/officeDocument/2006/relationships/oleObject" Target="../embeddings/oleObject341.bin"/><Relationship Id="rId9" Type="http://schemas.openxmlformats.org/officeDocument/2006/relationships/oleObject" Target="../embeddings/oleObject343.bin"/><Relationship Id="rId14" Type="http://schemas.openxmlformats.org/officeDocument/2006/relationships/image" Target="../media/image763.wmf"/></Relationships>
</file>

<file path=ppt/slides/_rels/slide829.xml.rels><?xml version="1.0" encoding="UTF-8" standalone="yes"?>
<Relationships xmlns="http://schemas.openxmlformats.org/package/2006/relationships"><Relationship Id="rId8" Type="http://schemas.openxmlformats.org/officeDocument/2006/relationships/oleObject" Target="../embeddings/oleObject350.bin"/><Relationship Id="rId13" Type="http://schemas.openxmlformats.org/officeDocument/2006/relationships/image" Target="../media/image769.wmf"/><Relationship Id="rId3" Type="http://schemas.openxmlformats.org/officeDocument/2006/relationships/image" Target="../media/image764.wmf"/><Relationship Id="rId7" Type="http://schemas.openxmlformats.org/officeDocument/2006/relationships/image" Target="../media/image766.wmf"/><Relationship Id="rId12" Type="http://schemas.openxmlformats.org/officeDocument/2006/relationships/oleObject" Target="../embeddings/oleObject352.bin"/><Relationship Id="rId2" Type="http://schemas.openxmlformats.org/officeDocument/2006/relationships/oleObject" Target="../embeddings/oleObject347.bin"/><Relationship Id="rId1" Type="http://schemas.openxmlformats.org/officeDocument/2006/relationships/slideLayout" Target="../slideLayouts/slideLayout2.xml"/><Relationship Id="rId6" Type="http://schemas.openxmlformats.org/officeDocument/2006/relationships/oleObject" Target="../embeddings/oleObject349.bin"/><Relationship Id="rId11" Type="http://schemas.openxmlformats.org/officeDocument/2006/relationships/image" Target="../media/image768.wmf"/><Relationship Id="rId5" Type="http://schemas.openxmlformats.org/officeDocument/2006/relationships/image" Target="../media/image765.wmf"/><Relationship Id="rId15" Type="http://schemas.openxmlformats.org/officeDocument/2006/relationships/image" Target="../media/image770.wmf"/><Relationship Id="rId10" Type="http://schemas.openxmlformats.org/officeDocument/2006/relationships/oleObject" Target="../embeddings/oleObject351.bin"/><Relationship Id="rId4" Type="http://schemas.openxmlformats.org/officeDocument/2006/relationships/oleObject" Target="../embeddings/oleObject348.bin"/><Relationship Id="rId9" Type="http://schemas.openxmlformats.org/officeDocument/2006/relationships/image" Target="../media/image767.wmf"/><Relationship Id="rId14" Type="http://schemas.openxmlformats.org/officeDocument/2006/relationships/oleObject" Target="../embeddings/oleObject353.bin"/></Relationships>
</file>

<file path=ppt/slides/_rels/slide83.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8" Type="http://schemas.openxmlformats.org/officeDocument/2006/relationships/image" Target="../media/image774.png"/><Relationship Id="rId3" Type="http://schemas.openxmlformats.org/officeDocument/2006/relationships/image" Target="../media/image771.wmf"/><Relationship Id="rId7" Type="http://schemas.openxmlformats.org/officeDocument/2006/relationships/image" Target="../media/image773.wmf"/><Relationship Id="rId12" Type="http://schemas.openxmlformats.org/officeDocument/2006/relationships/image" Target="../media/image776.wmf"/><Relationship Id="rId2" Type="http://schemas.openxmlformats.org/officeDocument/2006/relationships/oleObject" Target="../embeddings/oleObject354.bin"/><Relationship Id="rId1" Type="http://schemas.openxmlformats.org/officeDocument/2006/relationships/slideLayout" Target="../slideLayouts/slideLayout2.xml"/><Relationship Id="rId6" Type="http://schemas.openxmlformats.org/officeDocument/2006/relationships/oleObject" Target="../embeddings/oleObject356.bin"/><Relationship Id="rId11" Type="http://schemas.openxmlformats.org/officeDocument/2006/relationships/oleObject" Target="../embeddings/oleObject358.bin"/><Relationship Id="rId5" Type="http://schemas.openxmlformats.org/officeDocument/2006/relationships/image" Target="../media/image772.wmf"/><Relationship Id="rId10" Type="http://schemas.openxmlformats.org/officeDocument/2006/relationships/image" Target="../media/image775.wmf"/><Relationship Id="rId4" Type="http://schemas.openxmlformats.org/officeDocument/2006/relationships/oleObject" Target="../embeddings/oleObject355.bin"/><Relationship Id="rId9" Type="http://schemas.openxmlformats.org/officeDocument/2006/relationships/oleObject" Target="../embeddings/oleObject357.bin"/></Relationships>
</file>

<file path=ppt/slides/_rels/slide831.xml.rels><?xml version="1.0" encoding="UTF-8" standalone="yes"?>
<Relationships xmlns="http://schemas.openxmlformats.org/package/2006/relationships"><Relationship Id="rId3" Type="http://schemas.openxmlformats.org/officeDocument/2006/relationships/image" Target="../media/image777.wmf"/><Relationship Id="rId2" Type="http://schemas.openxmlformats.org/officeDocument/2006/relationships/oleObject" Target="../embeddings/oleObject359.bin"/><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3" Type="http://schemas.openxmlformats.org/officeDocument/2006/relationships/image" Target="../media/image733.wmf"/><Relationship Id="rId2" Type="http://schemas.openxmlformats.org/officeDocument/2006/relationships/oleObject" Target="../embeddings/oleObject360.bin"/><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3" Type="http://schemas.openxmlformats.org/officeDocument/2006/relationships/image" Target="../media/image778.wmf"/><Relationship Id="rId2" Type="http://schemas.openxmlformats.org/officeDocument/2006/relationships/oleObject" Target="../embeddings/oleObject361.bin"/><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3" Type="http://schemas.openxmlformats.org/officeDocument/2006/relationships/image" Target="../media/image779.wmf"/><Relationship Id="rId7" Type="http://schemas.openxmlformats.org/officeDocument/2006/relationships/image" Target="../media/image781.wmf"/><Relationship Id="rId2" Type="http://schemas.openxmlformats.org/officeDocument/2006/relationships/oleObject" Target="../embeddings/oleObject362.bin"/><Relationship Id="rId1" Type="http://schemas.openxmlformats.org/officeDocument/2006/relationships/slideLayout" Target="../slideLayouts/slideLayout2.xml"/><Relationship Id="rId6" Type="http://schemas.openxmlformats.org/officeDocument/2006/relationships/oleObject" Target="../embeddings/oleObject364.bin"/><Relationship Id="rId5" Type="http://schemas.openxmlformats.org/officeDocument/2006/relationships/image" Target="../media/image780.wmf"/><Relationship Id="rId4" Type="http://schemas.openxmlformats.org/officeDocument/2006/relationships/oleObject" Target="../embeddings/oleObject363.bin"/></Relationships>
</file>

<file path=ppt/slides/_rels/slide836.xml.rels><?xml version="1.0" encoding="UTF-8" standalone="yes"?>
<Relationships xmlns="http://schemas.openxmlformats.org/package/2006/relationships"><Relationship Id="rId3" Type="http://schemas.openxmlformats.org/officeDocument/2006/relationships/image" Target="../media/image781.wmf"/><Relationship Id="rId7" Type="http://schemas.openxmlformats.org/officeDocument/2006/relationships/image" Target="../media/image783.wmf"/><Relationship Id="rId2" Type="http://schemas.openxmlformats.org/officeDocument/2006/relationships/oleObject" Target="../embeddings/oleObject365.bin"/><Relationship Id="rId1" Type="http://schemas.openxmlformats.org/officeDocument/2006/relationships/slideLayout" Target="../slideLayouts/slideLayout2.xml"/><Relationship Id="rId6" Type="http://schemas.openxmlformats.org/officeDocument/2006/relationships/oleObject" Target="../embeddings/oleObject367.bin"/><Relationship Id="rId5" Type="http://schemas.openxmlformats.org/officeDocument/2006/relationships/image" Target="../media/image782.wmf"/><Relationship Id="rId4" Type="http://schemas.openxmlformats.org/officeDocument/2006/relationships/oleObject" Target="../embeddings/oleObject366.bin"/></Relationships>
</file>

<file path=ppt/slides/_rels/slide837.xml.rels><?xml version="1.0" encoding="UTF-8" standalone="yes"?>
<Relationships xmlns="http://schemas.openxmlformats.org/package/2006/relationships"><Relationship Id="rId3" Type="http://schemas.openxmlformats.org/officeDocument/2006/relationships/image" Target="../media/image784.wmf"/><Relationship Id="rId2" Type="http://schemas.openxmlformats.org/officeDocument/2006/relationships/oleObject" Target="../embeddings/oleObject368.bin"/><Relationship Id="rId1" Type="http://schemas.openxmlformats.org/officeDocument/2006/relationships/slideLayout" Target="../slideLayouts/slideLayout2.xml"/><Relationship Id="rId5" Type="http://schemas.openxmlformats.org/officeDocument/2006/relationships/image" Target="../media/image785.wmf"/><Relationship Id="rId4" Type="http://schemas.openxmlformats.org/officeDocument/2006/relationships/oleObject" Target="../embeddings/oleObject369.bin"/></Relationships>
</file>

<file path=ppt/slides/_rels/slide838.xml.rels><?xml version="1.0" encoding="UTF-8" standalone="yes"?>
<Relationships xmlns="http://schemas.openxmlformats.org/package/2006/relationships"><Relationship Id="rId2" Type="http://schemas.openxmlformats.org/officeDocument/2006/relationships/image" Target="../media/image786.jpeg"/><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2" Type="http://schemas.openxmlformats.org/officeDocument/2006/relationships/image" Target="../media/image78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21.bin"/><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oleObject" Target="../embeddings/oleObject22.bin"/></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2" Type="http://schemas.openxmlformats.org/officeDocument/2006/relationships/image" Target="../media/image788.jpeg"/><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8" Type="http://schemas.openxmlformats.org/officeDocument/2006/relationships/image" Target="../media/image791.wmf"/><Relationship Id="rId3" Type="http://schemas.openxmlformats.org/officeDocument/2006/relationships/oleObject" Target="../embeddings/oleObject370.bin"/><Relationship Id="rId7" Type="http://schemas.openxmlformats.org/officeDocument/2006/relationships/oleObject" Target="../embeddings/oleObject372.bin"/><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90.wmf"/><Relationship Id="rId5" Type="http://schemas.openxmlformats.org/officeDocument/2006/relationships/oleObject" Target="../embeddings/oleObject371.bin"/><Relationship Id="rId4" Type="http://schemas.openxmlformats.org/officeDocument/2006/relationships/image" Target="../media/image789.wmf"/></Relationships>
</file>

<file path=ppt/slides/_rels/slide85.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8" Type="http://schemas.openxmlformats.org/officeDocument/2006/relationships/image" Target="../media/image794.wmf"/><Relationship Id="rId3" Type="http://schemas.openxmlformats.org/officeDocument/2006/relationships/oleObject" Target="../embeddings/oleObject373.bin"/><Relationship Id="rId7" Type="http://schemas.openxmlformats.org/officeDocument/2006/relationships/oleObject" Target="../embeddings/oleObject375.bin"/><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93.wmf"/><Relationship Id="rId5" Type="http://schemas.openxmlformats.org/officeDocument/2006/relationships/oleObject" Target="../embeddings/oleObject374.bin"/><Relationship Id="rId4" Type="http://schemas.openxmlformats.org/officeDocument/2006/relationships/image" Target="../media/image792.wmf"/></Relationships>
</file>

<file path=ppt/slides/_rels/slide851.xml.rels><?xml version="1.0" encoding="UTF-8" standalone="yes"?>
<Relationships xmlns="http://schemas.openxmlformats.org/package/2006/relationships"><Relationship Id="rId3" Type="http://schemas.openxmlformats.org/officeDocument/2006/relationships/image" Target="../media/image795.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796.png"/></Relationships>
</file>

<file path=ppt/slides/_rels/slide8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8" Type="http://schemas.openxmlformats.org/officeDocument/2006/relationships/image" Target="../media/image799.wmf"/><Relationship Id="rId3" Type="http://schemas.openxmlformats.org/officeDocument/2006/relationships/oleObject" Target="../embeddings/oleObject376.bin"/><Relationship Id="rId7" Type="http://schemas.openxmlformats.org/officeDocument/2006/relationships/oleObject" Target="../embeddings/oleObject378.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98.wmf"/><Relationship Id="rId5" Type="http://schemas.openxmlformats.org/officeDocument/2006/relationships/oleObject" Target="../embeddings/oleObject377.bin"/><Relationship Id="rId4" Type="http://schemas.openxmlformats.org/officeDocument/2006/relationships/image" Target="../media/image797.wmf"/></Relationships>
</file>

<file path=ppt/slides/_rels/slide856.xml.rels><?xml version="1.0" encoding="UTF-8" standalone="yes"?>
<Relationships xmlns="http://schemas.openxmlformats.org/package/2006/relationships"><Relationship Id="rId8" Type="http://schemas.openxmlformats.org/officeDocument/2006/relationships/image" Target="../media/image802.wmf"/><Relationship Id="rId3" Type="http://schemas.openxmlformats.org/officeDocument/2006/relationships/oleObject" Target="../embeddings/oleObject379.bin"/><Relationship Id="rId7" Type="http://schemas.openxmlformats.org/officeDocument/2006/relationships/oleObject" Target="../embeddings/oleObject381.bin"/><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01.wmf"/><Relationship Id="rId5" Type="http://schemas.openxmlformats.org/officeDocument/2006/relationships/oleObject" Target="../embeddings/oleObject380.bin"/><Relationship Id="rId10" Type="http://schemas.openxmlformats.org/officeDocument/2006/relationships/image" Target="../media/image803.wmf"/><Relationship Id="rId4" Type="http://schemas.openxmlformats.org/officeDocument/2006/relationships/image" Target="../media/image800.wmf"/><Relationship Id="rId9" Type="http://schemas.openxmlformats.org/officeDocument/2006/relationships/oleObject" Target="../embeddings/oleObject382.bin"/></Relationships>
</file>

<file path=ppt/slides/_rels/slide8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3" Type="http://schemas.openxmlformats.org/officeDocument/2006/relationships/image" Target="../media/image80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59.xml.rels><?xml version="1.0" encoding="UTF-8" standalone="yes"?>
<Relationships xmlns="http://schemas.openxmlformats.org/package/2006/relationships"><Relationship Id="rId3" Type="http://schemas.openxmlformats.org/officeDocument/2006/relationships/oleObject" Target="../embeddings/oleObject383.bin"/><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06.wmf"/><Relationship Id="rId5" Type="http://schemas.openxmlformats.org/officeDocument/2006/relationships/oleObject" Target="../embeddings/oleObject384.bin"/><Relationship Id="rId4" Type="http://schemas.openxmlformats.org/officeDocument/2006/relationships/image" Target="../media/image805.wmf"/></Relationships>
</file>

<file path=ppt/slides/_rels/slide8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24.bin"/><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8" Type="http://schemas.openxmlformats.org/officeDocument/2006/relationships/image" Target="../media/image809.wmf"/><Relationship Id="rId3" Type="http://schemas.openxmlformats.org/officeDocument/2006/relationships/oleObject" Target="../embeddings/oleObject385.bin"/><Relationship Id="rId7" Type="http://schemas.openxmlformats.org/officeDocument/2006/relationships/oleObject" Target="../embeddings/oleObject387.bin"/><Relationship Id="rId12" Type="http://schemas.openxmlformats.org/officeDocument/2006/relationships/image" Target="../media/image811.w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08.wmf"/><Relationship Id="rId11" Type="http://schemas.openxmlformats.org/officeDocument/2006/relationships/oleObject" Target="../embeddings/oleObject389.bin"/><Relationship Id="rId5" Type="http://schemas.openxmlformats.org/officeDocument/2006/relationships/oleObject" Target="../embeddings/oleObject386.bin"/><Relationship Id="rId10" Type="http://schemas.openxmlformats.org/officeDocument/2006/relationships/image" Target="../media/image810.wmf"/><Relationship Id="rId4" Type="http://schemas.openxmlformats.org/officeDocument/2006/relationships/image" Target="../media/image807.wmf"/><Relationship Id="rId9" Type="http://schemas.openxmlformats.org/officeDocument/2006/relationships/oleObject" Target="../embeddings/oleObject388.bin"/></Relationships>
</file>

<file path=ppt/slides/_rels/slide861.xml.rels><?xml version="1.0" encoding="UTF-8" standalone="yes"?>
<Relationships xmlns="http://schemas.openxmlformats.org/package/2006/relationships"><Relationship Id="rId3" Type="http://schemas.openxmlformats.org/officeDocument/2006/relationships/oleObject" Target="../embeddings/oleObject390.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12.wmf"/></Relationships>
</file>

<file path=ppt/slides/_rels/slide862.xml.rels><?xml version="1.0" encoding="UTF-8" standalone="yes"?>
<Relationships xmlns="http://schemas.openxmlformats.org/package/2006/relationships"><Relationship Id="rId8" Type="http://schemas.openxmlformats.org/officeDocument/2006/relationships/image" Target="../media/image815.wmf"/><Relationship Id="rId3" Type="http://schemas.openxmlformats.org/officeDocument/2006/relationships/oleObject" Target="../embeddings/oleObject391.bin"/><Relationship Id="rId7" Type="http://schemas.openxmlformats.org/officeDocument/2006/relationships/oleObject" Target="../embeddings/oleObject393.bin"/><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14.wmf"/><Relationship Id="rId5" Type="http://schemas.openxmlformats.org/officeDocument/2006/relationships/oleObject" Target="../embeddings/oleObject392.bin"/><Relationship Id="rId4" Type="http://schemas.openxmlformats.org/officeDocument/2006/relationships/image" Target="../media/image813.wmf"/></Relationships>
</file>

<file path=ppt/slides/_rels/slide863.xml.rels><?xml version="1.0" encoding="UTF-8" standalone="yes"?>
<Relationships xmlns="http://schemas.openxmlformats.org/package/2006/relationships"><Relationship Id="rId3" Type="http://schemas.openxmlformats.org/officeDocument/2006/relationships/image" Target="../media/image81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8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8" Type="http://schemas.openxmlformats.org/officeDocument/2006/relationships/image" Target="../media/image819.wmf"/><Relationship Id="rId3" Type="http://schemas.openxmlformats.org/officeDocument/2006/relationships/oleObject" Target="../embeddings/oleObject394.bin"/><Relationship Id="rId7" Type="http://schemas.openxmlformats.org/officeDocument/2006/relationships/oleObject" Target="../embeddings/oleObject396.bin"/><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18.wmf"/><Relationship Id="rId5" Type="http://schemas.openxmlformats.org/officeDocument/2006/relationships/oleObject" Target="../embeddings/oleObject395.bin"/><Relationship Id="rId4" Type="http://schemas.openxmlformats.org/officeDocument/2006/relationships/image" Target="../media/image817.wmf"/></Relationships>
</file>

<file path=ppt/slides/_rels/slide866.xml.rels><?xml version="1.0" encoding="UTF-8" standalone="yes"?>
<Relationships xmlns="http://schemas.openxmlformats.org/package/2006/relationships"><Relationship Id="rId3" Type="http://schemas.openxmlformats.org/officeDocument/2006/relationships/oleObject" Target="../embeddings/oleObject397.bin"/><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20.wmf"/></Relationships>
</file>

<file path=ppt/slides/_rels/slide867.xml.rels><?xml version="1.0" encoding="UTF-8" standalone="yes"?>
<Relationships xmlns="http://schemas.openxmlformats.org/package/2006/relationships"><Relationship Id="rId8" Type="http://schemas.openxmlformats.org/officeDocument/2006/relationships/image" Target="../media/image823.wmf"/><Relationship Id="rId3" Type="http://schemas.openxmlformats.org/officeDocument/2006/relationships/oleObject" Target="../embeddings/oleObject398.bin"/><Relationship Id="rId7" Type="http://schemas.openxmlformats.org/officeDocument/2006/relationships/oleObject" Target="../embeddings/oleObject400.bin"/><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22.wmf"/><Relationship Id="rId5" Type="http://schemas.openxmlformats.org/officeDocument/2006/relationships/oleObject" Target="../embeddings/oleObject399.bin"/><Relationship Id="rId4" Type="http://schemas.openxmlformats.org/officeDocument/2006/relationships/image" Target="../media/image821.wmf"/></Relationships>
</file>

<file path=ppt/slides/_rels/slide868.xml.rels><?xml version="1.0" encoding="UTF-8" standalone="yes"?>
<Relationships xmlns="http://schemas.openxmlformats.org/package/2006/relationships"><Relationship Id="rId3" Type="http://schemas.openxmlformats.org/officeDocument/2006/relationships/image" Target="../media/image8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5.wmf"/><Relationship Id="rId2" Type="http://schemas.openxmlformats.org/officeDocument/2006/relationships/oleObject" Target="../embeddings/oleObject25.bin"/><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image" Target="../media/image44.wmf"/><Relationship Id="rId4" Type="http://schemas.openxmlformats.org/officeDocument/2006/relationships/oleObject" Target="../embeddings/oleObject26.bin"/></Relationships>
</file>

<file path=ppt/slides/_rels/slide870.xml.rels><?xml version="1.0" encoding="UTF-8" standalone="yes"?>
<Relationships xmlns="http://schemas.openxmlformats.org/package/2006/relationships"><Relationship Id="rId3" Type="http://schemas.openxmlformats.org/officeDocument/2006/relationships/oleObject" Target="../embeddings/oleObject401.bin"/><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26.wmf"/><Relationship Id="rId5" Type="http://schemas.openxmlformats.org/officeDocument/2006/relationships/oleObject" Target="../embeddings/oleObject402.bin"/><Relationship Id="rId4" Type="http://schemas.openxmlformats.org/officeDocument/2006/relationships/image" Target="../media/image825.wmf"/></Relationships>
</file>

<file path=ppt/slides/_rels/slide871.xml.rels><?xml version="1.0" encoding="UTF-8" standalone="yes"?>
<Relationships xmlns="http://schemas.openxmlformats.org/package/2006/relationships"><Relationship Id="rId3" Type="http://schemas.openxmlformats.org/officeDocument/2006/relationships/oleObject" Target="../embeddings/oleObject403.bin"/><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27.wmf"/></Relationships>
</file>

<file path=ppt/slides/_rels/slide872.xml.rels><?xml version="1.0" encoding="UTF-8" standalone="yes"?>
<Relationships xmlns="http://schemas.openxmlformats.org/package/2006/relationships"><Relationship Id="rId3" Type="http://schemas.openxmlformats.org/officeDocument/2006/relationships/oleObject" Target="../embeddings/oleObject404.bin"/><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8.wmf"/></Relationships>
</file>

<file path=ppt/slides/_rels/slide873.xml.rels><?xml version="1.0" encoding="UTF-8" standalone="yes"?>
<Relationships xmlns="http://schemas.openxmlformats.org/package/2006/relationships"><Relationship Id="rId3" Type="http://schemas.openxmlformats.org/officeDocument/2006/relationships/image" Target="../media/image6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5.xml"/></Relationships>
</file>

<file path=ppt/slides/_rels/slide87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5.xml"/></Relationships>
</file>

<file path=ppt/slides/_rels/slide87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5.xml"/></Relationships>
</file>

<file path=ppt/slides/_rels/slide878.xml.rels><?xml version="1.0" encoding="UTF-8" standalone="yes"?>
<Relationships xmlns="http://schemas.openxmlformats.org/package/2006/relationships"><Relationship Id="rId2" Type="http://schemas.openxmlformats.org/officeDocument/2006/relationships/image" Target="../media/image829.png"/><Relationship Id="rId1" Type="http://schemas.openxmlformats.org/officeDocument/2006/relationships/slideLayout" Target="../slideLayouts/slideLayout5.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28.bin"/><Relationship Id="rId1" Type="http://schemas.openxmlformats.org/officeDocument/2006/relationships/slideLayout" Target="../slideLayouts/slideLayout2.xml"/><Relationship Id="rId5" Type="http://schemas.openxmlformats.org/officeDocument/2006/relationships/image" Target="../media/image47.wmf"/><Relationship Id="rId4" Type="http://schemas.openxmlformats.org/officeDocument/2006/relationships/oleObject" Target="../embeddings/oleObject29.bin"/></Relationships>
</file>

<file path=ppt/slides/_rels/slide880.xml.rels><?xml version="1.0" encoding="UTF-8" standalone="yes"?>
<Relationships xmlns="http://schemas.openxmlformats.org/package/2006/relationships"><Relationship Id="rId3" Type="http://schemas.openxmlformats.org/officeDocument/2006/relationships/image" Target="../media/image830.wmf"/><Relationship Id="rId2" Type="http://schemas.openxmlformats.org/officeDocument/2006/relationships/oleObject" Target="../embeddings/oleObject405.bin"/><Relationship Id="rId1" Type="http://schemas.openxmlformats.org/officeDocument/2006/relationships/slideLayout" Target="../slideLayouts/slideLayout5.xml"/></Relationships>
</file>

<file path=ppt/slides/_rels/slide881.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image" Target="../media/image831.png"/><Relationship Id="rId1" Type="http://schemas.openxmlformats.org/officeDocument/2006/relationships/slideLayout" Target="../slideLayouts/slideLayout5.xml"/></Relationships>
</file>

<file path=ppt/slides/_rels/slide88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5.xml"/></Relationships>
</file>

<file path=ppt/slides/_rels/slide88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5.xml"/></Relationships>
</file>

<file path=ppt/slides/_rels/slide884.xml.rels><?xml version="1.0" encoding="UTF-8" standalone="yes"?>
<Relationships xmlns="http://schemas.openxmlformats.org/package/2006/relationships"><Relationship Id="rId2" Type="http://schemas.openxmlformats.org/officeDocument/2006/relationships/hyperlink" Target="http://ee.wustl.edu/class/fl04/ese441/" TargetMode="External"/><Relationship Id="rId1" Type="http://schemas.openxmlformats.org/officeDocument/2006/relationships/slideLayout" Target="../slideLayouts/slideLayout5.xml"/></Relationships>
</file>

<file path=ppt/slides/_rels/slide885.xml.rels><?xml version="1.0" encoding="UTF-8" standalone="yes"?>
<Relationships xmlns="http://schemas.openxmlformats.org/package/2006/relationships"><Relationship Id="rId2" Type="http://schemas.openxmlformats.org/officeDocument/2006/relationships/image" Target="../media/image833.png"/><Relationship Id="rId1" Type="http://schemas.openxmlformats.org/officeDocument/2006/relationships/slideLayout" Target="../slideLayouts/slideLayout5.xml"/></Relationships>
</file>

<file path=ppt/slides/_rels/slide886.xml.rels><?xml version="1.0" encoding="UTF-8" standalone="yes"?>
<Relationships xmlns="http://schemas.openxmlformats.org/package/2006/relationships"><Relationship Id="rId3" Type="http://schemas.openxmlformats.org/officeDocument/2006/relationships/image" Target="../media/image835.png"/><Relationship Id="rId2" Type="http://schemas.openxmlformats.org/officeDocument/2006/relationships/image" Target="../media/image834.png"/><Relationship Id="rId1" Type="http://schemas.openxmlformats.org/officeDocument/2006/relationships/slideLayout" Target="../slideLayouts/slideLayout5.xml"/></Relationships>
</file>

<file path=ppt/slides/_rels/slide887.xml.rels><?xml version="1.0" encoding="UTF-8" standalone="yes"?>
<Relationships xmlns="http://schemas.openxmlformats.org/package/2006/relationships"><Relationship Id="rId3" Type="http://schemas.openxmlformats.org/officeDocument/2006/relationships/image" Target="../media/image836.png"/><Relationship Id="rId2" Type="http://schemas.openxmlformats.org/officeDocument/2006/relationships/image" Target="../media/image835.png"/><Relationship Id="rId1" Type="http://schemas.openxmlformats.org/officeDocument/2006/relationships/slideLayout" Target="../slideLayouts/slideLayout5.xml"/><Relationship Id="rId4" Type="http://schemas.openxmlformats.org/officeDocument/2006/relationships/image" Target="../media/image837.png"/></Relationships>
</file>

<file path=ppt/slides/_rels/slide888.xml.rels><?xml version="1.0" encoding="UTF-8" standalone="yes"?>
<Relationships xmlns="http://schemas.openxmlformats.org/package/2006/relationships"><Relationship Id="rId3" Type="http://schemas.openxmlformats.org/officeDocument/2006/relationships/image" Target="../media/image839.png"/><Relationship Id="rId2" Type="http://schemas.openxmlformats.org/officeDocument/2006/relationships/image" Target="../media/image838.png"/><Relationship Id="rId1" Type="http://schemas.openxmlformats.org/officeDocument/2006/relationships/slideLayout" Target="../slideLayouts/slideLayout5.xml"/></Relationships>
</file>

<file path=ppt/slides/_rels/slide889.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image" Target="../media/image840.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0.wmf"/><Relationship Id="rId12" Type="http://schemas.openxmlformats.org/officeDocument/2006/relationships/oleObject" Target="../embeddings/oleObject35.bin"/><Relationship Id="rId2" Type="http://schemas.openxmlformats.org/officeDocument/2006/relationships/oleObject" Target="../embeddings/oleObject30.bin"/><Relationship Id="rId1" Type="http://schemas.openxmlformats.org/officeDocument/2006/relationships/slideLayout" Target="../slideLayouts/slideLayout2.xml"/><Relationship Id="rId6" Type="http://schemas.openxmlformats.org/officeDocument/2006/relationships/oleObject" Target="../embeddings/oleObject32.bin"/><Relationship Id="rId11" Type="http://schemas.openxmlformats.org/officeDocument/2006/relationships/image" Target="../media/image52.wmf"/><Relationship Id="rId5" Type="http://schemas.openxmlformats.org/officeDocument/2006/relationships/image" Target="../media/image49.w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51.wmf"/></Relationships>
</file>

<file path=ppt/slides/_rels/slide890.xml.rels><?xml version="1.0" encoding="UTF-8" standalone="yes"?>
<Relationships xmlns="http://schemas.openxmlformats.org/package/2006/relationships"><Relationship Id="rId3" Type="http://schemas.openxmlformats.org/officeDocument/2006/relationships/image" Target="../media/image843.png"/><Relationship Id="rId2" Type="http://schemas.openxmlformats.org/officeDocument/2006/relationships/image" Target="../media/image842.png"/><Relationship Id="rId1" Type="http://schemas.openxmlformats.org/officeDocument/2006/relationships/slideLayout" Target="../slideLayouts/slideLayout5.xml"/></Relationships>
</file>

<file path=ppt/slides/_rels/slide891.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image" Target="../media/image844.png"/><Relationship Id="rId1" Type="http://schemas.openxmlformats.org/officeDocument/2006/relationships/slideLayout" Target="../slideLayouts/slideLayout5.xml"/></Relationships>
</file>

<file path=ppt/slides/_rels/slide892.xml.rels><?xml version="1.0" encoding="UTF-8" standalone="yes"?>
<Relationships xmlns="http://schemas.openxmlformats.org/package/2006/relationships"><Relationship Id="rId2" Type="http://schemas.openxmlformats.org/officeDocument/2006/relationships/image" Target="../media/image846.png"/><Relationship Id="rId1" Type="http://schemas.openxmlformats.org/officeDocument/2006/relationships/slideLayout" Target="../slideLayouts/slideLayout5.xml"/></Relationships>
</file>

<file path=ppt/slides/_rels/slide893.xml.rels><?xml version="1.0" encoding="UTF-8" standalone="yes"?>
<Relationships xmlns="http://schemas.openxmlformats.org/package/2006/relationships"><Relationship Id="rId2" Type="http://schemas.openxmlformats.org/officeDocument/2006/relationships/image" Target="../media/image847.png"/><Relationship Id="rId1" Type="http://schemas.openxmlformats.org/officeDocument/2006/relationships/slideLayout" Target="../slideLayouts/slideLayout5.xml"/></Relationships>
</file>

<file path=ppt/slides/_rels/slide894.xml.rels><?xml version="1.0" encoding="UTF-8" standalone="yes"?>
<Relationships xmlns="http://schemas.openxmlformats.org/package/2006/relationships"><Relationship Id="rId2" Type="http://schemas.openxmlformats.org/officeDocument/2006/relationships/image" Target="../media/image848.png"/><Relationship Id="rId1" Type="http://schemas.openxmlformats.org/officeDocument/2006/relationships/slideLayout" Target="../slideLayouts/slideLayout5.xml"/></Relationships>
</file>

<file path=ppt/slides/_rels/slide89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9.png"/><Relationship Id="rId1" Type="http://schemas.openxmlformats.org/officeDocument/2006/relationships/slideLayout" Target="../slideLayouts/slideLayout5.xml"/></Relationships>
</file>

<file path=ppt/slides/_rels/slide896.xml.rels><?xml version="1.0" encoding="UTF-8" standalone="yes"?>
<Relationships xmlns="http://schemas.openxmlformats.org/package/2006/relationships"><Relationship Id="rId3" Type="http://schemas.openxmlformats.org/officeDocument/2006/relationships/image" Target="../media/image852.png"/><Relationship Id="rId2" Type="http://schemas.openxmlformats.org/officeDocument/2006/relationships/image" Target="../media/image851.png"/><Relationship Id="rId1" Type="http://schemas.openxmlformats.org/officeDocument/2006/relationships/slideLayout" Target="../slideLayouts/slideLayout5.xml"/></Relationships>
</file>

<file path=ppt/slides/_rels/slide897.xml.rels><?xml version="1.0" encoding="UTF-8" standalone="yes"?>
<Relationships xmlns="http://schemas.openxmlformats.org/package/2006/relationships"><Relationship Id="rId3" Type="http://schemas.openxmlformats.org/officeDocument/2006/relationships/image" Target="../media/image854.png"/><Relationship Id="rId2" Type="http://schemas.openxmlformats.org/officeDocument/2006/relationships/image" Target="../media/image853.png"/><Relationship Id="rId1" Type="http://schemas.openxmlformats.org/officeDocument/2006/relationships/slideLayout" Target="../slideLayouts/slideLayout5.xml"/><Relationship Id="rId4" Type="http://schemas.openxmlformats.org/officeDocument/2006/relationships/image" Target="../media/image855.png"/></Relationships>
</file>

<file path=ppt/slides/_rels/slide898.xml.rels><?xml version="1.0" encoding="UTF-8" standalone="yes"?>
<Relationships xmlns="http://schemas.openxmlformats.org/package/2006/relationships"><Relationship Id="rId3" Type="http://schemas.openxmlformats.org/officeDocument/2006/relationships/image" Target="../media/image857.png"/><Relationship Id="rId2" Type="http://schemas.openxmlformats.org/officeDocument/2006/relationships/image" Target="../media/image856.png"/><Relationship Id="rId1" Type="http://schemas.openxmlformats.org/officeDocument/2006/relationships/slideLayout" Target="../slideLayouts/slideLayout5.xml"/></Relationships>
</file>

<file path=ppt/slides/_rels/slide899.xml.rels><?xml version="1.0" encoding="UTF-8" standalone="yes"?>
<Relationships xmlns="http://schemas.openxmlformats.org/package/2006/relationships"><Relationship Id="rId3" Type="http://schemas.openxmlformats.org/officeDocument/2006/relationships/image" Target="../media/image859.png"/><Relationship Id="rId2" Type="http://schemas.openxmlformats.org/officeDocument/2006/relationships/image" Target="../media/image85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59.wmf"/><Relationship Id="rId3" Type="http://schemas.openxmlformats.org/officeDocument/2006/relationships/image" Target="../media/image54.wmf"/><Relationship Id="rId7" Type="http://schemas.openxmlformats.org/officeDocument/2006/relationships/image" Target="../media/image56.wmf"/><Relationship Id="rId12" Type="http://schemas.openxmlformats.org/officeDocument/2006/relationships/oleObject" Target="../embeddings/oleObject41.bin"/><Relationship Id="rId2" Type="http://schemas.openxmlformats.org/officeDocument/2006/relationships/oleObject" Target="../embeddings/oleObject36.bin"/><Relationship Id="rId1" Type="http://schemas.openxmlformats.org/officeDocument/2006/relationships/slideLayout" Target="../slideLayouts/slideLayout2.xml"/><Relationship Id="rId6" Type="http://schemas.openxmlformats.org/officeDocument/2006/relationships/oleObject" Target="../embeddings/oleObject38.bin"/><Relationship Id="rId11" Type="http://schemas.openxmlformats.org/officeDocument/2006/relationships/image" Target="../media/image58.wmf"/><Relationship Id="rId5" Type="http://schemas.openxmlformats.org/officeDocument/2006/relationships/image" Target="../media/image55.wmf"/><Relationship Id="rId15" Type="http://schemas.openxmlformats.org/officeDocument/2006/relationships/image" Target="../media/image60.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57.wmf"/><Relationship Id="rId14" Type="http://schemas.openxmlformats.org/officeDocument/2006/relationships/oleObject" Target="../embeddings/oleObject42.bin"/></Relationships>
</file>

<file path=ppt/slides/_rels/slide900.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image" Target="../media/image860.png"/><Relationship Id="rId1" Type="http://schemas.openxmlformats.org/officeDocument/2006/relationships/slideLayout" Target="../slideLayouts/slideLayout5.xml"/></Relationships>
</file>

<file path=ppt/slides/_rels/slide901.xml.rels><?xml version="1.0" encoding="UTF-8" standalone="yes"?>
<Relationships xmlns="http://schemas.openxmlformats.org/package/2006/relationships"><Relationship Id="rId3" Type="http://schemas.openxmlformats.org/officeDocument/2006/relationships/image" Target="../media/image863.png"/><Relationship Id="rId2" Type="http://schemas.openxmlformats.org/officeDocument/2006/relationships/image" Target="../media/image862.png"/><Relationship Id="rId1" Type="http://schemas.openxmlformats.org/officeDocument/2006/relationships/slideLayout" Target="../slideLayouts/slideLayout5.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4.xml.rels><?xml version="1.0" encoding="UTF-8" standalone="yes"?>
<Relationships xmlns="http://schemas.openxmlformats.org/package/2006/relationships"><Relationship Id="rId3" Type="http://schemas.openxmlformats.org/officeDocument/2006/relationships/oleObject" Target="../embeddings/oleObject406.bin"/><Relationship Id="rId2" Type="http://schemas.openxmlformats.org/officeDocument/2006/relationships/image" Target="../media/image864.png"/><Relationship Id="rId1" Type="http://schemas.openxmlformats.org/officeDocument/2006/relationships/slideLayout" Target="../slideLayouts/slideLayout2.xml"/><Relationship Id="rId6" Type="http://schemas.openxmlformats.org/officeDocument/2006/relationships/image" Target="../media/image866.wmf"/><Relationship Id="rId5" Type="http://schemas.openxmlformats.org/officeDocument/2006/relationships/oleObject" Target="../embeddings/oleObject407.bin"/><Relationship Id="rId4" Type="http://schemas.openxmlformats.org/officeDocument/2006/relationships/image" Target="../media/image865.wmf"/></Relationships>
</file>

<file path=ppt/slides/_rels/slide905.xml.rels><?xml version="1.0" encoding="UTF-8" standalone="yes"?>
<Relationships xmlns="http://schemas.openxmlformats.org/package/2006/relationships"><Relationship Id="rId3" Type="http://schemas.openxmlformats.org/officeDocument/2006/relationships/oleObject" Target="../embeddings/oleObject408.bin"/><Relationship Id="rId2" Type="http://schemas.openxmlformats.org/officeDocument/2006/relationships/image" Target="../media/image864.png"/><Relationship Id="rId1" Type="http://schemas.openxmlformats.org/officeDocument/2006/relationships/slideLayout" Target="../slideLayouts/slideLayout2.xml"/><Relationship Id="rId4" Type="http://schemas.openxmlformats.org/officeDocument/2006/relationships/image" Target="../media/image867.wmf"/></Relationships>
</file>

<file path=ppt/slides/_rels/slide906.xml.rels><?xml version="1.0" encoding="UTF-8" standalone="yes"?>
<Relationships xmlns="http://schemas.openxmlformats.org/package/2006/relationships"><Relationship Id="rId3" Type="http://schemas.openxmlformats.org/officeDocument/2006/relationships/oleObject" Target="../embeddings/oleObject409.bin"/><Relationship Id="rId2" Type="http://schemas.openxmlformats.org/officeDocument/2006/relationships/image" Target="../media/image864.png"/><Relationship Id="rId1" Type="http://schemas.openxmlformats.org/officeDocument/2006/relationships/slideLayout" Target="../slideLayouts/slideLayout2.xml"/><Relationship Id="rId4" Type="http://schemas.openxmlformats.org/officeDocument/2006/relationships/image" Target="../media/image868.wmf"/></Relationships>
</file>

<file path=ppt/slides/_rels/slide907.xml.rels><?xml version="1.0" encoding="UTF-8" standalone="yes"?>
<Relationships xmlns="http://schemas.openxmlformats.org/package/2006/relationships"><Relationship Id="rId3" Type="http://schemas.openxmlformats.org/officeDocument/2006/relationships/oleObject" Target="../embeddings/oleObject410.bin"/><Relationship Id="rId2" Type="http://schemas.openxmlformats.org/officeDocument/2006/relationships/image" Target="../media/image869.png"/><Relationship Id="rId1" Type="http://schemas.openxmlformats.org/officeDocument/2006/relationships/slideLayout" Target="../slideLayouts/slideLayout4.xml"/><Relationship Id="rId6" Type="http://schemas.openxmlformats.org/officeDocument/2006/relationships/image" Target="../media/image871.wmf"/><Relationship Id="rId5" Type="http://schemas.openxmlformats.org/officeDocument/2006/relationships/oleObject" Target="../embeddings/oleObject411.bin"/><Relationship Id="rId4" Type="http://schemas.openxmlformats.org/officeDocument/2006/relationships/image" Target="../media/image870.wmf"/></Relationships>
</file>

<file path=ppt/slides/_rels/slide908.xml.rels><?xml version="1.0" encoding="UTF-8" standalone="yes"?>
<Relationships xmlns="http://schemas.openxmlformats.org/package/2006/relationships"><Relationship Id="rId3" Type="http://schemas.openxmlformats.org/officeDocument/2006/relationships/oleObject" Target="../embeddings/oleObject412.bin"/><Relationship Id="rId2" Type="http://schemas.openxmlformats.org/officeDocument/2006/relationships/image" Target="../media/image869.png"/><Relationship Id="rId1" Type="http://schemas.openxmlformats.org/officeDocument/2006/relationships/slideLayout" Target="../slideLayouts/slideLayout4.xml"/><Relationship Id="rId4" Type="http://schemas.openxmlformats.org/officeDocument/2006/relationships/image" Target="../media/image871.wmf"/></Relationships>
</file>

<file path=ppt/slides/_rels/slide909.xml.rels><?xml version="1.0" encoding="UTF-8" standalone="yes"?>
<Relationships xmlns="http://schemas.openxmlformats.org/package/2006/relationships"><Relationship Id="rId3" Type="http://schemas.openxmlformats.org/officeDocument/2006/relationships/oleObject" Target="../embeddings/oleObject413.bin"/><Relationship Id="rId2" Type="http://schemas.openxmlformats.org/officeDocument/2006/relationships/image" Target="../media/image869.png"/><Relationship Id="rId1" Type="http://schemas.openxmlformats.org/officeDocument/2006/relationships/slideLayout" Target="../slideLayouts/slideLayout4.xml"/><Relationship Id="rId4" Type="http://schemas.openxmlformats.org/officeDocument/2006/relationships/image" Target="../media/image872.wmf"/></Relationships>
</file>

<file path=ppt/slides/_rels/slide91.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43.bin"/><Relationship Id="rId1" Type="http://schemas.openxmlformats.org/officeDocument/2006/relationships/slideLayout" Target="../slideLayouts/slideLayout2.xml"/><Relationship Id="rId6" Type="http://schemas.openxmlformats.org/officeDocument/2006/relationships/image" Target="../media/image62.wmf"/><Relationship Id="rId5" Type="http://schemas.openxmlformats.org/officeDocument/2006/relationships/oleObject" Target="../embeddings/oleObject45.bin"/><Relationship Id="rId4" Type="http://schemas.openxmlformats.org/officeDocument/2006/relationships/oleObject" Target="../embeddings/oleObject44.bin"/></Relationships>
</file>

<file path=ppt/slides/_rels/slide910.xml.rels><?xml version="1.0" encoding="UTF-8" standalone="yes"?>
<Relationships xmlns="http://schemas.openxmlformats.org/package/2006/relationships"><Relationship Id="rId3" Type="http://schemas.openxmlformats.org/officeDocument/2006/relationships/oleObject" Target="../embeddings/oleObject414.bin"/><Relationship Id="rId2" Type="http://schemas.openxmlformats.org/officeDocument/2006/relationships/image" Target="../media/image869.png"/><Relationship Id="rId1" Type="http://schemas.openxmlformats.org/officeDocument/2006/relationships/slideLayout" Target="../slideLayouts/slideLayout4.xml"/><Relationship Id="rId4" Type="http://schemas.openxmlformats.org/officeDocument/2006/relationships/image" Target="../media/image873.wmf"/></Relationships>
</file>

<file path=ppt/slides/_rels/slide911.xml.rels><?xml version="1.0" encoding="UTF-8" standalone="yes"?>
<Relationships xmlns="http://schemas.openxmlformats.org/package/2006/relationships"><Relationship Id="rId2" Type="http://schemas.openxmlformats.org/officeDocument/2006/relationships/image" Target="../media/image874.png"/><Relationship Id="rId1" Type="http://schemas.openxmlformats.org/officeDocument/2006/relationships/slideLayout" Target="../slideLayouts/slideLayout4.xml"/></Relationships>
</file>

<file path=ppt/slides/_rels/slide912.xml.rels><?xml version="1.0" encoding="UTF-8" standalone="yes"?>
<Relationships xmlns="http://schemas.openxmlformats.org/package/2006/relationships"><Relationship Id="rId8" Type="http://schemas.openxmlformats.org/officeDocument/2006/relationships/image" Target="../media/image877.wmf"/><Relationship Id="rId3" Type="http://schemas.openxmlformats.org/officeDocument/2006/relationships/oleObject" Target="../embeddings/oleObject415.bin"/><Relationship Id="rId7" Type="http://schemas.openxmlformats.org/officeDocument/2006/relationships/oleObject" Target="../embeddings/oleObject417.bin"/><Relationship Id="rId12" Type="http://schemas.openxmlformats.org/officeDocument/2006/relationships/image" Target="../media/image879.wmf"/><Relationship Id="rId2" Type="http://schemas.openxmlformats.org/officeDocument/2006/relationships/image" Target="../media/image874.png"/><Relationship Id="rId1" Type="http://schemas.openxmlformats.org/officeDocument/2006/relationships/slideLayout" Target="../slideLayouts/slideLayout5.xml"/><Relationship Id="rId6" Type="http://schemas.openxmlformats.org/officeDocument/2006/relationships/image" Target="../media/image876.wmf"/><Relationship Id="rId11" Type="http://schemas.openxmlformats.org/officeDocument/2006/relationships/oleObject" Target="../embeddings/oleObject419.bin"/><Relationship Id="rId5" Type="http://schemas.openxmlformats.org/officeDocument/2006/relationships/oleObject" Target="../embeddings/oleObject416.bin"/><Relationship Id="rId10" Type="http://schemas.openxmlformats.org/officeDocument/2006/relationships/image" Target="../media/image878.wmf"/><Relationship Id="rId4" Type="http://schemas.openxmlformats.org/officeDocument/2006/relationships/image" Target="../media/image875.wmf"/><Relationship Id="rId9" Type="http://schemas.openxmlformats.org/officeDocument/2006/relationships/oleObject" Target="../embeddings/oleObject418.bin"/></Relationships>
</file>

<file path=ppt/slides/_rels/slide913.xml.rels><?xml version="1.0" encoding="UTF-8" standalone="yes"?>
<Relationships xmlns="http://schemas.openxmlformats.org/package/2006/relationships"><Relationship Id="rId8" Type="http://schemas.openxmlformats.org/officeDocument/2006/relationships/image" Target="../media/image882.wmf"/><Relationship Id="rId3" Type="http://schemas.openxmlformats.org/officeDocument/2006/relationships/oleObject" Target="../embeddings/oleObject420.bin"/><Relationship Id="rId7" Type="http://schemas.openxmlformats.org/officeDocument/2006/relationships/oleObject" Target="../embeddings/oleObject422.bin"/><Relationship Id="rId12" Type="http://schemas.openxmlformats.org/officeDocument/2006/relationships/image" Target="../media/image884.wmf"/><Relationship Id="rId2" Type="http://schemas.openxmlformats.org/officeDocument/2006/relationships/image" Target="../media/image874.png"/><Relationship Id="rId1" Type="http://schemas.openxmlformats.org/officeDocument/2006/relationships/slideLayout" Target="../slideLayouts/slideLayout5.xml"/><Relationship Id="rId6" Type="http://schemas.openxmlformats.org/officeDocument/2006/relationships/image" Target="../media/image881.wmf"/><Relationship Id="rId11" Type="http://schemas.openxmlformats.org/officeDocument/2006/relationships/oleObject" Target="../embeddings/oleObject424.bin"/><Relationship Id="rId5" Type="http://schemas.openxmlformats.org/officeDocument/2006/relationships/oleObject" Target="../embeddings/oleObject421.bin"/><Relationship Id="rId10" Type="http://schemas.openxmlformats.org/officeDocument/2006/relationships/image" Target="../media/image883.wmf"/><Relationship Id="rId4" Type="http://schemas.openxmlformats.org/officeDocument/2006/relationships/image" Target="../media/image880.wmf"/><Relationship Id="rId9" Type="http://schemas.openxmlformats.org/officeDocument/2006/relationships/oleObject" Target="../embeddings/oleObject423.bin"/></Relationships>
</file>

<file path=ppt/slides/_rels/slide914.xml.rels><?xml version="1.0" encoding="UTF-8" standalone="yes"?>
<Relationships xmlns="http://schemas.openxmlformats.org/package/2006/relationships"><Relationship Id="rId8" Type="http://schemas.openxmlformats.org/officeDocument/2006/relationships/image" Target="../media/image887.wmf"/><Relationship Id="rId3" Type="http://schemas.openxmlformats.org/officeDocument/2006/relationships/oleObject" Target="../embeddings/oleObject425.bin"/><Relationship Id="rId7" Type="http://schemas.openxmlformats.org/officeDocument/2006/relationships/oleObject" Target="../embeddings/oleObject427.bin"/><Relationship Id="rId12" Type="http://schemas.openxmlformats.org/officeDocument/2006/relationships/image" Target="../media/image889.wmf"/><Relationship Id="rId2" Type="http://schemas.openxmlformats.org/officeDocument/2006/relationships/image" Target="../media/image874.png"/><Relationship Id="rId1" Type="http://schemas.openxmlformats.org/officeDocument/2006/relationships/slideLayout" Target="../slideLayouts/slideLayout5.xml"/><Relationship Id="rId6" Type="http://schemas.openxmlformats.org/officeDocument/2006/relationships/image" Target="../media/image886.wmf"/><Relationship Id="rId11" Type="http://schemas.openxmlformats.org/officeDocument/2006/relationships/oleObject" Target="../embeddings/oleObject429.bin"/><Relationship Id="rId5" Type="http://schemas.openxmlformats.org/officeDocument/2006/relationships/oleObject" Target="../embeddings/oleObject426.bin"/><Relationship Id="rId10" Type="http://schemas.openxmlformats.org/officeDocument/2006/relationships/image" Target="../media/image888.wmf"/><Relationship Id="rId4" Type="http://schemas.openxmlformats.org/officeDocument/2006/relationships/image" Target="../media/image885.wmf"/><Relationship Id="rId9" Type="http://schemas.openxmlformats.org/officeDocument/2006/relationships/oleObject" Target="../embeddings/oleObject428.bin"/></Relationships>
</file>

<file path=ppt/slides/_rels/slide915.xml.rels><?xml version="1.0" encoding="UTF-8" standalone="yes"?>
<Relationships xmlns="http://schemas.openxmlformats.org/package/2006/relationships"><Relationship Id="rId2" Type="http://schemas.openxmlformats.org/officeDocument/2006/relationships/image" Target="../media/image874.png"/><Relationship Id="rId1" Type="http://schemas.openxmlformats.org/officeDocument/2006/relationships/slideLayout" Target="../slideLayouts/slideLayout5.xml"/></Relationships>
</file>

<file path=ppt/slides/_rels/slide916.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4.xml"/></Relationships>
</file>

<file path=ppt/slides/_rels/slide917.xml.rels><?xml version="1.0" encoding="UTF-8" standalone="yes"?>
<Relationships xmlns="http://schemas.openxmlformats.org/package/2006/relationships"><Relationship Id="rId3" Type="http://schemas.openxmlformats.org/officeDocument/2006/relationships/oleObject" Target="../embeddings/oleObject430.bin"/><Relationship Id="rId2" Type="http://schemas.openxmlformats.org/officeDocument/2006/relationships/image" Target="../media/image890.png"/><Relationship Id="rId1" Type="http://schemas.openxmlformats.org/officeDocument/2006/relationships/slideLayout" Target="../slideLayouts/slideLayout4.xml"/><Relationship Id="rId4" Type="http://schemas.openxmlformats.org/officeDocument/2006/relationships/image" Target="../media/image891.wmf"/></Relationships>
</file>

<file path=ppt/slides/_rels/slide918.xml.rels><?xml version="1.0" encoding="UTF-8" standalone="yes"?>
<Relationships xmlns="http://schemas.openxmlformats.org/package/2006/relationships"><Relationship Id="rId2" Type="http://schemas.openxmlformats.org/officeDocument/2006/relationships/image" Target="../media/image892.png"/><Relationship Id="rId1" Type="http://schemas.openxmlformats.org/officeDocument/2006/relationships/slideLayout" Target="../slideLayouts/slideLayout4.xml"/></Relationships>
</file>

<file path=ppt/slides/_rels/slide919.xml.rels><?xml version="1.0" encoding="UTF-8" standalone="yes"?>
<Relationships xmlns="http://schemas.openxmlformats.org/package/2006/relationships"><Relationship Id="rId8" Type="http://schemas.openxmlformats.org/officeDocument/2006/relationships/image" Target="../media/image896.wmf"/><Relationship Id="rId3" Type="http://schemas.openxmlformats.org/officeDocument/2006/relationships/oleObject" Target="../embeddings/oleObject431.bin"/><Relationship Id="rId7" Type="http://schemas.openxmlformats.org/officeDocument/2006/relationships/oleObject" Target="../embeddings/oleObject433.bin"/><Relationship Id="rId2" Type="http://schemas.openxmlformats.org/officeDocument/2006/relationships/image" Target="../media/image893.png"/><Relationship Id="rId1" Type="http://schemas.openxmlformats.org/officeDocument/2006/relationships/slideLayout" Target="../slideLayouts/slideLayout4.xml"/><Relationship Id="rId6" Type="http://schemas.openxmlformats.org/officeDocument/2006/relationships/image" Target="../media/image895.wmf"/><Relationship Id="rId5" Type="http://schemas.openxmlformats.org/officeDocument/2006/relationships/oleObject" Target="../embeddings/oleObject432.bin"/><Relationship Id="rId10" Type="http://schemas.openxmlformats.org/officeDocument/2006/relationships/image" Target="../media/image897.wmf"/><Relationship Id="rId4" Type="http://schemas.openxmlformats.org/officeDocument/2006/relationships/image" Target="../media/image894.wmf"/><Relationship Id="rId9" Type="http://schemas.openxmlformats.org/officeDocument/2006/relationships/oleObject" Target="../embeddings/oleObject434.bin"/></Relationships>
</file>

<file path=ppt/slides/_rels/slide92.x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5.wmf"/><Relationship Id="rId2" Type="http://schemas.openxmlformats.org/officeDocument/2006/relationships/oleObject" Target="../embeddings/oleObject46.bin"/><Relationship Id="rId1" Type="http://schemas.openxmlformats.org/officeDocument/2006/relationships/slideLayout" Target="../slideLayouts/slideLayout2.xml"/><Relationship Id="rId6" Type="http://schemas.openxmlformats.org/officeDocument/2006/relationships/oleObject" Target="../embeddings/oleObject48.bin"/><Relationship Id="rId5" Type="http://schemas.openxmlformats.org/officeDocument/2006/relationships/image" Target="../media/image64.wmf"/><Relationship Id="rId4" Type="http://schemas.openxmlformats.org/officeDocument/2006/relationships/oleObject" Target="../embeddings/oleObject47.bin"/></Relationships>
</file>

<file path=ppt/slides/_rels/slide920.xml.rels><?xml version="1.0" encoding="UTF-8" standalone="yes"?>
<Relationships xmlns="http://schemas.openxmlformats.org/package/2006/relationships"><Relationship Id="rId8" Type="http://schemas.openxmlformats.org/officeDocument/2006/relationships/image" Target="../media/image900.wmf"/><Relationship Id="rId3" Type="http://schemas.openxmlformats.org/officeDocument/2006/relationships/oleObject" Target="../embeddings/oleObject435.bin"/><Relationship Id="rId7" Type="http://schemas.openxmlformats.org/officeDocument/2006/relationships/oleObject" Target="../embeddings/oleObject437.bin"/><Relationship Id="rId2" Type="http://schemas.openxmlformats.org/officeDocument/2006/relationships/image" Target="../media/image893.png"/><Relationship Id="rId1" Type="http://schemas.openxmlformats.org/officeDocument/2006/relationships/slideLayout" Target="../slideLayouts/slideLayout4.xml"/><Relationship Id="rId6" Type="http://schemas.openxmlformats.org/officeDocument/2006/relationships/image" Target="../media/image899.wmf"/><Relationship Id="rId5" Type="http://schemas.openxmlformats.org/officeDocument/2006/relationships/oleObject" Target="../embeddings/oleObject436.bin"/><Relationship Id="rId10" Type="http://schemas.openxmlformats.org/officeDocument/2006/relationships/image" Target="../media/image901.wmf"/><Relationship Id="rId4" Type="http://schemas.openxmlformats.org/officeDocument/2006/relationships/image" Target="../media/image898.wmf"/><Relationship Id="rId9" Type="http://schemas.openxmlformats.org/officeDocument/2006/relationships/oleObject" Target="../embeddings/oleObject438.bin"/></Relationships>
</file>

<file path=ppt/slides/_rels/slide921.xml.rels><?xml version="1.0" encoding="UTF-8" standalone="yes"?>
<Relationships xmlns="http://schemas.openxmlformats.org/package/2006/relationships"><Relationship Id="rId8" Type="http://schemas.openxmlformats.org/officeDocument/2006/relationships/image" Target="../media/image904.wmf"/><Relationship Id="rId3" Type="http://schemas.openxmlformats.org/officeDocument/2006/relationships/oleObject" Target="../embeddings/oleObject439.bin"/><Relationship Id="rId7" Type="http://schemas.openxmlformats.org/officeDocument/2006/relationships/oleObject" Target="../embeddings/oleObject441.bin"/><Relationship Id="rId12" Type="http://schemas.openxmlformats.org/officeDocument/2006/relationships/image" Target="../media/image906.wmf"/><Relationship Id="rId2" Type="http://schemas.openxmlformats.org/officeDocument/2006/relationships/image" Target="../media/image893.png"/><Relationship Id="rId1" Type="http://schemas.openxmlformats.org/officeDocument/2006/relationships/slideLayout" Target="../slideLayouts/slideLayout4.xml"/><Relationship Id="rId6" Type="http://schemas.openxmlformats.org/officeDocument/2006/relationships/image" Target="../media/image903.wmf"/><Relationship Id="rId11" Type="http://schemas.openxmlformats.org/officeDocument/2006/relationships/oleObject" Target="../embeddings/oleObject443.bin"/><Relationship Id="rId5" Type="http://schemas.openxmlformats.org/officeDocument/2006/relationships/oleObject" Target="../embeddings/oleObject440.bin"/><Relationship Id="rId10" Type="http://schemas.openxmlformats.org/officeDocument/2006/relationships/image" Target="../media/image905.wmf"/><Relationship Id="rId4" Type="http://schemas.openxmlformats.org/officeDocument/2006/relationships/image" Target="../media/image902.wmf"/><Relationship Id="rId9" Type="http://schemas.openxmlformats.org/officeDocument/2006/relationships/oleObject" Target="../embeddings/oleObject442.bin"/></Relationships>
</file>

<file path=ppt/slides/_rels/slide922.xml.rels><?xml version="1.0" encoding="UTF-8" standalone="yes"?>
<Relationships xmlns="http://schemas.openxmlformats.org/package/2006/relationships"><Relationship Id="rId8" Type="http://schemas.openxmlformats.org/officeDocument/2006/relationships/image" Target="../media/image907.wmf"/><Relationship Id="rId3" Type="http://schemas.openxmlformats.org/officeDocument/2006/relationships/oleObject" Target="../embeddings/oleObject444.bin"/><Relationship Id="rId7" Type="http://schemas.openxmlformats.org/officeDocument/2006/relationships/oleObject" Target="../embeddings/oleObject446.bin"/><Relationship Id="rId2" Type="http://schemas.openxmlformats.org/officeDocument/2006/relationships/image" Target="../media/image893.png"/><Relationship Id="rId1" Type="http://schemas.openxmlformats.org/officeDocument/2006/relationships/slideLayout" Target="../slideLayouts/slideLayout4.xml"/><Relationship Id="rId6" Type="http://schemas.openxmlformats.org/officeDocument/2006/relationships/image" Target="../media/image902.wmf"/><Relationship Id="rId5" Type="http://schemas.openxmlformats.org/officeDocument/2006/relationships/oleObject" Target="../embeddings/oleObject445.bin"/><Relationship Id="rId4" Type="http://schemas.openxmlformats.org/officeDocument/2006/relationships/image" Target="../media/image894.wmf"/></Relationships>
</file>

<file path=ppt/slides/_rels/slide923.xml.rels><?xml version="1.0" encoding="UTF-8" standalone="yes"?>
<Relationships xmlns="http://schemas.openxmlformats.org/package/2006/relationships"><Relationship Id="rId8" Type="http://schemas.openxmlformats.org/officeDocument/2006/relationships/oleObject" Target="../embeddings/oleObject450.bin"/><Relationship Id="rId13" Type="http://schemas.openxmlformats.org/officeDocument/2006/relationships/image" Target="../media/image911.wmf"/><Relationship Id="rId18" Type="http://schemas.openxmlformats.org/officeDocument/2006/relationships/oleObject" Target="../embeddings/oleObject455.bin"/><Relationship Id="rId3" Type="http://schemas.openxmlformats.org/officeDocument/2006/relationships/image" Target="../media/image894.wmf"/><Relationship Id="rId7" Type="http://schemas.openxmlformats.org/officeDocument/2006/relationships/image" Target="../media/image908.wmf"/><Relationship Id="rId12" Type="http://schemas.openxmlformats.org/officeDocument/2006/relationships/oleObject" Target="../embeddings/oleObject452.bin"/><Relationship Id="rId17" Type="http://schemas.openxmlformats.org/officeDocument/2006/relationships/image" Target="../media/image913.wmf"/><Relationship Id="rId2" Type="http://schemas.openxmlformats.org/officeDocument/2006/relationships/oleObject" Target="../embeddings/oleObject447.bin"/><Relationship Id="rId16" Type="http://schemas.openxmlformats.org/officeDocument/2006/relationships/oleObject" Target="../embeddings/oleObject454.bin"/><Relationship Id="rId1" Type="http://schemas.openxmlformats.org/officeDocument/2006/relationships/slideLayout" Target="../slideLayouts/slideLayout4.xml"/><Relationship Id="rId6" Type="http://schemas.openxmlformats.org/officeDocument/2006/relationships/oleObject" Target="../embeddings/oleObject449.bin"/><Relationship Id="rId11" Type="http://schemas.openxmlformats.org/officeDocument/2006/relationships/image" Target="../media/image910.wmf"/><Relationship Id="rId5" Type="http://schemas.openxmlformats.org/officeDocument/2006/relationships/image" Target="../media/image902.wmf"/><Relationship Id="rId15" Type="http://schemas.openxmlformats.org/officeDocument/2006/relationships/image" Target="../media/image912.wmf"/><Relationship Id="rId10" Type="http://schemas.openxmlformats.org/officeDocument/2006/relationships/oleObject" Target="../embeddings/oleObject451.bin"/><Relationship Id="rId19" Type="http://schemas.openxmlformats.org/officeDocument/2006/relationships/image" Target="../media/image914.wmf"/><Relationship Id="rId4" Type="http://schemas.openxmlformats.org/officeDocument/2006/relationships/oleObject" Target="../embeddings/oleObject448.bin"/><Relationship Id="rId9" Type="http://schemas.openxmlformats.org/officeDocument/2006/relationships/image" Target="../media/image909.wmf"/><Relationship Id="rId14" Type="http://schemas.openxmlformats.org/officeDocument/2006/relationships/oleObject" Target="../embeddings/oleObject453.bin"/></Relationships>
</file>

<file path=ppt/slides/_rels/slide924.xml.rels><?xml version="1.0" encoding="UTF-8" standalone="yes"?>
<Relationships xmlns="http://schemas.openxmlformats.org/package/2006/relationships"><Relationship Id="rId8" Type="http://schemas.openxmlformats.org/officeDocument/2006/relationships/oleObject" Target="../embeddings/oleObject459.bin"/><Relationship Id="rId13" Type="http://schemas.openxmlformats.org/officeDocument/2006/relationships/image" Target="../media/image915.wmf"/><Relationship Id="rId3" Type="http://schemas.openxmlformats.org/officeDocument/2006/relationships/image" Target="../media/image909.wmf"/><Relationship Id="rId7" Type="http://schemas.openxmlformats.org/officeDocument/2006/relationships/image" Target="../media/image911.wmf"/><Relationship Id="rId12" Type="http://schemas.openxmlformats.org/officeDocument/2006/relationships/oleObject" Target="../embeddings/oleObject461.bin"/><Relationship Id="rId2" Type="http://schemas.openxmlformats.org/officeDocument/2006/relationships/oleObject" Target="../embeddings/oleObject456.bin"/><Relationship Id="rId1" Type="http://schemas.openxmlformats.org/officeDocument/2006/relationships/slideLayout" Target="../slideLayouts/slideLayout4.xml"/><Relationship Id="rId6" Type="http://schemas.openxmlformats.org/officeDocument/2006/relationships/oleObject" Target="../embeddings/oleObject458.bin"/><Relationship Id="rId11" Type="http://schemas.openxmlformats.org/officeDocument/2006/relationships/image" Target="../media/image913.wmf"/><Relationship Id="rId5" Type="http://schemas.openxmlformats.org/officeDocument/2006/relationships/image" Target="../media/image910.wmf"/><Relationship Id="rId10" Type="http://schemas.openxmlformats.org/officeDocument/2006/relationships/oleObject" Target="../embeddings/oleObject460.bin"/><Relationship Id="rId4" Type="http://schemas.openxmlformats.org/officeDocument/2006/relationships/oleObject" Target="../embeddings/oleObject457.bin"/><Relationship Id="rId9" Type="http://schemas.openxmlformats.org/officeDocument/2006/relationships/image" Target="../media/image912.wmf"/></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7.xml.rels><?xml version="1.0" encoding="UTF-8" standalone="yes"?>
<Relationships xmlns="http://schemas.openxmlformats.org/package/2006/relationships"><Relationship Id="rId3" Type="http://schemas.openxmlformats.org/officeDocument/2006/relationships/image" Target="../media/image916.wmf"/><Relationship Id="rId7" Type="http://schemas.openxmlformats.org/officeDocument/2006/relationships/image" Target="../media/image918.wmf"/><Relationship Id="rId2" Type="http://schemas.openxmlformats.org/officeDocument/2006/relationships/oleObject" Target="../embeddings/oleObject462.bin"/><Relationship Id="rId1" Type="http://schemas.openxmlformats.org/officeDocument/2006/relationships/slideLayout" Target="../slideLayouts/slideLayout2.xml"/><Relationship Id="rId6" Type="http://schemas.openxmlformats.org/officeDocument/2006/relationships/oleObject" Target="../embeddings/oleObject464.bin"/><Relationship Id="rId5" Type="http://schemas.openxmlformats.org/officeDocument/2006/relationships/image" Target="../media/image917.wmf"/><Relationship Id="rId4" Type="http://schemas.openxmlformats.org/officeDocument/2006/relationships/oleObject" Target="../embeddings/oleObject463.bin"/></Relationships>
</file>

<file path=ppt/slides/_rels/slide928.xml.rels><?xml version="1.0" encoding="UTF-8" standalone="yes"?>
<Relationships xmlns="http://schemas.openxmlformats.org/package/2006/relationships"><Relationship Id="rId2" Type="http://schemas.openxmlformats.org/officeDocument/2006/relationships/image" Target="../media/image919.emf"/><Relationship Id="rId1" Type="http://schemas.openxmlformats.org/officeDocument/2006/relationships/slideLayout" Target="../slideLayouts/slideLayout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image" Target="../media/image66.wmf"/><Relationship Id="rId7" Type="http://schemas.openxmlformats.org/officeDocument/2006/relationships/image" Target="../media/image68.wmf"/><Relationship Id="rId2" Type="http://schemas.openxmlformats.org/officeDocument/2006/relationships/oleObject" Target="../embeddings/oleObject49.bin"/><Relationship Id="rId1" Type="http://schemas.openxmlformats.org/officeDocument/2006/relationships/slideLayout" Target="../slideLayouts/slideLayout2.xml"/><Relationship Id="rId6" Type="http://schemas.openxmlformats.org/officeDocument/2006/relationships/oleObject" Target="../embeddings/oleObject51.bin"/><Relationship Id="rId11" Type="http://schemas.openxmlformats.org/officeDocument/2006/relationships/image" Target="../media/image70.wmf"/><Relationship Id="rId5" Type="http://schemas.openxmlformats.org/officeDocument/2006/relationships/image" Target="../media/image67.wmf"/><Relationship Id="rId10" Type="http://schemas.openxmlformats.org/officeDocument/2006/relationships/oleObject" Target="../embeddings/oleObject53.bin"/><Relationship Id="rId4" Type="http://schemas.openxmlformats.org/officeDocument/2006/relationships/oleObject" Target="../embeddings/oleObject50.bin"/><Relationship Id="rId9" Type="http://schemas.openxmlformats.org/officeDocument/2006/relationships/image" Target="../media/image69.wmf"/></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2" Type="http://schemas.openxmlformats.org/officeDocument/2006/relationships/image" Target="../media/image920.jpeg"/><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6.xml.rels><?xml version="1.0" encoding="UTF-8" standalone="yes"?>
<Relationships xmlns="http://schemas.openxmlformats.org/package/2006/relationships"><Relationship Id="rId3" Type="http://schemas.openxmlformats.org/officeDocument/2006/relationships/image" Target="../media/image921.wmf"/><Relationship Id="rId2" Type="http://schemas.openxmlformats.org/officeDocument/2006/relationships/oleObject" Target="../embeddings/oleObject465.bin"/><Relationship Id="rId1" Type="http://schemas.openxmlformats.org/officeDocument/2006/relationships/slideLayout" Target="../slideLayouts/slideLayout4.xml"/></Relationships>
</file>

<file path=ppt/slides/_rels/slide937.xml.rels><?xml version="1.0" encoding="UTF-8" standalone="yes"?>
<Relationships xmlns="http://schemas.openxmlformats.org/package/2006/relationships"><Relationship Id="rId3" Type="http://schemas.openxmlformats.org/officeDocument/2006/relationships/image" Target="../media/image922.wmf"/><Relationship Id="rId7" Type="http://schemas.openxmlformats.org/officeDocument/2006/relationships/image" Target="../media/image924.wmf"/><Relationship Id="rId2" Type="http://schemas.openxmlformats.org/officeDocument/2006/relationships/oleObject" Target="../embeddings/oleObject466.bin"/><Relationship Id="rId1" Type="http://schemas.openxmlformats.org/officeDocument/2006/relationships/slideLayout" Target="../slideLayouts/slideLayout4.xml"/><Relationship Id="rId6" Type="http://schemas.openxmlformats.org/officeDocument/2006/relationships/oleObject" Target="../embeddings/oleObject468.bin"/><Relationship Id="rId5" Type="http://schemas.openxmlformats.org/officeDocument/2006/relationships/image" Target="../media/image923.wmf"/><Relationship Id="rId4" Type="http://schemas.openxmlformats.org/officeDocument/2006/relationships/oleObject" Target="../embeddings/oleObject467.bin"/></Relationships>
</file>

<file path=ppt/slides/_rels/slide938.xml.rels><?xml version="1.0" encoding="UTF-8" standalone="yes"?>
<Relationships xmlns="http://schemas.openxmlformats.org/package/2006/relationships"><Relationship Id="rId3" Type="http://schemas.openxmlformats.org/officeDocument/2006/relationships/oleObject" Target="../embeddings/oleObject469.bin"/><Relationship Id="rId2" Type="http://schemas.openxmlformats.org/officeDocument/2006/relationships/image" Target="../media/image925.jpeg"/><Relationship Id="rId1" Type="http://schemas.openxmlformats.org/officeDocument/2006/relationships/slideLayout" Target="../slideLayouts/slideLayout4.xml"/><Relationship Id="rId4" Type="http://schemas.openxmlformats.org/officeDocument/2006/relationships/image" Target="../media/image924.wmf"/></Relationships>
</file>

<file path=ppt/slides/_rels/slide939.xml.rels><?xml version="1.0" encoding="UTF-8" standalone="yes"?>
<Relationships xmlns="http://schemas.openxmlformats.org/package/2006/relationships"><Relationship Id="rId3" Type="http://schemas.openxmlformats.org/officeDocument/2006/relationships/oleObject" Target="../embeddings/oleObject470.bin"/><Relationship Id="rId2" Type="http://schemas.openxmlformats.org/officeDocument/2006/relationships/image" Target="../media/image925.jpeg"/><Relationship Id="rId1" Type="http://schemas.openxmlformats.org/officeDocument/2006/relationships/slideLayout" Target="../slideLayouts/slideLayout4.xml"/><Relationship Id="rId4" Type="http://schemas.openxmlformats.org/officeDocument/2006/relationships/image" Target="../media/image924.wmf"/></Relationships>
</file>

<file path=ppt/slides/_rels/slide94.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oleObject" Target="../embeddings/oleObject54.bin"/><Relationship Id="rId1" Type="http://schemas.openxmlformats.org/officeDocument/2006/relationships/slideLayout" Target="../slideLayouts/slideLayout2.xml"/><Relationship Id="rId5" Type="http://schemas.openxmlformats.org/officeDocument/2006/relationships/image" Target="../media/image72.wmf"/><Relationship Id="rId4" Type="http://schemas.openxmlformats.org/officeDocument/2006/relationships/oleObject" Target="../embeddings/oleObject55.bin"/></Relationships>
</file>

<file path=ppt/slides/_rels/slide940.xml.rels><?xml version="1.0" encoding="UTF-8" standalone="yes"?>
<Relationships xmlns="http://schemas.openxmlformats.org/package/2006/relationships"><Relationship Id="rId3" Type="http://schemas.openxmlformats.org/officeDocument/2006/relationships/oleObject" Target="../embeddings/oleObject471.bin"/><Relationship Id="rId2" Type="http://schemas.openxmlformats.org/officeDocument/2006/relationships/image" Target="../media/image925.jpeg"/><Relationship Id="rId1" Type="http://schemas.openxmlformats.org/officeDocument/2006/relationships/slideLayout" Target="../slideLayouts/slideLayout4.xml"/><Relationship Id="rId4" Type="http://schemas.openxmlformats.org/officeDocument/2006/relationships/image" Target="../media/image924.wmf"/></Relationships>
</file>

<file path=ppt/slides/_rels/slide941.xml.rels><?xml version="1.0" encoding="UTF-8" standalone="yes"?>
<Relationships xmlns="http://schemas.openxmlformats.org/package/2006/relationships"><Relationship Id="rId3" Type="http://schemas.openxmlformats.org/officeDocument/2006/relationships/oleObject" Target="../embeddings/oleObject472.bin"/><Relationship Id="rId2" Type="http://schemas.openxmlformats.org/officeDocument/2006/relationships/image" Target="../media/image925.jpeg"/><Relationship Id="rId1" Type="http://schemas.openxmlformats.org/officeDocument/2006/relationships/slideLayout" Target="../slideLayouts/slideLayout4.xml"/><Relationship Id="rId4" Type="http://schemas.openxmlformats.org/officeDocument/2006/relationships/image" Target="../media/image924.wmf"/></Relationships>
</file>

<file path=ppt/slides/_rels/slide942.xml.rels><?xml version="1.0" encoding="UTF-8" standalone="yes"?>
<Relationships xmlns="http://schemas.openxmlformats.org/package/2006/relationships"><Relationship Id="rId3" Type="http://schemas.openxmlformats.org/officeDocument/2006/relationships/oleObject" Target="../embeddings/oleObject473.bin"/><Relationship Id="rId2" Type="http://schemas.openxmlformats.org/officeDocument/2006/relationships/image" Target="../media/image925.jpeg"/><Relationship Id="rId1" Type="http://schemas.openxmlformats.org/officeDocument/2006/relationships/slideLayout" Target="../slideLayouts/slideLayout4.xml"/><Relationship Id="rId4" Type="http://schemas.openxmlformats.org/officeDocument/2006/relationships/image" Target="../media/image924.wmf"/></Relationships>
</file>

<file path=ppt/slides/_rels/slide943.xml.rels><?xml version="1.0" encoding="UTF-8" standalone="yes"?>
<Relationships xmlns="http://schemas.openxmlformats.org/package/2006/relationships"><Relationship Id="rId3" Type="http://schemas.openxmlformats.org/officeDocument/2006/relationships/oleObject" Target="../embeddings/oleObject474.bin"/><Relationship Id="rId2" Type="http://schemas.openxmlformats.org/officeDocument/2006/relationships/image" Target="../media/image925.jpeg"/><Relationship Id="rId1" Type="http://schemas.openxmlformats.org/officeDocument/2006/relationships/slideLayout" Target="../slideLayouts/slideLayout4.xml"/><Relationship Id="rId4" Type="http://schemas.openxmlformats.org/officeDocument/2006/relationships/image" Target="../media/image924.wmf"/></Relationships>
</file>

<file path=ppt/slides/_rels/slide944.xml.rels><?xml version="1.0" encoding="UTF-8" standalone="yes"?>
<Relationships xmlns="http://schemas.openxmlformats.org/package/2006/relationships"><Relationship Id="rId3" Type="http://schemas.openxmlformats.org/officeDocument/2006/relationships/oleObject" Target="../embeddings/oleObject475.bin"/><Relationship Id="rId2" Type="http://schemas.openxmlformats.org/officeDocument/2006/relationships/image" Target="../media/image925.jpeg"/><Relationship Id="rId1" Type="http://schemas.openxmlformats.org/officeDocument/2006/relationships/slideLayout" Target="../slideLayouts/slideLayout4.xml"/><Relationship Id="rId4" Type="http://schemas.openxmlformats.org/officeDocument/2006/relationships/image" Target="../media/image924.wmf"/></Relationships>
</file>

<file path=ppt/slides/_rels/slide945.xml.rels><?xml version="1.0" encoding="UTF-8" standalone="yes"?>
<Relationships xmlns="http://schemas.openxmlformats.org/package/2006/relationships"><Relationship Id="rId2" Type="http://schemas.openxmlformats.org/officeDocument/2006/relationships/image" Target="../media/image925.jpeg"/><Relationship Id="rId1" Type="http://schemas.openxmlformats.org/officeDocument/2006/relationships/slideLayout" Target="../slideLayouts/slideLayout4.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7.xml.rels><?xml version="1.0" encoding="UTF-8" standalone="yes"?>
<Relationships xmlns="http://schemas.openxmlformats.org/package/2006/relationships"><Relationship Id="rId2" Type="http://schemas.openxmlformats.org/officeDocument/2006/relationships/image" Target="../media/image926.jpeg"/><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3" Type="http://schemas.openxmlformats.org/officeDocument/2006/relationships/image" Target="../media/image927.wmf"/><Relationship Id="rId7" Type="http://schemas.openxmlformats.org/officeDocument/2006/relationships/image" Target="../media/image929.wmf"/><Relationship Id="rId2" Type="http://schemas.openxmlformats.org/officeDocument/2006/relationships/oleObject" Target="../embeddings/oleObject476.bin"/><Relationship Id="rId1" Type="http://schemas.openxmlformats.org/officeDocument/2006/relationships/slideLayout" Target="../slideLayouts/slideLayout3.xml"/><Relationship Id="rId6" Type="http://schemas.openxmlformats.org/officeDocument/2006/relationships/oleObject" Target="../embeddings/oleObject478.bin"/><Relationship Id="rId5" Type="http://schemas.openxmlformats.org/officeDocument/2006/relationships/image" Target="../media/image928.wmf"/><Relationship Id="rId4" Type="http://schemas.openxmlformats.org/officeDocument/2006/relationships/oleObject" Target="../embeddings/oleObject477.bin"/></Relationships>
</file>

<file path=ppt/slides/_rels/slide952.xml.rels><?xml version="1.0" encoding="UTF-8" standalone="yes"?>
<Relationships xmlns="http://schemas.openxmlformats.org/package/2006/relationships"><Relationship Id="rId3" Type="http://schemas.openxmlformats.org/officeDocument/2006/relationships/image" Target="../media/image930.wmf"/><Relationship Id="rId2" Type="http://schemas.openxmlformats.org/officeDocument/2006/relationships/oleObject" Target="../embeddings/oleObject479.bin"/><Relationship Id="rId1" Type="http://schemas.openxmlformats.org/officeDocument/2006/relationships/slideLayout" Target="../slideLayouts/slideLayout3.xml"/><Relationship Id="rId5" Type="http://schemas.openxmlformats.org/officeDocument/2006/relationships/image" Target="../media/image931.wmf"/><Relationship Id="rId4" Type="http://schemas.openxmlformats.org/officeDocument/2006/relationships/oleObject" Target="../embeddings/oleObject480.bin"/></Relationships>
</file>

<file path=ppt/slides/_rels/slide953.xml.rels><?xml version="1.0" encoding="UTF-8" standalone="yes"?>
<Relationships xmlns="http://schemas.openxmlformats.org/package/2006/relationships"><Relationship Id="rId3" Type="http://schemas.openxmlformats.org/officeDocument/2006/relationships/image" Target="../media/image932.wmf"/><Relationship Id="rId2" Type="http://schemas.openxmlformats.org/officeDocument/2006/relationships/oleObject" Target="../embeddings/oleObject481.bin"/><Relationship Id="rId1" Type="http://schemas.openxmlformats.org/officeDocument/2006/relationships/slideLayout" Target="../slideLayouts/slideLayout4.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6.xml.rels><?xml version="1.0" encoding="UTF-8" standalone="yes"?>
<Relationships xmlns="http://schemas.openxmlformats.org/package/2006/relationships"><Relationship Id="rId2" Type="http://schemas.openxmlformats.org/officeDocument/2006/relationships/image" Target="../media/image933.jpeg"/><Relationship Id="rId1" Type="http://schemas.openxmlformats.org/officeDocument/2006/relationships/slideLayout" Target="../slideLayouts/slideLayout2.xml"/></Relationships>
</file>

<file path=ppt/slides/_rels/slide957.xml.rels><?xml version="1.0" encoding="UTF-8" standalone="yes"?>
<Relationships xmlns="http://schemas.openxmlformats.org/package/2006/relationships"><Relationship Id="rId3" Type="http://schemas.openxmlformats.org/officeDocument/2006/relationships/oleObject" Target="../embeddings/oleObject482.bin"/><Relationship Id="rId2" Type="http://schemas.openxmlformats.org/officeDocument/2006/relationships/image" Target="../media/image934.jpeg"/><Relationship Id="rId1" Type="http://schemas.openxmlformats.org/officeDocument/2006/relationships/slideLayout" Target="../slideLayouts/slideLayout2.xml"/><Relationship Id="rId4" Type="http://schemas.openxmlformats.org/officeDocument/2006/relationships/image" Target="../media/image935.wmf"/></Relationships>
</file>

<file path=ppt/slides/_rels/slide958.xml.rels><?xml version="1.0" encoding="UTF-8" standalone="yes"?>
<Relationships xmlns="http://schemas.openxmlformats.org/package/2006/relationships"><Relationship Id="rId8" Type="http://schemas.openxmlformats.org/officeDocument/2006/relationships/image" Target="../media/image938.wmf"/><Relationship Id="rId3" Type="http://schemas.openxmlformats.org/officeDocument/2006/relationships/oleObject" Target="../embeddings/oleObject483.bin"/><Relationship Id="rId7" Type="http://schemas.openxmlformats.org/officeDocument/2006/relationships/oleObject" Target="../embeddings/oleObject485.bin"/><Relationship Id="rId2" Type="http://schemas.openxmlformats.org/officeDocument/2006/relationships/image" Target="../media/image933.jpeg"/><Relationship Id="rId1" Type="http://schemas.openxmlformats.org/officeDocument/2006/relationships/slideLayout" Target="../slideLayouts/slideLayout5.xml"/><Relationship Id="rId6" Type="http://schemas.openxmlformats.org/officeDocument/2006/relationships/image" Target="../media/image937.wmf"/><Relationship Id="rId5" Type="http://schemas.openxmlformats.org/officeDocument/2006/relationships/oleObject" Target="../embeddings/oleObject484.bin"/><Relationship Id="rId10" Type="http://schemas.openxmlformats.org/officeDocument/2006/relationships/image" Target="../media/image939.wmf"/><Relationship Id="rId4" Type="http://schemas.openxmlformats.org/officeDocument/2006/relationships/image" Target="../media/image936.wmf"/><Relationship Id="rId9" Type="http://schemas.openxmlformats.org/officeDocument/2006/relationships/oleObject" Target="../embeddings/oleObject486.bin"/></Relationships>
</file>

<file path=ppt/slides/_rels/slide959.xml.rels><?xml version="1.0" encoding="UTF-8" standalone="yes"?>
<Relationships xmlns="http://schemas.openxmlformats.org/package/2006/relationships"><Relationship Id="rId8" Type="http://schemas.openxmlformats.org/officeDocument/2006/relationships/image" Target="../media/image941.wmf"/><Relationship Id="rId3" Type="http://schemas.openxmlformats.org/officeDocument/2006/relationships/oleObject" Target="../embeddings/oleObject487.bin"/><Relationship Id="rId7" Type="http://schemas.openxmlformats.org/officeDocument/2006/relationships/oleObject" Target="../embeddings/oleObject489.bin"/><Relationship Id="rId2" Type="http://schemas.openxmlformats.org/officeDocument/2006/relationships/image" Target="../media/image933.jpeg"/><Relationship Id="rId1" Type="http://schemas.openxmlformats.org/officeDocument/2006/relationships/slideLayout" Target="../slideLayouts/slideLayout5.xml"/><Relationship Id="rId6" Type="http://schemas.openxmlformats.org/officeDocument/2006/relationships/image" Target="../media/image940.wmf"/><Relationship Id="rId5" Type="http://schemas.openxmlformats.org/officeDocument/2006/relationships/oleObject" Target="../embeddings/oleObject488.bin"/><Relationship Id="rId10" Type="http://schemas.openxmlformats.org/officeDocument/2006/relationships/image" Target="../media/image942.wmf"/><Relationship Id="rId4" Type="http://schemas.openxmlformats.org/officeDocument/2006/relationships/image" Target="../media/image938.wmf"/><Relationship Id="rId9" Type="http://schemas.openxmlformats.org/officeDocument/2006/relationships/oleObject" Target="../embeddings/oleObject490.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2" Type="http://schemas.openxmlformats.org/officeDocument/2006/relationships/image" Target="../media/image943.jpeg"/><Relationship Id="rId1" Type="http://schemas.openxmlformats.org/officeDocument/2006/relationships/slideLayout" Target="../slideLayouts/slideLayout2.xml"/></Relationships>
</file>

<file path=ppt/slides/_rels/slide961.xml.rels><?xml version="1.0" encoding="UTF-8" standalone="yes"?>
<Relationships xmlns="http://schemas.openxmlformats.org/package/2006/relationships"><Relationship Id="rId8" Type="http://schemas.openxmlformats.org/officeDocument/2006/relationships/image" Target="../media/image945.wmf"/><Relationship Id="rId3" Type="http://schemas.openxmlformats.org/officeDocument/2006/relationships/oleObject" Target="../embeddings/oleObject491.bin"/><Relationship Id="rId7" Type="http://schemas.openxmlformats.org/officeDocument/2006/relationships/oleObject" Target="../embeddings/oleObject493.bin"/><Relationship Id="rId2" Type="http://schemas.openxmlformats.org/officeDocument/2006/relationships/image" Target="../media/image933.jpeg"/><Relationship Id="rId1" Type="http://schemas.openxmlformats.org/officeDocument/2006/relationships/slideLayout" Target="../slideLayouts/slideLayout5.xml"/><Relationship Id="rId6" Type="http://schemas.openxmlformats.org/officeDocument/2006/relationships/image" Target="../media/image944.wmf"/><Relationship Id="rId5" Type="http://schemas.openxmlformats.org/officeDocument/2006/relationships/oleObject" Target="../embeddings/oleObject492.bin"/><Relationship Id="rId10" Type="http://schemas.openxmlformats.org/officeDocument/2006/relationships/image" Target="../media/image946.wmf"/><Relationship Id="rId4" Type="http://schemas.openxmlformats.org/officeDocument/2006/relationships/image" Target="../media/image941.wmf"/><Relationship Id="rId9" Type="http://schemas.openxmlformats.org/officeDocument/2006/relationships/oleObject" Target="../embeddings/oleObject494.bin"/></Relationships>
</file>

<file path=ppt/slides/_rels/slide962.xml.rels><?xml version="1.0" encoding="UTF-8" standalone="yes"?>
<Relationships xmlns="http://schemas.openxmlformats.org/package/2006/relationships"><Relationship Id="rId8" Type="http://schemas.openxmlformats.org/officeDocument/2006/relationships/image" Target="../media/image949.wmf"/><Relationship Id="rId3" Type="http://schemas.openxmlformats.org/officeDocument/2006/relationships/oleObject" Target="../embeddings/oleObject495.bin"/><Relationship Id="rId7" Type="http://schemas.openxmlformats.org/officeDocument/2006/relationships/oleObject" Target="../embeddings/oleObject497.bin"/><Relationship Id="rId2" Type="http://schemas.openxmlformats.org/officeDocument/2006/relationships/image" Target="../media/image933.jpeg"/><Relationship Id="rId1" Type="http://schemas.openxmlformats.org/officeDocument/2006/relationships/slideLayout" Target="../slideLayouts/slideLayout5.xml"/><Relationship Id="rId6" Type="http://schemas.openxmlformats.org/officeDocument/2006/relationships/image" Target="../media/image948.wmf"/><Relationship Id="rId5" Type="http://schemas.openxmlformats.org/officeDocument/2006/relationships/oleObject" Target="../embeddings/oleObject496.bin"/><Relationship Id="rId4" Type="http://schemas.openxmlformats.org/officeDocument/2006/relationships/image" Target="../media/image947.wmf"/></Relationships>
</file>

<file path=ppt/slides/_rels/slide963.xml.rels><?xml version="1.0" encoding="UTF-8" standalone="yes"?>
<Relationships xmlns="http://schemas.openxmlformats.org/package/2006/relationships"><Relationship Id="rId3" Type="http://schemas.openxmlformats.org/officeDocument/2006/relationships/oleObject" Target="../embeddings/oleObject498.bin"/><Relationship Id="rId2" Type="http://schemas.openxmlformats.org/officeDocument/2006/relationships/image" Target="../media/image933.jpeg"/><Relationship Id="rId1" Type="http://schemas.openxmlformats.org/officeDocument/2006/relationships/slideLayout" Target="../slideLayouts/slideLayout5.xml"/><Relationship Id="rId4" Type="http://schemas.openxmlformats.org/officeDocument/2006/relationships/image" Target="../media/image950.wmf"/></Relationships>
</file>

<file path=ppt/slides/_rels/slide964.xml.rels><?xml version="1.0" encoding="UTF-8" standalone="yes"?>
<Relationships xmlns="http://schemas.openxmlformats.org/package/2006/relationships"><Relationship Id="rId3" Type="http://schemas.openxmlformats.org/officeDocument/2006/relationships/oleObject" Target="../embeddings/oleObject499.bin"/><Relationship Id="rId2" Type="http://schemas.openxmlformats.org/officeDocument/2006/relationships/image" Target="../media/image933.jpeg"/><Relationship Id="rId1" Type="http://schemas.openxmlformats.org/officeDocument/2006/relationships/slideLayout" Target="../slideLayouts/slideLayout5.xml"/><Relationship Id="rId4" Type="http://schemas.openxmlformats.org/officeDocument/2006/relationships/image" Target="../media/image951.wmf"/></Relationships>
</file>

<file path=ppt/slides/_rels/slide965.xml.rels><?xml version="1.0" encoding="UTF-8" standalone="yes"?>
<Relationships xmlns="http://schemas.openxmlformats.org/package/2006/relationships"><Relationship Id="rId2" Type="http://schemas.openxmlformats.org/officeDocument/2006/relationships/image" Target="../media/image952.jpeg"/><Relationship Id="rId1" Type="http://schemas.openxmlformats.org/officeDocument/2006/relationships/slideLayout" Target="../slideLayouts/slideLayout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9.xml.rels><?xml version="1.0" encoding="UTF-8" standalone="yes"?>
<Relationships xmlns="http://schemas.openxmlformats.org/package/2006/relationships"><Relationship Id="rId8" Type="http://schemas.openxmlformats.org/officeDocument/2006/relationships/oleObject" Target="../embeddings/oleObject503.bin"/><Relationship Id="rId13" Type="http://schemas.openxmlformats.org/officeDocument/2006/relationships/image" Target="../media/image958.wmf"/><Relationship Id="rId3" Type="http://schemas.openxmlformats.org/officeDocument/2006/relationships/image" Target="../media/image953.wmf"/><Relationship Id="rId7" Type="http://schemas.openxmlformats.org/officeDocument/2006/relationships/image" Target="../media/image955.wmf"/><Relationship Id="rId12" Type="http://schemas.openxmlformats.org/officeDocument/2006/relationships/oleObject" Target="../embeddings/oleObject505.bin"/><Relationship Id="rId17" Type="http://schemas.openxmlformats.org/officeDocument/2006/relationships/image" Target="../media/image960.wmf"/><Relationship Id="rId2" Type="http://schemas.openxmlformats.org/officeDocument/2006/relationships/oleObject" Target="../embeddings/oleObject500.bin"/><Relationship Id="rId16" Type="http://schemas.openxmlformats.org/officeDocument/2006/relationships/oleObject" Target="../embeddings/oleObject507.bin"/><Relationship Id="rId1" Type="http://schemas.openxmlformats.org/officeDocument/2006/relationships/slideLayout" Target="../slideLayouts/slideLayout2.xml"/><Relationship Id="rId6" Type="http://schemas.openxmlformats.org/officeDocument/2006/relationships/oleObject" Target="../embeddings/oleObject502.bin"/><Relationship Id="rId11" Type="http://schemas.openxmlformats.org/officeDocument/2006/relationships/image" Target="../media/image957.wmf"/><Relationship Id="rId5" Type="http://schemas.openxmlformats.org/officeDocument/2006/relationships/image" Target="../media/image954.wmf"/><Relationship Id="rId15" Type="http://schemas.openxmlformats.org/officeDocument/2006/relationships/image" Target="../media/image959.wmf"/><Relationship Id="rId10" Type="http://schemas.openxmlformats.org/officeDocument/2006/relationships/oleObject" Target="../embeddings/oleObject504.bin"/><Relationship Id="rId4" Type="http://schemas.openxmlformats.org/officeDocument/2006/relationships/oleObject" Target="../embeddings/oleObject501.bin"/><Relationship Id="rId9" Type="http://schemas.openxmlformats.org/officeDocument/2006/relationships/image" Target="../media/image956.wmf"/><Relationship Id="rId14" Type="http://schemas.openxmlformats.org/officeDocument/2006/relationships/oleObject" Target="../embeddings/oleObject506.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8" Type="http://schemas.openxmlformats.org/officeDocument/2006/relationships/oleObject" Target="../embeddings/oleObject511.bin"/><Relationship Id="rId3" Type="http://schemas.openxmlformats.org/officeDocument/2006/relationships/image" Target="../media/image953.wmf"/><Relationship Id="rId7" Type="http://schemas.openxmlformats.org/officeDocument/2006/relationships/image" Target="../media/image962.wmf"/><Relationship Id="rId2" Type="http://schemas.openxmlformats.org/officeDocument/2006/relationships/oleObject" Target="../embeddings/oleObject508.bin"/><Relationship Id="rId1" Type="http://schemas.openxmlformats.org/officeDocument/2006/relationships/slideLayout" Target="../slideLayouts/slideLayout2.xml"/><Relationship Id="rId6" Type="http://schemas.openxmlformats.org/officeDocument/2006/relationships/oleObject" Target="../embeddings/oleObject510.bin"/><Relationship Id="rId11" Type="http://schemas.openxmlformats.org/officeDocument/2006/relationships/image" Target="../media/image964.wmf"/><Relationship Id="rId5" Type="http://schemas.openxmlformats.org/officeDocument/2006/relationships/image" Target="../media/image961.wmf"/><Relationship Id="rId10" Type="http://schemas.openxmlformats.org/officeDocument/2006/relationships/oleObject" Target="../embeddings/oleObject512.bin"/><Relationship Id="rId4" Type="http://schemas.openxmlformats.org/officeDocument/2006/relationships/oleObject" Target="../embeddings/oleObject509.bin"/><Relationship Id="rId9" Type="http://schemas.openxmlformats.org/officeDocument/2006/relationships/image" Target="../media/image963.wmf"/></Relationships>
</file>

<file path=ppt/slides/_rels/slide971.xml.rels><?xml version="1.0" encoding="UTF-8" standalone="yes"?>
<Relationships xmlns="http://schemas.openxmlformats.org/package/2006/relationships"><Relationship Id="rId8" Type="http://schemas.openxmlformats.org/officeDocument/2006/relationships/oleObject" Target="../embeddings/oleObject516.bin"/><Relationship Id="rId13" Type="http://schemas.openxmlformats.org/officeDocument/2006/relationships/image" Target="../media/image969.wmf"/><Relationship Id="rId3" Type="http://schemas.openxmlformats.org/officeDocument/2006/relationships/image" Target="../media/image963.wmf"/><Relationship Id="rId7" Type="http://schemas.openxmlformats.org/officeDocument/2006/relationships/image" Target="../media/image966.wmf"/><Relationship Id="rId12" Type="http://schemas.openxmlformats.org/officeDocument/2006/relationships/oleObject" Target="../embeddings/oleObject518.bin"/><Relationship Id="rId17" Type="http://schemas.openxmlformats.org/officeDocument/2006/relationships/image" Target="../media/image971.wmf"/><Relationship Id="rId2" Type="http://schemas.openxmlformats.org/officeDocument/2006/relationships/oleObject" Target="../embeddings/oleObject513.bin"/><Relationship Id="rId16" Type="http://schemas.openxmlformats.org/officeDocument/2006/relationships/oleObject" Target="../embeddings/oleObject520.bin"/><Relationship Id="rId1" Type="http://schemas.openxmlformats.org/officeDocument/2006/relationships/slideLayout" Target="../slideLayouts/slideLayout2.xml"/><Relationship Id="rId6" Type="http://schemas.openxmlformats.org/officeDocument/2006/relationships/oleObject" Target="../embeddings/oleObject515.bin"/><Relationship Id="rId11" Type="http://schemas.openxmlformats.org/officeDocument/2006/relationships/image" Target="../media/image968.wmf"/><Relationship Id="rId5" Type="http://schemas.openxmlformats.org/officeDocument/2006/relationships/image" Target="../media/image965.wmf"/><Relationship Id="rId15" Type="http://schemas.openxmlformats.org/officeDocument/2006/relationships/image" Target="../media/image970.wmf"/><Relationship Id="rId10" Type="http://schemas.openxmlformats.org/officeDocument/2006/relationships/oleObject" Target="../embeddings/oleObject517.bin"/><Relationship Id="rId4" Type="http://schemas.openxmlformats.org/officeDocument/2006/relationships/oleObject" Target="../embeddings/oleObject514.bin"/><Relationship Id="rId9" Type="http://schemas.openxmlformats.org/officeDocument/2006/relationships/image" Target="../media/image967.wmf"/><Relationship Id="rId14" Type="http://schemas.openxmlformats.org/officeDocument/2006/relationships/oleObject" Target="../embeddings/oleObject519.bin"/></Relationships>
</file>

<file path=ppt/slides/_rels/slide972.xml.rels><?xml version="1.0" encoding="UTF-8" standalone="yes"?>
<Relationships xmlns="http://schemas.openxmlformats.org/package/2006/relationships"><Relationship Id="rId8" Type="http://schemas.openxmlformats.org/officeDocument/2006/relationships/oleObject" Target="../embeddings/oleObject524.bin"/><Relationship Id="rId3" Type="http://schemas.openxmlformats.org/officeDocument/2006/relationships/image" Target="../media/image963.wmf"/><Relationship Id="rId7" Type="http://schemas.openxmlformats.org/officeDocument/2006/relationships/image" Target="../media/image973.wmf"/><Relationship Id="rId2" Type="http://schemas.openxmlformats.org/officeDocument/2006/relationships/oleObject" Target="../embeddings/oleObject521.bin"/><Relationship Id="rId1" Type="http://schemas.openxmlformats.org/officeDocument/2006/relationships/slideLayout" Target="../slideLayouts/slideLayout2.xml"/><Relationship Id="rId6" Type="http://schemas.openxmlformats.org/officeDocument/2006/relationships/oleObject" Target="../embeddings/oleObject523.bin"/><Relationship Id="rId11" Type="http://schemas.openxmlformats.org/officeDocument/2006/relationships/image" Target="../media/image975.wmf"/><Relationship Id="rId5" Type="http://schemas.openxmlformats.org/officeDocument/2006/relationships/image" Target="../media/image972.wmf"/><Relationship Id="rId10" Type="http://schemas.openxmlformats.org/officeDocument/2006/relationships/oleObject" Target="../embeddings/oleObject525.bin"/><Relationship Id="rId4" Type="http://schemas.openxmlformats.org/officeDocument/2006/relationships/oleObject" Target="../embeddings/oleObject522.bin"/><Relationship Id="rId9" Type="http://schemas.openxmlformats.org/officeDocument/2006/relationships/image" Target="../media/image974.wmf"/></Relationships>
</file>

<file path=ppt/slides/_rels/slide973.xml.rels><?xml version="1.0" encoding="UTF-8" standalone="yes"?>
<Relationships xmlns="http://schemas.openxmlformats.org/package/2006/relationships"><Relationship Id="rId3" Type="http://schemas.openxmlformats.org/officeDocument/2006/relationships/image" Target="../media/image963.wmf"/><Relationship Id="rId7" Type="http://schemas.openxmlformats.org/officeDocument/2006/relationships/image" Target="../media/image976.wmf"/><Relationship Id="rId2" Type="http://schemas.openxmlformats.org/officeDocument/2006/relationships/oleObject" Target="../embeddings/oleObject526.bin"/><Relationship Id="rId1" Type="http://schemas.openxmlformats.org/officeDocument/2006/relationships/slideLayout" Target="../slideLayouts/slideLayout2.xml"/><Relationship Id="rId6" Type="http://schemas.openxmlformats.org/officeDocument/2006/relationships/oleObject" Target="../embeddings/oleObject528.bin"/><Relationship Id="rId5" Type="http://schemas.openxmlformats.org/officeDocument/2006/relationships/image" Target="../media/image975.wmf"/><Relationship Id="rId4" Type="http://schemas.openxmlformats.org/officeDocument/2006/relationships/oleObject" Target="../embeddings/oleObject527.bin"/></Relationships>
</file>

<file path=ppt/slides/_rels/slide974.xml.rels><?xml version="1.0" encoding="UTF-8" standalone="yes"?>
<Relationships xmlns="http://schemas.openxmlformats.org/package/2006/relationships"><Relationship Id="rId3" Type="http://schemas.openxmlformats.org/officeDocument/2006/relationships/image" Target="../media/image977.wmf"/><Relationship Id="rId2" Type="http://schemas.openxmlformats.org/officeDocument/2006/relationships/oleObject" Target="../embeddings/oleObject529.bin"/><Relationship Id="rId1" Type="http://schemas.openxmlformats.org/officeDocument/2006/relationships/slideLayout" Target="../slideLayouts/slideLayout2.xml"/></Relationships>
</file>

<file path=ppt/slides/_rels/slide975.xml.rels><?xml version="1.0" encoding="UTF-8" standalone="yes"?>
<Relationships xmlns="http://schemas.openxmlformats.org/package/2006/relationships"><Relationship Id="rId8" Type="http://schemas.openxmlformats.org/officeDocument/2006/relationships/image" Target="../media/image981.wmf"/><Relationship Id="rId3" Type="http://schemas.openxmlformats.org/officeDocument/2006/relationships/image" Target="../media/image978.wmf"/><Relationship Id="rId7" Type="http://schemas.openxmlformats.org/officeDocument/2006/relationships/oleObject" Target="../embeddings/oleObject532.bin"/><Relationship Id="rId2" Type="http://schemas.openxmlformats.org/officeDocument/2006/relationships/oleObject" Target="../embeddings/oleObject530.bin"/><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983.wmf"/><Relationship Id="rId5" Type="http://schemas.openxmlformats.org/officeDocument/2006/relationships/image" Target="../media/image979.wmf"/><Relationship Id="rId10" Type="http://schemas.openxmlformats.org/officeDocument/2006/relationships/oleObject" Target="../embeddings/oleObject533.bin"/><Relationship Id="rId4" Type="http://schemas.openxmlformats.org/officeDocument/2006/relationships/oleObject" Target="../embeddings/oleObject531.bin"/><Relationship Id="rId9" Type="http://schemas.openxmlformats.org/officeDocument/2006/relationships/image" Target="../media/image982.png"/></Relationships>
</file>

<file path=ppt/slides/_rels/slide976.xml.rels><?xml version="1.0" encoding="UTF-8" standalone="yes"?>
<Relationships xmlns="http://schemas.openxmlformats.org/package/2006/relationships"><Relationship Id="rId8" Type="http://schemas.openxmlformats.org/officeDocument/2006/relationships/oleObject" Target="../embeddings/oleObject536.bin"/><Relationship Id="rId3" Type="http://schemas.openxmlformats.org/officeDocument/2006/relationships/image" Target="../media/image984.wmf"/><Relationship Id="rId7" Type="http://schemas.openxmlformats.org/officeDocument/2006/relationships/image" Target="../media/image982.png"/><Relationship Id="rId12" Type="http://schemas.openxmlformats.org/officeDocument/2006/relationships/image" Target="../media/image986.png"/><Relationship Id="rId2" Type="http://schemas.openxmlformats.org/officeDocument/2006/relationships/oleObject" Target="../embeddings/oleObject534.bin"/><Relationship Id="rId1" Type="http://schemas.openxmlformats.org/officeDocument/2006/relationships/slideLayout" Target="../slideLayouts/slideLayout2.xml"/><Relationship Id="rId6" Type="http://schemas.openxmlformats.org/officeDocument/2006/relationships/image" Target="../media/image981.wmf"/><Relationship Id="rId11" Type="http://schemas.openxmlformats.org/officeDocument/2006/relationships/image" Target="../media/image985.wmf"/><Relationship Id="rId5" Type="http://schemas.openxmlformats.org/officeDocument/2006/relationships/oleObject" Target="../embeddings/oleObject535.bin"/><Relationship Id="rId10" Type="http://schemas.openxmlformats.org/officeDocument/2006/relationships/oleObject" Target="../embeddings/oleObject537.bin"/><Relationship Id="rId4" Type="http://schemas.openxmlformats.org/officeDocument/2006/relationships/image" Target="../media/image980.png"/><Relationship Id="rId9" Type="http://schemas.openxmlformats.org/officeDocument/2006/relationships/image" Target="../media/image983.wmf"/></Relationships>
</file>

<file path=ppt/slides/_rels/slide977.xml.rels><?xml version="1.0" encoding="UTF-8" standalone="yes"?>
<Relationships xmlns="http://schemas.openxmlformats.org/package/2006/relationships"><Relationship Id="rId8" Type="http://schemas.openxmlformats.org/officeDocument/2006/relationships/image" Target="../media/image985.wmf"/><Relationship Id="rId3" Type="http://schemas.openxmlformats.org/officeDocument/2006/relationships/image" Target="../media/image987.wmf"/><Relationship Id="rId7" Type="http://schemas.openxmlformats.org/officeDocument/2006/relationships/oleObject" Target="../embeddings/oleObject540.bin"/><Relationship Id="rId12" Type="http://schemas.openxmlformats.org/officeDocument/2006/relationships/image" Target="../media/image989.png"/><Relationship Id="rId2" Type="http://schemas.openxmlformats.org/officeDocument/2006/relationships/oleObject" Target="../embeddings/oleObject538.bin"/><Relationship Id="rId1" Type="http://schemas.openxmlformats.org/officeDocument/2006/relationships/slideLayout" Target="../slideLayouts/slideLayout2.xml"/><Relationship Id="rId6" Type="http://schemas.openxmlformats.org/officeDocument/2006/relationships/image" Target="../media/image983.wmf"/><Relationship Id="rId11" Type="http://schemas.openxmlformats.org/officeDocument/2006/relationships/image" Target="../media/image988.wmf"/><Relationship Id="rId5" Type="http://schemas.openxmlformats.org/officeDocument/2006/relationships/oleObject" Target="../embeddings/oleObject539.bin"/><Relationship Id="rId10" Type="http://schemas.openxmlformats.org/officeDocument/2006/relationships/oleObject" Target="../embeddings/oleObject541.bin"/><Relationship Id="rId4" Type="http://schemas.openxmlformats.org/officeDocument/2006/relationships/image" Target="../media/image982.png"/><Relationship Id="rId9" Type="http://schemas.openxmlformats.org/officeDocument/2006/relationships/image" Target="../media/image986.png"/></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9.xml.rels><?xml version="1.0" encoding="UTF-8" standalone="yes"?>
<Relationships xmlns="http://schemas.openxmlformats.org/package/2006/relationships"><Relationship Id="rId3" Type="http://schemas.openxmlformats.org/officeDocument/2006/relationships/image" Target="../media/image990.wmf"/><Relationship Id="rId2" Type="http://schemas.openxmlformats.org/officeDocument/2006/relationships/oleObject" Target="../embeddings/oleObject542.bin"/><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0.xml.rels><?xml version="1.0" encoding="UTF-8" standalone="yes"?>
<Relationships xmlns="http://schemas.openxmlformats.org/package/2006/relationships"><Relationship Id="rId2" Type="http://schemas.openxmlformats.org/officeDocument/2006/relationships/image" Target="../media/image991.png"/><Relationship Id="rId1" Type="http://schemas.openxmlformats.org/officeDocument/2006/relationships/slideLayout" Target="../slideLayouts/slideLayout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6.xml.rels><?xml version="1.0" encoding="UTF-8" standalone="yes"?>
<Relationships xmlns="http://schemas.openxmlformats.org/package/2006/relationships"><Relationship Id="rId2" Type="http://schemas.openxmlformats.org/officeDocument/2006/relationships/image" Target="../media/image992.png"/><Relationship Id="rId1" Type="http://schemas.openxmlformats.org/officeDocument/2006/relationships/slideLayout" Target="../slideLayouts/slideLayout2.xml"/></Relationships>
</file>

<file path=ppt/slides/_rels/slide987.xml.rels><?xml version="1.0" encoding="UTF-8" standalone="yes"?>
<Relationships xmlns="http://schemas.openxmlformats.org/package/2006/relationships"><Relationship Id="rId2" Type="http://schemas.openxmlformats.org/officeDocument/2006/relationships/image" Target="../media/image992.png"/><Relationship Id="rId1" Type="http://schemas.openxmlformats.org/officeDocument/2006/relationships/slideLayout" Target="../slideLayouts/slideLayout2.xml"/></Relationships>
</file>

<file path=ppt/slides/_rels/slide988.xml.rels><?xml version="1.0" encoding="UTF-8" standalone="yes"?>
<Relationships xmlns="http://schemas.openxmlformats.org/package/2006/relationships"><Relationship Id="rId2" Type="http://schemas.openxmlformats.org/officeDocument/2006/relationships/image" Target="../media/image993.png"/><Relationship Id="rId1" Type="http://schemas.openxmlformats.org/officeDocument/2006/relationships/slideLayout" Target="../slideLayouts/slideLayout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2.xml.rels><?xml version="1.0" encoding="UTF-8" standalone="yes"?>
<Relationships xmlns="http://schemas.openxmlformats.org/package/2006/relationships"><Relationship Id="rId2" Type="http://schemas.openxmlformats.org/officeDocument/2006/relationships/image" Target="../media/image994.png"/><Relationship Id="rId1" Type="http://schemas.openxmlformats.org/officeDocument/2006/relationships/slideLayout" Target="../slideLayouts/slideLayout2.xml"/></Relationships>
</file>

<file path=ppt/slides/_rels/slide993.xml.rels><?xml version="1.0" encoding="UTF-8" standalone="yes"?>
<Relationships xmlns="http://schemas.openxmlformats.org/package/2006/relationships"><Relationship Id="rId3" Type="http://schemas.openxmlformats.org/officeDocument/2006/relationships/image" Target="../media/image995.wmf"/><Relationship Id="rId2" Type="http://schemas.openxmlformats.org/officeDocument/2006/relationships/oleObject" Target="../embeddings/oleObject543.bin"/><Relationship Id="rId1" Type="http://schemas.openxmlformats.org/officeDocument/2006/relationships/slideLayout" Target="../slideLayouts/slideLayout2.xml"/><Relationship Id="rId5" Type="http://schemas.openxmlformats.org/officeDocument/2006/relationships/image" Target="../media/image996.wmf"/><Relationship Id="rId4" Type="http://schemas.openxmlformats.org/officeDocument/2006/relationships/oleObject" Target="../embeddings/oleObject544.bin"/></Relationships>
</file>

<file path=ppt/slides/_rels/slide994.xml.rels><?xml version="1.0" encoding="UTF-8" standalone="yes"?>
<Relationships xmlns="http://schemas.openxmlformats.org/package/2006/relationships"><Relationship Id="rId3" Type="http://schemas.openxmlformats.org/officeDocument/2006/relationships/image" Target="../media/image997.wmf"/><Relationship Id="rId7" Type="http://schemas.openxmlformats.org/officeDocument/2006/relationships/image" Target="../media/image999.wmf"/><Relationship Id="rId2" Type="http://schemas.openxmlformats.org/officeDocument/2006/relationships/oleObject" Target="../embeddings/oleObject545.bin"/><Relationship Id="rId1" Type="http://schemas.openxmlformats.org/officeDocument/2006/relationships/slideLayout" Target="../slideLayouts/slideLayout2.xml"/><Relationship Id="rId6" Type="http://schemas.openxmlformats.org/officeDocument/2006/relationships/oleObject" Target="../embeddings/oleObject547.bin"/><Relationship Id="rId5" Type="http://schemas.openxmlformats.org/officeDocument/2006/relationships/image" Target="../media/image998.wmf"/><Relationship Id="rId4" Type="http://schemas.openxmlformats.org/officeDocument/2006/relationships/oleObject" Target="../embeddings/oleObject546.bin"/></Relationships>
</file>

<file path=ppt/slides/_rels/slide995.xml.rels><?xml version="1.0" encoding="UTF-8" standalone="yes"?>
<Relationships xmlns="http://schemas.openxmlformats.org/package/2006/relationships"><Relationship Id="rId3" Type="http://schemas.openxmlformats.org/officeDocument/2006/relationships/image" Target="../media/image1000.wmf"/><Relationship Id="rId7" Type="http://schemas.openxmlformats.org/officeDocument/2006/relationships/image" Target="../media/image1002.wmf"/><Relationship Id="rId2" Type="http://schemas.openxmlformats.org/officeDocument/2006/relationships/oleObject" Target="../embeddings/oleObject548.bin"/><Relationship Id="rId1" Type="http://schemas.openxmlformats.org/officeDocument/2006/relationships/slideLayout" Target="../slideLayouts/slideLayout2.xml"/><Relationship Id="rId6" Type="http://schemas.openxmlformats.org/officeDocument/2006/relationships/oleObject" Target="../embeddings/oleObject550.bin"/><Relationship Id="rId5" Type="http://schemas.openxmlformats.org/officeDocument/2006/relationships/image" Target="../media/image1001.wmf"/><Relationship Id="rId4" Type="http://schemas.openxmlformats.org/officeDocument/2006/relationships/oleObject" Target="../embeddings/oleObject549.bin"/></Relationships>
</file>

<file path=ppt/slides/_rels/slide996.xml.rels><?xml version="1.0" encoding="UTF-8" standalone="yes"?>
<Relationships xmlns="http://schemas.openxmlformats.org/package/2006/relationships"><Relationship Id="rId3" Type="http://schemas.openxmlformats.org/officeDocument/2006/relationships/image" Target="../media/image1003.wmf"/><Relationship Id="rId7" Type="http://schemas.openxmlformats.org/officeDocument/2006/relationships/image" Target="../media/image1005.wmf"/><Relationship Id="rId2" Type="http://schemas.openxmlformats.org/officeDocument/2006/relationships/oleObject" Target="../embeddings/oleObject551.bin"/><Relationship Id="rId1" Type="http://schemas.openxmlformats.org/officeDocument/2006/relationships/slideLayout" Target="../slideLayouts/slideLayout2.xml"/><Relationship Id="rId6" Type="http://schemas.openxmlformats.org/officeDocument/2006/relationships/oleObject" Target="../embeddings/oleObject553.bin"/><Relationship Id="rId5" Type="http://schemas.openxmlformats.org/officeDocument/2006/relationships/image" Target="../media/image1004.wmf"/><Relationship Id="rId4" Type="http://schemas.openxmlformats.org/officeDocument/2006/relationships/oleObject" Target="../embeddings/oleObject552.bin"/></Relationships>
</file>

<file path=ppt/slides/_rels/slide997.xml.rels><?xml version="1.0" encoding="UTF-8" standalone="yes"?>
<Relationships xmlns="http://schemas.openxmlformats.org/package/2006/relationships"><Relationship Id="rId8" Type="http://schemas.openxmlformats.org/officeDocument/2006/relationships/oleObject" Target="../embeddings/oleObject557.bin"/><Relationship Id="rId3" Type="http://schemas.openxmlformats.org/officeDocument/2006/relationships/image" Target="../media/image1006.wmf"/><Relationship Id="rId7" Type="http://schemas.openxmlformats.org/officeDocument/2006/relationships/image" Target="../media/image1008.wmf"/><Relationship Id="rId2" Type="http://schemas.openxmlformats.org/officeDocument/2006/relationships/oleObject" Target="../embeddings/oleObject554.bin"/><Relationship Id="rId1" Type="http://schemas.openxmlformats.org/officeDocument/2006/relationships/slideLayout" Target="../slideLayouts/slideLayout2.xml"/><Relationship Id="rId6" Type="http://schemas.openxmlformats.org/officeDocument/2006/relationships/oleObject" Target="../embeddings/oleObject556.bin"/><Relationship Id="rId5" Type="http://schemas.openxmlformats.org/officeDocument/2006/relationships/image" Target="../media/image1007.wmf"/><Relationship Id="rId4" Type="http://schemas.openxmlformats.org/officeDocument/2006/relationships/oleObject" Target="../embeddings/oleObject555.bin"/><Relationship Id="rId9" Type="http://schemas.openxmlformats.org/officeDocument/2006/relationships/image" Target="../media/image1009.wmf"/></Relationships>
</file>

<file path=ppt/slides/_rels/slide998.xml.rels><?xml version="1.0" encoding="UTF-8" standalone="yes"?>
<Relationships xmlns="http://schemas.openxmlformats.org/package/2006/relationships"><Relationship Id="rId8" Type="http://schemas.openxmlformats.org/officeDocument/2006/relationships/oleObject" Target="../embeddings/oleObject561.bin"/><Relationship Id="rId3" Type="http://schemas.openxmlformats.org/officeDocument/2006/relationships/image" Target="../media/image1010.wmf"/><Relationship Id="rId7" Type="http://schemas.openxmlformats.org/officeDocument/2006/relationships/image" Target="../media/image996.wmf"/><Relationship Id="rId2" Type="http://schemas.openxmlformats.org/officeDocument/2006/relationships/oleObject" Target="../embeddings/oleObject558.bin"/><Relationship Id="rId1" Type="http://schemas.openxmlformats.org/officeDocument/2006/relationships/slideLayout" Target="../slideLayouts/slideLayout2.xml"/><Relationship Id="rId6" Type="http://schemas.openxmlformats.org/officeDocument/2006/relationships/oleObject" Target="../embeddings/oleObject560.bin"/><Relationship Id="rId5" Type="http://schemas.openxmlformats.org/officeDocument/2006/relationships/image" Target="../media/image1011.wmf"/><Relationship Id="rId4" Type="http://schemas.openxmlformats.org/officeDocument/2006/relationships/oleObject" Target="../embeddings/oleObject559.bin"/><Relationship Id="rId9" Type="http://schemas.openxmlformats.org/officeDocument/2006/relationships/image" Target="../media/image1012.wmf"/></Relationships>
</file>

<file path=ppt/slides/_rels/slide999.xml.rels><?xml version="1.0" encoding="UTF-8" standalone="yes"?>
<Relationships xmlns="http://schemas.openxmlformats.org/package/2006/relationships"><Relationship Id="rId3" Type="http://schemas.openxmlformats.org/officeDocument/2006/relationships/image" Target="../media/image996.wmf"/><Relationship Id="rId7" Type="http://schemas.openxmlformats.org/officeDocument/2006/relationships/image" Target="../media/image1014.wmf"/><Relationship Id="rId2" Type="http://schemas.openxmlformats.org/officeDocument/2006/relationships/oleObject" Target="../embeddings/oleObject562.bin"/><Relationship Id="rId1" Type="http://schemas.openxmlformats.org/officeDocument/2006/relationships/slideLayout" Target="../slideLayouts/slideLayout2.xml"/><Relationship Id="rId6" Type="http://schemas.openxmlformats.org/officeDocument/2006/relationships/oleObject" Target="../embeddings/oleObject564.bin"/><Relationship Id="rId5" Type="http://schemas.openxmlformats.org/officeDocument/2006/relationships/image" Target="../media/image1013.wmf"/><Relationship Id="rId4" Type="http://schemas.openxmlformats.org/officeDocument/2006/relationships/oleObject" Target="../embeddings/oleObject56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4"/>
          <p:cNvSpPr>
            <a:spLocks noGrp="1" noChangeArrowheads="1"/>
          </p:cNvSpPr>
          <p:nvPr>
            <p:ph type="ctrTitle" sz="quarter"/>
          </p:nvPr>
        </p:nvSpPr>
        <p:spPr/>
        <p:txBody>
          <a:bodyPr/>
          <a:lstStyle/>
          <a:p>
            <a:pPr eaLnBrk="1" hangingPunct="1"/>
            <a:r>
              <a:rPr lang="pt-BR" dirty="0"/>
              <a:t>Sistemas de Controle</a:t>
            </a:r>
            <a:br>
              <a:rPr lang="pt-BR" dirty="0"/>
            </a:br>
            <a:r>
              <a:rPr lang="pt-BR" dirty="0"/>
              <a:t>Introdução ao Curso</a:t>
            </a:r>
          </a:p>
        </p:txBody>
      </p:sp>
      <p:sp>
        <p:nvSpPr>
          <p:cNvPr id="206851" name="Rectangle 5"/>
          <p:cNvSpPr>
            <a:spLocks noGrp="1" noChangeArrowheads="1"/>
          </p:cNvSpPr>
          <p:nvPr>
            <p:ph type="subTitle" sz="quarter" idx="1"/>
          </p:nvPr>
        </p:nvSpPr>
        <p:spPr>
          <a:xfrm>
            <a:off x="238125" y="3857625"/>
            <a:ext cx="9410700" cy="1703388"/>
          </a:xfrm>
        </p:spPr>
        <p:txBody>
          <a:bodyPr/>
          <a:lstStyle/>
          <a:p>
            <a:pPr eaLnBrk="1" hangingPunct="1"/>
            <a:r>
              <a:rPr lang="pt-BR" dirty="0" err="1"/>
              <a:t>Prof.Gustavo</a:t>
            </a:r>
            <a:r>
              <a:rPr lang="pt-BR" dirty="0"/>
              <a:t> Corrêa Mirapalheta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Sequência</a:t>
            </a:r>
            <a:r>
              <a:rPr lang="en-US" dirty="0"/>
              <a:t> de </a:t>
            </a:r>
            <a:r>
              <a:rPr lang="en-US" dirty="0" err="1"/>
              <a:t>Aulas</a:t>
            </a:r>
            <a:r>
              <a:rPr lang="en-US" dirty="0"/>
              <a:t> – N1</a:t>
            </a:r>
            <a:endParaRPr lang="pt-BR" dirty="0"/>
          </a:p>
        </p:txBody>
      </p:sp>
      <p:sp>
        <p:nvSpPr>
          <p:cNvPr id="4" name="Espaço Reservado para Conteúdo 3"/>
          <p:cNvSpPr>
            <a:spLocks noGrp="1"/>
          </p:cNvSpPr>
          <p:nvPr>
            <p:ph sz="half" idx="1"/>
          </p:nvPr>
        </p:nvSpPr>
        <p:spPr>
          <a:xfrm>
            <a:off x="56456" y="836712"/>
            <a:ext cx="4900613" cy="5688632"/>
          </a:xfrm>
        </p:spPr>
        <p:txBody>
          <a:bodyPr>
            <a:normAutofit fontScale="77500" lnSpcReduction="20000"/>
          </a:bodyPr>
          <a:lstStyle/>
          <a:p>
            <a:r>
              <a:rPr lang="en-US" dirty="0"/>
              <a:t>8</a:t>
            </a:r>
            <a:r>
              <a:rPr lang="en-US" baseline="30000" dirty="0"/>
              <a:t>a </a:t>
            </a:r>
            <a:r>
              <a:rPr lang="en-US" dirty="0" err="1"/>
              <a:t>Semana</a:t>
            </a:r>
            <a:endParaRPr lang="en-US" dirty="0"/>
          </a:p>
          <a:p>
            <a:pPr lvl="1"/>
            <a:r>
              <a:rPr lang="en-US" dirty="0" err="1"/>
              <a:t>Projeto</a:t>
            </a:r>
            <a:r>
              <a:rPr lang="en-US" dirty="0"/>
              <a:t> </a:t>
            </a:r>
            <a:r>
              <a:rPr lang="en-US" dirty="0" err="1"/>
              <a:t>por</a:t>
            </a:r>
            <a:r>
              <a:rPr lang="en-US" dirty="0"/>
              <a:t> </a:t>
            </a:r>
            <a:r>
              <a:rPr lang="en-US" dirty="0" err="1"/>
              <a:t>Intermédio</a:t>
            </a:r>
            <a:r>
              <a:rPr lang="en-US" dirty="0"/>
              <a:t> da </a:t>
            </a:r>
            <a:r>
              <a:rPr lang="en-US" dirty="0" err="1"/>
              <a:t>Resposta</a:t>
            </a:r>
            <a:r>
              <a:rPr lang="en-US" dirty="0"/>
              <a:t> </a:t>
            </a:r>
            <a:r>
              <a:rPr lang="en-US" dirty="0" err="1"/>
              <a:t>em</a:t>
            </a:r>
            <a:r>
              <a:rPr lang="en-US" dirty="0"/>
              <a:t> </a:t>
            </a:r>
            <a:r>
              <a:rPr lang="en-US" dirty="0" err="1"/>
              <a:t>Frequencia</a:t>
            </a:r>
            <a:endParaRPr lang="en-US" dirty="0"/>
          </a:p>
          <a:p>
            <a:pPr lvl="1"/>
            <a:r>
              <a:rPr lang="en-US" dirty="0" err="1"/>
              <a:t>Compensação</a:t>
            </a:r>
            <a:r>
              <a:rPr lang="en-US" dirty="0"/>
              <a:t> </a:t>
            </a:r>
            <a:r>
              <a:rPr lang="en-US" dirty="0" err="1"/>
              <a:t>por</a:t>
            </a:r>
            <a:r>
              <a:rPr lang="en-US" dirty="0"/>
              <a:t> </a:t>
            </a:r>
            <a:r>
              <a:rPr lang="en-US" dirty="0" err="1"/>
              <a:t>Ajuste</a:t>
            </a:r>
            <a:r>
              <a:rPr lang="en-US" dirty="0"/>
              <a:t> de </a:t>
            </a:r>
            <a:r>
              <a:rPr lang="en-US" dirty="0" err="1"/>
              <a:t>Ganho</a:t>
            </a:r>
            <a:endParaRPr lang="en-US" dirty="0"/>
          </a:p>
          <a:p>
            <a:pPr lvl="1"/>
            <a:r>
              <a:rPr lang="en-US" dirty="0" err="1"/>
              <a:t>Compensação</a:t>
            </a:r>
            <a:r>
              <a:rPr lang="en-US" dirty="0"/>
              <a:t> </a:t>
            </a:r>
            <a:r>
              <a:rPr lang="en-US" dirty="0" err="1"/>
              <a:t>por</a:t>
            </a:r>
            <a:r>
              <a:rPr lang="en-US" dirty="0"/>
              <a:t> </a:t>
            </a:r>
            <a:r>
              <a:rPr lang="en-US" dirty="0" err="1"/>
              <a:t>Atraso</a:t>
            </a:r>
            <a:r>
              <a:rPr lang="en-US" dirty="0"/>
              <a:t> de </a:t>
            </a:r>
            <a:r>
              <a:rPr lang="en-US" dirty="0" err="1"/>
              <a:t>fase</a:t>
            </a:r>
            <a:endParaRPr lang="en-US" dirty="0"/>
          </a:p>
          <a:p>
            <a:pPr lvl="1"/>
            <a:r>
              <a:rPr lang="en-US" dirty="0" err="1"/>
              <a:t>Compensação</a:t>
            </a:r>
            <a:r>
              <a:rPr lang="en-US" dirty="0"/>
              <a:t> </a:t>
            </a:r>
            <a:r>
              <a:rPr lang="en-US" dirty="0" err="1"/>
              <a:t>por</a:t>
            </a:r>
            <a:r>
              <a:rPr lang="en-US" dirty="0"/>
              <a:t> </a:t>
            </a:r>
            <a:r>
              <a:rPr lang="en-US" dirty="0" err="1"/>
              <a:t>Avanço</a:t>
            </a:r>
            <a:r>
              <a:rPr lang="en-US" dirty="0"/>
              <a:t> de </a:t>
            </a:r>
            <a:r>
              <a:rPr lang="en-US" dirty="0" err="1"/>
              <a:t>fase</a:t>
            </a:r>
            <a:endParaRPr lang="en-US" dirty="0"/>
          </a:p>
          <a:p>
            <a:pPr lvl="1"/>
            <a:r>
              <a:rPr lang="en-US" dirty="0" err="1"/>
              <a:t>Compensão</a:t>
            </a:r>
            <a:r>
              <a:rPr lang="en-US" dirty="0"/>
              <a:t> </a:t>
            </a:r>
            <a:r>
              <a:rPr lang="en-US" dirty="0" err="1"/>
              <a:t>por</a:t>
            </a:r>
            <a:r>
              <a:rPr lang="en-US" dirty="0"/>
              <a:t> </a:t>
            </a:r>
            <a:r>
              <a:rPr lang="en-US" dirty="0" err="1"/>
              <a:t>Avanço</a:t>
            </a:r>
            <a:r>
              <a:rPr lang="en-US" dirty="0"/>
              <a:t> e </a:t>
            </a:r>
            <a:r>
              <a:rPr lang="en-US" dirty="0" err="1"/>
              <a:t>Atraso</a:t>
            </a:r>
            <a:r>
              <a:rPr lang="en-US" dirty="0"/>
              <a:t> de </a:t>
            </a:r>
            <a:r>
              <a:rPr lang="en-US" dirty="0" err="1"/>
              <a:t>fase</a:t>
            </a:r>
            <a:endParaRPr lang="en-US" dirty="0"/>
          </a:p>
          <a:p>
            <a:pPr lvl="1"/>
            <a:r>
              <a:rPr lang="en-US" dirty="0"/>
              <a:t>(Cap.11)</a:t>
            </a:r>
          </a:p>
          <a:p>
            <a:r>
              <a:rPr lang="en-US" dirty="0"/>
              <a:t>9a </a:t>
            </a:r>
            <a:r>
              <a:rPr lang="en-US" dirty="0" err="1"/>
              <a:t>Semana</a:t>
            </a:r>
            <a:endParaRPr lang="en-US" dirty="0"/>
          </a:p>
          <a:p>
            <a:pPr lvl="1"/>
            <a:r>
              <a:rPr lang="en-US" dirty="0" err="1"/>
              <a:t>Revisão</a:t>
            </a:r>
            <a:r>
              <a:rPr lang="en-US" dirty="0"/>
              <a:t> de </a:t>
            </a:r>
            <a:r>
              <a:rPr lang="en-US" dirty="0" err="1"/>
              <a:t>compensadores</a:t>
            </a:r>
            <a:endParaRPr lang="en-US" dirty="0"/>
          </a:p>
          <a:p>
            <a:r>
              <a:rPr lang="en-US" dirty="0"/>
              <a:t>10a </a:t>
            </a:r>
            <a:r>
              <a:rPr lang="en-US" dirty="0" err="1"/>
              <a:t>Semana</a:t>
            </a:r>
            <a:endParaRPr lang="en-US" dirty="0"/>
          </a:p>
          <a:p>
            <a:pPr lvl="1"/>
            <a:r>
              <a:rPr lang="en-US" dirty="0" err="1"/>
              <a:t>Prova</a:t>
            </a:r>
            <a:r>
              <a:rPr lang="en-US" dirty="0"/>
              <a:t> N1</a:t>
            </a:r>
          </a:p>
          <a:p>
            <a:pPr lvl="1"/>
            <a:endParaRPr lang="pt-BR" dirty="0"/>
          </a:p>
        </p:txBody>
      </p:sp>
      <p:sp>
        <p:nvSpPr>
          <p:cNvPr id="3" name="Espaço Reservado para Conteúdo 2"/>
          <p:cNvSpPr>
            <a:spLocks noGrp="1"/>
          </p:cNvSpPr>
          <p:nvPr>
            <p:ph sz="half" idx="2"/>
          </p:nvPr>
        </p:nvSpPr>
        <p:spPr>
          <a:xfrm>
            <a:off x="5097016" y="836712"/>
            <a:ext cx="4629150" cy="5904656"/>
          </a:xfrm>
        </p:spPr>
        <p:txBody>
          <a:bodyPr>
            <a:normAutofit fontScale="77500" lnSpcReduction="20000"/>
          </a:bodyPr>
          <a:lstStyle/>
          <a:p>
            <a:pPr lvl="1"/>
            <a:endParaRPr lang="pt-BR" dirty="0"/>
          </a:p>
        </p:txBody>
      </p:sp>
    </p:spTree>
    <p:extLst>
      <p:ext uri="{BB962C8B-B14F-4D97-AF65-F5344CB8AC3E}">
        <p14:creationId xmlns:p14="http://schemas.microsoft.com/office/powerpoint/2010/main" val="25556091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19125" y="0"/>
            <a:ext cx="8420100" cy="1143000"/>
          </a:xfrm>
        </p:spPr>
        <p:txBody>
          <a:bodyPr/>
          <a:lstStyle/>
          <a:p>
            <a:pPr eaLnBrk="1" hangingPunct="1"/>
            <a:r>
              <a:rPr lang="en-US" altLang="pt-BR"/>
              <a:t>Exemplo de Um Sistema Estático:</a:t>
            </a:r>
            <a:br>
              <a:rPr lang="en-US" altLang="pt-BR"/>
            </a:br>
            <a:r>
              <a:rPr lang="en-US" altLang="pt-BR"/>
              <a:t> Transdutor de Força</a:t>
            </a:r>
          </a:p>
        </p:txBody>
      </p:sp>
      <p:graphicFrame>
        <p:nvGraphicFramePr>
          <p:cNvPr id="14339" name="Object 3"/>
          <p:cNvGraphicFramePr>
            <a:graphicFrameLocks noGrp="1" noChangeAspect="1"/>
          </p:cNvGraphicFramePr>
          <p:nvPr>
            <p:ph type="chart" idx="1"/>
          </p:nvPr>
        </p:nvGraphicFramePr>
        <p:xfrm>
          <a:off x="742950" y="1428750"/>
          <a:ext cx="8420100" cy="4667250"/>
        </p:xfrm>
        <a:graphic>
          <a:graphicData uri="http://schemas.openxmlformats.org/presentationml/2006/ole">
            <mc:AlternateContent xmlns:mc="http://schemas.openxmlformats.org/markup-compatibility/2006">
              <mc:Choice xmlns:v="urn:schemas-microsoft-com:vml" Requires="v">
                <p:oleObj name="Gráfico" r:id="rId2" imgW="7772400" imgH="4114800" progId="MSGraph.Chart.8">
                  <p:embed followColorScheme="full"/>
                </p:oleObj>
              </mc:Choice>
              <mc:Fallback>
                <p:oleObj name="Gráfico" r:id="rId2" imgW="7772400" imgH="4114800" progId="MSGraph.Chart.8">
                  <p:embed followColorScheme="full"/>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428750"/>
                        <a:ext cx="8420100"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Título 1"/>
          <p:cNvSpPr>
            <a:spLocks noGrp="1"/>
          </p:cNvSpPr>
          <p:nvPr>
            <p:ph type="title"/>
          </p:nvPr>
        </p:nvSpPr>
        <p:spPr/>
        <p:txBody>
          <a:bodyPr/>
          <a:lstStyle/>
          <a:p>
            <a:pPr algn="ctr"/>
            <a:r>
              <a:rPr lang="en-US"/>
              <a:t>E calcular a função de transferência Y(s)/R(s)</a:t>
            </a:r>
            <a:endParaRPr lang="pt-BR"/>
          </a:p>
        </p:txBody>
      </p:sp>
      <p:graphicFrame>
        <p:nvGraphicFramePr>
          <p:cNvPr id="2557959" name="Object 2"/>
          <p:cNvGraphicFramePr>
            <a:graphicFrameLocks noChangeAspect="1"/>
          </p:cNvGraphicFramePr>
          <p:nvPr/>
        </p:nvGraphicFramePr>
        <p:xfrm>
          <a:off x="3381375" y="4673600"/>
          <a:ext cx="3478213" cy="1470025"/>
        </p:xfrm>
        <a:graphic>
          <a:graphicData uri="http://schemas.openxmlformats.org/presentationml/2006/ole">
            <mc:AlternateContent xmlns:mc="http://schemas.openxmlformats.org/markup-compatibility/2006">
              <mc:Choice xmlns:v="urn:schemas-microsoft-com:vml" Requires="v">
                <p:oleObj name="Equação" r:id="rId2" imgW="1676160" imgH="711000" progId="Equation.3">
                  <p:embed/>
                </p:oleObj>
              </mc:Choice>
              <mc:Fallback>
                <p:oleObj name="Equação" r:id="rId2" imgW="1676160" imgH="71100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4673600"/>
                        <a:ext cx="3478213"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8982" name="Object 4"/>
          <p:cNvGraphicFramePr>
            <a:graphicFrameLocks noChangeAspect="1"/>
          </p:cNvGraphicFramePr>
          <p:nvPr/>
        </p:nvGraphicFramePr>
        <p:xfrm>
          <a:off x="1166813" y="1071563"/>
          <a:ext cx="7566025" cy="1470025"/>
        </p:xfrm>
        <a:graphic>
          <a:graphicData uri="http://schemas.openxmlformats.org/presentationml/2006/ole">
            <mc:AlternateContent xmlns:mc="http://schemas.openxmlformats.org/markup-compatibility/2006">
              <mc:Choice xmlns:v="urn:schemas-microsoft-com:vml" Requires="v">
                <p:oleObj name="Equação" r:id="rId4" imgW="3644640" imgH="711000" progId="Equation.3">
                  <p:embed/>
                </p:oleObj>
              </mc:Choice>
              <mc:Fallback>
                <p:oleObj name="Equação" r:id="rId4" imgW="3644640" imgH="7110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813" y="1071563"/>
                        <a:ext cx="7566025"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005" name="Object 5"/>
          <p:cNvGraphicFramePr>
            <a:graphicFrameLocks noChangeAspect="1"/>
          </p:cNvGraphicFramePr>
          <p:nvPr/>
        </p:nvGraphicFramePr>
        <p:xfrm>
          <a:off x="1087438" y="2816225"/>
          <a:ext cx="7724775" cy="1470025"/>
        </p:xfrm>
        <a:graphic>
          <a:graphicData uri="http://schemas.openxmlformats.org/presentationml/2006/ole">
            <mc:AlternateContent xmlns:mc="http://schemas.openxmlformats.org/markup-compatibility/2006">
              <mc:Choice xmlns:v="urn:schemas-microsoft-com:vml" Requires="v">
                <p:oleObj name="Equação" r:id="rId6" imgW="3720960" imgH="711000" progId="Equation.3">
                  <p:embed/>
                </p:oleObj>
              </mc:Choice>
              <mc:Fallback>
                <p:oleObj name="Equação" r:id="rId6" imgW="3720960" imgH="71100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438" y="2816225"/>
                        <a:ext cx="7724775"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7959"/>
                                        </p:tgtEl>
                                        <p:attrNameLst>
                                          <p:attrName>style.visibility</p:attrName>
                                        </p:attrNameLst>
                                      </p:cBhvr>
                                      <p:to>
                                        <p:strVal val="visible"/>
                                      </p:to>
                                    </p:set>
                                    <p:animEffect transition="in" filter="box(in)">
                                      <p:cBhvr>
                                        <p:cTn id="7" dur="500"/>
                                        <p:tgtEl>
                                          <p:spTgt spid="255795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58982"/>
                                        </p:tgtEl>
                                        <p:attrNameLst>
                                          <p:attrName>style.visibility</p:attrName>
                                        </p:attrNameLst>
                                      </p:cBhvr>
                                      <p:to>
                                        <p:strVal val="visible"/>
                                      </p:to>
                                    </p:set>
                                    <p:animEffect transition="in" filter="box(in)">
                                      <p:cBhvr>
                                        <p:cTn id="12" dur="500"/>
                                        <p:tgtEl>
                                          <p:spTgt spid="255898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60005"/>
                                        </p:tgtEl>
                                        <p:attrNameLst>
                                          <p:attrName>style.visibility</p:attrName>
                                        </p:attrNameLst>
                                      </p:cBhvr>
                                      <p:to>
                                        <p:strVal val="visible"/>
                                      </p:to>
                                    </p:set>
                                    <p:animEffect transition="in" filter="box(in)">
                                      <p:cBhvr>
                                        <p:cTn id="17" dur="500"/>
                                        <p:tgtEl>
                                          <p:spTgt spid="2560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Título 1"/>
          <p:cNvSpPr>
            <a:spLocks noGrp="1"/>
          </p:cNvSpPr>
          <p:nvPr>
            <p:ph type="title"/>
          </p:nvPr>
        </p:nvSpPr>
        <p:spPr/>
        <p:txBody>
          <a:bodyPr/>
          <a:lstStyle/>
          <a:p>
            <a:pPr algn="ctr"/>
            <a:r>
              <a:rPr lang="en-US"/>
              <a:t>E calcular a função de transferência Y(s)/R(s)</a:t>
            </a:r>
            <a:endParaRPr lang="pt-BR"/>
          </a:p>
        </p:txBody>
      </p:sp>
      <p:graphicFrame>
        <p:nvGraphicFramePr>
          <p:cNvPr id="2557959" name="Object 2"/>
          <p:cNvGraphicFramePr>
            <a:graphicFrameLocks noChangeAspect="1"/>
          </p:cNvGraphicFramePr>
          <p:nvPr/>
        </p:nvGraphicFramePr>
        <p:xfrm>
          <a:off x="3381375" y="4673600"/>
          <a:ext cx="3478213" cy="1470025"/>
        </p:xfrm>
        <a:graphic>
          <a:graphicData uri="http://schemas.openxmlformats.org/presentationml/2006/ole">
            <mc:AlternateContent xmlns:mc="http://schemas.openxmlformats.org/markup-compatibility/2006">
              <mc:Choice xmlns:v="urn:schemas-microsoft-com:vml" Requires="v">
                <p:oleObj name="Equação" r:id="rId2" imgW="1676160" imgH="711000" progId="Equation.3">
                  <p:embed/>
                </p:oleObj>
              </mc:Choice>
              <mc:Fallback>
                <p:oleObj name="Equação" r:id="rId2" imgW="1676160" imgH="71100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4673600"/>
                        <a:ext cx="3478213"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005" name="Object 4"/>
          <p:cNvGraphicFramePr>
            <a:graphicFrameLocks noChangeAspect="1"/>
          </p:cNvGraphicFramePr>
          <p:nvPr/>
        </p:nvGraphicFramePr>
        <p:xfrm>
          <a:off x="1095375" y="958850"/>
          <a:ext cx="7724775" cy="1470025"/>
        </p:xfrm>
        <a:graphic>
          <a:graphicData uri="http://schemas.openxmlformats.org/presentationml/2006/ole">
            <mc:AlternateContent xmlns:mc="http://schemas.openxmlformats.org/markup-compatibility/2006">
              <mc:Choice xmlns:v="urn:schemas-microsoft-com:vml" Requires="v">
                <p:oleObj name="Equação" r:id="rId4" imgW="3720960" imgH="711000" progId="Equation.3">
                  <p:embed/>
                </p:oleObj>
              </mc:Choice>
              <mc:Fallback>
                <p:oleObj name="Equação" r:id="rId4" imgW="3720960" imgH="7110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375" y="958850"/>
                        <a:ext cx="7724775"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029" name="Object 5"/>
          <p:cNvGraphicFramePr>
            <a:graphicFrameLocks noChangeAspect="1"/>
          </p:cNvGraphicFramePr>
          <p:nvPr/>
        </p:nvGraphicFramePr>
        <p:xfrm>
          <a:off x="858838" y="2643188"/>
          <a:ext cx="8199437" cy="1522412"/>
        </p:xfrm>
        <a:graphic>
          <a:graphicData uri="http://schemas.openxmlformats.org/presentationml/2006/ole">
            <mc:AlternateContent xmlns:mc="http://schemas.openxmlformats.org/markup-compatibility/2006">
              <mc:Choice xmlns:v="urn:schemas-microsoft-com:vml" Requires="v">
                <p:oleObj name="Equação" r:id="rId6" imgW="3949560" imgH="736560" progId="Equation.3">
                  <p:embed/>
                </p:oleObj>
              </mc:Choice>
              <mc:Fallback>
                <p:oleObj name="Equação" r:id="rId6" imgW="3949560" imgH="73656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838" y="2643188"/>
                        <a:ext cx="8199437" cy="1522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7959"/>
                                        </p:tgtEl>
                                        <p:attrNameLst>
                                          <p:attrName>style.visibility</p:attrName>
                                        </p:attrNameLst>
                                      </p:cBhvr>
                                      <p:to>
                                        <p:strVal val="visible"/>
                                      </p:to>
                                    </p:set>
                                    <p:animEffect transition="in" filter="box(in)">
                                      <p:cBhvr>
                                        <p:cTn id="7" dur="500"/>
                                        <p:tgtEl>
                                          <p:spTgt spid="255795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60005"/>
                                        </p:tgtEl>
                                        <p:attrNameLst>
                                          <p:attrName>style.visibility</p:attrName>
                                        </p:attrNameLst>
                                      </p:cBhvr>
                                      <p:to>
                                        <p:strVal val="visible"/>
                                      </p:to>
                                    </p:set>
                                    <p:animEffect transition="in" filter="box(in)">
                                      <p:cBhvr>
                                        <p:cTn id="12" dur="500"/>
                                        <p:tgtEl>
                                          <p:spTgt spid="256000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61029"/>
                                        </p:tgtEl>
                                        <p:attrNameLst>
                                          <p:attrName>style.visibility</p:attrName>
                                        </p:attrNameLst>
                                      </p:cBhvr>
                                      <p:to>
                                        <p:strVal val="visible"/>
                                      </p:to>
                                    </p:set>
                                    <p:animEffect transition="in" filter="box(in)">
                                      <p:cBhvr>
                                        <p:cTn id="17" dur="500"/>
                                        <p:tgtEl>
                                          <p:spTgt spid="256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Título 1"/>
          <p:cNvSpPr>
            <a:spLocks noGrp="1"/>
          </p:cNvSpPr>
          <p:nvPr>
            <p:ph type="title"/>
          </p:nvPr>
        </p:nvSpPr>
        <p:spPr/>
        <p:txBody>
          <a:bodyPr/>
          <a:lstStyle/>
          <a:p>
            <a:pPr algn="ctr"/>
            <a:r>
              <a:rPr lang="en-US"/>
              <a:t>E calcular a função de transferência Y(s)/R(s)</a:t>
            </a:r>
            <a:endParaRPr lang="pt-BR"/>
          </a:p>
        </p:txBody>
      </p:sp>
      <p:graphicFrame>
        <p:nvGraphicFramePr>
          <p:cNvPr id="2557959" name="Object 2"/>
          <p:cNvGraphicFramePr>
            <a:graphicFrameLocks noChangeAspect="1"/>
          </p:cNvGraphicFramePr>
          <p:nvPr/>
        </p:nvGraphicFramePr>
        <p:xfrm>
          <a:off x="3381375" y="4673600"/>
          <a:ext cx="3478213" cy="1470025"/>
        </p:xfrm>
        <a:graphic>
          <a:graphicData uri="http://schemas.openxmlformats.org/presentationml/2006/ole">
            <mc:AlternateContent xmlns:mc="http://schemas.openxmlformats.org/markup-compatibility/2006">
              <mc:Choice xmlns:v="urn:schemas-microsoft-com:vml" Requires="v">
                <p:oleObj name="Equação" r:id="rId2" imgW="1676160" imgH="711000" progId="Equation.3">
                  <p:embed/>
                </p:oleObj>
              </mc:Choice>
              <mc:Fallback>
                <p:oleObj name="Equação" r:id="rId2" imgW="1676160" imgH="71100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4673600"/>
                        <a:ext cx="3478213"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029" name="Object 4"/>
          <p:cNvGraphicFramePr>
            <a:graphicFrameLocks noChangeAspect="1"/>
          </p:cNvGraphicFramePr>
          <p:nvPr/>
        </p:nvGraphicFramePr>
        <p:xfrm>
          <a:off x="858838" y="928688"/>
          <a:ext cx="8199437" cy="1522412"/>
        </p:xfrm>
        <a:graphic>
          <a:graphicData uri="http://schemas.openxmlformats.org/presentationml/2006/ole">
            <mc:AlternateContent xmlns:mc="http://schemas.openxmlformats.org/markup-compatibility/2006">
              <mc:Choice xmlns:v="urn:schemas-microsoft-com:vml" Requires="v">
                <p:oleObj name="Equação" r:id="rId4" imgW="3949560" imgH="736560" progId="Equation.3">
                  <p:embed/>
                </p:oleObj>
              </mc:Choice>
              <mc:Fallback>
                <p:oleObj name="Equação" r:id="rId4" imgW="3949560" imgH="73656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38" y="928688"/>
                        <a:ext cx="8199437" cy="1522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2053" name="Object 5"/>
          <p:cNvGraphicFramePr>
            <a:graphicFrameLocks noChangeAspect="1"/>
          </p:cNvGraphicFramePr>
          <p:nvPr/>
        </p:nvGraphicFramePr>
        <p:xfrm>
          <a:off x="1881188" y="2763838"/>
          <a:ext cx="6196012" cy="1522412"/>
        </p:xfrm>
        <a:graphic>
          <a:graphicData uri="http://schemas.openxmlformats.org/presentationml/2006/ole">
            <mc:AlternateContent xmlns:mc="http://schemas.openxmlformats.org/markup-compatibility/2006">
              <mc:Choice xmlns:v="urn:schemas-microsoft-com:vml" Requires="v">
                <p:oleObj name="Equação" r:id="rId6" imgW="2984400" imgH="736560" progId="Equation.3">
                  <p:embed/>
                </p:oleObj>
              </mc:Choice>
              <mc:Fallback>
                <p:oleObj name="Equação" r:id="rId6" imgW="2984400" imgH="73656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1188" y="2763838"/>
                        <a:ext cx="6196012" cy="1522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7959"/>
                                        </p:tgtEl>
                                        <p:attrNameLst>
                                          <p:attrName>style.visibility</p:attrName>
                                        </p:attrNameLst>
                                      </p:cBhvr>
                                      <p:to>
                                        <p:strVal val="visible"/>
                                      </p:to>
                                    </p:set>
                                    <p:animEffect transition="in" filter="box(in)">
                                      <p:cBhvr>
                                        <p:cTn id="7" dur="500"/>
                                        <p:tgtEl>
                                          <p:spTgt spid="255795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61029"/>
                                        </p:tgtEl>
                                        <p:attrNameLst>
                                          <p:attrName>style.visibility</p:attrName>
                                        </p:attrNameLst>
                                      </p:cBhvr>
                                      <p:to>
                                        <p:strVal val="visible"/>
                                      </p:to>
                                    </p:set>
                                    <p:animEffect transition="in" filter="box(in)">
                                      <p:cBhvr>
                                        <p:cTn id="12" dur="500"/>
                                        <p:tgtEl>
                                          <p:spTgt spid="256102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62053"/>
                                        </p:tgtEl>
                                        <p:attrNameLst>
                                          <p:attrName>style.visibility</p:attrName>
                                        </p:attrNameLst>
                                      </p:cBhvr>
                                      <p:to>
                                        <p:strVal val="visible"/>
                                      </p:to>
                                    </p:set>
                                    <p:animEffect transition="in" filter="box(in)">
                                      <p:cBhvr>
                                        <p:cTn id="17" dur="500"/>
                                        <p:tgtEl>
                                          <p:spTgt spid="256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Título 1"/>
          <p:cNvSpPr>
            <a:spLocks noGrp="1"/>
          </p:cNvSpPr>
          <p:nvPr>
            <p:ph type="title"/>
          </p:nvPr>
        </p:nvSpPr>
        <p:spPr/>
        <p:txBody>
          <a:bodyPr/>
          <a:lstStyle/>
          <a:p>
            <a:pPr algn="ctr"/>
            <a:r>
              <a:rPr lang="en-US"/>
              <a:t>E calcular a função de transferência Y(s)/R(s)</a:t>
            </a:r>
            <a:endParaRPr lang="pt-BR"/>
          </a:p>
        </p:txBody>
      </p:sp>
      <p:graphicFrame>
        <p:nvGraphicFramePr>
          <p:cNvPr id="2557959" name="Object 2"/>
          <p:cNvGraphicFramePr>
            <a:graphicFrameLocks noChangeAspect="1"/>
          </p:cNvGraphicFramePr>
          <p:nvPr/>
        </p:nvGraphicFramePr>
        <p:xfrm>
          <a:off x="23813" y="4648200"/>
          <a:ext cx="9853612" cy="1522413"/>
        </p:xfrm>
        <a:graphic>
          <a:graphicData uri="http://schemas.openxmlformats.org/presentationml/2006/ole">
            <mc:AlternateContent xmlns:mc="http://schemas.openxmlformats.org/markup-compatibility/2006">
              <mc:Choice xmlns:v="urn:schemas-microsoft-com:vml" Requires="v">
                <p:oleObj name="Equação" r:id="rId2" imgW="4749480" imgH="736560" progId="Equation.3">
                  <p:embed/>
                </p:oleObj>
              </mc:Choice>
              <mc:Fallback>
                <p:oleObj name="Equação" r:id="rId2" imgW="4749480" imgH="73656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 y="4648200"/>
                        <a:ext cx="9853612" cy="152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2053" name="Object 4"/>
          <p:cNvGraphicFramePr>
            <a:graphicFrameLocks noChangeAspect="1"/>
          </p:cNvGraphicFramePr>
          <p:nvPr/>
        </p:nvGraphicFramePr>
        <p:xfrm>
          <a:off x="1881188" y="928688"/>
          <a:ext cx="6196012" cy="1522412"/>
        </p:xfrm>
        <a:graphic>
          <a:graphicData uri="http://schemas.openxmlformats.org/presentationml/2006/ole">
            <mc:AlternateContent xmlns:mc="http://schemas.openxmlformats.org/markup-compatibility/2006">
              <mc:Choice xmlns:v="urn:schemas-microsoft-com:vml" Requires="v">
                <p:oleObj name="Equação" r:id="rId4" imgW="2984400" imgH="736560" progId="Equation.3">
                  <p:embed/>
                </p:oleObj>
              </mc:Choice>
              <mc:Fallback>
                <p:oleObj name="Equação" r:id="rId4" imgW="2984400" imgH="73656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188" y="928688"/>
                        <a:ext cx="6196012" cy="1522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3077" name="Object 5"/>
          <p:cNvGraphicFramePr>
            <a:graphicFrameLocks noChangeAspect="1"/>
          </p:cNvGraphicFramePr>
          <p:nvPr/>
        </p:nvGraphicFramePr>
        <p:xfrm>
          <a:off x="1776413" y="2711450"/>
          <a:ext cx="6407150" cy="1627188"/>
        </p:xfrm>
        <a:graphic>
          <a:graphicData uri="http://schemas.openxmlformats.org/presentationml/2006/ole">
            <mc:AlternateContent xmlns:mc="http://schemas.openxmlformats.org/markup-compatibility/2006">
              <mc:Choice xmlns:v="urn:schemas-microsoft-com:vml" Requires="v">
                <p:oleObj name="Equação" r:id="rId6" imgW="3085920" imgH="787320" progId="Equation.3">
                  <p:embed/>
                </p:oleObj>
              </mc:Choice>
              <mc:Fallback>
                <p:oleObj name="Equação" r:id="rId6" imgW="3085920" imgH="78732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413" y="2711450"/>
                        <a:ext cx="6407150" cy="162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7959"/>
                                        </p:tgtEl>
                                        <p:attrNameLst>
                                          <p:attrName>style.visibility</p:attrName>
                                        </p:attrNameLst>
                                      </p:cBhvr>
                                      <p:to>
                                        <p:strVal val="visible"/>
                                      </p:to>
                                    </p:set>
                                    <p:animEffect transition="in" filter="box(in)">
                                      <p:cBhvr>
                                        <p:cTn id="7" dur="500"/>
                                        <p:tgtEl>
                                          <p:spTgt spid="255795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62053"/>
                                        </p:tgtEl>
                                        <p:attrNameLst>
                                          <p:attrName>style.visibility</p:attrName>
                                        </p:attrNameLst>
                                      </p:cBhvr>
                                      <p:to>
                                        <p:strVal val="visible"/>
                                      </p:to>
                                    </p:set>
                                    <p:animEffect transition="in" filter="box(in)">
                                      <p:cBhvr>
                                        <p:cTn id="12" dur="500"/>
                                        <p:tgtEl>
                                          <p:spTgt spid="256205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63077"/>
                                        </p:tgtEl>
                                        <p:attrNameLst>
                                          <p:attrName>style.visibility</p:attrName>
                                        </p:attrNameLst>
                                      </p:cBhvr>
                                      <p:to>
                                        <p:strVal val="visible"/>
                                      </p:to>
                                    </p:set>
                                    <p:animEffect transition="in" filter="box(in)">
                                      <p:cBhvr>
                                        <p:cTn id="17" dur="500"/>
                                        <p:tgtEl>
                                          <p:spTgt spid="256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Título 1"/>
          <p:cNvSpPr>
            <a:spLocks noGrp="1"/>
          </p:cNvSpPr>
          <p:nvPr>
            <p:ph type="title"/>
          </p:nvPr>
        </p:nvSpPr>
        <p:spPr/>
        <p:txBody>
          <a:bodyPr/>
          <a:lstStyle/>
          <a:p>
            <a:pPr algn="ctr"/>
            <a:r>
              <a:rPr lang="en-US"/>
              <a:t>E calcular a função de transferência Y(s)/R(s)</a:t>
            </a:r>
            <a:endParaRPr lang="pt-BR"/>
          </a:p>
        </p:txBody>
      </p:sp>
      <p:graphicFrame>
        <p:nvGraphicFramePr>
          <p:cNvPr id="2557959" name="Object 2"/>
          <p:cNvGraphicFramePr>
            <a:graphicFrameLocks noChangeAspect="1"/>
          </p:cNvGraphicFramePr>
          <p:nvPr/>
        </p:nvGraphicFramePr>
        <p:xfrm>
          <a:off x="23813" y="977900"/>
          <a:ext cx="9853612" cy="1522413"/>
        </p:xfrm>
        <a:graphic>
          <a:graphicData uri="http://schemas.openxmlformats.org/presentationml/2006/ole">
            <mc:AlternateContent xmlns:mc="http://schemas.openxmlformats.org/markup-compatibility/2006">
              <mc:Choice xmlns:v="urn:schemas-microsoft-com:vml" Requires="v">
                <p:oleObj name="Equação" r:id="rId2" imgW="4749480" imgH="736560" progId="Equation.3">
                  <p:embed/>
                </p:oleObj>
              </mc:Choice>
              <mc:Fallback>
                <p:oleObj name="Equação" r:id="rId2" imgW="4749480" imgH="73656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 y="977900"/>
                        <a:ext cx="9853612" cy="152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4101" name="Object 5"/>
          <p:cNvGraphicFramePr>
            <a:graphicFrameLocks noChangeAspect="1"/>
          </p:cNvGraphicFramePr>
          <p:nvPr/>
        </p:nvGraphicFramePr>
        <p:xfrm>
          <a:off x="1682750" y="2763838"/>
          <a:ext cx="6534150" cy="1522412"/>
        </p:xfrm>
        <a:graphic>
          <a:graphicData uri="http://schemas.openxmlformats.org/presentationml/2006/ole">
            <mc:AlternateContent xmlns:mc="http://schemas.openxmlformats.org/markup-compatibility/2006">
              <mc:Choice xmlns:v="urn:schemas-microsoft-com:vml" Requires="v">
                <p:oleObj name="Equação" r:id="rId4" imgW="3149280" imgH="736560" progId="Equation.3">
                  <p:embed/>
                </p:oleObj>
              </mc:Choice>
              <mc:Fallback>
                <p:oleObj name="Equação" r:id="rId4" imgW="3149280" imgH="73656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2750" y="2763838"/>
                        <a:ext cx="6534150" cy="1522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4102" name="Object 6"/>
          <p:cNvGraphicFramePr>
            <a:graphicFrameLocks noChangeAspect="1"/>
          </p:cNvGraphicFramePr>
          <p:nvPr/>
        </p:nvGraphicFramePr>
        <p:xfrm>
          <a:off x="1955800" y="4676775"/>
          <a:ext cx="5954713" cy="1311275"/>
        </p:xfrm>
        <a:graphic>
          <a:graphicData uri="http://schemas.openxmlformats.org/presentationml/2006/ole">
            <mc:AlternateContent xmlns:mc="http://schemas.openxmlformats.org/markup-compatibility/2006">
              <mc:Choice xmlns:v="urn:schemas-microsoft-com:vml" Requires="v">
                <p:oleObj name="Equação" r:id="rId6" imgW="2869920" imgH="634680" progId="Equation.3">
                  <p:embed/>
                </p:oleObj>
              </mc:Choice>
              <mc:Fallback>
                <p:oleObj name="Equação" r:id="rId6" imgW="2869920" imgH="63468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5800" y="4676775"/>
                        <a:ext cx="5954713" cy="1311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7959"/>
                                        </p:tgtEl>
                                        <p:attrNameLst>
                                          <p:attrName>style.visibility</p:attrName>
                                        </p:attrNameLst>
                                      </p:cBhvr>
                                      <p:to>
                                        <p:strVal val="visible"/>
                                      </p:to>
                                    </p:set>
                                    <p:animEffect transition="in" filter="box(in)">
                                      <p:cBhvr>
                                        <p:cTn id="7" dur="500"/>
                                        <p:tgtEl>
                                          <p:spTgt spid="255795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64101"/>
                                        </p:tgtEl>
                                        <p:attrNameLst>
                                          <p:attrName>style.visibility</p:attrName>
                                        </p:attrNameLst>
                                      </p:cBhvr>
                                      <p:to>
                                        <p:strVal val="visible"/>
                                      </p:to>
                                    </p:set>
                                    <p:animEffect transition="in" filter="box(in)">
                                      <p:cBhvr>
                                        <p:cTn id="12" dur="500"/>
                                        <p:tgtEl>
                                          <p:spTgt spid="256410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64102"/>
                                        </p:tgtEl>
                                        <p:attrNameLst>
                                          <p:attrName>style.visibility</p:attrName>
                                        </p:attrNameLst>
                                      </p:cBhvr>
                                      <p:to>
                                        <p:strVal val="visible"/>
                                      </p:to>
                                    </p:set>
                                    <p:animEffect transition="in" filter="box(in)">
                                      <p:cBhvr>
                                        <p:cTn id="17" dur="500"/>
                                        <p:tgtEl>
                                          <p:spTgt spid="256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Título 1"/>
          <p:cNvSpPr>
            <a:spLocks noGrp="1"/>
          </p:cNvSpPr>
          <p:nvPr>
            <p:ph type="title"/>
          </p:nvPr>
        </p:nvSpPr>
        <p:spPr/>
        <p:txBody>
          <a:bodyPr/>
          <a:lstStyle/>
          <a:p>
            <a:pPr algn="ctr"/>
            <a:r>
              <a:rPr lang="en-US"/>
              <a:t>Por último devemos verificar os resultados por simulação</a:t>
            </a:r>
            <a:endParaRPr lang="pt-BR"/>
          </a:p>
        </p:txBody>
      </p:sp>
      <p:pic>
        <p:nvPicPr>
          <p:cNvPr id="876547" name="Picture 2"/>
          <p:cNvPicPr>
            <a:picLocks noChangeAspect="1" noChangeArrowheads="1"/>
          </p:cNvPicPr>
          <p:nvPr/>
        </p:nvPicPr>
        <p:blipFill>
          <a:blip r:embed="rId2"/>
          <a:srcRect/>
          <a:stretch>
            <a:fillRect/>
          </a:stretch>
        </p:blipFill>
        <p:spPr bwMode="auto">
          <a:xfrm>
            <a:off x="1495425" y="1189038"/>
            <a:ext cx="6958013" cy="5240337"/>
          </a:xfrm>
          <a:prstGeom prst="rect">
            <a:avLst/>
          </a:prstGeom>
          <a:noFill/>
          <a:ln w="12700">
            <a:noFill/>
            <a:miter lim="800000"/>
            <a:headEnd type="none" w="sm" len="sm"/>
            <a:tailEnd type="none" w="sm" len="sm"/>
          </a:ln>
        </p:spPr>
      </p:pic>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Título 1"/>
          <p:cNvSpPr>
            <a:spLocks noGrp="1"/>
          </p:cNvSpPr>
          <p:nvPr>
            <p:ph type="title"/>
          </p:nvPr>
        </p:nvSpPr>
        <p:spPr/>
        <p:txBody>
          <a:bodyPr/>
          <a:lstStyle/>
          <a:p>
            <a:r>
              <a:rPr lang="en-US"/>
              <a:t>Controlabilidade</a:t>
            </a:r>
            <a:endParaRPr lang="pt-BR"/>
          </a:p>
        </p:txBody>
      </p:sp>
      <p:sp>
        <p:nvSpPr>
          <p:cNvPr id="877571" name="Espaço Reservado para Conteúdo 2"/>
          <p:cNvSpPr>
            <a:spLocks noGrp="1"/>
          </p:cNvSpPr>
          <p:nvPr>
            <p:ph idx="1"/>
          </p:nvPr>
        </p:nvSpPr>
        <p:spPr>
          <a:xfrm>
            <a:off x="271463" y="1196975"/>
            <a:ext cx="4467225" cy="5381625"/>
          </a:xfrm>
        </p:spPr>
        <p:txBody>
          <a:bodyPr/>
          <a:lstStyle/>
          <a:p>
            <a:r>
              <a:rPr lang="en-US"/>
              <a:t>Considere os sistemas abaixo. </a:t>
            </a:r>
          </a:p>
          <a:p>
            <a:r>
              <a:rPr lang="en-US"/>
              <a:t>Em (a) todas as variáveis de estado são acessíveis via sinal de controle </a:t>
            </a:r>
            <a:r>
              <a:rPr lang="en-US" i="1"/>
              <a:t>u</a:t>
            </a:r>
          </a:p>
          <a:p>
            <a:r>
              <a:rPr lang="en-US"/>
              <a:t>Em (b), x</a:t>
            </a:r>
            <a:r>
              <a:rPr lang="en-US" baseline="-25000"/>
              <a:t>1</a:t>
            </a:r>
            <a:r>
              <a:rPr lang="en-US"/>
              <a:t> não é acessível</a:t>
            </a:r>
          </a:p>
          <a:p>
            <a:r>
              <a:rPr lang="en-US"/>
              <a:t>(b) é dito não controlável</a:t>
            </a:r>
            <a:endParaRPr lang="pt-BR"/>
          </a:p>
        </p:txBody>
      </p:sp>
      <p:pic>
        <p:nvPicPr>
          <p:cNvPr id="877572" name="Picture 2"/>
          <p:cNvPicPr>
            <a:picLocks noChangeAspect="1" noChangeArrowheads="1"/>
          </p:cNvPicPr>
          <p:nvPr/>
        </p:nvPicPr>
        <p:blipFill>
          <a:blip r:embed="rId2"/>
          <a:srcRect/>
          <a:stretch>
            <a:fillRect/>
          </a:stretch>
        </p:blipFill>
        <p:spPr bwMode="auto">
          <a:xfrm>
            <a:off x="4738688" y="1090613"/>
            <a:ext cx="4857750" cy="5481637"/>
          </a:xfrm>
          <a:prstGeom prst="rect">
            <a:avLst/>
          </a:prstGeom>
          <a:noFill/>
          <a:ln w="12700">
            <a:noFill/>
            <a:miter lim="800000"/>
            <a:headEnd type="none" w="sm" len="sm"/>
            <a:tailEnd type="none" w="sm" len="sm"/>
          </a:ln>
        </p:spPr>
      </p:pic>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Título 1"/>
          <p:cNvSpPr>
            <a:spLocks noGrp="1"/>
          </p:cNvSpPr>
          <p:nvPr>
            <p:ph type="title"/>
          </p:nvPr>
        </p:nvSpPr>
        <p:spPr/>
        <p:txBody>
          <a:bodyPr/>
          <a:lstStyle/>
          <a:p>
            <a:r>
              <a:rPr lang="en-US"/>
              <a:t>Controlabilidade por Inspeção das Matrizes de Estado na forma paralela</a:t>
            </a:r>
            <a:endParaRPr lang="pt-BR"/>
          </a:p>
        </p:txBody>
      </p:sp>
      <p:sp>
        <p:nvSpPr>
          <p:cNvPr id="3" name="Espaço Reservado para Conteúdo 2"/>
          <p:cNvSpPr>
            <a:spLocks noGrp="1"/>
          </p:cNvSpPr>
          <p:nvPr>
            <p:ph idx="1"/>
          </p:nvPr>
        </p:nvSpPr>
        <p:spPr/>
        <p:txBody>
          <a:bodyPr/>
          <a:lstStyle/>
          <a:p>
            <a:r>
              <a:rPr lang="en-US"/>
              <a:t>Vide slide anterior para visualização da forma paralela</a:t>
            </a:r>
          </a:p>
          <a:p>
            <a:endParaRPr lang="en-US"/>
          </a:p>
          <a:p>
            <a:endParaRPr lang="en-US"/>
          </a:p>
          <a:p>
            <a:r>
              <a:rPr lang="en-US"/>
              <a:t>Como o sistema é dado por </a:t>
            </a:r>
            <a:r>
              <a:rPr lang="en-US" b="1"/>
              <a:t>X</a:t>
            </a:r>
            <a:r>
              <a:rPr lang="en-US"/>
              <a:t>’=</a:t>
            </a:r>
            <a:r>
              <a:rPr lang="en-US" b="1"/>
              <a:t>A</a:t>
            </a:r>
            <a:r>
              <a:rPr lang="en-US"/>
              <a:t>.</a:t>
            </a:r>
            <a:r>
              <a:rPr lang="en-US" b="1"/>
              <a:t>X</a:t>
            </a:r>
            <a:r>
              <a:rPr lang="en-US"/>
              <a:t>+</a:t>
            </a:r>
            <a:r>
              <a:rPr lang="en-US" b="1"/>
              <a:t>B</a:t>
            </a:r>
            <a:r>
              <a:rPr lang="en-US"/>
              <a:t>.u, para que pelo menos uma variável </a:t>
            </a:r>
            <a:r>
              <a:rPr lang="en-US" b="1"/>
              <a:t>X</a:t>
            </a:r>
            <a:r>
              <a:rPr lang="en-US"/>
              <a:t>’ não seja acessível, </a:t>
            </a:r>
            <a:r>
              <a:rPr lang="en-US" b="1"/>
              <a:t>B </a:t>
            </a:r>
            <a:r>
              <a:rPr lang="en-US"/>
              <a:t>deverá ter pelo menos uma linha nula.</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Título 1"/>
          <p:cNvSpPr>
            <a:spLocks noGrp="1"/>
          </p:cNvSpPr>
          <p:nvPr>
            <p:ph type="title"/>
          </p:nvPr>
        </p:nvSpPr>
        <p:spPr/>
        <p:txBody>
          <a:bodyPr/>
          <a:lstStyle/>
          <a:p>
            <a:r>
              <a:rPr lang="en-US"/>
              <a:t>Critério de Controlabilidade (forma generalizada)</a:t>
            </a:r>
            <a:endParaRPr lang="pt-BR"/>
          </a:p>
        </p:txBody>
      </p:sp>
      <p:sp>
        <p:nvSpPr>
          <p:cNvPr id="879619" name="Espaço Reservado para Conteúdo 2"/>
          <p:cNvSpPr>
            <a:spLocks noGrp="1"/>
          </p:cNvSpPr>
          <p:nvPr>
            <p:ph idx="1"/>
          </p:nvPr>
        </p:nvSpPr>
        <p:spPr/>
        <p:txBody>
          <a:bodyPr/>
          <a:lstStyle/>
          <a:p>
            <a:r>
              <a:rPr lang="en-US"/>
              <a:t>Dado : </a:t>
            </a:r>
            <a:r>
              <a:rPr lang="en-US" b="1"/>
              <a:t>X</a:t>
            </a:r>
            <a:r>
              <a:rPr lang="en-US"/>
              <a:t>’=</a:t>
            </a:r>
            <a:r>
              <a:rPr lang="en-US" b="1"/>
              <a:t>A</a:t>
            </a:r>
            <a:r>
              <a:rPr lang="en-US"/>
              <a:t>.</a:t>
            </a:r>
            <a:r>
              <a:rPr lang="en-US" b="1"/>
              <a:t>X</a:t>
            </a:r>
            <a:r>
              <a:rPr lang="en-US"/>
              <a:t>+</a:t>
            </a:r>
            <a:r>
              <a:rPr lang="en-US" b="1"/>
              <a:t>B</a:t>
            </a:r>
            <a:r>
              <a:rPr lang="en-US"/>
              <a:t>.u, onde </a:t>
            </a:r>
            <a:r>
              <a:rPr lang="en-US" b="1"/>
              <a:t>X </a:t>
            </a:r>
            <a:r>
              <a:rPr lang="en-US"/>
              <a:t>é uma matriz de n linhas.</a:t>
            </a:r>
          </a:p>
          <a:p>
            <a:endParaRPr lang="en-US"/>
          </a:p>
          <a:p>
            <a:endParaRPr lang="en-US"/>
          </a:p>
          <a:p>
            <a:r>
              <a:rPr lang="en-US"/>
              <a:t>Diz-se que o sistema será completamente controlável se a matriz :</a:t>
            </a:r>
          </a:p>
          <a:p>
            <a:pPr lvl="1"/>
            <a:r>
              <a:rPr lang="en-US" b="1"/>
              <a:t>C</a:t>
            </a:r>
            <a:r>
              <a:rPr lang="en-US" baseline="-25000"/>
              <a:t>m</a:t>
            </a:r>
            <a:r>
              <a:rPr lang="en-US"/>
              <a:t> = [</a:t>
            </a:r>
            <a:r>
              <a:rPr lang="en-US" b="1"/>
              <a:t>B AB A</a:t>
            </a:r>
            <a:r>
              <a:rPr lang="en-US" baseline="30000"/>
              <a:t>2</a:t>
            </a:r>
            <a:r>
              <a:rPr lang="en-US" b="1"/>
              <a:t>B </a:t>
            </a:r>
            <a:r>
              <a:rPr lang="en-US"/>
              <a:t>… </a:t>
            </a:r>
            <a:r>
              <a:rPr lang="en-US" b="1"/>
              <a:t>A</a:t>
            </a:r>
            <a:r>
              <a:rPr lang="en-US" baseline="30000"/>
              <a:t>n-1</a:t>
            </a:r>
            <a:r>
              <a:rPr lang="en-US" b="1"/>
              <a:t>B</a:t>
            </a:r>
            <a:r>
              <a:rPr lang="en-US"/>
              <a:t>] for de </a:t>
            </a:r>
            <a:r>
              <a:rPr lang="en-US" i="1"/>
              <a:t>posto </a:t>
            </a:r>
            <a:r>
              <a:rPr lang="en-US"/>
              <a:t>ou </a:t>
            </a:r>
            <a:r>
              <a:rPr lang="en-US" i="1"/>
              <a:t>rank </a:t>
            </a:r>
            <a:r>
              <a:rPr lang="en-US"/>
              <a:t>n</a:t>
            </a:r>
            <a:r>
              <a:rPr lang="en-US" i="1"/>
              <a:t> </a:t>
            </a:r>
            <a:endParaRPr lang="pt-BR" b="1"/>
          </a:p>
        </p:txBody>
      </p:sp>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4" name="Picture 2"/>
          <p:cNvPicPr>
            <a:picLocks noChangeAspect="1" noChangeArrowheads="1"/>
          </p:cNvPicPr>
          <p:nvPr/>
        </p:nvPicPr>
        <p:blipFill>
          <a:blip r:embed="rId2"/>
          <a:srcRect/>
          <a:stretch>
            <a:fillRect/>
          </a:stretch>
        </p:blipFill>
        <p:spPr bwMode="auto">
          <a:xfrm>
            <a:off x="595313" y="1571625"/>
            <a:ext cx="8072437" cy="2357438"/>
          </a:xfrm>
          <a:prstGeom prst="rect">
            <a:avLst/>
          </a:prstGeom>
          <a:noFill/>
          <a:ln w="12700">
            <a:noFill/>
            <a:miter lim="800000"/>
            <a:headEnd type="none" w="sm" len="sm"/>
            <a:tailEnd type="none" w="sm" len="sm"/>
          </a:ln>
        </p:spPr>
      </p:pic>
      <p:sp>
        <p:nvSpPr>
          <p:cNvPr id="122885" name="Título 1"/>
          <p:cNvSpPr>
            <a:spLocks noGrp="1"/>
          </p:cNvSpPr>
          <p:nvPr>
            <p:ph type="title"/>
          </p:nvPr>
        </p:nvSpPr>
        <p:spPr/>
        <p:txBody>
          <a:bodyPr/>
          <a:lstStyle/>
          <a:p>
            <a:r>
              <a:rPr lang="en-US"/>
              <a:t>Nise, pag.522-3, exemplo 12.2, Controlabilidade</a:t>
            </a:r>
            <a:endParaRPr lang="pt-BR"/>
          </a:p>
        </p:txBody>
      </p:sp>
      <p:sp>
        <p:nvSpPr>
          <p:cNvPr id="122886" name="Espaço Reservado para Conteúdo 2"/>
          <p:cNvSpPr>
            <a:spLocks noGrp="1"/>
          </p:cNvSpPr>
          <p:nvPr>
            <p:ph idx="1"/>
          </p:nvPr>
        </p:nvSpPr>
        <p:spPr/>
        <p:txBody>
          <a:bodyPr/>
          <a:lstStyle/>
          <a:p>
            <a:r>
              <a:rPr lang="en-US"/>
              <a:t>Verificar a controlabilidade do sistema :</a:t>
            </a:r>
            <a:endParaRPr lang="pt-BR"/>
          </a:p>
        </p:txBody>
      </p:sp>
      <p:graphicFrame>
        <p:nvGraphicFramePr>
          <p:cNvPr id="2570241" name="Object 1"/>
          <p:cNvGraphicFramePr>
            <a:graphicFrameLocks noChangeAspect="1"/>
          </p:cNvGraphicFramePr>
          <p:nvPr/>
        </p:nvGraphicFramePr>
        <p:xfrm>
          <a:off x="415925" y="4183063"/>
          <a:ext cx="3108325" cy="1889125"/>
        </p:xfrm>
        <a:graphic>
          <a:graphicData uri="http://schemas.openxmlformats.org/presentationml/2006/ole">
            <mc:AlternateContent xmlns:mc="http://schemas.openxmlformats.org/markup-compatibility/2006">
              <mc:Choice xmlns:v="urn:schemas-microsoft-com:vml" Requires="v">
                <p:oleObj name="Equação" r:id="rId3" imgW="1498320" imgH="914400" progId="Equation.3">
                  <p:embed/>
                </p:oleObj>
              </mc:Choice>
              <mc:Fallback>
                <p:oleObj name="Equação" r:id="rId3" imgW="1498320" imgH="914400" progId="Equation.3">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25" y="4183063"/>
                        <a:ext cx="3108325" cy="188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70242" name="Object 2"/>
          <p:cNvGraphicFramePr>
            <a:graphicFrameLocks noChangeAspect="1"/>
          </p:cNvGraphicFramePr>
          <p:nvPr/>
        </p:nvGraphicFramePr>
        <p:xfrm>
          <a:off x="4865688" y="3714750"/>
          <a:ext cx="5056187" cy="2940050"/>
        </p:xfrm>
        <a:graphic>
          <a:graphicData uri="http://schemas.openxmlformats.org/presentationml/2006/ole">
            <mc:AlternateContent xmlns:mc="http://schemas.openxmlformats.org/markup-compatibility/2006">
              <mc:Choice xmlns:v="urn:schemas-microsoft-com:vml" Requires="v">
                <p:oleObj name="Equação" r:id="rId5" imgW="2438280" imgH="1422360" progId="Equation.3">
                  <p:embed/>
                </p:oleObj>
              </mc:Choice>
              <mc:Fallback>
                <p:oleObj name="Equação" r:id="rId5" imgW="2438280" imgH="1422360" progId="Equation.3">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688" y="3714750"/>
                        <a:ext cx="5056187" cy="294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70241"/>
                                        </p:tgtEl>
                                        <p:attrNameLst>
                                          <p:attrName>style.visibility</p:attrName>
                                        </p:attrNameLst>
                                      </p:cBhvr>
                                      <p:to>
                                        <p:strVal val="visible"/>
                                      </p:to>
                                    </p:set>
                                    <p:animEffect transition="in" filter="box(in)">
                                      <p:cBhvr>
                                        <p:cTn id="7" dur="500"/>
                                        <p:tgtEl>
                                          <p:spTgt spid="257024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70242"/>
                                        </p:tgtEl>
                                        <p:attrNameLst>
                                          <p:attrName>style.visibility</p:attrName>
                                        </p:attrNameLst>
                                      </p:cBhvr>
                                      <p:to>
                                        <p:strVal val="visible"/>
                                      </p:to>
                                    </p:set>
                                    <p:animEffect transition="in" filter="box(in)">
                                      <p:cBhvr>
                                        <p:cTn id="12" dur="500"/>
                                        <p:tgtEl>
                                          <p:spTgt spid="257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9563" y="-71438"/>
            <a:ext cx="8853487" cy="1143001"/>
          </a:xfrm>
        </p:spPr>
        <p:txBody>
          <a:bodyPr/>
          <a:lstStyle/>
          <a:p>
            <a:pPr eaLnBrk="1" hangingPunct="1"/>
            <a:r>
              <a:rPr lang="en-US" altLang="pt-BR"/>
              <a:t>Exemplo de Um Sistema Dinâmico: O Esfriamento de Uma Xícara de Café</a:t>
            </a:r>
          </a:p>
        </p:txBody>
      </p:sp>
      <p:graphicFrame>
        <p:nvGraphicFramePr>
          <p:cNvPr id="15363" name="Object 3"/>
          <p:cNvGraphicFramePr>
            <a:graphicFrameLocks noGrp="1" noChangeAspect="1"/>
          </p:cNvGraphicFramePr>
          <p:nvPr>
            <p:ph type="chart" idx="1"/>
          </p:nvPr>
        </p:nvGraphicFramePr>
        <p:xfrm>
          <a:off x="742950" y="1500188"/>
          <a:ext cx="8420100" cy="4595812"/>
        </p:xfrm>
        <a:graphic>
          <a:graphicData uri="http://schemas.openxmlformats.org/presentationml/2006/ole">
            <mc:AlternateContent xmlns:mc="http://schemas.openxmlformats.org/markup-compatibility/2006">
              <mc:Choice xmlns:v="urn:schemas-microsoft-com:vml" Requires="v">
                <p:oleObj name="Gráfico" r:id="rId2" imgW="7772400" imgH="4114800" progId="MSGraph.Chart.8">
                  <p:embed followColorScheme="full"/>
                </p:oleObj>
              </mc:Choice>
              <mc:Fallback>
                <p:oleObj name="Gráfico" r:id="rId2" imgW="7772400" imgH="4114800" progId="MSGraph.Chart.8">
                  <p:embed followColorScheme="full"/>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500188"/>
                        <a:ext cx="8420100" cy="459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1" name="Título 1"/>
          <p:cNvSpPr>
            <a:spLocks noGrp="1"/>
          </p:cNvSpPr>
          <p:nvPr>
            <p:ph type="title"/>
          </p:nvPr>
        </p:nvSpPr>
        <p:spPr/>
        <p:txBody>
          <a:bodyPr/>
          <a:lstStyle/>
          <a:p>
            <a:r>
              <a:rPr lang="en-US"/>
              <a:t>Nise, pag.522-3, exemplo 12.2, Controlabilidade</a:t>
            </a:r>
            <a:endParaRPr lang="pt-BR"/>
          </a:p>
        </p:txBody>
      </p:sp>
      <p:sp>
        <p:nvSpPr>
          <p:cNvPr id="123912" name="Espaço Reservado para Conteúdo 2"/>
          <p:cNvSpPr>
            <a:spLocks noGrp="1"/>
          </p:cNvSpPr>
          <p:nvPr>
            <p:ph idx="1"/>
          </p:nvPr>
        </p:nvSpPr>
        <p:spPr/>
        <p:txBody>
          <a:bodyPr/>
          <a:lstStyle/>
          <a:p>
            <a:r>
              <a:rPr lang="en-US"/>
              <a:t>Verificar a controlabilidade do sistema :</a:t>
            </a:r>
            <a:endParaRPr lang="pt-BR"/>
          </a:p>
        </p:txBody>
      </p:sp>
      <p:graphicFrame>
        <p:nvGraphicFramePr>
          <p:cNvPr id="2570242" name="Object 3"/>
          <p:cNvGraphicFramePr>
            <a:graphicFrameLocks noChangeAspect="1"/>
          </p:cNvGraphicFramePr>
          <p:nvPr/>
        </p:nvGraphicFramePr>
        <p:xfrm>
          <a:off x="128588" y="1857375"/>
          <a:ext cx="5054600" cy="2940050"/>
        </p:xfrm>
        <a:graphic>
          <a:graphicData uri="http://schemas.openxmlformats.org/presentationml/2006/ole">
            <mc:AlternateContent xmlns:mc="http://schemas.openxmlformats.org/markup-compatibility/2006">
              <mc:Choice xmlns:v="urn:schemas-microsoft-com:vml" Requires="v">
                <p:oleObj name="Equação" r:id="rId2" imgW="2438280" imgH="1422360" progId="Equation.3">
                  <p:embed/>
                </p:oleObj>
              </mc:Choice>
              <mc:Fallback>
                <p:oleObj name="Equação" r:id="rId2" imgW="2438280" imgH="142236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8" y="1857375"/>
                        <a:ext cx="5054600" cy="294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10916" name="Object 4"/>
          <p:cNvGraphicFramePr>
            <a:graphicFrameLocks noChangeAspect="1"/>
          </p:cNvGraphicFramePr>
          <p:nvPr/>
        </p:nvGraphicFramePr>
        <p:xfrm>
          <a:off x="5524500" y="1928813"/>
          <a:ext cx="3765550" cy="1995487"/>
        </p:xfrm>
        <a:graphic>
          <a:graphicData uri="http://schemas.openxmlformats.org/presentationml/2006/ole">
            <mc:AlternateContent xmlns:mc="http://schemas.openxmlformats.org/markup-compatibility/2006">
              <mc:Choice xmlns:v="urn:schemas-microsoft-com:vml" Requires="v">
                <p:oleObj name="Equação" r:id="rId4" imgW="1815840" imgH="965160" progId="Equation.3">
                  <p:embed/>
                </p:oleObj>
              </mc:Choice>
              <mc:Fallback>
                <p:oleObj name="Equação" r:id="rId4" imgW="1815840" imgH="96516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500" y="1928813"/>
                        <a:ext cx="3765550" cy="199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10917" name="Object 5"/>
          <p:cNvGraphicFramePr>
            <a:graphicFrameLocks noChangeAspect="1"/>
          </p:cNvGraphicFramePr>
          <p:nvPr/>
        </p:nvGraphicFramePr>
        <p:xfrm>
          <a:off x="4524375" y="3959225"/>
          <a:ext cx="2581275" cy="1470025"/>
        </p:xfrm>
        <a:graphic>
          <a:graphicData uri="http://schemas.openxmlformats.org/presentationml/2006/ole">
            <mc:AlternateContent xmlns:mc="http://schemas.openxmlformats.org/markup-compatibility/2006">
              <mc:Choice xmlns:v="urn:schemas-microsoft-com:vml" Requires="v">
                <p:oleObj name="Equação" r:id="rId6" imgW="1244520" imgH="711000" progId="Equation.3">
                  <p:embed/>
                </p:oleObj>
              </mc:Choice>
              <mc:Fallback>
                <p:oleObj name="Equação" r:id="rId6" imgW="1244520" imgH="71100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4375" y="3959225"/>
                        <a:ext cx="2581275"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10918" name="Object 6"/>
          <p:cNvGraphicFramePr>
            <a:graphicFrameLocks noChangeAspect="1"/>
          </p:cNvGraphicFramePr>
          <p:nvPr/>
        </p:nvGraphicFramePr>
        <p:xfrm>
          <a:off x="7453313" y="4198938"/>
          <a:ext cx="2185987" cy="944562"/>
        </p:xfrm>
        <a:graphic>
          <a:graphicData uri="http://schemas.openxmlformats.org/presentationml/2006/ole">
            <mc:AlternateContent xmlns:mc="http://schemas.openxmlformats.org/markup-compatibility/2006">
              <mc:Choice xmlns:v="urn:schemas-microsoft-com:vml" Requires="v">
                <p:oleObj name="Equação" r:id="rId8" imgW="1054080" imgH="457200" progId="Equation.3">
                  <p:embed/>
                </p:oleObj>
              </mc:Choice>
              <mc:Fallback>
                <p:oleObj name="Equação" r:id="rId8" imgW="1054080" imgH="457200" progId="Equation.3">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313" y="4198938"/>
                        <a:ext cx="2185987" cy="94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10919" name="Object 7"/>
          <p:cNvGraphicFramePr>
            <a:graphicFrameLocks noChangeAspect="1"/>
          </p:cNvGraphicFramePr>
          <p:nvPr/>
        </p:nvGraphicFramePr>
        <p:xfrm>
          <a:off x="5749925" y="5737225"/>
          <a:ext cx="2449513" cy="471488"/>
        </p:xfrm>
        <a:graphic>
          <a:graphicData uri="http://schemas.openxmlformats.org/presentationml/2006/ole">
            <mc:AlternateContent xmlns:mc="http://schemas.openxmlformats.org/markup-compatibility/2006">
              <mc:Choice xmlns:v="urn:schemas-microsoft-com:vml" Requires="v">
                <p:oleObj name="Equação" r:id="rId10" imgW="1180800" imgH="228600" progId="Equation.3">
                  <p:embed/>
                </p:oleObj>
              </mc:Choice>
              <mc:Fallback>
                <p:oleObj name="Equação" r:id="rId10" imgW="1180800" imgH="228600" progId="Equation.3">
                  <p:embed/>
                  <p:pic>
                    <p:nvPicPr>
                      <p:cNvPr id="0" name=""/>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9925" y="5737225"/>
                        <a:ext cx="244951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70242"/>
                                        </p:tgtEl>
                                        <p:attrNameLst>
                                          <p:attrName>style.visibility</p:attrName>
                                        </p:attrNameLst>
                                      </p:cBhvr>
                                      <p:to>
                                        <p:strVal val="visible"/>
                                      </p:to>
                                    </p:set>
                                    <p:animEffect transition="in" filter="box(in)">
                                      <p:cBhvr>
                                        <p:cTn id="7" dur="500"/>
                                        <p:tgtEl>
                                          <p:spTgt spid="25702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10916"/>
                                        </p:tgtEl>
                                        <p:attrNameLst>
                                          <p:attrName>style.visibility</p:attrName>
                                        </p:attrNameLst>
                                      </p:cBhvr>
                                      <p:to>
                                        <p:strVal val="visible"/>
                                      </p:to>
                                    </p:set>
                                    <p:animEffect transition="in" filter="box(in)">
                                      <p:cBhvr>
                                        <p:cTn id="12" dur="500"/>
                                        <p:tgtEl>
                                          <p:spTgt spid="31109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10917"/>
                                        </p:tgtEl>
                                        <p:attrNameLst>
                                          <p:attrName>style.visibility</p:attrName>
                                        </p:attrNameLst>
                                      </p:cBhvr>
                                      <p:to>
                                        <p:strVal val="visible"/>
                                      </p:to>
                                    </p:set>
                                    <p:animEffect transition="in" filter="box(in)">
                                      <p:cBhvr>
                                        <p:cTn id="17" dur="500"/>
                                        <p:tgtEl>
                                          <p:spTgt spid="311091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110918"/>
                                        </p:tgtEl>
                                        <p:attrNameLst>
                                          <p:attrName>style.visibility</p:attrName>
                                        </p:attrNameLst>
                                      </p:cBhvr>
                                      <p:to>
                                        <p:strVal val="visible"/>
                                      </p:to>
                                    </p:set>
                                    <p:animEffect transition="in" filter="box(in)">
                                      <p:cBhvr>
                                        <p:cTn id="22" dur="500"/>
                                        <p:tgtEl>
                                          <p:spTgt spid="311091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10919"/>
                                        </p:tgtEl>
                                        <p:attrNameLst>
                                          <p:attrName>style.visibility</p:attrName>
                                        </p:attrNameLst>
                                      </p:cBhvr>
                                      <p:to>
                                        <p:strVal val="visible"/>
                                      </p:to>
                                    </p:set>
                                    <p:animEffect transition="in" filter="box(in)">
                                      <p:cBhvr>
                                        <p:cTn id="27" dur="500"/>
                                        <p:tgtEl>
                                          <p:spTgt spid="3110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891907" name="Subtítulo 4"/>
          <p:cNvSpPr>
            <a:spLocks noGrp="1"/>
          </p:cNvSpPr>
          <p:nvPr>
            <p:ph type="subTitle" sz="quarter" idx="1"/>
          </p:nvPr>
        </p:nvSpPr>
        <p:spPr/>
        <p:txBody>
          <a:bodyPr/>
          <a:lstStyle/>
          <a:p>
            <a:r>
              <a:rPr lang="en-US" dirty="0"/>
              <a:t>10a Aula</a:t>
            </a:r>
          </a:p>
          <a:p>
            <a:r>
              <a:rPr lang="en-US" dirty="0" err="1"/>
              <a:t>Projeto</a:t>
            </a:r>
            <a:r>
              <a:rPr lang="en-US" dirty="0"/>
              <a:t> no </a:t>
            </a:r>
            <a:r>
              <a:rPr lang="en-US" dirty="0" err="1"/>
              <a:t>Espaço</a:t>
            </a:r>
            <a:r>
              <a:rPr lang="en-US" dirty="0"/>
              <a:t> de </a:t>
            </a:r>
            <a:r>
              <a:rPr lang="en-US" dirty="0" err="1"/>
              <a:t>Estados</a:t>
            </a:r>
            <a:endParaRPr lang="en-US" dirty="0"/>
          </a:p>
          <a:p>
            <a:r>
              <a:rPr lang="en-US" dirty="0" err="1"/>
              <a:t>Projeto</a:t>
            </a:r>
            <a:r>
              <a:rPr lang="en-US" dirty="0"/>
              <a:t> </a:t>
            </a:r>
            <a:r>
              <a:rPr lang="en-US" dirty="0" err="1"/>
              <a:t>por</a:t>
            </a:r>
            <a:r>
              <a:rPr lang="en-US" dirty="0"/>
              <a:t> </a:t>
            </a:r>
            <a:r>
              <a:rPr lang="en-US" dirty="0" err="1"/>
              <a:t>Transformação</a:t>
            </a:r>
            <a:r>
              <a:rPr lang="en-US" dirty="0"/>
              <a:t> a </a:t>
            </a:r>
            <a:r>
              <a:rPr lang="en-US" dirty="0" err="1"/>
              <a:t>Variáveis</a:t>
            </a:r>
            <a:r>
              <a:rPr lang="en-US" dirty="0"/>
              <a:t> de </a:t>
            </a:r>
            <a:r>
              <a:rPr lang="en-US" dirty="0" err="1"/>
              <a:t>Fase</a:t>
            </a:r>
            <a:endParaRPr lang="en-US" dirty="0"/>
          </a:p>
          <a:p>
            <a:r>
              <a:rPr lang="en-US" dirty="0" err="1"/>
              <a:t>Nise</a:t>
            </a:r>
            <a:r>
              <a:rPr lang="en-US" dirty="0"/>
              <a:t> Cap.12</a:t>
            </a:r>
          </a:p>
        </p:txBody>
      </p:sp>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Título 1"/>
          <p:cNvSpPr>
            <a:spLocks noGrp="1"/>
          </p:cNvSpPr>
          <p:nvPr>
            <p:ph type="title"/>
          </p:nvPr>
        </p:nvSpPr>
        <p:spPr/>
        <p:txBody>
          <a:bodyPr/>
          <a:lstStyle/>
          <a:p>
            <a:r>
              <a:rPr lang="en-US"/>
              <a:t>Nise, Exemplo 12.3 – Projeto de Controlador Igualando Coeficientes</a:t>
            </a:r>
            <a:endParaRPr lang="pt-BR"/>
          </a:p>
        </p:txBody>
      </p:sp>
      <p:sp>
        <p:nvSpPr>
          <p:cNvPr id="3" name="Espaço Reservado para Conteúdo 2"/>
          <p:cNvSpPr>
            <a:spLocks noGrp="1"/>
          </p:cNvSpPr>
          <p:nvPr>
            <p:ph idx="1"/>
          </p:nvPr>
        </p:nvSpPr>
        <p:spPr/>
        <p:txBody>
          <a:bodyPr/>
          <a:lstStyle/>
          <a:p>
            <a:r>
              <a:rPr lang="en-US"/>
              <a:t>Seja Y(s)/U(s)=10/[(s+1)(s+2)], projetar uma retroação de estado para obter-se UP=15% e Ts=0,5s</a:t>
            </a:r>
          </a:p>
          <a:p>
            <a:r>
              <a:rPr lang="en-US"/>
              <a:t>Resolução</a:t>
            </a:r>
          </a:p>
          <a:p>
            <a:pPr lvl="1"/>
            <a:r>
              <a:rPr lang="en-US"/>
              <a:t>Y(s)(s</a:t>
            </a:r>
            <a:r>
              <a:rPr lang="en-US" baseline="30000"/>
              <a:t>2</a:t>
            </a:r>
            <a:r>
              <a:rPr lang="en-US"/>
              <a:t>+3s+2)=10U(s)</a:t>
            </a:r>
          </a:p>
          <a:p>
            <a:pPr lvl="1"/>
            <a:r>
              <a:rPr lang="en-US"/>
              <a:t>Y(s)s</a:t>
            </a:r>
            <a:r>
              <a:rPr lang="en-US" baseline="30000"/>
              <a:t>2</a:t>
            </a:r>
            <a:r>
              <a:rPr lang="en-US"/>
              <a:t>=10U(s)-3sY(s)-2Y(s)</a:t>
            </a:r>
            <a:endParaRPr lang="pt-BR"/>
          </a:p>
        </p:txBody>
      </p:sp>
      <p:pic>
        <p:nvPicPr>
          <p:cNvPr id="124933" name="Picture 2"/>
          <p:cNvPicPr>
            <a:picLocks noChangeAspect="1" noChangeArrowheads="1"/>
          </p:cNvPicPr>
          <p:nvPr/>
        </p:nvPicPr>
        <p:blipFill>
          <a:blip r:embed="rId2"/>
          <a:srcRect/>
          <a:stretch>
            <a:fillRect/>
          </a:stretch>
        </p:blipFill>
        <p:spPr bwMode="auto">
          <a:xfrm>
            <a:off x="5453063" y="2522538"/>
            <a:ext cx="4214812" cy="3335337"/>
          </a:xfrm>
          <a:prstGeom prst="rect">
            <a:avLst/>
          </a:prstGeom>
          <a:noFill/>
          <a:ln w="12700">
            <a:noFill/>
            <a:miter lim="800000"/>
            <a:headEnd type="none" w="sm" len="sm"/>
            <a:tailEnd type="none" w="sm" len="sm"/>
          </a:ln>
        </p:spPr>
      </p:pic>
      <p:graphicFrame>
        <p:nvGraphicFramePr>
          <p:cNvPr id="3112961" name="Object 1"/>
          <p:cNvGraphicFramePr>
            <a:graphicFrameLocks noChangeAspect="1"/>
          </p:cNvGraphicFramePr>
          <p:nvPr/>
        </p:nvGraphicFramePr>
        <p:xfrm>
          <a:off x="319088" y="4572000"/>
          <a:ext cx="5848350" cy="1993900"/>
        </p:xfrm>
        <a:graphic>
          <a:graphicData uri="http://schemas.openxmlformats.org/presentationml/2006/ole">
            <mc:AlternateContent xmlns:mc="http://schemas.openxmlformats.org/markup-compatibility/2006">
              <mc:Choice xmlns:v="urn:schemas-microsoft-com:vml" Requires="v">
                <p:oleObj name="Equação" r:id="rId3" imgW="2819160" imgH="965160" progId="Equation.3">
                  <p:embed/>
                </p:oleObj>
              </mc:Choice>
              <mc:Fallback>
                <p:oleObj name="Equação" r:id="rId3" imgW="2819160" imgH="965160" progId="Equation.3">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8" y="4572000"/>
                        <a:ext cx="5848350" cy="199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12961"/>
                                        </p:tgtEl>
                                        <p:attrNameLst>
                                          <p:attrName>style.visibility</p:attrName>
                                        </p:attrNameLst>
                                      </p:cBhvr>
                                      <p:to>
                                        <p:strVal val="visible"/>
                                      </p:to>
                                    </p:set>
                                    <p:animEffect transition="in" filter="box(in)">
                                      <p:cBhvr>
                                        <p:cTn id="27" dur="500"/>
                                        <p:tgtEl>
                                          <p:spTgt spid="3112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Título 1"/>
          <p:cNvSpPr>
            <a:spLocks noGrp="1"/>
          </p:cNvSpPr>
          <p:nvPr>
            <p:ph type="title"/>
          </p:nvPr>
        </p:nvSpPr>
        <p:spPr/>
        <p:txBody>
          <a:bodyPr/>
          <a:lstStyle/>
          <a:p>
            <a:r>
              <a:rPr lang="en-US"/>
              <a:t>Resolvendo a equação característica</a:t>
            </a:r>
            <a:endParaRPr lang="pt-BR"/>
          </a:p>
        </p:txBody>
      </p:sp>
      <p:graphicFrame>
        <p:nvGraphicFramePr>
          <p:cNvPr id="3634178" name="Object 2"/>
          <p:cNvGraphicFramePr>
            <a:graphicFrameLocks noChangeAspect="1"/>
          </p:cNvGraphicFramePr>
          <p:nvPr/>
        </p:nvGraphicFramePr>
        <p:xfrm>
          <a:off x="2306638" y="1214438"/>
          <a:ext cx="4503737" cy="1049337"/>
        </p:xfrm>
        <a:graphic>
          <a:graphicData uri="http://schemas.openxmlformats.org/presentationml/2006/ole">
            <mc:AlternateContent xmlns:mc="http://schemas.openxmlformats.org/markup-compatibility/2006">
              <mc:Choice xmlns:v="urn:schemas-microsoft-com:vml" Requires="v">
                <p:oleObj name="Equação" r:id="rId2" imgW="2171520" imgH="507960" progId="Equation.3">
                  <p:embed/>
                </p:oleObj>
              </mc:Choice>
              <mc:Fallback>
                <p:oleObj name="Equação" r:id="rId2" imgW="2171520" imgH="50796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638" y="1214438"/>
                        <a:ext cx="4503737" cy="1049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34179" name="Object 3"/>
          <p:cNvGraphicFramePr>
            <a:graphicFrameLocks noChangeAspect="1"/>
          </p:cNvGraphicFramePr>
          <p:nvPr/>
        </p:nvGraphicFramePr>
        <p:xfrm>
          <a:off x="2625725" y="2668588"/>
          <a:ext cx="3871913" cy="471487"/>
        </p:xfrm>
        <a:graphic>
          <a:graphicData uri="http://schemas.openxmlformats.org/presentationml/2006/ole">
            <mc:AlternateContent xmlns:mc="http://schemas.openxmlformats.org/markup-compatibility/2006">
              <mc:Choice xmlns:v="urn:schemas-microsoft-com:vml" Requires="v">
                <p:oleObj name="Equação" r:id="rId4" imgW="1866600" imgH="228600" progId="Equation.3">
                  <p:embed/>
                </p:oleObj>
              </mc:Choice>
              <mc:Fallback>
                <p:oleObj name="Equação" r:id="rId4" imgW="1866600" imgH="2286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5725" y="2668588"/>
                        <a:ext cx="3871913"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634178"/>
                                        </p:tgtEl>
                                        <p:attrNameLst>
                                          <p:attrName>style.visibility</p:attrName>
                                        </p:attrNameLst>
                                      </p:cBhvr>
                                      <p:to>
                                        <p:strVal val="visible"/>
                                      </p:to>
                                    </p:set>
                                    <p:animEffect transition="in" filter="box(in)">
                                      <p:cBhvr>
                                        <p:cTn id="7" dur="500"/>
                                        <p:tgtEl>
                                          <p:spTgt spid="363417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634179"/>
                                        </p:tgtEl>
                                        <p:attrNameLst>
                                          <p:attrName>style.visibility</p:attrName>
                                        </p:attrNameLst>
                                      </p:cBhvr>
                                      <p:to>
                                        <p:strVal val="visible"/>
                                      </p:to>
                                    </p:set>
                                    <p:animEffect transition="in" filter="box(in)">
                                      <p:cBhvr>
                                        <p:cTn id="12" dur="500"/>
                                        <p:tgtEl>
                                          <p:spTgt spid="3634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Título 1"/>
          <p:cNvSpPr>
            <a:spLocks noGrp="1"/>
          </p:cNvSpPr>
          <p:nvPr>
            <p:ph type="title"/>
          </p:nvPr>
        </p:nvSpPr>
        <p:spPr/>
        <p:txBody>
          <a:bodyPr/>
          <a:lstStyle/>
          <a:p>
            <a:r>
              <a:rPr lang="en-US"/>
              <a:t>Encontrando o ponto desejado de operação</a:t>
            </a:r>
            <a:endParaRPr lang="pt-BR"/>
          </a:p>
        </p:txBody>
      </p:sp>
      <p:sp>
        <p:nvSpPr>
          <p:cNvPr id="892931" name="Espaço Reservado para Conteúdo 2"/>
          <p:cNvSpPr>
            <a:spLocks noGrp="1"/>
          </p:cNvSpPr>
          <p:nvPr>
            <p:ph idx="1"/>
          </p:nvPr>
        </p:nvSpPr>
        <p:spPr/>
        <p:txBody>
          <a:bodyPr/>
          <a:lstStyle/>
          <a:p>
            <a:r>
              <a:rPr lang="en-US"/>
              <a:t>UP=15% -&gt;</a:t>
            </a:r>
            <a:r>
              <a:rPr lang="el-GR"/>
              <a:t>ζ</a:t>
            </a:r>
            <a:r>
              <a:rPr lang="en-US"/>
              <a:t> = 0,52 // Ts = 0,5s -&gt; </a:t>
            </a:r>
            <a:r>
              <a:rPr lang="el-GR"/>
              <a:t>ω</a:t>
            </a:r>
            <a:r>
              <a:rPr lang="en-US" baseline="-25000"/>
              <a:t>n</a:t>
            </a:r>
            <a:r>
              <a:rPr lang="en-US"/>
              <a:t> = 15,47</a:t>
            </a:r>
          </a:p>
          <a:p>
            <a:r>
              <a:rPr lang="en-US"/>
              <a:t>σ = -</a:t>
            </a:r>
            <a:r>
              <a:rPr lang="el-GR"/>
              <a:t> ζ ω</a:t>
            </a:r>
            <a:r>
              <a:rPr lang="en-US" baseline="-25000"/>
              <a:t>n</a:t>
            </a:r>
            <a:r>
              <a:rPr lang="en-US"/>
              <a:t> = -8,04 // </a:t>
            </a:r>
            <a:r>
              <a:rPr lang="el-GR"/>
              <a:t>ω</a:t>
            </a:r>
            <a:r>
              <a:rPr lang="en-US"/>
              <a:t> = </a:t>
            </a:r>
            <a:r>
              <a:rPr lang="el-GR"/>
              <a:t>ω</a:t>
            </a:r>
            <a:r>
              <a:rPr lang="en-US" baseline="-25000"/>
              <a:t>n</a:t>
            </a:r>
            <a:r>
              <a:rPr lang="en-US"/>
              <a:t> √(1-</a:t>
            </a:r>
            <a:r>
              <a:rPr lang="el-GR"/>
              <a:t> ζ</a:t>
            </a:r>
            <a:r>
              <a:rPr lang="en-US" baseline="30000"/>
              <a:t>2</a:t>
            </a:r>
            <a:r>
              <a:rPr lang="en-US"/>
              <a:t>) = 13,21</a:t>
            </a:r>
          </a:p>
          <a:p>
            <a:r>
              <a:rPr lang="en-US"/>
              <a:t>s = -8,04+/-13,21j</a:t>
            </a:r>
          </a:p>
          <a:p>
            <a:r>
              <a:rPr lang="en-US"/>
              <a:t>Montando o polinômio a partir das raízes s</a:t>
            </a:r>
          </a:p>
          <a:p>
            <a:r>
              <a:rPr lang="en-US"/>
              <a:t>s</a:t>
            </a:r>
            <a:r>
              <a:rPr lang="en-US" baseline="30000"/>
              <a:t>2</a:t>
            </a:r>
            <a:r>
              <a:rPr lang="en-US"/>
              <a:t>+16,1s+239,32</a:t>
            </a:r>
            <a:endParaRPr lang="pt-BR"/>
          </a:p>
        </p:txBody>
      </p:sp>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Título 1"/>
          <p:cNvSpPr>
            <a:spLocks noGrp="1"/>
          </p:cNvSpPr>
          <p:nvPr>
            <p:ph type="title"/>
          </p:nvPr>
        </p:nvSpPr>
        <p:spPr/>
        <p:txBody>
          <a:bodyPr/>
          <a:lstStyle/>
          <a:p>
            <a:r>
              <a:rPr lang="en-US"/>
              <a:t>Igualando o polinômio do ponto de operação com a equação característica</a:t>
            </a:r>
            <a:endParaRPr lang="pt-BR"/>
          </a:p>
        </p:txBody>
      </p:sp>
      <p:sp>
        <p:nvSpPr>
          <p:cNvPr id="6" name="Espaço Reservado para Conteúdo 5"/>
          <p:cNvSpPr>
            <a:spLocks noGrp="1"/>
          </p:cNvSpPr>
          <p:nvPr>
            <p:ph idx="1"/>
          </p:nvPr>
        </p:nvSpPr>
        <p:spPr/>
        <p:txBody>
          <a:bodyPr/>
          <a:lstStyle/>
          <a:p>
            <a:endParaRPr lang="en-US"/>
          </a:p>
          <a:p>
            <a:endParaRPr lang="en-US"/>
          </a:p>
          <a:p>
            <a:endParaRPr lang="en-US"/>
          </a:p>
          <a:p>
            <a:endParaRPr lang="en-US"/>
          </a:p>
          <a:p>
            <a:r>
              <a:rPr lang="en-US"/>
              <a:t>Estes são os ganhos das realimentações do sistema</a:t>
            </a:r>
            <a:endParaRPr lang="pt-BR"/>
          </a:p>
        </p:txBody>
      </p:sp>
      <p:graphicFrame>
        <p:nvGraphicFramePr>
          <p:cNvPr id="3635202" name="Object 2"/>
          <p:cNvGraphicFramePr>
            <a:graphicFrameLocks noChangeAspect="1"/>
          </p:cNvGraphicFramePr>
          <p:nvPr/>
        </p:nvGraphicFramePr>
        <p:xfrm>
          <a:off x="1533525" y="1285875"/>
          <a:ext cx="6057900" cy="471488"/>
        </p:xfrm>
        <a:graphic>
          <a:graphicData uri="http://schemas.openxmlformats.org/presentationml/2006/ole">
            <mc:AlternateContent xmlns:mc="http://schemas.openxmlformats.org/markup-compatibility/2006">
              <mc:Choice xmlns:v="urn:schemas-microsoft-com:vml" Requires="v">
                <p:oleObj name="Equação" r:id="rId2" imgW="2920680" imgH="228600" progId="Equation.3">
                  <p:embed/>
                </p:oleObj>
              </mc:Choice>
              <mc:Fallback>
                <p:oleObj name="Equação" r:id="rId2" imgW="2920680" imgH="22860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525" y="1285875"/>
                        <a:ext cx="605790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35203" name="Object 3"/>
          <p:cNvGraphicFramePr>
            <a:graphicFrameLocks noChangeAspect="1"/>
          </p:cNvGraphicFramePr>
          <p:nvPr/>
        </p:nvGraphicFramePr>
        <p:xfrm>
          <a:off x="3886200" y="2071688"/>
          <a:ext cx="1474788" cy="942975"/>
        </p:xfrm>
        <a:graphic>
          <a:graphicData uri="http://schemas.openxmlformats.org/presentationml/2006/ole">
            <mc:AlternateContent xmlns:mc="http://schemas.openxmlformats.org/markup-compatibility/2006">
              <mc:Choice xmlns:v="urn:schemas-microsoft-com:vml" Requires="v">
                <p:oleObj name="Equação" r:id="rId4" imgW="711000" imgH="457200" progId="Equation.3">
                  <p:embed/>
                </p:oleObj>
              </mc:Choice>
              <mc:Fallback>
                <p:oleObj name="Equação" r:id="rId4" imgW="711000" imgH="4572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071688"/>
                        <a:ext cx="1474788"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635202"/>
                                        </p:tgtEl>
                                        <p:attrNameLst>
                                          <p:attrName>style.visibility</p:attrName>
                                        </p:attrNameLst>
                                      </p:cBhvr>
                                      <p:to>
                                        <p:strVal val="visible"/>
                                      </p:to>
                                    </p:set>
                                    <p:animEffect transition="in" filter="box(in)">
                                      <p:cBhvr>
                                        <p:cTn id="7" dur="500"/>
                                        <p:tgtEl>
                                          <p:spTgt spid="363520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635203"/>
                                        </p:tgtEl>
                                        <p:attrNameLst>
                                          <p:attrName>style.visibility</p:attrName>
                                        </p:attrNameLst>
                                      </p:cBhvr>
                                      <p:to>
                                        <p:strVal val="visible"/>
                                      </p:to>
                                    </p:set>
                                    <p:animEffect transition="in" filter="box(in)">
                                      <p:cBhvr>
                                        <p:cTn id="12" dur="500"/>
                                        <p:tgtEl>
                                          <p:spTgt spid="363520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ox(in)">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Título 1"/>
          <p:cNvSpPr>
            <a:spLocks noGrp="1"/>
          </p:cNvSpPr>
          <p:nvPr>
            <p:ph type="title"/>
          </p:nvPr>
        </p:nvSpPr>
        <p:spPr/>
        <p:txBody>
          <a:bodyPr/>
          <a:lstStyle/>
          <a:p>
            <a:pPr algn="ctr"/>
            <a:r>
              <a:rPr lang="en-US"/>
              <a:t>Projeto de controle em formas outras que não a canônica de controle</a:t>
            </a:r>
            <a:endParaRPr lang="pt-BR"/>
          </a:p>
        </p:txBody>
      </p:sp>
      <p:sp>
        <p:nvSpPr>
          <p:cNvPr id="3" name="Espaço Reservado para Conteúdo 2"/>
          <p:cNvSpPr>
            <a:spLocks noGrp="1"/>
          </p:cNvSpPr>
          <p:nvPr>
            <p:ph idx="1"/>
          </p:nvPr>
        </p:nvSpPr>
        <p:spPr/>
        <p:txBody>
          <a:bodyPr/>
          <a:lstStyle/>
          <a:p>
            <a:r>
              <a:rPr lang="en-US"/>
              <a:t>Suponha uma forma não canônica de controle, z, mas que possua matriz de controle C</a:t>
            </a:r>
            <a:r>
              <a:rPr lang="en-US" baseline="-25000"/>
              <a:t>mz</a:t>
            </a:r>
          </a:p>
          <a:p>
            <a:pPr lvl="1"/>
            <a:r>
              <a:rPr lang="en-US" b="1"/>
              <a:t>Z</a:t>
            </a:r>
            <a:r>
              <a:rPr lang="en-US"/>
              <a:t>’=</a:t>
            </a:r>
            <a:r>
              <a:rPr lang="en-US" b="1"/>
              <a:t>A</a:t>
            </a:r>
            <a:r>
              <a:rPr lang="en-US"/>
              <a:t>.</a:t>
            </a:r>
            <a:r>
              <a:rPr lang="en-US" b="1"/>
              <a:t>Z</a:t>
            </a:r>
            <a:r>
              <a:rPr lang="en-US"/>
              <a:t>+</a:t>
            </a:r>
            <a:r>
              <a:rPr lang="en-US" b="1"/>
              <a:t>B</a:t>
            </a:r>
            <a:r>
              <a:rPr lang="en-US"/>
              <a:t>.</a:t>
            </a:r>
            <a:r>
              <a:rPr lang="en-US" b="1"/>
              <a:t>U</a:t>
            </a:r>
          </a:p>
          <a:p>
            <a:pPr lvl="1"/>
            <a:r>
              <a:rPr lang="en-US"/>
              <a:t>y =</a:t>
            </a:r>
            <a:r>
              <a:rPr lang="en-US" b="1"/>
              <a:t>C</a:t>
            </a:r>
            <a:r>
              <a:rPr lang="en-US"/>
              <a:t>.</a:t>
            </a:r>
            <a:r>
              <a:rPr lang="en-US" b="1"/>
              <a:t>Z</a:t>
            </a:r>
          </a:p>
          <a:p>
            <a:pPr lvl="1"/>
            <a:r>
              <a:rPr lang="en-US" b="1"/>
              <a:t>C</a:t>
            </a:r>
            <a:r>
              <a:rPr lang="en-US" baseline="-25000"/>
              <a:t>mz</a:t>
            </a:r>
            <a:r>
              <a:rPr lang="en-US"/>
              <a:t> =</a:t>
            </a:r>
            <a:r>
              <a:rPr lang="en-US" b="1"/>
              <a:t> </a:t>
            </a:r>
            <a:r>
              <a:rPr lang="en-US"/>
              <a:t>[ </a:t>
            </a:r>
            <a:r>
              <a:rPr lang="en-US" b="1"/>
              <a:t>B  A</a:t>
            </a:r>
            <a:r>
              <a:rPr lang="en-US"/>
              <a:t>.</a:t>
            </a:r>
            <a:r>
              <a:rPr lang="en-US" b="1"/>
              <a:t>B  A</a:t>
            </a:r>
            <a:r>
              <a:rPr lang="en-US" baseline="30000"/>
              <a:t>2</a:t>
            </a:r>
            <a:r>
              <a:rPr lang="en-US" b="1"/>
              <a:t>B</a:t>
            </a:r>
            <a:r>
              <a:rPr lang="en-US"/>
              <a:t> … </a:t>
            </a:r>
            <a:r>
              <a:rPr lang="en-US" b="1"/>
              <a:t>A</a:t>
            </a:r>
            <a:r>
              <a:rPr lang="en-US" baseline="30000"/>
              <a:t>n-1</a:t>
            </a:r>
            <a:r>
              <a:rPr lang="en-US" b="1"/>
              <a:t>B </a:t>
            </a:r>
            <a:r>
              <a:rPr lang="en-US"/>
              <a:t>]</a:t>
            </a:r>
          </a:p>
          <a:p>
            <a:r>
              <a:rPr lang="en-US"/>
              <a:t>Suponha que a relação entre a forma z e a forma canônica x seja dada por 	</a:t>
            </a:r>
          </a:p>
          <a:p>
            <a:pPr lvl="1"/>
            <a:r>
              <a:rPr lang="en-US" b="1"/>
              <a:t>Z </a:t>
            </a:r>
            <a:r>
              <a:rPr lang="en-US"/>
              <a:t>= </a:t>
            </a:r>
            <a:r>
              <a:rPr lang="en-US" b="1"/>
              <a:t>P</a:t>
            </a:r>
            <a:r>
              <a:rPr lang="en-US"/>
              <a:t>.</a:t>
            </a:r>
            <a:r>
              <a:rPr lang="en-US" b="1"/>
              <a:t>X</a:t>
            </a:r>
          </a:p>
          <a:p>
            <a:pPr lvl="1"/>
            <a:r>
              <a:rPr lang="en-US"/>
              <a:t>Onde </a:t>
            </a:r>
            <a:r>
              <a:rPr lang="en-US" b="1"/>
              <a:t>P </a:t>
            </a:r>
            <a:r>
              <a:rPr lang="en-US"/>
              <a:t>é a matriz de transformação</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Título 1"/>
          <p:cNvSpPr>
            <a:spLocks noGrp="1"/>
          </p:cNvSpPr>
          <p:nvPr>
            <p:ph type="title"/>
          </p:nvPr>
        </p:nvSpPr>
        <p:spPr/>
        <p:txBody>
          <a:bodyPr/>
          <a:lstStyle/>
          <a:p>
            <a:r>
              <a:rPr lang="en-US"/>
              <a:t>Trocando no sistema Z por PX</a:t>
            </a:r>
            <a:endParaRPr lang="pt-BR"/>
          </a:p>
        </p:txBody>
      </p:sp>
      <p:sp>
        <p:nvSpPr>
          <p:cNvPr id="3" name="Espaço Reservado para Conteúdo 2"/>
          <p:cNvSpPr>
            <a:spLocks noGrp="1"/>
          </p:cNvSpPr>
          <p:nvPr>
            <p:ph idx="1"/>
          </p:nvPr>
        </p:nvSpPr>
        <p:spPr>
          <a:xfrm>
            <a:off x="271463" y="928688"/>
            <a:ext cx="9410700" cy="5381625"/>
          </a:xfrm>
        </p:spPr>
        <p:txBody>
          <a:bodyPr/>
          <a:lstStyle/>
          <a:p>
            <a:r>
              <a:rPr lang="en-US" b="1"/>
              <a:t>P</a:t>
            </a:r>
            <a:r>
              <a:rPr lang="en-US"/>
              <a:t>.</a:t>
            </a:r>
            <a:r>
              <a:rPr lang="en-US" b="1"/>
              <a:t>X</a:t>
            </a:r>
            <a:r>
              <a:rPr lang="en-US"/>
              <a:t>’=</a:t>
            </a:r>
            <a:r>
              <a:rPr lang="en-US" b="1"/>
              <a:t>A</a:t>
            </a:r>
            <a:r>
              <a:rPr lang="en-US"/>
              <a:t>.</a:t>
            </a:r>
            <a:r>
              <a:rPr lang="en-US" b="1"/>
              <a:t>P</a:t>
            </a:r>
            <a:r>
              <a:rPr lang="en-US"/>
              <a:t>.</a:t>
            </a:r>
            <a:r>
              <a:rPr lang="en-US" b="1"/>
              <a:t>X</a:t>
            </a:r>
            <a:r>
              <a:rPr lang="en-US"/>
              <a:t>+</a:t>
            </a:r>
            <a:r>
              <a:rPr lang="en-US" b="1"/>
              <a:t>B</a:t>
            </a:r>
            <a:r>
              <a:rPr lang="en-US"/>
              <a:t>.</a:t>
            </a:r>
            <a:r>
              <a:rPr lang="en-US" b="1"/>
              <a:t>U</a:t>
            </a:r>
            <a:endParaRPr lang="en-US"/>
          </a:p>
          <a:p>
            <a:r>
              <a:rPr lang="en-US"/>
              <a:t>y = </a:t>
            </a:r>
            <a:r>
              <a:rPr lang="en-US" b="1"/>
              <a:t>C</a:t>
            </a:r>
            <a:r>
              <a:rPr lang="en-US"/>
              <a:t>.</a:t>
            </a:r>
            <a:r>
              <a:rPr lang="en-US" b="1"/>
              <a:t>P</a:t>
            </a:r>
            <a:r>
              <a:rPr lang="en-US"/>
              <a:t>.</a:t>
            </a:r>
            <a:r>
              <a:rPr lang="en-US" b="1"/>
              <a:t>X</a:t>
            </a:r>
          </a:p>
          <a:p>
            <a:pPr marL="342900" lvl="1" indent="-342900">
              <a:buFontTx/>
              <a:buChar char="•"/>
            </a:pPr>
            <a:r>
              <a:rPr lang="en-US"/>
              <a:t>Demonstra-se que :</a:t>
            </a:r>
          </a:p>
          <a:p>
            <a:pPr marL="742950" lvl="2" indent="-342900"/>
            <a:r>
              <a:rPr lang="en-US" b="1"/>
              <a:t>C</a:t>
            </a:r>
            <a:r>
              <a:rPr lang="en-US" baseline="-25000"/>
              <a:t>mx</a:t>
            </a:r>
            <a:r>
              <a:rPr lang="en-US"/>
              <a:t> =</a:t>
            </a:r>
            <a:r>
              <a:rPr lang="en-US" b="1"/>
              <a:t> P</a:t>
            </a:r>
            <a:r>
              <a:rPr lang="en-US" baseline="30000"/>
              <a:t>-1</a:t>
            </a:r>
            <a:r>
              <a:rPr lang="en-US"/>
              <a:t>[ </a:t>
            </a:r>
            <a:r>
              <a:rPr lang="en-US" b="1"/>
              <a:t>B  A</a:t>
            </a:r>
            <a:r>
              <a:rPr lang="en-US"/>
              <a:t>.</a:t>
            </a:r>
            <a:r>
              <a:rPr lang="en-US" b="1"/>
              <a:t>B  A</a:t>
            </a:r>
            <a:r>
              <a:rPr lang="en-US" baseline="30000"/>
              <a:t>2</a:t>
            </a:r>
            <a:r>
              <a:rPr lang="en-US" b="1"/>
              <a:t>B</a:t>
            </a:r>
            <a:r>
              <a:rPr lang="en-US"/>
              <a:t> … </a:t>
            </a:r>
            <a:r>
              <a:rPr lang="en-US" b="1"/>
              <a:t>A</a:t>
            </a:r>
            <a:r>
              <a:rPr lang="en-US" baseline="30000"/>
              <a:t>n-1</a:t>
            </a:r>
            <a:r>
              <a:rPr lang="en-US" b="1"/>
              <a:t>B </a:t>
            </a:r>
            <a:r>
              <a:rPr lang="en-US"/>
              <a:t>]</a:t>
            </a:r>
            <a:r>
              <a:rPr lang="en-US" b="1"/>
              <a:t> </a:t>
            </a:r>
          </a:p>
          <a:p>
            <a:pPr marL="742950" lvl="2" indent="-342900"/>
            <a:r>
              <a:rPr lang="en-US" b="1"/>
              <a:t>C</a:t>
            </a:r>
            <a:r>
              <a:rPr lang="en-US" baseline="-25000"/>
              <a:t>mx</a:t>
            </a:r>
            <a:r>
              <a:rPr lang="en-US"/>
              <a:t> =</a:t>
            </a:r>
            <a:r>
              <a:rPr lang="en-US" b="1"/>
              <a:t> P</a:t>
            </a:r>
            <a:r>
              <a:rPr lang="en-US" baseline="30000"/>
              <a:t>-1 </a:t>
            </a:r>
            <a:r>
              <a:rPr lang="en-US" b="1"/>
              <a:t>C</a:t>
            </a:r>
            <a:r>
              <a:rPr lang="en-US" baseline="-25000"/>
              <a:t>mz</a:t>
            </a:r>
            <a:r>
              <a:rPr lang="en-US"/>
              <a:t> </a:t>
            </a:r>
          </a:p>
          <a:p>
            <a:pPr marL="742950" lvl="2" indent="-342900"/>
            <a:r>
              <a:rPr lang="en-US" b="1"/>
              <a:t>P </a:t>
            </a:r>
            <a:r>
              <a:rPr lang="en-US"/>
              <a:t>= </a:t>
            </a:r>
            <a:r>
              <a:rPr lang="en-US" b="1"/>
              <a:t>C</a:t>
            </a:r>
            <a:r>
              <a:rPr lang="en-US" baseline="-25000"/>
              <a:t>mx</a:t>
            </a:r>
            <a:r>
              <a:rPr lang="en-US"/>
              <a:t>.</a:t>
            </a:r>
            <a:r>
              <a:rPr lang="en-US" b="1"/>
              <a:t>C</a:t>
            </a:r>
            <a:r>
              <a:rPr lang="en-US" baseline="-25000"/>
              <a:t>mz</a:t>
            </a:r>
            <a:r>
              <a:rPr lang="en-US" baseline="30000"/>
              <a:t>-1</a:t>
            </a:r>
            <a:endParaRPr lang="en-US"/>
          </a:p>
          <a:p>
            <a:pPr marL="342900" lvl="1" indent="-342900"/>
            <a:r>
              <a:rPr lang="en-US"/>
              <a:t>Considerando que na forma final de retroação u = -K</a:t>
            </a:r>
            <a:r>
              <a:rPr lang="en-US" baseline="-25000"/>
              <a:t>x</a:t>
            </a:r>
            <a:r>
              <a:rPr lang="en-US" b="1"/>
              <a:t>X</a:t>
            </a:r>
            <a:r>
              <a:rPr lang="en-US"/>
              <a:t>+r (vide figura) e </a:t>
            </a:r>
            <a:r>
              <a:rPr lang="en-US" b="1"/>
              <a:t>X </a:t>
            </a:r>
            <a:r>
              <a:rPr lang="en-US"/>
              <a:t>= </a:t>
            </a:r>
            <a:r>
              <a:rPr lang="en-US" b="1"/>
              <a:t>P</a:t>
            </a:r>
            <a:r>
              <a:rPr lang="en-US" baseline="30000"/>
              <a:t>-1</a:t>
            </a:r>
            <a:r>
              <a:rPr lang="en-US"/>
              <a:t>.</a:t>
            </a:r>
            <a:r>
              <a:rPr lang="en-US" b="1"/>
              <a:t>Z</a:t>
            </a:r>
          </a:p>
          <a:p>
            <a:pPr marL="342900" lvl="1" indent="-342900"/>
            <a:r>
              <a:rPr lang="en-US"/>
              <a:t>Demonstrasse a partir da 1a </a:t>
            </a:r>
          </a:p>
          <a:p>
            <a:pPr marL="342900" lvl="1" indent="-342900">
              <a:buFontTx/>
              <a:buNone/>
            </a:pPr>
            <a:r>
              <a:rPr lang="en-US"/>
              <a:t>equação do slide que : K</a:t>
            </a:r>
            <a:r>
              <a:rPr lang="en-US" baseline="-25000"/>
              <a:t>z </a:t>
            </a:r>
            <a:r>
              <a:rPr lang="en-US"/>
              <a:t>= K</a:t>
            </a:r>
            <a:r>
              <a:rPr lang="en-US" baseline="-25000"/>
              <a:t>x</a:t>
            </a:r>
            <a:r>
              <a:rPr lang="en-US" b="1"/>
              <a:t>P</a:t>
            </a:r>
            <a:r>
              <a:rPr lang="en-US" baseline="30000"/>
              <a:t>-1</a:t>
            </a:r>
            <a:r>
              <a:rPr lang="en-US"/>
              <a:t> </a:t>
            </a:r>
          </a:p>
          <a:p>
            <a:pPr marL="342900" lvl="1" indent="-342900"/>
            <a:endParaRPr lang="pt-BR"/>
          </a:p>
        </p:txBody>
      </p:sp>
      <p:pic>
        <p:nvPicPr>
          <p:cNvPr id="894979" name="Picture 2"/>
          <p:cNvPicPr>
            <a:picLocks noChangeAspect="1" noChangeArrowheads="1"/>
          </p:cNvPicPr>
          <p:nvPr/>
        </p:nvPicPr>
        <p:blipFill>
          <a:blip r:embed="rId2"/>
          <a:srcRect/>
          <a:stretch>
            <a:fillRect/>
          </a:stretch>
        </p:blipFill>
        <p:spPr bwMode="auto">
          <a:xfrm>
            <a:off x="4786313" y="3027363"/>
            <a:ext cx="4667250" cy="3116262"/>
          </a:xfrm>
          <a:prstGeom prst="rect">
            <a:avLst/>
          </a:prstGeom>
          <a:noFill/>
          <a:ln w="12700">
            <a:noFill/>
            <a:miter lim="800000"/>
            <a:headEnd type="none" w="sm" len="sm"/>
            <a:tailEnd type="none" w="sm" len="sm"/>
          </a:ln>
        </p:spPr>
      </p:pic>
      <p:sp>
        <p:nvSpPr>
          <p:cNvPr id="5" name="Retângulo 4"/>
          <p:cNvSpPr/>
          <p:nvPr/>
        </p:nvSpPr>
        <p:spPr>
          <a:xfrm>
            <a:off x="5167313" y="3071813"/>
            <a:ext cx="4071937" cy="92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Título 1"/>
          <p:cNvSpPr>
            <a:spLocks noGrp="1"/>
          </p:cNvSpPr>
          <p:nvPr>
            <p:ph type="title"/>
          </p:nvPr>
        </p:nvSpPr>
        <p:spPr/>
        <p:txBody>
          <a:bodyPr/>
          <a:lstStyle/>
          <a:p>
            <a:r>
              <a:rPr lang="en-US"/>
              <a:t>Resumindo</a:t>
            </a:r>
            <a:endParaRPr lang="pt-BR"/>
          </a:p>
        </p:txBody>
      </p:sp>
      <p:sp>
        <p:nvSpPr>
          <p:cNvPr id="896003" name="Espaço Reservado para Conteúdo 2"/>
          <p:cNvSpPr>
            <a:spLocks noGrp="1"/>
          </p:cNvSpPr>
          <p:nvPr>
            <p:ph idx="1"/>
          </p:nvPr>
        </p:nvSpPr>
        <p:spPr>
          <a:xfrm>
            <a:off x="271463" y="762000"/>
            <a:ext cx="9410700" cy="5381625"/>
          </a:xfrm>
        </p:spPr>
        <p:txBody>
          <a:bodyPr/>
          <a:lstStyle/>
          <a:p>
            <a:r>
              <a:rPr lang="en-US"/>
              <a:t>Dada uma representação não canônica Z, na forma de equações de estado, podemos obter sua matriz de controle C</a:t>
            </a:r>
            <a:r>
              <a:rPr lang="en-US" baseline="-25000"/>
              <a:t>mz</a:t>
            </a:r>
            <a:r>
              <a:rPr lang="en-US"/>
              <a:t> </a:t>
            </a:r>
          </a:p>
          <a:p>
            <a:r>
              <a:rPr lang="en-US"/>
              <a:t>A partir da forma Z, podemos obter a equação característica (det(sI-A)=0) e montar uma forma canônica padrão ( em X ) com os coeficientes da equação característica do sistema Z</a:t>
            </a:r>
          </a:p>
          <a:p>
            <a:r>
              <a:rPr lang="en-US"/>
              <a:t>Podemos assim obter C</a:t>
            </a:r>
            <a:r>
              <a:rPr lang="en-US" baseline="-25000"/>
              <a:t>mx</a:t>
            </a:r>
            <a:r>
              <a:rPr lang="en-US"/>
              <a:t> a matriz de controle da forma padrão e em seguida a nova equação característica, agora com a inclusão dos coeficientes de realimentação (os K</a:t>
            </a:r>
            <a:r>
              <a:rPr lang="en-US" baseline="-25000"/>
              <a:t>x</a:t>
            </a:r>
            <a:r>
              <a:rPr lang="en-US"/>
              <a:t> ) </a:t>
            </a:r>
          </a:p>
        </p:txBody>
      </p:sp>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Título 1"/>
          <p:cNvSpPr>
            <a:spLocks noGrp="1"/>
          </p:cNvSpPr>
          <p:nvPr>
            <p:ph type="title"/>
          </p:nvPr>
        </p:nvSpPr>
        <p:spPr/>
        <p:txBody>
          <a:bodyPr/>
          <a:lstStyle/>
          <a:p>
            <a:r>
              <a:rPr lang="en-US"/>
              <a:t>Resumindo</a:t>
            </a:r>
            <a:endParaRPr lang="pt-BR"/>
          </a:p>
        </p:txBody>
      </p:sp>
      <p:sp>
        <p:nvSpPr>
          <p:cNvPr id="897027" name="Espaço Reservado para Conteúdo 2"/>
          <p:cNvSpPr>
            <a:spLocks noGrp="1"/>
          </p:cNvSpPr>
          <p:nvPr>
            <p:ph idx="1"/>
          </p:nvPr>
        </p:nvSpPr>
        <p:spPr>
          <a:xfrm>
            <a:off x="271463" y="857250"/>
            <a:ext cx="9410700" cy="5381625"/>
          </a:xfrm>
        </p:spPr>
        <p:txBody>
          <a:bodyPr/>
          <a:lstStyle/>
          <a:p>
            <a:r>
              <a:rPr lang="en-US"/>
              <a:t>Utilizamos as condições de desempenho desejadas do sistema e possibilidades de cancelamento pólo / zero para determinar os pólos desejados do sistema de malha fechada</a:t>
            </a:r>
          </a:p>
          <a:p>
            <a:r>
              <a:rPr lang="en-US"/>
              <a:t>Montamos a equação característica desejada a partir dos pólos obtidos no passo anterior</a:t>
            </a:r>
          </a:p>
          <a:p>
            <a:r>
              <a:rPr lang="en-US"/>
              <a:t>Retornamos ao sistema x e calculamos os K</a:t>
            </a:r>
            <a:r>
              <a:rPr lang="en-US" baseline="-25000"/>
              <a:t>x</a:t>
            </a:r>
            <a:r>
              <a:rPr lang="en-US"/>
              <a:t> por comparação entre a equação característica desejada e a equação característica do sistema X que inclui os coeficientes K</a:t>
            </a:r>
            <a:r>
              <a:rPr lang="en-US" baseline="-25000"/>
              <a:t>x</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pt-BR"/>
              <a:t>A Matemática Por Trás do Esfriamento</a:t>
            </a:r>
          </a:p>
        </p:txBody>
      </p:sp>
      <p:graphicFrame>
        <p:nvGraphicFramePr>
          <p:cNvPr id="16387" name="Object 3"/>
          <p:cNvGraphicFramePr>
            <a:graphicFrameLocks noChangeAspect="1"/>
          </p:cNvGraphicFramePr>
          <p:nvPr/>
        </p:nvGraphicFramePr>
        <p:xfrm>
          <a:off x="2797175" y="2971800"/>
          <a:ext cx="2559050" cy="1519238"/>
        </p:xfrm>
        <a:graphic>
          <a:graphicData uri="http://schemas.openxmlformats.org/presentationml/2006/ole">
            <mc:AlternateContent xmlns:mc="http://schemas.openxmlformats.org/markup-compatibility/2006">
              <mc:Choice xmlns:v="urn:schemas-microsoft-com:vml" Requires="v">
                <p:oleObj name="Equação" r:id="rId2" imgW="660113" imgH="393529" progId="Equation.3">
                  <p:embed/>
                </p:oleObj>
              </mc:Choice>
              <mc:Fallback>
                <p:oleObj name="Equação" r:id="rId2" imgW="660113" imgH="393529"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7175" y="2971800"/>
                        <a:ext cx="255905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8" name="Text Box 6"/>
          <p:cNvSpPr txBox="1">
            <a:spLocks noChangeArrowheads="1"/>
          </p:cNvSpPr>
          <p:nvPr/>
        </p:nvSpPr>
        <p:spPr bwMode="auto">
          <a:xfrm>
            <a:off x="593725" y="2251075"/>
            <a:ext cx="4121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2400"/>
              <a:t>A variação na temperatura da xícara a qualquer momento</a:t>
            </a:r>
          </a:p>
        </p:txBody>
      </p:sp>
      <p:sp>
        <p:nvSpPr>
          <p:cNvPr id="16389" name="Text Box 7"/>
          <p:cNvSpPr txBox="1">
            <a:spLocks noChangeArrowheads="1"/>
          </p:cNvSpPr>
          <p:nvPr/>
        </p:nvSpPr>
        <p:spPr bwMode="auto">
          <a:xfrm>
            <a:off x="4632325" y="4156075"/>
            <a:ext cx="39401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2400"/>
              <a:t>É proporcional a própria temperatura da xícara naquele momento</a:t>
            </a:r>
          </a:p>
        </p:txBody>
      </p:sp>
      <p:sp>
        <p:nvSpPr>
          <p:cNvPr id="16390" name="AutoShape 8"/>
          <p:cNvSpPr>
            <a:spLocks noChangeArrowheads="1"/>
          </p:cNvSpPr>
          <p:nvPr/>
        </p:nvSpPr>
        <p:spPr bwMode="auto">
          <a:xfrm rot="5400000">
            <a:off x="1524000" y="3200400"/>
            <a:ext cx="1143000" cy="7620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16391" name="AutoShape 9"/>
          <p:cNvSpPr>
            <a:spLocks noChangeArrowheads="1"/>
          </p:cNvSpPr>
          <p:nvPr/>
        </p:nvSpPr>
        <p:spPr bwMode="auto">
          <a:xfrm rot="-5435666">
            <a:off x="5143500" y="3314700"/>
            <a:ext cx="1066800" cy="8382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16392" name="Line 10"/>
          <p:cNvSpPr>
            <a:spLocks noChangeShapeType="1"/>
          </p:cNvSpPr>
          <p:nvPr/>
        </p:nvSpPr>
        <p:spPr bwMode="auto">
          <a:xfrm flipV="1">
            <a:off x="2971800" y="4038600"/>
            <a:ext cx="1524000" cy="2057400"/>
          </a:xfrm>
          <a:prstGeom prst="line">
            <a:avLst/>
          </a:prstGeom>
          <a:noFill/>
          <a:ln w="158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pt-BR"/>
          </a:p>
        </p:txBody>
      </p:sp>
      <p:sp>
        <p:nvSpPr>
          <p:cNvPr id="16393" name="Text Box 11"/>
          <p:cNvSpPr txBox="1">
            <a:spLocks noChangeArrowheads="1"/>
          </p:cNvSpPr>
          <p:nvPr/>
        </p:nvSpPr>
        <p:spPr bwMode="auto">
          <a:xfrm>
            <a:off x="3000375" y="5756275"/>
            <a:ext cx="24288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2400"/>
              <a:t>Constante de Proporcionalidade </a:t>
            </a:r>
          </a:p>
        </p:txBody>
      </p:sp>
      <p:sp>
        <p:nvSpPr>
          <p:cNvPr id="16394" name="Line 12"/>
          <p:cNvSpPr>
            <a:spLocks noChangeShapeType="1"/>
          </p:cNvSpPr>
          <p:nvPr/>
        </p:nvSpPr>
        <p:spPr bwMode="auto">
          <a:xfrm>
            <a:off x="2971800" y="60960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Tree>
  </p:cSld>
  <p:clrMapOvr>
    <a:masterClrMapping/>
  </p:clrMapOvr>
  <p:transition/>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Título 1"/>
          <p:cNvSpPr>
            <a:spLocks noGrp="1"/>
          </p:cNvSpPr>
          <p:nvPr>
            <p:ph type="title"/>
          </p:nvPr>
        </p:nvSpPr>
        <p:spPr/>
        <p:txBody>
          <a:bodyPr/>
          <a:lstStyle/>
          <a:p>
            <a:r>
              <a:rPr lang="en-US"/>
              <a:t>Resumindo</a:t>
            </a:r>
            <a:endParaRPr lang="pt-BR"/>
          </a:p>
        </p:txBody>
      </p:sp>
      <p:sp>
        <p:nvSpPr>
          <p:cNvPr id="898051" name="Espaço Reservado para Conteúdo 2"/>
          <p:cNvSpPr>
            <a:spLocks noGrp="1"/>
          </p:cNvSpPr>
          <p:nvPr>
            <p:ph idx="1"/>
          </p:nvPr>
        </p:nvSpPr>
        <p:spPr>
          <a:xfrm>
            <a:off x="271463" y="857250"/>
            <a:ext cx="9410700" cy="5381625"/>
          </a:xfrm>
        </p:spPr>
        <p:txBody>
          <a:bodyPr/>
          <a:lstStyle/>
          <a:p>
            <a:r>
              <a:rPr lang="en-US"/>
              <a:t>Sendo assim P = C</a:t>
            </a:r>
            <a:r>
              <a:rPr lang="en-US" baseline="-25000"/>
              <a:t>mz</a:t>
            </a:r>
            <a:r>
              <a:rPr lang="en-US"/>
              <a:t>.C</a:t>
            </a:r>
            <a:r>
              <a:rPr lang="en-US" baseline="-25000"/>
              <a:t>mx</a:t>
            </a:r>
            <a:r>
              <a:rPr lang="en-US" baseline="30000"/>
              <a:t>-1</a:t>
            </a:r>
            <a:r>
              <a:rPr lang="en-US"/>
              <a:t> e K</a:t>
            </a:r>
            <a:r>
              <a:rPr lang="en-US" baseline="-25000"/>
              <a:t>z</a:t>
            </a:r>
            <a:r>
              <a:rPr lang="en-US"/>
              <a:t>=K</a:t>
            </a:r>
            <a:r>
              <a:rPr lang="en-US" baseline="-25000"/>
              <a:t>x</a:t>
            </a:r>
            <a:r>
              <a:rPr lang="en-US"/>
              <a:t>.P</a:t>
            </a:r>
            <a:r>
              <a:rPr lang="en-US" baseline="30000"/>
              <a:t>-1</a:t>
            </a:r>
            <a:r>
              <a:rPr lang="en-US"/>
              <a:t> onde os K</a:t>
            </a:r>
            <a:r>
              <a:rPr lang="en-US" baseline="-25000"/>
              <a:t>z</a:t>
            </a:r>
            <a:r>
              <a:rPr lang="en-US"/>
              <a:t> serão os ganhos no sistema original</a:t>
            </a:r>
          </a:p>
          <a:p>
            <a:endParaRPr lang="en-US"/>
          </a:p>
          <a:p>
            <a:r>
              <a:rPr lang="en-US"/>
              <a:t>Incluimos os coeficientes K</a:t>
            </a:r>
            <a:r>
              <a:rPr lang="en-US" baseline="-25000"/>
              <a:t>z</a:t>
            </a:r>
            <a:r>
              <a:rPr lang="en-US"/>
              <a:t> no gráfico original e o sistema esta montado.</a:t>
            </a:r>
          </a:p>
          <a:p>
            <a:endParaRPr lang="en-US"/>
          </a:p>
          <a:p>
            <a:r>
              <a:rPr lang="en-US"/>
              <a:t>Por último obtemos a função de transferência do sistema realimentado e analisamos a resposta transitória para confirmar o atendimento dos requisitos de desempenho.</a:t>
            </a:r>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Título 1"/>
          <p:cNvSpPr>
            <a:spLocks noGrp="1"/>
          </p:cNvSpPr>
          <p:nvPr>
            <p:ph type="title"/>
          </p:nvPr>
        </p:nvSpPr>
        <p:spPr/>
        <p:txBody>
          <a:bodyPr/>
          <a:lstStyle/>
          <a:p>
            <a:r>
              <a:rPr lang="en-US"/>
              <a:t>Nise, pag.527, exemplo 12.4. Projeto de Controlador por Transformação</a:t>
            </a:r>
            <a:endParaRPr lang="pt-BR"/>
          </a:p>
        </p:txBody>
      </p:sp>
      <p:sp>
        <p:nvSpPr>
          <p:cNvPr id="899075" name="Espaço Reservado para Conteúdo 2"/>
          <p:cNvSpPr>
            <a:spLocks noGrp="1"/>
          </p:cNvSpPr>
          <p:nvPr>
            <p:ph idx="1"/>
          </p:nvPr>
        </p:nvSpPr>
        <p:spPr>
          <a:xfrm>
            <a:off x="271463" y="976313"/>
            <a:ext cx="9410700" cy="5381625"/>
          </a:xfrm>
        </p:spPr>
        <p:txBody>
          <a:bodyPr/>
          <a:lstStyle/>
          <a:p>
            <a:r>
              <a:rPr lang="en-US"/>
              <a:t>Seja o sistema : G(s)=(s+4)/[(s+1)(s+2)(s+5)]. , com as variáveis em série. Projetar o controlador para obter UP=20,8% e Ts=4s</a:t>
            </a:r>
          </a:p>
          <a:p>
            <a:r>
              <a:rPr lang="en-US"/>
              <a:t>Estratégia :</a:t>
            </a:r>
          </a:p>
          <a:p>
            <a:pPr lvl="1"/>
            <a:r>
              <a:rPr lang="en-US"/>
              <a:t>Partir do sistema atual, Z, e obter a equação característica. Obter C</a:t>
            </a:r>
            <a:r>
              <a:rPr lang="en-US" baseline="-25000"/>
              <a:t>mz</a:t>
            </a:r>
            <a:r>
              <a:rPr lang="en-US"/>
              <a:t> </a:t>
            </a:r>
          </a:p>
          <a:p>
            <a:pPr lvl="1"/>
            <a:r>
              <a:rPr lang="en-US"/>
              <a:t>A partir do ponto de operação, obter a equação característica determinar os coeficientes das matrizes canônicas, X. Obter C</a:t>
            </a:r>
            <a:r>
              <a:rPr lang="en-US" baseline="-25000"/>
              <a:t>mx</a:t>
            </a:r>
            <a:r>
              <a:rPr lang="en-US"/>
              <a:t> </a:t>
            </a:r>
          </a:p>
          <a:p>
            <a:pPr lvl="1"/>
            <a:r>
              <a:rPr lang="en-US"/>
              <a:t>Calcular P=C</a:t>
            </a:r>
            <a:r>
              <a:rPr lang="en-US" baseline="-25000"/>
              <a:t>mz</a:t>
            </a:r>
            <a:r>
              <a:rPr lang="en-US"/>
              <a:t>.C</a:t>
            </a:r>
            <a:r>
              <a:rPr lang="en-US" baseline="-25000"/>
              <a:t>mx</a:t>
            </a:r>
            <a:r>
              <a:rPr lang="en-US" baseline="30000"/>
              <a:t>-1</a:t>
            </a:r>
            <a:r>
              <a:rPr lang="en-US"/>
              <a:t> e os K</a:t>
            </a:r>
            <a:r>
              <a:rPr lang="en-US" baseline="-25000"/>
              <a:t>x</a:t>
            </a:r>
            <a:r>
              <a:rPr lang="en-US"/>
              <a:t> </a:t>
            </a:r>
          </a:p>
          <a:p>
            <a:pPr lvl="1"/>
            <a:r>
              <a:rPr lang="en-US"/>
              <a:t>A partir dos K</a:t>
            </a:r>
            <a:r>
              <a:rPr lang="en-US" baseline="-25000"/>
              <a:t>x</a:t>
            </a:r>
            <a:r>
              <a:rPr lang="en-US"/>
              <a:t> calcular K</a:t>
            </a:r>
            <a:r>
              <a:rPr lang="en-US" baseline="-25000"/>
              <a:t>z</a:t>
            </a:r>
            <a:r>
              <a:rPr lang="en-US"/>
              <a:t> = K</a:t>
            </a:r>
            <a:r>
              <a:rPr lang="en-US" baseline="-25000"/>
              <a:t>x</a:t>
            </a:r>
            <a:r>
              <a:rPr lang="en-US"/>
              <a:t>P</a:t>
            </a:r>
            <a:r>
              <a:rPr lang="en-US" baseline="30000"/>
              <a:t>-1</a:t>
            </a:r>
            <a:r>
              <a:rPr lang="en-US"/>
              <a:t> </a:t>
            </a:r>
          </a:p>
          <a:p>
            <a:pPr lvl="1"/>
            <a:endParaRPr lang="pt-BR"/>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8" name="Título 1"/>
          <p:cNvSpPr>
            <a:spLocks noGrp="1"/>
          </p:cNvSpPr>
          <p:nvPr>
            <p:ph type="title"/>
          </p:nvPr>
        </p:nvSpPr>
        <p:spPr/>
        <p:txBody>
          <a:bodyPr/>
          <a:lstStyle/>
          <a:p>
            <a:r>
              <a:rPr lang="en-US"/>
              <a:t>Resolução parte 1 – Equações de estado forma não de fase</a:t>
            </a:r>
            <a:endParaRPr lang="pt-BR"/>
          </a:p>
        </p:txBody>
      </p:sp>
      <p:graphicFrame>
        <p:nvGraphicFramePr>
          <p:cNvPr id="4" name="Object 2"/>
          <p:cNvGraphicFramePr>
            <a:graphicFrameLocks noChangeAspect="1"/>
          </p:cNvGraphicFramePr>
          <p:nvPr/>
        </p:nvGraphicFramePr>
        <p:xfrm>
          <a:off x="444500" y="1214438"/>
          <a:ext cx="4286250" cy="1428750"/>
        </p:xfrm>
        <a:graphic>
          <a:graphicData uri="http://schemas.openxmlformats.org/presentationml/2006/ole">
            <mc:AlternateContent xmlns:mc="http://schemas.openxmlformats.org/markup-compatibility/2006">
              <mc:Choice xmlns:v="urn:schemas-microsoft-com:vml" Requires="v">
                <p:oleObj name="Equação" r:id="rId2" imgW="2133360" imgH="711000" progId="Equation.3">
                  <p:embed/>
                </p:oleObj>
              </mc:Choice>
              <mc:Fallback>
                <p:oleObj name="Equação" r:id="rId2" imgW="2133360" imgH="711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1214438"/>
                        <a:ext cx="4286250"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4547" name="Object 3"/>
          <p:cNvGraphicFramePr>
            <a:graphicFrameLocks noChangeAspect="1"/>
          </p:cNvGraphicFramePr>
          <p:nvPr/>
        </p:nvGraphicFramePr>
        <p:xfrm>
          <a:off x="1268413" y="2943225"/>
          <a:ext cx="2679700" cy="485775"/>
        </p:xfrm>
        <a:graphic>
          <a:graphicData uri="http://schemas.openxmlformats.org/presentationml/2006/ole">
            <mc:AlternateContent xmlns:mc="http://schemas.openxmlformats.org/markup-compatibility/2006">
              <mc:Choice xmlns:v="urn:schemas-microsoft-com:vml" Requires="v">
                <p:oleObj name="Equação" r:id="rId4" imgW="1333440" imgH="241200" progId="Equation.3">
                  <p:embed/>
                </p:oleObj>
              </mc:Choice>
              <mc:Fallback>
                <p:oleObj name="Equação" r:id="rId4" imgW="13334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413" y="2943225"/>
                        <a:ext cx="26797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4548" name="Object 4"/>
          <p:cNvGraphicFramePr>
            <a:graphicFrameLocks noChangeAspect="1"/>
          </p:cNvGraphicFramePr>
          <p:nvPr/>
        </p:nvGraphicFramePr>
        <p:xfrm>
          <a:off x="1362075" y="3711575"/>
          <a:ext cx="2500313" cy="1431925"/>
        </p:xfrm>
        <a:graphic>
          <a:graphicData uri="http://schemas.openxmlformats.org/presentationml/2006/ole">
            <mc:AlternateContent xmlns:mc="http://schemas.openxmlformats.org/markup-compatibility/2006">
              <mc:Choice xmlns:v="urn:schemas-microsoft-com:vml" Requires="v">
                <p:oleObj name="Equação" r:id="rId6" imgW="1244520" imgH="711000" progId="Equation.3">
                  <p:embed/>
                </p:oleObj>
              </mc:Choice>
              <mc:Fallback>
                <p:oleObj name="Equação" r:id="rId6" imgW="124452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2075" y="3711575"/>
                        <a:ext cx="2500313" cy="143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4549" name="Object 5"/>
          <p:cNvGraphicFramePr>
            <a:graphicFrameLocks noChangeAspect="1"/>
          </p:cNvGraphicFramePr>
          <p:nvPr/>
        </p:nvGraphicFramePr>
        <p:xfrm>
          <a:off x="1809750" y="5397500"/>
          <a:ext cx="1735138" cy="460375"/>
        </p:xfrm>
        <a:graphic>
          <a:graphicData uri="http://schemas.openxmlformats.org/presentationml/2006/ole">
            <mc:AlternateContent xmlns:mc="http://schemas.openxmlformats.org/markup-compatibility/2006">
              <mc:Choice xmlns:v="urn:schemas-microsoft-com:vml" Requires="v">
                <p:oleObj name="Equação" r:id="rId8" imgW="863280" imgH="228600" progId="Equation.3">
                  <p:embed/>
                </p:oleObj>
              </mc:Choice>
              <mc:Fallback>
                <p:oleObj name="Equação" r:id="rId8" imgW="8632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9750" y="5397500"/>
                        <a:ext cx="173513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4550" name="Object 6"/>
          <p:cNvGraphicFramePr>
            <a:graphicFrameLocks noChangeAspect="1"/>
          </p:cNvGraphicFramePr>
          <p:nvPr/>
        </p:nvGraphicFramePr>
        <p:xfrm>
          <a:off x="5086350" y="1071563"/>
          <a:ext cx="3521075" cy="1892300"/>
        </p:xfrm>
        <a:graphic>
          <a:graphicData uri="http://schemas.openxmlformats.org/presentationml/2006/ole">
            <mc:AlternateContent xmlns:mc="http://schemas.openxmlformats.org/markup-compatibility/2006">
              <mc:Choice xmlns:v="urn:schemas-microsoft-com:vml" Requires="v">
                <p:oleObj name="Equação" r:id="rId10" imgW="1752480" imgH="939600" progId="Equation.3">
                  <p:embed/>
                </p:oleObj>
              </mc:Choice>
              <mc:Fallback>
                <p:oleObj name="Equação" r:id="rId10" imgW="1752480" imgH="939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6350" y="1071563"/>
                        <a:ext cx="3521075" cy="189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4551" name="Object 7"/>
          <p:cNvGraphicFramePr>
            <a:graphicFrameLocks noChangeAspect="1"/>
          </p:cNvGraphicFramePr>
          <p:nvPr/>
        </p:nvGraphicFramePr>
        <p:xfrm>
          <a:off x="5180013" y="3214688"/>
          <a:ext cx="3521075" cy="869950"/>
        </p:xfrm>
        <a:graphic>
          <a:graphicData uri="http://schemas.openxmlformats.org/presentationml/2006/ole">
            <mc:AlternateContent xmlns:mc="http://schemas.openxmlformats.org/markup-compatibility/2006">
              <mc:Choice xmlns:v="urn:schemas-microsoft-com:vml" Requires="v">
                <p:oleObj name="Equação" r:id="rId12" imgW="1752480" imgH="431640" progId="Equation.3">
                  <p:embed/>
                </p:oleObj>
              </mc:Choice>
              <mc:Fallback>
                <p:oleObj name="Equação" r:id="rId12" imgW="1752480" imgH="431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0013" y="3214688"/>
                        <a:ext cx="3521075"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204547"/>
                                        </p:tgtEl>
                                        <p:attrNameLst>
                                          <p:attrName>style.visibility</p:attrName>
                                        </p:attrNameLst>
                                      </p:cBhvr>
                                      <p:to>
                                        <p:strVal val="visible"/>
                                      </p:to>
                                    </p:set>
                                    <p:animEffect transition="in" filter="box(in)">
                                      <p:cBhvr>
                                        <p:cTn id="12" dur="500"/>
                                        <p:tgtEl>
                                          <p:spTgt spid="420454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204548"/>
                                        </p:tgtEl>
                                        <p:attrNameLst>
                                          <p:attrName>style.visibility</p:attrName>
                                        </p:attrNameLst>
                                      </p:cBhvr>
                                      <p:to>
                                        <p:strVal val="visible"/>
                                      </p:to>
                                    </p:set>
                                    <p:animEffect transition="in" filter="box(in)">
                                      <p:cBhvr>
                                        <p:cTn id="17" dur="500"/>
                                        <p:tgtEl>
                                          <p:spTgt spid="420454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204549"/>
                                        </p:tgtEl>
                                        <p:attrNameLst>
                                          <p:attrName>style.visibility</p:attrName>
                                        </p:attrNameLst>
                                      </p:cBhvr>
                                      <p:to>
                                        <p:strVal val="visible"/>
                                      </p:to>
                                    </p:set>
                                    <p:animEffect transition="in" filter="box(in)">
                                      <p:cBhvr>
                                        <p:cTn id="22" dur="500"/>
                                        <p:tgtEl>
                                          <p:spTgt spid="420454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204550"/>
                                        </p:tgtEl>
                                        <p:attrNameLst>
                                          <p:attrName>style.visibility</p:attrName>
                                        </p:attrNameLst>
                                      </p:cBhvr>
                                      <p:to>
                                        <p:strVal val="visible"/>
                                      </p:to>
                                    </p:set>
                                    <p:animEffect transition="in" filter="box(in)">
                                      <p:cBhvr>
                                        <p:cTn id="27" dur="500"/>
                                        <p:tgtEl>
                                          <p:spTgt spid="420455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204551"/>
                                        </p:tgtEl>
                                        <p:attrNameLst>
                                          <p:attrName>style.visibility</p:attrName>
                                        </p:attrNameLst>
                                      </p:cBhvr>
                                      <p:to>
                                        <p:strVal val="visible"/>
                                      </p:to>
                                    </p:set>
                                    <p:animEffect transition="in" filter="box(in)">
                                      <p:cBhvr>
                                        <p:cTn id="32" dur="500"/>
                                        <p:tgtEl>
                                          <p:spTgt spid="4204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0" name="Título 1"/>
          <p:cNvSpPr>
            <a:spLocks noGrp="1"/>
          </p:cNvSpPr>
          <p:nvPr>
            <p:ph type="title"/>
          </p:nvPr>
        </p:nvSpPr>
        <p:spPr/>
        <p:txBody>
          <a:bodyPr/>
          <a:lstStyle/>
          <a:p>
            <a:r>
              <a:rPr lang="en-US"/>
              <a:t>Resolução parte 2 – Ponto de Operação Desejado ( pólos )</a:t>
            </a:r>
            <a:endParaRPr lang="pt-BR"/>
          </a:p>
        </p:txBody>
      </p:sp>
      <p:graphicFrame>
        <p:nvGraphicFramePr>
          <p:cNvPr id="4" name="Object 2"/>
          <p:cNvGraphicFramePr>
            <a:graphicFrameLocks noChangeAspect="1"/>
          </p:cNvGraphicFramePr>
          <p:nvPr/>
        </p:nvGraphicFramePr>
        <p:xfrm>
          <a:off x="2524125" y="1055688"/>
          <a:ext cx="5357813" cy="944562"/>
        </p:xfrm>
        <a:graphic>
          <a:graphicData uri="http://schemas.openxmlformats.org/presentationml/2006/ole">
            <mc:AlternateContent xmlns:mc="http://schemas.openxmlformats.org/markup-compatibility/2006">
              <mc:Choice xmlns:v="urn:schemas-microsoft-com:vml" Requires="v">
                <p:oleObj name="Equação" r:id="rId2" imgW="2666880" imgH="469800" progId="Equation.3">
                  <p:embed/>
                </p:oleObj>
              </mc:Choice>
              <mc:Fallback>
                <p:oleObj name="Equação" r:id="rId2" imgW="2666880" imgH="469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1055688"/>
                        <a:ext cx="5357813" cy="94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6600" name="Object 8"/>
          <p:cNvGraphicFramePr>
            <a:graphicFrameLocks noChangeAspect="1"/>
          </p:cNvGraphicFramePr>
          <p:nvPr/>
        </p:nvGraphicFramePr>
        <p:xfrm>
          <a:off x="3519488" y="2133600"/>
          <a:ext cx="3367087" cy="866775"/>
        </p:xfrm>
        <a:graphic>
          <a:graphicData uri="http://schemas.openxmlformats.org/presentationml/2006/ole">
            <mc:AlternateContent xmlns:mc="http://schemas.openxmlformats.org/markup-compatibility/2006">
              <mc:Choice xmlns:v="urn:schemas-microsoft-com:vml" Requires="v">
                <p:oleObj name="Equação" r:id="rId4" imgW="1676160" imgH="431640" progId="Equation.3">
                  <p:embed/>
                </p:oleObj>
              </mc:Choice>
              <mc:Fallback>
                <p:oleObj name="Equação" r:id="rId4" imgW="167616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88" y="2133600"/>
                        <a:ext cx="3367087"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6601" name="Object 9"/>
          <p:cNvGraphicFramePr>
            <a:graphicFrameLocks noChangeAspect="1"/>
          </p:cNvGraphicFramePr>
          <p:nvPr/>
        </p:nvGraphicFramePr>
        <p:xfrm>
          <a:off x="3378200" y="3187700"/>
          <a:ext cx="3649663" cy="1884363"/>
        </p:xfrm>
        <a:graphic>
          <a:graphicData uri="http://schemas.openxmlformats.org/presentationml/2006/ole">
            <mc:AlternateContent xmlns:mc="http://schemas.openxmlformats.org/markup-compatibility/2006">
              <mc:Choice xmlns:v="urn:schemas-microsoft-com:vml" Requires="v">
                <p:oleObj name="Equação" r:id="rId6" imgW="1815840" imgH="939600" progId="Equation.3">
                  <p:embed/>
                </p:oleObj>
              </mc:Choice>
              <mc:Fallback>
                <p:oleObj name="Equação" r:id="rId6" imgW="1815840" imgH="93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8200" y="3187700"/>
                        <a:ext cx="3649663" cy="188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6602" name="Object 10"/>
          <p:cNvGraphicFramePr>
            <a:graphicFrameLocks noChangeAspect="1"/>
          </p:cNvGraphicFramePr>
          <p:nvPr/>
        </p:nvGraphicFramePr>
        <p:xfrm>
          <a:off x="3200400" y="5345113"/>
          <a:ext cx="4005263" cy="869950"/>
        </p:xfrm>
        <a:graphic>
          <a:graphicData uri="http://schemas.openxmlformats.org/presentationml/2006/ole">
            <mc:AlternateContent xmlns:mc="http://schemas.openxmlformats.org/markup-compatibility/2006">
              <mc:Choice xmlns:v="urn:schemas-microsoft-com:vml" Requires="v">
                <p:oleObj name="Equação" r:id="rId8" imgW="1993680" imgH="431640" progId="Equation.3">
                  <p:embed/>
                </p:oleObj>
              </mc:Choice>
              <mc:Fallback>
                <p:oleObj name="Equação" r:id="rId8" imgW="199368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5345113"/>
                        <a:ext cx="4005263"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206600"/>
                                        </p:tgtEl>
                                        <p:attrNameLst>
                                          <p:attrName>style.visibility</p:attrName>
                                        </p:attrNameLst>
                                      </p:cBhvr>
                                      <p:to>
                                        <p:strVal val="visible"/>
                                      </p:to>
                                    </p:set>
                                    <p:animEffect transition="in" filter="box(in)">
                                      <p:cBhvr>
                                        <p:cTn id="12" dur="500"/>
                                        <p:tgtEl>
                                          <p:spTgt spid="420660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206601"/>
                                        </p:tgtEl>
                                        <p:attrNameLst>
                                          <p:attrName>style.visibility</p:attrName>
                                        </p:attrNameLst>
                                      </p:cBhvr>
                                      <p:to>
                                        <p:strVal val="visible"/>
                                      </p:to>
                                    </p:set>
                                    <p:animEffect transition="in" filter="box(in)">
                                      <p:cBhvr>
                                        <p:cTn id="17" dur="500"/>
                                        <p:tgtEl>
                                          <p:spTgt spid="420660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206602"/>
                                        </p:tgtEl>
                                        <p:attrNameLst>
                                          <p:attrName>style.visibility</p:attrName>
                                        </p:attrNameLst>
                                      </p:cBhvr>
                                      <p:to>
                                        <p:strVal val="visible"/>
                                      </p:to>
                                    </p:set>
                                    <p:animEffect transition="in" filter="box(in)">
                                      <p:cBhvr>
                                        <p:cTn id="22" dur="500"/>
                                        <p:tgtEl>
                                          <p:spTgt spid="4206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6" name="Título 1"/>
          <p:cNvSpPr>
            <a:spLocks noGrp="1"/>
          </p:cNvSpPr>
          <p:nvPr>
            <p:ph type="title"/>
          </p:nvPr>
        </p:nvSpPr>
        <p:spPr/>
        <p:txBody>
          <a:bodyPr/>
          <a:lstStyle/>
          <a:p>
            <a:r>
              <a:rPr lang="en-US"/>
              <a:t>Resolução parte 3 – Equações de estado forma canônica controlável</a:t>
            </a:r>
            <a:endParaRPr lang="pt-BR"/>
          </a:p>
        </p:txBody>
      </p:sp>
      <p:graphicFrame>
        <p:nvGraphicFramePr>
          <p:cNvPr id="4" name="Object 2"/>
          <p:cNvGraphicFramePr>
            <a:graphicFrameLocks noChangeAspect="1"/>
          </p:cNvGraphicFramePr>
          <p:nvPr/>
        </p:nvGraphicFramePr>
        <p:xfrm>
          <a:off x="263525" y="2214563"/>
          <a:ext cx="4618038" cy="1428750"/>
        </p:xfrm>
        <a:graphic>
          <a:graphicData uri="http://schemas.openxmlformats.org/presentationml/2006/ole">
            <mc:AlternateContent xmlns:mc="http://schemas.openxmlformats.org/markup-compatibility/2006">
              <mc:Choice xmlns:v="urn:schemas-microsoft-com:vml" Requires="v">
                <p:oleObj name="Equação" r:id="rId2" imgW="2298600" imgH="711000" progId="Equation.3">
                  <p:embed/>
                </p:oleObj>
              </mc:Choice>
              <mc:Fallback>
                <p:oleObj name="Equação" r:id="rId2" imgW="2298600" imgH="711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25" y="2214563"/>
                        <a:ext cx="4618038"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4547" name="Object 3"/>
          <p:cNvGraphicFramePr>
            <a:graphicFrameLocks noChangeAspect="1"/>
          </p:cNvGraphicFramePr>
          <p:nvPr/>
        </p:nvGraphicFramePr>
        <p:xfrm>
          <a:off x="1058863" y="3871913"/>
          <a:ext cx="2679700" cy="485775"/>
        </p:xfrm>
        <a:graphic>
          <a:graphicData uri="http://schemas.openxmlformats.org/presentationml/2006/ole">
            <mc:AlternateContent xmlns:mc="http://schemas.openxmlformats.org/markup-compatibility/2006">
              <mc:Choice xmlns:v="urn:schemas-microsoft-com:vml" Requires="v">
                <p:oleObj name="Equação" r:id="rId4" imgW="1333440" imgH="241200" progId="Equation.3">
                  <p:embed/>
                </p:oleObj>
              </mc:Choice>
              <mc:Fallback>
                <p:oleObj name="Equação" r:id="rId4" imgW="13334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863" y="3871913"/>
                        <a:ext cx="26797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4548" name="Object 4"/>
          <p:cNvGraphicFramePr>
            <a:graphicFrameLocks noChangeAspect="1"/>
          </p:cNvGraphicFramePr>
          <p:nvPr/>
        </p:nvGraphicFramePr>
        <p:xfrm>
          <a:off x="1141413" y="4500563"/>
          <a:ext cx="2551112" cy="1431925"/>
        </p:xfrm>
        <a:graphic>
          <a:graphicData uri="http://schemas.openxmlformats.org/presentationml/2006/ole">
            <mc:AlternateContent xmlns:mc="http://schemas.openxmlformats.org/markup-compatibility/2006">
              <mc:Choice xmlns:v="urn:schemas-microsoft-com:vml" Requires="v">
                <p:oleObj name="Equação" r:id="rId6" imgW="1269720" imgH="711000" progId="Equation.3">
                  <p:embed/>
                </p:oleObj>
              </mc:Choice>
              <mc:Fallback>
                <p:oleObj name="Equação" r:id="rId6" imgW="126972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1413" y="4500563"/>
                        <a:ext cx="2551112" cy="143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4550" name="Object 6"/>
          <p:cNvGraphicFramePr>
            <a:graphicFrameLocks noChangeAspect="1"/>
          </p:cNvGraphicFramePr>
          <p:nvPr/>
        </p:nvGraphicFramePr>
        <p:xfrm>
          <a:off x="5100638" y="1036638"/>
          <a:ext cx="4567237" cy="1892300"/>
        </p:xfrm>
        <a:graphic>
          <a:graphicData uri="http://schemas.openxmlformats.org/presentationml/2006/ole">
            <mc:AlternateContent xmlns:mc="http://schemas.openxmlformats.org/markup-compatibility/2006">
              <mc:Choice xmlns:v="urn:schemas-microsoft-com:vml" Requires="v">
                <p:oleObj name="Equação" r:id="rId8" imgW="2273040" imgH="939600" progId="Equation.3">
                  <p:embed/>
                </p:oleObj>
              </mc:Choice>
              <mc:Fallback>
                <p:oleObj name="Equação" r:id="rId8" imgW="2273040" imgH="939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0638" y="1036638"/>
                        <a:ext cx="4567237" cy="189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5577" name="Object 9"/>
          <p:cNvGraphicFramePr>
            <a:graphicFrameLocks noChangeAspect="1"/>
          </p:cNvGraphicFramePr>
          <p:nvPr/>
        </p:nvGraphicFramePr>
        <p:xfrm>
          <a:off x="4738688" y="3929063"/>
          <a:ext cx="4949825" cy="920750"/>
        </p:xfrm>
        <a:graphic>
          <a:graphicData uri="http://schemas.openxmlformats.org/presentationml/2006/ole">
            <mc:AlternateContent xmlns:mc="http://schemas.openxmlformats.org/markup-compatibility/2006">
              <mc:Choice xmlns:v="urn:schemas-microsoft-com:vml" Requires="v">
                <p:oleObj name="Equação" r:id="rId10" imgW="2463480" imgH="457200" progId="Equation.3">
                  <p:embed/>
                </p:oleObj>
              </mc:Choice>
              <mc:Fallback>
                <p:oleObj name="Equação" r:id="rId10" imgW="246348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8688" y="3929063"/>
                        <a:ext cx="4949825"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5579" name="Object 11"/>
          <p:cNvGraphicFramePr>
            <a:graphicFrameLocks noChangeAspect="1"/>
          </p:cNvGraphicFramePr>
          <p:nvPr/>
        </p:nvGraphicFramePr>
        <p:xfrm>
          <a:off x="879475" y="1000125"/>
          <a:ext cx="3521075" cy="869950"/>
        </p:xfrm>
        <a:graphic>
          <a:graphicData uri="http://schemas.openxmlformats.org/presentationml/2006/ole">
            <mc:AlternateContent xmlns:mc="http://schemas.openxmlformats.org/markup-compatibility/2006">
              <mc:Choice xmlns:v="urn:schemas-microsoft-com:vml" Requires="v">
                <p:oleObj name="Equação" r:id="rId12" imgW="1752480" imgH="431640" progId="Equation.3">
                  <p:embed/>
                </p:oleObj>
              </mc:Choice>
              <mc:Fallback>
                <p:oleObj name="Equação" r:id="rId12" imgW="1752480" imgH="431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9475" y="1000125"/>
                        <a:ext cx="3521075"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205579"/>
                                        </p:tgtEl>
                                        <p:attrNameLst>
                                          <p:attrName>style.visibility</p:attrName>
                                        </p:attrNameLst>
                                      </p:cBhvr>
                                      <p:to>
                                        <p:strVal val="visible"/>
                                      </p:to>
                                    </p:set>
                                    <p:animEffect transition="in" filter="box(in)">
                                      <p:cBhvr>
                                        <p:cTn id="7" dur="500"/>
                                        <p:tgtEl>
                                          <p:spTgt spid="420557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204547"/>
                                        </p:tgtEl>
                                        <p:attrNameLst>
                                          <p:attrName>style.visibility</p:attrName>
                                        </p:attrNameLst>
                                      </p:cBhvr>
                                      <p:to>
                                        <p:strVal val="visible"/>
                                      </p:to>
                                    </p:set>
                                    <p:animEffect transition="in" filter="box(in)">
                                      <p:cBhvr>
                                        <p:cTn id="17" dur="500"/>
                                        <p:tgtEl>
                                          <p:spTgt spid="420454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204548"/>
                                        </p:tgtEl>
                                        <p:attrNameLst>
                                          <p:attrName>style.visibility</p:attrName>
                                        </p:attrNameLst>
                                      </p:cBhvr>
                                      <p:to>
                                        <p:strVal val="visible"/>
                                      </p:to>
                                    </p:set>
                                    <p:animEffect transition="in" filter="box(in)">
                                      <p:cBhvr>
                                        <p:cTn id="22" dur="500"/>
                                        <p:tgtEl>
                                          <p:spTgt spid="420454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204550"/>
                                        </p:tgtEl>
                                        <p:attrNameLst>
                                          <p:attrName>style.visibility</p:attrName>
                                        </p:attrNameLst>
                                      </p:cBhvr>
                                      <p:to>
                                        <p:strVal val="visible"/>
                                      </p:to>
                                    </p:set>
                                    <p:animEffect transition="in" filter="box(in)">
                                      <p:cBhvr>
                                        <p:cTn id="27" dur="500"/>
                                        <p:tgtEl>
                                          <p:spTgt spid="420455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205577"/>
                                        </p:tgtEl>
                                        <p:attrNameLst>
                                          <p:attrName>style.visibility</p:attrName>
                                        </p:attrNameLst>
                                      </p:cBhvr>
                                      <p:to>
                                        <p:strVal val="visible"/>
                                      </p:to>
                                    </p:set>
                                    <p:animEffect transition="in" filter="box(in)">
                                      <p:cBhvr>
                                        <p:cTn id="32" dur="500"/>
                                        <p:tgtEl>
                                          <p:spTgt spid="4205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81" name="Título 1"/>
          <p:cNvSpPr>
            <a:spLocks noGrp="1"/>
          </p:cNvSpPr>
          <p:nvPr>
            <p:ph type="title"/>
          </p:nvPr>
        </p:nvSpPr>
        <p:spPr/>
        <p:txBody>
          <a:bodyPr/>
          <a:lstStyle/>
          <a:p>
            <a:r>
              <a:rPr lang="en-US"/>
              <a:t>Resolução parte 4 – Cálculo dos K</a:t>
            </a:r>
            <a:endParaRPr lang="pt-BR"/>
          </a:p>
        </p:txBody>
      </p:sp>
      <p:graphicFrame>
        <p:nvGraphicFramePr>
          <p:cNvPr id="4204548" name="Object 4"/>
          <p:cNvGraphicFramePr>
            <a:graphicFrameLocks noChangeAspect="1"/>
          </p:cNvGraphicFramePr>
          <p:nvPr/>
        </p:nvGraphicFramePr>
        <p:xfrm>
          <a:off x="3095625" y="4214813"/>
          <a:ext cx="2551113" cy="1431925"/>
        </p:xfrm>
        <a:graphic>
          <a:graphicData uri="http://schemas.openxmlformats.org/presentationml/2006/ole">
            <mc:AlternateContent xmlns:mc="http://schemas.openxmlformats.org/markup-compatibility/2006">
              <mc:Choice xmlns:v="urn:schemas-microsoft-com:vml" Requires="v">
                <p:oleObj name="Equação" r:id="rId2" imgW="1269720" imgH="711000" progId="Equation.3">
                  <p:embed/>
                </p:oleObj>
              </mc:Choice>
              <mc:Fallback>
                <p:oleObj name="Equação" r:id="rId2" imgW="1269720" imgH="711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4214813"/>
                        <a:ext cx="2551113" cy="143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5577" name="Object 6"/>
          <p:cNvGraphicFramePr>
            <a:graphicFrameLocks noChangeAspect="1"/>
          </p:cNvGraphicFramePr>
          <p:nvPr/>
        </p:nvGraphicFramePr>
        <p:xfrm>
          <a:off x="452438" y="1000125"/>
          <a:ext cx="4949825" cy="920750"/>
        </p:xfrm>
        <a:graphic>
          <a:graphicData uri="http://schemas.openxmlformats.org/presentationml/2006/ole">
            <mc:AlternateContent xmlns:mc="http://schemas.openxmlformats.org/markup-compatibility/2006">
              <mc:Choice xmlns:v="urn:schemas-microsoft-com:vml" Requires="v">
                <p:oleObj name="Equação" r:id="rId4" imgW="2463480" imgH="457200" progId="Equation.3">
                  <p:embed/>
                </p:oleObj>
              </mc:Choice>
              <mc:Fallback>
                <p:oleObj name="Equação" r:id="rId4" imgW="24634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8" y="1000125"/>
                        <a:ext cx="4949825"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7624" name="Object 8"/>
          <p:cNvGraphicFramePr>
            <a:graphicFrameLocks noChangeAspect="1"/>
          </p:cNvGraphicFramePr>
          <p:nvPr/>
        </p:nvGraphicFramePr>
        <p:xfrm>
          <a:off x="1095375" y="2143125"/>
          <a:ext cx="4005263" cy="869950"/>
        </p:xfrm>
        <a:graphic>
          <a:graphicData uri="http://schemas.openxmlformats.org/presentationml/2006/ole">
            <mc:AlternateContent xmlns:mc="http://schemas.openxmlformats.org/markup-compatibility/2006">
              <mc:Choice xmlns:v="urn:schemas-microsoft-com:vml" Requires="v">
                <p:oleObj name="Equação" r:id="rId6" imgW="1993680" imgH="431640" progId="Equation.3">
                  <p:embed/>
                </p:oleObj>
              </mc:Choice>
              <mc:Fallback>
                <p:oleObj name="Equação" r:id="rId6" imgW="199368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5375" y="2143125"/>
                        <a:ext cx="4005263"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7625" name="Object 9"/>
          <p:cNvGraphicFramePr>
            <a:graphicFrameLocks noChangeAspect="1"/>
          </p:cNvGraphicFramePr>
          <p:nvPr/>
        </p:nvGraphicFramePr>
        <p:xfrm>
          <a:off x="893763" y="3227388"/>
          <a:ext cx="4084637" cy="460375"/>
        </p:xfrm>
        <a:graphic>
          <a:graphicData uri="http://schemas.openxmlformats.org/presentationml/2006/ole">
            <mc:AlternateContent xmlns:mc="http://schemas.openxmlformats.org/markup-compatibility/2006">
              <mc:Choice xmlns:v="urn:schemas-microsoft-com:vml" Requires="v">
                <p:oleObj name="Equação" r:id="rId8" imgW="2031840" imgH="228600" progId="Equation.3">
                  <p:embed/>
                </p:oleObj>
              </mc:Choice>
              <mc:Fallback>
                <p:oleObj name="Equação" r:id="rId8" imgW="20318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3763" y="3227388"/>
                        <a:ext cx="408463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7626" name="Object 10"/>
          <p:cNvGraphicFramePr>
            <a:graphicFrameLocks noChangeAspect="1"/>
          </p:cNvGraphicFramePr>
          <p:nvPr/>
        </p:nvGraphicFramePr>
        <p:xfrm>
          <a:off x="309563" y="4214813"/>
          <a:ext cx="2500312" cy="1431925"/>
        </p:xfrm>
        <a:graphic>
          <a:graphicData uri="http://schemas.openxmlformats.org/presentationml/2006/ole">
            <mc:AlternateContent xmlns:mc="http://schemas.openxmlformats.org/markup-compatibility/2006">
              <mc:Choice xmlns:v="urn:schemas-microsoft-com:vml" Requires="v">
                <p:oleObj name="Equação" r:id="rId10" imgW="1244520" imgH="711000" progId="Equation.3">
                  <p:embed/>
                </p:oleObj>
              </mc:Choice>
              <mc:Fallback>
                <p:oleObj name="Equação" r:id="rId10" imgW="1244520" imgH="711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563" y="4214813"/>
                        <a:ext cx="2500312" cy="143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7627" name="Object 11"/>
          <p:cNvGraphicFramePr>
            <a:graphicFrameLocks noChangeAspect="1"/>
          </p:cNvGraphicFramePr>
          <p:nvPr/>
        </p:nvGraphicFramePr>
        <p:xfrm>
          <a:off x="6537325" y="1131888"/>
          <a:ext cx="2630488" cy="511175"/>
        </p:xfrm>
        <a:graphic>
          <a:graphicData uri="http://schemas.openxmlformats.org/presentationml/2006/ole">
            <mc:AlternateContent xmlns:mc="http://schemas.openxmlformats.org/markup-compatibility/2006">
              <mc:Choice xmlns:v="urn:schemas-microsoft-com:vml" Requires="v">
                <p:oleObj name="Equação" r:id="rId12" imgW="1307880" imgH="253800" progId="Equation.3">
                  <p:embed/>
                </p:oleObj>
              </mc:Choice>
              <mc:Fallback>
                <p:oleObj name="Equação" r:id="rId12" imgW="1307880" imgH="25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37325" y="1131888"/>
                        <a:ext cx="2630488"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7628" name="Object 12"/>
          <p:cNvGraphicFramePr>
            <a:graphicFrameLocks noChangeAspect="1"/>
          </p:cNvGraphicFramePr>
          <p:nvPr/>
        </p:nvGraphicFramePr>
        <p:xfrm>
          <a:off x="6453188" y="2027238"/>
          <a:ext cx="2655887" cy="434975"/>
        </p:xfrm>
        <a:graphic>
          <a:graphicData uri="http://schemas.openxmlformats.org/presentationml/2006/ole">
            <mc:AlternateContent xmlns:mc="http://schemas.openxmlformats.org/markup-compatibility/2006">
              <mc:Choice xmlns:v="urn:schemas-microsoft-com:vml" Requires="v">
                <p:oleObj name="Equação" r:id="rId14" imgW="1320480" imgH="215640" progId="Equation.3">
                  <p:embed/>
                </p:oleObj>
              </mc:Choice>
              <mc:Fallback>
                <p:oleObj name="Equação" r:id="rId14" imgW="132048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53188" y="2027238"/>
                        <a:ext cx="265588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205577"/>
                                        </p:tgtEl>
                                        <p:attrNameLst>
                                          <p:attrName>style.visibility</p:attrName>
                                        </p:attrNameLst>
                                      </p:cBhvr>
                                      <p:to>
                                        <p:strVal val="visible"/>
                                      </p:to>
                                    </p:set>
                                    <p:animEffect transition="in" filter="box(in)">
                                      <p:cBhvr>
                                        <p:cTn id="7" dur="500"/>
                                        <p:tgtEl>
                                          <p:spTgt spid="420557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207624"/>
                                        </p:tgtEl>
                                        <p:attrNameLst>
                                          <p:attrName>style.visibility</p:attrName>
                                        </p:attrNameLst>
                                      </p:cBhvr>
                                      <p:to>
                                        <p:strVal val="visible"/>
                                      </p:to>
                                    </p:set>
                                    <p:animEffect transition="in" filter="box(in)">
                                      <p:cBhvr>
                                        <p:cTn id="12" dur="500"/>
                                        <p:tgtEl>
                                          <p:spTgt spid="420762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207625"/>
                                        </p:tgtEl>
                                        <p:attrNameLst>
                                          <p:attrName>style.visibility</p:attrName>
                                        </p:attrNameLst>
                                      </p:cBhvr>
                                      <p:to>
                                        <p:strVal val="visible"/>
                                      </p:to>
                                    </p:set>
                                    <p:animEffect transition="in" filter="box(in)">
                                      <p:cBhvr>
                                        <p:cTn id="17" dur="500"/>
                                        <p:tgtEl>
                                          <p:spTgt spid="420762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204548"/>
                                        </p:tgtEl>
                                        <p:attrNameLst>
                                          <p:attrName>style.visibility</p:attrName>
                                        </p:attrNameLst>
                                      </p:cBhvr>
                                      <p:to>
                                        <p:strVal val="visible"/>
                                      </p:to>
                                    </p:set>
                                    <p:animEffect transition="in" filter="box(in)">
                                      <p:cBhvr>
                                        <p:cTn id="22" dur="500"/>
                                        <p:tgtEl>
                                          <p:spTgt spid="420454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207626"/>
                                        </p:tgtEl>
                                        <p:attrNameLst>
                                          <p:attrName>style.visibility</p:attrName>
                                        </p:attrNameLst>
                                      </p:cBhvr>
                                      <p:to>
                                        <p:strVal val="visible"/>
                                      </p:to>
                                    </p:set>
                                    <p:animEffect transition="in" filter="box(in)">
                                      <p:cBhvr>
                                        <p:cTn id="27" dur="500"/>
                                        <p:tgtEl>
                                          <p:spTgt spid="420762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207627"/>
                                        </p:tgtEl>
                                        <p:attrNameLst>
                                          <p:attrName>style.visibility</p:attrName>
                                        </p:attrNameLst>
                                      </p:cBhvr>
                                      <p:to>
                                        <p:strVal val="visible"/>
                                      </p:to>
                                    </p:set>
                                    <p:animEffect transition="in" filter="box(in)">
                                      <p:cBhvr>
                                        <p:cTn id="32" dur="500"/>
                                        <p:tgtEl>
                                          <p:spTgt spid="420762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207628"/>
                                        </p:tgtEl>
                                        <p:attrNameLst>
                                          <p:attrName>style.visibility</p:attrName>
                                        </p:attrNameLst>
                                      </p:cBhvr>
                                      <p:to>
                                        <p:strVal val="visible"/>
                                      </p:to>
                                    </p:set>
                                    <p:animEffect transition="in" filter="box(in)">
                                      <p:cBhvr>
                                        <p:cTn id="37" dur="500"/>
                                        <p:tgtEl>
                                          <p:spTgt spid="4207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Título 1"/>
          <p:cNvSpPr>
            <a:spLocks noGrp="1"/>
          </p:cNvSpPr>
          <p:nvPr>
            <p:ph type="title"/>
          </p:nvPr>
        </p:nvSpPr>
        <p:spPr/>
        <p:txBody>
          <a:bodyPr/>
          <a:lstStyle/>
          <a:p>
            <a:r>
              <a:rPr lang="en-US"/>
              <a:t>Diagrama em z com as realimentações em formato não de variável de fase</a:t>
            </a:r>
            <a:endParaRPr lang="pt-BR"/>
          </a:p>
        </p:txBody>
      </p:sp>
      <p:pic>
        <p:nvPicPr>
          <p:cNvPr id="900099" name="Picture 2"/>
          <p:cNvPicPr>
            <a:picLocks noChangeAspect="1" noChangeArrowheads="1"/>
          </p:cNvPicPr>
          <p:nvPr/>
        </p:nvPicPr>
        <p:blipFill>
          <a:blip r:embed="rId2"/>
          <a:srcRect/>
          <a:stretch>
            <a:fillRect/>
          </a:stretch>
        </p:blipFill>
        <p:spPr bwMode="auto">
          <a:xfrm>
            <a:off x="309563" y="1493838"/>
            <a:ext cx="9137650" cy="4221162"/>
          </a:xfrm>
          <a:prstGeom prst="rect">
            <a:avLst/>
          </a:prstGeom>
          <a:noFill/>
          <a:ln w="12700">
            <a:noFill/>
            <a:miter lim="800000"/>
            <a:headEnd type="none" w="sm" len="sm"/>
            <a:tailEnd type="none" w="sm" len="sm"/>
          </a:ln>
        </p:spPr>
      </p:pic>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905219" name="Subtítulo 4"/>
          <p:cNvSpPr>
            <a:spLocks noGrp="1"/>
          </p:cNvSpPr>
          <p:nvPr>
            <p:ph type="subTitle" sz="quarter" idx="1"/>
          </p:nvPr>
        </p:nvSpPr>
        <p:spPr/>
        <p:txBody>
          <a:bodyPr/>
          <a:lstStyle/>
          <a:p>
            <a:r>
              <a:rPr lang="en-US" dirty="0" err="1"/>
              <a:t>Projeto</a:t>
            </a:r>
            <a:r>
              <a:rPr lang="en-US" dirty="0"/>
              <a:t> no </a:t>
            </a:r>
            <a:r>
              <a:rPr lang="en-US" dirty="0" err="1"/>
              <a:t>Espaço</a:t>
            </a:r>
            <a:r>
              <a:rPr lang="en-US" dirty="0"/>
              <a:t> de </a:t>
            </a:r>
            <a:r>
              <a:rPr lang="en-US" dirty="0" err="1"/>
              <a:t>Estados</a:t>
            </a:r>
            <a:endParaRPr lang="en-US" dirty="0"/>
          </a:p>
          <a:p>
            <a:r>
              <a:rPr lang="en-US" dirty="0" err="1"/>
              <a:t>Observabilidade</a:t>
            </a:r>
            <a:endParaRPr lang="en-US" dirty="0"/>
          </a:p>
          <a:p>
            <a:r>
              <a:rPr lang="en-US" dirty="0" err="1"/>
              <a:t>Nise</a:t>
            </a:r>
            <a:r>
              <a:rPr lang="en-US" dirty="0"/>
              <a:t> Cap.12</a:t>
            </a:r>
          </a:p>
        </p:txBody>
      </p:sp>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Título 1"/>
          <p:cNvSpPr>
            <a:spLocks noGrp="1"/>
          </p:cNvSpPr>
          <p:nvPr>
            <p:ph type="title"/>
          </p:nvPr>
        </p:nvSpPr>
        <p:spPr/>
        <p:txBody>
          <a:bodyPr/>
          <a:lstStyle/>
          <a:p>
            <a:r>
              <a:rPr lang="en-US"/>
              <a:t>Definição</a:t>
            </a:r>
            <a:endParaRPr lang="pt-BR"/>
          </a:p>
        </p:txBody>
      </p:sp>
      <p:sp>
        <p:nvSpPr>
          <p:cNvPr id="3" name="Espaço Reservado para Conteúdo 2"/>
          <p:cNvSpPr>
            <a:spLocks noGrp="1"/>
          </p:cNvSpPr>
          <p:nvPr>
            <p:ph idx="1"/>
          </p:nvPr>
        </p:nvSpPr>
        <p:spPr/>
        <p:txBody>
          <a:bodyPr/>
          <a:lstStyle/>
          <a:p>
            <a:r>
              <a:rPr lang="en-US"/>
              <a:t>Teoria da Observabilidade</a:t>
            </a:r>
          </a:p>
          <a:p>
            <a:pPr lvl="1"/>
            <a:r>
              <a:rPr lang="en-US"/>
              <a:t>Sempre que as variáveis de estado não estiverem disponíveis para serem enviadas ao controlador elas poderão ser estimadas e o valor desta estimativa utilizado pelo controlador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Título 1"/>
          <p:cNvSpPr>
            <a:spLocks noGrp="1"/>
          </p:cNvSpPr>
          <p:nvPr>
            <p:ph type="title"/>
          </p:nvPr>
        </p:nvSpPr>
        <p:spPr/>
        <p:txBody>
          <a:bodyPr/>
          <a:lstStyle/>
          <a:p>
            <a:r>
              <a:rPr lang="en-US"/>
              <a:t>Modelo</a:t>
            </a:r>
            <a:endParaRPr lang="pt-BR"/>
          </a:p>
        </p:txBody>
      </p:sp>
      <p:pic>
        <p:nvPicPr>
          <p:cNvPr id="907267" name="Picture 2"/>
          <p:cNvPicPr>
            <a:picLocks noChangeAspect="1" noChangeArrowheads="1"/>
          </p:cNvPicPr>
          <p:nvPr/>
        </p:nvPicPr>
        <p:blipFill>
          <a:blip r:embed="rId2"/>
          <a:srcRect/>
          <a:stretch>
            <a:fillRect/>
          </a:stretch>
        </p:blipFill>
        <p:spPr bwMode="auto">
          <a:xfrm>
            <a:off x="1778000" y="928688"/>
            <a:ext cx="6242050" cy="5643562"/>
          </a:xfrm>
          <a:prstGeom prst="rect">
            <a:avLst/>
          </a:prstGeom>
          <a:noFill/>
          <a:ln w="12700">
            <a:noFill/>
            <a:miter lim="800000"/>
            <a:headEnd type="none" w="sm" len="sm"/>
            <a:tailEnd type="none" w="sm" len="sm"/>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pt-BR"/>
              <a:t>Resolva a equação diferencial para o esfriamento</a:t>
            </a:r>
          </a:p>
        </p:txBody>
      </p:sp>
      <p:graphicFrame>
        <p:nvGraphicFramePr>
          <p:cNvPr id="99329" name="Object 3"/>
          <p:cNvGraphicFramePr>
            <a:graphicFrameLocks noChangeAspect="1"/>
          </p:cNvGraphicFramePr>
          <p:nvPr/>
        </p:nvGraphicFramePr>
        <p:xfrm>
          <a:off x="738188" y="1143000"/>
          <a:ext cx="2559050" cy="1519238"/>
        </p:xfrm>
        <a:graphic>
          <a:graphicData uri="http://schemas.openxmlformats.org/presentationml/2006/ole">
            <mc:AlternateContent xmlns:mc="http://schemas.openxmlformats.org/markup-compatibility/2006">
              <mc:Choice xmlns:v="urn:schemas-microsoft-com:vml" Requires="v">
                <p:oleObj name="Equação" r:id="rId2" imgW="660113" imgH="393529" progId="Equation.3">
                  <p:embed/>
                </p:oleObj>
              </mc:Choice>
              <mc:Fallback>
                <p:oleObj name="Equação" r:id="rId2" imgW="660113" imgH="393529"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1143000"/>
                        <a:ext cx="255905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0" name="Object 2"/>
          <p:cNvGraphicFramePr>
            <a:graphicFrameLocks noChangeAspect="1"/>
          </p:cNvGraphicFramePr>
          <p:nvPr/>
        </p:nvGraphicFramePr>
        <p:xfrm>
          <a:off x="836613" y="2695575"/>
          <a:ext cx="2657475" cy="1519238"/>
        </p:xfrm>
        <a:graphic>
          <a:graphicData uri="http://schemas.openxmlformats.org/presentationml/2006/ole">
            <mc:AlternateContent xmlns:mc="http://schemas.openxmlformats.org/markup-compatibility/2006">
              <mc:Choice xmlns:v="urn:schemas-microsoft-com:vml" Requires="v">
                <p:oleObj name="Equação" r:id="rId4" imgW="685800" imgH="393700" progId="Equation.3">
                  <p:embed/>
                </p:oleObj>
              </mc:Choice>
              <mc:Fallback>
                <p:oleObj name="Equação" r:id="rId4" imgW="6858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613" y="2695575"/>
                        <a:ext cx="2657475"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1" name="Object 3"/>
          <p:cNvGraphicFramePr>
            <a:graphicFrameLocks noChangeAspect="1"/>
          </p:cNvGraphicFramePr>
          <p:nvPr/>
        </p:nvGraphicFramePr>
        <p:xfrm>
          <a:off x="552450" y="4338638"/>
          <a:ext cx="3444875" cy="1519237"/>
        </p:xfrm>
        <a:graphic>
          <a:graphicData uri="http://schemas.openxmlformats.org/presentationml/2006/ole">
            <mc:AlternateContent xmlns:mc="http://schemas.openxmlformats.org/markup-compatibility/2006">
              <mc:Choice xmlns:v="urn:schemas-microsoft-com:vml" Requires="v">
                <p:oleObj name="Equação" r:id="rId6" imgW="888614" imgH="393529" progId="Equation.3">
                  <p:embed/>
                </p:oleObj>
              </mc:Choice>
              <mc:Fallback>
                <p:oleObj name="Equação" r:id="rId6" imgW="888614" imgH="39352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450" y="4338638"/>
                        <a:ext cx="3444875"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2" name="Object 4"/>
          <p:cNvGraphicFramePr>
            <a:graphicFrameLocks noChangeAspect="1"/>
          </p:cNvGraphicFramePr>
          <p:nvPr/>
        </p:nvGraphicFramePr>
        <p:xfrm>
          <a:off x="5195888" y="1487488"/>
          <a:ext cx="3297237" cy="685800"/>
        </p:xfrm>
        <a:graphic>
          <a:graphicData uri="http://schemas.openxmlformats.org/presentationml/2006/ole">
            <mc:AlternateContent xmlns:mc="http://schemas.openxmlformats.org/markup-compatibility/2006">
              <mc:Choice xmlns:v="urn:schemas-microsoft-com:vml" Requires="v">
                <p:oleObj name="Equação" r:id="rId8" imgW="850531" imgH="177723" progId="Equation.3">
                  <p:embed/>
                </p:oleObj>
              </mc:Choice>
              <mc:Fallback>
                <p:oleObj name="Equação" r:id="rId8" imgW="850531" imgH="17772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5888" y="1487488"/>
                        <a:ext cx="32972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3" name="Object 5"/>
          <p:cNvGraphicFramePr>
            <a:graphicFrameLocks noChangeAspect="1"/>
          </p:cNvGraphicFramePr>
          <p:nvPr/>
        </p:nvGraphicFramePr>
        <p:xfrm>
          <a:off x="5310188" y="2381250"/>
          <a:ext cx="2312987" cy="782638"/>
        </p:xfrm>
        <a:graphic>
          <a:graphicData uri="http://schemas.openxmlformats.org/presentationml/2006/ole">
            <mc:AlternateContent xmlns:mc="http://schemas.openxmlformats.org/markup-compatibility/2006">
              <mc:Choice xmlns:v="urn:schemas-microsoft-com:vml" Requires="v">
                <p:oleObj name="Equação" r:id="rId10" imgW="596641" imgH="203112" progId="Equation.3">
                  <p:embed/>
                </p:oleObj>
              </mc:Choice>
              <mc:Fallback>
                <p:oleObj name="Equação" r:id="rId10" imgW="596641"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0188" y="2381250"/>
                        <a:ext cx="2312987"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4" name="Object 6"/>
          <p:cNvGraphicFramePr>
            <a:graphicFrameLocks noChangeAspect="1"/>
          </p:cNvGraphicFramePr>
          <p:nvPr/>
        </p:nvGraphicFramePr>
        <p:xfrm>
          <a:off x="5310188" y="3214688"/>
          <a:ext cx="2165350" cy="782637"/>
        </p:xfrm>
        <a:graphic>
          <a:graphicData uri="http://schemas.openxmlformats.org/presentationml/2006/ole">
            <mc:AlternateContent xmlns:mc="http://schemas.openxmlformats.org/markup-compatibility/2006">
              <mc:Choice xmlns:v="urn:schemas-microsoft-com:vml" Requires="v">
                <p:oleObj name="Equação" r:id="rId12" imgW="558558" imgH="203112" progId="Equation.3">
                  <p:embed/>
                </p:oleObj>
              </mc:Choice>
              <mc:Fallback>
                <p:oleObj name="Equação" r:id="rId12" imgW="558558"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0188" y="3214688"/>
                        <a:ext cx="21653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5" name="Object 7"/>
          <p:cNvGraphicFramePr>
            <a:graphicFrameLocks noChangeAspect="1"/>
          </p:cNvGraphicFramePr>
          <p:nvPr/>
        </p:nvGraphicFramePr>
        <p:xfrm>
          <a:off x="5238750" y="3998913"/>
          <a:ext cx="4133850" cy="930275"/>
        </p:xfrm>
        <a:graphic>
          <a:graphicData uri="http://schemas.openxmlformats.org/presentationml/2006/ole">
            <mc:AlternateContent xmlns:mc="http://schemas.openxmlformats.org/markup-compatibility/2006">
              <mc:Choice xmlns:v="urn:schemas-microsoft-com:vml" Requires="v">
                <p:oleObj name="Equação" r:id="rId14" imgW="1066800" imgH="241300" progId="Equation.3">
                  <p:embed/>
                </p:oleObj>
              </mc:Choice>
              <mc:Fallback>
                <p:oleObj name="Equação" r:id="rId14" imgW="1066800" imgH="2413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38750" y="3998913"/>
                        <a:ext cx="41338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6" name="Object 8"/>
          <p:cNvGraphicFramePr>
            <a:graphicFrameLocks noChangeAspect="1"/>
          </p:cNvGraphicFramePr>
          <p:nvPr/>
        </p:nvGraphicFramePr>
        <p:xfrm>
          <a:off x="5189538" y="4927600"/>
          <a:ext cx="2362200" cy="930275"/>
        </p:xfrm>
        <a:graphic>
          <a:graphicData uri="http://schemas.openxmlformats.org/presentationml/2006/ole">
            <mc:AlternateContent xmlns:mc="http://schemas.openxmlformats.org/markup-compatibility/2006">
              <mc:Choice xmlns:v="urn:schemas-microsoft-com:vml" Requires="v">
                <p:oleObj name="Equação" r:id="rId16" imgW="609336" imgH="241195" progId="Equation.3">
                  <p:embed/>
                </p:oleObj>
              </mc:Choice>
              <mc:Fallback>
                <p:oleObj name="Equação" r:id="rId16" imgW="609336" imgH="241195"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9538" y="4927600"/>
                        <a:ext cx="23622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3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93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93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933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933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933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93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9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Título 1"/>
          <p:cNvSpPr>
            <a:spLocks noGrp="1"/>
          </p:cNvSpPr>
          <p:nvPr>
            <p:ph type="title"/>
          </p:nvPr>
        </p:nvSpPr>
        <p:spPr/>
        <p:txBody>
          <a:bodyPr/>
          <a:lstStyle/>
          <a:p>
            <a:r>
              <a:rPr lang="en-US"/>
              <a:t>Potencial dificuldade de implementação</a:t>
            </a:r>
            <a:endParaRPr lang="pt-BR"/>
          </a:p>
        </p:txBody>
      </p:sp>
      <p:sp>
        <p:nvSpPr>
          <p:cNvPr id="3" name="Espaço Reservado para Conteúdo 2"/>
          <p:cNvSpPr>
            <a:spLocks noGrp="1"/>
          </p:cNvSpPr>
          <p:nvPr>
            <p:ph idx="1"/>
          </p:nvPr>
        </p:nvSpPr>
        <p:spPr>
          <a:xfrm>
            <a:off x="271463" y="928688"/>
            <a:ext cx="9410700" cy="5381625"/>
          </a:xfrm>
        </p:spPr>
        <p:txBody>
          <a:bodyPr/>
          <a:lstStyle/>
          <a:p>
            <a:r>
              <a:rPr lang="en-US"/>
              <a:t>Agora vejamos uma desvantagem desta proposta</a:t>
            </a:r>
          </a:p>
          <a:p>
            <a:endParaRPr lang="en-US"/>
          </a:p>
          <a:p>
            <a:endParaRPr lang="en-US"/>
          </a:p>
          <a:p>
            <a:endParaRPr lang="en-US"/>
          </a:p>
          <a:p>
            <a:r>
              <a:rPr lang="en-US"/>
              <a:t>Perceba que a diferença entre as variáveis de estado independe da entrada, ou seja tem dinâmica própria!</a:t>
            </a:r>
          </a:p>
          <a:p>
            <a:r>
              <a:rPr lang="en-US"/>
              <a:t>Sendo assim, apesar de convergente ( se o processo for estável ) a velocidade será a mesma da resposta transitória do processo a controlar</a:t>
            </a:r>
          </a:p>
          <a:p>
            <a:endParaRPr lang="pt-BR"/>
          </a:p>
        </p:txBody>
      </p:sp>
      <p:graphicFrame>
        <p:nvGraphicFramePr>
          <p:cNvPr id="4" name="Object 2"/>
          <p:cNvGraphicFramePr>
            <a:graphicFrameLocks noChangeAspect="1"/>
          </p:cNvGraphicFramePr>
          <p:nvPr/>
        </p:nvGraphicFramePr>
        <p:xfrm>
          <a:off x="309563" y="1643063"/>
          <a:ext cx="2235200" cy="1692275"/>
        </p:xfrm>
        <a:graphic>
          <a:graphicData uri="http://schemas.openxmlformats.org/presentationml/2006/ole">
            <mc:AlternateContent xmlns:mc="http://schemas.openxmlformats.org/markup-compatibility/2006">
              <mc:Choice xmlns:v="urn:schemas-microsoft-com:vml" Requires="v">
                <p:oleObj name="Equação" r:id="rId2" imgW="888840" imgH="672840" progId="Equation.3">
                  <p:embed/>
                </p:oleObj>
              </mc:Choice>
              <mc:Fallback>
                <p:oleObj name="Equação" r:id="rId2" imgW="888840" imgH="6728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1643063"/>
                        <a:ext cx="2235200" cy="169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24002" name="Object 3"/>
          <p:cNvGraphicFramePr>
            <a:graphicFrameLocks noChangeAspect="1"/>
          </p:cNvGraphicFramePr>
          <p:nvPr/>
        </p:nvGraphicFramePr>
        <p:xfrm>
          <a:off x="3167063" y="1643063"/>
          <a:ext cx="2268537" cy="1692275"/>
        </p:xfrm>
        <a:graphic>
          <a:graphicData uri="http://schemas.openxmlformats.org/presentationml/2006/ole">
            <mc:AlternateContent xmlns:mc="http://schemas.openxmlformats.org/markup-compatibility/2006">
              <mc:Choice xmlns:v="urn:schemas-microsoft-com:vml" Requires="v">
                <p:oleObj name="Equação" r:id="rId4" imgW="901440" imgH="672840" progId="Equation.3">
                  <p:embed/>
                </p:oleObj>
              </mc:Choice>
              <mc:Fallback>
                <p:oleObj name="Equação" r:id="rId4" imgW="901440" imgH="6728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7063" y="1643063"/>
                        <a:ext cx="2268537" cy="169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24004" name="Object 4"/>
          <p:cNvGraphicFramePr>
            <a:graphicFrameLocks noChangeAspect="1"/>
          </p:cNvGraphicFramePr>
          <p:nvPr/>
        </p:nvGraphicFramePr>
        <p:xfrm>
          <a:off x="5738813" y="1643063"/>
          <a:ext cx="3643312" cy="1692275"/>
        </p:xfrm>
        <a:graphic>
          <a:graphicData uri="http://schemas.openxmlformats.org/presentationml/2006/ole">
            <mc:AlternateContent xmlns:mc="http://schemas.openxmlformats.org/markup-compatibility/2006">
              <mc:Choice xmlns:v="urn:schemas-microsoft-com:vml" Requires="v">
                <p:oleObj name="Equação" r:id="rId6" imgW="1447560" imgH="672840" progId="Equation.3">
                  <p:embed/>
                </p:oleObj>
              </mc:Choice>
              <mc:Fallback>
                <p:oleObj name="Equação" r:id="rId6" imgW="1447560" imgH="672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8813" y="1643063"/>
                        <a:ext cx="3643312" cy="169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224002"/>
                                        </p:tgtEl>
                                        <p:attrNameLst>
                                          <p:attrName>style.visibility</p:attrName>
                                        </p:attrNameLst>
                                      </p:cBhvr>
                                      <p:to>
                                        <p:strVal val="visible"/>
                                      </p:to>
                                    </p:set>
                                    <p:animEffect transition="in" filter="box(in)">
                                      <p:cBhvr>
                                        <p:cTn id="17" dur="500"/>
                                        <p:tgtEl>
                                          <p:spTgt spid="422400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224004"/>
                                        </p:tgtEl>
                                        <p:attrNameLst>
                                          <p:attrName>style.visibility</p:attrName>
                                        </p:attrNameLst>
                                      </p:cBhvr>
                                      <p:to>
                                        <p:strVal val="visible"/>
                                      </p:to>
                                    </p:set>
                                    <p:animEffect transition="in" filter="box(in)">
                                      <p:cBhvr>
                                        <p:cTn id="22" dur="500"/>
                                        <p:tgtEl>
                                          <p:spTgt spid="422400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Título 1"/>
          <p:cNvSpPr>
            <a:spLocks noGrp="1"/>
          </p:cNvSpPr>
          <p:nvPr>
            <p:ph type="title"/>
          </p:nvPr>
        </p:nvSpPr>
        <p:spPr/>
        <p:txBody>
          <a:bodyPr/>
          <a:lstStyle/>
          <a:p>
            <a:r>
              <a:rPr lang="en-US"/>
              <a:t>Solução</a:t>
            </a:r>
            <a:endParaRPr lang="pt-BR"/>
          </a:p>
        </p:txBody>
      </p:sp>
      <p:sp>
        <p:nvSpPr>
          <p:cNvPr id="3" name="Espaço Reservado para Conteúdo 2"/>
          <p:cNvSpPr>
            <a:spLocks noGrp="1"/>
          </p:cNvSpPr>
          <p:nvPr>
            <p:ph idx="1"/>
          </p:nvPr>
        </p:nvSpPr>
        <p:spPr>
          <a:xfrm>
            <a:off x="271463" y="785813"/>
            <a:ext cx="9410700" cy="5381625"/>
          </a:xfrm>
        </p:spPr>
        <p:txBody>
          <a:bodyPr/>
          <a:lstStyle/>
          <a:p>
            <a:r>
              <a:rPr lang="en-US"/>
              <a:t>Isto indica portanto que para implementar um projeto de observador temos que forçar seu tempo de resposta, ser mais rápido que o do processo a controlar, de modo que o controlador receba dados estimados de maneira instantânea</a:t>
            </a:r>
          </a:p>
          <a:p>
            <a:r>
              <a:rPr lang="en-US"/>
              <a:t>Como?</a:t>
            </a:r>
          </a:p>
          <a:p>
            <a:pPr lvl="1"/>
            <a:r>
              <a:rPr lang="en-US"/>
              <a:t>Através do uso de retroação</a:t>
            </a:r>
          </a:p>
          <a:p>
            <a:pPr lvl="1"/>
            <a:r>
              <a:rPr lang="en-US"/>
              <a:t>Veja o modelo no slide a seguir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Título 1"/>
          <p:cNvSpPr>
            <a:spLocks noGrp="1"/>
          </p:cNvSpPr>
          <p:nvPr>
            <p:ph type="title"/>
          </p:nvPr>
        </p:nvSpPr>
        <p:spPr/>
        <p:txBody>
          <a:bodyPr/>
          <a:lstStyle/>
          <a:p>
            <a:r>
              <a:rPr lang="en-US"/>
              <a:t>Ex.de forma canônica de observabilidade, sem e com realiment.</a:t>
            </a:r>
            <a:endParaRPr lang="pt-BR"/>
          </a:p>
        </p:txBody>
      </p:sp>
      <p:pic>
        <p:nvPicPr>
          <p:cNvPr id="909315" name="Picture 2"/>
          <p:cNvPicPr>
            <a:picLocks noChangeAspect="1" noChangeArrowheads="1"/>
          </p:cNvPicPr>
          <p:nvPr/>
        </p:nvPicPr>
        <p:blipFill>
          <a:blip r:embed="rId2"/>
          <a:srcRect/>
          <a:stretch>
            <a:fillRect/>
          </a:stretch>
        </p:blipFill>
        <p:spPr bwMode="auto">
          <a:xfrm>
            <a:off x="666750" y="1087438"/>
            <a:ext cx="8501063" cy="5413375"/>
          </a:xfrm>
          <a:prstGeom prst="rect">
            <a:avLst/>
          </a:prstGeom>
          <a:noFill/>
          <a:ln w="12700">
            <a:noFill/>
            <a:miter lim="800000"/>
            <a:headEnd type="none" w="sm" len="sm"/>
            <a:tailEnd type="none" w="sm" len="sm"/>
          </a:ln>
        </p:spPr>
      </p:pic>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Título 1"/>
          <p:cNvSpPr>
            <a:spLocks noGrp="1"/>
          </p:cNvSpPr>
          <p:nvPr>
            <p:ph type="title"/>
          </p:nvPr>
        </p:nvSpPr>
        <p:spPr/>
        <p:txBody>
          <a:bodyPr/>
          <a:lstStyle/>
          <a:p>
            <a:r>
              <a:rPr lang="en-US"/>
              <a:t>O projeto do Observador</a:t>
            </a:r>
            <a:endParaRPr lang="pt-BR"/>
          </a:p>
        </p:txBody>
      </p:sp>
      <p:sp>
        <p:nvSpPr>
          <p:cNvPr id="3" name="Espaço Reservado para Conteúdo 2"/>
          <p:cNvSpPr>
            <a:spLocks noGrp="1"/>
          </p:cNvSpPr>
          <p:nvPr>
            <p:ph idx="1"/>
          </p:nvPr>
        </p:nvSpPr>
        <p:spPr/>
        <p:txBody>
          <a:bodyPr/>
          <a:lstStyle/>
          <a:p>
            <a:r>
              <a:rPr lang="en-US"/>
              <a:t>Feito de forma independente do controlador</a:t>
            </a:r>
          </a:p>
          <a:p>
            <a:endParaRPr lang="en-US"/>
          </a:p>
          <a:p>
            <a:r>
              <a:rPr lang="en-US"/>
              <a:t>No controlador temos de calcular um vetor K com os valores da realimentação</a:t>
            </a:r>
          </a:p>
          <a:p>
            <a:endParaRPr lang="en-US"/>
          </a:p>
          <a:p>
            <a:r>
              <a:rPr lang="en-US"/>
              <a:t>No observador teremos de calcular um vetor L com os valores de realimentação de modo que a resposta transitória do observador seja mais rápida que a resposta da malha de controle.</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Título 1"/>
          <p:cNvSpPr>
            <a:spLocks noGrp="1"/>
          </p:cNvSpPr>
          <p:nvPr>
            <p:ph type="title"/>
          </p:nvPr>
        </p:nvSpPr>
        <p:spPr/>
        <p:txBody>
          <a:bodyPr/>
          <a:lstStyle/>
          <a:p>
            <a:r>
              <a:rPr lang="en-US"/>
              <a:t>Metodologia de Projeto para o Observador</a:t>
            </a:r>
            <a:endParaRPr lang="pt-BR"/>
          </a:p>
        </p:txBody>
      </p:sp>
      <p:sp>
        <p:nvSpPr>
          <p:cNvPr id="3" name="Espaço Reservado para Conteúdo 2"/>
          <p:cNvSpPr>
            <a:spLocks noGrp="1"/>
          </p:cNvSpPr>
          <p:nvPr>
            <p:ph idx="1"/>
          </p:nvPr>
        </p:nvSpPr>
        <p:spPr/>
        <p:txBody>
          <a:bodyPr/>
          <a:lstStyle/>
          <a:p>
            <a:r>
              <a:rPr lang="en-US"/>
              <a:t>O ponto de partida é o modelo de observador em (c)</a:t>
            </a:r>
            <a:endParaRPr lang="pt-BR"/>
          </a:p>
        </p:txBody>
      </p:sp>
      <p:pic>
        <p:nvPicPr>
          <p:cNvPr id="4" name="Picture 2"/>
          <p:cNvPicPr>
            <a:picLocks noChangeAspect="1" noChangeArrowheads="1"/>
          </p:cNvPicPr>
          <p:nvPr/>
        </p:nvPicPr>
        <p:blipFill>
          <a:blip r:embed="rId2"/>
          <a:srcRect/>
          <a:stretch>
            <a:fillRect/>
          </a:stretch>
        </p:blipFill>
        <p:spPr bwMode="auto">
          <a:xfrm>
            <a:off x="2309813" y="1928813"/>
            <a:ext cx="5103812" cy="4614862"/>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Título 1"/>
          <p:cNvSpPr>
            <a:spLocks noGrp="1"/>
          </p:cNvSpPr>
          <p:nvPr>
            <p:ph type="title"/>
          </p:nvPr>
        </p:nvSpPr>
        <p:spPr/>
        <p:txBody>
          <a:bodyPr/>
          <a:lstStyle/>
          <a:p>
            <a:r>
              <a:rPr lang="en-US"/>
              <a:t>Tal modelo tem as seguintes equações de estado :</a:t>
            </a:r>
            <a:endParaRPr lang="pt-BR"/>
          </a:p>
        </p:txBody>
      </p:sp>
      <p:pic>
        <p:nvPicPr>
          <p:cNvPr id="4" name="Picture 2"/>
          <p:cNvPicPr>
            <a:picLocks noChangeAspect="1" noChangeArrowheads="1"/>
          </p:cNvPicPr>
          <p:nvPr/>
        </p:nvPicPr>
        <p:blipFill>
          <a:blip r:embed="rId2"/>
          <a:srcRect/>
          <a:stretch>
            <a:fillRect/>
          </a:stretch>
        </p:blipFill>
        <p:spPr bwMode="auto">
          <a:xfrm>
            <a:off x="4635500" y="1214438"/>
            <a:ext cx="5103813" cy="5329237"/>
          </a:xfrm>
          <a:prstGeom prst="rect">
            <a:avLst/>
          </a:prstGeom>
          <a:noFill/>
          <a:ln w="12700">
            <a:noFill/>
            <a:miter lim="800000"/>
            <a:headEnd type="none" w="sm" len="sm"/>
            <a:tailEnd type="none" w="sm" len="sm"/>
          </a:ln>
        </p:spPr>
      </p:pic>
      <p:graphicFrame>
        <p:nvGraphicFramePr>
          <p:cNvPr id="4660226" name="Object 2"/>
          <p:cNvGraphicFramePr>
            <a:graphicFrameLocks noChangeAspect="1"/>
          </p:cNvGraphicFramePr>
          <p:nvPr/>
        </p:nvGraphicFramePr>
        <p:xfrm>
          <a:off x="177800" y="1214438"/>
          <a:ext cx="4346575" cy="1212850"/>
        </p:xfrm>
        <a:graphic>
          <a:graphicData uri="http://schemas.openxmlformats.org/presentationml/2006/ole">
            <mc:AlternateContent xmlns:mc="http://schemas.openxmlformats.org/markup-compatibility/2006">
              <mc:Choice xmlns:v="urn:schemas-microsoft-com:vml" Requires="v">
                <p:oleObj name="Equação" r:id="rId3" imgW="1726920" imgH="482400" progId="Equation.3">
                  <p:embed/>
                </p:oleObj>
              </mc:Choice>
              <mc:Fallback>
                <p:oleObj name="Equação" r:id="rId3" imgW="172692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 y="1214438"/>
                        <a:ext cx="4346575" cy="121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60227" name="Object 3"/>
          <p:cNvGraphicFramePr>
            <a:graphicFrameLocks noChangeAspect="1"/>
          </p:cNvGraphicFramePr>
          <p:nvPr/>
        </p:nvGraphicFramePr>
        <p:xfrm>
          <a:off x="166688" y="2928938"/>
          <a:ext cx="2428875" cy="1212850"/>
        </p:xfrm>
        <a:graphic>
          <a:graphicData uri="http://schemas.openxmlformats.org/presentationml/2006/ole">
            <mc:AlternateContent xmlns:mc="http://schemas.openxmlformats.org/markup-compatibility/2006">
              <mc:Choice xmlns:v="urn:schemas-microsoft-com:vml" Requires="v">
                <p:oleObj name="Equação" r:id="rId5" imgW="965160" imgH="482400" progId="Equation.3">
                  <p:embed/>
                </p:oleObj>
              </mc:Choice>
              <mc:Fallback>
                <p:oleObj name="Equação" r:id="rId5" imgW="96516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88" y="2928938"/>
                        <a:ext cx="2428875" cy="121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60228" name="Object 4"/>
          <p:cNvGraphicFramePr>
            <a:graphicFrameLocks noChangeAspect="1"/>
          </p:cNvGraphicFramePr>
          <p:nvPr/>
        </p:nvGraphicFramePr>
        <p:xfrm>
          <a:off x="165100" y="4859338"/>
          <a:ext cx="5145088" cy="1212850"/>
        </p:xfrm>
        <a:graphic>
          <a:graphicData uri="http://schemas.openxmlformats.org/presentationml/2006/ole">
            <mc:AlternateContent xmlns:mc="http://schemas.openxmlformats.org/markup-compatibility/2006">
              <mc:Choice xmlns:v="urn:schemas-microsoft-com:vml" Requires="v">
                <p:oleObj name="Equação" r:id="rId7" imgW="2044440" imgH="482400" progId="Equation.3">
                  <p:embed/>
                </p:oleObj>
              </mc:Choice>
              <mc:Fallback>
                <p:oleObj name="Equação" r:id="rId7" imgW="2044440" imgH="482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100" y="4859338"/>
                        <a:ext cx="5145088" cy="121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660226"/>
                                        </p:tgtEl>
                                        <p:attrNameLst>
                                          <p:attrName>style.visibility</p:attrName>
                                        </p:attrNameLst>
                                      </p:cBhvr>
                                      <p:to>
                                        <p:strVal val="visible"/>
                                      </p:to>
                                    </p:set>
                                    <p:animEffect transition="in" filter="box(in)">
                                      <p:cBhvr>
                                        <p:cTn id="12" dur="500"/>
                                        <p:tgtEl>
                                          <p:spTgt spid="466022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660227"/>
                                        </p:tgtEl>
                                        <p:attrNameLst>
                                          <p:attrName>style.visibility</p:attrName>
                                        </p:attrNameLst>
                                      </p:cBhvr>
                                      <p:to>
                                        <p:strVal val="visible"/>
                                      </p:to>
                                    </p:set>
                                    <p:animEffect transition="in" filter="box(in)">
                                      <p:cBhvr>
                                        <p:cTn id="17" dur="500"/>
                                        <p:tgtEl>
                                          <p:spTgt spid="466022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660228"/>
                                        </p:tgtEl>
                                        <p:attrNameLst>
                                          <p:attrName>style.visibility</p:attrName>
                                        </p:attrNameLst>
                                      </p:cBhvr>
                                      <p:to>
                                        <p:strVal val="visible"/>
                                      </p:to>
                                    </p:set>
                                    <p:animEffect transition="in" filter="box(in)">
                                      <p:cBhvr>
                                        <p:cTn id="22" dur="500"/>
                                        <p:tgtEl>
                                          <p:spTgt spid="4660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1" name="Título 1"/>
          <p:cNvSpPr>
            <a:spLocks noGrp="1"/>
          </p:cNvSpPr>
          <p:nvPr>
            <p:ph type="title"/>
          </p:nvPr>
        </p:nvSpPr>
        <p:spPr/>
        <p:txBody>
          <a:bodyPr/>
          <a:lstStyle/>
          <a:p>
            <a:r>
              <a:rPr lang="en-US"/>
              <a:t>Agora vamos calcular as equações de estado do erro em sí</a:t>
            </a:r>
            <a:endParaRPr lang="pt-BR"/>
          </a:p>
        </p:txBody>
      </p:sp>
      <p:graphicFrame>
        <p:nvGraphicFramePr>
          <p:cNvPr id="4660228" name="Object 4"/>
          <p:cNvGraphicFramePr>
            <a:graphicFrameLocks noChangeAspect="1"/>
          </p:cNvGraphicFramePr>
          <p:nvPr/>
        </p:nvGraphicFramePr>
        <p:xfrm>
          <a:off x="165100" y="1000125"/>
          <a:ext cx="5145088" cy="1212850"/>
        </p:xfrm>
        <a:graphic>
          <a:graphicData uri="http://schemas.openxmlformats.org/presentationml/2006/ole">
            <mc:AlternateContent xmlns:mc="http://schemas.openxmlformats.org/markup-compatibility/2006">
              <mc:Choice xmlns:v="urn:schemas-microsoft-com:vml" Requires="v">
                <p:oleObj name="Equação" r:id="rId2" imgW="2044440" imgH="482400" progId="Equation.3">
                  <p:embed/>
                </p:oleObj>
              </mc:Choice>
              <mc:Fallback>
                <p:oleObj name="Equação" r:id="rId2" imgW="204444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1000125"/>
                        <a:ext cx="5145088" cy="121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61254" name="Object 6"/>
          <p:cNvGraphicFramePr>
            <a:graphicFrameLocks noChangeAspect="1"/>
          </p:cNvGraphicFramePr>
          <p:nvPr/>
        </p:nvGraphicFramePr>
        <p:xfrm>
          <a:off x="166688" y="2286000"/>
          <a:ext cx="5368925" cy="1787525"/>
        </p:xfrm>
        <a:graphic>
          <a:graphicData uri="http://schemas.openxmlformats.org/presentationml/2006/ole">
            <mc:AlternateContent xmlns:mc="http://schemas.openxmlformats.org/markup-compatibility/2006">
              <mc:Choice xmlns:v="urn:schemas-microsoft-com:vml" Requires="v">
                <p:oleObj name="Equação" r:id="rId4" imgW="2133360" imgH="711000" progId="Equation.3">
                  <p:embed/>
                </p:oleObj>
              </mc:Choice>
              <mc:Fallback>
                <p:oleObj name="Equação" r:id="rId4" imgW="213336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88" y="2286000"/>
                        <a:ext cx="5368925" cy="178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61255" name="Object 7"/>
          <p:cNvGraphicFramePr>
            <a:graphicFrameLocks noChangeAspect="1"/>
          </p:cNvGraphicFramePr>
          <p:nvPr/>
        </p:nvGraphicFramePr>
        <p:xfrm>
          <a:off x="166688" y="3644900"/>
          <a:ext cx="4346575" cy="1212850"/>
        </p:xfrm>
        <a:graphic>
          <a:graphicData uri="http://schemas.openxmlformats.org/presentationml/2006/ole">
            <mc:AlternateContent xmlns:mc="http://schemas.openxmlformats.org/markup-compatibility/2006">
              <mc:Choice xmlns:v="urn:schemas-microsoft-com:vml" Requires="v">
                <p:oleObj name="Equação" r:id="rId6" imgW="1726920" imgH="482400" progId="Equation.3">
                  <p:embed/>
                </p:oleObj>
              </mc:Choice>
              <mc:Fallback>
                <p:oleObj name="Equação" r:id="rId6" imgW="172692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688" y="3644900"/>
                        <a:ext cx="4346575" cy="121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61256" name="Object 8"/>
          <p:cNvGraphicFramePr>
            <a:graphicFrameLocks noChangeAspect="1"/>
          </p:cNvGraphicFramePr>
          <p:nvPr/>
        </p:nvGraphicFramePr>
        <p:xfrm>
          <a:off x="236538" y="5000625"/>
          <a:ext cx="2716212" cy="1212850"/>
        </p:xfrm>
        <a:graphic>
          <a:graphicData uri="http://schemas.openxmlformats.org/presentationml/2006/ole">
            <mc:AlternateContent xmlns:mc="http://schemas.openxmlformats.org/markup-compatibility/2006">
              <mc:Choice xmlns:v="urn:schemas-microsoft-com:vml" Requires="v">
                <p:oleObj name="Equação" r:id="rId8" imgW="1079280" imgH="482400" progId="Equation.3">
                  <p:embed/>
                </p:oleObj>
              </mc:Choice>
              <mc:Fallback>
                <p:oleObj name="Equação" r:id="rId8" imgW="107928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538" y="5000625"/>
                        <a:ext cx="2716212" cy="121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61257" name="Object 9"/>
          <p:cNvGraphicFramePr>
            <a:graphicFrameLocks noChangeAspect="1"/>
          </p:cNvGraphicFramePr>
          <p:nvPr/>
        </p:nvGraphicFramePr>
        <p:xfrm>
          <a:off x="5913438" y="1135063"/>
          <a:ext cx="3611562" cy="1085850"/>
        </p:xfrm>
        <a:graphic>
          <a:graphicData uri="http://schemas.openxmlformats.org/presentationml/2006/ole">
            <mc:AlternateContent xmlns:mc="http://schemas.openxmlformats.org/markup-compatibility/2006">
              <mc:Choice xmlns:v="urn:schemas-microsoft-com:vml" Requires="v">
                <p:oleObj name="Equação" r:id="rId10" imgW="1434960" imgH="431640" progId="Equation.3">
                  <p:embed/>
                </p:oleObj>
              </mc:Choice>
              <mc:Fallback>
                <p:oleObj name="Equação" r:id="rId10" imgW="143496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13438" y="1135063"/>
                        <a:ext cx="3611562"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660228"/>
                                        </p:tgtEl>
                                        <p:attrNameLst>
                                          <p:attrName>style.visibility</p:attrName>
                                        </p:attrNameLst>
                                      </p:cBhvr>
                                      <p:to>
                                        <p:strVal val="visible"/>
                                      </p:to>
                                    </p:set>
                                    <p:animEffect transition="in" filter="box(in)">
                                      <p:cBhvr>
                                        <p:cTn id="7" dur="500"/>
                                        <p:tgtEl>
                                          <p:spTgt spid="46602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661254"/>
                                        </p:tgtEl>
                                        <p:attrNameLst>
                                          <p:attrName>style.visibility</p:attrName>
                                        </p:attrNameLst>
                                      </p:cBhvr>
                                      <p:to>
                                        <p:strVal val="visible"/>
                                      </p:to>
                                    </p:set>
                                    <p:animEffect transition="in" filter="box(in)">
                                      <p:cBhvr>
                                        <p:cTn id="12" dur="500"/>
                                        <p:tgtEl>
                                          <p:spTgt spid="466125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661255"/>
                                        </p:tgtEl>
                                        <p:attrNameLst>
                                          <p:attrName>style.visibility</p:attrName>
                                        </p:attrNameLst>
                                      </p:cBhvr>
                                      <p:to>
                                        <p:strVal val="visible"/>
                                      </p:to>
                                    </p:set>
                                    <p:animEffect transition="in" filter="box(in)">
                                      <p:cBhvr>
                                        <p:cTn id="17" dur="500"/>
                                        <p:tgtEl>
                                          <p:spTgt spid="466125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661256"/>
                                        </p:tgtEl>
                                        <p:attrNameLst>
                                          <p:attrName>style.visibility</p:attrName>
                                        </p:attrNameLst>
                                      </p:cBhvr>
                                      <p:to>
                                        <p:strVal val="visible"/>
                                      </p:to>
                                    </p:set>
                                    <p:animEffect transition="in" filter="box(in)">
                                      <p:cBhvr>
                                        <p:cTn id="22" dur="500"/>
                                        <p:tgtEl>
                                          <p:spTgt spid="466125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661257"/>
                                        </p:tgtEl>
                                        <p:attrNameLst>
                                          <p:attrName>style.visibility</p:attrName>
                                        </p:attrNameLst>
                                      </p:cBhvr>
                                      <p:to>
                                        <p:strVal val="visible"/>
                                      </p:to>
                                    </p:set>
                                    <p:animEffect transition="in" filter="box(in)">
                                      <p:cBhvr>
                                        <p:cTn id="27" dur="500"/>
                                        <p:tgtEl>
                                          <p:spTgt spid="466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Título 1"/>
          <p:cNvSpPr>
            <a:spLocks noGrp="1"/>
          </p:cNvSpPr>
          <p:nvPr>
            <p:ph type="title"/>
          </p:nvPr>
        </p:nvSpPr>
        <p:spPr/>
        <p:txBody>
          <a:bodyPr/>
          <a:lstStyle/>
          <a:p>
            <a:r>
              <a:rPr lang="en-US" sz="2400"/>
              <a:t>Selecionamos a equação desejada para a resposta do observador e igualamos à equação característica</a:t>
            </a:r>
            <a:endParaRPr lang="pt-BR" sz="2400"/>
          </a:p>
        </p:txBody>
      </p:sp>
      <p:sp>
        <p:nvSpPr>
          <p:cNvPr id="9" name="Espaço Reservado para Conteúdo 8"/>
          <p:cNvSpPr>
            <a:spLocks noGrp="1"/>
          </p:cNvSpPr>
          <p:nvPr>
            <p:ph idx="1"/>
          </p:nvPr>
        </p:nvSpPr>
        <p:spPr>
          <a:xfrm>
            <a:off x="271463" y="500063"/>
            <a:ext cx="9410700" cy="5381625"/>
          </a:xfrm>
        </p:spPr>
        <p:txBody>
          <a:bodyPr/>
          <a:lstStyle/>
          <a:p>
            <a:endParaRPr lang="en-US"/>
          </a:p>
          <a:p>
            <a:endParaRPr lang="en-US"/>
          </a:p>
          <a:p>
            <a:endParaRPr lang="en-US"/>
          </a:p>
          <a:p>
            <a:pPr algn="ctr">
              <a:buFontTx/>
              <a:buNone/>
            </a:pPr>
            <a:r>
              <a:rPr lang="en-US"/>
              <a:t>A igualdade entre a equação característica e o polinômio desejado, determina os valores dos ks (e por conseqüência o vetor L)</a:t>
            </a:r>
          </a:p>
          <a:p>
            <a:pPr algn="ctr">
              <a:buFontTx/>
              <a:buNone/>
            </a:pPr>
            <a:endParaRPr lang="en-US"/>
          </a:p>
          <a:p>
            <a:pPr algn="ctr">
              <a:buFontTx/>
              <a:buNone/>
            </a:pPr>
            <a:r>
              <a:rPr lang="en-US"/>
              <a:t>Lembre que o polinômio desejado é obtido pela escolha conveniente dos autovalores necessários para a obtenção da resposta do sistema de observação</a:t>
            </a:r>
            <a:endParaRPr lang="pt-BR"/>
          </a:p>
        </p:txBody>
      </p:sp>
      <p:graphicFrame>
        <p:nvGraphicFramePr>
          <p:cNvPr id="4661257" name="Object 6"/>
          <p:cNvGraphicFramePr>
            <a:graphicFrameLocks noChangeAspect="1"/>
          </p:cNvGraphicFramePr>
          <p:nvPr/>
        </p:nvGraphicFramePr>
        <p:xfrm>
          <a:off x="523875" y="1071563"/>
          <a:ext cx="3611563" cy="1085850"/>
        </p:xfrm>
        <a:graphic>
          <a:graphicData uri="http://schemas.openxmlformats.org/presentationml/2006/ole">
            <mc:AlternateContent xmlns:mc="http://schemas.openxmlformats.org/markup-compatibility/2006">
              <mc:Choice xmlns:v="urn:schemas-microsoft-com:vml" Requires="v">
                <p:oleObj name="Equação" r:id="rId2" imgW="1434960" imgH="431640" progId="Equation.3">
                  <p:embed/>
                </p:oleObj>
              </mc:Choice>
              <mc:Fallback>
                <p:oleObj name="Equação" r:id="rId2" imgW="1434960" imgH="431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1071563"/>
                        <a:ext cx="3611563"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62279" name="Object 7"/>
          <p:cNvGraphicFramePr>
            <a:graphicFrameLocks noChangeAspect="1"/>
          </p:cNvGraphicFramePr>
          <p:nvPr/>
        </p:nvGraphicFramePr>
        <p:xfrm>
          <a:off x="5095875" y="1039813"/>
          <a:ext cx="3898900" cy="1149350"/>
        </p:xfrm>
        <a:graphic>
          <a:graphicData uri="http://schemas.openxmlformats.org/presentationml/2006/ole">
            <mc:AlternateContent xmlns:mc="http://schemas.openxmlformats.org/markup-compatibility/2006">
              <mc:Choice xmlns:v="urn:schemas-microsoft-com:vml" Requires="v">
                <p:oleObj name="Equação" r:id="rId4" imgW="1549080" imgH="457200" progId="Equation.3">
                  <p:embed/>
                </p:oleObj>
              </mc:Choice>
              <mc:Fallback>
                <p:oleObj name="Equação" r:id="rId4" imgW="15490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5875" y="1039813"/>
                        <a:ext cx="3898900" cy="1149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661257"/>
                                        </p:tgtEl>
                                        <p:attrNameLst>
                                          <p:attrName>style.visibility</p:attrName>
                                        </p:attrNameLst>
                                      </p:cBhvr>
                                      <p:to>
                                        <p:strVal val="visible"/>
                                      </p:to>
                                    </p:set>
                                    <p:animEffect transition="in" filter="box(in)">
                                      <p:cBhvr>
                                        <p:cTn id="7" dur="500"/>
                                        <p:tgtEl>
                                          <p:spTgt spid="466125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662279"/>
                                        </p:tgtEl>
                                        <p:attrNameLst>
                                          <p:attrName>style.visibility</p:attrName>
                                        </p:attrNameLst>
                                      </p:cBhvr>
                                      <p:to>
                                        <p:strVal val="visible"/>
                                      </p:to>
                                    </p:set>
                                    <p:animEffect transition="in" filter="box(in)">
                                      <p:cBhvr>
                                        <p:cTn id="12" dur="500"/>
                                        <p:tgtEl>
                                          <p:spTgt spid="466227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box(in)">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box(in)">
                                      <p:cBhvr>
                                        <p:cTn id="2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Título 1"/>
          <p:cNvSpPr>
            <a:spLocks noGrp="1"/>
          </p:cNvSpPr>
          <p:nvPr>
            <p:ph type="title"/>
          </p:nvPr>
        </p:nvSpPr>
        <p:spPr/>
        <p:txBody>
          <a:bodyPr/>
          <a:lstStyle/>
          <a:p>
            <a:r>
              <a:rPr lang="en-US"/>
              <a:t>Nise, exemplo 12.5, pag.533 Projeto de observador na forma canônica</a:t>
            </a:r>
            <a:endParaRPr lang="pt-BR"/>
          </a:p>
        </p:txBody>
      </p:sp>
      <p:sp>
        <p:nvSpPr>
          <p:cNvPr id="912387" name="Espaço Reservado para Conteúdo 2"/>
          <p:cNvSpPr>
            <a:spLocks noGrp="1"/>
          </p:cNvSpPr>
          <p:nvPr>
            <p:ph idx="1"/>
          </p:nvPr>
        </p:nvSpPr>
        <p:spPr/>
        <p:txBody>
          <a:bodyPr/>
          <a:lstStyle/>
          <a:p>
            <a:r>
              <a:rPr lang="en-US"/>
              <a:t>Projetar um observador para o processo :</a:t>
            </a:r>
          </a:p>
          <a:p>
            <a:pPr>
              <a:buFontTx/>
              <a:buNone/>
            </a:pPr>
            <a:r>
              <a:rPr lang="en-US"/>
              <a:t>G(s) = (s+4)/[(s+1)(s+2)(s+5)], de modo que o mesmo responda 10x mais rápido que a malha controlada no exemplo anterior (12.4)</a:t>
            </a:r>
            <a:endParaRPr lang="pt-BR"/>
          </a:p>
        </p:txBody>
      </p:sp>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Título 1"/>
          <p:cNvSpPr>
            <a:spLocks noGrp="1"/>
          </p:cNvSpPr>
          <p:nvPr>
            <p:ph type="title"/>
          </p:nvPr>
        </p:nvSpPr>
        <p:spPr/>
        <p:txBody>
          <a:bodyPr/>
          <a:lstStyle/>
          <a:p>
            <a:r>
              <a:rPr lang="en-US" sz="2400"/>
              <a:t>Resolução 1 – Representação na forma canônica do observador e o sinal diferença associado</a:t>
            </a:r>
            <a:endParaRPr lang="pt-BR" sz="2400"/>
          </a:p>
        </p:txBody>
      </p:sp>
      <p:pic>
        <p:nvPicPr>
          <p:cNvPr id="913411" name="Picture 2"/>
          <p:cNvPicPr>
            <a:picLocks noChangeAspect="1" noChangeArrowheads="1"/>
          </p:cNvPicPr>
          <p:nvPr/>
        </p:nvPicPr>
        <p:blipFill>
          <a:blip r:embed="rId2"/>
          <a:srcRect/>
          <a:stretch>
            <a:fillRect/>
          </a:stretch>
        </p:blipFill>
        <p:spPr bwMode="auto">
          <a:xfrm>
            <a:off x="666750" y="928688"/>
            <a:ext cx="8643938" cy="5583237"/>
          </a:xfrm>
          <a:prstGeom prst="rect">
            <a:avLst/>
          </a:prstGeom>
          <a:noFill/>
          <a:ln w="12700">
            <a:noFill/>
            <a:miter lim="800000"/>
            <a:headEnd type="none" w="sm" len="sm"/>
            <a:tailEnd type="none" w="sm" len="sm"/>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pt-BR"/>
              <a:t>Abordagem via Transformada de Laplace</a:t>
            </a:r>
          </a:p>
        </p:txBody>
      </p:sp>
      <p:graphicFrame>
        <p:nvGraphicFramePr>
          <p:cNvPr id="129026" name="Object 3"/>
          <p:cNvGraphicFramePr>
            <a:graphicFrameLocks noChangeAspect="1"/>
          </p:cNvGraphicFramePr>
          <p:nvPr/>
        </p:nvGraphicFramePr>
        <p:xfrm>
          <a:off x="738188" y="1143000"/>
          <a:ext cx="2559050" cy="1519238"/>
        </p:xfrm>
        <a:graphic>
          <a:graphicData uri="http://schemas.openxmlformats.org/presentationml/2006/ole">
            <mc:AlternateContent xmlns:mc="http://schemas.openxmlformats.org/markup-compatibility/2006">
              <mc:Choice xmlns:v="urn:schemas-microsoft-com:vml" Requires="v">
                <p:oleObj name="Equação" r:id="rId2" imgW="660113" imgH="393529" progId="Equation.3">
                  <p:embed/>
                </p:oleObj>
              </mc:Choice>
              <mc:Fallback>
                <p:oleObj name="Equação" r:id="rId2" imgW="660113" imgH="393529"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1143000"/>
                        <a:ext cx="255905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027" name="Object 3"/>
          <p:cNvGraphicFramePr>
            <a:graphicFrameLocks noChangeAspect="1"/>
          </p:cNvGraphicFramePr>
          <p:nvPr/>
        </p:nvGraphicFramePr>
        <p:xfrm>
          <a:off x="882650" y="2808288"/>
          <a:ext cx="3444875" cy="882650"/>
        </p:xfrm>
        <a:graphic>
          <a:graphicData uri="http://schemas.openxmlformats.org/presentationml/2006/ole">
            <mc:AlternateContent xmlns:mc="http://schemas.openxmlformats.org/markup-compatibility/2006">
              <mc:Choice xmlns:v="urn:schemas-microsoft-com:vml" Requires="v">
                <p:oleObj name="Equação" r:id="rId4" imgW="889000" imgH="228600" progId="Equation.3">
                  <p:embed/>
                </p:oleObj>
              </mc:Choice>
              <mc:Fallback>
                <p:oleObj name="Equação" r:id="rId4" imgW="8890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650" y="2808288"/>
                        <a:ext cx="344487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028" name="Object 4"/>
          <p:cNvGraphicFramePr>
            <a:graphicFrameLocks noChangeAspect="1"/>
          </p:cNvGraphicFramePr>
          <p:nvPr/>
        </p:nvGraphicFramePr>
        <p:xfrm>
          <a:off x="965200" y="3736975"/>
          <a:ext cx="3051175" cy="882650"/>
        </p:xfrm>
        <a:graphic>
          <a:graphicData uri="http://schemas.openxmlformats.org/presentationml/2006/ole">
            <mc:AlternateContent xmlns:mc="http://schemas.openxmlformats.org/markup-compatibility/2006">
              <mc:Choice xmlns:v="urn:schemas-microsoft-com:vml" Requires="v">
                <p:oleObj name="Equação" r:id="rId6" imgW="787400" imgH="228600" progId="Equation.3">
                  <p:embed/>
                </p:oleObj>
              </mc:Choice>
              <mc:Fallback>
                <p:oleObj name="Equação" r:id="rId6" imgW="7874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200" y="3736975"/>
                        <a:ext cx="305117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032" name="Object 8"/>
          <p:cNvGraphicFramePr>
            <a:graphicFrameLocks noChangeAspect="1"/>
          </p:cNvGraphicFramePr>
          <p:nvPr/>
        </p:nvGraphicFramePr>
        <p:xfrm>
          <a:off x="847725" y="4767263"/>
          <a:ext cx="3001963" cy="1519237"/>
        </p:xfrm>
        <a:graphic>
          <a:graphicData uri="http://schemas.openxmlformats.org/presentationml/2006/ole">
            <mc:AlternateContent xmlns:mc="http://schemas.openxmlformats.org/markup-compatibility/2006">
              <mc:Choice xmlns:v="urn:schemas-microsoft-com:vml" Requires="v">
                <p:oleObj name="Equação" r:id="rId8" imgW="774364" imgH="393529" progId="Equation.3">
                  <p:embed/>
                </p:oleObj>
              </mc:Choice>
              <mc:Fallback>
                <p:oleObj name="Equação" r:id="rId8" imgW="774364"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7725" y="4767263"/>
                        <a:ext cx="3001963"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033" name="Object 9"/>
          <p:cNvGraphicFramePr>
            <a:graphicFrameLocks noChangeAspect="1"/>
          </p:cNvGraphicFramePr>
          <p:nvPr/>
        </p:nvGraphicFramePr>
        <p:xfrm>
          <a:off x="5095875" y="855663"/>
          <a:ext cx="4183063" cy="1665287"/>
        </p:xfrm>
        <a:graphic>
          <a:graphicData uri="http://schemas.openxmlformats.org/presentationml/2006/ole">
            <mc:AlternateContent xmlns:mc="http://schemas.openxmlformats.org/markup-compatibility/2006">
              <mc:Choice xmlns:v="urn:schemas-microsoft-com:vml" Requires="v">
                <p:oleObj name="Equação" r:id="rId10" imgW="1079032" imgH="431613" progId="Equation.3">
                  <p:embed/>
                </p:oleObj>
              </mc:Choice>
              <mc:Fallback>
                <p:oleObj name="Equação" r:id="rId10" imgW="1079032" imgH="43161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5875" y="855663"/>
                        <a:ext cx="4183063"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034" name="Object 10"/>
          <p:cNvGraphicFramePr>
            <a:graphicFrameLocks noChangeAspect="1"/>
          </p:cNvGraphicFramePr>
          <p:nvPr/>
        </p:nvGraphicFramePr>
        <p:xfrm>
          <a:off x="5165725" y="2938463"/>
          <a:ext cx="3001963" cy="931862"/>
        </p:xfrm>
        <a:graphic>
          <a:graphicData uri="http://schemas.openxmlformats.org/presentationml/2006/ole">
            <mc:AlternateContent xmlns:mc="http://schemas.openxmlformats.org/markup-compatibility/2006">
              <mc:Choice xmlns:v="urn:schemas-microsoft-com:vml" Requires="v">
                <p:oleObj name="Equação" r:id="rId12" imgW="774364" imgH="241195" progId="Equation.3">
                  <p:embed/>
                </p:oleObj>
              </mc:Choice>
              <mc:Fallback>
                <p:oleObj name="Equação" r:id="rId12" imgW="774364" imgH="24119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65725" y="2938463"/>
                        <a:ext cx="3001963"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90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90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90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903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903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9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Título 1"/>
          <p:cNvSpPr>
            <a:spLocks noGrp="1"/>
          </p:cNvSpPr>
          <p:nvPr>
            <p:ph type="title"/>
          </p:nvPr>
        </p:nvSpPr>
        <p:spPr/>
        <p:txBody>
          <a:bodyPr/>
          <a:lstStyle/>
          <a:p>
            <a:r>
              <a:rPr lang="en-US"/>
              <a:t>Resolução 2 – Criar o polinômio característico e o erro do observador</a:t>
            </a:r>
            <a:endParaRPr lang="pt-BR"/>
          </a:p>
        </p:txBody>
      </p:sp>
      <p:graphicFrame>
        <p:nvGraphicFramePr>
          <p:cNvPr id="4663298" name="Object 2"/>
          <p:cNvGraphicFramePr>
            <a:graphicFrameLocks noChangeAspect="1"/>
          </p:cNvGraphicFramePr>
          <p:nvPr/>
        </p:nvGraphicFramePr>
        <p:xfrm>
          <a:off x="238125" y="1000125"/>
          <a:ext cx="6296025" cy="2425700"/>
        </p:xfrm>
        <a:graphic>
          <a:graphicData uri="http://schemas.openxmlformats.org/presentationml/2006/ole">
            <mc:AlternateContent xmlns:mc="http://schemas.openxmlformats.org/markup-compatibility/2006">
              <mc:Choice xmlns:v="urn:schemas-microsoft-com:vml" Requires="v">
                <p:oleObj name="Equação" r:id="rId2" imgW="2501640" imgH="965160" progId="Equation.3">
                  <p:embed/>
                </p:oleObj>
              </mc:Choice>
              <mc:Fallback>
                <p:oleObj name="Equação" r:id="rId2" imgW="2501640" imgH="9651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000125"/>
                        <a:ext cx="6296025" cy="242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63299" name="Object 3"/>
          <p:cNvGraphicFramePr>
            <a:graphicFrameLocks noChangeAspect="1"/>
          </p:cNvGraphicFramePr>
          <p:nvPr/>
        </p:nvGraphicFramePr>
        <p:xfrm>
          <a:off x="238125" y="3792538"/>
          <a:ext cx="7446963" cy="1851025"/>
        </p:xfrm>
        <a:graphic>
          <a:graphicData uri="http://schemas.openxmlformats.org/presentationml/2006/ole">
            <mc:AlternateContent xmlns:mc="http://schemas.openxmlformats.org/markup-compatibility/2006">
              <mc:Choice xmlns:v="urn:schemas-microsoft-com:vml" Requires="v">
                <p:oleObj name="Equação" r:id="rId4" imgW="2958840" imgH="736560" progId="Equation.3">
                  <p:embed/>
                </p:oleObj>
              </mc:Choice>
              <mc:Fallback>
                <p:oleObj name="Equação" r:id="rId4" imgW="2958840" imgH="736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25" y="3792538"/>
                        <a:ext cx="7446963" cy="185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663298"/>
                                        </p:tgtEl>
                                        <p:attrNameLst>
                                          <p:attrName>style.visibility</p:attrName>
                                        </p:attrNameLst>
                                      </p:cBhvr>
                                      <p:to>
                                        <p:strVal val="visible"/>
                                      </p:to>
                                    </p:set>
                                    <p:animEffect transition="in" filter="box(in)">
                                      <p:cBhvr>
                                        <p:cTn id="7" dur="500"/>
                                        <p:tgtEl>
                                          <p:spTgt spid="46632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663299"/>
                                        </p:tgtEl>
                                        <p:attrNameLst>
                                          <p:attrName>style.visibility</p:attrName>
                                        </p:attrNameLst>
                                      </p:cBhvr>
                                      <p:to>
                                        <p:strVal val="visible"/>
                                      </p:to>
                                    </p:set>
                                    <p:animEffect transition="in" filter="box(in)">
                                      <p:cBhvr>
                                        <p:cTn id="12" dur="500"/>
                                        <p:tgtEl>
                                          <p:spTgt spid="4663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Título 1"/>
          <p:cNvSpPr>
            <a:spLocks noGrp="1"/>
          </p:cNvSpPr>
          <p:nvPr>
            <p:ph type="title"/>
          </p:nvPr>
        </p:nvSpPr>
        <p:spPr/>
        <p:txBody>
          <a:bodyPr/>
          <a:lstStyle/>
          <a:p>
            <a:r>
              <a:rPr lang="en-US" sz="2800"/>
              <a:t>Resolução 3 – Criar a equação característica e com os pólos o polinômio caracter.desejado</a:t>
            </a:r>
            <a:endParaRPr lang="pt-BR" sz="2800"/>
          </a:p>
        </p:txBody>
      </p:sp>
      <p:sp>
        <p:nvSpPr>
          <p:cNvPr id="137221" name="Espaço Reservado para Conteúdo 4"/>
          <p:cNvSpPr>
            <a:spLocks noGrp="1"/>
          </p:cNvSpPr>
          <p:nvPr>
            <p:ph idx="1"/>
          </p:nvPr>
        </p:nvSpPr>
        <p:spPr/>
        <p:txBody>
          <a:bodyPr/>
          <a:lstStyle/>
          <a:p>
            <a:endParaRPr lang="en-US"/>
          </a:p>
          <a:p>
            <a:endParaRPr lang="en-US"/>
          </a:p>
          <a:p>
            <a:r>
              <a:rPr lang="en-US"/>
              <a:t>O sistema controlado possui pólos em -1+/-2j</a:t>
            </a:r>
          </a:p>
          <a:p>
            <a:r>
              <a:rPr lang="en-US"/>
              <a:t>Colocar os pólos do observador em -10+/-20j e 		-100</a:t>
            </a:r>
          </a:p>
          <a:p>
            <a:r>
              <a:rPr lang="en-US"/>
              <a:t>O polinômio fica então :</a:t>
            </a:r>
            <a:endParaRPr lang="pt-BR"/>
          </a:p>
        </p:txBody>
      </p:sp>
      <p:graphicFrame>
        <p:nvGraphicFramePr>
          <p:cNvPr id="4663299" name="Object 3"/>
          <p:cNvGraphicFramePr>
            <a:graphicFrameLocks noChangeAspect="1"/>
          </p:cNvGraphicFramePr>
          <p:nvPr/>
        </p:nvGraphicFramePr>
        <p:xfrm>
          <a:off x="2138363" y="1143000"/>
          <a:ext cx="5529262" cy="1149350"/>
        </p:xfrm>
        <a:graphic>
          <a:graphicData uri="http://schemas.openxmlformats.org/presentationml/2006/ole">
            <mc:AlternateContent xmlns:mc="http://schemas.openxmlformats.org/markup-compatibility/2006">
              <mc:Choice xmlns:v="urn:schemas-microsoft-com:vml" Requires="v">
                <p:oleObj name="Equação" r:id="rId2" imgW="2197080" imgH="457200" progId="Equation.3">
                  <p:embed/>
                </p:oleObj>
              </mc:Choice>
              <mc:Fallback>
                <p:oleObj name="Equação" r:id="rId2" imgW="2197080" imgH="457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363" y="1143000"/>
                        <a:ext cx="5529262" cy="1149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64324" name="Object 4"/>
          <p:cNvGraphicFramePr>
            <a:graphicFrameLocks noChangeAspect="1"/>
          </p:cNvGraphicFramePr>
          <p:nvPr/>
        </p:nvGraphicFramePr>
        <p:xfrm>
          <a:off x="731838" y="4786313"/>
          <a:ext cx="8342312" cy="1149350"/>
        </p:xfrm>
        <a:graphic>
          <a:graphicData uri="http://schemas.openxmlformats.org/presentationml/2006/ole">
            <mc:AlternateContent xmlns:mc="http://schemas.openxmlformats.org/markup-compatibility/2006">
              <mc:Choice xmlns:v="urn:schemas-microsoft-com:vml" Requires="v">
                <p:oleObj name="Equação" r:id="rId4" imgW="3314520" imgH="457200" progId="Equation.3">
                  <p:embed/>
                </p:oleObj>
              </mc:Choice>
              <mc:Fallback>
                <p:oleObj name="Equação" r:id="rId4" imgW="331452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8" y="4786313"/>
                        <a:ext cx="8342312" cy="1149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663299"/>
                                        </p:tgtEl>
                                        <p:attrNameLst>
                                          <p:attrName>style.visibility</p:attrName>
                                        </p:attrNameLst>
                                      </p:cBhvr>
                                      <p:to>
                                        <p:strVal val="visible"/>
                                      </p:to>
                                    </p:set>
                                    <p:animEffect transition="in" filter="box(in)">
                                      <p:cBhvr>
                                        <p:cTn id="7" dur="500"/>
                                        <p:tgtEl>
                                          <p:spTgt spid="466329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664324"/>
                                        </p:tgtEl>
                                        <p:attrNameLst>
                                          <p:attrName>style.visibility</p:attrName>
                                        </p:attrNameLst>
                                      </p:cBhvr>
                                      <p:to>
                                        <p:strVal val="visible"/>
                                      </p:to>
                                    </p:set>
                                    <p:animEffect transition="in" filter="box(in)">
                                      <p:cBhvr>
                                        <p:cTn id="12" dur="500"/>
                                        <p:tgtEl>
                                          <p:spTgt spid="466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Título 1"/>
          <p:cNvSpPr>
            <a:spLocks noGrp="1"/>
          </p:cNvSpPr>
          <p:nvPr>
            <p:ph type="title"/>
          </p:nvPr>
        </p:nvSpPr>
        <p:spPr/>
        <p:txBody>
          <a:bodyPr/>
          <a:lstStyle/>
          <a:p>
            <a:r>
              <a:rPr lang="en-US"/>
              <a:t>Observabilidade</a:t>
            </a:r>
            <a:endParaRPr lang="pt-BR"/>
          </a:p>
        </p:txBody>
      </p:sp>
      <p:sp>
        <p:nvSpPr>
          <p:cNvPr id="5" name="Espaço Reservado para Conteúdo 4"/>
          <p:cNvSpPr>
            <a:spLocks noGrp="1"/>
          </p:cNvSpPr>
          <p:nvPr>
            <p:ph idx="1"/>
          </p:nvPr>
        </p:nvSpPr>
        <p:spPr>
          <a:xfrm>
            <a:off x="271463" y="1071563"/>
            <a:ext cx="4824412" cy="5381625"/>
          </a:xfrm>
        </p:spPr>
        <p:txBody>
          <a:bodyPr/>
          <a:lstStyle/>
          <a:p>
            <a:pPr marL="514350" indent="-514350">
              <a:buFontTx/>
              <a:buAutoNum type="alphaLcParenBoth"/>
              <a:defRPr/>
            </a:pPr>
            <a:r>
              <a:rPr lang="en-US" dirty="0"/>
              <a:t>y=</a:t>
            </a:r>
            <a:r>
              <a:rPr lang="en-US" dirty="0" err="1"/>
              <a:t>C.x</a:t>
            </a:r>
            <a:r>
              <a:rPr lang="en-US" dirty="0"/>
              <a:t>=[1  1  1]x</a:t>
            </a:r>
          </a:p>
          <a:p>
            <a:pPr marL="514350" indent="-514350" algn="ctr">
              <a:buFontTx/>
              <a:buNone/>
              <a:defRPr/>
            </a:pPr>
            <a:r>
              <a:rPr lang="en-US" dirty="0" err="1"/>
              <a:t>Observável</a:t>
            </a:r>
            <a:endParaRPr lang="en-US" dirty="0"/>
          </a:p>
          <a:p>
            <a:pPr>
              <a:buFontTx/>
              <a:buNone/>
              <a:defRPr/>
            </a:pPr>
            <a:r>
              <a:rPr lang="en-US" dirty="0"/>
              <a:t>(b) y=</a:t>
            </a:r>
            <a:r>
              <a:rPr lang="en-US" dirty="0" err="1"/>
              <a:t>C.x</a:t>
            </a:r>
            <a:r>
              <a:rPr lang="en-US" dirty="0"/>
              <a:t>=[0  1  1]x</a:t>
            </a:r>
          </a:p>
          <a:p>
            <a:pPr algn="ctr">
              <a:buFontTx/>
              <a:buNone/>
              <a:defRPr/>
            </a:pPr>
            <a:r>
              <a:rPr lang="en-US" dirty="0" err="1"/>
              <a:t>não</a:t>
            </a:r>
            <a:r>
              <a:rPr lang="en-US" dirty="0"/>
              <a:t> </a:t>
            </a:r>
            <a:r>
              <a:rPr lang="en-US" dirty="0" err="1"/>
              <a:t>observável</a:t>
            </a:r>
            <a:endParaRPr lang="en-US" dirty="0"/>
          </a:p>
          <a:p>
            <a:pPr algn="ctr">
              <a:buFontTx/>
              <a:buNone/>
              <a:defRPr/>
            </a:pPr>
            <a:endParaRPr lang="en-US" dirty="0"/>
          </a:p>
          <a:p>
            <a:pPr>
              <a:buFontTx/>
              <a:buNone/>
              <a:defRPr/>
            </a:pPr>
            <a:r>
              <a:rPr lang="en-US" dirty="0" err="1"/>
              <a:t>Presença</a:t>
            </a:r>
            <a:r>
              <a:rPr lang="en-US" dirty="0"/>
              <a:t> do 0 </a:t>
            </a:r>
            <a:r>
              <a:rPr lang="en-US" dirty="0" err="1"/>
              <a:t>indica</a:t>
            </a:r>
            <a:r>
              <a:rPr lang="en-US" dirty="0"/>
              <a:t> </a:t>
            </a:r>
            <a:r>
              <a:rPr lang="en-US" dirty="0" err="1"/>
              <a:t>não</a:t>
            </a:r>
            <a:r>
              <a:rPr lang="en-US" dirty="0"/>
              <a:t> </a:t>
            </a:r>
            <a:r>
              <a:rPr lang="en-US" dirty="0" err="1"/>
              <a:t>observabilidade</a:t>
            </a:r>
            <a:r>
              <a:rPr lang="en-US" dirty="0"/>
              <a:t>, </a:t>
            </a:r>
            <a:r>
              <a:rPr lang="en-US" dirty="0" err="1"/>
              <a:t>mas</a:t>
            </a:r>
            <a:r>
              <a:rPr lang="en-US" dirty="0"/>
              <a:t> </a:t>
            </a:r>
            <a:r>
              <a:rPr lang="en-US" dirty="0" err="1"/>
              <a:t>isto</a:t>
            </a:r>
            <a:r>
              <a:rPr lang="en-US" dirty="0"/>
              <a:t> é </a:t>
            </a:r>
            <a:r>
              <a:rPr lang="en-US" dirty="0" err="1"/>
              <a:t>sempre</a:t>
            </a:r>
            <a:r>
              <a:rPr lang="en-US" dirty="0"/>
              <a:t> </a:t>
            </a:r>
            <a:r>
              <a:rPr lang="en-US" dirty="0" err="1"/>
              <a:t>verdadeiro</a:t>
            </a:r>
            <a:r>
              <a:rPr lang="en-US" dirty="0"/>
              <a:t> </a:t>
            </a:r>
            <a:r>
              <a:rPr lang="en-US" dirty="0" err="1"/>
              <a:t>somente</a:t>
            </a:r>
            <a:r>
              <a:rPr lang="en-US" dirty="0"/>
              <a:t> p/a forma </a:t>
            </a:r>
            <a:r>
              <a:rPr lang="en-US" dirty="0" err="1"/>
              <a:t>paralela</a:t>
            </a:r>
            <a:endParaRPr lang="pt-BR" dirty="0"/>
          </a:p>
        </p:txBody>
      </p:sp>
      <p:pic>
        <p:nvPicPr>
          <p:cNvPr id="914436" name="Picture 2"/>
          <p:cNvPicPr>
            <a:picLocks noChangeAspect="1" noChangeArrowheads="1"/>
          </p:cNvPicPr>
          <p:nvPr/>
        </p:nvPicPr>
        <p:blipFill>
          <a:blip r:embed="rId2"/>
          <a:srcRect/>
          <a:stretch>
            <a:fillRect/>
          </a:stretch>
        </p:blipFill>
        <p:spPr bwMode="auto">
          <a:xfrm>
            <a:off x="5495925" y="1138238"/>
            <a:ext cx="3529013" cy="5219700"/>
          </a:xfrm>
          <a:prstGeom prst="rect">
            <a:avLst/>
          </a:prstGeom>
          <a:noFill/>
          <a:ln w="12700">
            <a:noFill/>
            <a:miter lim="800000"/>
            <a:headEnd type="none" w="sm" len="sm"/>
            <a:tailEnd type="none" w="sm" len="sm"/>
          </a:ln>
        </p:spPr>
      </p:pic>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Título 1"/>
          <p:cNvSpPr>
            <a:spLocks noGrp="1"/>
          </p:cNvSpPr>
          <p:nvPr>
            <p:ph type="title"/>
          </p:nvPr>
        </p:nvSpPr>
        <p:spPr/>
        <p:txBody>
          <a:bodyPr/>
          <a:lstStyle/>
          <a:p>
            <a:r>
              <a:rPr lang="en-US"/>
              <a:t>Matriz de Observabilidade</a:t>
            </a:r>
            <a:endParaRPr lang="pt-BR"/>
          </a:p>
        </p:txBody>
      </p:sp>
      <p:sp>
        <p:nvSpPr>
          <p:cNvPr id="138245" name="Espaço Reservado para Conteúdo 2"/>
          <p:cNvSpPr>
            <a:spLocks noGrp="1"/>
          </p:cNvSpPr>
          <p:nvPr>
            <p:ph idx="1"/>
          </p:nvPr>
        </p:nvSpPr>
        <p:spPr>
          <a:xfrm>
            <a:off x="271463" y="785813"/>
            <a:ext cx="9410700" cy="5381625"/>
          </a:xfrm>
        </p:spPr>
        <p:txBody>
          <a:bodyPr/>
          <a:lstStyle/>
          <a:p>
            <a:r>
              <a:rPr lang="en-US"/>
              <a:t>Seja o sistema com </a:t>
            </a:r>
            <a:r>
              <a:rPr lang="en-US" i="1"/>
              <a:t>n</a:t>
            </a:r>
            <a:r>
              <a:rPr lang="en-US"/>
              <a:t> variáveis:</a:t>
            </a:r>
          </a:p>
          <a:p>
            <a:endParaRPr lang="en-US"/>
          </a:p>
          <a:p>
            <a:endParaRPr lang="en-US"/>
          </a:p>
          <a:p>
            <a:r>
              <a:rPr lang="en-US"/>
              <a:t>Se a matriz O</a:t>
            </a:r>
            <a:r>
              <a:rPr lang="en-US" baseline="-25000"/>
              <a:t>m</a:t>
            </a:r>
            <a:r>
              <a:rPr lang="en-US"/>
              <a:t> for de posto ( ou rank ) </a:t>
            </a:r>
            <a:r>
              <a:rPr lang="en-US" i="1"/>
              <a:t>n </a:t>
            </a:r>
            <a:r>
              <a:rPr lang="en-US"/>
              <a:t>o sistema é dito observável</a:t>
            </a:r>
          </a:p>
          <a:p>
            <a:endParaRPr lang="pt-BR"/>
          </a:p>
        </p:txBody>
      </p:sp>
      <p:graphicFrame>
        <p:nvGraphicFramePr>
          <p:cNvPr id="4665347" name="Object 3"/>
          <p:cNvGraphicFramePr>
            <a:graphicFrameLocks noChangeAspect="1"/>
          </p:cNvGraphicFramePr>
          <p:nvPr/>
        </p:nvGraphicFramePr>
        <p:xfrm>
          <a:off x="3881438" y="1414463"/>
          <a:ext cx="1949450" cy="1085850"/>
        </p:xfrm>
        <a:graphic>
          <a:graphicData uri="http://schemas.openxmlformats.org/presentationml/2006/ole">
            <mc:AlternateContent xmlns:mc="http://schemas.openxmlformats.org/markup-compatibility/2006">
              <mc:Choice xmlns:v="urn:schemas-microsoft-com:vml" Requires="v">
                <p:oleObj name="Equação" r:id="rId2" imgW="774360" imgH="431640" progId="Equation.3">
                  <p:embed/>
                </p:oleObj>
              </mc:Choice>
              <mc:Fallback>
                <p:oleObj name="Equação" r:id="rId2" imgW="774360" imgH="431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438" y="1414463"/>
                        <a:ext cx="1949450"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65348" name="Object 4"/>
          <p:cNvGraphicFramePr>
            <a:graphicFrameLocks noChangeAspect="1"/>
          </p:cNvGraphicFramePr>
          <p:nvPr/>
        </p:nvGraphicFramePr>
        <p:xfrm>
          <a:off x="3638550" y="3916363"/>
          <a:ext cx="2171700" cy="2298700"/>
        </p:xfrm>
        <a:graphic>
          <a:graphicData uri="http://schemas.openxmlformats.org/presentationml/2006/ole">
            <mc:AlternateContent xmlns:mc="http://schemas.openxmlformats.org/markup-compatibility/2006">
              <mc:Choice xmlns:v="urn:schemas-microsoft-com:vml" Requires="v">
                <p:oleObj name="Equação" r:id="rId4" imgW="863280" imgH="914400" progId="Equation.3">
                  <p:embed/>
                </p:oleObj>
              </mc:Choice>
              <mc:Fallback>
                <p:oleObj name="Equação" r:id="rId4" imgW="863280" imgH="914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550" y="3916363"/>
                        <a:ext cx="2171700"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665347"/>
                                        </p:tgtEl>
                                        <p:attrNameLst>
                                          <p:attrName>style.visibility</p:attrName>
                                        </p:attrNameLst>
                                      </p:cBhvr>
                                      <p:to>
                                        <p:strVal val="visible"/>
                                      </p:to>
                                    </p:set>
                                    <p:animEffect transition="in" filter="box(in)">
                                      <p:cBhvr>
                                        <p:cTn id="7" dur="500"/>
                                        <p:tgtEl>
                                          <p:spTgt spid="466534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665348"/>
                                        </p:tgtEl>
                                        <p:attrNameLst>
                                          <p:attrName>style.visibility</p:attrName>
                                        </p:attrNameLst>
                                      </p:cBhvr>
                                      <p:to>
                                        <p:strVal val="visible"/>
                                      </p:to>
                                    </p:set>
                                    <p:animEffect transition="in" filter="box(in)">
                                      <p:cBhvr>
                                        <p:cTn id="12" dur="500"/>
                                        <p:tgtEl>
                                          <p:spTgt spid="4665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Título 1"/>
          <p:cNvSpPr>
            <a:spLocks noGrp="1"/>
          </p:cNvSpPr>
          <p:nvPr>
            <p:ph type="title"/>
          </p:nvPr>
        </p:nvSpPr>
        <p:spPr/>
        <p:txBody>
          <a:bodyPr/>
          <a:lstStyle/>
          <a:p>
            <a:r>
              <a:rPr lang="en-US"/>
              <a:t>Projeto por Transformação</a:t>
            </a:r>
            <a:endParaRPr lang="pt-BR"/>
          </a:p>
        </p:txBody>
      </p:sp>
      <p:sp>
        <p:nvSpPr>
          <p:cNvPr id="139268" name="Espaço Reservado para Conteúdo 2"/>
          <p:cNvSpPr>
            <a:spLocks noGrp="1"/>
          </p:cNvSpPr>
          <p:nvPr>
            <p:ph idx="1"/>
          </p:nvPr>
        </p:nvSpPr>
        <p:spPr/>
        <p:txBody>
          <a:bodyPr/>
          <a:lstStyle/>
          <a:p>
            <a:r>
              <a:rPr lang="en-US"/>
              <a:t>De maneira similar ao projeto de controladores, os observadores podem ser projetados através de uma transformação, a partir de variáveis que não sejam de estado na forma canônica. Ela é :</a:t>
            </a:r>
          </a:p>
          <a:p>
            <a:endParaRPr lang="en-US"/>
          </a:p>
          <a:p>
            <a:endParaRPr lang="en-US"/>
          </a:p>
          <a:p>
            <a:endParaRPr lang="en-US"/>
          </a:p>
          <a:p>
            <a:r>
              <a:rPr lang="en-US"/>
              <a:t>Onde z é a representação na forma não canônica e x na forma canônica, tal como nos projetos de controladores</a:t>
            </a:r>
            <a:endParaRPr lang="pt-BR"/>
          </a:p>
        </p:txBody>
      </p:sp>
      <p:graphicFrame>
        <p:nvGraphicFramePr>
          <p:cNvPr id="4666370" name="Object 2"/>
          <p:cNvGraphicFramePr>
            <a:graphicFrameLocks noChangeAspect="1"/>
          </p:cNvGraphicFramePr>
          <p:nvPr/>
        </p:nvGraphicFramePr>
        <p:xfrm>
          <a:off x="3741738" y="3571875"/>
          <a:ext cx="2139950" cy="1212850"/>
        </p:xfrm>
        <a:graphic>
          <a:graphicData uri="http://schemas.openxmlformats.org/presentationml/2006/ole">
            <mc:AlternateContent xmlns:mc="http://schemas.openxmlformats.org/markup-compatibility/2006">
              <mc:Choice xmlns:v="urn:schemas-microsoft-com:vml" Requires="v">
                <p:oleObj name="Equação" r:id="rId2" imgW="850680" imgH="482400" progId="Equation.3">
                  <p:embed/>
                </p:oleObj>
              </mc:Choice>
              <mc:Fallback>
                <p:oleObj name="Equação" r:id="rId2" imgW="85068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738" y="3571875"/>
                        <a:ext cx="2139950" cy="121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666370"/>
                                        </p:tgtEl>
                                        <p:attrNameLst>
                                          <p:attrName>style.visibility</p:attrName>
                                        </p:attrNameLst>
                                      </p:cBhvr>
                                      <p:to>
                                        <p:strVal val="visible"/>
                                      </p:to>
                                    </p:set>
                                    <p:animEffect transition="in" filter="box(in)">
                                      <p:cBhvr>
                                        <p:cTn id="7" dur="500"/>
                                        <p:tgtEl>
                                          <p:spTgt spid="466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Título 1"/>
          <p:cNvSpPr>
            <a:spLocks noGrp="1"/>
          </p:cNvSpPr>
          <p:nvPr>
            <p:ph type="title"/>
          </p:nvPr>
        </p:nvSpPr>
        <p:spPr/>
        <p:txBody>
          <a:bodyPr/>
          <a:lstStyle/>
          <a:p>
            <a:r>
              <a:rPr lang="en-US"/>
              <a:t>Erro estacionário</a:t>
            </a:r>
            <a:endParaRPr lang="pt-BR"/>
          </a:p>
        </p:txBody>
      </p:sp>
      <p:sp>
        <p:nvSpPr>
          <p:cNvPr id="915459" name="Espaço Reservado para Conteúdo 2"/>
          <p:cNvSpPr>
            <a:spLocks noGrp="1"/>
          </p:cNvSpPr>
          <p:nvPr>
            <p:ph idx="1"/>
          </p:nvPr>
        </p:nvSpPr>
        <p:spPr/>
        <p:txBody>
          <a:bodyPr/>
          <a:lstStyle/>
          <a:p>
            <a:r>
              <a:rPr lang="en-US"/>
              <a:t>Um integrador pode ser obtido pelo método do espaço de estados através da representação abaixo :</a:t>
            </a:r>
            <a:endParaRPr lang="pt-BR"/>
          </a:p>
        </p:txBody>
      </p:sp>
      <p:pic>
        <p:nvPicPr>
          <p:cNvPr id="915460" name="Picture 2"/>
          <p:cNvPicPr>
            <a:picLocks noChangeAspect="1" noChangeArrowheads="1"/>
          </p:cNvPicPr>
          <p:nvPr/>
        </p:nvPicPr>
        <p:blipFill>
          <a:blip r:embed="rId2"/>
          <a:srcRect/>
          <a:stretch>
            <a:fillRect/>
          </a:stretch>
        </p:blipFill>
        <p:spPr bwMode="auto">
          <a:xfrm>
            <a:off x="1233488" y="2857500"/>
            <a:ext cx="7362825" cy="3062288"/>
          </a:xfrm>
          <a:prstGeom prst="rect">
            <a:avLst/>
          </a:prstGeom>
          <a:noFill/>
          <a:ln w="12700">
            <a:noFill/>
            <a:miter lim="800000"/>
            <a:headEnd type="none" w="sm" len="sm"/>
            <a:tailEnd type="none" w="sm" len="sm"/>
          </a:ln>
        </p:spPr>
      </p:pic>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Título 1"/>
          <p:cNvSpPr>
            <a:spLocks noGrp="1"/>
          </p:cNvSpPr>
          <p:nvPr>
            <p:ph type="title"/>
          </p:nvPr>
        </p:nvSpPr>
        <p:spPr/>
        <p:txBody>
          <a:bodyPr/>
          <a:lstStyle/>
          <a:p>
            <a:pPr algn="ctr"/>
            <a:r>
              <a:rPr lang="en-US"/>
              <a:t>Representação de Processo + Controlador + Observador</a:t>
            </a:r>
            <a:endParaRPr lang="pt-BR"/>
          </a:p>
        </p:txBody>
      </p:sp>
      <p:pic>
        <p:nvPicPr>
          <p:cNvPr id="916483" name="Picture 2"/>
          <p:cNvPicPr>
            <a:picLocks noChangeAspect="1" noChangeArrowheads="1"/>
          </p:cNvPicPr>
          <p:nvPr/>
        </p:nvPicPr>
        <p:blipFill>
          <a:blip r:embed="rId2"/>
          <a:srcRect/>
          <a:stretch>
            <a:fillRect/>
          </a:stretch>
        </p:blipFill>
        <p:spPr bwMode="auto">
          <a:xfrm>
            <a:off x="1238250" y="1000125"/>
            <a:ext cx="7386638" cy="5513388"/>
          </a:xfrm>
          <a:prstGeom prst="rect">
            <a:avLst/>
          </a:prstGeom>
          <a:noFill/>
          <a:ln w="12700">
            <a:noFill/>
            <a:miter lim="800000"/>
            <a:headEnd type="none" w="sm" len="sm"/>
            <a:tailEnd type="none" w="sm" len="sm"/>
          </a:ln>
        </p:spPr>
      </p:pic>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Título 1"/>
          <p:cNvSpPr>
            <a:spLocks noGrp="1"/>
          </p:cNvSpPr>
          <p:nvPr>
            <p:ph type="title"/>
          </p:nvPr>
        </p:nvSpPr>
        <p:spPr/>
        <p:txBody>
          <a:bodyPr/>
          <a:lstStyle/>
          <a:p>
            <a:r>
              <a:rPr lang="en-US"/>
              <a:t>Exercícios</a:t>
            </a:r>
            <a:endParaRPr lang="pt-BR"/>
          </a:p>
        </p:txBody>
      </p:sp>
      <p:sp>
        <p:nvSpPr>
          <p:cNvPr id="917507" name="Espaço Reservado para Conteúdo 2"/>
          <p:cNvSpPr>
            <a:spLocks noGrp="1"/>
          </p:cNvSpPr>
          <p:nvPr>
            <p:ph idx="1"/>
          </p:nvPr>
        </p:nvSpPr>
        <p:spPr/>
        <p:txBody>
          <a:bodyPr/>
          <a:lstStyle/>
          <a:p>
            <a:r>
              <a:rPr lang="en-US" b="1"/>
              <a:t>Para entregar :  </a:t>
            </a:r>
          </a:p>
          <a:p>
            <a:pPr lvl="1"/>
            <a:r>
              <a:rPr lang="en-US" b="1"/>
              <a:t>Nise, cap.12, pag.552 a 556, exs.1 a 37</a:t>
            </a:r>
            <a:endParaRPr lang="pt-BR" b="1"/>
          </a:p>
        </p:txBody>
      </p:sp>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3"/>
          <p:cNvSpPr>
            <a:spLocks noGrp="1"/>
          </p:cNvSpPr>
          <p:nvPr>
            <p:ph type="ctrTitle" sz="quarter"/>
          </p:nvPr>
        </p:nvSpPr>
        <p:spPr/>
        <p:txBody>
          <a:bodyPr/>
          <a:lstStyle/>
          <a:p>
            <a:pPr eaLnBrk="1" hangingPunct="1"/>
            <a:r>
              <a:rPr lang="en-US" dirty="0" err="1"/>
              <a:t>Sistemas</a:t>
            </a:r>
            <a:r>
              <a:rPr lang="en-US" dirty="0"/>
              <a:t> de </a:t>
            </a:r>
            <a:r>
              <a:rPr lang="en-US" dirty="0" err="1"/>
              <a:t>Controle</a:t>
            </a:r>
            <a:endParaRPr lang="pt-BR" dirty="0"/>
          </a:p>
        </p:txBody>
      </p:sp>
      <p:sp>
        <p:nvSpPr>
          <p:cNvPr id="15362" name="Subtítulo 4"/>
          <p:cNvSpPr>
            <a:spLocks noGrp="1"/>
          </p:cNvSpPr>
          <p:nvPr>
            <p:ph type="subTitle" sz="quarter" idx="1"/>
          </p:nvPr>
        </p:nvSpPr>
        <p:spPr/>
        <p:txBody>
          <a:bodyPr/>
          <a:lstStyle/>
          <a:p>
            <a:pPr eaLnBrk="1" hangingPunct="1"/>
            <a:r>
              <a:rPr lang="en-US" dirty="0" err="1"/>
              <a:t>Sistemas</a:t>
            </a:r>
            <a:r>
              <a:rPr lang="en-US" dirty="0"/>
              <a:t> de </a:t>
            </a:r>
            <a:r>
              <a:rPr lang="en-US" dirty="0" err="1"/>
              <a:t>Controle</a:t>
            </a:r>
            <a:r>
              <a:rPr lang="en-US" dirty="0"/>
              <a:t> Digital</a:t>
            </a:r>
          </a:p>
          <a:p>
            <a:pPr eaLnBrk="1" hangingPunct="1"/>
            <a:r>
              <a:rPr lang="en-US" dirty="0" err="1"/>
              <a:t>Conversão</a:t>
            </a:r>
            <a:r>
              <a:rPr lang="en-US" dirty="0"/>
              <a:t> A/D, </a:t>
            </a:r>
            <a:r>
              <a:rPr lang="en-US" dirty="0" err="1"/>
              <a:t>modelagem</a:t>
            </a:r>
            <a:r>
              <a:rPr lang="en-US" dirty="0"/>
              <a:t>, ZOH e </a:t>
            </a:r>
            <a:r>
              <a:rPr lang="en-US" dirty="0" err="1"/>
              <a:t>transformada</a:t>
            </a:r>
            <a:r>
              <a:rPr lang="en-US" dirty="0"/>
              <a:t> Z</a:t>
            </a:r>
          </a:p>
        </p:txBody>
      </p:sp>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ítulo 1"/>
          <p:cNvSpPr>
            <a:spLocks noGrp="1"/>
          </p:cNvSpPr>
          <p:nvPr>
            <p:ph type="title"/>
          </p:nvPr>
        </p:nvSpPr>
        <p:spPr/>
        <p:txBody>
          <a:bodyPr/>
          <a:lstStyle/>
          <a:p>
            <a:pPr eaLnBrk="1" hangingPunct="1"/>
            <a:r>
              <a:rPr lang="en-US"/>
              <a:t>Diferença básica na implementação :</a:t>
            </a:r>
            <a:endParaRPr lang="pt-BR"/>
          </a:p>
        </p:txBody>
      </p:sp>
      <p:sp>
        <p:nvSpPr>
          <p:cNvPr id="16386" name="Espaço Reservado para Conteúdo 2"/>
          <p:cNvSpPr>
            <a:spLocks noGrp="1"/>
          </p:cNvSpPr>
          <p:nvPr>
            <p:ph idx="1"/>
          </p:nvPr>
        </p:nvSpPr>
        <p:spPr/>
        <p:txBody>
          <a:bodyPr/>
          <a:lstStyle/>
          <a:p>
            <a:pPr eaLnBrk="1" hangingPunct="1"/>
            <a:r>
              <a:rPr lang="en-US"/>
              <a:t>Utilização do computador irá requerer sinais </a:t>
            </a:r>
            <a:r>
              <a:rPr lang="en-US" i="1"/>
              <a:t>quantizados</a:t>
            </a:r>
            <a:r>
              <a:rPr lang="en-US"/>
              <a:t> e </a:t>
            </a:r>
            <a:r>
              <a:rPr lang="en-US" i="1"/>
              <a:t>em instantes de tempo definidos</a:t>
            </a:r>
            <a:endParaRPr lang="pt-BR"/>
          </a:p>
        </p:txBody>
      </p:sp>
      <p:pic>
        <p:nvPicPr>
          <p:cNvPr id="16387" name="Picture 4"/>
          <p:cNvPicPr>
            <a:picLocks noChangeAspect="1" noChangeArrowheads="1"/>
          </p:cNvPicPr>
          <p:nvPr/>
        </p:nvPicPr>
        <p:blipFill>
          <a:blip r:embed="rId2" cstate="print"/>
          <a:srcRect/>
          <a:stretch>
            <a:fillRect/>
          </a:stretch>
        </p:blipFill>
        <p:spPr bwMode="auto">
          <a:xfrm>
            <a:off x="2714625" y="2266950"/>
            <a:ext cx="4524375" cy="4233863"/>
          </a:xfrm>
          <a:prstGeom prst="rect">
            <a:avLst/>
          </a:prstGeom>
          <a:noFill/>
          <a:ln w="12700">
            <a:noFill/>
            <a:miter lim="800000"/>
            <a:headEnd type="none" w="sm" len="sm"/>
            <a:tailEnd type="none" w="sm" len="sm"/>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Título 4"/>
          <p:cNvSpPr>
            <a:spLocks noGrp="1"/>
          </p:cNvSpPr>
          <p:nvPr>
            <p:ph type="title"/>
          </p:nvPr>
        </p:nvSpPr>
        <p:spPr/>
        <p:txBody>
          <a:bodyPr/>
          <a:lstStyle/>
          <a:p>
            <a:pPr eaLnBrk="1" hangingPunct="1"/>
            <a:r>
              <a:rPr lang="en-US" altLang="pt-BR" sz="2400"/>
              <a:t>Constante de Tempo de Sistema de</a:t>
            </a:r>
            <a:br>
              <a:rPr lang="en-US" altLang="pt-BR" sz="2400"/>
            </a:br>
            <a:r>
              <a:rPr lang="en-US" altLang="pt-BR" sz="2400"/>
              <a:t> 1a Ordem – Abordagem no Domínio Frequência</a:t>
            </a:r>
            <a:endParaRPr lang="pt-BR" altLang="pt-BR" sz="2400"/>
          </a:p>
        </p:txBody>
      </p:sp>
      <p:sp>
        <p:nvSpPr>
          <p:cNvPr id="6" name="Espaço Reservado para Conteúdo 5"/>
          <p:cNvSpPr>
            <a:spLocks noGrp="1"/>
          </p:cNvSpPr>
          <p:nvPr>
            <p:ph idx="1"/>
          </p:nvPr>
        </p:nvSpPr>
        <p:spPr>
          <a:xfrm>
            <a:off x="112713" y="928688"/>
            <a:ext cx="9340850" cy="5381625"/>
          </a:xfrm>
        </p:spPr>
        <p:txBody>
          <a:bodyPr/>
          <a:lstStyle/>
          <a:p>
            <a:pPr eaLnBrk="1" hangingPunct="1"/>
            <a:r>
              <a:rPr lang="en-US" altLang="pt-BR"/>
              <a:t>Considere o sistema descrito pela função de transferência G(s), e sua resposta C(s) a um degrau R(s)=(1/s) :</a:t>
            </a:r>
          </a:p>
          <a:p>
            <a:pPr eaLnBrk="1" hangingPunct="1"/>
            <a:endParaRPr lang="en-US" altLang="pt-BR"/>
          </a:p>
          <a:p>
            <a:pPr eaLnBrk="1" hangingPunct="1"/>
            <a:endParaRPr lang="en-US" altLang="pt-BR"/>
          </a:p>
          <a:p>
            <a:pPr eaLnBrk="1" hangingPunct="1"/>
            <a:endParaRPr lang="en-US" altLang="pt-BR"/>
          </a:p>
          <a:p>
            <a:pPr eaLnBrk="1" hangingPunct="1"/>
            <a:r>
              <a:rPr lang="en-US" altLang="pt-BR"/>
              <a:t>C(s) =G(s).R(s) </a:t>
            </a:r>
          </a:p>
          <a:p>
            <a:pPr eaLnBrk="1" hangingPunct="1"/>
            <a:endParaRPr lang="en-US" altLang="pt-BR"/>
          </a:p>
          <a:p>
            <a:pPr eaLnBrk="1" hangingPunct="1"/>
            <a:r>
              <a:rPr lang="en-US" altLang="pt-BR"/>
              <a:t>Sua resposta a u</a:t>
            </a:r>
            <a:r>
              <a:rPr lang="en-US" altLang="pt-BR" baseline="-25000"/>
              <a:t>t</a:t>
            </a:r>
            <a:r>
              <a:rPr lang="en-US" altLang="pt-BR"/>
              <a:t> no tempo será : C(t) = 1-e</a:t>
            </a:r>
            <a:r>
              <a:rPr lang="en-US" altLang="pt-BR" baseline="30000"/>
              <a:t>-a.t</a:t>
            </a:r>
            <a:r>
              <a:rPr lang="en-US" altLang="pt-BR"/>
              <a:t> </a:t>
            </a:r>
            <a:endParaRPr lang="pt-BR" altLang="pt-BR"/>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33588"/>
            <a:ext cx="78867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box(in)">
                                      <p:cBhvr>
                                        <p:cTn id="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
          <p:cNvSpPr>
            <a:spLocks noGrp="1"/>
          </p:cNvSpPr>
          <p:nvPr>
            <p:ph type="title"/>
          </p:nvPr>
        </p:nvSpPr>
        <p:spPr/>
        <p:txBody>
          <a:bodyPr/>
          <a:lstStyle/>
          <a:p>
            <a:pPr algn="ctr" eaLnBrk="1" hangingPunct="1"/>
            <a:r>
              <a:rPr lang="en-US"/>
              <a:t>Posicionamento do computador no loop de controle</a:t>
            </a:r>
            <a:endParaRPr lang="pt-BR"/>
          </a:p>
        </p:txBody>
      </p:sp>
      <p:sp>
        <p:nvSpPr>
          <p:cNvPr id="17410" name="Espaço Reservado para Conteúdo 4"/>
          <p:cNvSpPr>
            <a:spLocks noGrp="1"/>
          </p:cNvSpPr>
          <p:nvPr>
            <p:ph idx="1"/>
          </p:nvPr>
        </p:nvSpPr>
        <p:spPr/>
        <p:txBody>
          <a:bodyPr/>
          <a:lstStyle/>
          <a:p>
            <a:pPr eaLnBrk="1" hangingPunct="1"/>
            <a:r>
              <a:rPr lang="en-US"/>
              <a:t>Etapa que irá requerer uma análise detalhada : a conversão analógico digital</a:t>
            </a:r>
            <a:endParaRPr lang="pt-BR"/>
          </a:p>
        </p:txBody>
      </p:sp>
      <p:pic>
        <p:nvPicPr>
          <p:cNvPr id="17411" name="Picture 5"/>
          <p:cNvPicPr>
            <a:picLocks noChangeAspect="1" noChangeArrowheads="1"/>
          </p:cNvPicPr>
          <p:nvPr/>
        </p:nvPicPr>
        <p:blipFill>
          <a:blip r:embed="rId2" cstate="print"/>
          <a:srcRect/>
          <a:stretch>
            <a:fillRect/>
          </a:stretch>
        </p:blipFill>
        <p:spPr bwMode="auto">
          <a:xfrm>
            <a:off x="2319338" y="2790825"/>
            <a:ext cx="5562600" cy="2781300"/>
          </a:xfrm>
          <a:prstGeom prst="rect">
            <a:avLst/>
          </a:prstGeom>
          <a:noFill/>
          <a:ln w="12700">
            <a:noFill/>
            <a:miter lim="800000"/>
            <a:headEnd type="none" w="sm" len="sm"/>
            <a:tailEnd type="none" w="sm" len="sm"/>
          </a:ln>
        </p:spPr>
      </p:pic>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
          <p:cNvSpPr>
            <a:spLocks noGrp="1"/>
          </p:cNvSpPr>
          <p:nvPr>
            <p:ph type="title"/>
          </p:nvPr>
        </p:nvSpPr>
        <p:spPr/>
        <p:txBody>
          <a:bodyPr/>
          <a:lstStyle/>
          <a:p>
            <a:pPr algn="ctr" eaLnBrk="1" hangingPunct="1"/>
            <a:r>
              <a:rPr lang="en-US"/>
              <a:t>Etapa mais simples : a conversão digital analógica</a:t>
            </a:r>
            <a:endParaRPr lang="pt-BR"/>
          </a:p>
        </p:txBody>
      </p:sp>
      <p:pic>
        <p:nvPicPr>
          <p:cNvPr id="18434" name="Picture 5"/>
          <p:cNvPicPr>
            <a:picLocks noChangeAspect="1" noChangeArrowheads="1"/>
          </p:cNvPicPr>
          <p:nvPr/>
        </p:nvPicPr>
        <p:blipFill>
          <a:blip r:embed="rId2" cstate="print"/>
          <a:srcRect/>
          <a:stretch>
            <a:fillRect/>
          </a:stretch>
        </p:blipFill>
        <p:spPr bwMode="auto">
          <a:xfrm>
            <a:off x="1595438" y="1758950"/>
            <a:ext cx="6777037" cy="3670300"/>
          </a:xfrm>
          <a:prstGeom prst="rect">
            <a:avLst/>
          </a:prstGeom>
          <a:noFill/>
          <a:ln w="12700">
            <a:noFill/>
            <a:miter lim="800000"/>
            <a:headEnd type="none" w="sm" len="sm"/>
            <a:tailEnd type="none" w="sm" len="sm"/>
          </a:ln>
        </p:spPr>
      </p:pic>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ítulo 1"/>
          <p:cNvSpPr>
            <a:spLocks noGrp="1"/>
          </p:cNvSpPr>
          <p:nvPr>
            <p:ph type="title"/>
          </p:nvPr>
        </p:nvSpPr>
        <p:spPr/>
        <p:txBody>
          <a:bodyPr/>
          <a:lstStyle/>
          <a:p>
            <a:pPr eaLnBrk="1" hangingPunct="1"/>
            <a:r>
              <a:rPr lang="en-US"/>
              <a:t>Etapa que irá requerer uma análise mais detalhada : conversão A/D</a:t>
            </a:r>
            <a:endParaRPr lang="pt-BR"/>
          </a:p>
        </p:txBody>
      </p:sp>
      <p:sp>
        <p:nvSpPr>
          <p:cNvPr id="19458" name="Espaço Reservado para Conteúdo 5"/>
          <p:cNvSpPr>
            <a:spLocks noGrp="1"/>
          </p:cNvSpPr>
          <p:nvPr>
            <p:ph idx="1"/>
          </p:nvPr>
        </p:nvSpPr>
        <p:spPr/>
        <p:txBody>
          <a:bodyPr/>
          <a:lstStyle/>
          <a:p>
            <a:pPr eaLnBrk="1" hangingPunct="1"/>
            <a:r>
              <a:rPr lang="en-US"/>
              <a:t>Abaixo são apresentados os gráficos de uma conversão</a:t>
            </a:r>
            <a:endParaRPr lang="pt-BR"/>
          </a:p>
        </p:txBody>
      </p:sp>
      <p:pic>
        <p:nvPicPr>
          <p:cNvPr id="19459" name="Picture 4"/>
          <p:cNvPicPr>
            <a:picLocks noChangeAspect="1" noChangeArrowheads="1"/>
          </p:cNvPicPr>
          <p:nvPr/>
        </p:nvPicPr>
        <p:blipFill>
          <a:blip r:embed="rId2" cstate="print"/>
          <a:srcRect/>
          <a:stretch>
            <a:fillRect/>
          </a:stretch>
        </p:blipFill>
        <p:spPr bwMode="auto">
          <a:xfrm>
            <a:off x="2562225" y="2314575"/>
            <a:ext cx="5105400" cy="4257675"/>
          </a:xfrm>
          <a:prstGeom prst="rect">
            <a:avLst/>
          </a:prstGeom>
          <a:noFill/>
          <a:ln w="12700">
            <a:noFill/>
            <a:miter lim="800000"/>
            <a:headEnd type="none" w="sm" len="sm"/>
            <a:tailEnd type="none" w="sm" len="sm"/>
          </a:ln>
        </p:spPr>
      </p:pic>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Título 1"/>
          <p:cNvSpPr>
            <a:spLocks noGrp="1"/>
          </p:cNvSpPr>
          <p:nvPr>
            <p:ph type="title"/>
          </p:nvPr>
        </p:nvSpPr>
        <p:spPr/>
        <p:txBody>
          <a:bodyPr/>
          <a:lstStyle/>
          <a:p>
            <a:pPr eaLnBrk="1" hangingPunct="1"/>
            <a:r>
              <a:rPr lang="en-US"/>
              <a:t>Conversão A/D : Descrição do processo</a:t>
            </a:r>
            <a:endParaRPr lang="pt-BR"/>
          </a:p>
        </p:txBody>
      </p:sp>
      <p:pic>
        <p:nvPicPr>
          <p:cNvPr id="133126" name="Picture 4"/>
          <p:cNvPicPr>
            <a:picLocks noChangeAspect="1" noChangeArrowheads="1"/>
          </p:cNvPicPr>
          <p:nvPr/>
        </p:nvPicPr>
        <p:blipFill>
          <a:blip r:embed="rId2" cstate="print"/>
          <a:srcRect/>
          <a:stretch>
            <a:fillRect/>
          </a:stretch>
        </p:blipFill>
        <p:spPr bwMode="auto">
          <a:xfrm>
            <a:off x="166688" y="1420813"/>
            <a:ext cx="4667250" cy="4651375"/>
          </a:xfrm>
          <a:prstGeom prst="rect">
            <a:avLst/>
          </a:prstGeom>
          <a:noFill/>
          <a:ln w="12700">
            <a:noFill/>
            <a:miter lim="800000"/>
            <a:headEnd type="none" w="sm" len="sm"/>
            <a:tailEnd type="none" w="sm" len="sm"/>
          </a:ln>
        </p:spPr>
      </p:pic>
      <p:graphicFrame>
        <p:nvGraphicFramePr>
          <p:cNvPr id="5" name="Object 2"/>
          <p:cNvGraphicFramePr>
            <a:graphicFrameLocks noChangeAspect="1"/>
          </p:cNvGraphicFramePr>
          <p:nvPr/>
        </p:nvGraphicFramePr>
        <p:xfrm>
          <a:off x="3792538" y="4714875"/>
          <a:ext cx="5946775" cy="714375"/>
        </p:xfrm>
        <a:graphic>
          <a:graphicData uri="http://schemas.openxmlformats.org/presentationml/2006/ole">
            <mc:AlternateContent xmlns:mc="http://schemas.openxmlformats.org/markup-compatibility/2006">
              <mc:Choice xmlns:v="urn:schemas-microsoft-com:vml" Requires="v">
                <p:oleObj name="Equação" r:id="rId3" imgW="3593880" imgH="431640" progId="Equation.3">
                  <p:embed/>
                </p:oleObj>
              </mc:Choice>
              <mc:Fallback>
                <p:oleObj name="Equação" r:id="rId3" imgW="359388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538" y="4714875"/>
                        <a:ext cx="5946775"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0179" name="Object 3"/>
          <p:cNvGraphicFramePr>
            <a:graphicFrameLocks noChangeAspect="1"/>
          </p:cNvGraphicFramePr>
          <p:nvPr/>
        </p:nvGraphicFramePr>
        <p:xfrm>
          <a:off x="4608513" y="5551488"/>
          <a:ext cx="4349750" cy="1092200"/>
        </p:xfrm>
        <a:graphic>
          <a:graphicData uri="http://schemas.openxmlformats.org/presentationml/2006/ole">
            <mc:AlternateContent xmlns:mc="http://schemas.openxmlformats.org/markup-compatibility/2006">
              <mc:Choice xmlns:v="urn:schemas-microsoft-com:vml" Requires="v">
                <p:oleObj name="Equação" r:id="rId5" imgW="2628720" imgH="660240" progId="Equation.3">
                  <p:embed/>
                </p:oleObj>
              </mc:Choice>
              <mc:Fallback>
                <p:oleObj name="Equação" r:id="rId5" imgW="2628720" imgH="660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8513" y="5551488"/>
                        <a:ext cx="4349750" cy="109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0180" name="Object 4"/>
          <p:cNvGraphicFramePr>
            <a:graphicFrameLocks noChangeAspect="1"/>
          </p:cNvGraphicFramePr>
          <p:nvPr/>
        </p:nvGraphicFramePr>
        <p:xfrm>
          <a:off x="4202113" y="1571625"/>
          <a:ext cx="5422900" cy="1092200"/>
        </p:xfrm>
        <a:graphic>
          <a:graphicData uri="http://schemas.openxmlformats.org/presentationml/2006/ole">
            <mc:AlternateContent xmlns:mc="http://schemas.openxmlformats.org/markup-compatibility/2006">
              <mc:Choice xmlns:v="urn:schemas-microsoft-com:vml" Requires="v">
                <p:oleObj name="Equação" r:id="rId7" imgW="3276360" imgH="660240" progId="Equation.3">
                  <p:embed/>
                </p:oleObj>
              </mc:Choice>
              <mc:Fallback>
                <p:oleObj name="Equação" r:id="rId7" imgW="3276360" imgH="660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2113" y="1571625"/>
                        <a:ext cx="5422900" cy="109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90179"/>
                                        </p:tgtEl>
                                        <p:attrNameLst>
                                          <p:attrName>style.visibility</p:attrName>
                                        </p:attrNameLst>
                                      </p:cBhvr>
                                      <p:to>
                                        <p:strVal val="visible"/>
                                      </p:to>
                                    </p:set>
                                    <p:animEffect transition="in" filter="box(in)">
                                      <p:cBhvr>
                                        <p:cTn id="12" dur="500"/>
                                        <p:tgtEl>
                                          <p:spTgt spid="69017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90180"/>
                                        </p:tgtEl>
                                        <p:attrNameLst>
                                          <p:attrName>style.visibility</p:attrName>
                                        </p:attrNameLst>
                                      </p:cBhvr>
                                      <p:to>
                                        <p:strVal val="visible"/>
                                      </p:to>
                                    </p:set>
                                    <p:animEffect transition="in" filter="box(in)">
                                      <p:cBhvr>
                                        <p:cTn id="17" dur="500"/>
                                        <p:tgtEl>
                                          <p:spTgt spid="69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4" name="Título 1"/>
          <p:cNvSpPr>
            <a:spLocks noGrp="1"/>
          </p:cNvSpPr>
          <p:nvPr>
            <p:ph type="title"/>
          </p:nvPr>
        </p:nvSpPr>
        <p:spPr/>
        <p:txBody>
          <a:bodyPr/>
          <a:lstStyle/>
          <a:p>
            <a:pPr eaLnBrk="1" hangingPunct="1"/>
            <a:r>
              <a:rPr lang="en-US"/>
              <a:t>Conversão A/D : Descrição do processo</a:t>
            </a:r>
            <a:endParaRPr lang="pt-BR"/>
          </a:p>
        </p:txBody>
      </p:sp>
      <p:pic>
        <p:nvPicPr>
          <p:cNvPr id="134155" name="Picture 4"/>
          <p:cNvPicPr>
            <a:picLocks noChangeAspect="1" noChangeArrowheads="1"/>
          </p:cNvPicPr>
          <p:nvPr/>
        </p:nvPicPr>
        <p:blipFill>
          <a:blip r:embed="rId2" cstate="print"/>
          <a:srcRect/>
          <a:stretch>
            <a:fillRect/>
          </a:stretch>
        </p:blipFill>
        <p:spPr bwMode="auto">
          <a:xfrm>
            <a:off x="166688" y="1420813"/>
            <a:ext cx="4667250" cy="4651375"/>
          </a:xfrm>
          <a:prstGeom prst="rect">
            <a:avLst/>
          </a:prstGeom>
          <a:noFill/>
          <a:ln w="12700">
            <a:noFill/>
            <a:miter lim="800000"/>
            <a:headEnd type="none" w="sm" len="sm"/>
            <a:tailEnd type="none" w="sm" len="sm"/>
          </a:ln>
        </p:spPr>
      </p:pic>
      <p:graphicFrame>
        <p:nvGraphicFramePr>
          <p:cNvPr id="690180" name="Object 4"/>
          <p:cNvGraphicFramePr>
            <a:graphicFrameLocks noChangeAspect="1"/>
          </p:cNvGraphicFramePr>
          <p:nvPr/>
        </p:nvGraphicFramePr>
        <p:xfrm>
          <a:off x="4849813" y="904875"/>
          <a:ext cx="4603750" cy="881063"/>
        </p:xfrm>
        <a:graphic>
          <a:graphicData uri="http://schemas.openxmlformats.org/presentationml/2006/ole">
            <mc:AlternateContent xmlns:mc="http://schemas.openxmlformats.org/markup-compatibility/2006">
              <mc:Choice xmlns:v="urn:schemas-microsoft-com:vml" Requires="v">
                <p:oleObj name="Equação" r:id="rId3" imgW="2781000" imgH="533160" progId="Equation.3">
                  <p:embed/>
                </p:oleObj>
              </mc:Choice>
              <mc:Fallback>
                <p:oleObj name="Equação" r:id="rId3" imgW="278100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813" y="904875"/>
                        <a:ext cx="4603750"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1205" name="Object 5"/>
          <p:cNvGraphicFramePr>
            <a:graphicFrameLocks noChangeAspect="1"/>
          </p:cNvGraphicFramePr>
          <p:nvPr/>
        </p:nvGraphicFramePr>
        <p:xfrm>
          <a:off x="5310188" y="1643063"/>
          <a:ext cx="3700462" cy="901700"/>
        </p:xfrm>
        <a:graphic>
          <a:graphicData uri="http://schemas.openxmlformats.org/presentationml/2006/ole">
            <mc:AlternateContent xmlns:mc="http://schemas.openxmlformats.org/markup-compatibility/2006">
              <mc:Choice xmlns:v="urn:schemas-microsoft-com:vml" Requires="v">
                <p:oleObj name="Equação" r:id="rId5" imgW="2234880" imgH="545760" progId="Equation.3">
                  <p:embed/>
                </p:oleObj>
              </mc:Choice>
              <mc:Fallback>
                <p:oleObj name="Equação" r:id="rId5" imgW="2234880" imgH="5457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0188" y="1643063"/>
                        <a:ext cx="3700462"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1206" name="Object 6"/>
          <p:cNvGraphicFramePr>
            <a:graphicFrameLocks noChangeAspect="1"/>
          </p:cNvGraphicFramePr>
          <p:nvPr/>
        </p:nvGraphicFramePr>
        <p:xfrm>
          <a:off x="5238750" y="2857500"/>
          <a:ext cx="3825875" cy="923925"/>
        </p:xfrm>
        <a:graphic>
          <a:graphicData uri="http://schemas.openxmlformats.org/presentationml/2006/ole">
            <mc:AlternateContent xmlns:mc="http://schemas.openxmlformats.org/markup-compatibility/2006">
              <mc:Choice xmlns:v="urn:schemas-microsoft-com:vml" Requires="v">
                <p:oleObj name="Equação" r:id="rId7" imgW="2311200" imgH="558720" progId="Equation.3">
                  <p:embed/>
                </p:oleObj>
              </mc:Choice>
              <mc:Fallback>
                <p:oleObj name="Equação" r:id="rId7" imgW="2311200" imgH="558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8750" y="2857500"/>
                        <a:ext cx="3825875"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1207" name="Object 7"/>
          <p:cNvGraphicFramePr>
            <a:graphicFrameLocks noChangeAspect="1"/>
          </p:cNvGraphicFramePr>
          <p:nvPr/>
        </p:nvGraphicFramePr>
        <p:xfrm>
          <a:off x="5238750" y="3571875"/>
          <a:ext cx="3508375" cy="923925"/>
        </p:xfrm>
        <a:graphic>
          <a:graphicData uri="http://schemas.openxmlformats.org/presentationml/2006/ole">
            <mc:AlternateContent xmlns:mc="http://schemas.openxmlformats.org/markup-compatibility/2006">
              <mc:Choice xmlns:v="urn:schemas-microsoft-com:vml" Requires="v">
                <p:oleObj name="Equação" r:id="rId9" imgW="2120760" imgH="558720" progId="Equation.3">
                  <p:embed/>
                </p:oleObj>
              </mc:Choice>
              <mc:Fallback>
                <p:oleObj name="Equação" r:id="rId9" imgW="2120760" imgH="558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8750" y="3571875"/>
                        <a:ext cx="3508375"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1209" name="Object 9"/>
          <p:cNvGraphicFramePr>
            <a:graphicFrameLocks noChangeAspect="1"/>
          </p:cNvGraphicFramePr>
          <p:nvPr/>
        </p:nvGraphicFramePr>
        <p:xfrm>
          <a:off x="4306888" y="5000625"/>
          <a:ext cx="5503862" cy="923925"/>
        </p:xfrm>
        <a:graphic>
          <a:graphicData uri="http://schemas.openxmlformats.org/presentationml/2006/ole">
            <mc:AlternateContent xmlns:mc="http://schemas.openxmlformats.org/markup-compatibility/2006">
              <mc:Choice xmlns:v="urn:schemas-microsoft-com:vml" Requires="v">
                <p:oleObj name="Equação" r:id="rId11" imgW="3327120" imgH="558720" progId="Equation.3">
                  <p:embed/>
                </p:oleObj>
              </mc:Choice>
              <mc:Fallback>
                <p:oleObj name="Equação" r:id="rId11" imgW="3327120" imgH="5587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6888" y="5000625"/>
                        <a:ext cx="5503862"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1210" name="Object 10"/>
          <p:cNvGraphicFramePr>
            <a:graphicFrameLocks noChangeAspect="1"/>
          </p:cNvGraphicFramePr>
          <p:nvPr/>
        </p:nvGraphicFramePr>
        <p:xfrm>
          <a:off x="4868863" y="4286250"/>
          <a:ext cx="4729162" cy="942975"/>
        </p:xfrm>
        <a:graphic>
          <a:graphicData uri="http://schemas.openxmlformats.org/presentationml/2006/ole">
            <mc:AlternateContent xmlns:mc="http://schemas.openxmlformats.org/markup-compatibility/2006">
              <mc:Choice xmlns:v="urn:schemas-microsoft-com:vml" Requires="v">
                <p:oleObj name="Equação" r:id="rId13" imgW="2857320" imgH="571320" progId="Equation.3">
                  <p:embed/>
                </p:oleObj>
              </mc:Choice>
              <mc:Fallback>
                <p:oleObj name="Equação" r:id="rId13" imgW="2857320" imgH="5713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68863" y="4286250"/>
                        <a:ext cx="4729162"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1211" name="Object 11"/>
          <p:cNvGraphicFramePr>
            <a:graphicFrameLocks noChangeAspect="1"/>
          </p:cNvGraphicFramePr>
          <p:nvPr/>
        </p:nvGraphicFramePr>
        <p:xfrm>
          <a:off x="4881563" y="2484438"/>
          <a:ext cx="4792662" cy="587375"/>
        </p:xfrm>
        <a:graphic>
          <a:graphicData uri="http://schemas.openxmlformats.org/presentationml/2006/ole">
            <mc:AlternateContent xmlns:mc="http://schemas.openxmlformats.org/markup-compatibility/2006">
              <mc:Choice xmlns:v="urn:schemas-microsoft-com:vml" Requires="v">
                <p:oleObj name="Equação" r:id="rId15" imgW="2895480" imgH="355320" progId="Equation.3">
                  <p:embed/>
                </p:oleObj>
              </mc:Choice>
              <mc:Fallback>
                <p:oleObj name="Equação" r:id="rId15" imgW="2895480" imgH="35532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81563" y="2484438"/>
                        <a:ext cx="4792662"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1212" name="Object 12"/>
          <p:cNvGraphicFramePr>
            <a:graphicFrameLocks noChangeAspect="1"/>
          </p:cNvGraphicFramePr>
          <p:nvPr/>
        </p:nvGraphicFramePr>
        <p:xfrm>
          <a:off x="4452938" y="5715000"/>
          <a:ext cx="4999037" cy="923925"/>
        </p:xfrm>
        <a:graphic>
          <a:graphicData uri="http://schemas.openxmlformats.org/presentationml/2006/ole">
            <mc:AlternateContent xmlns:mc="http://schemas.openxmlformats.org/markup-compatibility/2006">
              <mc:Choice xmlns:v="urn:schemas-microsoft-com:vml" Requires="v">
                <p:oleObj name="Equação" r:id="rId17" imgW="3022560" imgH="558720" progId="Equation.3">
                  <p:embed/>
                </p:oleObj>
              </mc:Choice>
              <mc:Fallback>
                <p:oleObj name="Equação" r:id="rId17" imgW="3022560" imgH="55872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52938" y="5715000"/>
                        <a:ext cx="4999037"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90180"/>
                                        </p:tgtEl>
                                        <p:attrNameLst>
                                          <p:attrName>style.visibility</p:attrName>
                                        </p:attrNameLst>
                                      </p:cBhvr>
                                      <p:to>
                                        <p:strVal val="visible"/>
                                      </p:to>
                                    </p:set>
                                    <p:animEffect transition="in" filter="box(in)">
                                      <p:cBhvr>
                                        <p:cTn id="7" dur="500"/>
                                        <p:tgtEl>
                                          <p:spTgt spid="69018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91205"/>
                                        </p:tgtEl>
                                        <p:attrNameLst>
                                          <p:attrName>style.visibility</p:attrName>
                                        </p:attrNameLst>
                                      </p:cBhvr>
                                      <p:to>
                                        <p:strVal val="visible"/>
                                      </p:to>
                                    </p:set>
                                    <p:animEffect transition="in" filter="box(in)">
                                      <p:cBhvr>
                                        <p:cTn id="12" dur="500"/>
                                        <p:tgtEl>
                                          <p:spTgt spid="69120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91211"/>
                                        </p:tgtEl>
                                        <p:attrNameLst>
                                          <p:attrName>style.visibility</p:attrName>
                                        </p:attrNameLst>
                                      </p:cBhvr>
                                      <p:to>
                                        <p:strVal val="visible"/>
                                      </p:to>
                                    </p:set>
                                    <p:animEffect transition="in" filter="box(in)">
                                      <p:cBhvr>
                                        <p:cTn id="17" dur="500"/>
                                        <p:tgtEl>
                                          <p:spTgt spid="6912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91206"/>
                                        </p:tgtEl>
                                        <p:attrNameLst>
                                          <p:attrName>style.visibility</p:attrName>
                                        </p:attrNameLst>
                                      </p:cBhvr>
                                      <p:to>
                                        <p:strVal val="visible"/>
                                      </p:to>
                                    </p:set>
                                    <p:animEffect transition="in" filter="box(in)">
                                      <p:cBhvr>
                                        <p:cTn id="22" dur="500"/>
                                        <p:tgtEl>
                                          <p:spTgt spid="69120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91207"/>
                                        </p:tgtEl>
                                        <p:attrNameLst>
                                          <p:attrName>style.visibility</p:attrName>
                                        </p:attrNameLst>
                                      </p:cBhvr>
                                      <p:to>
                                        <p:strVal val="visible"/>
                                      </p:to>
                                    </p:set>
                                    <p:animEffect transition="in" filter="box(in)">
                                      <p:cBhvr>
                                        <p:cTn id="27" dur="500"/>
                                        <p:tgtEl>
                                          <p:spTgt spid="69120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91210"/>
                                        </p:tgtEl>
                                        <p:attrNameLst>
                                          <p:attrName>style.visibility</p:attrName>
                                        </p:attrNameLst>
                                      </p:cBhvr>
                                      <p:to>
                                        <p:strVal val="visible"/>
                                      </p:to>
                                    </p:set>
                                    <p:animEffect transition="in" filter="box(in)">
                                      <p:cBhvr>
                                        <p:cTn id="32" dur="500"/>
                                        <p:tgtEl>
                                          <p:spTgt spid="69121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691209"/>
                                        </p:tgtEl>
                                        <p:attrNameLst>
                                          <p:attrName>style.visibility</p:attrName>
                                        </p:attrNameLst>
                                      </p:cBhvr>
                                      <p:to>
                                        <p:strVal val="visible"/>
                                      </p:to>
                                    </p:set>
                                    <p:animEffect transition="in" filter="box(in)">
                                      <p:cBhvr>
                                        <p:cTn id="37" dur="500"/>
                                        <p:tgtEl>
                                          <p:spTgt spid="69120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691212"/>
                                        </p:tgtEl>
                                        <p:attrNameLst>
                                          <p:attrName>style.visibility</p:attrName>
                                        </p:attrNameLst>
                                      </p:cBhvr>
                                      <p:to>
                                        <p:strVal val="visible"/>
                                      </p:to>
                                    </p:set>
                                    <p:animEffect transition="in" filter="box(in)">
                                      <p:cBhvr>
                                        <p:cTn id="42" dur="500"/>
                                        <p:tgtEl>
                                          <p:spTgt spid="691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5" name="Título 1"/>
          <p:cNvSpPr>
            <a:spLocks noGrp="1"/>
          </p:cNvSpPr>
          <p:nvPr>
            <p:ph type="title"/>
          </p:nvPr>
        </p:nvSpPr>
        <p:spPr/>
        <p:txBody>
          <a:bodyPr/>
          <a:lstStyle/>
          <a:p>
            <a:pPr eaLnBrk="1" hangingPunct="1"/>
            <a:r>
              <a:rPr lang="en-US"/>
              <a:t>Conversão A/D : Descrição do processo</a:t>
            </a:r>
            <a:endParaRPr lang="pt-BR"/>
          </a:p>
        </p:txBody>
      </p:sp>
      <p:pic>
        <p:nvPicPr>
          <p:cNvPr id="135176" name="Picture 4"/>
          <p:cNvPicPr>
            <a:picLocks noChangeAspect="1" noChangeArrowheads="1"/>
          </p:cNvPicPr>
          <p:nvPr/>
        </p:nvPicPr>
        <p:blipFill>
          <a:blip r:embed="rId2" cstate="print"/>
          <a:srcRect/>
          <a:stretch>
            <a:fillRect/>
          </a:stretch>
        </p:blipFill>
        <p:spPr bwMode="auto">
          <a:xfrm>
            <a:off x="166688" y="1420813"/>
            <a:ext cx="4667250" cy="4651375"/>
          </a:xfrm>
          <a:prstGeom prst="rect">
            <a:avLst/>
          </a:prstGeom>
          <a:noFill/>
          <a:ln w="12700">
            <a:noFill/>
            <a:miter lim="800000"/>
            <a:headEnd type="none" w="sm" len="sm"/>
            <a:tailEnd type="none" w="sm" len="sm"/>
          </a:ln>
        </p:spPr>
      </p:pic>
      <p:graphicFrame>
        <p:nvGraphicFramePr>
          <p:cNvPr id="691212" name="Object 9"/>
          <p:cNvGraphicFramePr>
            <a:graphicFrameLocks noChangeAspect="1"/>
          </p:cNvGraphicFramePr>
          <p:nvPr/>
        </p:nvGraphicFramePr>
        <p:xfrm>
          <a:off x="5381625" y="1214438"/>
          <a:ext cx="2730500" cy="881062"/>
        </p:xfrm>
        <a:graphic>
          <a:graphicData uri="http://schemas.openxmlformats.org/presentationml/2006/ole">
            <mc:AlternateContent xmlns:mc="http://schemas.openxmlformats.org/markup-compatibility/2006">
              <mc:Choice xmlns:v="urn:schemas-microsoft-com:vml" Requires="v">
                <p:oleObj name="Equação" r:id="rId3" imgW="1650960" imgH="533160" progId="Equation.3">
                  <p:embed/>
                </p:oleObj>
              </mc:Choice>
              <mc:Fallback>
                <p:oleObj name="Equação" r:id="rId3" imgW="165096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25" y="1214438"/>
                        <a:ext cx="2730500" cy="881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2234" name="Object 10"/>
          <p:cNvGraphicFramePr>
            <a:graphicFrameLocks noChangeAspect="1"/>
          </p:cNvGraphicFramePr>
          <p:nvPr/>
        </p:nvGraphicFramePr>
        <p:xfrm>
          <a:off x="5453063" y="3143250"/>
          <a:ext cx="2646362" cy="544513"/>
        </p:xfrm>
        <a:graphic>
          <a:graphicData uri="http://schemas.openxmlformats.org/presentationml/2006/ole">
            <mc:AlternateContent xmlns:mc="http://schemas.openxmlformats.org/markup-compatibility/2006">
              <mc:Choice xmlns:v="urn:schemas-microsoft-com:vml" Requires="v">
                <p:oleObj name="Equação" r:id="rId5" imgW="1600200" imgH="330120" progId="Equation.3">
                  <p:embed/>
                </p:oleObj>
              </mc:Choice>
              <mc:Fallback>
                <p:oleObj name="Equação" r:id="rId5" imgW="1600200" imgH="3301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3063" y="3143250"/>
                        <a:ext cx="2646362"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2235" name="Object 11"/>
          <p:cNvGraphicFramePr>
            <a:graphicFrameLocks noChangeAspect="1"/>
          </p:cNvGraphicFramePr>
          <p:nvPr/>
        </p:nvGraphicFramePr>
        <p:xfrm>
          <a:off x="5310188" y="3786188"/>
          <a:ext cx="3067050" cy="879475"/>
        </p:xfrm>
        <a:graphic>
          <a:graphicData uri="http://schemas.openxmlformats.org/presentationml/2006/ole">
            <mc:AlternateContent xmlns:mc="http://schemas.openxmlformats.org/markup-compatibility/2006">
              <mc:Choice xmlns:v="urn:schemas-microsoft-com:vml" Requires="v">
                <p:oleObj name="Equação" r:id="rId7" imgW="1854000" imgH="533160" progId="Equation.3">
                  <p:embed/>
                </p:oleObj>
              </mc:Choice>
              <mc:Fallback>
                <p:oleObj name="Equação" r:id="rId7" imgW="1854000" imgH="533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0188" y="3786188"/>
                        <a:ext cx="3067050"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2236" name="Object 12"/>
          <p:cNvGraphicFramePr>
            <a:graphicFrameLocks noChangeAspect="1"/>
          </p:cNvGraphicFramePr>
          <p:nvPr/>
        </p:nvGraphicFramePr>
        <p:xfrm>
          <a:off x="3381375" y="4918075"/>
          <a:ext cx="6340475" cy="1296988"/>
        </p:xfrm>
        <a:graphic>
          <a:graphicData uri="http://schemas.openxmlformats.org/presentationml/2006/ole">
            <mc:AlternateContent xmlns:mc="http://schemas.openxmlformats.org/markup-compatibility/2006">
              <mc:Choice xmlns:v="urn:schemas-microsoft-com:vml" Requires="v">
                <p:oleObj name="Equação" r:id="rId9" imgW="3835080" imgH="787320" progId="Equation.3">
                  <p:embed/>
                </p:oleObj>
              </mc:Choice>
              <mc:Fallback>
                <p:oleObj name="Equação" r:id="rId9" imgW="3835080" imgH="7873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1375" y="4918075"/>
                        <a:ext cx="6340475" cy="1296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2237" name="Object 13"/>
          <p:cNvGraphicFramePr>
            <a:graphicFrameLocks noChangeAspect="1"/>
          </p:cNvGraphicFramePr>
          <p:nvPr/>
        </p:nvGraphicFramePr>
        <p:xfrm>
          <a:off x="5402263" y="2143125"/>
          <a:ext cx="2687637" cy="881063"/>
        </p:xfrm>
        <a:graphic>
          <a:graphicData uri="http://schemas.openxmlformats.org/presentationml/2006/ole">
            <mc:AlternateContent xmlns:mc="http://schemas.openxmlformats.org/markup-compatibility/2006">
              <mc:Choice xmlns:v="urn:schemas-microsoft-com:vml" Requires="v">
                <p:oleObj name="Equação" r:id="rId11" imgW="1625400" imgH="533160" progId="Equation.3">
                  <p:embed/>
                </p:oleObj>
              </mc:Choice>
              <mc:Fallback>
                <p:oleObj name="Equação" r:id="rId11" imgW="1625400" imgH="5331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2263" y="2143125"/>
                        <a:ext cx="2687637"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91212"/>
                                        </p:tgtEl>
                                        <p:attrNameLst>
                                          <p:attrName>style.visibility</p:attrName>
                                        </p:attrNameLst>
                                      </p:cBhvr>
                                      <p:to>
                                        <p:strVal val="visible"/>
                                      </p:to>
                                    </p:set>
                                    <p:animEffect transition="in" filter="box(in)">
                                      <p:cBhvr>
                                        <p:cTn id="7" dur="500"/>
                                        <p:tgtEl>
                                          <p:spTgt spid="6912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92237"/>
                                        </p:tgtEl>
                                        <p:attrNameLst>
                                          <p:attrName>style.visibility</p:attrName>
                                        </p:attrNameLst>
                                      </p:cBhvr>
                                      <p:to>
                                        <p:strVal val="visible"/>
                                      </p:to>
                                    </p:set>
                                    <p:animEffect transition="in" filter="box(in)">
                                      <p:cBhvr>
                                        <p:cTn id="12" dur="500"/>
                                        <p:tgtEl>
                                          <p:spTgt spid="69223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92234"/>
                                        </p:tgtEl>
                                        <p:attrNameLst>
                                          <p:attrName>style.visibility</p:attrName>
                                        </p:attrNameLst>
                                      </p:cBhvr>
                                      <p:to>
                                        <p:strVal val="visible"/>
                                      </p:to>
                                    </p:set>
                                    <p:animEffect transition="in" filter="box(in)">
                                      <p:cBhvr>
                                        <p:cTn id="17" dur="500"/>
                                        <p:tgtEl>
                                          <p:spTgt spid="69223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92235"/>
                                        </p:tgtEl>
                                        <p:attrNameLst>
                                          <p:attrName>style.visibility</p:attrName>
                                        </p:attrNameLst>
                                      </p:cBhvr>
                                      <p:to>
                                        <p:strVal val="visible"/>
                                      </p:to>
                                    </p:set>
                                    <p:animEffect transition="in" filter="box(in)">
                                      <p:cBhvr>
                                        <p:cTn id="22" dur="500"/>
                                        <p:tgtEl>
                                          <p:spTgt spid="69223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92236"/>
                                        </p:tgtEl>
                                        <p:attrNameLst>
                                          <p:attrName>style.visibility</p:attrName>
                                        </p:attrNameLst>
                                      </p:cBhvr>
                                      <p:to>
                                        <p:strVal val="visible"/>
                                      </p:to>
                                    </p:set>
                                    <p:animEffect transition="in" filter="box(in)">
                                      <p:cBhvr>
                                        <p:cTn id="27" dur="500"/>
                                        <p:tgtEl>
                                          <p:spTgt spid="692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Picture 3"/>
          <p:cNvPicPr>
            <a:picLocks noChangeAspect="1" noChangeArrowheads="1"/>
          </p:cNvPicPr>
          <p:nvPr/>
        </p:nvPicPr>
        <p:blipFill>
          <a:blip r:embed="rId2" cstate="print"/>
          <a:srcRect/>
          <a:stretch>
            <a:fillRect/>
          </a:stretch>
        </p:blipFill>
        <p:spPr bwMode="auto">
          <a:xfrm>
            <a:off x="1227138" y="2297113"/>
            <a:ext cx="7512050" cy="3417887"/>
          </a:xfrm>
          <a:prstGeom prst="rect">
            <a:avLst/>
          </a:prstGeom>
          <a:noFill/>
          <a:ln w="12700">
            <a:noFill/>
            <a:miter lim="800000"/>
            <a:headEnd type="none" w="sm" len="sm"/>
            <a:tailEnd type="none" w="sm" len="sm"/>
          </a:ln>
        </p:spPr>
      </p:pic>
      <p:sp>
        <p:nvSpPr>
          <p:cNvPr id="156674" name="Título 5"/>
          <p:cNvSpPr>
            <a:spLocks noGrp="1"/>
          </p:cNvSpPr>
          <p:nvPr>
            <p:ph type="title"/>
          </p:nvPr>
        </p:nvSpPr>
        <p:spPr/>
        <p:txBody>
          <a:bodyPr/>
          <a:lstStyle/>
          <a:p>
            <a:pPr eaLnBrk="1" hangingPunct="1"/>
            <a:r>
              <a:rPr lang="en-US"/>
              <a:t>Depois de ser amostrado, o sinal deve ser “mantido” em um determinado nível</a:t>
            </a:r>
            <a:endParaRPr lang="pt-BR"/>
          </a:p>
        </p:txBody>
      </p:sp>
      <p:sp>
        <p:nvSpPr>
          <p:cNvPr id="7" name="Espaço Reservado para Conteúdo 6"/>
          <p:cNvSpPr>
            <a:spLocks noGrp="1"/>
          </p:cNvSpPr>
          <p:nvPr>
            <p:ph idx="1"/>
          </p:nvPr>
        </p:nvSpPr>
        <p:spPr/>
        <p:txBody>
          <a:bodyPr/>
          <a:lstStyle/>
          <a:p>
            <a:pPr eaLnBrk="1" hangingPunct="1"/>
            <a:r>
              <a:rPr lang="en-US"/>
              <a:t>Como podemos modelar tal dispositivo?</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ítulo 1"/>
          <p:cNvSpPr>
            <a:spLocks noGrp="1"/>
          </p:cNvSpPr>
          <p:nvPr>
            <p:ph type="title"/>
          </p:nvPr>
        </p:nvSpPr>
        <p:spPr/>
        <p:txBody>
          <a:bodyPr/>
          <a:lstStyle/>
          <a:p>
            <a:pPr eaLnBrk="1" hangingPunct="1"/>
            <a:r>
              <a:rPr lang="en-US"/>
              <a:t>Modelando um ZOH (Zero Order Holder)</a:t>
            </a:r>
            <a:endParaRPr lang="pt-BR"/>
          </a:p>
        </p:txBody>
      </p:sp>
      <p:sp>
        <p:nvSpPr>
          <p:cNvPr id="3" name="Espaço Reservado para Conteúdo 2"/>
          <p:cNvSpPr>
            <a:spLocks noGrp="1"/>
          </p:cNvSpPr>
          <p:nvPr>
            <p:ph idx="1"/>
          </p:nvPr>
        </p:nvSpPr>
        <p:spPr/>
        <p:txBody>
          <a:bodyPr/>
          <a:lstStyle/>
          <a:p>
            <a:pPr eaLnBrk="1" hangingPunct="1"/>
            <a:r>
              <a:rPr lang="en-US"/>
              <a:t>Uma função de transferência em s é a resposta de um sistema a um impulso em sua entrada</a:t>
            </a:r>
          </a:p>
          <a:p>
            <a:pPr eaLnBrk="1" hangingPunct="1"/>
            <a:endParaRPr lang="en-US"/>
          </a:p>
          <a:p>
            <a:pPr eaLnBrk="1" hangingPunct="1"/>
            <a:r>
              <a:rPr lang="en-US"/>
              <a:t>A entrada de um ZOH é uma sequência de impulsos</a:t>
            </a:r>
          </a:p>
          <a:p>
            <a:pPr eaLnBrk="1" hangingPunct="1"/>
            <a:endParaRPr lang="en-US"/>
          </a:p>
          <a:p>
            <a:pPr eaLnBrk="1" hangingPunct="1"/>
            <a:r>
              <a:rPr lang="en-US"/>
              <a:t>Sua saida, para cada impulso, é um nível de tensão fixo, até a chegada de um novo impulso</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Título 1"/>
          <p:cNvSpPr>
            <a:spLocks noGrp="1"/>
          </p:cNvSpPr>
          <p:nvPr>
            <p:ph type="title"/>
          </p:nvPr>
        </p:nvSpPr>
        <p:spPr/>
        <p:txBody>
          <a:bodyPr/>
          <a:lstStyle/>
          <a:p>
            <a:pPr eaLnBrk="1" hangingPunct="1"/>
            <a:r>
              <a:rPr lang="en-US"/>
              <a:t>Modelando um ZOH (cont.)</a:t>
            </a:r>
            <a:endParaRPr lang="pt-BR"/>
          </a:p>
        </p:txBody>
      </p:sp>
      <p:sp>
        <p:nvSpPr>
          <p:cNvPr id="3" name="Espaço Reservado para Conteúdo 2"/>
          <p:cNvSpPr>
            <a:spLocks noGrp="1"/>
          </p:cNvSpPr>
          <p:nvPr>
            <p:ph idx="1"/>
          </p:nvPr>
        </p:nvSpPr>
        <p:spPr/>
        <p:txBody>
          <a:bodyPr/>
          <a:lstStyle/>
          <a:p>
            <a:pPr eaLnBrk="1" hangingPunct="1"/>
            <a:r>
              <a:rPr lang="en-US"/>
              <a:t>Logo, temos no tempo :</a:t>
            </a:r>
          </a:p>
          <a:p>
            <a:pPr lvl="1" eaLnBrk="1" hangingPunct="1"/>
            <a:r>
              <a:rPr lang="en-US"/>
              <a:t>Entrada : </a:t>
            </a:r>
            <a:r>
              <a:rPr lang="el-GR"/>
              <a:t>δ</a:t>
            </a:r>
            <a:r>
              <a:rPr lang="en-US"/>
              <a:t>(t).A ( onde A é o módulo do impulso )</a:t>
            </a:r>
          </a:p>
          <a:p>
            <a:pPr lvl="1" eaLnBrk="1" hangingPunct="1"/>
            <a:r>
              <a:rPr lang="en-US"/>
              <a:t>Saída : [u(t)-u(t-kT)].A ( onde A é o nível de tensão na saida de duração T, o período do sinal de amostragem)</a:t>
            </a:r>
          </a:p>
          <a:p>
            <a:pPr eaLnBrk="1" hangingPunct="1"/>
            <a:r>
              <a:rPr lang="en-US"/>
              <a:t>Sendo assim, teremos na frequência a seguinte sequência :</a:t>
            </a:r>
          </a:p>
          <a:p>
            <a:pPr lvl="1" eaLnBrk="1" hangingPunct="1"/>
            <a:r>
              <a:rPr lang="en-US"/>
              <a:t>Entrada : 1.A ( a transformada de </a:t>
            </a:r>
            <a:r>
              <a:rPr lang="el-GR"/>
              <a:t>δ</a:t>
            </a:r>
            <a:r>
              <a:rPr lang="en-US"/>
              <a:t>(t).A )</a:t>
            </a:r>
          </a:p>
          <a:p>
            <a:pPr lvl="1" eaLnBrk="1" hangingPunct="1"/>
            <a:r>
              <a:rPr lang="en-US"/>
              <a:t>Saída : [1/s – e</a:t>
            </a:r>
            <a:r>
              <a:rPr lang="en-US" baseline="30000"/>
              <a:t>-KTs</a:t>
            </a:r>
            <a:r>
              <a:rPr lang="en-US"/>
              <a:t>/s].A</a:t>
            </a:r>
          </a:p>
          <a:p>
            <a:pPr lvl="1" eaLnBrk="1" hangingPunct="1"/>
            <a:r>
              <a:rPr lang="en-US"/>
              <a:t>Logo a função de transf.de um ZOH é : </a:t>
            </a:r>
          </a:p>
        </p:txBody>
      </p:sp>
      <p:graphicFrame>
        <p:nvGraphicFramePr>
          <p:cNvPr id="5" name="Object 3"/>
          <p:cNvGraphicFramePr>
            <a:graphicFrameLocks noChangeAspect="1"/>
          </p:cNvGraphicFramePr>
          <p:nvPr/>
        </p:nvGraphicFramePr>
        <p:xfrm>
          <a:off x="7167563" y="5072063"/>
          <a:ext cx="1500187" cy="1150937"/>
        </p:xfrm>
        <a:graphic>
          <a:graphicData uri="http://schemas.openxmlformats.org/presentationml/2006/ole">
            <mc:AlternateContent xmlns:mc="http://schemas.openxmlformats.org/markup-compatibility/2006">
              <mc:Choice xmlns:v="urn:schemas-microsoft-com:vml" Requires="v">
                <p:oleObj name="Equação" r:id="rId2" imgW="545760" imgH="419040" progId="Equation.3">
                  <p:embed/>
                </p:oleObj>
              </mc:Choice>
              <mc:Fallback>
                <p:oleObj name="Equação" r:id="rId2" imgW="54576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5072063"/>
                        <a:ext cx="1500187" cy="1150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ox(in)">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Título 1"/>
          <p:cNvSpPr>
            <a:spLocks noGrp="1"/>
          </p:cNvSpPr>
          <p:nvPr>
            <p:ph type="title"/>
          </p:nvPr>
        </p:nvSpPr>
        <p:spPr/>
        <p:txBody>
          <a:bodyPr/>
          <a:lstStyle/>
          <a:p>
            <a:pPr eaLnBrk="1" hangingPunct="1"/>
            <a:r>
              <a:rPr lang="en-US"/>
              <a:t>Onde estamos?</a:t>
            </a:r>
            <a:endParaRPr lang="pt-BR"/>
          </a:p>
        </p:txBody>
      </p:sp>
      <p:sp>
        <p:nvSpPr>
          <p:cNvPr id="3" name="Espaço Reservado para Conteúdo 2"/>
          <p:cNvSpPr>
            <a:spLocks noGrp="1"/>
          </p:cNvSpPr>
          <p:nvPr>
            <p:ph idx="1"/>
          </p:nvPr>
        </p:nvSpPr>
        <p:spPr/>
        <p:txBody>
          <a:bodyPr/>
          <a:lstStyle/>
          <a:p>
            <a:pPr eaLnBrk="1" hangingPunct="1"/>
            <a:r>
              <a:rPr lang="en-US"/>
              <a:t>O processo A/D envolverá então :</a:t>
            </a:r>
          </a:p>
          <a:p>
            <a:pPr lvl="1" eaLnBrk="1" hangingPunct="1"/>
            <a:r>
              <a:rPr lang="en-US"/>
              <a:t>Um amostrador :</a:t>
            </a:r>
          </a:p>
          <a:p>
            <a:pPr lvl="1" eaLnBrk="1" hangingPunct="1"/>
            <a:endParaRPr lang="en-US"/>
          </a:p>
          <a:p>
            <a:pPr lvl="1" eaLnBrk="1" hangingPunct="1"/>
            <a:r>
              <a:rPr lang="en-US"/>
              <a:t>Um ZOH :</a:t>
            </a:r>
          </a:p>
          <a:p>
            <a:pPr lvl="1" eaLnBrk="1" hangingPunct="1"/>
            <a:endParaRPr lang="en-US"/>
          </a:p>
          <a:p>
            <a:pPr lvl="1" eaLnBrk="1" hangingPunct="1"/>
            <a:r>
              <a:rPr lang="en-US"/>
              <a:t>Note que a entrada do ZOH pressupõe um trem de impulsos, logo podemos considerar a entrada do ZOH como o sinal :</a:t>
            </a:r>
          </a:p>
          <a:p>
            <a:pPr lvl="1" eaLnBrk="1" hangingPunct="1"/>
            <a:endParaRPr lang="en-US"/>
          </a:p>
          <a:p>
            <a:pPr lvl="1" eaLnBrk="1" hangingPunct="1"/>
            <a:r>
              <a:rPr lang="en-US"/>
              <a:t>O qual pressupõe T</a:t>
            </a:r>
            <a:r>
              <a:rPr lang="en-US" baseline="-25000"/>
              <a:t>w</a:t>
            </a:r>
            <a:r>
              <a:rPr lang="en-US"/>
              <a:t>=1 </a:t>
            </a:r>
          </a:p>
          <a:p>
            <a:pPr lvl="1" eaLnBrk="1" hangingPunct="1"/>
            <a:endParaRPr lang="pt-BR"/>
          </a:p>
        </p:txBody>
      </p:sp>
      <p:graphicFrame>
        <p:nvGraphicFramePr>
          <p:cNvPr id="694275" name="Object 3"/>
          <p:cNvGraphicFramePr>
            <a:graphicFrameLocks noChangeAspect="1"/>
          </p:cNvGraphicFramePr>
          <p:nvPr/>
        </p:nvGraphicFramePr>
        <p:xfrm>
          <a:off x="3703638" y="1428750"/>
          <a:ext cx="3321050" cy="1071563"/>
        </p:xfrm>
        <a:graphic>
          <a:graphicData uri="http://schemas.openxmlformats.org/presentationml/2006/ole">
            <mc:AlternateContent xmlns:mc="http://schemas.openxmlformats.org/markup-compatibility/2006">
              <mc:Choice xmlns:v="urn:schemas-microsoft-com:vml" Requires="v">
                <p:oleObj name="Equação" r:id="rId2" imgW="1650960" imgH="533160" progId="Equation.3">
                  <p:embed/>
                </p:oleObj>
              </mc:Choice>
              <mc:Fallback>
                <p:oleObj name="Equação" r:id="rId2" imgW="1650960" imgH="5331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638" y="1428750"/>
                        <a:ext cx="3321050"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4277" name="Object 5"/>
          <p:cNvGraphicFramePr>
            <a:graphicFrameLocks noChangeAspect="1"/>
          </p:cNvGraphicFramePr>
          <p:nvPr/>
        </p:nvGraphicFramePr>
        <p:xfrm>
          <a:off x="2809875" y="2643188"/>
          <a:ext cx="1214438" cy="931862"/>
        </p:xfrm>
        <a:graphic>
          <a:graphicData uri="http://schemas.openxmlformats.org/presentationml/2006/ole">
            <mc:AlternateContent xmlns:mc="http://schemas.openxmlformats.org/markup-compatibility/2006">
              <mc:Choice xmlns:v="urn:schemas-microsoft-com:vml" Requires="v">
                <p:oleObj name="Equação" r:id="rId4" imgW="545760" imgH="419040" progId="Equation.3">
                  <p:embed/>
                </p:oleObj>
              </mc:Choice>
              <mc:Fallback>
                <p:oleObj name="Equação" r:id="rId4" imgW="54576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875" y="2643188"/>
                        <a:ext cx="1214438"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4280" name="Object 8"/>
          <p:cNvGraphicFramePr>
            <a:graphicFrameLocks noChangeAspect="1"/>
          </p:cNvGraphicFramePr>
          <p:nvPr/>
        </p:nvGraphicFramePr>
        <p:xfrm>
          <a:off x="3352800" y="4478338"/>
          <a:ext cx="2668588" cy="879475"/>
        </p:xfrm>
        <a:graphic>
          <a:graphicData uri="http://schemas.openxmlformats.org/presentationml/2006/ole">
            <mc:AlternateContent xmlns:mc="http://schemas.openxmlformats.org/markup-compatibility/2006">
              <mc:Choice xmlns:v="urn:schemas-microsoft-com:vml" Requires="v">
                <p:oleObj name="Equação" r:id="rId6" imgW="1612800" imgH="533160" progId="Equation.3">
                  <p:embed/>
                </p:oleObj>
              </mc:Choice>
              <mc:Fallback>
                <p:oleObj name="Equação" r:id="rId6" imgW="1612800" imgH="5331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4478338"/>
                        <a:ext cx="2668588"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94275"/>
                                        </p:tgtEl>
                                        <p:attrNameLst>
                                          <p:attrName>style.visibility</p:attrName>
                                        </p:attrNameLst>
                                      </p:cBhvr>
                                      <p:to>
                                        <p:strVal val="visible"/>
                                      </p:to>
                                    </p:set>
                                    <p:animEffect transition="in" filter="box(in)">
                                      <p:cBhvr>
                                        <p:cTn id="17" dur="500"/>
                                        <p:tgtEl>
                                          <p:spTgt spid="69427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94277"/>
                                        </p:tgtEl>
                                        <p:attrNameLst>
                                          <p:attrName>style.visibility</p:attrName>
                                        </p:attrNameLst>
                                      </p:cBhvr>
                                      <p:to>
                                        <p:strVal val="visible"/>
                                      </p:to>
                                    </p:set>
                                    <p:animEffect transition="in" filter="box(in)">
                                      <p:cBhvr>
                                        <p:cTn id="27" dur="500"/>
                                        <p:tgtEl>
                                          <p:spTgt spid="69427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694280"/>
                                        </p:tgtEl>
                                        <p:attrNameLst>
                                          <p:attrName>style.visibility</p:attrName>
                                        </p:attrNameLst>
                                      </p:cBhvr>
                                      <p:to>
                                        <p:strVal val="visible"/>
                                      </p:to>
                                    </p:set>
                                    <p:animEffect transition="in" filter="box(in)">
                                      <p:cBhvr>
                                        <p:cTn id="37" dur="500"/>
                                        <p:tgtEl>
                                          <p:spTgt spid="69428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ítulo 1"/>
          <p:cNvSpPr>
            <a:spLocks noGrp="1"/>
          </p:cNvSpPr>
          <p:nvPr>
            <p:ph type="title"/>
          </p:nvPr>
        </p:nvSpPr>
        <p:spPr/>
        <p:txBody>
          <a:bodyPr/>
          <a:lstStyle/>
          <a:p>
            <a:pPr eaLnBrk="1" hangingPunct="1"/>
            <a:r>
              <a:rPr lang="en-US" altLang="pt-BR"/>
              <a:t>Definimos para um sistema, sua constante de tempo T então como :</a:t>
            </a:r>
            <a:endParaRPr lang="pt-BR" altLang="pt-BR"/>
          </a:p>
        </p:txBody>
      </p:sp>
      <p:sp>
        <p:nvSpPr>
          <p:cNvPr id="3" name="Espaço Reservado para Conteúdo 2"/>
          <p:cNvSpPr>
            <a:spLocks noGrp="1"/>
          </p:cNvSpPr>
          <p:nvPr>
            <p:ph idx="1"/>
          </p:nvPr>
        </p:nvSpPr>
        <p:spPr>
          <a:xfrm>
            <a:off x="23813" y="1196975"/>
            <a:ext cx="4610100" cy="5381625"/>
          </a:xfrm>
        </p:spPr>
        <p:txBody>
          <a:bodyPr/>
          <a:lstStyle/>
          <a:p>
            <a:pPr eaLnBrk="1" hangingPunct="1"/>
            <a:r>
              <a:rPr lang="en-US" altLang="pt-BR"/>
              <a:t>t=1/a -&gt; 1-e</a:t>
            </a:r>
            <a:r>
              <a:rPr lang="en-US" altLang="pt-BR" baseline="30000"/>
              <a:t>-1</a:t>
            </a:r>
            <a:r>
              <a:rPr lang="en-US" altLang="pt-BR"/>
              <a:t> = 0,63</a:t>
            </a:r>
          </a:p>
          <a:p>
            <a:pPr lvl="1" eaLnBrk="1" hangingPunct="1"/>
            <a:r>
              <a:rPr lang="en-US" altLang="pt-BR"/>
              <a:t>Então </a:t>
            </a:r>
            <a:r>
              <a:rPr lang="en-US" altLang="pt-BR" i="1"/>
              <a:t>a</a:t>
            </a:r>
            <a:r>
              <a:rPr lang="en-US" altLang="pt-BR"/>
              <a:t> será o tempo para se atingir 63% do valor final OU</a:t>
            </a:r>
          </a:p>
          <a:p>
            <a:pPr lvl="1" eaLnBrk="1" hangingPunct="1"/>
            <a:r>
              <a:rPr lang="en-US" altLang="pt-BR" i="1"/>
              <a:t>a </a:t>
            </a:r>
            <a:r>
              <a:rPr lang="en-US" altLang="pt-BR"/>
              <a:t>será o tempo para que a saída caia para 37% do valor inicial</a:t>
            </a:r>
            <a:endParaRPr lang="pt-BR" altLang="pt-BR" i="1"/>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063" y="1714500"/>
            <a:ext cx="5505450"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5" name="Título 1"/>
          <p:cNvSpPr>
            <a:spLocks noGrp="1"/>
          </p:cNvSpPr>
          <p:nvPr>
            <p:ph type="title"/>
          </p:nvPr>
        </p:nvSpPr>
        <p:spPr/>
        <p:txBody>
          <a:bodyPr/>
          <a:lstStyle/>
          <a:p>
            <a:pPr eaLnBrk="1" hangingPunct="1"/>
            <a:r>
              <a:rPr lang="en-US"/>
              <a:t>Vamos trabalhar com o sinal amostrado ideal ( Tw=1 )</a:t>
            </a:r>
            <a:endParaRPr lang="pt-BR"/>
          </a:p>
        </p:txBody>
      </p:sp>
      <p:sp>
        <p:nvSpPr>
          <p:cNvPr id="138246" name="Espaço Reservado para Conteúdo 9"/>
          <p:cNvSpPr>
            <a:spLocks noGrp="1"/>
          </p:cNvSpPr>
          <p:nvPr>
            <p:ph idx="1"/>
          </p:nvPr>
        </p:nvSpPr>
        <p:spPr/>
        <p:txBody>
          <a:bodyPr/>
          <a:lstStyle/>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r>
              <a:rPr lang="en-US"/>
              <a:t>Esta é a transformada z para um sinal amostrado f(kT)</a:t>
            </a:r>
          </a:p>
          <a:p>
            <a:pPr eaLnBrk="1" hangingPunct="1"/>
            <a:endParaRPr lang="en-US"/>
          </a:p>
          <a:p>
            <a:pPr eaLnBrk="1" hangingPunct="1"/>
            <a:endParaRPr lang="pt-BR"/>
          </a:p>
        </p:txBody>
      </p:sp>
      <p:graphicFrame>
        <p:nvGraphicFramePr>
          <p:cNvPr id="694280" name="Object 4"/>
          <p:cNvGraphicFramePr>
            <a:graphicFrameLocks noChangeAspect="1"/>
          </p:cNvGraphicFramePr>
          <p:nvPr/>
        </p:nvGraphicFramePr>
        <p:xfrm>
          <a:off x="1023938" y="1428750"/>
          <a:ext cx="3251200" cy="1071563"/>
        </p:xfrm>
        <a:graphic>
          <a:graphicData uri="http://schemas.openxmlformats.org/presentationml/2006/ole">
            <mc:AlternateContent xmlns:mc="http://schemas.openxmlformats.org/markup-compatibility/2006">
              <mc:Choice xmlns:v="urn:schemas-microsoft-com:vml" Requires="v">
                <p:oleObj name="Equação" r:id="rId2" imgW="1612800" imgH="533160" progId="Equation.3">
                  <p:embed/>
                </p:oleObj>
              </mc:Choice>
              <mc:Fallback>
                <p:oleObj name="Equação" r:id="rId2" imgW="1612800" imgH="5331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1428750"/>
                        <a:ext cx="3251200"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5301" name="Object 5"/>
          <p:cNvGraphicFramePr>
            <a:graphicFrameLocks noChangeAspect="1"/>
          </p:cNvGraphicFramePr>
          <p:nvPr/>
        </p:nvGraphicFramePr>
        <p:xfrm>
          <a:off x="1162050" y="2286000"/>
          <a:ext cx="2686050" cy="1071563"/>
        </p:xfrm>
        <a:graphic>
          <a:graphicData uri="http://schemas.openxmlformats.org/presentationml/2006/ole">
            <mc:AlternateContent xmlns:mc="http://schemas.openxmlformats.org/markup-compatibility/2006">
              <mc:Choice xmlns:v="urn:schemas-microsoft-com:vml" Requires="v">
                <p:oleObj name="Equação" r:id="rId4" imgW="1333440" imgH="533160" progId="Equation.3">
                  <p:embed/>
                </p:oleObj>
              </mc:Choice>
              <mc:Fallback>
                <p:oleObj name="Equação" r:id="rId4" imgW="1333440" imgH="5331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050" y="2286000"/>
                        <a:ext cx="2686050"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5302" name="Object 6"/>
          <p:cNvGraphicFramePr>
            <a:graphicFrameLocks noChangeAspect="1"/>
          </p:cNvGraphicFramePr>
          <p:nvPr/>
        </p:nvGraphicFramePr>
        <p:xfrm>
          <a:off x="1166813" y="3143250"/>
          <a:ext cx="2532062" cy="1071563"/>
        </p:xfrm>
        <a:graphic>
          <a:graphicData uri="http://schemas.openxmlformats.org/presentationml/2006/ole">
            <mc:AlternateContent xmlns:mc="http://schemas.openxmlformats.org/markup-compatibility/2006">
              <mc:Choice xmlns:v="urn:schemas-microsoft-com:vml" Requires="v">
                <p:oleObj name="Equação" r:id="rId6" imgW="1257120" imgH="533160" progId="Equation.3">
                  <p:embed/>
                </p:oleObj>
              </mc:Choice>
              <mc:Fallback>
                <p:oleObj name="Equação" r:id="rId6" imgW="1257120" imgH="5331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813" y="3143250"/>
                        <a:ext cx="2532062"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94280"/>
                                        </p:tgtEl>
                                        <p:attrNameLst>
                                          <p:attrName>style.visibility</p:attrName>
                                        </p:attrNameLst>
                                      </p:cBhvr>
                                      <p:to>
                                        <p:strVal val="visible"/>
                                      </p:to>
                                    </p:set>
                                    <p:animEffect transition="in" filter="box(in)">
                                      <p:cBhvr>
                                        <p:cTn id="7" dur="500"/>
                                        <p:tgtEl>
                                          <p:spTgt spid="69428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95301"/>
                                        </p:tgtEl>
                                        <p:attrNameLst>
                                          <p:attrName>style.visibility</p:attrName>
                                        </p:attrNameLst>
                                      </p:cBhvr>
                                      <p:to>
                                        <p:strVal val="visible"/>
                                      </p:to>
                                    </p:set>
                                    <p:animEffect transition="in" filter="box(in)">
                                      <p:cBhvr>
                                        <p:cTn id="12" dur="500"/>
                                        <p:tgtEl>
                                          <p:spTgt spid="69530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95302"/>
                                        </p:tgtEl>
                                        <p:attrNameLst>
                                          <p:attrName>style.visibility</p:attrName>
                                        </p:attrNameLst>
                                      </p:cBhvr>
                                      <p:to>
                                        <p:strVal val="visible"/>
                                      </p:to>
                                    </p:set>
                                    <p:animEffect transition="in" filter="box(in)">
                                      <p:cBhvr>
                                        <p:cTn id="17" dur="500"/>
                                        <p:tgtEl>
                                          <p:spTgt spid="695302"/>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0" fill="hold" grpId="0" nodeType="clickEffect">
                                  <p:stCondLst>
                                    <p:cond delay="0"/>
                                  </p:stCondLst>
                                  <p:childTnLst>
                                    <p:set>
                                      <p:cBhvr>
                                        <p:cTn id="21" dur="1" fill="hold">
                                          <p:stCondLst>
                                            <p:cond delay="0"/>
                                          </p:stCondLst>
                                        </p:cTn>
                                        <p:tgtEl>
                                          <p:spTgt spid="138246">
                                            <p:txEl>
                                              <p:pRg st="5" end="5"/>
                                            </p:txEl>
                                          </p:spTgt>
                                        </p:tgtEl>
                                        <p:attrNameLst>
                                          <p:attrName>style.visibility</p:attrName>
                                        </p:attrNameLst>
                                      </p:cBhvr>
                                      <p:to>
                                        <p:strVal val="visible"/>
                                      </p:to>
                                    </p:set>
                                    <p:anim calcmode="lin" valueType="num">
                                      <p:cBhvr>
                                        <p:cTn id="22" dur="500" fill="hold"/>
                                        <p:tgtEl>
                                          <p:spTgt spid="138246">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138246">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1382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6" grpId="0" build="p"/>
    </p:bldLst>
  </p:timing>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5"/>
          <p:cNvPicPr>
            <a:picLocks noChangeAspect="1" noChangeArrowheads="1"/>
          </p:cNvPicPr>
          <p:nvPr/>
        </p:nvPicPr>
        <p:blipFill>
          <a:blip r:embed="rId2" cstate="print"/>
          <a:srcRect/>
          <a:stretch>
            <a:fillRect/>
          </a:stretch>
        </p:blipFill>
        <p:spPr bwMode="auto">
          <a:xfrm>
            <a:off x="1185863" y="1000125"/>
            <a:ext cx="7399337" cy="2768600"/>
          </a:xfrm>
          <a:prstGeom prst="rect">
            <a:avLst/>
          </a:prstGeom>
          <a:noFill/>
          <a:ln w="12700">
            <a:noFill/>
            <a:miter lim="800000"/>
            <a:headEnd type="none" w="sm" len="sm"/>
            <a:tailEnd type="none" w="sm" len="sm"/>
          </a:ln>
        </p:spPr>
      </p:pic>
      <p:sp>
        <p:nvSpPr>
          <p:cNvPr id="145410" name="Título 1"/>
          <p:cNvSpPr>
            <a:spLocks noGrp="1"/>
          </p:cNvSpPr>
          <p:nvPr>
            <p:ph type="title"/>
          </p:nvPr>
        </p:nvSpPr>
        <p:spPr/>
        <p:txBody>
          <a:bodyPr/>
          <a:lstStyle/>
          <a:p>
            <a:pPr algn="ctr" eaLnBrk="1" hangingPunct="1"/>
            <a:r>
              <a:rPr lang="en-US"/>
              <a:t>Tabelas de pares </a:t>
            </a:r>
            <a:br>
              <a:rPr lang="en-US"/>
            </a:br>
            <a:r>
              <a:rPr lang="en-US"/>
              <a:t>f(t)-&gt;F(s)-&gt;F(z)-&gt;f(kT)</a:t>
            </a:r>
            <a:endParaRPr lang="pt-BR"/>
          </a:p>
        </p:txBody>
      </p:sp>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ítulo 1"/>
          <p:cNvSpPr>
            <a:spLocks noGrp="1"/>
          </p:cNvSpPr>
          <p:nvPr>
            <p:ph type="title"/>
          </p:nvPr>
        </p:nvSpPr>
        <p:spPr/>
        <p:txBody>
          <a:bodyPr/>
          <a:lstStyle/>
          <a:p>
            <a:pPr algn="ctr" eaLnBrk="1" hangingPunct="1"/>
            <a:r>
              <a:rPr lang="en-US"/>
              <a:t>Propriedades da Transformada Z</a:t>
            </a:r>
            <a:endParaRPr lang="pt-BR"/>
          </a:p>
        </p:txBody>
      </p:sp>
      <p:pic>
        <p:nvPicPr>
          <p:cNvPr id="146434" name="Picture 4"/>
          <p:cNvPicPr>
            <a:picLocks noChangeAspect="1" noChangeArrowheads="1"/>
          </p:cNvPicPr>
          <p:nvPr/>
        </p:nvPicPr>
        <p:blipFill>
          <a:blip r:embed="rId2" cstate="print"/>
          <a:srcRect/>
          <a:stretch>
            <a:fillRect/>
          </a:stretch>
        </p:blipFill>
        <p:spPr bwMode="auto">
          <a:xfrm>
            <a:off x="1166813" y="1357313"/>
            <a:ext cx="7613650" cy="4826000"/>
          </a:xfrm>
          <a:prstGeom prst="rect">
            <a:avLst/>
          </a:prstGeom>
          <a:noFill/>
          <a:ln w="12700">
            <a:noFill/>
            <a:miter lim="800000"/>
            <a:headEnd type="none" w="sm" len="sm"/>
            <a:tailEnd type="none" w="sm" len="sm"/>
          </a:ln>
        </p:spPr>
      </p:pic>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ítulo 1"/>
          <p:cNvSpPr>
            <a:spLocks noGrp="1"/>
          </p:cNvSpPr>
          <p:nvPr>
            <p:ph type="title"/>
          </p:nvPr>
        </p:nvSpPr>
        <p:spPr/>
        <p:txBody>
          <a:bodyPr/>
          <a:lstStyle/>
          <a:p>
            <a:pPr eaLnBrk="1" hangingPunct="1"/>
            <a:r>
              <a:rPr lang="en-US"/>
              <a:t>Nise, pag.565, cap13, exemplo 1</a:t>
            </a:r>
            <a:endParaRPr lang="pt-BR"/>
          </a:p>
        </p:txBody>
      </p:sp>
      <p:sp>
        <p:nvSpPr>
          <p:cNvPr id="3" name="Espaço Reservado para Conteúdo 2"/>
          <p:cNvSpPr>
            <a:spLocks noGrp="1"/>
          </p:cNvSpPr>
          <p:nvPr>
            <p:ph idx="1"/>
          </p:nvPr>
        </p:nvSpPr>
        <p:spPr/>
        <p:txBody>
          <a:bodyPr/>
          <a:lstStyle/>
          <a:p>
            <a:pPr eaLnBrk="1" hangingPunct="1"/>
            <a:r>
              <a:rPr lang="en-US"/>
              <a:t>Transformada z de f(t) = t</a:t>
            </a:r>
          </a:p>
          <a:p>
            <a:pPr lvl="1" eaLnBrk="1" hangingPunct="1"/>
            <a:r>
              <a:rPr lang="en-US"/>
              <a:t>Perceba que para o sistema digital a função, ou o sinal, somente existe nos instantes de amostragem, logo no caso discreto f(kT)=kT, onde k varia de 0 a ∞ e T é o período de amostragem.</a:t>
            </a:r>
          </a:p>
          <a:p>
            <a:pPr lvl="1" eaLnBrk="1" hangingPunct="1"/>
            <a:r>
              <a:rPr lang="en-US"/>
              <a:t>Para modelar tal existência lançamos mão da função :</a:t>
            </a:r>
            <a:r>
              <a:rPr lang="pt-BR"/>
              <a:t> f*(t) = </a:t>
            </a:r>
            <a:r>
              <a:rPr lang="el-GR"/>
              <a:t>Σ</a:t>
            </a:r>
            <a:r>
              <a:rPr lang="en-US"/>
              <a:t>kT.</a:t>
            </a:r>
            <a:r>
              <a:rPr lang="el-GR"/>
              <a:t>δ</a:t>
            </a:r>
            <a:r>
              <a:rPr lang="en-US"/>
              <a:t>(t-kT), a função temporal </a:t>
            </a:r>
            <a:r>
              <a:rPr lang="en-US" i="1"/>
              <a:t>amostrada</a:t>
            </a:r>
            <a:endParaRPr lang="en-US"/>
          </a:p>
          <a:p>
            <a:pPr lvl="1" eaLnBrk="1" hangingPunct="1"/>
            <a:r>
              <a:rPr lang="en-US"/>
              <a:t>Sua transformada será : F*(s) = </a:t>
            </a:r>
            <a:r>
              <a:rPr lang="el-GR"/>
              <a:t>Σ</a:t>
            </a:r>
            <a:r>
              <a:rPr lang="en-US"/>
              <a:t>kT.e</a:t>
            </a:r>
            <a:r>
              <a:rPr lang="en-US" baseline="30000"/>
              <a:t>-kTs</a:t>
            </a:r>
            <a:r>
              <a:rPr lang="en-US"/>
              <a:t> </a:t>
            </a:r>
          </a:p>
          <a:p>
            <a:pPr lvl="1" eaLnBrk="1" hangingPunct="1"/>
            <a:r>
              <a:rPr lang="en-US"/>
              <a:t>Mudando para a variável z, F(z) = </a:t>
            </a:r>
            <a:r>
              <a:rPr lang="el-GR"/>
              <a:t>Σ</a:t>
            </a:r>
            <a:r>
              <a:rPr lang="en-US"/>
              <a:t>kT.z</a:t>
            </a:r>
            <a:r>
              <a:rPr lang="en-US" baseline="30000"/>
              <a:t>-k</a:t>
            </a:r>
            <a:r>
              <a:rPr lang="en-US"/>
              <a:t> = T</a:t>
            </a:r>
            <a:r>
              <a:rPr lang="el-GR"/>
              <a:t> Σ</a:t>
            </a:r>
            <a:r>
              <a:rPr lang="en-US"/>
              <a:t>kz</a:t>
            </a:r>
            <a:r>
              <a:rPr lang="en-US" baseline="30000"/>
              <a:t>-k</a:t>
            </a:r>
            <a:r>
              <a:rPr lang="en-US"/>
              <a:t> </a:t>
            </a:r>
          </a:p>
          <a:p>
            <a:pPr lvl="1" eaLnBrk="1" hangingPunct="1"/>
            <a:r>
              <a:rPr lang="en-US"/>
              <a:t>Vamos calcular o somatório no próximo slide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ox(in)">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73" name="Título 1"/>
          <p:cNvSpPr>
            <a:spLocks noGrp="1"/>
          </p:cNvSpPr>
          <p:nvPr>
            <p:ph type="title"/>
          </p:nvPr>
        </p:nvSpPr>
        <p:spPr/>
        <p:txBody>
          <a:bodyPr/>
          <a:lstStyle/>
          <a:p>
            <a:pPr eaLnBrk="1" hangingPunct="1"/>
            <a:r>
              <a:rPr lang="en-US"/>
              <a:t>Calculo do somatório</a:t>
            </a:r>
            <a:endParaRPr lang="pt-BR"/>
          </a:p>
        </p:txBody>
      </p:sp>
      <p:graphicFrame>
        <p:nvGraphicFramePr>
          <p:cNvPr id="5" name="Object 2"/>
          <p:cNvGraphicFramePr>
            <a:graphicFrameLocks noChangeAspect="1"/>
          </p:cNvGraphicFramePr>
          <p:nvPr/>
        </p:nvGraphicFramePr>
        <p:xfrm>
          <a:off x="881063" y="857250"/>
          <a:ext cx="2212975" cy="928688"/>
        </p:xfrm>
        <a:graphic>
          <a:graphicData uri="http://schemas.openxmlformats.org/presentationml/2006/ole">
            <mc:AlternateContent xmlns:mc="http://schemas.openxmlformats.org/markup-compatibility/2006">
              <mc:Choice xmlns:v="urn:schemas-microsoft-com:vml" Requires="v">
                <p:oleObj name="Equação" r:id="rId2" imgW="1028520" imgH="431640" progId="Equation.3">
                  <p:embed/>
                </p:oleObj>
              </mc:Choice>
              <mc:Fallback>
                <p:oleObj name="Equação" r:id="rId2" imgW="1028520" imgH="431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857250"/>
                        <a:ext cx="22129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0115" name="Object 3"/>
          <p:cNvGraphicFramePr>
            <a:graphicFrameLocks noChangeAspect="1"/>
          </p:cNvGraphicFramePr>
          <p:nvPr/>
        </p:nvGraphicFramePr>
        <p:xfrm>
          <a:off x="892175" y="1714500"/>
          <a:ext cx="4918075" cy="928688"/>
        </p:xfrm>
        <a:graphic>
          <a:graphicData uri="http://schemas.openxmlformats.org/presentationml/2006/ole">
            <mc:AlternateContent xmlns:mc="http://schemas.openxmlformats.org/markup-compatibility/2006">
              <mc:Choice xmlns:v="urn:schemas-microsoft-com:vml" Requires="v">
                <p:oleObj name="Equação" r:id="rId4" imgW="2286000" imgH="431640" progId="Equation.3">
                  <p:embed/>
                </p:oleObj>
              </mc:Choice>
              <mc:Fallback>
                <p:oleObj name="Equação" r:id="rId4" imgW="228600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175" y="1714500"/>
                        <a:ext cx="49180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0116" name="Object 4"/>
          <p:cNvGraphicFramePr>
            <a:graphicFrameLocks noChangeAspect="1"/>
          </p:cNvGraphicFramePr>
          <p:nvPr/>
        </p:nvGraphicFramePr>
        <p:xfrm>
          <a:off x="881063" y="2643188"/>
          <a:ext cx="4589462" cy="984250"/>
        </p:xfrm>
        <a:graphic>
          <a:graphicData uri="http://schemas.openxmlformats.org/presentationml/2006/ole">
            <mc:AlternateContent xmlns:mc="http://schemas.openxmlformats.org/markup-compatibility/2006">
              <mc:Choice xmlns:v="urn:schemas-microsoft-com:vml" Requires="v">
                <p:oleObj name="Equação" r:id="rId6" imgW="2133360" imgH="457200" progId="Equation.3">
                  <p:embed/>
                </p:oleObj>
              </mc:Choice>
              <mc:Fallback>
                <p:oleObj name="Equação" r:id="rId6" imgW="213336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063" y="2643188"/>
                        <a:ext cx="4589462"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0117" name="Object 5"/>
          <p:cNvGraphicFramePr>
            <a:graphicFrameLocks noChangeAspect="1"/>
          </p:cNvGraphicFramePr>
          <p:nvPr/>
        </p:nvGraphicFramePr>
        <p:xfrm>
          <a:off x="101600" y="3857625"/>
          <a:ext cx="9780588" cy="492125"/>
        </p:xfrm>
        <a:graphic>
          <a:graphicData uri="http://schemas.openxmlformats.org/presentationml/2006/ole">
            <mc:AlternateContent xmlns:mc="http://schemas.openxmlformats.org/markup-compatibility/2006">
              <mc:Choice xmlns:v="urn:schemas-microsoft-com:vml" Requires="v">
                <p:oleObj name="Equação" r:id="rId8" imgW="4546440" imgH="228600" progId="Equation.3">
                  <p:embed/>
                </p:oleObj>
              </mc:Choice>
              <mc:Fallback>
                <p:oleObj name="Equação" r:id="rId8" imgW="45464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600" y="3857625"/>
                        <a:ext cx="978058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0118" name="Object 6"/>
          <p:cNvGraphicFramePr>
            <a:graphicFrameLocks noChangeAspect="1"/>
          </p:cNvGraphicFramePr>
          <p:nvPr/>
        </p:nvGraphicFramePr>
        <p:xfrm>
          <a:off x="730250" y="4579938"/>
          <a:ext cx="9151938" cy="492125"/>
        </p:xfrm>
        <a:graphic>
          <a:graphicData uri="http://schemas.openxmlformats.org/presentationml/2006/ole">
            <mc:AlternateContent xmlns:mc="http://schemas.openxmlformats.org/markup-compatibility/2006">
              <mc:Choice xmlns:v="urn:schemas-microsoft-com:vml" Requires="v">
                <p:oleObj name="Equação" r:id="rId10" imgW="4254480" imgH="228600" progId="Equation.3">
                  <p:embed/>
                </p:oleObj>
              </mc:Choice>
              <mc:Fallback>
                <p:oleObj name="Equação" r:id="rId10" imgW="42544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250" y="4579938"/>
                        <a:ext cx="915193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0119" name="Object 7"/>
          <p:cNvGraphicFramePr>
            <a:graphicFrameLocks noChangeAspect="1"/>
          </p:cNvGraphicFramePr>
          <p:nvPr/>
        </p:nvGraphicFramePr>
        <p:xfrm>
          <a:off x="1549400" y="5222875"/>
          <a:ext cx="8332788" cy="492125"/>
        </p:xfrm>
        <a:graphic>
          <a:graphicData uri="http://schemas.openxmlformats.org/presentationml/2006/ole">
            <mc:AlternateContent xmlns:mc="http://schemas.openxmlformats.org/markup-compatibility/2006">
              <mc:Choice xmlns:v="urn:schemas-microsoft-com:vml" Requires="v">
                <p:oleObj name="Equação" r:id="rId12" imgW="3873240" imgH="228600" progId="Equation.3">
                  <p:embed/>
                </p:oleObj>
              </mc:Choice>
              <mc:Fallback>
                <p:oleObj name="Equação" r:id="rId12" imgW="387324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9400" y="5222875"/>
                        <a:ext cx="833278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0120" name="Object 8"/>
          <p:cNvGraphicFramePr>
            <a:graphicFrameLocks noChangeAspect="1"/>
          </p:cNvGraphicFramePr>
          <p:nvPr/>
        </p:nvGraphicFramePr>
        <p:xfrm>
          <a:off x="2368550" y="5865813"/>
          <a:ext cx="7513638" cy="492125"/>
        </p:xfrm>
        <a:graphic>
          <a:graphicData uri="http://schemas.openxmlformats.org/presentationml/2006/ole">
            <mc:AlternateContent xmlns:mc="http://schemas.openxmlformats.org/markup-compatibility/2006">
              <mc:Choice xmlns:v="urn:schemas-microsoft-com:vml" Requires="v">
                <p:oleObj name="Equação" r:id="rId14" imgW="3492360" imgH="228600" progId="Equation.3">
                  <p:embed/>
                </p:oleObj>
              </mc:Choice>
              <mc:Fallback>
                <p:oleObj name="Equação" r:id="rId14" imgW="349236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68550" y="5865813"/>
                        <a:ext cx="751363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70115"/>
                                        </p:tgtEl>
                                        <p:attrNameLst>
                                          <p:attrName>style.visibility</p:attrName>
                                        </p:attrNameLst>
                                      </p:cBhvr>
                                      <p:to>
                                        <p:strVal val="visible"/>
                                      </p:to>
                                    </p:set>
                                    <p:animEffect transition="in" filter="box(in)">
                                      <p:cBhvr>
                                        <p:cTn id="12" dur="500"/>
                                        <p:tgtEl>
                                          <p:spTgt spid="137011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70116"/>
                                        </p:tgtEl>
                                        <p:attrNameLst>
                                          <p:attrName>style.visibility</p:attrName>
                                        </p:attrNameLst>
                                      </p:cBhvr>
                                      <p:to>
                                        <p:strVal val="visible"/>
                                      </p:to>
                                    </p:set>
                                    <p:animEffect transition="in" filter="box(in)">
                                      <p:cBhvr>
                                        <p:cTn id="17" dur="500"/>
                                        <p:tgtEl>
                                          <p:spTgt spid="137011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70117"/>
                                        </p:tgtEl>
                                        <p:attrNameLst>
                                          <p:attrName>style.visibility</p:attrName>
                                        </p:attrNameLst>
                                      </p:cBhvr>
                                      <p:to>
                                        <p:strVal val="visible"/>
                                      </p:to>
                                    </p:set>
                                    <p:animEffect transition="in" filter="box(in)">
                                      <p:cBhvr>
                                        <p:cTn id="22" dur="500"/>
                                        <p:tgtEl>
                                          <p:spTgt spid="137011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370118"/>
                                        </p:tgtEl>
                                        <p:attrNameLst>
                                          <p:attrName>style.visibility</p:attrName>
                                        </p:attrNameLst>
                                      </p:cBhvr>
                                      <p:to>
                                        <p:strVal val="visible"/>
                                      </p:to>
                                    </p:set>
                                    <p:animEffect transition="in" filter="box(in)">
                                      <p:cBhvr>
                                        <p:cTn id="27" dur="500"/>
                                        <p:tgtEl>
                                          <p:spTgt spid="137011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370119"/>
                                        </p:tgtEl>
                                        <p:attrNameLst>
                                          <p:attrName>style.visibility</p:attrName>
                                        </p:attrNameLst>
                                      </p:cBhvr>
                                      <p:to>
                                        <p:strVal val="visible"/>
                                      </p:to>
                                    </p:set>
                                    <p:animEffect transition="in" filter="box(in)">
                                      <p:cBhvr>
                                        <p:cTn id="32" dur="500"/>
                                        <p:tgtEl>
                                          <p:spTgt spid="137011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370120"/>
                                        </p:tgtEl>
                                        <p:attrNameLst>
                                          <p:attrName>style.visibility</p:attrName>
                                        </p:attrNameLst>
                                      </p:cBhvr>
                                      <p:to>
                                        <p:strVal val="visible"/>
                                      </p:to>
                                    </p:set>
                                    <p:animEffect transition="in" filter="box(in)">
                                      <p:cBhvr>
                                        <p:cTn id="37" dur="500"/>
                                        <p:tgtEl>
                                          <p:spTgt spid="1370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7" name="Título 1"/>
          <p:cNvSpPr>
            <a:spLocks noGrp="1"/>
          </p:cNvSpPr>
          <p:nvPr>
            <p:ph type="title"/>
          </p:nvPr>
        </p:nvSpPr>
        <p:spPr/>
        <p:txBody>
          <a:bodyPr/>
          <a:lstStyle/>
          <a:p>
            <a:pPr eaLnBrk="1" hangingPunct="1"/>
            <a:r>
              <a:rPr lang="en-US"/>
              <a:t>Calculo do somatório</a:t>
            </a:r>
            <a:endParaRPr lang="pt-BR"/>
          </a:p>
        </p:txBody>
      </p:sp>
      <p:graphicFrame>
        <p:nvGraphicFramePr>
          <p:cNvPr id="1370120" name="Object 8"/>
          <p:cNvGraphicFramePr>
            <a:graphicFrameLocks noChangeAspect="1"/>
          </p:cNvGraphicFramePr>
          <p:nvPr/>
        </p:nvGraphicFramePr>
        <p:xfrm>
          <a:off x="309563" y="1000125"/>
          <a:ext cx="7513637" cy="492125"/>
        </p:xfrm>
        <a:graphic>
          <a:graphicData uri="http://schemas.openxmlformats.org/presentationml/2006/ole">
            <mc:AlternateContent xmlns:mc="http://schemas.openxmlformats.org/markup-compatibility/2006">
              <mc:Choice xmlns:v="urn:schemas-microsoft-com:vml" Requires="v">
                <p:oleObj name="Equação" r:id="rId2" imgW="3492360" imgH="228600" progId="Equation.3">
                  <p:embed/>
                </p:oleObj>
              </mc:Choice>
              <mc:Fallback>
                <p:oleObj name="Equação" r:id="rId2" imgW="349236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1000125"/>
                        <a:ext cx="7513637"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1145" name="Object 9"/>
          <p:cNvGraphicFramePr>
            <a:graphicFrameLocks noChangeAspect="1"/>
          </p:cNvGraphicFramePr>
          <p:nvPr/>
        </p:nvGraphicFramePr>
        <p:xfrm>
          <a:off x="336550" y="1651000"/>
          <a:ext cx="6831013" cy="492125"/>
        </p:xfrm>
        <a:graphic>
          <a:graphicData uri="http://schemas.openxmlformats.org/presentationml/2006/ole">
            <mc:AlternateContent xmlns:mc="http://schemas.openxmlformats.org/markup-compatibility/2006">
              <mc:Choice xmlns:v="urn:schemas-microsoft-com:vml" Requires="v">
                <p:oleObj name="Equação" r:id="rId4" imgW="3174840" imgH="228600" progId="Equation.3">
                  <p:embed/>
                </p:oleObj>
              </mc:Choice>
              <mc:Fallback>
                <p:oleObj name="Equação" r:id="rId4" imgW="31748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0" y="1651000"/>
                        <a:ext cx="6831013"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1146" name="Object 10"/>
          <p:cNvGraphicFramePr>
            <a:graphicFrameLocks noChangeAspect="1"/>
          </p:cNvGraphicFramePr>
          <p:nvPr/>
        </p:nvGraphicFramePr>
        <p:xfrm>
          <a:off x="387350" y="2293938"/>
          <a:ext cx="6065838" cy="492125"/>
        </p:xfrm>
        <a:graphic>
          <a:graphicData uri="http://schemas.openxmlformats.org/presentationml/2006/ole">
            <mc:AlternateContent xmlns:mc="http://schemas.openxmlformats.org/markup-compatibility/2006">
              <mc:Choice xmlns:v="urn:schemas-microsoft-com:vml" Requires="v">
                <p:oleObj name="Equação" r:id="rId6" imgW="2819160" imgH="228600" progId="Equation.3">
                  <p:embed/>
                </p:oleObj>
              </mc:Choice>
              <mc:Fallback>
                <p:oleObj name="Equação" r:id="rId6" imgW="281916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50" y="2293938"/>
                        <a:ext cx="606583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1147" name="Object 11"/>
          <p:cNvGraphicFramePr>
            <a:graphicFrameLocks noChangeAspect="1"/>
          </p:cNvGraphicFramePr>
          <p:nvPr/>
        </p:nvGraphicFramePr>
        <p:xfrm>
          <a:off x="381000" y="2789238"/>
          <a:ext cx="3443288" cy="930275"/>
        </p:xfrm>
        <a:graphic>
          <a:graphicData uri="http://schemas.openxmlformats.org/presentationml/2006/ole">
            <mc:AlternateContent xmlns:mc="http://schemas.openxmlformats.org/markup-compatibility/2006">
              <mc:Choice xmlns:v="urn:schemas-microsoft-com:vml" Requires="v">
                <p:oleObj name="Equação" r:id="rId8" imgW="1600200" imgH="431640" progId="Equation.3">
                  <p:embed/>
                </p:oleObj>
              </mc:Choice>
              <mc:Fallback>
                <p:oleObj name="Equação" r:id="rId8" imgW="160020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2789238"/>
                        <a:ext cx="3443288"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1148" name="Object 12"/>
          <p:cNvGraphicFramePr>
            <a:graphicFrameLocks noChangeAspect="1"/>
          </p:cNvGraphicFramePr>
          <p:nvPr/>
        </p:nvGraphicFramePr>
        <p:xfrm>
          <a:off x="442913" y="3713163"/>
          <a:ext cx="3224212" cy="930275"/>
        </p:xfrm>
        <a:graphic>
          <a:graphicData uri="http://schemas.openxmlformats.org/presentationml/2006/ole">
            <mc:AlternateContent xmlns:mc="http://schemas.openxmlformats.org/markup-compatibility/2006">
              <mc:Choice xmlns:v="urn:schemas-microsoft-com:vml" Requires="v">
                <p:oleObj name="Equação" r:id="rId10" imgW="1498320" imgH="431640" progId="Equation.3">
                  <p:embed/>
                </p:oleObj>
              </mc:Choice>
              <mc:Fallback>
                <p:oleObj name="Equação" r:id="rId10" imgW="149832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913" y="3713163"/>
                        <a:ext cx="3224212"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1149" name="Object 13"/>
          <p:cNvGraphicFramePr>
            <a:graphicFrameLocks noChangeAspect="1"/>
          </p:cNvGraphicFramePr>
          <p:nvPr/>
        </p:nvGraphicFramePr>
        <p:xfrm>
          <a:off x="715963" y="4643438"/>
          <a:ext cx="2951162" cy="930275"/>
        </p:xfrm>
        <a:graphic>
          <a:graphicData uri="http://schemas.openxmlformats.org/presentationml/2006/ole">
            <mc:AlternateContent xmlns:mc="http://schemas.openxmlformats.org/markup-compatibility/2006">
              <mc:Choice xmlns:v="urn:schemas-microsoft-com:vml" Requires="v">
                <p:oleObj name="Equação" r:id="rId12" imgW="1371600" imgH="431640" progId="Equation.3">
                  <p:embed/>
                </p:oleObj>
              </mc:Choice>
              <mc:Fallback>
                <p:oleObj name="Equação" r:id="rId12" imgW="1371600" imgH="431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963" y="4643438"/>
                        <a:ext cx="2951162"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1150" name="Object 14"/>
          <p:cNvGraphicFramePr>
            <a:graphicFrameLocks noChangeAspect="1"/>
          </p:cNvGraphicFramePr>
          <p:nvPr/>
        </p:nvGraphicFramePr>
        <p:xfrm>
          <a:off x="942975" y="5472113"/>
          <a:ext cx="2541588" cy="984250"/>
        </p:xfrm>
        <a:graphic>
          <a:graphicData uri="http://schemas.openxmlformats.org/presentationml/2006/ole">
            <mc:AlternateContent xmlns:mc="http://schemas.openxmlformats.org/markup-compatibility/2006">
              <mc:Choice xmlns:v="urn:schemas-microsoft-com:vml" Requires="v">
                <p:oleObj name="Equação" r:id="rId14" imgW="1180800" imgH="457200" progId="Equation.3">
                  <p:embed/>
                </p:oleObj>
              </mc:Choice>
              <mc:Fallback>
                <p:oleObj name="Equação" r:id="rId14" imgW="1180800" imgH="457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2975" y="5472113"/>
                        <a:ext cx="2541588"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70120"/>
                                        </p:tgtEl>
                                        <p:attrNameLst>
                                          <p:attrName>style.visibility</p:attrName>
                                        </p:attrNameLst>
                                      </p:cBhvr>
                                      <p:to>
                                        <p:strVal val="visible"/>
                                      </p:to>
                                    </p:set>
                                    <p:animEffect transition="in" filter="box(in)">
                                      <p:cBhvr>
                                        <p:cTn id="7" dur="500"/>
                                        <p:tgtEl>
                                          <p:spTgt spid="13701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71145"/>
                                        </p:tgtEl>
                                        <p:attrNameLst>
                                          <p:attrName>style.visibility</p:attrName>
                                        </p:attrNameLst>
                                      </p:cBhvr>
                                      <p:to>
                                        <p:strVal val="visible"/>
                                      </p:to>
                                    </p:set>
                                    <p:animEffect transition="in" filter="box(in)">
                                      <p:cBhvr>
                                        <p:cTn id="12" dur="500"/>
                                        <p:tgtEl>
                                          <p:spTgt spid="137114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71146"/>
                                        </p:tgtEl>
                                        <p:attrNameLst>
                                          <p:attrName>style.visibility</p:attrName>
                                        </p:attrNameLst>
                                      </p:cBhvr>
                                      <p:to>
                                        <p:strVal val="visible"/>
                                      </p:to>
                                    </p:set>
                                    <p:animEffect transition="in" filter="box(in)">
                                      <p:cBhvr>
                                        <p:cTn id="17" dur="500"/>
                                        <p:tgtEl>
                                          <p:spTgt spid="137114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71147"/>
                                        </p:tgtEl>
                                        <p:attrNameLst>
                                          <p:attrName>style.visibility</p:attrName>
                                        </p:attrNameLst>
                                      </p:cBhvr>
                                      <p:to>
                                        <p:strVal val="visible"/>
                                      </p:to>
                                    </p:set>
                                    <p:animEffect transition="in" filter="box(in)">
                                      <p:cBhvr>
                                        <p:cTn id="22" dur="500"/>
                                        <p:tgtEl>
                                          <p:spTgt spid="137114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371148"/>
                                        </p:tgtEl>
                                        <p:attrNameLst>
                                          <p:attrName>style.visibility</p:attrName>
                                        </p:attrNameLst>
                                      </p:cBhvr>
                                      <p:to>
                                        <p:strVal val="visible"/>
                                      </p:to>
                                    </p:set>
                                    <p:animEffect transition="in" filter="box(in)">
                                      <p:cBhvr>
                                        <p:cTn id="27" dur="500"/>
                                        <p:tgtEl>
                                          <p:spTgt spid="137114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371149"/>
                                        </p:tgtEl>
                                        <p:attrNameLst>
                                          <p:attrName>style.visibility</p:attrName>
                                        </p:attrNameLst>
                                      </p:cBhvr>
                                      <p:to>
                                        <p:strVal val="visible"/>
                                      </p:to>
                                    </p:set>
                                    <p:animEffect transition="in" filter="box(in)">
                                      <p:cBhvr>
                                        <p:cTn id="32" dur="500"/>
                                        <p:tgtEl>
                                          <p:spTgt spid="137114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371150"/>
                                        </p:tgtEl>
                                        <p:attrNameLst>
                                          <p:attrName>style.visibility</p:attrName>
                                        </p:attrNameLst>
                                      </p:cBhvr>
                                      <p:to>
                                        <p:strVal val="visible"/>
                                      </p:to>
                                    </p:set>
                                    <p:animEffect transition="in" filter="box(in)">
                                      <p:cBhvr>
                                        <p:cTn id="37" dur="500"/>
                                        <p:tgtEl>
                                          <p:spTgt spid="1371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ítulo 1"/>
          <p:cNvSpPr>
            <a:spLocks noGrp="1"/>
          </p:cNvSpPr>
          <p:nvPr>
            <p:ph type="title"/>
          </p:nvPr>
        </p:nvSpPr>
        <p:spPr/>
        <p:txBody>
          <a:bodyPr/>
          <a:lstStyle/>
          <a:p>
            <a:pPr eaLnBrk="1" hangingPunct="1"/>
            <a:r>
              <a:rPr lang="en-US"/>
              <a:t>Nise, exemplo 13.1, via Matlab </a:t>
            </a:r>
            <a:endParaRPr lang="pt-BR"/>
          </a:p>
        </p:txBody>
      </p:sp>
      <p:sp>
        <p:nvSpPr>
          <p:cNvPr id="3" name="Espaço Reservado para Conteúdo 2"/>
          <p:cNvSpPr>
            <a:spLocks noGrp="1"/>
          </p:cNvSpPr>
          <p:nvPr>
            <p:ph idx="1"/>
          </p:nvPr>
        </p:nvSpPr>
        <p:spPr/>
        <p:txBody>
          <a:bodyPr/>
          <a:lstStyle/>
          <a:p>
            <a:pPr eaLnBrk="1" hangingPunct="1">
              <a:defRPr/>
            </a:pPr>
            <a:r>
              <a:rPr lang="en-US" dirty="0" err="1"/>
              <a:t>Obtenção</a:t>
            </a:r>
            <a:r>
              <a:rPr lang="en-US" dirty="0"/>
              <a:t> da </a:t>
            </a:r>
            <a:r>
              <a:rPr lang="en-US" dirty="0" err="1"/>
              <a:t>Transformada</a:t>
            </a:r>
            <a:r>
              <a:rPr lang="en-US" dirty="0"/>
              <a:t> Z de f=</a:t>
            </a:r>
            <a:r>
              <a:rPr lang="en-US" dirty="0" err="1"/>
              <a:t>kT</a:t>
            </a:r>
            <a:r>
              <a:rPr lang="en-US" dirty="0"/>
              <a:t>, </a:t>
            </a:r>
            <a:r>
              <a:rPr lang="en-US" dirty="0" err="1"/>
              <a:t>onde</a:t>
            </a:r>
            <a:r>
              <a:rPr lang="en-US" dirty="0"/>
              <a:t> k é um </a:t>
            </a:r>
            <a:r>
              <a:rPr lang="en-US" dirty="0" err="1"/>
              <a:t>número</a:t>
            </a:r>
            <a:r>
              <a:rPr lang="en-US" dirty="0"/>
              <a:t> </a:t>
            </a:r>
            <a:r>
              <a:rPr lang="en-US" dirty="0" err="1"/>
              <a:t>inteiro</a:t>
            </a:r>
            <a:r>
              <a:rPr lang="en-US" dirty="0"/>
              <a:t> e T o </a:t>
            </a:r>
            <a:r>
              <a:rPr lang="en-US" dirty="0" err="1"/>
              <a:t>período</a:t>
            </a:r>
            <a:r>
              <a:rPr lang="en-US" dirty="0"/>
              <a:t> de </a:t>
            </a:r>
            <a:r>
              <a:rPr lang="en-US" dirty="0" err="1"/>
              <a:t>amostragem</a:t>
            </a:r>
            <a:r>
              <a:rPr lang="pt-BR" dirty="0"/>
              <a:t>. Para tanto fazemos :</a:t>
            </a:r>
          </a:p>
          <a:p>
            <a:pPr lvl="1" eaLnBrk="1" hangingPunct="1">
              <a:defRPr/>
            </a:pPr>
            <a:r>
              <a:rPr lang="en-US" dirty="0"/>
              <a:t> </a:t>
            </a:r>
            <a:r>
              <a:rPr lang="en-US" i="1" dirty="0" err="1"/>
              <a:t>ztrans</a:t>
            </a:r>
            <a:r>
              <a:rPr lang="en-US" i="1" dirty="0"/>
              <a:t>(k*</a:t>
            </a:r>
            <a:r>
              <a:rPr lang="en-US" i="1" dirty="0" err="1"/>
              <a:t>T,k,z</a:t>
            </a:r>
            <a:r>
              <a:rPr lang="en-US" i="1" dirty="0"/>
              <a:t>) </a:t>
            </a:r>
            <a:r>
              <a:rPr lang="en-US" i="1" dirty="0">
                <a:solidFill>
                  <a:srgbClr val="00B050"/>
                </a:solidFill>
              </a:rPr>
              <a:t>% </a:t>
            </a:r>
            <a:r>
              <a:rPr lang="en-US" dirty="0" err="1">
                <a:solidFill>
                  <a:srgbClr val="00B050"/>
                </a:solidFill>
              </a:rPr>
              <a:t>por</a:t>
            </a:r>
            <a:r>
              <a:rPr lang="en-US" dirty="0">
                <a:solidFill>
                  <a:srgbClr val="00B050"/>
                </a:solidFill>
              </a:rPr>
              <a:t> default </a:t>
            </a:r>
            <a:r>
              <a:rPr lang="en-US" i="1" dirty="0" err="1">
                <a:solidFill>
                  <a:srgbClr val="00B050"/>
                </a:solidFill>
              </a:rPr>
              <a:t>ztrans</a:t>
            </a:r>
            <a:r>
              <a:rPr lang="en-US" i="1" dirty="0">
                <a:solidFill>
                  <a:srgbClr val="00B050"/>
                </a:solidFill>
              </a:rPr>
              <a:t> </a:t>
            </a:r>
            <a:r>
              <a:rPr lang="en-US" dirty="0">
                <a:solidFill>
                  <a:srgbClr val="00B050"/>
                </a:solidFill>
              </a:rPr>
              <a:t>assume </a:t>
            </a:r>
            <a:r>
              <a:rPr lang="en-US" dirty="0" err="1">
                <a:solidFill>
                  <a:srgbClr val="00B050"/>
                </a:solidFill>
              </a:rPr>
              <a:t>que</a:t>
            </a:r>
            <a:r>
              <a:rPr lang="en-US" dirty="0">
                <a:solidFill>
                  <a:srgbClr val="00B050"/>
                </a:solidFill>
              </a:rPr>
              <a:t> a </a:t>
            </a:r>
            <a:r>
              <a:rPr lang="en-US" dirty="0" err="1">
                <a:solidFill>
                  <a:srgbClr val="00B050"/>
                </a:solidFill>
              </a:rPr>
              <a:t>varíavel</a:t>
            </a:r>
            <a:r>
              <a:rPr lang="en-US" dirty="0">
                <a:solidFill>
                  <a:srgbClr val="00B050"/>
                </a:solidFill>
              </a:rPr>
              <a:t> </a:t>
            </a:r>
            <a:r>
              <a:rPr lang="en-US" dirty="0" err="1">
                <a:solidFill>
                  <a:srgbClr val="00B050"/>
                </a:solidFill>
              </a:rPr>
              <a:t>discreta</a:t>
            </a:r>
            <a:r>
              <a:rPr lang="en-US" dirty="0">
                <a:solidFill>
                  <a:srgbClr val="00B050"/>
                </a:solidFill>
              </a:rPr>
              <a:t> é </a:t>
            </a:r>
            <a:r>
              <a:rPr lang="en-US" i="1" dirty="0">
                <a:solidFill>
                  <a:srgbClr val="00B050"/>
                </a:solidFill>
              </a:rPr>
              <a:t>n </a:t>
            </a:r>
            <a:r>
              <a:rPr lang="en-US" dirty="0">
                <a:solidFill>
                  <a:srgbClr val="00B050"/>
                </a:solidFill>
              </a:rPr>
              <a:t>e a </a:t>
            </a:r>
            <a:r>
              <a:rPr lang="en-US" dirty="0" err="1">
                <a:solidFill>
                  <a:srgbClr val="00B050"/>
                </a:solidFill>
              </a:rPr>
              <a:t>variável</a:t>
            </a:r>
            <a:r>
              <a:rPr lang="en-US" dirty="0">
                <a:solidFill>
                  <a:srgbClr val="00B050"/>
                </a:solidFill>
              </a:rPr>
              <a:t> de </a:t>
            </a:r>
            <a:r>
              <a:rPr lang="en-US" dirty="0" err="1">
                <a:solidFill>
                  <a:srgbClr val="00B050"/>
                </a:solidFill>
              </a:rPr>
              <a:t>transformação</a:t>
            </a:r>
            <a:r>
              <a:rPr lang="en-US" dirty="0">
                <a:solidFill>
                  <a:srgbClr val="00B050"/>
                </a:solidFill>
              </a:rPr>
              <a:t> é </a:t>
            </a:r>
            <a:r>
              <a:rPr lang="en-US" i="1" dirty="0">
                <a:solidFill>
                  <a:srgbClr val="00B050"/>
                </a:solidFill>
              </a:rPr>
              <a:t>z. </a:t>
            </a:r>
            <a:r>
              <a:rPr lang="en-US" dirty="0" err="1">
                <a:solidFill>
                  <a:srgbClr val="00B050"/>
                </a:solidFill>
              </a:rPr>
              <a:t>Neste</a:t>
            </a:r>
            <a:r>
              <a:rPr lang="en-US" dirty="0">
                <a:solidFill>
                  <a:srgbClr val="00B050"/>
                </a:solidFill>
              </a:rPr>
              <a:t> </a:t>
            </a:r>
            <a:r>
              <a:rPr lang="en-US" dirty="0" err="1">
                <a:solidFill>
                  <a:srgbClr val="00B050"/>
                </a:solidFill>
              </a:rPr>
              <a:t>caso</a:t>
            </a:r>
            <a:r>
              <a:rPr lang="en-US" dirty="0">
                <a:solidFill>
                  <a:srgbClr val="00B050"/>
                </a:solidFill>
              </a:rPr>
              <a:t> </a:t>
            </a:r>
            <a:r>
              <a:rPr lang="en-US" dirty="0" err="1">
                <a:solidFill>
                  <a:srgbClr val="00B050"/>
                </a:solidFill>
              </a:rPr>
              <a:t>queremos</a:t>
            </a:r>
            <a:r>
              <a:rPr lang="en-US" dirty="0">
                <a:solidFill>
                  <a:srgbClr val="00B050"/>
                </a:solidFill>
              </a:rPr>
              <a:t> </a:t>
            </a:r>
            <a:r>
              <a:rPr lang="en-US" dirty="0" err="1">
                <a:solidFill>
                  <a:srgbClr val="00B050"/>
                </a:solidFill>
              </a:rPr>
              <a:t>que</a:t>
            </a:r>
            <a:r>
              <a:rPr lang="en-US" dirty="0">
                <a:solidFill>
                  <a:srgbClr val="00B050"/>
                </a:solidFill>
              </a:rPr>
              <a:t> a </a:t>
            </a:r>
            <a:r>
              <a:rPr lang="en-US" dirty="0" err="1">
                <a:solidFill>
                  <a:srgbClr val="00B050"/>
                </a:solidFill>
              </a:rPr>
              <a:t>variável</a:t>
            </a:r>
            <a:r>
              <a:rPr lang="en-US" dirty="0">
                <a:solidFill>
                  <a:srgbClr val="00B050"/>
                </a:solidFill>
              </a:rPr>
              <a:t> </a:t>
            </a:r>
            <a:r>
              <a:rPr lang="en-US" dirty="0" err="1">
                <a:solidFill>
                  <a:srgbClr val="00B050"/>
                </a:solidFill>
              </a:rPr>
              <a:t>discreta</a:t>
            </a:r>
            <a:r>
              <a:rPr lang="en-US" dirty="0">
                <a:solidFill>
                  <a:srgbClr val="00B050"/>
                </a:solidFill>
              </a:rPr>
              <a:t> </a:t>
            </a:r>
            <a:r>
              <a:rPr lang="en-US" dirty="0" err="1">
                <a:solidFill>
                  <a:srgbClr val="00B050"/>
                </a:solidFill>
              </a:rPr>
              <a:t>seja</a:t>
            </a:r>
            <a:r>
              <a:rPr lang="en-US" dirty="0">
                <a:solidFill>
                  <a:srgbClr val="00B050"/>
                </a:solidFill>
              </a:rPr>
              <a:t> </a:t>
            </a:r>
            <a:r>
              <a:rPr lang="en-US" i="1" dirty="0">
                <a:solidFill>
                  <a:srgbClr val="00B050"/>
                </a:solidFill>
              </a:rPr>
              <a:t>k </a:t>
            </a:r>
            <a:r>
              <a:rPr lang="en-US" dirty="0">
                <a:solidFill>
                  <a:srgbClr val="00B050"/>
                </a:solidFill>
              </a:rPr>
              <a:t>e a </a:t>
            </a:r>
            <a:r>
              <a:rPr lang="en-US" dirty="0" err="1">
                <a:solidFill>
                  <a:srgbClr val="00B050"/>
                </a:solidFill>
              </a:rPr>
              <a:t>variável</a:t>
            </a:r>
            <a:r>
              <a:rPr lang="en-US" dirty="0">
                <a:solidFill>
                  <a:srgbClr val="00B050"/>
                </a:solidFill>
              </a:rPr>
              <a:t> </a:t>
            </a:r>
            <a:r>
              <a:rPr lang="en-US" dirty="0" err="1">
                <a:solidFill>
                  <a:srgbClr val="00B050"/>
                </a:solidFill>
              </a:rPr>
              <a:t>transformada</a:t>
            </a:r>
            <a:r>
              <a:rPr lang="en-US" dirty="0">
                <a:solidFill>
                  <a:srgbClr val="00B050"/>
                </a:solidFill>
              </a:rPr>
              <a:t> </a:t>
            </a:r>
            <a:r>
              <a:rPr lang="en-US" dirty="0" err="1">
                <a:solidFill>
                  <a:srgbClr val="00B050"/>
                </a:solidFill>
              </a:rPr>
              <a:t>seja</a:t>
            </a:r>
            <a:r>
              <a:rPr lang="en-US" dirty="0">
                <a:solidFill>
                  <a:srgbClr val="00B050"/>
                </a:solidFill>
              </a:rPr>
              <a:t> </a:t>
            </a:r>
            <a:r>
              <a:rPr lang="en-US" i="1" dirty="0">
                <a:solidFill>
                  <a:srgbClr val="00B050"/>
                </a:solidFill>
              </a:rPr>
              <a:t>z. T </a:t>
            </a:r>
            <a:r>
              <a:rPr lang="en-US" dirty="0" err="1">
                <a:solidFill>
                  <a:srgbClr val="00B050"/>
                </a:solidFill>
              </a:rPr>
              <a:t>deve</a:t>
            </a:r>
            <a:r>
              <a:rPr lang="en-US" dirty="0">
                <a:solidFill>
                  <a:srgbClr val="00B050"/>
                </a:solidFill>
              </a:rPr>
              <a:t> </a:t>
            </a:r>
            <a:r>
              <a:rPr lang="en-US" dirty="0" err="1">
                <a:solidFill>
                  <a:srgbClr val="00B050"/>
                </a:solidFill>
              </a:rPr>
              <a:t>permanecer</a:t>
            </a:r>
            <a:r>
              <a:rPr lang="en-US" dirty="0">
                <a:solidFill>
                  <a:srgbClr val="00B050"/>
                </a:solidFill>
              </a:rPr>
              <a:t> </a:t>
            </a:r>
            <a:r>
              <a:rPr lang="en-US" dirty="0" err="1">
                <a:solidFill>
                  <a:srgbClr val="00B050"/>
                </a:solidFill>
              </a:rPr>
              <a:t>como</a:t>
            </a:r>
            <a:r>
              <a:rPr lang="en-US" dirty="0">
                <a:solidFill>
                  <a:srgbClr val="00B050"/>
                </a:solidFill>
              </a:rPr>
              <a:t> o </a:t>
            </a:r>
            <a:r>
              <a:rPr lang="en-US" dirty="0" err="1">
                <a:solidFill>
                  <a:srgbClr val="00B050"/>
                </a:solidFill>
              </a:rPr>
              <a:t>período</a:t>
            </a:r>
            <a:r>
              <a:rPr lang="en-US" dirty="0">
                <a:solidFill>
                  <a:srgbClr val="00B050"/>
                </a:solidFill>
              </a:rPr>
              <a:t> de </a:t>
            </a:r>
            <a:r>
              <a:rPr lang="en-US" dirty="0" err="1">
                <a:solidFill>
                  <a:srgbClr val="00B050"/>
                </a:solidFill>
              </a:rPr>
              <a:t>amostragem</a:t>
            </a:r>
            <a:r>
              <a:rPr lang="en-US" dirty="0">
                <a:solidFill>
                  <a:srgbClr val="00B050"/>
                </a:solidFill>
              </a:rPr>
              <a:t>.</a:t>
            </a:r>
            <a:r>
              <a:rPr lang="en-US" i="1" dirty="0">
                <a:solidFill>
                  <a:srgbClr val="00B050"/>
                </a:solidFill>
              </a:rPr>
              <a:t> </a:t>
            </a:r>
          </a:p>
          <a:p>
            <a:pPr lvl="1" eaLnBrk="1" hangingPunct="1">
              <a:defRPr/>
            </a:pPr>
            <a:r>
              <a:rPr lang="en-US" dirty="0">
                <a:solidFill>
                  <a:schemeClr val="accent2">
                    <a:lumMod val="50000"/>
                  </a:schemeClr>
                </a:solidFill>
              </a:rPr>
              <a:t>Como </a:t>
            </a:r>
            <a:r>
              <a:rPr lang="en-US" dirty="0" err="1">
                <a:solidFill>
                  <a:schemeClr val="accent2">
                    <a:lumMod val="50000"/>
                  </a:schemeClr>
                </a:solidFill>
              </a:rPr>
              <a:t>resultado</a:t>
            </a:r>
            <a:r>
              <a:rPr lang="en-US" dirty="0">
                <a:solidFill>
                  <a:schemeClr val="accent2">
                    <a:lumMod val="50000"/>
                  </a:schemeClr>
                </a:solidFill>
              </a:rPr>
              <a:t> </a:t>
            </a:r>
            <a:r>
              <a:rPr lang="en-US" dirty="0" err="1">
                <a:solidFill>
                  <a:schemeClr val="accent2">
                    <a:lumMod val="50000"/>
                  </a:schemeClr>
                </a:solidFill>
              </a:rPr>
              <a:t>obtemos</a:t>
            </a:r>
            <a:r>
              <a:rPr lang="en-US" dirty="0">
                <a:solidFill>
                  <a:schemeClr val="accent2">
                    <a:lumMod val="50000"/>
                  </a:schemeClr>
                </a:solidFill>
              </a:rPr>
              <a:t> : f(z)=</a:t>
            </a:r>
            <a:r>
              <a:rPr lang="en-US" dirty="0" err="1">
                <a:solidFill>
                  <a:schemeClr val="accent2">
                    <a:lumMod val="50000"/>
                  </a:schemeClr>
                </a:solidFill>
              </a:rPr>
              <a:t>Tz</a:t>
            </a:r>
            <a:r>
              <a:rPr lang="en-US" dirty="0">
                <a:solidFill>
                  <a:schemeClr val="accent2">
                    <a:lumMod val="50000"/>
                  </a:schemeClr>
                </a:solidFill>
              </a:rPr>
              <a:t>/(z-1)</a:t>
            </a:r>
            <a:r>
              <a:rPr lang="en-US" baseline="30000" dirty="0">
                <a:solidFill>
                  <a:schemeClr val="accent2">
                    <a:lumMod val="50000"/>
                  </a:schemeClr>
                </a:solidFill>
              </a:rPr>
              <a:t>2</a:t>
            </a:r>
            <a:r>
              <a:rPr lang="en-US" dirty="0">
                <a:solidFill>
                  <a:schemeClr val="accent2">
                    <a:lumMod val="50000"/>
                  </a:schemeClr>
                </a:solidFill>
              </a:rPr>
              <a:t> .</a:t>
            </a:r>
          </a:p>
        </p:txBody>
      </p:sp>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9" name="Título 1"/>
          <p:cNvSpPr>
            <a:spLocks noGrp="1"/>
          </p:cNvSpPr>
          <p:nvPr>
            <p:ph type="title"/>
          </p:nvPr>
        </p:nvSpPr>
        <p:spPr/>
        <p:txBody>
          <a:bodyPr/>
          <a:lstStyle/>
          <a:p>
            <a:pPr eaLnBrk="1" hangingPunct="1"/>
            <a:r>
              <a:rPr lang="en-US"/>
              <a:t>Exemplo 2, Nise, pag.567, cap.13</a:t>
            </a:r>
            <a:endParaRPr lang="pt-BR"/>
          </a:p>
        </p:txBody>
      </p:sp>
      <p:sp>
        <p:nvSpPr>
          <p:cNvPr id="141320" name="Espaço Reservado para Conteúdo 2"/>
          <p:cNvSpPr>
            <a:spLocks noGrp="1"/>
          </p:cNvSpPr>
          <p:nvPr>
            <p:ph idx="1"/>
          </p:nvPr>
        </p:nvSpPr>
        <p:spPr/>
        <p:txBody>
          <a:bodyPr/>
          <a:lstStyle/>
          <a:p>
            <a:pPr eaLnBrk="1" hangingPunct="1"/>
            <a:r>
              <a:rPr lang="en-US"/>
              <a:t>Cálculo da Transformada z inversa de 			F(z) = 0,5z/[(z-0,5)(z-0,7)]</a:t>
            </a:r>
            <a:endParaRPr lang="pt-BR"/>
          </a:p>
        </p:txBody>
      </p:sp>
      <p:graphicFrame>
        <p:nvGraphicFramePr>
          <p:cNvPr id="1372162" name="Object 2"/>
          <p:cNvGraphicFramePr>
            <a:graphicFrameLocks noChangeAspect="1"/>
          </p:cNvGraphicFramePr>
          <p:nvPr/>
        </p:nvGraphicFramePr>
        <p:xfrm>
          <a:off x="595313" y="2373313"/>
          <a:ext cx="3525837" cy="984250"/>
        </p:xfrm>
        <a:graphic>
          <a:graphicData uri="http://schemas.openxmlformats.org/presentationml/2006/ole">
            <mc:AlternateContent xmlns:mc="http://schemas.openxmlformats.org/markup-compatibility/2006">
              <mc:Choice xmlns:v="urn:schemas-microsoft-com:vml" Requires="v">
                <p:oleObj name="Equação" r:id="rId2" imgW="1638000" imgH="457200" progId="Equation.3">
                  <p:embed/>
                </p:oleObj>
              </mc:Choice>
              <mc:Fallback>
                <p:oleObj name="Equação" r:id="rId2" imgW="1638000" imgH="457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2373313"/>
                        <a:ext cx="3525837"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163" name="Object 3"/>
          <p:cNvGraphicFramePr>
            <a:graphicFrameLocks noChangeAspect="1"/>
          </p:cNvGraphicFramePr>
          <p:nvPr/>
        </p:nvGraphicFramePr>
        <p:xfrm>
          <a:off x="681038" y="3471863"/>
          <a:ext cx="3414712" cy="930275"/>
        </p:xfrm>
        <a:graphic>
          <a:graphicData uri="http://schemas.openxmlformats.org/presentationml/2006/ole">
            <mc:AlternateContent xmlns:mc="http://schemas.openxmlformats.org/markup-compatibility/2006">
              <mc:Choice xmlns:v="urn:schemas-microsoft-com:vml" Requires="v">
                <p:oleObj name="Equação" r:id="rId4" imgW="1587240" imgH="431640" progId="Equation.3">
                  <p:embed/>
                </p:oleObj>
              </mc:Choice>
              <mc:Fallback>
                <p:oleObj name="Equação" r:id="rId4" imgW="158724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38" y="3471863"/>
                        <a:ext cx="3414712"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164" name="Object 4"/>
          <p:cNvGraphicFramePr>
            <a:graphicFrameLocks noChangeAspect="1"/>
          </p:cNvGraphicFramePr>
          <p:nvPr/>
        </p:nvGraphicFramePr>
        <p:xfrm>
          <a:off x="669925" y="4498975"/>
          <a:ext cx="3497263" cy="930275"/>
        </p:xfrm>
        <a:graphic>
          <a:graphicData uri="http://schemas.openxmlformats.org/presentationml/2006/ole">
            <mc:AlternateContent xmlns:mc="http://schemas.openxmlformats.org/markup-compatibility/2006">
              <mc:Choice xmlns:v="urn:schemas-microsoft-com:vml" Requires="v">
                <p:oleObj name="Equação" r:id="rId6" imgW="1625400" imgH="431640" progId="Equation.3">
                  <p:embed/>
                </p:oleObj>
              </mc:Choice>
              <mc:Fallback>
                <p:oleObj name="Equação" r:id="rId6" imgW="162540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925" y="4498975"/>
                        <a:ext cx="3497263"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165" name="Object 5"/>
          <p:cNvGraphicFramePr>
            <a:graphicFrameLocks noChangeAspect="1"/>
          </p:cNvGraphicFramePr>
          <p:nvPr/>
        </p:nvGraphicFramePr>
        <p:xfrm>
          <a:off x="723900" y="5499100"/>
          <a:ext cx="3443288" cy="930275"/>
        </p:xfrm>
        <a:graphic>
          <a:graphicData uri="http://schemas.openxmlformats.org/presentationml/2006/ole">
            <mc:AlternateContent xmlns:mc="http://schemas.openxmlformats.org/markup-compatibility/2006">
              <mc:Choice xmlns:v="urn:schemas-microsoft-com:vml" Requires="v">
                <p:oleObj name="Equação" r:id="rId8" imgW="1600200" imgH="431640" progId="Equation.3">
                  <p:embed/>
                </p:oleObj>
              </mc:Choice>
              <mc:Fallback>
                <p:oleObj name="Equação" r:id="rId8" imgW="160020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900" y="5499100"/>
                        <a:ext cx="3443288"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166" name="Object 6"/>
          <p:cNvGraphicFramePr>
            <a:graphicFrameLocks noChangeAspect="1"/>
          </p:cNvGraphicFramePr>
          <p:nvPr/>
        </p:nvGraphicFramePr>
        <p:xfrm>
          <a:off x="4881563" y="2578100"/>
          <a:ext cx="3989387" cy="493713"/>
        </p:xfrm>
        <a:graphic>
          <a:graphicData uri="http://schemas.openxmlformats.org/presentationml/2006/ole">
            <mc:AlternateContent xmlns:mc="http://schemas.openxmlformats.org/markup-compatibility/2006">
              <mc:Choice xmlns:v="urn:schemas-microsoft-com:vml" Requires="v">
                <p:oleObj name="Equação" r:id="rId10" imgW="1854000" imgH="228600" progId="Equation.3">
                  <p:embed/>
                </p:oleObj>
              </mc:Choice>
              <mc:Fallback>
                <p:oleObj name="Equação" r:id="rId10" imgW="18540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81563" y="2578100"/>
                        <a:ext cx="3989387"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72162"/>
                                        </p:tgtEl>
                                        <p:attrNameLst>
                                          <p:attrName>style.visibility</p:attrName>
                                        </p:attrNameLst>
                                      </p:cBhvr>
                                      <p:to>
                                        <p:strVal val="visible"/>
                                      </p:to>
                                    </p:set>
                                    <p:animEffect transition="in" filter="box(in)">
                                      <p:cBhvr>
                                        <p:cTn id="7" dur="500"/>
                                        <p:tgtEl>
                                          <p:spTgt spid="137216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72163"/>
                                        </p:tgtEl>
                                        <p:attrNameLst>
                                          <p:attrName>style.visibility</p:attrName>
                                        </p:attrNameLst>
                                      </p:cBhvr>
                                      <p:to>
                                        <p:strVal val="visible"/>
                                      </p:to>
                                    </p:set>
                                    <p:animEffect transition="in" filter="box(in)">
                                      <p:cBhvr>
                                        <p:cTn id="12" dur="500"/>
                                        <p:tgtEl>
                                          <p:spTgt spid="137216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72164"/>
                                        </p:tgtEl>
                                        <p:attrNameLst>
                                          <p:attrName>style.visibility</p:attrName>
                                        </p:attrNameLst>
                                      </p:cBhvr>
                                      <p:to>
                                        <p:strVal val="visible"/>
                                      </p:to>
                                    </p:set>
                                    <p:animEffect transition="in" filter="box(in)">
                                      <p:cBhvr>
                                        <p:cTn id="17" dur="500"/>
                                        <p:tgtEl>
                                          <p:spTgt spid="137216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72165"/>
                                        </p:tgtEl>
                                        <p:attrNameLst>
                                          <p:attrName>style.visibility</p:attrName>
                                        </p:attrNameLst>
                                      </p:cBhvr>
                                      <p:to>
                                        <p:strVal val="visible"/>
                                      </p:to>
                                    </p:set>
                                    <p:animEffect transition="in" filter="box(in)">
                                      <p:cBhvr>
                                        <p:cTn id="22" dur="500"/>
                                        <p:tgtEl>
                                          <p:spTgt spid="137216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372166"/>
                                        </p:tgtEl>
                                        <p:attrNameLst>
                                          <p:attrName>style.visibility</p:attrName>
                                        </p:attrNameLst>
                                      </p:cBhvr>
                                      <p:to>
                                        <p:strVal val="visible"/>
                                      </p:to>
                                    </p:set>
                                    <p:animEffect transition="in" filter="box(in)">
                                      <p:cBhvr>
                                        <p:cTn id="27" dur="500"/>
                                        <p:tgtEl>
                                          <p:spTgt spid="1372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ítulo 1"/>
          <p:cNvSpPr>
            <a:spLocks noGrp="1"/>
          </p:cNvSpPr>
          <p:nvPr>
            <p:ph type="title"/>
          </p:nvPr>
        </p:nvSpPr>
        <p:spPr/>
        <p:txBody>
          <a:bodyPr/>
          <a:lstStyle/>
          <a:p>
            <a:pPr eaLnBrk="1" hangingPunct="1"/>
            <a:r>
              <a:rPr lang="en-US"/>
              <a:t>Nise, exemplo 13.2, via Matlab</a:t>
            </a:r>
            <a:endParaRPr lang="pt-BR"/>
          </a:p>
        </p:txBody>
      </p:sp>
      <p:sp>
        <p:nvSpPr>
          <p:cNvPr id="153602" name="Espaço Reservado para Conteúdo 2"/>
          <p:cNvSpPr>
            <a:spLocks noGrp="1"/>
          </p:cNvSpPr>
          <p:nvPr>
            <p:ph idx="1"/>
          </p:nvPr>
        </p:nvSpPr>
        <p:spPr/>
        <p:txBody>
          <a:bodyPr/>
          <a:lstStyle/>
          <a:p>
            <a:pPr eaLnBrk="1" hangingPunct="1"/>
            <a:r>
              <a:rPr lang="en-US"/>
              <a:t>Encontrar a transformada inversa de F(z)=0,5z/((z-0,5)(z-0,7)). Para tanto fazemos :</a:t>
            </a:r>
          </a:p>
          <a:p>
            <a:pPr lvl="1" eaLnBrk="1" hangingPunct="1"/>
            <a:r>
              <a:rPr lang="en-US" i="1"/>
              <a:t>F1 = 0.5*z/((z-0.5)*(z-0.7));</a:t>
            </a:r>
            <a:r>
              <a:rPr lang="en-US"/>
              <a:t> </a:t>
            </a:r>
          </a:p>
          <a:p>
            <a:pPr lvl="1" eaLnBrk="1" hangingPunct="1"/>
            <a:r>
              <a:rPr lang="en-US" i="1"/>
              <a:t>iztrans(F1,z,k)</a:t>
            </a:r>
          </a:p>
          <a:p>
            <a:pPr lvl="1" eaLnBrk="1" hangingPunct="1"/>
            <a:r>
              <a:rPr lang="en-US"/>
              <a:t>Obtemos como resposta :</a:t>
            </a:r>
          </a:p>
          <a:p>
            <a:pPr lvl="1" eaLnBrk="1" hangingPunct="1"/>
            <a:r>
              <a:rPr lang="nn-NO" i="1"/>
              <a:t> f(kT)=5/2*(7/10)^k-5/2*(1/2)^k</a:t>
            </a:r>
            <a:endParaRPr lang="pt-BR" i="1"/>
          </a:p>
        </p:txBody>
      </p:sp>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ítulo 1"/>
          <p:cNvSpPr>
            <a:spLocks noGrp="1"/>
          </p:cNvSpPr>
          <p:nvPr>
            <p:ph type="title"/>
          </p:nvPr>
        </p:nvSpPr>
        <p:spPr/>
        <p:txBody>
          <a:bodyPr/>
          <a:lstStyle/>
          <a:p>
            <a:pPr eaLnBrk="1" hangingPunct="1"/>
            <a:r>
              <a:rPr lang="en-US"/>
              <a:t>Nise, Ex.Avaliação, 13.2, pag.568</a:t>
            </a:r>
            <a:endParaRPr lang="pt-BR"/>
          </a:p>
        </p:txBody>
      </p:sp>
      <p:sp>
        <p:nvSpPr>
          <p:cNvPr id="154626" name="Espaço Reservado para Conteúdo 2"/>
          <p:cNvSpPr>
            <a:spLocks noGrp="1"/>
          </p:cNvSpPr>
          <p:nvPr>
            <p:ph idx="1"/>
          </p:nvPr>
        </p:nvSpPr>
        <p:spPr>
          <a:xfrm>
            <a:off x="0" y="1196975"/>
            <a:ext cx="9634538" cy="5381625"/>
          </a:xfrm>
        </p:spPr>
        <p:txBody>
          <a:bodyPr/>
          <a:lstStyle/>
          <a:p>
            <a:pPr eaLnBrk="1" hangingPunct="1"/>
            <a:r>
              <a:rPr lang="en-US"/>
              <a:t>Calcular a F(kT) de </a:t>
            </a:r>
          </a:p>
          <a:p>
            <a:pPr lvl="1" eaLnBrk="1" hangingPunct="1"/>
            <a:r>
              <a:rPr lang="en-US"/>
              <a:t>F(z) = z(z+1)(z+2)/[(z-0,5)(z-0,7)(z-0,9)]</a:t>
            </a:r>
          </a:p>
          <a:p>
            <a:pPr lvl="1" eaLnBrk="1" hangingPunct="1"/>
            <a:r>
              <a:rPr lang="en-US"/>
              <a:t>F(z)/z=</a:t>
            </a:r>
            <a:r>
              <a:rPr lang="pl-PL"/>
              <a:t>-114</a:t>
            </a:r>
            <a:r>
              <a:rPr lang="en-US"/>
              <a:t>.</a:t>
            </a:r>
            <a:r>
              <a:rPr lang="pl-PL"/>
              <a:t>75/(z-</a:t>
            </a:r>
            <a:r>
              <a:rPr lang="en-US"/>
              <a:t>0.</a:t>
            </a:r>
            <a:r>
              <a:rPr lang="pl-PL"/>
              <a:t>7)+68</a:t>
            </a:r>
            <a:r>
              <a:rPr lang="en-US"/>
              <a:t>.</a:t>
            </a:r>
            <a:r>
              <a:rPr lang="pl-PL"/>
              <a:t>875/(z-</a:t>
            </a:r>
            <a:r>
              <a:rPr lang="en-US"/>
              <a:t>0.</a:t>
            </a:r>
            <a:r>
              <a:rPr lang="pl-PL"/>
              <a:t>9)+</a:t>
            </a:r>
            <a:r>
              <a:rPr lang="en-US"/>
              <a:t>46.88</a:t>
            </a:r>
            <a:r>
              <a:rPr lang="pl-PL"/>
              <a:t>/(z-</a:t>
            </a:r>
            <a:r>
              <a:rPr lang="en-US"/>
              <a:t>0.5</a:t>
            </a:r>
            <a:r>
              <a:rPr lang="pl-PL"/>
              <a:t>)</a:t>
            </a:r>
            <a:endParaRPr lang="en-US"/>
          </a:p>
          <a:p>
            <a:pPr lvl="1" eaLnBrk="1" hangingPunct="1"/>
            <a:r>
              <a:rPr lang="en-US"/>
              <a:t>F(z) = -114.7z/(z-0.7) + 68.9z/(z-0.9) + 46.9z/(z-0.5)</a:t>
            </a:r>
          </a:p>
          <a:p>
            <a:pPr lvl="1" eaLnBrk="1" hangingPunct="1"/>
            <a:r>
              <a:rPr lang="en-US"/>
              <a:t>F(z) = -114.7(0.7)</a:t>
            </a:r>
            <a:r>
              <a:rPr lang="en-US" baseline="30000"/>
              <a:t>k</a:t>
            </a:r>
            <a:r>
              <a:rPr lang="en-US"/>
              <a:t>+68.9(0.9)</a:t>
            </a:r>
            <a:r>
              <a:rPr lang="en-US" baseline="30000"/>
              <a:t>k</a:t>
            </a:r>
            <a:r>
              <a:rPr lang="en-US"/>
              <a:t>+46.9(0.5)</a:t>
            </a:r>
            <a:r>
              <a:rPr lang="en-US" baseline="30000"/>
              <a:t>k</a:t>
            </a:r>
            <a:r>
              <a:rPr lang="en-US"/>
              <a:t> </a:t>
            </a:r>
          </a:p>
          <a:p>
            <a:pPr eaLnBrk="1" hangingPunct="1"/>
            <a:r>
              <a:rPr lang="en-US"/>
              <a:t>No Matlab :</a:t>
            </a:r>
          </a:p>
          <a:p>
            <a:pPr lvl="1" eaLnBrk="1" hangingPunct="1"/>
            <a:r>
              <a:rPr lang="en-US"/>
              <a:t>Fz = </a:t>
            </a:r>
            <a:r>
              <a:rPr lang="pl-PL"/>
              <a:t>z*(z+1)*(z+2)/((z-0.5)*(z-0.7)*(z-0.9))</a:t>
            </a:r>
            <a:endParaRPr lang="en-US"/>
          </a:p>
          <a:p>
            <a:pPr lvl="1" eaLnBrk="1" hangingPunct="1"/>
            <a:r>
              <a:rPr lang="en-US"/>
              <a:t> iztrans(Fz,z,k)</a:t>
            </a:r>
          </a:p>
          <a:p>
            <a:pPr lvl="1" eaLnBrk="1" hangingPunct="1"/>
            <a:r>
              <a:rPr lang="en-US"/>
              <a:t>Resposta : </a:t>
            </a:r>
          </a:p>
          <a:p>
            <a:pPr lvl="1" eaLnBrk="1" hangingPunct="1"/>
            <a:r>
              <a:rPr lang="nn-NO" i="1"/>
              <a:t>-459/4*(7/10)^k+551/8*(9/10)^k+375/8*(1/2)^k</a:t>
            </a:r>
            <a:endParaRPr lang="pt-BR"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4626">
                                            <p:txEl>
                                              <p:pRg st="0" end="0"/>
                                            </p:txEl>
                                          </p:spTgt>
                                        </p:tgtEl>
                                        <p:attrNameLst>
                                          <p:attrName>style.visibility</p:attrName>
                                        </p:attrNameLst>
                                      </p:cBhvr>
                                      <p:to>
                                        <p:strVal val="visible"/>
                                      </p:to>
                                    </p:set>
                                    <p:animEffect transition="in" filter="box(in)">
                                      <p:cBhvr>
                                        <p:cTn id="7" dur="500"/>
                                        <p:tgtEl>
                                          <p:spTgt spid="1546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4626">
                                            <p:txEl>
                                              <p:pRg st="1" end="1"/>
                                            </p:txEl>
                                          </p:spTgt>
                                        </p:tgtEl>
                                        <p:attrNameLst>
                                          <p:attrName>style.visibility</p:attrName>
                                        </p:attrNameLst>
                                      </p:cBhvr>
                                      <p:to>
                                        <p:strVal val="visible"/>
                                      </p:to>
                                    </p:set>
                                    <p:animEffect transition="in" filter="box(in)">
                                      <p:cBhvr>
                                        <p:cTn id="12" dur="500"/>
                                        <p:tgtEl>
                                          <p:spTgt spid="1546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4626">
                                            <p:txEl>
                                              <p:pRg st="2" end="2"/>
                                            </p:txEl>
                                          </p:spTgt>
                                        </p:tgtEl>
                                        <p:attrNameLst>
                                          <p:attrName>style.visibility</p:attrName>
                                        </p:attrNameLst>
                                      </p:cBhvr>
                                      <p:to>
                                        <p:strVal val="visible"/>
                                      </p:to>
                                    </p:set>
                                    <p:animEffect transition="in" filter="box(in)">
                                      <p:cBhvr>
                                        <p:cTn id="17" dur="500"/>
                                        <p:tgtEl>
                                          <p:spTgt spid="1546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54626">
                                            <p:txEl>
                                              <p:pRg st="3" end="3"/>
                                            </p:txEl>
                                          </p:spTgt>
                                        </p:tgtEl>
                                        <p:attrNameLst>
                                          <p:attrName>style.visibility</p:attrName>
                                        </p:attrNameLst>
                                      </p:cBhvr>
                                      <p:to>
                                        <p:strVal val="visible"/>
                                      </p:to>
                                    </p:set>
                                    <p:animEffect transition="in" filter="box(in)">
                                      <p:cBhvr>
                                        <p:cTn id="22" dur="500"/>
                                        <p:tgtEl>
                                          <p:spTgt spid="1546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54626">
                                            <p:txEl>
                                              <p:pRg st="4" end="4"/>
                                            </p:txEl>
                                          </p:spTgt>
                                        </p:tgtEl>
                                        <p:attrNameLst>
                                          <p:attrName>style.visibility</p:attrName>
                                        </p:attrNameLst>
                                      </p:cBhvr>
                                      <p:to>
                                        <p:strVal val="visible"/>
                                      </p:to>
                                    </p:set>
                                    <p:animEffect transition="in" filter="box(in)">
                                      <p:cBhvr>
                                        <p:cTn id="27" dur="500"/>
                                        <p:tgtEl>
                                          <p:spTgt spid="1546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54626">
                                            <p:txEl>
                                              <p:pRg st="5" end="5"/>
                                            </p:txEl>
                                          </p:spTgt>
                                        </p:tgtEl>
                                        <p:attrNameLst>
                                          <p:attrName>style.visibility</p:attrName>
                                        </p:attrNameLst>
                                      </p:cBhvr>
                                      <p:to>
                                        <p:strVal val="visible"/>
                                      </p:to>
                                    </p:set>
                                    <p:animEffect transition="in" filter="box(in)">
                                      <p:cBhvr>
                                        <p:cTn id="32" dur="500"/>
                                        <p:tgtEl>
                                          <p:spTgt spid="15462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54626">
                                            <p:txEl>
                                              <p:pRg st="6" end="6"/>
                                            </p:txEl>
                                          </p:spTgt>
                                        </p:tgtEl>
                                        <p:attrNameLst>
                                          <p:attrName>style.visibility</p:attrName>
                                        </p:attrNameLst>
                                      </p:cBhvr>
                                      <p:to>
                                        <p:strVal val="visible"/>
                                      </p:to>
                                    </p:set>
                                    <p:animEffect transition="in" filter="box(in)">
                                      <p:cBhvr>
                                        <p:cTn id="37" dur="500"/>
                                        <p:tgtEl>
                                          <p:spTgt spid="15462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54626">
                                            <p:txEl>
                                              <p:pRg st="7" end="7"/>
                                            </p:txEl>
                                          </p:spTgt>
                                        </p:tgtEl>
                                        <p:attrNameLst>
                                          <p:attrName>style.visibility</p:attrName>
                                        </p:attrNameLst>
                                      </p:cBhvr>
                                      <p:to>
                                        <p:strVal val="visible"/>
                                      </p:to>
                                    </p:set>
                                    <p:animEffect transition="in" filter="box(in)">
                                      <p:cBhvr>
                                        <p:cTn id="42" dur="500"/>
                                        <p:tgtEl>
                                          <p:spTgt spid="15462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54626">
                                            <p:txEl>
                                              <p:pRg st="8" end="8"/>
                                            </p:txEl>
                                          </p:spTgt>
                                        </p:tgtEl>
                                        <p:attrNameLst>
                                          <p:attrName>style.visibility</p:attrName>
                                        </p:attrNameLst>
                                      </p:cBhvr>
                                      <p:to>
                                        <p:strVal val="visible"/>
                                      </p:to>
                                    </p:set>
                                    <p:animEffect transition="in" filter="box(in)">
                                      <p:cBhvr>
                                        <p:cTn id="47" dur="500"/>
                                        <p:tgtEl>
                                          <p:spTgt spid="15462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54626">
                                            <p:txEl>
                                              <p:pRg st="9" end="9"/>
                                            </p:txEl>
                                          </p:spTgt>
                                        </p:tgtEl>
                                        <p:attrNameLst>
                                          <p:attrName>style.visibility</p:attrName>
                                        </p:attrNameLst>
                                      </p:cBhvr>
                                      <p:to>
                                        <p:strVal val="visible"/>
                                      </p:to>
                                    </p:set>
                                    <p:animEffect transition="in" filter="box(in)">
                                      <p:cBhvr>
                                        <p:cTn id="52" dur="500"/>
                                        <p:tgtEl>
                                          <p:spTgt spid="15462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6" grpId="0" build="p" bldLvl="2"/>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ítulo 1"/>
          <p:cNvSpPr>
            <a:spLocks noGrp="1"/>
          </p:cNvSpPr>
          <p:nvPr>
            <p:ph type="title"/>
          </p:nvPr>
        </p:nvSpPr>
        <p:spPr/>
        <p:txBody>
          <a:bodyPr/>
          <a:lstStyle/>
          <a:p>
            <a:pPr eaLnBrk="1" hangingPunct="1"/>
            <a:r>
              <a:rPr lang="en-US" altLang="pt-BR"/>
              <a:t>Outras definições :</a:t>
            </a:r>
            <a:endParaRPr lang="pt-BR" altLang="pt-BR"/>
          </a:p>
        </p:txBody>
      </p:sp>
      <p:sp>
        <p:nvSpPr>
          <p:cNvPr id="3" name="Espaço Reservado para Conteúdo 2"/>
          <p:cNvSpPr>
            <a:spLocks noGrp="1"/>
          </p:cNvSpPr>
          <p:nvPr>
            <p:ph idx="1"/>
          </p:nvPr>
        </p:nvSpPr>
        <p:spPr/>
        <p:txBody>
          <a:bodyPr/>
          <a:lstStyle/>
          <a:p>
            <a:pPr eaLnBrk="1" hangingPunct="1"/>
            <a:r>
              <a:rPr lang="en-US" altLang="pt-BR"/>
              <a:t>Tempo de subida T</a:t>
            </a:r>
            <a:r>
              <a:rPr lang="en-US" altLang="pt-BR" baseline="-25000"/>
              <a:t>r</a:t>
            </a:r>
            <a:r>
              <a:rPr lang="en-US" altLang="pt-BR"/>
              <a:t> (também chamado de tempo de rampa )</a:t>
            </a:r>
          </a:p>
          <a:p>
            <a:pPr lvl="1" eaLnBrk="1" hangingPunct="1"/>
            <a:r>
              <a:rPr lang="en-US" altLang="pt-BR"/>
              <a:t>Tempo necessário para que a saida vá de 10% ( c(t) = 0,1 ) para 90% ( c(t) = 0,9 ) do valor final</a:t>
            </a:r>
          </a:p>
          <a:p>
            <a:pPr lvl="1" eaLnBrk="1" hangingPunct="1"/>
            <a:r>
              <a:rPr lang="en-US" altLang="pt-BR"/>
              <a:t>Resolvendo teremos T</a:t>
            </a:r>
            <a:r>
              <a:rPr lang="en-US" altLang="pt-BR" baseline="-25000"/>
              <a:t>r</a:t>
            </a:r>
            <a:r>
              <a:rPr lang="en-US" altLang="pt-BR"/>
              <a:t> = 2,2/a</a:t>
            </a:r>
          </a:p>
          <a:p>
            <a:pPr lvl="1" eaLnBrk="1" hangingPunct="1"/>
            <a:endParaRPr lang="en-US" altLang="pt-BR"/>
          </a:p>
          <a:p>
            <a:pPr eaLnBrk="1" hangingPunct="1"/>
            <a:r>
              <a:rPr lang="en-US" altLang="pt-BR"/>
              <a:t>Tempo de assentamento </a:t>
            </a:r>
          </a:p>
          <a:p>
            <a:pPr lvl="1" eaLnBrk="1" hangingPunct="1"/>
            <a:r>
              <a:rPr lang="en-US" altLang="pt-BR"/>
              <a:t>Tempo para que a saida chegue a uma faixa de 2% ( +/- 1% ) do valor final e ali permaneça</a:t>
            </a:r>
          </a:p>
          <a:p>
            <a:pPr lvl="1" eaLnBrk="1" hangingPunct="1"/>
            <a:r>
              <a:rPr lang="en-US" altLang="pt-BR"/>
              <a:t>Resolvendo teremos T</a:t>
            </a:r>
            <a:r>
              <a:rPr lang="en-US" altLang="pt-BR" baseline="-25000"/>
              <a:t>s</a:t>
            </a:r>
            <a:r>
              <a:rPr lang="en-US" altLang="pt-BR"/>
              <a:t> = 4/a</a:t>
            </a:r>
            <a:endParaRPr lang="pt-BR" alt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5" name="Título 1"/>
          <p:cNvSpPr>
            <a:spLocks noGrp="1"/>
          </p:cNvSpPr>
          <p:nvPr>
            <p:ph type="title"/>
          </p:nvPr>
        </p:nvSpPr>
        <p:spPr/>
        <p:txBody>
          <a:bodyPr/>
          <a:lstStyle/>
          <a:p>
            <a:pPr eaLnBrk="1" hangingPunct="1"/>
            <a:r>
              <a:rPr lang="en-US"/>
              <a:t>Nise, Exemplo 13.4, pag.569</a:t>
            </a:r>
            <a:endParaRPr lang="pt-BR"/>
          </a:p>
        </p:txBody>
      </p:sp>
      <p:sp>
        <p:nvSpPr>
          <p:cNvPr id="142346" name="Espaço Reservado para Conteúdo 2"/>
          <p:cNvSpPr>
            <a:spLocks noGrp="1"/>
          </p:cNvSpPr>
          <p:nvPr>
            <p:ph idx="1"/>
          </p:nvPr>
        </p:nvSpPr>
        <p:spPr>
          <a:xfrm>
            <a:off x="271463" y="785813"/>
            <a:ext cx="9410700" cy="5381625"/>
          </a:xfrm>
        </p:spPr>
        <p:txBody>
          <a:bodyPr/>
          <a:lstStyle/>
          <a:p>
            <a:pPr eaLnBrk="1" hangingPunct="1"/>
            <a:r>
              <a:rPr lang="en-US"/>
              <a:t>Dado um ZOH em série com G1(s)=(s+2)/(s+1) determine a F(z) do conjunto, se o período de amostragem é de 0,5s (lembrar que e</a:t>
            </a:r>
            <a:r>
              <a:rPr lang="en-US" baseline="30000"/>
              <a:t>sT</a:t>
            </a:r>
            <a:r>
              <a:rPr lang="en-US"/>
              <a:t> = z)</a:t>
            </a:r>
            <a:endParaRPr lang="pt-BR"/>
          </a:p>
        </p:txBody>
      </p:sp>
      <p:graphicFrame>
        <p:nvGraphicFramePr>
          <p:cNvPr id="1373186" name="Object 2"/>
          <p:cNvGraphicFramePr>
            <a:graphicFrameLocks noChangeAspect="1"/>
          </p:cNvGraphicFramePr>
          <p:nvPr/>
        </p:nvGraphicFramePr>
        <p:xfrm>
          <a:off x="541338" y="2303463"/>
          <a:ext cx="3197225" cy="1039812"/>
        </p:xfrm>
        <a:graphic>
          <a:graphicData uri="http://schemas.openxmlformats.org/presentationml/2006/ole">
            <mc:AlternateContent xmlns:mc="http://schemas.openxmlformats.org/markup-compatibility/2006">
              <mc:Choice xmlns:v="urn:schemas-microsoft-com:vml" Requires="v">
                <p:oleObj name="Equação" r:id="rId2" imgW="1485720" imgH="482400" progId="Equation.3">
                  <p:embed/>
                </p:oleObj>
              </mc:Choice>
              <mc:Fallback>
                <p:oleObj name="Equação" r:id="rId2" imgW="148572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38" y="2303463"/>
                        <a:ext cx="3197225"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3187" name="Object 3"/>
          <p:cNvGraphicFramePr>
            <a:graphicFrameLocks noChangeAspect="1"/>
          </p:cNvGraphicFramePr>
          <p:nvPr/>
        </p:nvGraphicFramePr>
        <p:xfrm>
          <a:off x="446088" y="3500438"/>
          <a:ext cx="3389312" cy="1039812"/>
        </p:xfrm>
        <a:graphic>
          <a:graphicData uri="http://schemas.openxmlformats.org/presentationml/2006/ole">
            <mc:AlternateContent xmlns:mc="http://schemas.openxmlformats.org/markup-compatibility/2006">
              <mc:Choice xmlns:v="urn:schemas-microsoft-com:vml" Requires="v">
                <p:oleObj name="Equação" r:id="rId4" imgW="1574640" imgH="482400" progId="Equation.3">
                  <p:embed/>
                </p:oleObj>
              </mc:Choice>
              <mc:Fallback>
                <p:oleObj name="Equação" r:id="rId4" imgW="157464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88" y="3500438"/>
                        <a:ext cx="3389312"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3188" name="Object 4"/>
          <p:cNvGraphicFramePr>
            <a:graphicFrameLocks noChangeAspect="1"/>
          </p:cNvGraphicFramePr>
          <p:nvPr/>
        </p:nvGraphicFramePr>
        <p:xfrm>
          <a:off x="238125" y="4675188"/>
          <a:ext cx="3800475" cy="1039812"/>
        </p:xfrm>
        <a:graphic>
          <a:graphicData uri="http://schemas.openxmlformats.org/presentationml/2006/ole">
            <mc:AlternateContent xmlns:mc="http://schemas.openxmlformats.org/markup-compatibility/2006">
              <mc:Choice xmlns:v="urn:schemas-microsoft-com:vml" Requires="v">
                <p:oleObj name="Equação" r:id="rId6" imgW="1765080" imgH="482400" progId="Equation.3">
                  <p:embed/>
                </p:oleObj>
              </mc:Choice>
              <mc:Fallback>
                <p:oleObj name="Equação" r:id="rId6" imgW="176508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125" y="4675188"/>
                        <a:ext cx="3800475"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3189" name="Object 5"/>
          <p:cNvGraphicFramePr>
            <a:graphicFrameLocks noChangeAspect="1"/>
          </p:cNvGraphicFramePr>
          <p:nvPr/>
        </p:nvGraphicFramePr>
        <p:xfrm>
          <a:off x="4411663" y="2246313"/>
          <a:ext cx="5113337" cy="1039812"/>
        </p:xfrm>
        <a:graphic>
          <a:graphicData uri="http://schemas.openxmlformats.org/presentationml/2006/ole">
            <mc:AlternateContent xmlns:mc="http://schemas.openxmlformats.org/markup-compatibility/2006">
              <mc:Choice xmlns:v="urn:schemas-microsoft-com:vml" Requires="v">
                <p:oleObj name="Equação" r:id="rId8" imgW="2374560" imgH="482400" progId="Equation.3">
                  <p:embed/>
                </p:oleObj>
              </mc:Choice>
              <mc:Fallback>
                <p:oleObj name="Equação" r:id="rId8" imgW="237456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1663" y="2246313"/>
                        <a:ext cx="5113337"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3190" name="Object 6"/>
          <p:cNvGraphicFramePr>
            <a:graphicFrameLocks noChangeAspect="1"/>
          </p:cNvGraphicFramePr>
          <p:nvPr/>
        </p:nvGraphicFramePr>
        <p:xfrm>
          <a:off x="4452938" y="3246438"/>
          <a:ext cx="4757737" cy="1039812"/>
        </p:xfrm>
        <a:graphic>
          <a:graphicData uri="http://schemas.openxmlformats.org/presentationml/2006/ole">
            <mc:AlternateContent xmlns:mc="http://schemas.openxmlformats.org/markup-compatibility/2006">
              <mc:Choice xmlns:v="urn:schemas-microsoft-com:vml" Requires="v">
                <p:oleObj name="Equação" r:id="rId10" imgW="2209680" imgH="482400" progId="Equation.3">
                  <p:embed/>
                </p:oleObj>
              </mc:Choice>
              <mc:Fallback>
                <p:oleObj name="Equação" r:id="rId10" imgW="220968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2938" y="3246438"/>
                        <a:ext cx="4757737"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3191" name="Object 7"/>
          <p:cNvGraphicFramePr>
            <a:graphicFrameLocks noChangeAspect="1"/>
          </p:cNvGraphicFramePr>
          <p:nvPr/>
        </p:nvGraphicFramePr>
        <p:xfrm>
          <a:off x="4595813" y="4389438"/>
          <a:ext cx="4511675" cy="1039812"/>
        </p:xfrm>
        <a:graphic>
          <a:graphicData uri="http://schemas.openxmlformats.org/presentationml/2006/ole">
            <mc:AlternateContent xmlns:mc="http://schemas.openxmlformats.org/markup-compatibility/2006">
              <mc:Choice xmlns:v="urn:schemas-microsoft-com:vml" Requires="v">
                <p:oleObj name="Equação" r:id="rId12" imgW="2095200" imgH="482400" progId="Equation.3">
                  <p:embed/>
                </p:oleObj>
              </mc:Choice>
              <mc:Fallback>
                <p:oleObj name="Equação" r:id="rId12" imgW="2095200" imgH="482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95813" y="4389438"/>
                        <a:ext cx="4511675"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3192" name="Object 8"/>
          <p:cNvGraphicFramePr>
            <a:graphicFrameLocks noChangeAspect="1"/>
          </p:cNvGraphicFramePr>
          <p:nvPr/>
        </p:nvGraphicFramePr>
        <p:xfrm>
          <a:off x="4595813" y="5429250"/>
          <a:ext cx="2406650" cy="930275"/>
        </p:xfrm>
        <a:graphic>
          <a:graphicData uri="http://schemas.openxmlformats.org/presentationml/2006/ole">
            <mc:AlternateContent xmlns:mc="http://schemas.openxmlformats.org/markup-compatibility/2006">
              <mc:Choice xmlns:v="urn:schemas-microsoft-com:vml" Requires="v">
                <p:oleObj name="Equação" r:id="rId14" imgW="1117440" imgH="431640" progId="Equation.3">
                  <p:embed/>
                </p:oleObj>
              </mc:Choice>
              <mc:Fallback>
                <p:oleObj name="Equação" r:id="rId14" imgW="1117440" imgH="431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5813" y="5429250"/>
                        <a:ext cx="2406650"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73186"/>
                                        </p:tgtEl>
                                        <p:attrNameLst>
                                          <p:attrName>style.visibility</p:attrName>
                                        </p:attrNameLst>
                                      </p:cBhvr>
                                      <p:to>
                                        <p:strVal val="visible"/>
                                      </p:to>
                                    </p:set>
                                    <p:animEffect transition="in" filter="box(in)">
                                      <p:cBhvr>
                                        <p:cTn id="7" dur="500"/>
                                        <p:tgtEl>
                                          <p:spTgt spid="137318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73187"/>
                                        </p:tgtEl>
                                        <p:attrNameLst>
                                          <p:attrName>style.visibility</p:attrName>
                                        </p:attrNameLst>
                                      </p:cBhvr>
                                      <p:to>
                                        <p:strVal val="visible"/>
                                      </p:to>
                                    </p:set>
                                    <p:animEffect transition="in" filter="box(in)">
                                      <p:cBhvr>
                                        <p:cTn id="12" dur="500"/>
                                        <p:tgtEl>
                                          <p:spTgt spid="137318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73188"/>
                                        </p:tgtEl>
                                        <p:attrNameLst>
                                          <p:attrName>style.visibility</p:attrName>
                                        </p:attrNameLst>
                                      </p:cBhvr>
                                      <p:to>
                                        <p:strVal val="visible"/>
                                      </p:to>
                                    </p:set>
                                    <p:animEffect transition="in" filter="box(in)">
                                      <p:cBhvr>
                                        <p:cTn id="17" dur="500"/>
                                        <p:tgtEl>
                                          <p:spTgt spid="137318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73189"/>
                                        </p:tgtEl>
                                        <p:attrNameLst>
                                          <p:attrName>style.visibility</p:attrName>
                                        </p:attrNameLst>
                                      </p:cBhvr>
                                      <p:to>
                                        <p:strVal val="visible"/>
                                      </p:to>
                                    </p:set>
                                    <p:animEffect transition="in" filter="box(in)">
                                      <p:cBhvr>
                                        <p:cTn id="22" dur="500"/>
                                        <p:tgtEl>
                                          <p:spTgt spid="137318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373190"/>
                                        </p:tgtEl>
                                        <p:attrNameLst>
                                          <p:attrName>style.visibility</p:attrName>
                                        </p:attrNameLst>
                                      </p:cBhvr>
                                      <p:to>
                                        <p:strVal val="visible"/>
                                      </p:to>
                                    </p:set>
                                    <p:animEffect transition="in" filter="box(in)">
                                      <p:cBhvr>
                                        <p:cTn id="27" dur="500"/>
                                        <p:tgtEl>
                                          <p:spTgt spid="137319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373191"/>
                                        </p:tgtEl>
                                        <p:attrNameLst>
                                          <p:attrName>style.visibility</p:attrName>
                                        </p:attrNameLst>
                                      </p:cBhvr>
                                      <p:to>
                                        <p:strVal val="visible"/>
                                      </p:to>
                                    </p:set>
                                    <p:animEffect transition="in" filter="box(in)">
                                      <p:cBhvr>
                                        <p:cTn id="32" dur="500"/>
                                        <p:tgtEl>
                                          <p:spTgt spid="137319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373192"/>
                                        </p:tgtEl>
                                        <p:attrNameLst>
                                          <p:attrName>style.visibility</p:attrName>
                                        </p:attrNameLst>
                                      </p:cBhvr>
                                      <p:to>
                                        <p:strVal val="visible"/>
                                      </p:to>
                                    </p:set>
                                    <p:animEffect transition="in" filter="box(in)">
                                      <p:cBhvr>
                                        <p:cTn id="37" dur="500"/>
                                        <p:tgtEl>
                                          <p:spTgt spid="137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ítulo 1"/>
          <p:cNvSpPr>
            <a:spLocks noGrp="1"/>
          </p:cNvSpPr>
          <p:nvPr>
            <p:ph type="title"/>
          </p:nvPr>
        </p:nvSpPr>
        <p:spPr/>
        <p:txBody>
          <a:bodyPr/>
          <a:lstStyle/>
          <a:p>
            <a:pPr eaLnBrk="1" hangingPunct="1"/>
            <a:r>
              <a:rPr lang="en-US"/>
              <a:t>Nise, Exemplo 13.4, pag.569, via Matlab</a:t>
            </a:r>
            <a:endParaRPr lang="pt-BR"/>
          </a:p>
        </p:txBody>
      </p:sp>
      <p:sp>
        <p:nvSpPr>
          <p:cNvPr id="157698" name="Espaço Reservado para Conteúdo 2"/>
          <p:cNvSpPr>
            <a:spLocks noGrp="1"/>
          </p:cNvSpPr>
          <p:nvPr>
            <p:ph idx="1"/>
          </p:nvPr>
        </p:nvSpPr>
        <p:spPr>
          <a:xfrm>
            <a:off x="271463" y="785813"/>
            <a:ext cx="9410700" cy="5381625"/>
          </a:xfrm>
        </p:spPr>
        <p:txBody>
          <a:bodyPr/>
          <a:lstStyle/>
          <a:p>
            <a:pPr eaLnBrk="1" hangingPunct="1"/>
            <a:r>
              <a:rPr lang="en-US" dirty="0"/>
              <a:t>Dado um ZOH </a:t>
            </a:r>
            <a:r>
              <a:rPr lang="en-US" dirty="0" err="1"/>
              <a:t>em</a:t>
            </a:r>
            <a:r>
              <a:rPr lang="en-US" dirty="0"/>
              <a:t> </a:t>
            </a:r>
            <a:r>
              <a:rPr lang="en-US" dirty="0" err="1"/>
              <a:t>série</a:t>
            </a:r>
            <a:r>
              <a:rPr lang="en-US" dirty="0"/>
              <a:t> com G1(s)=(s+2)/(s+1) determine a F(z) do </a:t>
            </a:r>
            <a:r>
              <a:rPr lang="en-US" dirty="0" err="1"/>
              <a:t>conjunto</a:t>
            </a:r>
            <a:r>
              <a:rPr lang="en-US" dirty="0"/>
              <a:t>, se o </a:t>
            </a:r>
            <a:r>
              <a:rPr lang="en-US" dirty="0" err="1"/>
              <a:t>período</a:t>
            </a:r>
            <a:r>
              <a:rPr lang="en-US" dirty="0"/>
              <a:t> de </a:t>
            </a:r>
            <a:r>
              <a:rPr lang="en-US" dirty="0" err="1"/>
              <a:t>amostragem</a:t>
            </a:r>
            <a:r>
              <a:rPr lang="en-US" dirty="0"/>
              <a:t> é de 0,5s (</a:t>
            </a:r>
            <a:r>
              <a:rPr lang="en-US" dirty="0" err="1"/>
              <a:t>lembrar</a:t>
            </a:r>
            <a:r>
              <a:rPr lang="en-US" dirty="0"/>
              <a:t> </a:t>
            </a:r>
            <a:r>
              <a:rPr lang="en-US" dirty="0" err="1"/>
              <a:t>que</a:t>
            </a:r>
            <a:r>
              <a:rPr lang="en-US" dirty="0"/>
              <a:t> </a:t>
            </a:r>
            <a:r>
              <a:rPr lang="en-US" dirty="0" err="1"/>
              <a:t>e</a:t>
            </a:r>
            <a:r>
              <a:rPr lang="en-US" baseline="30000" dirty="0" err="1"/>
              <a:t>sT</a:t>
            </a:r>
            <a:r>
              <a:rPr lang="en-US" dirty="0"/>
              <a:t> = z)</a:t>
            </a:r>
          </a:p>
          <a:p>
            <a:pPr lvl="1" eaLnBrk="1" hangingPunct="1"/>
            <a:r>
              <a:rPr lang="en-US" dirty="0"/>
              <a:t> </a:t>
            </a:r>
            <a:r>
              <a:rPr lang="en-US" i="1" dirty="0"/>
              <a:t>zeros = [-2]; </a:t>
            </a:r>
            <a:r>
              <a:rPr lang="en-US" i="1" dirty="0" err="1"/>
              <a:t>polos</a:t>
            </a:r>
            <a:r>
              <a:rPr lang="en-US" i="1" dirty="0"/>
              <a:t> = [-1]; </a:t>
            </a:r>
          </a:p>
          <a:p>
            <a:pPr lvl="1" eaLnBrk="1" hangingPunct="1"/>
            <a:r>
              <a:rPr lang="en-US" i="1" dirty="0"/>
              <a:t> num = poly(zeros); den = poly(</a:t>
            </a:r>
            <a:r>
              <a:rPr lang="en-US" i="1" dirty="0" err="1"/>
              <a:t>polos</a:t>
            </a:r>
            <a:r>
              <a:rPr lang="en-US" i="1" dirty="0"/>
              <a:t>);</a:t>
            </a:r>
          </a:p>
          <a:p>
            <a:pPr lvl="1" eaLnBrk="1" hangingPunct="1"/>
            <a:r>
              <a:rPr lang="en-US" i="1" dirty="0"/>
              <a:t> GH = </a:t>
            </a:r>
            <a:r>
              <a:rPr lang="en-US" i="1" dirty="0" err="1"/>
              <a:t>tf</a:t>
            </a:r>
            <a:r>
              <a:rPr lang="en-US" i="1" dirty="0"/>
              <a:t>(</a:t>
            </a:r>
            <a:r>
              <a:rPr lang="en-US" i="1" dirty="0" err="1"/>
              <a:t>num,den</a:t>
            </a:r>
            <a:r>
              <a:rPr lang="en-US" i="1" dirty="0"/>
              <a:t>); </a:t>
            </a:r>
            <a:r>
              <a:rPr lang="en-US" i="1" dirty="0" err="1"/>
              <a:t>Fz</a:t>
            </a:r>
            <a:r>
              <a:rPr lang="en-US" i="1" dirty="0"/>
              <a:t> = c2d(GH,0.5,’zoh’)</a:t>
            </a:r>
          </a:p>
          <a:p>
            <a:pPr lvl="1" eaLnBrk="1" hangingPunct="1"/>
            <a:r>
              <a:rPr lang="en-US" dirty="0" err="1"/>
              <a:t>Obtemos</a:t>
            </a:r>
            <a:r>
              <a:rPr lang="en-US" dirty="0"/>
              <a:t> </a:t>
            </a:r>
            <a:r>
              <a:rPr lang="en-US" dirty="0" err="1"/>
              <a:t>como</a:t>
            </a:r>
            <a:r>
              <a:rPr lang="en-US" dirty="0"/>
              <a:t> </a:t>
            </a:r>
            <a:r>
              <a:rPr lang="en-US" dirty="0" err="1"/>
              <a:t>resposta</a:t>
            </a:r>
            <a:r>
              <a:rPr lang="en-US" dirty="0"/>
              <a:t> : </a:t>
            </a:r>
          </a:p>
          <a:p>
            <a:pPr lvl="1" eaLnBrk="1" hangingPunct="1"/>
            <a:r>
              <a:rPr lang="en-US" i="1" dirty="0"/>
              <a:t>Transfer function: z - 0.2131</a:t>
            </a:r>
          </a:p>
          <a:p>
            <a:pPr lvl="1" eaLnBrk="1" hangingPunct="1"/>
            <a:r>
              <a:rPr lang="en-US" i="1" dirty="0"/>
              <a:t> 			      --------------</a:t>
            </a:r>
          </a:p>
          <a:p>
            <a:pPr lvl="1" eaLnBrk="1" hangingPunct="1"/>
            <a:r>
              <a:rPr lang="en-US" i="1" dirty="0"/>
              <a:t> 				z - 0.6065</a:t>
            </a:r>
          </a:p>
          <a:p>
            <a:pPr lvl="1" eaLnBrk="1" hangingPunct="1"/>
            <a:r>
              <a:rPr lang="en-US" i="1" dirty="0"/>
              <a:t> Sampling time: 0.5</a:t>
            </a:r>
            <a:endParaRPr lang="pt-BR"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7698">
                                            <p:txEl>
                                              <p:pRg st="0" end="0"/>
                                            </p:txEl>
                                          </p:spTgt>
                                        </p:tgtEl>
                                        <p:attrNameLst>
                                          <p:attrName>style.visibility</p:attrName>
                                        </p:attrNameLst>
                                      </p:cBhvr>
                                      <p:to>
                                        <p:strVal val="visible"/>
                                      </p:to>
                                    </p:set>
                                    <p:animEffect transition="in" filter="box(in)">
                                      <p:cBhvr>
                                        <p:cTn id="7" dur="500"/>
                                        <p:tgtEl>
                                          <p:spTgt spid="1576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7698">
                                            <p:txEl>
                                              <p:pRg st="1" end="1"/>
                                            </p:txEl>
                                          </p:spTgt>
                                        </p:tgtEl>
                                        <p:attrNameLst>
                                          <p:attrName>style.visibility</p:attrName>
                                        </p:attrNameLst>
                                      </p:cBhvr>
                                      <p:to>
                                        <p:strVal val="visible"/>
                                      </p:to>
                                    </p:set>
                                    <p:animEffect transition="in" filter="box(in)">
                                      <p:cBhvr>
                                        <p:cTn id="12" dur="500"/>
                                        <p:tgtEl>
                                          <p:spTgt spid="1576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7698">
                                            <p:txEl>
                                              <p:pRg st="2" end="2"/>
                                            </p:txEl>
                                          </p:spTgt>
                                        </p:tgtEl>
                                        <p:attrNameLst>
                                          <p:attrName>style.visibility</p:attrName>
                                        </p:attrNameLst>
                                      </p:cBhvr>
                                      <p:to>
                                        <p:strVal val="visible"/>
                                      </p:to>
                                    </p:set>
                                    <p:animEffect transition="in" filter="box(in)">
                                      <p:cBhvr>
                                        <p:cTn id="17" dur="500"/>
                                        <p:tgtEl>
                                          <p:spTgt spid="1576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57698">
                                            <p:txEl>
                                              <p:pRg st="3" end="3"/>
                                            </p:txEl>
                                          </p:spTgt>
                                        </p:tgtEl>
                                        <p:attrNameLst>
                                          <p:attrName>style.visibility</p:attrName>
                                        </p:attrNameLst>
                                      </p:cBhvr>
                                      <p:to>
                                        <p:strVal val="visible"/>
                                      </p:to>
                                    </p:set>
                                    <p:animEffect transition="in" filter="box(in)">
                                      <p:cBhvr>
                                        <p:cTn id="22" dur="500"/>
                                        <p:tgtEl>
                                          <p:spTgt spid="1576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57698">
                                            <p:txEl>
                                              <p:pRg st="4" end="4"/>
                                            </p:txEl>
                                          </p:spTgt>
                                        </p:tgtEl>
                                        <p:attrNameLst>
                                          <p:attrName>style.visibility</p:attrName>
                                        </p:attrNameLst>
                                      </p:cBhvr>
                                      <p:to>
                                        <p:strVal val="visible"/>
                                      </p:to>
                                    </p:set>
                                    <p:animEffect transition="in" filter="box(in)">
                                      <p:cBhvr>
                                        <p:cTn id="27" dur="500"/>
                                        <p:tgtEl>
                                          <p:spTgt spid="1576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57698">
                                            <p:txEl>
                                              <p:pRg st="5" end="5"/>
                                            </p:txEl>
                                          </p:spTgt>
                                        </p:tgtEl>
                                        <p:attrNameLst>
                                          <p:attrName>style.visibility</p:attrName>
                                        </p:attrNameLst>
                                      </p:cBhvr>
                                      <p:to>
                                        <p:strVal val="visible"/>
                                      </p:to>
                                    </p:set>
                                    <p:animEffect transition="in" filter="box(in)">
                                      <p:cBhvr>
                                        <p:cTn id="32" dur="500"/>
                                        <p:tgtEl>
                                          <p:spTgt spid="157698">
                                            <p:txEl>
                                              <p:pRg st="5" end="5"/>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57698">
                                            <p:txEl>
                                              <p:pRg st="6" end="6"/>
                                            </p:txEl>
                                          </p:spTgt>
                                        </p:tgtEl>
                                        <p:attrNameLst>
                                          <p:attrName>style.visibility</p:attrName>
                                        </p:attrNameLst>
                                      </p:cBhvr>
                                      <p:to>
                                        <p:strVal val="visible"/>
                                      </p:to>
                                    </p:set>
                                    <p:animEffect transition="in" filter="box(in)">
                                      <p:cBhvr>
                                        <p:cTn id="35" dur="500"/>
                                        <p:tgtEl>
                                          <p:spTgt spid="157698">
                                            <p:txEl>
                                              <p:pRg st="6" end="6"/>
                                            </p:txEl>
                                          </p:spTgt>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157698">
                                            <p:txEl>
                                              <p:pRg st="7" end="7"/>
                                            </p:txEl>
                                          </p:spTgt>
                                        </p:tgtEl>
                                        <p:attrNameLst>
                                          <p:attrName>style.visibility</p:attrName>
                                        </p:attrNameLst>
                                      </p:cBhvr>
                                      <p:to>
                                        <p:strVal val="visible"/>
                                      </p:to>
                                    </p:set>
                                    <p:animEffect transition="in" filter="box(in)">
                                      <p:cBhvr>
                                        <p:cTn id="38" dur="500"/>
                                        <p:tgtEl>
                                          <p:spTgt spid="157698">
                                            <p:txEl>
                                              <p:pRg st="7" end="7"/>
                                            </p:txEl>
                                          </p:spTgt>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157698">
                                            <p:txEl>
                                              <p:pRg st="8" end="8"/>
                                            </p:txEl>
                                          </p:spTgt>
                                        </p:tgtEl>
                                        <p:attrNameLst>
                                          <p:attrName>style.visibility</p:attrName>
                                        </p:attrNameLst>
                                      </p:cBhvr>
                                      <p:to>
                                        <p:strVal val="visible"/>
                                      </p:to>
                                    </p:set>
                                    <p:animEffect transition="in" filter="box(in)">
                                      <p:cBhvr>
                                        <p:cTn id="41" dur="500"/>
                                        <p:tgtEl>
                                          <p:spTgt spid="15769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build="p"/>
    </p:bldLst>
  </p:timing>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Título 3"/>
          <p:cNvSpPr>
            <a:spLocks noGrp="1"/>
          </p:cNvSpPr>
          <p:nvPr>
            <p:ph type="ctrTitle" sz="quarter"/>
          </p:nvPr>
        </p:nvSpPr>
        <p:spPr/>
        <p:txBody>
          <a:bodyPr/>
          <a:lstStyle/>
          <a:p>
            <a:r>
              <a:rPr lang="en-US"/>
              <a:t>Backup Slides</a:t>
            </a:r>
            <a:endParaRPr lang="pt-BR"/>
          </a:p>
        </p:txBody>
      </p:sp>
      <p:sp>
        <p:nvSpPr>
          <p:cNvPr id="995331" name="Subtítulo 4"/>
          <p:cNvSpPr>
            <a:spLocks noGrp="1"/>
          </p:cNvSpPr>
          <p:nvPr>
            <p:ph type="subTitle" sz="quarter" idx="1"/>
          </p:nvPr>
        </p:nvSpPr>
        <p:spPr/>
        <p:txBody>
          <a:bodyPr/>
          <a:lstStyle/>
          <a:p>
            <a:r>
              <a:rPr lang="en-US"/>
              <a:t>Propriedades</a:t>
            </a:r>
          </a:p>
          <a:p>
            <a:r>
              <a:rPr lang="en-US"/>
              <a:t>e Resolução de Problemas de Transformada Z</a:t>
            </a:r>
          </a:p>
          <a:p>
            <a:r>
              <a:rPr lang="en-US"/>
              <a:t>Coleção Schaum</a:t>
            </a:r>
            <a:endParaRPr lang="pt-BR"/>
          </a:p>
        </p:txBody>
      </p:sp>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2"/>
          <p:cNvSpPr>
            <a:spLocks noGrp="1" noChangeArrowheads="1"/>
          </p:cNvSpPr>
          <p:nvPr>
            <p:ph type="title"/>
          </p:nvPr>
        </p:nvSpPr>
        <p:spPr/>
        <p:txBody>
          <a:bodyPr/>
          <a:lstStyle/>
          <a:p>
            <a:r>
              <a:rPr lang="pt-BR"/>
              <a:t>Exemplo 1</a:t>
            </a:r>
          </a:p>
        </p:txBody>
      </p:sp>
      <p:sp>
        <p:nvSpPr>
          <p:cNvPr id="183300" name="Rectangle 5"/>
          <p:cNvSpPr>
            <a:spLocks noGrp="1" noChangeArrowheads="1"/>
          </p:cNvSpPr>
          <p:nvPr>
            <p:ph idx="1"/>
          </p:nvPr>
        </p:nvSpPr>
        <p:spPr/>
        <p:txBody>
          <a:bodyPr/>
          <a:lstStyle/>
          <a:p>
            <a:r>
              <a:rPr lang="pt-BR"/>
              <a:t>Calcule </a:t>
            </a:r>
            <a:r>
              <a:rPr lang="pt-BR" i="1"/>
              <a:t>F(z)</a:t>
            </a:r>
            <a:r>
              <a:rPr lang="pt-BR"/>
              <a:t> para f(k)=1</a:t>
            </a:r>
          </a:p>
        </p:txBody>
      </p:sp>
      <p:graphicFrame>
        <p:nvGraphicFramePr>
          <p:cNvPr id="183298" name="Object 2"/>
          <p:cNvGraphicFramePr>
            <a:graphicFrameLocks noChangeAspect="1"/>
          </p:cNvGraphicFramePr>
          <p:nvPr/>
        </p:nvGraphicFramePr>
        <p:xfrm>
          <a:off x="747713" y="1700213"/>
          <a:ext cx="3844925" cy="2884487"/>
        </p:xfrm>
        <a:graphic>
          <a:graphicData uri="http://schemas.openxmlformats.org/presentationml/2006/ole">
            <mc:AlternateContent xmlns:mc="http://schemas.openxmlformats.org/markup-compatibility/2006">
              <mc:Choice xmlns:v="urn:schemas-microsoft-com:vml" Requires="v">
                <p:oleObj name="Equation" r:id="rId2" imgW="1752480" imgH="1320480" progId="Equation.3">
                  <p:embed/>
                </p:oleObj>
              </mc:Choice>
              <mc:Fallback>
                <p:oleObj name="Equation" r:id="rId2" imgW="1752480" imgH="1320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13" y="1700213"/>
                        <a:ext cx="3844925" cy="2884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10" name="Rectangle 6"/>
          <p:cNvSpPr>
            <a:spLocks noChangeArrowheads="1"/>
          </p:cNvSpPr>
          <p:nvPr/>
        </p:nvSpPr>
        <p:spPr bwMode="auto">
          <a:xfrm>
            <a:off x="344488" y="1773238"/>
            <a:ext cx="4176712" cy="863600"/>
          </a:xfrm>
          <a:prstGeom prst="rect">
            <a:avLst/>
          </a:prstGeom>
          <a:solidFill>
            <a:schemeClr val="bg1"/>
          </a:solidFill>
          <a:ln w="9525">
            <a:noFill/>
            <a:miter lim="800000"/>
            <a:headEnd/>
            <a:tailEnd/>
          </a:ln>
        </p:spPr>
        <p:txBody>
          <a:bodyPr wrap="none" anchor="ctr"/>
          <a:lstStyle/>
          <a:p>
            <a:endParaRPr lang="pt-BR"/>
          </a:p>
        </p:txBody>
      </p:sp>
      <p:sp>
        <p:nvSpPr>
          <p:cNvPr id="98311" name="Rectangle 7"/>
          <p:cNvSpPr>
            <a:spLocks noChangeArrowheads="1"/>
          </p:cNvSpPr>
          <p:nvPr/>
        </p:nvSpPr>
        <p:spPr bwMode="auto">
          <a:xfrm>
            <a:off x="560388" y="2636838"/>
            <a:ext cx="4176712" cy="576262"/>
          </a:xfrm>
          <a:prstGeom prst="rect">
            <a:avLst/>
          </a:prstGeom>
          <a:solidFill>
            <a:schemeClr val="bg1"/>
          </a:solidFill>
          <a:ln w="9525">
            <a:noFill/>
            <a:miter lim="800000"/>
            <a:headEnd/>
            <a:tailEnd/>
          </a:ln>
        </p:spPr>
        <p:txBody>
          <a:bodyPr wrap="none" anchor="ctr"/>
          <a:lstStyle/>
          <a:p>
            <a:endParaRPr lang="pt-BR"/>
          </a:p>
        </p:txBody>
      </p:sp>
      <p:sp>
        <p:nvSpPr>
          <p:cNvPr id="98312" name="Rectangle 8"/>
          <p:cNvSpPr>
            <a:spLocks noChangeArrowheads="1"/>
          </p:cNvSpPr>
          <p:nvPr/>
        </p:nvSpPr>
        <p:spPr bwMode="auto">
          <a:xfrm>
            <a:off x="776288" y="3141663"/>
            <a:ext cx="4176712" cy="503237"/>
          </a:xfrm>
          <a:prstGeom prst="rect">
            <a:avLst/>
          </a:prstGeom>
          <a:solidFill>
            <a:schemeClr val="bg1"/>
          </a:solidFill>
          <a:ln w="9525">
            <a:noFill/>
            <a:miter lim="800000"/>
            <a:headEnd/>
            <a:tailEnd/>
          </a:ln>
        </p:spPr>
        <p:txBody>
          <a:bodyPr wrap="none" anchor="ctr"/>
          <a:lstStyle/>
          <a:p>
            <a:endParaRPr lang="pt-BR"/>
          </a:p>
        </p:txBody>
      </p:sp>
      <p:sp>
        <p:nvSpPr>
          <p:cNvPr id="98313" name="Rectangle 9"/>
          <p:cNvSpPr>
            <a:spLocks noChangeArrowheads="1"/>
          </p:cNvSpPr>
          <p:nvPr/>
        </p:nvSpPr>
        <p:spPr bwMode="auto">
          <a:xfrm>
            <a:off x="704850" y="3789363"/>
            <a:ext cx="4176713" cy="863600"/>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98310"/>
                                        </p:tgtEl>
                                      </p:cBhvr>
                                    </p:animEffect>
                                    <p:set>
                                      <p:cBhvr>
                                        <p:cTn id="7" dur="1" fill="hold">
                                          <p:stCondLst>
                                            <p:cond delay="499"/>
                                          </p:stCondLst>
                                        </p:cTn>
                                        <p:tgtEl>
                                          <p:spTgt spid="983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98311"/>
                                        </p:tgtEl>
                                      </p:cBhvr>
                                    </p:animEffect>
                                    <p:set>
                                      <p:cBhvr>
                                        <p:cTn id="12" dur="1" fill="hold">
                                          <p:stCondLst>
                                            <p:cond delay="499"/>
                                          </p:stCondLst>
                                        </p:cTn>
                                        <p:tgtEl>
                                          <p:spTgt spid="983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98312"/>
                                        </p:tgtEl>
                                      </p:cBhvr>
                                    </p:animEffect>
                                    <p:set>
                                      <p:cBhvr>
                                        <p:cTn id="17" dur="1" fill="hold">
                                          <p:stCondLst>
                                            <p:cond delay="499"/>
                                          </p:stCondLst>
                                        </p:cTn>
                                        <p:tgtEl>
                                          <p:spTgt spid="983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98313"/>
                                        </p:tgtEl>
                                      </p:cBhvr>
                                    </p:animEffect>
                                    <p:set>
                                      <p:cBhvr>
                                        <p:cTn id="22" dur="1" fill="hold">
                                          <p:stCondLst>
                                            <p:cond delay="499"/>
                                          </p:stCondLst>
                                        </p:cTn>
                                        <p:tgtEl>
                                          <p:spTgt spid="983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0" grpId="0" animBg="1"/>
      <p:bldP spid="98311" grpId="0" animBg="1"/>
      <p:bldP spid="98312" grpId="0" animBg="1"/>
      <p:bldP spid="98313" grpId="0" animBg="1"/>
    </p:bldLst>
  </p:timing>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2"/>
          <p:cNvSpPr>
            <a:spLocks noGrp="1" noChangeArrowheads="1"/>
          </p:cNvSpPr>
          <p:nvPr>
            <p:ph type="title"/>
          </p:nvPr>
        </p:nvSpPr>
        <p:spPr/>
        <p:txBody>
          <a:bodyPr/>
          <a:lstStyle/>
          <a:p>
            <a:r>
              <a:rPr lang="pt-BR"/>
              <a:t>Transformada Z – Convolução</a:t>
            </a:r>
          </a:p>
        </p:txBody>
      </p:sp>
      <p:sp>
        <p:nvSpPr>
          <p:cNvPr id="184324" name="Rectangle 3"/>
          <p:cNvSpPr>
            <a:spLocks noGrp="1" noChangeArrowheads="1"/>
          </p:cNvSpPr>
          <p:nvPr>
            <p:ph idx="1"/>
          </p:nvPr>
        </p:nvSpPr>
        <p:spPr/>
        <p:txBody>
          <a:bodyPr/>
          <a:lstStyle/>
          <a:p>
            <a:r>
              <a:rPr lang="pt-BR"/>
              <a:t>Seja o produto de funções em Z</a:t>
            </a:r>
          </a:p>
        </p:txBody>
      </p:sp>
      <p:graphicFrame>
        <p:nvGraphicFramePr>
          <p:cNvPr id="184322" name="Object 2"/>
          <p:cNvGraphicFramePr>
            <a:graphicFrameLocks noChangeAspect="1"/>
          </p:cNvGraphicFramePr>
          <p:nvPr/>
        </p:nvGraphicFramePr>
        <p:xfrm>
          <a:off x="723900" y="2116138"/>
          <a:ext cx="8693150" cy="2052637"/>
        </p:xfrm>
        <a:graphic>
          <a:graphicData uri="http://schemas.openxmlformats.org/presentationml/2006/ole">
            <mc:AlternateContent xmlns:mc="http://schemas.openxmlformats.org/markup-compatibility/2006">
              <mc:Choice xmlns:v="urn:schemas-microsoft-com:vml" Requires="v">
                <p:oleObj name="Equation" r:id="rId2" imgW="3962160" imgH="939600" progId="Equation.3">
                  <p:embed/>
                </p:oleObj>
              </mc:Choice>
              <mc:Fallback>
                <p:oleObj name="Equation" r:id="rId2" imgW="3962160" imgH="939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2116138"/>
                        <a:ext cx="8693150" cy="2052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1" name="Rectangle 5"/>
          <p:cNvSpPr>
            <a:spLocks noChangeArrowheads="1"/>
          </p:cNvSpPr>
          <p:nvPr/>
        </p:nvSpPr>
        <p:spPr bwMode="auto">
          <a:xfrm>
            <a:off x="704850" y="1989138"/>
            <a:ext cx="5400675" cy="1152525"/>
          </a:xfrm>
          <a:prstGeom prst="rect">
            <a:avLst/>
          </a:prstGeom>
          <a:solidFill>
            <a:schemeClr val="bg1"/>
          </a:solidFill>
          <a:ln w="9525">
            <a:noFill/>
            <a:miter lim="800000"/>
            <a:headEnd/>
            <a:tailEnd/>
          </a:ln>
        </p:spPr>
        <p:txBody>
          <a:bodyPr wrap="none" anchor="ctr"/>
          <a:lstStyle/>
          <a:p>
            <a:endParaRPr lang="pt-BR"/>
          </a:p>
        </p:txBody>
      </p:sp>
      <p:sp>
        <p:nvSpPr>
          <p:cNvPr id="101382" name="Rectangle 6"/>
          <p:cNvSpPr>
            <a:spLocks noChangeArrowheads="1"/>
          </p:cNvSpPr>
          <p:nvPr/>
        </p:nvSpPr>
        <p:spPr bwMode="auto">
          <a:xfrm>
            <a:off x="6105525" y="1989138"/>
            <a:ext cx="3311525" cy="1152525"/>
          </a:xfrm>
          <a:prstGeom prst="rect">
            <a:avLst/>
          </a:prstGeom>
          <a:solidFill>
            <a:schemeClr val="bg1"/>
          </a:solidFill>
          <a:ln w="9525">
            <a:noFill/>
            <a:miter lim="800000"/>
            <a:headEnd/>
            <a:tailEnd/>
          </a:ln>
        </p:spPr>
        <p:txBody>
          <a:bodyPr wrap="none" anchor="ctr"/>
          <a:lstStyle/>
          <a:p>
            <a:endParaRPr lang="pt-BR"/>
          </a:p>
        </p:txBody>
      </p:sp>
      <p:sp>
        <p:nvSpPr>
          <p:cNvPr id="101383" name="Rectangle 7"/>
          <p:cNvSpPr>
            <a:spLocks noChangeArrowheads="1"/>
          </p:cNvSpPr>
          <p:nvPr/>
        </p:nvSpPr>
        <p:spPr bwMode="auto">
          <a:xfrm>
            <a:off x="704850" y="3213100"/>
            <a:ext cx="7920038" cy="1152525"/>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01381"/>
                                        </p:tgtEl>
                                      </p:cBhvr>
                                    </p:animEffect>
                                    <p:set>
                                      <p:cBhvr>
                                        <p:cTn id="7" dur="1" fill="hold">
                                          <p:stCondLst>
                                            <p:cond delay="499"/>
                                          </p:stCondLst>
                                        </p:cTn>
                                        <p:tgtEl>
                                          <p:spTgt spid="10138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01382"/>
                                        </p:tgtEl>
                                      </p:cBhvr>
                                    </p:animEffect>
                                    <p:set>
                                      <p:cBhvr>
                                        <p:cTn id="12" dur="1" fill="hold">
                                          <p:stCondLst>
                                            <p:cond delay="499"/>
                                          </p:stCondLst>
                                        </p:cTn>
                                        <p:tgtEl>
                                          <p:spTgt spid="10138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01383"/>
                                        </p:tgtEl>
                                      </p:cBhvr>
                                    </p:animEffect>
                                    <p:set>
                                      <p:cBhvr>
                                        <p:cTn id="17" dur="1" fill="hold">
                                          <p:stCondLst>
                                            <p:cond delay="499"/>
                                          </p:stCondLst>
                                        </p:cTn>
                                        <p:tgtEl>
                                          <p:spTgt spid="1013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animBg="1"/>
      <p:bldP spid="101382" grpId="0" animBg="1"/>
      <p:bldP spid="101383" grpId="0" animBg="1"/>
    </p:bldLst>
  </p:timing>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ChangeArrowheads="1"/>
          </p:cNvSpPr>
          <p:nvPr>
            <p:ph type="title"/>
          </p:nvPr>
        </p:nvSpPr>
        <p:spPr/>
        <p:txBody>
          <a:bodyPr/>
          <a:lstStyle/>
          <a:p>
            <a:r>
              <a:rPr lang="pt-BR"/>
              <a:t>Relembrando : Séries Convergentes</a:t>
            </a:r>
          </a:p>
        </p:txBody>
      </p:sp>
      <p:sp>
        <p:nvSpPr>
          <p:cNvPr id="185348" name="Rectangle 3"/>
          <p:cNvSpPr>
            <a:spLocks noGrp="1" noChangeArrowheads="1"/>
          </p:cNvSpPr>
          <p:nvPr>
            <p:ph idx="1"/>
          </p:nvPr>
        </p:nvSpPr>
        <p:spPr/>
        <p:txBody>
          <a:bodyPr/>
          <a:lstStyle/>
          <a:p>
            <a:r>
              <a:rPr lang="pt-BR"/>
              <a:t>A soma dos termos da série abaixo, será :</a:t>
            </a:r>
          </a:p>
        </p:txBody>
      </p:sp>
      <p:graphicFrame>
        <p:nvGraphicFramePr>
          <p:cNvPr id="185346" name="Object 2"/>
          <p:cNvGraphicFramePr>
            <a:graphicFrameLocks noChangeAspect="1"/>
          </p:cNvGraphicFramePr>
          <p:nvPr/>
        </p:nvGraphicFramePr>
        <p:xfrm>
          <a:off x="849313" y="1916113"/>
          <a:ext cx="8135937" cy="3278187"/>
        </p:xfrm>
        <a:graphic>
          <a:graphicData uri="http://schemas.openxmlformats.org/presentationml/2006/ole">
            <mc:AlternateContent xmlns:mc="http://schemas.openxmlformats.org/markup-compatibility/2006">
              <mc:Choice xmlns:v="urn:schemas-microsoft-com:vml" Requires="v">
                <p:oleObj name="Equation" r:id="rId2" imgW="3403440" imgH="1371600" progId="Equation.3">
                  <p:embed/>
                </p:oleObj>
              </mc:Choice>
              <mc:Fallback>
                <p:oleObj name="Equation" r:id="rId2" imgW="3403440" imgH="1371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3" y="1916113"/>
                        <a:ext cx="8135937" cy="3278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05" name="Rectangle 5"/>
          <p:cNvSpPr>
            <a:spLocks noChangeArrowheads="1"/>
          </p:cNvSpPr>
          <p:nvPr/>
        </p:nvSpPr>
        <p:spPr bwMode="auto">
          <a:xfrm>
            <a:off x="776288" y="1916113"/>
            <a:ext cx="8426450" cy="504825"/>
          </a:xfrm>
          <a:prstGeom prst="rect">
            <a:avLst/>
          </a:prstGeom>
          <a:solidFill>
            <a:schemeClr val="bg1"/>
          </a:solidFill>
          <a:ln w="9525">
            <a:noFill/>
            <a:miter lim="800000"/>
            <a:headEnd/>
            <a:tailEnd/>
          </a:ln>
        </p:spPr>
        <p:txBody>
          <a:bodyPr wrap="none" anchor="ctr"/>
          <a:lstStyle/>
          <a:p>
            <a:endParaRPr lang="pt-BR"/>
          </a:p>
        </p:txBody>
      </p:sp>
      <p:sp>
        <p:nvSpPr>
          <p:cNvPr id="102406" name="Rectangle 6"/>
          <p:cNvSpPr>
            <a:spLocks noChangeArrowheads="1"/>
          </p:cNvSpPr>
          <p:nvPr/>
        </p:nvSpPr>
        <p:spPr bwMode="auto">
          <a:xfrm>
            <a:off x="849313" y="2565400"/>
            <a:ext cx="8426450" cy="504825"/>
          </a:xfrm>
          <a:prstGeom prst="rect">
            <a:avLst/>
          </a:prstGeom>
          <a:solidFill>
            <a:schemeClr val="bg1"/>
          </a:solidFill>
          <a:ln w="9525">
            <a:noFill/>
            <a:miter lim="800000"/>
            <a:headEnd/>
            <a:tailEnd/>
          </a:ln>
        </p:spPr>
        <p:txBody>
          <a:bodyPr wrap="none" anchor="ctr"/>
          <a:lstStyle/>
          <a:p>
            <a:endParaRPr lang="pt-BR"/>
          </a:p>
        </p:txBody>
      </p:sp>
      <p:sp>
        <p:nvSpPr>
          <p:cNvPr id="102407" name="Rectangle 7"/>
          <p:cNvSpPr>
            <a:spLocks noChangeArrowheads="1"/>
          </p:cNvSpPr>
          <p:nvPr/>
        </p:nvSpPr>
        <p:spPr bwMode="auto">
          <a:xfrm>
            <a:off x="849313" y="3141663"/>
            <a:ext cx="8426450" cy="504825"/>
          </a:xfrm>
          <a:prstGeom prst="rect">
            <a:avLst/>
          </a:prstGeom>
          <a:solidFill>
            <a:schemeClr val="bg1"/>
          </a:solidFill>
          <a:ln w="9525">
            <a:noFill/>
            <a:miter lim="800000"/>
            <a:headEnd/>
            <a:tailEnd/>
          </a:ln>
        </p:spPr>
        <p:txBody>
          <a:bodyPr wrap="none" anchor="ctr"/>
          <a:lstStyle/>
          <a:p>
            <a:endParaRPr lang="pt-BR"/>
          </a:p>
        </p:txBody>
      </p:sp>
      <p:sp>
        <p:nvSpPr>
          <p:cNvPr id="102408" name="Rectangle 8"/>
          <p:cNvSpPr>
            <a:spLocks noChangeArrowheads="1"/>
          </p:cNvSpPr>
          <p:nvPr/>
        </p:nvSpPr>
        <p:spPr bwMode="auto">
          <a:xfrm>
            <a:off x="849313" y="3716338"/>
            <a:ext cx="8426450" cy="504825"/>
          </a:xfrm>
          <a:prstGeom prst="rect">
            <a:avLst/>
          </a:prstGeom>
          <a:solidFill>
            <a:schemeClr val="bg1"/>
          </a:solidFill>
          <a:ln w="9525">
            <a:noFill/>
            <a:miter lim="800000"/>
            <a:headEnd/>
            <a:tailEnd/>
          </a:ln>
        </p:spPr>
        <p:txBody>
          <a:bodyPr wrap="none" anchor="ctr"/>
          <a:lstStyle/>
          <a:p>
            <a:endParaRPr lang="pt-BR"/>
          </a:p>
        </p:txBody>
      </p:sp>
      <p:sp>
        <p:nvSpPr>
          <p:cNvPr id="102409" name="Rectangle 9"/>
          <p:cNvSpPr>
            <a:spLocks noChangeArrowheads="1"/>
          </p:cNvSpPr>
          <p:nvPr/>
        </p:nvSpPr>
        <p:spPr bwMode="auto">
          <a:xfrm>
            <a:off x="849313" y="4292600"/>
            <a:ext cx="8426450" cy="865188"/>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02405"/>
                                        </p:tgtEl>
                                      </p:cBhvr>
                                    </p:animEffect>
                                    <p:set>
                                      <p:cBhvr>
                                        <p:cTn id="7" dur="1" fill="hold">
                                          <p:stCondLst>
                                            <p:cond delay="499"/>
                                          </p:stCondLst>
                                        </p:cTn>
                                        <p:tgtEl>
                                          <p:spTgt spid="10240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02406"/>
                                        </p:tgtEl>
                                      </p:cBhvr>
                                    </p:animEffect>
                                    <p:set>
                                      <p:cBhvr>
                                        <p:cTn id="12" dur="1" fill="hold">
                                          <p:stCondLst>
                                            <p:cond delay="499"/>
                                          </p:stCondLst>
                                        </p:cTn>
                                        <p:tgtEl>
                                          <p:spTgt spid="10240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02407"/>
                                        </p:tgtEl>
                                      </p:cBhvr>
                                    </p:animEffect>
                                    <p:set>
                                      <p:cBhvr>
                                        <p:cTn id="17" dur="1" fill="hold">
                                          <p:stCondLst>
                                            <p:cond delay="499"/>
                                          </p:stCondLst>
                                        </p:cTn>
                                        <p:tgtEl>
                                          <p:spTgt spid="10240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02408"/>
                                        </p:tgtEl>
                                      </p:cBhvr>
                                    </p:animEffect>
                                    <p:set>
                                      <p:cBhvr>
                                        <p:cTn id="22" dur="1" fill="hold">
                                          <p:stCondLst>
                                            <p:cond delay="499"/>
                                          </p:stCondLst>
                                        </p:cTn>
                                        <p:tgtEl>
                                          <p:spTgt spid="10240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02409"/>
                                        </p:tgtEl>
                                      </p:cBhvr>
                                    </p:animEffect>
                                    <p:set>
                                      <p:cBhvr>
                                        <p:cTn id="27" dur="1" fill="hold">
                                          <p:stCondLst>
                                            <p:cond delay="499"/>
                                          </p:stCondLst>
                                        </p:cTn>
                                        <p:tgtEl>
                                          <p:spTgt spid="1024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5" grpId="0" animBg="1"/>
      <p:bldP spid="102406" grpId="0" animBg="1"/>
      <p:bldP spid="102407" grpId="0" animBg="1"/>
      <p:bldP spid="102408" grpId="0" animBg="1"/>
      <p:bldP spid="102409" grpId="0" animBg="1"/>
    </p:bldLst>
  </p:timing>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lstStyle/>
          <a:p>
            <a:r>
              <a:rPr lang="pt-BR"/>
              <a:t>A Transformada Z de uma f(k)=A</a:t>
            </a:r>
            <a:r>
              <a:rPr lang="pt-BR" baseline="30000"/>
              <a:t>k</a:t>
            </a:r>
            <a:endParaRPr lang="pt-BR"/>
          </a:p>
        </p:txBody>
      </p:sp>
      <p:graphicFrame>
        <p:nvGraphicFramePr>
          <p:cNvPr id="186370" name="Object 2"/>
          <p:cNvGraphicFramePr>
            <a:graphicFrameLocks noChangeAspect="1"/>
          </p:cNvGraphicFramePr>
          <p:nvPr/>
        </p:nvGraphicFramePr>
        <p:xfrm>
          <a:off x="195263" y="952500"/>
          <a:ext cx="9582150" cy="5429250"/>
        </p:xfrm>
        <a:graphic>
          <a:graphicData uri="http://schemas.openxmlformats.org/presentationml/2006/ole">
            <mc:AlternateContent xmlns:mc="http://schemas.openxmlformats.org/markup-compatibility/2006">
              <mc:Choice xmlns:v="urn:schemas-microsoft-com:vml" Requires="v">
                <p:oleObj name="Equation" r:id="rId2" imgW="4190760" imgH="2374560" progId="Equation.3">
                  <p:embed/>
                </p:oleObj>
              </mc:Choice>
              <mc:Fallback>
                <p:oleObj name="Equation" r:id="rId2" imgW="4190760" imgH="23745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952500"/>
                        <a:ext cx="9582150" cy="542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29" name="Rectangle 5"/>
          <p:cNvSpPr>
            <a:spLocks noChangeArrowheads="1"/>
          </p:cNvSpPr>
          <p:nvPr/>
        </p:nvSpPr>
        <p:spPr bwMode="auto">
          <a:xfrm>
            <a:off x="200025" y="908050"/>
            <a:ext cx="8426450" cy="936625"/>
          </a:xfrm>
          <a:prstGeom prst="rect">
            <a:avLst/>
          </a:prstGeom>
          <a:solidFill>
            <a:schemeClr val="bg1"/>
          </a:solidFill>
          <a:ln w="9525">
            <a:noFill/>
            <a:miter lim="800000"/>
            <a:headEnd/>
            <a:tailEnd/>
          </a:ln>
        </p:spPr>
        <p:txBody>
          <a:bodyPr wrap="none" anchor="ctr"/>
          <a:lstStyle/>
          <a:p>
            <a:endParaRPr lang="pt-BR"/>
          </a:p>
        </p:txBody>
      </p:sp>
      <p:sp>
        <p:nvSpPr>
          <p:cNvPr id="103430" name="Rectangle 6"/>
          <p:cNvSpPr>
            <a:spLocks noChangeArrowheads="1"/>
          </p:cNvSpPr>
          <p:nvPr/>
        </p:nvSpPr>
        <p:spPr bwMode="auto">
          <a:xfrm>
            <a:off x="128588" y="1916113"/>
            <a:ext cx="8426450" cy="576262"/>
          </a:xfrm>
          <a:prstGeom prst="rect">
            <a:avLst/>
          </a:prstGeom>
          <a:solidFill>
            <a:schemeClr val="bg1"/>
          </a:solidFill>
          <a:ln w="9525">
            <a:noFill/>
            <a:miter lim="800000"/>
            <a:headEnd/>
            <a:tailEnd/>
          </a:ln>
        </p:spPr>
        <p:txBody>
          <a:bodyPr wrap="none" anchor="ctr"/>
          <a:lstStyle/>
          <a:p>
            <a:endParaRPr lang="pt-BR"/>
          </a:p>
        </p:txBody>
      </p:sp>
      <p:sp>
        <p:nvSpPr>
          <p:cNvPr id="103431" name="Rectangle 7"/>
          <p:cNvSpPr>
            <a:spLocks noChangeArrowheads="1"/>
          </p:cNvSpPr>
          <p:nvPr/>
        </p:nvSpPr>
        <p:spPr bwMode="auto">
          <a:xfrm>
            <a:off x="127000" y="2565400"/>
            <a:ext cx="8426450" cy="503238"/>
          </a:xfrm>
          <a:prstGeom prst="rect">
            <a:avLst/>
          </a:prstGeom>
          <a:solidFill>
            <a:schemeClr val="bg1"/>
          </a:solidFill>
          <a:ln w="9525">
            <a:noFill/>
            <a:miter lim="800000"/>
            <a:headEnd/>
            <a:tailEnd/>
          </a:ln>
        </p:spPr>
        <p:txBody>
          <a:bodyPr wrap="none" anchor="ctr"/>
          <a:lstStyle/>
          <a:p>
            <a:endParaRPr lang="pt-BR"/>
          </a:p>
        </p:txBody>
      </p:sp>
      <p:sp>
        <p:nvSpPr>
          <p:cNvPr id="103432" name="Rectangle 8"/>
          <p:cNvSpPr>
            <a:spLocks noChangeArrowheads="1"/>
          </p:cNvSpPr>
          <p:nvPr/>
        </p:nvSpPr>
        <p:spPr bwMode="auto">
          <a:xfrm>
            <a:off x="200025" y="3141663"/>
            <a:ext cx="8426450" cy="863600"/>
          </a:xfrm>
          <a:prstGeom prst="rect">
            <a:avLst/>
          </a:prstGeom>
          <a:solidFill>
            <a:schemeClr val="bg1"/>
          </a:solidFill>
          <a:ln w="9525">
            <a:noFill/>
            <a:miter lim="800000"/>
            <a:headEnd/>
            <a:tailEnd/>
          </a:ln>
        </p:spPr>
        <p:txBody>
          <a:bodyPr wrap="none" anchor="ctr"/>
          <a:lstStyle/>
          <a:p>
            <a:endParaRPr lang="pt-BR"/>
          </a:p>
        </p:txBody>
      </p:sp>
      <p:sp>
        <p:nvSpPr>
          <p:cNvPr id="103433" name="Rectangle 9"/>
          <p:cNvSpPr>
            <a:spLocks noChangeArrowheads="1"/>
          </p:cNvSpPr>
          <p:nvPr/>
        </p:nvSpPr>
        <p:spPr bwMode="auto">
          <a:xfrm>
            <a:off x="200025" y="4149725"/>
            <a:ext cx="8426450" cy="863600"/>
          </a:xfrm>
          <a:prstGeom prst="rect">
            <a:avLst/>
          </a:prstGeom>
          <a:solidFill>
            <a:schemeClr val="bg1"/>
          </a:solidFill>
          <a:ln w="9525">
            <a:noFill/>
            <a:miter lim="800000"/>
            <a:headEnd/>
            <a:tailEnd/>
          </a:ln>
        </p:spPr>
        <p:txBody>
          <a:bodyPr wrap="none" anchor="ctr"/>
          <a:lstStyle/>
          <a:p>
            <a:endParaRPr lang="pt-BR"/>
          </a:p>
        </p:txBody>
      </p:sp>
      <p:sp>
        <p:nvSpPr>
          <p:cNvPr id="103434" name="Rectangle 10"/>
          <p:cNvSpPr>
            <a:spLocks noChangeArrowheads="1"/>
          </p:cNvSpPr>
          <p:nvPr/>
        </p:nvSpPr>
        <p:spPr bwMode="auto">
          <a:xfrm>
            <a:off x="200025" y="5013325"/>
            <a:ext cx="9632950" cy="792163"/>
          </a:xfrm>
          <a:prstGeom prst="rect">
            <a:avLst/>
          </a:prstGeom>
          <a:solidFill>
            <a:schemeClr val="bg1"/>
          </a:solidFill>
          <a:ln w="9525">
            <a:noFill/>
            <a:miter lim="800000"/>
            <a:headEnd/>
            <a:tailEnd/>
          </a:ln>
        </p:spPr>
        <p:txBody>
          <a:bodyPr wrap="none" anchor="ctr"/>
          <a:lstStyle/>
          <a:p>
            <a:endParaRPr lang="pt-BR"/>
          </a:p>
        </p:txBody>
      </p:sp>
      <p:sp>
        <p:nvSpPr>
          <p:cNvPr id="103435" name="Rectangle 11"/>
          <p:cNvSpPr>
            <a:spLocks noChangeArrowheads="1"/>
          </p:cNvSpPr>
          <p:nvPr/>
        </p:nvSpPr>
        <p:spPr bwMode="auto">
          <a:xfrm>
            <a:off x="200025" y="5949950"/>
            <a:ext cx="8426450" cy="576263"/>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03429"/>
                                        </p:tgtEl>
                                      </p:cBhvr>
                                    </p:animEffect>
                                    <p:set>
                                      <p:cBhvr>
                                        <p:cTn id="7" dur="1" fill="hold">
                                          <p:stCondLst>
                                            <p:cond delay="499"/>
                                          </p:stCondLst>
                                        </p:cTn>
                                        <p:tgtEl>
                                          <p:spTgt spid="10342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03430"/>
                                        </p:tgtEl>
                                      </p:cBhvr>
                                    </p:animEffect>
                                    <p:set>
                                      <p:cBhvr>
                                        <p:cTn id="12" dur="1" fill="hold">
                                          <p:stCondLst>
                                            <p:cond delay="499"/>
                                          </p:stCondLst>
                                        </p:cTn>
                                        <p:tgtEl>
                                          <p:spTgt spid="1034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03431"/>
                                        </p:tgtEl>
                                      </p:cBhvr>
                                    </p:animEffect>
                                    <p:set>
                                      <p:cBhvr>
                                        <p:cTn id="17" dur="1" fill="hold">
                                          <p:stCondLst>
                                            <p:cond delay="499"/>
                                          </p:stCondLst>
                                        </p:cTn>
                                        <p:tgtEl>
                                          <p:spTgt spid="10343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03432"/>
                                        </p:tgtEl>
                                      </p:cBhvr>
                                    </p:animEffect>
                                    <p:set>
                                      <p:cBhvr>
                                        <p:cTn id="22" dur="1" fill="hold">
                                          <p:stCondLst>
                                            <p:cond delay="499"/>
                                          </p:stCondLst>
                                        </p:cTn>
                                        <p:tgtEl>
                                          <p:spTgt spid="1034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03433"/>
                                        </p:tgtEl>
                                      </p:cBhvr>
                                    </p:animEffect>
                                    <p:set>
                                      <p:cBhvr>
                                        <p:cTn id="27" dur="1" fill="hold">
                                          <p:stCondLst>
                                            <p:cond delay="499"/>
                                          </p:stCondLst>
                                        </p:cTn>
                                        <p:tgtEl>
                                          <p:spTgt spid="10343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103434"/>
                                        </p:tgtEl>
                                      </p:cBhvr>
                                    </p:animEffect>
                                    <p:set>
                                      <p:cBhvr>
                                        <p:cTn id="32" dur="1" fill="hold">
                                          <p:stCondLst>
                                            <p:cond delay="499"/>
                                          </p:stCondLst>
                                        </p:cTn>
                                        <p:tgtEl>
                                          <p:spTgt spid="1034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grpId="0" nodeType="clickEffect">
                                  <p:stCondLst>
                                    <p:cond delay="0"/>
                                  </p:stCondLst>
                                  <p:childTnLst>
                                    <p:animEffect transition="out" filter="box(in)">
                                      <p:cBhvr>
                                        <p:cTn id="36" dur="500"/>
                                        <p:tgtEl>
                                          <p:spTgt spid="103435"/>
                                        </p:tgtEl>
                                      </p:cBhvr>
                                    </p:animEffect>
                                    <p:set>
                                      <p:cBhvr>
                                        <p:cTn id="37" dur="1" fill="hold">
                                          <p:stCondLst>
                                            <p:cond delay="499"/>
                                          </p:stCondLst>
                                        </p:cTn>
                                        <p:tgtEl>
                                          <p:spTgt spid="103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nimBg="1"/>
      <p:bldP spid="103430" grpId="0" animBg="1"/>
      <p:bldP spid="103431" grpId="0" animBg="1"/>
      <p:bldP spid="103432" grpId="0" animBg="1"/>
      <p:bldP spid="103433" grpId="0" animBg="1"/>
      <p:bldP spid="103434" grpId="0" animBg="1"/>
      <p:bldP spid="103435" grpId="0" animBg="1"/>
    </p:bldLst>
  </p:timing>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Grp="1" noChangeArrowheads="1"/>
          </p:cNvSpPr>
          <p:nvPr>
            <p:ph type="title"/>
          </p:nvPr>
        </p:nvSpPr>
        <p:spPr/>
        <p:txBody>
          <a:bodyPr/>
          <a:lstStyle/>
          <a:p>
            <a:r>
              <a:rPr lang="pt-BR"/>
              <a:t>Calcule </a:t>
            </a:r>
            <a:r>
              <a:rPr lang="pt-BR" i="1"/>
              <a:t>F(z) </a:t>
            </a:r>
            <a:r>
              <a:rPr lang="pt-BR"/>
              <a:t>de f(k)=</a:t>
            </a:r>
            <a:r>
              <a:rPr lang="pt-BR" i="1"/>
              <a:t>e</a:t>
            </a:r>
            <a:r>
              <a:rPr lang="pt-BR" i="1" baseline="30000"/>
              <a:t>-</a:t>
            </a:r>
            <a:r>
              <a:rPr lang="el-GR" i="1" baseline="30000"/>
              <a:t>α</a:t>
            </a:r>
            <a:r>
              <a:rPr lang="pt-BR" i="1" baseline="30000"/>
              <a:t>Tk</a:t>
            </a:r>
            <a:endParaRPr lang="el-GR"/>
          </a:p>
        </p:txBody>
      </p:sp>
      <p:graphicFrame>
        <p:nvGraphicFramePr>
          <p:cNvPr id="187394" name="Object 2"/>
          <p:cNvGraphicFramePr>
            <a:graphicFrameLocks noChangeAspect="1"/>
          </p:cNvGraphicFramePr>
          <p:nvPr/>
        </p:nvGraphicFramePr>
        <p:xfrm>
          <a:off x="1244600" y="817563"/>
          <a:ext cx="7345363" cy="5737225"/>
        </p:xfrm>
        <a:graphic>
          <a:graphicData uri="http://schemas.openxmlformats.org/presentationml/2006/ole">
            <mc:AlternateContent xmlns:mc="http://schemas.openxmlformats.org/markup-compatibility/2006">
              <mc:Choice xmlns:v="urn:schemas-microsoft-com:vml" Requires="v">
                <p:oleObj name="Equation" r:id="rId2" imgW="3073320" imgH="2400120" progId="Equation.3">
                  <p:embed/>
                </p:oleObj>
              </mc:Choice>
              <mc:Fallback>
                <p:oleObj name="Equation" r:id="rId2" imgW="3073320" imgH="24001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00" y="817563"/>
                        <a:ext cx="7345363" cy="573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52" name="Rectangle 4"/>
          <p:cNvSpPr>
            <a:spLocks noChangeArrowheads="1"/>
          </p:cNvSpPr>
          <p:nvPr/>
        </p:nvSpPr>
        <p:spPr bwMode="auto">
          <a:xfrm>
            <a:off x="849313" y="908050"/>
            <a:ext cx="8426450" cy="576263"/>
          </a:xfrm>
          <a:prstGeom prst="rect">
            <a:avLst/>
          </a:prstGeom>
          <a:solidFill>
            <a:schemeClr val="bg1"/>
          </a:solidFill>
          <a:ln w="9525">
            <a:noFill/>
            <a:miter lim="800000"/>
            <a:headEnd/>
            <a:tailEnd/>
          </a:ln>
        </p:spPr>
        <p:txBody>
          <a:bodyPr wrap="none" anchor="ctr"/>
          <a:lstStyle/>
          <a:p>
            <a:endParaRPr lang="pt-BR"/>
          </a:p>
        </p:txBody>
      </p:sp>
      <p:sp>
        <p:nvSpPr>
          <p:cNvPr id="104453" name="Rectangle 5"/>
          <p:cNvSpPr>
            <a:spLocks noChangeArrowheads="1"/>
          </p:cNvSpPr>
          <p:nvPr/>
        </p:nvSpPr>
        <p:spPr bwMode="auto">
          <a:xfrm>
            <a:off x="849313" y="1484313"/>
            <a:ext cx="8426450" cy="936625"/>
          </a:xfrm>
          <a:prstGeom prst="rect">
            <a:avLst/>
          </a:prstGeom>
          <a:solidFill>
            <a:schemeClr val="bg1"/>
          </a:solidFill>
          <a:ln w="9525">
            <a:noFill/>
            <a:miter lim="800000"/>
            <a:headEnd/>
            <a:tailEnd/>
          </a:ln>
        </p:spPr>
        <p:txBody>
          <a:bodyPr wrap="none" anchor="ctr"/>
          <a:lstStyle/>
          <a:p>
            <a:endParaRPr lang="pt-BR"/>
          </a:p>
        </p:txBody>
      </p:sp>
      <p:sp>
        <p:nvSpPr>
          <p:cNvPr id="104454" name="Rectangle 6"/>
          <p:cNvSpPr>
            <a:spLocks noChangeArrowheads="1"/>
          </p:cNvSpPr>
          <p:nvPr/>
        </p:nvSpPr>
        <p:spPr bwMode="auto">
          <a:xfrm>
            <a:off x="776288" y="2492375"/>
            <a:ext cx="8426450" cy="576263"/>
          </a:xfrm>
          <a:prstGeom prst="rect">
            <a:avLst/>
          </a:prstGeom>
          <a:solidFill>
            <a:schemeClr val="bg1"/>
          </a:solidFill>
          <a:ln w="9525">
            <a:noFill/>
            <a:miter lim="800000"/>
            <a:headEnd/>
            <a:tailEnd/>
          </a:ln>
        </p:spPr>
        <p:txBody>
          <a:bodyPr wrap="none" anchor="ctr"/>
          <a:lstStyle/>
          <a:p>
            <a:endParaRPr lang="pt-BR"/>
          </a:p>
        </p:txBody>
      </p:sp>
      <p:sp>
        <p:nvSpPr>
          <p:cNvPr id="104455" name="Rectangle 7"/>
          <p:cNvSpPr>
            <a:spLocks noChangeArrowheads="1"/>
          </p:cNvSpPr>
          <p:nvPr/>
        </p:nvSpPr>
        <p:spPr bwMode="auto">
          <a:xfrm>
            <a:off x="849313" y="3141663"/>
            <a:ext cx="8426450" cy="574675"/>
          </a:xfrm>
          <a:prstGeom prst="rect">
            <a:avLst/>
          </a:prstGeom>
          <a:solidFill>
            <a:schemeClr val="bg1"/>
          </a:solidFill>
          <a:ln w="9525">
            <a:noFill/>
            <a:miter lim="800000"/>
            <a:headEnd/>
            <a:tailEnd/>
          </a:ln>
        </p:spPr>
        <p:txBody>
          <a:bodyPr wrap="none" anchor="ctr"/>
          <a:lstStyle/>
          <a:p>
            <a:endParaRPr lang="pt-BR"/>
          </a:p>
        </p:txBody>
      </p:sp>
      <p:sp>
        <p:nvSpPr>
          <p:cNvPr id="104456" name="Rectangle 8"/>
          <p:cNvSpPr>
            <a:spLocks noChangeArrowheads="1"/>
          </p:cNvSpPr>
          <p:nvPr/>
        </p:nvSpPr>
        <p:spPr bwMode="auto">
          <a:xfrm>
            <a:off x="849313" y="3716338"/>
            <a:ext cx="8426450" cy="863600"/>
          </a:xfrm>
          <a:prstGeom prst="rect">
            <a:avLst/>
          </a:prstGeom>
          <a:solidFill>
            <a:schemeClr val="bg1"/>
          </a:solidFill>
          <a:ln w="9525">
            <a:noFill/>
            <a:miter lim="800000"/>
            <a:headEnd/>
            <a:tailEnd/>
          </a:ln>
        </p:spPr>
        <p:txBody>
          <a:bodyPr wrap="none" anchor="ctr"/>
          <a:lstStyle/>
          <a:p>
            <a:endParaRPr lang="pt-BR"/>
          </a:p>
        </p:txBody>
      </p:sp>
      <p:sp>
        <p:nvSpPr>
          <p:cNvPr id="104457" name="Rectangle 9"/>
          <p:cNvSpPr>
            <a:spLocks noChangeArrowheads="1"/>
          </p:cNvSpPr>
          <p:nvPr/>
        </p:nvSpPr>
        <p:spPr bwMode="auto">
          <a:xfrm>
            <a:off x="849313" y="4724400"/>
            <a:ext cx="8426450" cy="865188"/>
          </a:xfrm>
          <a:prstGeom prst="rect">
            <a:avLst/>
          </a:prstGeom>
          <a:solidFill>
            <a:schemeClr val="bg1"/>
          </a:solidFill>
          <a:ln w="9525">
            <a:noFill/>
            <a:miter lim="800000"/>
            <a:headEnd/>
            <a:tailEnd/>
          </a:ln>
        </p:spPr>
        <p:txBody>
          <a:bodyPr wrap="none" anchor="ctr"/>
          <a:lstStyle/>
          <a:p>
            <a:endParaRPr lang="pt-BR"/>
          </a:p>
        </p:txBody>
      </p:sp>
      <p:sp>
        <p:nvSpPr>
          <p:cNvPr id="104458" name="Rectangle 10"/>
          <p:cNvSpPr>
            <a:spLocks noChangeArrowheads="1"/>
          </p:cNvSpPr>
          <p:nvPr/>
        </p:nvSpPr>
        <p:spPr bwMode="auto">
          <a:xfrm>
            <a:off x="776288" y="5661025"/>
            <a:ext cx="8426450" cy="936625"/>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04452"/>
                                        </p:tgtEl>
                                      </p:cBhvr>
                                    </p:animEffect>
                                    <p:set>
                                      <p:cBhvr>
                                        <p:cTn id="7" dur="1" fill="hold">
                                          <p:stCondLst>
                                            <p:cond delay="499"/>
                                          </p:stCondLst>
                                        </p:cTn>
                                        <p:tgtEl>
                                          <p:spTgt spid="1044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04453"/>
                                        </p:tgtEl>
                                      </p:cBhvr>
                                    </p:animEffect>
                                    <p:set>
                                      <p:cBhvr>
                                        <p:cTn id="12" dur="1" fill="hold">
                                          <p:stCondLst>
                                            <p:cond delay="499"/>
                                          </p:stCondLst>
                                        </p:cTn>
                                        <p:tgtEl>
                                          <p:spTgt spid="1044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04454"/>
                                        </p:tgtEl>
                                      </p:cBhvr>
                                    </p:animEffect>
                                    <p:set>
                                      <p:cBhvr>
                                        <p:cTn id="17" dur="1" fill="hold">
                                          <p:stCondLst>
                                            <p:cond delay="499"/>
                                          </p:stCondLst>
                                        </p:cTn>
                                        <p:tgtEl>
                                          <p:spTgt spid="10445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04455"/>
                                        </p:tgtEl>
                                      </p:cBhvr>
                                    </p:animEffect>
                                    <p:set>
                                      <p:cBhvr>
                                        <p:cTn id="22" dur="1" fill="hold">
                                          <p:stCondLst>
                                            <p:cond delay="499"/>
                                          </p:stCondLst>
                                        </p:cTn>
                                        <p:tgtEl>
                                          <p:spTgt spid="10445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04456"/>
                                        </p:tgtEl>
                                      </p:cBhvr>
                                    </p:animEffect>
                                    <p:set>
                                      <p:cBhvr>
                                        <p:cTn id="27" dur="1" fill="hold">
                                          <p:stCondLst>
                                            <p:cond delay="499"/>
                                          </p:stCondLst>
                                        </p:cTn>
                                        <p:tgtEl>
                                          <p:spTgt spid="10445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104457"/>
                                        </p:tgtEl>
                                      </p:cBhvr>
                                    </p:animEffect>
                                    <p:set>
                                      <p:cBhvr>
                                        <p:cTn id="32" dur="1" fill="hold">
                                          <p:stCondLst>
                                            <p:cond delay="499"/>
                                          </p:stCondLst>
                                        </p:cTn>
                                        <p:tgtEl>
                                          <p:spTgt spid="10445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grpId="0" nodeType="clickEffect">
                                  <p:stCondLst>
                                    <p:cond delay="0"/>
                                  </p:stCondLst>
                                  <p:childTnLst>
                                    <p:animEffect transition="out" filter="box(in)">
                                      <p:cBhvr>
                                        <p:cTn id="36" dur="500"/>
                                        <p:tgtEl>
                                          <p:spTgt spid="104458"/>
                                        </p:tgtEl>
                                      </p:cBhvr>
                                    </p:animEffect>
                                    <p:set>
                                      <p:cBhvr>
                                        <p:cTn id="37" dur="1" fill="hold">
                                          <p:stCondLst>
                                            <p:cond delay="499"/>
                                          </p:stCondLst>
                                        </p:cTn>
                                        <p:tgtEl>
                                          <p:spTgt spid="1044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nimBg="1"/>
      <p:bldP spid="104453" grpId="0" animBg="1"/>
      <p:bldP spid="104454" grpId="0" animBg="1"/>
      <p:bldP spid="104455" grpId="0" animBg="1"/>
      <p:bldP spid="104456" grpId="0" animBg="1"/>
      <p:bldP spid="104457" grpId="0" animBg="1"/>
      <p:bldP spid="104458" grpId="0" animBg="1"/>
    </p:bldLst>
  </p:timing>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2"/>
          <p:cNvSpPr>
            <a:spLocks noGrp="1" noChangeArrowheads="1"/>
          </p:cNvSpPr>
          <p:nvPr>
            <p:ph type="title"/>
          </p:nvPr>
        </p:nvSpPr>
        <p:spPr/>
        <p:txBody>
          <a:bodyPr/>
          <a:lstStyle/>
          <a:p>
            <a:r>
              <a:rPr lang="pt-BR"/>
              <a:t>A Transformada Inversa Z</a:t>
            </a:r>
            <a:r>
              <a:rPr lang="pt-BR" baseline="30000"/>
              <a:t>-1</a:t>
            </a:r>
            <a:endParaRPr lang="pt-BR"/>
          </a:p>
        </p:txBody>
      </p:sp>
      <p:sp>
        <p:nvSpPr>
          <p:cNvPr id="106501" name="Rectangle 5"/>
          <p:cNvSpPr>
            <a:spLocks noGrp="1" noChangeArrowheads="1"/>
          </p:cNvSpPr>
          <p:nvPr>
            <p:ph idx="1"/>
          </p:nvPr>
        </p:nvSpPr>
        <p:spPr/>
        <p:txBody>
          <a:bodyPr/>
          <a:lstStyle/>
          <a:p>
            <a:endParaRPr lang="pt-BR"/>
          </a:p>
          <a:p>
            <a:endParaRPr lang="pt-BR"/>
          </a:p>
          <a:p>
            <a:endParaRPr lang="pt-BR"/>
          </a:p>
          <a:p>
            <a:r>
              <a:rPr lang="pt-BR"/>
              <a:t> Linearidade</a:t>
            </a:r>
          </a:p>
          <a:p>
            <a:pPr lvl="1"/>
            <a:r>
              <a:rPr lang="pt-BR"/>
              <a:t>Z(f</a:t>
            </a:r>
            <a:r>
              <a:rPr lang="pt-BR" baseline="-25000"/>
              <a:t>1</a:t>
            </a:r>
            <a:r>
              <a:rPr lang="pt-BR"/>
              <a:t>(z))=F</a:t>
            </a:r>
            <a:r>
              <a:rPr lang="pt-BR" baseline="-25000"/>
              <a:t>1</a:t>
            </a:r>
            <a:r>
              <a:rPr lang="pt-BR"/>
              <a:t>(z) , Z(f</a:t>
            </a:r>
            <a:r>
              <a:rPr lang="pt-BR" baseline="-25000"/>
              <a:t>2</a:t>
            </a:r>
            <a:r>
              <a:rPr lang="pt-BR"/>
              <a:t>(z))=F</a:t>
            </a:r>
            <a:r>
              <a:rPr lang="pt-BR" baseline="-25000"/>
              <a:t>2</a:t>
            </a:r>
            <a:r>
              <a:rPr lang="pt-BR"/>
              <a:t>(z)</a:t>
            </a:r>
          </a:p>
          <a:p>
            <a:pPr lvl="1"/>
            <a:r>
              <a:rPr lang="pt-BR"/>
              <a:t>Z(a.f</a:t>
            </a:r>
            <a:r>
              <a:rPr lang="pt-BR" baseline="-25000"/>
              <a:t>1</a:t>
            </a:r>
            <a:r>
              <a:rPr lang="pt-BR"/>
              <a:t>(z))=a.F</a:t>
            </a:r>
            <a:r>
              <a:rPr lang="pt-BR" baseline="-25000"/>
              <a:t>1</a:t>
            </a:r>
            <a:r>
              <a:rPr lang="pt-BR"/>
              <a:t>(z) , Z(b.f</a:t>
            </a:r>
            <a:r>
              <a:rPr lang="pt-BR" baseline="-25000"/>
              <a:t>2</a:t>
            </a:r>
            <a:r>
              <a:rPr lang="pt-BR"/>
              <a:t>(z))=b.F</a:t>
            </a:r>
            <a:r>
              <a:rPr lang="pt-BR" baseline="-25000"/>
              <a:t>2</a:t>
            </a:r>
            <a:r>
              <a:rPr lang="pt-BR"/>
              <a:t>(z)</a:t>
            </a:r>
          </a:p>
          <a:p>
            <a:pPr lvl="1"/>
            <a:r>
              <a:rPr lang="pt-BR"/>
              <a:t>Z(a.f</a:t>
            </a:r>
            <a:r>
              <a:rPr lang="pt-BR" baseline="-25000"/>
              <a:t>1</a:t>
            </a:r>
            <a:r>
              <a:rPr lang="pt-BR"/>
              <a:t>(z)+b.f</a:t>
            </a:r>
            <a:r>
              <a:rPr lang="pt-BR" baseline="-25000"/>
              <a:t>2</a:t>
            </a:r>
            <a:r>
              <a:rPr lang="pt-BR"/>
              <a:t>(z)) = a.F</a:t>
            </a:r>
            <a:r>
              <a:rPr lang="pt-BR" baseline="-25000"/>
              <a:t>1</a:t>
            </a:r>
            <a:r>
              <a:rPr lang="pt-BR"/>
              <a:t>(z)+b.F</a:t>
            </a:r>
            <a:r>
              <a:rPr lang="pt-BR" baseline="-25000"/>
              <a:t>2</a:t>
            </a:r>
            <a:r>
              <a:rPr lang="pt-BR"/>
              <a:t>(z)</a:t>
            </a:r>
          </a:p>
          <a:p>
            <a:pPr>
              <a:buFontTx/>
              <a:buNone/>
            </a:pPr>
            <a:endParaRPr lang="pt-BR"/>
          </a:p>
        </p:txBody>
      </p:sp>
      <p:graphicFrame>
        <p:nvGraphicFramePr>
          <p:cNvPr id="188418" name="Object 2"/>
          <p:cNvGraphicFramePr>
            <a:graphicFrameLocks noChangeAspect="1"/>
          </p:cNvGraphicFramePr>
          <p:nvPr/>
        </p:nvGraphicFramePr>
        <p:xfrm>
          <a:off x="920750" y="981075"/>
          <a:ext cx="7283450" cy="2093913"/>
        </p:xfrm>
        <a:graphic>
          <a:graphicData uri="http://schemas.openxmlformats.org/presentationml/2006/ole">
            <mc:AlternateContent xmlns:mc="http://schemas.openxmlformats.org/markup-compatibility/2006">
              <mc:Choice xmlns:v="urn:schemas-microsoft-com:vml" Requires="v">
                <p:oleObj name="Equation" r:id="rId2" imgW="3047760" imgH="876240" progId="Equation.3">
                  <p:embed/>
                </p:oleObj>
              </mc:Choice>
              <mc:Fallback>
                <p:oleObj name="Equation" r:id="rId2" imgW="3047760" imgH="8762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981075"/>
                        <a:ext cx="7283450" cy="209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02" name="Rectangle 6"/>
          <p:cNvSpPr>
            <a:spLocks noChangeArrowheads="1"/>
          </p:cNvSpPr>
          <p:nvPr/>
        </p:nvSpPr>
        <p:spPr bwMode="auto">
          <a:xfrm>
            <a:off x="776288" y="981075"/>
            <a:ext cx="8426450" cy="1008063"/>
          </a:xfrm>
          <a:prstGeom prst="rect">
            <a:avLst/>
          </a:prstGeom>
          <a:solidFill>
            <a:schemeClr val="bg1"/>
          </a:solidFill>
          <a:ln w="9525">
            <a:noFill/>
            <a:miter lim="800000"/>
            <a:headEnd/>
            <a:tailEnd/>
          </a:ln>
        </p:spPr>
        <p:txBody>
          <a:bodyPr wrap="none" anchor="ctr"/>
          <a:lstStyle/>
          <a:p>
            <a:endParaRPr lang="pt-BR"/>
          </a:p>
        </p:txBody>
      </p:sp>
      <p:sp>
        <p:nvSpPr>
          <p:cNvPr id="106503" name="Rectangle 7"/>
          <p:cNvSpPr>
            <a:spLocks noChangeArrowheads="1"/>
          </p:cNvSpPr>
          <p:nvPr/>
        </p:nvSpPr>
        <p:spPr bwMode="auto">
          <a:xfrm>
            <a:off x="920750" y="1989138"/>
            <a:ext cx="8426450" cy="1008062"/>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06502"/>
                                        </p:tgtEl>
                                      </p:cBhvr>
                                    </p:animEffect>
                                    <p:set>
                                      <p:cBhvr>
                                        <p:cTn id="7" dur="1" fill="hold">
                                          <p:stCondLst>
                                            <p:cond delay="499"/>
                                          </p:stCondLst>
                                        </p:cTn>
                                        <p:tgtEl>
                                          <p:spTgt spid="10650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06503"/>
                                        </p:tgtEl>
                                      </p:cBhvr>
                                    </p:animEffect>
                                    <p:set>
                                      <p:cBhvr>
                                        <p:cTn id="12" dur="1" fill="hold">
                                          <p:stCondLst>
                                            <p:cond delay="499"/>
                                          </p:stCondLst>
                                        </p:cTn>
                                        <p:tgtEl>
                                          <p:spTgt spid="10650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50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650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50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650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1" grpId="0" build="p"/>
      <p:bldP spid="106502" grpId="0" animBg="1"/>
      <p:bldP spid="106503" grpId="0" animBg="1"/>
    </p:bldLst>
  </p:timing>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p:txBody>
          <a:bodyPr/>
          <a:lstStyle/>
          <a:p>
            <a:r>
              <a:rPr lang="pt-BR"/>
              <a:t>Deslocamento</a:t>
            </a:r>
          </a:p>
        </p:txBody>
      </p:sp>
      <p:graphicFrame>
        <p:nvGraphicFramePr>
          <p:cNvPr id="189442" name="Object 2"/>
          <p:cNvGraphicFramePr>
            <a:graphicFrameLocks noChangeAspect="1"/>
          </p:cNvGraphicFramePr>
          <p:nvPr/>
        </p:nvGraphicFramePr>
        <p:xfrm>
          <a:off x="1509713" y="836613"/>
          <a:ext cx="5819775" cy="5697537"/>
        </p:xfrm>
        <a:graphic>
          <a:graphicData uri="http://schemas.openxmlformats.org/presentationml/2006/ole">
            <mc:AlternateContent xmlns:mc="http://schemas.openxmlformats.org/markup-compatibility/2006">
              <mc:Choice xmlns:v="urn:schemas-microsoft-com:vml" Requires="v">
                <p:oleObj name="Equation" r:id="rId2" imgW="4178160" imgH="4089240" progId="Equation.3">
                  <p:embed/>
                </p:oleObj>
              </mc:Choice>
              <mc:Fallback>
                <p:oleObj name="Equation" r:id="rId2" imgW="4178160" imgH="40892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713" y="836613"/>
                        <a:ext cx="5819775" cy="569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525" name="Rectangle 5"/>
          <p:cNvSpPr>
            <a:spLocks noChangeArrowheads="1"/>
          </p:cNvSpPr>
          <p:nvPr/>
        </p:nvSpPr>
        <p:spPr bwMode="auto">
          <a:xfrm>
            <a:off x="849313" y="908050"/>
            <a:ext cx="8426450" cy="504825"/>
          </a:xfrm>
          <a:prstGeom prst="rect">
            <a:avLst/>
          </a:prstGeom>
          <a:solidFill>
            <a:schemeClr val="bg1"/>
          </a:solidFill>
          <a:ln w="9525">
            <a:noFill/>
            <a:miter lim="800000"/>
            <a:headEnd/>
            <a:tailEnd/>
          </a:ln>
        </p:spPr>
        <p:txBody>
          <a:bodyPr wrap="none" anchor="ctr"/>
          <a:lstStyle/>
          <a:p>
            <a:endParaRPr lang="pt-BR"/>
          </a:p>
        </p:txBody>
      </p:sp>
      <p:sp>
        <p:nvSpPr>
          <p:cNvPr id="107526" name="Rectangle 6"/>
          <p:cNvSpPr>
            <a:spLocks noChangeArrowheads="1"/>
          </p:cNvSpPr>
          <p:nvPr/>
        </p:nvSpPr>
        <p:spPr bwMode="auto">
          <a:xfrm>
            <a:off x="1065213" y="1484313"/>
            <a:ext cx="8426450" cy="576262"/>
          </a:xfrm>
          <a:prstGeom prst="rect">
            <a:avLst/>
          </a:prstGeom>
          <a:solidFill>
            <a:schemeClr val="bg1"/>
          </a:solidFill>
          <a:ln w="9525">
            <a:noFill/>
            <a:miter lim="800000"/>
            <a:headEnd/>
            <a:tailEnd/>
          </a:ln>
        </p:spPr>
        <p:txBody>
          <a:bodyPr wrap="none" anchor="ctr"/>
          <a:lstStyle/>
          <a:p>
            <a:endParaRPr lang="pt-BR"/>
          </a:p>
        </p:txBody>
      </p:sp>
      <p:sp>
        <p:nvSpPr>
          <p:cNvPr id="107527" name="Rectangle 7"/>
          <p:cNvSpPr>
            <a:spLocks noChangeArrowheads="1"/>
          </p:cNvSpPr>
          <p:nvPr/>
        </p:nvSpPr>
        <p:spPr bwMode="auto">
          <a:xfrm>
            <a:off x="776288" y="2133600"/>
            <a:ext cx="8426450" cy="287338"/>
          </a:xfrm>
          <a:prstGeom prst="rect">
            <a:avLst/>
          </a:prstGeom>
          <a:solidFill>
            <a:schemeClr val="bg1"/>
          </a:solidFill>
          <a:ln w="9525">
            <a:noFill/>
            <a:miter lim="800000"/>
            <a:headEnd/>
            <a:tailEnd/>
          </a:ln>
        </p:spPr>
        <p:txBody>
          <a:bodyPr wrap="none" anchor="ctr"/>
          <a:lstStyle/>
          <a:p>
            <a:endParaRPr lang="pt-BR"/>
          </a:p>
        </p:txBody>
      </p:sp>
      <p:sp>
        <p:nvSpPr>
          <p:cNvPr id="107528" name="Rectangle 8"/>
          <p:cNvSpPr>
            <a:spLocks noChangeArrowheads="1"/>
          </p:cNvSpPr>
          <p:nvPr/>
        </p:nvSpPr>
        <p:spPr bwMode="auto">
          <a:xfrm>
            <a:off x="992188" y="2420938"/>
            <a:ext cx="8426450" cy="287337"/>
          </a:xfrm>
          <a:prstGeom prst="rect">
            <a:avLst/>
          </a:prstGeom>
          <a:solidFill>
            <a:schemeClr val="bg1"/>
          </a:solidFill>
          <a:ln w="9525">
            <a:noFill/>
            <a:miter lim="800000"/>
            <a:headEnd/>
            <a:tailEnd/>
          </a:ln>
        </p:spPr>
        <p:txBody>
          <a:bodyPr wrap="none" anchor="ctr"/>
          <a:lstStyle/>
          <a:p>
            <a:endParaRPr lang="pt-BR"/>
          </a:p>
        </p:txBody>
      </p:sp>
      <p:sp>
        <p:nvSpPr>
          <p:cNvPr id="107529" name="Rectangle 9"/>
          <p:cNvSpPr>
            <a:spLocks noChangeArrowheads="1"/>
          </p:cNvSpPr>
          <p:nvPr/>
        </p:nvSpPr>
        <p:spPr bwMode="auto">
          <a:xfrm>
            <a:off x="631825" y="2781300"/>
            <a:ext cx="8426450" cy="576263"/>
          </a:xfrm>
          <a:prstGeom prst="rect">
            <a:avLst/>
          </a:prstGeom>
          <a:solidFill>
            <a:schemeClr val="bg1"/>
          </a:solidFill>
          <a:ln w="9525">
            <a:noFill/>
            <a:miter lim="800000"/>
            <a:headEnd/>
            <a:tailEnd/>
          </a:ln>
        </p:spPr>
        <p:txBody>
          <a:bodyPr wrap="none" anchor="ctr"/>
          <a:lstStyle/>
          <a:p>
            <a:endParaRPr lang="pt-BR"/>
          </a:p>
        </p:txBody>
      </p:sp>
      <p:sp>
        <p:nvSpPr>
          <p:cNvPr id="107530" name="Rectangle 10"/>
          <p:cNvSpPr>
            <a:spLocks noChangeArrowheads="1"/>
          </p:cNvSpPr>
          <p:nvPr/>
        </p:nvSpPr>
        <p:spPr bwMode="auto">
          <a:xfrm>
            <a:off x="847725" y="3429000"/>
            <a:ext cx="8426450" cy="576263"/>
          </a:xfrm>
          <a:prstGeom prst="rect">
            <a:avLst/>
          </a:prstGeom>
          <a:solidFill>
            <a:schemeClr val="bg1"/>
          </a:solidFill>
          <a:ln w="9525">
            <a:noFill/>
            <a:miter lim="800000"/>
            <a:headEnd/>
            <a:tailEnd/>
          </a:ln>
        </p:spPr>
        <p:txBody>
          <a:bodyPr wrap="none" anchor="ctr"/>
          <a:lstStyle/>
          <a:p>
            <a:endParaRPr lang="pt-BR"/>
          </a:p>
        </p:txBody>
      </p:sp>
      <p:sp>
        <p:nvSpPr>
          <p:cNvPr id="107531" name="Rectangle 11"/>
          <p:cNvSpPr>
            <a:spLocks noChangeArrowheads="1"/>
          </p:cNvSpPr>
          <p:nvPr/>
        </p:nvSpPr>
        <p:spPr bwMode="auto">
          <a:xfrm>
            <a:off x="704850" y="4005263"/>
            <a:ext cx="8426450" cy="576262"/>
          </a:xfrm>
          <a:prstGeom prst="rect">
            <a:avLst/>
          </a:prstGeom>
          <a:solidFill>
            <a:schemeClr val="bg1"/>
          </a:solidFill>
          <a:ln w="9525">
            <a:noFill/>
            <a:miter lim="800000"/>
            <a:headEnd/>
            <a:tailEnd/>
          </a:ln>
        </p:spPr>
        <p:txBody>
          <a:bodyPr wrap="none" anchor="ctr"/>
          <a:lstStyle/>
          <a:p>
            <a:endParaRPr lang="pt-BR"/>
          </a:p>
        </p:txBody>
      </p:sp>
      <p:sp>
        <p:nvSpPr>
          <p:cNvPr id="107532" name="Rectangle 12"/>
          <p:cNvSpPr>
            <a:spLocks noChangeArrowheads="1"/>
          </p:cNvSpPr>
          <p:nvPr/>
        </p:nvSpPr>
        <p:spPr bwMode="auto">
          <a:xfrm>
            <a:off x="920750" y="4652963"/>
            <a:ext cx="8426450" cy="576262"/>
          </a:xfrm>
          <a:prstGeom prst="rect">
            <a:avLst/>
          </a:prstGeom>
          <a:solidFill>
            <a:schemeClr val="bg1"/>
          </a:solidFill>
          <a:ln w="9525">
            <a:noFill/>
            <a:miter lim="800000"/>
            <a:headEnd/>
            <a:tailEnd/>
          </a:ln>
        </p:spPr>
        <p:txBody>
          <a:bodyPr wrap="none" anchor="ctr"/>
          <a:lstStyle/>
          <a:p>
            <a:endParaRPr lang="pt-BR"/>
          </a:p>
        </p:txBody>
      </p:sp>
      <p:sp>
        <p:nvSpPr>
          <p:cNvPr id="107533" name="Rectangle 13"/>
          <p:cNvSpPr>
            <a:spLocks noChangeArrowheads="1"/>
          </p:cNvSpPr>
          <p:nvPr/>
        </p:nvSpPr>
        <p:spPr bwMode="auto">
          <a:xfrm>
            <a:off x="704850" y="5300663"/>
            <a:ext cx="8426450" cy="576262"/>
          </a:xfrm>
          <a:prstGeom prst="rect">
            <a:avLst/>
          </a:prstGeom>
          <a:solidFill>
            <a:schemeClr val="bg1"/>
          </a:solidFill>
          <a:ln w="9525">
            <a:noFill/>
            <a:miter lim="800000"/>
            <a:headEnd/>
            <a:tailEnd/>
          </a:ln>
        </p:spPr>
        <p:txBody>
          <a:bodyPr wrap="none" anchor="ctr"/>
          <a:lstStyle/>
          <a:p>
            <a:endParaRPr lang="pt-BR"/>
          </a:p>
        </p:txBody>
      </p:sp>
      <p:sp>
        <p:nvSpPr>
          <p:cNvPr id="107534" name="Rectangle 14"/>
          <p:cNvSpPr>
            <a:spLocks noChangeArrowheads="1"/>
          </p:cNvSpPr>
          <p:nvPr/>
        </p:nvSpPr>
        <p:spPr bwMode="auto">
          <a:xfrm>
            <a:off x="920750" y="5876925"/>
            <a:ext cx="8426450" cy="360363"/>
          </a:xfrm>
          <a:prstGeom prst="rect">
            <a:avLst/>
          </a:prstGeom>
          <a:solidFill>
            <a:schemeClr val="bg1"/>
          </a:solidFill>
          <a:ln w="9525">
            <a:noFill/>
            <a:miter lim="800000"/>
            <a:headEnd/>
            <a:tailEnd/>
          </a:ln>
        </p:spPr>
        <p:txBody>
          <a:bodyPr wrap="none" anchor="ctr"/>
          <a:lstStyle/>
          <a:p>
            <a:endParaRPr lang="pt-BR"/>
          </a:p>
        </p:txBody>
      </p:sp>
      <p:sp>
        <p:nvSpPr>
          <p:cNvPr id="107535" name="Rectangle 15"/>
          <p:cNvSpPr>
            <a:spLocks noChangeArrowheads="1"/>
          </p:cNvSpPr>
          <p:nvPr/>
        </p:nvSpPr>
        <p:spPr bwMode="auto">
          <a:xfrm>
            <a:off x="1136650" y="6237288"/>
            <a:ext cx="8426450" cy="360362"/>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07525"/>
                                        </p:tgtEl>
                                      </p:cBhvr>
                                    </p:animEffect>
                                    <p:set>
                                      <p:cBhvr>
                                        <p:cTn id="7" dur="1" fill="hold">
                                          <p:stCondLst>
                                            <p:cond delay="499"/>
                                          </p:stCondLst>
                                        </p:cTn>
                                        <p:tgtEl>
                                          <p:spTgt spid="1075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07526"/>
                                        </p:tgtEl>
                                      </p:cBhvr>
                                    </p:animEffect>
                                    <p:set>
                                      <p:cBhvr>
                                        <p:cTn id="12" dur="1" fill="hold">
                                          <p:stCondLst>
                                            <p:cond delay="499"/>
                                          </p:stCondLst>
                                        </p:cTn>
                                        <p:tgtEl>
                                          <p:spTgt spid="1075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07527"/>
                                        </p:tgtEl>
                                      </p:cBhvr>
                                    </p:animEffect>
                                    <p:set>
                                      <p:cBhvr>
                                        <p:cTn id="17" dur="1" fill="hold">
                                          <p:stCondLst>
                                            <p:cond delay="499"/>
                                          </p:stCondLst>
                                        </p:cTn>
                                        <p:tgtEl>
                                          <p:spTgt spid="1075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07528"/>
                                        </p:tgtEl>
                                      </p:cBhvr>
                                    </p:animEffect>
                                    <p:set>
                                      <p:cBhvr>
                                        <p:cTn id="22" dur="1" fill="hold">
                                          <p:stCondLst>
                                            <p:cond delay="499"/>
                                          </p:stCondLst>
                                        </p:cTn>
                                        <p:tgtEl>
                                          <p:spTgt spid="1075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07529"/>
                                        </p:tgtEl>
                                      </p:cBhvr>
                                    </p:animEffect>
                                    <p:set>
                                      <p:cBhvr>
                                        <p:cTn id="27" dur="1" fill="hold">
                                          <p:stCondLst>
                                            <p:cond delay="499"/>
                                          </p:stCondLst>
                                        </p:cTn>
                                        <p:tgtEl>
                                          <p:spTgt spid="10752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107530"/>
                                        </p:tgtEl>
                                      </p:cBhvr>
                                    </p:animEffect>
                                    <p:set>
                                      <p:cBhvr>
                                        <p:cTn id="32" dur="1" fill="hold">
                                          <p:stCondLst>
                                            <p:cond delay="499"/>
                                          </p:stCondLst>
                                        </p:cTn>
                                        <p:tgtEl>
                                          <p:spTgt spid="10753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grpId="0" nodeType="clickEffect">
                                  <p:stCondLst>
                                    <p:cond delay="0"/>
                                  </p:stCondLst>
                                  <p:childTnLst>
                                    <p:animEffect transition="out" filter="box(in)">
                                      <p:cBhvr>
                                        <p:cTn id="36" dur="500"/>
                                        <p:tgtEl>
                                          <p:spTgt spid="107531"/>
                                        </p:tgtEl>
                                      </p:cBhvr>
                                    </p:animEffect>
                                    <p:set>
                                      <p:cBhvr>
                                        <p:cTn id="37" dur="1" fill="hold">
                                          <p:stCondLst>
                                            <p:cond delay="499"/>
                                          </p:stCondLst>
                                        </p:cTn>
                                        <p:tgtEl>
                                          <p:spTgt spid="10753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0" nodeType="clickEffect">
                                  <p:stCondLst>
                                    <p:cond delay="0"/>
                                  </p:stCondLst>
                                  <p:childTnLst>
                                    <p:animEffect transition="out" filter="box(in)">
                                      <p:cBhvr>
                                        <p:cTn id="41" dur="500"/>
                                        <p:tgtEl>
                                          <p:spTgt spid="107532"/>
                                        </p:tgtEl>
                                      </p:cBhvr>
                                    </p:animEffect>
                                    <p:set>
                                      <p:cBhvr>
                                        <p:cTn id="42" dur="1" fill="hold">
                                          <p:stCondLst>
                                            <p:cond delay="499"/>
                                          </p:stCondLst>
                                        </p:cTn>
                                        <p:tgtEl>
                                          <p:spTgt spid="10753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 presetClass="exit" presetSubtype="16" fill="hold" grpId="0" nodeType="clickEffect">
                                  <p:stCondLst>
                                    <p:cond delay="0"/>
                                  </p:stCondLst>
                                  <p:childTnLst>
                                    <p:animEffect transition="out" filter="box(in)">
                                      <p:cBhvr>
                                        <p:cTn id="46" dur="500"/>
                                        <p:tgtEl>
                                          <p:spTgt spid="107533"/>
                                        </p:tgtEl>
                                      </p:cBhvr>
                                    </p:animEffect>
                                    <p:set>
                                      <p:cBhvr>
                                        <p:cTn id="47" dur="1" fill="hold">
                                          <p:stCondLst>
                                            <p:cond delay="499"/>
                                          </p:stCondLst>
                                        </p:cTn>
                                        <p:tgtEl>
                                          <p:spTgt spid="10753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 presetClass="exit" presetSubtype="16" fill="hold" grpId="0" nodeType="clickEffect">
                                  <p:stCondLst>
                                    <p:cond delay="0"/>
                                  </p:stCondLst>
                                  <p:childTnLst>
                                    <p:animEffect transition="out" filter="box(in)">
                                      <p:cBhvr>
                                        <p:cTn id="51" dur="500"/>
                                        <p:tgtEl>
                                          <p:spTgt spid="107534"/>
                                        </p:tgtEl>
                                      </p:cBhvr>
                                    </p:animEffect>
                                    <p:set>
                                      <p:cBhvr>
                                        <p:cTn id="52" dur="1" fill="hold">
                                          <p:stCondLst>
                                            <p:cond delay="499"/>
                                          </p:stCondLst>
                                        </p:cTn>
                                        <p:tgtEl>
                                          <p:spTgt spid="10753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 presetClass="exit" presetSubtype="16" fill="hold" grpId="0" nodeType="clickEffect">
                                  <p:stCondLst>
                                    <p:cond delay="0"/>
                                  </p:stCondLst>
                                  <p:childTnLst>
                                    <p:animEffect transition="out" filter="box(in)">
                                      <p:cBhvr>
                                        <p:cTn id="56" dur="500"/>
                                        <p:tgtEl>
                                          <p:spTgt spid="107535"/>
                                        </p:tgtEl>
                                      </p:cBhvr>
                                    </p:animEffect>
                                    <p:set>
                                      <p:cBhvr>
                                        <p:cTn id="57" dur="1" fill="hold">
                                          <p:stCondLst>
                                            <p:cond delay="499"/>
                                          </p:stCondLst>
                                        </p:cTn>
                                        <p:tgtEl>
                                          <p:spTgt spid="1075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animBg="1"/>
      <p:bldP spid="107526" grpId="0" animBg="1"/>
      <p:bldP spid="107527" grpId="0" animBg="1"/>
      <p:bldP spid="107528" grpId="0" animBg="1"/>
      <p:bldP spid="107529" grpId="0" animBg="1"/>
      <p:bldP spid="107530" grpId="0" animBg="1"/>
      <p:bldP spid="107531" grpId="0" animBg="1"/>
      <p:bldP spid="107532" grpId="0" animBg="1"/>
      <p:bldP spid="107533" grpId="0" animBg="1"/>
      <p:bldP spid="107534" grpId="0" animBg="1"/>
      <p:bldP spid="10753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ítulo 1"/>
          <p:cNvSpPr>
            <a:spLocks noGrp="1"/>
          </p:cNvSpPr>
          <p:nvPr>
            <p:ph type="title"/>
          </p:nvPr>
        </p:nvSpPr>
        <p:spPr/>
        <p:txBody>
          <a:bodyPr/>
          <a:lstStyle/>
          <a:p>
            <a:pPr eaLnBrk="1" hangingPunct="1"/>
            <a:r>
              <a:rPr lang="en-US" altLang="pt-BR"/>
              <a:t>Exemplo :</a:t>
            </a:r>
            <a:endParaRPr lang="pt-BR" altLang="pt-BR"/>
          </a:p>
        </p:txBody>
      </p:sp>
      <p:sp>
        <p:nvSpPr>
          <p:cNvPr id="3" name="Espaço Reservado para Conteúdo 2"/>
          <p:cNvSpPr>
            <a:spLocks noGrp="1"/>
          </p:cNvSpPr>
          <p:nvPr>
            <p:ph idx="1"/>
          </p:nvPr>
        </p:nvSpPr>
        <p:spPr/>
        <p:txBody>
          <a:bodyPr/>
          <a:lstStyle/>
          <a:p>
            <a:pPr eaLnBrk="1" hangingPunct="1"/>
            <a:r>
              <a:rPr lang="en-US" altLang="pt-BR"/>
              <a:t>Seja a função de transferência de </a:t>
            </a:r>
          </a:p>
          <a:p>
            <a:pPr lvl="1" eaLnBrk="1" hangingPunct="1"/>
            <a:r>
              <a:rPr lang="en-US" altLang="pt-BR"/>
              <a:t>G(s) = 50/(s+50)</a:t>
            </a:r>
          </a:p>
          <a:p>
            <a:pPr eaLnBrk="1" hangingPunct="1"/>
            <a:r>
              <a:rPr lang="en-US" altLang="pt-BR"/>
              <a:t>Calcule T</a:t>
            </a:r>
            <a:r>
              <a:rPr lang="en-US" altLang="pt-BR" baseline="-25000"/>
              <a:t>c</a:t>
            </a:r>
            <a:r>
              <a:rPr lang="en-US" altLang="pt-BR"/>
              <a:t> (const.de tempo)</a:t>
            </a:r>
          </a:p>
          <a:p>
            <a:pPr lvl="1" eaLnBrk="1" hangingPunct="1"/>
            <a:r>
              <a:rPr lang="en-US" altLang="pt-BR"/>
              <a:t>G(t) = 1 – e</a:t>
            </a:r>
            <a:r>
              <a:rPr lang="en-US" altLang="pt-BR" baseline="30000"/>
              <a:t>-50t</a:t>
            </a:r>
            <a:r>
              <a:rPr lang="en-US" altLang="pt-BR"/>
              <a:t> -&gt; a = 1/50 = 0,02</a:t>
            </a:r>
          </a:p>
          <a:p>
            <a:pPr eaLnBrk="1" hangingPunct="1"/>
            <a:r>
              <a:rPr lang="en-US" altLang="pt-BR"/>
              <a:t>Calcule T</a:t>
            </a:r>
            <a:r>
              <a:rPr lang="en-US" altLang="pt-BR" baseline="-25000"/>
              <a:t>s</a:t>
            </a:r>
            <a:r>
              <a:rPr lang="en-US" altLang="pt-BR"/>
              <a:t> (tempo de assentamento)</a:t>
            </a:r>
          </a:p>
          <a:p>
            <a:pPr lvl="1" eaLnBrk="1" hangingPunct="1"/>
            <a:r>
              <a:rPr lang="en-US" altLang="pt-BR"/>
              <a:t>T</a:t>
            </a:r>
            <a:r>
              <a:rPr lang="en-US" altLang="pt-BR" baseline="-25000"/>
              <a:t>s</a:t>
            </a:r>
            <a:r>
              <a:rPr lang="en-US" altLang="pt-BR"/>
              <a:t> = T(0,02) = 4/a = 0,08</a:t>
            </a:r>
          </a:p>
          <a:p>
            <a:pPr eaLnBrk="1" hangingPunct="1"/>
            <a:r>
              <a:rPr lang="en-US" altLang="pt-BR"/>
              <a:t>Calcule T</a:t>
            </a:r>
            <a:r>
              <a:rPr lang="en-US" altLang="pt-BR" baseline="-25000"/>
              <a:t>r</a:t>
            </a:r>
            <a:r>
              <a:rPr lang="en-US" altLang="pt-BR"/>
              <a:t> (tempo de subida)</a:t>
            </a:r>
          </a:p>
          <a:p>
            <a:pPr lvl="1" eaLnBrk="1" hangingPunct="1"/>
            <a:r>
              <a:rPr lang="en-US" altLang="pt-BR"/>
              <a:t>T</a:t>
            </a:r>
            <a:r>
              <a:rPr lang="en-US" altLang="pt-BR" baseline="-25000"/>
              <a:t>r</a:t>
            </a:r>
            <a:r>
              <a:rPr lang="en-US" altLang="pt-BR"/>
              <a:t> = T(0,9) – T(0,1) = 2,2/a = 0,044s</a:t>
            </a:r>
            <a:endParaRPr lang="pt-BR" alt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p:txBody>
          <a:bodyPr/>
          <a:lstStyle/>
          <a:p>
            <a:r>
              <a:rPr lang="pt-BR"/>
              <a:t>Teoremas do Valor Inicial e Final</a:t>
            </a:r>
          </a:p>
        </p:txBody>
      </p:sp>
      <p:graphicFrame>
        <p:nvGraphicFramePr>
          <p:cNvPr id="190466" name="Object 2"/>
          <p:cNvGraphicFramePr>
            <a:graphicFrameLocks noChangeAspect="1"/>
          </p:cNvGraphicFramePr>
          <p:nvPr/>
        </p:nvGraphicFramePr>
        <p:xfrm>
          <a:off x="280988" y="854075"/>
          <a:ext cx="8278812" cy="5662613"/>
        </p:xfrm>
        <a:graphic>
          <a:graphicData uri="http://schemas.openxmlformats.org/presentationml/2006/ole">
            <mc:AlternateContent xmlns:mc="http://schemas.openxmlformats.org/markup-compatibility/2006">
              <mc:Choice xmlns:v="urn:schemas-microsoft-com:vml" Requires="v">
                <p:oleObj name="Equation" r:id="rId2" imgW="5943600" imgH="4063680" progId="Equation.3">
                  <p:embed/>
                </p:oleObj>
              </mc:Choice>
              <mc:Fallback>
                <p:oleObj name="Equation" r:id="rId2" imgW="5943600" imgH="40636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854075"/>
                        <a:ext cx="8278812" cy="566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48" name="Rectangle 4"/>
          <p:cNvSpPr>
            <a:spLocks noChangeArrowheads="1"/>
          </p:cNvSpPr>
          <p:nvPr/>
        </p:nvSpPr>
        <p:spPr bwMode="auto">
          <a:xfrm>
            <a:off x="200025" y="908050"/>
            <a:ext cx="8426450" cy="504825"/>
          </a:xfrm>
          <a:prstGeom prst="rect">
            <a:avLst/>
          </a:prstGeom>
          <a:solidFill>
            <a:schemeClr val="bg1"/>
          </a:solidFill>
          <a:ln w="9525">
            <a:noFill/>
            <a:miter lim="800000"/>
            <a:headEnd/>
            <a:tailEnd/>
          </a:ln>
        </p:spPr>
        <p:txBody>
          <a:bodyPr wrap="none" anchor="ctr"/>
          <a:lstStyle/>
          <a:p>
            <a:endParaRPr lang="pt-BR"/>
          </a:p>
        </p:txBody>
      </p:sp>
      <p:sp>
        <p:nvSpPr>
          <p:cNvPr id="108549" name="Rectangle 5"/>
          <p:cNvSpPr>
            <a:spLocks noChangeArrowheads="1"/>
          </p:cNvSpPr>
          <p:nvPr/>
        </p:nvSpPr>
        <p:spPr bwMode="auto">
          <a:xfrm>
            <a:off x="273050" y="1484313"/>
            <a:ext cx="8426450" cy="576262"/>
          </a:xfrm>
          <a:prstGeom prst="rect">
            <a:avLst/>
          </a:prstGeom>
          <a:solidFill>
            <a:schemeClr val="bg1"/>
          </a:solidFill>
          <a:ln w="9525">
            <a:noFill/>
            <a:miter lim="800000"/>
            <a:headEnd/>
            <a:tailEnd/>
          </a:ln>
        </p:spPr>
        <p:txBody>
          <a:bodyPr wrap="none" anchor="ctr"/>
          <a:lstStyle/>
          <a:p>
            <a:endParaRPr lang="pt-BR"/>
          </a:p>
        </p:txBody>
      </p:sp>
      <p:sp>
        <p:nvSpPr>
          <p:cNvPr id="108550" name="Rectangle 6"/>
          <p:cNvSpPr>
            <a:spLocks noChangeArrowheads="1"/>
          </p:cNvSpPr>
          <p:nvPr/>
        </p:nvSpPr>
        <p:spPr bwMode="auto">
          <a:xfrm>
            <a:off x="200025" y="2133600"/>
            <a:ext cx="8426450" cy="574675"/>
          </a:xfrm>
          <a:prstGeom prst="rect">
            <a:avLst/>
          </a:prstGeom>
          <a:solidFill>
            <a:schemeClr val="bg1"/>
          </a:solidFill>
          <a:ln w="9525">
            <a:noFill/>
            <a:miter lim="800000"/>
            <a:headEnd/>
            <a:tailEnd/>
          </a:ln>
        </p:spPr>
        <p:txBody>
          <a:bodyPr wrap="none" anchor="ctr"/>
          <a:lstStyle/>
          <a:p>
            <a:endParaRPr lang="pt-BR"/>
          </a:p>
        </p:txBody>
      </p:sp>
      <p:sp>
        <p:nvSpPr>
          <p:cNvPr id="108551" name="Rectangle 7"/>
          <p:cNvSpPr>
            <a:spLocks noChangeArrowheads="1"/>
          </p:cNvSpPr>
          <p:nvPr/>
        </p:nvSpPr>
        <p:spPr bwMode="auto">
          <a:xfrm>
            <a:off x="200025" y="3068638"/>
            <a:ext cx="8426450" cy="431800"/>
          </a:xfrm>
          <a:prstGeom prst="rect">
            <a:avLst/>
          </a:prstGeom>
          <a:solidFill>
            <a:schemeClr val="bg1"/>
          </a:solidFill>
          <a:ln w="9525">
            <a:noFill/>
            <a:miter lim="800000"/>
            <a:headEnd/>
            <a:tailEnd/>
          </a:ln>
        </p:spPr>
        <p:txBody>
          <a:bodyPr wrap="none" anchor="ctr"/>
          <a:lstStyle/>
          <a:p>
            <a:endParaRPr lang="pt-BR"/>
          </a:p>
        </p:txBody>
      </p:sp>
      <p:sp>
        <p:nvSpPr>
          <p:cNvPr id="108552" name="Rectangle 8"/>
          <p:cNvSpPr>
            <a:spLocks noChangeArrowheads="1"/>
          </p:cNvSpPr>
          <p:nvPr/>
        </p:nvSpPr>
        <p:spPr bwMode="auto">
          <a:xfrm>
            <a:off x="273050" y="2708275"/>
            <a:ext cx="8426450" cy="360363"/>
          </a:xfrm>
          <a:prstGeom prst="rect">
            <a:avLst/>
          </a:prstGeom>
          <a:solidFill>
            <a:schemeClr val="bg1"/>
          </a:solidFill>
          <a:ln w="9525">
            <a:noFill/>
            <a:miter lim="800000"/>
            <a:headEnd/>
            <a:tailEnd/>
          </a:ln>
        </p:spPr>
        <p:txBody>
          <a:bodyPr wrap="none" anchor="ctr"/>
          <a:lstStyle/>
          <a:p>
            <a:endParaRPr lang="pt-BR"/>
          </a:p>
        </p:txBody>
      </p:sp>
      <p:sp>
        <p:nvSpPr>
          <p:cNvPr id="108553" name="Rectangle 9"/>
          <p:cNvSpPr>
            <a:spLocks noChangeArrowheads="1"/>
          </p:cNvSpPr>
          <p:nvPr/>
        </p:nvSpPr>
        <p:spPr bwMode="auto">
          <a:xfrm>
            <a:off x="273050" y="3573463"/>
            <a:ext cx="8426450" cy="287337"/>
          </a:xfrm>
          <a:prstGeom prst="rect">
            <a:avLst/>
          </a:prstGeom>
          <a:solidFill>
            <a:schemeClr val="bg1"/>
          </a:solidFill>
          <a:ln w="9525">
            <a:noFill/>
            <a:miter lim="800000"/>
            <a:headEnd/>
            <a:tailEnd/>
          </a:ln>
        </p:spPr>
        <p:txBody>
          <a:bodyPr wrap="none" anchor="ctr"/>
          <a:lstStyle/>
          <a:p>
            <a:endParaRPr lang="pt-BR"/>
          </a:p>
        </p:txBody>
      </p:sp>
      <p:sp>
        <p:nvSpPr>
          <p:cNvPr id="108554" name="Rectangle 10"/>
          <p:cNvSpPr>
            <a:spLocks noChangeArrowheads="1"/>
          </p:cNvSpPr>
          <p:nvPr/>
        </p:nvSpPr>
        <p:spPr bwMode="auto">
          <a:xfrm>
            <a:off x="273050" y="3860800"/>
            <a:ext cx="8426450" cy="431800"/>
          </a:xfrm>
          <a:prstGeom prst="rect">
            <a:avLst/>
          </a:prstGeom>
          <a:solidFill>
            <a:schemeClr val="bg1"/>
          </a:solidFill>
          <a:ln w="9525">
            <a:noFill/>
            <a:miter lim="800000"/>
            <a:headEnd/>
            <a:tailEnd/>
          </a:ln>
        </p:spPr>
        <p:txBody>
          <a:bodyPr wrap="none" anchor="ctr"/>
          <a:lstStyle/>
          <a:p>
            <a:endParaRPr lang="pt-BR"/>
          </a:p>
        </p:txBody>
      </p:sp>
      <p:sp>
        <p:nvSpPr>
          <p:cNvPr id="108555" name="Rectangle 11"/>
          <p:cNvSpPr>
            <a:spLocks noChangeArrowheads="1"/>
          </p:cNvSpPr>
          <p:nvPr/>
        </p:nvSpPr>
        <p:spPr bwMode="auto">
          <a:xfrm>
            <a:off x="200025" y="4221163"/>
            <a:ext cx="8426450" cy="360362"/>
          </a:xfrm>
          <a:prstGeom prst="rect">
            <a:avLst/>
          </a:prstGeom>
          <a:solidFill>
            <a:schemeClr val="bg1"/>
          </a:solidFill>
          <a:ln w="9525">
            <a:noFill/>
            <a:miter lim="800000"/>
            <a:headEnd/>
            <a:tailEnd/>
          </a:ln>
        </p:spPr>
        <p:txBody>
          <a:bodyPr wrap="none" anchor="ctr"/>
          <a:lstStyle/>
          <a:p>
            <a:endParaRPr lang="pt-BR"/>
          </a:p>
        </p:txBody>
      </p:sp>
      <p:sp>
        <p:nvSpPr>
          <p:cNvPr id="108556" name="Rectangle 12"/>
          <p:cNvSpPr>
            <a:spLocks noChangeArrowheads="1"/>
          </p:cNvSpPr>
          <p:nvPr/>
        </p:nvSpPr>
        <p:spPr bwMode="auto">
          <a:xfrm>
            <a:off x="273050" y="4581525"/>
            <a:ext cx="8426450" cy="431800"/>
          </a:xfrm>
          <a:prstGeom prst="rect">
            <a:avLst/>
          </a:prstGeom>
          <a:solidFill>
            <a:schemeClr val="bg1"/>
          </a:solidFill>
          <a:ln w="9525">
            <a:noFill/>
            <a:miter lim="800000"/>
            <a:headEnd/>
            <a:tailEnd/>
          </a:ln>
        </p:spPr>
        <p:txBody>
          <a:bodyPr wrap="none" anchor="ctr"/>
          <a:lstStyle/>
          <a:p>
            <a:endParaRPr lang="pt-BR"/>
          </a:p>
        </p:txBody>
      </p:sp>
      <p:sp>
        <p:nvSpPr>
          <p:cNvPr id="108557" name="Rectangle 13"/>
          <p:cNvSpPr>
            <a:spLocks noChangeArrowheads="1"/>
          </p:cNvSpPr>
          <p:nvPr/>
        </p:nvSpPr>
        <p:spPr bwMode="auto">
          <a:xfrm>
            <a:off x="273050" y="5013325"/>
            <a:ext cx="8426450" cy="360363"/>
          </a:xfrm>
          <a:prstGeom prst="rect">
            <a:avLst/>
          </a:prstGeom>
          <a:solidFill>
            <a:schemeClr val="bg1"/>
          </a:solidFill>
          <a:ln w="9525">
            <a:noFill/>
            <a:miter lim="800000"/>
            <a:headEnd/>
            <a:tailEnd/>
          </a:ln>
        </p:spPr>
        <p:txBody>
          <a:bodyPr wrap="none" anchor="ctr"/>
          <a:lstStyle/>
          <a:p>
            <a:endParaRPr lang="pt-BR"/>
          </a:p>
        </p:txBody>
      </p:sp>
      <p:sp>
        <p:nvSpPr>
          <p:cNvPr id="108558" name="Rectangle 14"/>
          <p:cNvSpPr>
            <a:spLocks noChangeArrowheads="1"/>
          </p:cNvSpPr>
          <p:nvPr/>
        </p:nvSpPr>
        <p:spPr bwMode="auto">
          <a:xfrm>
            <a:off x="200025" y="5445125"/>
            <a:ext cx="8426450" cy="360363"/>
          </a:xfrm>
          <a:prstGeom prst="rect">
            <a:avLst/>
          </a:prstGeom>
          <a:solidFill>
            <a:schemeClr val="bg1"/>
          </a:solidFill>
          <a:ln w="9525">
            <a:noFill/>
            <a:miter lim="800000"/>
            <a:headEnd/>
            <a:tailEnd/>
          </a:ln>
        </p:spPr>
        <p:txBody>
          <a:bodyPr wrap="none" anchor="ctr"/>
          <a:lstStyle/>
          <a:p>
            <a:endParaRPr lang="pt-BR"/>
          </a:p>
        </p:txBody>
      </p:sp>
      <p:sp>
        <p:nvSpPr>
          <p:cNvPr id="108559" name="Rectangle 15"/>
          <p:cNvSpPr>
            <a:spLocks noChangeArrowheads="1"/>
          </p:cNvSpPr>
          <p:nvPr/>
        </p:nvSpPr>
        <p:spPr bwMode="auto">
          <a:xfrm>
            <a:off x="273050" y="5805488"/>
            <a:ext cx="8426450" cy="360362"/>
          </a:xfrm>
          <a:prstGeom prst="rect">
            <a:avLst/>
          </a:prstGeom>
          <a:solidFill>
            <a:schemeClr val="bg1"/>
          </a:solidFill>
          <a:ln w="9525">
            <a:noFill/>
            <a:miter lim="800000"/>
            <a:headEnd/>
            <a:tailEnd/>
          </a:ln>
        </p:spPr>
        <p:txBody>
          <a:bodyPr wrap="none" anchor="ctr"/>
          <a:lstStyle/>
          <a:p>
            <a:endParaRPr lang="pt-BR"/>
          </a:p>
        </p:txBody>
      </p:sp>
      <p:sp>
        <p:nvSpPr>
          <p:cNvPr id="108560" name="Rectangle 16"/>
          <p:cNvSpPr>
            <a:spLocks noChangeArrowheads="1"/>
          </p:cNvSpPr>
          <p:nvPr/>
        </p:nvSpPr>
        <p:spPr bwMode="auto">
          <a:xfrm>
            <a:off x="273050" y="6164263"/>
            <a:ext cx="8426450" cy="360362"/>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08548"/>
                                        </p:tgtEl>
                                      </p:cBhvr>
                                    </p:animEffect>
                                    <p:set>
                                      <p:cBhvr>
                                        <p:cTn id="7" dur="1" fill="hold">
                                          <p:stCondLst>
                                            <p:cond delay="499"/>
                                          </p:stCondLst>
                                        </p:cTn>
                                        <p:tgtEl>
                                          <p:spTgt spid="1085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08549"/>
                                        </p:tgtEl>
                                      </p:cBhvr>
                                    </p:animEffect>
                                    <p:set>
                                      <p:cBhvr>
                                        <p:cTn id="12" dur="1" fill="hold">
                                          <p:stCondLst>
                                            <p:cond delay="499"/>
                                          </p:stCondLst>
                                        </p:cTn>
                                        <p:tgtEl>
                                          <p:spTgt spid="10854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08550"/>
                                        </p:tgtEl>
                                      </p:cBhvr>
                                    </p:animEffect>
                                    <p:set>
                                      <p:cBhvr>
                                        <p:cTn id="17" dur="1" fill="hold">
                                          <p:stCondLst>
                                            <p:cond delay="499"/>
                                          </p:stCondLst>
                                        </p:cTn>
                                        <p:tgtEl>
                                          <p:spTgt spid="10855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08552"/>
                                        </p:tgtEl>
                                      </p:cBhvr>
                                    </p:animEffect>
                                    <p:set>
                                      <p:cBhvr>
                                        <p:cTn id="22" dur="1" fill="hold">
                                          <p:stCondLst>
                                            <p:cond delay="499"/>
                                          </p:stCondLst>
                                        </p:cTn>
                                        <p:tgtEl>
                                          <p:spTgt spid="10855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08551"/>
                                        </p:tgtEl>
                                      </p:cBhvr>
                                    </p:animEffect>
                                    <p:set>
                                      <p:cBhvr>
                                        <p:cTn id="27" dur="1" fill="hold">
                                          <p:stCondLst>
                                            <p:cond delay="499"/>
                                          </p:stCondLst>
                                        </p:cTn>
                                        <p:tgtEl>
                                          <p:spTgt spid="10855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108553"/>
                                        </p:tgtEl>
                                      </p:cBhvr>
                                    </p:animEffect>
                                    <p:set>
                                      <p:cBhvr>
                                        <p:cTn id="32" dur="1" fill="hold">
                                          <p:stCondLst>
                                            <p:cond delay="499"/>
                                          </p:stCondLst>
                                        </p:cTn>
                                        <p:tgtEl>
                                          <p:spTgt spid="10855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grpId="0" nodeType="clickEffect">
                                  <p:stCondLst>
                                    <p:cond delay="0"/>
                                  </p:stCondLst>
                                  <p:childTnLst>
                                    <p:animEffect transition="out" filter="box(in)">
                                      <p:cBhvr>
                                        <p:cTn id="36" dur="500"/>
                                        <p:tgtEl>
                                          <p:spTgt spid="108554"/>
                                        </p:tgtEl>
                                      </p:cBhvr>
                                    </p:animEffect>
                                    <p:set>
                                      <p:cBhvr>
                                        <p:cTn id="37" dur="1" fill="hold">
                                          <p:stCondLst>
                                            <p:cond delay="499"/>
                                          </p:stCondLst>
                                        </p:cTn>
                                        <p:tgtEl>
                                          <p:spTgt spid="10855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0" nodeType="clickEffect">
                                  <p:stCondLst>
                                    <p:cond delay="0"/>
                                  </p:stCondLst>
                                  <p:childTnLst>
                                    <p:animEffect transition="out" filter="box(in)">
                                      <p:cBhvr>
                                        <p:cTn id="41" dur="500"/>
                                        <p:tgtEl>
                                          <p:spTgt spid="108555"/>
                                        </p:tgtEl>
                                      </p:cBhvr>
                                    </p:animEffect>
                                    <p:set>
                                      <p:cBhvr>
                                        <p:cTn id="42" dur="1" fill="hold">
                                          <p:stCondLst>
                                            <p:cond delay="499"/>
                                          </p:stCondLst>
                                        </p:cTn>
                                        <p:tgtEl>
                                          <p:spTgt spid="10855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 presetClass="exit" presetSubtype="16" fill="hold" grpId="0" nodeType="clickEffect">
                                  <p:stCondLst>
                                    <p:cond delay="0"/>
                                  </p:stCondLst>
                                  <p:childTnLst>
                                    <p:animEffect transition="out" filter="box(in)">
                                      <p:cBhvr>
                                        <p:cTn id="46" dur="500"/>
                                        <p:tgtEl>
                                          <p:spTgt spid="108556"/>
                                        </p:tgtEl>
                                      </p:cBhvr>
                                    </p:animEffect>
                                    <p:set>
                                      <p:cBhvr>
                                        <p:cTn id="47" dur="1" fill="hold">
                                          <p:stCondLst>
                                            <p:cond delay="499"/>
                                          </p:stCondLst>
                                        </p:cTn>
                                        <p:tgtEl>
                                          <p:spTgt spid="10855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 presetClass="exit" presetSubtype="16" fill="hold" grpId="0" nodeType="clickEffect">
                                  <p:stCondLst>
                                    <p:cond delay="0"/>
                                  </p:stCondLst>
                                  <p:childTnLst>
                                    <p:animEffect transition="out" filter="box(in)">
                                      <p:cBhvr>
                                        <p:cTn id="51" dur="500"/>
                                        <p:tgtEl>
                                          <p:spTgt spid="108557"/>
                                        </p:tgtEl>
                                      </p:cBhvr>
                                    </p:animEffect>
                                    <p:set>
                                      <p:cBhvr>
                                        <p:cTn id="52" dur="1" fill="hold">
                                          <p:stCondLst>
                                            <p:cond delay="499"/>
                                          </p:stCondLst>
                                        </p:cTn>
                                        <p:tgtEl>
                                          <p:spTgt spid="10855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 presetClass="exit" presetSubtype="16" fill="hold" grpId="0" nodeType="clickEffect">
                                  <p:stCondLst>
                                    <p:cond delay="0"/>
                                  </p:stCondLst>
                                  <p:childTnLst>
                                    <p:animEffect transition="out" filter="box(in)">
                                      <p:cBhvr>
                                        <p:cTn id="56" dur="500"/>
                                        <p:tgtEl>
                                          <p:spTgt spid="108558"/>
                                        </p:tgtEl>
                                      </p:cBhvr>
                                    </p:animEffect>
                                    <p:set>
                                      <p:cBhvr>
                                        <p:cTn id="57" dur="1" fill="hold">
                                          <p:stCondLst>
                                            <p:cond delay="499"/>
                                          </p:stCondLst>
                                        </p:cTn>
                                        <p:tgtEl>
                                          <p:spTgt spid="10855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 presetClass="exit" presetSubtype="16" fill="hold" grpId="0" nodeType="clickEffect">
                                  <p:stCondLst>
                                    <p:cond delay="0"/>
                                  </p:stCondLst>
                                  <p:childTnLst>
                                    <p:animEffect transition="out" filter="box(in)">
                                      <p:cBhvr>
                                        <p:cTn id="61" dur="500"/>
                                        <p:tgtEl>
                                          <p:spTgt spid="108559"/>
                                        </p:tgtEl>
                                      </p:cBhvr>
                                    </p:animEffect>
                                    <p:set>
                                      <p:cBhvr>
                                        <p:cTn id="62" dur="1" fill="hold">
                                          <p:stCondLst>
                                            <p:cond delay="499"/>
                                          </p:stCondLst>
                                        </p:cTn>
                                        <p:tgtEl>
                                          <p:spTgt spid="10855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4" presetClass="exit" presetSubtype="16" fill="hold" grpId="0" nodeType="clickEffect">
                                  <p:stCondLst>
                                    <p:cond delay="0"/>
                                  </p:stCondLst>
                                  <p:childTnLst>
                                    <p:animEffect transition="out" filter="box(in)">
                                      <p:cBhvr>
                                        <p:cTn id="66" dur="500"/>
                                        <p:tgtEl>
                                          <p:spTgt spid="108560"/>
                                        </p:tgtEl>
                                      </p:cBhvr>
                                    </p:animEffect>
                                    <p:set>
                                      <p:cBhvr>
                                        <p:cTn id="67" dur="1" fill="hold">
                                          <p:stCondLst>
                                            <p:cond delay="499"/>
                                          </p:stCondLst>
                                        </p:cTn>
                                        <p:tgtEl>
                                          <p:spTgt spid="1085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8" grpId="0" animBg="1"/>
      <p:bldP spid="108549" grpId="0" animBg="1"/>
      <p:bldP spid="108550" grpId="0" animBg="1"/>
      <p:bldP spid="108551" grpId="0" animBg="1"/>
      <p:bldP spid="108552" grpId="0" animBg="1"/>
      <p:bldP spid="108553" grpId="0" animBg="1"/>
      <p:bldP spid="108554" grpId="0" animBg="1"/>
      <p:bldP spid="108555" grpId="0" animBg="1"/>
      <p:bldP spid="108556" grpId="0" animBg="1"/>
      <p:bldP spid="108557" grpId="0" animBg="1"/>
      <p:bldP spid="108558" grpId="0" animBg="1"/>
      <p:bldP spid="108559" grpId="0" animBg="1"/>
      <p:bldP spid="108560" grpId="0" animBg="1"/>
    </p:bldLst>
  </p:timing>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Grp="1" noChangeArrowheads="1"/>
          </p:cNvSpPr>
          <p:nvPr>
            <p:ph type="title"/>
          </p:nvPr>
        </p:nvSpPr>
        <p:spPr/>
        <p:txBody>
          <a:bodyPr/>
          <a:lstStyle/>
          <a:p>
            <a:r>
              <a:rPr lang="pt-BR"/>
              <a:t>Escalonamento em Frequência</a:t>
            </a:r>
          </a:p>
        </p:txBody>
      </p:sp>
      <p:graphicFrame>
        <p:nvGraphicFramePr>
          <p:cNvPr id="191490" name="Object 2"/>
          <p:cNvGraphicFramePr>
            <a:graphicFrameLocks noChangeAspect="1"/>
          </p:cNvGraphicFramePr>
          <p:nvPr/>
        </p:nvGraphicFramePr>
        <p:xfrm>
          <a:off x="2540000" y="792163"/>
          <a:ext cx="3349625" cy="5876925"/>
        </p:xfrm>
        <a:graphic>
          <a:graphicData uri="http://schemas.openxmlformats.org/presentationml/2006/ole">
            <mc:AlternateContent xmlns:mc="http://schemas.openxmlformats.org/markup-compatibility/2006">
              <mc:Choice xmlns:v="urn:schemas-microsoft-com:vml" Requires="v">
                <p:oleObj name="Equation" r:id="rId2" imgW="1714320" imgH="3009600" progId="Equation.3">
                  <p:embed/>
                </p:oleObj>
              </mc:Choice>
              <mc:Fallback>
                <p:oleObj name="Equation" r:id="rId2" imgW="1714320" imgH="3009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0" y="792163"/>
                        <a:ext cx="3349625" cy="587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73" name="Rectangle 5"/>
          <p:cNvSpPr>
            <a:spLocks noChangeArrowheads="1"/>
          </p:cNvSpPr>
          <p:nvPr/>
        </p:nvSpPr>
        <p:spPr bwMode="auto">
          <a:xfrm>
            <a:off x="200025" y="836613"/>
            <a:ext cx="8426450" cy="792162"/>
          </a:xfrm>
          <a:prstGeom prst="rect">
            <a:avLst/>
          </a:prstGeom>
          <a:solidFill>
            <a:schemeClr val="bg1"/>
          </a:solidFill>
          <a:ln w="9525">
            <a:noFill/>
            <a:miter lim="800000"/>
            <a:headEnd/>
            <a:tailEnd/>
          </a:ln>
        </p:spPr>
        <p:txBody>
          <a:bodyPr wrap="none" anchor="ctr"/>
          <a:lstStyle/>
          <a:p>
            <a:endParaRPr lang="pt-BR"/>
          </a:p>
        </p:txBody>
      </p:sp>
      <p:sp>
        <p:nvSpPr>
          <p:cNvPr id="109574" name="Rectangle 6"/>
          <p:cNvSpPr>
            <a:spLocks noChangeArrowheads="1"/>
          </p:cNvSpPr>
          <p:nvPr/>
        </p:nvSpPr>
        <p:spPr bwMode="auto">
          <a:xfrm>
            <a:off x="415925" y="1700213"/>
            <a:ext cx="8426450" cy="792162"/>
          </a:xfrm>
          <a:prstGeom prst="rect">
            <a:avLst/>
          </a:prstGeom>
          <a:solidFill>
            <a:schemeClr val="bg1"/>
          </a:solidFill>
          <a:ln w="9525">
            <a:noFill/>
            <a:miter lim="800000"/>
            <a:headEnd/>
            <a:tailEnd/>
          </a:ln>
        </p:spPr>
        <p:txBody>
          <a:bodyPr wrap="none" anchor="ctr"/>
          <a:lstStyle/>
          <a:p>
            <a:endParaRPr lang="pt-BR"/>
          </a:p>
        </p:txBody>
      </p:sp>
      <p:sp>
        <p:nvSpPr>
          <p:cNvPr id="109575" name="Rectangle 7"/>
          <p:cNvSpPr>
            <a:spLocks noChangeArrowheads="1"/>
          </p:cNvSpPr>
          <p:nvPr/>
        </p:nvSpPr>
        <p:spPr bwMode="auto">
          <a:xfrm>
            <a:off x="415925" y="2565400"/>
            <a:ext cx="8426450" cy="792163"/>
          </a:xfrm>
          <a:prstGeom prst="rect">
            <a:avLst/>
          </a:prstGeom>
          <a:solidFill>
            <a:schemeClr val="bg1"/>
          </a:solidFill>
          <a:ln w="9525">
            <a:noFill/>
            <a:miter lim="800000"/>
            <a:headEnd/>
            <a:tailEnd/>
          </a:ln>
        </p:spPr>
        <p:txBody>
          <a:bodyPr wrap="none" anchor="ctr"/>
          <a:lstStyle/>
          <a:p>
            <a:endParaRPr lang="pt-BR"/>
          </a:p>
        </p:txBody>
      </p:sp>
      <p:sp>
        <p:nvSpPr>
          <p:cNvPr id="109576" name="Rectangle 8"/>
          <p:cNvSpPr>
            <a:spLocks noChangeArrowheads="1"/>
          </p:cNvSpPr>
          <p:nvPr/>
        </p:nvSpPr>
        <p:spPr bwMode="auto">
          <a:xfrm>
            <a:off x="631825" y="3429000"/>
            <a:ext cx="8426450" cy="792163"/>
          </a:xfrm>
          <a:prstGeom prst="rect">
            <a:avLst/>
          </a:prstGeom>
          <a:solidFill>
            <a:schemeClr val="bg1"/>
          </a:solidFill>
          <a:ln w="9525">
            <a:noFill/>
            <a:miter lim="800000"/>
            <a:headEnd/>
            <a:tailEnd/>
          </a:ln>
        </p:spPr>
        <p:txBody>
          <a:bodyPr wrap="none" anchor="ctr"/>
          <a:lstStyle/>
          <a:p>
            <a:endParaRPr lang="pt-BR"/>
          </a:p>
        </p:txBody>
      </p:sp>
      <p:sp>
        <p:nvSpPr>
          <p:cNvPr id="109577" name="Rectangle 9"/>
          <p:cNvSpPr>
            <a:spLocks noChangeArrowheads="1"/>
          </p:cNvSpPr>
          <p:nvPr/>
        </p:nvSpPr>
        <p:spPr bwMode="auto">
          <a:xfrm>
            <a:off x="847725" y="4292600"/>
            <a:ext cx="8426450" cy="792163"/>
          </a:xfrm>
          <a:prstGeom prst="rect">
            <a:avLst/>
          </a:prstGeom>
          <a:solidFill>
            <a:schemeClr val="bg1"/>
          </a:solidFill>
          <a:ln w="9525">
            <a:noFill/>
            <a:miter lim="800000"/>
            <a:headEnd/>
            <a:tailEnd/>
          </a:ln>
        </p:spPr>
        <p:txBody>
          <a:bodyPr wrap="none" anchor="ctr"/>
          <a:lstStyle/>
          <a:p>
            <a:endParaRPr lang="pt-BR"/>
          </a:p>
        </p:txBody>
      </p:sp>
      <p:sp>
        <p:nvSpPr>
          <p:cNvPr id="109578" name="Rectangle 10"/>
          <p:cNvSpPr>
            <a:spLocks noChangeArrowheads="1"/>
          </p:cNvSpPr>
          <p:nvPr/>
        </p:nvSpPr>
        <p:spPr bwMode="auto">
          <a:xfrm>
            <a:off x="1063625" y="5229225"/>
            <a:ext cx="8426450" cy="792163"/>
          </a:xfrm>
          <a:prstGeom prst="rect">
            <a:avLst/>
          </a:prstGeom>
          <a:solidFill>
            <a:schemeClr val="bg1"/>
          </a:solidFill>
          <a:ln w="9525">
            <a:noFill/>
            <a:miter lim="800000"/>
            <a:headEnd/>
            <a:tailEnd/>
          </a:ln>
        </p:spPr>
        <p:txBody>
          <a:bodyPr wrap="none" anchor="ctr"/>
          <a:lstStyle/>
          <a:p>
            <a:endParaRPr lang="pt-BR"/>
          </a:p>
        </p:txBody>
      </p:sp>
      <p:sp>
        <p:nvSpPr>
          <p:cNvPr id="109579" name="Rectangle 11"/>
          <p:cNvSpPr>
            <a:spLocks noChangeArrowheads="1"/>
          </p:cNvSpPr>
          <p:nvPr/>
        </p:nvSpPr>
        <p:spPr bwMode="auto">
          <a:xfrm>
            <a:off x="1279525" y="6021388"/>
            <a:ext cx="8426450" cy="576262"/>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09573"/>
                                        </p:tgtEl>
                                      </p:cBhvr>
                                    </p:animEffect>
                                    <p:set>
                                      <p:cBhvr>
                                        <p:cTn id="7" dur="1" fill="hold">
                                          <p:stCondLst>
                                            <p:cond delay="499"/>
                                          </p:stCondLst>
                                        </p:cTn>
                                        <p:tgtEl>
                                          <p:spTgt spid="1095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09574"/>
                                        </p:tgtEl>
                                      </p:cBhvr>
                                    </p:animEffect>
                                    <p:set>
                                      <p:cBhvr>
                                        <p:cTn id="12" dur="1" fill="hold">
                                          <p:stCondLst>
                                            <p:cond delay="499"/>
                                          </p:stCondLst>
                                        </p:cTn>
                                        <p:tgtEl>
                                          <p:spTgt spid="10957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09575"/>
                                        </p:tgtEl>
                                      </p:cBhvr>
                                    </p:animEffect>
                                    <p:set>
                                      <p:cBhvr>
                                        <p:cTn id="17" dur="1" fill="hold">
                                          <p:stCondLst>
                                            <p:cond delay="499"/>
                                          </p:stCondLst>
                                        </p:cTn>
                                        <p:tgtEl>
                                          <p:spTgt spid="10957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09576"/>
                                        </p:tgtEl>
                                      </p:cBhvr>
                                    </p:animEffect>
                                    <p:set>
                                      <p:cBhvr>
                                        <p:cTn id="22" dur="1" fill="hold">
                                          <p:stCondLst>
                                            <p:cond delay="499"/>
                                          </p:stCondLst>
                                        </p:cTn>
                                        <p:tgtEl>
                                          <p:spTgt spid="10957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09577"/>
                                        </p:tgtEl>
                                      </p:cBhvr>
                                    </p:animEffect>
                                    <p:set>
                                      <p:cBhvr>
                                        <p:cTn id="27" dur="1" fill="hold">
                                          <p:stCondLst>
                                            <p:cond delay="499"/>
                                          </p:stCondLst>
                                        </p:cTn>
                                        <p:tgtEl>
                                          <p:spTgt spid="10957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109578"/>
                                        </p:tgtEl>
                                      </p:cBhvr>
                                    </p:animEffect>
                                    <p:set>
                                      <p:cBhvr>
                                        <p:cTn id="32" dur="1" fill="hold">
                                          <p:stCondLst>
                                            <p:cond delay="499"/>
                                          </p:stCondLst>
                                        </p:cTn>
                                        <p:tgtEl>
                                          <p:spTgt spid="10957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grpId="0" nodeType="clickEffect">
                                  <p:stCondLst>
                                    <p:cond delay="0"/>
                                  </p:stCondLst>
                                  <p:childTnLst>
                                    <p:animEffect transition="out" filter="box(in)">
                                      <p:cBhvr>
                                        <p:cTn id="36" dur="500"/>
                                        <p:tgtEl>
                                          <p:spTgt spid="109579"/>
                                        </p:tgtEl>
                                      </p:cBhvr>
                                    </p:animEffect>
                                    <p:set>
                                      <p:cBhvr>
                                        <p:cTn id="37" dur="1" fill="hold">
                                          <p:stCondLst>
                                            <p:cond delay="499"/>
                                          </p:stCondLst>
                                        </p:cTn>
                                        <p:tgtEl>
                                          <p:spTgt spid="1095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3" grpId="0" animBg="1"/>
      <p:bldP spid="109574" grpId="0" animBg="1"/>
      <p:bldP spid="109575" grpId="0" animBg="1"/>
      <p:bldP spid="109576" grpId="0" animBg="1"/>
      <p:bldP spid="109577" grpId="0" animBg="1"/>
      <p:bldP spid="109578" grpId="0" animBg="1"/>
      <p:bldP spid="109579" grpId="0" animBg="1"/>
    </p:bldLst>
  </p:timing>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2"/>
          <p:cNvSpPr>
            <a:spLocks noGrp="1" noChangeArrowheads="1"/>
          </p:cNvSpPr>
          <p:nvPr>
            <p:ph type="title"/>
          </p:nvPr>
        </p:nvSpPr>
        <p:spPr/>
        <p:txBody>
          <a:bodyPr/>
          <a:lstStyle/>
          <a:p>
            <a:r>
              <a:rPr lang="pt-BR"/>
              <a:t>Deslocamento no Tempo</a:t>
            </a:r>
          </a:p>
        </p:txBody>
      </p:sp>
      <p:graphicFrame>
        <p:nvGraphicFramePr>
          <p:cNvPr id="192514" name="Object 2"/>
          <p:cNvGraphicFramePr>
            <a:graphicFrameLocks noChangeAspect="1"/>
          </p:cNvGraphicFramePr>
          <p:nvPr/>
        </p:nvGraphicFramePr>
        <p:xfrm>
          <a:off x="992188" y="1052513"/>
          <a:ext cx="7572375" cy="3736975"/>
        </p:xfrm>
        <a:graphic>
          <a:graphicData uri="http://schemas.openxmlformats.org/presentationml/2006/ole">
            <mc:AlternateContent xmlns:mc="http://schemas.openxmlformats.org/markup-compatibility/2006">
              <mc:Choice xmlns:v="urn:schemas-microsoft-com:vml" Requires="v">
                <p:oleObj name="Equation" r:id="rId2" imgW="3162240" imgH="1562040" progId="Equation.3">
                  <p:embed/>
                </p:oleObj>
              </mc:Choice>
              <mc:Fallback>
                <p:oleObj name="Equation" r:id="rId2" imgW="3162240" imgH="1562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88" y="1052513"/>
                        <a:ext cx="7572375" cy="373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600" name="Rectangle 8"/>
          <p:cNvSpPr>
            <a:spLocks noChangeArrowheads="1"/>
          </p:cNvSpPr>
          <p:nvPr/>
        </p:nvSpPr>
        <p:spPr bwMode="auto">
          <a:xfrm>
            <a:off x="847725" y="5373688"/>
            <a:ext cx="8426450" cy="792162"/>
          </a:xfrm>
          <a:prstGeom prst="rect">
            <a:avLst/>
          </a:prstGeom>
          <a:solidFill>
            <a:schemeClr val="bg1"/>
          </a:solidFill>
          <a:ln w="9525">
            <a:noFill/>
            <a:miter lim="800000"/>
            <a:headEnd/>
            <a:tailEnd/>
          </a:ln>
        </p:spPr>
        <p:txBody>
          <a:bodyPr wrap="none" anchor="ctr"/>
          <a:lstStyle/>
          <a:p>
            <a:endParaRPr lang="pt-BR"/>
          </a:p>
        </p:txBody>
      </p:sp>
      <p:sp>
        <p:nvSpPr>
          <p:cNvPr id="110601" name="Rectangle 9"/>
          <p:cNvSpPr>
            <a:spLocks noChangeArrowheads="1"/>
          </p:cNvSpPr>
          <p:nvPr/>
        </p:nvSpPr>
        <p:spPr bwMode="auto">
          <a:xfrm>
            <a:off x="920750" y="1123950"/>
            <a:ext cx="8426450" cy="1009650"/>
          </a:xfrm>
          <a:prstGeom prst="rect">
            <a:avLst/>
          </a:prstGeom>
          <a:solidFill>
            <a:schemeClr val="bg1"/>
          </a:solidFill>
          <a:ln w="9525">
            <a:noFill/>
            <a:miter lim="800000"/>
            <a:headEnd/>
            <a:tailEnd/>
          </a:ln>
        </p:spPr>
        <p:txBody>
          <a:bodyPr wrap="none" anchor="ctr"/>
          <a:lstStyle/>
          <a:p>
            <a:endParaRPr lang="pt-BR"/>
          </a:p>
        </p:txBody>
      </p:sp>
      <p:sp>
        <p:nvSpPr>
          <p:cNvPr id="110603" name="Rectangle 11"/>
          <p:cNvSpPr>
            <a:spLocks noChangeArrowheads="1"/>
          </p:cNvSpPr>
          <p:nvPr/>
        </p:nvSpPr>
        <p:spPr bwMode="auto">
          <a:xfrm>
            <a:off x="920750" y="2205038"/>
            <a:ext cx="8426450" cy="1009650"/>
          </a:xfrm>
          <a:prstGeom prst="rect">
            <a:avLst/>
          </a:prstGeom>
          <a:solidFill>
            <a:schemeClr val="bg1"/>
          </a:solidFill>
          <a:ln w="9525">
            <a:noFill/>
            <a:miter lim="800000"/>
            <a:headEnd/>
            <a:tailEnd/>
          </a:ln>
        </p:spPr>
        <p:txBody>
          <a:bodyPr wrap="none" anchor="ctr"/>
          <a:lstStyle/>
          <a:p>
            <a:endParaRPr lang="pt-BR"/>
          </a:p>
        </p:txBody>
      </p:sp>
      <p:sp>
        <p:nvSpPr>
          <p:cNvPr id="110604" name="Rectangle 12"/>
          <p:cNvSpPr>
            <a:spLocks noChangeArrowheads="1"/>
          </p:cNvSpPr>
          <p:nvPr/>
        </p:nvSpPr>
        <p:spPr bwMode="auto">
          <a:xfrm>
            <a:off x="631825" y="3284538"/>
            <a:ext cx="8426450" cy="1584325"/>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10600"/>
                                        </p:tgtEl>
                                      </p:cBhvr>
                                    </p:animEffect>
                                    <p:set>
                                      <p:cBhvr>
                                        <p:cTn id="7" dur="1" fill="hold">
                                          <p:stCondLst>
                                            <p:cond delay="499"/>
                                          </p:stCondLst>
                                        </p:cTn>
                                        <p:tgtEl>
                                          <p:spTgt spid="11060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10601"/>
                                        </p:tgtEl>
                                      </p:cBhvr>
                                    </p:animEffect>
                                    <p:set>
                                      <p:cBhvr>
                                        <p:cTn id="12" dur="1" fill="hold">
                                          <p:stCondLst>
                                            <p:cond delay="499"/>
                                          </p:stCondLst>
                                        </p:cTn>
                                        <p:tgtEl>
                                          <p:spTgt spid="11060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10603"/>
                                        </p:tgtEl>
                                      </p:cBhvr>
                                    </p:animEffect>
                                    <p:set>
                                      <p:cBhvr>
                                        <p:cTn id="17" dur="1" fill="hold">
                                          <p:stCondLst>
                                            <p:cond delay="499"/>
                                          </p:stCondLst>
                                        </p:cTn>
                                        <p:tgtEl>
                                          <p:spTgt spid="11060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10604"/>
                                        </p:tgtEl>
                                      </p:cBhvr>
                                    </p:animEffect>
                                    <p:set>
                                      <p:cBhvr>
                                        <p:cTn id="22" dur="1" fill="hold">
                                          <p:stCondLst>
                                            <p:cond delay="499"/>
                                          </p:stCondLst>
                                        </p:cTn>
                                        <p:tgtEl>
                                          <p:spTgt spid="1106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00" grpId="0" animBg="1"/>
      <p:bldP spid="110601" grpId="0" animBg="1"/>
      <p:bldP spid="110603" grpId="0" animBg="1"/>
      <p:bldP spid="110604" grpId="0" animBg="1"/>
    </p:bldLst>
  </p:timing>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title"/>
          </p:nvPr>
        </p:nvSpPr>
        <p:spPr/>
        <p:txBody>
          <a:bodyPr/>
          <a:lstStyle/>
          <a:p>
            <a:r>
              <a:rPr lang="pt-BR"/>
              <a:t>Exercício 1</a:t>
            </a:r>
          </a:p>
        </p:txBody>
      </p:sp>
      <p:sp>
        <p:nvSpPr>
          <p:cNvPr id="193540" name="Rectangle 3"/>
          <p:cNvSpPr>
            <a:spLocks noGrp="1" noChangeArrowheads="1"/>
          </p:cNvSpPr>
          <p:nvPr>
            <p:ph idx="1"/>
          </p:nvPr>
        </p:nvSpPr>
        <p:spPr/>
        <p:txBody>
          <a:bodyPr/>
          <a:lstStyle/>
          <a:p>
            <a:r>
              <a:rPr lang="pt-BR"/>
              <a:t>Calcule F(z) de f(k)=(1/3)</a:t>
            </a:r>
            <a:r>
              <a:rPr lang="pt-BR" baseline="30000"/>
              <a:t>k</a:t>
            </a:r>
            <a:r>
              <a:rPr lang="pt-BR"/>
              <a:t>+(1/2)</a:t>
            </a:r>
            <a:r>
              <a:rPr lang="pt-BR" baseline="30000"/>
              <a:t>k</a:t>
            </a:r>
            <a:endParaRPr lang="pt-BR"/>
          </a:p>
        </p:txBody>
      </p:sp>
      <p:graphicFrame>
        <p:nvGraphicFramePr>
          <p:cNvPr id="193538" name="Object 2"/>
          <p:cNvGraphicFramePr>
            <a:graphicFrameLocks noChangeAspect="1"/>
          </p:cNvGraphicFramePr>
          <p:nvPr/>
        </p:nvGraphicFramePr>
        <p:xfrm>
          <a:off x="2720975" y="1916113"/>
          <a:ext cx="4319588" cy="4079875"/>
        </p:xfrm>
        <a:graphic>
          <a:graphicData uri="http://schemas.openxmlformats.org/presentationml/2006/ole">
            <mc:AlternateContent xmlns:mc="http://schemas.openxmlformats.org/markup-compatibility/2006">
              <mc:Choice xmlns:v="urn:schemas-microsoft-com:vml" Requires="v">
                <p:oleObj name="Equation" r:id="rId2" imgW="2057400" imgH="1942920" progId="Equation.3">
                  <p:embed/>
                </p:oleObj>
              </mc:Choice>
              <mc:Fallback>
                <p:oleObj name="Equation" r:id="rId2" imgW="2057400" imgH="19429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975" y="1916113"/>
                        <a:ext cx="4319588" cy="407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21" name="Rectangle 5"/>
          <p:cNvSpPr>
            <a:spLocks noChangeArrowheads="1"/>
          </p:cNvSpPr>
          <p:nvPr/>
        </p:nvSpPr>
        <p:spPr bwMode="auto">
          <a:xfrm>
            <a:off x="920750" y="1844675"/>
            <a:ext cx="8426450" cy="1009650"/>
          </a:xfrm>
          <a:prstGeom prst="rect">
            <a:avLst/>
          </a:prstGeom>
          <a:solidFill>
            <a:schemeClr val="bg1"/>
          </a:solidFill>
          <a:ln w="9525">
            <a:noFill/>
            <a:miter lim="800000"/>
            <a:headEnd/>
            <a:tailEnd/>
          </a:ln>
        </p:spPr>
        <p:txBody>
          <a:bodyPr wrap="none" anchor="ctr"/>
          <a:lstStyle/>
          <a:p>
            <a:endParaRPr lang="pt-BR"/>
          </a:p>
        </p:txBody>
      </p:sp>
      <p:sp>
        <p:nvSpPr>
          <p:cNvPr id="111622" name="Rectangle 6"/>
          <p:cNvSpPr>
            <a:spLocks noChangeArrowheads="1"/>
          </p:cNvSpPr>
          <p:nvPr/>
        </p:nvSpPr>
        <p:spPr bwMode="auto">
          <a:xfrm>
            <a:off x="920750" y="2924175"/>
            <a:ext cx="8426450" cy="1441450"/>
          </a:xfrm>
          <a:prstGeom prst="rect">
            <a:avLst/>
          </a:prstGeom>
          <a:solidFill>
            <a:schemeClr val="bg1"/>
          </a:solidFill>
          <a:ln w="9525">
            <a:noFill/>
            <a:miter lim="800000"/>
            <a:headEnd/>
            <a:tailEnd/>
          </a:ln>
        </p:spPr>
        <p:txBody>
          <a:bodyPr wrap="none" anchor="ctr"/>
          <a:lstStyle/>
          <a:p>
            <a:endParaRPr lang="pt-BR"/>
          </a:p>
        </p:txBody>
      </p:sp>
      <p:sp>
        <p:nvSpPr>
          <p:cNvPr id="111623" name="Rectangle 7"/>
          <p:cNvSpPr>
            <a:spLocks noChangeArrowheads="1"/>
          </p:cNvSpPr>
          <p:nvPr/>
        </p:nvSpPr>
        <p:spPr bwMode="auto">
          <a:xfrm>
            <a:off x="1136650" y="4437063"/>
            <a:ext cx="8426450" cy="1655762"/>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11621"/>
                                        </p:tgtEl>
                                      </p:cBhvr>
                                    </p:animEffect>
                                    <p:set>
                                      <p:cBhvr>
                                        <p:cTn id="7" dur="1" fill="hold">
                                          <p:stCondLst>
                                            <p:cond delay="499"/>
                                          </p:stCondLst>
                                        </p:cTn>
                                        <p:tgtEl>
                                          <p:spTgt spid="1116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11622"/>
                                        </p:tgtEl>
                                      </p:cBhvr>
                                    </p:animEffect>
                                    <p:set>
                                      <p:cBhvr>
                                        <p:cTn id="12" dur="1" fill="hold">
                                          <p:stCondLst>
                                            <p:cond delay="499"/>
                                          </p:stCondLst>
                                        </p:cTn>
                                        <p:tgtEl>
                                          <p:spTgt spid="1116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11623"/>
                                        </p:tgtEl>
                                      </p:cBhvr>
                                    </p:animEffect>
                                    <p:set>
                                      <p:cBhvr>
                                        <p:cTn id="17" dur="1" fill="hold">
                                          <p:stCondLst>
                                            <p:cond delay="499"/>
                                          </p:stCondLst>
                                        </p:cTn>
                                        <p:tgtEl>
                                          <p:spTgt spid="1116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1" grpId="0" animBg="1"/>
      <p:bldP spid="111622" grpId="0" animBg="1"/>
      <p:bldP spid="111623" grpId="0" animBg="1"/>
    </p:bldLst>
  </p:timing>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ChangeArrowheads="1"/>
          </p:cNvSpPr>
          <p:nvPr>
            <p:ph type="title"/>
          </p:nvPr>
        </p:nvSpPr>
        <p:spPr/>
        <p:txBody>
          <a:bodyPr/>
          <a:lstStyle/>
          <a:p>
            <a:r>
              <a:rPr lang="pt-BR"/>
              <a:t>Exercício 2</a:t>
            </a:r>
          </a:p>
        </p:txBody>
      </p:sp>
      <p:sp>
        <p:nvSpPr>
          <p:cNvPr id="194564" name="Rectangle 3"/>
          <p:cNvSpPr>
            <a:spLocks noGrp="1" noChangeArrowheads="1"/>
          </p:cNvSpPr>
          <p:nvPr>
            <p:ph idx="1"/>
          </p:nvPr>
        </p:nvSpPr>
        <p:spPr/>
        <p:txBody>
          <a:bodyPr/>
          <a:lstStyle/>
          <a:p>
            <a:r>
              <a:rPr lang="pt-BR"/>
              <a:t>Calcule F(z) de f(k)=1/4 , 1/8, ..., (½)</a:t>
            </a:r>
            <a:r>
              <a:rPr lang="pt-BR" baseline="30000"/>
              <a:t>k</a:t>
            </a:r>
            <a:endParaRPr lang="pt-BR"/>
          </a:p>
        </p:txBody>
      </p:sp>
      <p:graphicFrame>
        <p:nvGraphicFramePr>
          <p:cNvPr id="194562" name="Object 2"/>
          <p:cNvGraphicFramePr>
            <a:graphicFrameLocks noChangeAspect="1"/>
          </p:cNvGraphicFramePr>
          <p:nvPr/>
        </p:nvGraphicFramePr>
        <p:xfrm>
          <a:off x="2760663" y="1778000"/>
          <a:ext cx="3182937" cy="4243388"/>
        </p:xfrm>
        <a:graphic>
          <a:graphicData uri="http://schemas.openxmlformats.org/presentationml/2006/ole">
            <mc:AlternateContent xmlns:mc="http://schemas.openxmlformats.org/markup-compatibility/2006">
              <mc:Choice xmlns:v="urn:schemas-microsoft-com:vml" Requires="v">
                <p:oleObj name="Equation" r:id="rId2" imgW="2019240" imgH="2692080" progId="Equation.3">
                  <p:embed/>
                </p:oleObj>
              </mc:Choice>
              <mc:Fallback>
                <p:oleObj name="Equation" r:id="rId2" imgW="2019240" imgH="26920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663" y="1778000"/>
                        <a:ext cx="3182937" cy="424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45" name="Rectangle 5"/>
          <p:cNvSpPr>
            <a:spLocks noChangeArrowheads="1"/>
          </p:cNvSpPr>
          <p:nvPr/>
        </p:nvSpPr>
        <p:spPr bwMode="auto">
          <a:xfrm>
            <a:off x="920750" y="1844675"/>
            <a:ext cx="8426450" cy="576263"/>
          </a:xfrm>
          <a:prstGeom prst="rect">
            <a:avLst/>
          </a:prstGeom>
          <a:solidFill>
            <a:schemeClr val="bg1"/>
          </a:solidFill>
          <a:ln w="9525">
            <a:noFill/>
            <a:miter lim="800000"/>
            <a:headEnd/>
            <a:tailEnd/>
          </a:ln>
        </p:spPr>
        <p:txBody>
          <a:bodyPr wrap="none" anchor="ctr"/>
          <a:lstStyle/>
          <a:p>
            <a:endParaRPr lang="pt-BR"/>
          </a:p>
        </p:txBody>
      </p:sp>
      <p:sp>
        <p:nvSpPr>
          <p:cNvPr id="112648" name="Rectangle 8"/>
          <p:cNvSpPr>
            <a:spLocks noChangeArrowheads="1"/>
          </p:cNvSpPr>
          <p:nvPr/>
        </p:nvSpPr>
        <p:spPr bwMode="auto">
          <a:xfrm>
            <a:off x="1136650" y="2492375"/>
            <a:ext cx="8426450" cy="865188"/>
          </a:xfrm>
          <a:prstGeom prst="rect">
            <a:avLst/>
          </a:prstGeom>
          <a:solidFill>
            <a:schemeClr val="bg1"/>
          </a:solidFill>
          <a:ln w="9525">
            <a:noFill/>
            <a:miter lim="800000"/>
            <a:headEnd/>
            <a:tailEnd/>
          </a:ln>
        </p:spPr>
        <p:txBody>
          <a:bodyPr wrap="none" anchor="ctr"/>
          <a:lstStyle/>
          <a:p>
            <a:endParaRPr lang="pt-BR"/>
          </a:p>
        </p:txBody>
      </p:sp>
      <p:sp>
        <p:nvSpPr>
          <p:cNvPr id="112649" name="Rectangle 9"/>
          <p:cNvSpPr>
            <a:spLocks noChangeArrowheads="1"/>
          </p:cNvSpPr>
          <p:nvPr/>
        </p:nvSpPr>
        <p:spPr bwMode="auto">
          <a:xfrm>
            <a:off x="1352550" y="3429000"/>
            <a:ext cx="8426450" cy="504825"/>
          </a:xfrm>
          <a:prstGeom prst="rect">
            <a:avLst/>
          </a:prstGeom>
          <a:solidFill>
            <a:schemeClr val="bg1"/>
          </a:solidFill>
          <a:ln w="9525">
            <a:noFill/>
            <a:miter lim="800000"/>
            <a:headEnd/>
            <a:tailEnd/>
          </a:ln>
        </p:spPr>
        <p:txBody>
          <a:bodyPr wrap="none" anchor="ctr"/>
          <a:lstStyle/>
          <a:p>
            <a:endParaRPr lang="pt-BR"/>
          </a:p>
        </p:txBody>
      </p:sp>
      <p:sp>
        <p:nvSpPr>
          <p:cNvPr id="112650" name="Rectangle 10"/>
          <p:cNvSpPr>
            <a:spLocks noChangeArrowheads="1"/>
          </p:cNvSpPr>
          <p:nvPr/>
        </p:nvSpPr>
        <p:spPr bwMode="auto">
          <a:xfrm>
            <a:off x="992188" y="4005263"/>
            <a:ext cx="8426450" cy="360362"/>
          </a:xfrm>
          <a:prstGeom prst="rect">
            <a:avLst/>
          </a:prstGeom>
          <a:solidFill>
            <a:schemeClr val="bg1"/>
          </a:solidFill>
          <a:ln w="9525">
            <a:noFill/>
            <a:miter lim="800000"/>
            <a:headEnd/>
            <a:tailEnd/>
          </a:ln>
        </p:spPr>
        <p:txBody>
          <a:bodyPr wrap="none" anchor="ctr"/>
          <a:lstStyle/>
          <a:p>
            <a:endParaRPr lang="pt-BR"/>
          </a:p>
        </p:txBody>
      </p:sp>
      <p:sp>
        <p:nvSpPr>
          <p:cNvPr id="112651" name="Rectangle 11"/>
          <p:cNvSpPr>
            <a:spLocks noChangeArrowheads="1"/>
          </p:cNvSpPr>
          <p:nvPr/>
        </p:nvSpPr>
        <p:spPr bwMode="auto">
          <a:xfrm>
            <a:off x="1208088" y="4365625"/>
            <a:ext cx="8426450" cy="360363"/>
          </a:xfrm>
          <a:prstGeom prst="rect">
            <a:avLst/>
          </a:prstGeom>
          <a:solidFill>
            <a:schemeClr val="bg1"/>
          </a:solidFill>
          <a:ln w="9525">
            <a:noFill/>
            <a:miter lim="800000"/>
            <a:headEnd/>
            <a:tailEnd/>
          </a:ln>
        </p:spPr>
        <p:txBody>
          <a:bodyPr wrap="none" anchor="ctr"/>
          <a:lstStyle/>
          <a:p>
            <a:endParaRPr lang="pt-BR"/>
          </a:p>
        </p:txBody>
      </p:sp>
      <p:sp>
        <p:nvSpPr>
          <p:cNvPr id="112652" name="Rectangle 12"/>
          <p:cNvSpPr>
            <a:spLocks noChangeArrowheads="1"/>
          </p:cNvSpPr>
          <p:nvPr/>
        </p:nvSpPr>
        <p:spPr bwMode="auto">
          <a:xfrm>
            <a:off x="920750" y="4868863"/>
            <a:ext cx="8426450" cy="504825"/>
          </a:xfrm>
          <a:prstGeom prst="rect">
            <a:avLst/>
          </a:prstGeom>
          <a:solidFill>
            <a:schemeClr val="bg1"/>
          </a:solidFill>
          <a:ln w="9525">
            <a:noFill/>
            <a:miter lim="800000"/>
            <a:headEnd/>
            <a:tailEnd/>
          </a:ln>
        </p:spPr>
        <p:txBody>
          <a:bodyPr wrap="none" anchor="ctr"/>
          <a:lstStyle/>
          <a:p>
            <a:endParaRPr lang="pt-BR"/>
          </a:p>
        </p:txBody>
      </p:sp>
      <p:sp>
        <p:nvSpPr>
          <p:cNvPr id="112653" name="Rectangle 13"/>
          <p:cNvSpPr>
            <a:spLocks noChangeArrowheads="1"/>
          </p:cNvSpPr>
          <p:nvPr/>
        </p:nvSpPr>
        <p:spPr bwMode="auto">
          <a:xfrm>
            <a:off x="992188" y="5445125"/>
            <a:ext cx="8426450" cy="647700"/>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12645"/>
                                        </p:tgtEl>
                                      </p:cBhvr>
                                    </p:animEffect>
                                    <p:set>
                                      <p:cBhvr>
                                        <p:cTn id="7" dur="1" fill="hold">
                                          <p:stCondLst>
                                            <p:cond delay="499"/>
                                          </p:stCondLst>
                                        </p:cTn>
                                        <p:tgtEl>
                                          <p:spTgt spid="11264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12648"/>
                                        </p:tgtEl>
                                      </p:cBhvr>
                                    </p:animEffect>
                                    <p:set>
                                      <p:cBhvr>
                                        <p:cTn id="12" dur="1" fill="hold">
                                          <p:stCondLst>
                                            <p:cond delay="499"/>
                                          </p:stCondLst>
                                        </p:cTn>
                                        <p:tgtEl>
                                          <p:spTgt spid="11264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12649"/>
                                        </p:tgtEl>
                                      </p:cBhvr>
                                    </p:animEffect>
                                    <p:set>
                                      <p:cBhvr>
                                        <p:cTn id="17" dur="1" fill="hold">
                                          <p:stCondLst>
                                            <p:cond delay="499"/>
                                          </p:stCondLst>
                                        </p:cTn>
                                        <p:tgtEl>
                                          <p:spTgt spid="11264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12650"/>
                                        </p:tgtEl>
                                      </p:cBhvr>
                                    </p:animEffect>
                                    <p:set>
                                      <p:cBhvr>
                                        <p:cTn id="22" dur="1" fill="hold">
                                          <p:stCondLst>
                                            <p:cond delay="499"/>
                                          </p:stCondLst>
                                        </p:cTn>
                                        <p:tgtEl>
                                          <p:spTgt spid="11265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12651"/>
                                        </p:tgtEl>
                                      </p:cBhvr>
                                    </p:animEffect>
                                    <p:set>
                                      <p:cBhvr>
                                        <p:cTn id="27" dur="1" fill="hold">
                                          <p:stCondLst>
                                            <p:cond delay="499"/>
                                          </p:stCondLst>
                                        </p:cTn>
                                        <p:tgtEl>
                                          <p:spTgt spid="11265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112652"/>
                                        </p:tgtEl>
                                      </p:cBhvr>
                                    </p:animEffect>
                                    <p:set>
                                      <p:cBhvr>
                                        <p:cTn id="32" dur="1" fill="hold">
                                          <p:stCondLst>
                                            <p:cond delay="499"/>
                                          </p:stCondLst>
                                        </p:cTn>
                                        <p:tgtEl>
                                          <p:spTgt spid="11265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grpId="0" nodeType="clickEffect">
                                  <p:stCondLst>
                                    <p:cond delay="0"/>
                                  </p:stCondLst>
                                  <p:childTnLst>
                                    <p:animEffect transition="out" filter="box(in)">
                                      <p:cBhvr>
                                        <p:cTn id="36" dur="500"/>
                                        <p:tgtEl>
                                          <p:spTgt spid="112653"/>
                                        </p:tgtEl>
                                      </p:cBhvr>
                                    </p:animEffect>
                                    <p:set>
                                      <p:cBhvr>
                                        <p:cTn id="37" dur="1" fill="hold">
                                          <p:stCondLst>
                                            <p:cond delay="499"/>
                                          </p:stCondLst>
                                        </p:cTn>
                                        <p:tgtEl>
                                          <p:spTgt spid="1126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animBg="1"/>
      <p:bldP spid="112648" grpId="0" animBg="1"/>
      <p:bldP spid="112649" grpId="0" animBg="1"/>
      <p:bldP spid="112650" grpId="0" animBg="1"/>
      <p:bldP spid="112651" grpId="0" animBg="1"/>
      <p:bldP spid="112652" grpId="0" animBg="1"/>
      <p:bldP spid="112653" grpId="0" animBg="1"/>
    </p:bldLst>
  </p:timing>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2"/>
          <p:cNvSpPr>
            <a:spLocks noGrp="1" noChangeArrowheads="1"/>
          </p:cNvSpPr>
          <p:nvPr>
            <p:ph type="title"/>
          </p:nvPr>
        </p:nvSpPr>
        <p:spPr/>
        <p:txBody>
          <a:bodyPr/>
          <a:lstStyle/>
          <a:p>
            <a:r>
              <a:rPr lang="pt-BR"/>
              <a:t>Exercício 3</a:t>
            </a:r>
          </a:p>
        </p:txBody>
      </p:sp>
      <p:sp>
        <p:nvSpPr>
          <p:cNvPr id="195588" name="Rectangle 3"/>
          <p:cNvSpPr>
            <a:spLocks noGrp="1" noChangeArrowheads="1"/>
          </p:cNvSpPr>
          <p:nvPr>
            <p:ph idx="1"/>
          </p:nvPr>
        </p:nvSpPr>
        <p:spPr/>
        <p:txBody>
          <a:bodyPr/>
          <a:lstStyle/>
          <a:p>
            <a:r>
              <a:rPr lang="pt-BR"/>
              <a:t>Calcule f(0), sabendo que F(z)=z/(z-1/4)</a:t>
            </a:r>
          </a:p>
        </p:txBody>
      </p:sp>
      <p:graphicFrame>
        <p:nvGraphicFramePr>
          <p:cNvPr id="195586" name="Object 2"/>
          <p:cNvGraphicFramePr>
            <a:graphicFrameLocks noChangeAspect="1"/>
          </p:cNvGraphicFramePr>
          <p:nvPr/>
        </p:nvGraphicFramePr>
        <p:xfrm>
          <a:off x="3030538" y="1876425"/>
          <a:ext cx="2641600" cy="4044950"/>
        </p:xfrm>
        <a:graphic>
          <a:graphicData uri="http://schemas.openxmlformats.org/presentationml/2006/ole">
            <mc:AlternateContent xmlns:mc="http://schemas.openxmlformats.org/markup-compatibility/2006">
              <mc:Choice xmlns:v="urn:schemas-microsoft-com:vml" Requires="v">
                <p:oleObj name="Equation" r:id="rId2" imgW="1676160" imgH="2565360" progId="Equation.3">
                  <p:embed/>
                </p:oleObj>
              </mc:Choice>
              <mc:Fallback>
                <p:oleObj name="Equation" r:id="rId2" imgW="1676160" imgH="25653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538" y="1876425"/>
                        <a:ext cx="2641600" cy="4044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69" name="Rectangle 5"/>
          <p:cNvSpPr>
            <a:spLocks noChangeArrowheads="1"/>
          </p:cNvSpPr>
          <p:nvPr/>
        </p:nvSpPr>
        <p:spPr bwMode="auto">
          <a:xfrm>
            <a:off x="920750" y="1989138"/>
            <a:ext cx="8426450" cy="792162"/>
          </a:xfrm>
          <a:prstGeom prst="rect">
            <a:avLst/>
          </a:prstGeom>
          <a:solidFill>
            <a:schemeClr val="bg1"/>
          </a:solidFill>
          <a:ln w="9525">
            <a:noFill/>
            <a:miter lim="800000"/>
            <a:headEnd/>
            <a:tailEnd/>
          </a:ln>
        </p:spPr>
        <p:txBody>
          <a:bodyPr wrap="none" anchor="ctr"/>
          <a:lstStyle/>
          <a:p>
            <a:endParaRPr lang="pt-BR"/>
          </a:p>
        </p:txBody>
      </p:sp>
      <p:sp>
        <p:nvSpPr>
          <p:cNvPr id="113676" name="Rectangle 12"/>
          <p:cNvSpPr>
            <a:spLocks noChangeArrowheads="1"/>
          </p:cNvSpPr>
          <p:nvPr/>
        </p:nvSpPr>
        <p:spPr bwMode="auto">
          <a:xfrm>
            <a:off x="1136650" y="2852738"/>
            <a:ext cx="8426450" cy="431800"/>
          </a:xfrm>
          <a:prstGeom prst="rect">
            <a:avLst/>
          </a:prstGeom>
          <a:solidFill>
            <a:schemeClr val="bg1"/>
          </a:solidFill>
          <a:ln w="9525">
            <a:noFill/>
            <a:miter lim="800000"/>
            <a:headEnd/>
            <a:tailEnd/>
          </a:ln>
        </p:spPr>
        <p:txBody>
          <a:bodyPr wrap="none" anchor="ctr"/>
          <a:lstStyle/>
          <a:p>
            <a:endParaRPr lang="pt-BR"/>
          </a:p>
        </p:txBody>
      </p:sp>
      <p:sp>
        <p:nvSpPr>
          <p:cNvPr id="113677" name="Rectangle 13"/>
          <p:cNvSpPr>
            <a:spLocks noChangeArrowheads="1"/>
          </p:cNvSpPr>
          <p:nvPr/>
        </p:nvSpPr>
        <p:spPr bwMode="auto">
          <a:xfrm>
            <a:off x="776288" y="3357563"/>
            <a:ext cx="8426450" cy="863600"/>
          </a:xfrm>
          <a:prstGeom prst="rect">
            <a:avLst/>
          </a:prstGeom>
          <a:solidFill>
            <a:schemeClr val="bg1"/>
          </a:solidFill>
          <a:ln w="9525">
            <a:noFill/>
            <a:miter lim="800000"/>
            <a:headEnd/>
            <a:tailEnd/>
          </a:ln>
        </p:spPr>
        <p:txBody>
          <a:bodyPr wrap="none" anchor="ctr"/>
          <a:lstStyle/>
          <a:p>
            <a:endParaRPr lang="pt-BR"/>
          </a:p>
        </p:txBody>
      </p:sp>
      <p:sp>
        <p:nvSpPr>
          <p:cNvPr id="113678" name="Rectangle 14"/>
          <p:cNvSpPr>
            <a:spLocks noChangeArrowheads="1"/>
          </p:cNvSpPr>
          <p:nvPr/>
        </p:nvSpPr>
        <p:spPr bwMode="auto">
          <a:xfrm>
            <a:off x="992188" y="4221163"/>
            <a:ext cx="8426450" cy="431800"/>
          </a:xfrm>
          <a:prstGeom prst="rect">
            <a:avLst/>
          </a:prstGeom>
          <a:solidFill>
            <a:schemeClr val="bg1"/>
          </a:solidFill>
          <a:ln w="9525">
            <a:noFill/>
            <a:miter lim="800000"/>
            <a:headEnd/>
            <a:tailEnd/>
          </a:ln>
        </p:spPr>
        <p:txBody>
          <a:bodyPr wrap="none" anchor="ctr"/>
          <a:lstStyle/>
          <a:p>
            <a:endParaRPr lang="pt-BR"/>
          </a:p>
        </p:txBody>
      </p:sp>
      <p:sp>
        <p:nvSpPr>
          <p:cNvPr id="113679" name="Rectangle 15"/>
          <p:cNvSpPr>
            <a:spLocks noChangeArrowheads="1"/>
          </p:cNvSpPr>
          <p:nvPr/>
        </p:nvSpPr>
        <p:spPr bwMode="auto">
          <a:xfrm>
            <a:off x="849313" y="4652963"/>
            <a:ext cx="8426450" cy="863600"/>
          </a:xfrm>
          <a:prstGeom prst="rect">
            <a:avLst/>
          </a:prstGeom>
          <a:solidFill>
            <a:schemeClr val="bg1"/>
          </a:solidFill>
          <a:ln w="9525">
            <a:noFill/>
            <a:miter lim="800000"/>
            <a:headEnd/>
            <a:tailEnd/>
          </a:ln>
        </p:spPr>
        <p:txBody>
          <a:bodyPr wrap="none" anchor="ctr"/>
          <a:lstStyle/>
          <a:p>
            <a:endParaRPr lang="pt-BR"/>
          </a:p>
        </p:txBody>
      </p:sp>
      <p:sp>
        <p:nvSpPr>
          <p:cNvPr id="113680" name="Rectangle 16"/>
          <p:cNvSpPr>
            <a:spLocks noChangeArrowheads="1"/>
          </p:cNvSpPr>
          <p:nvPr/>
        </p:nvSpPr>
        <p:spPr bwMode="auto">
          <a:xfrm>
            <a:off x="704850" y="5516563"/>
            <a:ext cx="8426450" cy="792162"/>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13669"/>
                                        </p:tgtEl>
                                      </p:cBhvr>
                                    </p:animEffect>
                                    <p:set>
                                      <p:cBhvr>
                                        <p:cTn id="7" dur="1" fill="hold">
                                          <p:stCondLst>
                                            <p:cond delay="499"/>
                                          </p:stCondLst>
                                        </p:cTn>
                                        <p:tgtEl>
                                          <p:spTgt spid="1136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13676"/>
                                        </p:tgtEl>
                                      </p:cBhvr>
                                    </p:animEffect>
                                    <p:set>
                                      <p:cBhvr>
                                        <p:cTn id="12" dur="1" fill="hold">
                                          <p:stCondLst>
                                            <p:cond delay="499"/>
                                          </p:stCondLst>
                                        </p:cTn>
                                        <p:tgtEl>
                                          <p:spTgt spid="11367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13677"/>
                                        </p:tgtEl>
                                      </p:cBhvr>
                                    </p:animEffect>
                                    <p:set>
                                      <p:cBhvr>
                                        <p:cTn id="17" dur="1" fill="hold">
                                          <p:stCondLst>
                                            <p:cond delay="499"/>
                                          </p:stCondLst>
                                        </p:cTn>
                                        <p:tgtEl>
                                          <p:spTgt spid="11367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13678"/>
                                        </p:tgtEl>
                                      </p:cBhvr>
                                    </p:animEffect>
                                    <p:set>
                                      <p:cBhvr>
                                        <p:cTn id="22" dur="1" fill="hold">
                                          <p:stCondLst>
                                            <p:cond delay="499"/>
                                          </p:stCondLst>
                                        </p:cTn>
                                        <p:tgtEl>
                                          <p:spTgt spid="11367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13679"/>
                                        </p:tgtEl>
                                      </p:cBhvr>
                                    </p:animEffect>
                                    <p:set>
                                      <p:cBhvr>
                                        <p:cTn id="27" dur="1" fill="hold">
                                          <p:stCondLst>
                                            <p:cond delay="499"/>
                                          </p:stCondLst>
                                        </p:cTn>
                                        <p:tgtEl>
                                          <p:spTgt spid="11367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113680"/>
                                        </p:tgtEl>
                                      </p:cBhvr>
                                    </p:animEffect>
                                    <p:set>
                                      <p:cBhvr>
                                        <p:cTn id="32" dur="1" fill="hold">
                                          <p:stCondLst>
                                            <p:cond delay="499"/>
                                          </p:stCondLst>
                                        </p:cTn>
                                        <p:tgtEl>
                                          <p:spTgt spid="113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animBg="1"/>
      <p:bldP spid="113676" grpId="0" animBg="1"/>
      <p:bldP spid="113677" grpId="0" animBg="1"/>
      <p:bldP spid="113678" grpId="0" animBg="1"/>
      <p:bldP spid="113679" grpId="0" animBg="1"/>
      <p:bldP spid="113680" grpId="0" animBg="1"/>
    </p:bldLst>
  </p:timing>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2"/>
          <p:cNvSpPr>
            <a:spLocks noGrp="1" noChangeArrowheads="1"/>
          </p:cNvSpPr>
          <p:nvPr>
            <p:ph type="title"/>
          </p:nvPr>
        </p:nvSpPr>
        <p:spPr/>
        <p:txBody>
          <a:bodyPr/>
          <a:lstStyle/>
          <a:p>
            <a:r>
              <a:rPr lang="pt-BR"/>
              <a:t>Exercício 4</a:t>
            </a:r>
          </a:p>
        </p:txBody>
      </p:sp>
      <p:sp>
        <p:nvSpPr>
          <p:cNvPr id="196612" name="Rectangle 3"/>
          <p:cNvSpPr>
            <a:spLocks noGrp="1" noChangeArrowheads="1"/>
          </p:cNvSpPr>
          <p:nvPr>
            <p:ph idx="1"/>
          </p:nvPr>
        </p:nvSpPr>
        <p:spPr/>
        <p:txBody>
          <a:bodyPr/>
          <a:lstStyle/>
          <a:p>
            <a:r>
              <a:rPr lang="pt-BR"/>
              <a:t>Calcule F(z) de f(k)=u(k) (pulso unitário)</a:t>
            </a:r>
          </a:p>
        </p:txBody>
      </p:sp>
      <p:graphicFrame>
        <p:nvGraphicFramePr>
          <p:cNvPr id="196610" name="Object 2"/>
          <p:cNvGraphicFramePr>
            <a:graphicFrameLocks noChangeAspect="1"/>
          </p:cNvGraphicFramePr>
          <p:nvPr/>
        </p:nvGraphicFramePr>
        <p:xfrm>
          <a:off x="3089275" y="2736850"/>
          <a:ext cx="2522538" cy="2322513"/>
        </p:xfrm>
        <a:graphic>
          <a:graphicData uri="http://schemas.openxmlformats.org/presentationml/2006/ole">
            <mc:AlternateContent xmlns:mc="http://schemas.openxmlformats.org/markup-compatibility/2006">
              <mc:Choice xmlns:v="urn:schemas-microsoft-com:vml" Requires="v">
                <p:oleObj name="Equation" r:id="rId2" imgW="1600200" imgH="1473120" progId="Equation.3">
                  <p:embed/>
                </p:oleObj>
              </mc:Choice>
              <mc:Fallback>
                <p:oleObj name="Equation" r:id="rId2" imgW="1600200" imgH="14731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275" y="2736850"/>
                        <a:ext cx="2522538" cy="2322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694" name="Rectangle 6"/>
          <p:cNvSpPr>
            <a:spLocks noChangeArrowheads="1"/>
          </p:cNvSpPr>
          <p:nvPr/>
        </p:nvSpPr>
        <p:spPr bwMode="auto">
          <a:xfrm>
            <a:off x="1136650" y="2636838"/>
            <a:ext cx="8426450" cy="431800"/>
          </a:xfrm>
          <a:prstGeom prst="rect">
            <a:avLst/>
          </a:prstGeom>
          <a:solidFill>
            <a:schemeClr val="bg1"/>
          </a:solidFill>
          <a:ln w="9525">
            <a:noFill/>
            <a:miter lim="800000"/>
            <a:headEnd/>
            <a:tailEnd/>
          </a:ln>
        </p:spPr>
        <p:txBody>
          <a:bodyPr wrap="none" anchor="ctr"/>
          <a:lstStyle/>
          <a:p>
            <a:endParaRPr lang="pt-BR"/>
          </a:p>
        </p:txBody>
      </p:sp>
      <p:sp>
        <p:nvSpPr>
          <p:cNvPr id="114695" name="Rectangle 7"/>
          <p:cNvSpPr>
            <a:spLocks noChangeArrowheads="1"/>
          </p:cNvSpPr>
          <p:nvPr/>
        </p:nvSpPr>
        <p:spPr bwMode="auto">
          <a:xfrm>
            <a:off x="776288" y="3141663"/>
            <a:ext cx="8426450" cy="647700"/>
          </a:xfrm>
          <a:prstGeom prst="rect">
            <a:avLst/>
          </a:prstGeom>
          <a:solidFill>
            <a:schemeClr val="bg1"/>
          </a:solidFill>
          <a:ln w="9525">
            <a:noFill/>
            <a:miter lim="800000"/>
            <a:headEnd/>
            <a:tailEnd/>
          </a:ln>
        </p:spPr>
        <p:txBody>
          <a:bodyPr wrap="none" anchor="ctr"/>
          <a:lstStyle/>
          <a:p>
            <a:endParaRPr lang="pt-BR"/>
          </a:p>
        </p:txBody>
      </p:sp>
      <p:sp>
        <p:nvSpPr>
          <p:cNvPr id="114696" name="Rectangle 8"/>
          <p:cNvSpPr>
            <a:spLocks noChangeArrowheads="1"/>
          </p:cNvSpPr>
          <p:nvPr/>
        </p:nvSpPr>
        <p:spPr bwMode="auto">
          <a:xfrm>
            <a:off x="992188" y="3860800"/>
            <a:ext cx="8426450" cy="576263"/>
          </a:xfrm>
          <a:prstGeom prst="rect">
            <a:avLst/>
          </a:prstGeom>
          <a:solidFill>
            <a:schemeClr val="bg1"/>
          </a:solidFill>
          <a:ln w="9525">
            <a:noFill/>
            <a:miter lim="800000"/>
            <a:headEnd/>
            <a:tailEnd/>
          </a:ln>
        </p:spPr>
        <p:txBody>
          <a:bodyPr wrap="none" anchor="ctr"/>
          <a:lstStyle/>
          <a:p>
            <a:endParaRPr lang="pt-BR"/>
          </a:p>
        </p:txBody>
      </p:sp>
      <p:sp>
        <p:nvSpPr>
          <p:cNvPr id="114697" name="Rectangle 9"/>
          <p:cNvSpPr>
            <a:spLocks noChangeArrowheads="1"/>
          </p:cNvSpPr>
          <p:nvPr/>
        </p:nvSpPr>
        <p:spPr bwMode="auto">
          <a:xfrm>
            <a:off x="849313" y="4508500"/>
            <a:ext cx="8426450" cy="863600"/>
          </a:xfrm>
          <a:prstGeom prst="rect">
            <a:avLst/>
          </a:prstGeom>
          <a:solidFill>
            <a:schemeClr val="bg1"/>
          </a:solidFill>
          <a:ln w="9525">
            <a:noFill/>
            <a:miter lim="800000"/>
            <a:headEnd/>
            <a:tailEnd/>
          </a:ln>
        </p:spPr>
        <p:txBody>
          <a:bodyPr wrap="none" anchor="ctr"/>
          <a:lstStyle/>
          <a:p>
            <a:endParaRPr lang="pt-BR"/>
          </a:p>
        </p:txBody>
      </p:sp>
      <p:sp>
        <p:nvSpPr>
          <p:cNvPr id="114698" name="Rectangle 10"/>
          <p:cNvSpPr>
            <a:spLocks noChangeArrowheads="1"/>
          </p:cNvSpPr>
          <p:nvPr/>
        </p:nvSpPr>
        <p:spPr bwMode="auto">
          <a:xfrm>
            <a:off x="704850" y="5516563"/>
            <a:ext cx="8426450" cy="792162"/>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14694"/>
                                        </p:tgtEl>
                                      </p:cBhvr>
                                    </p:animEffect>
                                    <p:set>
                                      <p:cBhvr>
                                        <p:cTn id="7" dur="1" fill="hold">
                                          <p:stCondLst>
                                            <p:cond delay="499"/>
                                          </p:stCondLst>
                                        </p:cTn>
                                        <p:tgtEl>
                                          <p:spTgt spid="11469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14695"/>
                                        </p:tgtEl>
                                      </p:cBhvr>
                                    </p:animEffect>
                                    <p:set>
                                      <p:cBhvr>
                                        <p:cTn id="12" dur="1" fill="hold">
                                          <p:stCondLst>
                                            <p:cond delay="499"/>
                                          </p:stCondLst>
                                        </p:cTn>
                                        <p:tgtEl>
                                          <p:spTgt spid="1146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14696"/>
                                        </p:tgtEl>
                                      </p:cBhvr>
                                    </p:animEffect>
                                    <p:set>
                                      <p:cBhvr>
                                        <p:cTn id="17" dur="1" fill="hold">
                                          <p:stCondLst>
                                            <p:cond delay="499"/>
                                          </p:stCondLst>
                                        </p:cTn>
                                        <p:tgtEl>
                                          <p:spTgt spid="11469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14697"/>
                                        </p:tgtEl>
                                      </p:cBhvr>
                                    </p:animEffect>
                                    <p:set>
                                      <p:cBhvr>
                                        <p:cTn id="22" dur="1" fill="hold">
                                          <p:stCondLst>
                                            <p:cond delay="499"/>
                                          </p:stCondLst>
                                        </p:cTn>
                                        <p:tgtEl>
                                          <p:spTgt spid="11469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14698"/>
                                        </p:tgtEl>
                                      </p:cBhvr>
                                    </p:animEffect>
                                    <p:set>
                                      <p:cBhvr>
                                        <p:cTn id="27" dur="1" fill="hold">
                                          <p:stCondLst>
                                            <p:cond delay="499"/>
                                          </p:stCondLst>
                                        </p:cTn>
                                        <p:tgtEl>
                                          <p:spTgt spid="1146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4" grpId="0" animBg="1"/>
      <p:bldP spid="114695" grpId="0" animBg="1"/>
      <p:bldP spid="114696" grpId="0" animBg="1"/>
      <p:bldP spid="114697" grpId="0" animBg="1"/>
      <p:bldP spid="114698" grpId="0" animBg="1"/>
    </p:bldLst>
  </p:timing>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2"/>
          <p:cNvSpPr>
            <a:spLocks noGrp="1" noChangeArrowheads="1"/>
          </p:cNvSpPr>
          <p:nvPr>
            <p:ph type="title"/>
          </p:nvPr>
        </p:nvSpPr>
        <p:spPr/>
        <p:txBody>
          <a:bodyPr/>
          <a:lstStyle/>
          <a:p>
            <a:r>
              <a:rPr lang="pt-BR"/>
              <a:t>Exercício 5</a:t>
            </a:r>
          </a:p>
        </p:txBody>
      </p:sp>
      <p:sp>
        <p:nvSpPr>
          <p:cNvPr id="197636" name="Rectangle 3"/>
          <p:cNvSpPr>
            <a:spLocks noGrp="1" noChangeArrowheads="1"/>
          </p:cNvSpPr>
          <p:nvPr>
            <p:ph idx="1"/>
          </p:nvPr>
        </p:nvSpPr>
        <p:spPr>
          <a:xfrm>
            <a:off x="57150" y="784225"/>
            <a:ext cx="9410700" cy="5381625"/>
          </a:xfrm>
        </p:spPr>
        <p:txBody>
          <a:bodyPr/>
          <a:lstStyle/>
          <a:p>
            <a:r>
              <a:rPr lang="pt-BR" sz="1800"/>
              <a:t>Calcule F(z) de f(k)=k (rampa unitária)</a:t>
            </a:r>
          </a:p>
        </p:txBody>
      </p:sp>
      <p:graphicFrame>
        <p:nvGraphicFramePr>
          <p:cNvPr id="197634" name="Object 2"/>
          <p:cNvGraphicFramePr>
            <a:graphicFrameLocks noChangeAspect="1"/>
          </p:cNvGraphicFramePr>
          <p:nvPr/>
        </p:nvGraphicFramePr>
        <p:xfrm>
          <a:off x="920750" y="1125538"/>
          <a:ext cx="6070600" cy="5551487"/>
        </p:xfrm>
        <a:graphic>
          <a:graphicData uri="http://schemas.openxmlformats.org/presentationml/2006/ole">
            <mc:AlternateContent xmlns:mc="http://schemas.openxmlformats.org/markup-compatibility/2006">
              <mc:Choice xmlns:v="urn:schemas-microsoft-com:vml" Requires="v">
                <p:oleObj name="Equation" r:id="rId2" imgW="4749480" imgH="4343400" progId="Equation.3">
                  <p:embed/>
                </p:oleObj>
              </mc:Choice>
              <mc:Fallback>
                <p:oleObj name="Equation" r:id="rId2" imgW="4749480" imgH="4343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1125538"/>
                        <a:ext cx="6070600" cy="555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2" name="Rectangle 10"/>
          <p:cNvSpPr>
            <a:spLocks noChangeArrowheads="1"/>
          </p:cNvSpPr>
          <p:nvPr/>
        </p:nvSpPr>
        <p:spPr bwMode="auto">
          <a:xfrm>
            <a:off x="704850" y="1270000"/>
            <a:ext cx="1008063" cy="358775"/>
          </a:xfrm>
          <a:prstGeom prst="rect">
            <a:avLst/>
          </a:prstGeom>
          <a:solidFill>
            <a:schemeClr val="bg1"/>
          </a:solidFill>
          <a:ln w="9525">
            <a:noFill/>
            <a:miter lim="800000"/>
            <a:headEnd/>
            <a:tailEnd/>
          </a:ln>
        </p:spPr>
        <p:txBody>
          <a:bodyPr wrap="none" anchor="ctr"/>
          <a:lstStyle/>
          <a:p>
            <a:endParaRPr lang="pt-BR"/>
          </a:p>
        </p:txBody>
      </p:sp>
      <p:sp>
        <p:nvSpPr>
          <p:cNvPr id="115723" name="Rectangle 11"/>
          <p:cNvSpPr>
            <a:spLocks noChangeArrowheads="1"/>
          </p:cNvSpPr>
          <p:nvPr/>
        </p:nvSpPr>
        <p:spPr bwMode="auto">
          <a:xfrm>
            <a:off x="1712913" y="1196975"/>
            <a:ext cx="1800225" cy="503238"/>
          </a:xfrm>
          <a:prstGeom prst="rect">
            <a:avLst/>
          </a:prstGeom>
          <a:solidFill>
            <a:schemeClr val="bg1"/>
          </a:solidFill>
          <a:ln w="9525">
            <a:noFill/>
            <a:miter lim="800000"/>
            <a:headEnd/>
            <a:tailEnd/>
          </a:ln>
        </p:spPr>
        <p:txBody>
          <a:bodyPr wrap="none" anchor="ctr"/>
          <a:lstStyle/>
          <a:p>
            <a:endParaRPr lang="pt-BR"/>
          </a:p>
        </p:txBody>
      </p:sp>
      <p:sp>
        <p:nvSpPr>
          <p:cNvPr id="115724" name="Rectangle 12"/>
          <p:cNvSpPr>
            <a:spLocks noChangeArrowheads="1"/>
          </p:cNvSpPr>
          <p:nvPr/>
        </p:nvSpPr>
        <p:spPr bwMode="auto">
          <a:xfrm>
            <a:off x="920750" y="1700213"/>
            <a:ext cx="3311525" cy="288925"/>
          </a:xfrm>
          <a:prstGeom prst="rect">
            <a:avLst/>
          </a:prstGeom>
          <a:solidFill>
            <a:schemeClr val="bg1"/>
          </a:solidFill>
          <a:ln w="9525">
            <a:noFill/>
            <a:miter lim="800000"/>
            <a:headEnd/>
            <a:tailEnd/>
          </a:ln>
        </p:spPr>
        <p:txBody>
          <a:bodyPr wrap="none" anchor="ctr"/>
          <a:lstStyle/>
          <a:p>
            <a:endParaRPr lang="pt-BR"/>
          </a:p>
        </p:txBody>
      </p:sp>
      <p:sp>
        <p:nvSpPr>
          <p:cNvPr id="115725" name="Rectangle 13"/>
          <p:cNvSpPr>
            <a:spLocks noChangeArrowheads="1"/>
          </p:cNvSpPr>
          <p:nvPr/>
        </p:nvSpPr>
        <p:spPr bwMode="auto">
          <a:xfrm>
            <a:off x="849313" y="2060575"/>
            <a:ext cx="4537075" cy="288925"/>
          </a:xfrm>
          <a:prstGeom prst="rect">
            <a:avLst/>
          </a:prstGeom>
          <a:solidFill>
            <a:schemeClr val="bg1"/>
          </a:solidFill>
          <a:ln w="9525">
            <a:noFill/>
            <a:miter lim="800000"/>
            <a:headEnd/>
            <a:tailEnd/>
          </a:ln>
        </p:spPr>
        <p:txBody>
          <a:bodyPr wrap="none" anchor="ctr"/>
          <a:lstStyle/>
          <a:p>
            <a:endParaRPr lang="pt-BR"/>
          </a:p>
        </p:txBody>
      </p:sp>
      <p:sp>
        <p:nvSpPr>
          <p:cNvPr id="115726" name="Rectangle 14"/>
          <p:cNvSpPr>
            <a:spLocks noChangeArrowheads="1"/>
          </p:cNvSpPr>
          <p:nvPr/>
        </p:nvSpPr>
        <p:spPr bwMode="auto">
          <a:xfrm>
            <a:off x="849313" y="2349500"/>
            <a:ext cx="4679950" cy="503238"/>
          </a:xfrm>
          <a:prstGeom prst="rect">
            <a:avLst/>
          </a:prstGeom>
          <a:solidFill>
            <a:schemeClr val="bg1"/>
          </a:solidFill>
          <a:ln w="9525">
            <a:noFill/>
            <a:miter lim="800000"/>
            <a:headEnd/>
            <a:tailEnd/>
          </a:ln>
        </p:spPr>
        <p:txBody>
          <a:bodyPr wrap="none" anchor="ctr"/>
          <a:lstStyle/>
          <a:p>
            <a:endParaRPr lang="pt-BR"/>
          </a:p>
        </p:txBody>
      </p:sp>
      <p:sp>
        <p:nvSpPr>
          <p:cNvPr id="115727" name="Rectangle 15"/>
          <p:cNvSpPr>
            <a:spLocks noChangeArrowheads="1"/>
          </p:cNvSpPr>
          <p:nvPr/>
        </p:nvSpPr>
        <p:spPr bwMode="auto">
          <a:xfrm>
            <a:off x="1065213" y="2852738"/>
            <a:ext cx="4679950" cy="503237"/>
          </a:xfrm>
          <a:prstGeom prst="rect">
            <a:avLst/>
          </a:prstGeom>
          <a:solidFill>
            <a:schemeClr val="bg1"/>
          </a:solidFill>
          <a:ln w="9525">
            <a:noFill/>
            <a:miter lim="800000"/>
            <a:headEnd/>
            <a:tailEnd/>
          </a:ln>
        </p:spPr>
        <p:txBody>
          <a:bodyPr wrap="none" anchor="ctr"/>
          <a:lstStyle/>
          <a:p>
            <a:endParaRPr lang="pt-BR"/>
          </a:p>
        </p:txBody>
      </p:sp>
      <p:sp>
        <p:nvSpPr>
          <p:cNvPr id="115728" name="Rectangle 16"/>
          <p:cNvSpPr>
            <a:spLocks noChangeArrowheads="1"/>
          </p:cNvSpPr>
          <p:nvPr/>
        </p:nvSpPr>
        <p:spPr bwMode="auto">
          <a:xfrm>
            <a:off x="1281113" y="3429000"/>
            <a:ext cx="4679950" cy="503238"/>
          </a:xfrm>
          <a:prstGeom prst="rect">
            <a:avLst/>
          </a:prstGeom>
          <a:solidFill>
            <a:schemeClr val="bg1"/>
          </a:solidFill>
          <a:ln w="9525">
            <a:noFill/>
            <a:miter lim="800000"/>
            <a:headEnd/>
            <a:tailEnd/>
          </a:ln>
        </p:spPr>
        <p:txBody>
          <a:bodyPr wrap="none" anchor="ctr"/>
          <a:lstStyle/>
          <a:p>
            <a:endParaRPr lang="pt-BR"/>
          </a:p>
        </p:txBody>
      </p:sp>
      <p:sp>
        <p:nvSpPr>
          <p:cNvPr id="115729" name="Rectangle 17"/>
          <p:cNvSpPr>
            <a:spLocks noChangeArrowheads="1"/>
          </p:cNvSpPr>
          <p:nvPr/>
        </p:nvSpPr>
        <p:spPr bwMode="auto">
          <a:xfrm>
            <a:off x="1497013" y="4003675"/>
            <a:ext cx="4679950" cy="288925"/>
          </a:xfrm>
          <a:prstGeom prst="rect">
            <a:avLst/>
          </a:prstGeom>
          <a:solidFill>
            <a:schemeClr val="bg1"/>
          </a:solidFill>
          <a:ln w="9525">
            <a:noFill/>
            <a:miter lim="800000"/>
            <a:headEnd/>
            <a:tailEnd/>
          </a:ln>
        </p:spPr>
        <p:txBody>
          <a:bodyPr wrap="none" anchor="ctr"/>
          <a:lstStyle/>
          <a:p>
            <a:endParaRPr lang="pt-BR"/>
          </a:p>
        </p:txBody>
      </p:sp>
      <p:sp>
        <p:nvSpPr>
          <p:cNvPr id="115730" name="Rectangle 18"/>
          <p:cNvSpPr>
            <a:spLocks noChangeArrowheads="1"/>
          </p:cNvSpPr>
          <p:nvPr/>
        </p:nvSpPr>
        <p:spPr bwMode="auto">
          <a:xfrm>
            <a:off x="1928813" y="4292600"/>
            <a:ext cx="4679950" cy="504825"/>
          </a:xfrm>
          <a:prstGeom prst="rect">
            <a:avLst/>
          </a:prstGeom>
          <a:solidFill>
            <a:schemeClr val="bg1"/>
          </a:solidFill>
          <a:ln w="9525">
            <a:noFill/>
            <a:miter lim="800000"/>
            <a:headEnd/>
            <a:tailEnd/>
          </a:ln>
        </p:spPr>
        <p:txBody>
          <a:bodyPr wrap="none" anchor="ctr"/>
          <a:lstStyle/>
          <a:p>
            <a:endParaRPr lang="pt-BR"/>
          </a:p>
        </p:txBody>
      </p:sp>
      <p:sp>
        <p:nvSpPr>
          <p:cNvPr id="115731" name="Rectangle 19"/>
          <p:cNvSpPr>
            <a:spLocks noChangeArrowheads="1"/>
          </p:cNvSpPr>
          <p:nvPr/>
        </p:nvSpPr>
        <p:spPr bwMode="auto">
          <a:xfrm>
            <a:off x="920750" y="4797425"/>
            <a:ext cx="2447925" cy="504825"/>
          </a:xfrm>
          <a:prstGeom prst="rect">
            <a:avLst/>
          </a:prstGeom>
          <a:solidFill>
            <a:schemeClr val="bg1"/>
          </a:solidFill>
          <a:ln w="9525">
            <a:noFill/>
            <a:miter lim="800000"/>
            <a:headEnd/>
            <a:tailEnd/>
          </a:ln>
        </p:spPr>
        <p:txBody>
          <a:bodyPr wrap="none" anchor="ctr"/>
          <a:lstStyle/>
          <a:p>
            <a:endParaRPr lang="pt-BR"/>
          </a:p>
        </p:txBody>
      </p:sp>
      <p:sp>
        <p:nvSpPr>
          <p:cNvPr id="115732" name="Rectangle 20"/>
          <p:cNvSpPr>
            <a:spLocks noChangeArrowheads="1"/>
          </p:cNvSpPr>
          <p:nvPr/>
        </p:nvSpPr>
        <p:spPr bwMode="auto">
          <a:xfrm>
            <a:off x="920750" y="5373688"/>
            <a:ext cx="1295400" cy="719137"/>
          </a:xfrm>
          <a:prstGeom prst="rect">
            <a:avLst/>
          </a:prstGeom>
          <a:solidFill>
            <a:schemeClr val="bg1"/>
          </a:solidFill>
          <a:ln w="9525">
            <a:noFill/>
            <a:miter lim="800000"/>
            <a:headEnd/>
            <a:tailEnd/>
          </a:ln>
        </p:spPr>
        <p:txBody>
          <a:bodyPr wrap="none" anchor="ctr"/>
          <a:lstStyle/>
          <a:p>
            <a:endParaRPr lang="pt-BR"/>
          </a:p>
        </p:txBody>
      </p:sp>
      <p:sp>
        <p:nvSpPr>
          <p:cNvPr id="115733" name="Rectangle 21"/>
          <p:cNvSpPr>
            <a:spLocks noChangeArrowheads="1"/>
          </p:cNvSpPr>
          <p:nvPr/>
        </p:nvSpPr>
        <p:spPr bwMode="auto">
          <a:xfrm>
            <a:off x="920750" y="6165850"/>
            <a:ext cx="6048375" cy="431800"/>
          </a:xfrm>
          <a:prstGeom prst="rect">
            <a:avLst/>
          </a:prstGeom>
          <a:solidFill>
            <a:schemeClr val="bg1"/>
          </a:solidFill>
          <a:ln w="9525">
            <a:noFill/>
            <a:miter lim="800000"/>
            <a:headEnd/>
            <a:tailEnd/>
          </a:ln>
        </p:spPr>
        <p:txBody>
          <a:bodyPr wrap="none" anchor="ctr"/>
          <a:lstStyle/>
          <a:p>
            <a:endParaRPr lang="pt-BR"/>
          </a:p>
        </p:txBody>
      </p:sp>
      <p:sp>
        <p:nvSpPr>
          <p:cNvPr id="115734" name="Rectangle 22"/>
          <p:cNvSpPr>
            <a:spLocks noChangeArrowheads="1"/>
          </p:cNvSpPr>
          <p:nvPr/>
        </p:nvSpPr>
        <p:spPr bwMode="auto">
          <a:xfrm>
            <a:off x="4232275" y="1700213"/>
            <a:ext cx="2089150" cy="288925"/>
          </a:xfrm>
          <a:prstGeom prst="rect">
            <a:avLst/>
          </a:prstGeom>
          <a:solidFill>
            <a:schemeClr val="bg1"/>
          </a:solidFill>
          <a:ln w="9525">
            <a:noFill/>
            <a:miter lim="800000"/>
            <a:headEnd/>
            <a:tailEnd/>
          </a:ln>
        </p:spPr>
        <p:txBody>
          <a:bodyPr wrap="none" anchor="ctr"/>
          <a:lstStyle/>
          <a:p>
            <a:endParaRPr lang="pt-BR"/>
          </a:p>
        </p:txBody>
      </p:sp>
      <p:sp>
        <p:nvSpPr>
          <p:cNvPr id="115735" name="Rectangle 23"/>
          <p:cNvSpPr>
            <a:spLocks noChangeArrowheads="1"/>
          </p:cNvSpPr>
          <p:nvPr/>
        </p:nvSpPr>
        <p:spPr bwMode="auto">
          <a:xfrm>
            <a:off x="3368675" y="4797425"/>
            <a:ext cx="3024188" cy="504825"/>
          </a:xfrm>
          <a:prstGeom prst="rect">
            <a:avLst/>
          </a:prstGeom>
          <a:solidFill>
            <a:schemeClr val="bg1"/>
          </a:solidFill>
          <a:ln w="9525">
            <a:noFill/>
            <a:miter lim="800000"/>
            <a:headEnd/>
            <a:tailEnd/>
          </a:ln>
        </p:spPr>
        <p:txBody>
          <a:bodyPr wrap="none" anchor="ctr"/>
          <a:lstStyle/>
          <a:p>
            <a:endParaRPr lang="pt-BR"/>
          </a:p>
        </p:txBody>
      </p:sp>
      <p:sp>
        <p:nvSpPr>
          <p:cNvPr id="115736" name="Rectangle 24"/>
          <p:cNvSpPr>
            <a:spLocks noChangeArrowheads="1"/>
          </p:cNvSpPr>
          <p:nvPr/>
        </p:nvSpPr>
        <p:spPr bwMode="auto">
          <a:xfrm>
            <a:off x="2216150" y="5373688"/>
            <a:ext cx="1728788" cy="719137"/>
          </a:xfrm>
          <a:prstGeom prst="rect">
            <a:avLst/>
          </a:prstGeom>
          <a:solidFill>
            <a:schemeClr val="bg1"/>
          </a:solidFill>
          <a:ln w="9525">
            <a:noFill/>
            <a:miter lim="800000"/>
            <a:headEnd/>
            <a:tailEnd/>
          </a:ln>
        </p:spPr>
        <p:txBody>
          <a:bodyPr wrap="none" anchor="ctr"/>
          <a:lstStyle/>
          <a:p>
            <a:endParaRPr lang="pt-BR"/>
          </a:p>
        </p:txBody>
      </p:sp>
      <p:sp>
        <p:nvSpPr>
          <p:cNvPr id="115737" name="Rectangle 25"/>
          <p:cNvSpPr>
            <a:spLocks noChangeArrowheads="1"/>
          </p:cNvSpPr>
          <p:nvPr/>
        </p:nvSpPr>
        <p:spPr bwMode="auto">
          <a:xfrm>
            <a:off x="3944938" y="5373688"/>
            <a:ext cx="1223962" cy="719137"/>
          </a:xfrm>
          <a:prstGeom prst="rect">
            <a:avLst/>
          </a:prstGeom>
          <a:solidFill>
            <a:schemeClr val="bg1"/>
          </a:solidFill>
          <a:ln w="9525">
            <a:noFill/>
            <a:miter lim="800000"/>
            <a:headEnd/>
            <a:tailEnd/>
          </a:ln>
        </p:spPr>
        <p:txBody>
          <a:bodyPr wrap="none" anchor="ctr"/>
          <a:lstStyle/>
          <a:p>
            <a:endParaRPr lang="pt-BR"/>
          </a:p>
        </p:txBody>
      </p:sp>
      <p:sp>
        <p:nvSpPr>
          <p:cNvPr id="115738" name="Rectangle 26"/>
          <p:cNvSpPr>
            <a:spLocks noChangeArrowheads="1"/>
          </p:cNvSpPr>
          <p:nvPr/>
        </p:nvSpPr>
        <p:spPr bwMode="auto">
          <a:xfrm>
            <a:off x="5168900" y="5373688"/>
            <a:ext cx="1223963" cy="719137"/>
          </a:xfrm>
          <a:prstGeom prst="rect">
            <a:avLst/>
          </a:prstGeom>
          <a:solidFill>
            <a:schemeClr val="bg1"/>
          </a:solidFill>
          <a:ln w="9525">
            <a:noFill/>
            <a:miter lim="800000"/>
            <a:headEnd/>
            <a:tailEnd/>
          </a:ln>
        </p:spPr>
        <p:txBody>
          <a:bodyPr wrap="none" anchor="ctr"/>
          <a:lstStyle/>
          <a:p>
            <a:endParaRPr lang="pt-BR"/>
          </a:p>
        </p:txBody>
      </p:sp>
      <p:sp>
        <p:nvSpPr>
          <p:cNvPr id="115739" name="Rectangle 27"/>
          <p:cNvSpPr>
            <a:spLocks noChangeArrowheads="1"/>
          </p:cNvSpPr>
          <p:nvPr/>
        </p:nvSpPr>
        <p:spPr bwMode="auto">
          <a:xfrm>
            <a:off x="6392863" y="5373688"/>
            <a:ext cx="1223962" cy="719137"/>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15722"/>
                                        </p:tgtEl>
                                      </p:cBhvr>
                                    </p:animEffect>
                                    <p:set>
                                      <p:cBhvr>
                                        <p:cTn id="7" dur="1" fill="hold">
                                          <p:stCondLst>
                                            <p:cond delay="499"/>
                                          </p:stCondLst>
                                        </p:cTn>
                                        <p:tgtEl>
                                          <p:spTgt spid="1157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15723"/>
                                        </p:tgtEl>
                                      </p:cBhvr>
                                    </p:animEffect>
                                    <p:set>
                                      <p:cBhvr>
                                        <p:cTn id="12" dur="1" fill="hold">
                                          <p:stCondLst>
                                            <p:cond delay="499"/>
                                          </p:stCondLst>
                                        </p:cTn>
                                        <p:tgtEl>
                                          <p:spTgt spid="1157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15724"/>
                                        </p:tgtEl>
                                      </p:cBhvr>
                                    </p:animEffect>
                                    <p:set>
                                      <p:cBhvr>
                                        <p:cTn id="17" dur="1" fill="hold">
                                          <p:stCondLst>
                                            <p:cond delay="499"/>
                                          </p:stCondLst>
                                        </p:cTn>
                                        <p:tgtEl>
                                          <p:spTgt spid="1157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15734"/>
                                        </p:tgtEl>
                                      </p:cBhvr>
                                    </p:animEffect>
                                    <p:set>
                                      <p:cBhvr>
                                        <p:cTn id="22" dur="1" fill="hold">
                                          <p:stCondLst>
                                            <p:cond delay="499"/>
                                          </p:stCondLst>
                                        </p:cTn>
                                        <p:tgtEl>
                                          <p:spTgt spid="1157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15725"/>
                                        </p:tgtEl>
                                      </p:cBhvr>
                                    </p:animEffect>
                                    <p:set>
                                      <p:cBhvr>
                                        <p:cTn id="27" dur="1" fill="hold">
                                          <p:stCondLst>
                                            <p:cond delay="499"/>
                                          </p:stCondLst>
                                        </p:cTn>
                                        <p:tgtEl>
                                          <p:spTgt spid="11572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115726"/>
                                        </p:tgtEl>
                                      </p:cBhvr>
                                    </p:animEffect>
                                    <p:set>
                                      <p:cBhvr>
                                        <p:cTn id="32" dur="1" fill="hold">
                                          <p:stCondLst>
                                            <p:cond delay="499"/>
                                          </p:stCondLst>
                                        </p:cTn>
                                        <p:tgtEl>
                                          <p:spTgt spid="1157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grpId="0" nodeType="clickEffect">
                                  <p:stCondLst>
                                    <p:cond delay="0"/>
                                  </p:stCondLst>
                                  <p:childTnLst>
                                    <p:animEffect transition="out" filter="box(in)">
                                      <p:cBhvr>
                                        <p:cTn id="36" dur="500"/>
                                        <p:tgtEl>
                                          <p:spTgt spid="115727"/>
                                        </p:tgtEl>
                                      </p:cBhvr>
                                    </p:animEffect>
                                    <p:set>
                                      <p:cBhvr>
                                        <p:cTn id="37" dur="1" fill="hold">
                                          <p:stCondLst>
                                            <p:cond delay="499"/>
                                          </p:stCondLst>
                                        </p:cTn>
                                        <p:tgtEl>
                                          <p:spTgt spid="11572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0" nodeType="clickEffect">
                                  <p:stCondLst>
                                    <p:cond delay="0"/>
                                  </p:stCondLst>
                                  <p:childTnLst>
                                    <p:animEffect transition="out" filter="box(in)">
                                      <p:cBhvr>
                                        <p:cTn id="41" dur="500"/>
                                        <p:tgtEl>
                                          <p:spTgt spid="115728"/>
                                        </p:tgtEl>
                                      </p:cBhvr>
                                    </p:animEffect>
                                    <p:set>
                                      <p:cBhvr>
                                        <p:cTn id="42" dur="1" fill="hold">
                                          <p:stCondLst>
                                            <p:cond delay="499"/>
                                          </p:stCondLst>
                                        </p:cTn>
                                        <p:tgtEl>
                                          <p:spTgt spid="1157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 presetClass="exit" presetSubtype="16" fill="hold" grpId="0" nodeType="clickEffect">
                                  <p:stCondLst>
                                    <p:cond delay="0"/>
                                  </p:stCondLst>
                                  <p:childTnLst>
                                    <p:animEffect transition="out" filter="box(in)">
                                      <p:cBhvr>
                                        <p:cTn id="46" dur="500"/>
                                        <p:tgtEl>
                                          <p:spTgt spid="115729"/>
                                        </p:tgtEl>
                                      </p:cBhvr>
                                    </p:animEffect>
                                    <p:set>
                                      <p:cBhvr>
                                        <p:cTn id="47" dur="1" fill="hold">
                                          <p:stCondLst>
                                            <p:cond delay="499"/>
                                          </p:stCondLst>
                                        </p:cTn>
                                        <p:tgtEl>
                                          <p:spTgt spid="11572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 presetClass="exit" presetSubtype="16" fill="hold" grpId="0" nodeType="clickEffect">
                                  <p:stCondLst>
                                    <p:cond delay="0"/>
                                  </p:stCondLst>
                                  <p:childTnLst>
                                    <p:animEffect transition="out" filter="box(in)">
                                      <p:cBhvr>
                                        <p:cTn id="51" dur="500"/>
                                        <p:tgtEl>
                                          <p:spTgt spid="115730"/>
                                        </p:tgtEl>
                                      </p:cBhvr>
                                    </p:animEffect>
                                    <p:set>
                                      <p:cBhvr>
                                        <p:cTn id="52" dur="1" fill="hold">
                                          <p:stCondLst>
                                            <p:cond delay="499"/>
                                          </p:stCondLst>
                                        </p:cTn>
                                        <p:tgtEl>
                                          <p:spTgt spid="11573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 presetClass="exit" presetSubtype="16" fill="hold" grpId="0" nodeType="clickEffect">
                                  <p:stCondLst>
                                    <p:cond delay="0"/>
                                  </p:stCondLst>
                                  <p:childTnLst>
                                    <p:animEffect transition="out" filter="box(in)">
                                      <p:cBhvr>
                                        <p:cTn id="56" dur="500"/>
                                        <p:tgtEl>
                                          <p:spTgt spid="115731"/>
                                        </p:tgtEl>
                                      </p:cBhvr>
                                    </p:animEffect>
                                    <p:set>
                                      <p:cBhvr>
                                        <p:cTn id="57" dur="1" fill="hold">
                                          <p:stCondLst>
                                            <p:cond delay="499"/>
                                          </p:stCondLst>
                                        </p:cTn>
                                        <p:tgtEl>
                                          <p:spTgt spid="11573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 presetClass="exit" presetSubtype="16" fill="hold" grpId="0" nodeType="clickEffect">
                                  <p:stCondLst>
                                    <p:cond delay="0"/>
                                  </p:stCondLst>
                                  <p:childTnLst>
                                    <p:animEffect transition="out" filter="box(in)">
                                      <p:cBhvr>
                                        <p:cTn id="61" dur="500"/>
                                        <p:tgtEl>
                                          <p:spTgt spid="115735"/>
                                        </p:tgtEl>
                                      </p:cBhvr>
                                    </p:animEffect>
                                    <p:set>
                                      <p:cBhvr>
                                        <p:cTn id="62" dur="1" fill="hold">
                                          <p:stCondLst>
                                            <p:cond delay="499"/>
                                          </p:stCondLst>
                                        </p:cTn>
                                        <p:tgtEl>
                                          <p:spTgt spid="11573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4" presetClass="exit" presetSubtype="16" fill="hold" grpId="0" nodeType="clickEffect">
                                  <p:stCondLst>
                                    <p:cond delay="0"/>
                                  </p:stCondLst>
                                  <p:childTnLst>
                                    <p:animEffect transition="out" filter="box(in)">
                                      <p:cBhvr>
                                        <p:cTn id="66" dur="500"/>
                                        <p:tgtEl>
                                          <p:spTgt spid="115732"/>
                                        </p:tgtEl>
                                      </p:cBhvr>
                                    </p:animEffect>
                                    <p:set>
                                      <p:cBhvr>
                                        <p:cTn id="67" dur="1" fill="hold">
                                          <p:stCondLst>
                                            <p:cond delay="499"/>
                                          </p:stCondLst>
                                        </p:cTn>
                                        <p:tgtEl>
                                          <p:spTgt spid="1157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 presetClass="exit" presetSubtype="16" fill="hold" grpId="0" nodeType="clickEffect">
                                  <p:stCondLst>
                                    <p:cond delay="0"/>
                                  </p:stCondLst>
                                  <p:childTnLst>
                                    <p:animEffect transition="out" filter="box(in)">
                                      <p:cBhvr>
                                        <p:cTn id="71" dur="500"/>
                                        <p:tgtEl>
                                          <p:spTgt spid="115736"/>
                                        </p:tgtEl>
                                      </p:cBhvr>
                                    </p:animEffect>
                                    <p:set>
                                      <p:cBhvr>
                                        <p:cTn id="72" dur="1" fill="hold">
                                          <p:stCondLst>
                                            <p:cond delay="499"/>
                                          </p:stCondLst>
                                        </p:cTn>
                                        <p:tgtEl>
                                          <p:spTgt spid="11573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 presetClass="exit" presetSubtype="16" fill="hold" grpId="0" nodeType="clickEffect">
                                  <p:stCondLst>
                                    <p:cond delay="0"/>
                                  </p:stCondLst>
                                  <p:childTnLst>
                                    <p:animEffect transition="out" filter="box(in)">
                                      <p:cBhvr>
                                        <p:cTn id="76" dur="500"/>
                                        <p:tgtEl>
                                          <p:spTgt spid="115737"/>
                                        </p:tgtEl>
                                      </p:cBhvr>
                                    </p:animEffect>
                                    <p:set>
                                      <p:cBhvr>
                                        <p:cTn id="77" dur="1" fill="hold">
                                          <p:stCondLst>
                                            <p:cond delay="499"/>
                                          </p:stCondLst>
                                        </p:cTn>
                                        <p:tgtEl>
                                          <p:spTgt spid="115737"/>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4" presetClass="exit" presetSubtype="16" fill="hold" grpId="0" nodeType="clickEffect">
                                  <p:stCondLst>
                                    <p:cond delay="0"/>
                                  </p:stCondLst>
                                  <p:childTnLst>
                                    <p:animEffect transition="out" filter="box(in)">
                                      <p:cBhvr>
                                        <p:cTn id="81" dur="500"/>
                                        <p:tgtEl>
                                          <p:spTgt spid="115738"/>
                                        </p:tgtEl>
                                      </p:cBhvr>
                                    </p:animEffect>
                                    <p:set>
                                      <p:cBhvr>
                                        <p:cTn id="82" dur="1" fill="hold">
                                          <p:stCondLst>
                                            <p:cond delay="499"/>
                                          </p:stCondLst>
                                        </p:cTn>
                                        <p:tgtEl>
                                          <p:spTgt spid="11573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4" presetClass="exit" presetSubtype="16" fill="hold" grpId="0" nodeType="clickEffect">
                                  <p:stCondLst>
                                    <p:cond delay="0"/>
                                  </p:stCondLst>
                                  <p:childTnLst>
                                    <p:animEffect transition="out" filter="box(in)">
                                      <p:cBhvr>
                                        <p:cTn id="86" dur="500"/>
                                        <p:tgtEl>
                                          <p:spTgt spid="115739"/>
                                        </p:tgtEl>
                                      </p:cBhvr>
                                    </p:animEffect>
                                    <p:set>
                                      <p:cBhvr>
                                        <p:cTn id="87" dur="1" fill="hold">
                                          <p:stCondLst>
                                            <p:cond delay="499"/>
                                          </p:stCondLst>
                                        </p:cTn>
                                        <p:tgtEl>
                                          <p:spTgt spid="11573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4" presetClass="exit" presetSubtype="16" fill="hold" grpId="0" nodeType="clickEffect">
                                  <p:stCondLst>
                                    <p:cond delay="0"/>
                                  </p:stCondLst>
                                  <p:childTnLst>
                                    <p:animEffect transition="out" filter="box(in)">
                                      <p:cBhvr>
                                        <p:cTn id="91" dur="500"/>
                                        <p:tgtEl>
                                          <p:spTgt spid="115733"/>
                                        </p:tgtEl>
                                      </p:cBhvr>
                                    </p:animEffect>
                                    <p:set>
                                      <p:cBhvr>
                                        <p:cTn id="92" dur="1" fill="hold">
                                          <p:stCondLst>
                                            <p:cond delay="499"/>
                                          </p:stCondLst>
                                        </p:cTn>
                                        <p:tgtEl>
                                          <p:spTgt spid="1157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2" grpId="0" animBg="1"/>
      <p:bldP spid="115723" grpId="0" animBg="1"/>
      <p:bldP spid="115724" grpId="0" animBg="1"/>
      <p:bldP spid="115725" grpId="0" animBg="1"/>
      <p:bldP spid="115726" grpId="0" animBg="1"/>
      <p:bldP spid="115727" grpId="0" animBg="1"/>
      <p:bldP spid="115728" grpId="0" animBg="1"/>
      <p:bldP spid="115729" grpId="0" animBg="1"/>
      <p:bldP spid="115730" grpId="0" animBg="1"/>
      <p:bldP spid="115731" grpId="0" animBg="1"/>
      <p:bldP spid="115732" grpId="0" animBg="1"/>
      <p:bldP spid="115733" grpId="0" animBg="1"/>
      <p:bldP spid="115734" grpId="0" animBg="1"/>
      <p:bldP spid="115735" grpId="0" animBg="1"/>
      <p:bldP spid="115736" grpId="0" animBg="1"/>
      <p:bldP spid="115737" grpId="0" animBg="1"/>
      <p:bldP spid="115738" grpId="0" animBg="1"/>
      <p:bldP spid="115739" grpId="0" animBg="1"/>
    </p:bldLst>
  </p:timing>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2"/>
          <p:cNvSpPr>
            <a:spLocks noGrp="1" noChangeArrowheads="1"/>
          </p:cNvSpPr>
          <p:nvPr>
            <p:ph type="title"/>
          </p:nvPr>
        </p:nvSpPr>
        <p:spPr/>
        <p:txBody>
          <a:bodyPr/>
          <a:lstStyle/>
          <a:p>
            <a:r>
              <a:rPr lang="pt-BR"/>
              <a:t>Exercício 6</a:t>
            </a:r>
          </a:p>
        </p:txBody>
      </p:sp>
      <p:sp>
        <p:nvSpPr>
          <p:cNvPr id="198660" name="Rectangle 3"/>
          <p:cNvSpPr>
            <a:spLocks noGrp="1" noChangeArrowheads="1"/>
          </p:cNvSpPr>
          <p:nvPr>
            <p:ph idx="1"/>
          </p:nvPr>
        </p:nvSpPr>
        <p:spPr>
          <a:xfrm>
            <a:off x="271463" y="836613"/>
            <a:ext cx="9410700" cy="5381625"/>
          </a:xfrm>
        </p:spPr>
        <p:txBody>
          <a:bodyPr/>
          <a:lstStyle/>
          <a:p>
            <a:r>
              <a:rPr lang="pt-BR"/>
              <a:t>Calcule </a:t>
            </a:r>
            <a:r>
              <a:rPr lang="pt-BR" i="1"/>
              <a:t>F(z), </a:t>
            </a:r>
            <a:r>
              <a:rPr lang="pt-BR"/>
              <a:t>para </a:t>
            </a:r>
            <a:r>
              <a:rPr lang="pt-BR" i="1"/>
              <a:t>f(k)=kA</a:t>
            </a:r>
            <a:r>
              <a:rPr lang="pt-BR" i="1" baseline="30000"/>
              <a:t>k</a:t>
            </a:r>
            <a:endParaRPr lang="pt-BR"/>
          </a:p>
        </p:txBody>
      </p:sp>
      <p:graphicFrame>
        <p:nvGraphicFramePr>
          <p:cNvPr id="198658" name="Object 2"/>
          <p:cNvGraphicFramePr>
            <a:graphicFrameLocks noChangeAspect="1"/>
          </p:cNvGraphicFramePr>
          <p:nvPr/>
        </p:nvGraphicFramePr>
        <p:xfrm>
          <a:off x="2308225" y="1341438"/>
          <a:ext cx="5033963" cy="5256212"/>
        </p:xfrm>
        <a:graphic>
          <a:graphicData uri="http://schemas.openxmlformats.org/presentationml/2006/ole">
            <mc:AlternateContent xmlns:mc="http://schemas.openxmlformats.org/markup-compatibility/2006">
              <mc:Choice xmlns:v="urn:schemas-microsoft-com:vml" Requires="v">
                <p:oleObj name="Equation" r:id="rId2" imgW="2577960" imgH="2692080" progId="Equation.3">
                  <p:embed/>
                </p:oleObj>
              </mc:Choice>
              <mc:Fallback>
                <p:oleObj name="Equation" r:id="rId2" imgW="2577960" imgH="26920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225" y="1341438"/>
                        <a:ext cx="5033963" cy="5256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1" name="Rectangle 5"/>
          <p:cNvSpPr>
            <a:spLocks noChangeArrowheads="1"/>
          </p:cNvSpPr>
          <p:nvPr/>
        </p:nvSpPr>
        <p:spPr bwMode="auto">
          <a:xfrm>
            <a:off x="2217738" y="1412875"/>
            <a:ext cx="4679950" cy="792163"/>
          </a:xfrm>
          <a:prstGeom prst="rect">
            <a:avLst/>
          </a:prstGeom>
          <a:solidFill>
            <a:schemeClr val="bg1"/>
          </a:solidFill>
          <a:ln w="9525">
            <a:noFill/>
            <a:miter lim="800000"/>
            <a:headEnd/>
            <a:tailEnd/>
          </a:ln>
        </p:spPr>
        <p:txBody>
          <a:bodyPr wrap="none" anchor="ctr"/>
          <a:lstStyle/>
          <a:p>
            <a:endParaRPr lang="pt-BR"/>
          </a:p>
        </p:txBody>
      </p:sp>
      <p:sp>
        <p:nvSpPr>
          <p:cNvPr id="116742" name="Rectangle 6"/>
          <p:cNvSpPr>
            <a:spLocks noChangeArrowheads="1"/>
          </p:cNvSpPr>
          <p:nvPr/>
        </p:nvSpPr>
        <p:spPr bwMode="auto">
          <a:xfrm>
            <a:off x="2144713" y="2276475"/>
            <a:ext cx="4679950" cy="792163"/>
          </a:xfrm>
          <a:prstGeom prst="rect">
            <a:avLst/>
          </a:prstGeom>
          <a:solidFill>
            <a:schemeClr val="bg1"/>
          </a:solidFill>
          <a:ln w="9525">
            <a:noFill/>
            <a:miter lim="800000"/>
            <a:headEnd/>
            <a:tailEnd/>
          </a:ln>
        </p:spPr>
        <p:txBody>
          <a:bodyPr wrap="none" anchor="ctr"/>
          <a:lstStyle/>
          <a:p>
            <a:endParaRPr lang="pt-BR"/>
          </a:p>
        </p:txBody>
      </p:sp>
      <p:sp>
        <p:nvSpPr>
          <p:cNvPr id="116743" name="Rectangle 7"/>
          <p:cNvSpPr>
            <a:spLocks noChangeArrowheads="1"/>
          </p:cNvSpPr>
          <p:nvPr/>
        </p:nvSpPr>
        <p:spPr bwMode="auto">
          <a:xfrm>
            <a:off x="2073275" y="3141663"/>
            <a:ext cx="4679950" cy="792162"/>
          </a:xfrm>
          <a:prstGeom prst="rect">
            <a:avLst/>
          </a:prstGeom>
          <a:solidFill>
            <a:schemeClr val="bg1"/>
          </a:solidFill>
          <a:ln w="9525">
            <a:noFill/>
            <a:miter lim="800000"/>
            <a:headEnd/>
            <a:tailEnd/>
          </a:ln>
        </p:spPr>
        <p:txBody>
          <a:bodyPr wrap="none" anchor="ctr"/>
          <a:lstStyle/>
          <a:p>
            <a:endParaRPr lang="pt-BR"/>
          </a:p>
        </p:txBody>
      </p:sp>
      <p:sp>
        <p:nvSpPr>
          <p:cNvPr id="116744" name="Rectangle 8"/>
          <p:cNvSpPr>
            <a:spLocks noChangeArrowheads="1"/>
          </p:cNvSpPr>
          <p:nvPr/>
        </p:nvSpPr>
        <p:spPr bwMode="auto">
          <a:xfrm>
            <a:off x="2289175" y="4005263"/>
            <a:ext cx="5111750" cy="792162"/>
          </a:xfrm>
          <a:prstGeom prst="rect">
            <a:avLst/>
          </a:prstGeom>
          <a:solidFill>
            <a:schemeClr val="bg1"/>
          </a:solidFill>
          <a:ln w="9525">
            <a:noFill/>
            <a:miter lim="800000"/>
            <a:headEnd/>
            <a:tailEnd/>
          </a:ln>
        </p:spPr>
        <p:txBody>
          <a:bodyPr wrap="none" anchor="ctr"/>
          <a:lstStyle/>
          <a:p>
            <a:endParaRPr lang="pt-BR"/>
          </a:p>
        </p:txBody>
      </p:sp>
      <p:sp>
        <p:nvSpPr>
          <p:cNvPr id="116745" name="Rectangle 9"/>
          <p:cNvSpPr>
            <a:spLocks noChangeArrowheads="1"/>
          </p:cNvSpPr>
          <p:nvPr/>
        </p:nvSpPr>
        <p:spPr bwMode="auto">
          <a:xfrm>
            <a:off x="2144713" y="4868863"/>
            <a:ext cx="5111750" cy="792162"/>
          </a:xfrm>
          <a:prstGeom prst="rect">
            <a:avLst/>
          </a:prstGeom>
          <a:solidFill>
            <a:schemeClr val="bg1"/>
          </a:solidFill>
          <a:ln w="9525">
            <a:noFill/>
            <a:miter lim="800000"/>
            <a:headEnd/>
            <a:tailEnd/>
          </a:ln>
        </p:spPr>
        <p:txBody>
          <a:bodyPr wrap="none" anchor="ctr"/>
          <a:lstStyle/>
          <a:p>
            <a:endParaRPr lang="pt-BR"/>
          </a:p>
        </p:txBody>
      </p:sp>
      <p:sp>
        <p:nvSpPr>
          <p:cNvPr id="116746" name="Rectangle 10"/>
          <p:cNvSpPr>
            <a:spLocks noChangeArrowheads="1"/>
          </p:cNvSpPr>
          <p:nvPr/>
        </p:nvSpPr>
        <p:spPr bwMode="auto">
          <a:xfrm>
            <a:off x="2144713" y="5805488"/>
            <a:ext cx="5111750" cy="792162"/>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16741"/>
                                        </p:tgtEl>
                                      </p:cBhvr>
                                    </p:animEffect>
                                    <p:set>
                                      <p:cBhvr>
                                        <p:cTn id="7" dur="1" fill="hold">
                                          <p:stCondLst>
                                            <p:cond delay="499"/>
                                          </p:stCondLst>
                                        </p:cTn>
                                        <p:tgtEl>
                                          <p:spTgt spid="11674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16742"/>
                                        </p:tgtEl>
                                      </p:cBhvr>
                                    </p:animEffect>
                                    <p:set>
                                      <p:cBhvr>
                                        <p:cTn id="12" dur="1" fill="hold">
                                          <p:stCondLst>
                                            <p:cond delay="499"/>
                                          </p:stCondLst>
                                        </p:cTn>
                                        <p:tgtEl>
                                          <p:spTgt spid="11674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16743"/>
                                        </p:tgtEl>
                                      </p:cBhvr>
                                    </p:animEffect>
                                    <p:set>
                                      <p:cBhvr>
                                        <p:cTn id="17" dur="1" fill="hold">
                                          <p:stCondLst>
                                            <p:cond delay="499"/>
                                          </p:stCondLst>
                                        </p:cTn>
                                        <p:tgtEl>
                                          <p:spTgt spid="11674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16744"/>
                                        </p:tgtEl>
                                      </p:cBhvr>
                                    </p:animEffect>
                                    <p:set>
                                      <p:cBhvr>
                                        <p:cTn id="22" dur="1" fill="hold">
                                          <p:stCondLst>
                                            <p:cond delay="499"/>
                                          </p:stCondLst>
                                        </p:cTn>
                                        <p:tgtEl>
                                          <p:spTgt spid="11674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16745"/>
                                        </p:tgtEl>
                                      </p:cBhvr>
                                    </p:animEffect>
                                    <p:set>
                                      <p:cBhvr>
                                        <p:cTn id="27" dur="1" fill="hold">
                                          <p:stCondLst>
                                            <p:cond delay="499"/>
                                          </p:stCondLst>
                                        </p:cTn>
                                        <p:tgtEl>
                                          <p:spTgt spid="11674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116746"/>
                                        </p:tgtEl>
                                      </p:cBhvr>
                                    </p:animEffect>
                                    <p:set>
                                      <p:cBhvr>
                                        <p:cTn id="32" dur="1" fill="hold">
                                          <p:stCondLst>
                                            <p:cond delay="499"/>
                                          </p:stCondLst>
                                        </p:cTn>
                                        <p:tgtEl>
                                          <p:spTgt spid="1167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nimBg="1"/>
      <p:bldP spid="116742" grpId="0" animBg="1"/>
      <p:bldP spid="116743" grpId="0" animBg="1"/>
      <p:bldP spid="116744" grpId="0" animBg="1"/>
      <p:bldP spid="116745" grpId="0" animBg="1"/>
      <p:bldP spid="116746" grpId="0" animBg="1"/>
    </p:bldLst>
  </p:timing>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2"/>
          <p:cNvSpPr>
            <a:spLocks noGrp="1" noChangeArrowheads="1"/>
          </p:cNvSpPr>
          <p:nvPr>
            <p:ph type="title"/>
          </p:nvPr>
        </p:nvSpPr>
        <p:spPr/>
        <p:txBody>
          <a:bodyPr/>
          <a:lstStyle/>
          <a:p>
            <a:r>
              <a:rPr lang="pt-BR"/>
              <a:t>Exercício 7</a:t>
            </a:r>
          </a:p>
        </p:txBody>
      </p:sp>
      <p:sp>
        <p:nvSpPr>
          <p:cNvPr id="199684" name="Rectangle 3"/>
          <p:cNvSpPr>
            <a:spLocks noGrp="1" noChangeArrowheads="1"/>
          </p:cNvSpPr>
          <p:nvPr>
            <p:ph idx="1"/>
          </p:nvPr>
        </p:nvSpPr>
        <p:spPr>
          <a:xfrm>
            <a:off x="271463" y="836613"/>
            <a:ext cx="9410700" cy="5381625"/>
          </a:xfrm>
        </p:spPr>
        <p:txBody>
          <a:bodyPr/>
          <a:lstStyle/>
          <a:p>
            <a:r>
              <a:rPr lang="pt-BR"/>
              <a:t>Uma relação interessante</a:t>
            </a:r>
          </a:p>
        </p:txBody>
      </p:sp>
      <p:graphicFrame>
        <p:nvGraphicFramePr>
          <p:cNvPr id="199682" name="Object 2"/>
          <p:cNvGraphicFramePr>
            <a:graphicFrameLocks noChangeAspect="1"/>
          </p:cNvGraphicFramePr>
          <p:nvPr/>
        </p:nvGraphicFramePr>
        <p:xfrm>
          <a:off x="1751013" y="1487488"/>
          <a:ext cx="6149975" cy="4462462"/>
        </p:xfrm>
        <a:graphic>
          <a:graphicData uri="http://schemas.openxmlformats.org/presentationml/2006/ole">
            <mc:AlternateContent xmlns:mc="http://schemas.openxmlformats.org/markup-compatibility/2006">
              <mc:Choice xmlns:v="urn:schemas-microsoft-com:vml" Requires="v">
                <p:oleObj name="Equation" r:id="rId2" imgW="3149280" imgH="2286000" progId="Equation.3">
                  <p:embed/>
                </p:oleObj>
              </mc:Choice>
              <mc:Fallback>
                <p:oleObj name="Equation" r:id="rId2" imgW="3149280" imgH="2286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487488"/>
                        <a:ext cx="6149975" cy="446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66" name="Rectangle 6"/>
          <p:cNvSpPr>
            <a:spLocks noChangeArrowheads="1"/>
          </p:cNvSpPr>
          <p:nvPr/>
        </p:nvSpPr>
        <p:spPr bwMode="auto">
          <a:xfrm>
            <a:off x="1712913" y="2420938"/>
            <a:ext cx="4679950" cy="792162"/>
          </a:xfrm>
          <a:prstGeom prst="rect">
            <a:avLst/>
          </a:prstGeom>
          <a:solidFill>
            <a:schemeClr val="bg1"/>
          </a:solidFill>
          <a:ln w="9525">
            <a:noFill/>
            <a:miter lim="800000"/>
            <a:headEnd/>
            <a:tailEnd/>
          </a:ln>
        </p:spPr>
        <p:txBody>
          <a:bodyPr wrap="none" anchor="ctr"/>
          <a:lstStyle/>
          <a:p>
            <a:endParaRPr lang="pt-BR"/>
          </a:p>
        </p:txBody>
      </p:sp>
      <p:sp>
        <p:nvSpPr>
          <p:cNvPr id="117767" name="Rectangle 7"/>
          <p:cNvSpPr>
            <a:spLocks noChangeArrowheads="1"/>
          </p:cNvSpPr>
          <p:nvPr/>
        </p:nvSpPr>
        <p:spPr bwMode="auto">
          <a:xfrm>
            <a:off x="1712913" y="3284538"/>
            <a:ext cx="4752975" cy="865187"/>
          </a:xfrm>
          <a:prstGeom prst="rect">
            <a:avLst/>
          </a:prstGeom>
          <a:solidFill>
            <a:schemeClr val="bg1"/>
          </a:solidFill>
          <a:ln w="9525">
            <a:noFill/>
            <a:miter lim="800000"/>
            <a:headEnd/>
            <a:tailEnd/>
          </a:ln>
        </p:spPr>
        <p:txBody>
          <a:bodyPr wrap="none" anchor="ctr"/>
          <a:lstStyle/>
          <a:p>
            <a:endParaRPr lang="pt-BR"/>
          </a:p>
        </p:txBody>
      </p:sp>
      <p:sp>
        <p:nvSpPr>
          <p:cNvPr id="117768" name="Rectangle 8"/>
          <p:cNvSpPr>
            <a:spLocks noChangeArrowheads="1"/>
          </p:cNvSpPr>
          <p:nvPr/>
        </p:nvSpPr>
        <p:spPr bwMode="auto">
          <a:xfrm>
            <a:off x="1712913" y="4221163"/>
            <a:ext cx="5616575" cy="792162"/>
          </a:xfrm>
          <a:prstGeom prst="rect">
            <a:avLst/>
          </a:prstGeom>
          <a:solidFill>
            <a:schemeClr val="bg1"/>
          </a:solidFill>
          <a:ln w="9525">
            <a:noFill/>
            <a:miter lim="800000"/>
            <a:headEnd/>
            <a:tailEnd/>
          </a:ln>
        </p:spPr>
        <p:txBody>
          <a:bodyPr wrap="none" anchor="ctr"/>
          <a:lstStyle/>
          <a:p>
            <a:endParaRPr lang="pt-BR"/>
          </a:p>
        </p:txBody>
      </p:sp>
      <p:sp>
        <p:nvSpPr>
          <p:cNvPr id="117769" name="Rectangle 9"/>
          <p:cNvSpPr>
            <a:spLocks noChangeArrowheads="1"/>
          </p:cNvSpPr>
          <p:nvPr/>
        </p:nvSpPr>
        <p:spPr bwMode="auto">
          <a:xfrm>
            <a:off x="1784350" y="5084763"/>
            <a:ext cx="6192838" cy="865187"/>
          </a:xfrm>
          <a:prstGeom prst="rect">
            <a:avLst/>
          </a:prstGeom>
          <a:solidFill>
            <a:schemeClr val="bg1"/>
          </a:solidFill>
          <a:ln w="9525">
            <a:noFill/>
            <a:miter lim="800000"/>
            <a:headEnd/>
            <a:tailEnd/>
          </a:ln>
        </p:spPr>
        <p:txBody>
          <a:bodyPr wrap="none" anchor="ctr"/>
          <a:lstStyle/>
          <a:p>
            <a:endParaRPr lang="pt-BR"/>
          </a:p>
        </p:txBody>
      </p:sp>
      <p:sp>
        <p:nvSpPr>
          <p:cNvPr id="117770" name="Rectangle 10"/>
          <p:cNvSpPr>
            <a:spLocks noChangeArrowheads="1"/>
          </p:cNvSpPr>
          <p:nvPr/>
        </p:nvSpPr>
        <p:spPr bwMode="auto">
          <a:xfrm>
            <a:off x="1712913" y="1484313"/>
            <a:ext cx="4824412" cy="865187"/>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17770"/>
                                        </p:tgtEl>
                                      </p:cBhvr>
                                    </p:animEffect>
                                    <p:set>
                                      <p:cBhvr>
                                        <p:cTn id="7" dur="1" fill="hold">
                                          <p:stCondLst>
                                            <p:cond delay="499"/>
                                          </p:stCondLst>
                                        </p:cTn>
                                        <p:tgtEl>
                                          <p:spTgt spid="11777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17766"/>
                                        </p:tgtEl>
                                      </p:cBhvr>
                                    </p:animEffect>
                                    <p:set>
                                      <p:cBhvr>
                                        <p:cTn id="12" dur="1" fill="hold">
                                          <p:stCondLst>
                                            <p:cond delay="499"/>
                                          </p:stCondLst>
                                        </p:cTn>
                                        <p:tgtEl>
                                          <p:spTgt spid="1177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17767"/>
                                        </p:tgtEl>
                                      </p:cBhvr>
                                    </p:animEffect>
                                    <p:set>
                                      <p:cBhvr>
                                        <p:cTn id="17" dur="1" fill="hold">
                                          <p:stCondLst>
                                            <p:cond delay="499"/>
                                          </p:stCondLst>
                                        </p:cTn>
                                        <p:tgtEl>
                                          <p:spTgt spid="11776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17768"/>
                                        </p:tgtEl>
                                      </p:cBhvr>
                                    </p:animEffect>
                                    <p:set>
                                      <p:cBhvr>
                                        <p:cTn id="22" dur="1" fill="hold">
                                          <p:stCondLst>
                                            <p:cond delay="499"/>
                                          </p:stCondLst>
                                        </p:cTn>
                                        <p:tgtEl>
                                          <p:spTgt spid="11776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17769"/>
                                        </p:tgtEl>
                                      </p:cBhvr>
                                    </p:animEffect>
                                    <p:set>
                                      <p:cBhvr>
                                        <p:cTn id="27" dur="1" fill="hold">
                                          <p:stCondLst>
                                            <p:cond delay="499"/>
                                          </p:stCondLst>
                                        </p:cTn>
                                        <p:tgtEl>
                                          <p:spTgt spid="1177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6" grpId="0" animBg="1"/>
      <p:bldP spid="117767" grpId="0" animBg="1"/>
      <p:bldP spid="117768" grpId="0" animBg="1"/>
      <p:bldP spid="117769" grpId="0" animBg="1"/>
      <p:bldP spid="11777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ço Reservado para Número de Slide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5BDBA4BC-B6E1-4922-B69B-01EBD4B56020}" type="slidenum">
              <a:rPr lang="en-US" altLang="pt-BR" sz="1400" smtClean="0">
                <a:solidFill>
                  <a:srgbClr val="0000FF"/>
                </a:solidFill>
              </a:rPr>
              <a:pPr eaLnBrk="1" hangingPunct="1"/>
              <a:t>109</a:t>
            </a:fld>
            <a:endParaRPr lang="en-US" altLang="pt-BR" sz="1400">
              <a:solidFill>
                <a:srgbClr val="0000FF"/>
              </a:solidFill>
            </a:endParaRPr>
          </a:p>
        </p:txBody>
      </p:sp>
      <p:sp>
        <p:nvSpPr>
          <p:cNvPr id="25603" name="Rectangle 2"/>
          <p:cNvSpPr>
            <a:spLocks noGrp="1" noChangeArrowheads="1"/>
          </p:cNvSpPr>
          <p:nvPr>
            <p:ph type="ctrTitle"/>
          </p:nvPr>
        </p:nvSpPr>
        <p:spPr>
          <a:xfrm>
            <a:off x="1816100" y="304800"/>
            <a:ext cx="5943600" cy="838200"/>
          </a:xfrm>
          <a:solidFill>
            <a:srgbClr val="FFFF99"/>
          </a:solidFill>
          <a:ln cap="flat"/>
        </p:spPr>
        <p:txBody>
          <a:bodyPr/>
          <a:lstStyle/>
          <a:p>
            <a:r>
              <a:rPr lang="en-US" altLang="pt-BR"/>
              <a:t>Sistemas de 2</a:t>
            </a:r>
            <a:r>
              <a:rPr lang="en-US" altLang="pt-BR" baseline="30000"/>
              <a:t>a</a:t>
            </a:r>
            <a:r>
              <a:rPr lang="en-US" altLang="pt-BR"/>
              <a:t> ordem</a:t>
            </a:r>
          </a:p>
        </p:txBody>
      </p:sp>
      <p:grpSp>
        <p:nvGrpSpPr>
          <p:cNvPr id="25604" name="Group 57"/>
          <p:cNvGrpSpPr>
            <a:grpSpLocks/>
          </p:cNvGrpSpPr>
          <p:nvPr/>
        </p:nvGrpSpPr>
        <p:grpSpPr bwMode="auto">
          <a:xfrm>
            <a:off x="2393950" y="1447800"/>
            <a:ext cx="3814763" cy="4689475"/>
            <a:chOff x="1968" y="624"/>
            <a:chExt cx="2352" cy="3293"/>
          </a:xfrm>
        </p:grpSpPr>
        <p:grpSp>
          <p:nvGrpSpPr>
            <p:cNvPr id="25606" name="Group 23"/>
            <p:cNvGrpSpPr>
              <a:grpSpLocks/>
            </p:cNvGrpSpPr>
            <p:nvPr/>
          </p:nvGrpSpPr>
          <p:grpSpPr bwMode="auto">
            <a:xfrm>
              <a:off x="2926" y="810"/>
              <a:ext cx="298" cy="1841"/>
              <a:chOff x="955" y="560"/>
              <a:chExt cx="371" cy="2219"/>
            </a:xfrm>
          </p:grpSpPr>
          <p:sp>
            <p:nvSpPr>
              <p:cNvPr id="25637" name="Freeform 3"/>
              <p:cNvSpPr>
                <a:spLocks/>
              </p:cNvSpPr>
              <p:nvPr/>
            </p:nvSpPr>
            <p:spPr bwMode="auto">
              <a:xfrm>
                <a:off x="957" y="2653"/>
                <a:ext cx="368" cy="126"/>
              </a:xfrm>
              <a:custGeom>
                <a:avLst/>
                <a:gdLst>
                  <a:gd name="T0" fmla="*/ 357 w 368"/>
                  <a:gd name="T1" fmla="*/ 125 h 126"/>
                  <a:gd name="T2" fmla="*/ 366 w 368"/>
                  <a:gd name="T3" fmla="*/ 112 h 126"/>
                  <a:gd name="T4" fmla="*/ 367 w 368"/>
                  <a:gd name="T5" fmla="*/ 102 h 126"/>
                  <a:gd name="T6" fmla="*/ 359 w 368"/>
                  <a:gd name="T7" fmla="*/ 90 h 126"/>
                  <a:gd name="T8" fmla="*/ 342 w 368"/>
                  <a:gd name="T9" fmla="*/ 83 h 126"/>
                  <a:gd name="T10" fmla="*/ 326 w 368"/>
                  <a:gd name="T11" fmla="*/ 80 h 126"/>
                  <a:gd name="T12" fmla="*/ 39 w 368"/>
                  <a:gd name="T13" fmla="*/ 35 h 126"/>
                  <a:gd name="T14" fmla="*/ 24 w 368"/>
                  <a:gd name="T15" fmla="*/ 32 h 126"/>
                  <a:gd name="T16" fmla="*/ 13 w 368"/>
                  <a:gd name="T17" fmla="*/ 25 h 126"/>
                  <a:gd name="T18" fmla="*/ 5 w 368"/>
                  <a:gd name="T19" fmla="*/ 15 h 126"/>
                  <a:gd name="T20" fmla="*/ 0 w 368"/>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7" y="125"/>
                    </a:moveTo>
                    <a:lnTo>
                      <a:pt x="366" y="112"/>
                    </a:lnTo>
                    <a:lnTo>
                      <a:pt x="367" y="102"/>
                    </a:lnTo>
                    <a:lnTo>
                      <a:pt x="359" y="90"/>
                    </a:lnTo>
                    <a:lnTo>
                      <a:pt x="342" y="83"/>
                    </a:lnTo>
                    <a:lnTo>
                      <a:pt x="326" y="80"/>
                    </a:lnTo>
                    <a:lnTo>
                      <a:pt x="39" y="35"/>
                    </a:lnTo>
                    <a:lnTo>
                      <a:pt x="24" y="32"/>
                    </a:lnTo>
                    <a:lnTo>
                      <a:pt x="13" y="25"/>
                    </a:lnTo>
                    <a:lnTo>
                      <a:pt x="5" y="15"/>
                    </a:lnTo>
                    <a:lnTo>
                      <a:pt x="0" y="0"/>
                    </a:lnTo>
                  </a:path>
                </a:pathLst>
              </a:custGeom>
              <a:noFill/>
              <a:ln w="50800" cap="rnd">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38" name="Freeform 4"/>
              <p:cNvSpPr>
                <a:spLocks/>
              </p:cNvSpPr>
              <p:nvPr/>
            </p:nvSpPr>
            <p:spPr bwMode="auto">
              <a:xfrm>
                <a:off x="957" y="2434"/>
                <a:ext cx="368" cy="126"/>
              </a:xfrm>
              <a:custGeom>
                <a:avLst/>
                <a:gdLst>
                  <a:gd name="T0" fmla="*/ 357 w 368"/>
                  <a:gd name="T1" fmla="*/ 125 h 126"/>
                  <a:gd name="T2" fmla="*/ 366 w 368"/>
                  <a:gd name="T3" fmla="*/ 113 h 126"/>
                  <a:gd name="T4" fmla="*/ 367 w 368"/>
                  <a:gd name="T5" fmla="*/ 102 h 126"/>
                  <a:gd name="T6" fmla="*/ 359 w 368"/>
                  <a:gd name="T7" fmla="*/ 90 h 126"/>
                  <a:gd name="T8" fmla="*/ 342 w 368"/>
                  <a:gd name="T9" fmla="*/ 83 h 126"/>
                  <a:gd name="T10" fmla="*/ 326 w 368"/>
                  <a:gd name="T11" fmla="*/ 80 h 126"/>
                  <a:gd name="T12" fmla="*/ 39 w 368"/>
                  <a:gd name="T13" fmla="*/ 35 h 126"/>
                  <a:gd name="T14" fmla="*/ 24 w 368"/>
                  <a:gd name="T15" fmla="*/ 32 h 126"/>
                  <a:gd name="T16" fmla="*/ 13 w 368"/>
                  <a:gd name="T17" fmla="*/ 25 h 126"/>
                  <a:gd name="T18" fmla="*/ 5 w 368"/>
                  <a:gd name="T19" fmla="*/ 15 h 126"/>
                  <a:gd name="T20" fmla="*/ 0 w 368"/>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7" y="125"/>
                    </a:moveTo>
                    <a:lnTo>
                      <a:pt x="366" y="113"/>
                    </a:lnTo>
                    <a:lnTo>
                      <a:pt x="367" y="102"/>
                    </a:lnTo>
                    <a:lnTo>
                      <a:pt x="359" y="90"/>
                    </a:lnTo>
                    <a:lnTo>
                      <a:pt x="342" y="83"/>
                    </a:lnTo>
                    <a:lnTo>
                      <a:pt x="326" y="80"/>
                    </a:lnTo>
                    <a:lnTo>
                      <a:pt x="39" y="35"/>
                    </a:lnTo>
                    <a:lnTo>
                      <a:pt x="24" y="32"/>
                    </a:lnTo>
                    <a:lnTo>
                      <a:pt x="13" y="25"/>
                    </a:lnTo>
                    <a:lnTo>
                      <a:pt x="5" y="15"/>
                    </a:lnTo>
                    <a:lnTo>
                      <a:pt x="0" y="0"/>
                    </a:lnTo>
                  </a:path>
                </a:pathLst>
              </a:custGeom>
              <a:noFill/>
              <a:ln w="50800" cap="rnd">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39" name="Freeform 5"/>
              <p:cNvSpPr>
                <a:spLocks/>
              </p:cNvSpPr>
              <p:nvPr/>
            </p:nvSpPr>
            <p:spPr bwMode="auto">
              <a:xfrm>
                <a:off x="958" y="2212"/>
                <a:ext cx="368" cy="126"/>
              </a:xfrm>
              <a:custGeom>
                <a:avLst/>
                <a:gdLst>
                  <a:gd name="T0" fmla="*/ 357 w 368"/>
                  <a:gd name="T1" fmla="*/ 125 h 126"/>
                  <a:gd name="T2" fmla="*/ 366 w 368"/>
                  <a:gd name="T3" fmla="*/ 112 h 126"/>
                  <a:gd name="T4" fmla="*/ 367 w 368"/>
                  <a:gd name="T5" fmla="*/ 102 h 126"/>
                  <a:gd name="T6" fmla="*/ 359 w 368"/>
                  <a:gd name="T7" fmla="*/ 90 h 126"/>
                  <a:gd name="T8" fmla="*/ 342 w 368"/>
                  <a:gd name="T9" fmla="*/ 82 h 126"/>
                  <a:gd name="T10" fmla="*/ 326 w 368"/>
                  <a:gd name="T11" fmla="*/ 79 h 126"/>
                  <a:gd name="T12" fmla="*/ 39 w 368"/>
                  <a:gd name="T13" fmla="*/ 35 h 126"/>
                  <a:gd name="T14" fmla="*/ 24 w 368"/>
                  <a:gd name="T15" fmla="*/ 32 h 126"/>
                  <a:gd name="T16" fmla="*/ 13 w 368"/>
                  <a:gd name="T17" fmla="*/ 25 h 126"/>
                  <a:gd name="T18" fmla="*/ 4 w 368"/>
                  <a:gd name="T19" fmla="*/ 15 h 126"/>
                  <a:gd name="T20" fmla="*/ 0 w 368"/>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7" y="125"/>
                    </a:moveTo>
                    <a:lnTo>
                      <a:pt x="366" y="112"/>
                    </a:lnTo>
                    <a:lnTo>
                      <a:pt x="367" y="102"/>
                    </a:lnTo>
                    <a:lnTo>
                      <a:pt x="359" y="90"/>
                    </a:lnTo>
                    <a:lnTo>
                      <a:pt x="342" y="82"/>
                    </a:lnTo>
                    <a:lnTo>
                      <a:pt x="326" y="79"/>
                    </a:lnTo>
                    <a:lnTo>
                      <a:pt x="39" y="35"/>
                    </a:lnTo>
                    <a:lnTo>
                      <a:pt x="24" y="32"/>
                    </a:lnTo>
                    <a:lnTo>
                      <a:pt x="13" y="25"/>
                    </a:lnTo>
                    <a:lnTo>
                      <a:pt x="4" y="15"/>
                    </a:lnTo>
                    <a:lnTo>
                      <a:pt x="0" y="0"/>
                    </a:lnTo>
                  </a:path>
                </a:pathLst>
              </a:custGeom>
              <a:noFill/>
              <a:ln w="50800" cap="rnd">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40" name="Freeform 6"/>
              <p:cNvSpPr>
                <a:spLocks/>
              </p:cNvSpPr>
              <p:nvPr/>
            </p:nvSpPr>
            <p:spPr bwMode="auto">
              <a:xfrm>
                <a:off x="957" y="2308"/>
                <a:ext cx="368" cy="126"/>
              </a:xfrm>
              <a:custGeom>
                <a:avLst/>
                <a:gdLst>
                  <a:gd name="T0" fmla="*/ 357 w 368"/>
                  <a:gd name="T1" fmla="*/ 0 h 126"/>
                  <a:gd name="T2" fmla="*/ 366 w 368"/>
                  <a:gd name="T3" fmla="*/ 12 h 126"/>
                  <a:gd name="T4" fmla="*/ 367 w 368"/>
                  <a:gd name="T5" fmla="*/ 23 h 126"/>
                  <a:gd name="T6" fmla="*/ 359 w 368"/>
                  <a:gd name="T7" fmla="*/ 35 h 126"/>
                  <a:gd name="T8" fmla="*/ 342 w 368"/>
                  <a:gd name="T9" fmla="*/ 42 h 126"/>
                  <a:gd name="T10" fmla="*/ 326 w 368"/>
                  <a:gd name="T11" fmla="*/ 45 h 126"/>
                  <a:gd name="T12" fmla="*/ 39 w 368"/>
                  <a:gd name="T13" fmla="*/ 90 h 126"/>
                  <a:gd name="T14" fmla="*/ 24 w 368"/>
                  <a:gd name="T15" fmla="*/ 92 h 126"/>
                  <a:gd name="T16" fmla="*/ 13 w 368"/>
                  <a:gd name="T17" fmla="*/ 100 h 126"/>
                  <a:gd name="T18" fmla="*/ 5 w 368"/>
                  <a:gd name="T19" fmla="*/ 110 h 126"/>
                  <a:gd name="T20" fmla="*/ 0 w 368"/>
                  <a:gd name="T21" fmla="*/ 125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7" y="0"/>
                    </a:moveTo>
                    <a:lnTo>
                      <a:pt x="366" y="12"/>
                    </a:lnTo>
                    <a:lnTo>
                      <a:pt x="367" y="23"/>
                    </a:lnTo>
                    <a:lnTo>
                      <a:pt x="359" y="35"/>
                    </a:lnTo>
                    <a:lnTo>
                      <a:pt x="342" y="42"/>
                    </a:lnTo>
                    <a:lnTo>
                      <a:pt x="326" y="45"/>
                    </a:lnTo>
                    <a:lnTo>
                      <a:pt x="39" y="90"/>
                    </a:lnTo>
                    <a:lnTo>
                      <a:pt x="24" y="92"/>
                    </a:lnTo>
                    <a:lnTo>
                      <a:pt x="13" y="100"/>
                    </a:lnTo>
                    <a:lnTo>
                      <a:pt x="5" y="110"/>
                    </a:lnTo>
                    <a:lnTo>
                      <a:pt x="0" y="125"/>
                    </a:lnTo>
                  </a:path>
                </a:pathLst>
              </a:custGeom>
              <a:noFill/>
              <a:ln w="508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41" name="Freeform 7"/>
              <p:cNvSpPr>
                <a:spLocks/>
              </p:cNvSpPr>
              <p:nvPr/>
            </p:nvSpPr>
            <p:spPr bwMode="auto">
              <a:xfrm>
                <a:off x="957" y="2527"/>
                <a:ext cx="368" cy="125"/>
              </a:xfrm>
              <a:custGeom>
                <a:avLst/>
                <a:gdLst>
                  <a:gd name="T0" fmla="*/ 357 w 368"/>
                  <a:gd name="T1" fmla="*/ 0 h 125"/>
                  <a:gd name="T2" fmla="*/ 366 w 368"/>
                  <a:gd name="T3" fmla="*/ 12 h 125"/>
                  <a:gd name="T4" fmla="*/ 367 w 368"/>
                  <a:gd name="T5" fmla="*/ 23 h 125"/>
                  <a:gd name="T6" fmla="*/ 359 w 368"/>
                  <a:gd name="T7" fmla="*/ 35 h 125"/>
                  <a:gd name="T8" fmla="*/ 342 w 368"/>
                  <a:gd name="T9" fmla="*/ 42 h 125"/>
                  <a:gd name="T10" fmla="*/ 326 w 368"/>
                  <a:gd name="T11" fmla="*/ 45 h 125"/>
                  <a:gd name="T12" fmla="*/ 39 w 368"/>
                  <a:gd name="T13" fmla="*/ 90 h 125"/>
                  <a:gd name="T14" fmla="*/ 24 w 368"/>
                  <a:gd name="T15" fmla="*/ 92 h 125"/>
                  <a:gd name="T16" fmla="*/ 13 w 368"/>
                  <a:gd name="T17" fmla="*/ 100 h 125"/>
                  <a:gd name="T18" fmla="*/ 5 w 368"/>
                  <a:gd name="T19" fmla="*/ 109 h 125"/>
                  <a:gd name="T20" fmla="*/ 0 w 368"/>
                  <a:gd name="T21" fmla="*/ 124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5"/>
                  <a:gd name="T35" fmla="*/ 368 w 368"/>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5">
                    <a:moveTo>
                      <a:pt x="357" y="0"/>
                    </a:moveTo>
                    <a:lnTo>
                      <a:pt x="366" y="12"/>
                    </a:lnTo>
                    <a:lnTo>
                      <a:pt x="367" y="23"/>
                    </a:lnTo>
                    <a:lnTo>
                      <a:pt x="359" y="35"/>
                    </a:lnTo>
                    <a:lnTo>
                      <a:pt x="342" y="42"/>
                    </a:lnTo>
                    <a:lnTo>
                      <a:pt x="326" y="45"/>
                    </a:lnTo>
                    <a:lnTo>
                      <a:pt x="39" y="90"/>
                    </a:lnTo>
                    <a:lnTo>
                      <a:pt x="24" y="92"/>
                    </a:lnTo>
                    <a:lnTo>
                      <a:pt x="13" y="100"/>
                    </a:lnTo>
                    <a:lnTo>
                      <a:pt x="5" y="109"/>
                    </a:lnTo>
                    <a:lnTo>
                      <a:pt x="0" y="124"/>
                    </a:lnTo>
                  </a:path>
                </a:pathLst>
              </a:custGeom>
              <a:noFill/>
              <a:ln w="508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42" name="Freeform 8"/>
              <p:cNvSpPr>
                <a:spLocks/>
              </p:cNvSpPr>
              <p:nvPr/>
            </p:nvSpPr>
            <p:spPr bwMode="auto">
              <a:xfrm>
                <a:off x="957" y="1998"/>
                <a:ext cx="368" cy="126"/>
              </a:xfrm>
              <a:custGeom>
                <a:avLst/>
                <a:gdLst>
                  <a:gd name="T0" fmla="*/ 357 w 368"/>
                  <a:gd name="T1" fmla="*/ 125 h 126"/>
                  <a:gd name="T2" fmla="*/ 366 w 368"/>
                  <a:gd name="T3" fmla="*/ 112 h 126"/>
                  <a:gd name="T4" fmla="*/ 367 w 368"/>
                  <a:gd name="T5" fmla="*/ 102 h 126"/>
                  <a:gd name="T6" fmla="*/ 359 w 368"/>
                  <a:gd name="T7" fmla="*/ 90 h 126"/>
                  <a:gd name="T8" fmla="*/ 342 w 368"/>
                  <a:gd name="T9" fmla="*/ 83 h 126"/>
                  <a:gd name="T10" fmla="*/ 326 w 368"/>
                  <a:gd name="T11" fmla="*/ 79 h 126"/>
                  <a:gd name="T12" fmla="*/ 39 w 368"/>
                  <a:gd name="T13" fmla="*/ 35 h 126"/>
                  <a:gd name="T14" fmla="*/ 24 w 368"/>
                  <a:gd name="T15" fmla="*/ 33 h 126"/>
                  <a:gd name="T16" fmla="*/ 13 w 368"/>
                  <a:gd name="T17" fmla="*/ 25 h 126"/>
                  <a:gd name="T18" fmla="*/ 5 w 368"/>
                  <a:gd name="T19" fmla="*/ 15 h 126"/>
                  <a:gd name="T20" fmla="*/ 0 w 368"/>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7" y="125"/>
                    </a:moveTo>
                    <a:lnTo>
                      <a:pt x="366" y="112"/>
                    </a:lnTo>
                    <a:lnTo>
                      <a:pt x="367" y="102"/>
                    </a:lnTo>
                    <a:lnTo>
                      <a:pt x="359" y="90"/>
                    </a:lnTo>
                    <a:lnTo>
                      <a:pt x="342" y="83"/>
                    </a:lnTo>
                    <a:lnTo>
                      <a:pt x="326" y="79"/>
                    </a:lnTo>
                    <a:lnTo>
                      <a:pt x="39" y="35"/>
                    </a:lnTo>
                    <a:lnTo>
                      <a:pt x="24" y="33"/>
                    </a:lnTo>
                    <a:lnTo>
                      <a:pt x="13" y="25"/>
                    </a:lnTo>
                    <a:lnTo>
                      <a:pt x="5" y="15"/>
                    </a:lnTo>
                    <a:lnTo>
                      <a:pt x="0" y="0"/>
                    </a:lnTo>
                  </a:path>
                </a:pathLst>
              </a:custGeom>
              <a:noFill/>
              <a:ln w="50800" cap="rnd">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43" name="Freeform 9"/>
              <p:cNvSpPr>
                <a:spLocks/>
              </p:cNvSpPr>
              <p:nvPr/>
            </p:nvSpPr>
            <p:spPr bwMode="auto">
              <a:xfrm>
                <a:off x="958" y="1776"/>
                <a:ext cx="368" cy="126"/>
              </a:xfrm>
              <a:custGeom>
                <a:avLst/>
                <a:gdLst>
                  <a:gd name="T0" fmla="*/ 357 w 368"/>
                  <a:gd name="T1" fmla="*/ 125 h 126"/>
                  <a:gd name="T2" fmla="*/ 366 w 368"/>
                  <a:gd name="T3" fmla="*/ 112 h 126"/>
                  <a:gd name="T4" fmla="*/ 367 w 368"/>
                  <a:gd name="T5" fmla="*/ 102 h 126"/>
                  <a:gd name="T6" fmla="*/ 359 w 368"/>
                  <a:gd name="T7" fmla="*/ 90 h 126"/>
                  <a:gd name="T8" fmla="*/ 342 w 368"/>
                  <a:gd name="T9" fmla="*/ 83 h 126"/>
                  <a:gd name="T10" fmla="*/ 326 w 368"/>
                  <a:gd name="T11" fmla="*/ 79 h 126"/>
                  <a:gd name="T12" fmla="*/ 39 w 368"/>
                  <a:gd name="T13" fmla="*/ 35 h 126"/>
                  <a:gd name="T14" fmla="*/ 24 w 368"/>
                  <a:gd name="T15" fmla="*/ 32 h 126"/>
                  <a:gd name="T16" fmla="*/ 13 w 368"/>
                  <a:gd name="T17" fmla="*/ 25 h 126"/>
                  <a:gd name="T18" fmla="*/ 4 w 368"/>
                  <a:gd name="T19" fmla="*/ 15 h 126"/>
                  <a:gd name="T20" fmla="*/ 0 w 368"/>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7" y="125"/>
                    </a:moveTo>
                    <a:lnTo>
                      <a:pt x="366" y="112"/>
                    </a:lnTo>
                    <a:lnTo>
                      <a:pt x="367" y="102"/>
                    </a:lnTo>
                    <a:lnTo>
                      <a:pt x="359" y="90"/>
                    </a:lnTo>
                    <a:lnTo>
                      <a:pt x="342" y="83"/>
                    </a:lnTo>
                    <a:lnTo>
                      <a:pt x="326" y="79"/>
                    </a:lnTo>
                    <a:lnTo>
                      <a:pt x="39" y="35"/>
                    </a:lnTo>
                    <a:lnTo>
                      <a:pt x="24" y="32"/>
                    </a:lnTo>
                    <a:lnTo>
                      <a:pt x="13" y="25"/>
                    </a:lnTo>
                    <a:lnTo>
                      <a:pt x="4" y="15"/>
                    </a:lnTo>
                    <a:lnTo>
                      <a:pt x="0" y="0"/>
                    </a:lnTo>
                  </a:path>
                </a:pathLst>
              </a:custGeom>
              <a:noFill/>
              <a:ln w="50800" cap="rnd">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44" name="Freeform 10"/>
              <p:cNvSpPr>
                <a:spLocks/>
              </p:cNvSpPr>
              <p:nvPr/>
            </p:nvSpPr>
            <p:spPr bwMode="auto">
              <a:xfrm>
                <a:off x="957" y="1872"/>
                <a:ext cx="368" cy="125"/>
              </a:xfrm>
              <a:custGeom>
                <a:avLst/>
                <a:gdLst>
                  <a:gd name="T0" fmla="*/ 357 w 368"/>
                  <a:gd name="T1" fmla="*/ 0 h 125"/>
                  <a:gd name="T2" fmla="*/ 366 w 368"/>
                  <a:gd name="T3" fmla="*/ 12 h 125"/>
                  <a:gd name="T4" fmla="*/ 367 w 368"/>
                  <a:gd name="T5" fmla="*/ 23 h 125"/>
                  <a:gd name="T6" fmla="*/ 359 w 368"/>
                  <a:gd name="T7" fmla="*/ 34 h 125"/>
                  <a:gd name="T8" fmla="*/ 342 w 368"/>
                  <a:gd name="T9" fmla="*/ 42 h 125"/>
                  <a:gd name="T10" fmla="*/ 326 w 368"/>
                  <a:gd name="T11" fmla="*/ 45 h 125"/>
                  <a:gd name="T12" fmla="*/ 39 w 368"/>
                  <a:gd name="T13" fmla="*/ 90 h 125"/>
                  <a:gd name="T14" fmla="*/ 24 w 368"/>
                  <a:gd name="T15" fmla="*/ 92 h 125"/>
                  <a:gd name="T16" fmla="*/ 13 w 368"/>
                  <a:gd name="T17" fmla="*/ 100 h 125"/>
                  <a:gd name="T18" fmla="*/ 5 w 368"/>
                  <a:gd name="T19" fmla="*/ 109 h 125"/>
                  <a:gd name="T20" fmla="*/ 0 w 368"/>
                  <a:gd name="T21" fmla="*/ 124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5"/>
                  <a:gd name="T35" fmla="*/ 368 w 368"/>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5">
                    <a:moveTo>
                      <a:pt x="357" y="0"/>
                    </a:moveTo>
                    <a:lnTo>
                      <a:pt x="366" y="12"/>
                    </a:lnTo>
                    <a:lnTo>
                      <a:pt x="367" y="23"/>
                    </a:lnTo>
                    <a:lnTo>
                      <a:pt x="359" y="34"/>
                    </a:lnTo>
                    <a:lnTo>
                      <a:pt x="342" y="42"/>
                    </a:lnTo>
                    <a:lnTo>
                      <a:pt x="326" y="45"/>
                    </a:lnTo>
                    <a:lnTo>
                      <a:pt x="39" y="90"/>
                    </a:lnTo>
                    <a:lnTo>
                      <a:pt x="24" y="92"/>
                    </a:lnTo>
                    <a:lnTo>
                      <a:pt x="13" y="100"/>
                    </a:lnTo>
                    <a:lnTo>
                      <a:pt x="5" y="109"/>
                    </a:lnTo>
                    <a:lnTo>
                      <a:pt x="0" y="124"/>
                    </a:lnTo>
                  </a:path>
                </a:pathLst>
              </a:custGeom>
              <a:noFill/>
              <a:ln w="508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45" name="Freeform 11"/>
              <p:cNvSpPr>
                <a:spLocks/>
              </p:cNvSpPr>
              <p:nvPr/>
            </p:nvSpPr>
            <p:spPr bwMode="auto">
              <a:xfrm>
                <a:off x="957" y="2091"/>
                <a:ext cx="368" cy="126"/>
              </a:xfrm>
              <a:custGeom>
                <a:avLst/>
                <a:gdLst>
                  <a:gd name="T0" fmla="*/ 357 w 368"/>
                  <a:gd name="T1" fmla="*/ 0 h 126"/>
                  <a:gd name="T2" fmla="*/ 366 w 368"/>
                  <a:gd name="T3" fmla="*/ 12 h 126"/>
                  <a:gd name="T4" fmla="*/ 367 w 368"/>
                  <a:gd name="T5" fmla="*/ 23 h 126"/>
                  <a:gd name="T6" fmla="*/ 359 w 368"/>
                  <a:gd name="T7" fmla="*/ 34 h 126"/>
                  <a:gd name="T8" fmla="*/ 342 w 368"/>
                  <a:gd name="T9" fmla="*/ 42 h 126"/>
                  <a:gd name="T10" fmla="*/ 326 w 368"/>
                  <a:gd name="T11" fmla="*/ 45 h 126"/>
                  <a:gd name="T12" fmla="*/ 39 w 368"/>
                  <a:gd name="T13" fmla="*/ 89 h 126"/>
                  <a:gd name="T14" fmla="*/ 24 w 368"/>
                  <a:gd name="T15" fmla="*/ 91 h 126"/>
                  <a:gd name="T16" fmla="*/ 13 w 368"/>
                  <a:gd name="T17" fmla="*/ 100 h 126"/>
                  <a:gd name="T18" fmla="*/ 5 w 368"/>
                  <a:gd name="T19" fmla="*/ 110 h 126"/>
                  <a:gd name="T20" fmla="*/ 0 w 368"/>
                  <a:gd name="T21" fmla="*/ 125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7" y="0"/>
                    </a:moveTo>
                    <a:lnTo>
                      <a:pt x="366" y="12"/>
                    </a:lnTo>
                    <a:lnTo>
                      <a:pt x="367" y="23"/>
                    </a:lnTo>
                    <a:lnTo>
                      <a:pt x="359" y="34"/>
                    </a:lnTo>
                    <a:lnTo>
                      <a:pt x="342" y="42"/>
                    </a:lnTo>
                    <a:lnTo>
                      <a:pt x="326" y="45"/>
                    </a:lnTo>
                    <a:lnTo>
                      <a:pt x="39" y="89"/>
                    </a:lnTo>
                    <a:lnTo>
                      <a:pt x="24" y="91"/>
                    </a:lnTo>
                    <a:lnTo>
                      <a:pt x="13" y="100"/>
                    </a:lnTo>
                    <a:lnTo>
                      <a:pt x="5" y="110"/>
                    </a:lnTo>
                    <a:lnTo>
                      <a:pt x="0" y="125"/>
                    </a:lnTo>
                  </a:path>
                </a:pathLst>
              </a:custGeom>
              <a:noFill/>
              <a:ln w="508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46" name="Freeform 12"/>
              <p:cNvSpPr>
                <a:spLocks/>
              </p:cNvSpPr>
              <p:nvPr/>
            </p:nvSpPr>
            <p:spPr bwMode="auto">
              <a:xfrm>
                <a:off x="957" y="1562"/>
                <a:ext cx="368" cy="126"/>
              </a:xfrm>
              <a:custGeom>
                <a:avLst/>
                <a:gdLst>
                  <a:gd name="T0" fmla="*/ 357 w 368"/>
                  <a:gd name="T1" fmla="*/ 125 h 126"/>
                  <a:gd name="T2" fmla="*/ 366 w 368"/>
                  <a:gd name="T3" fmla="*/ 113 h 126"/>
                  <a:gd name="T4" fmla="*/ 367 w 368"/>
                  <a:gd name="T5" fmla="*/ 102 h 126"/>
                  <a:gd name="T6" fmla="*/ 359 w 368"/>
                  <a:gd name="T7" fmla="*/ 90 h 126"/>
                  <a:gd name="T8" fmla="*/ 342 w 368"/>
                  <a:gd name="T9" fmla="*/ 83 h 126"/>
                  <a:gd name="T10" fmla="*/ 326 w 368"/>
                  <a:gd name="T11" fmla="*/ 79 h 126"/>
                  <a:gd name="T12" fmla="*/ 39 w 368"/>
                  <a:gd name="T13" fmla="*/ 35 h 126"/>
                  <a:gd name="T14" fmla="*/ 24 w 368"/>
                  <a:gd name="T15" fmla="*/ 32 h 126"/>
                  <a:gd name="T16" fmla="*/ 13 w 368"/>
                  <a:gd name="T17" fmla="*/ 25 h 126"/>
                  <a:gd name="T18" fmla="*/ 5 w 368"/>
                  <a:gd name="T19" fmla="*/ 15 h 126"/>
                  <a:gd name="T20" fmla="*/ 0 w 368"/>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7" y="125"/>
                    </a:moveTo>
                    <a:lnTo>
                      <a:pt x="366" y="113"/>
                    </a:lnTo>
                    <a:lnTo>
                      <a:pt x="367" y="102"/>
                    </a:lnTo>
                    <a:lnTo>
                      <a:pt x="359" y="90"/>
                    </a:lnTo>
                    <a:lnTo>
                      <a:pt x="342" y="83"/>
                    </a:lnTo>
                    <a:lnTo>
                      <a:pt x="326" y="79"/>
                    </a:lnTo>
                    <a:lnTo>
                      <a:pt x="39" y="35"/>
                    </a:lnTo>
                    <a:lnTo>
                      <a:pt x="24" y="32"/>
                    </a:lnTo>
                    <a:lnTo>
                      <a:pt x="13" y="25"/>
                    </a:lnTo>
                    <a:lnTo>
                      <a:pt x="5" y="15"/>
                    </a:lnTo>
                    <a:lnTo>
                      <a:pt x="0" y="0"/>
                    </a:lnTo>
                  </a:path>
                </a:pathLst>
              </a:custGeom>
              <a:noFill/>
              <a:ln w="50800" cap="rnd">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47" name="Freeform 13"/>
              <p:cNvSpPr>
                <a:spLocks/>
              </p:cNvSpPr>
              <p:nvPr/>
            </p:nvSpPr>
            <p:spPr bwMode="auto">
              <a:xfrm>
                <a:off x="958" y="1340"/>
                <a:ext cx="368" cy="125"/>
              </a:xfrm>
              <a:custGeom>
                <a:avLst/>
                <a:gdLst>
                  <a:gd name="T0" fmla="*/ 357 w 368"/>
                  <a:gd name="T1" fmla="*/ 124 h 125"/>
                  <a:gd name="T2" fmla="*/ 366 w 368"/>
                  <a:gd name="T3" fmla="*/ 112 h 125"/>
                  <a:gd name="T4" fmla="*/ 367 w 368"/>
                  <a:gd name="T5" fmla="*/ 102 h 125"/>
                  <a:gd name="T6" fmla="*/ 359 w 368"/>
                  <a:gd name="T7" fmla="*/ 90 h 125"/>
                  <a:gd name="T8" fmla="*/ 342 w 368"/>
                  <a:gd name="T9" fmla="*/ 82 h 125"/>
                  <a:gd name="T10" fmla="*/ 326 w 368"/>
                  <a:gd name="T11" fmla="*/ 79 h 125"/>
                  <a:gd name="T12" fmla="*/ 39 w 368"/>
                  <a:gd name="T13" fmla="*/ 35 h 125"/>
                  <a:gd name="T14" fmla="*/ 24 w 368"/>
                  <a:gd name="T15" fmla="*/ 32 h 125"/>
                  <a:gd name="T16" fmla="*/ 13 w 368"/>
                  <a:gd name="T17" fmla="*/ 25 h 125"/>
                  <a:gd name="T18" fmla="*/ 4 w 368"/>
                  <a:gd name="T19" fmla="*/ 15 h 125"/>
                  <a:gd name="T20" fmla="*/ 0 w 368"/>
                  <a:gd name="T21" fmla="*/ 0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5"/>
                  <a:gd name="T35" fmla="*/ 368 w 368"/>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5">
                    <a:moveTo>
                      <a:pt x="357" y="124"/>
                    </a:moveTo>
                    <a:lnTo>
                      <a:pt x="366" y="112"/>
                    </a:lnTo>
                    <a:lnTo>
                      <a:pt x="367" y="102"/>
                    </a:lnTo>
                    <a:lnTo>
                      <a:pt x="359" y="90"/>
                    </a:lnTo>
                    <a:lnTo>
                      <a:pt x="342" y="82"/>
                    </a:lnTo>
                    <a:lnTo>
                      <a:pt x="326" y="79"/>
                    </a:lnTo>
                    <a:lnTo>
                      <a:pt x="39" y="35"/>
                    </a:lnTo>
                    <a:lnTo>
                      <a:pt x="24" y="32"/>
                    </a:lnTo>
                    <a:lnTo>
                      <a:pt x="13" y="25"/>
                    </a:lnTo>
                    <a:lnTo>
                      <a:pt x="4" y="15"/>
                    </a:lnTo>
                    <a:lnTo>
                      <a:pt x="0" y="0"/>
                    </a:lnTo>
                  </a:path>
                </a:pathLst>
              </a:custGeom>
              <a:noFill/>
              <a:ln w="50800" cap="rnd">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48" name="Freeform 14"/>
              <p:cNvSpPr>
                <a:spLocks/>
              </p:cNvSpPr>
              <p:nvPr/>
            </p:nvSpPr>
            <p:spPr bwMode="auto">
              <a:xfrm>
                <a:off x="957" y="1436"/>
                <a:ext cx="368" cy="126"/>
              </a:xfrm>
              <a:custGeom>
                <a:avLst/>
                <a:gdLst>
                  <a:gd name="T0" fmla="*/ 357 w 368"/>
                  <a:gd name="T1" fmla="*/ 0 h 126"/>
                  <a:gd name="T2" fmla="*/ 366 w 368"/>
                  <a:gd name="T3" fmla="*/ 12 h 126"/>
                  <a:gd name="T4" fmla="*/ 367 w 368"/>
                  <a:gd name="T5" fmla="*/ 23 h 126"/>
                  <a:gd name="T6" fmla="*/ 359 w 368"/>
                  <a:gd name="T7" fmla="*/ 34 h 126"/>
                  <a:gd name="T8" fmla="*/ 342 w 368"/>
                  <a:gd name="T9" fmla="*/ 42 h 126"/>
                  <a:gd name="T10" fmla="*/ 326 w 368"/>
                  <a:gd name="T11" fmla="*/ 45 h 126"/>
                  <a:gd name="T12" fmla="*/ 39 w 368"/>
                  <a:gd name="T13" fmla="*/ 90 h 126"/>
                  <a:gd name="T14" fmla="*/ 24 w 368"/>
                  <a:gd name="T15" fmla="*/ 92 h 126"/>
                  <a:gd name="T16" fmla="*/ 13 w 368"/>
                  <a:gd name="T17" fmla="*/ 100 h 126"/>
                  <a:gd name="T18" fmla="*/ 5 w 368"/>
                  <a:gd name="T19" fmla="*/ 110 h 126"/>
                  <a:gd name="T20" fmla="*/ 0 w 368"/>
                  <a:gd name="T21" fmla="*/ 125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7" y="0"/>
                    </a:moveTo>
                    <a:lnTo>
                      <a:pt x="366" y="12"/>
                    </a:lnTo>
                    <a:lnTo>
                      <a:pt x="367" y="23"/>
                    </a:lnTo>
                    <a:lnTo>
                      <a:pt x="359" y="34"/>
                    </a:lnTo>
                    <a:lnTo>
                      <a:pt x="342" y="42"/>
                    </a:lnTo>
                    <a:lnTo>
                      <a:pt x="326" y="45"/>
                    </a:lnTo>
                    <a:lnTo>
                      <a:pt x="39" y="90"/>
                    </a:lnTo>
                    <a:lnTo>
                      <a:pt x="24" y="92"/>
                    </a:lnTo>
                    <a:lnTo>
                      <a:pt x="13" y="100"/>
                    </a:lnTo>
                    <a:lnTo>
                      <a:pt x="5" y="110"/>
                    </a:lnTo>
                    <a:lnTo>
                      <a:pt x="0" y="125"/>
                    </a:lnTo>
                  </a:path>
                </a:pathLst>
              </a:custGeom>
              <a:noFill/>
              <a:ln w="508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49" name="Freeform 15"/>
              <p:cNvSpPr>
                <a:spLocks/>
              </p:cNvSpPr>
              <p:nvPr/>
            </p:nvSpPr>
            <p:spPr bwMode="auto">
              <a:xfrm>
                <a:off x="957" y="1655"/>
                <a:ext cx="368" cy="125"/>
              </a:xfrm>
              <a:custGeom>
                <a:avLst/>
                <a:gdLst>
                  <a:gd name="T0" fmla="*/ 357 w 368"/>
                  <a:gd name="T1" fmla="*/ 0 h 125"/>
                  <a:gd name="T2" fmla="*/ 366 w 368"/>
                  <a:gd name="T3" fmla="*/ 12 h 125"/>
                  <a:gd name="T4" fmla="*/ 367 w 368"/>
                  <a:gd name="T5" fmla="*/ 23 h 125"/>
                  <a:gd name="T6" fmla="*/ 359 w 368"/>
                  <a:gd name="T7" fmla="*/ 34 h 125"/>
                  <a:gd name="T8" fmla="*/ 342 w 368"/>
                  <a:gd name="T9" fmla="*/ 42 h 125"/>
                  <a:gd name="T10" fmla="*/ 326 w 368"/>
                  <a:gd name="T11" fmla="*/ 45 h 125"/>
                  <a:gd name="T12" fmla="*/ 39 w 368"/>
                  <a:gd name="T13" fmla="*/ 90 h 125"/>
                  <a:gd name="T14" fmla="*/ 24 w 368"/>
                  <a:gd name="T15" fmla="*/ 91 h 125"/>
                  <a:gd name="T16" fmla="*/ 13 w 368"/>
                  <a:gd name="T17" fmla="*/ 99 h 125"/>
                  <a:gd name="T18" fmla="*/ 5 w 368"/>
                  <a:gd name="T19" fmla="*/ 109 h 125"/>
                  <a:gd name="T20" fmla="*/ 0 w 368"/>
                  <a:gd name="T21" fmla="*/ 124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5"/>
                  <a:gd name="T35" fmla="*/ 368 w 368"/>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5">
                    <a:moveTo>
                      <a:pt x="357" y="0"/>
                    </a:moveTo>
                    <a:lnTo>
                      <a:pt x="366" y="12"/>
                    </a:lnTo>
                    <a:lnTo>
                      <a:pt x="367" y="23"/>
                    </a:lnTo>
                    <a:lnTo>
                      <a:pt x="359" y="34"/>
                    </a:lnTo>
                    <a:lnTo>
                      <a:pt x="342" y="42"/>
                    </a:lnTo>
                    <a:lnTo>
                      <a:pt x="326" y="45"/>
                    </a:lnTo>
                    <a:lnTo>
                      <a:pt x="39" y="90"/>
                    </a:lnTo>
                    <a:lnTo>
                      <a:pt x="24" y="91"/>
                    </a:lnTo>
                    <a:lnTo>
                      <a:pt x="13" y="99"/>
                    </a:lnTo>
                    <a:lnTo>
                      <a:pt x="5" y="109"/>
                    </a:lnTo>
                    <a:lnTo>
                      <a:pt x="0" y="124"/>
                    </a:lnTo>
                  </a:path>
                </a:pathLst>
              </a:custGeom>
              <a:noFill/>
              <a:ln w="508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50" name="Freeform 16"/>
              <p:cNvSpPr>
                <a:spLocks/>
              </p:cNvSpPr>
              <p:nvPr/>
            </p:nvSpPr>
            <p:spPr bwMode="auto">
              <a:xfrm>
                <a:off x="957" y="1126"/>
                <a:ext cx="368" cy="126"/>
              </a:xfrm>
              <a:custGeom>
                <a:avLst/>
                <a:gdLst>
                  <a:gd name="T0" fmla="*/ 357 w 368"/>
                  <a:gd name="T1" fmla="*/ 125 h 126"/>
                  <a:gd name="T2" fmla="*/ 366 w 368"/>
                  <a:gd name="T3" fmla="*/ 112 h 126"/>
                  <a:gd name="T4" fmla="*/ 367 w 368"/>
                  <a:gd name="T5" fmla="*/ 102 h 126"/>
                  <a:gd name="T6" fmla="*/ 359 w 368"/>
                  <a:gd name="T7" fmla="*/ 90 h 126"/>
                  <a:gd name="T8" fmla="*/ 342 w 368"/>
                  <a:gd name="T9" fmla="*/ 82 h 126"/>
                  <a:gd name="T10" fmla="*/ 326 w 368"/>
                  <a:gd name="T11" fmla="*/ 79 h 126"/>
                  <a:gd name="T12" fmla="*/ 39 w 368"/>
                  <a:gd name="T13" fmla="*/ 35 h 126"/>
                  <a:gd name="T14" fmla="*/ 24 w 368"/>
                  <a:gd name="T15" fmla="*/ 32 h 126"/>
                  <a:gd name="T16" fmla="*/ 13 w 368"/>
                  <a:gd name="T17" fmla="*/ 25 h 126"/>
                  <a:gd name="T18" fmla="*/ 5 w 368"/>
                  <a:gd name="T19" fmla="*/ 15 h 126"/>
                  <a:gd name="T20" fmla="*/ 0 w 368"/>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7" y="125"/>
                    </a:moveTo>
                    <a:lnTo>
                      <a:pt x="366" y="112"/>
                    </a:lnTo>
                    <a:lnTo>
                      <a:pt x="367" y="102"/>
                    </a:lnTo>
                    <a:lnTo>
                      <a:pt x="359" y="90"/>
                    </a:lnTo>
                    <a:lnTo>
                      <a:pt x="342" y="82"/>
                    </a:lnTo>
                    <a:lnTo>
                      <a:pt x="326" y="79"/>
                    </a:lnTo>
                    <a:lnTo>
                      <a:pt x="39" y="35"/>
                    </a:lnTo>
                    <a:lnTo>
                      <a:pt x="24" y="32"/>
                    </a:lnTo>
                    <a:lnTo>
                      <a:pt x="13" y="25"/>
                    </a:lnTo>
                    <a:lnTo>
                      <a:pt x="5" y="15"/>
                    </a:lnTo>
                    <a:lnTo>
                      <a:pt x="0" y="0"/>
                    </a:lnTo>
                  </a:path>
                </a:pathLst>
              </a:custGeom>
              <a:noFill/>
              <a:ln w="50800" cap="rnd">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51" name="Freeform 17"/>
              <p:cNvSpPr>
                <a:spLocks/>
              </p:cNvSpPr>
              <p:nvPr/>
            </p:nvSpPr>
            <p:spPr bwMode="auto">
              <a:xfrm>
                <a:off x="958" y="904"/>
                <a:ext cx="368" cy="126"/>
              </a:xfrm>
              <a:custGeom>
                <a:avLst/>
                <a:gdLst>
                  <a:gd name="T0" fmla="*/ 357 w 368"/>
                  <a:gd name="T1" fmla="*/ 125 h 126"/>
                  <a:gd name="T2" fmla="*/ 366 w 368"/>
                  <a:gd name="T3" fmla="*/ 112 h 126"/>
                  <a:gd name="T4" fmla="*/ 367 w 368"/>
                  <a:gd name="T5" fmla="*/ 101 h 126"/>
                  <a:gd name="T6" fmla="*/ 359 w 368"/>
                  <a:gd name="T7" fmla="*/ 90 h 126"/>
                  <a:gd name="T8" fmla="*/ 342 w 368"/>
                  <a:gd name="T9" fmla="*/ 83 h 126"/>
                  <a:gd name="T10" fmla="*/ 326 w 368"/>
                  <a:gd name="T11" fmla="*/ 79 h 126"/>
                  <a:gd name="T12" fmla="*/ 39 w 368"/>
                  <a:gd name="T13" fmla="*/ 34 h 126"/>
                  <a:gd name="T14" fmla="*/ 24 w 368"/>
                  <a:gd name="T15" fmla="*/ 32 h 126"/>
                  <a:gd name="T16" fmla="*/ 13 w 368"/>
                  <a:gd name="T17" fmla="*/ 25 h 126"/>
                  <a:gd name="T18" fmla="*/ 4 w 368"/>
                  <a:gd name="T19" fmla="*/ 15 h 126"/>
                  <a:gd name="T20" fmla="*/ 0 w 368"/>
                  <a:gd name="T21" fmla="*/ 0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7" y="125"/>
                    </a:moveTo>
                    <a:lnTo>
                      <a:pt x="366" y="112"/>
                    </a:lnTo>
                    <a:lnTo>
                      <a:pt x="367" y="101"/>
                    </a:lnTo>
                    <a:lnTo>
                      <a:pt x="359" y="90"/>
                    </a:lnTo>
                    <a:lnTo>
                      <a:pt x="342" y="83"/>
                    </a:lnTo>
                    <a:lnTo>
                      <a:pt x="326" y="79"/>
                    </a:lnTo>
                    <a:lnTo>
                      <a:pt x="39" y="34"/>
                    </a:lnTo>
                    <a:lnTo>
                      <a:pt x="24" y="32"/>
                    </a:lnTo>
                    <a:lnTo>
                      <a:pt x="13" y="25"/>
                    </a:lnTo>
                    <a:lnTo>
                      <a:pt x="4" y="15"/>
                    </a:lnTo>
                    <a:lnTo>
                      <a:pt x="0" y="0"/>
                    </a:lnTo>
                  </a:path>
                </a:pathLst>
              </a:custGeom>
              <a:noFill/>
              <a:ln w="50800" cap="rnd">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52" name="Freeform 18"/>
              <p:cNvSpPr>
                <a:spLocks/>
              </p:cNvSpPr>
              <p:nvPr/>
            </p:nvSpPr>
            <p:spPr bwMode="auto">
              <a:xfrm>
                <a:off x="957" y="1000"/>
                <a:ext cx="368" cy="125"/>
              </a:xfrm>
              <a:custGeom>
                <a:avLst/>
                <a:gdLst>
                  <a:gd name="T0" fmla="*/ 357 w 368"/>
                  <a:gd name="T1" fmla="*/ 0 h 125"/>
                  <a:gd name="T2" fmla="*/ 366 w 368"/>
                  <a:gd name="T3" fmla="*/ 12 h 125"/>
                  <a:gd name="T4" fmla="*/ 367 w 368"/>
                  <a:gd name="T5" fmla="*/ 23 h 125"/>
                  <a:gd name="T6" fmla="*/ 359 w 368"/>
                  <a:gd name="T7" fmla="*/ 34 h 125"/>
                  <a:gd name="T8" fmla="*/ 342 w 368"/>
                  <a:gd name="T9" fmla="*/ 42 h 125"/>
                  <a:gd name="T10" fmla="*/ 326 w 368"/>
                  <a:gd name="T11" fmla="*/ 45 h 125"/>
                  <a:gd name="T12" fmla="*/ 39 w 368"/>
                  <a:gd name="T13" fmla="*/ 90 h 125"/>
                  <a:gd name="T14" fmla="*/ 24 w 368"/>
                  <a:gd name="T15" fmla="*/ 92 h 125"/>
                  <a:gd name="T16" fmla="*/ 13 w 368"/>
                  <a:gd name="T17" fmla="*/ 100 h 125"/>
                  <a:gd name="T18" fmla="*/ 5 w 368"/>
                  <a:gd name="T19" fmla="*/ 109 h 125"/>
                  <a:gd name="T20" fmla="*/ 0 w 368"/>
                  <a:gd name="T21" fmla="*/ 124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5"/>
                  <a:gd name="T35" fmla="*/ 368 w 368"/>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5">
                    <a:moveTo>
                      <a:pt x="357" y="0"/>
                    </a:moveTo>
                    <a:lnTo>
                      <a:pt x="366" y="12"/>
                    </a:lnTo>
                    <a:lnTo>
                      <a:pt x="367" y="23"/>
                    </a:lnTo>
                    <a:lnTo>
                      <a:pt x="359" y="34"/>
                    </a:lnTo>
                    <a:lnTo>
                      <a:pt x="342" y="42"/>
                    </a:lnTo>
                    <a:lnTo>
                      <a:pt x="326" y="45"/>
                    </a:lnTo>
                    <a:lnTo>
                      <a:pt x="39" y="90"/>
                    </a:lnTo>
                    <a:lnTo>
                      <a:pt x="24" y="92"/>
                    </a:lnTo>
                    <a:lnTo>
                      <a:pt x="13" y="100"/>
                    </a:lnTo>
                    <a:lnTo>
                      <a:pt x="5" y="109"/>
                    </a:lnTo>
                    <a:lnTo>
                      <a:pt x="0" y="124"/>
                    </a:lnTo>
                  </a:path>
                </a:pathLst>
              </a:custGeom>
              <a:noFill/>
              <a:ln w="508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53" name="Freeform 19"/>
              <p:cNvSpPr>
                <a:spLocks/>
              </p:cNvSpPr>
              <p:nvPr/>
            </p:nvSpPr>
            <p:spPr bwMode="auto">
              <a:xfrm>
                <a:off x="957" y="1219"/>
                <a:ext cx="368" cy="125"/>
              </a:xfrm>
              <a:custGeom>
                <a:avLst/>
                <a:gdLst>
                  <a:gd name="T0" fmla="*/ 357 w 368"/>
                  <a:gd name="T1" fmla="*/ 0 h 125"/>
                  <a:gd name="T2" fmla="*/ 366 w 368"/>
                  <a:gd name="T3" fmla="*/ 12 h 125"/>
                  <a:gd name="T4" fmla="*/ 367 w 368"/>
                  <a:gd name="T5" fmla="*/ 23 h 125"/>
                  <a:gd name="T6" fmla="*/ 359 w 368"/>
                  <a:gd name="T7" fmla="*/ 34 h 125"/>
                  <a:gd name="T8" fmla="*/ 342 w 368"/>
                  <a:gd name="T9" fmla="*/ 42 h 125"/>
                  <a:gd name="T10" fmla="*/ 326 w 368"/>
                  <a:gd name="T11" fmla="*/ 45 h 125"/>
                  <a:gd name="T12" fmla="*/ 39 w 368"/>
                  <a:gd name="T13" fmla="*/ 89 h 125"/>
                  <a:gd name="T14" fmla="*/ 24 w 368"/>
                  <a:gd name="T15" fmla="*/ 91 h 125"/>
                  <a:gd name="T16" fmla="*/ 13 w 368"/>
                  <a:gd name="T17" fmla="*/ 99 h 125"/>
                  <a:gd name="T18" fmla="*/ 5 w 368"/>
                  <a:gd name="T19" fmla="*/ 109 h 125"/>
                  <a:gd name="T20" fmla="*/ 0 w 368"/>
                  <a:gd name="T21" fmla="*/ 124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5"/>
                  <a:gd name="T35" fmla="*/ 368 w 368"/>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5">
                    <a:moveTo>
                      <a:pt x="357" y="0"/>
                    </a:moveTo>
                    <a:lnTo>
                      <a:pt x="366" y="12"/>
                    </a:lnTo>
                    <a:lnTo>
                      <a:pt x="367" y="23"/>
                    </a:lnTo>
                    <a:lnTo>
                      <a:pt x="359" y="34"/>
                    </a:lnTo>
                    <a:lnTo>
                      <a:pt x="342" y="42"/>
                    </a:lnTo>
                    <a:lnTo>
                      <a:pt x="326" y="45"/>
                    </a:lnTo>
                    <a:lnTo>
                      <a:pt x="39" y="89"/>
                    </a:lnTo>
                    <a:lnTo>
                      <a:pt x="24" y="91"/>
                    </a:lnTo>
                    <a:lnTo>
                      <a:pt x="13" y="99"/>
                    </a:lnTo>
                    <a:lnTo>
                      <a:pt x="5" y="109"/>
                    </a:lnTo>
                    <a:lnTo>
                      <a:pt x="0" y="124"/>
                    </a:lnTo>
                  </a:path>
                </a:pathLst>
              </a:custGeom>
              <a:noFill/>
              <a:ln w="508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54" name="Freeform 20"/>
              <p:cNvSpPr>
                <a:spLocks/>
              </p:cNvSpPr>
              <p:nvPr/>
            </p:nvSpPr>
            <p:spPr bwMode="auto">
              <a:xfrm>
                <a:off x="955" y="687"/>
                <a:ext cx="368" cy="125"/>
              </a:xfrm>
              <a:custGeom>
                <a:avLst/>
                <a:gdLst>
                  <a:gd name="T0" fmla="*/ 358 w 368"/>
                  <a:gd name="T1" fmla="*/ 124 h 125"/>
                  <a:gd name="T2" fmla="*/ 366 w 368"/>
                  <a:gd name="T3" fmla="*/ 112 h 125"/>
                  <a:gd name="T4" fmla="*/ 367 w 368"/>
                  <a:gd name="T5" fmla="*/ 101 h 125"/>
                  <a:gd name="T6" fmla="*/ 359 w 368"/>
                  <a:gd name="T7" fmla="*/ 90 h 125"/>
                  <a:gd name="T8" fmla="*/ 342 w 368"/>
                  <a:gd name="T9" fmla="*/ 82 h 125"/>
                  <a:gd name="T10" fmla="*/ 326 w 368"/>
                  <a:gd name="T11" fmla="*/ 79 h 125"/>
                  <a:gd name="T12" fmla="*/ 40 w 368"/>
                  <a:gd name="T13" fmla="*/ 34 h 125"/>
                  <a:gd name="T14" fmla="*/ 24 w 368"/>
                  <a:gd name="T15" fmla="*/ 32 h 125"/>
                  <a:gd name="T16" fmla="*/ 13 w 368"/>
                  <a:gd name="T17" fmla="*/ 24 h 125"/>
                  <a:gd name="T18" fmla="*/ 5 w 368"/>
                  <a:gd name="T19" fmla="*/ 15 h 125"/>
                  <a:gd name="T20" fmla="*/ 0 w 368"/>
                  <a:gd name="T21" fmla="*/ 0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5"/>
                  <a:gd name="T35" fmla="*/ 368 w 368"/>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5">
                    <a:moveTo>
                      <a:pt x="358" y="124"/>
                    </a:moveTo>
                    <a:lnTo>
                      <a:pt x="366" y="112"/>
                    </a:lnTo>
                    <a:lnTo>
                      <a:pt x="367" y="101"/>
                    </a:lnTo>
                    <a:lnTo>
                      <a:pt x="359" y="90"/>
                    </a:lnTo>
                    <a:lnTo>
                      <a:pt x="342" y="82"/>
                    </a:lnTo>
                    <a:lnTo>
                      <a:pt x="326" y="79"/>
                    </a:lnTo>
                    <a:lnTo>
                      <a:pt x="40" y="34"/>
                    </a:lnTo>
                    <a:lnTo>
                      <a:pt x="24" y="32"/>
                    </a:lnTo>
                    <a:lnTo>
                      <a:pt x="13" y="24"/>
                    </a:lnTo>
                    <a:lnTo>
                      <a:pt x="5" y="15"/>
                    </a:lnTo>
                    <a:lnTo>
                      <a:pt x="0" y="0"/>
                    </a:lnTo>
                  </a:path>
                </a:pathLst>
              </a:custGeom>
              <a:noFill/>
              <a:ln w="50800" cap="rnd">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55" name="Freeform 21"/>
              <p:cNvSpPr>
                <a:spLocks/>
              </p:cNvSpPr>
              <p:nvPr/>
            </p:nvSpPr>
            <p:spPr bwMode="auto">
              <a:xfrm>
                <a:off x="955" y="560"/>
                <a:ext cx="368" cy="126"/>
              </a:xfrm>
              <a:custGeom>
                <a:avLst/>
                <a:gdLst>
                  <a:gd name="T0" fmla="*/ 358 w 368"/>
                  <a:gd name="T1" fmla="*/ 0 h 126"/>
                  <a:gd name="T2" fmla="*/ 366 w 368"/>
                  <a:gd name="T3" fmla="*/ 13 h 126"/>
                  <a:gd name="T4" fmla="*/ 367 w 368"/>
                  <a:gd name="T5" fmla="*/ 23 h 126"/>
                  <a:gd name="T6" fmla="*/ 359 w 368"/>
                  <a:gd name="T7" fmla="*/ 35 h 126"/>
                  <a:gd name="T8" fmla="*/ 342 w 368"/>
                  <a:gd name="T9" fmla="*/ 42 h 126"/>
                  <a:gd name="T10" fmla="*/ 326 w 368"/>
                  <a:gd name="T11" fmla="*/ 46 h 126"/>
                  <a:gd name="T12" fmla="*/ 40 w 368"/>
                  <a:gd name="T13" fmla="*/ 90 h 126"/>
                  <a:gd name="T14" fmla="*/ 24 w 368"/>
                  <a:gd name="T15" fmla="*/ 93 h 126"/>
                  <a:gd name="T16" fmla="*/ 13 w 368"/>
                  <a:gd name="T17" fmla="*/ 100 h 126"/>
                  <a:gd name="T18" fmla="*/ 5 w 368"/>
                  <a:gd name="T19" fmla="*/ 110 h 126"/>
                  <a:gd name="T20" fmla="*/ 0 w 368"/>
                  <a:gd name="T21" fmla="*/ 125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8" y="0"/>
                    </a:moveTo>
                    <a:lnTo>
                      <a:pt x="366" y="13"/>
                    </a:lnTo>
                    <a:lnTo>
                      <a:pt x="367" y="23"/>
                    </a:lnTo>
                    <a:lnTo>
                      <a:pt x="359" y="35"/>
                    </a:lnTo>
                    <a:lnTo>
                      <a:pt x="342" y="42"/>
                    </a:lnTo>
                    <a:lnTo>
                      <a:pt x="326" y="46"/>
                    </a:lnTo>
                    <a:lnTo>
                      <a:pt x="40" y="90"/>
                    </a:lnTo>
                    <a:lnTo>
                      <a:pt x="24" y="93"/>
                    </a:lnTo>
                    <a:lnTo>
                      <a:pt x="13" y="100"/>
                    </a:lnTo>
                    <a:lnTo>
                      <a:pt x="5" y="110"/>
                    </a:lnTo>
                    <a:lnTo>
                      <a:pt x="0" y="125"/>
                    </a:lnTo>
                  </a:path>
                </a:pathLst>
              </a:custGeom>
              <a:noFill/>
              <a:ln w="508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56" name="Freeform 22"/>
              <p:cNvSpPr>
                <a:spLocks/>
              </p:cNvSpPr>
              <p:nvPr/>
            </p:nvSpPr>
            <p:spPr bwMode="auto">
              <a:xfrm>
                <a:off x="955" y="779"/>
                <a:ext cx="368" cy="126"/>
              </a:xfrm>
              <a:custGeom>
                <a:avLst/>
                <a:gdLst>
                  <a:gd name="T0" fmla="*/ 358 w 368"/>
                  <a:gd name="T1" fmla="*/ 0 h 126"/>
                  <a:gd name="T2" fmla="*/ 366 w 368"/>
                  <a:gd name="T3" fmla="*/ 12 h 126"/>
                  <a:gd name="T4" fmla="*/ 367 w 368"/>
                  <a:gd name="T5" fmla="*/ 23 h 126"/>
                  <a:gd name="T6" fmla="*/ 359 w 368"/>
                  <a:gd name="T7" fmla="*/ 35 h 126"/>
                  <a:gd name="T8" fmla="*/ 342 w 368"/>
                  <a:gd name="T9" fmla="*/ 42 h 126"/>
                  <a:gd name="T10" fmla="*/ 326 w 368"/>
                  <a:gd name="T11" fmla="*/ 45 h 126"/>
                  <a:gd name="T12" fmla="*/ 40 w 368"/>
                  <a:gd name="T13" fmla="*/ 90 h 126"/>
                  <a:gd name="T14" fmla="*/ 24 w 368"/>
                  <a:gd name="T15" fmla="*/ 92 h 126"/>
                  <a:gd name="T16" fmla="*/ 13 w 368"/>
                  <a:gd name="T17" fmla="*/ 100 h 126"/>
                  <a:gd name="T18" fmla="*/ 5 w 368"/>
                  <a:gd name="T19" fmla="*/ 110 h 126"/>
                  <a:gd name="T20" fmla="*/ 0 w 368"/>
                  <a:gd name="T21" fmla="*/ 125 h 1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8"/>
                  <a:gd name="T34" fmla="*/ 0 h 126"/>
                  <a:gd name="T35" fmla="*/ 368 w 368"/>
                  <a:gd name="T36" fmla="*/ 126 h 1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8" h="126">
                    <a:moveTo>
                      <a:pt x="358" y="0"/>
                    </a:moveTo>
                    <a:lnTo>
                      <a:pt x="366" y="12"/>
                    </a:lnTo>
                    <a:lnTo>
                      <a:pt x="367" y="23"/>
                    </a:lnTo>
                    <a:lnTo>
                      <a:pt x="359" y="35"/>
                    </a:lnTo>
                    <a:lnTo>
                      <a:pt x="342" y="42"/>
                    </a:lnTo>
                    <a:lnTo>
                      <a:pt x="326" y="45"/>
                    </a:lnTo>
                    <a:lnTo>
                      <a:pt x="40" y="90"/>
                    </a:lnTo>
                    <a:lnTo>
                      <a:pt x="24" y="92"/>
                    </a:lnTo>
                    <a:lnTo>
                      <a:pt x="13" y="100"/>
                    </a:lnTo>
                    <a:lnTo>
                      <a:pt x="5" y="110"/>
                    </a:lnTo>
                    <a:lnTo>
                      <a:pt x="0" y="125"/>
                    </a:lnTo>
                  </a:path>
                </a:pathLst>
              </a:custGeom>
              <a:noFill/>
              <a:ln w="508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grpSp>
        <p:grpSp>
          <p:nvGrpSpPr>
            <p:cNvPr id="25607" name="Group 26"/>
            <p:cNvGrpSpPr>
              <a:grpSpLocks/>
            </p:cNvGrpSpPr>
            <p:nvPr/>
          </p:nvGrpSpPr>
          <p:grpSpPr bwMode="auto">
            <a:xfrm>
              <a:off x="2784" y="2640"/>
              <a:ext cx="1306" cy="750"/>
              <a:chOff x="772" y="2788"/>
              <a:chExt cx="1624" cy="904"/>
            </a:xfrm>
          </p:grpSpPr>
          <p:sp>
            <p:nvSpPr>
              <p:cNvPr id="25635" name="Rectangle 24"/>
              <p:cNvSpPr>
                <a:spLocks noChangeArrowheads="1"/>
              </p:cNvSpPr>
              <p:nvPr/>
            </p:nvSpPr>
            <p:spPr bwMode="auto">
              <a:xfrm>
                <a:off x="772" y="2788"/>
                <a:ext cx="1624" cy="904"/>
              </a:xfrm>
              <a:prstGeom prst="rect">
                <a:avLst/>
              </a:prstGeom>
              <a:solidFill>
                <a:schemeClr val="accent1"/>
              </a:solidFill>
              <a:ln w="12700">
                <a:solidFill>
                  <a:schemeClr val="tx1"/>
                </a:solidFill>
                <a:miter lim="800000"/>
                <a:headEnd/>
                <a:tailEnd/>
              </a:ln>
            </p:spPr>
            <p:txBody>
              <a:bodyPr wrap="none" anchor="ct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endParaRPr lang="pt-BR" altLang="pt-BR">
                  <a:solidFill>
                    <a:srgbClr val="0000FF"/>
                  </a:solidFill>
                </a:endParaRPr>
              </a:p>
            </p:txBody>
          </p:sp>
          <p:sp>
            <p:nvSpPr>
              <p:cNvPr id="25636" name="Rectangle 25"/>
              <p:cNvSpPr>
                <a:spLocks noChangeArrowheads="1"/>
              </p:cNvSpPr>
              <p:nvPr/>
            </p:nvSpPr>
            <p:spPr bwMode="auto">
              <a:xfrm>
                <a:off x="1190" y="3052"/>
                <a:ext cx="606"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i="1">
                    <a:solidFill>
                      <a:srgbClr val="0000FF"/>
                    </a:solidFill>
                  </a:rPr>
                  <a:t>   m</a:t>
                </a:r>
                <a:endParaRPr lang="en-US" altLang="pt-BR">
                  <a:solidFill>
                    <a:srgbClr val="0000FF"/>
                  </a:solidFill>
                </a:endParaRPr>
              </a:p>
            </p:txBody>
          </p:sp>
        </p:grpSp>
        <p:grpSp>
          <p:nvGrpSpPr>
            <p:cNvPr id="25608" name="Group 31"/>
            <p:cNvGrpSpPr>
              <a:grpSpLocks/>
            </p:cNvGrpSpPr>
            <p:nvPr/>
          </p:nvGrpSpPr>
          <p:grpSpPr bwMode="auto">
            <a:xfrm>
              <a:off x="3664" y="783"/>
              <a:ext cx="387" cy="1872"/>
              <a:chOff x="1872" y="528"/>
              <a:chExt cx="481" cy="2256"/>
            </a:xfrm>
          </p:grpSpPr>
          <p:sp>
            <p:nvSpPr>
              <p:cNvPr id="25631" name="Line 27"/>
              <p:cNvSpPr>
                <a:spLocks noChangeShapeType="1"/>
              </p:cNvSpPr>
              <p:nvPr/>
            </p:nvSpPr>
            <p:spPr bwMode="auto">
              <a:xfrm>
                <a:off x="2112" y="1680"/>
                <a:ext cx="0" cy="1104"/>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32" name="Freeform 28"/>
              <p:cNvSpPr>
                <a:spLocks/>
              </p:cNvSpPr>
              <p:nvPr/>
            </p:nvSpPr>
            <p:spPr bwMode="auto">
              <a:xfrm>
                <a:off x="1872" y="1344"/>
                <a:ext cx="481" cy="769"/>
              </a:xfrm>
              <a:custGeom>
                <a:avLst/>
                <a:gdLst>
                  <a:gd name="T0" fmla="*/ 0 w 481"/>
                  <a:gd name="T1" fmla="*/ 768 h 769"/>
                  <a:gd name="T2" fmla="*/ 0 w 481"/>
                  <a:gd name="T3" fmla="*/ 0 h 769"/>
                  <a:gd name="T4" fmla="*/ 480 w 481"/>
                  <a:gd name="T5" fmla="*/ 0 h 769"/>
                  <a:gd name="T6" fmla="*/ 480 w 481"/>
                  <a:gd name="T7" fmla="*/ 768 h 769"/>
                  <a:gd name="T8" fmla="*/ 0 60000 65536"/>
                  <a:gd name="T9" fmla="*/ 0 60000 65536"/>
                  <a:gd name="T10" fmla="*/ 0 60000 65536"/>
                  <a:gd name="T11" fmla="*/ 0 60000 65536"/>
                  <a:gd name="T12" fmla="*/ 0 w 481"/>
                  <a:gd name="T13" fmla="*/ 0 h 769"/>
                  <a:gd name="T14" fmla="*/ 481 w 481"/>
                  <a:gd name="T15" fmla="*/ 769 h 769"/>
                </a:gdLst>
                <a:ahLst/>
                <a:cxnLst>
                  <a:cxn ang="T8">
                    <a:pos x="T0" y="T1"/>
                  </a:cxn>
                  <a:cxn ang="T9">
                    <a:pos x="T2" y="T3"/>
                  </a:cxn>
                  <a:cxn ang="T10">
                    <a:pos x="T4" y="T5"/>
                  </a:cxn>
                  <a:cxn ang="T11">
                    <a:pos x="T6" y="T7"/>
                  </a:cxn>
                </a:cxnLst>
                <a:rect l="T12" t="T13" r="T14" b="T15"/>
                <a:pathLst>
                  <a:path w="481" h="769">
                    <a:moveTo>
                      <a:pt x="0" y="768"/>
                    </a:moveTo>
                    <a:lnTo>
                      <a:pt x="0" y="0"/>
                    </a:lnTo>
                    <a:lnTo>
                      <a:pt x="480" y="0"/>
                    </a:lnTo>
                    <a:lnTo>
                      <a:pt x="480" y="768"/>
                    </a:lnTo>
                  </a:path>
                </a:pathLst>
              </a:custGeom>
              <a:noFill/>
              <a:ln w="508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pt-BR">
                  <a:solidFill>
                    <a:srgbClr val="0000FF"/>
                  </a:solidFill>
                  <a:cs typeface="Arial" charset="0"/>
                </a:endParaRPr>
              </a:p>
            </p:txBody>
          </p:sp>
          <p:sp>
            <p:nvSpPr>
              <p:cNvPr id="25633" name="Line 29"/>
              <p:cNvSpPr>
                <a:spLocks noChangeShapeType="1"/>
              </p:cNvSpPr>
              <p:nvPr/>
            </p:nvSpPr>
            <p:spPr bwMode="auto">
              <a:xfrm>
                <a:off x="1920" y="1680"/>
                <a:ext cx="384"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34" name="Line 30"/>
              <p:cNvSpPr>
                <a:spLocks noChangeShapeType="1"/>
              </p:cNvSpPr>
              <p:nvPr/>
            </p:nvSpPr>
            <p:spPr bwMode="auto">
              <a:xfrm flipV="1">
                <a:off x="2112" y="528"/>
                <a:ext cx="0" cy="816"/>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grpSp>
        <p:grpSp>
          <p:nvGrpSpPr>
            <p:cNvPr id="25609" name="Group 48"/>
            <p:cNvGrpSpPr>
              <a:grpSpLocks/>
            </p:cNvGrpSpPr>
            <p:nvPr/>
          </p:nvGrpSpPr>
          <p:grpSpPr bwMode="auto">
            <a:xfrm>
              <a:off x="2544" y="624"/>
              <a:ext cx="1776" cy="159"/>
              <a:chOff x="480" y="336"/>
              <a:chExt cx="2208" cy="192"/>
            </a:xfrm>
          </p:grpSpPr>
          <p:sp>
            <p:nvSpPr>
              <p:cNvPr id="25615" name="Line 32"/>
              <p:cNvSpPr>
                <a:spLocks noChangeShapeType="1"/>
              </p:cNvSpPr>
              <p:nvPr/>
            </p:nvSpPr>
            <p:spPr bwMode="auto">
              <a:xfrm>
                <a:off x="480" y="528"/>
                <a:ext cx="2112"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grpSp>
            <p:nvGrpSpPr>
              <p:cNvPr id="25616" name="Group 37"/>
              <p:cNvGrpSpPr>
                <a:grpSpLocks/>
              </p:cNvGrpSpPr>
              <p:nvPr/>
            </p:nvGrpSpPr>
            <p:grpSpPr bwMode="auto">
              <a:xfrm>
                <a:off x="576" y="336"/>
                <a:ext cx="816" cy="192"/>
                <a:chOff x="576" y="336"/>
                <a:chExt cx="816" cy="192"/>
              </a:xfrm>
            </p:grpSpPr>
            <p:sp>
              <p:nvSpPr>
                <p:cNvPr id="25627" name="Line 33"/>
                <p:cNvSpPr>
                  <a:spLocks noChangeShapeType="1"/>
                </p:cNvSpPr>
                <p:nvPr/>
              </p:nvSpPr>
              <p:spPr bwMode="auto">
                <a:xfrm flipV="1">
                  <a:off x="576"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28" name="Line 34"/>
                <p:cNvSpPr>
                  <a:spLocks noChangeShapeType="1"/>
                </p:cNvSpPr>
                <p:nvPr/>
              </p:nvSpPr>
              <p:spPr bwMode="auto">
                <a:xfrm flipV="1">
                  <a:off x="768"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29" name="Line 35"/>
                <p:cNvSpPr>
                  <a:spLocks noChangeShapeType="1"/>
                </p:cNvSpPr>
                <p:nvPr/>
              </p:nvSpPr>
              <p:spPr bwMode="auto">
                <a:xfrm flipV="1">
                  <a:off x="960"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30" name="Line 36"/>
                <p:cNvSpPr>
                  <a:spLocks noChangeShapeType="1"/>
                </p:cNvSpPr>
                <p:nvPr/>
              </p:nvSpPr>
              <p:spPr bwMode="auto">
                <a:xfrm flipV="1">
                  <a:off x="1152"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grpSp>
          <p:grpSp>
            <p:nvGrpSpPr>
              <p:cNvPr id="25617" name="Group 42"/>
              <p:cNvGrpSpPr>
                <a:grpSpLocks/>
              </p:cNvGrpSpPr>
              <p:nvPr/>
            </p:nvGrpSpPr>
            <p:grpSpPr bwMode="auto">
              <a:xfrm>
                <a:off x="1296" y="336"/>
                <a:ext cx="816" cy="192"/>
                <a:chOff x="1296" y="336"/>
                <a:chExt cx="816" cy="192"/>
              </a:xfrm>
            </p:grpSpPr>
            <p:sp>
              <p:nvSpPr>
                <p:cNvPr id="25623" name="Line 38"/>
                <p:cNvSpPr>
                  <a:spLocks noChangeShapeType="1"/>
                </p:cNvSpPr>
                <p:nvPr/>
              </p:nvSpPr>
              <p:spPr bwMode="auto">
                <a:xfrm flipV="1">
                  <a:off x="1296"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24" name="Line 39"/>
                <p:cNvSpPr>
                  <a:spLocks noChangeShapeType="1"/>
                </p:cNvSpPr>
                <p:nvPr/>
              </p:nvSpPr>
              <p:spPr bwMode="auto">
                <a:xfrm flipV="1">
                  <a:off x="1488"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25" name="Line 40"/>
                <p:cNvSpPr>
                  <a:spLocks noChangeShapeType="1"/>
                </p:cNvSpPr>
                <p:nvPr/>
              </p:nvSpPr>
              <p:spPr bwMode="auto">
                <a:xfrm flipV="1">
                  <a:off x="1680"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26" name="Line 41"/>
                <p:cNvSpPr>
                  <a:spLocks noChangeShapeType="1"/>
                </p:cNvSpPr>
                <p:nvPr/>
              </p:nvSpPr>
              <p:spPr bwMode="auto">
                <a:xfrm flipV="1">
                  <a:off x="1872"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grpSp>
          <p:grpSp>
            <p:nvGrpSpPr>
              <p:cNvPr id="25618" name="Group 47"/>
              <p:cNvGrpSpPr>
                <a:grpSpLocks/>
              </p:cNvGrpSpPr>
              <p:nvPr/>
            </p:nvGrpSpPr>
            <p:grpSpPr bwMode="auto">
              <a:xfrm>
                <a:off x="1872" y="336"/>
                <a:ext cx="816" cy="192"/>
                <a:chOff x="1872" y="336"/>
                <a:chExt cx="816" cy="192"/>
              </a:xfrm>
            </p:grpSpPr>
            <p:sp>
              <p:nvSpPr>
                <p:cNvPr id="25619" name="Line 43"/>
                <p:cNvSpPr>
                  <a:spLocks noChangeShapeType="1"/>
                </p:cNvSpPr>
                <p:nvPr/>
              </p:nvSpPr>
              <p:spPr bwMode="auto">
                <a:xfrm flipV="1">
                  <a:off x="1872"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20" name="Line 44"/>
                <p:cNvSpPr>
                  <a:spLocks noChangeShapeType="1"/>
                </p:cNvSpPr>
                <p:nvPr/>
              </p:nvSpPr>
              <p:spPr bwMode="auto">
                <a:xfrm flipV="1">
                  <a:off x="2064"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21" name="Line 45"/>
                <p:cNvSpPr>
                  <a:spLocks noChangeShapeType="1"/>
                </p:cNvSpPr>
                <p:nvPr/>
              </p:nvSpPr>
              <p:spPr bwMode="auto">
                <a:xfrm flipV="1">
                  <a:off x="2256"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22" name="Line 46"/>
                <p:cNvSpPr>
                  <a:spLocks noChangeShapeType="1"/>
                </p:cNvSpPr>
                <p:nvPr/>
              </p:nvSpPr>
              <p:spPr bwMode="auto">
                <a:xfrm flipV="1">
                  <a:off x="2448" y="336"/>
                  <a:ext cx="24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grpSp>
        </p:grpSp>
        <p:sp>
          <p:nvSpPr>
            <p:cNvPr id="25610" name="Line 50"/>
            <p:cNvSpPr>
              <a:spLocks noChangeShapeType="1"/>
            </p:cNvSpPr>
            <p:nvPr/>
          </p:nvSpPr>
          <p:spPr bwMode="auto">
            <a:xfrm flipV="1">
              <a:off x="3504" y="3456"/>
              <a:ext cx="0" cy="432"/>
            </a:xfrm>
            <a:prstGeom prst="line">
              <a:avLst/>
            </a:prstGeom>
            <a:noFill/>
            <a:ln w="63500">
              <a:solidFill>
                <a:schemeClr val="tx1"/>
              </a:solidFill>
              <a:round/>
              <a:headEnd type="none" w="sm" len="sm"/>
              <a:tailEnd type="stealth"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11" name="Line 51"/>
            <p:cNvSpPr>
              <a:spLocks noChangeShapeType="1"/>
            </p:cNvSpPr>
            <p:nvPr/>
          </p:nvSpPr>
          <p:spPr bwMode="auto">
            <a:xfrm>
              <a:off x="2784" y="1776"/>
              <a:ext cx="0" cy="480"/>
            </a:xfrm>
            <a:prstGeom prst="line">
              <a:avLst/>
            </a:prstGeom>
            <a:noFill/>
            <a:ln w="63500">
              <a:solidFill>
                <a:srgbClr val="FF0000"/>
              </a:solidFill>
              <a:round/>
              <a:headEnd type="none" w="sm" len="sm"/>
              <a:tailEnd type="stealth"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12" name="Line 52"/>
            <p:cNvSpPr>
              <a:spLocks noChangeShapeType="1"/>
            </p:cNvSpPr>
            <p:nvPr/>
          </p:nvSpPr>
          <p:spPr bwMode="auto">
            <a:xfrm>
              <a:off x="4176" y="1824"/>
              <a:ext cx="0" cy="480"/>
            </a:xfrm>
            <a:prstGeom prst="line">
              <a:avLst/>
            </a:prstGeom>
            <a:noFill/>
            <a:ln w="63500">
              <a:solidFill>
                <a:srgbClr val="000000"/>
              </a:solidFill>
              <a:round/>
              <a:headEnd type="none" w="sm" len="sm"/>
              <a:tailEnd type="stealth" w="sm" len="sm"/>
            </a:ln>
            <a:extLst>
              <a:ext uri="{909E8E84-426E-40DD-AFC4-6F175D3DCCD1}">
                <a14:hiddenFill xmlns:a14="http://schemas.microsoft.com/office/drawing/2010/main">
                  <a:noFill/>
                </a14:hiddenFill>
              </a:ext>
            </a:extLst>
          </p:spPr>
          <p:txBody>
            <a:bodyPr wrap="none" anchor="ctr"/>
            <a:lstStyle/>
            <a:p>
              <a:endParaRPr lang="pt-BR">
                <a:solidFill>
                  <a:srgbClr val="0000FF"/>
                </a:solidFill>
                <a:cs typeface="Arial" charset="0"/>
              </a:endParaRPr>
            </a:p>
          </p:txBody>
        </p:sp>
        <p:sp>
          <p:nvSpPr>
            <p:cNvPr id="25613" name="Text Box 54"/>
            <p:cNvSpPr txBox="1">
              <a:spLocks noChangeArrowheads="1"/>
            </p:cNvSpPr>
            <p:nvPr/>
          </p:nvSpPr>
          <p:spPr bwMode="auto">
            <a:xfrm>
              <a:off x="1968" y="1313"/>
              <a:ext cx="864" cy="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spcBef>
                  <a:spcPct val="50000"/>
                </a:spcBef>
              </a:pPr>
              <a:r>
                <a:rPr lang="en-US" altLang="pt-BR" sz="2800">
                  <a:solidFill>
                    <a:srgbClr val="FF0000"/>
                  </a:solidFill>
                </a:rPr>
                <a:t>Força da mola = </a:t>
              </a:r>
              <a:r>
                <a:rPr lang="en-US" altLang="pt-BR" sz="2800" i="1">
                  <a:solidFill>
                    <a:srgbClr val="FF0000"/>
                  </a:solidFill>
                </a:rPr>
                <a:t>ky</a:t>
              </a:r>
            </a:p>
          </p:txBody>
        </p:sp>
        <p:sp>
          <p:nvSpPr>
            <p:cNvPr id="25614" name="Text Box 56"/>
            <p:cNvSpPr txBox="1">
              <a:spLocks noChangeArrowheads="1"/>
            </p:cNvSpPr>
            <p:nvPr/>
          </p:nvSpPr>
          <p:spPr bwMode="auto">
            <a:xfrm>
              <a:off x="3504" y="3552"/>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spcBef>
                  <a:spcPct val="50000"/>
                </a:spcBef>
              </a:pPr>
              <a:r>
                <a:rPr lang="en-US" altLang="pt-BR" sz="2800" i="1">
                  <a:solidFill>
                    <a:srgbClr val="0000FF"/>
                  </a:solidFill>
                </a:rPr>
                <a:t>F(t)</a:t>
              </a:r>
            </a:p>
          </p:txBody>
        </p:sp>
      </p:grpSp>
      <p:graphicFrame>
        <p:nvGraphicFramePr>
          <p:cNvPr id="25605" name="Object 58"/>
          <p:cNvGraphicFramePr>
            <a:graphicFrameLocks noChangeAspect="1"/>
          </p:cNvGraphicFramePr>
          <p:nvPr/>
        </p:nvGraphicFramePr>
        <p:xfrm>
          <a:off x="6191250" y="2571750"/>
          <a:ext cx="1528763" cy="1852613"/>
        </p:xfrm>
        <a:graphic>
          <a:graphicData uri="http://schemas.openxmlformats.org/presentationml/2006/ole">
            <mc:AlternateContent xmlns:mc="http://schemas.openxmlformats.org/markup-compatibility/2006">
              <mc:Choice xmlns:v="urn:schemas-microsoft-com:vml" Requires="v">
                <p:oleObj name="Equação" r:id="rId3" imgW="647700" imgH="850900" progId="Equation.3">
                  <p:embed/>
                </p:oleObj>
              </mc:Choice>
              <mc:Fallback>
                <p:oleObj name="Equação" r:id="rId3" imgW="647700" imgH="850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0" y="2571750"/>
                        <a:ext cx="1528763"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2"/>
          <p:cNvSpPr>
            <a:spLocks noGrp="1" noChangeArrowheads="1"/>
          </p:cNvSpPr>
          <p:nvPr>
            <p:ph type="title"/>
          </p:nvPr>
        </p:nvSpPr>
        <p:spPr/>
        <p:txBody>
          <a:bodyPr/>
          <a:lstStyle/>
          <a:p>
            <a:r>
              <a:rPr lang="pt-BR"/>
              <a:t>Exercício 8</a:t>
            </a:r>
          </a:p>
        </p:txBody>
      </p:sp>
      <p:sp>
        <p:nvSpPr>
          <p:cNvPr id="200708" name="Rectangle 3"/>
          <p:cNvSpPr>
            <a:spLocks noGrp="1" noChangeArrowheads="1"/>
          </p:cNvSpPr>
          <p:nvPr>
            <p:ph idx="1"/>
          </p:nvPr>
        </p:nvSpPr>
        <p:spPr/>
        <p:txBody>
          <a:bodyPr/>
          <a:lstStyle/>
          <a:p>
            <a:r>
              <a:rPr lang="pt-BR"/>
              <a:t>Inverter F(z)=1/((z+1)(z+2))</a:t>
            </a:r>
          </a:p>
        </p:txBody>
      </p:sp>
      <p:graphicFrame>
        <p:nvGraphicFramePr>
          <p:cNvPr id="200706" name="Object 2"/>
          <p:cNvGraphicFramePr>
            <a:graphicFrameLocks noChangeAspect="1"/>
          </p:cNvGraphicFramePr>
          <p:nvPr/>
        </p:nvGraphicFramePr>
        <p:xfrm>
          <a:off x="2670175" y="1952625"/>
          <a:ext cx="4313238" cy="4213225"/>
        </p:xfrm>
        <a:graphic>
          <a:graphicData uri="http://schemas.openxmlformats.org/presentationml/2006/ole">
            <mc:AlternateContent xmlns:mc="http://schemas.openxmlformats.org/markup-compatibility/2006">
              <mc:Choice xmlns:v="urn:schemas-microsoft-com:vml" Requires="v">
                <p:oleObj name="Equation" r:id="rId2" imgW="2209680" imgH="2158920" progId="Equation.3">
                  <p:embed/>
                </p:oleObj>
              </mc:Choice>
              <mc:Fallback>
                <p:oleObj name="Equation" r:id="rId2" imgW="2209680" imgH="21589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175" y="1952625"/>
                        <a:ext cx="4313238" cy="421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15362" name="Subtítulo 4"/>
          <p:cNvSpPr>
            <a:spLocks noGrp="1"/>
          </p:cNvSpPr>
          <p:nvPr>
            <p:ph type="subTitle" sz="quarter" idx="1"/>
          </p:nvPr>
        </p:nvSpPr>
        <p:spPr/>
        <p:txBody>
          <a:bodyPr/>
          <a:lstStyle/>
          <a:p>
            <a:r>
              <a:rPr lang="en-US" dirty="0" err="1"/>
              <a:t>Sistemas</a:t>
            </a:r>
            <a:r>
              <a:rPr lang="en-US" dirty="0"/>
              <a:t> de </a:t>
            </a:r>
            <a:r>
              <a:rPr lang="en-US" dirty="0" err="1"/>
              <a:t>Controle</a:t>
            </a:r>
            <a:r>
              <a:rPr lang="en-US" dirty="0"/>
              <a:t> Digital</a:t>
            </a:r>
          </a:p>
          <a:p>
            <a:r>
              <a:rPr lang="en-US" dirty="0" err="1"/>
              <a:t>Estabilidade</a:t>
            </a:r>
            <a:r>
              <a:rPr lang="en-US" dirty="0"/>
              <a:t> no Plano Z, </a:t>
            </a:r>
            <a:r>
              <a:rPr lang="en-US" dirty="0" err="1"/>
              <a:t>Erros</a:t>
            </a:r>
            <a:r>
              <a:rPr lang="en-US" dirty="0"/>
              <a:t> de Estado </a:t>
            </a:r>
            <a:r>
              <a:rPr lang="en-US" dirty="0" err="1"/>
              <a:t>Estacionário</a:t>
            </a:r>
            <a:r>
              <a:rPr lang="en-US" dirty="0"/>
              <a:t>, </a:t>
            </a:r>
            <a:r>
              <a:rPr lang="en-US" dirty="0" err="1"/>
              <a:t>Resposta</a:t>
            </a:r>
            <a:r>
              <a:rPr lang="en-US" dirty="0"/>
              <a:t> </a:t>
            </a:r>
            <a:r>
              <a:rPr lang="en-US" dirty="0" err="1"/>
              <a:t>Transitória</a:t>
            </a:r>
            <a:endParaRPr lang="en-US" dirty="0"/>
          </a:p>
        </p:txBody>
      </p:sp>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ítulo 1"/>
          <p:cNvSpPr>
            <a:spLocks noGrp="1"/>
          </p:cNvSpPr>
          <p:nvPr>
            <p:ph type="title"/>
          </p:nvPr>
        </p:nvSpPr>
        <p:spPr/>
        <p:txBody>
          <a:bodyPr/>
          <a:lstStyle/>
          <a:p>
            <a:r>
              <a:rPr lang="en-US"/>
              <a:t>Estabilidade no Plano z</a:t>
            </a:r>
            <a:endParaRPr lang="pt-BR"/>
          </a:p>
        </p:txBody>
      </p:sp>
      <p:sp>
        <p:nvSpPr>
          <p:cNvPr id="16386" name="Espaço Reservado para Conteúdo 2"/>
          <p:cNvSpPr>
            <a:spLocks noGrp="1"/>
          </p:cNvSpPr>
          <p:nvPr>
            <p:ph idx="1"/>
          </p:nvPr>
        </p:nvSpPr>
        <p:spPr>
          <a:xfrm>
            <a:off x="293688" y="857250"/>
            <a:ext cx="9340850" cy="5381625"/>
          </a:xfrm>
        </p:spPr>
        <p:txBody>
          <a:bodyPr/>
          <a:lstStyle/>
          <a:p>
            <a:r>
              <a:rPr lang="en-US"/>
              <a:t>Lembrando que z = e</a:t>
            </a:r>
            <a:r>
              <a:rPr lang="en-US" baseline="30000"/>
              <a:t>sT</a:t>
            </a:r>
            <a:r>
              <a:rPr lang="en-US"/>
              <a:t> vamos verificar qual a equivalência do S.P.E, eixo j</a:t>
            </a:r>
            <a:r>
              <a:rPr lang="el-GR"/>
              <a:t>ω</a:t>
            </a:r>
            <a:r>
              <a:rPr lang="en-US"/>
              <a:t> e S.P.D. no plano z</a:t>
            </a:r>
          </a:p>
          <a:p>
            <a:r>
              <a:rPr lang="en-US"/>
              <a:t>Fazendo s = j</a:t>
            </a:r>
            <a:r>
              <a:rPr lang="el-GR"/>
              <a:t>ω</a:t>
            </a:r>
            <a:r>
              <a:rPr lang="en-US"/>
              <a:t> teremos z = e</a:t>
            </a:r>
            <a:r>
              <a:rPr lang="en-US" baseline="30000"/>
              <a:t>j</a:t>
            </a:r>
            <a:r>
              <a:rPr lang="el-GR" baseline="30000"/>
              <a:t>ω</a:t>
            </a:r>
            <a:r>
              <a:rPr lang="en-US" baseline="30000"/>
              <a:t>T</a:t>
            </a:r>
            <a:r>
              <a:rPr lang="en-US"/>
              <a:t> ou z = 1.e</a:t>
            </a:r>
            <a:r>
              <a:rPr lang="en-US" baseline="30000"/>
              <a:t>j</a:t>
            </a:r>
            <a:r>
              <a:rPr lang="el-GR" baseline="30000"/>
              <a:t>ω</a:t>
            </a:r>
            <a:r>
              <a:rPr lang="en-US" baseline="30000"/>
              <a:t>T</a:t>
            </a:r>
            <a:r>
              <a:rPr lang="en-US"/>
              <a:t> </a:t>
            </a:r>
          </a:p>
          <a:p>
            <a:pPr lvl="1"/>
            <a:r>
              <a:rPr lang="en-US"/>
              <a:t>Isto equivale em z a um circulo de raio unitário</a:t>
            </a:r>
            <a:endParaRPr lang="pt-BR"/>
          </a:p>
          <a:p>
            <a:pPr lvl="1"/>
            <a:r>
              <a:rPr lang="en-US"/>
              <a:t>Logo o eixo dos imaginários será um circulo unitário com centro na origem</a:t>
            </a:r>
          </a:p>
          <a:p>
            <a:r>
              <a:rPr lang="en-US"/>
              <a:t>Fazendo s = -a+j</a:t>
            </a:r>
            <a:r>
              <a:rPr lang="el-GR"/>
              <a:t>ω</a:t>
            </a:r>
            <a:r>
              <a:rPr lang="en-US"/>
              <a:t> teremos z = e</a:t>
            </a:r>
            <a:r>
              <a:rPr lang="en-US" baseline="30000"/>
              <a:t>-aT+j</a:t>
            </a:r>
            <a:r>
              <a:rPr lang="el-GR" baseline="30000"/>
              <a:t>ω</a:t>
            </a:r>
            <a:r>
              <a:rPr lang="en-US" baseline="30000"/>
              <a:t>T</a:t>
            </a:r>
            <a:r>
              <a:rPr lang="en-US"/>
              <a:t> </a:t>
            </a:r>
          </a:p>
          <a:p>
            <a:pPr lvl="1"/>
            <a:r>
              <a:rPr lang="en-US"/>
              <a:t>Logo o S.P.E estará no interior do círculo unitário</a:t>
            </a:r>
          </a:p>
          <a:p>
            <a:pPr lvl="1"/>
            <a:r>
              <a:rPr lang="en-US"/>
              <a:t>Por consequência, o S.P.D estará no exterior do círculo unitário</a:t>
            </a:r>
          </a:p>
        </p:txBody>
      </p:sp>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
          <p:cNvSpPr>
            <a:spLocks noGrp="1"/>
          </p:cNvSpPr>
          <p:nvPr>
            <p:ph type="title"/>
          </p:nvPr>
        </p:nvSpPr>
        <p:spPr/>
        <p:txBody>
          <a:bodyPr/>
          <a:lstStyle/>
          <a:p>
            <a:r>
              <a:rPr lang="en-US"/>
              <a:t>Regiões de Estabilidade</a:t>
            </a:r>
            <a:endParaRPr lang="pt-BR"/>
          </a:p>
        </p:txBody>
      </p:sp>
      <p:pic>
        <p:nvPicPr>
          <p:cNvPr id="17410" name="Picture 3"/>
          <p:cNvPicPr>
            <a:picLocks noChangeAspect="1" noChangeArrowheads="1"/>
          </p:cNvPicPr>
          <p:nvPr/>
        </p:nvPicPr>
        <p:blipFill>
          <a:blip r:embed="rId2"/>
          <a:srcRect/>
          <a:stretch>
            <a:fillRect/>
          </a:stretch>
        </p:blipFill>
        <p:spPr bwMode="auto">
          <a:xfrm>
            <a:off x="952500" y="1357313"/>
            <a:ext cx="8001000" cy="4754562"/>
          </a:xfrm>
          <a:prstGeom prst="rect">
            <a:avLst/>
          </a:prstGeom>
          <a:noFill/>
          <a:ln w="12700">
            <a:noFill/>
            <a:miter lim="800000"/>
            <a:headEnd type="none" w="sm" len="sm"/>
            <a:tailEnd type="none" w="sm" len="sm"/>
          </a:ln>
        </p:spPr>
      </p:pic>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
          <p:cNvSpPr>
            <a:spLocks noGrp="1"/>
          </p:cNvSpPr>
          <p:nvPr>
            <p:ph type="title"/>
          </p:nvPr>
        </p:nvSpPr>
        <p:spPr/>
        <p:txBody>
          <a:bodyPr/>
          <a:lstStyle/>
          <a:p>
            <a:r>
              <a:rPr lang="en-US"/>
              <a:t>Nise, Exemplo 13.6, pag.574</a:t>
            </a:r>
            <a:endParaRPr lang="pt-BR"/>
          </a:p>
        </p:txBody>
      </p:sp>
      <p:sp>
        <p:nvSpPr>
          <p:cNvPr id="18434" name="Espaço Reservado para Conteúdo 2"/>
          <p:cNvSpPr>
            <a:spLocks noGrp="1"/>
          </p:cNvSpPr>
          <p:nvPr>
            <p:ph idx="1"/>
          </p:nvPr>
        </p:nvSpPr>
        <p:spPr>
          <a:xfrm>
            <a:off x="271463" y="785813"/>
            <a:ext cx="9410700" cy="5572125"/>
          </a:xfrm>
        </p:spPr>
        <p:txBody>
          <a:bodyPr/>
          <a:lstStyle/>
          <a:p>
            <a:r>
              <a:rPr lang="en-US"/>
              <a:t>Seja o sistema de controle amostrado na figura abaixo. Determine se o sistema é estável para K=20 e K=100 e um período de amostr. T=0,1s.</a:t>
            </a:r>
            <a:endParaRPr lang="pt-BR"/>
          </a:p>
        </p:txBody>
      </p:sp>
      <p:pic>
        <p:nvPicPr>
          <p:cNvPr id="18435" name="Picture 3"/>
          <p:cNvPicPr>
            <a:picLocks noChangeAspect="1" noChangeArrowheads="1"/>
          </p:cNvPicPr>
          <p:nvPr/>
        </p:nvPicPr>
        <p:blipFill>
          <a:blip r:embed="rId2"/>
          <a:srcRect/>
          <a:stretch>
            <a:fillRect/>
          </a:stretch>
        </p:blipFill>
        <p:spPr bwMode="auto">
          <a:xfrm>
            <a:off x="238125" y="2286000"/>
            <a:ext cx="9429750" cy="4500563"/>
          </a:xfrm>
          <a:prstGeom prst="rect">
            <a:avLst/>
          </a:prstGeom>
          <a:noFill/>
          <a:ln w="12700">
            <a:noFill/>
            <a:miter lim="800000"/>
            <a:headEnd type="none" w="sm" len="sm"/>
            <a:tailEnd type="none" w="sm" len="sm"/>
          </a:ln>
        </p:spPr>
      </p:pic>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7" name="Título 1"/>
          <p:cNvSpPr>
            <a:spLocks noGrp="1"/>
          </p:cNvSpPr>
          <p:nvPr>
            <p:ph type="title"/>
          </p:nvPr>
        </p:nvSpPr>
        <p:spPr/>
        <p:txBody>
          <a:bodyPr/>
          <a:lstStyle/>
          <a:p>
            <a:pPr algn="ctr"/>
            <a:r>
              <a:rPr lang="en-US"/>
              <a:t>Calculando a função de transferência em Z</a:t>
            </a:r>
            <a:endParaRPr lang="pt-BR"/>
          </a:p>
        </p:txBody>
      </p:sp>
      <p:graphicFrame>
        <p:nvGraphicFramePr>
          <p:cNvPr id="1374210" name="Object 2"/>
          <p:cNvGraphicFramePr>
            <a:graphicFrameLocks noChangeAspect="1"/>
          </p:cNvGraphicFramePr>
          <p:nvPr/>
        </p:nvGraphicFramePr>
        <p:xfrm>
          <a:off x="536575" y="1746250"/>
          <a:ext cx="4321175" cy="1039813"/>
        </p:xfrm>
        <a:graphic>
          <a:graphicData uri="http://schemas.openxmlformats.org/presentationml/2006/ole">
            <mc:AlternateContent xmlns:mc="http://schemas.openxmlformats.org/markup-compatibility/2006">
              <mc:Choice xmlns:v="urn:schemas-microsoft-com:vml" Requires="v">
                <p:oleObj name="Equação" r:id="rId2" imgW="2006280" imgH="482400" progId="Equation.3">
                  <p:embed/>
                </p:oleObj>
              </mc:Choice>
              <mc:Fallback>
                <p:oleObj name="Equação" r:id="rId2" imgW="200628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1746250"/>
                        <a:ext cx="4321175" cy="103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4211" name="Object 3"/>
          <p:cNvGraphicFramePr>
            <a:graphicFrameLocks noChangeAspect="1"/>
          </p:cNvGraphicFramePr>
          <p:nvPr/>
        </p:nvGraphicFramePr>
        <p:xfrm>
          <a:off x="523875" y="1157288"/>
          <a:ext cx="957263" cy="438150"/>
        </p:xfrm>
        <a:graphic>
          <a:graphicData uri="http://schemas.openxmlformats.org/presentationml/2006/ole">
            <mc:AlternateContent xmlns:mc="http://schemas.openxmlformats.org/markup-compatibility/2006">
              <mc:Choice xmlns:v="urn:schemas-microsoft-com:vml" Requires="v">
                <p:oleObj name="Equação" r:id="rId4" imgW="444240" imgH="203040" progId="Equation.3">
                  <p:embed/>
                </p:oleObj>
              </mc:Choice>
              <mc:Fallback>
                <p:oleObj name="Equação" r:id="rId4" imgW="44424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 y="1157288"/>
                        <a:ext cx="957263"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4212" name="Object 4"/>
          <p:cNvGraphicFramePr>
            <a:graphicFrameLocks noChangeAspect="1"/>
          </p:cNvGraphicFramePr>
          <p:nvPr/>
        </p:nvGraphicFramePr>
        <p:xfrm>
          <a:off x="596900" y="3133725"/>
          <a:ext cx="6070600" cy="438150"/>
        </p:xfrm>
        <a:graphic>
          <a:graphicData uri="http://schemas.openxmlformats.org/presentationml/2006/ole">
            <mc:AlternateContent xmlns:mc="http://schemas.openxmlformats.org/markup-compatibility/2006">
              <mc:Choice xmlns:v="urn:schemas-microsoft-com:vml" Requires="v">
                <p:oleObj name="Equação" r:id="rId6" imgW="2819160" imgH="203040" progId="Equation.3">
                  <p:embed/>
                </p:oleObj>
              </mc:Choice>
              <mc:Fallback>
                <p:oleObj name="Equação" r:id="rId6" imgW="281916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900" y="3133725"/>
                        <a:ext cx="60706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4213" name="Object 5"/>
          <p:cNvGraphicFramePr>
            <a:graphicFrameLocks noChangeAspect="1"/>
          </p:cNvGraphicFramePr>
          <p:nvPr/>
        </p:nvGraphicFramePr>
        <p:xfrm>
          <a:off x="536575" y="3929063"/>
          <a:ext cx="5305425" cy="847725"/>
        </p:xfrm>
        <a:graphic>
          <a:graphicData uri="http://schemas.openxmlformats.org/presentationml/2006/ole">
            <mc:AlternateContent xmlns:mc="http://schemas.openxmlformats.org/markup-compatibility/2006">
              <mc:Choice xmlns:v="urn:schemas-microsoft-com:vml" Requires="v">
                <p:oleObj name="Equação" r:id="rId8" imgW="2463480" imgH="393480" progId="Equation.3">
                  <p:embed/>
                </p:oleObj>
              </mc:Choice>
              <mc:Fallback>
                <p:oleObj name="Equação" r:id="rId8" imgW="246348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575" y="3929063"/>
                        <a:ext cx="5305425"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4214" name="Object 6"/>
          <p:cNvGraphicFramePr>
            <a:graphicFrameLocks noChangeAspect="1"/>
          </p:cNvGraphicFramePr>
          <p:nvPr/>
        </p:nvGraphicFramePr>
        <p:xfrm>
          <a:off x="593725" y="4857750"/>
          <a:ext cx="6916738" cy="984250"/>
        </p:xfrm>
        <a:graphic>
          <a:graphicData uri="http://schemas.openxmlformats.org/presentationml/2006/ole">
            <mc:AlternateContent xmlns:mc="http://schemas.openxmlformats.org/markup-compatibility/2006">
              <mc:Choice xmlns:v="urn:schemas-microsoft-com:vml" Requires="v">
                <p:oleObj name="Equação" r:id="rId10" imgW="3213000" imgH="457200" progId="Equation.3">
                  <p:embed/>
                </p:oleObj>
              </mc:Choice>
              <mc:Fallback>
                <p:oleObj name="Equação" r:id="rId10" imgW="321300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 y="4857750"/>
                        <a:ext cx="6916738"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74211"/>
                                        </p:tgtEl>
                                        <p:attrNameLst>
                                          <p:attrName>style.visibility</p:attrName>
                                        </p:attrNameLst>
                                      </p:cBhvr>
                                      <p:to>
                                        <p:strVal val="visible"/>
                                      </p:to>
                                    </p:set>
                                    <p:animEffect transition="in" filter="box(in)">
                                      <p:cBhvr>
                                        <p:cTn id="7" dur="500"/>
                                        <p:tgtEl>
                                          <p:spTgt spid="13742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74210"/>
                                        </p:tgtEl>
                                        <p:attrNameLst>
                                          <p:attrName>style.visibility</p:attrName>
                                        </p:attrNameLst>
                                      </p:cBhvr>
                                      <p:to>
                                        <p:strVal val="visible"/>
                                      </p:to>
                                    </p:set>
                                    <p:animEffect transition="in" filter="box(in)">
                                      <p:cBhvr>
                                        <p:cTn id="12" dur="500"/>
                                        <p:tgtEl>
                                          <p:spTgt spid="13742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74212"/>
                                        </p:tgtEl>
                                        <p:attrNameLst>
                                          <p:attrName>style.visibility</p:attrName>
                                        </p:attrNameLst>
                                      </p:cBhvr>
                                      <p:to>
                                        <p:strVal val="visible"/>
                                      </p:to>
                                    </p:set>
                                    <p:animEffect transition="in" filter="box(in)">
                                      <p:cBhvr>
                                        <p:cTn id="17" dur="500"/>
                                        <p:tgtEl>
                                          <p:spTgt spid="13742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74213"/>
                                        </p:tgtEl>
                                        <p:attrNameLst>
                                          <p:attrName>style.visibility</p:attrName>
                                        </p:attrNameLst>
                                      </p:cBhvr>
                                      <p:to>
                                        <p:strVal val="visible"/>
                                      </p:to>
                                    </p:set>
                                    <p:animEffect transition="in" filter="box(in)">
                                      <p:cBhvr>
                                        <p:cTn id="22" dur="500"/>
                                        <p:tgtEl>
                                          <p:spTgt spid="137421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374214"/>
                                        </p:tgtEl>
                                        <p:attrNameLst>
                                          <p:attrName>style.visibility</p:attrName>
                                        </p:attrNameLst>
                                      </p:cBhvr>
                                      <p:to>
                                        <p:strVal val="visible"/>
                                      </p:to>
                                    </p:set>
                                    <p:animEffect transition="in" filter="box(in)">
                                      <p:cBhvr>
                                        <p:cTn id="27" dur="500"/>
                                        <p:tgtEl>
                                          <p:spTgt spid="1374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1" name="Título 1"/>
          <p:cNvSpPr>
            <a:spLocks noGrp="1"/>
          </p:cNvSpPr>
          <p:nvPr>
            <p:ph type="title"/>
          </p:nvPr>
        </p:nvSpPr>
        <p:spPr/>
        <p:txBody>
          <a:bodyPr/>
          <a:lstStyle/>
          <a:p>
            <a:pPr algn="ctr"/>
            <a:r>
              <a:rPr lang="en-US"/>
              <a:t>Calculando a função de transferência em Z</a:t>
            </a:r>
            <a:endParaRPr lang="pt-BR"/>
          </a:p>
        </p:txBody>
      </p:sp>
      <p:graphicFrame>
        <p:nvGraphicFramePr>
          <p:cNvPr id="1374211" name="Object 3"/>
          <p:cNvGraphicFramePr>
            <a:graphicFrameLocks noChangeAspect="1"/>
          </p:cNvGraphicFramePr>
          <p:nvPr/>
        </p:nvGraphicFramePr>
        <p:xfrm>
          <a:off x="604838" y="1157288"/>
          <a:ext cx="2133600" cy="438150"/>
        </p:xfrm>
        <a:graphic>
          <a:graphicData uri="http://schemas.openxmlformats.org/presentationml/2006/ole">
            <mc:AlternateContent xmlns:mc="http://schemas.openxmlformats.org/markup-compatibility/2006">
              <mc:Choice xmlns:v="urn:schemas-microsoft-com:vml" Requires="v">
                <p:oleObj name="Equação" r:id="rId2" imgW="990360" imgH="203040" progId="Equation.3">
                  <p:embed/>
                </p:oleObj>
              </mc:Choice>
              <mc:Fallback>
                <p:oleObj name="Equação" r:id="rId2" imgW="990360" imgH="203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1157288"/>
                        <a:ext cx="21336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4214" name="Object 6"/>
          <p:cNvGraphicFramePr>
            <a:graphicFrameLocks noChangeAspect="1"/>
          </p:cNvGraphicFramePr>
          <p:nvPr/>
        </p:nvGraphicFramePr>
        <p:xfrm>
          <a:off x="593725" y="1587500"/>
          <a:ext cx="6916738" cy="984250"/>
        </p:xfrm>
        <a:graphic>
          <a:graphicData uri="http://schemas.openxmlformats.org/presentationml/2006/ole">
            <mc:AlternateContent xmlns:mc="http://schemas.openxmlformats.org/markup-compatibility/2006">
              <mc:Choice xmlns:v="urn:schemas-microsoft-com:vml" Requires="v">
                <p:oleObj name="Equação" r:id="rId4" imgW="3213000" imgH="457200" progId="Equation.3">
                  <p:embed/>
                </p:oleObj>
              </mc:Choice>
              <mc:Fallback>
                <p:oleObj name="Equação" r:id="rId4" imgW="32130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725" y="1587500"/>
                        <a:ext cx="6916738"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5239" name="Object 7"/>
          <p:cNvGraphicFramePr>
            <a:graphicFrameLocks noChangeAspect="1"/>
          </p:cNvGraphicFramePr>
          <p:nvPr/>
        </p:nvGraphicFramePr>
        <p:xfrm>
          <a:off x="636588" y="2587625"/>
          <a:ext cx="6862762" cy="984250"/>
        </p:xfrm>
        <a:graphic>
          <a:graphicData uri="http://schemas.openxmlformats.org/presentationml/2006/ole">
            <mc:AlternateContent xmlns:mc="http://schemas.openxmlformats.org/markup-compatibility/2006">
              <mc:Choice xmlns:v="urn:schemas-microsoft-com:vml" Requires="v">
                <p:oleObj name="Equação" r:id="rId6" imgW="3187440" imgH="457200" progId="Equation.3">
                  <p:embed/>
                </p:oleObj>
              </mc:Choice>
              <mc:Fallback>
                <p:oleObj name="Equação" r:id="rId6" imgW="318744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588" y="2587625"/>
                        <a:ext cx="6862762"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5241" name="Object 9"/>
          <p:cNvGraphicFramePr>
            <a:graphicFrameLocks noChangeAspect="1"/>
          </p:cNvGraphicFramePr>
          <p:nvPr/>
        </p:nvGraphicFramePr>
        <p:xfrm>
          <a:off x="666750" y="3598863"/>
          <a:ext cx="3665538" cy="901700"/>
        </p:xfrm>
        <a:graphic>
          <a:graphicData uri="http://schemas.openxmlformats.org/presentationml/2006/ole">
            <mc:AlternateContent xmlns:mc="http://schemas.openxmlformats.org/markup-compatibility/2006">
              <mc:Choice xmlns:v="urn:schemas-microsoft-com:vml" Requires="v">
                <p:oleObj name="Equação" r:id="rId8" imgW="1701720" imgH="419040" progId="Equation.3">
                  <p:embed/>
                </p:oleObj>
              </mc:Choice>
              <mc:Fallback>
                <p:oleObj name="Equação" r:id="rId8" imgW="170172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750" y="3598863"/>
                        <a:ext cx="3665538"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5242" name="Object 10"/>
          <p:cNvGraphicFramePr>
            <a:graphicFrameLocks noChangeAspect="1"/>
          </p:cNvGraphicFramePr>
          <p:nvPr/>
        </p:nvGraphicFramePr>
        <p:xfrm>
          <a:off x="1363663" y="4572000"/>
          <a:ext cx="2270125" cy="901700"/>
        </p:xfrm>
        <a:graphic>
          <a:graphicData uri="http://schemas.openxmlformats.org/presentationml/2006/ole">
            <mc:AlternateContent xmlns:mc="http://schemas.openxmlformats.org/markup-compatibility/2006">
              <mc:Choice xmlns:v="urn:schemas-microsoft-com:vml" Requires="v">
                <p:oleObj name="Equação" r:id="rId10" imgW="1054080" imgH="419040" progId="Equation.3">
                  <p:embed/>
                </p:oleObj>
              </mc:Choice>
              <mc:Fallback>
                <p:oleObj name="Equação" r:id="rId10" imgW="105408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63663" y="4572000"/>
                        <a:ext cx="2270125"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74211"/>
                                        </p:tgtEl>
                                        <p:attrNameLst>
                                          <p:attrName>style.visibility</p:attrName>
                                        </p:attrNameLst>
                                      </p:cBhvr>
                                      <p:to>
                                        <p:strVal val="visible"/>
                                      </p:to>
                                    </p:set>
                                    <p:animEffect transition="in" filter="box(in)">
                                      <p:cBhvr>
                                        <p:cTn id="7" dur="500"/>
                                        <p:tgtEl>
                                          <p:spTgt spid="13742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74214"/>
                                        </p:tgtEl>
                                        <p:attrNameLst>
                                          <p:attrName>style.visibility</p:attrName>
                                        </p:attrNameLst>
                                      </p:cBhvr>
                                      <p:to>
                                        <p:strVal val="visible"/>
                                      </p:to>
                                    </p:set>
                                    <p:animEffect transition="in" filter="box(in)">
                                      <p:cBhvr>
                                        <p:cTn id="12" dur="500"/>
                                        <p:tgtEl>
                                          <p:spTgt spid="13742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75239"/>
                                        </p:tgtEl>
                                        <p:attrNameLst>
                                          <p:attrName>style.visibility</p:attrName>
                                        </p:attrNameLst>
                                      </p:cBhvr>
                                      <p:to>
                                        <p:strVal val="visible"/>
                                      </p:to>
                                    </p:set>
                                    <p:animEffect transition="in" filter="box(in)">
                                      <p:cBhvr>
                                        <p:cTn id="17" dur="500"/>
                                        <p:tgtEl>
                                          <p:spTgt spid="137523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75241"/>
                                        </p:tgtEl>
                                        <p:attrNameLst>
                                          <p:attrName>style.visibility</p:attrName>
                                        </p:attrNameLst>
                                      </p:cBhvr>
                                      <p:to>
                                        <p:strVal val="visible"/>
                                      </p:to>
                                    </p:set>
                                    <p:animEffect transition="in" filter="box(in)">
                                      <p:cBhvr>
                                        <p:cTn id="22" dur="500"/>
                                        <p:tgtEl>
                                          <p:spTgt spid="137524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375242"/>
                                        </p:tgtEl>
                                        <p:attrNameLst>
                                          <p:attrName>style.visibility</p:attrName>
                                        </p:attrNameLst>
                                      </p:cBhvr>
                                      <p:to>
                                        <p:strVal val="visible"/>
                                      </p:to>
                                    </p:set>
                                    <p:animEffect transition="in" filter="box(in)">
                                      <p:cBhvr>
                                        <p:cTn id="27" dur="500"/>
                                        <p:tgtEl>
                                          <p:spTgt spid="1375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Título 1"/>
          <p:cNvSpPr>
            <a:spLocks noGrp="1"/>
          </p:cNvSpPr>
          <p:nvPr>
            <p:ph type="title"/>
          </p:nvPr>
        </p:nvSpPr>
        <p:spPr/>
        <p:txBody>
          <a:bodyPr/>
          <a:lstStyle/>
          <a:p>
            <a:r>
              <a:rPr lang="en-US"/>
              <a:t>Calculando os pólos a malha fechada para K=20 e K=40</a:t>
            </a:r>
            <a:endParaRPr lang="pt-BR"/>
          </a:p>
        </p:txBody>
      </p:sp>
      <p:sp>
        <p:nvSpPr>
          <p:cNvPr id="164869" name="Espaço Reservado para Conteúdo 2"/>
          <p:cNvSpPr>
            <a:spLocks noGrp="1"/>
          </p:cNvSpPr>
          <p:nvPr>
            <p:ph idx="1"/>
          </p:nvPr>
        </p:nvSpPr>
        <p:spPr/>
        <p:txBody>
          <a:bodyPr/>
          <a:lstStyle/>
          <a:p>
            <a:r>
              <a:rPr lang="en-US"/>
              <a:t>No wxMaxima</a:t>
            </a:r>
          </a:p>
          <a:p>
            <a:endParaRPr lang="en-US"/>
          </a:p>
          <a:p>
            <a:endParaRPr lang="en-US"/>
          </a:p>
          <a:p>
            <a:endParaRPr lang="en-US"/>
          </a:p>
          <a:p>
            <a:r>
              <a:rPr lang="en-US" i="1"/>
              <a:t>T(z,20);ratsimp(%);denom(%);allroots(%)</a:t>
            </a:r>
          </a:p>
          <a:p>
            <a:pPr lvl="1"/>
            <a:r>
              <a:rPr lang="en-US" i="1"/>
              <a:t> z=-0,095 </a:t>
            </a:r>
            <a:r>
              <a:rPr lang="en-US"/>
              <a:t>e </a:t>
            </a:r>
            <a:r>
              <a:rPr lang="en-US" i="1"/>
              <a:t>z=-0,7 -&gt; </a:t>
            </a:r>
            <a:r>
              <a:rPr lang="en-US"/>
              <a:t>ESTÁVEL</a:t>
            </a:r>
          </a:p>
          <a:p>
            <a:pPr lvl="1"/>
            <a:endParaRPr lang="en-US" i="1"/>
          </a:p>
          <a:p>
            <a:r>
              <a:rPr lang="en-US" i="1"/>
              <a:t>T(z,40);ratsim(%);denom(%);allroots(%)</a:t>
            </a:r>
          </a:p>
          <a:p>
            <a:pPr lvl="1"/>
            <a:r>
              <a:rPr lang="en-US" i="1"/>
              <a:t> z=-0,025 e z=-2,641 </a:t>
            </a:r>
            <a:r>
              <a:rPr lang="en-US"/>
              <a:t>-&gt; INSTÁVEL</a:t>
            </a:r>
            <a:endParaRPr lang="en-US" i="1"/>
          </a:p>
          <a:p>
            <a:endParaRPr lang="en-US"/>
          </a:p>
          <a:p>
            <a:endParaRPr lang="en-US"/>
          </a:p>
          <a:p>
            <a:endParaRPr lang="en-US"/>
          </a:p>
          <a:p>
            <a:endParaRPr lang="pt-BR"/>
          </a:p>
        </p:txBody>
      </p:sp>
      <p:graphicFrame>
        <p:nvGraphicFramePr>
          <p:cNvPr id="1375241" name="Object 9"/>
          <p:cNvGraphicFramePr>
            <a:graphicFrameLocks noChangeAspect="1"/>
          </p:cNvGraphicFramePr>
          <p:nvPr/>
        </p:nvGraphicFramePr>
        <p:xfrm>
          <a:off x="952500" y="1714500"/>
          <a:ext cx="3665538" cy="901700"/>
        </p:xfrm>
        <a:graphic>
          <a:graphicData uri="http://schemas.openxmlformats.org/presentationml/2006/ole">
            <mc:AlternateContent xmlns:mc="http://schemas.openxmlformats.org/markup-compatibility/2006">
              <mc:Choice xmlns:v="urn:schemas-microsoft-com:vml" Requires="v">
                <p:oleObj name="Equação" r:id="rId2" imgW="1701720" imgH="419040" progId="Equation.3">
                  <p:embed/>
                </p:oleObj>
              </mc:Choice>
              <mc:Fallback>
                <p:oleObj name="Equação" r:id="rId2" imgW="170172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714500"/>
                        <a:ext cx="3665538"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5242" name="Object 10"/>
          <p:cNvGraphicFramePr>
            <a:graphicFrameLocks noChangeAspect="1"/>
          </p:cNvGraphicFramePr>
          <p:nvPr/>
        </p:nvGraphicFramePr>
        <p:xfrm>
          <a:off x="952500" y="2643188"/>
          <a:ext cx="2654300" cy="901700"/>
        </p:xfrm>
        <a:graphic>
          <a:graphicData uri="http://schemas.openxmlformats.org/presentationml/2006/ole">
            <mc:AlternateContent xmlns:mc="http://schemas.openxmlformats.org/markup-compatibility/2006">
              <mc:Choice xmlns:v="urn:schemas-microsoft-com:vml" Requires="v">
                <p:oleObj name="Equação" r:id="rId4" imgW="1231560" imgH="419040" progId="Equation.3">
                  <p:embed/>
                </p:oleObj>
              </mc:Choice>
              <mc:Fallback>
                <p:oleObj name="Equação" r:id="rId4" imgW="123156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 y="2643188"/>
                        <a:ext cx="26543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75241"/>
                                        </p:tgtEl>
                                        <p:attrNameLst>
                                          <p:attrName>style.visibility</p:attrName>
                                        </p:attrNameLst>
                                      </p:cBhvr>
                                      <p:to>
                                        <p:strVal val="visible"/>
                                      </p:to>
                                    </p:set>
                                    <p:animEffect transition="in" filter="box(in)">
                                      <p:cBhvr>
                                        <p:cTn id="7" dur="500"/>
                                        <p:tgtEl>
                                          <p:spTgt spid="137524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75242"/>
                                        </p:tgtEl>
                                        <p:attrNameLst>
                                          <p:attrName>style.visibility</p:attrName>
                                        </p:attrNameLst>
                                      </p:cBhvr>
                                      <p:to>
                                        <p:strVal val="visible"/>
                                      </p:to>
                                    </p:set>
                                    <p:animEffect transition="in" filter="box(in)">
                                      <p:cBhvr>
                                        <p:cTn id="12" dur="500"/>
                                        <p:tgtEl>
                                          <p:spTgt spid="1375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ítulo 1"/>
          <p:cNvSpPr>
            <a:spLocks noGrp="1"/>
          </p:cNvSpPr>
          <p:nvPr>
            <p:ph type="title"/>
          </p:nvPr>
        </p:nvSpPr>
        <p:spPr/>
        <p:txBody>
          <a:bodyPr/>
          <a:lstStyle/>
          <a:p>
            <a:r>
              <a:rPr lang="en-US"/>
              <a:t>Nise, exemplo 13.6, via Matlab</a:t>
            </a:r>
            <a:endParaRPr lang="pt-BR"/>
          </a:p>
        </p:txBody>
      </p:sp>
      <p:sp>
        <p:nvSpPr>
          <p:cNvPr id="165890" name="Espaço Reservado para Conteúdo 2"/>
          <p:cNvSpPr>
            <a:spLocks noGrp="1"/>
          </p:cNvSpPr>
          <p:nvPr>
            <p:ph idx="1"/>
          </p:nvPr>
        </p:nvSpPr>
        <p:spPr/>
        <p:txBody>
          <a:bodyPr/>
          <a:lstStyle/>
          <a:p>
            <a:r>
              <a:rPr lang="en-US"/>
              <a:t>G(s) = 27/(s(s+27)) + Z.O.H. . Analisar a estabilidade para K=20, K=100 com T=0,1s</a:t>
            </a:r>
          </a:p>
          <a:p>
            <a:r>
              <a:rPr lang="en-US"/>
              <a:t>Fazemos :</a:t>
            </a:r>
          </a:p>
          <a:p>
            <a:pPr lvl="1"/>
            <a:r>
              <a:rPr lang="en-US"/>
              <a:t> num = [27]; den = poly([0 -27]); GH=tf(num,den);</a:t>
            </a:r>
          </a:p>
          <a:p>
            <a:pPr lvl="1"/>
            <a:r>
              <a:rPr lang="en-US"/>
              <a:t> Gz = c2d(GH,0.1,’zoh’); rlocus(Gz);</a:t>
            </a:r>
          </a:p>
          <a:p>
            <a:pPr lvl="1"/>
            <a:r>
              <a:rPr lang="en-US"/>
              <a:t> Obtemos como resposta o gráfico do próximo slide. </a:t>
            </a:r>
          </a:p>
          <a:p>
            <a:pPr lvl="1"/>
            <a:r>
              <a:rPr lang="en-US"/>
              <a:t> Marcamos o ponto de cruzamento do rootlocus com o círculo unitário e descobrimos o ganho máximo.</a:t>
            </a:r>
          </a:p>
          <a:p>
            <a:endParaRPr lang="pt-BR"/>
          </a:p>
        </p:txBody>
      </p:sp>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Título 1"/>
          <p:cNvSpPr>
            <a:spLocks noGrp="1"/>
          </p:cNvSpPr>
          <p:nvPr>
            <p:ph type="title"/>
          </p:nvPr>
        </p:nvSpPr>
        <p:spPr/>
        <p:txBody>
          <a:bodyPr/>
          <a:lstStyle/>
          <a:p>
            <a:r>
              <a:rPr lang="en-US"/>
              <a:t>Nise, exemplo 13.6, via Matlab</a:t>
            </a:r>
            <a:endParaRPr lang="pt-BR"/>
          </a:p>
        </p:txBody>
      </p:sp>
      <p:sp>
        <p:nvSpPr>
          <p:cNvPr id="166914" name="Espaço Reservado para Conteúdo 4"/>
          <p:cNvSpPr>
            <a:spLocks noGrp="1"/>
          </p:cNvSpPr>
          <p:nvPr>
            <p:ph sz="half" idx="1"/>
          </p:nvPr>
        </p:nvSpPr>
        <p:spPr>
          <a:xfrm>
            <a:off x="293688" y="1196975"/>
            <a:ext cx="4587875" cy="5381625"/>
          </a:xfrm>
        </p:spPr>
        <p:txBody>
          <a:bodyPr/>
          <a:lstStyle/>
          <a:p>
            <a:r>
              <a:rPr lang="en-US"/>
              <a:t>K máx = 33.2</a:t>
            </a:r>
          </a:p>
          <a:p>
            <a:r>
              <a:rPr lang="en-US"/>
              <a:t>Logo para </a:t>
            </a:r>
          </a:p>
          <a:p>
            <a:pPr lvl="1"/>
            <a:r>
              <a:rPr lang="en-US"/>
              <a:t>K=20 ; estável</a:t>
            </a:r>
          </a:p>
          <a:p>
            <a:pPr lvl="1"/>
            <a:r>
              <a:rPr lang="en-US"/>
              <a:t>K=100; instável</a:t>
            </a:r>
            <a:endParaRPr lang="pt-BR"/>
          </a:p>
        </p:txBody>
      </p:sp>
      <p:sp>
        <p:nvSpPr>
          <p:cNvPr id="166915" name="Espaço Reservado para Conteúdo 5"/>
          <p:cNvSpPr>
            <a:spLocks noGrp="1"/>
          </p:cNvSpPr>
          <p:nvPr>
            <p:ph sz="half" idx="2"/>
          </p:nvPr>
        </p:nvSpPr>
        <p:spPr>
          <a:xfrm>
            <a:off x="5046663" y="1196975"/>
            <a:ext cx="4587875" cy="5381625"/>
          </a:xfrm>
        </p:spPr>
        <p:txBody>
          <a:bodyPr/>
          <a:lstStyle/>
          <a:p>
            <a:endParaRPr lang="pt-BR"/>
          </a:p>
        </p:txBody>
      </p:sp>
      <p:pic>
        <p:nvPicPr>
          <p:cNvPr id="166916" name="Picture 2"/>
          <p:cNvPicPr>
            <a:picLocks noChangeAspect="1" noChangeArrowheads="1"/>
          </p:cNvPicPr>
          <p:nvPr/>
        </p:nvPicPr>
        <p:blipFill>
          <a:blip r:embed="rId2"/>
          <a:srcRect/>
          <a:stretch>
            <a:fillRect/>
          </a:stretch>
        </p:blipFill>
        <p:spPr bwMode="auto">
          <a:xfrm>
            <a:off x="2952750" y="1071563"/>
            <a:ext cx="6791325" cy="54483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Sequência</a:t>
            </a:r>
            <a:r>
              <a:rPr lang="en-US" dirty="0"/>
              <a:t> de </a:t>
            </a:r>
            <a:r>
              <a:rPr lang="en-US" dirty="0" err="1"/>
              <a:t>Aulas</a:t>
            </a:r>
            <a:r>
              <a:rPr lang="en-US" dirty="0"/>
              <a:t> – N2</a:t>
            </a:r>
            <a:endParaRPr lang="pt-BR" dirty="0"/>
          </a:p>
        </p:txBody>
      </p:sp>
      <p:sp>
        <p:nvSpPr>
          <p:cNvPr id="4" name="Espaço Reservado para Conteúdo 3"/>
          <p:cNvSpPr>
            <a:spLocks noGrp="1"/>
          </p:cNvSpPr>
          <p:nvPr>
            <p:ph sz="half" idx="1"/>
          </p:nvPr>
        </p:nvSpPr>
        <p:spPr>
          <a:xfrm>
            <a:off x="56456" y="836712"/>
            <a:ext cx="4900613" cy="5688632"/>
          </a:xfrm>
        </p:spPr>
        <p:txBody>
          <a:bodyPr>
            <a:normAutofit fontScale="70000" lnSpcReduction="20000"/>
          </a:bodyPr>
          <a:lstStyle/>
          <a:p>
            <a:r>
              <a:rPr lang="en-US" dirty="0"/>
              <a:t>11</a:t>
            </a:r>
            <a:r>
              <a:rPr lang="en-US" baseline="30000" dirty="0"/>
              <a:t>a</a:t>
            </a:r>
            <a:r>
              <a:rPr lang="en-US" dirty="0"/>
              <a:t> </a:t>
            </a:r>
            <a:r>
              <a:rPr lang="en-US" dirty="0" err="1"/>
              <a:t>Semana</a:t>
            </a:r>
            <a:endParaRPr lang="en-US" dirty="0"/>
          </a:p>
          <a:p>
            <a:pPr lvl="1"/>
            <a:r>
              <a:rPr lang="en-US" dirty="0" err="1"/>
              <a:t>Análise</a:t>
            </a:r>
            <a:r>
              <a:rPr lang="en-US" dirty="0"/>
              <a:t> de </a:t>
            </a:r>
            <a:r>
              <a:rPr lang="en-US" dirty="0" err="1"/>
              <a:t>Variáveis</a:t>
            </a:r>
            <a:r>
              <a:rPr lang="en-US" dirty="0"/>
              <a:t> de Estado (cap.3)</a:t>
            </a:r>
          </a:p>
          <a:p>
            <a:pPr lvl="2"/>
            <a:r>
              <a:rPr lang="pt-BR" dirty="0"/>
              <a:t>Ex.3-1 : Repr.de um </a:t>
            </a:r>
            <a:r>
              <a:rPr lang="pt-BR" dirty="0" err="1"/>
              <a:t>circ.elétr</a:t>
            </a:r>
            <a:r>
              <a:rPr lang="pt-BR" dirty="0"/>
              <a:t>., Nise, pag.97</a:t>
            </a:r>
          </a:p>
          <a:p>
            <a:pPr lvl="2"/>
            <a:r>
              <a:rPr lang="pt-BR" dirty="0"/>
              <a:t>Ex.3-2 : Repr.de um </a:t>
            </a:r>
            <a:r>
              <a:rPr lang="pt-BR" dirty="0" err="1"/>
              <a:t>circ.elétr.c</a:t>
            </a:r>
            <a:r>
              <a:rPr lang="pt-BR" dirty="0"/>
              <a:t>/fonte dep., Nise, pag.99</a:t>
            </a:r>
          </a:p>
          <a:p>
            <a:pPr lvl="2"/>
            <a:r>
              <a:rPr lang="pt-BR" dirty="0"/>
              <a:t>Ex.3-3 : Repr.de um </a:t>
            </a:r>
            <a:r>
              <a:rPr lang="pt-BR" dirty="0" err="1"/>
              <a:t>sist.mec.em</a:t>
            </a:r>
            <a:r>
              <a:rPr lang="pt-BR" dirty="0"/>
              <a:t> translação, Nise, pag.101</a:t>
            </a:r>
          </a:p>
          <a:p>
            <a:pPr lvl="2"/>
            <a:r>
              <a:rPr lang="pt-BR" dirty="0"/>
              <a:t>Ex.3-4 : Convertendo função de </a:t>
            </a:r>
            <a:r>
              <a:rPr lang="pt-BR" dirty="0" err="1"/>
              <a:t>transf</a:t>
            </a:r>
            <a:r>
              <a:rPr lang="pt-BR" dirty="0"/>
              <a:t>., Nise, pag.104</a:t>
            </a:r>
          </a:p>
          <a:p>
            <a:pPr lvl="2"/>
            <a:r>
              <a:rPr lang="pt-BR" dirty="0"/>
              <a:t>Ex.3-5 : Convertendo função de </a:t>
            </a:r>
            <a:r>
              <a:rPr lang="pt-BR" dirty="0" err="1"/>
              <a:t>transf</a:t>
            </a:r>
            <a:r>
              <a:rPr lang="pt-BR" dirty="0"/>
              <a:t>., Nise, pag.106</a:t>
            </a:r>
          </a:p>
          <a:p>
            <a:pPr lvl="2"/>
            <a:r>
              <a:rPr lang="pt-BR" dirty="0"/>
              <a:t>Ex.3-6 : </a:t>
            </a:r>
            <a:r>
              <a:rPr lang="pt-BR" dirty="0" err="1"/>
              <a:t>Repr.no</a:t>
            </a:r>
            <a:r>
              <a:rPr lang="pt-BR" dirty="0"/>
              <a:t> espaço de estados, Nise, 108</a:t>
            </a:r>
          </a:p>
          <a:p>
            <a:pPr lvl="2"/>
            <a:r>
              <a:rPr lang="pt-BR" dirty="0"/>
              <a:t>Lista : Exercícios 1 a 24, Nise, cap.3</a:t>
            </a:r>
          </a:p>
          <a:p>
            <a:pPr lvl="1"/>
            <a:r>
              <a:rPr lang="en-US" dirty="0" err="1"/>
              <a:t>Modelagem</a:t>
            </a:r>
            <a:r>
              <a:rPr lang="en-US" dirty="0"/>
              <a:t> Motor CC (</a:t>
            </a:r>
            <a:r>
              <a:rPr lang="en-US" dirty="0" err="1"/>
              <a:t>Kuo</a:t>
            </a:r>
            <a:r>
              <a:rPr lang="en-US" dirty="0"/>
              <a:t>)</a:t>
            </a:r>
          </a:p>
          <a:p>
            <a:pPr lvl="1"/>
            <a:r>
              <a:rPr lang="en-US" dirty="0" err="1"/>
              <a:t>Linearização</a:t>
            </a:r>
            <a:r>
              <a:rPr lang="en-US" dirty="0"/>
              <a:t> (</a:t>
            </a:r>
            <a:r>
              <a:rPr lang="en-US" dirty="0" err="1"/>
              <a:t>Kuo</a:t>
            </a:r>
            <a:r>
              <a:rPr lang="en-US" dirty="0"/>
              <a:t>)</a:t>
            </a:r>
          </a:p>
          <a:p>
            <a:pPr lvl="1"/>
            <a:r>
              <a:rPr lang="en-US" dirty="0" err="1"/>
              <a:t>Acompanhamento</a:t>
            </a:r>
            <a:r>
              <a:rPr lang="en-US" dirty="0"/>
              <a:t> solar (</a:t>
            </a:r>
            <a:r>
              <a:rPr lang="en-US" dirty="0" err="1"/>
              <a:t>Kuo</a:t>
            </a:r>
            <a:r>
              <a:rPr lang="en-US" dirty="0"/>
              <a:t>)</a:t>
            </a:r>
          </a:p>
        </p:txBody>
      </p:sp>
      <p:sp>
        <p:nvSpPr>
          <p:cNvPr id="3" name="Espaço Reservado para Conteúdo 2"/>
          <p:cNvSpPr>
            <a:spLocks noGrp="1"/>
          </p:cNvSpPr>
          <p:nvPr>
            <p:ph sz="half" idx="2"/>
          </p:nvPr>
        </p:nvSpPr>
        <p:spPr>
          <a:xfrm>
            <a:off x="5097016" y="836712"/>
            <a:ext cx="4629150" cy="5381625"/>
          </a:xfrm>
        </p:spPr>
        <p:txBody>
          <a:bodyPr>
            <a:normAutofit fontScale="70000" lnSpcReduction="20000"/>
          </a:bodyPr>
          <a:lstStyle/>
          <a:p>
            <a:endParaRPr lang="en-US" dirty="0"/>
          </a:p>
          <a:p>
            <a:pPr lvl="1"/>
            <a:endParaRPr lang="pt-BR" dirty="0"/>
          </a:p>
        </p:txBody>
      </p:sp>
      <p:sp>
        <p:nvSpPr>
          <p:cNvPr id="5" name="Espaço Reservado para Conteúdo 3"/>
          <p:cNvSpPr txBox="1">
            <a:spLocks/>
          </p:cNvSpPr>
          <p:nvPr/>
        </p:nvSpPr>
        <p:spPr bwMode="auto">
          <a:xfrm>
            <a:off x="4953000" y="836712"/>
            <a:ext cx="4900613" cy="5688632"/>
          </a:xfrm>
          <a:prstGeom prst="rect">
            <a:avLst/>
          </a:prstGeom>
          <a:noFill/>
          <a:ln w="9525">
            <a:noFill/>
            <a:miter lim="800000"/>
            <a:headEnd/>
            <a:tailEnd/>
          </a:ln>
        </p:spPr>
        <p:txBody>
          <a:bodyPr vert="horz" wrap="square" lIns="46800" tIns="45720" rIns="46800" bIns="45720" numCol="1" anchor="t" anchorCtr="0" compatLnSpc="1">
            <a:prstTxWarp prst="textNoShape">
              <a:avLst/>
            </a:prstTxWarp>
            <a:normAutofit fontScale="92500" lnSpcReduction="10000"/>
          </a:bodyPr>
          <a:lst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sz="1800">
                <a:solidFill>
                  <a:srgbClr val="4D4D4D"/>
                </a:solidFill>
                <a:latin typeface="Tahoma" pitchFamily="34" charset="0"/>
              </a:defRPr>
            </a:lvl4pPr>
            <a:lvl5pPr marL="2057400" indent="-228600" algn="l" rtl="0" eaLnBrk="0" fontAlgn="base" hangingPunct="0">
              <a:spcBef>
                <a:spcPct val="20000"/>
              </a:spcBef>
              <a:spcAft>
                <a:spcPct val="0"/>
              </a:spcAft>
              <a:buChar char="»"/>
              <a:defRPr sz="1800">
                <a:solidFill>
                  <a:srgbClr val="4D4D4D"/>
                </a:solidFill>
                <a:latin typeface="Tahoma" pitchFamily="34" charset="0"/>
              </a:defRPr>
            </a:lvl5pPr>
            <a:lvl6pPr marL="2514600" indent="-228600" algn="l" rtl="0" fontAlgn="base">
              <a:spcBef>
                <a:spcPct val="20000"/>
              </a:spcBef>
              <a:spcAft>
                <a:spcPct val="0"/>
              </a:spcAft>
              <a:buChar char="»"/>
              <a:defRPr sz="1800">
                <a:solidFill>
                  <a:srgbClr val="4D4D4D"/>
                </a:solidFill>
                <a:latin typeface="Tahoma" pitchFamily="34" charset="0"/>
              </a:defRPr>
            </a:lvl6pPr>
            <a:lvl7pPr marL="2971800" indent="-228600" algn="l" rtl="0" fontAlgn="base">
              <a:spcBef>
                <a:spcPct val="20000"/>
              </a:spcBef>
              <a:spcAft>
                <a:spcPct val="0"/>
              </a:spcAft>
              <a:buChar char="»"/>
              <a:defRPr sz="1800">
                <a:solidFill>
                  <a:srgbClr val="4D4D4D"/>
                </a:solidFill>
                <a:latin typeface="Tahoma" pitchFamily="34" charset="0"/>
              </a:defRPr>
            </a:lvl7pPr>
            <a:lvl8pPr marL="3429000" indent="-228600" algn="l" rtl="0" fontAlgn="base">
              <a:spcBef>
                <a:spcPct val="20000"/>
              </a:spcBef>
              <a:spcAft>
                <a:spcPct val="0"/>
              </a:spcAft>
              <a:buChar char="»"/>
              <a:defRPr sz="1800">
                <a:solidFill>
                  <a:srgbClr val="4D4D4D"/>
                </a:solidFill>
                <a:latin typeface="Tahoma" pitchFamily="34" charset="0"/>
              </a:defRPr>
            </a:lvl8pPr>
            <a:lvl9pPr marL="3886200" indent="-228600" algn="l" rtl="0" fontAlgn="base">
              <a:spcBef>
                <a:spcPct val="20000"/>
              </a:spcBef>
              <a:spcAft>
                <a:spcPct val="0"/>
              </a:spcAft>
              <a:buChar char="»"/>
              <a:defRPr sz="1800">
                <a:solidFill>
                  <a:srgbClr val="4D4D4D"/>
                </a:solidFill>
                <a:latin typeface="Tahoma" pitchFamily="34" charset="0"/>
              </a:defRPr>
            </a:lvl9pPr>
          </a:lstStyle>
          <a:p>
            <a:r>
              <a:rPr lang="en-US" dirty="0"/>
              <a:t>12</a:t>
            </a:r>
            <a:r>
              <a:rPr lang="en-US" baseline="30000" dirty="0"/>
              <a:t>a</a:t>
            </a:r>
            <a:r>
              <a:rPr lang="en-US" dirty="0"/>
              <a:t> </a:t>
            </a:r>
            <a:r>
              <a:rPr lang="en-US" dirty="0" err="1"/>
              <a:t>Semana</a:t>
            </a:r>
            <a:endParaRPr lang="en-US" dirty="0"/>
          </a:p>
          <a:p>
            <a:pPr lvl="1"/>
            <a:r>
              <a:rPr lang="en-US" dirty="0" err="1"/>
              <a:t>Solução</a:t>
            </a:r>
            <a:r>
              <a:rPr lang="en-US" dirty="0"/>
              <a:t> das </a:t>
            </a:r>
            <a:r>
              <a:rPr lang="en-US" dirty="0" err="1"/>
              <a:t>equações</a:t>
            </a:r>
            <a:r>
              <a:rPr lang="en-US" dirty="0"/>
              <a:t> de </a:t>
            </a:r>
            <a:r>
              <a:rPr lang="en-US" dirty="0" err="1"/>
              <a:t>estado</a:t>
            </a:r>
            <a:endParaRPr lang="en-US" dirty="0"/>
          </a:p>
          <a:p>
            <a:pPr lvl="1"/>
            <a:r>
              <a:rPr lang="en-US" dirty="0" err="1"/>
              <a:t>Transformada</a:t>
            </a:r>
            <a:r>
              <a:rPr lang="en-US" dirty="0"/>
              <a:t> de Laplace</a:t>
            </a:r>
          </a:p>
          <a:p>
            <a:pPr lvl="1"/>
            <a:r>
              <a:rPr lang="en-US" dirty="0" err="1"/>
              <a:t>Matriz</a:t>
            </a:r>
            <a:r>
              <a:rPr lang="en-US" dirty="0"/>
              <a:t> de </a:t>
            </a:r>
            <a:r>
              <a:rPr lang="en-US" dirty="0" err="1"/>
              <a:t>transição</a:t>
            </a:r>
            <a:r>
              <a:rPr lang="en-US" dirty="0"/>
              <a:t> de </a:t>
            </a:r>
            <a:r>
              <a:rPr lang="en-US" dirty="0" err="1"/>
              <a:t>estado</a:t>
            </a:r>
            <a:r>
              <a:rPr lang="en-US" dirty="0"/>
              <a:t> (cap.4)</a:t>
            </a:r>
          </a:p>
          <a:p>
            <a:pPr lvl="2"/>
            <a:r>
              <a:rPr lang="pt-BR" dirty="0"/>
              <a:t>Fórmulas UP, TS, TR, TP, </a:t>
            </a:r>
            <a:r>
              <a:rPr lang="pt-BR" dirty="0" err="1"/>
              <a:t>Sol.das</a:t>
            </a:r>
            <a:r>
              <a:rPr lang="pt-BR" dirty="0"/>
              <a:t> Eq.de Estado </a:t>
            </a:r>
          </a:p>
          <a:p>
            <a:pPr lvl="2"/>
            <a:r>
              <a:rPr lang="pt-BR" dirty="0"/>
              <a:t>Ex.4-11 : Sol.p/Tf.de Laplace, </a:t>
            </a:r>
            <a:r>
              <a:rPr lang="pt-BR" dirty="0" err="1"/>
              <a:t>autoval</a:t>
            </a:r>
            <a:r>
              <a:rPr lang="pt-BR" dirty="0"/>
              <a:t>., </a:t>
            </a:r>
            <a:r>
              <a:rPr lang="pt-BR" dirty="0" err="1"/>
              <a:t>pólos</a:t>
            </a:r>
            <a:r>
              <a:rPr lang="pt-BR" dirty="0"/>
              <a:t>, Nise, pag.157</a:t>
            </a:r>
          </a:p>
          <a:p>
            <a:pPr lvl="2"/>
            <a:r>
              <a:rPr lang="pt-BR" dirty="0"/>
              <a:t>Ex.4-12 : Solução no domínio do tempo, Nise, pag.161</a:t>
            </a:r>
          </a:p>
          <a:p>
            <a:pPr lvl="2"/>
            <a:r>
              <a:rPr lang="pt-BR" dirty="0"/>
              <a:t>Lista : Ex.10, 34 a 39, 42 a 49, 62, Nise, cap.4</a:t>
            </a:r>
            <a:endParaRPr lang="en-US" dirty="0"/>
          </a:p>
        </p:txBody>
      </p:sp>
    </p:spTree>
    <p:extLst>
      <p:ext uri="{BB962C8B-B14F-4D97-AF65-F5344CB8AC3E}">
        <p14:creationId xmlns:p14="http://schemas.microsoft.com/office/powerpoint/2010/main" val="16368025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Espaço Reservado para Número de Slide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FA73117F-5EF9-4172-BE9F-D0DCA76E22AA}" type="slidenum">
              <a:rPr lang="en-US" altLang="pt-BR" sz="1400" smtClean="0"/>
              <a:pPr eaLnBrk="1" hangingPunct="1"/>
              <a:t>110</a:t>
            </a:fld>
            <a:endParaRPr lang="en-US" altLang="pt-BR" sz="1400"/>
          </a:p>
        </p:txBody>
      </p:sp>
      <p:sp>
        <p:nvSpPr>
          <p:cNvPr id="26627" name="Rectangle 2"/>
          <p:cNvSpPr>
            <a:spLocks noGrp="1" noChangeArrowheads="1"/>
          </p:cNvSpPr>
          <p:nvPr>
            <p:ph type="title"/>
          </p:nvPr>
        </p:nvSpPr>
        <p:spPr>
          <a:solidFill>
            <a:srgbClr val="FFFF99"/>
          </a:solidFill>
          <a:ln cap="flat"/>
        </p:spPr>
        <p:txBody>
          <a:bodyPr/>
          <a:lstStyle/>
          <a:p>
            <a:r>
              <a:rPr lang="en-US" altLang="pt-BR"/>
              <a:t>Sistemas de 2a Ordem</a:t>
            </a:r>
          </a:p>
        </p:txBody>
      </p:sp>
      <p:sp>
        <p:nvSpPr>
          <p:cNvPr id="6147" name="Rectangle 3"/>
          <p:cNvSpPr>
            <a:spLocks noGrp="1" noChangeArrowheads="1"/>
          </p:cNvSpPr>
          <p:nvPr>
            <p:ph type="body" idx="1"/>
          </p:nvPr>
        </p:nvSpPr>
        <p:spPr/>
        <p:txBody>
          <a:bodyPr/>
          <a:lstStyle/>
          <a:p>
            <a:r>
              <a:rPr lang="en-US" altLang="pt-BR"/>
              <a:t>Contém os seguintes elementos :</a:t>
            </a:r>
          </a:p>
          <a:p>
            <a:pPr lvl="1"/>
            <a:r>
              <a:rPr lang="en-US" altLang="pt-BR"/>
              <a:t>Armazenamento de Energia</a:t>
            </a:r>
          </a:p>
          <a:p>
            <a:pPr lvl="1"/>
            <a:endParaRPr lang="en-US" altLang="pt-BR"/>
          </a:p>
          <a:p>
            <a:pPr lvl="1"/>
            <a:r>
              <a:rPr lang="en-US" altLang="pt-BR"/>
              <a:t>Amortecimento,o qual restringe o fluxo de energia</a:t>
            </a:r>
          </a:p>
          <a:p>
            <a:endParaRPr lang="en-US" altLang="pt-BR"/>
          </a:p>
          <a:p>
            <a:r>
              <a:rPr lang="en-US" altLang="pt-BR"/>
              <a:t>Exemplos</a:t>
            </a:r>
          </a:p>
          <a:p>
            <a:pPr lvl="1"/>
            <a:r>
              <a:rPr lang="en-US" altLang="pt-BR"/>
              <a:t>Amortecedor de carro</a:t>
            </a:r>
          </a:p>
          <a:p>
            <a:pPr lvl="1"/>
            <a:endParaRPr lang="en-US" altLang="pt-BR"/>
          </a:p>
          <a:p>
            <a:pPr lvl="1"/>
            <a:r>
              <a:rPr lang="en-US" altLang="pt-BR"/>
              <a:t>Sistemas elétricos com capacitância e indutância</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4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14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47">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1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bldLvl="2" autoUpdateAnimBg="0"/>
    </p:bldLst>
  </p:timing>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ítulo 1"/>
          <p:cNvSpPr>
            <a:spLocks noGrp="1"/>
          </p:cNvSpPr>
          <p:nvPr>
            <p:ph type="title"/>
          </p:nvPr>
        </p:nvSpPr>
        <p:spPr/>
        <p:txBody>
          <a:bodyPr/>
          <a:lstStyle/>
          <a:p>
            <a:r>
              <a:rPr lang="en-US"/>
              <a:t>Nise, exemplo 13.6,via Matlab</a:t>
            </a:r>
            <a:endParaRPr lang="pt-BR"/>
          </a:p>
        </p:txBody>
      </p:sp>
      <p:sp>
        <p:nvSpPr>
          <p:cNvPr id="167938" name="Espaço Reservado para Conteúdo 2"/>
          <p:cNvSpPr>
            <a:spLocks noGrp="1"/>
          </p:cNvSpPr>
          <p:nvPr>
            <p:ph sz="half" idx="1"/>
          </p:nvPr>
        </p:nvSpPr>
        <p:spPr>
          <a:xfrm>
            <a:off x="293688" y="1196975"/>
            <a:ext cx="4659312" cy="5381625"/>
          </a:xfrm>
        </p:spPr>
        <p:txBody>
          <a:bodyPr/>
          <a:lstStyle/>
          <a:p>
            <a:r>
              <a:rPr lang="en-US"/>
              <a:t>As respostas temporais para diferentes valores de K podem ser obtidas pelo comando step.</a:t>
            </a:r>
          </a:p>
          <a:p>
            <a:pPr lvl="1"/>
            <a:r>
              <a:rPr lang="en-US"/>
              <a:t>K=1</a:t>
            </a:r>
          </a:p>
          <a:p>
            <a:pPr lvl="1"/>
            <a:r>
              <a:rPr lang="en-US"/>
              <a:t>Ts = feedback(K*GH,1)</a:t>
            </a:r>
          </a:p>
          <a:p>
            <a:pPr lvl="1"/>
            <a:r>
              <a:rPr lang="en-US"/>
              <a:t>Tz = feedback(K*GHz,1)</a:t>
            </a:r>
          </a:p>
          <a:p>
            <a:pPr lvl="1"/>
            <a:r>
              <a:rPr lang="en-US"/>
              <a:t>step(Ts,Tz)</a:t>
            </a:r>
            <a:endParaRPr lang="pt-BR"/>
          </a:p>
        </p:txBody>
      </p:sp>
      <p:pic>
        <p:nvPicPr>
          <p:cNvPr id="167939" name="Picture 2"/>
          <p:cNvPicPr>
            <a:picLocks noChangeAspect="1" noChangeArrowheads="1"/>
          </p:cNvPicPr>
          <p:nvPr/>
        </p:nvPicPr>
        <p:blipFill>
          <a:blip r:embed="rId2"/>
          <a:srcRect/>
          <a:stretch>
            <a:fillRect/>
          </a:stretch>
        </p:blipFill>
        <p:spPr bwMode="auto">
          <a:xfrm>
            <a:off x="4667250" y="981075"/>
            <a:ext cx="5072063" cy="5448300"/>
          </a:xfrm>
          <a:prstGeom prst="rect">
            <a:avLst/>
          </a:prstGeom>
          <a:noFill/>
          <a:ln w="9525">
            <a:noFill/>
            <a:miter lim="800000"/>
            <a:headEnd/>
            <a:tailEnd/>
          </a:ln>
        </p:spPr>
      </p:pic>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Título 1"/>
          <p:cNvSpPr>
            <a:spLocks noGrp="1"/>
          </p:cNvSpPr>
          <p:nvPr>
            <p:ph type="title"/>
          </p:nvPr>
        </p:nvSpPr>
        <p:spPr/>
        <p:txBody>
          <a:bodyPr/>
          <a:lstStyle/>
          <a:p>
            <a:r>
              <a:rPr lang="en-US"/>
              <a:t>Nise, exemplo 13.6,via Matlab</a:t>
            </a:r>
            <a:endParaRPr lang="pt-BR"/>
          </a:p>
        </p:txBody>
      </p:sp>
      <p:sp>
        <p:nvSpPr>
          <p:cNvPr id="168962" name="Espaço Reservado para Conteúdo 2"/>
          <p:cNvSpPr>
            <a:spLocks noGrp="1"/>
          </p:cNvSpPr>
          <p:nvPr>
            <p:ph sz="half" idx="1"/>
          </p:nvPr>
        </p:nvSpPr>
        <p:spPr>
          <a:xfrm>
            <a:off x="293688" y="1196975"/>
            <a:ext cx="4659312" cy="5381625"/>
          </a:xfrm>
        </p:spPr>
        <p:txBody>
          <a:bodyPr/>
          <a:lstStyle/>
          <a:p>
            <a:r>
              <a:rPr lang="en-US"/>
              <a:t>Para K=1 a resposta discreta era praticamente igual a contínua. Observe a diferneça com K=10</a:t>
            </a:r>
          </a:p>
          <a:p>
            <a:pPr lvl="1"/>
            <a:r>
              <a:rPr lang="en-US"/>
              <a:t>K=10</a:t>
            </a:r>
          </a:p>
          <a:p>
            <a:pPr lvl="1"/>
            <a:r>
              <a:rPr lang="en-US"/>
              <a:t>Ts = feedback(K*GH,1)</a:t>
            </a:r>
          </a:p>
          <a:p>
            <a:pPr lvl="1"/>
            <a:r>
              <a:rPr lang="en-US"/>
              <a:t>Tz = feedback(K*GHz,1)</a:t>
            </a:r>
          </a:p>
          <a:p>
            <a:pPr lvl="1"/>
            <a:r>
              <a:rPr lang="en-US"/>
              <a:t>step(Ts,Tz)</a:t>
            </a:r>
            <a:endParaRPr lang="pt-BR"/>
          </a:p>
        </p:txBody>
      </p:sp>
      <p:pic>
        <p:nvPicPr>
          <p:cNvPr id="168963" name="Picture 2"/>
          <p:cNvPicPr>
            <a:picLocks noChangeAspect="1" noChangeArrowheads="1"/>
          </p:cNvPicPr>
          <p:nvPr/>
        </p:nvPicPr>
        <p:blipFill>
          <a:blip r:embed="rId2"/>
          <a:srcRect/>
          <a:stretch>
            <a:fillRect/>
          </a:stretch>
        </p:blipFill>
        <p:spPr bwMode="auto">
          <a:xfrm>
            <a:off x="4452938" y="909638"/>
            <a:ext cx="5357812" cy="5448300"/>
          </a:xfrm>
          <a:prstGeom prst="rect">
            <a:avLst/>
          </a:prstGeom>
          <a:noFill/>
          <a:ln w="9525">
            <a:noFill/>
            <a:miter lim="800000"/>
            <a:headEnd/>
            <a:tailEnd/>
          </a:ln>
        </p:spPr>
      </p:pic>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ítulo 1"/>
          <p:cNvSpPr>
            <a:spLocks noGrp="1"/>
          </p:cNvSpPr>
          <p:nvPr>
            <p:ph type="title"/>
          </p:nvPr>
        </p:nvSpPr>
        <p:spPr/>
        <p:txBody>
          <a:bodyPr/>
          <a:lstStyle/>
          <a:p>
            <a:r>
              <a:rPr lang="en-US"/>
              <a:t>Nise, exemplo 13.6,via Matlab</a:t>
            </a:r>
            <a:endParaRPr lang="pt-BR"/>
          </a:p>
        </p:txBody>
      </p:sp>
      <p:sp>
        <p:nvSpPr>
          <p:cNvPr id="169986" name="Espaço Reservado para Conteúdo 2"/>
          <p:cNvSpPr>
            <a:spLocks noGrp="1"/>
          </p:cNvSpPr>
          <p:nvPr>
            <p:ph sz="half" idx="1"/>
          </p:nvPr>
        </p:nvSpPr>
        <p:spPr>
          <a:xfrm>
            <a:off x="293688" y="928688"/>
            <a:ext cx="4659312" cy="5381625"/>
          </a:xfrm>
        </p:spPr>
        <p:txBody>
          <a:bodyPr/>
          <a:lstStyle/>
          <a:p>
            <a:r>
              <a:rPr lang="en-US"/>
              <a:t>Com K=20 o sistema digital torna-se subamortecido. Para faze-lo mais similar ao analógico deve-se diminuir T (per.de amostragem)</a:t>
            </a:r>
          </a:p>
          <a:p>
            <a:pPr lvl="1"/>
            <a:r>
              <a:rPr lang="en-US"/>
              <a:t>K=20</a:t>
            </a:r>
          </a:p>
          <a:p>
            <a:pPr lvl="1"/>
            <a:r>
              <a:rPr lang="en-US"/>
              <a:t>Ts = feedback(K*GH,1)</a:t>
            </a:r>
          </a:p>
          <a:p>
            <a:pPr lvl="1"/>
            <a:r>
              <a:rPr lang="en-US"/>
              <a:t>Tz = feedback(K*GHz,1)</a:t>
            </a:r>
          </a:p>
          <a:p>
            <a:pPr lvl="1"/>
            <a:r>
              <a:rPr lang="en-US"/>
              <a:t>step(Ts,Tz)</a:t>
            </a:r>
            <a:endParaRPr lang="pt-BR"/>
          </a:p>
        </p:txBody>
      </p:sp>
      <p:pic>
        <p:nvPicPr>
          <p:cNvPr id="169987" name="Picture 2"/>
          <p:cNvPicPr>
            <a:picLocks noChangeAspect="1" noChangeArrowheads="1"/>
          </p:cNvPicPr>
          <p:nvPr/>
        </p:nvPicPr>
        <p:blipFill>
          <a:blip r:embed="rId2"/>
          <a:srcRect/>
          <a:stretch>
            <a:fillRect/>
          </a:stretch>
        </p:blipFill>
        <p:spPr bwMode="auto">
          <a:xfrm>
            <a:off x="4381500" y="981075"/>
            <a:ext cx="5429250" cy="5448300"/>
          </a:xfrm>
          <a:prstGeom prst="rect">
            <a:avLst/>
          </a:prstGeom>
          <a:noFill/>
          <a:ln w="9525">
            <a:noFill/>
            <a:miter lim="800000"/>
            <a:headEnd/>
            <a:tailEnd/>
          </a:ln>
        </p:spPr>
      </p:pic>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ítulo 1"/>
          <p:cNvSpPr>
            <a:spLocks noGrp="1"/>
          </p:cNvSpPr>
          <p:nvPr>
            <p:ph type="title"/>
          </p:nvPr>
        </p:nvSpPr>
        <p:spPr/>
        <p:txBody>
          <a:bodyPr/>
          <a:lstStyle/>
          <a:p>
            <a:r>
              <a:rPr lang="en-US"/>
              <a:t>Nise, exemplo 13.6,via Matlab</a:t>
            </a:r>
            <a:endParaRPr lang="pt-BR"/>
          </a:p>
        </p:txBody>
      </p:sp>
      <p:sp>
        <p:nvSpPr>
          <p:cNvPr id="171010" name="Espaço Reservado para Conteúdo 2"/>
          <p:cNvSpPr>
            <a:spLocks noGrp="1"/>
          </p:cNvSpPr>
          <p:nvPr>
            <p:ph sz="half" idx="1"/>
          </p:nvPr>
        </p:nvSpPr>
        <p:spPr>
          <a:xfrm>
            <a:off x="293688" y="928688"/>
            <a:ext cx="4659312" cy="5381625"/>
          </a:xfrm>
        </p:spPr>
        <p:txBody>
          <a:bodyPr/>
          <a:lstStyle/>
          <a:p>
            <a:r>
              <a:rPr lang="en-US"/>
              <a:t>Refazemos a análise agora com T=0.01s e K=20. O sistema dig. volta a ser similar ao analógico.</a:t>
            </a:r>
          </a:p>
          <a:p>
            <a:pPr lvl="1"/>
            <a:r>
              <a:rPr lang="en-US"/>
              <a:t>GHz=c2d(GH,0.01,’zoh’)</a:t>
            </a:r>
          </a:p>
          <a:p>
            <a:pPr lvl="1"/>
            <a:r>
              <a:rPr lang="en-US"/>
              <a:t>K=20</a:t>
            </a:r>
          </a:p>
          <a:p>
            <a:pPr lvl="1"/>
            <a:r>
              <a:rPr lang="en-US"/>
              <a:t>Ts = feedback(K*GH,1)</a:t>
            </a:r>
          </a:p>
          <a:p>
            <a:pPr lvl="1"/>
            <a:r>
              <a:rPr lang="en-US"/>
              <a:t>Tz = feedback(K*GHz,1)</a:t>
            </a:r>
          </a:p>
          <a:p>
            <a:pPr lvl="1"/>
            <a:r>
              <a:rPr lang="en-US"/>
              <a:t>step(Ts,Tz)</a:t>
            </a:r>
            <a:endParaRPr lang="pt-BR"/>
          </a:p>
        </p:txBody>
      </p:sp>
      <p:pic>
        <p:nvPicPr>
          <p:cNvPr id="171011" name="Picture 2"/>
          <p:cNvPicPr>
            <a:picLocks noChangeAspect="1" noChangeArrowheads="1"/>
          </p:cNvPicPr>
          <p:nvPr/>
        </p:nvPicPr>
        <p:blipFill>
          <a:blip r:embed="rId2"/>
          <a:srcRect/>
          <a:stretch>
            <a:fillRect/>
          </a:stretch>
        </p:blipFill>
        <p:spPr bwMode="auto">
          <a:xfrm>
            <a:off x="4238625" y="928688"/>
            <a:ext cx="5572125" cy="5643562"/>
          </a:xfrm>
          <a:prstGeom prst="rect">
            <a:avLst/>
          </a:prstGeom>
          <a:noFill/>
          <a:ln w="9525">
            <a:noFill/>
            <a:miter lim="800000"/>
            <a:headEnd/>
            <a:tailEnd/>
          </a:ln>
        </p:spPr>
      </p:pic>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ítulo 1"/>
          <p:cNvSpPr>
            <a:spLocks noGrp="1"/>
          </p:cNvSpPr>
          <p:nvPr>
            <p:ph type="title"/>
          </p:nvPr>
        </p:nvSpPr>
        <p:spPr/>
        <p:txBody>
          <a:bodyPr/>
          <a:lstStyle/>
          <a:p>
            <a:r>
              <a:rPr lang="en-US"/>
              <a:t>Nise, exemplo 13.6,via Matlab</a:t>
            </a:r>
            <a:endParaRPr lang="pt-BR"/>
          </a:p>
        </p:txBody>
      </p:sp>
      <p:sp>
        <p:nvSpPr>
          <p:cNvPr id="172034" name="Espaço Reservado para Conteúdo 2"/>
          <p:cNvSpPr>
            <a:spLocks noGrp="1"/>
          </p:cNvSpPr>
          <p:nvPr>
            <p:ph idx="1"/>
          </p:nvPr>
        </p:nvSpPr>
        <p:spPr>
          <a:xfrm>
            <a:off x="293688" y="857250"/>
            <a:ext cx="9340850" cy="5381625"/>
          </a:xfrm>
        </p:spPr>
        <p:txBody>
          <a:bodyPr/>
          <a:lstStyle/>
          <a:p>
            <a:r>
              <a:rPr lang="en-US"/>
              <a:t>O novo rootlocus apresenta ganho máximo bem maior ( na faixa de 220 ) como pode ser visto abaixo</a:t>
            </a:r>
            <a:endParaRPr lang="pt-BR"/>
          </a:p>
        </p:txBody>
      </p:sp>
      <p:pic>
        <p:nvPicPr>
          <p:cNvPr id="172035" name="Picture 2"/>
          <p:cNvPicPr>
            <a:picLocks noChangeAspect="1" noChangeArrowheads="1"/>
          </p:cNvPicPr>
          <p:nvPr/>
        </p:nvPicPr>
        <p:blipFill>
          <a:blip r:embed="rId2"/>
          <a:srcRect/>
          <a:stretch>
            <a:fillRect/>
          </a:stretch>
        </p:blipFill>
        <p:spPr bwMode="auto">
          <a:xfrm>
            <a:off x="1554163" y="1571625"/>
            <a:ext cx="7685087" cy="5286375"/>
          </a:xfrm>
          <a:prstGeom prst="rect">
            <a:avLst/>
          </a:prstGeom>
          <a:noFill/>
          <a:ln w="9525">
            <a:noFill/>
            <a:miter lim="800000"/>
            <a:headEnd/>
            <a:tailEnd/>
          </a:ln>
        </p:spPr>
      </p:pic>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4" name="Título 1"/>
          <p:cNvSpPr>
            <a:spLocks noGrp="1"/>
          </p:cNvSpPr>
          <p:nvPr>
            <p:ph type="title"/>
          </p:nvPr>
        </p:nvSpPr>
        <p:spPr/>
        <p:txBody>
          <a:bodyPr/>
          <a:lstStyle/>
          <a:p>
            <a:r>
              <a:rPr lang="en-US"/>
              <a:t>Nise, Exemplo 13.7, pag.576 – Faixa de valores para a Estabilidade</a:t>
            </a:r>
            <a:endParaRPr lang="pt-BR"/>
          </a:p>
        </p:txBody>
      </p:sp>
      <p:sp>
        <p:nvSpPr>
          <p:cNvPr id="145415" name="Espaço Reservado para Conteúdo 2"/>
          <p:cNvSpPr>
            <a:spLocks noGrp="1"/>
          </p:cNvSpPr>
          <p:nvPr>
            <p:ph idx="1"/>
          </p:nvPr>
        </p:nvSpPr>
        <p:spPr/>
        <p:txBody>
          <a:bodyPr/>
          <a:lstStyle/>
          <a:p>
            <a:r>
              <a:rPr lang="en-US"/>
              <a:t>Determinar a faixa de valores de T ( período de amostragem ) que tornará o sistema estável</a:t>
            </a:r>
            <a:endParaRPr lang="pt-BR"/>
          </a:p>
        </p:txBody>
      </p:sp>
      <p:pic>
        <p:nvPicPr>
          <p:cNvPr id="145416" name="Picture 3"/>
          <p:cNvPicPr>
            <a:picLocks noChangeAspect="1" noChangeArrowheads="1"/>
          </p:cNvPicPr>
          <p:nvPr/>
        </p:nvPicPr>
        <p:blipFill>
          <a:blip r:embed="rId2"/>
          <a:srcRect/>
          <a:stretch>
            <a:fillRect/>
          </a:stretch>
        </p:blipFill>
        <p:spPr bwMode="auto">
          <a:xfrm>
            <a:off x="595313" y="2428875"/>
            <a:ext cx="8601075" cy="2143125"/>
          </a:xfrm>
          <a:prstGeom prst="rect">
            <a:avLst/>
          </a:prstGeom>
          <a:noFill/>
          <a:ln w="12700">
            <a:noFill/>
            <a:miter lim="800000"/>
            <a:headEnd type="none" w="sm" len="sm"/>
            <a:tailEnd type="none" w="sm" len="sm"/>
          </a:ln>
        </p:spPr>
      </p:pic>
      <p:graphicFrame>
        <p:nvGraphicFramePr>
          <p:cNvPr id="1376258" name="Object 2"/>
          <p:cNvGraphicFramePr>
            <a:graphicFrameLocks noChangeAspect="1"/>
          </p:cNvGraphicFramePr>
          <p:nvPr/>
        </p:nvGraphicFramePr>
        <p:xfrm>
          <a:off x="166688" y="4460875"/>
          <a:ext cx="3281362" cy="982663"/>
        </p:xfrm>
        <a:graphic>
          <a:graphicData uri="http://schemas.openxmlformats.org/presentationml/2006/ole">
            <mc:AlternateContent xmlns:mc="http://schemas.openxmlformats.org/markup-compatibility/2006">
              <mc:Choice xmlns:v="urn:schemas-microsoft-com:vml" Requires="v">
                <p:oleObj name="Equação" r:id="rId3" imgW="1523880" imgH="457200" progId="Equation.3">
                  <p:embed/>
                </p:oleObj>
              </mc:Choice>
              <mc:Fallback>
                <p:oleObj name="Equação" r:id="rId3" imgW="152388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8" y="4460875"/>
                        <a:ext cx="3281362"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6259" name="Object 3"/>
          <p:cNvGraphicFramePr>
            <a:graphicFrameLocks noChangeAspect="1"/>
          </p:cNvGraphicFramePr>
          <p:nvPr/>
        </p:nvGraphicFramePr>
        <p:xfrm>
          <a:off x="166688" y="5518150"/>
          <a:ext cx="3775075" cy="982663"/>
        </p:xfrm>
        <a:graphic>
          <a:graphicData uri="http://schemas.openxmlformats.org/presentationml/2006/ole">
            <mc:AlternateContent xmlns:mc="http://schemas.openxmlformats.org/markup-compatibility/2006">
              <mc:Choice xmlns:v="urn:schemas-microsoft-com:vml" Requires="v">
                <p:oleObj name="Equação" r:id="rId5" imgW="1752480" imgH="457200" progId="Equation.3">
                  <p:embed/>
                </p:oleObj>
              </mc:Choice>
              <mc:Fallback>
                <p:oleObj name="Equação" r:id="rId5" imgW="175248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88" y="5518150"/>
                        <a:ext cx="3775075"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6260" name="Object 4"/>
          <p:cNvGraphicFramePr>
            <a:graphicFrameLocks noChangeAspect="1"/>
          </p:cNvGraphicFramePr>
          <p:nvPr/>
        </p:nvGraphicFramePr>
        <p:xfrm>
          <a:off x="4608513" y="4518025"/>
          <a:ext cx="4130675" cy="982663"/>
        </p:xfrm>
        <a:graphic>
          <a:graphicData uri="http://schemas.openxmlformats.org/presentationml/2006/ole">
            <mc:AlternateContent xmlns:mc="http://schemas.openxmlformats.org/markup-compatibility/2006">
              <mc:Choice xmlns:v="urn:schemas-microsoft-com:vml" Requires="v">
                <p:oleObj name="Equação" r:id="rId7" imgW="1917360" imgH="457200" progId="Equation.3">
                  <p:embed/>
                </p:oleObj>
              </mc:Choice>
              <mc:Fallback>
                <p:oleObj name="Equação" r:id="rId7" imgW="191736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513" y="4518025"/>
                        <a:ext cx="4130675"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6261" name="Object 5"/>
          <p:cNvGraphicFramePr>
            <a:graphicFrameLocks noChangeAspect="1"/>
          </p:cNvGraphicFramePr>
          <p:nvPr/>
        </p:nvGraphicFramePr>
        <p:xfrm>
          <a:off x="4048125" y="5599113"/>
          <a:ext cx="5605463" cy="901700"/>
        </p:xfrm>
        <a:graphic>
          <a:graphicData uri="http://schemas.openxmlformats.org/presentationml/2006/ole">
            <mc:AlternateContent xmlns:mc="http://schemas.openxmlformats.org/markup-compatibility/2006">
              <mc:Choice xmlns:v="urn:schemas-microsoft-com:vml" Requires="v">
                <p:oleObj name="Equação" r:id="rId9" imgW="2603160" imgH="419040" progId="Equation.3">
                  <p:embed/>
                </p:oleObj>
              </mc:Choice>
              <mc:Fallback>
                <p:oleObj name="Equação" r:id="rId9" imgW="260316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8125" y="5599113"/>
                        <a:ext cx="5605463"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76258"/>
                                        </p:tgtEl>
                                        <p:attrNameLst>
                                          <p:attrName>style.visibility</p:attrName>
                                        </p:attrNameLst>
                                      </p:cBhvr>
                                      <p:to>
                                        <p:strVal val="visible"/>
                                      </p:to>
                                    </p:set>
                                    <p:animEffect transition="in" filter="box(in)">
                                      <p:cBhvr>
                                        <p:cTn id="7" dur="500"/>
                                        <p:tgtEl>
                                          <p:spTgt spid="137625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76259"/>
                                        </p:tgtEl>
                                        <p:attrNameLst>
                                          <p:attrName>style.visibility</p:attrName>
                                        </p:attrNameLst>
                                      </p:cBhvr>
                                      <p:to>
                                        <p:strVal val="visible"/>
                                      </p:to>
                                    </p:set>
                                    <p:animEffect transition="in" filter="box(in)">
                                      <p:cBhvr>
                                        <p:cTn id="12" dur="500"/>
                                        <p:tgtEl>
                                          <p:spTgt spid="137625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76260"/>
                                        </p:tgtEl>
                                        <p:attrNameLst>
                                          <p:attrName>style.visibility</p:attrName>
                                        </p:attrNameLst>
                                      </p:cBhvr>
                                      <p:to>
                                        <p:strVal val="visible"/>
                                      </p:to>
                                    </p:set>
                                    <p:animEffect transition="in" filter="box(in)">
                                      <p:cBhvr>
                                        <p:cTn id="17" dur="500"/>
                                        <p:tgtEl>
                                          <p:spTgt spid="137626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76261"/>
                                        </p:tgtEl>
                                        <p:attrNameLst>
                                          <p:attrName>style.visibility</p:attrName>
                                        </p:attrNameLst>
                                      </p:cBhvr>
                                      <p:to>
                                        <p:strVal val="visible"/>
                                      </p:to>
                                    </p:set>
                                    <p:animEffect transition="in" filter="box(in)">
                                      <p:cBhvr>
                                        <p:cTn id="22" dur="500"/>
                                        <p:tgtEl>
                                          <p:spTgt spid="137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Título 1"/>
          <p:cNvSpPr>
            <a:spLocks noGrp="1"/>
          </p:cNvSpPr>
          <p:nvPr>
            <p:ph type="title"/>
          </p:nvPr>
        </p:nvSpPr>
        <p:spPr/>
        <p:txBody>
          <a:bodyPr/>
          <a:lstStyle/>
          <a:p>
            <a:r>
              <a:rPr lang="en-US"/>
              <a:t>Cálculo de T(z)</a:t>
            </a:r>
            <a:endParaRPr lang="pt-BR"/>
          </a:p>
        </p:txBody>
      </p:sp>
      <p:sp>
        <p:nvSpPr>
          <p:cNvPr id="9" name="Espaço Reservado para Conteúdo 8"/>
          <p:cNvSpPr>
            <a:spLocks noGrp="1"/>
          </p:cNvSpPr>
          <p:nvPr>
            <p:ph idx="1"/>
          </p:nvPr>
        </p:nvSpPr>
        <p:spPr/>
        <p:txBody>
          <a:bodyPr/>
          <a:lstStyle/>
          <a:p>
            <a:endParaRPr lang="en-US"/>
          </a:p>
          <a:p>
            <a:endParaRPr lang="en-US"/>
          </a:p>
          <a:p>
            <a:endParaRPr lang="en-US"/>
          </a:p>
          <a:p>
            <a:endParaRPr lang="en-US"/>
          </a:p>
          <a:p>
            <a:r>
              <a:rPr lang="en-US"/>
              <a:t>Dai -1&lt;11x-10 -&gt; x&gt;9/11 -&gt; T&lt;0,2</a:t>
            </a:r>
          </a:p>
          <a:p>
            <a:r>
              <a:rPr lang="en-US"/>
              <a:t>Dai 11x-10&lt;1 -&gt; x&lt;1 -&gt; T&gt;0</a:t>
            </a:r>
          </a:p>
          <a:p>
            <a:r>
              <a:rPr lang="en-US"/>
              <a:t>Sendo assim, a faixa de estabilidade para este sistema será 0&lt;T&lt;0,2 seg.de período de amostr.</a:t>
            </a:r>
            <a:endParaRPr lang="pt-BR"/>
          </a:p>
        </p:txBody>
      </p:sp>
      <p:graphicFrame>
        <p:nvGraphicFramePr>
          <p:cNvPr id="1377282" name="Object 2"/>
          <p:cNvGraphicFramePr>
            <a:graphicFrameLocks noChangeAspect="1"/>
          </p:cNvGraphicFramePr>
          <p:nvPr/>
        </p:nvGraphicFramePr>
        <p:xfrm>
          <a:off x="330200" y="1285875"/>
          <a:ext cx="2433638" cy="901700"/>
        </p:xfrm>
        <a:graphic>
          <a:graphicData uri="http://schemas.openxmlformats.org/presentationml/2006/ole">
            <mc:AlternateContent xmlns:mc="http://schemas.openxmlformats.org/markup-compatibility/2006">
              <mc:Choice xmlns:v="urn:schemas-microsoft-com:vml" Requires="v">
                <p:oleObj name="Equação" r:id="rId2" imgW="1130040" imgH="419040" progId="Equation.3">
                  <p:embed/>
                </p:oleObj>
              </mc:Choice>
              <mc:Fallback>
                <p:oleObj name="Equação" r:id="rId2" imgW="113004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1285875"/>
                        <a:ext cx="2433638"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7283" name="Object 3"/>
          <p:cNvGraphicFramePr>
            <a:graphicFrameLocks noChangeAspect="1"/>
          </p:cNvGraphicFramePr>
          <p:nvPr/>
        </p:nvGraphicFramePr>
        <p:xfrm>
          <a:off x="3254375" y="1357313"/>
          <a:ext cx="3198813" cy="847725"/>
        </p:xfrm>
        <a:graphic>
          <a:graphicData uri="http://schemas.openxmlformats.org/presentationml/2006/ole">
            <mc:AlternateContent xmlns:mc="http://schemas.openxmlformats.org/markup-compatibility/2006">
              <mc:Choice xmlns:v="urn:schemas-microsoft-com:vml" Requires="v">
                <p:oleObj name="Equação" r:id="rId4" imgW="1485720" imgH="393480" progId="Equation.3">
                  <p:embed/>
                </p:oleObj>
              </mc:Choice>
              <mc:Fallback>
                <p:oleObj name="Equação" r:id="rId4" imgW="148572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375" y="1357313"/>
                        <a:ext cx="3198813"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7284" name="Object 4"/>
          <p:cNvGraphicFramePr>
            <a:graphicFrameLocks noChangeAspect="1"/>
          </p:cNvGraphicFramePr>
          <p:nvPr/>
        </p:nvGraphicFramePr>
        <p:xfrm>
          <a:off x="6848475" y="1311275"/>
          <a:ext cx="2105025" cy="903288"/>
        </p:xfrm>
        <a:graphic>
          <a:graphicData uri="http://schemas.openxmlformats.org/presentationml/2006/ole">
            <mc:AlternateContent xmlns:mc="http://schemas.openxmlformats.org/markup-compatibility/2006">
              <mc:Choice xmlns:v="urn:schemas-microsoft-com:vml" Requires="v">
                <p:oleObj name="Equação" r:id="rId6" imgW="977760" imgH="419040" progId="Equation.3">
                  <p:embed/>
                </p:oleObj>
              </mc:Choice>
              <mc:Fallback>
                <p:oleObj name="Equação" r:id="rId6" imgW="97776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8475" y="1311275"/>
                        <a:ext cx="2105025"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7285" name="Object 5"/>
          <p:cNvGraphicFramePr>
            <a:graphicFrameLocks noChangeAspect="1"/>
          </p:cNvGraphicFramePr>
          <p:nvPr/>
        </p:nvGraphicFramePr>
        <p:xfrm>
          <a:off x="458788" y="2384425"/>
          <a:ext cx="2541587" cy="849313"/>
        </p:xfrm>
        <a:graphic>
          <a:graphicData uri="http://schemas.openxmlformats.org/presentationml/2006/ole">
            <mc:AlternateContent xmlns:mc="http://schemas.openxmlformats.org/markup-compatibility/2006">
              <mc:Choice xmlns:v="urn:schemas-microsoft-com:vml" Requires="v">
                <p:oleObj name="Equação" r:id="rId8" imgW="1180800" imgH="393480" progId="Equation.3">
                  <p:embed/>
                </p:oleObj>
              </mc:Choice>
              <mc:Fallback>
                <p:oleObj name="Equação" r:id="rId8" imgW="118080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788" y="2384425"/>
                        <a:ext cx="2541587"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7286" name="Object 6"/>
          <p:cNvGraphicFramePr>
            <a:graphicFrameLocks noChangeAspect="1"/>
          </p:cNvGraphicFramePr>
          <p:nvPr/>
        </p:nvGraphicFramePr>
        <p:xfrm>
          <a:off x="3419475" y="2382838"/>
          <a:ext cx="2760663" cy="903287"/>
        </p:xfrm>
        <a:graphic>
          <a:graphicData uri="http://schemas.openxmlformats.org/presentationml/2006/ole">
            <mc:AlternateContent xmlns:mc="http://schemas.openxmlformats.org/markup-compatibility/2006">
              <mc:Choice xmlns:v="urn:schemas-microsoft-com:vml" Requires="v">
                <p:oleObj name="Equação" r:id="rId10" imgW="1282680" imgH="419040" progId="Equation.3">
                  <p:embed/>
                </p:oleObj>
              </mc:Choice>
              <mc:Fallback>
                <p:oleObj name="Equação" r:id="rId10" imgW="128268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9475" y="2382838"/>
                        <a:ext cx="2760663" cy="90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77282"/>
                                        </p:tgtEl>
                                        <p:attrNameLst>
                                          <p:attrName>style.visibility</p:attrName>
                                        </p:attrNameLst>
                                      </p:cBhvr>
                                      <p:to>
                                        <p:strVal val="visible"/>
                                      </p:to>
                                    </p:set>
                                    <p:animEffect transition="in" filter="box(in)">
                                      <p:cBhvr>
                                        <p:cTn id="7" dur="500"/>
                                        <p:tgtEl>
                                          <p:spTgt spid="137728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77283"/>
                                        </p:tgtEl>
                                        <p:attrNameLst>
                                          <p:attrName>style.visibility</p:attrName>
                                        </p:attrNameLst>
                                      </p:cBhvr>
                                      <p:to>
                                        <p:strVal val="visible"/>
                                      </p:to>
                                    </p:set>
                                    <p:animEffect transition="in" filter="box(in)">
                                      <p:cBhvr>
                                        <p:cTn id="12" dur="500"/>
                                        <p:tgtEl>
                                          <p:spTgt spid="137728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77284"/>
                                        </p:tgtEl>
                                        <p:attrNameLst>
                                          <p:attrName>style.visibility</p:attrName>
                                        </p:attrNameLst>
                                      </p:cBhvr>
                                      <p:to>
                                        <p:strVal val="visible"/>
                                      </p:to>
                                    </p:set>
                                    <p:animEffect transition="in" filter="box(in)">
                                      <p:cBhvr>
                                        <p:cTn id="17" dur="500"/>
                                        <p:tgtEl>
                                          <p:spTgt spid="137728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77285"/>
                                        </p:tgtEl>
                                        <p:attrNameLst>
                                          <p:attrName>style.visibility</p:attrName>
                                        </p:attrNameLst>
                                      </p:cBhvr>
                                      <p:to>
                                        <p:strVal val="visible"/>
                                      </p:to>
                                    </p:set>
                                    <p:animEffect transition="in" filter="box(in)">
                                      <p:cBhvr>
                                        <p:cTn id="22" dur="500"/>
                                        <p:tgtEl>
                                          <p:spTgt spid="137728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377286"/>
                                        </p:tgtEl>
                                        <p:attrNameLst>
                                          <p:attrName>style.visibility</p:attrName>
                                        </p:attrNameLst>
                                      </p:cBhvr>
                                      <p:to>
                                        <p:strVal val="visible"/>
                                      </p:to>
                                    </p:set>
                                    <p:animEffect transition="in" filter="box(in)">
                                      <p:cBhvr>
                                        <p:cTn id="27" dur="500"/>
                                        <p:tgtEl>
                                          <p:spTgt spid="137728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box(in)">
                                      <p:cBhvr>
                                        <p:cTn id="32" dur="500"/>
                                        <p:tgtEl>
                                          <p:spTgt spid="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Effect transition="in" filter="box(in)">
                                      <p:cBhvr>
                                        <p:cTn id="37" dur="500"/>
                                        <p:tgtEl>
                                          <p:spTgt spid="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9">
                                            <p:txEl>
                                              <p:pRg st="6" end="6"/>
                                            </p:txEl>
                                          </p:spTgt>
                                        </p:tgtEl>
                                        <p:attrNameLst>
                                          <p:attrName>style.visibility</p:attrName>
                                        </p:attrNameLst>
                                      </p:cBhvr>
                                      <p:to>
                                        <p:strVal val="visible"/>
                                      </p:to>
                                    </p:set>
                                    <p:animEffect transition="in" filter="box(in)">
                                      <p:cBhvr>
                                        <p:cTn id="4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Título 1"/>
          <p:cNvSpPr>
            <a:spLocks noGrp="1"/>
          </p:cNvSpPr>
          <p:nvPr>
            <p:ph type="title"/>
          </p:nvPr>
        </p:nvSpPr>
        <p:spPr/>
        <p:txBody>
          <a:bodyPr/>
          <a:lstStyle/>
          <a:p>
            <a:r>
              <a:rPr lang="en-US"/>
              <a:t>Nise, Exemplo 13.7, pag.576 – Faixa de valores para a Estabilidade (via Matlab)</a:t>
            </a:r>
            <a:endParaRPr lang="pt-BR"/>
          </a:p>
        </p:txBody>
      </p:sp>
      <p:sp>
        <p:nvSpPr>
          <p:cNvPr id="175106" name="Espaço Reservado para Conteúdo 2"/>
          <p:cNvSpPr>
            <a:spLocks noGrp="1"/>
          </p:cNvSpPr>
          <p:nvPr>
            <p:ph idx="1"/>
          </p:nvPr>
        </p:nvSpPr>
        <p:spPr/>
        <p:txBody>
          <a:bodyPr/>
          <a:lstStyle/>
          <a:p>
            <a:r>
              <a:rPr lang="en-US"/>
              <a:t>Determinar a faixa de valores de T ( período de amostragem ) que tornará o sistema estável</a:t>
            </a:r>
          </a:p>
          <a:p>
            <a:endParaRPr lang="en-US"/>
          </a:p>
          <a:p>
            <a:endParaRPr lang="en-US"/>
          </a:p>
          <a:p>
            <a:endParaRPr lang="en-US"/>
          </a:p>
          <a:p>
            <a:endParaRPr lang="en-US"/>
          </a:p>
          <a:p>
            <a:r>
              <a:rPr lang="en-US"/>
              <a:t>Neste caso o Matlab é eficiente apenas para gerar a T(z)</a:t>
            </a:r>
          </a:p>
          <a:p>
            <a:r>
              <a:rPr lang="en-US"/>
              <a:t>Veja a seguir a sequência de comandos</a:t>
            </a:r>
            <a:endParaRPr lang="pt-BR"/>
          </a:p>
        </p:txBody>
      </p:sp>
      <p:pic>
        <p:nvPicPr>
          <p:cNvPr id="175107" name="Picture 3"/>
          <p:cNvPicPr>
            <a:picLocks noChangeAspect="1" noChangeArrowheads="1"/>
          </p:cNvPicPr>
          <p:nvPr/>
        </p:nvPicPr>
        <p:blipFill>
          <a:blip r:embed="rId2"/>
          <a:srcRect/>
          <a:stretch>
            <a:fillRect/>
          </a:stretch>
        </p:blipFill>
        <p:spPr bwMode="auto">
          <a:xfrm>
            <a:off x="595313" y="2428875"/>
            <a:ext cx="8601075" cy="2143125"/>
          </a:xfrm>
          <a:prstGeom prst="rect">
            <a:avLst/>
          </a:prstGeom>
          <a:noFill/>
          <a:ln w="12700">
            <a:noFill/>
            <a:miter lim="800000"/>
            <a:headEnd type="none" w="sm" len="sm"/>
            <a:tailEnd type="none" w="sm" len="sm"/>
          </a:ln>
        </p:spPr>
      </p:pic>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ítulo 1"/>
          <p:cNvSpPr>
            <a:spLocks noGrp="1"/>
          </p:cNvSpPr>
          <p:nvPr>
            <p:ph type="title"/>
          </p:nvPr>
        </p:nvSpPr>
        <p:spPr/>
        <p:txBody>
          <a:bodyPr/>
          <a:lstStyle/>
          <a:p>
            <a:r>
              <a:rPr lang="en-US"/>
              <a:t>Nise, Exemplo 13.7, pag.576 – Faixa de valores para a Estabilidade (via Matlab)</a:t>
            </a:r>
            <a:endParaRPr lang="pt-BR"/>
          </a:p>
        </p:txBody>
      </p:sp>
      <p:sp>
        <p:nvSpPr>
          <p:cNvPr id="176130" name="Espaço Reservado para Conteúdo 2"/>
          <p:cNvSpPr>
            <a:spLocks noGrp="1"/>
          </p:cNvSpPr>
          <p:nvPr>
            <p:ph idx="1"/>
          </p:nvPr>
        </p:nvSpPr>
        <p:spPr/>
        <p:txBody>
          <a:bodyPr/>
          <a:lstStyle/>
          <a:p>
            <a:endParaRPr lang="en-US"/>
          </a:p>
          <a:p>
            <a:endParaRPr lang="en-US"/>
          </a:p>
          <a:p>
            <a:endParaRPr lang="en-US"/>
          </a:p>
          <a:p>
            <a:endParaRPr lang="en-US"/>
          </a:p>
          <a:p>
            <a:r>
              <a:rPr lang="en-US"/>
              <a:t> </a:t>
            </a:r>
            <a:r>
              <a:rPr lang="en-US" i="1"/>
              <a:t>ilaplace(10/(s*(s+1)),s,t)</a:t>
            </a:r>
          </a:p>
          <a:p>
            <a:r>
              <a:rPr lang="en-US" i="1"/>
              <a:t> gz1=ztrans(10-10*exp(-k*T),k,z)</a:t>
            </a:r>
          </a:p>
          <a:p>
            <a:r>
              <a:rPr lang="en-US" i="1"/>
              <a:t> gz = gz1*(z-1)/z; gz = simplify(gz); pretty(gz)</a:t>
            </a:r>
            <a:endParaRPr lang="en-US"/>
          </a:p>
          <a:p>
            <a:r>
              <a:rPr lang="en-US"/>
              <a:t> </a:t>
            </a:r>
            <a:r>
              <a:rPr lang="en-US" i="1"/>
              <a:t>Tz = gz/(1+gz); simplify(Tz); pretty(Tz)</a:t>
            </a:r>
          </a:p>
          <a:p>
            <a:r>
              <a:rPr lang="en-US"/>
              <a:t>Obtemos : Tz = 10(1-e</a:t>
            </a:r>
            <a:r>
              <a:rPr lang="en-US" baseline="30000"/>
              <a:t>-T</a:t>
            </a:r>
            <a:r>
              <a:rPr lang="en-US"/>
              <a:t>)/(z-11e</a:t>
            </a:r>
            <a:r>
              <a:rPr lang="en-US" baseline="30000"/>
              <a:t>-T</a:t>
            </a:r>
            <a:r>
              <a:rPr lang="en-US"/>
              <a:t>+10)</a:t>
            </a:r>
            <a:endParaRPr lang="pt-BR"/>
          </a:p>
        </p:txBody>
      </p:sp>
      <p:pic>
        <p:nvPicPr>
          <p:cNvPr id="176131" name="Picture 3"/>
          <p:cNvPicPr>
            <a:picLocks noChangeAspect="1" noChangeArrowheads="1"/>
          </p:cNvPicPr>
          <p:nvPr/>
        </p:nvPicPr>
        <p:blipFill>
          <a:blip r:embed="rId2"/>
          <a:srcRect/>
          <a:stretch>
            <a:fillRect/>
          </a:stretch>
        </p:blipFill>
        <p:spPr bwMode="auto">
          <a:xfrm>
            <a:off x="595313" y="1285875"/>
            <a:ext cx="8601075" cy="2143125"/>
          </a:xfrm>
          <a:prstGeom prst="rect">
            <a:avLst/>
          </a:prstGeom>
          <a:noFill/>
          <a:ln w="12700">
            <a:noFill/>
            <a:miter lim="800000"/>
            <a:headEnd type="none" w="sm" len="sm"/>
            <a:tailEnd type="none" w="sm" len="sm"/>
          </a:ln>
        </p:spPr>
      </p:pic>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Título 1"/>
          <p:cNvSpPr>
            <a:spLocks noGrp="1"/>
          </p:cNvSpPr>
          <p:nvPr>
            <p:ph type="title"/>
          </p:nvPr>
        </p:nvSpPr>
        <p:spPr/>
        <p:txBody>
          <a:bodyPr/>
          <a:lstStyle/>
          <a:p>
            <a:r>
              <a:rPr lang="en-US"/>
              <a:t>Nise, Exemplo 13.7, pag.576 – Faixa de valores para a Estabilidade (via Matlab)</a:t>
            </a:r>
            <a:endParaRPr lang="pt-BR"/>
          </a:p>
        </p:txBody>
      </p:sp>
      <p:sp>
        <p:nvSpPr>
          <p:cNvPr id="177154" name="Espaço Reservado para Conteúdo 2"/>
          <p:cNvSpPr>
            <a:spLocks noGrp="1"/>
          </p:cNvSpPr>
          <p:nvPr>
            <p:ph idx="1"/>
          </p:nvPr>
        </p:nvSpPr>
        <p:spPr/>
        <p:txBody>
          <a:bodyPr/>
          <a:lstStyle/>
          <a:p>
            <a:endParaRPr lang="en-US"/>
          </a:p>
          <a:p>
            <a:endParaRPr lang="en-US"/>
          </a:p>
          <a:p>
            <a:endParaRPr lang="en-US"/>
          </a:p>
          <a:p>
            <a:endParaRPr lang="en-US"/>
          </a:p>
          <a:p>
            <a:r>
              <a:rPr lang="en-US"/>
              <a:t>Tz = 10(1-e</a:t>
            </a:r>
            <a:r>
              <a:rPr lang="en-US" baseline="30000"/>
              <a:t>-T</a:t>
            </a:r>
            <a:r>
              <a:rPr lang="en-US"/>
              <a:t>)/(z-11e</a:t>
            </a:r>
            <a:r>
              <a:rPr lang="en-US" baseline="30000"/>
              <a:t>-T</a:t>
            </a:r>
            <a:r>
              <a:rPr lang="en-US"/>
              <a:t>+10)</a:t>
            </a:r>
          </a:p>
          <a:p>
            <a:r>
              <a:rPr lang="en-US"/>
              <a:t>O polo deverá ser menor que 1 logo temos que resolver -11e</a:t>
            </a:r>
            <a:r>
              <a:rPr lang="en-US" baseline="30000"/>
              <a:t>-T</a:t>
            </a:r>
            <a:r>
              <a:rPr lang="en-US"/>
              <a:t>+10=1 -&gt; T = -log(9/11) ~ 0.2</a:t>
            </a:r>
          </a:p>
          <a:p>
            <a:r>
              <a:rPr lang="en-US"/>
              <a:t>O que concorda com o método anterior</a:t>
            </a:r>
            <a:endParaRPr lang="pt-BR"/>
          </a:p>
        </p:txBody>
      </p:sp>
      <p:pic>
        <p:nvPicPr>
          <p:cNvPr id="177155" name="Picture 3"/>
          <p:cNvPicPr>
            <a:picLocks noChangeAspect="1" noChangeArrowheads="1"/>
          </p:cNvPicPr>
          <p:nvPr/>
        </p:nvPicPr>
        <p:blipFill>
          <a:blip r:embed="rId2"/>
          <a:srcRect/>
          <a:stretch>
            <a:fillRect/>
          </a:stretch>
        </p:blipFill>
        <p:spPr bwMode="auto">
          <a:xfrm>
            <a:off x="595313" y="1285875"/>
            <a:ext cx="8601075" cy="2143125"/>
          </a:xfrm>
          <a:prstGeom prst="rect">
            <a:avLst/>
          </a:prstGeom>
          <a:noFill/>
          <a:ln w="12700">
            <a:noFill/>
            <a:miter lim="800000"/>
            <a:headEnd type="none" w="sm" len="sm"/>
            <a:tailEnd type="none" w="sm" len="sm"/>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ço Reservado para Número de Slide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AB548A02-1752-4A37-8D64-F99DF74C44DA}" type="slidenum">
              <a:rPr lang="en-US" altLang="pt-BR" sz="1400" smtClean="0"/>
              <a:pPr eaLnBrk="1" hangingPunct="1"/>
              <a:t>111</a:t>
            </a:fld>
            <a:endParaRPr lang="en-US" altLang="pt-BR" sz="1400"/>
          </a:p>
        </p:txBody>
      </p:sp>
      <p:sp>
        <p:nvSpPr>
          <p:cNvPr id="27651" name="Rectangle 2"/>
          <p:cNvSpPr>
            <a:spLocks noGrp="1" noChangeArrowheads="1"/>
          </p:cNvSpPr>
          <p:nvPr>
            <p:ph type="title"/>
          </p:nvPr>
        </p:nvSpPr>
        <p:spPr>
          <a:solidFill>
            <a:srgbClr val="FFFF99"/>
          </a:solidFill>
        </p:spPr>
        <p:txBody>
          <a:bodyPr/>
          <a:lstStyle/>
          <a:p>
            <a:r>
              <a:rPr lang="en-US" altLang="pt-BR"/>
              <a:t>Equações Diferencial Básica</a:t>
            </a:r>
          </a:p>
        </p:txBody>
      </p:sp>
      <p:sp>
        <p:nvSpPr>
          <p:cNvPr id="27652" name="Rectangle 4"/>
          <p:cNvSpPr>
            <a:spLocks noChangeArrowheads="1"/>
          </p:cNvSpPr>
          <p:nvPr/>
        </p:nvSpPr>
        <p:spPr bwMode="auto">
          <a:xfrm>
            <a:off x="495300" y="1295400"/>
            <a:ext cx="84820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spcBef>
                <a:spcPct val="20000"/>
              </a:spcBef>
              <a:buClr>
                <a:schemeClr val="hlink"/>
              </a:buClr>
              <a:buSzPct val="100000"/>
              <a:buFont typeface="Wingdings" pitchFamily="2" charset="2"/>
              <a:buChar char="ð"/>
            </a:pPr>
            <a:r>
              <a:rPr lang="en-US" altLang="pt-BR"/>
              <a:t>Equação Geral para Sistemas de 2a ordem</a:t>
            </a:r>
          </a:p>
        </p:txBody>
      </p:sp>
      <p:graphicFrame>
        <p:nvGraphicFramePr>
          <p:cNvPr id="27653" name="Object 5"/>
          <p:cNvGraphicFramePr>
            <a:graphicFrameLocks noChangeAspect="1"/>
          </p:cNvGraphicFramePr>
          <p:nvPr/>
        </p:nvGraphicFramePr>
        <p:xfrm>
          <a:off x="2763838" y="2000250"/>
          <a:ext cx="3689350" cy="685800"/>
        </p:xfrm>
        <a:graphic>
          <a:graphicData uri="http://schemas.openxmlformats.org/presentationml/2006/ole">
            <mc:AlternateContent xmlns:mc="http://schemas.openxmlformats.org/markup-compatibility/2006">
              <mc:Choice xmlns:v="urn:schemas-microsoft-com:vml" Requires="v">
                <p:oleObj name="Equação" r:id="rId2" imgW="1091726" imgH="203112" progId="Equation.3">
                  <p:embed/>
                </p:oleObj>
              </mc:Choice>
              <mc:Fallback>
                <p:oleObj name="Equação" r:id="rId2" imgW="1091726" imgH="203112"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838" y="2000250"/>
                        <a:ext cx="36893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upo 18"/>
          <p:cNvGrpSpPr>
            <a:grpSpLocks/>
          </p:cNvGrpSpPr>
          <p:nvPr/>
        </p:nvGrpSpPr>
        <p:grpSpPr bwMode="auto">
          <a:xfrm>
            <a:off x="952500" y="1928813"/>
            <a:ext cx="2928938" cy="1798637"/>
            <a:chOff x="952472" y="1928802"/>
            <a:chExt cx="2928958" cy="1798092"/>
          </a:xfrm>
        </p:grpSpPr>
        <p:sp>
          <p:nvSpPr>
            <p:cNvPr id="27667" name="Elipse 9"/>
            <p:cNvSpPr>
              <a:spLocks noChangeArrowheads="1"/>
            </p:cNvSpPr>
            <p:nvPr/>
          </p:nvSpPr>
          <p:spPr bwMode="auto">
            <a:xfrm>
              <a:off x="2524108" y="1928802"/>
              <a:ext cx="1357322" cy="785818"/>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27668" name="Conector de seta reta 11"/>
            <p:cNvCxnSpPr>
              <a:cxnSpLocks noChangeShapeType="1"/>
              <a:stCxn id="27667" idx="3"/>
              <a:endCxn id="27669" idx="0"/>
            </p:cNvCxnSpPr>
            <p:nvPr/>
          </p:nvCxnSpPr>
          <p:spPr bwMode="auto">
            <a:xfrm rot="5400000">
              <a:off x="1854689" y="2489368"/>
              <a:ext cx="758022" cy="978367"/>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27669" name="CaixaDeTexto 15"/>
            <p:cNvSpPr txBox="1">
              <a:spLocks noChangeArrowheads="1"/>
            </p:cNvSpPr>
            <p:nvPr/>
          </p:nvSpPr>
          <p:spPr bwMode="auto">
            <a:xfrm>
              <a:off x="952472" y="3357562"/>
              <a:ext cx="1584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1800" b="1">
                  <a:latin typeface="Verdana" pitchFamily="34" charset="0"/>
                </a:rPr>
                <a:t>Resultante</a:t>
              </a:r>
              <a:endParaRPr lang="pt-BR" altLang="pt-BR" sz="1800" b="1"/>
            </a:p>
          </p:txBody>
        </p:sp>
      </p:grpSp>
      <p:grpSp>
        <p:nvGrpSpPr>
          <p:cNvPr id="3" name="Grupo 19"/>
          <p:cNvGrpSpPr>
            <a:grpSpLocks/>
          </p:cNvGrpSpPr>
          <p:nvPr/>
        </p:nvGrpSpPr>
        <p:grpSpPr bwMode="auto">
          <a:xfrm>
            <a:off x="2952750" y="1928813"/>
            <a:ext cx="2000250" cy="2513012"/>
            <a:chOff x="1881166" y="1928802"/>
            <a:chExt cx="2000264" cy="2512472"/>
          </a:xfrm>
        </p:grpSpPr>
        <p:sp>
          <p:nvSpPr>
            <p:cNvPr id="27664" name="Elipse 20"/>
            <p:cNvSpPr>
              <a:spLocks noChangeArrowheads="1"/>
            </p:cNvSpPr>
            <p:nvPr/>
          </p:nvSpPr>
          <p:spPr bwMode="auto">
            <a:xfrm>
              <a:off x="2524108" y="1928802"/>
              <a:ext cx="1357322" cy="785818"/>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27665" name="Conector de seta reta 21"/>
            <p:cNvCxnSpPr>
              <a:cxnSpLocks noChangeShapeType="1"/>
              <a:stCxn id="27664" idx="4"/>
              <a:endCxn id="27666" idx="0"/>
            </p:cNvCxnSpPr>
            <p:nvPr/>
          </p:nvCxnSpPr>
          <p:spPr bwMode="auto">
            <a:xfrm rot="5400000">
              <a:off x="2341884" y="3211057"/>
              <a:ext cx="1357322" cy="364449"/>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27666" name="CaixaDeTexto 22"/>
            <p:cNvSpPr txBox="1">
              <a:spLocks noChangeArrowheads="1"/>
            </p:cNvSpPr>
            <p:nvPr/>
          </p:nvSpPr>
          <p:spPr bwMode="auto">
            <a:xfrm>
              <a:off x="1881166" y="4071942"/>
              <a:ext cx="1914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1800" b="1">
                  <a:latin typeface="Verdana" pitchFamily="34" charset="0"/>
                </a:rPr>
                <a:t>Força motora</a:t>
              </a:r>
              <a:endParaRPr lang="pt-BR" altLang="pt-BR" sz="1800" b="1"/>
            </a:p>
          </p:txBody>
        </p:sp>
      </p:grpSp>
      <p:grpSp>
        <p:nvGrpSpPr>
          <p:cNvPr id="4" name="Grupo 25"/>
          <p:cNvGrpSpPr>
            <a:grpSpLocks/>
          </p:cNvGrpSpPr>
          <p:nvPr/>
        </p:nvGrpSpPr>
        <p:grpSpPr bwMode="auto">
          <a:xfrm>
            <a:off x="4452938" y="1928813"/>
            <a:ext cx="1500187" cy="3013075"/>
            <a:chOff x="2381232" y="1928802"/>
            <a:chExt cx="1500198" cy="3012538"/>
          </a:xfrm>
        </p:grpSpPr>
        <p:sp>
          <p:nvSpPr>
            <p:cNvPr id="27661" name="Elipse 26"/>
            <p:cNvSpPr>
              <a:spLocks noChangeArrowheads="1"/>
            </p:cNvSpPr>
            <p:nvPr/>
          </p:nvSpPr>
          <p:spPr bwMode="auto">
            <a:xfrm>
              <a:off x="2524108" y="1928802"/>
              <a:ext cx="1357322" cy="785818"/>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27662" name="Conector de seta reta 27"/>
            <p:cNvCxnSpPr>
              <a:cxnSpLocks noChangeShapeType="1"/>
              <a:stCxn id="27661" idx="4"/>
              <a:endCxn id="27663" idx="0"/>
            </p:cNvCxnSpPr>
            <p:nvPr/>
          </p:nvCxnSpPr>
          <p:spPr bwMode="auto">
            <a:xfrm rot="5400000">
              <a:off x="2095422" y="3464661"/>
              <a:ext cx="1857388" cy="357307"/>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27663" name="CaixaDeTexto 28"/>
            <p:cNvSpPr txBox="1">
              <a:spLocks noChangeArrowheads="1"/>
            </p:cNvSpPr>
            <p:nvPr/>
          </p:nvSpPr>
          <p:spPr bwMode="auto">
            <a:xfrm>
              <a:off x="2381232" y="4572008"/>
              <a:ext cx="9284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1800" b="1">
                  <a:latin typeface="Verdana" pitchFamily="34" charset="0"/>
                </a:rPr>
                <a:t>Atrito</a:t>
              </a:r>
              <a:endParaRPr lang="pt-BR" altLang="pt-BR" sz="1800" b="1"/>
            </a:p>
          </p:txBody>
        </p:sp>
      </p:grpSp>
      <p:grpSp>
        <p:nvGrpSpPr>
          <p:cNvPr id="5" name="Grupo 32"/>
          <p:cNvGrpSpPr>
            <a:grpSpLocks/>
          </p:cNvGrpSpPr>
          <p:nvPr/>
        </p:nvGrpSpPr>
        <p:grpSpPr bwMode="auto">
          <a:xfrm>
            <a:off x="5381625" y="1928813"/>
            <a:ext cx="1357313" cy="2084387"/>
            <a:chOff x="2524108" y="1928802"/>
            <a:chExt cx="1357322" cy="2083844"/>
          </a:xfrm>
        </p:grpSpPr>
        <p:sp>
          <p:nvSpPr>
            <p:cNvPr id="27658" name="Elipse 33"/>
            <p:cNvSpPr>
              <a:spLocks noChangeArrowheads="1"/>
            </p:cNvSpPr>
            <p:nvPr/>
          </p:nvSpPr>
          <p:spPr bwMode="auto">
            <a:xfrm>
              <a:off x="2524108" y="1928802"/>
              <a:ext cx="1357322" cy="785818"/>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27659" name="Conector de seta reta 34"/>
            <p:cNvCxnSpPr>
              <a:cxnSpLocks noChangeShapeType="1"/>
              <a:stCxn id="27658" idx="4"/>
              <a:endCxn id="27660" idx="0"/>
            </p:cNvCxnSpPr>
            <p:nvPr/>
          </p:nvCxnSpPr>
          <p:spPr bwMode="auto">
            <a:xfrm rot="5400000">
              <a:off x="2597544" y="3038089"/>
              <a:ext cx="928694" cy="281757"/>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27660" name="CaixaDeTexto 35"/>
            <p:cNvSpPr txBox="1">
              <a:spLocks noChangeArrowheads="1"/>
            </p:cNvSpPr>
            <p:nvPr/>
          </p:nvSpPr>
          <p:spPr bwMode="auto">
            <a:xfrm>
              <a:off x="2524108" y="3643314"/>
              <a:ext cx="793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1800" b="1">
                  <a:latin typeface="Verdana" pitchFamily="34" charset="0"/>
                </a:rPr>
                <a:t>Mola</a:t>
              </a:r>
              <a:endParaRPr lang="pt-BR" altLang="pt-BR" sz="1800" b="1"/>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ítulo 1"/>
          <p:cNvSpPr>
            <a:spLocks noGrp="1"/>
          </p:cNvSpPr>
          <p:nvPr>
            <p:ph type="title"/>
          </p:nvPr>
        </p:nvSpPr>
        <p:spPr/>
        <p:txBody>
          <a:bodyPr/>
          <a:lstStyle/>
          <a:p>
            <a:r>
              <a:rPr lang="en-US"/>
              <a:t>Transformações lineares s-&gt;z</a:t>
            </a:r>
            <a:endParaRPr lang="pt-BR"/>
          </a:p>
        </p:txBody>
      </p:sp>
      <p:sp>
        <p:nvSpPr>
          <p:cNvPr id="3" name="Espaço Reservado para Conteúdo 2"/>
          <p:cNvSpPr>
            <a:spLocks noGrp="1"/>
          </p:cNvSpPr>
          <p:nvPr>
            <p:ph idx="1"/>
          </p:nvPr>
        </p:nvSpPr>
        <p:spPr/>
        <p:txBody>
          <a:bodyPr/>
          <a:lstStyle/>
          <a:p>
            <a:r>
              <a:rPr lang="en-US"/>
              <a:t>Transformação de estabilidade</a:t>
            </a:r>
          </a:p>
          <a:p>
            <a:pPr lvl="1"/>
            <a:r>
              <a:rPr lang="en-US"/>
              <a:t>Seja s=(z+1)/(z-1) e sua inversa z=(s+1)/(s-1)</a:t>
            </a:r>
          </a:p>
          <a:p>
            <a:pPr lvl="1"/>
            <a:r>
              <a:rPr lang="en-US"/>
              <a:t>Elas realizam uma transformação, na qual valores no eixo imaginário de s são mapeados na circunferência de raio unitário de z</a:t>
            </a:r>
          </a:p>
          <a:p>
            <a:pPr lvl="1"/>
            <a:r>
              <a:rPr lang="en-US"/>
              <a:t>Demonstração : 		s = a+bj -&gt;</a:t>
            </a:r>
          </a:p>
          <a:p>
            <a:pPr lvl="1">
              <a:buFontTx/>
              <a:buNone/>
            </a:pPr>
            <a:r>
              <a:rPr lang="en-US"/>
              <a:t> 						|z|</a:t>
            </a:r>
            <a:r>
              <a:rPr lang="en-US" baseline="30000"/>
              <a:t>2</a:t>
            </a:r>
            <a:r>
              <a:rPr lang="en-US"/>
              <a:t>=[(a+1)</a:t>
            </a:r>
            <a:r>
              <a:rPr lang="en-US" baseline="30000"/>
              <a:t>2</a:t>
            </a:r>
            <a:r>
              <a:rPr lang="en-US"/>
              <a:t>+b</a:t>
            </a:r>
            <a:r>
              <a:rPr lang="en-US" baseline="30000"/>
              <a:t>2</a:t>
            </a:r>
            <a:r>
              <a:rPr lang="en-US"/>
              <a:t>]/[(a-1)</a:t>
            </a:r>
            <a:r>
              <a:rPr lang="en-US" baseline="30000"/>
              <a:t>2</a:t>
            </a:r>
            <a:r>
              <a:rPr lang="en-US"/>
              <a:t>+b</a:t>
            </a:r>
            <a:r>
              <a:rPr lang="en-US" baseline="30000"/>
              <a:t>2</a:t>
            </a:r>
            <a:r>
              <a:rPr lang="en-US"/>
              <a:t>]</a:t>
            </a:r>
          </a:p>
          <a:p>
            <a:pPr lvl="1">
              <a:buFontTx/>
              <a:buNone/>
            </a:pPr>
            <a:r>
              <a:rPr lang="en-US"/>
              <a:t>	Se a&lt;0 (S.P.E.,estável) -&gt; (a+1)</a:t>
            </a:r>
            <a:r>
              <a:rPr lang="en-US" baseline="30000"/>
              <a:t>2</a:t>
            </a:r>
            <a:r>
              <a:rPr lang="en-US"/>
              <a:t>&lt;(a-1)</a:t>
            </a:r>
            <a:r>
              <a:rPr lang="en-US" baseline="30000"/>
              <a:t>2</a:t>
            </a:r>
            <a:r>
              <a:rPr lang="en-US"/>
              <a:t> -&gt; |z|&lt;1</a:t>
            </a:r>
          </a:p>
          <a:p>
            <a:pPr lvl="1">
              <a:buFontTx/>
              <a:buNone/>
            </a:pPr>
            <a:r>
              <a:rPr lang="en-US"/>
              <a:t>	Se a=0 (ponto limite) -&gt; (a+1)</a:t>
            </a:r>
            <a:r>
              <a:rPr lang="en-US" baseline="30000"/>
              <a:t>2</a:t>
            </a:r>
            <a:r>
              <a:rPr lang="en-US"/>
              <a:t>=(a-1)</a:t>
            </a:r>
            <a:r>
              <a:rPr lang="en-US" baseline="30000"/>
              <a:t>2</a:t>
            </a:r>
            <a:r>
              <a:rPr lang="en-US"/>
              <a:t> -&gt; |z|=1</a:t>
            </a:r>
          </a:p>
          <a:p>
            <a:pPr lvl="1">
              <a:buFontTx/>
              <a:buNone/>
            </a:pPr>
            <a:r>
              <a:rPr lang="en-US"/>
              <a:t>	Se a&lt;0 (S.P.D.,instável) -&gt; (a+1)</a:t>
            </a:r>
            <a:r>
              <a:rPr lang="en-US" baseline="30000"/>
              <a:t>2</a:t>
            </a:r>
            <a:r>
              <a:rPr lang="en-US"/>
              <a:t>&gt;(a-1)</a:t>
            </a:r>
            <a:r>
              <a:rPr lang="en-US" baseline="30000"/>
              <a:t>2</a:t>
            </a:r>
            <a:r>
              <a:rPr lang="en-US"/>
              <a:t> -&gt; |z|&gt;1</a:t>
            </a:r>
          </a:p>
          <a:p>
            <a:pPr lvl="1">
              <a:buFontTx/>
              <a:buNone/>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Título 1"/>
          <p:cNvSpPr>
            <a:spLocks noGrp="1"/>
          </p:cNvSpPr>
          <p:nvPr>
            <p:ph type="title"/>
          </p:nvPr>
        </p:nvSpPr>
        <p:spPr/>
        <p:txBody>
          <a:bodyPr/>
          <a:lstStyle/>
          <a:p>
            <a:r>
              <a:rPr lang="en-US"/>
              <a:t>Exemplo 13.8, Estabilidade z-s</a:t>
            </a:r>
            <a:endParaRPr lang="pt-BR"/>
          </a:p>
        </p:txBody>
      </p:sp>
      <p:sp>
        <p:nvSpPr>
          <p:cNvPr id="3" name="Espaço Reservado para Conteúdo 2"/>
          <p:cNvSpPr>
            <a:spLocks noGrp="1"/>
          </p:cNvSpPr>
          <p:nvPr>
            <p:ph idx="1"/>
          </p:nvPr>
        </p:nvSpPr>
        <p:spPr/>
        <p:txBody>
          <a:bodyPr/>
          <a:lstStyle/>
          <a:p>
            <a:r>
              <a:rPr lang="en-US"/>
              <a:t>Seja D(z)=z</a:t>
            </a:r>
            <a:r>
              <a:rPr lang="en-US" baseline="30000"/>
              <a:t>3</a:t>
            </a:r>
            <a:r>
              <a:rPr lang="en-US"/>
              <a:t>-z</a:t>
            </a:r>
            <a:r>
              <a:rPr lang="en-US" baseline="30000"/>
              <a:t>2</a:t>
            </a:r>
            <a:r>
              <a:rPr lang="en-US"/>
              <a:t>-0,2z+0,1 . Determine o número de pólos no interior do círculo unitário</a:t>
            </a:r>
          </a:p>
          <a:p>
            <a:endParaRPr lang="en-US"/>
          </a:p>
          <a:p>
            <a:r>
              <a:rPr lang="en-US"/>
              <a:t>Faça : 	z : (s+1)/(s-1) ; </a:t>
            </a:r>
          </a:p>
          <a:p>
            <a:pPr>
              <a:buFontTx/>
              <a:buNone/>
            </a:pPr>
            <a:r>
              <a:rPr lang="en-US"/>
              <a:t>         	Dz: z^3-z</a:t>
            </a:r>
            <a:r>
              <a:rPr lang="en-US" baseline="30000"/>
              <a:t>^</a:t>
            </a:r>
            <a:r>
              <a:rPr lang="en-US"/>
              <a:t>2-0.2*z+0.1</a:t>
            </a:r>
          </a:p>
          <a:p>
            <a:pPr>
              <a:buFontTx/>
              <a:buNone/>
            </a:pPr>
            <a:r>
              <a:rPr lang="en-US"/>
              <a:t>  	     	allroots(num(ratsimp(Dz)))</a:t>
            </a:r>
          </a:p>
          <a:p>
            <a:pPr>
              <a:buFontTx/>
              <a:buNone/>
            </a:pPr>
            <a:r>
              <a:rPr lang="en-US"/>
              <a:t>	</a:t>
            </a:r>
          </a:p>
          <a:p>
            <a:pPr>
              <a:buFontTx/>
              <a:buNone/>
            </a:pPr>
            <a:r>
              <a:rPr lang="en-US"/>
              <a:t>	E verifique quais se existem raízes de s no S.P.D.</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ítulo 1"/>
          <p:cNvSpPr>
            <a:spLocks noGrp="1"/>
          </p:cNvSpPr>
          <p:nvPr>
            <p:ph type="title"/>
          </p:nvPr>
        </p:nvSpPr>
        <p:spPr/>
        <p:txBody>
          <a:bodyPr/>
          <a:lstStyle/>
          <a:p>
            <a:r>
              <a:rPr lang="en-US" dirty="0" err="1"/>
              <a:t>Erros</a:t>
            </a:r>
            <a:r>
              <a:rPr lang="en-US" dirty="0"/>
              <a:t> de Estado </a:t>
            </a:r>
            <a:r>
              <a:rPr lang="en-US" dirty="0" err="1"/>
              <a:t>Estacionário</a:t>
            </a:r>
            <a:endParaRPr lang="pt-BR" dirty="0"/>
          </a:p>
        </p:txBody>
      </p:sp>
      <p:sp>
        <p:nvSpPr>
          <p:cNvPr id="180226" name="Espaço Reservado para Conteúdo 2"/>
          <p:cNvSpPr>
            <a:spLocks noGrp="1"/>
          </p:cNvSpPr>
          <p:nvPr>
            <p:ph idx="1"/>
          </p:nvPr>
        </p:nvSpPr>
        <p:spPr/>
        <p:txBody>
          <a:bodyPr/>
          <a:lstStyle/>
          <a:p>
            <a:r>
              <a:rPr lang="en-US"/>
              <a:t>O teorema do valor final para sistemas discretos é : </a:t>
            </a:r>
          </a:p>
          <a:p>
            <a:pPr lvl="1"/>
            <a:r>
              <a:rPr lang="en-US"/>
              <a:t> lim</a:t>
            </a:r>
            <a:r>
              <a:rPr lang="en-US" baseline="-25000"/>
              <a:t>t-&gt;∞</a:t>
            </a:r>
            <a:r>
              <a:rPr lang="en-US"/>
              <a:t> f(t) = lim</a:t>
            </a:r>
            <a:r>
              <a:rPr lang="en-US" baseline="-25000"/>
              <a:t>z-&gt;1</a:t>
            </a:r>
            <a:r>
              <a:rPr lang="en-US"/>
              <a:t> (1-z</a:t>
            </a:r>
            <a:r>
              <a:rPr lang="en-US" baseline="30000"/>
              <a:t>-1</a:t>
            </a:r>
            <a:r>
              <a:rPr lang="en-US"/>
              <a:t>)F(z)</a:t>
            </a:r>
          </a:p>
          <a:p>
            <a:r>
              <a:rPr lang="en-US"/>
              <a:t>E por conseguinte as fórmulas de erro são :</a:t>
            </a:r>
          </a:p>
          <a:p>
            <a:pPr lvl="1"/>
            <a:r>
              <a:rPr lang="en-US"/>
              <a:t>E(z)=R(z)-C(z)</a:t>
            </a:r>
          </a:p>
          <a:p>
            <a:pPr lvl="1"/>
            <a:r>
              <a:rPr lang="en-US"/>
              <a:t>E(z)=R(z)-R(z).T(z)</a:t>
            </a:r>
          </a:p>
          <a:p>
            <a:pPr lvl="1"/>
            <a:r>
              <a:rPr lang="en-US"/>
              <a:t>E(z)=R(z)(1-G(z)/(1+G(z)))</a:t>
            </a:r>
          </a:p>
          <a:p>
            <a:pPr lvl="1"/>
            <a:r>
              <a:rPr lang="en-US"/>
              <a:t>E(z)=R(z)(1+G(z)-G(z))/(1+G(z))</a:t>
            </a:r>
          </a:p>
          <a:p>
            <a:pPr lvl="1"/>
            <a:r>
              <a:rPr lang="en-US"/>
              <a:t>E(z)=R(z)/(1+G(z))</a:t>
            </a:r>
          </a:p>
        </p:txBody>
      </p:sp>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Título 1"/>
          <p:cNvSpPr>
            <a:spLocks noGrp="1"/>
          </p:cNvSpPr>
          <p:nvPr>
            <p:ph type="title"/>
          </p:nvPr>
        </p:nvSpPr>
        <p:spPr/>
        <p:txBody>
          <a:bodyPr/>
          <a:lstStyle/>
          <a:p>
            <a:r>
              <a:rPr lang="en-US"/>
              <a:t>Erros de Estado Estacionário</a:t>
            </a:r>
            <a:endParaRPr lang="pt-BR"/>
          </a:p>
        </p:txBody>
      </p:sp>
      <p:sp>
        <p:nvSpPr>
          <p:cNvPr id="181250" name="Espaço Reservado para Conteúdo 2"/>
          <p:cNvSpPr>
            <a:spLocks noGrp="1"/>
          </p:cNvSpPr>
          <p:nvPr>
            <p:ph idx="1"/>
          </p:nvPr>
        </p:nvSpPr>
        <p:spPr/>
        <p:txBody>
          <a:bodyPr/>
          <a:lstStyle/>
          <a:p>
            <a:r>
              <a:rPr lang="en-US"/>
              <a:t>E por conseguinte as fórmulas de erro são :</a:t>
            </a:r>
          </a:p>
          <a:p>
            <a:pPr lvl="1"/>
            <a:r>
              <a:rPr lang="en-US"/>
              <a:t>E(z)=R(z)/(1+G(z))</a:t>
            </a:r>
          </a:p>
          <a:p>
            <a:pPr lvl="1"/>
            <a:r>
              <a:rPr lang="en-US"/>
              <a:t>lim</a:t>
            </a:r>
            <a:r>
              <a:rPr lang="en-US" baseline="-25000"/>
              <a:t>t-&gt;∞</a:t>
            </a:r>
            <a:r>
              <a:rPr lang="en-US"/>
              <a:t> e(t) = lim</a:t>
            </a:r>
            <a:r>
              <a:rPr lang="en-US" baseline="-25000"/>
              <a:t>z-&gt;1</a:t>
            </a:r>
            <a:r>
              <a:rPr lang="en-US"/>
              <a:t> (1-z</a:t>
            </a:r>
            <a:r>
              <a:rPr lang="en-US" baseline="30000"/>
              <a:t>-1</a:t>
            </a:r>
            <a:r>
              <a:rPr lang="en-US"/>
              <a:t>)E(z)</a:t>
            </a:r>
          </a:p>
          <a:p>
            <a:pPr lvl="1"/>
            <a:r>
              <a:rPr lang="en-US"/>
              <a:t>Degrau : </a:t>
            </a:r>
          </a:p>
          <a:p>
            <a:pPr lvl="2"/>
            <a:r>
              <a:rPr lang="en-US"/>
              <a:t>R(z)=z/(z-1)</a:t>
            </a:r>
          </a:p>
          <a:p>
            <a:pPr lvl="2"/>
            <a:r>
              <a:rPr lang="en-US"/>
              <a:t>lim</a:t>
            </a:r>
            <a:r>
              <a:rPr lang="en-US" baseline="-25000"/>
              <a:t>t-&gt;∞</a:t>
            </a:r>
            <a:r>
              <a:rPr lang="en-US"/>
              <a:t> e(t) = lim</a:t>
            </a:r>
            <a:r>
              <a:rPr lang="en-US" baseline="-25000"/>
              <a:t>z-&gt;1</a:t>
            </a:r>
            <a:r>
              <a:rPr lang="en-US"/>
              <a:t> 1/(1+G(z))</a:t>
            </a:r>
          </a:p>
          <a:p>
            <a:pPr lvl="2"/>
            <a:r>
              <a:rPr lang="en-US"/>
              <a:t>Kp = lim</a:t>
            </a:r>
            <a:r>
              <a:rPr lang="en-US" baseline="-25000"/>
              <a:t>z-&gt;1</a:t>
            </a:r>
            <a:r>
              <a:rPr lang="en-US"/>
              <a:t> G(z)</a:t>
            </a:r>
          </a:p>
          <a:p>
            <a:pPr lvl="1"/>
            <a:r>
              <a:rPr lang="en-US"/>
              <a:t>Rampa :</a:t>
            </a:r>
          </a:p>
          <a:p>
            <a:pPr lvl="2"/>
            <a:r>
              <a:rPr lang="en-US"/>
              <a:t>R(z)=Tz/(z-1)</a:t>
            </a:r>
            <a:r>
              <a:rPr lang="en-US" baseline="30000"/>
              <a:t>2</a:t>
            </a:r>
          </a:p>
          <a:p>
            <a:pPr lvl="2"/>
            <a:r>
              <a:rPr lang="en-US"/>
              <a:t>lim</a:t>
            </a:r>
            <a:r>
              <a:rPr lang="en-US" baseline="-25000"/>
              <a:t>t-&gt;∞</a:t>
            </a:r>
            <a:r>
              <a:rPr lang="en-US"/>
              <a:t> e(t) = lim</a:t>
            </a:r>
            <a:r>
              <a:rPr lang="en-US" baseline="-25000"/>
              <a:t>z-&gt;1</a:t>
            </a:r>
            <a:r>
              <a:rPr lang="en-US"/>
              <a:t> T/((z-1).G(z))</a:t>
            </a:r>
          </a:p>
          <a:p>
            <a:pPr lvl="2"/>
            <a:r>
              <a:rPr lang="en-US"/>
              <a:t>Kv = 1/T.lim</a:t>
            </a:r>
            <a:r>
              <a:rPr lang="en-US" baseline="-25000"/>
              <a:t>z-&gt;1</a:t>
            </a:r>
            <a:r>
              <a:rPr lang="en-US"/>
              <a:t>(z-1)G(z)</a:t>
            </a:r>
            <a:endParaRPr lang="pt-BR"/>
          </a:p>
        </p:txBody>
      </p:sp>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ítulo 1"/>
          <p:cNvSpPr>
            <a:spLocks noGrp="1"/>
          </p:cNvSpPr>
          <p:nvPr>
            <p:ph type="title"/>
          </p:nvPr>
        </p:nvSpPr>
        <p:spPr/>
        <p:txBody>
          <a:bodyPr/>
          <a:lstStyle/>
          <a:p>
            <a:r>
              <a:rPr lang="en-US"/>
              <a:t>Erros de Estado Estacionário (resumo)</a:t>
            </a:r>
            <a:endParaRPr lang="pt-BR"/>
          </a:p>
        </p:txBody>
      </p:sp>
      <p:sp>
        <p:nvSpPr>
          <p:cNvPr id="3" name="Espaço Reservado para Conteúdo 2"/>
          <p:cNvSpPr>
            <a:spLocks noGrp="1"/>
          </p:cNvSpPr>
          <p:nvPr>
            <p:ph idx="1"/>
          </p:nvPr>
        </p:nvSpPr>
        <p:spPr/>
        <p:txBody>
          <a:bodyPr/>
          <a:lstStyle/>
          <a:p>
            <a:r>
              <a:rPr lang="en-US"/>
              <a:t>Teorema do Valor Final em z :</a:t>
            </a:r>
          </a:p>
          <a:p>
            <a:pPr lvl="1"/>
            <a:r>
              <a:rPr lang="en-US"/>
              <a:t>e(∞) = lim</a:t>
            </a:r>
            <a:r>
              <a:rPr lang="en-US" baseline="-25000"/>
              <a:t>z-&gt;1</a:t>
            </a:r>
            <a:r>
              <a:rPr lang="en-US"/>
              <a:t> (1-z</a:t>
            </a:r>
            <a:r>
              <a:rPr lang="en-US" baseline="30000"/>
              <a:t>-1</a:t>
            </a:r>
            <a:r>
              <a:rPr lang="en-US"/>
              <a:t>)E(z)</a:t>
            </a:r>
          </a:p>
          <a:p>
            <a:r>
              <a:rPr lang="en-US"/>
              <a:t>Com base neste teorema :</a:t>
            </a:r>
          </a:p>
          <a:p>
            <a:pPr lvl="1"/>
            <a:r>
              <a:rPr lang="en-US"/>
              <a:t>K</a:t>
            </a:r>
            <a:r>
              <a:rPr lang="en-US" baseline="-25000"/>
              <a:t>p</a:t>
            </a:r>
            <a:r>
              <a:rPr lang="en-US"/>
              <a:t> = lim</a:t>
            </a:r>
            <a:r>
              <a:rPr lang="en-US" baseline="-25000"/>
              <a:t>z-&gt;1</a:t>
            </a:r>
            <a:r>
              <a:rPr lang="en-US"/>
              <a:t>G(z) -&gt; e(∞) =1/(1+K</a:t>
            </a:r>
            <a:r>
              <a:rPr lang="en-US" baseline="-25000"/>
              <a:t>p</a:t>
            </a:r>
            <a:r>
              <a:rPr lang="en-US"/>
              <a:t>)</a:t>
            </a:r>
          </a:p>
          <a:p>
            <a:pPr lvl="1"/>
            <a:r>
              <a:rPr lang="en-US"/>
              <a:t>K</a:t>
            </a:r>
            <a:r>
              <a:rPr lang="en-US" baseline="-25000"/>
              <a:t>v</a:t>
            </a:r>
            <a:r>
              <a:rPr lang="en-US"/>
              <a:t> = T</a:t>
            </a:r>
            <a:r>
              <a:rPr lang="en-US" baseline="30000"/>
              <a:t>-1</a:t>
            </a:r>
            <a:r>
              <a:rPr lang="en-US"/>
              <a:t> lim</a:t>
            </a:r>
            <a:r>
              <a:rPr lang="en-US" baseline="-25000"/>
              <a:t>z-&gt;1</a:t>
            </a:r>
            <a:r>
              <a:rPr lang="en-US"/>
              <a:t>(z-1)G(z) -&gt; e(∞) =1/K</a:t>
            </a:r>
            <a:r>
              <a:rPr lang="en-US" baseline="-25000"/>
              <a:t>v</a:t>
            </a:r>
            <a:endParaRPr lang="en-US"/>
          </a:p>
          <a:p>
            <a:pPr lvl="1"/>
            <a:r>
              <a:rPr lang="en-US"/>
              <a:t>K</a:t>
            </a:r>
            <a:r>
              <a:rPr lang="en-US" baseline="-25000"/>
              <a:t>a</a:t>
            </a:r>
            <a:r>
              <a:rPr lang="en-US"/>
              <a:t> = T</a:t>
            </a:r>
            <a:r>
              <a:rPr lang="en-US" baseline="30000"/>
              <a:t>-2</a:t>
            </a:r>
            <a:r>
              <a:rPr lang="en-US"/>
              <a:t> lim</a:t>
            </a:r>
            <a:r>
              <a:rPr lang="en-US" baseline="-25000"/>
              <a:t>z-&gt;1</a:t>
            </a:r>
            <a:r>
              <a:rPr lang="en-US"/>
              <a:t>(z-1)</a:t>
            </a:r>
            <a:r>
              <a:rPr lang="en-US" baseline="30000"/>
              <a:t>2</a:t>
            </a:r>
            <a:r>
              <a:rPr lang="en-US"/>
              <a:t>G(z) -&gt; e(∞) =1/K</a:t>
            </a:r>
            <a:r>
              <a:rPr lang="en-US" baseline="-25000"/>
              <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ítulo 1"/>
          <p:cNvSpPr>
            <a:spLocks noGrp="1"/>
          </p:cNvSpPr>
          <p:nvPr>
            <p:ph type="title"/>
          </p:nvPr>
        </p:nvSpPr>
        <p:spPr/>
        <p:txBody>
          <a:bodyPr/>
          <a:lstStyle/>
          <a:p>
            <a:r>
              <a:rPr lang="en-US"/>
              <a:t>Nise, exemplo 13.9, pag.581</a:t>
            </a:r>
            <a:endParaRPr lang="pt-BR"/>
          </a:p>
        </p:txBody>
      </p:sp>
      <p:sp>
        <p:nvSpPr>
          <p:cNvPr id="3" name="Espaço Reservado para Conteúdo 2"/>
          <p:cNvSpPr>
            <a:spLocks noGrp="1"/>
          </p:cNvSpPr>
          <p:nvPr>
            <p:ph idx="1"/>
          </p:nvPr>
        </p:nvSpPr>
        <p:spPr/>
        <p:txBody>
          <a:bodyPr/>
          <a:lstStyle/>
          <a:p>
            <a:r>
              <a:rPr lang="en-US"/>
              <a:t>Determine os erros de estado estacionário para G1(s)=10/(s(s+1)) </a:t>
            </a:r>
          </a:p>
          <a:p>
            <a:r>
              <a:rPr lang="en-US"/>
              <a:t>Acrescentando o ZOH :</a:t>
            </a:r>
          </a:p>
          <a:p>
            <a:pPr lvl="1"/>
            <a:r>
              <a:rPr lang="en-US"/>
              <a:t>G(z) = (z-1)/z.Z{10/s</a:t>
            </a:r>
            <a:r>
              <a:rPr lang="en-US" baseline="30000"/>
              <a:t>2</a:t>
            </a:r>
            <a:r>
              <a:rPr lang="en-US"/>
              <a:t>-10/s+10/(s+1)}</a:t>
            </a:r>
          </a:p>
          <a:p>
            <a:pPr lvl="1"/>
            <a:r>
              <a:rPr lang="en-US"/>
              <a:t>G(z) = (z-1)/z.{10Tz/(z-1)</a:t>
            </a:r>
            <a:r>
              <a:rPr lang="en-US" baseline="30000"/>
              <a:t>2</a:t>
            </a:r>
            <a:r>
              <a:rPr lang="en-US"/>
              <a:t>-10z/(z-1)+10z/(z-e</a:t>
            </a:r>
            <a:r>
              <a:rPr lang="en-US" baseline="30000"/>
              <a:t>-T</a:t>
            </a:r>
            <a:r>
              <a:rPr lang="en-US"/>
              <a:t>)}</a:t>
            </a:r>
          </a:p>
          <a:p>
            <a:pPr lvl="1"/>
            <a:r>
              <a:rPr lang="en-US"/>
              <a:t>G(z) = 10T/(z-1)-10+10(z-1)/(z-e</a:t>
            </a:r>
            <a:r>
              <a:rPr lang="en-US" baseline="30000"/>
              <a:t>-T</a:t>
            </a:r>
            <a:r>
              <a:rPr lang="en-US"/>
              <a:t>)</a:t>
            </a:r>
          </a:p>
          <a:p>
            <a:pPr lvl="1"/>
            <a:r>
              <a:rPr lang="en-US"/>
              <a:t>Kp = G(1) = ∞ -&gt; e(∞) = 1/(1+G(1)) = 0</a:t>
            </a:r>
          </a:p>
          <a:p>
            <a:pPr lvl="1"/>
            <a:r>
              <a:rPr lang="en-US"/>
              <a:t>Kv = 1/T.lim</a:t>
            </a:r>
            <a:r>
              <a:rPr lang="en-US" baseline="-25000"/>
              <a:t>z-1</a:t>
            </a:r>
            <a:r>
              <a:rPr lang="en-US"/>
              <a:t>(z-1)G(z) = 10-10(z-1)+10(z-1)/(z-e</a:t>
            </a:r>
            <a:r>
              <a:rPr lang="en-US" baseline="30000"/>
              <a:t>-T</a:t>
            </a:r>
            <a:r>
              <a:rPr lang="en-US"/>
              <a:t>) = 10 -&gt; e(∞) = 1/Kv = 0,1</a:t>
            </a:r>
          </a:p>
          <a:p>
            <a:pPr lvl="1"/>
            <a:r>
              <a:rPr lang="en-US"/>
              <a:t>Ka = 1/T.lim</a:t>
            </a:r>
            <a:r>
              <a:rPr lang="en-US" baseline="-25000"/>
              <a:t>z-1</a:t>
            </a:r>
            <a:r>
              <a:rPr lang="en-US"/>
              <a:t>(z-1)</a:t>
            </a:r>
            <a:r>
              <a:rPr lang="en-US" baseline="30000"/>
              <a:t>2</a:t>
            </a:r>
            <a:r>
              <a:rPr lang="en-US"/>
              <a:t>G(z) = 0 -&gt; e(∞) = ∞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ítulo 1"/>
          <p:cNvSpPr>
            <a:spLocks noGrp="1"/>
          </p:cNvSpPr>
          <p:nvPr>
            <p:ph type="title"/>
          </p:nvPr>
        </p:nvSpPr>
        <p:spPr/>
        <p:txBody>
          <a:bodyPr/>
          <a:lstStyle/>
          <a:p>
            <a:r>
              <a:rPr lang="en-US"/>
              <a:t>Resposta Transitória</a:t>
            </a:r>
            <a:endParaRPr lang="pt-BR"/>
          </a:p>
        </p:txBody>
      </p:sp>
      <p:sp>
        <p:nvSpPr>
          <p:cNvPr id="3" name="Espaço Reservado para Conteúdo 2"/>
          <p:cNvSpPr>
            <a:spLocks noGrp="1"/>
          </p:cNvSpPr>
          <p:nvPr>
            <p:ph idx="1"/>
          </p:nvPr>
        </p:nvSpPr>
        <p:spPr/>
        <p:txBody>
          <a:bodyPr/>
          <a:lstStyle/>
          <a:p>
            <a:r>
              <a:rPr lang="en-US"/>
              <a:t>Antes de apresentar os diagramas no plano z, lembre : z = e</a:t>
            </a:r>
            <a:r>
              <a:rPr lang="en-US" baseline="30000"/>
              <a:t>Ts</a:t>
            </a:r>
            <a:r>
              <a:rPr lang="en-US"/>
              <a:t> e s = </a:t>
            </a:r>
            <a:r>
              <a:rPr lang="el-GR"/>
              <a:t>σ</a:t>
            </a:r>
            <a:r>
              <a:rPr lang="en-US"/>
              <a:t> + j</a:t>
            </a:r>
            <a:r>
              <a:rPr lang="el-GR"/>
              <a:t>ω</a:t>
            </a:r>
            <a:r>
              <a:rPr lang="en-US" baseline="-25000"/>
              <a:t>d</a:t>
            </a:r>
            <a:r>
              <a:rPr lang="en-US"/>
              <a:t> -&gt; z = e</a:t>
            </a:r>
            <a:r>
              <a:rPr lang="el-GR" baseline="30000"/>
              <a:t>σ</a:t>
            </a:r>
            <a:r>
              <a:rPr lang="en-US" baseline="30000"/>
              <a:t>T</a:t>
            </a:r>
            <a:r>
              <a:rPr lang="en-US"/>
              <a:t>.e</a:t>
            </a:r>
            <a:r>
              <a:rPr lang="en-US" baseline="30000"/>
              <a:t>j</a:t>
            </a:r>
            <a:r>
              <a:rPr lang="el-GR" baseline="30000"/>
              <a:t>ω</a:t>
            </a:r>
            <a:r>
              <a:rPr lang="en-US" baseline="30000"/>
              <a:t>dT</a:t>
            </a:r>
            <a:endParaRPr lang="en-US"/>
          </a:p>
          <a:p>
            <a:r>
              <a:rPr lang="en-US"/>
              <a:t>Em s, T</a:t>
            </a:r>
            <a:r>
              <a:rPr lang="en-US" baseline="-25000"/>
              <a:t>s</a:t>
            </a:r>
            <a:r>
              <a:rPr lang="en-US"/>
              <a:t> cte -&gt; </a:t>
            </a:r>
            <a:r>
              <a:rPr lang="el-GR"/>
              <a:t>σ</a:t>
            </a:r>
            <a:r>
              <a:rPr lang="en-US"/>
              <a:t> cte -&gt; z = cte.e</a:t>
            </a:r>
            <a:r>
              <a:rPr lang="en-US" baseline="30000"/>
              <a:t>j</a:t>
            </a:r>
            <a:r>
              <a:rPr lang="el-GR" baseline="30000"/>
              <a:t>ω</a:t>
            </a:r>
            <a:r>
              <a:rPr lang="en-US" baseline="30000"/>
              <a:t>dT </a:t>
            </a:r>
            <a:r>
              <a:rPr lang="en-US"/>
              <a:t>-&gt; circulos</a:t>
            </a:r>
          </a:p>
          <a:p>
            <a:r>
              <a:rPr lang="en-US"/>
              <a:t>Em s, T</a:t>
            </a:r>
            <a:r>
              <a:rPr lang="en-US" baseline="-25000"/>
              <a:t>p</a:t>
            </a:r>
            <a:r>
              <a:rPr lang="en-US"/>
              <a:t> cte -&gt; </a:t>
            </a:r>
            <a:r>
              <a:rPr lang="el-GR"/>
              <a:t>ω</a:t>
            </a:r>
            <a:r>
              <a:rPr lang="en-US"/>
              <a:t> cte -&gt; z = e</a:t>
            </a:r>
            <a:r>
              <a:rPr lang="el-GR" baseline="30000"/>
              <a:t>σ</a:t>
            </a:r>
            <a:r>
              <a:rPr lang="en-US" baseline="30000"/>
              <a:t>T</a:t>
            </a:r>
            <a:r>
              <a:rPr lang="en-US"/>
              <a:t>.e</a:t>
            </a:r>
            <a:r>
              <a:rPr lang="en-US" baseline="30000"/>
              <a:t>jcte </a:t>
            </a:r>
            <a:r>
              <a:rPr lang="en-US"/>
              <a:t>-&gt; retas</a:t>
            </a:r>
          </a:p>
          <a:p>
            <a:r>
              <a:rPr lang="en-US"/>
              <a:t>Em s, Up cte -&gt; </a:t>
            </a:r>
            <a:r>
              <a:rPr lang="el-GR"/>
              <a:t>ω</a:t>
            </a:r>
            <a:r>
              <a:rPr lang="en-US"/>
              <a:t>/</a:t>
            </a:r>
            <a:r>
              <a:rPr lang="el-GR"/>
              <a:t>σ</a:t>
            </a:r>
            <a:r>
              <a:rPr lang="en-US"/>
              <a:t> cte -&gt; curva descrita por :</a:t>
            </a:r>
          </a:p>
          <a:p>
            <a:pPr lvl="1">
              <a:buFontTx/>
              <a:buNone/>
            </a:pPr>
            <a:r>
              <a:rPr lang="en-US"/>
              <a:t>z = e</a:t>
            </a:r>
            <a:r>
              <a:rPr lang="en-US" baseline="30000"/>
              <a:t>sT </a:t>
            </a:r>
            <a:r>
              <a:rPr lang="en-US"/>
              <a:t>= e</a:t>
            </a:r>
            <a:r>
              <a:rPr lang="en-US" baseline="30000"/>
              <a:t>(</a:t>
            </a:r>
            <a:r>
              <a:rPr lang="el-GR" baseline="30000"/>
              <a:t>σ</a:t>
            </a:r>
            <a:r>
              <a:rPr lang="en-US" baseline="30000"/>
              <a:t> + j</a:t>
            </a:r>
            <a:r>
              <a:rPr lang="el-GR" baseline="30000"/>
              <a:t>ω</a:t>
            </a:r>
            <a:r>
              <a:rPr lang="en-US" baseline="30000"/>
              <a:t>)T </a:t>
            </a:r>
            <a:r>
              <a:rPr lang="en-US"/>
              <a:t>-&gt; </a:t>
            </a:r>
            <a:r>
              <a:rPr lang="el-GR"/>
              <a:t>ω</a:t>
            </a:r>
            <a:r>
              <a:rPr lang="en-US"/>
              <a:t>/</a:t>
            </a:r>
            <a:r>
              <a:rPr lang="el-GR"/>
              <a:t>σ</a:t>
            </a:r>
            <a:r>
              <a:rPr lang="en-US"/>
              <a:t>=tg(</a:t>
            </a:r>
            <a:r>
              <a:rPr lang="el-GR"/>
              <a:t>θ</a:t>
            </a:r>
            <a:r>
              <a:rPr lang="en-US"/>
              <a:t>)=sen(</a:t>
            </a:r>
            <a:r>
              <a:rPr lang="el-GR"/>
              <a:t>θ</a:t>
            </a:r>
            <a:r>
              <a:rPr lang="en-US"/>
              <a:t>)/cos(</a:t>
            </a:r>
            <a:r>
              <a:rPr lang="el-GR"/>
              <a:t>θ</a:t>
            </a:r>
            <a:r>
              <a:rPr lang="en-US"/>
              <a:t>)</a:t>
            </a:r>
          </a:p>
          <a:p>
            <a:pPr lvl="1">
              <a:buFontTx/>
              <a:buNone/>
            </a:pPr>
            <a:r>
              <a:rPr lang="el-GR"/>
              <a:t>ω</a:t>
            </a:r>
            <a:r>
              <a:rPr lang="en-US"/>
              <a:t>/</a:t>
            </a:r>
            <a:r>
              <a:rPr lang="el-GR"/>
              <a:t>σ</a:t>
            </a:r>
            <a:r>
              <a:rPr lang="en-US"/>
              <a:t> = √(1-</a:t>
            </a:r>
            <a:r>
              <a:rPr lang="el-GR"/>
              <a:t>ζ</a:t>
            </a:r>
            <a:r>
              <a:rPr lang="en-US" baseline="30000"/>
              <a:t>2</a:t>
            </a:r>
            <a:r>
              <a:rPr lang="en-US"/>
              <a:t>)/</a:t>
            </a:r>
            <a:r>
              <a:rPr lang="el-GR"/>
              <a:t>ζ</a:t>
            </a:r>
            <a:r>
              <a:rPr lang="en-US"/>
              <a:t> -&gt; </a:t>
            </a:r>
            <a:r>
              <a:rPr lang="el-GR"/>
              <a:t>σ</a:t>
            </a:r>
            <a:r>
              <a:rPr lang="en-US"/>
              <a:t> = </a:t>
            </a:r>
            <a:r>
              <a:rPr lang="el-GR"/>
              <a:t>ωζ</a:t>
            </a:r>
            <a:r>
              <a:rPr lang="en-US"/>
              <a:t>/√(1-</a:t>
            </a:r>
            <a:r>
              <a:rPr lang="el-GR"/>
              <a:t>ζ</a:t>
            </a:r>
            <a:r>
              <a:rPr lang="en-US" baseline="30000"/>
              <a:t>2</a:t>
            </a:r>
            <a:r>
              <a:rPr lang="en-US"/>
              <a:t>)</a:t>
            </a:r>
          </a:p>
          <a:p>
            <a:pPr lvl="1">
              <a:buFontTx/>
              <a:buNone/>
            </a:pPr>
            <a:r>
              <a:rPr lang="en-US"/>
              <a:t>z = e</a:t>
            </a:r>
            <a:r>
              <a:rPr lang="en-US" baseline="30000"/>
              <a:t>[</a:t>
            </a:r>
            <a:r>
              <a:rPr lang="el-GR" baseline="30000"/>
              <a:t>ωζ</a:t>
            </a:r>
            <a:r>
              <a:rPr lang="en-US" baseline="30000"/>
              <a:t>/√(1-</a:t>
            </a:r>
            <a:r>
              <a:rPr lang="el-GR" baseline="30000"/>
              <a:t>ζ</a:t>
            </a:r>
            <a:r>
              <a:rPr lang="en-US" baseline="30000"/>
              <a:t>2) + j</a:t>
            </a:r>
            <a:r>
              <a:rPr lang="el-GR" baseline="30000"/>
              <a:t>ω</a:t>
            </a:r>
            <a:r>
              <a:rPr lang="en-US" baseline="30000"/>
              <a:t>]T</a:t>
            </a:r>
            <a:r>
              <a:rPr lang="el-GR"/>
              <a:t> </a:t>
            </a:r>
            <a:r>
              <a:rPr lang="en-US"/>
              <a:t>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Título 1"/>
          <p:cNvSpPr>
            <a:spLocks noGrp="1"/>
          </p:cNvSpPr>
          <p:nvPr>
            <p:ph type="title"/>
          </p:nvPr>
        </p:nvSpPr>
        <p:spPr/>
        <p:txBody>
          <a:bodyPr/>
          <a:lstStyle/>
          <a:p>
            <a:pPr algn="ctr"/>
            <a:r>
              <a:rPr lang="en-US"/>
              <a:t>Resposta Transitória (curvas normalizadas no T de amostragem)</a:t>
            </a:r>
            <a:endParaRPr lang="pt-BR"/>
          </a:p>
        </p:txBody>
      </p:sp>
      <p:pic>
        <p:nvPicPr>
          <p:cNvPr id="185346" name="Picture 3"/>
          <p:cNvPicPr>
            <a:picLocks noChangeAspect="1" noChangeArrowheads="1"/>
          </p:cNvPicPr>
          <p:nvPr/>
        </p:nvPicPr>
        <p:blipFill>
          <a:blip r:embed="rId2"/>
          <a:srcRect/>
          <a:stretch>
            <a:fillRect/>
          </a:stretch>
        </p:blipFill>
        <p:spPr bwMode="auto">
          <a:xfrm>
            <a:off x="1952625" y="931863"/>
            <a:ext cx="6672263" cy="5854700"/>
          </a:xfrm>
          <a:prstGeom prst="rect">
            <a:avLst/>
          </a:prstGeom>
          <a:noFill/>
          <a:ln w="12700">
            <a:noFill/>
            <a:miter lim="800000"/>
            <a:headEnd type="none" w="sm" len="sm"/>
            <a:tailEnd type="none" w="sm" len="sm"/>
          </a:ln>
        </p:spPr>
      </p:pic>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960515" name="Subtítulo 4"/>
          <p:cNvSpPr>
            <a:spLocks noGrp="1"/>
          </p:cNvSpPr>
          <p:nvPr>
            <p:ph type="subTitle" sz="quarter" idx="1"/>
          </p:nvPr>
        </p:nvSpPr>
        <p:spPr>
          <a:xfrm>
            <a:off x="247650" y="3500438"/>
            <a:ext cx="9410700" cy="1703387"/>
          </a:xfrm>
        </p:spPr>
        <p:txBody>
          <a:bodyPr/>
          <a:lstStyle/>
          <a:p>
            <a:r>
              <a:rPr lang="en-US" dirty="0" err="1"/>
              <a:t>Sistemas</a:t>
            </a:r>
            <a:r>
              <a:rPr lang="en-US" dirty="0"/>
              <a:t> de </a:t>
            </a:r>
            <a:r>
              <a:rPr lang="en-US" dirty="0" err="1"/>
              <a:t>Controle</a:t>
            </a:r>
            <a:r>
              <a:rPr lang="en-US" dirty="0"/>
              <a:t> Digital</a:t>
            </a:r>
          </a:p>
          <a:p>
            <a:r>
              <a:rPr lang="en-US" dirty="0" err="1"/>
              <a:t>Estabilidade</a:t>
            </a:r>
            <a:r>
              <a:rPr lang="en-US" dirty="0"/>
              <a:t> e </a:t>
            </a:r>
            <a:r>
              <a:rPr lang="en-US" dirty="0" err="1"/>
              <a:t>Resposta</a:t>
            </a:r>
            <a:r>
              <a:rPr lang="en-US" dirty="0"/>
              <a:t> </a:t>
            </a:r>
            <a:r>
              <a:rPr lang="en-US" dirty="0" err="1"/>
              <a:t>Transitória</a:t>
            </a:r>
            <a:r>
              <a:rPr lang="en-US" dirty="0"/>
              <a:t> </a:t>
            </a:r>
            <a:r>
              <a:rPr lang="en-US" dirty="0" err="1"/>
              <a:t>pelo</a:t>
            </a:r>
            <a:r>
              <a:rPr lang="en-US" dirty="0"/>
              <a:t> Root-Locus</a:t>
            </a:r>
          </a:p>
          <a:p>
            <a:r>
              <a:rPr lang="en-US" dirty="0" err="1"/>
              <a:t>Compensação</a:t>
            </a:r>
            <a:r>
              <a:rPr lang="en-US" dirty="0"/>
              <a:t> </a:t>
            </a:r>
            <a:r>
              <a:rPr lang="en-US" dirty="0" err="1"/>
              <a:t>em</a:t>
            </a:r>
            <a:r>
              <a:rPr lang="en-US" dirty="0"/>
              <a:t> </a:t>
            </a:r>
            <a:r>
              <a:rPr lang="en-US" dirty="0" err="1"/>
              <a:t>Cascata</a:t>
            </a:r>
            <a:r>
              <a:rPr lang="en-US" dirty="0"/>
              <a:t>, </a:t>
            </a:r>
            <a:r>
              <a:rPr lang="en-US" dirty="0" err="1"/>
              <a:t>Implementação</a:t>
            </a:r>
            <a:r>
              <a:rPr lang="en-US" dirty="0"/>
              <a:t> de </a:t>
            </a:r>
            <a:r>
              <a:rPr lang="en-US" dirty="0" err="1"/>
              <a:t>Compensadores</a:t>
            </a:r>
            <a:endParaRPr lang="en-US" dirty="0"/>
          </a:p>
        </p:txBody>
      </p:sp>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Título 1"/>
          <p:cNvSpPr>
            <a:spLocks noGrp="1"/>
          </p:cNvSpPr>
          <p:nvPr>
            <p:ph type="title"/>
          </p:nvPr>
        </p:nvSpPr>
        <p:spPr/>
        <p:txBody>
          <a:bodyPr/>
          <a:lstStyle/>
          <a:p>
            <a:r>
              <a:rPr lang="en-US"/>
              <a:t>Nise, pag.584, ex.13.10</a:t>
            </a:r>
            <a:endParaRPr lang="pt-BR"/>
          </a:p>
        </p:txBody>
      </p:sp>
      <p:sp>
        <p:nvSpPr>
          <p:cNvPr id="961539" name="Espaço Reservado para Conteúdo 2"/>
          <p:cNvSpPr>
            <a:spLocks noGrp="1"/>
          </p:cNvSpPr>
          <p:nvPr>
            <p:ph idx="1"/>
          </p:nvPr>
        </p:nvSpPr>
        <p:spPr/>
        <p:txBody>
          <a:bodyPr/>
          <a:lstStyle/>
          <a:p>
            <a:r>
              <a:rPr lang="en-US"/>
              <a:t>Esboce o lugar das raízes e a faixa de ganho estável para o sistema abaixo : </a:t>
            </a:r>
          </a:p>
          <a:p>
            <a:endParaRPr lang="pt-BR"/>
          </a:p>
        </p:txBody>
      </p:sp>
      <p:pic>
        <p:nvPicPr>
          <p:cNvPr id="961540" name="Picture 3"/>
          <p:cNvPicPr>
            <a:picLocks noChangeAspect="1" noChangeArrowheads="1"/>
          </p:cNvPicPr>
          <p:nvPr/>
        </p:nvPicPr>
        <p:blipFill>
          <a:blip r:embed="rId2" cstate="print"/>
          <a:srcRect/>
          <a:stretch>
            <a:fillRect/>
          </a:stretch>
        </p:blipFill>
        <p:spPr bwMode="auto">
          <a:xfrm>
            <a:off x="814388" y="2643188"/>
            <a:ext cx="7924800" cy="1990725"/>
          </a:xfrm>
          <a:prstGeom prst="rect">
            <a:avLst/>
          </a:prstGeom>
          <a:noFill/>
          <a:ln w="12700">
            <a:noFill/>
            <a:miter lim="800000"/>
            <a:headEnd type="none" w="sm" len="sm"/>
            <a:tailEnd type="none" w="sm" len="sm"/>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ço Reservado para Número de Slide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F75A0080-10A9-45B3-B48A-A97B840468E4}" type="slidenum">
              <a:rPr lang="en-US" altLang="pt-BR" sz="1400" smtClean="0"/>
              <a:pPr eaLnBrk="1" hangingPunct="1"/>
              <a:t>112</a:t>
            </a:fld>
            <a:endParaRPr lang="en-US" altLang="pt-BR" sz="1400"/>
          </a:p>
        </p:txBody>
      </p:sp>
      <p:sp>
        <p:nvSpPr>
          <p:cNvPr id="28675" name="Rectangle 2"/>
          <p:cNvSpPr>
            <a:spLocks noGrp="1" noChangeArrowheads="1"/>
          </p:cNvSpPr>
          <p:nvPr>
            <p:ph type="title"/>
          </p:nvPr>
        </p:nvSpPr>
        <p:spPr>
          <a:solidFill>
            <a:srgbClr val="FFFF99"/>
          </a:solidFill>
        </p:spPr>
        <p:txBody>
          <a:bodyPr/>
          <a:lstStyle/>
          <a:p>
            <a:r>
              <a:rPr lang="en-US" altLang="pt-BR"/>
              <a:t>Equações Diferencial Básica</a:t>
            </a:r>
          </a:p>
        </p:txBody>
      </p:sp>
      <p:sp>
        <p:nvSpPr>
          <p:cNvPr id="28676" name="Rectangle 4"/>
          <p:cNvSpPr>
            <a:spLocks noChangeArrowheads="1"/>
          </p:cNvSpPr>
          <p:nvPr/>
        </p:nvSpPr>
        <p:spPr bwMode="auto">
          <a:xfrm>
            <a:off x="495300" y="1295400"/>
            <a:ext cx="84820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spcBef>
                <a:spcPct val="20000"/>
              </a:spcBef>
              <a:buClr>
                <a:schemeClr val="hlink"/>
              </a:buClr>
              <a:buSzPct val="100000"/>
              <a:buFont typeface="Wingdings" pitchFamily="2" charset="2"/>
              <a:buChar char="ð"/>
            </a:pPr>
            <a:r>
              <a:rPr lang="en-US" altLang="pt-BR"/>
              <a:t>Equação Geral para Sistemas de 2a ordem</a:t>
            </a:r>
          </a:p>
        </p:txBody>
      </p:sp>
      <p:graphicFrame>
        <p:nvGraphicFramePr>
          <p:cNvPr id="28677" name="Object 2"/>
          <p:cNvGraphicFramePr>
            <a:graphicFrameLocks noChangeAspect="1"/>
          </p:cNvGraphicFramePr>
          <p:nvPr/>
        </p:nvGraphicFramePr>
        <p:xfrm>
          <a:off x="2763838" y="2000250"/>
          <a:ext cx="3689350" cy="685800"/>
        </p:xfrm>
        <a:graphic>
          <a:graphicData uri="http://schemas.openxmlformats.org/presentationml/2006/ole">
            <mc:AlternateContent xmlns:mc="http://schemas.openxmlformats.org/markup-compatibility/2006">
              <mc:Choice xmlns:v="urn:schemas-microsoft-com:vml" Requires="v">
                <p:oleObj name="Equação" r:id="rId2" imgW="1091726" imgH="203112" progId="Equation.3">
                  <p:embed/>
                </p:oleObj>
              </mc:Choice>
              <mc:Fallback>
                <p:oleObj name="Equação" r:id="rId2" imgW="1091726" imgH="203112"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838" y="2000250"/>
                        <a:ext cx="36893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8723" name="Object 3"/>
          <p:cNvGraphicFramePr>
            <a:graphicFrameLocks noChangeAspect="1"/>
          </p:cNvGraphicFramePr>
          <p:nvPr/>
        </p:nvGraphicFramePr>
        <p:xfrm>
          <a:off x="2806700" y="2643188"/>
          <a:ext cx="3602038" cy="685800"/>
        </p:xfrm>
        <a:graphic>
          <a:graphicData uri="http://schemas.openxmlformats.org/presentationml/2006/ole">
            <mc:AlternateContent xmlns:mc="http://schemas.openxmlformats.org/markup-compatibility/2006">
              <mc:Choice xmlns:v="urn:schemas-microsoft-com:vml" Requires="v">
                <p:oleObj name="Equação" r:id="rId4" imgW="1066337" imgH="203112" progId="Equation.3">
                  <p:embed/>
                </p:oleObj>
              </mc:Choice>
              <mc:Fallback>
                <p:oleObj name="Equação" r:id="rId4" imgW="1066337"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2643188"/>
                        <a:ext cx="360203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8724" name="Object 4"/>
          <p:cNvGraphicFramePr>
            <a:graphicFrameLocks noChangeAspect="1"/>
          </p:cNvGraphicFramePr>
          <p:nvPr/>
        </p:nvGraphicFramePr>
        <p:xfrm>
          <a:off x="2136775" y="3243263"/>
          <a:ext cx="5102225" cy="771525"/>
        </p:xfrm>
        <a:graphic>
          <a:graphicData uri="http://schemas.openxmlformats.org/presentationml/2006/ole">
            <mc:AlternateContent xmlns:mc="http://schemas.openxmlformats.org/markup-compatibility/2006">
              <mc:Choice xmlns:v="urn:schemas-microsoft-com:vml" Requires="v">
                <p:oleObj name="Equação" r:id="rId6" imgW="1511300" imgH="228600" progId="Equation.3">
                  <p:embed/>
                </p:oleObj>
              </mc:Choice>
              <mc:Fallback>
                <p:oleObj name="Equação" r:id="rId6" imgW="15113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6775" y="3243263"/>
                        <a:ext cx="51022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8725" name="Object 5"/>
          <p:cNvGraphicFramePr>
            <a:graphicFrameLocks noChangeAspect="1"/>
          </p:cNvGraphicFramePr>
          <p:nvPr/>
        </p:nvGraphicFramePr>
        <p:xfrm>
          <a:off x="2846388" y="4000500"/>
          <a:ext cx="3600450" cy="1328738"/>
        </p:xfrm>
        <a:graphic>
          <a:graphicData uri="http://schemas.openxmlformats.org/presentationml/2006/ole">
            <mc:AlternateContent xmlns:mc="http://schemas.openxmlformats.org/markup-compatibility/2006">
              <mc:Choice xmlns:v="urn:schemas-microsoft-com:vml" Requires="v">
                <p:oleObj name="Equação" r:id="rId8" imgW="1066337" imgH="393529" progId="Equation.3">
                  <p:embed/>
                </p:oleObj>
              </mc:Choice>
              <mc:Fallback>
                <p:oleObj name="Equação" r:id="rId8" imgW="1066337"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6388" y="4000500"/>
                        <a:ext cx="360045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8726" name="Object 6"/>
          <p:cNvGraphicFramePr>
            <a:graphicFrameLocks noChangeAspect="1"/>
          </p:cNvGraphicFramePr>
          <p:nvPr/>
        </p:nvGraphicFramePr>
        <p:xfrm>
          <a:off x="2452688" y="5314950"/>
          <a:ext cx="4714875" cy="1328738"/>
        </p:xfrm>
        <a:graphic>
          <a:graphicData uri="http://schemas.openxmlformats.org/presentationml/2006/ole">
            <mc:AlternateContent xmlns:mc="http://schemas.openxmlformats.org/markup-compatibility/2006">
              <mc:Choice xmlns:v="urn:schemas-microsoft-com:vml" Requires="v">
                <p:oleObj name="Equação" r:id="rId10" imgW="1396394" imgH="393529" progId="Equation.3">
                  <p:embed/>
                </p:oleObj>
              </mc:Choice>
              <mc:Fallback>
                <p:oleObj name="Equação" r:id="rId10" imgW="1396394" imgH="39352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2688" y="5314950"/>
                        <a:ext cx="4714875"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upo 25"/>
          <p:cNvGrpSpPr>
            <a:grpSpLocks/>
          </p:cNvGrpSpPr>
          <p:nvPr/>
        </p:nvGrpSpPr>
        <p:grpSpPr bwMode="auto">
          <a:xfrm>
            <a:off x="166688" y="2214563"/>
            <a:ext cx="4286250" cy="4202112"/>
            <a:chOff x="-404850" y="-1488080"/>
            <a:chExt cx="4286280" cy="4202700"/>
          </a:xfrm>
        </p:grpSpPr>
        <p:sp>
          <p:nvSpPr>
            <p:cNvPr id="28691" name="Elipse 29"/>
            <p:cNvSpPr>
              <a:spLocks noChangeArrowheads="1"/>
            </p:cNvSpPr>
            <p:nvPr/>
          </p:nvSpPr>
          <p:spPr bwMode="auto">
            <a:xfrm>
              <a:off x="2524108" y="1928802"/>
              <a:ext cx="1357322" cy="785818"/>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28692" name="Conector de seta reta 30"/>
            <p:cNvCxnSpPr>
              <a:cxnSpLocks noChangeShapeType="1"/>
              <a:stCxn id="28691" idx="0"/>
              <a:endCxn id="28693" idx="2"/>
            </p:cNvCxnSpPr>
            <p:nvPr/>
          </p:nvCxnSpPr>
          <p:spPr bwMode="auto">
            <a:xfrm rot="16200000" flipV="1">
              <a:off x="495627" y="-778340"/>
              <a:ext cx="3047550" cy="2366734"/>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28693" name="CaixaDeTexto 31"/>
            <p:cNvSpPr txBox="1">
              <a:spLocks noChangeArrowheads="1"/>
            </p:cNvSpPr>
            <p:nvPr/>
          </p:nvSpPr>
          <p:spPr bwMode="auto">
            <a:xfrm>
              <a:off x="-404850" y="-1488080"/>
              <a:ext cx="2481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1800" b="1">
                  <a:latin typeface="Verdana" pitchFamily="34" charset="0"/>
                </a:rPr>
                <a:t>Resposta Forçada</a:t>
              </a:r>
              <a:endParaRPr lang="pt-BR" altLang="pt-BR" sz="1800" b="1"/>
            </a:p>
          </p:txBody>
        </p:sp>
      </p:grpSp>
      <p:grpSp>
        <p:nvGrpSpPr>
          <p:cNvPr id="3" name="Grupo 39"/>
          <p:cNvGrpSpPr>
            <a:grpSpLocks/>
          </p:cNvGrpSpPr>
          <p:nvPr/>
        </p:nvGrpSpPr>
        <p:grpSpPr bwMode="auto">
          <a:xfrm>
            <a:off x="4310063" y="2428875"/>
            <a:ext cx="5205412" cy="4429125"/>
            <a:chOff x="2452670" y="-1426166"/>
            <a:chExt cx="5205334" cy="4429156"/>
          </a:xfrm>
        </p:grpSpPr>
        <p:sp>
          <p:nvSpPr>
            <p:cNvPr id="28688" name="Elipse 40"/>
            <p:cNvSpPr>
              <a:spLocks noChangeArrowheads="1"/>
            </p:cNvSpPr>
            <p:nvPr/>
          </p:nvSpPr>
          <p:spPr bwMode="auto">
            <a:xfrm>
              <a:off x="2452670" y="1574230"/>
              <a:ext cx="3000396" cy="1428760"/>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28689" name="Conector de seta reta 41"/>
            <p:cNvCxnSpPr>
              <a:cxnSpLocks noChangeShapeType="1"/>
              <a:stCxn id="28688" idx="0"/>
              <a:endCxn id="28690" idx="2"/>
            </p:cNvCxnSpPr>
            <p:nvPr/>
          </p:nvCxnSpPr>
          <p:spPr bwMode="auto">
            <a:xfrm rot="5400000" flipH="1" flipV="1">
              <a:off x="3885091" y="-989057"/>
              <a:ext cx="2631064" cy="2495510"/>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28690" name="CaixaDeTexto 42"/>
            <p:cNvSpPr txBox="1">
              <a:spLocks noChangeArrowheads="1"/>
            </p:cNvSpPr>
            <p:nvPr/>
          </p:nvSpPr>
          <p:spPr bwMode="auto">
            <a:xfrm>
              <a:off x="5238752" y="-1426166"/>
              <a:ext cx="2419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1800" b="1">
                  <a:latin typeface="Verdana" pitchFamily="34" charset="0"/>
                </a:rPr>
                <a:t>Resposta Natural</a:t>
              </a:r>
              <a:endParaRPr lang="pt-BR" altLang="pt-BR" sz="1800" b="1"/>
            </a:p>
          </p:txBody>
        </p:sp>
      </p:grpSp>
      <p:grpSp>
        <p:nvGrpSpPr>
          <p:cNvPr id="4" name="Grupo 47"/>
          <p:cNvGrpSpPr>
            <a:grpSpLocks/>
          </p:cNvGrpSpPr>
          <p:nvPr/>
        </p:nvGrpSpPr>
        <p:grpSpPr bwMode="auto">
          <a:xfrm>
            <a:off x="238125" y="3857625"/>
            <a:ext cx="3214688" cy="2500313"/>
            <a:chOff x="-485812" y="2594"/>
            <a:chExt cx="3214710" cy="2500330"/>
          </a:xfrm>
        </p:grpSpPr>
        <p:sp>
          <p:nvSpPr>
            <p:cNvPr id="28685" name="Elipse 48"/>
            <p:cNvSpPr>
              <a:spLocks noChangeArrowheads="1"/>
            </p:cNvSpPr>
            <p:nvPr/>
          </p:nvSpPr>
          <p:spPr bwMode="auto">
            <a:xfrm>
              <a:off x="1371576" y="1717106"/>
              <a:ext cx="1357322" cy="785818"/>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28686" name="Conector de seta reta 49"/>
            <p:cNvCxnSpPr>
              <a:cxnSpLocks noChangeShapeType="1"/>
              <a:stCxn id="28685" idx="0"/>
              <a:endCxn id="28687" idx="2"/>
            </p:cNvCxnSpPr>
            <p:nvPr/>
          </p:nvCxnSpPr>
          <p:spPr bwMode="auto">
            <a:xfrm rot="16200000" flipV="1">
              <a:off x="641032" y="307900"/>
              <a:ext cx="1068181" cy="1750231"/>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28687" name="CaixaDeTexto 50"/>
            <p:cNvSpPr txBox="1">
              <a:spLocks noChangeArrowheads="1"/>
            </p:cNvSpPr>
            <p:nvPr/>
          </p:nvSpPr>
          <p:spPr bwMode="auto">
            <a:xfrm>
              <a:off x="-485812" y="2594"/>
              <a:ext cx="15716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r>
                <a:rPr lang="en-US" altLang="pt-BR" sz="1800" b="1">
                  <a:latin typeface="Verdana" pitchFamily="34" charset="0"/>
                </a:rPr>
                <a:t>Resposta Completa</a:t>
              </a:r>
              <a:endParaRPr lang="pt-BR" altLang="pt-BR" sz="1800" b="1"/>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58723"/>
                                        </p:tgtEl>
                                        <p:attrNameLst>
                                          <p:attrName>style.visibility</p:attrName>
                                        </p:attrNameLst>
                                      </p:cBhvr>
                                      <p:to>
                                        <p:strVal val="visible"/>
                                      </p:to>
                                    </p:set>
                                    <p:anim calcmode="lin" valueType="num">
                                      <p:cBhvr>
                                        <p:cTn id="7" dur="500" fill="hold"/>
                                        <p:tgtEl>
                                          <p:spTgt spid="158723"/>
                                        </p:tgtEl>
                                        <p:attrNameLst>
                                          <p:attrName>ppt_w</p:attrName>
                                        </p:attrNameLst>
                                      </p:cBhvr>
                                      <p:tavLst>
                                        <p:tav tm="0">
                                          <p:val>
                                            <p:fltVal val="0"/>
                                          </p:val>
                                        </p:tav>
                                        <p:tav tm="100000">
                                          <p:val>
                                            <p:strVal val="#ppt_w"/>
                                          </p:val>
                                        </p:tav>
                                      </p:tavLst>
                                    </p:anim>
                                    <p:anim calcmode="lin" valueType="num">
                                      <p:cBhvr>
                                        <p:cTn id="8" dur="500" fill="hold"/>
                                        <p:tgtEl>
                                          <p:spTgt spid="158723"/>
                                        </p:tgtEl>
                                        <p:attrNameLst>
                                          <p:attrName>ppt_h</p:attrName>
                                        </p:attrNameLst>
                                      </p:cBhvr>
                                      <p:tavLst>
                                        <p:tav tm="0">
                                          <p:val>
                                            <p:fltVal val="0"/>
                                          </p:val>
                                        </p:tav>
                                        <p:tav tm="100000">
                                          <p:val>
                                            <p:strVal val="#ppt_h"/>
                                          </p:val>
                                        </p:tav>
                                      </p:tavLst>
                                    </p:anim>
                                    <p:animEffect transition="in" filter="fade">
                                      <p:cBhvr>
                                        <p:cTn id="9" dur="500"/>
                                        <p:tgtEl>
                                          <p:spTgt spid="15872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58724"/>
                                        </p:tgtEl>
                                        <p:attrNameLst>
                                          <p:attrName>style.visibility</p:attrName>
                                        </p:attrNameLst>
                                      </p:cBhvr>
                                      <p:to>
                                        <p:strVal val="visible"/>
                                      </p:to>
                                    </p:set>
                                    <p:anim calcmode="lin" valueType="num">
                                      <p:cBhvr>
                                        <p:cTn id="14" dur="500" fill="hold"/>
                                        <p:tgtEl>
                                          <p:spTgt spid="158724"/>
                                        </p:tgtEl>
                                        <p:attrNameLst>
                                          <p:attrName>ppt_w</p:attrName>
                                        </p:attrNameLst>
                                      </p:cBhvr>
                                      <p:tavLst>
                                        <p:tav tm="0">
                                          <p:val>
                                            <p:fltVal val="0"/>
                                          </p:val>
                                        </p:tav>
                                        <p:tav tm="100000">
                                          <p:val>
                                            <p:strVal val="#ppt_w"/>
                                          </p:val>
                                        </p:tav>
                                      </p:tavLst>
                                    </p:anim>
                                    <p:anim calcmode="lin" valueType="num">
                                      <p:cBhvr>
                                        <p:cTn id="15" dur="500" fill="hold"/>
                                        <p:tgtEl>
                                          <p:spTgt spid="158724"/>
                                        </p:tgtEl>
                                        <p:attrNameLst>
                                          <p:attrName>ppt_h</p:attrName>
                                        </p:attrNameLst>
                                      </p:cBhvr>
                                      <p:tavLst>
                                        <p:tav tm="0">
                                          <p:val>
                                            <p:fltVal val="0"/>
                                          </p:val>
                                        </p:tav>
                                        <p:tav tm="100000">
                                          <p:val>
                                            <p:strVal val="#ppt_h"/>
                                          </p:val>
                                        </p:tav>
                                      </p:tavLst>
                                    </p:anim>
                                    <p:animEffect transition="in" filter="fade">
                                      <p:cBhvr>
                                        <p:cTn id="16" dur="500"/>
                                        <p:tgtEl>
                                          <p:spTgt spid="1587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158725"/>
                                        </p:tgtEl>
                                        <p:attrNameLst>
                                          <p:attrName>style.visibility</p:attrName>
                                        </p:attrNameLst>
                                      </p:cBhvr>
                                      <p:to>
                                        <p:strVal val="visible"/>
                                      </p:to>
                                    </p:set>
                                    <p:anim calcmode="lin" valueType="num">
                                      <p:cBhvr>
                                        <p:cTn id="21" dur="500" fill="hold"/>
                                        <p:tgtEl>
                                          <p:spTgt spid="158725"/>
                                        </p:tgtEl>
                                        <p:attrNameLst>
                                          <p:attrName>ppt_w</p:attrName>
                                        </p:attrNameLst>
                                      </p:cBhvr>
                                      <p:tavLst>
                                        <p:tav tm="0">
                                          <p:val>
                                            <p:fltVal val="0"/>
                                          </p:val>
                                        </p:tav>
                                        <p:tav tm="100000">
                                          <p:val>
                                            <p:strVal val="#ppt_w"/>
                                          </p:val>
                                        </p:tav>
                                      </p:tavLst>
                                    </p:anim>
                                    <p:anim calcmode="lin" valueType="num">
                                      <p:cBhvr>
                                        <p:cTn id="22" dur="500" fill="hold"/>
                                        <p:tgtEl>
                                          <p:spTgt spid="158725"/>
                                        </p:tgtEl>
                                        <p:attrNameLst>
                                          <p:attrName>ppt_h</p:attrName>
                                        </p:attrNameLst>
                                      </p:cBhvr>
                                      <p:tavLst>
                                        <p:tav tm="0">
                                          <p:val>
                                            <p:fltVal val="0"/>
                                          </p:val>
                                        </p:tav>
                                        <p:tav tm="100000">
                                          <p:val>
                                            <p:strVal val="#ppt_h"/>
                                          </p:val>
                                        </p:tav>
                                      </p:tavLst>
                                    </p:anim>
                                    <p:animEffect transition="in" filter="fade">
                                      <p:cBhvr>
                                        <p:cTn id="23" dur="500"/>
                                        <p:tgtEl>
                                          <p:spTgt spid="15872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158726"/>
                                        </p:tgtEl>
                                        <p:attrNameLst>
                                          <p:attrName>style.visibility</p:attrName>
                                        </p:attrNameLst>
                                      </p:cBhvr>
                                      <p:to>
                                        <p:strVal val="visible"/>
                                      </p:to>
                                    </p:set>
                                    <p:anim calcmode="lin" valueType="num">
                                      <p:cBhvr>
                                        <p:cTn id="28" dur="500" fill="hold"/>
                                        <p:tgtEl>
                                          <p:spTgt spid="158726"/>
                                        </p:tgtEl>
                                        <p:attrNameLst>
                                          <p:attrName>ppt_w</p:attrName>
                                        </p:attrNameLst>
                                      </p:cBhvr>
                                      <p:tavLst>
                                        <p:tav tm="0">
                                          <p:val>
                                            <p:fltVal val="0"/>
                                          </p:val>
                                        </p:tav>
                                        <p:tav tm="100000">
                                          <p:val>
                                            <p:strVal val="#ppt_w"/>
                                          </p:val>
                                        </p:tav>
                                      </p:tavLst>
                                    </p:anim>
                                    <p:anim calcmode="lin" valueType="num">
                                      <p:cBhvr>
                                        <p:cTn id="29" dur="500" fill="hold"/>
                                        <p:tgtEl>
                                          <p:spTgt spid="158726"/>
                                        </p:tgtEl>
                                        <p:attrNameLst>
                                          <p:attrName>ppt_h</p:attrName>
                                        </p:attrNameLst>
                                      </p:cBhvr>
                                      <p:tavLst>
                                        <p:tav tm="0">
                                          <p:val>
                                            <p:fltVal val="0"/>
                                          </p:val>
                                        </p:tav>
                                        <p:tav tm="100000">
                                          <p:val>
                                            <p:strVal val="#ppt_h"/>
                                          </p:val>
                                        </p:tav>
                                      </p:tavLst>
                                    </p:anim>
                                    <p:animEffect transition="in" filter="fade">
                                      <p:cBhvr>
                                        <p:cTn id="30" dur="500"/>
                                        <p:tgtEl>
                                          <p:spTgt spid="1587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Effect transition="in" filter="fade">
                                      <p:cBhvr>
                                        <p:cTn id="44" dur="500"/>
                                        <p:tgtEl>
                                          <p:spTgt spid="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Título 1"/>
          <p:cNvSpPr>
            <a:spLocks noGrp="1"/>
          </p:cNvSpPr>
          <p:nvPr>
            <p:ph type="title"/>
          </p:nvPr>
        </p:nvSpPr>
        <p:spPr/>
        <p:txBody>
          <a:bodyPr/>
          <a:lstStyle/>
          <a:p>
            <a:r>
              <a:rPr lang="en-US"/>
              <a:t>Root-Locus</a:t>
            </a:r>
            <a:endParaRPr lang="pt-BR"/>
          </a:p>
        </p:txBody>
      </p:sp>
      <p:sp>
        <p:nvSpPr>
          <p:cNvPr id="3" name="Espaço Reservado para Conteúdo 2"/>
          <p:cNvSpPr>
            <a:spLocks noGrp="1"/>
          </p:cNvSpPr>
          <p:nvPr>
            <p:ph idx="1"/>
          </p:nvPr>
        </p:nvSpPr>
        <p:spPr/>
        <p:txBody>
          <a:bodyPr/>
          <a:lstStyle/>
          <a:p>
            <a:r>
              <a:rPr lang="en-US"/>
              <a:t>Dado que T(z) = G(z)/[1+G(z)] o lugar das raízes em z tem a mesma forma do lugar das raízes em s</a:t>
            </a:r>
          </a:p>
          <a:p>
            <a:r>
              <a:rPr lang="en-US"/>
              <a:t>A região de estabilidade é determinada no entanto pelo cruzamento do root-locus com o círculo unitário e não com o eixo imaginário</a:t>
            </a:r>
          </a:p>
          <a:p>
            <a:r>
              <a:rPr lang="en-US"/>
              <a:t>Fazemos então : </a:t>
            </a:r>
          </a:p>
          <a:p>
            <a:pPr lvl="1"/>
            <a:r>
              <a:rPr lang="en-US"/>
              <a:t>z:Ep+%i*sqrt(1-Ep^2); gz</a:t>
            </a:r>
            <a:r>
              <a:rPr lang="en-US">
                <a:sym typeface="Wingdings" pitchFamily="2" charset="2"/>
              </a:rPr>
              <a:t>:(z+1)/[(z-1)*(z-0.5)];</a:t>
            </a:r>
          </a:p>
          <a:p>
            <a:pPr lvl="1"/>
            <a:r>
              <a:rPr lang="en-US">
                <a:sym typeface="Wingdings" pitchFamily="2" charset="2"/>
              </a:rPr>
              <a:t>K : -1/gz ; ratsimp(imagpart(K)) ; expand(solve(%=0,Ep)) ; Ep = 0.5</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Título 1"/>
          <p:cNvSpPr>
            <a:spLocks noGrp="1"/>
          </p:cNvSpPr>
          <p:nvPr>
            <p:ph type="title"/>
          </p:nvPr>
        </p:nvSpPr>
        <p:spPr/>
        <p:txBody>
          <a:bodyPr/>
          <a:lstStyle/>
          <a:p>
            <a:r>
              <a:rPr lang="en-US"/>
              <a:t>Root-Locus e Localização do Ponto crítico de ganho</a:t>
            </a:r>
            <a:endParaRPr lang="pt-BR"/>
          </a:p>
        </p:txBody>
      </p:sp>
      <p:pic>
        <p:nvPicPr>
          <p:cNvPr id="963587" name="Picture 4"/>
          <p:cNvPicPr>
            <a:picLocks noChangeAspect="1" noChangeArrowheads="1"/>
          </p:cNvPicPr>
          <p:nvPr/>
        </p:nvPicPr>
        <p:blipFill>
          <a:blip r:embed="rId2" cstate="print"/>
          <a:srcRect/>
          <a:stretch>
            <a:fillRect/>
          </a:stretch>
        </p:blipFill>
        <p:spPr bwMode="auto">
          <a:xfrm>
            <a:off x="1828800" y="1000125"/>
            <a:ext cx="6624638" cy="5600700"/>
          </a:xfrm>
          <a:prstGeom prst="rect">
            <a:avLst/>
          </a:prstGeom>
          <a:noFill/>
          <a:ln w="12700">
            <a:noFill/>
            <a:miter lim="800000"/>
            <a:headEnd type="none" w="sm" len="sm"/>
            <a:tailEnd type="none" w="sm" len="sm"/>
          </a:ln>
        </p:spPr>
      </p:pic>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Título 1"/>
          <p:cNvSpPr>
            <a:spLocks noGrp="1"/>
          </p:cNvSpPr>
          <p:nvPr>
            <p:ph type="title"/>
          </p:nvPr>
        </p:nvSpPr>
        <p:spPr/>
        <p:txBody>
          <a:bodyPr/>
          <a:lstStyle/>
          <a:p>
            <a:r>
              <a:rPr lang="en-US"/>
              <a:t>Determinação do Ganho Crítico</a:t>
            </a:r>
            <a:endParaRPr lang="pt-BR"/>
          </a:p>
        </p:txBody>
      </p:sp>
      <p:sp>
        <p:nvSpPr>
          <p:cNvPr id="3" name="Espaço Reservado para Conteúdo 2"/>
          <p:cNvSpPr>
            <a:spLocks noGrp="1"/>
          </p:cNvSpPr>
          <p:nvPr>
            <p:ph idx="1"/>
          </p:nvPr>
        </p:nvSpPr>
        <p:spPr/>
        <p:txBody>
          <a:bodyPr/>
          <a:lstStyle/>
          <a:p>
            <a:r>
              <a:rPr lang="en-US"/>
              <a:t>Ep : 0.5; z:0.5+%i*sqrt(1-0.5^2); </a:t>
            </a:r>
          </a:p>
          <a:p>
            <a:r>
              <a:rPr lang="en-US"/>
              <a:t>gz : </a:t>
            </a:r>
            <a:r>
              <a:rPr lang="pt-BR"/>
              <a:t>(z+1)/((z-1)*(z-0.5)); K : -1/gz</a:t>
            </a:r>
          </a:p>
          <a:p>
            <a:r>
              <a:rPr lang="en-US"/>
              <a:t>abs(K) ; K = 0.5</a:t>
            </a:r>
          </a:p>
          <a:p>
            <a:r>
              <a:rPr lang="en-US"/>
              <a:t>Logo a região de estabilidade é para 0&lt;K&lt;0.5</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Título 1"/>
          <p:cNvSpPr>
            <a:spLocks noGrp="1"/>
          </p:cNvSpPr>
          <p:nvPr>
            <p:ph type="title"/>
          </p:nvPr>
        </p:nvSpPr>
        <p:spPr/>
        <p:txBody>
          <a:bodyPr/>
          <a:lstStyle/>
          <a:p>
            <a:r>
              <a:rPr lang="en-US" dirty="0" err="1"/>
              <a:t>Nise</a:t>
            </a:r>
            <a:r>
              <a:rPr lang="en-US" dirty="0"/>
              <a:t>, pag.584, ex.13.10 (via </a:t>
            </a:r>
            <a:r>
              <a:rPr lang="en-US" dirty="0" err="1"/>
              <a:t>Matlab</a:t>
            </a:r>
            <a:r>
              <a:rPr lang="en-US" dirty="0"/>
              <a:t>)</a:t>
            </a:r>
            <a:endParaRPr lang="pt-BR" dirty="0"/>
          </a:p>
        </p:txBody>
      </p:sp>
      <p:sp>
        <p:nvSpPr>
          <p:cNvPr id="961539" name="Espaço Reservado para Conteúdo 2"/>
          <p:cNvSpPr>
            <a:spLocks noGrp="1"/>
          </p:cNvSpPr>
          <p:nvPr>
            <p:ph idx="1"/>
          </p:nvPr>
        </p:nvSpPr>
        <p:spPr>
          <a:xfrm>
            <a:off x="294085" y="1000108"/>
            <a:ext cx="9340188" cy="5381625"/>
          </a:xfrm>
        </p:spPr>
        <p:txBody>
          <a:bodyPr/>
          <a:lstStyle/>
          <a:p>
            <a:r>
              <a:rPr lang="en-US" dirty="0" err="1"/>
              <a:t>Esboce</a:t>
            </a:r>
            <a:r>
              <a:rPr lang="en-US" dirty="0"/>
              <a:t> o </a:t>
            </a:r>
            <a:r>
              <a:rPr lang="en-US" dirty="0" err="1"/>
              <a:t>lugar</a:t>
            </a:r>
            <a:r>
              <a:rPr lang="en-US" dirty="0"/>
              <a:t> das </a:t>
            </a:r>
            <a:r>
              <a:rPr lang="en-US" dirty="0" err="1"/>
              <a:t>raízes</a:t>
            </a:r>
            <a:r>
              <a:rPr lang="en-US" dirty="0"/>
              <a:t> e a </a:t>
            </a:r>
            <a:r>
              <a:rPr lang="en-US" dirty="0" err="1"/>
              <a:t>faixa</a:t>
            </a:r>
            <a:r>
              <a:rPr lang="en-US" dirty="0"/>
              <a:t> de </a:t>
            </a:r>
            <a:r>
              <a:rPr lang="en-US" dirty="0" err="1"/>
              <a:t>ganho</a:t>
            </a:r>
            <a:r>
              <a:rPr lang="en-US" dirty="0"/>
              <a:t> </a:t>
            </a:r>
            <a:r>
              <a:rPr lang="en-US" dirty="0" err="1"/>
              <a:t>estável</a:t>
            </a:r>
            <a:r>
              <a:rPr lang="en-US" dirty="0"/>
              <a:t> </a:t>
            </a:r>
            <a:r>
              <a:rPr lang="en-US" dirty="0" err="1"/>
              <a:t>para</a:t>
            </a:r>
            <a:r>
              <a:rPr lang="en-US" dirty="0"/>
              <a:t> o </a:t>
            </a:r>
            <a:r>
              <a:rPr lang="en-US" dirty="0" err="1"/>
              <a:t>sistema</a:t>
            </a:r>
            <a:r>
              <a:rPr lang="en-US" dirty="0"/>
              <a:t> </a:t>
            </a:r>
            <a:r>
              <a:rPr lang="en-US" dirty="0" err="1"/>
              <a:t>abaixo</a:t>
            </a:r>
            <a:r>
              <a:rPr lang="en-US" dirty="0"/>
              <a:t> : </a:t>
            </a:r>
          </a:p>
          <a:p>
            <a:endParaRPr lang="en-US" dirty="0"/>
          </a:p>
          <a:p>
            <a:endParaRPr lang="en-US" dirty="0"/>
          </a:p>
          <a:p>
            <a:endParaRPr lang="en-US" dirty="0"/>
          </a:p>
          <a:p>
            <a:endParaRPr lang="en-US" dirty="0"/>
          </a:p>
          <a:p>
            <a:r>
              <a:rPr lang="en-US" dirty="0"/>
              <a:t> GHz=</a:t>
            </a:r>
            <a:r>
              <a:rPr lang="en-US" dirty="0" err="1"/>
              <a:t>tf</a:t>
            </a:r>
            <a:r>
              <a:rPr lang="en-US" dirty="0"/>
              <a:t>([1 1],poly([1 0.5]),1); </a:t>
            </a:r>
            <a:r>
              <a:rPr lang="en-US" dirty="0" err="1"/>
              <a:t>rlocus</a:t>
            </a:r>
            <a:r>
              <a:rPr lang="en-US" dirty="0"/>
              <a:t>(GHz);</a:t>
            </a:r>
          </a:p>
          <a:p>
            <a:r>
              <a:rPr lang="en-US" dirty="0"/>
              <a:t> </a:t>
            </a:r>
            <a:r>
              <a:rPr lang="en-US" dirty="0" err="1"/>
              <a:t>Marcamos</a:t>
            </a:r>
            <a:r>
              <a:rPr lang="en-US" dirty="0"/>
              <a:t> no </a:t>
            </a:r>
            <a:r>
              <a:rPr lang="en-US" dirty="0" err="1"/>
              <a:t>lugar</a:t>
            </a:r>
            <a:r>
              <a:rPr lang="en-US" dirty="0"/>
              <a:t> das </a:t>
            </a:r>
            <a:r>
              <a:rPr lang="en-US" dirty="0" err="1"/>
              <a:t>raízes</a:t>
            </a:r>
            <a:r>
              <a:rPr lang="en-US" dirty="0"/>
              <a:t> o </a:t>
            </a:r>
            <a:r>
              <a:rPr lang="en-US" dirty="0" err="1"/>
              <a:t>cruzamento</a:t>
            </a:r>
            <a:r>
              <a:rPr lang="en-US" dirty="0"/>
              <a:t> do </a:t>
            </a:r>
            <a:r>
              <a:rPr lang="en-US" dirty="0" err="1"/>
              <a:t>rootlocus</a:t>
            </a:r>
            <a:r>
              <a:rPr lang="en-US" dirty="0"/>
              <a:t> com o </a:t>
            </a:r>
            <a:r>
              <a:rPr lang="en-US" dirty="0" err="1"/>
              <a:t>círculo</a:t>
            </a:r>
            <a:r>
              <a:rPr lang="en-US" dirty="0"/>
              <a:t> </a:t>
            </a:r>
            <a:r>
              <a:rPr lang="en-US" dirty="0" err="1"/>
              <a:t>unitário</a:t>
            </a:r>
            <a:r>
              <a:rPr lang="en-US" dirty="0"/>
              <a:t> e </a:t>
            </a:r>
            <a:r>
              <a:rPr lang="en-US" dirty="0" err="1"/>
              <a:t>obtemos</a:t>
            </a:r>
            <a:r>
              <a:rPr lang="en-US" dirty="0"/>
              <a:t> o </a:t>
            </a:r>
            <a:r>
              <a:rPr lang="en-US" dirty="0" err="1"/>
              <a:t>ganho</a:t>
            </a:r>
            <a:r>
              <a:rPr lang="en-US" dirty="0"/>
              <a:t> </a:t>
            </a:r>
            <a:r>
              <a:rPr lang="en-US" dirty="0" err="1"/>
              <a:t>crítico</a:t>
            </a:r>
            <a:r>
              <a:rPr lang="en-US" dirty="0"/>
              <a:t>.</a:t>
            </a:r>
          </a:p>
          <a:p>
            <a:endParaRPr lang="pt-BR" dirty="0"/>
          </a:p>
        </p:txBody>
      </p:sp>
      <p:pic>
        <p:nvPicPr>
          <p:cNvPr id="961540" name="Picture 3"/>
          <p:cNvPicPr>
            <a:picLocks noChangeAspect="1" noChangeArrowheads="1"/>
          </p:cNvPicPr>
          <p:nvPr/>
        </p:nvPicPr>
        <p:blipFill>
          <a:blip r:embed="rId2" cstate="print"/>
          <a:srcRect/>
          <a:stretch>
            <a:fillRect/>
          </a:stretch>
        </p:blipFill>
        <p:spPr bwMode="auto">
          <a:xfrm>
            <a:off x="814388" y="2366969"/>
            <a:ext cx="7924800" cy="1990725"/>
          </a:xfrm>
          <a:prstGeom prst="rect">
            <a:avLst/>
          </a:prstGeom>
          <a:noFill/>
          <a:ln w="12700">
            <a:noFill/>
            <a:miter lim="800000"/>
            <a:headEnd type="none" w="sm" len="sm"/>
            <a:tailEnd type="none" w="sm" len="sm"/>
          </a:ln>
        </p:spPr>
      </p:pic>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Rootlocus</a:t>
            </a:r>
            <a:r>
              <a:rPr lang="en-US" dirty="0"/>
              <a:t> de GH(z) via </a:t>
            </a:r>
            <a:r>
              <a:rPr lang="en-US" dirty="0" err="1"/>
              <a:t>Matlab</a:t>
            </a:r>
            <a:endParaRPr lang="pt-BR" dirty="0"/>
          </a:p>
        </p:txBody>
      </p:sp>
      <p:sp>
        <p:nvSpPr>
          <p:cNvPr id="4" name="Espaço Reservado para Conteúdo 3"/>
          <p:cNvSpPr>
            <a:spLocks noGrp="1"/>
          </p:cNvSpPr>
          <p:nvPr>
            <p:ph sz="half" idx="1"/>
          </p:nvPr>
        </p:nvSpPr>
        <p:spPr>
          <a:xfrm>
            <a:off x="294085" y="1196983"/>
            <a:ext cx="3658783" cy="5381625"/>
          </a:xfrm>
        </p:spPr>
        <p:txBody>
          <a:bodyPr/>
          <a:lstStyle/>
          <a:p>
            <a:r>
              <a:rPr lang="en-US" dirty="0"/>
              <a:t>O </a:t>
            </a:r>
            <a:r>
              <a:rPr lang="en-US" dirty="0" err="1"/>
              <a:t>ganho</a:t>
            </a:r>
            <a:r>
              <a:rPr lang="en-US" dirty="0"/>
              <a:t> </a:t>
            </a:r>
            <a:r>
              <a:rPr lang="en-US" dirty="0" err="1"/>
              <a:t>então</a:t>
            </a:r>
            <a:r>
              <a:rPr lang="en-US" dirty="0"/>
              <a:t> é 0.492 o </a:t>
            </a:r>
            <a:r>
              <a:rPr lang="en-US" dirty="0" err="1"/>
              <a:t>que</a:t>
            </a:r>
            <a:r>
              <a:rPr lang="en-US" dirty="0"/>
              <a:t> </a:t>
            </a:r>
            <a:r>
              <a:rPr lang="en-US" dirty="0" err="1"/>
              <a:t>concorda</a:t>
            </a:r>
            <a:r>
              <a:rPr lang="en-US" dirty="0"/>
              <a:t> com o </a:t>
            </a:r>
            <a:r>
              <a:rPr lang="en-US" dirty="0" err="1"/>
              <a:t>cálculo</a:t>
            </a:r>
            <a:r>
              <a:rPr lang="en-US" dirty="0"/>
              <a:t> anterior</a:t>
            </a:r>
            <a:endParaRPr lang="pt-BR" dirty="0"/>
          </a:p>
        </p:txBody>
      </p:sp>
      <p:pic>
        <p:nvPicPr>
          <p:cNvPr id="212995" name="Picture 3"/>
          <p:cNvPicPr>
            <a:picLocks noChangeAspect="1" noChangeArrowheads="1"/>
          </p:cNvPicPr>
          <p:nvPr/>
        </p:nvPicPr>
        <p:blipFill>
          <a:blip r:embed="rId2" cstate="print"/>
          <a:srcRect/>
          <a:stretch>
            <a:fillRect/>
          </a:stretch>
        </p:blipFill>
        <p:spPr bwMode="auto">
          <a:xfrm>
            <a:off x="3024174" y="1123972"/>
            <a:ext cx="6791325" cy="5448300"/>
          </a:xfrm>
          <a:prstGeom prst="rect">
            <a:avLst/>
          </a:prstGeom>
          <a:noFill/>
          <a:ln w="9525">
            <a:noFill/>
            <a:miter lim="800000"/>
            <a:headEnd/>
            <a:tailEnd/>
          </a:ln>
          <a:effectLst/>
        </p:spPr>
      </p:pic>
    </p:spTree>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Título 1"/>
          <p:cNvSpPr>
            <a:spLocks noGrp="1"/>
          </p:cNvSpPr>
          <p:nvPr>
            <p:ph type="title"/>
          </p:nvPr>
        </p:nvSpPr>
        <p:spPr/>
        <p:txBody>
          <a:bodyPr/>
          <a:lstStyle/>
          <a:p>
            <a:r>
              <a:rPr lang="en-US"/>
              <a:t>Nise, Ex.13.11, pag.585</a:t>
            </a:r>
            <a:endParaRPr lang="pt-BR"/>
          </a:p>
        </p:txBody>
      </p:sp>
      <p:sp>
        <p:nvSpPr>
          <p:cNvPr id="3" name="Espaço Reservado para Conteúdo 2"/>
          <p:cNvSpPr>
            <a:spLocks noGrp="1"/>
          </p:cNvSpPr>
          <p:nvPr>
            <p:ph idx="1"/>
          </p:nvPr>
        </p:nvSpPr>
        <p:spPr/>
        <p:txBody>
          <a:bodyPr/>
          <a:lstStyle/>
          <a:p>
            <a:r>
              <a:rPr lang="en-US"/>
              <a:t>Calcule K no sistema do slide anterior para que </a:t>
            </a:r>
            <a:r>
              <a:rPr lang="el-GR"/>
              <a:t>ζ</a:t>
            </a:r>
            <a:r>
              <a:rPr lang="en-US"/>
              <a:t>=0.7</a:t>
            </a:r>
          </a:p>
          <a:p>
            <a:r>
              <a:rPr lang="en-US"/>
              <a:t>Solução : a=0.7/√(1-0.7</a:t>
            </a:r>
            <a:r>
              <a:rPr lang="en-US" baseline="30000"/>
              <a:t>2</a:t>
            </a:r>
            <a:r>
              <a:rPr lang="en-US"/>
              <a:t>)= 0.98</a:t>
            </a:r>
          </a:p>
          <a:p>
            <a:r>
              <a:rPr lang="en-US"/>
              <a:t>Curva de Amort cte = e</a:t>
            </a:r>
            <a:r>
              <a:rPr lang="en-US" baseline="30000"/>
              <a:t>-0.98</a:t>
            </a:r>
            <a:r>
              <a:rPr lang="el-GR" baseline="30000"/>
              <a:t>ω</a:t>
            </a:r>
            <a:r>
              <a:rPr lang="en-US" baseline="30000"/>
              <a:t>T</a:t>
            </a:r>
            <a:r>
              <a:rPr lang="en-US"/>
              <a:t>.e</a:t>
            </a:r>
            <a:r>
              <a:rPr lang="en-US" baseline="30000"/>
              <a:t>j</a:t>
            </a:r>
            <a:r>
              <a:rPr lang="el-GR" baseline="30000"/>
              <a:t>ω</a:t>
            </a:r>
            <a:r>
              <a:rPr lang="en-US" baseline="30000"/>
              <a:t>T</a:t>
            </a:r>
            <a:r>
              <a:rPr lang="en-US"/>
              <a:t>   </a:t>
            </a:r>
          </a:p>
          <a:p>
            <a:r>
              <a:rPr lang="en-US"/>
              <a:t>A forma mais rápida de resolver este problema é gráfica e através do Matlab. O programa é apresentado a seguir.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Título 1"/>
          <p:cNvSpPr>
            <a:spLocks noGrp="1"/>
          </p:cNvSpPr>
          <p:nvPr>
            <p:ph type="title"/>
          </p:nvPr>
        </p:nvSpPr>
        <p:spPr/>
        <p:txBody>
          <a:bodyPr/>
          <a:lstStyle/>
          <a:p>
            <a:r>
              <a:rPr lang="en-US"/>
              <a:t>Programa para o exemplo 13.11 </a:t>
            </a:r>
            <a:endParaRPr lang="pt-BR"/>
          </a:p>
        </p:txBody>
      </p:sp>
      <p:sp>
        <p:nvSpPr>
          <p:cNvPr id="3" name="Espaço Reservado para Conteúdo 2"/>
          <p:cNvSpPr>
            <a:spLocks noGrp="1"/>
          </p:cNvSpPr>
          <p:nvPr>
            <p:ph idx="1"/>
          </p:nvPr>
        </p:nvSpPr>
        <p:spPr/>
        <p:txBody>
          <a:bodyPr/>
          <a:lstStyle/>
          <a:p>
            <a:r>
              <a:rPr lang="en-US" dirty="0" err="1"/>
              <a:t>Comandos</a:t>
            </a:r>
            <a:r>
              <a:rPr lang="en-US" dirty="0"/>
              <a:t> </a:t>
            </a:r>
            <a:r>
              <a:rPr lang="en-US" i="1" dirty="0" err="1"/>
              <a:t>Matlab</a:t>
            </a:r>
            <a:endParaRPr lang="en-US" dirty="0"/>
          </a:p>
          <a:p>
            <a:pPr lvl="1"/>
            <a:r>
              <a:rPr lang="en-US" dirty="0" err="1"/>
              <a:t>clf</a:t>
            </a:r>
            <a:r>
              <a:rPr lang="en-US" dirty="0"/>
              <a:t>; </a:t>
            </a:r>
            <a:r>
              <a:rPr lang="en-US" dirty="0" err="1"/>
              <a:t>numgz</a:t>
            </a:r>
            <a:r>
              <a:rPr lang="en-US" dirty="0"/>
              <a:t>=[1 1]; </a:t>
            </a:r>
            <a:r>
              <a:rPr lang="en-US" dirty="0" err="1"/>
              <a:t>dengz</a:t>
            </a:r>
            <a:r>
              <a:rPr lang="en-US" dirty="0"/>
              <a:t>=poly([1 0.5]); ‘G(z)’;</a:t>
            </a:r>
          </a:p>
          <a:p>
            <a:pPr lvl="1"/>
            <a:r>
              <a:rPr lang="en-US" dirty="0" err="1"/>
              <a:t>Gz</a:t>
            </a:r>
            <a:r>
              <a:rPr lang="en-US" dirty="0"/>
              <a:t> = </a:t>
            </a:r>
            <a:r>
              <a:rPr lang="en-US" dirty="0" err="1"/>
              <a:t>tf</a:t>
            </a:r>
            <a:r>
              <a:rPr lang="en-US" dirty="0"/>
              <a:t>(</a:t>
            </a:r>
            <a:r>
              <a:rPr lang="en-US" dirty="0" err="1"/>
              <a:t>numgz,dengz</a:t>
            </a:r>
            <a:r>
              <a:rPr lang="en-US" dirty="0"/>
              <a:t>,[ ]);</a:t>
            </a:r>
          </a:p>
          <a:p>
            <a:pPr lvl="1"/>
            <a:r>
              <a:rPr lang="en-US" dirty="0"/>
              <a:t>z=input(‘</a:t>
            </a:r>
            <a:r>
              <a:rPr lang="en-US" dirty="0" err="1"/>
              <a:t>Digite</a:t>
            </a:r>
            <a:r>
              <a:rPr lang="en-US" dirty="0"/>
              <a:t> o Valor da </a:t>
            </a:r>
            <a:r>
              <a:rPr lang="en-US" dirty="0" err="1"/>
              <a:t>Relação</a:t>
            </a:r>
            <a:r>
              <a:rPr lang="en-US" dirty="0"/>
              <a:t> de </a:t>
            </a:r>
            <a:r>
              <a:rPr lang="en-US" dirty="0" err="1"/>
              <a:t>Amortecimento</a:t>
            </a:r>
            <a:r>
              <a:rPr lang="en-US" dirty="0"/>
              <a:t>’);</a:t>
            </a:r>
          </a:p>
          <a:p>
            <a:pPr lvl="1"/>
            <a:r>
              <a:rPr lang="en-US" dirty="0" err="1"/>
              <a:t>rlocus</a:t>
            </a:r>
            <a:r>
              <a:rPr lang="en-US" dirty="0"/>
              <a:t>(</a:t>
            </a:r>
            <a:r>
              <a:rPr lang="en-US" dirty="0" err="1"/>
              <a:t>Gz</a:t>
            </a:r>
            <a:r>
              <a:rPr lang="en-US" dirty="0"/>
              <a:t>); </a:t>
            </a:r>
            <a:r>
              <a:rPr lang="en-US" dirty="0" err="1"/>
              <a:t>zgrid</a:t>
            </a:r>
            <a:r>
              <a:rPr lang="en-US" dirty="0"/>
              <a:t>(z,0); title([‘Lugar das </a:t>
            </a:r>
            <a:r>
              <a:rPr lang="en-US" dirty="0" err="1"/>
              <a:t>Raízes</a:t>
            </a:r>
            <a:r>
              <a:rPr lang="en-US" dirty="0"/>
              <a:t> no Plano z’])</a:t>
            </a:r>
          </a:p>
          <a:p>
            <a:pPr lvl="1"/>
            <a:r>
              <a:rPr lang="en-US" dirty="0"/>
              <a:t>[</a:t>
            </a:r>
            <a:r>
              <a:rPr lang="en-US" dirty="0" err="1"/>
              <a:t>K,p</a:t>
            </a:r>
            <a:r>
              <a:rPr lang="en-US" dirty="0"/>
              <a:t>]=</a:t>
            </a:r>
            <a:r>
              <a:rPr lang="en-US" dirty="0" err="1"/>
              <a:t>rlocfind</a:t>
            </a:r>
            <a:r>
              <a:rPr lang="en-US" dirty="0"/>
              <a:t>(</a:t>
            </a:r>
            <a:r>
              <a:rPr lang="en-US" dirty="0" err="1"/>
              <a:t>Gz</a:t>
            </a:r>
            <a:r>
              <a:rPr lang="en-US" dirty="0"/>
              <a:t>); ‘T(z)’; </a:t>
            </a:r>
            <a:r>
              <a:rPr lang="en-US" dirty="0" err="1"/>
              <a:t>Tz</a:t>
            </a:r>
            <a:r>
              <a:rPr lang="en-US" dirty="0"/>
              <a:t>=feedback(K*Gz,1)</a:t>
            </a:r>
          </a:p>
          <a:p>
            <a:pPr lvl="1"/>
            <a:r>
              <a:rPr lang="en-US" dirty="0"/>
              <a:t>step(</a:t>
            </a:r>
            <a:r>
              <a:rPr lang="en-US" dirty="0" err="1"/>
              <a:t>Tz</a:t>
            </a:r>
            <a:r>
              <a:rPr lang="en-US" dirty="0"/>
              <a:t>);title([‘</a:t>
            </a:r>
            <a:r>
              <a:rPr lang="en-US" dirty="0" err="1"/>
              <a:t>Resposta</a:t>
            </a:r>
            <a:r>
              <a:rPr lang="en-US" dirty="0"/>
              <a:t> </a:t>
            </a:r>
            <a:r>
              <a:rPr lang="en-US" dirty="0" err="1"/>
              <a:t>ao</a:t>
            </a:r>
            <a:r>
              <a:rPr lang="en-US" dirty="0"/>
              <a:t> </a:t>
            </a:r>
            <a:r>
              <a:rPr lang="en-US" dirty="0" err="1"/>
              <a:t>Degrau</a:t>
            </a:r>
            <a:r>
              <a:rPr lang="en-US" dirty="0"/>
              <a:t> do </a:t>
            </a:r>
            <a:r>
              <a:rPr lang="en-US" dirty="0" err="1"/>
              <a:t>Sistema</a:t>
            </a:r>
            <a:r>
              <a:rPr lang="en-US" dirty="0"/>
              <a:t> </a:t>
            </a:r>
            <a:r>
              <a:rPr lang="en-US" dirty="0" err="1"/>
              <a:t>Compensado</a:t>
            </a:r>
            <a:r>
              <a:rPr lang="en-US" dirty="0"/>
              <a:t> </a:t>
            </a:r>
            <a:r>
              <a:rPr lang="en-US" dirty="0" err="1"/>
              <a:t>por</a:t>
            </a:r>
            <a:r>
              <a:rPr lang="en-US" dirty="0"/>
              <a:t> </a:t>
            </a:r>
            <a:r>
              <a:rPr lang="en-US" dirty="0" err="1"/>
              <a:t>Ganho</a:t>
            </a:r>
            <a:r>
              <a:rPr lang="en-US" dirty="0"/>
              <a:t>’])</a:t>
            </a:r>
          </a:p>
          <a:p>
            <a:pPr lvl="1"/>
            <a:r>
              <a:rPr lang="en-US" dirty="0"/>
              <a:t>pause</a:t>
            </a:r>
          </a:p>
          <a:p>
            <a:pPr lvl="1"/>
            <a:endParaRPr lang="en-US" dirty="0"/>
          </a:p>
          <a:p>
            <a:pPr lvl="1"/>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Título 1"/>
          <p:cNvSpPr>
            <a:spLocks noGrp="1"/>
          </p:cNvSpPr>
          <p:nvPr>
            <p:ph type="title"/>
          </p:nvPr>
        </p:nvSpPr>
        <p:spPr/>
        <p:txBody>
          <a:bodyPr/>
          <a:lstStyle/>
          <a:p>
            <a:r>
              <a:rPr lang="en-US" dirty="0" err="1"/>
              <a:t>Resolução</a:t>
            </a:r>
            <a:r>
              <a:rPr lang="en-US" dirty="0"/>
              <a:t> </a:t>
            </a:r>
            <a:r>
              <a:rPr lang="en-US" dirty="0" err="1"/>
              <a:t>Gráfica</a:t>
            </a:r>
            <a:r>
              <a:rPr lang="en-US" dirty="0"/>
              <a:t> (slide do </a:t>
            </a:r>
            <a:r>
              <a:rPr lang="en-US" dirty="0" err="1"/>
              <a:t>livro</a:t>
            </a:r>
            <a:r>
              <a:rPr lang="en-US" dirty="0"/>
              <a:t> </a:t>
            </a:r>
            <a:r>
              <a:rPr lang="en-US" dirty="0" err="1"/>
              <a:t>texto</a:t>
            </a:r>
            <a:r>
              <a:rPr lang="en-US" dirty="0"/>
              <a:t>)</a:t>
            </a:r>
            <a:endParaRPr lang="pt-BR" dirty="0"/>
          </a:p>
        </p:txBody>
      </p:sp>
      <p:pic>
        <p:nvPicPr>
          <p:cNvPr id="967683" name="Picture 3"/>
          <p:cNvPicPr>
            <a:picLocks noChangeAspect="1" noChangeArrowheads="1"/>
          </p:cNvPicPr>
          <p:nvPr/>
        </p:nvPicPr>
        <p:blipFill>
          <a:blip r:embed="rId2" cstate="print"/>
          <a:srcRect/>
          <a:stretch>
            <a:fillRect/>
          </a:stretch>
        </p:blipFill>
        <p:spPr bwMode="auto">
          <a:xfrm>
            <a:off x="1881188" y="1071563"/>
            <a:ext cx="6657975" cy="5276850"/>
          </a:xfrm>
          <a:prstGeom prst="rect">
            <a:avLst/>
          </a:prstGeom>
          <a:noFill/>
          <a:ln w="12700">
            <a:noFill/>
            <a:miter lim="800000"/>
            <a:headEnd type="none" w="sm" len="sm"/>
            <a:tailEnd type="none" w="sm" len="sm"/>
          </a:ln>
        </p:spPr>
      </p:pic>
    </p:spTree>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Título 1"/>
          <p:cNvSpPr>
            <a:spLocks noGrp="1"/>
          </p:cNvSpPr>
          <p:nvPr>
            <p:ph type="title"/>
          </p:nvPr>
        </p:nvSpPr>
        <p:spPr/>
        <p:txBody>
          <a:bodyPr/>
          <a:lstStyle/>
          <a:p>
            <a:r>
              <a:rPr lang="en-US"/>
              <a:t>Resolução</a:t>
            </a:r>
            <a:endParaRPr lang="pt-BR"/>
          </a:p>
        </p:txBody>
      </p:sp>
      <p:sp>
        <p:nvSpPr>
          <p:cNvPr id="3" name="Espaço Reservado para Conteúdo 2"/>
          <p:cNvSpPr>
            <a:spLocks noGrp="1"/>
          </p:cNvSpPr>
          <p:nvPr>
            <p:ph idx="1"/>
          </p:nvPr>
        </p:nvSpPr>
        <p:spPr>
          <a:xfrm>
            <a:off x="271463" y="690563"/>
            <a:ext cx="9410700" cy="5381625"/>
          </a:xfrm>
        </p:spPr>
        <p:txBody>
          <a:bodyPr/>
          <a:lstStyle/>
          <a:p>
            <a:r>
              <a:rPr lang="en-US"/>
              <a:t>Pelo gráfico apresentado no Matlab o ponto de encontro do root-locus com a curva de amortecimento constante é z = 0.719+j0.215</a:t>
            </a:r>
          </a:p>
          <a:p>
            <a:r>
              <a:rPr lang="en-US"/>
              <a:t>Voltando na G(z) e calculando K = -1/G(z) para o valor de z acima, teremos K = 0.0627</a:t>
            </a:r>
          </a:p>
          <a:p>
            <a:r>
              <a:rPr lang="en-US"/>
              <a:t>Com K=0.0627, G(z)=(z+1)/[(z-1)(z-0.5)] e uma entrada em degrau R(z)=z/(z-1), teremos como resposta </a:t>
            </a:r>
          </a:p>
          <a:p>
            <a:pPr>
              <a:buFontTx/>
              <a:buNone/>
            </a:pPr>
            <a:r>
              <a:rPr lang="en-US"/>
              <a:t>		C(z)=0.0627(z</a:t>
            </a:r>
            <a:r>
              <a:rPr lang="en-US" baseline="30000"/>
              <a:t>2</a:t>
            </a:r>
            <a:r>
              <a:rPr lang="en-US"/>
              <a:t>+z)/(z</a:t>
            </a:r>
            <a:r>
              <a:rPr lang="en-US" baseline="30000"/>
              <a:t>3</a:t>
            </a:r>
            <a:r>
              <a:rPr lang="en-US"/>
              <a:t>-2.4373z</a:t>
            </a:r>
            <a:r>
              <a:rPr lang="en-US" baseline="30000"/>
              <a:t>2</a:t>
            </a:r>
            <a:r>
              <a:rPr lang="en-US"/>
              <a:t>+2z-0.5627)</a:t>
            </a:r>
          </a:p>
          <a:p>
            <a:r>
              <a:rPr lang="en-US"/>
              <a:t>Lembre-se que esta função tem validade somente nos instantes de amostragem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Título 1"/>
          <p:cNvSpPr>
            <a:spLocks noGrp="1"/>
          </p:cNvSpPr>
          <p:nvPr>
            <p:ph type="title"/>
          </p:nvPr>
        </p:nvSpPr>
        <p:spPr>
          <a:xfrm>
            <a:off x="105073" y="260350"/>
            <a:ext cx="9634273" cy="533400"/>
          </a:xfrm>
        </p:spPr>
        <p:txBody>
          <a:bodyPr/>
          <a:lstStyle/>
          <a:p>
            <a:pPr algn="ctr"/>
            <a:r>
              <a:rPr lang="en-US" dirty="0" err="1"/>
              <a:t>Grafico</a:t>
            </a:r>
            <a:r>
              <a:rPr lang="en-US" dirty="0"/>
              <a:t> da </a:t>
            </a:r>
            <a:r>
              <a:rPr lang="en-US" dirty="0" err="1"/>
              <a:t>Resposta</a:t>
            </a:r>
            <a:r>
              <a:rPr lang="en-US" dirty="0"/>
              <a:t> </a:t>
            </a:r>
            <a:r>
              <a:rPr lang="en-US" dirty="0" err="1"/>
              <a:t>para</a:t>
            </a:r>
            <a:r>
              <a:rPr lang="en-US" dirty="0"/>
              <a:t> K=0.0627 e </a:t>
            </a:r>
            <a:r>
              <a:rPr lang="en-US" dirty="0" err="1"/>
              <a:t>Amortecimento</a:t>
            </a:r>
            <a:r>
              <a:rPr lang="en-US" dirty="0"/>
              <a:t>=0.7 (slide do </a:t>
            </a:r>
            <a:r>
              <a:rPr lang="en-US" dirty="0" err="1"/>
              <a:t>livro</a:t>
            </a:r>
            <a:r>
              <a:rPr lang="en-US" dirty="0"/>
              <a:t> </a:t>
            </a:r>
            <a:r>
              <a:rPr lang="en-US" dirty="0" err="1"/>
              <a:t>texto</a:t>
            </a:r>
            <a:r>
              <a:rPr lang="en-US" dirty="0"/>
              <a:t>)</a:t>
            </a:r>
            <a:endParaRPr lang="pt-BR" dirty="0"/>
          </a:p>
        </p:txBody>
      </p:sp>
      <p:pic>
        <p:nvPicPr>
          <p:cNvPr id="969731" name="Picture 4"/>
          <p:cNvPicPr>
            <a:picLocks noChangeAspect="1" noChangeArrowheads="1"/>
          </p:cNvPicPr>
          <p:nvPr/>
        </p:nvPicPr>
        <p:blipFill>
          <a:blip r:embed="rId2" cstate="print"/>
          <a:srcRect/>
          <a:stretch>
            <a:fillRect/>
          </a:stretch>
        </p:blipFill>
        <p:spPr bwMode="auto">
          <a:xfrm>
            <a:off x="1309688" y="1214438"/>
            <a:ext cx="7367587" cy="4884737"/>
          </a:xfrm>
          <a:prstGeom prst="rect">
            <a:avLst/>
          </a:prstGeom>
          <a:noFill/>
          <a:ln w="12700">
            <a:noFill/>
            <a:miter lim="800000"/>
            <a:headEnd type="none" w="sm" len="sm"/>
            <a:tailEnd type="none" w="sm" len="sm"/>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CB44081E-7E0C-4265-B87E-66480EFC7922}" type="slidenum">
              <a:rPr lang="en-US" altLang="pt-BR" sz="1400" smtClean="0"/>
              <a:pPr eaLnBrk="1" hangingPunct="1"/>
              <a:t>113</a:t>
            </a:fld>
            <a:endParaRPr lang="en-US" altLang="pt-BR" sz="1400"/>
          </a:p>
        </p:txBody>
      </p:sp>
      <p:sp>
        <p:nvSpPr>
          <p:cNvPr id="29699" name="Rectangle 2"/>
          <p:cNvSpPr>
            <a:spLocks noGrp="1" noChangeArrowheads="1"/>
          </p:cNvSpPr>
          <p:nvPr>
            <p:ph type="title"/>
          </p:nvPr>
        </p:nvSpPr>
        <p:spPr>
          <a:solidFill>
            <a:srgbClr val="FFFF99"/>
          </a:solidFill>
        </p:spPr>
        <p:txBody>
          <a:bodyPr/>
          <a:lstStyle/>
          <a:p>
            <a:r>
              <a:rPr lang="en-US" altLang="pt-BR"/>
              <a:t>Equações Diferencial Básica</a:t>
            </a:r>
          </a:p>
        </p:txBody>
      </p:sp>
      <p:sp>
        <p:nvSpPr>
          <p:cNvPr id="29700" name="Rectangle 4"/>
          <p:cNvSpPr>
            <a:spLocks noChangeArrowheads="1"/>
          </p:cNvSpPr>
          <p:nvPr/>
        </p:nvSpPr>
        <p:spPr bwMode="auto">
          <a:xfrm>
            <a:off x="495300" y="1295400"/>
            <a:ext cx="84820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spcBef>
                <a:spcPct val="20000"/>
              </a:spcBef>
              <a:buClr>
                <a:schemeClr val="hlink"/>
              </a:buClr>
              <a:buSzPct val="100000"/>
              <a:buFont typeface="Wingdings" pitchFamily="2" charset="2"/>
              <a:buChar char="ð"/>
            </a:pPr>
            <a:r>
              <a:rPr lang="en-US" altLang="pt-BR"/>
              <a:t>Equação Geral para Sistemas de 2a ordem</a:t>
            </a:r>
          </a:p>
        </p:txBody>
      </p:sp>
      <p:graphicFrame>
        <p:nvGraphicFramePr>
          <p:cNvPr id="158726" name="Object 6"/>
          <p:cNvGraphicFramePr>
            <a:graphicFrameLocks noChangeAspect="1"/>
          </p:cNvGraphicFramePr>
          <p:nvPr/>
        </p:nvGraphicFramePr>
        <p:xfrm>
          <a:off x="2595563" y="2071688"/>
          <a:ext cx="4714875" cy="1328737"/>
        </p:xfrm>
        <a:graphic>
          <a:graphicData uri="http://schemas.openxmlformats.org/presentationml/2006/ole">
            <mc:AlternateContent xmlns:mc="http://schemas.openxmlformats.org/markup-compatibility/2006">
              <mc:Choice xmlns:v="urn:schemas-microsoft-com:vml" Requires="v">
                <p:oleObj name="Equação" r:id="rId2" imgW="1396394" imgH="393529" progId="Equation.3">
                  <p:embed/>
                </p:oleObj>
              </mc:Choice>
              <mc:Fallback>
                <p:oleObj name="Equação" r:id="rId2" imgW="1396394" imgH="393529"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2071688"/>
                        <a:ext cx="4714875"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9751" name="Object 7"/>
          <p:cNvGraphicFramePr>
            <a:graphicFrameLocks noChangeAspect="1"/>
          </p:cNvGraphicFramePr>
          <p:nvPr/>
        </p:nvGraphicFramePr>
        <p:xfrm>
          <a:off x="115888" y="3629025"/>
          <a:ext cx="4714875" cy="1414463"/>
        </p:xfrm>
        <a:graphic>
          <a:graphicData uri="http://schemas.openxmlformats.org/presentationml/2006/ole">
            <mc:AlternateContent xmlns:mc="http://schemas.openxmlformats.org/markup-compatibility/2006">
              <mc:Choice xmlns:v="urn:schemas-microsoft-com:vml" Requires="v">
                <p:oleObj name="Equação" r:id="rId4" imgW="1397000" imgH="419100" progId="Equation.3">
                  <p:embed/>
                </p:oleObj>
              </mc:Choice>
              <mc:Fallback>
                <p:oleObj name="Equação" r:id="rId4" imgW="13970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88" y="3629025"/>
                        <a:ext cx="471487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upo 22"/>
          <p:cNvGrpSpPr>
            <a:grpSpLocks/>
          </p:cNvGrpSpPr>
          <p:nvPr/>
        </p:nvGrpSpPr>
        <p:grpSpPr bwMode="auto">
          <a:xfrm>
            <a:off x="830263" y="3714750"/>
            <a:ext cx="2357437" cy="2924175"/>
            <a:chOff x="2371708" y="1574230"/>
            <a:chExt cx="2357454" cy="2923594"/>
          </a:xfrm>
        </p:grpSpPr>
        <p:sp>
          <p:nvSpPr>
            <p:cNvPr id="29709" name="Elipse 23"/>
            <p:cNvSpPr>
              <a:spLocks noChangeArrowheads="1"/>
            </p:cNvSpPr>
            <p:nvPr/>
          </p:nvSpPr>
          <p:spPr bwMode="auto">
            <a:xfrm>
              <a:off x="2871774" y="1574230"/>
              <a:ext cx="785818" cy="1357322"/>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29710" name="Conector de seta reta 24"/>
            <p:cNvCxnSpPr>
              <a:cxnSpLocks noChangeShapeType="1"/>
              <a:stCxn id="29709" idx="4"/>
              <a:endCxn id="29711" idx="0"/>
            </p:cNvCxnSpPr>
            <p:nvPr/>
          </p:nvCxnSpPr>
          <p:spPr bwMode="auto">
            <a:xfrm rot="16200000" flipH="1">
              <a:off x="3086088" y="3110147"/>
              <a:ext cx="642942" cy="285752"/>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29711" name="CaixaDeTexto 25"/>
            <p:cNvSpPr txBox="1">
              <a:spLocks noChangeArrowheads="1"/>
            </p:cNvSpPr>
            <p:nvPr/>
          </p:nvSpPr>
          <p:spPr bwMode="auto">
            <a:xfrm>
              <a:off x="2371708" y="3574494"/>
              <a:ext cx="235745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r>
                <a:rPr lang="en-US" altLang="pt-BR" sz="1800" b="1">
                  <a:latin typeface="Verdana" pitchFamily="34" charset="0"/>
                </a:rPr>
                <a:t>Função de Entrada Padrão (degrau)</a:t>
              </a:r>
              <a:endParaRPr lang="pt-BR" altLang="pt-BR" sz="1800" b="1"/>
            </a:p>
          </p:txBody>
        </p:sp>
      </p:grpSp>
      <p:graphicFrame>
        <p:nvGraphicFramePr>
          <p:cNvPr id="159752" name="Object 8"/>
          <p:cNvGraphicFramePr>
            <a:graphicFrameLocks noChangeAspect="1"/>
          </p:cNvGraphicFramePr>
          <p:nvPr/>
        </p:nvGraphicFramePr>
        <p:xfrm>
          <a:off x="4067175" y="4872038"/>
          <a:ext cx="5529263" cy="1628775"/>
        </p:xfrm>
        <a:graphic>
          <a:graphicData uri="http://schemas.openxmlformats.org/presentationml/2006/ole">
            <mc:AlternateContent xmlns:mc="http://schemas.openxmlformats.org/markup-compatibility/2006">
              <mc:Choice xmlns:v="urn:schemas-microsoft-com:vml" Requires="v">
                <p:oleObj name="Equação" r:id="rId6" imgW="1637589" imgH="482391" progId="Equation.3">
                  <p:embed/>
                </p:oleObj>
              </mc:Choice>
              <mc:Fallback>
                <p:oleObj name="Equação" r:id="rId6" imgW="1637589" imgH="48239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175" y="4872038"/>
                        <a:ext cx="552926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upo 46"/>
          <p:cNvGrpSpPr>
            <a:grpSpLocks/>
          </p:cNvGrpSpPr>
          <p:nvPr/>
        </p:nvGrpSpPr>
        <p:grpSpPr bwMode="auto">
          <a:xfrm>
            <a:off x="4810125" y="3571875"/>
            <a:ext cx="4857750" cy="2862263"/>
            <a:chOff x="2871774" y="68668"/>
            <a:chExt cx="4857784" cy="2862884"/>
          </a:xfrm>
        </p:grpSpPr>
        <p:sp>
          <p:nvSpPr>
            <p:cNvPr id="29706" name="Elipse 47"/>
            <p:cNvSpPr>
              <a:spLocks noChangeArrowheads="1"/>
            </p:cNvSpPr>
            <p:nvPr/>
          </p:nvSpPr>
          <p:spPr bwMode="auto">
            <a:xfrm>
              <a:off x="2871774" y="1574230"/>
              <a:ext cx="4857784" cy="1357322"/>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29707" name="Conector de seta reta 51"/>
            <p:cNvCxnSpPr>
              <a:cxnSpLocks noChangeShapeType="1"/>
              <a:stCxn id="29706" idx="0"/>
              <a:endCxn id="29708" idx="2"/>
            </p:cNvCxnSpPr>
            <p:nvPr/>
          </p:nvCxnSpPr>
          <p:spPr bwMode="auto">
            <a:xfrm rot="5400000" flipH="1" flipV="1">
              <a:off x="4893286" y="845380"/>
              <a:ext cx="1136230" cy="321471"/>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29708" name="CaixaDeTexto 52"/>
            <p:cNvSpPr txBox="1">
              <a:spLocks noChangeArrowheads="1"/>
            </p:cNvSpPr>
            <p:nvPr/>
          </p:nvSpPr>
          <p:spPr bwMode="auto">
            <a:xfrm>
              <a:off x="4443410" y="68668"/>
              <a:ext cx="23574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r>
                <a:rPr lang="en-US" altLang="pt-BR" sz="1800" b="1">
                  <a:latin typeface="Verdana" pitchFamily="34" charset="0"/>
                </a:rPr>
                <a:t>Forma Padrão</a:t>
              </a:r>
              <a:endParaRPr lang="pt-BR" altLang="pt-BR" sz="1800" b="1"/>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58726"/>
                                        </p:tgtEl>
                                        <p:attrNameLst>
                                          <p:attrName>style.visibility</p:attrName>
                                        </p:attrNameLst>
                                      </p:cBhvr>
                                      <p:to>
                                        <p:strVal val="visible"/>
                                      </p:to>
                                    </p:set>
                                    <p:anim calcmode="lin" valueType="num">
                                      <p:cBhvr>
                                        <p:cTn id="7" dur="500" fill="hold"/>
                                        <p:tgtEl>
                                          <p:spTgt spid="158726"/>
                                        </p:tgtEl>
                                        <p:attrNameLst>
                                          <p:attrName>ppt_w</p:attrName>
                                        </p:attrNameLst>
                                      </p:cBhvr>
                                      <p:tavLst>
                                        <p:tav tm="0">
                                          <p:val>
                                            <p:fltVal val="0"/>
                                          </p:val>
                                        </p:tav>
                                        <p:tav tm="100000">
                                          <p:val>
                                            <p:strVal val="#ppt_w"/>
                                          </p:val>
                                        </p:tav>
                                      </p:tavLst>
                                    </p:anim>
                                    <p:anim calcmode="lin" valueType="num">
                                      <p:cBhvr>
                                        <p:cTn id="8" dur="500" fill="hold"/>
                                        <p:tgtEl>
                                          <p:spTgt spid="158726"/>
                                        </p:tgtEl>
                                        <p:attrNameLst>
                                          <p:attrName>ppt_h</p:attrName>
                                        </p:attrNameLst>
                                      </p:cBhvr>
                                      <p:tavLst>
                                        <p:tav tm="0">
                                          <p:val>
                                            <p:fltVal val="0"/>
                                          </p:val>
                                        </p:tav>
                                        <p:tav tm="100000">
                                          <p:val>
                                            <p:strVal val="#ppt_h"/>
                                          </p:val>
                                        </p:tav>
                                      </p:tavLst>
                                    </p:anim>
                                    <p:animEffect transition="in" filter="fade">
                                      <p:cBhvr>
                                        <p:cTn id="9" dur="500"/>
                                        <p:tgtEl>
                                          <p:spTgt spid="15872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59751"/>
                                        </p:tgtEl>
                                        <p:attrNameLst>
                                          <p:attrName>style.visibility</p:attrName>
                                        </p:attrNameLst>
                                      </p:cBhvr>
                                      <p:to>
                                        <p:strVal val="visible"/>
                                      </p:to>
                                    </p:set>
                                    <p:anim calcmode="lin" valueType="num">
                                      <p:cBhvr>
                                        <p:cTn id="14" dur="500" fill="hold"/>
                                        <p:tgtEl>
                                          <p:spTgt spid="159751"/>
                                        </p:tgtEl>
                                        <p:attrNameLst>
                                          <p:attrName>ppt_w</p:attrName>
                                        </p:attrNameLst>
                                      </p:cBhvr>
                                      <p:tavLst>
                                        <p:tav tm="0">
                                          <p:val>
                                            <p:fltVal val="0"/>
                                          </p:val>
                                        </p:tav>
                                        <p:tav tm="100000">
                                          <p:val>
                                            <p:strVal val="#ppt_w"/>
                                          </p:val>
                                        </p:tav>
                                      </p:tavLst>
                                    </p:anim>
                                    <p:anim calcmode="lin" valueType="num">
                                      <p:cBhvr>
                                        <p:cTn id="15" dur="500" fill="hold"/>
                                        <p:tgtEl>
                                          <p:spTgt spid="159751"/>
                                        </p:tgtEl>
                                        <p:attrNameLst>
                                          <p:attrName>ppt_h</p:attrName>
                                        </p:attrNameLst>
                                      </p:cBhvr>
                                      <p:tavLst>
                                        <p:tav tm="0">
                                          <p:val>
                                            <p:fltVal val="0"/>
                                          </p:val>
                                        </p:tav>
                                        <p:tav tm="100000">
                                          <p:val>
                                            <p:strVal val="#ppt_h"/>
                                          </p:val>
                                        </p:tav>
                                      </p:tavLst>
                                    </p:anim>
                                    <p:animEffect transition="in" filter="fade">
                                      <p:cBhvr>
                                        <p:cTn id="16" dur="500"/>
                                        <p:tgtEl>
                                          <p:spTgt spid="1597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159752"/>
                                        </p:tgtEl>
                                        <p:attrNameLst>
                                          <p:attrName>style.visibility</p:attrName>
                                        </p:attrNameLst>
                                      </p:cBhvr>
                                      <p:to>
                                        <p:strVal val="visible"/>
                                      </p:to>
                                    </p:set>
                                    <p:anim calcmode="lin" valueType="num">
                                      <p:cBhvr>
                                        <p:cTn id="28" dur="500" fill="hold"/>
                                        <p:tgtEl>
                                          <p:spTgt spid="159752"/>
                                        </p:tgtEl>
                                        <p:attrNameLst>
                                          <p:attrName>ppt_w</p:attrName>
                                        </p:attrNameLst>
                                      </p:cBhvr>
                                      <p:tavLst>
                                        <p:tav tm="0">
                                          <p:val>
                                            <p:fltVal val="0"/>
                                          </p:val>
                                        </p:tav>
                                        <p:tav tm="100000">
                                          <p:val>
                                            <p:strVal val="#ppt_w"/>
                                          </p:val>
                                        </p:tav>
                                      </p:tavLst>
                                    </p:anim>
                                    <p:anim calcmode="lin" valueType="num">
                                      <p:cBhvr>
                                        <p:cTn id="29" dur="500" fill="hold"/>
                                        <p:tgtEl>
                                          <p:spTgt spid="159752"/>
                                        </p:tgtEl>
                                        <p:attrNameLst>
                                          <p:attrName>ppt_h</p:attrName>
                                        </p:attrNameLst>
                                      </p:cBhvr>
                                      <p:tavLst>
                                        <p:tav tm="0">
                                          <p:val>
                                            <p:fltVal val="0"/>
                                          </p:val>
                                        </p:tav>
                                        <p:tav tm="100000">
                                          <p:val>
                                            <p:strVal val="#ppt_h"/>
                                          </p:val>
                                        </p:tav>
                                      </p:tavLst>
                                    </p:anim>
                                    <p:animEffect transition="in" filter="fade">
                                      <p:cBhvr>
                                        <p:cTn id="30" dur="500"/>
                                        <p:tgtEl>
                                          <p:spTgt spid="15975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Rootlocus</a:t>
            </a:r>
            <a:r>
              <a:rPr lang="en-US" dirty="0"/>
              <a:t> (slide do </a:t>
            </a:r>
            <a:r>
              <a:rPr lang="en-US" dirty="0" err="1"/>
              <a:t>Matlab</a:t>
            </a:r>
            <a:r>
              <a:rPr lang="en-US" dirty="0"/>
              <a:t>)</a:t>
            </a:r>
            <a:endParaRPr lang="pt-BR" dirty="0"/>
          </a:p>
        </p:txBody>
      </p:sp>
      <p:sp>
        <p:nvSpPr>
          <p:cNvPr id="5" name="Espaço Reservado para Conteúdo 4"/>
          <p:cNvSpPr>
            <a:spLocks noGrp="1"/>
          </p:cNvSpPr>
          <p:nvPr>
            <p:ph sz="half" idx="1"/>
          </p:nvPr>
        </p:nvSpPr>
        <p:spPr/>
        <p:txBody>
          <a:bodyPr/>
          <a:lstStyle/>
          <a:p>
            <a:r>
              <a:rPr lang="en-US" i="1" dirty="0"/>
              <a:t> num = [1 1];</a:t>
            </a:r>
          </a:p>
          <a:p>
            <a:r>
              <a:rPr lang="en-US" i="1" dirty="0"/>
              <a:t> den = poly([1 0.5]);</a:t>
            </a:r>
          </a:p>
          <a:p>
            <a:r>
              <a:rPr lang="en-US" i="1" dirty="0"/>
              <a:t> GHz=</a:t>
            </a:r>
            <a:r>
              <a:rPr lang="en-US" i="1" dirty="0" err="1"/>
              <a:t>tf</a:t>
            </a:r>
            <a:r>
              <a:rPr lang="en-US" i="1" dirty="0"/>
              <a:t>(num,den,1);</a:t>
            </a:r>
          </a:p>
          <a:p>
            <a:r>
              <a:rPr lang="en-US" i="1" dirty="0"/>
              <a:t> </a:t>
            </a:r>
            <a:r>
              <a:rPr lang="en-US" i="1" dirty="0" err="1"/>
              <a:t>rlocus</a:t>
            </a:r>
            <a:r>
              <a:rPr lang="en-US" i="1" dirty="0"/>
              <a:t>(GHz)</a:t>
            </a:r>
          </a:p>
          <a:p>
            <a:r>
              <a:rPr lang="en-US" i="1" dirty="0"/>
              <a:t> </a:t>
            </a:r>
            <a:r>
              <a:rPr lang="en-US" i="1" dirty="0" err="1"/>
              <a:t>sgrid</a:t>
            </a:r>
            <a:r>
              <a:rPr lang="en-US" i="1" dirty="0"/>
              <a:t>(0.7,0)</a:t>
            </a:r>
          </a:p>
          <a:p>
            <a:r>
              <a:rPr lang="en-US" dirty="0" err="1"/>
              <a:t>Obtemos</a:t>
            </a:r>
            <a:r>
              <a:rPr lang="en-US" dirty="0"/>
              <a:t> K=0.0616</a:t>
            </a:r>
            <a:endParaRPr lang="pt-BR" dirty="0"/>
          </a:p>
        </p:txBody>
      </p:sp>
      <p:pic>
        <p:nvPicPr>
          <p:cNvPr id="214018" name="Picture 2"/>
          <p:cNvPicPr>
            <a:picLocks noChangeAspect="1" noChangeArrowheads="1"/>
          </p:cNvPicPr>
          <p:nvPr/>
        </p:nvPicPr>
        <p:blipFill>
          <a:blip r:embed="rId2" cstate="print"/>
          <a:srcRect/>
          <a:stretch>
            <a:fillRect/>
          </a:stretch>
        </p:blipFill>
        <p:spPr bwMode="auto">
          <a:xfrm>
            <a:off x="3952868" y="928669"/>
            <a:ext cx="5929354" cy="5731071"/>
          </a:xfrm>
          <a:prstGeom prst="rect">
            <a:avLst/>
          </a:prstGeom>
          <a:noFill/>
          <a:ln w="9525">
            <a:noFill/>
            <a:miter lim="800000"/>
            <a:headEnd/>
            <a:tailEnd/>
          </a:ln>
          <a:effectLst/>
        </p:spPr>
      </p:pic>
    </p:spTree>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Resposta</a:t>
            </a:r>
            <a:r>
              <a:rPr lang="en-US" dirty="0"/>
              <a:t> temporal (</a:t>
            </a:r>
            <a:r>
              <a:rPr lang="en-US" dirty="0" err="1"/>
              <a:t>gráfico</a:t>
            </a:r>
            <a:r>
              <a:rPr lang="en-US" dirty="0"/>
              <a:t> </a:t>
            </a:r>
            <a:r>
              <a:rPr lang="en-US" dirty="0" err="1"/>
              <a:t>Matlab</a:t>
            </a:r>
            <a:r>
              <a:rPr lang="en-US" dirty="0"/>
              <a:t>)</a:t>
            </a:r>
            <a:endParaRPr lang="pt-BR" dirty="0"/>
          </a:p>
        </p:txBody>
      </p:sp>
      <p:sp>
        <p:nvSpPr>
          <p:cNvPr id="3" name="Espaço Reservado para Conteúdo 2"/>
          <p:cNvSpPr>
            <a:spLocks noGrp="1"/>
          </p:cNvSpPr>
          <p:nvPr>
            <p:ph sz="half" idx="1"/>
          </p:nvPr>
        </p:nvSpPr>
        <p:spPr>
          <a:xfrm>
            <a:off x="0" y="1196983"/>
            <a:ext cx="4880769" cy="5381625"/>
          </a:xfrm>
        </p:spPr>
        <p:txBody>
          <a:bodyPr/>
          <a:lstStyle/>
          <a:p>
            <a:r>
              <a:rPr lang="en-US" dirty="0"/>
              <a:t>K = 0.0616</a:t>
            </a:r>
          </a:p>
          <a:p>
            <a:r>
              <a:rPr lang="en-US" dirty="0" err="1"/>
              <a:t>Tz</a:t>
            </a:r>
            <a:r>
              <a:rPr lang="en-US" dirty="0"/>
              <a:t> = feedback(K*GHz,1)</a:t>
            </a:r>
          </a:p>
          <a:p>
            <a:r>
              <a:rPr lang="en-US" dirty="0"/>
              <a:t> step(</a:t>
            </a:r>
            <a:r>
              <a:rPr lang="en-US" dirty="0" err="1"/>
              <a:t>Tz</a:t>
            </a:r>
            <a:r>
              <a:rPr lang="en-US" dirty="0"/>
              <a:t>)</a:t>
            </a:r>
            <a:endParaRPr lang="pt-BR" dirty="0"/>
          </a:p>
        </p:txBody>
      </p:sp>
      <p:pic>
        <p:nvPicPr>
          <p:cNvPr id="215042" name="Picture 2"/>
          <p:cNvPicPr>
            <a:picLocks noChangeAspect="1" noChangeArrowheads="1"/>
          </p:cNvPicPr>
          <p:nvPr/>
        </p:nvPicPr>
        <p:blipFill>
          <a:blip r:embed="rId2" cstate="print"/>
          <a:srcRect/>
          <a:stretch>
            <a:fillRect/>
          </a:stretch>
        </p:blipFill>
        <p:spPr bwMode="auto">
          <a:xfrm>
            <a:off x="4167182" y="1000108"/>
            <a:ext cx="5691190" cy="5572164"/>
          </a:xfrm>
          <a:prstGeom prst="rect">
            <a:avLst/>
          </a:prstGeom>
          <a:noFill/>
          <a:ln w="9525">
            <a:noFill/>
            <a:miter lim="800000"/>
            <a:headEnd/>
            <a:tailEnd/>
          </a:ln>
          <a:effectLst/>
        </p:spPr>
      </p:pic>
    </p:spTree>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Resposta</a:t>
            </a:r>
            <a:r>
              <a:rPr lang="en-US" dirty="0"/>
              <a:t> temporal (</a:t>
            </a:r>
            <a:r>
              <a:rPr lang="en-US" dirty="0" err="1"/>
              <a:t>gráfico</a:t>
            </a:r>
            <a:r>
              <a:rPr lang="en-US" dirty="0"/>
              <a:t> </a:t>
            </a:r>
            <a:r>
              <a:rPr lang="en-US" dirty="0" err="1"/>
              <a:t>Matlab</a:t>
            </a:r>
            <a:r>
              <a:rPr lang="en-US" dirty="0"/>
              <a:t>)</a:t>
            </a:r>
            <a:endParaRPr lang="pt-BR" dirty="0"/>
          </a:p>
        </p:txBody>
      </p:sp>
      <p:sp>
        <p:nvSpPr>
          <p:cNvPr id="3" name="Espaço Reservado para Conteúdo 2"/>
          <p:cNvSpPr>
            <a:spLocks noGrp="1"/>
          </p:cNvSpPr>
          <p:nvPr>
            <p:ph sz="half" idx="1"/>
          </p:nvPr>
        </p:nvSpPr>
        <p:spPr>
          <a:xfrm>
            <a:off x="0" y="1196983"/>
            <a:ext cx="4880769" cy="5381625"/>
          </a:xfrm>
        </p:spPr>
        <p:txBody>
          <a:bodyPr/>
          <a:lstStyle/>
          <a:p>
            <a:r>
              <a:rPr lang="en-US" dirty="0" err="1"/>
              <a:t>Vamos</a:t>
            </a:r>
            <a:r>
              <a:rPr lang="en-US" dirty="0"/>
              <a:t> </a:t>
            </a:r>
            <a:r>
              <a:rPr lang="en-US" dirty="0" err="1"/>
              <a:t>comparar</a:t>
            </a:r>
            <a:r>
              <a:rPr lang="en-US" dirty="0"/>
              <a:t> a </a:t>
            </a:r>
            <a:r>
              <a:rPr lang="en-US" dirty="0" err="1"/>
              <a:t>resposta</a:t>
            </a:r>
            <a:r>
              <a:rPr lang="en-US" dirty="0"/>
              <a:t> com um </a:t>
            </a:r>
            <a:r>
              <a:rPr lang="en-US" dirty="0" err="1"/>
              <a:t>equivalente</a:t>
            </a:r>
            <a:r>
              <a:rPr lang="en-US" dirty="0"/>
              <a:t> </a:t>
            </a:r>
            <a:r>
              <a:rPr lang="en-US" dirty="0" err="1"/>
              <a:t>analógico</a:t>
            </a:r>
            <a:r>
              <a:rPr lang="en-US" dirty="0"/>
              <a:t>.</a:t>
            </a:r>
          </a:p>
          <a:p>
            <a:r>
              <a:rPr lang="en-US" dirty="0" err="1"/>
              <a:t>Fazemos</a:t>
            </a:r>
            <a:r>
              <a:rPr lang="en-US" dirty="0"/>
              <a:t> : </a:t>
            </a:r>
          </a:p>
          <a:p>
            <a:r>
              <a:rPr lang="en-US" dirty="0"/>
              <a:t>GH=d2c(GHz)</a:t>
            </a:r>
          </a:p>
          <a:p>
            <a:r>
              <a:rPr lang="en-US" dirty="0"/>
              <a:t>K = 0.0616</a:t>
            </a:r>
          </a:p>
          <a:p>
            <a:r>
              <a:rPr lang="en-US" dirty="0"/>
              <a:t>Ts = feedback(K*GHs,1)</a:t>
            </a:r>
          </a:p>
          <a:p>
            <a:r>
              <a:rPr lang="en-US" dirty="0"/>
              <a:t> step(</a:t>
            </a:r>
            <a:r>
              <a:rPr lang="en-US" dirty="0" err="1"/>
              <a:t>Ts,Tz</a:t>
            </a:r>
            <a:r>
              <a:rPr lang="en-US" dirty="0"/>
              <a:t>)</a:t>
            </a:r>
            <a:endParaRPr lang="pt-BR" dirty="0"/>
          </a:p>
        </p:txBody>
      </p:sp>
      <p:pic>
        <p:nvPicPr>
          <p:cNvPr id="216066" name="Picture 2"/>
          <p:cNvPicPr>
            <a:picLocks noChangeAspect="1" noChangeArrowheads="1"/>
          </p:cNvPicPr>
          <p:nvPr/>
        </p:nvPicPr>
        <p:blipFill>
          <a:blip r:embed="rId2" cstate="print"/>
          <a:srcRect/>
          <a:stretch>
            <a:fillRect/>
          </a:stretch>
        </p:blipFill>
        <p:spPr bwMode="auto">
          <a:xfrm>
            <a:off x="4238620" y="928670"/>
            <a:ext cx="5643602" cy="5572164"/>
          </a:xfrm>
          <a:prstGeom prst="rect">
            <a:avLst/>
          </a:prstGeom>
          <a:noFill/>
          <a:ln w="9525">
            <a:noFill/>
            <a:miter lim="800000"/>
            <a:headEnd/>
            <a:tailEnd/>
          </a:ln>
          <a:effectLst/>
        </p:spPr>
      </p:pic>
    </p:spTree>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ítulo 1"/>
          <p:cNvSpPr>
            <a:spLocks noGrp="1"/>
          </p:cNvSpPr>
          <p:nvPr>
            <p:ph type="title"/>
          </p:nvPr>
        </p:nvSpPr>
        <p:spPr/>
        <p:txBody>
          <a:bodyPr/>
          <a:lstStyle/>
          <a:p>
            <a:r>
              <a:rPr lang="en-US"/>
              <a:t>Compensação em Cascata</a:t>
            </a:r>
            <a:endParaRPr lang="pt-BR"/>
          </a:p>
        </p:txBody>
      </p:sp>
      <p:sp>
        <p:nvSpPr>
          <p:cNvPr id="3" name="Espaço Reservado para Conteúdo 2"/>
          <p:cNvSpPr>
            <a:spLocks noGrp="1"/>
          </p:cNvSpPr>
          <p:nvPr>
            <p:ph idx="1"/>
          </p:nvPr>
        </p:nvSpPr>
        <p:spPr/>
        <p:txBody>
          <a:bodyPr/>
          <a:lstStyle/>
          <a:p>
            <a:r>
              <a:rPr lang="en-US"/>
              <a:t>Neste caso utilizaremos uma transformação z-&gt;s que preserva a resposta transitória. Tal transformação é conhecida como Transformação de Tustin e é dada por :</a:t>
            </a:r>
          </a:p>
          <a:p>
            <a:endParaRPr lang="pt-BR"/>
          </a:p>
        </p:txBody>
      </p:sp>
      <p:graphicFrame>
        <p:nvGraphicFramePr>
          <p:cNvPr id="1437698" name="Object 2"/>
          <p:cNvGraphicFramePr>
            <a:graphicFrameLocks noChangeAspect="1"/>
          </p:cNvGraphicFramePr>
          <p:nvPr/>
        </p:nvGraphicFramePr>
        <p:xfrm>
          <a:off x="4168775" y="3571875"/>
          <a:ext cx="1612900" cy="903288"/>
        </p:xfrm>
        <a:graphic>
          <a:graphicData uri="http://schemas.openxmlformats.org/presentationml/2006/ole">
            <mc:AlternateContent xmlns:mc="http://schemas.openxmlformats.org/markup-compatibility/2006">
              <mc:Choice xmlns:v="urn:schemas-microsoft-com:vml" Requires="v">
                <p:oleObj name="Equação" r:id="rId2" imgW="749160" imgH="419040" progId="Equation.3">
                  <p:embed/>
                </p:oleObj>
              </mc:Choice>
              <mc:Fallback>
                <p:oleObj name="Equação" r:id="rId2" imgW="74916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775" y="3571875"/>
                        <a:ext cx="1612900"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7699" name="Object 3"/>
          <p:cNvGraphicFramePr>
            <a:graphicFrameLocks noChangeAspect="1"/>
          </p:cNvGraphicFramePr>
          <p:nvPr/>
        </p:nvGraphicFramePr>
        <p:xfrm>
          <a:off x="3562350" y="4645025"/>
          <a:ext cx="3033713" cy="1641475"/>
        </p:xfrm>
        <a:graphic>
          <a:graphicData uri="http://schemas.openxmlformats.org/presentationml/2006/ole">
            <mc:AlternateContent xmlns:mc="http://schemas.openxmlformats.org/markup-compatibility/2006">
              <mc:Choice xmlns:v="urn:schemas-microsoft-com:vml" Requires="v">
                <p:oleObj name="Equação" r:id="rId4" imgW="1409400" imgH="761760" progId="Equation.3">
                  <p:embed/>
                </p:oleObj>
              </mc:Choice>
              <mc:Fallback>
                <p:oleObj name="Equação" r:id="rId4" imgW="1409400" imgH="7617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2350" y="4645025"/>
                        <a:ext cx="3033713" cy="164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37698"/>
                                        </p:tgtEl>
                                        <p:attrNameLst>
                                          <p:attrName>style.visibility</p:attrName>
                                        </p:attrNameLst>
                                      </p:cBhvr>
                                      <p:to>
                                        <p:strVal val="visible"/>
                                      </p:to>
                                    </p:set>
                                    <p:animEffect transition="in" filter="box(in)">
                                      <p:cBhvr>
                                        <p:cTn id="12" dur="500"/>
                                        <p:tgtEl>
                                          <p:spTgt spid="143769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37699"/>
                                        </p:tgtEl>
                                        <p:attrNameLst>
                                          <p:attrName>style.visibility</p:attrName>
                                        </p:attrNameLst>
                                      </p:cBhvr>
                                      <p:to>
                                        <p:strVal val="visible"/>
                                      </p:to>
                                    </p:set>
                                    <p:animEffect transition="in" filter="box(in)">
                                      <p:cBhvr>
                                        <p:cTn id="17" dur="500"/>
                                        <p:tgtEl>
                                          <p:spTgt spid="1437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Título 1"/>
          <p:cNvSpPr>
            <a:spLocks noGrp="1"/>
          </p:cNvSpPr>
          <p:nvPr>
            <p:ph type="title"/>
          </p:nvPr>
        </p:nvSpPr>
        <p:spPr/>
        <p:txBody>
          <a:bodyPr/>
          <a:lstStyle/>
          <a:p>
            <a:r>
              <a:rPr lang="en-US"/>
              <a:t>Determinação do T</a:t>
            </a:r>
            <a:endParaRPr lang="pt-BR"/>
          </a:p>
        </p:txBody>
      </p:sp>
      <p:sp>
        <p:nvSpPr>
          <p:cNvPr id="970755" name="Espaço Reservado para Conteúdo 2"/>
          <p:cNvSpPr>
            <a:spLocks noGrp="1"/>
          </p:cNvSpPr>
          <p:nvPr>
            <p:ph idx="1"/>
          </p:nvPr>
        </p:nvSpPr>
        <p:spPr/>
        <p:txBody>
          <a:bodyPr/>
          <a:lstStyle/>
          <a:p>
            <a:r>
              <a:rPr lang="en-US"/>
              <a:t>T deve ficar entre 0.15/</a:t>
            </a:r>
            <a:r>
              <a:rPr lang="el-GR"/>
              <a:t>ω</a:t>
            </a:r>
            <a:r>
              <a:rPr lang="en-US"/>
              <a:t> a 0.50/</a:t>
            </a:r>
            <a:r>
              <a:rPr lang="el-GR"/>
              <a:t>ω</a:t>
            </a:r>
            <a:r>
              <a:rPr lang="en-US"/>
              <a:t> onde </a:t>
            </a:r>
            <a:r>
              <a:rPr lang="el-GR"/>
              <a:t>ω</a:t>
            </a:r>
            <a:r>
              <a:rPr lang="en-US"/>
              <a:t> é a frequência de 0db da curva de magnitude de resposta de frequência da associação em cascata do compensador com o processo a controlar. </a:t>
            </a:r>
            <a:endParaRPr lang="pt-BR"/>
          </a:p>
        </p:txBody>
      </p:sp>
    </p:spTree>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Título 1"/>
          <p:cNvSpPr>
            <a:spLocks noGrp="1"/>
          </p:cNvSpPr>
          <p:nvPr>
            <p:ph type="title"/>
          </p:nvPr>
        </p:nvSpPr>
        <p:spPr/>
        <p:txBody>
          <a:bodyPr/>
          <a:lstStyle/>
          <a:p>
            <a:r>
              <a:rPr lang="en-US"/>
              <a:t>Nise, pag.588, ex.13.12</a:t>
            </a:r>
            <a:endParaRPr lang="pt-BR"/>
          </a:p>
        </p:txBody>
      </p:sp>
      <p:sp>
        <p:nvSpPr>
          <p:cNvPr id="971779" name="Espaço Reservado para Conteúdo 2"/>
          <p:cNvSpPr>
            <a:spLocks noGrp="1"/>
          </p:cNvSpPr>
          <p:nvPr>
            <p:ph idx="1"/>
          </p:nvPr>
        </p:nvSpPr>
        <p:spPr/>
        <p:txBody>
          <a:bodyPr/>
          <a:lstStyle/>
          <a:p>
            <a:r>
              <a:rPr lang="en-US"/>
              <a:t>Sistema a compensar :</a:t>
            </a:r>
            <a:endParaRPr lang="pt-BR"/>
          </a:p>
        </p:txBody>
      </p:sp>
      <p:pic>
        <p:nvPicPr>
          <p:cNvPr id="971780" name="Picture 3"/>
          <p:cNvPicPr>
            <a:picLocks noChangeAspect="1" noChangeArrowheads="1"/>
          </p:cNvPicPr>
          <p:nvPr/>
        </p:nvPicPr>
        <p:blipFill>
          <a:blip r:embed="rId2" cstate="print"/>
          <a:srcRect/>
          <a:stretch>
            <a:fillRect/>
          </a:stretch>
        </p:blipFill>
        <p:spPr bwMode="auto">
          <a:xfrm>
            <a:off x="5167313" y="928688"/>
            <a:ext cx="4649787" cy="5662612"/>
          </a:xfrm>
          <a:prstGeom prst="rect">
            <a:avLst/>
          </a:prstGeom>
          <a:noFill/>
          <a:ln w="12700">
            <a:noFill/>
            <a:miter lim="800000"/>
            <a:headEnd type="none" w="sm" len="sm"/>
            <a:tailEnd type="none" w="sm" len="sm"/>
          </a:ln>
        </p:spPr>
      </p:pic>
    </p:spTree>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Título 1"/>
          <p:cNvSpPr>
            <a:spLocks noGrp="1"/>
          </p:cNvSpPr>
          <p:nvPr>
            <p:ph type="title"/>
          </p:nvPr>
        </p:nvSpPr>
        <p:spPr/>
        <p:txBody>
          <a:bodyPr/>
          <a:lstStyle/>
          <a:p>
            <a:r>
              <a:rPr lang="en-US"/>
              <a:t>Nise, pag.588, ex.13.12</a:t>
            </a:r>
            <a:endParaRPr lang="pt-BR"/>
          </a:p>
        </p:txBody>
      </p:sp>
      <p:sp>
        <p:nvSpPr>
          <p:cNvPr id="3" name="Espaço Reservado para Conteúdo 2"/>
          <p:cNvSpPr>
            <a:spLocks noGrp="1"/>
          </p:cNvSpPr>
          <p:nvPr>
            <p:ph idx="1"/>
          </p:nvPr>
        </p:nvSpPr>
        <p:spPr/>
        <p:txBody>
          <a:bodyPr/>
          <a:lstStyle/>
          <a:p>
            <a:r>
              <a:rPr lang="en-US"/>
              <a:t>Crie um compensador digital para G(s)=1/[s(s+6)(s+10)] com UP=20% e Ts=1,1s</a:t>
            </a:r>
          </a:p>
          <a:p>
            <a:r>
              <a:rPr lang="en-US"/>
              <a:t>Resolução :</a:t>
            </a:r>
          </a:p>
          <a:p>
            <a:pPr lvl="1">
              <a:buFontTx/>
              <a:buNone/>
            </a:pPr>
            <a:r>
              <a:rPr lang="en-US"/>
              <a:t>Criar o compensador em s-&gt;G</a:t>
            </a:r>
            <a:r>
              <a:rPr lang="en-US" baseline="-25000"/>
              <a:t>c</a:t>
            </a:r>
            <a:r>
              <a:rPr lang="en-US"/>
              <a:t>(s)=1977(s+6)/(s+29.1)</a:t>
            </a:r>
          </a:p>
          <a:p>
            <a:pPr lvl="1">
              <a:buFontTx/>
              <a:buNone/>
            </a:pPr>
            <a:r>
              <a:rPr lang="en-US"/>
              <a:t>G1(s) = G</a:t>
            </a:r>
            <a:r>
              <a:rPr lang="en-US" baseline="-25000"/>
              <a:t>c</a:t>
            </a:r>
            <a:r>
              <a:rPr lang="en-US"/>
              <a:t>(s).G(s) = 1977/(s*(s+10)*(s+29.1))</a:t>
            </a:r>
          </a:p>
          <a:p>
            <a:pPr lvl="1">
              <a:buFontTx/>
              <a:buNone/>
            </a:pPr>
            <a:r>
              <a:rPr lang="en-US"/>
              <a:t>s =jw ; M = abs(G1(s)) ; </a:t>
            </a:r>
          </a:p>
          <a:p>
            <a:pPr lvl="1">
              <a:buFontTx/>
              <a:buNone/>
            </a:pPr>
            <a:r>
              <a:rPr lang="en-US"/>
              <a:t>M = 1977/sqrt[(291w-w</a:t>
            </a:r>
            <a:r>
              <a:rPr lang="en-US" baseline="30000"/>
              <a:t>3</a:t>
            </a:r>
            <a:r>
              <a:rPr lang="en-US"/>
              <a:t>)</a:t>
            </a:r>
            <a:r>
              <a:rPr lang="en-US" baseline="30000"/>
              <a:t>2</a:t>
            </a:r>
            <a:r>
              <a:rPr lang="en-US"/>
              <a:t>+1528.81w</a:t>
            </a:r>
            <a:r>
              <a:rPr lang="en-US" baseline="30000"/>
              <a:t>4</a:t>
            </a:r>
            <a:r>
              <a:rPr lang="en-US"/>
              <a:t>]</a:t>
            </a:r>
          </a:p>
          <a:p>
            <a:pPr lvl="1">
              <a:buFontTx/>
              <a:buNone/>
            </a:pPr>
            <a:r>
              <a:rPr lang="en-US"/>
              <a:t>Fazendo M=1 (0 db) e calculando w, w=5,77</a:t>
            </a:r>
          </a:p>
          <a:p>
            <a:pPr lvl="1">
              <a:buFontTx/>
              <a:buNone/>
            </a:pPr>
            <a:r>
              <a:rPr lang="en-US"/>
              <a:t>O valor limite inferior de T estará entre 0.15/5.77= 0.026s e 0.5/5.77=0.086s. Utilizaremos T=0.01s</a:t>
            </a:r>
          </a:p>
          <a:p>
            <a:endParaRPr lang="en-US"/>
          </a:p>
          <a:p>
            <a:pPr lvl="1">
              <a:buFontTx/>
              <a:buNone/>
            </a:pP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Título 1"/>
          <p:cNvSpPr>
            <a:spLocks noGrp="1"/>
          </p:cNvSpPr>
          <p:nvPr>
            <p:ph type="title"/>
          </p:nvPr>
        </p:nvSpPr>
        <p:spPr/>
        <p:txBody>
          <a:bodyPr/>
          <a:lstStyle/>
          <a:p>
            <a:r>
              <a:rPr lang="en-US"/>
              <a:t>Nise, pag.588, ex.12, cont.</a:t>
            </a:r>
            <a:endParaRPr lang="pt-BR"/>
          </a:p>
        </p:txBody>
      </p:sp>
      <p:sp>
        <p:nvSpPr>
          <p:cNvPr id="3" name="Espaço Reservado para Conteúdo 2"/>
          <p:cNvSpPr>
            <a:spLocks noGrp="1"/>
          </p:cNvSpPr>
          <p:nvPr>
            <p:ph idx="1"/>
          </p:nvPr>
        </p:nvSpPr>
        <p:spPr>
          <a:xfrm>
            <a:off x="294085" y="785794"/>
            <a:ext cx="9340188" cy="5381625"/>
          </a:xfrm>
        </p:spPr>
        <p:txBody>
          <a:bodyPr/>
          <a:lstStyle/>
          <a:p>
            <a:r>
              <a:rPr lang="en-US" dirty="0" err="1"/>
              <a:t>Aplicando</a:t>
            </a:r>
            <a:r>
              <a:rPr lang="en-US" dirty="0"/>
              <a:t> a </a:t>
            </a:r>
            <a:r>
              <a:rPr lang="en-US" dirty="0" err="1"/>
              <a:t>transformação</a:t>
            </a:r>
            <a:r>
              <a:rPr lang="en-US" dirty="0"/>
              <a:t> de Tustin no </a:t>
            </a:r>
            <a:r>
              <a:rPr lang="en-US" dirty="0" err="1"/>
              <a:t>controlador</a:t>
            </a:r>
            <a:r>
              <a:rPr lang="en-US" dirty="0"/>
              <a:t>  </a:t>
            </a:r>
            <a:r>
              <a:rPr lang="en-US" dirty="0" err="1"/>
              <a:t>G</a:t>
            </a:r>
            <a:r>
              <a:rPr lang="en-US" baseline="-25000" dirty="0" err="1"/>
              <a:t>c</a:t>
            </a:r>
            <a:r>
              <a:rPr lang="en-US" dirty="0"/>
              <a:t>(s) = 1977(s+6)/(s+29.1) :</a:t>
            </a:r>
          </a:p>
          <a:p>
            <a:pPr lvl="1"/>
            <a:r>
              <a:rPr lang="en-US" dirty="0"/>
              <a:t>s =2(z-1)/[T(z+1)], com T = 0.01s</a:t>
            </a:r>
          </a:p>
          <a:p>
            <a:pPr lvl="1"/>
            <a:r>
              <a:rPr lang="en-US" dirty="0"/>
              <a:t>s = 2(z-1)/[0.17733(z+1)] = 11.278(z-1)/(z+1)</a:t>
            </a:r>
            <a:br>
              <a:rPr lang="en-US" dirty="0"/>
            </a:br>
            <a:r>
              <a:rPr lang="en-US" dirty="0"/>
              <a:t>Dai </a:t>
            </a:r>
            <a:r>
              <a:rPr lang="en-US" dirty="0" err="1"/>
              <a:t>G</a:t>
            </a:r>
            <a:r>
              <a:rPr lang="en-US" baseline="-25000" dirty="0" err="1"/>
              <a:t>c</a:t>
            </a:r>
            <a:r>
              <a:rPr lang="en-US" dirty="0"/>
              <a:t>(z) = (1778z-1674)/(z-0.746)</a:t>
            </a:r>
          </a:p>
          <a:p>
            <a:endParaRPr lang="en-US" dirty="0"/>
          </a:p>
          <a:p>
            <a:r>
              <a:rPr lang="en-US" dirty="0" err="1"/>
              <a:t>Temos</a:t>
            </a:r>
            <a:r>
              <a:rPr lang="en-US" dirty="0"/>
              <a:t> </a:t>
            </a:r>
            <a:r>
              <a:rPr lang="en-US" dirty="0" err="1"/>
              <a:t>então</a:t>
            </a:r>
            <a:r>
              <a:rPr lang="en-US" dirty="0"/>
              <a:t> </a:t>
            </a:r>
            <a:r>
              <a:rPr lang="en-US" dirty="0" err="1"/>
              <a:t>os</a:t>
            </a:r>
            <a:r>
              <a:rPr lang="en-US" dirty="0"/>
              <a:t> </a:t>
            </a:r>
            <a:r>
              <a:rPr lang="en-US" dirty="0" err="1"/>
              <a:t>seguintes</a:t>
            </a:r>
            <a:r>
              <a:rPr lang="en-US" dirty="0"/>
              <a:t> </a:t>
            </a:r>
            <a:r>
              <a:rPr lang="en-US" dirty="0" err="1"/>
              <a:t>elementos</a:t>
            </a:r>
            <a:r>
              <a:rPr lang="en-US" dirty="0"/>
              <a:t> a </a:t>
            </a:r>
            <a:r>
              <a:rPr lang="en-US" dirty="0" err="1"/>
              <a:t>considerar</a:t>
            </a:r>
            <a:endParaRPr lang="en-US" dirty="0"/>
          </a:p>
          <a:p>
            <a:pPr lvl="1"/>
            <a:r>
              <a:rPr lang="en-US" dirty="0" err="1"/>
              <a:t>Compensador</a:t>
            </a:r>
            <a:r>
              <a:rPr lang="en-US" dirty="0"/>
              <a:t> digital : </a:t>
            </a:r>
            <a:r>
              <a:rPr lang="en-US" dirty="0" err="1"/>
              <a:t>G</a:t>
            </a:r>
            <a:r>
              <a:rPr lang="en-US" baseline="-25000" dirty="0" err="1"/>
              <a:t>c</a:t>
            </a:r>
            <a:r>
              <a:rPr lang="en-US" dirty="0"/>
              <a:t>(z) = (1778z-1674)/(z-0.746)</a:t>
            </a:r>
          </a:p>
          <a:p>
            <a:pPr lvl="1"/>
            <a:r>
              <a:rPr lang="en-US" dirty="0"/>
              <a:t>ZOH : ZOH(s) = (1-e</a:t>
            </a:r>
            <a:r>
              <a:rPr lang="en-US" baseline="30000" dirty="0"/>
              <a:t>-Ts</a:t>
            </a:r>
            <a:r>
              <a:rPr lang="en-US" dirty="0"/>
              <a:t>)/s</a:t>
            </a:r>
          </a:p>
          <a:p>
            <a:pPr lvl="1"/>
            <a:r>
              <a:rPr lang="en-US" dirty="0" err="1"/>
              <a:t>Processo</a:t>
            </a:r>
            <a:r>
              <a:rPr lang="en-US" dirty="0"/>
              <a:t> a </a:t>
            </a:r>
            <a:r>
              <a:rPr lang="en-US" dirty="0" err="1"/>
              <a:t>controlar</a:t>
            </a:r>
            <a:r>
              <a:rPr lang="en-US" dirty="0"/>
              <a:t> : 1/[s(s+6)(s+10)] </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ox(i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4" name="Título 1"/>
          <p:cNvSpPr>
            <a:spLocks noGrp="1"/>
          </p:cNvSpPr>
          <p:nvPr>
            <p:ph type="title"/>
          </p:nvPr>
        </p:nvSpPr>
        <p:spPr/>
        <p:txBody>
          <a:bodyPr/>
          <a:lstStyle/>
          <a:p>
            <a:r>
              <a:rPr lang="en-US"/>
              <a:t>Nise, pag.588, ex.12, cálculo de Tf(z)</a:t>
            </a:r>
            <a:endParaRPr lang="pt-BR"/>
          </a:p>
        </p:txBody>
      </p:sp>
      <p:sp>
        <p:nvSpPr>
          <p:cNvPr id="155655" name="Espaço Reservado para Conteúdo 2"/>
          <p:cNvSpPr>
            <a:spLocks noGrp="1"/>
          </p:cNvSpPr>
          <p:nvPr>
            <p:ph idx="1"/>
          </p:nvPr>
        </p:nvSpPr>
        <p:spPr>
          <a:xfrm>
            <a:off x="23813" y="833438"/>
            <a:ext cx="9634537" cy="5381625"/>
          </a:xfrm>
        </p:spPr>
        <p:txBody>
          <a:bodyPr/>
          <a:lstStyle/>
          <a:p>
            <a:r>
              <a:rPr lang="en-US"/>
              <a:t>Vamos combinar estes elementos e proceder ao cálculo da função de transferência conforme segue</a:t>
            </a:r>
          </a:p>
        </p:txBody>
      </p:sp>
      <p:graphicFrame>
        <p:nvGraphicFramePr>
          <p:cNvPr id="1969154" name="Object 2"/>
          <p:cNvGraphicFramePr>
            <a:graphicFrameLocks noChangeAspect="1"/>
          </p:cNvGraphicFramePr>
          <p:nvPr/>
        </p:nvGraphicFramePr>
        <p:xfrm>
          <a:off x="452438" y="1958975"/>
          <a:ext cx="6451600" cy="1041400"/>
        </p:xfrm>
        <a:graphic>
          <a:graphicData uri="http://schemas.openxmlformats.org/presentationml/2006/ole">
            <mc:AlternateContent xmlns:mc="http://schemas.openxmlformats.org/markup-compatibility/2006">
              <mc:Choice xmlns:v="urn:schemas-microsoft-com:vml" Requires="v">
                <p:oleObj name="Equação" r:id="rId2" imgW="2997000" imgH="482400" progId="Equation.3">
                  <p:embed/>
                </p:oleObj>
              </mc:Choice>
              <mc:Fallback>
                <p:oleObj name="Equação" r:id="rId2" imgW="299700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1958975"/>
                        <a:ext cx="6451600"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69155" name="Object 3"/>
          <p:cNvGraphicFramePr>
            <a:graphicFrameLocks noChangeAspect="1"/>
          </p:cNvGraphicFramePr>
          <p:nvPr/>
        </p:nvGraphicFramePr>
        <p:xfrm>
          <a:off x="684213" y="3101975"/>
          <a:ext cx="6451600" cy="1041400"/>
        </p:xfrm>
        <a:graphic>
          <a:graphicData uri="http://schemas.openxmlformats.org/presentationml/2006/ole">
            <mc:AlternateContent xmlns:mc="http://schemas.openxmlformats.org/markup-compatibility/2006">
              <mc:Choice xmlns:v="urn:schemas-microsoft-com:vml" Requires="v">
                <p:oleObj name="Equação" r:id="rId4" imgW="2997000" imgH="482400" progId="Equation.3">
                  <p:embed/>
                </p:oleObj>
              </mc:Choice>
              <mc:Fallback>
                <p:oleObj name="Equação" r:id="rId4" imgW="299700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3101975"/>
                        <a:ext cx="6451600"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69156" name="Object 4"/>
          <p:cNvGraphicFramePr>
            <a:graphicFrameLocks noChangeAspect="1"/>
          </p:cNvGraphicFramePr>
          <p:nvPr/>
        </p:nvGraphicFramePr>
        <p:xfrm>
          <a:off x="342900" y="4286250"/>
          <a:ext cx="6972300" cy="1041400"/>
        </p:xfrm>
        <a:graphic>
          <a:graphicData uri="http://schemas.openxmlformats.org/presentationml/2006/ole">
            <mc:AlternateContent xmlns:mc="http://schemas.openxmlformats.org/markup-compatibility/2006">
              <mc:Choice xmlns:v="urn:schemas-microsoft-com:vml" Requires="v">
                <p:oleObj name="Equação" r:id="rId6" imgW="3238200" imgH="482400" progId="Equation.3">
                  <p:embed/>
                </p:oleObj>
              </mc:Choice>
              <mc:Fallback>
                <p:oleObj name="Equação" r:id="rId6" imgW="323820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 y="4286250"/>
                        <a:ext cx="6972300"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69157" name="Object 5"/>
          <p:cNvGraphicFramePr>
            <a:graphicFrameLocks noChangeAspect="1"/>
          </p:cNvGraphicFramePr>
          <p:nvPr/>
        </p:nvGraphicFramePr>
        <p:xfrm>
          <a:off x="347663" y="5441950"/>
          <a:ext cx="9158287" cy="987425"/>
        </p:xfrm>
        <a:graphic>
          <a:graphicData uri="http://schemas.openxmlformats.org/presentationml/2006/ole">
            <mc:AlternateContent xmlns:mc="http://schemas.openxmlformats.org/markup-compatibility/2006">
              <mc:Choice xmlns:v="urn:schemas-microsoft-com:vml" Requires="v">
                <p:oleObj name="Equação" r:id="rId8" imgW="4254480" imgH="457200" progId="Equation.3">
                  <p:embed/>
                </p:oleObj>
              </mc:Choice>
              <mc:Fallback>
                <p:oleObj name="Equação" r:id="rId8" imgW="425448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663" y="5441950"/>
                        <a:ext cx="9158287"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69154"/>
                                        </p:tgtEl>
                                        <p:attrNameLst>
                                          <p:attrName>style.visibility</p:attrName>
                                        </p:attrNameLst>
                                      </p:cBhvr>
                                      <p:to>
                                        <p:strVal val="visible"/>
                                      </p:to>
                                    </p:set>
                                    <p:animEffect transition="in" filter="box(in)">
                                      <p:cBhvr>
                                        <p:cTn id="7" dur="500"/>
                                        <p:tgtEl>
                                          <p:spTgt spid="19691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69155"/>
                                        </p:tgtEl>
                                        <p:attrNameLst>
                                          <p:attrName>style.visibility</p:attrName>
                                        </p:attrNameLst>
                                      </p:cBhvr>
                                      <p:to>
                                        <p:strVal val="visible"/>
                                      </p:to>
                                    </p:set>
                                    <p:animEffect transition="in" filter="box(in)">
                                      <p:cBhvr>
                                        <p:cTn id="12" dur="500"/>
                                        <p:tgtEl>
                                          <p:spTgt spid="196915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69156"/>
                                        </p:tgtEl>
                                        <p:attrNameLst>
                                          <p:attrName>style.visibility</p:attrName>
                                        </p:attrNameLst>
                                      </p:cBhvr>
                                      <p:to>
                                        <p:strVal val="visible"/>
                                      </p:to>
                                    </p:set>
                                    <p:animEffect transition="in" filter="box(in)">
                                      <p:cBhvr>
                                        <p:cTn id="17" dur="500"/>
                                        <p:tgtEl>
                                          <p:spTgt spid="196915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69157"/>
                                        </p:tgtEl>
                                        <p:attrNameLst>
                                          <p:attrName>style.visibility</p:attrName>
                                        </p:attrNameLst>
                                      </p:cBhvr>
                                      <p:to>
                                        <p:strVal val="visible"/>
                                      </p:to>
                                    </p:set>
                                    <p:animEffect transition="in" filter="box(in)">
                                      <p:cBhvr>
                                        <p:cTn id="22" dur="500"/>
                                        <p:tgtEl>
                                          <p:spTgt spid="196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7" name="Título 1"/>
          <p:cNvSpPr>
            <a:spLocks noGrp="1"/>
          </p:cNvSpPr>
          <p:nvPr>
            <p:ph type="title"/>
          </p:nvPr>
        </p:nvSpPr>
        <p:spPr/>
        <p:txBody>
          <a:bodyPr/>
          <a:lstStyle/>
          <a:p>
            <a:r>
              <a:rPr lang="en-US"/>
              <a:t>Nise, pag.588, ex.12, cálculo de Tf(z)</a:t>
            </a:r>
            <a:endParaRPr lang="pt-BR"/>
          </a:p>
        </p:txBody>
      </p:sp>
      <p:sp>
        <p:nvSpPr>
          <p:cNvPr id="156678" name="Espaço Reservado para Conteúdo 2"/>
          <p:cNvSpPr>
            <a:spLocks noGrp="1"/>
          </p:cNvSpPr>
          <p:nvPr>
            <p:ph idx="1"/>
          </p:nvPr>
        </p:nvSpPr>
        <p:spPr>
          <a:xfrm>
            <a:off x="23813" y="833438"/>
            <a:ext cx="9634537" cy="5381625"/>
          </a:xfrm>
        </p:spPr>
        <p:txBody>
          <a:bodyPr/>
          <a:lstStyle/>
          <a:p>
            <a:r>
              <a:rPr lang="en-US"/>
              <a:t>Lembrando que T=0.01s neste problema :</a:t>
            </a:r>
          </a:p>
        </p:txBody>
      </p:sp>
      <p:graphicFrame>
        <p:nvGraphicFramePr>
          <p:cNvPr id="1969157" name="Object 5"/>
          <p:cNvGraphicFramePr>
            <a:graphicFrameLocks noChangeAspect="1"/>
          </p:cNvGraphicFramePr>
          <p:nvPr/>
        </p:nvGraphicFramePr>
        <p:xfrm>
          <a:off x="192088" y="1512888"/>
          <a:ext cx="9404350" cy="987425"/>
        </p:xfrm>
        <a:graphic>
          <a:graphicData uri="http://schemas.openxmlformats.org/presentationml/2006/ole">
            <mc:AlternateContent xmlns:mc="http://schemas.openxmlformats.org/markup-compatibility/2006">
              <mc:Choice xmlns:v="urn:schemas-microsoft-com:vml" Requires="v">
                <p:oleObj name="Equação" r:id="rId2" imgW="4368600" imgH="457200" progId="Equation.3">
                  <p:embed/>
                </p:oleObj>
              </mc:Choice>
              <mc:Fallback>
                <p:oleObj name="Equação" r:id="rId2" imgW="4368600" imgH="457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512888"/>
                        <a:ext cx="9404350"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70182" name="Object 6"/>
          <p:cNvGraphicFramePr>
            <a:graphicFrameLocks noChangeAspect="1"/>
          </p:cNvGraphicFramePr>
          <p:nvPr/>
        </p:nvGraphicFramePr>
        <p:xfrm>
          <a:off x="117475" y="2643188"/>
          <a:ext cx="9621838" cy="987425"/>
        </p:xfrm>
        <a:graphic>
          <a:graphicData uri="http://schemas.openxmlformats.org/presentationml/2006/ole">
            <mc:AlternateContent xmlns:mc="http://schemas.openxmlformats.org/markup-compatibility/2006">
              <mc:Choice xmlns:v="urn:schemas-microsoft-com:vml" Requires="v">
                <p:oleObj name="Equação" r:id="rId4" imgW="4470120" imgH="457200" progId="Equation.3">
                  <p:embed/>
                </p:oleObj>
              </mc:Choice>
              <mc:Fallback>
                <p:oleObj name="Equação" r:id="rId4" imgW="447012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75" y="2643188"/>
                        <a:ext cx="9621838"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70183" name="Object 7"/>
          <p:cNvGraphicFramePr>
            <a:graphicFrameLocks noChangeAspect="1"/>
          </p:cNvGraphicFramePr>
          <p:nvPr/>
        </p:nvGraphicFramePr>
        <p:xfrm>
          <a:off x="479425" y="3897313"/>
          <a:ext cx="8474075" cy="960437"/>
        </p:xfrm>
        <a:graphic>
          <a:graphicData uri="http://schemas.openxmlformats.org/presentationml/2006/ole">
            <mc:AlternateContent xmlns:mc="http://schemas.openxmlformats.org/markup-compatibility/2006">
              <mc:Choice xmlns:v="urn:schemas-microsoft-com:vml" Requires="v">
                <p:oleObj name="Equação" r:id="rId6" imgW="3936960" imgH="444240" progId="Equation.3">
                  <p:embed/>
                </p:oleObj>
              </mc:Choice>
              <mc:Fallback>
                <p:oleObj name="Equação" r:id="rId6" imgW="393696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25" y="3897313"/>
                        <a:ext cx="8474075" cy="96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69157"/>
                                        </p:tgtEl>
                                        <p:attrNameLst>
                                          <p:attrName>style.visibility</p:attrName>
                                        </p:attrNameLst>
                                      </p:cBhvr>
                                      <p:to>
                                        <p:strVal val="visible"/>
                                      </p:to>
                                    </p:set>
                                    <p:animEffect transition="in" filter="box(in)">
                                      <p:cBhvr>
                                        <p:cTn id="7" dur="500"/>
                                        <p:tgtEl>
                                          <p:spTgt spid="196915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70182"/>
                                        </p:tgtEl>
                                        <p:attrNameLst>
                                          <p:attrName>style.visibility</p:attrName>
                                        </p:attrNameLst>
                                      </p:cBhvr>
                                      <p:to>
                                        <p:strVal val="visible"/>
                                      </p:to>
                                    </p:set>
                                    <p:animEffect transition="in" filter="box(in)">
                                      <p:cBhvr>
                                        <p:cTn id="12" dur="500"/>
                                        <p:tgtEl>
                                          <p:spTgt spid="197018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70183"/>
                                        </p:tgtEl>
                                        <p:attrNameLst>
                                          <p:attrName>style.visibility</p:attrName>
                                        </p:attrNameLst>
                                      </p:cBhvr>
                                      <p:to>
                                        <p:strVal val="visible"/>
                                      </p:to>
                                    </p:set>
                                    <p:animEffect transition="in" filter="box(in)">
                                      <p:cBhvr>
                                        <p:cTn id="17" dur="500"/>
                                        <p:tgtEl>
                                          <p:spTgt spid="1970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ço Reservado para Número de Slide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AE29B5F9-AD3F-4FAE-B688-1E4D509406C8}" type="slidenum">
              <a:rPr lang="en-US" altLang="pt-BR" sz="1400" smtClean="0"/>
              <a:pPr eaLnBrk="1" hangingPunct="1"/>
              <a:t>114</a:t>
            </a:fld>
            <a:endParaRPr lang="en-US" altLang="pt-BR" sz="1400"/>
          </a:p>
        </p:txBody>
      </p:sp>
      <p:sp>
        <p:nvSpPr>
          <p:cNvPr id="30723" name="Rectangle 2"/>
          <p:cNvSpPr>
            <a:spLocks noGrp="1" noChangeArrowheads="1"/>
          </p:cNvSpPr>
          <p:nvPr>
            <p:ph type="title"/>
          </p:nvPr>
        </p:nvSpPr>
        <p:spPr>
          <a:solidFill>
            <a:srgbClr val="FFFF99"/>
          </a:solidFill>
        </p:spPr>
        <p:txBody>
          <a:bodyPr/>
          <a:lstStyle/>
          <a:p>
            <a:r>
              <a:rPr lang="en-US" altLang="pt-BR"/>
              <a:t>Equações Diferencial Básica</a:t>
            </a:r>
          </a:p>
        </p:txBody>
      </p:sp>
      <p:sp>
        <p:nvSpPr>
          <p:cNvPr id="30724" name="Rectangle 4"/>
          <p:cNvSpPr>
            <a:spLocks noChangeArrowheads="1"/>
          </p:cNvSpPr>
          <p:nvPr/>
        </p:nvSpPr>
        <p:spPr bwMode="auto">
          <a:xfrm>
            <a:off x="495300" y="1295400"/>
            <a:ext cx="84820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spcBef>
                <a:spcPct val="20000"/>
              </a:spcBef>
              <a:buClr>
                <a:schemeClr val="hlink"/>
              </a:buClr>
              <a:buSzPct val="100000"/>
              <a:buFont typeface="Wingdings" pitchFamily="2" charset="2"/>
              <a:buChar char="ð"/>
            </a:pPr>
            <a:r>
              <a:rPr lang="en-US" altLang="pt-BR"/>
              <a:t>Equação Geral para Sistemas de 2a ordem</a:t>
            </a:r>
          </a:p>
        </p:txBody>
      </p:sp>
      <p:graphicFrame>
        <p:nvGraphicFramePr>
          <p:cNvPr id="159752" name="Object 4"/>
          <p:cNvGraphicFramePr>
            <a:graphicFrameLocks noChangeAspect="1"/>
          </p:cNvGraphicFramePr>
          <p:nvPr/>
        </p:nvGraphicFramePr>
        <p:xfrm>
          <a:off x="1952625" y="2000250"/>
          <a:ext cx="5529263" cy="1628775"/>
        </p:xfrm>
        <a:graphic>
          <a:graphicData uri="http://schemas.openxmlformats.org/presentationml/2006/ole">
            <mc:AlternateContent xmlns:mc="http://schemas.openxmlformats.org/markup-compatibility/2006">
              <mc:Choice xmlns:v="urn:schemas-microsoft-com:vml" Requires="v">
                <p:oleObj name="Equação" r:id="rId2" imgW="1637589" imgH="482391" progId="Equation.3">
                  <p:embed/>
                </p:oleObj>
              </mc:Choice>
              <mc:Fallback>
                <p:oleObj name="Equação" r:id="rId2" imgW="1637589" imgH="482391"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2000250"/>
                        <a:ext cx="552926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upo 46"/>
          <p:cNvGrpSpPr>
            <a:grpSpLocks/>
          </p:cNvGrpSpPr>
          <p:nvPr/>
        </p:nvGrpSpPr>
        <p:grpSpPr bwMode="auto">
          <a:xfrm>
            <a:off x="1809750" y="2214563"/>
            <a:ext cx="4071938" cy="2566987"/>
            <a:chOff x="-128622" y="-1288654"/>
            <a:chExt cx="4071966" cy="2566404"/>
          </a:xfrm>
        </p:grpSpPr>
        <p:sp>
          <p:nvSpPr>
            <p:cNvPr id="30735" name="Elipse 47"/>
            <p:cNvSpPr>
              <a:spLocks noChangeArrowheads="1"/>
            </p:cNvSpPr>
            <p:nvPr/>
          </p:nvSpPr>
          <p:spPr bwMode="auto">
            <a:xfrm>
              <a:off x="3228964" y="-1288654"/>
              <a:ext cx="714380" cy="642942"/>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30736" name="Conector de seta reta 51"/>
            <p:cNvCxnSpPr>
              <a:cxnSpLocks noChangeShapeType="1"/>
              <a:stCxn id="30735" idx="2"/>
              <a:endCxn id="30737" idx="0"/>
            </p:cNvCxnSpPr>
            <p:nvPr/>
          </p:nvCxnSpPr>
          <p:spPr bwMode="auto">
            <a:xfrm rot="10800000" flipV="1">
              <a:off x="1050106" y="-967184"/>
              <a:ext cx="2178859" cy="1321603"/>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30737" name="CaixaDeTexto 52"/>
            <p:cNvSpPr txBox="1">
              <a:spLocks noChangeArrowheads="1"/>
            </p:cNvSpPr>
            <p:nvPr/>
          </p:nvSpPr>
          <p:spPr bwMode="auto">
            <a:xfrm>
              <a:off x="-128622" y="354420"/>
              <a:ext cx="235745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r>
                <a:rPr lang="en-US" altLang="pt-BR" sz="1800" b="1">
                  <a:latin typeface="Verdana" pitchFamily="34" charset="0"/>
                </a:rPr>
                <a:t>Frequência Natural de Oscilação</a:t>
              </a:r>
              <a:endParaRPr lang="pt-BR" altLang="pt-BR" sz="1800" b="1"/>
            </a:p>
          </p:txBody>
        </p:sp>
      </p:grpSp>
      <p:grpSp>
        <p:nvGrpSpPr>
          <p:cNvPr id="3" name="Grupo 46"/>
          <p:cNvGrpSpPr>
            <a:grpSpLocks/>
          </p:cNvGrpSpPr>
          <p:nvPr/>
        </p:nvGrpSpPr>
        <p:grpSpPr bwMode="auto">
          <a:xfrm>
            <a:off x="3381375" y="2857500"/>
            <a:ext cx="2357438" cy="3084513"/>
            <a:chOff x="1728766" y="-1431530"/>
            <a:chExt cx="2357454" cy="3083976"/>
          </a:xfrm>
        </p:grpSpPr>
        <p:sp>
          <p:nvSpPr>
            <p:cNvPr id="30732" name="Elipse 28"/>
            <p:cNvSpPr>
              <a:spLocks noChangeArrowheads="1"/>
            </p:cNvSpPr>
            <p:nvPr/>
          </p:nvSpPr>
          <p:spPr bwMode="auto">
            <a:xfrm>
              <a:off x="3443278" y="-1431530"/>
              <a:ext cx="428628" cy="857256"/>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30733" name="Conector de seta reta 29"/>
            <p:cNvCxnSpPr>
              <a:cxnSpLocks noChangeShapeType="1"/>
              <a:stCxn id="30732" idx="4"/>
              <a:endCxn id="30734" idx="0"/>
            </p:cNvCxnSpPr>
            <p:nvPr/>
          </p:nvCxnSpPr>
          <p:spPr bwMode="auto">
            <a:xfrm rot="5400000">
              <a:off x="2353849" y="-20629"/>
              <a:ext cx="1857388" cy="750099"/>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30734" name="CaixaDeTexto 30"/>
            <p:cNvSpPr txBox="1">
              <a:spLocks noChangeArrowheads="1"/>
            </p:cNvSpPr>
            <p:nvPr/>
          </p:nvSpPr>
          <p:spPr bwMode="auto">
            <a:xfrm>
              <a:off x="1728766" y="1283114"/>
              <a:ext cx="23574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r>
                <a:rPr lang="en-US" altLang="pt-BR" sz="1800" b="1">
                  <a:latin typeface="Verdana" pitchFamily="34" charset="0"/>
                </a:rPr>
                <a:t>Amortecimento</a:t>
              </a:r>
              <a:endParaRPr lang="pt-BR" altLang="pt-BR" sz="1800" b="1"/>
            </a:p>
          </p:txBody>
        </p:sp>
      </p:grpSp>
      <p:grpSp>
        <p:nvGrpSpPr>
          <p:cNvPr id="4" name="Grupo 46"/>
          <p:cNvGrpSpPr>
            <a:grpSpLocks/>
          </p:cNvGrpSpPr>
          <p:nvPr/>
        </p:nvGrpSpPr>
        <p:grpSpPr bwMode="auto">
          <a:xfrm>
            <a:off x="238125" y="2357438"/>
            <a:ext cx="3071813" cy="3298825"/>
            <a:chOff x="871510" y="-1083518"/>
            <a:chExt cx="3071834" cy="2677961"/>
          </a:xfrm>
        </p:grpSpPr>
        <p:sp>
          <p:nvSpPr>
            <p:cNvPr id="30729" name="Elipse 39"/>
            <p:cNvSpPr>
              <a:spLocks noChangeArrowheads="1"/>
            </p:cNvSpPr>
            <p:nvPr/>
          </p:nvSpPr>
          <p:spPr bwMode="auto">
            <a:xfrm>
              <a:off x="3371840" y="-1083518"/>
              <a:ext cx="571504" cy="696027"/>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30730" name="Conector de seta reta 40"/>
            <p:cNvCxnSpPr>
              <a:cxnSpLocks noChangeShapeType="1"/>
              <a:stCxn id="30729" idx="2"/>
              <a:endCxn id="30731" idx="0"/>
            </p:cNvCxnSpPr>
            <p:nvPr/>
          </p:nvCxnSpPr>
          <p:spPr bwMode="auto">
            <a:xfrm rot="10800000" flipV="1">
              <a:off x="2050238" y="-735504"/>
              <a:ext cx="1321603" cy="2030077"/>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30731" name="CaixaDeTexto 41"/>
            <p:cNvSpPr txBox="1">
              <a:spLocks noChangeArrowheads="1"/>
            </p:cNvSpPr>
            <p:nvPr/>
          </p:nvSpPr>
          <p:spPr bwMode="auto">
            <a:xfrm>
              <a:off x="871510" y="1294574"/>
              <a:ext cx="2357454" cy="29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r>
                <a:rPr lang="en-US" altLang="pt-BR" sz="1800" b="1">
                  <a:latin typeface="Verdana" pitchFamily="34" charset="0"/>
                </a:rPr>
                <a:t>Ganho</a:t>
              </a:r>
              <a:endParaRPr lang="pt-BR" altLang="pt-BR" sz="1800" b="1"/>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59752"/>
                                        </p:tgtEl>
                                        <p:attrNameLst>
                                          <p:attrName>style.visibility</p:attrName>
                                        </p:attrNameLst>
                                      </p:cBhvr>
                                      <p:to>
                                        <p:strVal val="visible"/>
                                      </p:to>
                                    </p:set>
                                    <p:anim calcmode="lin" valueType="num">
                                      <p:cBhvr>
                                        <p:cTn id="7" dur="500" fill="hold"/>
                                        <p:tgtEl>
                                          <p:spTgt spid="159752"/>
                                        </p:tgtEl>
                                        <p:attrNameLst>
                                          <p:attrName>ppt_w</p:attrName>
                                        </p:attrNameLst>
                                      </p:cBhvr>
                                      <p:tavLst>
                                        <p:tav tm="0">
                                          <p:val>
                                            <p:fltVal val="0"/>
                                          </p:val>
                                        </p:tav>
                                        <p:tav tm="100000">
                                          <p:val>
                                            <p:strVal val="#ppt_w"/>
                                          </p:val>
                                        </p:tav>
                                      </p:tavLst>
                                    </p:anim>
                                    <p:anim calcmode="lin" valueType="num">
                                      <p:cBhvr>
                                        <p:cTn id="8" dur="500" fill="hold"/>
                                        <p:tgtEl>
                                          <p:spTgt spid="159752"/>
                                        </p:tgtEl>
                                        <p:attrNameLst>
                                          <p:attrName>ppt_h</p:attrName>
                                        </p:attrNameLst>
                                      </p:cBhvr>
                                      <p:tavLst>
                                        <p:tav tm="0">
                                          <p:val>
                                            <p:fltVal val="0"/>
                                          </p:val>
                                        </p:tav>
                                        <p:tav tm="100000">
                                          <p:val>
                                            <p:strVal val="#ppt_h"/>
                                          </p:val>
                                        </p:tav>
                                      </p:tavLst>
                                    </p:anim>
                                    <p:animEffect transition="in" filter="fade">
                                      <p:cBhvr>
                                        <p:cTn id="9" dur="500"/>
                                        <p:tgtEl>
                                          <p:spTgt spid="15975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Título 1"/>
          <p:cNvSpPr>
            <a:spLocks noGrp="1"/>
          </p:cNvSpPr>
          <p:nvPr>
            <p:ph type="title"/>
          </p:nvPr>
        </p:nvSpPr>
        <p:spPr/>
        <p:txBody>
          <a:bodyPr/>
          <a:lstStyle/>
          <a:p>
            <a:pPr algn="ctr"/>
            <a:r>
              <a:rPr lang="en-US"/>
              <a:t>Resposta no tempo para vários valores de T</a:t>
            </a:r>
            <a:endParaRPr lang="pt-BR"/>
          </a:p>
        </p:txBody>
      </p:sp>
      <p:pic>
        <p:nvPicPr>
          <p:cNvPr id="974851" name="Picture 3"/>
          <p:cNvPicPr>
            <a:picLocks noChangeAspect="1" noChangeArrowheads="1"/>
          </p:cNvPicPr>
          <p:nvPr/>
        </p:nvPicPr>
        <p:blipFill>
          <a:blip r:embed="rId2" cstate="print"/>
          <a:srcRect/>
          <a:stretch>
            <a:fillRect/>
          </a:stretch>
        </p:blipFill>
        <p:spPr bwMode="auto">
          <a:xfrm>
            <a:off x="2309813" y="1071563"/>
            <a:ext cx="6157912" cy="5375275"/>
          </a:xfrm>
          <a:prstGeom prst="rect">
            <a:avLst/>
          </a:prstGeom>
          <a:noFill/>
          <a:ln w="12700">
            <a:noFill/>
            <a:miter lim="800000"/>
            <a:headEnd type="none" w="sm" len="sm"/>
            <a:tailEnd type="none" w="sm" len="sm"/>
          </a:ln>
        </p:spPr>
      </p:pic>
    </p:spTree>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Título 1"/>
          <p:cNvSpPr>
            <a:spLocks noGrp="1"/>
          </p:cNvSpPr>
          <p:nvPr>
            <p:ph type="title"/>
          </p:nvPr>
        </p:nvSpPr>
        <p:spPr/>
        <p:txBody>
          <a:bodyPr/>
          <a:lstStyle/>
          <a:p>
            <a:pPr algn="ctr"/>
            <a:r>
              <a:rPr lang="en-US"/>
              <a:t>Implementação do Controlador Digital G</a:t>
            </a:r>
            <a:r>
              <a:rPr lang="en-US" baseline="-25000"/>
              <a:t>c</a:t>
            </a:r>
            <a:r>
              <a:rPr lang="en-US"/>
              <a:t>(z)</a:t>
            </a:r>
            <a:endParaRPr lang="pt-BR"/>
          </a:p>
        </p:txBody>
      </p:sp>
      <p:sp>
        <p:nvSpPr>
          <p:cNvPr id="975875" name="Espaço Reservado para Conteúdo 2"/>
          <p:cNvSpPr>
            <a:spLocks noGrp="1"/>
          </p:cNvSpPr>
          <p:nvPr>
            <p:ph idx="1"/>
          </p:nvPr>
        </p:nvSpPr>
        <p:spPr/>
        <p:txBody>
          <a:bodyPr/>
          <a:lstStyle/>
          <a:p>
            <a:r>
              <a:rPr lang="en-US"/>
              <a:t>De maneira similar aos sistemas analógicos em que a divisão por s significava uma integração, nos sistemas digitais, a divisão por z pode ser entendida como um atraso de uma unidade de tempo.</a:t>
            </a:r>
            <a:endParaRPr lang="pt-BR"/>
          </a:p>
        </p:txBody>
      </p:sp>
    </p:spTree>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Título 1"/>
          <p:cNvSpPr>
            <a:spLocks noGrp="1"/>
          </p:cNvSpPr>
          <p:nvPr>
            <p:ph type="title"/>
          </p:nvPr>
        </p:nvSpPr>
        <p:spPr/>
        <p:txBody>
          <a:bodyPr/>
          <a:lstStyle/>
          <a:p>
            <a:r>
              <a:rPr lang="en-US"/>
              <a:t>Nise, exemplo 13.13, Implementação de um compensador digital em cascata</a:t>
            </a:r>
            <a:endParaRPr lang="pt-BR"/>
          </a:p>
        </p:txBody>
      </p:sp>
      <p:sp>
        <p:nvSpPr>
          <p:cNvPr id="976899" name="Espaço Reservado para Conteúdo 2"/>
          <p:cNvSpPr>
            <a:spLocks noGrp="1"/>
          </p:cNvSpPr>
          <p:nvPr>
            <p:ph idx="1"/>
          </p:nvPr>
        </p:nvSpPr>
        <p:spPr/>
        <p:txBody>
          <a:bodyPr/>
          <a:lstStyle/>
          <a:p>
            <a:r>
              <a:rPr lang="en-US"/>
              <a:t>Implemente : </a:t>
            </a:r>
          </a:p>
          <a:p>
            <a:pPr lvl="1"/>
            <a:r>
              <a:rPr lang="en-US"/>
              <a:t>Gc(z)=X(z)/E(z)=(z+0.5)/(z</a:t>
            </a:r>
            <a:r>
              <a:rPr lang="en-US" baseline="30000"/>
              <a:t>2</a:t>
            </a:r>
            <a:r>
              <a:rPr lang="en-US"/>
              <a:t>-0.5z+0.7)</a:t>
            </a:r>
          </a:p>
          <a:p>
            <a:r>
              <a:rPr lang="en-US"/>
              <a:t>Resolução</a:t>
            </a:r>
          </a:p>
          <a:p>
            <a:pPr lvl="1"/>
            <a:r>
              <a:rPr lang="en-US"/>
              <a:t>(z</a:t>
            </a:r>
            <a:r>
              <a:rPr lang="en-US" baseline="30000"/>
              <a:t>2</a:t>
            </a:r>
            <a:r>
              <a:rPr lang="en-US"/>
              <a:t>-0.5z+0.7)X(z)=(z+0.5)E(z)</a:t>
            </a:r>
          </a:p>
          <a:p>
            <a:pPr lvl="1"/>
            <a:r>
              <a:rPr lang="en-US"/>
              <a:t>z</a:t>
            </a:r>
            <a:r>
              <a:rPr lang="en-US" baseline="30000"/>
              <a:t>2</a:t>
            </a:r>
            <a:r>
              <a:rPr lang="en-US"/>
              <a:t>X(z)=(z+0.5)E(z)+(0.5z-0.7)X(z)</a:t>
            </a:r>
          </a:p>
          <a:p>
            <a:pPr lvl="1"/>
            <a:r>
              <a:rPr lang="en-US"/>
              <a:t>X(z)=(z</a:t>
            </a:r>
            <a:r>
              <a:rPr lang="en-US" baseline="30000"/>
              <a:t>-1</a:t>
            </a:r>
            <a:r>
              <a:rPr lang="en-US"/>
              <a:t>+0.5z</a:t>
            </a:r>
            <a:r>
              <a:rPr lang="en-US" baseline="30000"/>
              <a:t>-2</a:t>
            </a:r>
            <a:r>
              <a:rPr lang="en-US"/>
              <a:t>)E(z)+(0.5z</a:t>
            </a:r>
            <a:r>
              <a:rPr lang="en-US" baseline="30000"/>
              <a:t>-1</a:t>
            </a:r>
            <a:r>
              <a:rPr lang="en-US"/>
              <a:t>-0.7z</a:t>
            </a:r>
            <a:r>
              <a:rPr lang="en-US" baseline="30000"/>
              <a:t>-2</a:t>
            </a:r>
            <a:r>
              <a:rPr lang="en-US"/>
              <a:t>)X(z)</a:t>
            </a:r>
          </a:p>
          <a:p>
            <a:pPr lvl="1"/>
            <a:r>
              <a:rPr lang="en-US"/>
              <a:t>X(z)=(z</a:t>
            </a:r>
            <a:r>
              <a:rPr lang="en-US" baseline="30000"/>
              <a:t>-1</a:t>
            </a:r>
            <a:r>
              <a:rPr lang="en-US"/>
              <a:t>+0.5z</a:t>
            </a:r>
            <a:r>
              <a:rPr lang="en-US" baseline="30000"/>
              <a:t>-2</a:t>
            </a:r>
            <a:r>
              <a:rPr lang="en-US"/>
              <a:t>)E(z)+(0.5z</a:t>
            </a:r>
            <a:r>
              <a:rPr lang="en-US" baseline="30000"/>
              <a:t>-1</a:t>
            </a:r>
            <a:r>
              <a:rPr lang="en-US"/>
              <a:t>X(z)-0.7z</a:t>
            </a:r>
            <a:r>
              <a:rPr lang="en-US" baseline="30000"/>
              <a:t>-2</a:t>
            </a:r>
            <a:r>
              <a:rPr lang="en-US"/>
              <a:t>X(z)</a:t>
            </a:r>
            <a:endParaRPr lang="pt-BR"/>
          </a:p>
          <a:p>
            <a:pPr lvl="1"/>
            <a:endParaRPr lang="en-US"/>
          </a:p>
          <a:p>
            <a:r>
              <a:rPr lang="en-US"/>
              <a:t>A implementação segue no slide a seguir :</a:t>
            </a:r>
            <a:endParaRPr lang="pt-BR"/>
          </a:p>
        </p:txBody>
      </p:sp>
    </p:spTree>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Título 1"/>
          <p:cNvSpPr>
            <a:spLocks noGrp="1"/>
          </p:cNvSpPr>
          <p:nvPr>
            <p:ph type="title"/>
          </p:nvPr>
        </p:nvSpPr>
        <p:spPr/>
        <p:txBody>
          <a:bodyPr/>
          <a:lstStyle/>
          <a:p>
            <a:r>
              <a:rPr lang="en-US"/>
              <a:t>Implementação de Um Controlador Digital</a:t>
            </a:r>
            <a:endParaRPr lang="pt-BR"/>
          </a:p>
        </p:txBody>
      </p:sp>
      <p:pic>
        <p:nvPicPr>
          <p:cNvPr id="977923" name="Picture 5"/>
          <p:cNvPicPr>
            <a:picLocks noChangeAspect="1" noChangeArrowheads="1"/>
          </p:cNvPicPr>
          <p:nvPr/>
        </p:nvPicPr>
        <p:blipFill>
          <a:blip r:embed="rId2" cstate="print"/>
          <a:srcRect/>
          <a:stretch>
            <a:fillRect/>
          </a:stretch>
        </p:blipFill>
        <p:spPr bwMode="auto">
          <a:xfrm>
            <a:off x="666750" y="1962150"/>
            <a:ext cx="8572500" cy="4467225"/>
          </a:xfrm>
          <a:prstGeom prst="rect">
            <a:avLst/>
          </a:prstGeom>
          <a:noFill/>
          <a:ln w="12700">
            <a:noFill/>
            <a:miter lim="800000"/>
            <a:headEnd type="none" w="sm" len="sm"/>
            <a:tailEnd type="none" w="sm" len="sm"/>
          </a:ln>
        </p:spPr>
      </p:pic>
      <p:pic>
        <p:nvPicPr>
          <p:cNvPr id="977924" name="Picture 6"/>
          <p:cNvPicPr>
            <a:picLocks noChangeAspect="1" noChangeArrowheads="1"/>
          </p:cNvPicPr>
          <p:nvPr/>
        </p:nvPicPr>
        <p:blipFill>
          <a:blip r:embed="rId3" cstate="print"/>
          <a:srcRect/>
          <a:stretch>
            <a:fillRect/>
          </a:stretch>
        </p:blipFill>
        <p:spPr bwMode="auto">
          <a:xfrm>
            <a:off x="2695575" y="928688"/>
            <a:ext cx="1624013" cy="963612"/>
          </a:xfrm>
          <a:prstGeom prst="rect">
            <a:avLst/>
          </a:prstGeom>
          <a:noFill/>
          <a:ln w="12700">
            <a:noFill/>
            <a:miter lim="800000"/>
            <a:headEnd type="none" w="sm" len="sm"/>
            <a:tailEnd type="none" w="sm" len="sm"/>
          </a:ln>
        </p:spPr>
      </p:pic>
      <p:pic>
        <p:nvPicPr>
          <p:cNvPr id="977925" name="Picture 7"/>
          <p:cNvPicPr>
            <a:picLocks noChangeAspect="1" noChangeArrowheads="1"/>
          </p:cNvPicPr>
          <p:nvPr/>
        </p:nvPicPr>
        <p:blipFill>
          <a:blip r:embed="rId4" cstate="print"/>
          <a:srcRect/>
          <a:stretch>
            <a:fillRect/>
          </a:stretch>
        </p:blipFill>
        <p:spPr bwMode="auto">
          <a:xfrm>
            <a:off x="3481388" y="1000125"/>
            <a:ext cx="2971800" cy="1000125"/>
          </a:xfrm>
          <a:prstGeom prst="rect">
            <a:avLst/>
          </a:prstGeom>
          <a:noFill/>
          <a:ln w="12700">
            <a:noFill/>
            <a:miter lim="800000"/>
            <a:headEnd type="none" w="sm" len="sm"/>
            <a:tailEnd type="none" w="sm" len="sm"/>
          </a:ln>
        </p:spPr>
      </p:pic>
    </p:spTree>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Título 1"/>
          <p:cNvSpPr>
            <a:spLocks noGrp="1"/>
          </p:cNvSpPr>
          <p:nvPr>
            <p:ph type="title"/>
          </p:nvPr>
        </p:nvSpPr>
        <p:spPr/>
        <p:txBody>
          <a:bodyPr/>
          <a:lstStyle/>
          <a:p>
            <a:r>
              <a:rPr lang="en-US"/>
              <a:t>Exercícios</a:t>
            </a:r>
            <a:endParaRPr lang="pt-BR"/>
          </a:p>
        </p:txBody>
      </p:sp>
      <p:sp>
        <p:nvSpPr>
          <p:cNvPr id="978947" name="Espaço Reservado para Conteúdo 2"/>
          <p:cNvSpPr>
            <a:spLocks noGrp="1"/>
          </p:cNvSpPr>
          <p:nvPr>
            <p:ph idx="1"/>
          </p:nvPr>
        </p:nvSpPr>
        <p:spPr/>
        <p:txBody>
          <a:bodyPr/>
          <a:lstStyle/>
          <a:p>
            <a:r>
              <a:rPr lang="en-US" b="1"/>
              <a:t>Para entregar : </a:t>
            </a:r>
          </a:p>
          <a:p>
            <a:pPr lvl="1"/>
            <a:r>
              <a:rPr lang="en-US" b="1"/>
              <a:t>Nise, cap.13, pags.598 a 602, exs.1 a 31</a:t>
            </a:r>
            <a:endParaRPr lang="pt-BR" b="1"/>
          </a:p>
        </p:txBody>
      </p:sp>
    </p:spTree>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ex.1.a</a:t>
            </a:r>
            <a:endParaRPr lang="pt-BR" dirty="0"/>
          </a:p>
        </p:txBody>
      </p:sp>
      <p:sp>
        <p:nvSpPr>
          <p:cNvPr id="3" name="Espaço Reservado para Conteúdo 2"/>
          <p:cNvSpPr>
            <a:spLocks noGrp="1"/>
          </p:cNvSpPr>
          <p:nvPr>
            <p:ph idx="1"/>
          </p:nvPr>
        </p:nvSpPr>
        <p:spPr>
          <a:xfrm>
            <a:off x="294085" y="1196983"/>
            <a:ext cx="9340188" cy="1089009"/>
          </a:xfrm>
        </p:spPr>
        <p:txBody>
          <a:bodyPr/>
          <a:lstStyle/>
          <a:p>
            <a:r>
              <a:rPr lang="en-US" dirty="0" err="1"/>
              <a:t>Calcular</a:t>
            </a:r>
            <a:r>
              <a:rPr lang="en-US" dirty="0"/>
              <a:t> </a:t>
            </a:r>
            <a:r>
              <a:rPr lang="en-US" dirty="0" err="1"/>
              <a:t>manualmente</a:t>
            </a:r>
            <a:r>
              <a:rPr lang="en-US" dirty="0"/>
              <a:t> a </a:t>
            </a:r>
            <a:r>
              <a:rPr lang="en-US" dirty="0" err="1"/>
              <a:t>transformada</a:t>
            </a:r>
            <a:r>
              <a:rPr lang="en-US" dirty="0"/>
              <a:t> de : 		e</a:t>
            </a:r>
            <a:r>
              <a:rPr lang="en-US" baseline="30000" dirty="0"/>
              <a:t>-</a:t>
            </a:r>
            <a:r>
              <a:rPr lang="en-US" baseline="30000" dirty="0" err="1"/>
              <a:t>at</a:t>
            </a:r>
            <a:r>
              <a:rPr lang="en-US" dirty="0" err="1"/>
              <a:t>.</a:t>
            </a:r>
            <a:r>
              <a:rPr lang="en-US" i="1" dirty="0" err="1"/>
              <a:t>u</a:t>
            </a:r>
            <a:r>
              <a:rPr lang="en-US" i="1" dirty="0"/>
              <a:t>(t) </a:t>
            </a:r>
            <a:endParaRPr lang="pt-BR" dirty="0"/>
          </a:p>
        </p:txBody>
      </p:sp>
      <p:graphicFrame>
        <p:nvGraphicFramePr>
          <p:cNvPr id="4" name="Objeto 3"/>
          <p:cNvGraphicFramePr>
            <a:graphicFrameLocks noChangeAspect="1"/>
          </p:cNvGraphicFramePr>
          <p:nvPr/>
        </p:nvGraphicFramePr>
        <p:xfrm>
          <a:off x="595282" y="2357430"/>
          <a:ext cx="2147809" cy="544515"/>
        </p:xfrm>
        <a:graphic>
          <a:graphicData uri="http://schemas.openxmlformats.org/presentationml/2006/ole">
            <mc:AlternateContent xmlns:mc="http://schemas.openxmlformats.org/markup-compatibility/2006">
              <mc:Choice xmlns:v="urn:schemas-microsoft-com:vml" Requires="v">
                <p:oleObj name="Equação" r:id="rId2" imgW="901440" imgH="228600" progId="Equation.3">
                  <p:embed/>
                </p:oleObj>
              </mc:Choice>
              <mc:Fallback>
                <p:oleObj name="Equação" r:id="rId2" imgW="90144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82" y="2357430"/>
                        <a:ext cx="2147809" cy="5445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79" name="Object 3"/>
          <p:cNvGraphicFramePr>
            <a:graphicFrameLocks noChangeAspect="1"/>
          </p:cNvGraphicFramePr>
          <p:nvPr/>
        </p:nvGraphicFramePr>
        <p:xfrm>
          <a:off x="614360" y="2828928"/>
          <a:ext cx="4052888" cy="1028700"/>
        </p:xfrm>
        <a:graphic>
          <a:graphicData uri="http://schemas.openxmlformats.org/presentationml/2006/ole">
            <mc:AlternateContent xmlns:mc="http://schemas.openxmlformats.org/markup-compatibility/2006">
              <mc:Choice xmlns:v="urn:schemas-microsoft-com:vml" Requires="v">
                <p:oleObj name="Equação" r:id="rId4" imgW="1701720" imgH="431640" progId="Equation.3">
                  <p:embed/>
                </p:oleObj>
              </mc:Choice>
              <mc:Fallback>
                <p:oleObj name="Equação" r:id="rId4" imgW="170172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360" y="2828928"/>
                        <a:ext cx="4052888"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0" name="Object 4"/>
          <p:cNvGraphicFramePr>
            <a:graphicFrameLocks noChangeAspect="1"/>
          </p:cNvGraphicFramePr>
          <p:nvPr/>
        </p:nvGraphicFramePr>
        <p:xfrm>
          <a:off x="642929" y="3786188"/>
          <a:ext cx="3024187" cy="1028700"/>
        </p:xfrm>
        <a:graphic>
          <a:graphicData uri="http://schemas.openxmlformats.org/presentationml/2006/ole">
            <mc:AlternateContent xmlns:mc="http://schemas.openxmlformats.org/markup-compatibility/2006">
              <mc:Choice xmlns:v="urn:schemas-microsoft-com:vml" Requires="v">
                <p:oleObj name="Equação" r:id="rId6" imgW="1269720" imgH="431640" progId="Equation.3">
                  <p:embed/>
                </p:oleObj>
              </mc:Choice>
              <mc:Fallback>
                <p:oleObj name="Equação" r:id="rId6" imgW="126972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29" y="3786188"/>
                        <a:ext cx="3024187"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1" name="Object 5"/>
          <p:cNvGraphicFramePr>
            <a:graphicFrameLocks noChangeAspect="1"/>
          </p:cNvGraphicFramePr>
          <p:nvPr/>
        </p:nvGraphicFramePr>
        <p:xfrm>
          <a:off x="3956050" y="4071938"/>
          <a:ext cx="1060450" cy="484187"/>
        </p:xfrm>
        <a:graphic>
          <a:graphicData uri="http://schemas.openxmlformats.org/presentationml/2006/ole">
            <mc:AlternateContent xmlns:mc="http://schemas.openxmlformats.org/markup-compatibility/2006">
              <mc:Choice xmlns:v="urn:schemas-microsoft-com:vml" Requires="v">
                <p:oleObj name="Equação" r:id="rId8" imgW="444240" imgH="203040" progId="Equation.3">
                  <p:embed/>
                </p:oleObj>
              </mc:Choice>
              <mc:Fallback>
                <p:oleObj name="Equação" r:id="rId8" imgW="44424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6050" y="4071938"/>
                        <a:ext cx="1060450"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2" name="Object 6"/>
          <p:cNvGraphicFramePr>
            <a:graphicFrameLocks noChangeAspect="1"/>
          </p:cNvGraphicFramePr>
          <p:nvPr/>
        </p:nvGraphicFramePr>
        <p:xfrm>
          <a:off x="742950" y="4786313"/>
          <a:ext cx="2873375" cy="1028700"/>
        </p:xfrm>
        <a:graphic>
          <a:graphicData uri="http://schemas.openxmlformats.org/presentationml/2006/ole">
            <mc:AlternateContent xmlns:mc="http://schemas.openxmlformats.org/markup-compatibility/2006">
              <mc:Choice xmlns:v="urn:schemas-microsoft-com:vml" Requires="v">
                <p:oleObj name="Equação" r:id="rId10" imgW="1206360" imgH="431640" progId="Equation.3">
                  <p:embed/>
                </p:oleObj>
              </mc:Choice>
              <mc:Fallback>
                <p:oleObj name="Equação" r:id="rId10" imgW="120636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950" y="4786313"/>
                        <a:ext cx="2873375"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3" name="Object 7"/>
          <p:cNvGraphicFramePr>
            <a:graphicFrameLocks noChangeAspect="1"/>
          </p:cNvGraphicFramePr>
          <p:nvPr/>
        </p:nvGraphicFramePr>
        <p:xfrm>
          <a:off x="5480050" y="1827213"/>
          <a:ext cx="3086100" cy="1089025"/>
        </p:xfrm>
        <a:graphic>
          <a:graphicData uri="http://schemas.openxmlformats.org/presentationml/2006/ole">
            <mc:AlternateContent xmlns:mc="http://schemas.openxmlformats.org/markup-compatibility/2006">
              <mc:Choice xmlns:v="urn:schemas-microsoft-com:vml" Requires="v">
                <p:oleObj name="Equação" r:id="rId12" imgW="1295280" imgH="457200" progId="Equation.3">
                  <p:embed/>
                </p:oleObj>
              </mc:Choice>
              <mc:Fallback>
                <p:oleObj name="Equação" r:id="rId12" imgW="1295280" imgH="457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0050" y="1827213"/>
                        <a:ext cx="3086100"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CaixaDeTexto 9"/>
          <p:cNvSpPr txBox="1"/>
          <p:nvPr/>
        </p:nvSpPr>
        <p:spPr>
          <a:xfrm>
            <a:off x="5310190" y="2928934"/>
            <a:ext cx="2845074" cy="461665"/>
          </a:xfrm>
          <a:prstGeom prst="rect">
            <a:avLst/>
          </a:prstGeom>
          <a:noFill/>
        </p:spPr>
        <p:txBody>
          <a:bodyPr wrap="none" rtlCol="0">
            <a:spAutoFit/>
          </a:bodyPr>
          <a:lstStyle/>
          <a:p>
            <a:r>
              <a:rPr lang="en-US" sz="2400" dirty="0" err="1">
                <a:latin typeface="+mj-lt"/>
              </a:rPr>
              <a:t>Lembrando</a:t>
            </a:r>
            <a:r>
              <a:rPr lang="en-US" sz="2400" dirty="0">
                <a:latin typeface="+mj-lt"/>
              </a:rPr>
              <a:t> </a:t>
            </a:r>
            <a:r>
              <a:rPr lang="en-US" sz="2400" dirty="0" err="1">
                <a:latin typeface="+mj-lt"/>
              </a:rPr>
              <a:t>que</a:t>
            </a:r>
            <a:r>
              <a:rPr lang="en-US" sz="2400" dirty="0">
                <a:latin typeface="+mj-lt"/>
              </a:rPr>
              <a:t> :</a:t>
            </a:r>
            <a:endParaRPr lang="pt-BR" sz="2400" dirty="0">
              <a:latin typeface="+mj-lt"/>
            </a:endParaRPr>
          </a:p>
        </p:txBody>
      </p:sp>
      <p:graphicFrame>
        <p:nvGraphicFramePr>
          <p:cNvPr id="178184" name="Object 8"/>
          <p:cNvGraphicFramePr>
            <a:graphicFrameLocks noChangeAspect="1"/>
          </p:cNvGraphicFramePr>
          <p:nvPr/>
        </p:nvGraphicFramePr>
        <p:xfrm>
          <a:off x="5667380" y="3257556"/>
          <a:ext cx="1995488" cy="1028700"/>
        </p:xfrm>
        <a:graphic>
          <a:graphicData uri="http://schemas.openxmlformats.org/presentationml/2006/ole">
            <mc:AlternateContent xmlns:mc="http://schemas.openxmlformats.org/markup-compatibility/2006">
              <mc:Choice xmlns:v="urn:schemas-microsoft-com:vml" Requires="v">
                <p:oleObj name="Equação" r:id="rId14" imgW="838080" imgH="431640" progId="Equation.3">
                  <p:embed/>
                </p:oleObj>
              </mc:Choice>
              <mc:Fallback>
                <p:oleObj name="Equação" r:id="rId14" imgW="838080" imgH="431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67380" y="3257556"/>
                        <a:ext cx="1995488"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5" name="Object 9"/>
          <p:cNvGraphicFramePr>
            <a:graphicFrameLocks noChangeAspect="1"/>
          </p:cNvGraphicFramePr>
          <p:nvPr/>
        </p:nvGraphicFramePr>
        <p:xfrm>
          <a:off x="5486400" y="4343400"/>
          <a:ext cx="2662238" cy="938213"/>
        </p:xfrm>
        <a:graphic>
          <a:graphicData uri="http://schemas.openxmlformats.org/presentationml/2006/ole">
            <mc:AlternateContent xmlns:mc="http://schemas.openxmlformats.org/markup-compatibility/2006">
              <mc:Choice xmlns:v="urn:schemas-microsoft-com:vml" Requires="v">
                <p:oleObj name="Equação" r:id="rId16" imgW="1117440" imgH="393480" progId="Equation.3">
                  <p:embed/>
                </p:oleObj>
              </mc:Choice>
              <mc:Fallback>
                <p:oleObj name="Equação" r:id="rId16" imgW="1117440" imgH="393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86400" y="4343400"/>
                        <a:ext cx="2662238"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6" name="Object 10"/>
          <p:cNvGraphicFramePr>
            <a:graphicFrameLocks noChangeAspect="1"/>
          </p:cNvGraphicFramePr>
          <p:nvPr/>
        </p:nvGraphicFramePr>
        <p:xfrm>
          <a:off x="5524504" y="5419745"/>
          <a:ext cx="2328863" cy="938213"/>
        </p:xfrm>
        <a:graphic>
          <a:graphicData uri="http://schemas.openxmlformats.org/presentationml/2006/ole">
            <mc:AlternateContent xmlns:mc="http://schemas.openxmlformats.org/markup-compatibility/2006">
              <mc:Choice xmlns:v="urn:schemas-microsoft-com:vml" Requires="v">
                <p:oleObj name="Equação" r:id="rId18" imgW="977760" imgH="393480" progId="Equation.3">
                  <p:embed/>
                </p:oleObj>
              </mc:Choice>
              <mc:Fallback>
                <p:oleObj name="Equação" r:id="rId18" imgW="977760" imgH="3934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24504" y="5419745"/>
                        <a:ext cx="2328863"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78179"/>
                                        </p:tgtEl>
                                        <p:attrNameLst>
                                          <p:attrName>style.visibility</p:attrName>
                                        </p:attrNameLst>
                                      </p:cBhvr>
                                      <p:to>
                                        <p:strVal val="visible"/>
                                      </p:to>
                                    </p:set>
                                    <p:anim calcmode="lin" valueType="num">
                                      <p:cBhvr>
                                        <p:cTn id="14" dur="500" fill="hold"/>
                                        <p:tgtEl>
                                          <p:spTgt spid="178179"/>
                                        </p:tgtEl>
                                        <p:attrNameLst>
                                          <p:attrName>ppt_w</p:attrName>
                                        </p:attrNameLst>
                                      </p:cBhvr>
                                      <p:tavLst>
                                        <p:tav tm="0">
                                          <p:val>
                                            <p:fltVal val="0"/>
                                          </p:val>
                                        </p:tav>
                                        <p:tav tm="100000">
                                          <p:val>
                                            <p:strVal val="#ppt_w"/>
                                          </p:val>
                                        </p:tav>
                                      </p:tavLst>
                                    </p:anim>
                                    <p:anim calcmode="lin" valueType="num">
                                      <p:cBhvr>
                                        <p:cTn id="15" dur="500" fill="hold"/>
                                        <p:tgtEl>
                                          <p:spTgt spid="178179"/>
                                        </p:tgtEl>
                                        <p:attrNameLst>
                                          <p:attrName>ppt_h</p:attrName>
                                        </p:attrNameLst>
                                      </p:cBhvr>
                                      <p:tavLst>
                                        <p:tav tm="0">
                                          <p:val>
                                            <p:fltVal val="0"/>
                                          </p:val>
                                        </p:tav>
                                        <p:tav tm="100000">
                                          <p:val>
                                            <p:strVal val="#ppt_h"/>
                                          </p:val>
                                        </p:tav>
                                      </p:tavLst>
                                    </p:anim>
                                    <p:animEffect transition="in" filter="fade">
                                      <p:cBhvr>
                                        <p:cTn id="16" dur="500"/>
                                        <p:tgtEl>
                                          <p:spTgt spid="17817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78180"/>
                                        </p:tgtEl>
                                        <p:attrNameLst>
                                          <p:attrName>style.visibility</p:attrName>
                                        </p:attrNameLst>
                                      </p:cBhvr>
                                      <p:to>
                                        <p:strVal val="visible"/>
                                      </p:to>
                                    </p:set>
                                    <p:anim calcmode="lin" valueType="num">
                                      <p:cBhvr>
                                        <p:cTn id="21" dur="500" fill="hold"/>
                                        <p:tgtEl>
                                          <p:spTgt spid="178180"/>
                                        </p:tgtEl>
                                        <p:attrNameLst>
                                          <p:attrName>ppt_w</p:attrName>
                                        </p:attrNameLst>
                                      </p:cBhvr>
                                      <p:tavLst>
                                        <p:tav tm="0">
                                          <p:val>
                                            <p:fltVal val="0"/>
                                          </p:val>
                                        </p:tav>
                                        <p:tav tm="100000">
                                          <p:val>
                                            <p:strVal val="#ppt_w"/>
                                          </p:val>
                                        </p:tav>
                                      </p:tavLst>
                                    </p:anim>
                                    <p:anim calcmode="lin" valueType="num">
                                      <p:cBhvr>
                                        <p:cTn id="22" dur="500" fill="hold"/>
                                        <p:tgtEl>
                                          <p:spTgt spid="178180"/>
                                        </p:tgtEl>
                                        <p:attrNameLst>
                                          <p:attrName>ppt_h</p:attrName>
                                        </p:attrNameLst>
                                      </p:cBhvr>
                                      <p:tavLst>
                                        <p:tav tm="0">
                                          <p:val>
                                            <p:fltVal val="0"/>
                                          </p:val>
                                        </p:tav>
                                        <p:tav tm="100000">
                                          <p:val>
                                            <p:strVal val="#ppt_h"/>
                                          </p:val>
                                        </p:tav>
                                      </p:tavLst>
                                    </p:anim>
                                    <p:animEffect transition="in" filter="fade">
                                      <p:cBhvr>
                                        <p:cTn id="23" dur="500"/>
                                        <p:tgtEl>
                                          <p:spTgt spid="17818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78181"/>
                                        </p:tgtEl>
                                        <p:attrNameLst>
                                          <p:attrName>style.visibility</p:attrName>
                                        </p:attrNameLst>
                                      </p:cBhvr>
                                      <p:to>
                                        <p:strVal val="visible"/>
                                      </p:to>
                                    </p:set>
                                    <p:anim calcmode="lin" valueType="num">
                                      <p:cBhvr>
                                        <p:cTn id="28" dur="500" fill="hold"/>
                                        <p:tgtEl>
                                          <p:spTgt spid="178181"/>
                                        </p:tgtEl>
                                        <p:attrNameLst>
                                          <p:attrName>ppt_w</p:attrName>
                                        </p:attrNameLst>
                                      </p:cBhvr>
                                      <p:tavLst>
                                        <p:tav tm="0">
                                          <p:val>
                                            <p:fltVal val="0"/>
                                          </p:val>
                                        </p:tav>
                                        <p:tav tm="100000">
                                          <p:val>
                                            <p:strVal val="#ppt_w"/>
                                          </p:val>
                                        </p:tav>
                                      </p:tavLst>
                                    </p:anim>
                                    <p:anim calcmode="lin" valueType="num">
                                      <p:cBhvr>
                                        <p:cTn id="29" dur="500" fill="hold"/>
                                        <p:tgtEl>
                                          <p:spTgt spid="178181"/>
                                        </p:tgtEl>
                                        <p:attrNameLst>
                                          <p:attrName>ppt_h</p:attrName>
                                        </p:attrNameLst>
                                      </p:cBhvr>
                                      <p:tavLst>
                                        <p:tav tm="0">
                                          <p:val>
                                            <p:fltVal val="0"/>
                                          </p:val>
                                        </p:tav>
                                        <p:tav tm="100000">
                                          <p:val>
                                            <p:strVal val="#ppt_h"/>
                                          </p:val>
                                        </p:tav>
                                      </p:tavLst>
                                    </p:anim>
                                    <p:animEffect transition="in" filter="fade">
                                      <p:cBhvr>
                                        <p:cTn id="30" dur="500"/>
                                        <p:tgtEl>
                                          <p:spTgt spid="17818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178182"/>
                                        </p:tgtEl>
                                        <p:attrNameLst>
                                          <p:attrName>style.visibility</p:attrName>
                                        </p:attrNameLst>
                                      </p:cBhvr>
                                      <p:to>
                                        <p:strVal val="visible"/>
                                      </p:to>
                                    </p:set>
                                    <p:anim calcmode="lin" valueType="num">
                                      <p:cBhvr>
                                        <p:cTn id="35" dur="500" fill="hold"/>
                                        <p:tgtEl>
                                          <p:spTgt spid="178182"/>
                                        </p:tgtEl>
                                        <p:attrNameLst>
                                          <p:attrName>ppt_w</p:attrName>
                                        </p:attrNameLst>
                                      </p:cBhvr>
                                      <p:tavLst>
                                        <p:tav tm="0">
                                          <p:val>
                                            <p:fltVal val="0"/>
                                          </p:val>
                                        </p:tav>
                                        <p:tav tm="100000">
                                          <p:val>
                                            <p:strVal val="#ppt_w"/>
                                          </p:val>
                                        </p:tav>
                                      </p:tavLst>
                                    </p:anim>
                                    <p:anim calcmode="lin" valueType="num">
                                      <p:cBhvr>
                                        <p:cTn id="36" dur="500" fill="hold"/>
                                        <p:tgtEl>
                                          <p:spTgt spid="178182"/>
                                        </p:tgtEl>
                                        <p:attrNameLst>
                                          <p:attrName>ppt_h</p:attrName>
                                        </p:attrNameLst>
                                      </p:cBhvr>
                                      <p:tavLst>
                                        <p:tav tm="0">
                                          <p:val>
                                            <p:fltVal val="0"/>
                                          </p:val>
                                        </p:tav>
                                        <p:tav tm="100000">
                                          <p:val>
                                            <p:strVal val="#ppt_h"/>
                                          </p:val>
                                        </p:tav>
                                      </p:tavLst>
                                    </p:anim>
                                    <p:animEffect transition="in" filter="fade">
                                      <p:cBhvr>
                                        <p:cTn id="37" dur="500"/>
                                        <p:tgtEl>
                                          <p:spTgt spid="17818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178183"/>
                                        </p:tgtEl>
                                        <p:attrNameLst>
                                          <p:attrName>style.visibility</p:attrName>
                                        </p:attrNameLst>
                                      </p:cBhvr>
                                      <p:to>
                                        <p:strVal val="visible"/>
                                      </p:to>
                                    </p:set>
                                    <p:anim calcmode="lin" valueType="num">
                                      <p:cBhvr>
                                        <p:cTn id="42" dur="500" fill="hold"/>
                                        <p:tgtEl>
                                          <p:spTgt spid="178183"/>
                                        </p:tgtEl>
                                        <p:attrNameLst>
                                          <p:attrName>ppt_w</p:attrName>
                                        </p:attrNameLst>
                                      </p:cBhvr>
                                      <p:tavLst>
                                        <p:tav tm="0">
                                          <p:val>
                                            <p:fltVal val="0"/>
                                          </p:val>
                                        </p:tav>
                                        <p:tav tm="100000">
                                          <p:val>
                                            <p:strVal val="#ppt_w"/>
                                          </p:val>
                                        </p:tav>
                                      </p:tavLst>
                                    </p:anim>
                                    <p:anim calcmode="lin" valueType="num">
                                      <p:cBhvr>
                                        <p:cTn id="43" dur="500" fill="hold"/>
                                        <p:tgtEl>
                                          <p:spTgt spid="178183"/>
                                        </p:tgtEl>
                                        <p:attrNameLst>
                                          <p:attrName>ppt_h</p:attrName>
                                        </p:attrNameLst>
                                      </p:cBhvr>
                                      <p:tavLst>
                                        <p:tav tm="0">
                                          <p:val>
                                            <p:fltVal val="0"/>
                                          </p:val>
                                        </p:tav>
                                        <p:tav tm="100000">
                                          <p:val>
                                            <p:strVal val="#ppt_h"/>
                                          </p:val>
                                        </p:tav>
                                      </p:tavLst>
                                    </p:anim>
                                    <p:animEffect transition="in" filter="fade">
                                      <p:cBhvr>
                                        <p:cTn id="44" dur="500"/>
                                        <p:tgtEl>
                                          <p:spTgt spid="17818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178184"/>
                                        </p:tgtEl>
                                        <p:attrNameLst>
                                          <p:attrName>style.visibility</p:attrName>
                                        </p:attrNameLst>
                                      </p:cBhvr>
                                      <p:to>
                                        <p:strVal val="visible"/>
                                      </p:to>
                                    </p:set>
                                    <p:anim calcmode="lin" valueType="num">
                                      <p:cBhvr>
                                        <p:cTn id="56" dur="500" fill="hold"/>
                                        <p:tgtEl>
                                          <p:spTgt spid="178184"/>
                                        </p:tgtEl>
                                        <p:attrNameLst>
                                          <p:attrName>ppt_w</p:attrName>
                                        </p:attrNameLst>
                                      </p:cBhvr>
                                      <p:tavLst>
                                        <p:tav tm="0">
                                          <p:val>
                                            <p:fltVal val="0"/>
                                          </p:val>
                                        </p:tav>
                                        <p:tav tm="100000">
                                          <p:val>
                                            <p:strVal val="#ppt_w"/>
                                          </p:val>
                                        </p:tav>
                                      </p:tavLst>
                                    </p:anim>
                                    <p:anim calcmode="lin" valueType="num">
                                      <p:cBhvr>
                                        <p:cTn id="57" dur="500" fill="hold"/>
                                        <p:tgtEl>
                                          <p:spTgt spid="178184"/>
                                        </p:tgtEl>
                                        <p:attrNameLst>
                                          <p:attrName>ppt_h</p:attrName>
                                        </p:attrNameLst>
                                      </p:cBhvr>
                                      <p:tavLst>
                                        <p:tav tm="0">
                                          <p:val>
                                            <p:fltVal val="0"/>
                                          </p:val>
                                        </p:tav>
                                        <p:tav tm="100000">
                                          <p:val>
                                            <p:strVal val="#ppt_h"/>
                                          </p:val>
                                        </p:tav>
                                      </p:tavLst>
                                    </p:anim>
                                    <p:animEffect transition="in" filter="fade">
                                      <p:cBhvr>
                                        <p:cTn id="58" dur="500"/>
                                        <p:tgtEl>
                                          <p:spTgt spid="17818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nodeType="clickEffect">
                                  <p:stCondLst>
                                    <p:cond delay="0"/>
                                  </p:stCondLst>
                                  <p:childTnLst>
                                    <p:set>
                                      <p:cBhvr>
                                        <p:cTn id="62" dur="1" fill="hold">
                                          <p:stCondLst>
                                            <p:cond delay="0"/>
                                          </p:stCondLst>
                                        </p:cTn>
                                        <p:tgtEl>
                                          <p:spTgt spid="178185"/>
                                        </p:tgtEl>
                                        <p:attrNameLst>
                                          <p:attrName>style.visibility</p:attrName>
                                        </p:attrNameLst>
                                      </p:cBhvr>
                                      <p:to>
                                        <p:strVal val="visible"/>
                                      </p:to>
                                    </p:set>
                                    <p:anim calcmode="lin" valueType="num">
                                      <p:cBhvr>
                                        <p:cTn id="63" dur="500" fill="hold"/>
                                        <p:tgtEl>
                                          <p:spTgt spid="178185"/>
                                        </p:tgtEl>
                                        <p:attrNameLst>
                                          <p:attrName>ppt_w</p:attrName>
                                        </p:attrNameLst>
                                      </p:cBhvr>
                                      <p:tavLst>
                                        <p:tav tm="0">
                                          <p:val>
                                            <p:fltVal val="0"/>
                                          </p:val>
                                        </p:tav>
                                        <p:tav tm="100000">
                                          <p:val>
                                            <p:strVal val="#ppt_w"/>
                                          </p:val>
                                        </p:tav>
                                      </p:tavLst>
                                    </p:anim>
                                    <p:anim calcmode="lin" valueType="num">
                                      <p:cBhvr>
                                        <p:cTn id="64" dur="500" fill="hold"/>
                                        <p:tgtEl>
                                          <p:spTgt spid="178185"/>
                                        </p:tgtEl>
                                        <p:attrNameLst>
                                          <p:attrName>ppt_h</p:attrName>
                                        </p:attrNameLst>
                                      </p:cBhvr>
                                      <p:tavLst>
                                        <p:tav tm="0">
                                          <p:val>
                                            <p:fltVal val="0"/>
                                          </p:val>
                                        </p:tav>
                                        <p:tav tm="100000">
                                          <p:val>
                                            <p:strVal val="#ppt_h"/>
                                          </p:val>
                                        </p:tav>
                                      </p:tavLst>
                                    </p:anim>
                                    <p:animEffect transition="in" filter="fade">
                                      <p:cBhvr>
                                        <p:cTn id="65" dur="500"/>
                                        <p:tgtEl>
                                          <p:spTgt spid="17818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nodeType="clickEffect">
                                  <p:stCondLst>
                                    <p:cond delay="0"/>
                                  </p:stCondLst>
                                  <p:childTnLst>
                                    <p:set>
                                      <p:cBhvr>
                                        <p:cTn id="69" dur="1" fill="hold">
                                          <p:stCondLst>
                                            <p:cond delay="0"/>
                                          </p:stCondLst>
                                        </p:cTn>
                                        <p:tgtEl>
                                          <p:spTgt spid="178186"/>
                                        </p:tgtEl>
                                        <p:attrNameLst>
                                          <p:attrName>style.visibility</p:attrName>
                                        </p:attrNameLst>
                                      </p:cBhvr>
                                      <p:to>
                                        <p:strVal val="visible"/>
                                      </p:to>
                                    </p:set>
                                    <p:anim calcmode="lin" valueType="num">
                                      <p:cBhvr>
                                        <p:cTn id="70" dur="500" fill="hold"/>
                                        <p:tgtEl>
                                          <p:spTgt spid="178186"/>
                                        </p:tgtEl>
                                        <p:attrNameLst>
                                          <p:attrName>ppt_w</p:attrName>
                                        </p:attrNameLst>
                                      </p:cBhvr>
                                      <p:tavLst>
                                        <p:tav tm="0">
                                          <p:val>
                                            <p:fltVal val="0"/>
                                          </p:val>
                                        </p:tav>
                                        <p:tav tm="100000">
                                          <p:val>
                                            <p:strVal val="#ppt_w"/>
                                          </p:val>
                                        </p:tav>
                                      </p:tavLst>
                                    </p:anim>
                                    <p:anim calcmode="lin" valueType="num">
                                      <p:cBhvr>
                                        <p:cTn id="71" dur="500" fill="hold"/>
                                        <p:tgtEl>
                                          <p:spTgt spid="178186"/>
                                        </p:tgtEl>
                                        <p:attrNameLst>
                                          <p:attrName>ppt_h</p:attrName>
                                        </p:attrNameLst>
                                      </p:cBhvr>
                                      <p:tavLst>
                                        <p:tav tm="0">
                                          <p:val>
                                            <p:fltVal val="0"/>
                                          </p:val>
                                        </p:tav>
                                        <p:tav tm="100000">
                                          <p:val>
                                            <p:strVal val="#ppt_h"/>
                                          </p:val>
                                        </p:tav>
                                      </p:tavLst>
                                    </p:anim>
                                    <p:animEffect transition="in" filter="fade">
                                      <p:cBhvr>
                                        <p:cTn id="72" dur="500"/>
                                        <p:tgtEl>
                                          <p:spTgt spid="178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ex.1.b</a:t>
            </a:r>
            <a:endParaRPr lang="pt-BR" dirty="0"/>
          </a:p>
        </p:txBody>
      </p:sp>
      <p:sp>
        <p:nvSpPr>
          <p:cNvPr id="3" name="Espaço Reservado para Conteúdo 2"/>
          <p:cNvSpPr>
            <a:spLocks noGrp="1"/>
          </p:cNvSpPr>
          <p:nvPr>
            <p:ph idx="1"/>
          </p:nvPr>
        </p:nvSpPr>
        <p:spPr>
          <a:xfrm>
            <a:off x="294085" y="1196983"/>
            <a:ext cx="9340188" cy="1089009"/>
          </a:xfrm>
        </p:spPr>
        <p:txBody>
          <a:bodyPr/>
          <a:lstStyle/>
          <a:p>
            <a:r>
              <a:rPr lang="en-US" dirty="0" err="1"/>
              <a:t>Calcular</a:t>
            </a:r>
            <a:r>
              <a:rPr lang="en-US" dirty="0"/>
              <a:t> </a:t>
            </a:r>
            <a:r>
              <a:rPr lang="en-US" dirty="0" err="1"/>
              <a:t>manualmente</a:t>
            </a:r>
            <a:r>
              <a:rPr lang="en-US" dirty="0"/>
              <a:t> a </a:t>
            </a:r>
            <a:r>
              <a:rPr lang="en-US" dirty="0" err="1"/>
              <a:t>transformada</a:t>
            </a:r>
            <a:r>
              <a:rPr lang="en-US" dirty="0"/>
              <a:t> de : 		</a:t>
            </a:r>
            <a:r>
              <a:rPr lang="en-US" i="1" dirty="0"/>
              <a:t>u(t) </a:t>
            </a:r>
            <a:endParaRPr lang="pt-BR" dirty="0"/>
          </a:p>
        </p:txBody>
      </p:sp>
      <p:graphicFrame>
        <p:nvGraphicFramePr>
          <p:cNvPr id="4" name="Objeto 3"/>
          <p:cNvGraphicFramePr>
            <a:graphicFrameLocks noChangeAspect="1"/>
          </p:cNvGraphicFramePr>
          <p:nvPr/>
        </p:nvGraphicFramePr>
        <p:xfrm>
          <a:off x="836613" y="2387600"/>
          <a:ext cx="1665287" cy="484188"/>
        </p:xfrm>
        <a:graphic>
          <a:graphicData uri="http://schemas.openxmlformats.org/presentationml/2006/ole">
            <mc:AlternateContent xmlns:mc="http://schemas.openxmlformats.org/markup-compatibility/2006">
              <mc:Choice xmlns:v="urn:schemas-microsoft-com:vml" Requires="v">
                <p:oleObj name="Equação" r:id="rId2" imgW="698400" imgH="203040" progId="Equation.3">
                  <p:embed/>
                </p:oleObj>
              </mc:Choice>
              <mc:Fallback>
                <p:oleObj name="Equação" r:id="rId2" imgW="698400" imgH="203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2387600"/>
                        <a:ext cx="1665287"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79" name="Object 3"/>
          <p:cNvGraphicFramePr>
            <a:graphicFrameLocks noChangeAspect="1"/>
          </p:cNvGraphicFramePr>
          <p:nvPr/>
        </p:nvGraphicFramePr>
        <p:xfrm>
          <a:off x="811207" y="2786058"/>
          <a:ext cx="3355975" cy="1028700"/>
        </p:xfrm>
        <a:graphic>
          <a:graphicData uri="http://schemas.openxmlformats.org/presentationml/2006/ole">
            <mc:AlternateContent xmlns:mc="http://schemas.openxmlformats.org/markup-compatibility/2006">
              <mc:Choice xmlns:v="urn:schemas-microsoft-com:vml" Requires="v">
                <p:oleObj name="Equação" r:id="rId4" imgW="1409400" imgH="431640" progId="Equation.3">
                  <p:embed/>
                </p:oleObj>
              </mc:Choice>
              <mc:Fallback>
                <p:oleObj name="Equação" r:id="rId4" imgW="140940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07" y="2786058"/>
                        <a:ext cx="3355975"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0" name="Object 4"/>
          <p:cNvGraphicFramePr>
            <a:graphicFrameLocks noChangeAspect="1"/>
          </p:cNvGraphicFramePr>
          <p:nvPr/>
        </p:nvGraphicFramePr>
        <p:xfrm>
          <a:off x="809596" y="3757622"/>
          <a:ext cx="2298700" cy="1028700"/>
        </p:xfrm>
        <a:graphic>
          <a:graphicData uri="http://schemas.openxmlformats.org/presentationml/2006/ole">
            <mc:AlternateContent xmlns:mc="http://schemas.openxmlformats.org/markup-compatibility/2006">
              <mc:Choice xmlns:v="urn:schemas-microsoft-com:vml" Requires="v">
                <p:oleObj name="Equação" r:id="rId6" imgW="965160" imgH="431640" progId="Equation.3">
                  <p:embed/>
                </p:oleObj>
              </mc:Choice>
              <mc:Fallback>
                <p:oleObj name="Equação" r:id="rId6" imgW="96516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596" y="3757622"/>
                        <a:ext cx="2298700"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1" name="Object 5"/>
          <p:cNvGraphicFramePr>
            <a:graphicFrameLocks noChangeAspect="1"/>
          </p:cNvGraphicFramePr>
          <p:nvPr/>
        </p:nvGraphicFramePr>
        <p:xfrm>
          <a:off x="3956050" y="4071938"/>
          <a:ext cx="1060450" cy="484187"/>
        </p:xfrm>
        <a:graphic>
          <a:graphicData uri="http://schemas.openxmlformats.org/presentationml/2006/ole">
            <mc:AlternateContent xmlns:mc="http://schemas.openxmlformats.org/markup-compatibility/2006">
              <mc:Choice xmlns:v="urn:schemas-microsoft-com:vml" Requires="v">
                <p:oleObj name="Equação" r:id="rId8" imgW="444240" imgH="203040" progId="Equation.3">
                  <p:embed/>
                </p:oleObj>
              </mc:Choice>
              <mc:Fallback>
                <p:oleObj name="Equação" r:id="rId8" imgW="44424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6050" y="4071938"/>
                        <a:ext cx="1060450"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2" name="Object 6"/>
          <p:cNvGraphicFramePr>
            <a:graphicFrameLocks noChangeAspect="1"/>
          </p:cNvGraphicFramePr>
          <p:nvPr/>
        </p:nvGraphicFramePr>
        <p:xfrm>
          <a:off x="881034" y="4786313"/>
          <a:ext cx="2147888" cy="1028700"/>
        </p:xfrm>
        <a:graphic>
          <a:graphicData uri="http://schemas.openxmlformats.org/presentationml/2006/ole">
            <mc:AlternateContent xmlns:mc="http://schemas.openxmlformats.org/markup-compatibility/2006">
              <mc:Choice xmlns:v="urn:schemas-microsoft-com:vml" Requires="v">
                <p:oleObj name="Equação" r:id="rId10" imgW="901440" imgH="431640" progId="Equation.3">
                  <p:embed/>
                </p:oleObj>
              </mc:Choice>
              <mc:Fallback>
                <p:oleObj name="Equação" r:id="rId10" imgW="90144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1034" y="4786313"/>
                        <a:ext cx="2147888"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3" name="Object 7"/>
          <p:cNvGraphicFramePr>
            <a:graphicFrameLocks noChangeAspect="1"/>
          </p:cNvGraphicFramePr>
          <p:nvPr/>
        </p:nvGraphicFramePr>
        <p:xfrm>
          <a:off x="5381628" y="1827213"/>
          <a:ext cx="2511425" cy="1089025"/>
        </p:xfrm>
        <a:graphic>
          <a:graphicData uri="http://schemas.openxmlformats.org/presentationml/2006/ole">
            <mc:AlternateContent xmlns:mc="http://schemas.openxmlformats.org/markup-compatibility/2006">
              <mc:Choice xmlns:v="urn:schemas-microsoft-com:vml" Requires="v">
                <p:oleObj name="Equação" r:id="rId12" imgW="1054080" imgH="457200" progId="Equation.3">
                  <p:embed/>
                </p:oleObj>
              </mc:Choice>
              <mc:Fallback>
                <p:oleObj name="Equação" r:id="rId12" imgW="1054080" imgH="457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81628" y="1827213"/>
                        <a:ext cx="2511425"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CaixaDeTexto 9"/>
          <p:cNvSpPr txBox="1"/>
          <p:nvPr/>
        </p:nvSpPr>
        <p:spPr>
          <a:xfrm>
            <a:off x="5310190" y="2928934"/>
            <a:ext cx="2845074" cy="461665"/>
          </a:xfrm>
          <a:prstGeom prst="rect">
            <a:avLst/>
          </a:prstGeom>
          <a:noFill/>
        </p:spPr>
        <p:txBody>
          <a:bodyPr wrap="none" rtlCol="0">
            <a:spAutoFit/>
          </a:bodyPr>
          <a:lstStyle/>
          <a:p>
            <a:r>
              <a:rPr lang="en-US" sz="2400" dirty="0" err="1">
                <a:latin typeface="+mj-lt"/>
              </a:rPr>
              <a:t>Lembrando</a:t>
            </a:r>
            <a:r>
              <a:rPr lang="en-US" sz="2400" dirty="0">
                <a:latin typeface="+mj-lt"/>
              </a:rPr>
              <a:t> </a:t>
            </a:r>
            <a:r>
              <a:rPr lang="en-US" sz="2400" dirty="0" err="1">
                <a:latin typeface="+mj-lt"/>
              </a:rPr>
              <a:t>que</a:t>
            </a:r>
            <a:r>
              <a:rPr lang="en-US" sz="2400" dirty="0">
                <a:latin typeface="+mj-lt"/>
              </a:rPr>
              <a:t> :</a:t>
            </a:r>
            <a:endParaRPr lang="pt-BR" sz="2400" dirty="0">
              <a:latin typeface="+mj-lt"/>
            </a:endParaRPr>
          </a:p>
        </p:txBody>
      </p:sp>
      <p:graphicFrame>
        <p:nvGraphicFramePr>
          <p:cNvPr id="178184" name="Object 8"/>
          <p:cNvGraphicFramePr>
            <a:graphicFrameLocks noChangeAspect="1"/>
          </p:cNvGraphicFramePr>
          <p:nvPr/>
        </p:nvGraphicFramePr>
        <p:xfrm>
          <a:off x="5667380" y="3257556"/>
          <a:ext cx="1995488" cy="1028700"/>
        </p:xfrm>
        <a:graphic>
          <a:graphicData uri="http://schemas.openxmlformats.org/presentationml/2006/ole">
            <mc:AlternateContent xmlns:mc="http://schemas.openxmlformats.org/markup-compatibility/2006">
              <mc:Choice xmlns:v="urn:schemas-microsoft-com:vml" Requires="v">
                <p:oleObj name="Equação" r:id="rId14" imgW="838080" imgH="431640" progId="Equation.3">
                  <p:embed/>
                </p:oleObj>
              </mc:Choice>
              <mc:Fallback>
                <p:oleObj name="Equação" r:id="rId14" imgW="838080" imgH="431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67380" y="3257556"/>
                        <a:ext cx="1995488"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5" name="Object 9"/>
          <p:cNvGraphicFramePr>
            <a:graphicFrameLocks noChangeAspect="1"/>
          </p:cNvGraphicFramePr>
          <p:nvPr/>
        </p:nvGraphicFramePr>
        <p:xfrm>
          <a:off x="5595942" y="4343400"/>
          <a:ext cx="2087562" cy="938213"/>
        </p:xfrm>
        <a:graphic>
          <a:graphicData uri="http://schemas.openxmlformats.org/presentationml/2006/ole">
            <mc:AlternateContent xmlns:mc="http://schemas.openxmlformats.org/markup-compatibility/2006">
              <mc:Choice xmlns:v="urn:schemas-microsoft-com:vml" Requires="v">
                <p:oleObj name="Equação" r:id="rId16" imgW="876240" imgH="393480" progId="Equation.3">
                  <p:embed/>
                </p:oleObj>
              </mc:Choice>
              <mc:Fallback>
                <p:oleObj name="Equação" r:id="rId16" imgW="876240" imgH="393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95942" y="4343400"/>
                        <a:ext cx="2087562"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6" name="Object 10"/>
          <p:cNvGraphicFramePr>
            <a:graphicFrameLocks noChangeAspect="1"/>
          </p:cNvGraphicFramePr>
          <p:nvPr/>
        </p:nvGraphicFramePr>
        <p:xfrm>
          <a:off x="5765800" y="5419725"/>
          <a:ext cx="1844675" cy="938213"/>
        </p:xfrm>
        <a:graphic>
          <a:graphicData uri="http://schemas.openxmlformats.org/presentationml/2006/ole">
            <mc:AlternateContent xmlns:mc="http://schemas.openxmlformats.org/markup-compatibility/2006">
              <mc:Choice xmlns:v="urn:schemas-microsoft-com:vml" Requires="v">
                <p:oleObj name="Equação" r:id="rId18" imgW="774360" imgH="393480" progId="Equation.3">
                  <p:embed/>
                </p:oleObj>
              </mc:Choice>
              <mc:Fallback>
                <p:oleObj name="Equação" r:id="rId18" imgW="774360" imgH="3934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65800" y="5419725"/>
                        <a:ext cx="1844675"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78179"/>
                                        </p:tgtEl>
                                        <p:attrNameLst>
                                          <p:attrName>style.visibility</p:attrName>
                                        </p:attrNameLst>
                                      </p:cBhvr>
                                      <p:to>
                                        <p:strVal val="visible"/>
                                      </p:to>
                                    </p:set>
                                    <p:anim calcmode="lin" valueType="num">
                                      <p:cBhvr>
                                        <p:cTn id="14" dur="500" fill="hold"/>
                                        <p:tgtEl>
                                          <p:spTgt spid="178179"/>
                                        </p:tgtEl>
                                        <p:attrNameLst>
                                          <p:attrName>ppt_w</p:attrName>
                                        </p:attrNameLst>
                                      </p:cBhvr>
                                      <p:tavLst>
                                        <p:tav tm="0">
                                          <p:val>
                                            <p:fltVal val="0"/>
                                          </p:val>
                                        </p:tav>
                                        <p:tav tm="100000">
                                          <p:val>
                                            <p:strVal val="#ppt_w"/>
                                          </p:val>
                                        </p:tav>
                                      </p:tavLst>
                                    </p:anim>
                                    <p:anim calcmode="lin" valueType="num">
                                      <p:cBhvr>
                                        <p:cTn id="15" dur="500" fill="hold"/>
                                        <p:tgtEl>
                                          <p:spTgt spid="178179"/>
                                        </p:tgtEl>
                                        <p:attrNameLst>
                                          <p:attrName>ppt_h</p:attrName>
                                        </p:attrNameLst>
                                      </p:cBhvr>
                                      <p:tavLst>
                                        <p:tav tm="0">
                                          <p:val>
                                            <p:fltVal val="0"/>
                                          </p:val>
                                        </p:tav>
                                        <p:tav tm="100000">
                                          <p:val>
                                            <p:strVal val="#ppt_h"/>
                                          </p:val>
                                        </p:tav>
                                      </p:tavLst>
                                    </p:anim>
                                    <p:animEffect transition="in" filter="fade">
                                      <p:cBhvr>
                                        <p:cTn id="16" dur="500"/>
                                        <p:tgtEl>
                                          <p:spTgt spid="17817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78180"/>
                                        </p:tgtEl>
                                        <p:attrNameLst>
                                          <p:attrName>style.visibility</p:attrName>
                                        </p:attrNameLst>
                                      </p:cBhvr>
                                      <p:to>
                                        <p:strVal val="visible"/>
                                      </p:to>
                                    </p:set>
                                    <p:anim calcmode="lin" valueType="num">
                                      <p:cBhvr>
                                        <p:cTn id="21" dur="500" fill="hold"/>
                                        <p:tgtEl>
                                          <p:spTgt spid="178180"/>
                                        </p:tgtEl>
                                        <p:attrNameLst>
                                          <p:attrName>ppt_w</p:attrName>
                                        </p:attrNameLst>
                                      </p:cBhvr>
                                      <p:tavLst>
                                        <p:tav tm="0">
                                          <p:val>
                                            <p:fltVal val="0"/>
                                          </p:val>
                                        </p:tav>
                                        <p:tav tm="100000">
                                          <p:val>
                                            <p:strVal val="#ppt_w"/>
                                          </p:val>
                                        </p:tav>
                                      </p:tavLst>
                                    </p:anim>
                                    <p:anim calcmode="lin" valueType="num">
                                      <p:cBhvr>
                                        <p:cTn id="22" dur="500" fill="hold"/>
                                        <p:tgtEl>
                                          <p:spTgt spid="178180"/>
                                        </p:tgtEl>
                                        <p:attrNameLst>
                                          <p:attrName>ppt_h</p:attrName>
                                        </p:attrNameLst>
                                      </p:cBhvr>
                                      <p:tavLst>
                                        <p:tav tm="0">
                                          <p:val>
                                            <p:fltVal val="0"/>
                                          </p:val>
                                        </p:tav>
                                        <p:tav tm="100000">
                                          <p:val>
                                            <p:strVal val="#ppt_h"/>
                                          </p:val>
                                        </p:tav>
                                      </p:tavLst>
                                    </p:anim>
                                    <p:animEffect transition="in" filter="fade">
                                      <p:cBhvr>
                                        <p:cTn id="23" dur="500"/>
                                        <p:tgtEl>
                                          <p:spTgt spid="17818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78181"/>
                                        </p:tgtEl>
                                        <p:attrNameLst>
                                          <p:attrName>style.visibility</p:attrName>
                                        </p:attrNameLst>
                                      </p:cBhvr>
                                      <p:to>
                                        <p:strVal val="visible"/>
                                      </p:to>
                                    </p:set>
                                    <p:anim calcmode="lin" valueType="num">
                                      <p:cBhvr>
                                        <p:cTn id="28" dur="500" fill="hold"/>
                                        <p:tgtEl>
                                          <p:spTgt spid="178181"/>
                                        </p:tgtEl>
                                        <p:attrNameLst>
                                          <p:attrName>ppt_w</p:attrName>
                                        </p:attrNameLst>
                                      </p:cBhvr>
                                      <p:tavLst>
                                        <p:tav tm="0">
                                          <p:val>
                                            <p:fltVal val="0"/>
                                          </p:val>
                                        </p:tav>
                                        <p:tav tm="100000">
                                          <p:val>
                                            <p:strVal val="#ppt_w"/>
                                          </p:val>
                                        </p:tav>
                                      </p:tavLst>
                                    </p:anim>
                                    <p:anim calcmode="lin" valueType="num">
                                      <p:cBhvr>
                                        <p:cTn id="29" dur="500" fill="hold"/>
                                        <p:tgtEl>
                                          <p:spTgt spid="178181"/>
                                        </p:tgtEl>
                                        <p:attrNameLst>
                                          <p:attrName>ppt_h</p:attrName>
                                        </p:attrNameLst>
                                      </p:cBhvr>
                                      <p:tavLst>
                                        <p:tav tm="0">
                                          <p:val>
                                            <p:fltVal val="0"/>
                                          </p:val>
                                        </p:tav>
                                        <p:tav tm="100000">
                                          <p:val>
                                            <p:strVal val="#ppt_h"/>
                                          </p:val>
                                        </p:tav>
                                      </p:tavLst>
                                    </p:anim>
                                    <p:animEffect transition="in" filter="fade">
                                      <p:cBhvr>
                                        <p:cTn id="30" dur="500"/>
                                        <p:tgtEl>
                                          <p:spTgt spid="17818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178182"/>
                                        </p:tgtEl>
                                        <p:attrNameLst>
                                          <p:attrName>style.visibility</p:attrName>
                                        </p:attrNameLst>
                                      </p:cBhvr>
                                      <p:to>
                                        <p:strVal val="visible"/>
                                      </p:to>
                                    </p:set>
                                    <p:anim calcmode="lin" valueType="num">
                                      <p:cBhvr>
                                        <p:cTn id="35" dur="500" fill="hold"/>
                                        <p:tgtEl>
                                          <p:spTgt spid="178182"/>
                                        </p:tgtEl>
                                        <p:attrNameLst>
                                          <p:attrName>ppt_w</p:attrName>
                                        </p:attrNameLst>
                                      </p:cBhvr>
                                      <p:tavLst>
                                        <p:tav tm="0">
                                          <p:val>
                                            <p:fltVal val="0"/>
                                          </p:val>
                                        </p:tav>
                                        <p:tav tm="100000">
                                          <p:val>
                                            <p:strVal val="#ppt_w"/>
                                          </p:val>
                                        </p:tav>
                                      </p:tavLst>
                                    </p:anim>
                                    <p:anim calcmode="lin" valueType="num">
                                      <p:cBhvr>
                                        <p:cTn id="36" dur="500" fill="hold"/>
                                        <p:tgtEl>
                                          <p:spTgt spid="178182"/>
                                        </p:tgtEl>
                                        <p:attrNameLst>
                                          <p:attrName>ppt_h</p:attrName>
                                        </p:attrNameLst>
                                      </p:cBhvr>
                                      <p:tavLst>
                                        <p:tav tm="0">
                                          <p:val>
                                            <p:fltVal val="0"/>
                                          </p:val>
                                        </p:tav>
                                        <p:tav tm="100000">
                                          <p:val>
                                            <p:strVal val="#ppt_h"/>
                                          </p:val>
                                        </p:tav>
                                      </p:tavLst>
                                    </p:anim>
                                    <p:animEffect transition="in" filter="fade">
                                      <p:cBhvr>
                                        <p:cTn id="37" dur="500"/>
                                        <p:tgtEl>
                                          <p:spTgt spid="17818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178183"/>
                                        </p:tgtEl>
                                        <p:attrNameLst>
                                          <p:attrName>style.visibility</p:attrName>
                                        </p:attrNameLst>
                                      </p:cBhvr>
                                      <p:to>
                                        <p:strVal val="visible"/>
                                      </p:to>
                                    </p:set>
                                    <p:anim calcmode="lin" valueType="num">
                                      <p:cBhvr>
                                        <p:cTn id="42" dur="500" fill="hold"/>
                                        <p:tgtEl>
                                          <p:spTgt spid="178183"/>
                                        </p:tgtEl>
                                        <p:attrNameLst>
                                          <p:attrName>ppt_w</p:attrName>
                                        </p:attrNameLst>
                                      </p:cBhvr>
                                      <p:tavLst>
                                        <p:tav tm="0">
                                          <p:val>
                                            <p:fltVal val="0"/>
                                          </p:val>
                                        </p:tav>
                                        <p:tav tm="100000">
                                          <p:val>
                                            <p:strVal val="#ppt_w"/>
                                          </p:val>
                                        </p:tav>
                                      </p:tavLst>
                                    </p:anim>
                                    <p:anim calcmode="lin" valueType="num">
                                      <p:cBhvr>
                                        <p:cTn id="43" dur="500" fill="hold"/>
                                        <p:tgtEl>
                                          <p:spTgt spid="178183"/>
                                        </p:tgtEl>
                                        <p:attrNameLst>
                                          <p:attrName>ppt_h</p:attrName>
                                        </p:attrNameLst>
                                      </p:cBhvr>
                                      <p:tavLst>
                                        <p:tav tm="0">
                                          <p:val>
                                            <p:fltVal val="0"/>
                                          </p:val>
                                        </p:tav>
                                        <p:tav tm="100000">
                                          <p:val>
                                            <p:strVal val="#ppt_h"/>
                                          </p:val>
                                        </p:tav>
                                      </p:tavLst>
                                    </p:anim>
                                    <p:animEffect transition="in" filter="fade">
                                      <p:cBhvr>
                                        <p:cTn id="44" dur="500"/>
                                        <p:tgtEl>
                                          <p:spTgt spid="17818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178184"/>
                                        </p:tgtEl>
                                        <p:attrNameLst>
                                          <p:attrName>style.visibility</p:attrName>
                                        </p:attrNameLst>
                                      </p:cBhvr>
                                      <p:to>
                                        <p:strVal val="visible"/>
                                      </p:to>
                                    </p:set>
                                    <p:anim calcmode="lin" valueType="num">
                                      <p:cBhvr>
                                        <p:cTn id="56" dur="500" fill="hold"/>
                                        <p:tgtEl>
                                          <p:spTgt spid="178184"/>
                                        </p:tgtEl>
                                        <p:attrNameLst>
                                          <p:attrName>ppt_w</p:attrName>
                                        </p:attrNameLst>
                                      </p:cBhvr>
                                      <p:tavLst>
                                        <p:tav tm="0">
                                          <p:val>
                                            <p:fltVal val="0"/>
                                          </p:val>
                                        </p:tav>
                                        <p:tav tm="100000">
                                          <p:val>
                                            <p:strVal val="#ppt_w"/>
                                          </p:val>
                                        </p:tav>
                                      </p:tavLst>
                                    </p:anim>
                                    <p:anim calcmode="lin" valueType="num">
                                      <p:cBhvr>
                                        <p:cTn id="57" dur="500" fill="hold"/>
                                        <p:tgtEl>
                                          <p:spTgt spid="178184"/>
                                        </p:tgtEl>
                                        <p:attrNameLst>
                                          <p:attrName>ppt_h</p:attrName>
                                        </p:attrNameLst>
                                      </p:cBhvr>
                                      <p:tavLst>
                                        <p:tav tm="0">
                                          <p:val>
                                            <p:fltVal val="0"/>
                                          </p:val>
                                        </p:tav>
                                        <p:tav tm="100000">
                                          <p:val>
                                            <p:strVal val="#ppt_h"/>
                                          </p:val>
                                        </p:tav>
                                      </p:tavLst>
                                    </p:anim>
                                    <p:animEffect transition="in" filter="fade">
                                      <p:cBhvr>
                                        <p:cTn id="58" dur="500"/>
                                        <p:tgtEl>
                                          <p:spTgt spid="17818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nodeType="clickEffect">
                                  <p:stCondLst>
                                    <p:cond delay="0"/>
                                  </p:stCondLst>
                                  <p:childTnLst>
                                    <p:set>
                                      <p:cBhvr>
                                        <p:cTn id="62" dur="1" fill="hold">
                                          <p:stCondLst>
                                            <p:cond delay="0"/>
                                          </p:stCondLst>
                                        </p:cTn>
                                        <p:tgtEl>
                                          <p:spTgt spid="178185"/>
                                        </p:tgtEl>
                                        <p:attrNameLst>
                                          <p:attrName>style.visibility</p:attrName>
                                        </p:attrNameLst>
                                      </p:cBhvr>
                                      <p:to>
                                        <p:strVal val="visible"/>
                                      </p:to>
                                    </p:set>
                                    <p:anim calcmode="lin" valueType="num">
                                      <p:cBhvr>
                                        <p:cTn id="63" dur="500" fill="hold"/>
                                        <p:tgtEl>
                                          <p:spTgt spid="178185"/>
                                        </p:tgtEl>
                                        <p:attrNameLst>
                                          <p:attrName>ppt_w</p:attrName>
                                        </p:attrNameLst>
                                      </p:cBhvr>
                                      <p:tavLst>
                                        <p:tav tm="0">
                                          <p:val>
                                            <p:fltVal val="0"/>
                                          </p:val>
                                        </p:tav>
                                        <p:tav tm="100000">
                                          <p:val>
                                            <p:strVal val="#ppt_w"/>
                                          </p:val>
                                        </p:tav>
                                      </p:tavLst>
                                    </p:anim>
                                    <p:anim calcmode="lin" valueType="num">
                                      <p:cBhvr>
                                        <p:cTn id="64" dur="500" fill="hold"/>
                                        <p:tgtEl>
                                          <p:spTgt spid="178185"/>
                                        </p:tgtEl>
                                        <p:attrNameLst>
                                          <p:attrName>ppt_h</p:attrName>
                                        </p:attrNameLst>
                                      </p:cBhvr>
                                      <p:tavLst>
                                        <p:tav tm="0">
                                          <p:val>
                                            <p:fltVal val="0"/>
                                          </p:val>
                                        </p:tav>
                                        <p:tav tm="100000">
                                          <p:val>
                                            <p:strVal val="#ppt_h"/>
                                          </p:val>
                                        </p:tav>
                                      </p:tavLst>
                                    </p:anim>
                                    <p:animEffect transition="in" filter="fade">
                                      <p:cBhvr>
                                        <p:cTn id="65" dur="500"/>
                                        <p:tgtEl>
                                          <p:spTgt spid="17818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nodeType="clickEffect">
                                  <p:stCondLst>
                                    <p:cond delay="0"/>
                                  </p:stCondLst>
                                  <p:childTnLst>
                                    <p:set>
                                      <p:cBhvr>
                                        <p:cTn id="69" dur="1" fill="hold">
                                          <p:stCondLst>
                                            <p:cond delay="0"/>
                                          </p:stCondLst>
                                        </p:cTn>
                                        <p:tgtEl>
                                          <p:spTgt spid="178186"/>
                                        </p:tgtEl>
                                        <p:attrNameLst>
                                          <p:attrName>style.visibility</p:attrName>
                                        </p:attrNameLst>
                                      </p:cBhvr>
                                      <p:to>
                                        <p:strVal val="visible"/>
                                      </p:to>
                                    </p:set>
                                    <p:anim calcmode="lin" valueType="num">
                                      <p:cBhvr>
                                        <p:cTn id="70" dur="500" fill="hold"/>
                                        <p:tgtEl>
                                          <p:spTgt spid="178186"/>
                                        </p:tgtEl>
                                        <p:attrNameLst>
                                          <p:attrName>ppt_w</p:attrName>
                                        </p:attrNameLst>
                                      </p:cBhvr>
                                      <p:tavLst>
                                        <p:tav tm="0">
                                          <p:val>
                                            <p:fltVal val="0"/>
                                          </p:val>
                                        </p:tav>
                                        <p:tav tm="100000">
                                          <p:val>
                                            <p:strVal val="#ppt_w"/>
                                          </p:val>
                                        </p:tav>
                                      </p:tavLst>
                                    </p:anim>
                                    <p:anim calcmode="lin" valueType="num">
                                      <p:cBhvr>
                                        <p:cTn id="71" dur="500" fill="hold"/>
                                        <p:tgtEl>
                                          <p:spTgt spid="178186"/>
                                        </p:tgtEl>
                                        <p:attrNameLst>
                                          <p:attrName>ppt_h</p:attrName>
                                        </p:attrNameLst>
                                      </p:cBhvr>
                                      <p:tavLst>
                                        <p:tav tm="0">
                                          <p:val>
                                            <p:fltVal val="0"/>
                                          </p:val>
                                        </p:tav>
                                        <p:tav tm="100000">
                                          <p:val>
                                            <p:strVal val="#ppt_h"/>
                                          </p:val>
                                        </p:tav>
                                      </p:tavLst>
                                    </p:anim>
                                    <p:animEffect transition="in" filter="fade">
                                      <p:cBhvr>
                                        <p:cTn id="72" dur="500"/>
                                        <p:tgtEl>
                                          <p:spTgt spid="178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ex.1.c</a:t>
            </a:r>
            <a:endParaRPr lang="pt-BR" dirty="0"/>
          </a:p>
        </p:txBody>
      </p:sp>
      <p:sp>
        <p:nvSpPr>
          <p:cNvPr id="3" name="Espaço Reservado para Conteúdo 2"/>
          <p:cNvSpPr>
            <a:spLocks noGrp="1"/>
          </p:cNvSpPr>
          <p:nvPr>
            <p:ph idx="1"/>
          </p:nvPr>
        </p:nvSpPr>
        <p:spPr>
          <a:xfrm>
            <a:off x="294085" y="1196983"/>
            <a:ext cx="9340188" cy="1089009"/>
          </a:xfrm>
        </p:spPr>
        <p:txBody>
          <a:bodyPr/>
          <a:lstStyle/>
          <a:p>
            <a:r>
              <a:rPr lang="en-US" dirty="0" err="1"/>
              <a:t>Calcular</a:t>
            </a:r>
            <a:r>
              <a:rPr lang="en-US" dirty="0"/>
              <a:t> </a:t>
            </a:r>
            <a:r>
              <a:rPr lang="en-US" dirty="0" err="1"/>
              <a:t>manualmente</a:t>
            </a:r>
            <a:r>
              <a:rPr lang="en-US" dirty="0"/>
              <a:t> a </a:t>
            </a:r>
            <a:r>
              <a:rPr lang="en-US" dirty="0" err="1"/>
              <a:t>transformada</a:t>
            </a:r>
            <a:r>
              <a:rPr lang="en-US" dirty="0"/>
              <a:t> de : 		</a:t>
            </a:r>
            <a:r>
              <a:rPr lang="en-US" i="1" dirty="0"/>
              <a:t>t</a:t>
            </a:r>
            <a:r>
              <a:rPr lang="en-US" i="1" baseline="30000" dirty="0"/>
              <a:t>2</a:t>
            </a:r>
            <a:r>
              <a:rPr lang="en-US" i="1" dirty="0"/>
              <a:t>e</a:t>
            </a:r>
            <a:r>
              <a:rPr lang="en-US" i="1" baseline="30000" dirty="0"/>
              <a:t>-at</a:t>
            </a:r>
            <a:r>
              <a:rPr lang="en-US" i="1" dirty="0"/>
              <a:t>u(t) </a:t>
            </a:r>
            <a:endParaRPr lang="pt-BR" dirty="0"/>
          </a:p>
        </p:txBody>
      </p:sp>
      <p:graphicFrame>
        <p:nvGraphicFramePr>
          <p:cNvPr id="4" name="Objeto 3"/>
          <p:cNvGraphicFramePr>
            <a:graphicFrameLocks noChangeAspect="1"/>
          </p:cNvGraphicFramePr>
          <p:nvPr/>
        </p:nvGraphicFramePr>
        <p:xfrm>
          <a:off x="809596" y="2241546"/>
          <a:ext cx="2420937" cy="544512"/>
        </p:xfrm>
        <a:graphic>
          <a:graphicData uri="http://schemas.openxmlformats.org/presentationml/2006/ole">
            <mc:AlternateContent xmlns:mc="http://schemas.openxmlformats.org/markup-compatibility/2006">
              <mc:Choice xmlns:v="urn:schemas-microsoft-com:vml" Requires="v">
                <p:oleObj name="Equação" r:id="rId2" imgW="1015920" imgH="228600" progId="Equation.3">
                  <p:embed/>
                </p:oleObj>
              </mc:Choice>
              <mc:Fallback>
                <p:oleObj name="Equação" r:id="rId2" imgW="101592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96" y="2241546"/>
                        <a:ext cx="2420937"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79" name="Object 3"/>
          <p:cNvGraphicFramePr>
            <a:graphicFrameLocks noChangeAspect="1"/>
          </p:cNvGraphicFramePr>
          <p:nvPr/>
        </p:nvGraphicFramePr>
        <p:xfrm>
          <a:off x="465140" y="2786063"/>
          <a:ext cx="4987926" cy="1028700"/>
        </p:xfrm>
        <a:graphic>
          <a:graphicData uri="http://schemas.openxmlformats.org/presentationml/2006/ole">
            <mc:AlternateContent xmlns:mc="http://schemas.openxmlformats.org/markup-compatibility/2006">
              <mc:Choice xmlns:v="urn:schemas-microsoft-com:vml" Requires="v">
                <p:oleObj name="Equação" r:id="rId4" imgW="2095200" imgH="431640" progId="Equation.3">
                  <p:embed/>
                </p:oleObj>
              </mc:Choice>
              <mc:Fallback>
                <p:oleObj name="Equação" r:id="rId4" imgW="209520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40" y="2786063"/>
                        <a:ext cx="4987926"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0" name="Object 4"/>
          <p:cNvGraphicFramePr>
            <a:graphicFrameLocks noChangeAspect="1"/>
          </p:cNvGraphicFramePr>
          <p:nvPr/>
        </p:nvGraphicFramePr>
        <p:xfrm>
          <a:off x="452406" y="3757613"/>
          <a:ext cx="3932238" cy="1028700"/>
        </p:xfrm>
        <a:graphic>
          <a:graphicData uri="http://schemas.openxmlformats.org/presentationml/2006/ole">
            <mc:AlternateContent xmlns:mc="http://schemas.openxmlformats.org/markup-compatibility/2006">
              <mc:Choice xmlns:v="urn:schemas-microsoft-com:vml" Requires="v">
                <p:oleObj name="Equação" r:id="rId6" imgW="1650960" imgH="431640" progId="Equation.3">
                  <p:embed/>
                </p:oleObj>
              </mc:Choice>
              <mc:Fallback>
                <p:oleObj name="Equação" r:id="rId6" imgW="165096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406" y="3757613"/>
                        <a:ext cx="3932238"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1" name="Object 5"/>
          <p:cNvGraphicFramePr>
            <a:graphicFrameLocks noChangeAspect="1"/>
          </p:cNvGraphicFramePr>
          <p:nvPr/>
        </p:nvGraphicFramePr>
        <p:xfrm>
          <a:off x="4535492" y="4071938"/>
          <a:ext cx="1060450" cy="484187"/>
        </p:xfrm>
        <a:graphic>
          <a:graphicData uri="http://schemas.openxmlformats.org/presentationml/2006/ole">
            <mc:AlternateContent xmlns:mc="http://schemas.openxmlformats.org/markup-compatibility/2006">
              <mc:Choice xmlns:v="urn:schemas-microsoft-com:vml" Requires="v">
                <p:oleObj name="Equação" r:id="rId8" imgW="444240" imgH="203040" progId="Equation.3">
                  <p:embed/>
                </p:oleObj>
              </mc:Choice>
              <mc:Fallback>
                <p:oleObj name="Equação" r:id="rId8" imgW="44424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5492" y="4071938"/>
                        <a:ext cx="1060450"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2" name="Object 6"/>
          <p:cNvGraphicFramePr>
            <a:graphicFrameLocks noChangeAspect="1"/>
          </p:cNvGraphicFramePr>
          <p:nvPr/>
        </p:nvGraphicFramePr>
        <p:xfrm>
          <a:off x="523844" y="4786313"/>
          <a:ext cx="3690938" cy="1028700"/>
        </p:xfrm>
        <a:graphic>
          <a:graphicData uri="http://schemas.openxmlformats.org/presentationml/2006/ole">
            <mc:AlternateContent xmlns:mc="http://schemas.openxmlformats.org/markup-compatibility/2006">
              <mc:Choice xmlns:v="urn:schemas-microsoft-com:vml" Requires="v">
                <p:oleObj name="Equação" r:id="rId10" imgW="1549080" imgH="431640" progId="Equation.3">
                  <p:embed/>
                </p:oleObj>
              </mc:Choice>
              <mc:Fallback>
                <p:oleObj name="Equação" r:id="rId10" imgW="154908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3844" y="4786313"/>
                        <a:ext cx="3690938"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3" name="Object 7"/>
          <p:cNvGraphicFramePr>
            <a:graphicFrameLocks noChangeAspect="1"/>
          </p:cNvGraphicFramePr>
          <p:nvPr/>
        </p:nvGraphicFramePr>
        <p:xfrm>
          <a:off x="5497513" y="1785938"/>
          <a:ext cx="3811587" cy="1089025"/>
        </p:xfrm>
        <a:graphic>
          <a:graphicData uri="http://schemas.openxmlformats.org/presentationml/2006/ole">
            <mc:AlternateContent xmlns:mc="http://schemas.openxmlformats.org/markup-compatibility/2006">
              <mc:Choice xmlns:v="urn:schemas-microsoft-com:vml" Requires="v">
                <p:oleObj name="Equação" r:id="rId12" imgW="1600200" imgH="457200" progId="Equation.3">
                  <p:embed/>
                </p:oleObj>
              </mc:Choice>
              <mc:Fallback>
                <p:oleObj name="Equação" r:id="rId12" imgW="1600200" imgH="457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97513" y="1785938"/>
                        <a:ext cx="3811587"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CaixaDeTexto 9"/>
          <p:cNvSpPr txBox="1"/>
          <p:nvPr/>
        </p:nvSpPr>
        <p:spPr>
          <a:xfrm>
            <a:off x="5881694" y="2928934"/>
            <a:ext cx="1697131" cy="461665"/>
          </a:xfrm>
          <a:prstGeom prst="rect">
            <a:avLst/>
          </a:prstGeom>
          <a:noFill/>
        </p:spPr>
        <p:txBody>
          <a:bodyPr wrap="none" rtlCol="0">
            <a:spAutoFit/>
          </a:bodyPr>
          <a:lstStyle/>
          <a:p>
            <a:r>
              <a:rPr lang="en-US" sz="2400" dirty="0" err="1">
                <a:latin typeface="+mj-lt"/>
              </a:rPr>
              <a:t>Fazendo</a:t>
            </a:r>
            <a:r>
              <a:rPr lang="en-US" sz="2400" dirty="0">
                <a:latin typeface="+mj-lt"/>
              </a:rPr>
              <a:t> :</a:t>
            </a:r>
            <a:endParaRPr lang="pt-BR" sz="2400" dirty="0">
              <a:latin typeface="+mj-lt"/>
            </a:endParaRPr>
          </a:p>
        </p:txBody>
      </p:sp>
      <p:graphicFrame>
        <p:nvGraphicFramePr>
          <p:cNvPr id="178184" name="Object 8"/>
          <p:cNvGraphicFramePr>
            <a:graphicFrameLocks noChangeAspect="1"/>
          </p:cNvGraphicFramePr>
          <p:nvPr/>
        </p:nvGraphicFramePr>
        <p:xfrm>
          <a:off x="7524768" y="2928934"/>
          <a:ext cx="1693862" cy="484187"/>
        </p:xfrm>
        <a:graphic>
          <a:graphicData uri="http://schemas.openxmlformats.org/presentationml/2006/ole">
            <mc:AlternateContent xmlns:mc="http://schemas.openxmlformats.org/markup-compatibility/2006">
              <mc:Choice xmlns:v="urn:schemas-microsoft-com:vml" Requires="v">
                <p:oleObj name="Equação" r:id="rId14" imgW="711000" imgH="203040" progId="Equation.3">
                  <p:embed/>
                </p:oleObj>
              </mc:Choice>
              <mc:Fallback>
                <p:oleObj name="Equação" r:id="rId14" imgW="71100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24768" y="2928934"/>
                        <a:ext cx="1693862"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5" name="Object 9"/>
          <p:cNvGraphicFramePr>
            <a:graphicFrameLocks noChangeAspect="1"/>
          </p:cNvGraphicFramePr>
          <p:nvPr/>
        </p:nvGraphicFramePr>
        <p:xfrm>
          <a:off x="6059488" y="3571876"/>
          <a:ext cx="2935287" cy="1028700"/>
        </p:xfrm>
        <a:graphic>
          <a:graphicData uri="http://schemas.openxmlformats.org/presentationml/2006/ole">
            <mc:AlternateContent xmlns:mc="http://schemas.openxmlformats.org/markup-compatibility/2006">
              <mc:Choice xmlns:v="urn:schemas-microsoft-com:vml" Requires="v">
                <p:oleObj name="Equação" r:id="rId16" imgW="1231560" imgH="431640" progId="Equation.3">
                  <p:embed/>
                </p:oleObj>
              </mc:Choice>
              <mc:Fallback>
                <p:oleObj name="Equação" r:id="rId16" imgW="1231560" imgH="4316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59488" y="3571876"/>
                        <a:ext cx="2935287"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CaixaDeTexto 13"/>
          <p:cNvSpPr txBox="1"/>
          <p:nvPr/>
        </p:nvSpPr>
        <p:spPr>
          <a:xfrm>
            <a:off x="5667380" y="4714884"/>
            <a:ext cx="3730958" cy="461665"/>
          </a:xfrm>
          <a:prstGeom prst="rect">
            <a:avLst/>
          </a:prstGeom>
          <a:noFill/>
        </p:spPr>
        <p:txBody>
          <a:bodyPr wrap="none" rtlCol="0">
            <a:spAutoFit/>
          </a:bodyPr>
          <a:lstStyle/>
          <a:p>
            <a:r>
              <a:rPr lang="en-US" sz="2400" dirty="0" err="1">
                <a:latin typeface="+mj-lt"/>
              </a:rPr>
              <a:t>Vamos</a:t>
            </a:r>
            <a:r>
              <a:rPr lang="en-US" sz="2400" dirty="0">
                <a:latin typeface="+mj-lt"/>
              </a:rPr>
              <a:t> </a:t>
            </a:r>
            <a:r>
              <a:rPr lang="en-US" sz="2400" dirty="0" err="1">
                <a:latin typeface="+mj-lt"/>
              </a:rPr>
              <a:t>trabalhar</a:t>
            </a:r>
            <a:r>
              <a:rPr lang="en-US" sz="2400" dirty="0">
                <a:latin typeface="+mj-lt"/>
              </a:rPr>
              <a:t> com :</a:t>
            </a:r>
            <a:endParaRPr lang="pt-BR" sz="2400" dirty="0">
              <a:latin typeface="+mj-lt"/>
            </a:endParaRPr>
          </a:p>
        </p:txBody>
      </p:sp>
      <p:graphicFrame>
        <p:nvGraphicFramePr>
          <p:cNvPr id="180235" name="Object 11"/>
          <p:cNvGraphicFramePr>
            <a:graphicFrameLocks noChangeAspect="1"/>
          </p:cNvGraphicFramePr>
          <p:nvPr/>
        </p:nvGraphicFramePr>
        <p:xfrm>
          <a:off x="6381760" y="5214950"/>
          <a:ext cx="2058987" cy="1028700"/>
        </p:xfrm>
        <a:graphic>
          <a:graphicData uri="http://schemas.openxmlformats.org/presentationml/2006/ole">
            <mc:AlternateContent xmlns:mc="http://schemas.openxmlformats.org/markup-compatibility/2006">
              <mc:Choice xmlns:v="urn:schemas-microsoft-com:vml" Requires="v">
                <p:oleObj name="Equação" r:id="rId18" imgW="863280" imgH="431640" progId="Equation.3">
                  <p:embed/>
                </p:oleObj>
              </mc:Choice>
              <mc:Fallback>
                <p:oleObj name="Equação" r:id="rId18" imgW="863280" imgH="4316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81760" y="5214950"/>
                        <a:ext cx="2058987"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78179"/>
                                        </p:tgtEl>
                                        <p:attrNameLst>
                                          <p:attrName>style.visibility</p:attrName>
                                        </p:attrNameLst>
                                      </p:cBhvr>
                                      <p:to>
                                        <p:strVal val="visible"/>
                                      </p:to>
                                    </p:set>
                                    <p:anim calcmode="lin" valueType="num">
                                      <p:cBhvr>
                                        <p:cTn id="14" dur="500" fill="hold"/>
                                        <p:tgtEl>
                                          <p:spTgt spid="178179"/>
                                        </p:tgtEl>
                                        <p:attrNameLst>
                                          <p:attrName>ppt_w</p:attrName>
                                        </p:attrNameLst>
                                      </p:cBhvr>
                                      <p:tavLst>
                                        <p:tav tm="0">
                                          <p:val>
                                            <p:fltVal val="0"/>
                                          </p:val>
                                        </p:tav>
                                        <p:tav tm="100000">
                                          <p:val>
                                            <p:strVal val="#ppt_w"/>
                                          </p:val>
                                        </p:tav>
                                      </p:tavLst>
                                    </p:anim>
                                    <p:anim calcmode="lin" valueType="num">
                                      <p:cBhvr>
                                        <p:cTn id="15" dur="500" fill="hold"/>
                                        <p:tgtEl>
                                          <p:spTgt spid="178179"/>
                                        </p:tgtEl>
                                        <p:attrNameLst>
                                          <p:attrName>ppt_h</p:attrName>
                                        </p:attrNameLst>
                                      </p:cBhvr>
                                      <p:tavLst>
                                        <p:tav tm="0">
                                          <p:val>
                                            <p:fltVal val="0"/>
                                          </p:val>
                                        </p:tav>
                                        <p:tav tm="100000">
                                          <p:val>
                                            <p:strVal val="#ppt_h"/>
                                          </p:val>
                                        </p:tav>
                                      </p:tavLst>
                                    </p:anim>
                                    <p:animEffect transition="in" filter="fade">
                                      <p:cBhvr>
                                        <p:cTn id="16" dur="500"/>
                                        <p:tgtEl>
                                          <p:spTgt spid="17817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78180"/>
                                        </p:tgtEl>
                                        <p:attrNameLst>
                                          <p:attrName>style.visibility</p:attrName>
                                        </p:attrNameLst>
                                      </p:cBhvr>
                                      <p:to>
                                        <p:strVal val="visible"/>
                                      </p:to>
                                    </p:set>
                                    <p:anim calcmode="lin" valueType="num">
                                      <p:cBhvr>
                                        <p:cTn id="21" dur="500" fill="hold"/>
                                        <p:tgtEl>
                                          <p:spTgt spid="178180"/>
                                        </p:tgtEl>
                                        <p:attrNameLst>
                                          <p:attrName>ppt_w</p:attrName>
                                        </p:attrNameLst>
                                      </p:cBhvr>
                                      <p:tavLst>
                                        <p:tav tm="0">
                                          <p:val>
                                            <p:fltVal val="0"/>
                                          </p:val>
                                        </p:tav>
                                        <p:tav tm="100000">
                                          <p:val>
                                            <p:strVal val="#ppt_w"/>
                                          </p:val>
                                        </p:tav>
                                      </p:tavLst>
                                    </p:anim>
                                    <p:anim calcmode="lin" valueType="num">
                                      <p:cBhvr>
                                        <p:cTn id="22" dur="500" fill="hold"/>
                                        <p:tgtEl>
                                          <p:spTgt spid="178180"/>
                                        </p:tgtEl>
                                        <p:attrNameLst>
                                          <p:attrName>ppt_h</p:attrName>
                                        </p:attrNameLst>
                                      </p:cBhvr>
                                      <p:tavLst>
                                        <p:tav tm="0">
                                          <p:val>
                                            <p:fltVal val="0"/>
                                          </p:val>
                                        </p:tav>
                                        <p:tav tm="100000">
                                          <p:val>
                                            <p:strVal val="#ppt_h"/>
                                          </p:val>
                                        </p:tav>
                                      </p:tavLst>
                                    </p:anim>
                                    <p:animEffect transition="in" filter="fade">
                                      <p:cBhvr>
                                        <p:cTn id="23" dur="500"/>
                                        <p:tgtEl>
                                          <p:spTgt spid="17818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78181"/>
                                        </p:tgtEl>
                                        <p:attrNameLst>
                                          <p:attrName>style.visibility</p:attrName>
                                        </p:attrNameLst>
                                      </p:cBhvr>
                                      <p:to>
                                        <p:strVal val="visible"/>
                                      </p:to>
                                    </p:set>
                                    <p:anim calcmode="lin" valueType="num">
                                      <p:cBhvr>
                                        <p:cTn id="28" dur="500" fill="hold"/>
                                        <p:tgtEl>
                                          <p:spTgt spid="178181"/>
                                        </p:tgtEl>
                                        <p:attrNameLst>
                                          <p:attrName>ppt_w</p:attrName>
                                        </p:attrNameLst>
                                      </p:cBhvr>
                                      <p:tavLst>
                                        <p:tav tm="0">
                                          <p:val>
                                            <p:fltVal val="0"/>
                                          </p:val>
                                        </p:tav>
                                        <p:tav tm="100000">
                                          <p:val>
                                            <p:strVal val="#ppt_w"/>
                                          </p:val>
                                        </p:tav>
                                      </p:tavLst>
                                    </p:anim>
                                    <p:anim calcmode="lin" valueType="num">
                                      <p:cBhvr>
                                        <p:cTn id="29" dur="500" fill="hold"/>
                                        <p:tgtEl>
                                          <p:spTgt spid="178181"/>
                                        </p:tgtEl>
                                        <p:attrNameLst>
                                          <p:attrName>ppt_h</p:attrName>
                                        </p:attrNameLst>
                                      </p:cBhvr>
                                      <p:tavLst>
                                        <p:tav tm="0">
                                          <p:val>
                                            <p:fltVal val="0"/>
                                          </p:val>
                                        </p:tav>
                                        <p:tav tm="100000">
                                          <p:val>
                                            <p:strVal val="#ppt_h"/>
                                          </p:val>
                                        </p:tav>
                                      </p:tavLst>
                                    </p:anim>
                                    <p:animEffect transition="in" filter="fade">
                                      <p:cBhvr>
                                        <p:cTn id="30" dur="500"/>
                                        <p:tgtEl>
                                          <p:spTgt spid="17818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178182"/>
                                        </p:tgtEl>
                                        <p:attrNameLst>
                                          <p:attrName>style.visibility</p:attrName>
                                        </p:attrNameLst>
                                      </p:cBhvr>
                                      <p:to>
                                        <p:strVal val="visible"/>
                                      </p:to>
                                    </p:set>
                                    <p:anim calcmode="lin" valueType="num">
                                      <p:cBhvr>
                                        <p:cTn id="35" dur="500" fill="hold"/>
                                        <p:tgtEl>
                                          <p:spTgt spid="178182"/>
                                        </p:tgtEl>
                                        <p:attrNameLst>
                                          <p:attrName>ppt_w</p:attrName>
                                        </p:attrNameLst>
                                      </p:cBhvr>
                                      <p:tavLst>
                                        <p:tav tm="0">
                                          <p:val>
                                            <p:fltVal val="0"/>
                                          </p:val>
                                        </p:tav>
                                        <p:tav tm="100000">
                                          <p:val>
                                            <p:strVal val="#ppt_w"/>
                                          </p:val>
                                        </p:tav>
                                      </p:tavLst>
                                    </p:anim>
                                    <p:anim calcmode="lin" valueType="num">
                                      <p:cBhvr>
                                        <p:cTn id="36" dur="500" fill="hold"/>
                                        <p:tgtEl>
                                          <p:spTgt spid="178182"/>
                                        </p:tgtEl>
                                        <p:attrNameLst>
                                          <p:attrName>ppt_h</p:attrName>
                                        </p:attrNameLst>
                                      </p:cBhvr>
                                      <p:tavLst>
                                        <p:tav tm="0">
                                          <p:val>
                                            <p:fltVal val="0"/>
                                          </p:val>
                                        </p:tav>
                                        <p:tav tm="100000">
                                          <p:val>
                                            <p:strVal val="#ppt_h"/>
                                          </p:val>
                                        </p:tav>
                                      </p:tavLst>
                                    </p:anim>
                                    <p:animEffect transition="in" filter="fade">
                                      <p:cBhvr>
                                        <p:cTn id="37" dur="500"/>
                                        <p:tgtEl>
                                          <p:spTgt spid="17818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178183"/>
                                        </p:tgtEl>
                                        <p:attrNameLst>
                                          <p:attrName>style.visibility</p:attrName>
                                        </p:attrNameLst>
                                      </p:cBhvr>
                                      <p:to>
                                        <p:strVal val="visible"/>
                                      </p:to>
                                    </p:set>
                                    <p:anim calcmode="lin" valueType="num">
                                      <p:cBhvr>
                                        <p:cTn id="42" dur="500" fill="hold"/>
                                        <p:tgtEl>
                                          <p:spTgt spid="178183"/>
                                        </p:tgtEl>
                                        <p:attrNameLst>
                                          <p:attrName>ppt_w</p:attrName>
                                        </p:attrNameLst>
                                      </p:cBhvr>
                                      <p:tavLst>
                                        <p:tav tm="0">
                                          <p:val>
                                            <p:fltVal val="0"/>
                                          </p:val>
                                        </p:tav>
                                        <p:tav tm="100000">
                                          <p:val>
                                            <p:strVal val="#ppt_w"/>
                                          </p:val>
                                        </p:tav>
                                      </p:tavLst>
                                    </p:anim>
                                    <p:anim calcmode="lin" valueType="num">
                                      <p:cBhvr>
                                        <p:cTn id="43" dur="500" fill="hold"/>
                                        <p:tgtEl>
                                          <p:spTgt spid="178183"/>
                                        </p:tgtEl>
                                        <p:attrNameLst>
                                          <p:attrName>ppt_h</p:attrName>
                                        </p:attrNameLst>
                                      </p:cBhvr>
                                      <p:tavLst>
                                        <p:tav tm="0">
                                          <p:val>
                                            <p:fltVal val="0"/>
                                          </p:val>
                                        </p:tav>
                                        <p:tav tm="100000">
                                          <p:val>
                                            <p:strVal val="#ppt_h"/>
                                          </p:val>
                                        </p:tav>
                                      </p:tavLst>
                                    </p:anim>
                                    <p:animEffect transition="in" filter="fade">
                                      <p:cBhvr>
                                        <p:cTn id="44" dur="500"/>
                                        <p:tgtEl>
                                          <p:spTgt spid="17818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178184"/>
                                        </p:tgtEl>
                                        <p:attrNameLst>
                                          <p:attrName>style.visibility</p:attrName>
                                        </p:attrNameLst>
                                      </p:cBhvr>
                                      <p:to>
                                        <p:strVal val="visible"/>
                                      </p:to>
                                    </p:set>
                                    <p:anim calcmode="lin" valueType="num">
                                      <p:cBhvr>
                                        <p:cTn id="56" dur="500" fill="hold"/>
                                        <p:tgtEl>
                                          <p:spTgt spid="178184"/>
                                        </p:tgtEl>
                                        <p:attrNameLst>
                                          <p:attrName>ppt_w</p:attrName>
                                        </p:attrNameLst>
                                      </p:cBhvr>
                                      <p:tavLst>
                                        <p:tav tm="0">
                                          <p:val>
                                            <p:fltVal val="0"/>
                                          </p:val>
                                        </p:tav>
                                        <p:tav tm="100000">
                                          <p:val>
                                            <p:strVal val="#ppt_w"/>
                                          </p:val>
                                        </p:tav>
                                      </p:tavLst>
                                    </p:anim>
                                    <p:anim calcmode="lin" valueType="num">
                                      <p:cBhvr>
                                        <p:cTn id="57" dur="500" fill="hold"/>
                                        <p:tgtEl>
                                          <p:spTgt spid="178184"/>
                                        </p:tgtEl>
                                        <p:attrNameLst>
                                          <p:attrName>ppt_h</p:attrName>
                                        </p:attrNameLst>
                                      </p:cBhvr>
                                      <p:tavLst>
                                        <p:tav tm="0">
                                          <p:val>
                                            <p:fltVal val="0"/>
                                          </p:val>
                                        </p:tav>
                                        <p:tav tm="100000">
                                          <p:val>
                                            <p:strVal val="#ppt_h"/>
                                          </p:val>
                                        </p:tav>
                                      </p:tavLst>
                                    </p:anim>
                                    <p:animEffect transition="in" filter="fade">
                                      <p:cBhvr>
                                        <p:cTn id="58" dur="500"/>
                                        <p:tgtEl>
                                          <p:spTgt spid="17818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nodeType="clickEffect">
                                  <p:stCondLst>
                                    <p:cond delay="0"/>
                                  </p:stCondLst>
                                  <p:childTnLst>
                                    <p:set>
                                      <p:cBhvr>
                                        <p:cTn id="62" dur="1" fill="hold">
                                          <p:stCondLst>
                                            <p:cond delay="0"/>
                                          </p:stCondLst>
                                        </p:cTn>
                                        <p:tgtEl>
                                          <p:spTgt spid="178185"/>
                                        </p:tgtEl>
                                        <p:attrNameLst>
                                          <p:attrName>style.visibility</p:attrName>
                                        </p:attrNameLst>
                                      </p:cBhvr>
                                      <p:to>
                                        <p:strVal val="visible"/>
                                      </p:to>
                                    </p:set>
                                    <p:anim calcmode="lin" valueType="num">
                                      <p:cBhvr>
                                        <p:cTn id="63" dur="500" fill="hold"/>
                                        <p:tgtEl>
                                          <p:spTgt spid="178185"/>
                                        </p:tgtEl>
                                        <p:attrNameLst>
                                          <p:attrName>ppt_w</p:attrName>
                                        </p:attrNameLst>
                                      </p:cBhvr>
                                      <p:tavLst>
                                        <p:tav tm="0">
                                          <p:val>
                                            <p:fltVal val="0"/>
                                          </p:val>
                                        </p:tav>
                                        <p:tav tm="100000">
                                          <p:val>
                                            <p:strVal val="#ppt_w"/>
                                          </p:val>
                                        </p:tav>
                                      </p:tavLst>
                                    </p:anim>
                                    <p:anim calcmode="lin" valueType="num">
                                      <p:cBhvr>
                                        <p:cTn id="64" dur="500" fill="hold"/>
                                        <p:tgtEl>
                                          <p:spTgt spid="178185"/>
                                        </p:tgtEl>
                                        <p:attrNameLst>
                                          <p:attrName>ppt_h</p:attrName>
                                        </p:attrNameLst>
                                      </p:cBhvr>
                                      <p:tavLst>
                                        <p:tav tm="0">
                                          <p:val>
                                            <p:fltVal val="0"/>
                                          </p:val>
                                        </p:tav>
                                        <p:tav tm="100000">
                                          <p:val>
                                            <p:strVal val="#ppt_h"/>
                                          </p:val>
                                        </p:tav>
                                      </p:tavLst>
                                    </p:anim>
                                    <p:animEffect transition="in" filter="fade">
                                      <p:cBhvr>
                                        <p:cTn id="65" dur="500"/>
                                        <p:tgtEl>
                                          <p:spTgt spid="17818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p:cTn id="70" dur="500" fill="hold"/>
                                        <p:tgtEl>
                                          <p:spTgt spid="14"/>
                                        </p:tgtEl>
                                        <p:attrNameLst>
                                          <p:attrName>ppt_w</p:attrName>
                                        </p:attrNameLst>
                                      </p:cBhvr>
                                      <p:tavLst>
                                        <p:tav tm="0">
                                          <p:val>
                                            <p:fltVal val="0"/>
                                          </p:val>
                                        </p:tav>
                                        <p:tav tm="100000">
                                          <p:val>
                                            <p:strVal val="#ppt_w"/>
                                          </p:val>
                                        </p:tav>
                                      </p:tavLst>
                                    </p:anim>
                                    <p:anim calcmode="lin" valueType="num">
                                      <p:cBhvr>
                                        <p:cTn id="71" dur="500" fill="hold"/>
                                        <p:tgtEl>
                                          <p:spTgt spid="14"/>
                                        </p:tgtEl>
                                        <p:attrNameLst>
                                          <p:attrName>ppt_h</p:attrName>
                                        </p:attrNameLst>
                                      </p:cBhvr>
                                      <p:tavLst>
                                        <p:tav tm="0">
                                          <p:val>
                                            <p:fltVal val="0"/>
                                          </p:val>
                                        </p:tav>
                                        <p:tav tm="100000">
                                          <p:val>
                                            <p:strVal val="#ppt_h"/>
                                          </p:val>
                                        </p:tav>
                                      </p:tavLst>
                                    </p:anim>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0" fill="hold" nodeType="clickEffect">
                                  <p:stCondLst>
                                    <p:cond delay="0"/>
                                  </p:stCondLst>
                                  <p:childTnLst>
                                    <p:set>
                                      <p:cBhvr>
                                        <p:cTn id="76" dur="1" fill="hold">
                                          <p:stCondLst>
                                            <p:cond delay="0"/>
                                          </p:stCondLst>
                                        </p:cTn>
                                        <p:tgtEl>
                                          <p:spTgt spid="180235"/>
                                        </p:tgtEl>
                                        <p:attrNameLst>
                                          <p:attrName>style.visibility</p:attrName>
                                        </p:attrNameLst>
                                      </p:cBhvr>
                                      <p:to>
                                        <p:strVal val="visible"/>
                                      </p:to>
                                    </p:set>
                                    <p:anim calcmode="lin" valueType="num">
                                      <p:cBhvr>
                                        <p:cTn id="77" dur="500" fill="hold"/>
                                        <p:tgtEl>
                                          <p:spTgt spid="180235"/>
                                        </p:tgtEl>
                                        <p:attrNameLst>
                                          <p:attrName>ppt_w</p:attrName>
                                        </p:attrNameLst>
                                      </p:cBhvr>
                                      <p:tavLst>
                                        <p:tav tm="0">
                                          <p:val>
                                            <p:fltVal val="0"/>
                                          </p:val>
                                        </p:tav>
                                        <p:tav tm="100000">
                                          <p:val>
                                            <p:strVal val="#ppt_w"/>
                                          </p:val>
                                        </p:tav>
                                      </p:tavLst>
                                    </p:anim>
                                    <p:anim calcmode="lin" valueType="num">
                                      <p:cBhvr>
                                        <p:cTn id="78" dur="500" fill="hold"/>
                                        <p:tgtEl>
                                          <p:spTgt spid="180235"/>
                                        </p:tgtEl>
                                        <p:attrNameLst>
                                          <p:attrName>ppt_h</p:attrName>
                                        </p:attrNameLst>
                                      </p:cBhvr>
                                      <p:tavLst>
                                        <p:tav tm="0">
                                          <p:val>
                                            <p:fltVal val="0"/>
                                          </p:val>
                                        </p:tav>
                                        <p:tav tm="100000">
                                          <p:val>
                                            <p:strVal val="#ppt_h"/>
                                          </p:val>
                                        </p:tav>
                                      </p:tavLst>
                                    </p:anim>
                                    <p:animEffect transition="in" filter="fade">
                                      <p:cBhvr>
                                        <p:cTn id="79" dur="500"/>
                                        <p:tgtEl>
                                          <p:spTgt spid="180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ex.1.c</a:t>
            </a:r>
            <a:endParaRPr lang="pt-BR" dirty="0"/>
          </a:p>
        </p:txBody>
      </p:sp>
      <p:sp>
        <p:nvSpPr>
          <p:cNvPr id="3" name="Espaço Reservado para Conteúdo 2"/>
          <p:cNvSpPr>
            <a:spLocks noGrp="1"/>
          </p:cNvSpPr>
          <p:nvPr>
            <p:ph idx="1"/>
          </p:nvPr>
        </p:nvSpPr>
        <p:spPr>
          <a:xfrm>
            <a:off x="294085" y="1196983"/>
            <a:ext cx="9340188" cy="1089009"/>
          </a:xfrm>
        </p:spPr>
        <p:txBody>
          <a:bodyPr/>
          <a:lstStyle/>
          <a:p>
            <a:r>
              <a:rPr lang="en-US" dirty="0" err="1"/>
              <a:t>Calcular</a:t>
            </a:r>
            <a:r>
              <a:rPr lang="en-US" dirty="0"/>
              <a:t> </a:t>
            </a:r>
            <a:r>
              <a:rPr lang="en-US" dirty="0" err="1"/>
              <a:t>manualmente</a:t>
            </a:r>
            <a:r>
              <a:rPr lang="en-US" dirty="0"/>
              <a:t> a </a:t>
            </a:r>
            <a:r>
              <a:rPr lang="en-US" dirty="0" err="1"/>
              <a:t>transformada</a:t>
            </a:r>
            <a:r>
              <a:rPr lang="en-US" dirty="0"/>
              <a:t> de : 		t</a:t>
            </a:r>
            <a:r>
              <a:rPr lang="en-US" baseline="30000" dirty="0"/>
              <a:t>2</a:t>
            </a:r>
            <a:r>
              <a:rPr lang="en-US" dirty="0"/>
              <a:t>e</a:t>
            </a:r>
            <a:r>
              <a:rPr lang="en-US" baseline="30000" dirty="0"/>
              <a:t>-at</a:t>
            </a:r>
            <a:r>
              <a:rPr lang="en-US" i="1" dirty="0"/>
              <a:t>u(t) </a:t>
            </a:r>
            <a:endParaRPr lang="pt-BR" dirty="0"/>
          </a:p>
        </p:txBody>
      </p:sp>
      <p:sp>
        <p:nvSpPr>
          <p:cNvPr id="14" name="CaixaDeTexto 13"/>
          <p:cNvSpPr txBox="1"/>
          <p:nvPr/>
        </p:nvSpPr>
        <p:spPr>
          <a:xfrm>
            <a:off x="309530" y="2285992"/>
            <a:ext cx="4787336" cy="461665"/>
          </a:xfrm>
          <a:prstGeom prst="rect">
            <a:avLst/>
          </a:prstGeom>
          <a:noFill/>
        </p:spPr>
        <p:txBody>
          <a:bodyPr wrap="none" rtlCol="0">
            <a:spAutoFit/>
          </a:bodyPr>
          <a:lstStyle/>
          <a:p>
            <a:r>
              <a:rPr lang="en-US" sz="2400" dirty="0" err="1">
                <a:latin typeface="+mj-lt"/>
              </a:rPr>
              <a:t>Vamos</a:t>
            </a:r>
            <a:r>
              <a:rPr lang="en-US" sz="2400" dirty="0">
                <a:latin typeface="+mj-lt"/>
              </a:rPr>
              <a:t> </a:t>
            </a:r>
            <a:r>
              <a:rPr lang="en-US" sz="2400" dirty="0" err="1">
                <a:latin typeface="+mj-lt"/>
              </a:rPr>
              <a:t>trabalhar</a:t>
            </a:r>
            <a:r>
              <a:rPr lang="en-US" sz="2400" dirty="0">
                <a:latin typeface="+mj-lt"/>
              </a:rPr>
              <a:t> com (cont.):</a:t>
            </a:r>
            <a:endParaRPr lang="pt-BR" sz="2400" dirty="0">
              <a:latin typeface="+mj-lt"/>
            </a:endParaRPr>
          </a:p>
        </p:txBody>
      </p:sp>
      <p:graphicFrame>
        <p:nvGraphicFramePr>
          <p:cNvPr id="180235" name="Object 11"/>
          <p:cNvGraphicFramePr>
            <a:graphicFrameLocks noChangeAspect="1"/>
          </p:cNvGraphicFramePr>
          <p:nvPr/>
        </p:nvGraphicFramePr>
        <p:xfrm>
          <a:off x="452406" y="2786058"/>
          <a:ext cx="2058987" cy="1028700"/>
        </p:xfrm>
        <a:graphic>
          <a:graphicData uri="http://schemas.openxmlformats.org/presentationml/2006/ole">
            <mc:AlternateContent xmlns:mc="http://schemas.openxmlformats.org/markup-compatibility/2006">
              <mc:Choice xmlns:v="urn:schemas-microsoft-com:vml" Requires="v">
                <p:oleObj name="Equação" r:id="rId2" imgW="863280" imgH="431640" progId="Equation.3">
                  <p:embed/>
                </p:oleObj>
              </mc:Choice>
              <mc:Fallback>
                <p:oleObj name="Equação" r:id="rId2" imgW="863280" imgH="431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06" y="2786058"/>
                        <a:ext cx="2058987"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59" name="Object 11"/>
          <p:cNvGraphicFramePr>
            <a:graphicFrameLocks noChangeAspect="1"/>
          </p:cNvGraphicFramePr>
          <p:nvPr/>
        </p:nvGraphicFramePr>
        <p:xfrm>
          <a:off x="309530" y="3873506"/>
          <a:ext cx="4692650" cy="484188"/>
        </p:xfrm>
        <a:graphic>
          <a:graphicData uri="http://schemas.openxmlformats.org/presentationml/2006/ole">
            <mc:AlternateContent xmlns:mc="http://schemas.openxmlformats.org/markup-compatibility/2006">
              <mc:Choice xmlns:v="urn:schemas-microsoft-com:vml" Requires="v">
                <p:oleObj name="Equação" r:id="rId4" imgW="1968480" imgH="203040" progId="Equation.3">
                  <p:embed/>
                </p:oleObj>
              </mc:Choice>
              <mc:Fallback>
                <p:oleObj name="Equação" r:id="rId4" imgW="196848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30" y="3873506"/>
                        <a:ext cx="4692650"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60" name="Object 12"/>
          <p:cNvGraphicFramePr>
            <a:graphicFrameLocks noChangeAspect="1"/>
          </p:cNvGraphicFramePr>
          <p:nvPr/>
        </p:nvGraphicFramePr>
        <p:xfrm>
          <a:off x="344483" y="4883164"/>
          <a:ext cx="3965575" cy="546100"/>
        </p:xfrm>
        <a:graphic>
          <a:graphicData uri="http://schemas.openxmlformats.org/presentationml/2006/ole">
            <mc:AlternateContent xmlns:mc="http://schemas.openxmlformats.org/markup-compatibility/2006">
              <mc:Choice xmlns:v="urn:schemas-microsoft-com:vml" Requires="v">
                <p:oleObj name="Equação" r:id="rId6" imgW="1663560" imgH="228600" progId="Equation.3">
                  <p:embed/>
                </p:oleObj>
              </mc:Choice>
              <mc:Fallback>
                <p:oleObj name="Equação" r:id="rId6" imgW="166356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483" y="4883164"/>
                        <a:ext cx="3965575"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CaixaDeTexto 16"/>
          <p:cNvSpPr txBox="1"/>
          <p:nvPr/>
        </p:nvSpPr>
        <p:spPr>
          <a:xfrm>
            <a:off x="309530" y="4467533"/>
            <a:ext cx="2165401" cy="461665"/>
          </a:xfrm>
          <a:prstGeom prst="rect">
            <a:avLst/>
          </a:prstGeom>
          <a:noFill/>
        </p:spPr>
        <p:txBody>
          <a:bodyPr wrap="none" rtlCol="0">
            <a:spAutoFit/>
          </a:bodyPr>
          <a:lstStyle/>
          <a:p>
            <a:r>
              <a:rPr lang="en-US" sz="2400" dirty="0" err="1">
                <a:latin typeface="+mj-lt"/>
              </a:rPr>
              <a:t>Lembrando</a:t>
            </a:r>
            <a:r>
              <a:rPr lang="en-US" sz="2400" dirty="0">
                <a:latin typeface="+mj-lt"/>
              </a:rPr>
              <a:t> :</a:t>
            </a:r>
            <a:endParaRPr lang="pt-BR" sz="2400" dirty="0">
              <a:latin typeface="+mj-lt"/>
            </a:endParaRPr>
          </a:p>
        </p:txBody>
      </p:sp>
      <p:sp>
        <p:nvSpPr>
          <p:cNvPr id="18" name="CaixaDeTexto 17"/>
          <p:cNvSpPr txBox="1"/>
          <p:nvPr/>
        </p:nvSpPr>
        <p:spPr>
          <a:xfrm>
            <a:off x="380968" y="5429264"/>
            <a:ext cx="1697131" cy="461665"/>
          </a:xfrm>
          <a:prstGeom prst="rect">
            <a:avLst/>
          </a:prstGeom>
          <a:noFill/>
        </p:spPr>
        <p:txBody>
          <a:bodyPr wrap="none" rtlCol="0">
            <a:spAutoFit/>
          </a:bodyPr>
          <a:lstStyle/>
          <a:p>
            <a:r>
              <a:rPr lang="en-US" sz="2400" dirty="0" err="1">
                <a:latin typeface="+mj-lt"/>
              </a:rPr>
              <a:t>Fazendo</a:t>
            </a:r>
            <a:r>
              <a:rPr lang="en-US" sz="2400" dirty="0">
                <a:latin typeface="+mj-lt"/>
              </a:rPr>
              <a:t> :</a:t>
            </a:r>
            <a:endParaRPr lang="pt-BR" sz="2400" dirty="0">
              <a:latin typeface="+mj-lt"/>
            </a:endParaRPr>
          </a:p>
        </p:txBody>
      </p:sp>
      <p:graphicFrame>
        <p:nvGraphicFramePr>
          <p:cNvPr id="181261" name="Object 13"/>
          <p:cNvGraphicFramePr>
            <a:graphicFrameLocks noChangeAspect="1"/>
          </p:cNvGraphicFramePr>
          <p:nvPr/>
        </p:nvGraphicFramePr>
        <p:xfrm>
          <a:off x="380968" y="5929330"/>
          <a:ext cx="6932612" cy="574675"/>
        </p:xfrm>
        <a:graphic>
          <a:graphicData uri="http://schemas.openxmlformats.org/presentationml/2006/ole">
            <mc:AlternateContent xmlns:mc="http://schemas.openxmlformats.org/markup-compatibility/2006">
              <mc:Choice xmlns:v="urn:schemas-microsoft-com:vml" Requires="v">
                <p:oleObj name="Equação" r:id="rId8" imgW="2908080" imgH="241200" progId="Equation.3">
                  <p:embed/>
                </p:oleObj>
              </mc:Choice>
              <mc:Fallback>
                <p:oleObj name="Equação" r:id="rId8" imgW="290808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968" y="5929330"/>
                        <a:ext cx="6932612"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80235"/>
                                        </p:tgtEl>
                                        <p:attrNameLst>
                                          <p:attrName>style.visibility</p:attrName>
                                        </p:attrNameLst>
                                      </p:cBhvr>
                                      <p:to>
                                        <p:strVal val="visible"/>
                                      </p:to>
                                    </p:set>
                                    <p:anim calcmode="lin" valueType="num">
                                      <p:cBhvr>
                                        <p:cTn id="14" dur="500" fill="hold"/>
                                        <p:tgtEl>
                                          <p:spTgt spid="180235"/>
                                        </p:tgtEl>
                                        <p:attrNameLst>
                                          <p:attrName>ppt_w</p:attrName>
                                        </p:attrNameLst>
                                      </p:cBhvr>
                                      <p:tavLst>
                                        <p:tav tm="0">
                                          <p:val>
                                            <p:fltVal val="0"/>
                                          </p:val>
                                        </p:tav>
                                        <p:tav tm="100000">
                                          <p:val>
                                            <p:strVal val="#ppt_w"/>
                                          </p:val>
                                        </p:tav>
                                      </p:tavLst>
                                    </p:anim>
                                    <p:anim calcmode="lin" valueType="num">
                                      <p:cBhvr>
                                        <p:cTn id="15" dur="500" fill="hold"/>
                                        <p:tgtEl>
                                          <p:spTgt spid="180235"/>
                                        </p:tgtEl>
                                        <p:attrNameLst>
                                          <p:attrName>ppt_h</p:attrName>
                                        </p:attrNameLst>
                                      </p:cBhvr>
                                      <p:tavLst>
                                        <p:tav tm="0">
                                          <p:val>
                                            <p:fltVal val="0"/>
                                          </p:val>
                                        </p:tav>
                                        <p:tav tm="100000">
                                          <p:val>
                                            <p:strVal val="#ppt_h"/>
                                          </p:val>
                                        </p:tav>
                                      </p:tavLst>
                                    </p:anim>
                                    <p:animEffect transition="in" filter="fade">
                                      <p:cBhvr>
                                        <p:cTn id="16" dur="500"/>
                                        <p:tgtEl>
                                          <p:spTgt spid="18023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81259"/>
                                        </p:tgtEl>
                                        <p:attrNameLst>
                                          <p:attrName>style.visibility</p:attrName>
                                        </p:attrNameLst>
                                      </p:cBhvr>
                                      <p:to>
                                        <p:strVal val="visible"/>
                                      </p:to>
                                    </p:set>
                                    <p:anim calcmode="lin" valueType="num">
                                      <p:cBhvr>
                                        <p:cTn id="21" dur="500" fill="hold"/>
                                        <p:tgtEl>
                                          <p:spTgt spid="181259"/>
                                        </p:tgtEl>
                                        <p:attrNameLst>
                                          <p:attrName>ppt_w</p:attrName>
                                        </p:attrNameLst>
                                      </p:cBhvr>
                                      <p:tavLst>
                                        <p:tav tm="0">
                                          <p:val>
                                            <p:fltVal val="0"/>
                                          </p:val>
                                        </p:tav>
                                        <p:tav tm="100000">
                                          <p:val>
                                            <p:strVal val="#ppt_w"/>
                                          </p:val>
                                        </p:tav>
                                      </p:tavLst>
                                    </p:anim>
                                    <p:anim calcmode="lin" valueType="num">
                                      <p:cBhvr>
                                        <p:cTn id="22" dur="500" fill="hold"/>
                                        <p:tgtEl>
                                          <p:spTgt spid="181259"/>
                                        </p:tgtEl>
                                        <p:attrNameLst>
                                          <p:attrName>ppt_h</p:attrName>
                                        </p:attrNameLst>
                                      </p:cBhvr>
                                      <p:tavLst>
                                        <p:tav tm="0">
                                          <p:val>
                                            <p:fltVal val="0"/>
                                          </p:val>
                                        </p:tav>
                                        <p:tav tm="100000">
                                          <p:val>
                                            <p:strVal val="#ppt_h"/>
                                          </p:val>
                                        </p:tav>
                                      </p:tavLst>
                                    </p:anim>
                                    <p:animEffect transition="in" filter="fade">
                                      <p:cBhvr>
                                        <p:cTn id="23" dur="500"/>
                                        <p:tgtEl>
                                          <p:spTgt spid="18125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181260"/>
                                        </p:tgtEl>
                                        <p:attrNameLst>
                                          <p:attrName>style.visibility</p:attrName>
                                        </p:attrNameLst>
                                      </p:cBhvr>
                                      <p:to>
                                        <p:strVal val="visible"/>
                                      </p:to>
                                    </p:set>
                                    <p:anim calcmode="lin" valueType="num">
                                      <p:cBhvr>
                                        <p:cTn id="35" dur="500" fill="hold"/>
                                        <p:tgtEl>
                                          <p:spTgt spid="181260"/>
                                        </p:tgtEl>
                                        <p:attrNameLst>
                                          <p:attrName>ppt_w</p:attrName>
                                        </p:attrNameLst>
                                      </p:cBhvr>
                                      <p:tavLst>
                                        <p:tav tm="0">
                                          <p:val>
                                            <p:fltVal val="0"/>
                                          </p:val>
                                        </p:tav>
                                        <p:tav tm="100000">
                                          <p:val>
                                            <p:strVal val="#ppt_w"/>
                                          </p:val>
                                        </p:tav>
                                      </p:tavLst>
                                    </p:anim>
                                    <p:anim calcmode="lin" valueType="num">
                                      <p:cBhvr>
                                        <p:cTn id="36" dur="500" fill="hold"/>
                                        <p:tgtEl>
                                          <p:spTgt spid="181260"/>
                                        </p:tgtEl>
                                        <p:attrNameLst>
                                          <p:attrName>ppt_h</p:attrName>
                                        </p:attrNameLst>
                                      </p:cBhvr>
                                      <p:tavLst>
                                        <p:tav tm="0">
                                          <p:val>
                                            <p:fltVal val="0"/>
                                          </p:val>
                                        </p:tav>
                                        <p:tav tm="100000">
                                          <p:val>
                                            <p:strVal val="#ppt_h"/>
                                          </p:val>
                                        </p:tav>
                                      </p:tavLst>
                                    </p:anim>
                                    <p:animEffect transition="in" filter="fade">
                                      <p:cBhvr>
                                        <p:cTn id="37" dur="500"/>
                                        <p:tgtEl>
                                          <p:spTgt spid="18126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181261"/>
                                        </p:tgtEl>
                                        <p:attrNameLst>
                                          <p:attrName>style.visibility</p:attrName>
                                        </p:attrNameLst>
                                      </p:cBhvr>
                                      <p:to>
                                        <p:strVal val="visible"/>
                                      </p:to>
                                    </p:set>
                                    <p:anim calcmode="lin" valueType="num">
                                      <p:cBhvr>
                                        <p:cTn id="49" dur="500" fill="hold"/>
                                        <p:tgtEl>
                                          <p:spTgt spid="181261"/>
                                        </p:tgtEl>
                                        <p:attrNameLst>
                                          <p:attrName>ppt_w</p:attrName>
                                        </p:attrNameLst>
                                      </p:cBhvr>
                                      <p:tavLst>
                                        <p:tav tm="0">
                                          <p:val>
                                            <p:fltVal val="0"/>
                                          </p:val>
                                        </p:tav>
                                        <p:tav tm="100000">
                                          <p:val>
                                            <p:strVal val="#ppt_w"/>
                                          </p:val>
                                        </p:tav>
                                      </p:tavLst>
                                    </p:anim>
                                    <p:anim calcmode="lin" valueType="num">
                                      <p:cBhvr>
                                        <p:cTn id="50" dur="500" fill="hold"/>
                                        <p:tgtEl>
                                          <p:spTgt spid="181261"/>
                                        </p:tgtEl>
                                        <p:attrNameLst>
                                          <p:attrName>ppt_h</p:attrName>
                                        </p:attrNameLst>
                                      </p:cBhvr>
                                      <p:tavLst>
                                        <p:tav tm="0">
                                          <p:val>
                                            <p:fltVal val="0"/>
                                          </p:val>
                                        </p:tav>
                                        <p:tav tm="100000">
                                          <p:val>
                                            <p:strVal val="#ppt_h"/>
                                          </p:val>
                                        </p:tav>
                                      </p:tavLst>
                                    </p:anim>
                                    <p:animEffect transition="in" filter="fade">
                                      <p:cBhvr>
                                        <p:cTn id="51" dur="500"/>
                                        <p:tgtEl>
                                          <p:spTgt spid="181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Lst>
  </p:timing>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ex.1.c</a:t>
            </a:r>
            <a:endParaRPr lang="pt-BR" dirty="0"/>
          </a:p>
        </p:txBody>
      </p:sp>
      <p:sp>
        <p:nvSpPr>
          <p:cNvPr id="3" name="Espaço Reservado para Conteúdo 2"/>
          <p:cNvSpPr>
            <a:spLocks noGrp="1"/>
          </p:cNvSpPr>
          <p:nvPr>
            <p:ph idx="1"/>
          </p:nvPr>
        </p:nvSpPr>
        <p:spPr>
          <a:xfrm>
            <a:off x="294085" y="785794"/>
            <a:ext cx="9340188" cy="1089009"/>
          </a:xfrm>
        </p:spPr>
        <p:txBody>
          <a:bodyPr/>
          <a:lstStyle/>
          <a:p>
            <a:r>
              <a:rPr lang="en-US" dirty="0" err="1"/>
              <a:t>Calcular</a:t>
            </a:r>
            <a:r>
              <a:rPr lang="en-US" dirty="0"/>
              <a:t> </a:t>
            </a:r>
            <a:r>
              <a:rPr lang="en-US" dirty="0" err="1"/>
              <a:t>manualmente</a:t>
            </a:r>
            <a:r>
              <a:rPr lang="en-US" dirty="0"/>
              <a:t> a </a:t>
            </a:r>
            <a:r>
              <a:rPr lang="en-US" dirty="0" err="1"/>
              <a:t>transformada</a:t>
            </a:r>
            <a:r>
              <a:rPr lang="en-US" dirty="0"/>
              <a:t> de : 		t</a:t>
            </a:r>
            <a:r>
              <a:rPr lang="en-US" baseline="30000" dirty="0"/>
              <a:t>2</a:t>
            </a:r>
            <a:r>
              <a:rPr lang="en-US" dirty="0"/>
              <a:t>e</a:t>
            </a:r>
            <a:r>
              <a:rPr lang="en-US" baseline="30000" dirty="0"/>
              <a:t>-at</a:t>
            </a:r>
            <a:r>
              <a:rPr lang="en-US" i="1" dirty="0"/>
              <a:t>u(t) </a:t>
            </a:r>
            <a:endParaRPr lang="pt-BR" dirty="0"/>
          </a:p>
        </p:txBody>
      </p:sp>
      <p:sp>
        <p:nvSpPr>
          <p:cNvPr id="14" name="CaixaDeTexto 13"/>
          <p:cNvSpPr txBox="1"/>
          <p:nvPr/>
        </p:nvSpPr>
        <p:spPr>
          <a:xfrm>
            <a:off x="309530" y="1785926"/>
            <a:ext cx="2388795" cy="461665"/>
          </a:xfrm>
          <a:prstGeom prst="rect">
            <a:avLst/>
          </a:prstGeom>
          <a:noFill/>
        </p:spPr>
        <p:txBody>
          <a:bodyPr wrap="none" rtlCol="0">
            <a:spAutoFit/>
          </a:bodyPr>
          <a:lstStyle/>
          <a:p>
            <a:r>
              <a:rPr lang="en-US" sz="2400" dirty="0" err="1">
                <a:latin typeface="+mj-lt"/>
              </a:rPr>
              <a:t>Continuando</a:t>
            </a:r>
            <a:r>
              <a:rPr lang="en-US" sz="2400" dirty="0">
                <a:latin typeface="+mj-lt"/>
              </a:rPr>
              <a:t> :</a:t>
            </a:r>
            <a:endParaRPr lang="pt-BR" sz="2400" dirty="0">
              <a:latin typeface="+mj-lt"/>
            </a:endParaRPr>
          </a:p>
        </p:txBody>
      </p:sp>
      <p:graphicFrame>
        <p:nvGraphicFramePr>
          <p:cNvPr id="181261" name="Object 13"/>
          <p:cNvGraphicFramePr>
            <a:graphicFrameLocks noChangeAspect="1"/>
          </p:cNvGraphicFramePr>
          <p:nvPr/>
        </p:nvGraphicFramePr>
        <p:xfrm>
          <a:off x="380968" y="2285992"/>
          <a:ext cx="6932612" cy="574675"/>
        </p:xfrm>
        <a:graphic>
          <a:graphicData uri="http://schemas.openxmlformats.org/presentationml/2006/ole">
            <mc:AlternateContent xmlns:mc="http://schemas.openxmlformats.org/markup-compatibility/2006">
              <mc:Choice xmlns:v="urn:schemas-microsoft-com:vml" Requires="v">
                <p:oleObj name="Equação" r:id="rId2" imgW="2908080" imgH="241200" progId="Equation.3">
                  <p:embed/>
                </p:oleObj>
              </mc:Choice>
              <mc:Fallback>
                <p:oleObj name="Equação" r:id="rId2" imgW="2908080" imgH="241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68" y="2285992"/>
                        <a:ext cx="6932612"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8" name="Object 6"/>
          <p:cNvGraphicFramePr>
            <a:graphicFrameLocks noChangeAspect="1"/>
          </p:cNvGraphicFramePr>
          <p:nvPr/>
        </p:nvGraphicFramePr>
        <p:xfrm>
          <a:off x="374677" y="2997197"/>
          <a:ext cx="8507413" cy="574675"/>
        </p:xfrm>
        <a:graphic>
          <a:graphicData uri="http://schemas.openxmlformats.org/presentationml/2006/ole">
            <mc:AlternateContent xmlns:mc="http://schemas.openxmlformats.org/markup-compatibility/2006">
              <mc:Choice xmlns:v="urn:schemas-microsoft-com:vml" Requires="v">
                <p:oleObj name="Equação" r:id="rId4" imgW="3568680" imgH="241200" progId="Equation.3">
                  <p:embed/>
                </p:oleObj>
              </mc:Choice>
              <mc:Fallback>
                <p:oleObj name="Equação" r:id="rId4" imgW="35686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677" y="2997197"/>
                        <a:ext cx="8507413"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9" name="Object 7"/>
          <p:cNvGraphicFramePr>
            <a:graphicFrameLocks noChangeAspect="1"/>
          </p:cNvGraphicFramePr>
          <p:nvPr/>
        </p:nvGraphicFramePr>
        <p:xfrm>
          <a:off x="95216" y="3927495"/>
          <a:ext cx="6992938" cy="2359025"/>
        </p:xfrm>
        <a:graphic>
          <a:graphicData uri="http://schemas.openxmlformats.org/presentationml/2006/ole">
            <mc:AlternateContent xmlns:mc="http://schemas.openxmlformats.org/markup-compatibility/2006">
              <mc:Choice xmlns:v="urn:schemas-microsoft-com:vml" Requires="v">
                <p:oleObj name="Equação" r:id="rId6" imgW="2933640" imgH="990360" progId="Equation.3">
                  <p:embed/>
                </p:oleObj>
              </mc:Choice>
              <mc:Fallback>
                <p:oleObj name="Equação" r:id="rId6" imgW="2933640" imgH="9903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16" y="3927495"/>
                        <a:ext cx="6992938" cy="235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81261"/>
                                        </p:tgtEl>
                                        <p:attrNameLst>
                                          <p:attrName>style.visibility</p:attrName>
                                        </p:attrNameLst>
                                      </p:cBhvr>
                                      <p:to>
                                        <p:strVal val="visible"/>
                                      </p:to>
                                    </p:set>
                                    <p:anim calcmode="lin" valueType="num">
                                      <p:cBhvr>
                                        <p:cTn id="14" dur="500" fill="hold"/>
                                        <p:tgtEl>
                                          <p:spTgt spid="181261"/>
                                        </p:tgtEl>
                                        <p:attrNameLst>
                                          <p:attrName>ppt_w</p:attrName>
                                        </p:attrNameLst>
                                      </p:cBhvr>
                                      <p:tavLst>
                                        <p:tav tm="0">
                                          <p:val>
                                            <p:fltVal val="0"/>
                                          </p:val>
                                        </p:tav>
                                        <p:tav tm="100000">
                                          <p:val>
                                            <p:strVal val="#ppt_w"/>
                                          </p:val>
                                        </p:tav>
                                      </p:tavLst>
                                    </p:anim>
                                    <p:anim calcmode="lin" valueType="num">
                                      <p:cBhvr>
                                        <p:cTn id="15" dur="500" fill="hold"/>
                                        <p:tgtEl>
                                          <p:spTgt spid="181261"/>
                                        </p:tgtEl>
                                        <p:attrNameLst>
                                          <p:attrName>ppt_h</p:attrName>
                                        </p:attrNameLst>
                                      </p:cBhvr>
                                      <p:tavLst>
                                        <p:tav tm="0">
                                          <p:val>
                                            <p:fltVal val="0"/>
                                          </p:val>
                                        </p:tav>
                                        <p:tav tm="100000">
                                          <p:val>
                                            <p:strVal val="#ppt_h"/>
                                          </p:val>
                                        </p:tav>
                                      </p:tavLst>
                                    </p:anim>
                                    <p:animEffect transition="in" filter="fade">
                                      <p:cBhvr>
                                        <p:cTn id="16" dur="500"/>
                                        <p:tgtEl>
                                          <p:spTgt spid="18126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82278"/>
                                        </p:tgtEl>
                                        <p:attrNameLst>
                                          <p:attrName>style.visibility</p:attrName>
                                        </p:attrNameLst>
                                      </p:cBhvr>
                                      <p:to>
                                        <p:strVal val="visible"/>
                                      </p:to>
                                    </p:set>
                                    <p:anim calcmode="lin" valueType="num">
                                      <p:cBhvr>
                                        <p:cTn id="21" dur="500" fill="hold"/>
                                        <p:tgtEl>
                                          <p:spTgt spid="182278"/>
                                        </p:tgtEl>
                                        <p:attrNameLst>
                                          <p:attrName>ppt_w</p:attrName>
                                        </p:attrNameLst>
                                      </p:cBhvr>
                                      <p:tavLst>
                                        <p:tav tm="0">
                                          <p:val>
                                            <p:fltVal val="0"/>
                                          </p:val>
                                        </p:tav>
                                        <p:tav tm="100000">
                                          <p:val>
                                            <p:strVal val="#ppt_w"/>
                                          </p:val>
                                        </p:tav>
                                      </p:tavLst>
                                    </p:anim>
                                    <p:anim calcmode="lin" valueType="num">
                                      <p:cBhvr>
                                        <p:cTn id="22" dur="500" fill="hold"/>
                                        <p:tgtEl>
                                          <p:spTgt spid="182278"/>
                                        </p:tgtEl>
                                        <p:attrNameLst>
                                          <p:attrName>ppt_h</p:attrName>
                                        </p:attrNameLst>
                                      </p:cBhvr>
                                      <p:tavLst>
                                        <p:tav tm="0">
                                          <p:val>
                                            <p:fltVal val="0"/>
                                          </p:val>
                                        </p:tav>
                                        <p:tav tm="100000">
                                          <p:val>
                                            <p:strVal val="#ppt_h"/>
                                          </p:val>
                                        </p:tav>
                                      </p:tavLst>
                                    </p:anim>
                                    <p:animEffect transition="in" filter="fade">
                                      <p:cBhvr>
                                        <p:cTn id="23" dur="500"/>
                                        <p:tgtEl>
                                          <p:spTgt spid="18227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82279"/>
                                        </p:tgtEl>
                                        <p:attrNameLst>
                                          <p:attrName>style.visibility</p:attrName>
                                        </p:attrNameLst>
                                      </p:cBhvr>
                                      <p:to>
                                        <p:strVal val="visible"/>
                                      </p:to>
                                    </p:set>
                                    <p:anim calcmode="lin" valueType="num">
                                      <p:cBhvr>
                                        <p:cTn id="28" dur="500" fill="hold"/>
                                        <p:tgtEl>
                                          <p:spTgt spid="182279"/>
                                        </p:tgtEl>
                                        <p:attrNameLst>
                                          <p:attrName>ppt_w</p:attrName>
                                        </p:attrNameLst>
                                      </p:cBhvr>
                                      <p:tavLst>
                                        <p:tav tm="0">
                                          <p:val>
                                            <p:fltVal val="0"/>
                                          </p:val>
                                        </p:tav>
                                        <p:tav tm="100000">
                                          <p:val>
                                            <p:strVal val="#ppt_w"/>
                                          </p:val>
                                        </p:tav>
                                      </p:tavLst>
                                    </p:anim>
                                    <p:anim calcmode="lin" valueType="num">
                                      <p:cBhvr>
                                        <p:cTn id="29" dur="500" fill="hold"/>
                                        <p:tgtEl>
                                          <p:spTgt spid="182279"/>
                                        </p:tgtEl>
                                        <p:attrNameLst>
                                          <p:attrName>ppt_h</p:attrName>
                                        </p:attrNameLst>
                                      </p:cBhvr>
                                      <p:tavLst>
                                        <p:tav tm="0">
                                          <p:val>
                                            <p:fltVal val="0"/>
                                          </p:val>
                                        </p:tav>
                                        <p:tav tm="100000">
                                          <p:val>
                                            <p:strVal val="#ppt_h"/>
                                          </p:val>
                                        </p:tav>
                                      </p:tavLst>
                                    </p:anim>
                                    <p:animEffect transition="in" filter="fade">
                                      <p:cBhvr>
                                        <p:cTn id="30" dur="500"/>
                                        <p:tgtEl>
                                          <p:spTgt spid="182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ço Reservado para Número de Slide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67271B5E-AAAC-4F34-90D5-73ADAE2830B8}" type="slidenum">
              <a:rPr lang="en-US" altLang="pt-BR" sz="1400" smtClean="0"/>
              <a:pPr eaLnBrk="1" hangingPunct="1"/>
              <a:t>115</a:t>
            </a:fld>
            <a:endParaRPr lang="en-US" altLang="pt-BR" sz="1400"/>
          </a:p>
        </p:txBody>
      </p:sp>
      <p:sp>
        <p:nvSpPr>
          <p:cNvPr id="31747" name="Rectangle 2"/>
          <p:cNvSpPr>
            <a:spLocks noGrp="1" noChangeArrowheads="1"/>
          </p:cNvSpPr>
          <p:nvPr>
            <p:ph type="title"/>
          </p:nvPr>
        </p:nvSpPr>
        <p:spPr>
          <a:solidFill>
            <a:srgbClr val="FFFF99"/>
          </a:solidFill>
        </p:spPr>
        <p:txBody>
          <a:bodyPr/>
          <a:lstStyle/>
          <a:p>
            <a:r>
              <a:rPr lang="en-US" altLang="pt-BR"/>
              <a:t>Equações Diferencial Básica</a:t>
            </a:r>
          </a:p>
        </p:txBody>
      </p:sp>
      <p:sp>
        <p:nvSpPr>
          <p:cNvPr id="31748" name="Rectangle 4"/>
          <p:cNvSpPr>
            <a:spLocks noChangeArrowheads="1"/>
          </p:cNvSpPr>
          <p:nvPr/>
        </p:nvSpPr>
        <p:spPr bwMode="auto">
          <a:xfrm>
            <a:off x="495300" y="1295400"/>
            <a:ext cx="84820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spcBef>
                <a:spcPct val="20000"/>
              </a:spcBef>
              <a:buClr>
                <a:schemeClr val="hlink"/>
              </a:buClr>
              <a:buSzPct val="100000"/>
              <a:buFont typeface="Wingdings" pitchFamily="2" charset="2"/>
              <a:buChar char="ð"/>
            </a:pPr>
            <a:r>
              <a:rPr lang="en-US" altLang="pt-BR"/>
              <a:t>Analogia Mecânica</a:t>
            </a:r>
          </a:p>
        </p:txBody>
      </p:sp>
      <p:graphicFrame>
        <p:nvGraphicFramePr>
          <p:cNvPr id="159752" name="Object 2"/>
          <p:cNvGraphicFramePr>
            <a:graphicFrameLocks noChangeAspect="1"/>
          </p:cNvGraphicFramePr>
          <p:nvPr/>
        </p:nvGraphicFramePr>
        <p:xfrm>
          <a:off x="1952625" y="2000250"/>
          <a:ext cx="5529263" cy="1628775"/>
        </p:xfrm>
        <a:graphic>
          <a:graphicData uri="http://schemas.openxmlformats.org/presentationml/2006/ole">
            <mc:AlternateContent xmlns:mc="http://schemas.openxmlformats.org/markup-compatibility/2006">
              <mc:Choice xmlns:v="urn:schemas-microsoft-com:vml" Requires="v">
                <p:oleObj name="Equação" r:id="rId2" imgW="1637589" imgH="482391" progId="Equation.3">
                  <p:embed/>
                </p:oleObj>
              </mc:Choice>
              <mc:Fallback>
                <p:oleObj name="Equação" r:id="rId2" imgW="1637589" imgH="482391"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2000250"/>
                        <a:ext cx="552926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upo 46"/>
          <p:cNvGrpSpPr>
            <a:grpSpLocks/>
          </p:cNvGrpSpPr>
          <p:nvPr/>
        </p:nvGrpSpPr>
        <p:grpSpPr bwMode="auto">
          <a:xfrm>
            <a:off x="3595688" y="2857500"/>
            <a:ext cx="2357437" cy="2370138"/>
            <a:chOff x="1943080" y="-1431530"/>
            <a:chExt cx="2357454" cy="2369596"/>
          </a:xfrm>
        </p:grpSpPr>
        <p:sp>
          <p:nvSpPr>
            <p:cNvPr id="31759" name="Elipse 28"/>
            <p:cNvSpPr>
              <a:spLocks noChangeArrowheads="1"/>
            </p:cNvSpPr>
            <p:nvPr/>
          </p:nvSpPr>
          <p:spPr bwMode="auto">
            <a:xfrm>
              <a:off x="3443278" y="-1431530"/>
              <a:ext cx="428628" cy="857256"/>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31760" name="Conector de seta reta 29"/>
            <p:cNvCxnSpPr>
              <a:cxnSpLocks noChangeShapeType="1"/>
              <a:stCxn id="31759" idx="4"/>
              <a:endCxn id="31761" idx="0"/>
            </p:cNvCxnSpPr>
            <p:nvPr/>
          </p:nvCxnSpPr>
          <p:spPr bwMode="auto">
            <a:xfrm rot="5400000">
              <a:off x="2818196" y="-270662"/>
              <a:ext cx="1143008" cy="535785"/>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31761" name="CaixaDeTexto 30"/>
            <p:cNvSpPr txBox="1">
              <a:spLocks noChangeArrowheads="1"/>
            </p:cNvSpPr>
            <p:nvPr/>
          </p:nvSpPr>
          <p:spPr bwMode="auto">
            <a:xfrm>
              <a:off x="1943080" y="568734"/>
              <a:ext cx="23574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r>
                <a:rPr lang="en-US" altLang="pt-BR" sz="1800" b="1">
                  <a:latin typeface="Verdana" pitchFamily="34" charset="0"/>
                </a:rPr>
                <a:t>2</a:t>
              </a:r>
              <a:r>
                <a:rPr lang="el-GR" altLang="pt-BR" sz="1800" b="1">
                  <a:latin typeface="Verdana" pitchFamily="34" charset="0"/>
                </a:rPr>
                <a:t>ζω</a:t>
              </a:r>
              <a:r>
                <a:rPr lang="en-US" altLang="pt-BR" sz="1800" b="1" baseline="-25000">
                  <a:latin typeface="Verdana" pitchFamily="34" charset="0"/>
                </a:rPr>
                <a:t>n</a:t>
              </a:r>
              <a:r>
                <a:rPr lang="en-US" altLang="pt-BR" sz="1800" b="1">
                  <a:latin typeface="Verdana" pitchFamily="34" charset="0"/>
                </a:rPr>
                <a:t>=</a:t>
              </a:r>
              <a:r>
                <a:rPr lang="en-US" altLang="pt-BR" sz="1800" b="1">
                  <a:latin typeface="Verdana" pitchFamily="34" charset="0"/>
                  <a:sym typeface="Symbol" pitchFamily="18" charset="2"/>
                </a:rPr>
                <a:t>/m</a:t>
              </a:r>
              <a:endParaRPr lang="pt-BR" altLang="pt-BR" sz="1800" b="1" baseline="30000"/>
            </a:p>
          </p:txBody>
        </p:sp>
      </p:grpSp>
      <p:grpSp>
        <p:nvGrpSpPr>
          <p:cNvPr id="3" name="Grupo 33"/>
          <p:cNvGrpSpPr>
            <a:grpSpLocks/>
          </p:cNvGrpSpPr>
          <p:nvPr/>
        </p:nvGrpSpPr>
        <p:grpSpPr bwMode="auto">
          <a:xfrm>
            <a:off x="1666875" y="2214563"/>
            <a:ext cx="4214813" cy="4143375"/>
            <a:chOff x="1666852" y="2214554"/>
            <a:chExt cx="4214842" cy="4143404"/>
          </a:xfrm>
        </p:grpSpPr>
        <p:grpSp>
          <p:nvGrpSpPr>
            <p:cNvPr id="31755" name="Grupo 46"/>
            <p:cNvGrpSpPr>
              <a:grpSpLocks/>
            </p:cNvGrpSpPr>
            <p:nvPr/>
          </p:nvGrpSpPr>
          <p:grpSpPr bwMode="auto">
            <a:xfrm>
              <a:off x="2809860" y="2214554"/>
              <a:ext cx="3071834" cy="3357585"/>
              <a:chOff x="871510" y="-1288654"/>
              <a:chExt cx="3071834" cy="3357585"/>
            </a:xfrm>
          </p:grpSpPr>
          <p:sp>
            <p:nvSpPr>
              <p:cNvPr id="31757" name="Elipse 47"/>
              <p:cNvSpPr>
                <a:spLocks noChangeArrowheads="1"/>
              </p:cNvSpPr>
              <p:nvPr/>
            </p:nvSpPr>
            <p:spPr bwMode="auto">
              <a:xfrm>
                <a:off x="3228964" y="-1288654"/>
                <a:ext cx="714380" cy="642942"/>
              </a:xfrm>
              <a:prstGeom prst="ellipse">
                <a:avLst/>
              </a:prstGeom>
              <a:solidFill>
                <a:schemeClr val="accent1">
                  <a:alpha val="10196"/>
                </a:schemeClr>
              </a:solidFill>
              <a:ln w="12700" algn="ctr">
                <a:solidFill>
                  <a:schemeClr val="tx1"/>
                </a:solidFill>
                <a:round/>
                <a:headEnd type="none" w="sm" len="sm"/>
                <a:tailEnd type="none" w="sm" len="sm"/>
              </a:ln>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endParaRPr lang="pt-BR" altLang="pt-BR" b="1"/>
              </a:p>
            </p:txBody>
          </p:sp>
          <p:cxnSp>
            <p:nvCxnSpPr>
              <p:cNvPr id="31758" name="Conector de seta reta 51"/>
              <p:cNvCxnSpPr>
                <a:cxnSpLocks noChangeShapeType="1"/>
                <a:stCxn id="31757" idx="2"/>
              </p:cNvCxnSpPr>
              <p:nvPr/>
            </p:nvCxnSpPr>
            <p:spPr bwMode="auto">
              <a:xfrm rot="10800000" flipV="1">
                <a:off x="871510" y="-967184"/>
                <a:ext cx="2357454" cy="3036115"/>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graphicFrame>
          <p:nvGraphicFramePr>
            <p:cNvPr id="31756" name="Object 4"/>
            <p:cNvGraphicFramePr>
              <a:graphicFrameLocks/>
            </p:cNvGraphicFramePr>
            <p:nvPr/>
          </p:nvGraphicFramePr>
          <p:xfrm>
            <a:off x="1666852" y="5643578"/>
            <a:ext cx="1357322" cy="714380"/>
          </p:xfrm>
          <a:graphic>
            <a:graphicData uri="http://schemas.openxmlformats.org/presentationml/2006/ole">
              <mc:AlternateContent xmlns:mc="http://schemas.openxmlformats.org/markup-compatibility/2006">
                <mc:Choice xmlns:v="urn:schemas-microsoft-com:vml" Requires="v">
                  <p:oleObj name="Equação" r:id="rId4" imgW="622030" imgH="431613" progId="Equation.3">
                    <p:embed/>
                  </p:oleObj>
                </mc:Choice>
                <mc:Fallback>
                  <p:oleObj name="Equação" r:id="rId4" imgW="622030" imgH="431613"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852" y="5643578"/>
                          <a:ext cx="1357322" cy="71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61796" name="Object 6"/>
          <p:cNvGraphicFramePr>
            <a:graphicFrameLocks/>
          </p:cNvGraphicFramePr>
          <p:nvPr/>
        </p:nvGraphicFramePr>
        <p:xfrm>
          <a:off x="4095750" y="5286375"/>
          <a:ext cx="1428750" cy="785813"/>
        </p:xfrm>
        <a:graphic>
          <a:graphicData uri="http://schemas.openxmlformats.org/presentationml/2006/ole">
            <mc:AlternateContent xmlns:mc="http://schemas.openxmlformats.org/markup-compatibility/2006">
              <mc:Choice xmlns:v="urn:schemas-microsoft-com:vml" Requires="v">
                <p:oleObj name="Equation" r:id="rId6" imgW="672808" imgH="406224" progId="Equation.2">
                  <p:embed/>
                </p:oleObj>
              </mc:Choice>
              <mc:Fallback>
                <p:oleObj name="Equation" r:id="rId6" imgW="672808" imgH="406224" progId="Equation.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750" y="5286375"/>
                        <a:ext cx="14287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1797" name="Object 7"/>
          <p:cNvGraphicFramePr>
            <a:graphicFrameLocks/>
          </p:cNvGraphicFramePr>
          <p:nvPr/>
        </p:nvGraphicFramePr>
        <p:xfrm>
          <a:off x="881063" y="3714750"/>
          <a:ext cx="1000125" cy="785813"/>
        </p:xfrm>
        <a:graphic>
          <a:graphicData uri="http://schemas.openxmlformats.org/presentationml/2006/ole">
            <mc:AlternateContent xmlns:mc="http://schemas.openxmlformats.org/markup-compatibility/2006">
              <mc:Choice xmlns:v="urn:schemas-microsoft-com:vml" Requires="v">
                <p:oleObj name="Equation" r:id="rId8" imgW="431613" imgH="393529" progId="Equation.2">
                  <p:embed/>
                </p:oleObj>
              </mc:Choice>
              <mc:Fallback>
                <p:oleObj name="Equation" r:id="rId8" imgW="431613" imgH="393529" progId="Equation.2">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63" y="3714750"/>
                        <a:ext cx="1000125"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6" name="Conector de seta reta 35"/>
          <p:cNvCxnSpPr>
            <a:cxnSpLocks noChangeShapeType="1"/>
          </p:cNvCxnSpPr>
          <p:nvPr/>
        </p:nvCxnSpPr>
        <p:spPr bwMode="auto">
          <a:xfrm rot="10800000" flipV="1">
            <a:off x="1524000" y="2786063"/>
            <a:ext cx="1428750" cy="1000125"/>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59752"/>
                                        </p:tgtEl>
                                        <p:attrNameLst>
                                          <p:attrName>style.visibility</p:attrName>
                                        </p:attrNameLst>
                                      </p:cBhvr>
                                      <p:to>
                                        <p:strVal val="visible"/>
                                      </p:to>
                                    </p:set>
                                    <p:anim calcmode="lin" valueType="num">
                                      <p:cBhvr>
                                        <p:cTn id="7" dur="500" fill="hold"/>
                                        <p:tgtEl>
                                          <p:spTgt spid="159752"/>
                                        </p:tgtEl>
                                        <p:attrNameLst>
                                          <p:attrName>ppt_w</p:attrName>
                                        </p:attrNameLst>
                                      </p:cBhvr>
                                      <p:tavLst>
                                        <p:tav tm="0">
                                          <p:val>
                                            <p:fltVal val="0"/>
                                          </p:val>
                                        </p:tav>
                                        <p:tav tm="100000">
                                          <p:val>
                                            <p:strVal val="#ppt_w"/>
                                          </p:val>
                                        </p:tav>
                                      </p:tavLst>
                                    </p:anim>
                                    <p:anim calcmode="lin" valueType="num">
                                      <p:cBhvr>
                                        <p:cTn id="8" dur="500" fill="hold"/>
                                        <p:tgtEl>
                                          <p:spTgt spid="159752"/>
                                        </p:tgtEl>
                                        <p:attrNameLst>
                                          <p:attrName>ppt_h</p:attrName>
                                        </p:attrNameLst>
                                      </p:cBhvr>
                                      <p:tavLst>
                                        <p:tav tm="0">
                                          <p:val>
                                            <p:fltVal val="0"/>
                                          </p:val>
                                        </p:tav>
                                        <p:tav tm="100000">
                                          <p:val>
                                            <p:strVal val="#ppt_h"/>
                                          </p:val>
                                        </p:tav>
                                      </p:tavLst>
                                    </p:anim>
                                    <p:animEffect transition="in" filter="fade">
                                      <p:cBhvr>
                                        <p:cTn id="9" dur="500"/>
                                        <p:tgtEl>
                                          <p:spTgt spid="15975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nodeType="afterGroup">
                            <p:stCondLst>
                              <p:cond delay="500"/>
                            </p:stCondLst>
                            <p:childTnLst>
                              <p:par>
                                <p:cTn id="25" presetID="53" presetClass="entr" presetSubtype="0" fill="hold" nodeType="afterEffect">
                                  <p:stCondLst>
                                    <p:cond delay="0"/>
                                  </p:stCondLst>
                                  <p:childTnLst>
                                    <p:set>
                                      <p:cBhvr>
                                        <p:cTn id="26" dur="1" fill="hold">
                                          <p:stCondLst>
                                            <p:cond delay="0"/>
                                          </p:stCondLst>
                                        </p:cTn>
                                        <p:tgtEl>
                                          <p:spTgt spid="161796"/>
                                        </p:tgtEl>
                                        <p:attrNameLst>
                                          <p:attrName>style.visibility</p:attrName>
                                        </p:attrNameLst>
                                      </p:cBhvr>
                                      <p:to>
                                        <p:strVal val="visible"/>
                                      </p:to>
                                    </p:set>
                                    <p:anim calcmode="lin" valueType="num">
                                      <p:cBhvr>
                                        <p:cTn id="27" dur="500" fill="hold"/>
                                        <p:tgtEl>
                                          <p:spTgt spid="161796"/>
                                        </p:tgtEl>
                                        <p:attrNameLst>
                                          <p:attrName>ppt_w</p:attrName>
                                        </p:attrNameLst>
                                      </p:cBhvr>
                                      <p:tavLst>
                                        <p:tav tm="0">
                                          <p:val>
                                            <p:fltVal val="0"/>
                                          </p:val>
                                        </p:tav>
                                        <p:tav tm="100000">
                                          <p:val>
                                            <p:strVal val="#ppt_w"/>
                                          </p:val>
                                        </p:tav>
                                      </p:tavLst>
                                    </p:anim>
                                    <p:anim calcmode="lin" valueType="num">
                                      <p:cBhvr>
                                        <p:cTn id="28" dur="500" fill="hold"/>
                                        <p:tgtEl>
                                          <p:spTgt spid="161796"/>
                                        </p:tgtEl>
                                        <p:attrNameLst>
                                          <p:attrName>ppt_h</p:attrName>
                                        </p:attrNameLst>
                                      </p:cBhvr>
                                      <p:tavLst>
                                        <p:tav tm="0">
                                          <p:val>
                                            <p:fltVal val="0"/>
                                          </p:val>
                                        </p:tav>
                                        <p:tav tm="100000">
                                          <p:val>
                                            <p:strVal val="#ppt_h"/>
                                          </p:val>
                                        </p:tav>
                                      </p:tavLst>
                                    </p:anim>
                                    <p:animEffect transition="in" filter="fade">
                                      <p:cBhvr>
                                        <p:cTn id="29" dur="500"/>
                                        <p:tgtEl>
                                          <p:spTgt spid="16179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3"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Effect transition="in" filter="fade">
                                      <p:cBhvr>
                                        <p:cTn id="36" dur="500"/>
                                        <p:tgtEl>
                                          <p:spTgt spid="36"/>
                                        </p:tgtEl>
                                      </p:cBhvr>
                                    </p:animEffect>
                                  </p:childTnLst>
                                </p:cTn>
                              </p:par>
                            </p:childTnLst>
                          </p:cTn>
                        </p:par>
                        <p:par>
                          <p:cTn id="37" fill="hold" nodeType="afterGroup">
                            <p:stCondLst>
                              <p:cond delay="500"/>
                            </p:stCondLst>
                            <p:childTnLst>
                              <p:par>
                                <p:cTn id="38" presetID="53" presetClass="entr" presetSubtype="0" fill="hold" nodeType="afterEffect">
                                  <p:stCondLst>
                                    <p:cond delay="0"/>
                                  </p:stCondLst>
                                  <p:childTnLst>
                                    <p:set>
                                      <p:cBhvr>
                                        <p:cTn id="39" dur="1" fill="hold">
                                          <p:stCondLst>
                                            <p:cond delay="0"/>
                                          </p:stCondLst>
                                        </p:cTn>
                                        <p:tgtEl>
                                          <p:spTgt spid="161797"/>
                                        </p:tgtEl>
                                        <p:attrNameLst>
                                          <p:attrName>style.visibility</p:attrName>
                                        </p:attrNameLst>
                                      </p:cBhvr>
                                      <p:to>
                                        <p:strVal val="visible"/>
                                      </p:to>
                                    </p:set>
                                    <p:anim calcmode="lin" valueType="num">
                                      <p:cBhvr>
                                        <p:cTn id="40" dur="500" fill="hold"/>
                                        <p:tgtEl>
                                          <p:spTgt spid="161797"/>
                                        </p:tgtEl>
                                        <p:attrNameLst>
                                          <p:attrName>ppt_w</p:attrName>
                                        </p:attrNameLst>
                                      </p:cBhvr>
                                      <p:tavLst>
                                        <p:tav tm="0">
                                          <p:val>
                                            <p:fltVal val="0"/>
                                          </p:val>
                                        </p:tav>
                                        <p:tav tm="100000">
                                          <p:val>
                                            <p:strVal val="#ppt_w"/>
                                          </p:val>
                                        </p:tav>
                                      </p:tavLst>
                                    </p:anim>
                                    <p:anim calcmode="lin" valueType="num">
                                      <p:cBhvr>
                                        <p:cTn id="41" dur="500" fill="hold"/>
                                        <p:tgtEl>
                                          <p:spTgt spid="161797"/>
                                        </p:tgtEl>
                                        <p:attrNameLst>
                                          <p:attrName>ppt_h</p:attrName>
                                        </p:attrNameLst>
                                      </p:cBhvr>
                                      <p:tavLst>
                                        <p:tav tm="0">
                                          <p:val>
                                            <p:fltVal val="0"/>
                                          </p:val>
                                        </p:tav>
                                        <p:tav tm="100000">
                                          <p:val>
                                            <p:strVal val="#ppt_h"/>
                                          </p:val>
                                        </p:tav>
                                      </p:tavLst>
                                    </p:anim>
                                    <p:animEffect transition="in" filter="fade">
                                      <p:cBhvr>
                                        <p:cTn id="42" dur="500"/>
                                        <p:tgtEl>
                                          <p:spTgt spid="161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142852"/>
            <a:ext cx="9362546" cy="533400"/>
          </a:xfrm>
        </p:spPr>
        <p:txBody>
          <a:bodyPr/>
          <a:lstStyle/>
          <a:p>
            <a:r>
              <a:rPr lang="en-US" dirty="0" err="1"/>
              <a:t>Nise</a:t>
            </a:r>
            <a:r>
              <a:rPr lang="en-US" dirty="0"/>
              <a:t>, cap.13, pag.598, ex.1.c</a:t>
            </a:r>
            <a:endParaRPr lang="pt-BR" dirty="0"/>
          </a:p>
        </p:txBody>
      </p:sp>
      <p:sp>
        <p:nvSpPr>
          <p:cNvPr id="3" name="Espaço Reservado para Conteúdo 2"/>
          <p:cNvSpPr>
            <a:spLocks noGrp="1"/>
          </p:cNvSpPr>
          <p:nvPr>
            <p:ph idx="1"/>
          </p:nvPr>
        </p:nvSpPr>
        <p:spPr>
          <a:xfrm>
            <a:off x="166654" y="714356"/>
            <a:ext cx="9634273" cy="857256"/>
          </a:xfrm>
        </p:spPr>
        <p:txBody>
          <a:bodyPr/>
          <a:lstStyle/>
          <a:p>
            <a:pPr>
              <a:buNone/>
            </a:pPr>
            <a:r>
              <a:rPr lang="en-US" dirty="0" err="1"/>
              <a:t>Calcular</a:t>
            </a:r>
            <a:r>
              <a:rPr lang="en-US" dirty="0"/>
              <a:t> </a:t>
            </a:r>
            <a:r>
              <a:rPr lang="en-US" dirty="0" err="1"/>
              <a:t>manualmente</a:t>
            </a:r>
            <a:r>
              <a:rPr lang="en-US" dirty="0"/>
              <a:t> a </a:t>
            </a:r>
            <a:r>
              <a:rPr lang="en-US" dirty="0" err="1"/>
              <a:t>transformada</a:t>
            </a:r>
            <a:r>
              <a:rPr lang="en-US" dirty="0"/>
              <a:t> de : t</a:t>
            </a:r>
            <a:r>
              <a:rPr lang="en-US" baseline="30000" dirty="0"/>
              <a:t>2</a:t>
            </a:r>
            <a:r>
              <a:rPr lang="en-US" dirty="0"/>
              <a:t>e</a:t>
            </a:r>
            <a:r>
              <a:rPr lang="en-US" baseline="30000" dirty="0"/>
              <a:t>-at</a:t>
            </a:r>
            <a:r>
              <a:rPr lang="en-US" i="1" dirty="0"/>
              <a:t>u(t) </a:t>
            </a:r>
            <a:endParaRPr lang="pt-BR" dirty="0"/>
          </a:p>
        </p:txBody>
      </p:sp>
      <p:graphicFrame>
        <p:nvGraphicFramePr>
          <p:cNvPr id="182279" name="Object 7"/>
          <p:cNvGraphicFramePr>
            <a:graphicFrameLocks noChangeAspect="1"/>
          </p:cNvGraphicFramePr>
          <p:nvPr/>
        </p:nvGraphicFramePr>
        <p:xfrm>
          <a:off x="95216" y="3786190"/>
          <a:ext cx="9779000" cy="2933700"/>
        </p:xfrm>
        <a:graphic>
          <a:graphicData uri="http://schemas.openxmlformats.org/presentationml/2006/ole">
            <mc:AlternateContent xmlns:mc="http://schemas.openxmlformats.org/markup-compatibility/2006">
              <mc:Choice xmlns:v="urn:schemas-microsoft-com:vml" Requires="v">
                <p:oleObj name="Equação" r:id="rId2" imgW="4101840" imgH="1231560" progId="Equation.3">
                  <p:embed/>
                </p:oleObj>
              </mc:Choice>
              <mc:Fallback>
                <p:oleObj name="Equação" r:id="rId2" imgW="4101840" imgH="12315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16" y="3786190"/>
                        <a:ext cx="9779000" cy="293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01" name="Object 5"/>
          <p:cNvGraphicFramePr>
            <a:graphicFrameLocks noChangeAspect="1"/>
          </p:cNvGraphicFramePr>
          <p:nvPr/>
        </p:nvGraphicFramePr>
        <p:xfrm>
          <a:off x="23778" y="1285860"/>
          <a:ext cx="6992938" cy="2359025"/>
        </p:xfrm>
        <a:graphic>
          <a:graphicData uri="http://schemas.openxmlformats.org/presentationml/2006/ole">
            <mc:AlternateContent xmlns:mc="http://schemas.openxmlformats.org/markup-compatibility/2006">
              <mc:Choice xmlns:v="urn:schemas-microsoft-com:vml" Requires="v">
                <p:oleObj name="Equação" r:id="rId4" imgW="2933640" imgH="990360" progId="Equation.3">
                  <p:embed/>
                </p:oleObj>
              </mc:Choice>
              <mc:Fallback>
                <p:oleObj name="Equação" r:id="rId4" imgW="2933640" imgH="9903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78" y="1285860"/>
                        <a:ext cx="6992938" cy="235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83301"/>
                                        </p:tgtEl>
                                        <p:attrNameLst>
                                          <p:attrName>style.visibility</p:attrName>
                                        </p:attrNameLst>
                                      </p:cBhvr>
                                      <p:to>
                                        <p:strVal val="visible"/>
                                      </p:to>
                                    </p:set>
                                    <p:anim calcmode="lin" valueType="num">
                                      <p:cBhvr>
                                        <p:cTn id="7" dur="500" fill="hold"/>
                                        <p:tgtEl>
                                          <p:spTgt spid="183301"/>
                                        </p:tgtEl>
                                        <p:attrNameLst>
                                          <p:attrName>ppt_w</p:attrName>
                                        </p:attrNameLst>
                                      </p:cBhvr>
                                      <p:tavLst>
                                        <p:tav tm="0">
                                          <p:val>
                                            <p:fltVal val="0"/>
                                          </p:val>
                                        </p:tav>
                                        <p:tav tm="100000">
                                          <p:val>
                                            <p:strVal val="#ppt_w"/>
                                          </p:val>
                                        </p:tav>
                                      </p:tavLst>
                                    </p:anim>
                                    <p:anim calcmode="lin" valueType="num">
                                      <p:cBhvr>
                                        <p:cTn id="8" dur="500" fill="hold"/>
                                        <p:tgtEl>
                                          <p:spTgt spid="183301"/>
                                        </p:tgtEl>
                                        <p:attrNameLst>
                                          <p:attrName>ppt_h</p:attrName>
                                        </p:attrNameLst>
                                      </p:cBhvr>
                                      <p:tavLst>
                                        <p:tav tm="0">
                                          <p:val>
                                            <p:fltVal val="0"/>
                                          </p:val>
                                        </p:tav>
                                        <p:tav tm="100000">
                                          <p:val>
                                            <p:strVal val="#ppt_h"/>
                                          </p:val>
                                        </p:tav>
                                      </p:tavLst>
                                    </p:anim>
                                    <p:animEffect transition="in" filter="fade">
                                      <p:cBhvr>
                                        <p:cTn id="9" dur="500"/>
                                        <p:tgtEl>
                                          <p:spTgt spid="1833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82279"/>
                                        </p:tgtEl>
                                        <p:attrNameLst>
                                          <p:attrName>style.visibility</p:attrName>
                                        </p:attrNameLst>
                                      </p:cBhvr>
                                      <p:to>
                                        <p:strVal val="visible"/>
                                      </p:to>
                                    </p:set>
                                    <p:anim calcmode="lin" valueType="num">
                                      <p:cBhvr>
                                        <p:cTn id="14" dur="500" fill="hold"/>
                                        <p:tgtEl>
                                          <p:spTgt spid="182279"/>
                                        </p:tgtEl>
                                        <p:attrNameLst>
                                          <p:attrName>ppt_w</p:attrName>
                                        </p:attrNameLst>
                                      </p:cBhvr>
                                      <p:tavLst>
                                        <p:tav tm="0">
                                          <p:val>
                                            <p:fltVal val="0"/>
                                          </p:val>
                                        </p:tav>
                                        <p:tav tm="100000">
                                          <p:val>
                                            <p:strVal val="#ppt_w"/>
                                          </p:val>
                                        </p:tav>
                                      </p:tavLst>
                                    </p:anim>
                                    <p:anim calcmode="lin" valueType="num">
                                      <p:cBhvr>
                                        <p:cTn id="15" dur="500" fill="hold"/>
                                        <p:tgtEl>
                                          <p:spTgt spid="182279"/>
                                        </p:tgtEl>
                                        <p:attrNameLst>
                                          <p:attrName>ppt_h</p:attrName>
                                        </p:attrNameLst>
                                      </p:cBhvr>
                                      <p:tavLst>
                                        <p:tav tm="0">
                                          <p:val>
                                            <p:fltVal val="0"/>
                                          </p:val>
                                        </p:tav>
                                        <p:tav tm="100000">
                                          <p:val>
                                            <p:strVal val="#ppt_h"/>
                                          </p:val>
                                        </p:tav>
                                      </p:tavLst>
                                    </p:anim>
                                    <p:animEffect transition="in" filter="fade">
                                      <p:cBhvr>
                                        <p:cTn id="16" dur="500"/>
                                        <p:tgtEl>
                                          <p:spTgt spid="182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142852"/>
            <a:ext cx="9362546" cy="533400"/>
          </a:xfrm>
        </p:spPr>
        <p:txBody>
          <a:bodyPr/>
          <a:lstStyle/>
          <a:p>
            <a:r>
              <a:rPr lang="en-US" dirty="0" err="1"/>
              <a:t>Nise</a:t>
            </a:r>
            <a:r>
              <a:rPr lang="en-US" dirty="0"/>
              <a:t>, cap.13, pag.598, ex.1.c</a:t>
            </a:r>
            <a:endParaRPr lang="pt-BR" dirty="0"/>
          </a:p>
        </p:txBody>
      </p:sp>
      <p:sp>
        <p:nvSpPr>
          <p:cNvPr id="3" name="Espaço Reservado para Conteúdo 2"/>
          <p:cNvSpPr>
            <a:spLocks noGrp="1"/>
          </p:cNvSpPr>
          <p:nvPr>
            <p:ph idx="1"/>
          </p:nvPr>
        </p:nvSpPr>
        <p:spPr>
          <a:xfrm>
            <a:off x="166654" y="500042"/>
            <a:ext cx="9634273" cy="857256"/>
          </a:xfrm>
        </p:spPr>
        <p:txBody>
          <a:bodyPr/>
          <a:lstStyle/>
          <a:p>
            <a:pPr>
              <a:buNone/>
            </a:pPr>
            <a:r>
              <a:rPr lang="en-US" dirty="0" err="1"/>
              <a:t>Calcular</a:t>
            </a:r>
            <a:r>
              <a:rPr lang="en-US" dirty="0"/>
              <a:t> </a:t>
            </a:r>
            <a:r>
              <a:rPr lang="en-US" dirty="0" err="1"/>
              <a:t>manualmente</a:t>
            </a:r>
            <a:r>
              <a:rPr lang="en-US" dirty="0"/>
              <a:t> a </a:t>
            </a:r>
            <a:r>
              <a:rPr lang="en-US" dirty="0" err="1"/>
              <a:t>transformada</a:t>
            </a:r>
            <a:r>
              <a:rPr lang="en-US" dirty="0"/>
              <a:t> de : t</a:t>
            </a:r>
            <a:r>
              <a:rPr lang="en-US" baseline="30000" dirty="0"/>
              <a:t>2</a:t>
            </a:r>
            <a:r>
              <a:rPr lang="en-US" dirty="0"/>
              <a:t>e</a:t>
            </a:r>
            <a:r>
              <a:rPr lang="en-US" baseline="30000" dirty="0"/>
              <a:t>-at</a:t>
            </a:r>
            <a:r>
              <a:rPr lang="en-US" i="1" dirty="0"/>
              <a:t>u(t) </a:t>
            </a:r>
            <a:endParaRPr lang="pt-BR" dirty="0"/>
          </a:p>
        </p:txBody>
      </p:sp>
      <p:graphicFrame>
        <p:nvGraphicFramePr>
          <p:cNvPr id="182279" name="Object 7"/>
          <p:cNvGraphicFramePr>
            <a:graphicFrameLocks noChangeAspect="1"/>
          </p:cNvGraphicFramePr>
          <p:nvPr/>
        </p:nvGraphicFramePr>
        <p:xfrm>
          <a:off x="95216" y="1071546"/>
          <a:ext cx="9779000" cy="2933700"/>
        </p:xfrm>
        <a:graphic>
          <a:graphicData uri="http://schemas.openxmlformats.org/presentationml/2006/ole">
            <mc:AlternateContent xmlns:mc="http://schemas.openxmlformats.org/markup-compatibility/2006">
              <mc:Choice xmlns:v="urn:schemas-microsoft-com:vml" Requires="v">
                <p:oleObj name="Equação" r:id="rId2" imgW="4101840" imgH="1231560" progId="Equation.3">
                  <p:embed/>
                </p:oleObj>
              </mc:Choice>
              <mc:Fallback>
                <p:oleObj name="Equação" r:id="rId2" imgW="4101840" imgH="12315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16" y="1071546"/>
                        <a:ext cx="9779000" cy="293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4" name="Object 4"/>
          <p:cNvGraphicFramePr>
            <a:graphicFrameLocks noChangeAspect="1"/>
          </p:cNvGraphicFramePr>
          <p:nvPr/>
        </p:nvGraphicFramePr>
        <p:xfrm>
          <a:off x="95216" y="3924324"/>
          <a:ext cx="9779000" cy="2933700"/>
        </p:xfrm>
        <a:graphic>
          <a:graphicData uri="http://schemas.openxmlformats.org/presentationml/2006/ole">
            <mc:AlternateContent xmlns:mc="http://schemas.openxmlformats.org/markup-compatibility/2006">
              <mc:Choice xmlns:v="urn:schemas-microsoft-com:vml" Requires="v">
                <p:oleObj name="Equação" r:id="rId4" imgW="4101840" imgH="1231560" progId="Equation.3">
                  <p:embed/>
                </p:oleObj>
              </mc:Choice>
              <mc:Fallback>
                <p:oleObj name="Equação" r:id="rId4" imgW="4101840" imgH="1231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16" y="3924324"/>
                        <a:ext cx="9779000" cy="293370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82279"/>
                                        </p:tgtEl>
                                        <p:attrNameLst>
                                          <p:attrName>style.visibility</p:attrName>
                                        </p:attrNameLst>
                                      </p:cBhvr>
                                      <p:to>
                                        <p:strVal val="visible"/>
                                      </p:to>
                                    </p:set>
                                    <p:anim calcmode="lin" valueType="num">
                                      <p:cBhvr>
                                        <p:cTn id="7" dur="500" fill="hold"/>
                                        <p:tgtEl>
                                          <p:spTgt spid="182279"/>
                                        </p:tgtEl>
                                        <p:attrNameLst>
                                          <p:attrName>ppt_w</p:attrName>
                                        </p:attrNameLst>
                                      </p:cBhvr>
                                      <p:tavLst>
                                        <p:tav tm="0">
                                          <p:val>
                                            <p:fltVal val="0"/>
                                          </p:val>
                                        </p:tav>
                                        <p:tav tm="100000">
                                          <p:val>
                                            <p:strVal val="#ppt_w"/>
                                          </p:val>
                                        </p:tav>
                                      </p:tavLst>
                                    </p:anim>
                                    <p:anim calcmode="lin" valueType="num">
                                      <p:cBhvr>
                                        <p:cTn id="8" dur="500" fill="hold"/>
                                        <p:tgtEl>
                                          <p:spTgt spid="182279"/>
                                        </p:tgtEl>
                                        <p:attrNameLst>
                                          <p:attrName>ppt_h</p:attrName>
                                        </p:attrNameLst>
                                      </p:cBhvr>
                                      <p:tavLst>
                                        <p:tav tm="0">
                                          <p:val>
                                            <p:fltVal val="0"/>
                                          </p:val>
                                        </p:tav>
                                        <p:tav tm="100000">
                                          <p:val>
                                            <p:strVal val="#ppt_h"/>
                                          </p:val>
                                        </p:tav>
                                      </p:tavLst>
                                    </p:anim>
                                    <p:animEffect transition="in" filter="fade">
                                      <p:cBhvr>
                                        <p:cTn id="9" dur="500"/>
                                        <p:tgtEl>
                                          <p:spTgt spid="18227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84324"/>
                                        </p:tgtEl>
                                        <p:attrNameLst>
                                          <p:attrName>style.visibility</p:attrName>
                                        </p:attrNameLst>
                                      </p:cBhvr>
                                      <p:to>
                                        <p:strVal val="visible"/>
                                      </p:to>
                                    </p:set>
                                    <p:anim calcmode="lin" valueType="num">
                                      <p:cBhvr>
                                        <p:cTn id="14" dur="500" fill="hold"/>
                                        <p:tgtEl>
                                          <p:spTgt spid="184324"/>
                                        </p:tgtEl>
                                        <p:attrNameLst>
                                          <p:attrName>ppt_w</p:attrName>
                                        </p:attrNameLst>
                                      </p:cBhvr>
                                      <p:tavLst>
                                        <p:tav tm="0">
                                          <p:val>
                                            <p:fltVal val="0"/>
                                          </p:val>
                                        </p:tav>
                                        <p:tav tm="100000">
                                          <p:val>
                                            <p:strVal val="#ppt_w"/>
                                          </p:val>
                                        </p:tav>
                                      </p:tavLst>
                                    </p:anim>
                                    <p:anim calcmode="lin" valueType="num">
                                      <p:cBhvr>
                                        <p:cTn id="15" dur="500" fill="hold"/>
                                        <p:tgtEl>
                                          <p:spTgt spid="184324"/>
                                        </p:tgtEl>
                                        <p:attrNameLst>
                                          <p:attrName>ppt_h</p:attrName>
                                        </p:attrNameLst>
                                      </p:cBhvr>
                                      <p:tavLst>
                                        <p:tav tm="0">
                                          <p:val>
                                            <p:fltVal val="0"/>
                                          </p:val>
                                        </p:tav>
                                        <p:tav tm="100000">
                                          <p:val>
                                            <p:strVal val="#ppt_h"/>
                                          </p:val>
                                        </p:tav>
                                      </p:tavLst>
                                    </p:anim>
                                    <p:animEffect transition="in" filter="fade">
                                      <p:cBhvr>
                                        <p:cTn id="16" dur="500"/>
                                        <p:tgtEl>
                                          <p:spTgt spid="18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66654" y="500042"/>
            <a:ext cx="9634273" cy="500066"/>
          </a:xfrm>
          <a:solidFill>
            <a:schemeClr val="bg1"/>
          </a:solidFill>
        </p:spPr>
        <p:txBody>
          <a:bodyPr/>
          <a:lstStyle/>
          <a:p>
            <a:pPr>
              <a:buNone/>
            </a:pPr>
            <a:r>
              <a:rPr lang="en-US" dirty="0" err="1"/>
              <a:t>Calcular</a:t>
            </a:r>
            <a:r>
              <a:rPr lang="en-US" dirty="0"/>
              <a:t> </a:t>
            </a:r>
            <a:r>
              <a:rPr lang="en-US" dirty="0" err="1"/>
              <a:t>manualmente</a:t>
            </a:r>
            <a:r>
              <a:rPr lang="en-US" dirty="0"/>
              <a:t> a </a:t>
            </a:r>
            <a:r>
              <a:rPr lang="en-US" dirty="0" err="1"/>
              <a:t>transformada</a:t>
            </a:r>
            <a:r>
              <a:rPr lang="en-US" dirty="0"/>
              <a:t> de : t</a:t>
            </a:r>
            <a:r>
              <a:rPr lang="en-US" baseline="30000" dirty="0"/>
              <a:t>2</a:t>
            </a:r>
            <a:r>
              <a:rPr lang="en-US" dirty="0"/>
              <a:t>e</a:t>
            </a:r>
            <a:r>
              <a:rPr lang="en-US" baseline="30000" dirty="0"/>
              <a:t>-at</a:t>
            </a:r>
            <a:r>
              <a:rPr lang="en-US" i="1" dirty="0"/>
              <a:t>u(t) </a:t>
            </a:r>
            <a:endParaRPr lang="pt-BR" dirty="0"/>
          </a:p>
        </p:txBody>
      </p:sp>
      <p:sp>
        <p:nvSpPr>
          <p:cNvPr id="2" name="Título 1"/>
          <p:cNvSpPr>
            <a:spLocks noGrp="1"/>
          </p:cNvSpPr>
          <p:nvPr>
            <p:ph type="title"/>
          </p:nvPr>
        </p:nvSpPr>
        <p:spPr>
          <a:xfrm>
            <a:off x="271727" y="142852"/>
            <a:ext cx="9362546" cy="533400"/>
          </a:xfrm>
        </p:spPr>
        <p:txBody>
          <a:bodyPr/>
          <a:lstStyle/>
          <a:p>
            <a:r>
              <a:rPr lang="en-US" dirty="0" err="1"/>
              <a:t>Nise</a:t>
            </a:r>
            <a:r>
              <a:rPr lang="en-US" dirty="0"/>
              <a:t>, cap.13, pag.598, ex.1.c</a:t>
            </a:r>
            <a:endParaRPr lang="pt-BR" dirty="0"/>
          </a:p>
        </p:txBody>
      </p:sp>
      <p:graphicFrame>
        <p:nvGraphicFramePr>
          <p:cNvPr id="184324" name="Object 4"/>
          <p:cNvGraphicFramePr>
            <a:graphicFrameLocks noChangeAspect="1"/>
          </p:cNvGraphicFramePr>
          <p:nvPr/>
        </p:nvGraphicFramePr>
        <p:xfrm>
          <a:off x="95216" y="1138242"/>
          <a:ext cx="9779000" cy="2933700"/>
        </p:xfrm>
        <a:graphic>
          <a:graphicData uri="http://schemas.openxmlformats.org/presentationml/2006/ole">
            <mc:AlternateContent xmlns:mc="http://schemas.openxmlformats.org/markup-compatibility/2006">
              <mc:Choice xmlns:v="urn:schemas-microsoft-com:vml" Requires="v">
                <p:oleObj name="Equação" r:id="rId2" imgW="4101840" imgH="1231560" progId="Equation.3">
                  <p:embed/>
                </p:oleObj>
              </mc:Choice>
              <mc:Fallback>
                <p:oleObj name="Equação" r:id="rId2" imgW="4101840" imgH="12315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16" y="1138242"/>
                        <a:ext cx="9779000" cy="2933700"/>
                      </a:xfrm>
                      <a:prstGeom prst="rect">
                        <a:avLst/>
                      </a:prstGeom>
                      <a:solidFill>
                        <a:schemeClr val="bg1"/>
                      </a:solidFill>
                    </p:spPr>
                  </p:pic>
                </p:oleObj>
              </mc:Fallback>
            </mc:AlternateContent>
          </a:graphicData>
        </a:graphic>
      </p:graphicFrame>
      <p:sp>
        <p:nvSpPr>
          <p:cNvPr id="6" name="CaixaDeTexto 5"/>
          <p:cNvSpPr txBox="1"/>
          <p:nvPr/>
        </p:nvSpPr>
        <p:spPr>
          <a:xfrm>
            <a:off x="380968" y="3786190"/>
            <a:ext cx="2384499" cy="461665"/>
          </a:xfrm>
          <a:prstGeom prst="rect">
            <a:avLst/>
          </a:prstGeom>
          <a:noFill/>
        </p:spPr>
        <p:txBody>
          <a:bodyPr wrap="none" rtlCol="0">
            <a:spAutoFit/>
          </a:bodyPr>
          <a:lstStyle/>
          <a:p>
            <a:r>
              <a:rPr lang="en-US" sz="2400" dirty="0">
                <a:latin typeface="+mj-lt"/>
              </a:rPr>
              <a:t>Observe </a:t>
            </a:r>
            <a:r>
              <a:rPr lang="en-US" sz="2400" dirty="0" err="1">
                <a:latin typeface="+mj-lt"/>
              </a:rPr>
              <a:t>que</a:t>
            </a:r>
            <a:r>
              <a:rPr lang="en-US" sz="2400" dirty="0">
                <a:latin typeface="+mj-lt"/>
              </a:rPr>
              <a:t> :</a:t>
            </a:r>
            <a:endParaRPr lang="pt-BR" sz="2400" dirty="0">
              <a:latin typeface="+mj-lt"/>
            </a:endParaRPr>
          </a:p>
        </p:txBody>
      </p:sp>
      <p:graphicFrame>
        <p:nvGraphicFramePr>
          <p:cNvPr id="185348" name="Object 4"/>
          <p:cNvGraphicFramePr>
            <a:graphicFrameLocks noChangeAspect="1"/>
          </p:cNvGraphicFramePr>
          <p:nvPr/>
        </p:nvGraphicFramePr>
        <p:xfrm>
          <a:off x="380968" y="4286256"/>
          <a:ext cx="6388100" cy="544512"/>
        </p:xfrm>
        <a:graphic>
          <a:graphicData uri="http://schemas.openxmlformats.org/presentationml/2006/ole">
            <mc:AlternateContent xmlns:mc="http://schemas.openxmlformats.org/markup-compatibility/2006">
              <mc:Choice xmlns:v="urn:schemas-microsoft-com:vml" Requires="v">
                <p:oleObj name="Equação" r:id="rId4" imgW="2679480" imgH="228600" progId="Equation.3">
                  <p:embed/>
                </p:oleObj>
              </mc:Choice>
              <mc:Fallback>
                <p:oleObj name="Equação" r:id="rId4" imgW="26794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68" y="4286256"/>
                        <a:ext cx="6388100" cy="544512"/>
                      </a:xfrm>
                      <a:prstGeom prst="rect">
                        <a:avLst/>
                      </a:prstGeom>
                      <a:solidFill>
                        <a:schemeClr val="bg1"/>
                      </a:solidFill>
                    </p:spPr>
                  </p:pic>
                </p:oleObj>
              </mc:Fallback>
            </mc:AlternateContent>
          </a:graphicData>
        </a:graphic>
      </p:graphicFrame>
      <p:graphicFrame>
        <p:nvGraphicFramePr>
          <p:cNvPr id="185349" name="Object 5"/>
          <p:cNvGraphicFramePr>
            <a:graphicFrameLocks noChangeAspect="1"/>
          </p:cNvGraphicFramePr>
          <p:nvPr/>
        </p:nvGraphicFramePr>
        <p:xfrm>
          <a:off x="357216" y="4884738"/>
          <a:ext cx="8810626" cy="544512"/>
        </p:xfrm>
        <a:graphic>
          <a:graphicData uri="http://schemas.openxmlformats.org/presentationml/2006/ole">
            <mc:AlternateContent xmlns:mc="http://schemas.openxmlformats.org/markup-compatibility/2006">
              <mc:Choice xmlns:v="urn:schemas-microsoft-com:vml" Requires="v">
                <p:oleObj name="Equação" r:id="rId6" imgW="3695400" imgH="228600" progId="Equation.3">
                  <p:embed/>
                </p:oleObj>
              </mc:Choice>
              <mc:Fallback>
                <p:oleObj name="Equação" r:id="rId6" imgW="36954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216" y="4884738"/>
                        <a:ext cx="8810626" cy="544512"/>
                      </a:xfrm>
                      <a:prstGeom prst="rect">
                        <a:avLst/>
                      </a:prstGeom>
                      <a:solidFill>
                        <a:schemeClr val="bg1"/>
                      </a:solidFill>
                    </p:spPr>
                  </p:pic>
                </p:oleObj>
              </mc:Fallback>
            </mc:AlternateContent>
          </a:graphicData>
        </a:graphic>
      </p:graphicFrame>
      <p:graphicFrame>
        <p:nvGraphicFramePr>
          <p:cNvPr id="185350" name="Object 6"/>
          <p:cNvGraphicFramePr>
            <a:graphicFrameLocks noChangeAspect="1"/>
          </p:cNvGraphicFramePr>
          <p:nvPr/>
        </p:nvGraphicFramePr>
        <p:xfrm>
          <a:off x="325438" y="5429250"/>
          <a:ext cx="9144000" cy="544513"/>
        </p:xfrm>
        <a:graphic>
          <a:graphicData uri="http://schemas.openxmlformats.org/presentationml/2006/ole">
            <mc:AlternateContent xmlns:mc="http://schemas.openxmlformats.org/markup-compatibility/2006">
              <mc:Choice xmlns:v="urn:schemas-microsoft-com:vml" Requires="v">
                <p:oleObj name="Equação" r:id="rId8" imgW="3835080" imgH="228600" progId="Equation.3">
                  <p:embed/>
                </p:oleObj>
              </mc:Choice>
              <mc:Fallback>
                <p:oleObj name="Equação" r:id="rId8" imgW="38350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438" y="5429250"/>
                        <a:ext cx="9144000" cy="544513"/>
                      </a:xfrm>
                      <a:prstGeom prst="rect">
                        <a:avLst/>
                      </a:prstGeom>
                      <a:solidFill>
                        <a:schemeClr val="bg1"/>
                      </a:solidFill>
                    </p:spPr>
                  </p:pic>
                </p:oleObj>
              </mc:Fallback>
            </mc:AlternateContent>
          </a:graphicData>
        </a:graphic>
      </p:graphicFrame>
      <p:graphicFrame>
        <p:nvGraphicFramePr>
          <p:cNvPr id="185351" name="Object 7"/>
          <p:cNvGraphicFramePr>
            <a:graphicFrameLocks noChangeAspect="1"/>
          </p:cNvGraphicFramePr>
          <p:nvPr/>
        </p:nvGraphicFramePr>
        <p:xfrm>
          <a:off x="309530" y="6030913"/>
          <a:ext cx="8205788" cy="484187"/>
        </p:xfrm>
        <a:graphic>
          <a:graphicData uri="http://schemas.openxmlformats.org/presentationml/2006/ole">
            <mc:AlternateContent xmlns:mc="http://schemas.openxmlformats.org/markup-compatibility/2006">
              <mc:Choice xmlns:v="urn:schemas-microsoft-com:vml" Requires="v">
                <p:oleObj name="Equação" r:id="rId10" imgW="3441600" imgH="203040" progId="Equation.3">
                  <p:embed/>
                </p:oleObj>
              </mc:Choice>
              <mc:Fallback>
                <p:oleObj name="Equação" r:id="rId10" imgW="344160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530" y="6030913"/>
                        <a:ext cx="8205788" cy="484187"/>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anim calcmode="lin" valueType="num">
                                      <p:cBhvr>
                                        <p:cTn id="7" dur="500" fill="hold"/>
                                        <p:tgtEl>
                                          <p:spTgt spid="184324"/>
                                        </p:tgtEl>
                                        <p:attrNameLst>
                                          <p:attrName>ppt_w</p:attrName>
                                        </p:attrNameLst>
                                      </p:cBhvr>
                                      <p:tavLst>
                                        <p:tav tm="0">
                                          <p:val>
                                            <p:fltVal val="0"/>
                                          </p:val>
                                        </p:tav>
                                        <p:tav tm="100000">
                                          <p:val>
                                            <p:strVal val="#ppt_w"/>
                                          </p:val>
                                        </p:tav>
                                      </p:tavLst>
                                    </p:anim>
                                    <p:anim calcmode="lin" valueType="num">
                                      <p:cBhvr>
                                        <p:cTn id="8" dur="500" fill="hold"/>
                                        <p:tgtEl>
                                          <p:spTgt spid="184324"/>
                                        </p:tgtEl>
                                        <p:attrNameLst>
                                          <p:attrName>ppt_h</p:attrName>
                                        </p:attrNameLst>
                                      </p:cBhvr>
                                      <p:tavLst>
                                        <p:tav tm="0">
                                          <p:val>
                                            <p:fltVal val="0"/>
                                          </p:val>
                                        </p:tav>
                                        <p:tav tm="100000">
                                          <p:val>
                                            <p:strVal val="#ppt_h"/>
                                          </p:val>
                                        </p:tav>
                                      </p:tavLst>
                                    </p:anim>
                                    <p:animEffect transition="in" filter="fade">
                                      <p:cBhvr>
                                        <p:cTn id="9" dur="500"/>
                                        <p:tgtEl>
                                          <p:spTgt spid="18432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85348"/>
                                        </p:tgtEl>
                                        <p:attrNameLst>
                                          <p:attrName>style.visibility</p:attrName>
                                        </p:attrNameLst>
                                      </p:cBhvr>
                                      <p:to>
                                        <p:strVal val="visible"/>
                                      </p:to>
                                    </p:set>
                                    <p:anim calcmode="lin" valueType="num">
                                      <p:cBhvr>
                                        <p:cTn id="21" dur="500" fill="hold"/>
                                        <p:tgtEl>
                                          <p:spTgt spid="185348"/>
                                        </p:tgtEl>
                                        <p:attrNameLst>
                                          <p:attrName>ppt_w</p:attrName>
                                        </p:attrNameLst>
                                      </p:cBhvr>
                                      <p:tavLst>
                                        <p:tav tm="0">
                                          <p:val>
                                            <p:fltVal val="0"/>
                                          </p:val>
                                        </p:tav>
                                        <p:tav tm="100000">
                                          <p:val>
                                            <p:strVal val="#ppt_w"/>
                                          </p:val>
                                        </p:tav>
                                      </p:tavLst>
                                    </p:anim>
                                    <p:anim calcmode="lin" valueType="num">
                                      <p:cBhvr>
                                        <p:cTn id="22" dur="500" fill="hold"/>
                                        <p:tgtEl>
                                          <p:spTgt spid="185348"/>
                                        </p:tgtEl>
                                        <p:attrNameLst>
                                          <p:attrName>ppt_h</p:attrName>
                                        </p:attrNameLst>
                                      </p:cBhvr>
                                      <p:tavLst>
                                        <p:tav tm="0">
                                          <p:val>
                                            <p:fltVal val="0"/>
                                          </p:val>
                                        </p:tav>
                                        <p:tav tm="100000">
                                          <p:val>
                                            <p:strVal val="#ppt_h"/>
                                          </p:val>
                                        </p:tav>
                                      </p:tavLst>
                                    </p:anim>
                                    <p:animEffect transition="in" filter="fade">
                                      <p:cBhvr>
                                        <p:cTn id="23" dur="500"/>
                                        <p:tgtEl>
                                          <p:spTgt spid="18534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85349"/>
                                        </p:tgtEl>
                                        <p:attrNameLst>
                                          <p:attrName>style.visibility</p:attrName>
                                        </p:attrNameLst>
                                      </p:cBhvr>
                                      <p:to>
                                        <p:strVal val="visible"/>
                                      </p:to>
                                    </p:set>
                                    <p:anim calcmode="lin" valueType="num">
                                      <p:cBhvr>
                                        <p:cTn id="28" dur="500" fill="hold"/>
                                        <p:tgtEl>
                                          <p:spTgt spid="185349"/>
                                        </p:tgtEl>
                                        <p:attrNameLst>
                                          <p:attrName>ppt_w</p:attrName>
                                        </p:attrNameLst>
                                      </p:cBhvr>
                                      <p:tavLst>
                                        <p:tav tm="0">
                                          <p:val>
                                            <p:fltVal val="0"/>
                                          </p:val>
                                        </p:tav>
                                        <p:tav tm="100000">
                                          <p:val>
                                            <p:strVal val="#ppt_w"/>
                                          </p:val>
                                        </p:tav>
                                      </p:tavLst>
                                    </p:anim>
                                    <p:anim calcmode="lin" valueType="num">
                                      <p:cBhvr>
                                        <p:cTn id="29" dur="500" fill="hold"/>
                                        <p:tgtEl>
                                          <p:spTgt spid="185349"/>
                                        </p:tgtEl>
                                        <p:attrNameLst>
                                          <p:attrName>ppt_h</p:attrName>
                                        </p:attrNameLst>
                                      </p:cBhvr>
                                      <p:tavLst>
                                        <p:tav tm="0">
                                          <p:val>
                                            <p:fltVal val="0"/>
                                          </p:val>
                                        </p:tav>
                                        <p:tav tm="100000">
                                          <p:val>
                                            <p:strVal val="#ppt_h"/>
                                          </p:val>
                                        </p:tav>
                                      </p:tavLst>
                                    </p:anim>
                                    <p:animEffect transition="in" filter="fade">
                                      <p:cBhvr>
                                        <p:cTn id="30" dur="500"/>
                                        <p:tgtEl>
                                          <p:spTgt spid="18534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185350"/>
                                        </p:tgtEl>
                                        <p:attrNameLst>
                                          <p:attrName>style.visibility</p:attrName>
                                        </p:attrNameLst>
                                      </p:cBhvr>
                                      <p:to>
                                        <p:strVal val="visible"/>
                                      </p:to>
                                    </p:set>
                                    <p:anim calcmode="lin" valueType="num">
                                      <p:cBhvr>
                                        <p:cTn id="35" dur="500" fill="hold"/>
                                        <p:tgtEl>
                                          <p:spTgt spid="185350"/>
                                        </p:tgtEl>
                                        <p:attrNameLst>
                                          <p:attrName>ppt_w</p:attrName>
                                        </p:attrNameLst>
                                      </p:cBhvr>
                                      <p:tavLst>
                                        <p:tav tm="0">
                                          <p:val>
                                            <p:fltVal val="0"/>
                                          </p:val>
                                        </p:tav>
                                        <p:tav tm="100000">
                                          <p:val>
                                            <p:strVal val="#ppt_w"/>
                                          </p:val>
                                        </p:tav>
                                      </p:tavLst>
                                    </p:anim>
                                    <p:anim calcmode="lin" valueType="num">
                                      <p:cBhvr>
                                        <p:cTn id="36" dur="500" fill="hold"/>
                                        <p:tgtEl>
                                          <p:spTgt spid="185350"/>
                                        </p:tgtEl>
                                        <p:attrNameLst>
                                          <p:attrName>ppt_h</p:attrName>
                                        </p:attrNameLst>
                                      </p:cBhvr>
                                      <p:tavLst>
                                        <p:tav tm="0">
                                          <p:val>
                                            <p:fltVal val="0"/>
                                          </p:val>
                                        </p:tav>
                                        <p:tav tm="100000">
                                          <p:val>
                                            <p:strVal val="#ppt_h"/>
                                          </p:val>
                                        </p:tav>
                                      </p:tavLst>
                                    </p:anim>
                                    <p:animEffect transition="in" filter="fade">
                                      <p:cBhvr>
                                        <p:cTn id="37" dur="500"/>
                                        <p:tgtEl>
                                          <p:spTgt spid="18535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185351"/>
                                        </p:tgtEl>
                                        <p:attrNameLst>
                                          <p:attrName>style.visibility</p:attrName>
                                        </p:attrNameLst>
                                      </p:cBhvr>
                                      <p:to>
                                        <p:strVal val="visible"/>
                                      </p:to>
                                    </p:set>
                                    <p:anim calcmode="lin" valueType="num">
                                      <p:cBhvr>
                                        <p:cTn id="42" dur="500" fill="hold"/>
                                        <p:tgtEl>
                                          <p:spTgt spid="185351"/>
                                        </p:tgtEl>
                                        <p:attrNameLst>
                                          <p:attrName>ppt_w</p:attrName>
                                        </p:attrNameLst>
                                      </p:cBhvr>
                                      <p:tavLst>
                                        <p:tav tm="0">
                                          <p:val>
                                            <p:fltVal val="0"/>
                                          </p:val>
                                        </p:tav>
                                        <p:tav tm="100000">
                                          <p:val>
                                            <p:strVal val="#ppt_w"/>
                                          </p:val>
                                        </p:tav>
                                      </p:tavLst>
                                    </p:anim>
                                    <p:anim calcmode="lin" valueType="num">
                                      <p:cBhvr>
                                        <p:cTn id="43" dur="500" fill="hold"/>
                                        <p:tgtEl>
                                          <p:spTgt spid="185351"/>
                                        </p:tgtEl>
                                        <p:attrNameLst>
                                          <p:attrName>ppt_h</p:attrName>
                                        </p:attrNameLst>
                                      </p:cBhvr>
                                      <p:tavLst>
                                        <p:tav tm="0">
                                          <p:val>
                                            <p:fltVal val="0"/>
                                          </p:val>
                                        </p:tav>
                                        <p:tav tm="100000">
                                          <p:val>
                                            <p:strVal val="#ppt_h"/>
                                          </p:val>
                                        </p:tav>
                                      </p:tavLst>
                                    </p:anim>
                                    <p:animEffect transition="in" filter="fade">
                                      <p:cBhvr>
                                        <p:cTn id="44" dur="500"/>
                                        <p:tgtEl>
                                          <p:spTgt spid="185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66654" y="500042"/>
            <a:ext cx="9634273" cy="500066"/>
          </a:xfrm>
          <a:solidFill>
            <a:schemeClr val="bg1"/>
          </a:solidFill>
        </p:spPr>
        <p:txBody>
          <a:bodyPr/>
          <a:lstStyle/>
          <a:p>
            <a:pPr>
              <a:buNone/>
            </a:pPr>
            <a:r>
              <a:rPr lang="en-US" dirty="0" err="1"/>
              <a:t>Calcular</a:t>
            </a:r>
            <a:r>
              <a:rPr lang="en-US" dirty="0"/>
              <a:t> </a:t>
            </a:r>
            <a:r>
              <a:rPr lang="en-US" dirty="0" err="1"/>
              <a:t>manualmente</a:t>
            </a:r>
            <a:r>
              <a:rPr lang="en-US" dirty="0"/>
              <a:t> a </a:t>
            </a:r>
            <a:r>
              <a:rPr lang="en-US" dirty="0" err="1"/>
              <a:t>transformada</a:t>
            </a:r>
            <a:r>
              <a:rPr lang="en-US" dirty="0"/>
              <a:t> de : t</a:t>
            </a:r>
            <a:r>
              <a:rPr lang="en-US" baseline="30000" dirty="0"/>
              <a:t>2</a:t>
            </a:r>
            <a:r>
              <a:rPr lang="en-US" dirty="0"/>
              <a:t>e</a:t>
            </a:r>
            <a:r>
              <a:rPr lang="en-US" baseline="30000" dirty="0"/>
              <a:t>-at</a:t>
            </a:r>
            <a:r>
              <a:rPr lang="en-US" i="1" dirty="0"/>
              <a:t>u(t) </a:t>
            </a:r>
            <a:endParaRPr lang="pt-BR" dirty="0"/>
          </a:p>
        </p:txBody>
      </p:sp>
      <p:sp>
        <p:nvSpPr>
          <p:cNvPr id="2" name="Título 1"/>
          <p:cNvSpPr>
            <a:spLocks noGrp="1"/>
          </p:cNvSpPr>
          <p:nvPr>
            <p:ph type="title"/>
          </p:nvPr>
        </p:nvSpPr>
        <p:spPr>
          <a:xfrm>
            <a:off x="271727" y="142852"/>
            <a:ext cx="9362546" cy="533400"/>
          </a:xfrm>
        </p:spPr>
        <p:txBody>
          <a:bodyPr/>
          <a:lstStyle/>
          <a:p>
            <a:r>
              <a:rPr lang="en-US" dirty="0" err="1"/>
              <a:t>Nise</a:t>
            </a:r>
            <a:r>
              <a:rPr lang="en-US" dirty="0"/>
              <a:t>, cap.13, pag.598, ex.1.c</a:t>
            </a:r>
            <a:endParaRPr lang="pt-BR" dirty="0"/>
          </a:p>
        </p:txBody>
      </p:sp>
      <p:graphicFrame>
        <p:nvGraphicFramePr>
          <p:cNvPr id="184324" name="Object 4"/>
          <p:cNvGraphicFramePr>
            <a:graphicFrameLocks noChangeAspect="1"/>
          </p:cNvGraphicFramePr>
          <p:nvPr/>
        </p:nvGraphicFramePr>
        <p:xfrm>
          <a:off x="95216" y="1138242"/>
          <a:ext cx="9779000" cy="2933700"/>
        </p:xfrm>
        <a:graphic>
          <a:graphicData uri="http://schemas.openxmlformats.org/presentationml/2006/ole">
            <mc:AlternateContent xmlns:mc="http://schemas.openxmlformats.org/markup-compatibility/2006">
              <mc:Choice xmlns:v="urn:schemas-microsoft-com:vml" Requires="v">
                <p:oleObj name="Equação" r:id="rId2" imgW="4101840" imgH="1231560" progId="Equation.3">
                  <p:embed/>
                </p:oleObj>
              </mc:Choice>
              <mc:Fallback>
                <p:oleObj name="Equação" r:id="rId2" imgW="4101840" imgH="12315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16" y="1138242"/>
                        <a:ext cx="9779000" cy="2933700"/>
                      </a:xfrm>
                      <a:prstGeom prst="rect">
                        <a:avLst/>
                      </a:prstGeom>
                      <a:solidFill>
                        <a:schemeClr val="bg1"/>
                      </a:solidFill>
                    </p:spPr>
                  </p:pic>
                </p:oleObj>
              </mc:Fallback>
            </mc:AlternateContent>
          </a:graphicData>
        </a:graphic>
      </p:graphicFrame>
      <p:sp>
        <p:nvSpPr>
          <p:cNvPr id="6" name="CaixaDeTexto 5"/>
          <p:cNvSpPr txBox="1"/>
          <p:nvPr/>
        </p:nvSpPr>
        <p:spPr>
          <a:xfrm>
            <a:off x="380968" y="3786190"/>
            <a:ext cx="1281120" cy="461665"/>
          </a:xfrm>
          <a:prstGeom prst="rect">
            <a:avLst/>
          </a:prstGeom>
          <a:noFill/>
        </p:spPr>
        <p:txBody>
          <a:bodyPr wrap="none" rtlCol="0">
            <a:spAutoFit/>
          </a:bodyPr>
          <a:lstStyle/>
          <a:p>
            <a:r>
              <a:rPr lang="en-US" sz="2400" dirty="0">
                <a:latin typeface="+mj-lt"/>
              </a:rPr>
              <a:t>Logo : </a:t>
            </a:r>
            <a:endParaRPr lang="pt-BR" sz="2400" dirty="0">
              <a:latin typeface="+mj-lt"/>
            </a:endParaRPr>
          </a:p>
        </p:txBody>
      </p:sp>
      <p:graphicFrame>
        <p:nvGraphicFramePr>
          <p:cNvPr id="185348" name="Object 4"/>
          <p:cNvGraphicFramePr>
            <a:graphicFrameLocks noChangeAspect="1"/>
          </p:cNvGraphicFramePr>
          <p:nvPr/>
        </p:nvGraphicFramePr>
        <p:xfrm>
          <a:off x="380968" y="4286250"/>
          <a:ext cx="2725737" cy="544513"/>
        </p:xfrm>
        <a:graphic>
          <a:graphicData uri="http://schemas.openxmlformats.org/presentationml/2006/ole">
            <mc:AlternateContent xmlns:mc="http://schemas.openxmlformats.org/markup-compatibility/2006">
              <mc:Choice xmlns:v="urn:schemas-microsoft-com:vml" Requires="v">
                <p:oleObj name="Equação" r:id="rId4" imgW="1143000" imgH="228600" progId="Equation.3">
                  <p:embed/>
                </p:oleObj>
              </mc:Choice>
              <mc:Fallback>
                <p:oleObj name="Equação" r:id="rId4" imgW="11430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68" y="4286250"/>
                        <a:ext cx="2725737" cy="544513"/>
                      </a:xfrm>
                      <a:prstGeom prst="rect">
                        <a:avLst/>
                      </a:prstGeom>
                      <a:solidFill>
                        <a:schemeClr val="bg1"/>
                      </a:solidFill>
                    </p:spPr>
                  </p:pic>
                </p:oleObj>
              </mc:Fallback>
            </mc:AlternateContent>
          </a:graphicData>
        </a:graphic>
      </p:graphicFrame>
      <p:graphicFrame>
        <p:nvGraphicFramePr>
          <p:cNvPr id="186375" name="Object 7"/>
          <p:cNvGraphicFramePr>
            <a:graphicFrameLocks noChangeAspect="1"/>
          </p:cNvGraphicFramePr>
          <p:nvPr/>
        </p:nvGraphicFramePr>
        <p:xfrm>
          <a:off x="412732" y="4786322"/>
          <a:ext cx="1968500" cy="1058863"/>
        </p:xfrm>
        <a:graphic>
          <a:graphicData uri="http://schemas.openxmlformats.org/presentationml/2006/ole">
            <mc:AlternateContent xmlns:mc="http://schemas.openxmlformats.org/markup-compatibility/2006">
              <mc:Choice xmlns:v="urn:schemas-microsoft-com:vml" Requires="v">
                <p:oleObj name="Equação" r:id="rId6" imgW="825480" imgH="444240" progId="Equation.3">
                  <p:embed/>
                </p:oleObj>
              </mc:Choice>
              <mc:Fallback>
                <p:oleObj name="Equação" r:id="rId6" imgW="82548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732" y="4786322"/>
                        <a:ext cx="1968500" cy="1058863"/>
                      </a:xfrm>
                      <a:prstGeom prst="rect">
                        <a:avLst/>
                      </a:prstGeom>
                      <a:solidFill>
                        <a:schemeClr val="bg1"/>
                      </a:solidFill>
                    </p:spPr>
                  </p:pic>
                </p:oleObj>
              </mc:Fallback>
            </mc:AlternateContent>
          </a:graphicData>
        </a:graphic>
      </p:graphicFrame>
      <p:graphicFrame>
        <p:nvGraphicFramePr>
          <p:cNvPr id="186376" name="Object 8"/>
          <p:cNvGraphicFramePr>
            <a:graphicFrameLocks noChangeAspect="1"/>
          </p:cNvGraphicFramePr>
          <p:nvPr/>
        </p:nvGraphicFramePr>
        <p:xfrm>
          <a:off x="2894013" y="4786322"/>
          <a:ext cx="2058987" cy="1028700"/>
        </p:xfrm>
        <a:graphic>
          <a:graphicData uri="http://schemas.openxmlformats.org/presentationml/2006/ole">
            <mc:AlternateContent xmlns:mc="http://schemas.openxmlformats.org/markup-compatibility/2006">
              <mc:Choice xmlns:v="urn:schemas-microsoft-com:vml" Requires="v">
                <p:oleObj name="Equação" r:id="rId8" imgW="863280" imgH="431640" progId="Equation.3">
                  <p:embed/>
                </p:oleObj>
              </mc:Choice>
              <mc:Fallback>
                <p:oleObj name="Equação" r:id="rId8" imgW="86328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4013" y="4786322"/>
                        <a:ext cx="2058987"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7" name="Object 9"/>
          <p:cNvGraphicFramePr>
            <a:graphicFrameLocks noChangeAspect="1"/>
          </p:cNvGraphicFramePr>
          <p:nvPr/>
        </p:nvGraphicFramePr>
        <p:xfrm>
          <a:off x="5264174" y="4714884"/>
          <a:ext cx="3117850" cy="1058863"/>
        </p:xfrm>
        <a:graphic>
          <a:graphicData uri="http://schemas.openxmlformats.org/presentationml/2006/ole">
            <mc:AlternateContent xmlns:mc="http://schemas.openxmlformats.org/markup-compatibility/2006">
              <mc:Choice xmlns:v="urn:schemas-microsoft-com:vml" Requires="v">
                <p:oleObj name="Equação" r:id="rId10" imgW="1307880" imgH="444240" progId="Equation.3">
                  <p:embed/>
                </p:oleObj>
              </mc:Choice>
              <mc:Fallback>
                <p:oleObj name="Equação" r:id="rId10" imgW="1307880" imgH="444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64174" y="4714884"/>
                        <a:ext cx="3117850" cy="1058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8" name="Object 10"/>
          <p:cNvGraphicFramePr>
            <a:graphicFrameLocks noChangeAspect="1"/>
          </p:cNvGraphicFramePr>
          <p:nvPr/>
        </p:nvGraphicFramePr>
        <p:xfrm>
          <a:off x="3595678" y="5829324"/>
          <a:ext cx="2935287" cy="1028700"/>
        </p:xfrm>
        <a:graphic>
          <a:graphicData uri="http://schemas.openxmlformats.org/presentationml/2006/ole">
            <mc:AlternateContent xmlns:mc="http://schemas.openxmlformats.org/markup-compatibility/2006">
              <mc:Choice xmlns:v="urn:schemas-microsoft-com:vml" Requires="v">
                <p:oleObj name="Equação" r:id="rId12" imgW="1231560" imgH="431640" progId="Equation.3">
                  <p:embed/>
                </p:oleObj>
              </mc:Choice>
              <mc:Fallback>
                <p:oleObj name="Equação" r:id="rId12" imgW="1231560" imgH="431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5678" y="5829324"/>
                        <a:ext cx="2935287" cy="1028700"/>
                      </a:xfrm>
                      <a:prstGeom prst="rect">
                        <a:avLst/>
                      </a:prstGeom>
                      <a:solidFill>
                        <a:schemeClr val="bg1"/>
                      </a:solidFill>
                    </p:spPr>
                  </p:pic>
                </p:oleObj>
              </mc:Fallback>
            </mc:AlternateContent>
          </a:graphicData>
        </a:graphic>
      </p:graphicFrame>
      <p:graphicFrame>
        <p:nvGraphicFramePr>
          <p:cNvPr id="186379" name="Object 11"/>
          <p:cNvGraphicFramePr>
            <a:graphicFrameLocks noChangeAspect="1"/>
          </p:cNvGraphicFramePr>
          <p:nvPr/>
        </p:nvGraphicFramePr>
        <p:xfrm>
          <a:off x="6746875" y="5815013"/>
          <a:ext cx="2905125" cy="1058862"/>
        </p:xfrm>
        <a:graphic>
          <a:graphicData uri="http://schemas.openxmlformats.org/presentationml/2006/ole">
            <mc:AlternateContent xmlns:mc="http://schemas.openxmlformats.org/markup-compatibility/2006">
              <mc:Choice xmlns:v="urn:schemas-microsoft-com:vml" Requires="v">
                <p:oleObj name="Equação" r:id="rId14" imgW="1218960" imgH="444240" progId="Equation.3">
                  <p:embed/>
                </p:oleObj>
              </mc:Choice>
              <mc:Fallback>
                <p:oleObj name="Equação" r:id="rId14" imgW="1218960" imgH="4442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46875" y="5815013"/>
                        <a:ext cx="2905125" cy="1058862"/>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anim calcmode="lin" valueType="num">
                                      <p:cBhvr>
                                        <p:cTn id="7" dur="500" fill="hold"/>
                                        <p:tgtEl>
                                          <p:spTgt spid="184324"/>
                                        </p:tgtEl>
                                        <p:attrNameLst>
                                          <p:attrName>ppt_w</p:attrName>
                                        </p:attrNameLst>
                                      </p:cBhvr>
                                      <p:tavLst>
                                        <p:tav tm="0">
                                          <p:val>
                                            <p:fltVal val="0"/>
                                          </p:val>
                                        </p:tav>
                                        <p:tav tm="100000">
                                          <p:val>
                                            <p:strVal val="#ppt_w"/>
                                          </p:val>
                                        </p:tav>
                                      </p:tavLst>
                                    </p:anim>
                                    <p:anim calcmode="lin" valueType="num">
                                      <p:cBhvr>
                                        <p:cTn id="8" dur="500" fill="hold"/>
                                        <p:tgtEl>
                                          <p:spTgt spid="184324"/>
                                        </p:tgtEl>
                                        <p:attrNameLst>
                                          <p:attrName>ppt_h</p:attrName>
                                        </p:attrNameLst>
                                      </p:cBhvr>
                                      <p:tavLst>
                                        <p:tav tm="0">
                                          <p:val>
                                            <p:fltVal val="0"/>
                                          </p:val>
                                        </p:tav>
                                        <p:tav tm="100000">
                                          <p:val>
                                            <p:strVal val="#ppt_h"/>
                                          </p:val>
                                        </p:tav>
                                      </p:tavLst>
                                    </p:anim>
                                    <p:animEffect transition="in" filter="fade">
                                      <p:cBhvr>
                                        <p:cTn id="9" dur="500"/>
                                        <p:tgtEl>
                                          <p:spTgt spid="18432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85348"/>
                                        </p:tgtEl>
                                        <p:attrNameLst>
                                          <p:attrName>style.visibility</p:attrName>
                                        </p:attrNameLst>
                                      </p:cBhvr>
                                      <p:to>
                                        <p:strVal val="visible"/>
                                      </p:to>
                                    </p:set>
                                    <p:anim calcmode="lin" valueType="num">
                                      <p:cBhvr>
                                        <p:cTn id="21" dur="500" fill="hold"/>
                                        <p:tgtEl>
                                          <p:spTgt spid="185348"/>
                                        </p:tgtEl>
                                        <p:attrNameLst>
                                          <p:attrName>ppt_w</p:attrName>
                                        </p:attrNameLst>
                                      </p:cBhvr>
                                      <p:tavLst>
                                        <p:tav tm="0">
                                          <p:val>
                                            <p:fltVal val="0"/>
                                          </p:val>
                                        </p:tav>
                                        <p:tav tm="100000">
                                          <p:val>
                                            <p:strVal val="#ppt_w"/>
                                          </p:val>
                                        </p:tav>
                                      </p:tavLst>
                                    </p:anim>
                                    <p:anim calcmode="lin" valueType="num">
                                      <p:cBhvr>
                                        <p:cTn id="22" dur="500" fill="hold"/>
                                        <p:tgtEl>
                                          <p:spTgt spid="185348"/>
                                        </p:tgtEl>
                                        <p:attrNameLst>
                                          <p:attrName>ppt_h</p:attrName>
                                        </p:attrNameLst>
                                      </p:cBhvr>
                                      <p:tavLst>
                                        <p:tav tm="0">
                                          <p:val>
                                            <p:fltVal val="0"/>
                                          </p:val>
                                        </p:tav>
                                        <p:tav tm="100000">
                                          <p:val>
                                            <p:strVal val="#ppt_h"/>
                                          </p:val>
                                        </p:tav>
                                      </p:tavLst>
                                    </p:anim>
                                    <p:animEffect transition="in" filter="fade">
                                      <p:cBhvr>
                                        <p:cTn id="23" dur="500"/>
                                        <p:tgtEl>
                                          <p:spTgt spid="18534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86375"/>
                                        </p:tgtEl>
                                        <p:attrNameLst>
                                          <p:attrName>style.visibility</p:attrName>
                                        </p:attrNameLst>
                                      </p:cBhvr>
                                      <p:to>
                                        <p:strVal val="visible"/>
                                      </p:to>
                                    </p:set>
                                    <p:anim calcmode="lin" valueType="num">
                                      <p:cBhvr>
                                        <p:cTn id="28" dur="500" fill="hold"/>
                                        <p:tgtEl>
                                          <p:spTgt spid="186375"/>
                                        </p:tgtEl>
                                        <p:attrNameLst>
                                          <p:attrName>ppt_w</p:attrName>
                                        </p:attrNameLst>
                                      </p:cBhvr>
                                      <p:tavLst>
                                        <p:tav tm="0">
                                          <p:val>
                                            <p:fltVal val="0"/>
                                          </p:val>
                                        </p:tav>
                                        <p:tav tm="100000">
                                          <p:val>
                                            <p:strVal val="#ppt_w"/>
                                          </p:val>
                                        </p:tav>
                                      </p:tavLst>
                                    </p:anim>
                                    <p:anim calcmode="lin" valueType="num">
                                      <p:cBhvr>
                                        <p:cTn id="29" dur="500" fill="hold"/>
                                        <p:tgtEl>
                                          <p:spTgt spid="186375"/>
                                        </p:tgtEl>
                                        <p:attrNameLst>
                                          <p:attrName>ppt_h</p:attrName>
                                        </p:attrNameLst>
                                      </p:cBhvr>
                                      <p:tavLst>
                                        <p:tav tm="0">
                                          <p:val>
                                            <p:fltVal val="0"/>
                                          </p:val>
                                        </p:tav>
                                        <p:tav tm="100000">
                                          <p:val>
                                            <p:strVal val="#ppt_h"/>
                                          </p:val>
                                        </p:tav>
                                      </p:tavLst>
                                    </p:anim>
                                    <p:animEffect transition="in" filter="fade">
                                      <p:cBhvr>
                                        <p:cTn id="30" dur="500"/>
                                        <p:tgtEl>
                                          <p:spTgt spid="18637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186376"/>
                                        </p:tgtEl>
                                        <p:attrNameLst>
                                          <p:attrName>style.visibility</p:attrName>
                                        </p:attrNameLst>
                                      </p:cBhvr>
                                      <p:to>
                                        <p:strVal val="visible"/>
                                      </p:to>
                                    </p:set>
                                    <p:anim calcmode="lin" valueType="num">
                                      <p:cBhvr>
                                        <p:cTn id="35" dur="500" fill="hold"/>
                                        <p:tgtEl>
                                          <p:spTgt spid="186376"/>
                                        </p:tgtEl>
                                        <p:attrNameLst>
                                          <p:attrName>ppt_w</p:attrName>
                                        </p:attrNameLst>
                                      </p:cBhvr>
                                      <p:tavLst>
                                        <p:tav tm="0">
                                          <p:val>
                                            <p:fltVal val="0"/>
                                          </p:val>
                                        </p:tav>
                                        <p:tav tm="100000">
                                          <p:val>
                                            <p:strVal val="#ppt_w"/>
                                          </p:val>
                                        </p:tav>
                                      </p:tavLst>
                                    </p:anim>
                                    <p:anim calcmode="lin" valueType="num">
                                      <p:cBhvr>
                                        <p:cTn id="36" dur="500" fill="hold"/>
                                        <p:tgtEl>
                                          <p:spTgt spid="186376"/>
                                        </p:tgtEl>
                                        <p:attrNameLst>
                                          <p:attrName>ppt_h</p:attrName>
                                        </p:attrNameLst>
                                      </p:cBhvr>
                                      <p:tavLst>
                                        <p:tav tm="0">
                                          <p:val>
                                            <p:fltVal val="0"/>
                                          </p:val>
                                        </p:tav>
                                        <p:tav tm="100000">
                                          <p:val>
                                            <p:strVal val="#ppt_h"/>
                                          </p:val>
                                        </p:tav>
                                      </p:tavLst>
                                    </p:anim>
                                    <p:animEffect transition="in" filter="fade">
                                      <p:cBhvr>
                                        <p:cTn id="37" dur="500"/>
                                        <p:tgtEl>
                                          <p:spTgt spid="18637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186377"/>
                                        </p:tgtEl>
                                        <p:attrNameLst>
                                          <p:attrName>style.visibility</p:attrName>
                                        </p:attrNameLst>
                                      </p:cBhvr>
                                      <p:to>
                                        <p:strVal val="visible"/>
                                      </p:to>
                                    </p:set>
                                    <p:anim calcmode="lin" valueType="num">
                                      <p:cBhvr>
                                        <p:cTn id="42" dur="500" fill="hold"/>
                                        <p:tgtEl>
                                          <p:spTgt spid="186377"/>
                                        </p:tgtEl>
                                        <p:attrNameLst>
                                          <p:attrName>ppt_w</p:attrName>
                                        </p:attrNameLst>
                                      </p:cBhvr>
                                      <p:tavLst>
                                        <p:tav tm="0">
                                          <p:val>
                                            <p:fltVal val="0"/>
                                          </p:val>
                                        </p:tav>
                                        <p:tav tm="100000">
                                          <p:val>
                                            <p:strVal val="#ppt_w"/>
                                          </p:val>
                                        </p:tav>
                                      </p:tavLst>
                                    </p:anim>
                                    <p:anim calcmode="lin" valueType="num">
                                      <p:cBhvr>
                                        <p:cTn id="43" dur="500" fill="hold"/>
                                        <p:tgtEl>
                                          <p:spTgt spid="186377"/>
                                        </p:tgtEl>
                                        <p:attrNameLst>
                                          <p:attrName>ppt_h</p:attrName>
                                        </p:attrNameLst>
                                      </p:cBhvr>
                                      <p:tavLst>
                                        <p:tav tm="0">
                                          <p:val>
                                            <p:fltVal val="0"/>
                                          </p:val>
                                        </p:tav>
                                        <p:tav tm="100000">
                                          <p:val>
                                            <p:strVal val="#ppt_h"/>
                                          </p:val>
                                        </p:tav>
                                      </p:tavLst>
                                    </p:anim>
                                    <p:animEffect transition="in" filter="fade">
                                      <p:cBhvr>
                                        <p:cTn id="44" dur="500"/>
                                        <p:tgtEl>
                                          <p:spTgt spid="18637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186378"/>
                                        </p:tgtEl>
                                        <p:attrNameLst>
                                          <p:attrName>style.visibility</p:attrName>
                                        </p:attrNameLst>
                                      </p:cBhvr>
                                      <p:to>
                                        <p:strVal val="visible"/>
                                      </p:to>
                                    </p:set>
                                    <p:anim calcmode="lin" valueType="num">
                                      <p:cBhvr>
                                        <p:cTn id="49" dur="500" fill="hold"/>
                                        <p:tgtEl>
                                          <p:spTgt spid="186378"/>
                                        </p:tgtEl>
                                        <p:attrNameLst>
                                          <p:attrName>ppt_w</p:attrName>
                                        </p:attrNameLst>
                                      </p:cBhvr>
                                      <p:tavLst>
                                        <p:tav tm="0">
                                          <p:val>
                                            <p:fltVal val="0"/>
                                          </p:val>
                                        </p:tav>
                                        <p:tav tm="100000">
                                          <p:val>
                                            <p:strVal val="#ppt_w"/>
                                          </p:val>
                                        </p:tav>
                                      </p:tavLst>
                                    </p:anim>
                                    <p:anim calcmode="lin" valueType="num">
                                      <p:cBhvr>
                                        <p:cTn id="50" dur="500" fill="hold"/>
                                        <p:tgtEl>
                                          <p:spTgt spid="186378"/>
                                        </p:tgtEl>
                                        <p:attrNameLst>
                                          <p:attrName>ppt_h</p:attrName>
                                        </p:attrNameLst>
                                      </p:cBhvr>
                                      <p:tavLst>
                                        <p:tav tm="0">
                                          <p:val>
                                            <p:fltVal val="0"/>
                                          </p:val>
                                        </p:tav>
                                        <p:tav tm="100000">
                                          <p:val>
                                            <p:strVal val="#ppt_h"/>
                                          </p:val>
                                        </p:tav>
                                      </p:tavLst>
                                    </p:anim>
                                    <p:animEffect transition="in" filter="fade">
                                      <p:cBhvr>
                                        <p:cTn id="51" dur="500"/>
                                        <p:tgtEl>
                                          <p:spTgt spid="18637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186379"/>
                                        </p:tgtEl>
                                        <p:attrNameLst>
                                          <p:attrName>style.visibility</p:attrName>
                                        </p:attrNameLst>
                                      </p:cBhvr>
                                      <p:to>
                                        <p:strVal val="visible"/>
                                      </p:to>
                                    </p:set>
                                    <p:anim calcmode="lin" valueType="num">
                                      <p:cBhvr>
                                        <p:cTn id="56" dur="500" fill="hold"/>
                                        <p:tgtEl>
                                          <p:spTgt spid="186379"/>
                                        </p:tgtEl>
                                        <p:attrNameLst>
                                          <p:attrName>ppt_w</p:attrName>
                                        </p:attrNameLst>
                                      </p:cBhvr>
                                      <p:tavLst>
                                        <p:tav tm="0">
                                          <p:val>
                                            <p:fltVal val="0"/>
                                          </p:val>
                                        </p:tav>
                                        <p:tav tm="100000">
                                          <p:val>
                                            <p:strVal val="#ppt_w"/>
                                          </p:val>
                                        </p:tav>
                                      </p:tavLst>
                                    </p:anim>
                                    <p:anim calcmode="lin" valueType="num">
                                      <p:cBhvr>
                                        <p:cTn id="57" dur="500" fill="hold"/>
                                        <p:tgtEl>
                                          <p:spTgt spid="186379"/>
                                        </p:tgtEl>
                                        <p:attrNameLst>
                                          <p:attrName>ppt_h</p:attrName>
                                        </p:attrNameLst>
                                      </p:cBhvr>
                                      <p:tavLst>
                                        <p:tav tm="0">
                                          <p:val>
                                            <p:fltVal val="0"/>
                                          </p:val>
                                        </p:tav>
                                        <p:tav tm="100000">
                                          <p:val>
                                            <p:strVal val="#ppt_h"/>
                                          </p:val>
                                        </p:tav>
                                      </p:tavLst>
                                    </p:anim>
                                    <p:animEffect transition="in" filter="fade">
                                      <p:cBhvr>
                                        <p:cTn id="58" dur="500"/>
                                        <p:tgtEl>
                                          <p:spTgt spid="186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66654" y="500042"/>
            <a:ext cx="9634273" cy="500066"/>
          </a:xfrm>
          <a:solidFill>
            <a:schemeClr val="bg1"/>
          </a:solidFill>
        </p:spPr>
        <p:txBody>
          <a:bodyPr/>
          <a:lstStyle/>
          <a:p>
            <a:pPr>
              <a:buNone/>
            </a:pPr>
            <a:r>
              <a:rPr lang="en-US" dirty="0" err="1"/>
              <a:t>Calcular</a:t>
            </a:r>
            <a:r>
              <a:rPr lang="en-US" dirty="0"/>
              <a:t> </a:t>
            </a:r>
            <a:r>
              <a:rPr lang="en-US" dirty="0" err="1"/>
              <a:t>manualmente</a:t>
            </a:r>
            <a:r>
              <a:rPr lang="en-US" dirty="0"/>
              <a:t> a </a:t>
            </a:r>
            <a:r>
              <a:rPr lang="en-US" dirty="0" err="1"/>
              <a:t>transformada</a:t>
            </a:r>
            <a:r>
              <a:rPr lang="en-US" dirty="0"/>
              <a:t> de : t</a:t>
            </a:r>
            <a:r>
              <a:rPr lang="en-US" baseline="30000" dirty="0"/>
              <a:t>2</a:t>
            </a:r>
            <a:r>
              <a:rPr lang="en-US" dirty="0"/>
              <a:t>e</a:t>
            </a:r>
            <a:r>
              <a:rPr lang="en-US" baseline="30000" dirty="0"/>
              <a:t>-at</a:t>
            </a:r>
            <a:r>
              <a:rPr lang="en-US" i="1" dirty="0"/>
              <a:t>u(t) </a:t>
            </a:r>
            <a:endParaRPr lang="pt-BR" dirty="0"/>
          </a:p>
        </p:txBody>
      </p:sp>
      <p:sp>
        <p:nvSpPr>
          <p:cNvPr id="2" name="Título 1"/>
          <p:cNvSpPr>
            <a:spLocks noGrp="1"/>
          </p:cNvSpPr>
          <p:nvPr>
            <p:ph type="title"/>
          </p:nvPr>
        </p:nvSpPr>
        <p:spPr>
          <a:xfrm>
            <a:off x="271727" y="142852"/>
            <a:ext cx="9362546" cy="533400"/>
          </a:xfrm>
        </p:spPr>
        <p:txBody>
          <a:bodyPr/>
          <a:lstStyle/>
          <a:p>
            <a:r>
              <a:rPr lang="en-US" dirty="0" err="1"/>
              <a:t>Nise</a:t>
            </a:r>
            <a:r>
              <a:rPr lang="en-US" dirty="0"/>
              <a:t>, cap.13, pag.598, ex.1.c</a:t>
            </a:r>
            <a:endParaRPr lang="pt-BR" dirty="0"/>
          </a:p>
        </p:txBody>
      </p:sp>
      <p:graphicFrame>
        <p:nvGraphicFramePr>
          <p:cNvPr id="186379" name="Object 11"/>
          <p:cNvGraphicFramePr>
            <a:graphicFrameLocks noChangeAspect="1"/>
          </p:cNvGraphicFramePr>
          <p:nvPr/>
        </p:nvGraphicFramePr>
        <p:xfrm>
          <a:off x="309530" y="1214422"/>
          <a:ext cx="2905125" cy="1058862"/>
        </p:xfrm>
        <a:graphic>
          <a:graphicData uri="http://schemas.openxmlformats.org/presentationml/2006/ole">
            <mc:AlternateContent xmlns:mc="http://schemas.openxmlformats.org/markup-compatibility/2006">
              <mc:Choice xmlns:v="urn:schemas-microsoft-com:vml" Requires="v">
                <p:oleObj name="Equação" r:id="rId2" imgW="1218960" imgH="444240" progId="Equation.3">
                  <p:embed/>
                </p:oleObj>
              </mc:Choice>
              <mc:Fallback>
                <p:oleObj name="Equação" r:id="rId2" imgW="1218960" imgH="4442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30" y="1214422"/>
                        <a:ext cx="2905125" cy="1058862"/>
                      </a:xfrm>
                      <a:prstGeom prst="rect">
                        <a:avLst/>
                      </a:prstGeom>
                      <a:solidFill>
                        <a:schemeClr val="bg1"/>
                      </a:solidFill>
                    </p:spPr>
                  </p:pic>
                </p:oleObj>
              </mc:Fallback>
            </mc:AlternateContent>
          </a:graphicData>
        </a:graphic>
      </p:graphicFrame>
      <p:graphicFrame>
        <p:nvGraphicFramePr>
          <p:cNvPr id="187402" name="Object 10"/>
          <p:cNvGraphicFramePr>
            <a:graphicFrameLocks noChangeAspect="1"/>
          </p:cNvGraphicFramePr>
          <p:nvPr/>
        </p:nvGraphicFramePr>
        <p:xfrm>
          <a:off x="380968" y="3071813"/>
          <a:ext cx="4387850" cy="1058862"/>
        </p:xfrm>
        <a:graphic>
          <a:graphicData uri="http://schemas.openxmlformats.org/presentationml/2006/ole">
            <mc:AlternateContent xmlns:mc="http://schemas.openxmlformats.org/markup-compatibility/2006">
              <mc:Choice xmlns:v="urn:schemas-microsoft-com:vml" Requires="v">
                <p:oleObj name="Equação" r:id="rId4" imgW="1841400" imgH="444240" progId="Equation.3">
                  <p:embed/>
                </p:oleObj>
              </mc:Choice>
              <mc:Fallback>
                <p:oleObj name="Equação" r:id="rId4" imgW="184140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68" y="3071813"/>
                        <a:ext cx="4387850" cy="1058862"/>
                      </a:xfrm>
                      <a:prstGeom prst="rect">
                        <a:avLst/>
                      </a:prstGeom>
                      <a:solidFill>
                        <a:schemeClr val="bg1"/>
                      </a:solidFill>
                    </p:spPr>
                  </p:pic>
                </p:oleObj>
              </mc:Fallback>
            </mc:AlternateContent>
          </a:graphicData>
        </a:graphic>
      </p:graphicFrame>
      <p:graphicFrame>
        <p:nvGraphicFramePr>
          <p:cNvPr id="187403" name="Object 11"/>
          <p:cNvGraphicFramePr>
            <a:graphicFrameLocks noChangeAspect="1"/>
          </p:cNvGraphicFramePr>
          <p:nvPr/>
        </p:nvGraphicFramePr>
        <p:xfrm>
          <a:off x="433381" y="4268807"/>
          <a:ext cx="3662363" cy="1874837"/>
        </p:xfrm>
        <a:graphic>
          <a:graphicData uri="http://schemas.openxmlformats.org/presentationml/2006/ole">
            <mc:AlternateContent xmlns:mc="http://schemas.openxmlformats.org/markup-compatibility/2006">
              <mc:Choice xmlns:v="urn:schemas-microsoft-com:vml" Requires="v">
                <p:oleObj name="Equação" r:id="rId6" imgW="1536480" imgH="787320" progId="Equation.3">
                  <p:embed/>
                </p:oleObj>
              </mc:Choice>
              <mc:Fallback>
                <p:oleObj name="Equação" r:id="rId6" imgW="1536480" imgH="7873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381" y="4268807"/>
                        <a:ext cx="3662363" cy="1874837"/>
                      </a:xfrm>
                      <a:prstGeom prst="rect">
                        <a:avLst/>
                      </a:prstGeom>
                      <a:solidFill>
                        <a:schemeClr val="bg1"/>
                      </a:solidFill>
                    </p:spPr>
                  </p:pic>
                </p:oleObj>
              </mc:Fallback>
            </mc:AlternateContent>
          </a:graphicData>
        </a:graphic>
      </p:graphicFrame>
      <p:graphicFrame>
        <p:nvGraphicFramePr>
          <p:cNvPr id="187404" name="Object 12"/>
          <p:cNvGraphicFramePr>
            <a:graphicFrameLocks noChangeAspect="1"/>
          </p:cNvGraphicFramePr>
          <p:nvPr/>
        </p:nvGraphicFramePr>
        <p:xfrm>
          <a:off x="5437188" y="1071563"/>
          <a:ext cx="3511550" cy="1874837"/>
        </p:xfrm>
        <a:graphic>
          <a:graphicData uri="http://schemas.openxmlformats.org/presentationml/2006/ole">
            <mc:AlternateContent xmlns:mc="http://schemas.openxmlformats.org/markup-compatibility/2006">
              <mc:Choice xmlns:v="urn:schemas-microsoft-com:vml" Requires="v">
                <p:oleObj name="Equação" r:id="rId8" imgW="1473120" imgH="787320" progId="Equation.3">
                  <p:embed/>
                </p:oleObj>
              </mc:Choice>
              <mc:Fallback>
                <p:oleObj name="Equação" r:id="rId8" imgW="1473120" imgH="7873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7188" y="1071563"/>
                        <a:ext cx="3511550" cy="1874837"/>
                      </a:xfrm>
                      <a:prstGeom prst="rect">
                        <a:avLst/>
                      </a:prstGeom>
                      <a:solidFill>
                        <a:schemeClr val="bg1"/>
                      </a:solidFill>
                    </p:spPr>
                  </p:pic>
                </p:oleObj>
              </mc:Fallback>
            </mc:AlternateContent>
          </a:graphicData>
        </a:graphic>
      </p:graphicFrame>
      <p:graphicFrame>
        <p:nvGraphicFramePr>
          <p:cNvPr id="187405" name="Object 13"/>
          <p:cNvGraphicFramePr>
            <a:graphicFrameLocks noChangeAspect="1"/>
          </p:cNvGraphicFramePr>
          <p:nvPr/>
        </p:nvGraphicFramePr>
        <p:xfrm>
          <a:off x="5476906" y="2727327"/>
          <a:ext cx="3905250" cy="1058863"/>
        </p:xfrm>
        <a:graphic>
          <a:graphicData uri="http://schemas.openxmlformats.org/presentationml/2006/ole">
            <mc:AlternateContent xmlns:mc="http://schemas.openxmlformats.org/markup-compatibility/2006">
              <mc:Choice xmlns:v="urn:schemas-microsoft-com:vml" Requires="v">
                <p:oleObj name="Equação" r:id="rId10" imgW="1638000" imgH="444240" progId="Equation.3">
                  <p:embed/>
                </p:oleObj>
              </mc:Choice>
              <mc:Fallback>
                <p:oleObj name="Equação" r:id="rId10" imgW="1638000" imgH="444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6906" y="2727327"/>
                        <a:ext cx="3905250" cy="1058863"/>
                      </a:xfrm>
                      <a:prstGeom prst="rect">
                        <a:avLst/>
                      </a:prstGeom>
                      <a:solidFill>
                        <a:schemeClr val="bg1"/>
                      </a:solidFill>
                    </p:spPr>
                  </p:pic>
                </p:oleObj>
              </mc:Fallback>
            </mc:AlternateContent>
          </a:graphicData>
        </a:graphic>
      </p:graphicFrame>
      <p:graphicFrame>
        <p:nvGraphicFramePr>
          <p:cNvPr id="187406" name="Object 14"/>
          <p:cNvGraphicFramePr>
            <a:graphicFrameLocks noChangeAspect="1"/>
          </p:cNvGraphicFramePr>
          <p:nvPr/>
        </p:nvGraphicFramePr>
        <p:xfrm>
          <a:off x="5524504" y="4013200"/>
          <a:ext cx="3783013" cy="1058863"/>
        </p:xfrm>
        <a:graphic>
          <a:graphicData uri="http://schemas.openxmlformats.org/presentationml/2006/ole">
            <mc:AlternateContent xmlns:mc="http://schemas.openxmlformats.org/markup-compatibility/2006">
              <mc:Choice xmlns:v="urn:schemas-microsoft-com:vml" Requires="v">
                <p:oleObj name="Equação" r:id="rId12" imgW="1587240" imgH="444240" progId="Equation.3">
                  <p:embed/>
                </p:oleObj>
              </mc:Choice>
              <mc:Fallback>
                <p:oleObj name="Equação" r:id="rId12" imgW="1587240" imgH="4442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24504" y="4013200"/>
                        <a:ext cx="3783013" cy="1058863"/>
                      </a:xfrm>
                      <a:prstGeom prst="rect">
                        <a:avLst/>
                      </a:prstGeom>
                      <a:solidFill>
                        <a:schemeClr val="bg1"/>
                      </a:solidFill>
                    </p:spPr>
                  </p:pic>
                </p:oleObj>
              </mc:Fallback>
            </mc:AlternateContent>
          </a:graphicData>
        </a:graphic>
      </p:graphicFrame>
      <p:sp>
        <p:nvSpPr>
          <p:cNvPr id="18" name="CaixaDeTexto 17"/>
          <p:cNvSpPr txBox="1"/>
          <p:nvPr/>
        </p:nvSpPr>
        <p:spPr>
          <a:xfrm>
            <a:off x="6238884" y="5214950"/>
            <a:ext cx="2401619" cy="461665"/>
          </a:xfrm>
          <a:prstGeom prst="rect">
            <a:avLst/>
          </a:prstGeom>
          <a:noFill/>
        </p:spPr>
        <p:txBody>
          <a:bodyPr wrap="none" rtlCol="0">
            <a:spAutoFit/>
          </a:bodyPr>
          <a:lstStyle/>
          <a:p>
            <a:r>
              <a:rPr lang="en-US" sz="2400" dirty="0">
                <a:latin typeface="+mj-lt"/>
              </a:rPr>
              <a:t>FINALMENTE! </a:t>
            </a:r>
            <a:endParaRPr lang="pt-BR" sz="24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86379"/>
                                        </p:tgtEl>
                                        <p:attrNameLst>
                                          <p:attrName>style.visibility</p:attrName>
                                        </p:attrNameLst>
                                      </p:cBhvr>
                                      <p:to>
                                        <p:strVal val="visible"/>
                                      </p:to>
                                    </p:set>
                                    <p:anim calcmode="lin" valueType="num">
                                      <p:cBhvr>
                                        <p:cTn id="7" dur="500" fill="hold"/>
                                        <p:tgtEl>
                                          <p:spTgt spid="186379"/>
                                        </p:tgtEl>
                                        <p:attrNameLst>
                                          <p:attrName>ppt_w</p:attrName>
                                        </p:attrNameLst>
                                      </p:cBhvr>
                                      <p:tavLst>
                                        <p:tav tm="0">
                                          <p:val>
                                            <p:fltVal val="0"/>
                                          </p:val>
                                        </p:tav>
                                        <p:tav tm="100000">
                                          <p:val>
                                            <p:strVal val="#ppt_w"/>
                                          </p:val>
                                        </p:tav>
                                      </p:tavLst>
                                    </p:anim>
                                    <p:anim calcmode="lin" valueType="num">
                                      <p:cBhvr>
                                        <p:cTn id="8" dur="500" fill="hold"/>
                                        <p:tgtEl>
                                          <p:spTgt spid="186379"/>
                                        </p:tgtEl>
                                        <p:attrNameLst>
                                          <p:attrName>ppt_h</p:attrName>
                                        </p:attrNameLst>
                                      </p:cBhvr>
                                      <p:tavLst>
                                        <p:tav tm="0">
                                          <p:val>
                                            <p:fltVal val="0"/>
                                          </p:val>
                                        </p:tav>
                                        <p:tav tm="100000">
                                          <p:val>
                                            <p:strVal val="#ppt_h"/>
                                          </p:val>
                                        </p:tav>
                                      </p:tavLst>
                                    </p:anim>
                                    <p:animEffect transition="in" filter="fade">
                                      <p:cBhvr>
                                        <p:cTn id="9" dur="500"/>
                                        <p:tgtEl>
                                          <p:spTgt spid="18637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87402"/>
                                        </p:tgtEl>
                                        <p:attrNameLst>
                                          <p:attrName>style.visibility</p:attrName>
                                        </p:attrNameLst>
                                      </p:cBhvr>
                                      <p:to>
                                        <p:strVal val="visible"/>
                                      </p:to>
                                    </p:set>
                                    <p:anim calcmode="lin" valueType="num">
                                      <p:cBhvr>
                                        <p:cTn id="14" dur="500" fill="hold"/>
                                        <p:tgtEl>
                                          <p:spTgt spid="187402"/>
                                        </p:tgtEl>
                                        <p:attrNameLst>
                                          <p:attrName>ppt_w</p:attrName>
                                        </p:attrNameLst>
                                      </p:cBhvr>
                                      <p:tavLst>
                                        <p:tav tm="0">
                                          <p:val>
                                            <p:fltVal val="0"/>
                                          </p:val>
                                        </p:tav>
                                        <p:tav tm="100000">
                                          <p:val>
                                            <p:strVal val="#ppt_w"/>
                                          </p:val>
                                        </p:tav>
                                      </p:tavLst>
                                    </p:anim>
                                    <p:anim calcmode="lin" valueType="num">
                                      <p:cBhvr>
                                        <p:cTn id="15" dur="500" fill="hold"/>
                                        <p:tgtEl>
                                          <p:spTgt spid="187402"/>
                                        </p:tgtEl>
                                        <p:attrNameLst>
                                          <p:attrName>ppt_h</p:attrName>
                                        </p:attrNameLst>
                                      </p:cBhvr>
                                      <p:tavLst>
                                        <p:tav tm="0">
                                          <p:val>
                                            <p:fltVal val="0"/>
                                          </p:val>
                                        </p:tav>
                                        <p:tav tm="100000">
                                          <p:val>
                                            <p:strVal val="#ppt_h"/>
                                          </p:val>
                                        </p:tav>
                                      </p:tavLst>
                                    </p:anim>
                                    <p:animEffect transition="in" filter="fade">
                                      <p:cBhvr>
                                        <p:cTn id="16" dur="500"/>
                                        <p:tgtEl>
                                          <p:spTgt spid="18740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87403"/>
                                        </p:tgtEl>
                                        <p:attrNameLst>
                                          <p:attrName>style.visibility</p:attrName>
                                        </p:attrNameLst>
                                      </p:cBhvr>
                                      <p:to>
                                        <p:strVal val="visible"/>
                                      </p:to>
                                    </p:set>
                                    <p:anim calcmode="lin" valueType="num">
                                      <p:cBhvr>
                                        <p:cTn id="21" dur="500" fill="hold"/>
                                        <p:tgtEl>
                                          <p:spTgt spid="187403"/>
                                        </p:tgtEl>
                                        <p:attrNameLst>
                                          <p:attrName>ppt_w</p:attrName>
                                        </p:attrNameLst>
                                      </p:cBhvr>
                                      <p:tavLst>
                                        <p:tav tm="0">
                                          <p:val>
                                            <p:fltVal val="0"/>
                                          </p:val>
                                        </p:tav>
                                        <p:tav tm="100000">
                                          <p:val>
                                            <p:strVal val="#ppt_w"/>
                                          </p:val>
                                        </p:tav>
                                      </p:tavLst>
                                    </p:anim>
                                    <p:anim calcmode="lin" valueType="num">
                                      <p:cBhvr>
                                        <p:cTn id="22" dur="500" fill="hold"/>
                                        <p:tgtEl>
                                          <p:spTgt spid="187403"/>
                                        </p:tgtEl>
                                        <p:attrNameLst>
                                          <p:attrName>ppt_h</p:attrName>
                                        </p:attrNameLst>
                                      </p:cBhvr>
                                      <p:tavLst>
                                        <p:tav tm="0">
                                          <p:val>
                                            <p:fltVal val="0"/>
                                          </p:val>
                                        </p:tav>
                                        <p:tav tm="100000">
                                          <p:val>
                                            <p:strVal val="#ppt_h"/>
                                          </p:val>
                                        </p:tav>
                                      </p:tavLst>
                                    </p:anim>
                                    <p:animEffect transition="in" filter="fade">
                                      <p:cBhvr>
                                        <p:cTn id="23" dur="500"/>
                                        <p:tgtEl>
                                          <p:spTgt spid="18740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87404"/>
                                        </p:tgtEl>
                                        <p:attrNameLst>
                                          <p:attrName>style.visibility</p:attrName>
                                        </p:attrNameLst>
                                      </p:cBhvr>
                                      <p:to>
                                        <p:strVal val="visible"/>
                                      </p:to>
                                    </p:set>
                                    <p:anim calcmode="lin" valueType="num">
                                      <p:cBhvr>
                                        <p:cTn id="28" dur="500" fill="hold"/>
                                        <p:tgtEl>
                                          <p:spTgt spid="187404"/>
                                        </p:tgtEl>
                                        <p:attrNameLst>
                                          <p:attrName>ppt_w</p:attrName>
                                        </p:attrNameLst>
                                      </p:cBhvr>
                                      <p:tavLst>
                                        <p:tav tm="0">
                                          <p:val>
                                            <p:fltVal val="0"/>
                                          </p:val>
                                        </p:tav>
                                        <p:tav tm="100000">
                                          <p:val>
                                            <p:strVal val="#ppt_w"/>
                                          </p:val>
                                        </p:tav>
                                      </p:tavLst>
                                    </p:anim>
                                    <p:anim calcmode="lin" valueType="num">
                                      <p:cBhvr>
                                        <p:cTn id="29" dur="500" fill="hold"/>
                                        <p:tgtEl>
                                          <p:spTgt spid="187404"/>
                                        </p:tgtEl>
                                        <p:attrNameLst>
                                          <p:attrName>ppt_h</p:attrName>
                                        </p:attrNameLst>
                                      </p:cBhvr>
                                      <p:tavLst>
                                        <p:tav tm="0">
                                          <p:val>
                                            <p:fltVal val="0"/>
                                          </p:val>
                                        </p:tav>
                                        <p:tav tm="100000">
                                          <p:val>
                                            <p:strVal val="#ppt_h"/>
                                          </p:val>
                                        </p:tav>
                                      </p:tavLst>
                                    </p:anim>
                                    <p:animEffect transition="in" filter="fade">
                                      <p:cBhvr>
                                        <p:cTn id="30" dur="500"/>
                                        <p:tgtEl>
                                          <p:spTgt spid="18740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187405"/>
                                        </p:tgtEl>
                                        <p:attrNameLst>
                                          <p:attrName>style.visibility</p:attrName>
                                        </p:attrNameLst>
                                      </p:cBhvr>
                                      <p:to>
                                        <p:strVal val="visible"/>
                                      </p:to>
                                    </p:set>
                                    <p:anim calcmode="lin" valueType="num">
                                      <p:cBhvr>
                                        <p:cTn id="35" dur="500" fill="hold"/>
                                        <p:tgtEl>
                                          <p:spTgt spid="187405"/>
                                        </p:tgtEl>
                                        <p:attrNameLst>
                                          <p:attrName>ppt_w</p:attrName>
                                        </p:attrNameLst>
                                      </p:cBhvr>
                                      <p:tavLst>
                                        <p:tav tm="0">
                                          <p:val>
                                            <p:fltVal val="0"/>
                                          </p:val>
                                        </p:tav>
                                        <p:tav tm="100000">
                                          <p:val>
                                            <p:strVal val="#ppt_w"/>
                                          </p:val>
                                        </p:tav>
                                      </p:tavLst>
                                    </p:anim>
                                    <p:anim calcmode="lin" valueType="num">
                                      <p:cBhvr>
                                        <p:cTn id="36" dur="500" fill="hold"/>
                                        <p:tgtEl>
                                          <p:spTgt spid="187405"/>
                                        </p:tgtEl>
                                        <p:attrNameLst>
                                          <p:attrName>ppt_h</p:attrName>
                                        </p:attrNameLst>
                                      </p:cBhvr>
                                      <p:tavLst>
                                        <p:tav tm="0">
                                          <p:val>
                                            <p:fltVal val="0"/>
                                          </p:val>
                                        </p:tav>
                                        <p:tav tm="100000">
                                          <p:val>
                                            <p:strVal val="#ppt_h"/>
                                          </p:val>
                                        </p:tav>
                                      </p:tavLst>
                                    </p:anim>
                                    <p:animEffect transition="in" filter="fade">
                                      <p:cBhvr>
                                        <p:cTn id="37" dur="500"/>
                                        <p:tgtEl>
                                          <p:spTgt spid="18740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187406"/>
                                        </p:tgtEl>
                                        <p:attrNameLst>
                                          <p:attrName>style.visibility</p:attrName>
                                        </p:attrNameLst>
                                      </p:cBhvr>
                                      <p:to>
                                        <p:strVal val="visible"/>
                                      </p:to>
                                    </p:set>
                                    <p:anim calcmode="lin" valueType="num">
                                      <p:cBhvr>
                                        <p:cTn id="42" dur="500" fill="hold"/>
                                        <p:tgtEl>
                                          <p:spTgt spid="187406"/>
                                        </p:tgtEl>
                                        <p:attrNameLst>
                                          <p:attrName>ppt_w</p:attrName>
                                        </p:attrNameLst>
                                      </p:cBhvr>
                                      <p:tavLst>
                                        <p:tav tm="0">
                                          <p:val>
                                            <p:fltVal val="0"/>
                                          </p:val>
                                        </p:tav>
                                        <p:tav tm="100000">
                                          <p:val>
                                            <p:strVal val="#ppt_w"/>
                                          </p:val>
                                        </p:tav>
                                      </p:tavLst>
                                    </p:anim>
                                    <p:anim calcmode="lin" valueType="num">
                                      <p:cBhvr>
                                        <p:cTn id="43" dur="500" fill="hold"/>
                                        <p:tgtEl>
                                          <p:spTgt spid="187406"/>
                                        </p:tgtEl>
                                        <p:attrNameLst>
                                          <p:attrName>ppt_h</p:attrName>
                                        </p:attrNameLst>
                                      </p:cBhvr>
                                      <p:tavLst>
                                        <p:tav tm="0">
                                          <p:val>
                                            <p:fltVal val="0"/>
                                          </p:val>
                                        </p:tav>
                                        <p:tav tm="100000">
                                          <p:val>
                                            <p:strVal val="#ppt_h"/>
                                          </p:val>
                                        </p:tav>
                                      </p:tavLst>
                                    </p:anim>
                                    <p:animEffect transition="in" filter="fade">
                                      <p:cBhvr>
                                        <p:cTn id="44" dur="500"/>
                                        <p:tgtEl>
                                          <p:spTgt spid="18740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66654" y="500042"/>
            <a:ext cx="9634273" cy="500066"/>
          </a:xfrm>
          <a:solidFill>
            <a:schemeClr val="bg1"/>
          </a:solidFill>
        </p:spPr>
        <p:txBody>
          <a:bodyPr/>
          <a:lstStyle/>
          <a:p>
            <a:pPr>
              <a:buNone/>
            </a:pPr>
            <a:r>
              <a:rPr lang="en-US" dirty="0" err="1"/>
              <a:t>Calcular</a:t>
            </a:r>
            <a:r>
              <a:rPr lang="en-US" dirty="0"/>
              <a:t> </a:t>
            </a:r>
            <a:r>
              <a:rPr lang="en-US" dirty="0" err="1"/>
              <a:t>manualmente</a:t>
            </a:r>
            <a:r>
              <a:rPr lang="en-US" dirty="0"/>
              <a:t> a </a:t>
            </a:r>
            <a:r>
              <a:rPr lang="en-US" i="1" dirty="0"/>
              <a:t>F(z)</a:t>
            </a:r>
            <a:r>
              <a:rPr lang="en-US" dirty="0"/>
              <a:t> de f(t)=</a:t>
            </a:r>
            <a:r>
              <a:rPr lang="en-US" dirty="0" err="1"/>
              <a:t>cos</a:t>
            </a:r>
            <a:r>
              <a:rPr lang="en-US" dirty="0"/>
              <a:t>(</a:t>
            </a:r>
            <a:r>
              <a:rPr lang="el-GR" dirty="0"/>
              <a:t>ω</a:t>
            </a:r>
            <a:r>
              <a:rPr lang="en-US" i="1" dirty="0"/>
              <a:t>t)u(t) </a:t>
            </a:r>
            <a:endParaRPr lang="pt-BR" dirty="0"/>
          </a:p>
        </p:txBody>
      </p:sp>
      <p:sp>
        <p:nvSpPr>
          <p:cNvPr id="2" name="Título 1"/>
          <p:cNvSpPr>
            <a:spLocks noGrp="1"/>
          </p:cNvSpPr>
          <p:nvPr>
            <p:ph type="title"/>
          </p:nvPr>
        </p:nvSpPr>
        <p:spPr>
          <a:xfrm>
            <a:off x="271727" y="142852"/>
            <a:ext cx="9362546" cy="533400"/>
          </a:xfrm>
        </p:spPr>
        <p:txBody>
          <a:bodyPr/>
          <a:lstStyle/>
          <a:p>
            <a:r>
              <a:rPr lang="en-US" dirty="0" err="1"/>
              <a:t>Nise</a:t>
            </a:r>
            <a:r>
              <a:rPr lang="en-US" dirty="0"/>
              <a:t>, cap.13, pag.598, ex.1.d</a:t>
            </a:r>
            <a:endParaRPr lang="pt-BR" dirty="0"/>
          </a:p>
        </p:txBody>
      </p:sp>
      <p:graphicFrame>
        <p:nvGraphicFramePr>
          <p:cNvPr id="188425" name="Object 9"/>
          <p:cNvGraphicFramePr>
            <a:graphicFrameLocks noChangeAspect="1"/>
          </p:cNvGraphicFramePr>
          <p:nvPr/>
        </p:nvGraphicFramePr>
        <p:xfrm>
          <a:off x="376233" y="1244600"/>
          <a:ext cx="3933825" cy="998538"/>
        </p:xfrm>
        <a:graphic>
          <a:graphicData uri="http://schemas.openxmlformats.org/presentationml/2006/ole">
            <mc:AlternateContent xmlns:mc="http://schemas.openxmlformats.org/markup-compatibility/2006">
              <mc:Choice xmlns:v="urn:schemas-microsoft-com:vml" Requires="v">
                <p:oleObj name="Equação" r:id="rId2" imgW="1650960" imgH="419040" progId="Equation.3">
                  <p:embed/>
                </p:oleObj>
              </mc:Choice>
              <mc:Fallback>
                <p:oleObj name="Equação" r:id="rId2" imgW="165096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3" y="1244600"/>
                        <a:ext cx="3933825" cy="998538"/>
                      </a:xfrm>
                      <a:prstGeom prst="rect">
                        <a:avLst/>
                      </a:prstGeom>
                      <a:solidFill>
                        <a:schemeClr val="bg1"/>
                      </a:solidFill>
                    </p:spPr>
                  </p:pic>
                </p:oleObj>
              </mc:Fallback>
            </mc:AlternateContent>
          </a:graphicData>
        </a:graphic>
      </p:graphicFrame>
      <p:graphicFrame>
        <p:nvGraphicFramePr>
          <p:cNvPr id="188426" name="Object 10"/>
          <p:cNvGraphicFramePr>
            <a:graphicFrameLocks noChangeAspect="1"/>
          </p:cNvGraphicFramePr>
          <p:nvPr/>
        </p:nvGraphicFramePr>
        <p:xfrm>
          <a:off x="380968" y="2400300"/>
          <a:ext cx="5961063" cy="1058863"/>
        </p:xfrm>
        <a:graphic>
          <a:graphicData uri="http://schemas.openxmlformats.org/presentationml/2006/ole">
            <mc:AlternateContent xmlns:mc="http://schemas.openxmlformats.org/markup-compatibility/2006">
              <mc:Choice xmlns:v="urn:schemas-microsoft-com:vml" Requires="v">
                <p:oleObj name="Equação" r:id="rId4" imgW="2501640" imgH="444240" progId="Equation.3">
                  <p:embed/>
                </p:oleObj>
              </mc:Choice>
              <mc:Fallback>
                <p:oleObj name="Equação" r:id="rId4" imgW="250164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68" y="2400300"/>
                        <a:ext cx="5961063" cy="1058863"/>
                      </a:xfrm>
                      <a:prstGeom prst="rect">
                        <a:avLst/>
                      </a:prstGeom>
                      <a:solidFill>
                        <a:schemeClr val="bg1"/>
                      </a:solidFill>
                    </p:spPr>
                  </p:pic>
                </p:oleObj>
              </mc:Fallback>
            </mc:AlternateContent>
          </a:graphicData>
        </a:graphic>
      </p:graphicFrame>
      <p:graphicFrame>
        <p:nvGraphicFramePr>
          <p:cNvPr id="188427" name="Object 11"/>
          <p:cNvGraphicFramePr>
            <a:graphicFrameLocks noChangeAspect="1"/>
          </p:cNvGraphicFramePr>
          <p:nvPr/>
        </p:nvGraphicFramePr>
        <p:xfrm>
          <a:off x="400066" y="3741738"/>
          <a:ext cx="6838950" cy="1028700"/>
        </p:xfrm>
        <a:graphic>
          <a:graphicData uri="http://schemas.openxmlformats.org/presentationml/2006/ole">
            <mc:AlternateContent xmlns:mc="http://schemas.openxmlformats.org/markup-compatibility/2006">
              <mc:Choice xmlns:v="urn:schemas-microsoft-com:vml" Requires="v">
                <p:oleObj name="Equação" r:id="rId6" imgW="2869920" imgH="431640" progId="Equation.3">
                  <p:embed/>
                </p:oleObj>
              </mc:Choice>
              <mc:Fallback>
                <p:oleObj name="Equação" r:id="rId6" imgW="286992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066" y="3741738"/>
                        <a:ext cx="6838950" cy="1028700"/>
                      </a:xfrm>
                      <a:prstGeom prst="rect">
                        <a:avLst/>
                      </a:prstGeom>
                      <a:solidFill>
                        <a:schemeClr val="bg1"/>
                      </a:solidFill>
                    </p:spPr>
                  </p:pic>
                </p:oleObj>
              </mc:Fallback>
            </mc:AlternateContent>
          </a:graphicData>
        </a:graphic>
      </p:graphicFrame>
      <p:graphicFrame>
        <p:nvGraphicFramePr>
          <p:cNvPr id="188428" name="Object 12"/>
          <p:cNvGraphicFramePr>
            <a:graphicFrameLocks noChangeAspect="1"/>
          </p:cNvGraphicFramePr>
          <p:nvPr/>
        </p:nvGraphicFramePr>
        <p:xfrm>
          <a:off x="380968" y="4970463"/>
          <a:ext cx="7624763" cy="1089025"/>
        </p:xfrm>
        <a:graphic>
          <a:graphicData uri="http://schemas.openxmlformats.org/presentationml/2006/ole">
            <mc:AlternateContent xmlns:mc="http://schemas.openxmlformats.org/markup-compatibility/2006">
              <mc:Choice xmlns:v="urn:schemas-microsoft-com:vml" Requires="v">
                <p:oleObj name="Equação" r:id="rId8" imgW="3200400" imgH="457200" progId="Equation.3">
                  <p:embed/>
                </p:oleObj>
              </mc:Choice>
              <mc:Fallback>
                <p:oleObj name="Equação" r:id="rId8" imgW="32004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968" y="4970463"/>
                        <a:ext cx="7624763" cy="1089025"/>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88425"/>
                                        </p:tgtEl>
                                        <p:attrNameLst>
                                          <p:attrName>style.visibility</p:attrName>
                                        </p:attrNameLst>
                                      </p:cBhvr>
                                      <p:to>
                                        <p:strVal val="visible"/>
                                      </p:to>
                                    </p:set>
                                    <p:anim calcmode="lin" valueType="num">
                                      <p:cBhvr>
                                        <p:cTn id="7" dur="500" fill="hold"/>
                                        <p:tgtEl>
                                          <p:spTgt spid="188425"/>
                                        </p:tgtEl>
                                        <p:attrNameLst>
                                          <p:attrName>ppt_w</p:attrName>
                                        </p:attrNameLst>
                                      </p:cBhvr>
                                      <p:tavLst>
                                        <p:tav tm="0">
                                          <p:val>
                                            <p:fltVal val="0"/>
                                          </p:val>
                                        </p:tav>
                                        <p:tav tm="100000">
                                          <p:val>
                                            <p:strVal val="#ppt_w"/>
                                          </p:val>
                                        </p:tav>
                                      </p:tavLst>
                                    </p:anim>
                                    <p:anim calcmode="lin" valueType="num">
                                      <p:cBhvr>
                                        <p:cTn id="8" dur="500" fill="hold"/>
                                        <p:tgtEl>
                                          <p:spTgt spid="188425"/>
                                        </p:tgtEl>
                                        <p:attrNameLst>
                                          <p:attrName>ppt_h</p:attrName>
                                        </p:attrNameLst>
                                      </p:cBhvr>
                                      <p:tavLst>
                                        <p:tav tm="0">
                                          <p:val>
                                            <p:fltVal val="0"/>
                                          </p:val>
                                        </p:tav>
                                        <p:tav tm="100000">
                                          <p:val>
                                            <p:strVal val="#ppt_h"/>
                                          </p:val>
                                        </p:tav>
                                      </p:tavLst>
                                    </p:anim>
                                    <p:animEffect transition="in" filter="fade">
                                      <p:cBhvr>
                                        <p:cTn id="9" dur="500"/>
                                        <p:tgtEl>
                                          <p:spTgt spid="18842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88426"/>
                                        </p:tgtEl>
                                        <p:attrNameLst>
                                          <p:attrName>style.visibility</p:attrName>
                                        </p:attrNameLst>
                                      </p:cBhvr>
                                      <p:to>
                                        <p:strVal val="visible"/>
                                      </p:to>
                                    </p:set>
                                    <p:anim calcmode="lin" valueType="num">
                                      <p:cBhvr>
                                        <p:cTn id="14" dur="500" fill="hold"/>
                                        <p:tgtEl>
                                          <p:spTgt spid="188426"/>
                                        </p:tgtEl>
                                        <p:attrNameLst>
                                          <p:attrName>ppt_w</p:attrName>
                                        </p:attrNameLst>
                                      </p:cBhvr>
                                      <p:tavLst>
                                        <p:tav tm="0">
                                          <p:val>
                                            <p:fltVal val="0"/>
                                          </p:val>
                                        </p:tav>
                                        <p:tav tm="100000">
                                          <p:val>
                                            <p:strVal val="#ppt_w"/>
                                          </p:val>
                                        </p:tav>
                                      </p:tavLst>
                                    </p:anim>
                                    <p:anim calcmode="lin" valueType="num">
                                      <p:cBhvr>
                                        <p:cTn id="15" dur="500" fill="hold"/>
                                        <p:tgtEl>
                                          <p:spTgt spid="188426"/>
                                        </p:tgtEl>
                                        <p:attrNameLst>
                                          <p:attrName>ppt_h</p:attrName>
                                        </p:attrNameLst>
                                      </p:cBhvr>
                                      <p:tavLst>
                                        <p:tav tm="0">
                                          <p:val>
                                            <p:fltVal val="0"/>
                                          </p:val>
                                        </p:tav>
                                        <p:tav tm="100000">
                                          <p:val>
                                            <p:strVal val="#ppt_h"/>
                                          </p:val>
                                        </p:tav>
                                      </p:tavLst>
                                    </p:anim>
                                    <p:animEffect transition="in" filter="fade">
                                      <p:cBhvr>
                                        <p:cTn id="16" dur="500"/>
                                        <p:tgtEl>
                                          <p:spTgt spid="18842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88427"/>
                                        </p:tgtEl>
                                        <p:attrNameLst>
                                          <p:attrName>style.visibility</p:attrName>
                                        </p:attrNameLst>
                                      </p:cBhvr>
                                      <p:to>
                                        <p:strVal val="visible"/>
                                      </p:to>
                                    </p:set>
                                    <p:anim calcmode="lin" valueType="num">
                                      <p:cBhvr>
                                        <p:cTn id="21" dur="500" fill="hold"/>
                                        <p:tgtEl>
                                          <p:spTgt spid="188427"/>
                                        </p:tgtEl>
                                        <p:attrNameLst>
                                          <p:attrName>ppt_w</p:attrName>
                                        </p:attrNameLst>
                                      </p:cBhvr>
                                      <p:tavLst>
                                        <p:tav tm="0">
                                          <p:val>
                                            <p:fltVal val="0"/>
                                          </p:val>
                                        </p:tav>
                                        <p:tav tm="100000">
                                          <p:val>
                                            <p:strVal val="#ppt_w"/>
                                          </p:val>
                                        </p:tav>
                                      </p:tavLst>
                                    </p:anim>
                                    <p:anim calcmode="lin" valueType="num">
                                      <p:cBhvr>
                                        <p:cTn id="22" dur="500" fill="hold"/>
                                        <p:tgtEl>
                                          <p:spTgt spid="188427"/>
                                        </p:tgtEl>
                                        <p:attrNameLst>
                                          <p:attrName>ppt_h</p:attrName>
                                        </p:attrNameLst>
                                      </p:cBhvr>
                                      <p:tavLst>
                                        <p:tav tm="0">
                                          <p:val>
                                            <p:fltVal val="0"/>
                                          </p:val>
                                        </p:tav>
                                        <p:tav tm="100000">
                                          <p:val>
                                            <p:strVal val="#ppt_h"/>
                                          </p:val>
                                        </p:tav>
                                      </p:tavLst>
                                    </p:anim>
                                    <p:animEffect transition="in" filter="fade">
                                      <p:cBhvr>
                                        <p:cTn id="23" dur="500"/>
                                        <p:tgtEl>
                                          <p:spTgt spid="18842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88428"/>
                                        </p:tgtEl>
                                        <p:attrNameLst>
                                          <p:attrName>style.visibility</p:attrName>
                                        </p:attrNameLst>
                                      </p:cBhvr>
                                      <p:to>
                                        <p:strVal val="visible"/>
                                      </p:to>
                                    </p:set>
                                    <p:anim calcmode="lin" valueType="num">
                                      <p:cBhvr>
                                        <p:cTn id="28" dur="500" fill="hold"/>
                                        <p:tgtEl>
                                          <p:spTgt spid="188428"/>
                                        </p:tgtEl>
                                        <p:attrNameLst>
                                          <p:attrName>ppt_w</p:attrName>
                                        </p:attrNameLst>
                                      </p:cBhvr>
                                      <p:tavLst>
                                        <p:tav tm="0">
                                          <p:val>
                                            <p:fltVal val="0"/>
                                          </p:val>
                                        </p:tav>
                                        <p:tav tm="100000">
                                          <p:val>
                                            <p:strVal val="#ppt_w"/>
                                          </p:val>
                                        </p:tav>
                                      </p:tavLst>
                                    </p:anim>
                                    <p:anim calcmode="lin" valueType="num">
                                      <p:cBhvr>
                                        <p:cTn id="29" dur="500" fill="hold"/>
                                        <p:tgtEl>
                                          <p:spTgt spid="188428"/>
                                        </p:tgtEl>
                                        <p:attrNameLst>
                                          <p:attrName>ppt_h</p:attrName>
                                        </p:attrNameLst>
                                      </p:cBhvr>
                                      <p:tavLst>
                                        <p:tav tm="0">
                                          <p:val>
                                            <p:fltVal val="0"/>
                                          </p:val>
                                        </p:tav>
                                        <p:tav tm="100000">
                                          <p:val>
                                            <p:strVal val="#ppt_h"/>
                                          </p:val>
                                        </p:tav>
                                      </p:tavLst>
                                    </p:anim>
                                    <p:animEffect transition="in" filter="fade">
                                      <p:cBhvr>
                                        <p:cTn id="30" dur="500"/>
                                        <p:tgtEl>
                                          <p:spTgt spid="188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66654" y="500042"/>
            <a:ext cx="9634273" cy="500066"/>
          </a:xfrm>
          <a:solidFill>
            <a:schemeClr val="bg1"/>
          </a:solidFill>
        </p:spPr>
        <p:txBody>
          <a:bodyPr/>
          <a:lstStyle/>
          <a:p>
            <a:pPr>
              <a:buNone/>
            </a:pPr>
            <a:r>
              <a:rPr lang="en-US" dirty="0" err="1"/>
              <a:t>Calcular</a:t>
            </a:r>
            <a:r>
              <a:rPr lang="en-US" dirty="0"/>
              <a:t> </a:t>
            </a:r>
            <a:r>
              <a:rPr lang="en-US" dirty="0" err="1"/>
              <a:t>manualmente</a:t>
            </a:r>
            <a:r>
              <a:rPr lang="en-US" dirty="0"/>
              <a:t> a </a:t>
            </a:r>
            <a:r>
              <a:rPr lang="en-US" i="1" dirty="0"/>
              <a:t>F(z)</a:t>
            </a:r>
            <a:r>
              <a:rPr lang="en-US" dirty="0"/>
              <a:t> de f(t)=</a:t>
            </a:r>
            <a:r>
              <a:rPr lang="en-US" dirty="0" err="1"/>
              <a:t>cos</a:t>
            </a:r>
            <a:r>
              <a:rPr lang="en-US" dirty="0"/>
              <a:t>(</a:t>
            </a:r>
            <a:r>
              <a:rPr lang="el-GR" dirty="0"/>
              <a:t>ω</a:t>
            </a:r>
            <a:r>
              <a:rPr lang="en-US" i="1" dirty="0"/>
              <a:t>t)u(t) </a:t>
            </a:r>
            <a:endParaRPr lang="pt-BR" dirty="0"/>
          </a:p>
        </p:txBody>
      </p:sp>
      <p:sp>
        <p:nvSpPr>
          <p:cNvPr id="2" name="Título 1"/>
          <p:cNvSpPr>
            <a:spLocks noGrp="1"/>
          </p:cNvSpPr>
          <p:nvPr>
            <p:ph type="title"/>
          </p:nvPr>
        </p:nvSpPr>
        <p:spPr>
          <a:xfrm>
            <a:off x="271727" y="142852"/>
            <a:ext cx="9362546" cy="533400"/>
          </a:xfrm>
        </p:spPr>
        <p:txBody>
          <a:bodyPr/>
          <a:lstStyle/>
          <a:p>
            <a:r>
              <a:rPr lang="en-US" dirty="0" err="1"/>
              <a:t>Nise</a:t>
            </a:r>
            <a:r>
              <a:rPr lang="en-US" dirty="0"/>
              <a:t>, cap.13, pag.598, ex.1.d</a:t>
            </a:r>
            <a:endParaRPr lang="pt-BR" dirty="0"/>
          </a:p>
        </p:txBody>
      </p:sp>
      <p:graphicFrame>
        <p:nvGraphicFramePr>
          <p:cNvPr id="188428" name="Object 12"/>
          <p:cNvGraphicFramePr>
            <a:graphicFrameLocks noChangeAspect="1"/>
          </p:cNvGraphicFramePr>
          <p:nvPr/>
        </p:nvGraphicFramePr>
        <p:xfrm>
          <a:off x="380968" y="1125529"/>
          <a:ext cx="7624763" cy="1089025"/>
        </p:xfrm>
        <a:graphic>
          <a:graphicData uri="http://schemas.openxmlformats.org/presentationml/2006/ole">
            <mc:AlternateContent xmlns:mc="http://schemas.openxmlformats.org/markup-compatibility/2006">
              <mc:Choice xmlns:v="urn:schemas-microsoft-com:vml" Requires="v">
                <p:oleObj name="Equação" r:id="rId2" imgW="3200400" imgH="457200" progId="Equation.3">
                  <p:embed/>
                </p:oleObj>
              </mc:Choice>
              <mc:Fallback>
                <p:oleObj name="Equação" r:id="rId2" imgW="3200400" imgH="457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68" y="1125529"/>
                        <a:ext cx="7624763" cy="1089025"/>
                      </a:xfrm>
                      <a:prstGeom prst="rect">
                        <a:avLst/>
                      </a:prstGeom>
                      <a:solidFill>
                        <a:schemeClr val="bg1"/>
                      </a:solidFill>
                    </p:spPr>
                  </p:pic>
                </p:oleObj>
              </mc:Fallback>
            </mc:AlternateContent>
          </a:graphicData>
        </a:graphic>
      </p:graphicFrame>
      <p:graphicFrame>
        <p:nvGraphicFramePr>
          <p:cNvPr id="190470" name="Object 6"/>
          <p:cNvGraphicFramePr>
            <a:graphicFrameLocks noChangeAspect="1"/>
          </p:cNvGraphicFramePr>
          <p:nvPr/>
        </p:nvGraphicFramePr>
        <p:xfrm>
          <a:off x="380968" y="2482850"/>
          <a:ext cx="7958137" cy="1089025"/>
        </p:xfrm>
        <a:graphic>
          <a:graphicData uri="http://schemas.openxmlformats.org/presentationml/2006/ole">
            <mc:AlternateContent xmlns:mc="http://schemas.openxmlformats.org/markup-compatibility/2006">
              <mc:Choice xmlns:v="urn:schemas-microsoft-com:vml" Requires="v">
                <p:oleObj name="Equação" r:id="rId4" imgW="3340080" imgH="457200" progId="Equation.3">
                  <p:embed/>
                </p:oleObj>
              </mc:Choice>
              <mc:Fallback>
                <p:oleObj name="Equação" r:id="rId4" imgW="33400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68" y="2482850"/>
                        <a:ext cx="7958137" cy="1089025"/>
                      </a:xfrm>
                      <a:prstGeom prst="rect">
                        <a:avLst/>
                      </a:prstGeom>
                      <a:solidFill>
                        <a:schemeClr val="bg1"/>
                      </a:solidFill>
                    </p:spPr>
                  </p:pic>
                </p:oleObj>
              </mc:Fallback>
            </mc:AlternateContent>
          </a:graphicData>
        </a:graphic>
      </p:graphicFrame>
      <p:graphicFrame>
        <p:nvGraphicFramePr>
          <p:cNvPr id="190471" name="Object 7"/>
          <p:cNvGraphicFramePr>
            <a:graphicFrameLocks noChangeAspect="1"/>
          </p:cNvGraphicFramePr>
          <p:nvPr/>
        </p:nvGraphicFramePr>
        <p:xfrm>
          <a:off x="380968" y="3870325"/>
          <a:ext cx="7232650" cy="1028700"/>
        </p:xfrm>
        <a:graphic>
          <a:graphicData uri="http://schemas.openxmlformats.org/presentationml/2006/ole">
            <mc:AlternateContent xmlns:mc="http://schemas.openxmlformats.org/markup-compatibility/2006">
              <mc:Choice xmlns:v="urn:schemas-microsoft-com:vml" Requires="v">
                <p:oleObj name="Equação" r:id="rId6" imgW="3035160" imgH="431640" progId="Equation.3">
                  <p:embed/>
                </p:oleObj>
              </mc:Choice>
              <mc:Fallback>
                <p:oleObj name="Equação" r:id="rId6" imgW="303516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968" y="3870325"/>
                        <a:ext cx="7232650" cy="1028700"/>
                      </a:xfrm>
                      <a:prstGeom prst="rect">
                        <a:avLst/>
                      </a:prstGeom>
                      <a:solidFill>
                        <a:schemeClr val="bg1"/>
                      </a:solidFill>
                    </p:spPr>
                  </p:pic>
                </p:oleObj>
              </mc:Fallback>
            </mc:AlternateContent>
          </a:graphicData>
        </a:graphic>
      </p:graphicFrame>
      <p:graphicFrame>
        <p:nvGraphicFramePr>
          <p:cNvPr id="190472" name="Object 8"/>
          <p:cNvGraphicFramePr>
            <a:graphicFrameLocks noChangeAspect="1"/>
          </p:cNvGraphicFramePr>
          <p:nvPr/>
        </p:nvGraphicFramePr>
        <p:xfrm>
          <a:off x="395288" y="5126038"/>
          <a:ext cx="7202487" cy="1150937"/>
        </p:xfrm>
        <a:graphic>
          <a:graphicData uri="http://schemas.openxmlformats.org/presentationml/2006/ole">
            <mc:AlternateContent xmlns:mc="http://schemas.openxmlformats.org/markup-compatibility/2006">
              <mc:Choice xmlns:v="urn:schemas-microsoft-com:vml" Requires="v">
                <p:oleObj name="Equação" r:id="rId8" imgW="3022560" imgH="482400" progId="Equation.3">
                  <p:embed/>
                </p:oleObj>
              </mc:Choice>
              <mc:Fallback>
                <p:oleObj name="Equação" r:id="rId8" imgW="302256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88" y="5126038"/>
                        <a:ext cx="7202487" cy="1150937"/>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88428"/>
                                        </p:tgtEl>
                                        <p:attrNameLst>
                                          <p:attrName>style.visibility</p:attrName>
                                        </p:attrNameLst>
                                      </p:cBhvr>
                                      <p:to>
                                        <p:strVal val="visible"/>
                                      </p:to>
                                    </p:set>
                                    <p:anim calcmode="lin" valueType="num">
                                      <p:cBhvr>
                                        <p:cTn id="7" dur="500" fill="hold"/>
                                        <p:tgtEl>
                                          <p:spTgt spid="188428"/>
                                        </p:tgtEl>
                                        <p:attrNameLst>
                                          <p:attrName>ppt_w</p:attrName>
                                        </p:attrNameLst>
                                      </p:cBhvr>
                                      <p:tavLst>
                                        <p:tav tm="0">
                                          <p:val>
                                            <p:fltVal val="0"/>
                                          </p:val>
                                        </p:tav>
                                        <p:tav tm="100000">
                                          <p:val>
                                            <p:strVal val="#ppt_w"/>
                                          </p:val>
                                        </p:tav>
                                      </p:tavLst>
                                    </p:anim>
                                    <p:anim calcmode="lin" valueType="num">
                                      <p:cBhvr>
                                        <p:cTn id="8" dur="500" fill="hold"/>
                                        <p:tgtEl>
                                          <p:spTgt spid="188428"/>
                                        </p:tgtEl>
                                        <p:attrNameLst>
                                          <p:attrName>ppt_h</p:attrName>
                                        </p:attrNameLst>
                                      </p:cBhvr>
                                      <p:tavLst>
                                        <p:tav tm="0">
                                          <p:val>
                                            <p:fltVal val="0"/>
                                          </p:val>
                                        </p:tav>
                                        <p:tav tm="100000">
                                          <p:val>
                                            <p:strVal val="#ppt_h"/>
                                          </p:val>
                                        </p:tav>
                                      </p:tavLst>
                                    </p:anim>
                                    <p:animEffect transition="in" filter="fade">
                                      <p:cBhvr>
                                        <p:cTn id="9" dur="500"/>
                                        <p:tgtEl>
                                          <p:spTgt spid="1884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90470"/>
                                        </p:tgtEl>
                                        <p:attrNameLst>
                                          <p:attrName>style.visibility</p:attrName>
                                        </p:attrNameLst>
                                      </p:cBhvr>
                                      <p:to>
                                        <p:strVal val="visible"/>
                                      </p:to>
                                    </p:set>
                                    <p:anim calcmode="lin" valueType="num">
                                      <p:cBhvr>
                                        <p:cTn id="14" dur="500" fill="hold"/>
                                        <p:tgtEl>
                                          <p:spTgt spid="190470"/>
                                        </p:tgtEl>
                                        <p:attrNameLst>
                                          <p:attrName>ppt_w</p:attrName>
                                        </p:attrNameLst>
                                      </p:cBhvr>
                                      <p:tavLst>
                                        <p:tav tm="0">
                                          <p:val>
                                            <p:fltVal val="0"/>
                                          </p:val>
                                        </p:tav>
                                        <p:tav tm="100000">
                                          <p:val>
                                            <p:strVal val="#ppt_w"/>
                                          </p:val>
                                        </p:tav>
                                      </p:tavLst>
                                    </p:anim>
                                    <p:anim calcmode="lin" valueType="num">
                                      <p:cBhvr>
                                        <p:cTn id="15" dur="500" fill="hold"/>
                                        <p:tgtEl>
                                          <p:spTgt spid="190470"/>
                                        </p:tgtEl>
                                        <p:attrNameLst>
                                          <p:attrName>ppt_h</p:attrName>
                                        </p:attrNameLst>
                                      </p:cBhvr>
                                      <p:tavLst>
                                        <p:tav tm="0">
                                          <p:val>
                                            <p:fltVal val="0"/>
                                          </p:val>
                                        </p:tav>
                                        <p:tav tm="100000">
                                          <p:val>
                                            <p:strVal val="#ppt_h"/>
                                          </p:val>
                                        </p:tav>
                                      </p:tavLst>
                                    </p:anim>
                                    <p:animEffect transition="in" filter="fade">
                                      <p:cBhvr>
                                        <p:cTn id="16" dur="500"/>
                                        <p:tgtEl>
                                          <p:spTgt spid="19047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90471"/>
                                        </p:tgtEl>
                                        <p:attrNameLst>
                                          <p:attrName>style.visibility</p:attrName>
                                        </p:attrNameLst>
                                      </p:cBhvr>
                                      <p:to>
                                        <p:strVal val="visible"/>
                                      </p:to>
                                    </p:set>
                                    <p:anim calcmode="lin" valueType="num">
                                      <p:cBhvr>
                                        <p:cTn id="21" dur="500" fill="hold"/>
                                        <p:tgtEl>
                                          <p:spTgt spid="190471"/>
                                        </p:tgtEl>
                                        <p:attrNameLst>
                                          <p:attrName>ppt_w</p:attrName>
                                        </p:attrNameLst>
                                      </p:cBhvr>
                                      <p:tavLst>
                                        <p:tav tm="0">
                                          <p:val>
                                            <p:fltVal val="0"/>
                                          </p:val>
                                        </p:tav>
                                        <p:tav tm="100000">
                                          <p:val>
                                            <p:strVal val="#ppt_w"/>
                                          </p:val>
                                        </p:tav>
                                      </p:tavLst>
                                    </p:anim>
                                    <p:anim calcmode="lin" valueType="num">
                                      <p:cBhvr>
                                        <p:cTn id="22" dur="500" fill="hold"/>
                                        <p:tgtEl>
                                          <p:spTgt spid="190471"/>
                                        </p:tgtEl>
                                        <p:attrNameLst>
                                          <p:attrName>ppt_h</p:attrName>
                                        </p:attrNameLst>
                                      </p:cBhvr>
                                      <p:tavLst>
                                        <p:tav tm="0">
                                          <p:val>
                                            <p:fltVal val="0"/>
                                          </p:val>
                                        </p:tav>
                                        <p:tav tm="100000">
                                          <p:val>
                                            <p:strVal val="#ppt_h"/>
                                          </p:val>
                                        </p:tav>
                                      </p:tavLst>
                                    </p:anim>
                                    <p:animEffect transition="in" filter="fade">
                                      <p:cBhvr>
                                        <p:cTn id="23" dur="500"/>
                                        <p:tgtEl>
                                          <p:spTgt spid="19047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90472"/>
                                        </p:tgtEl>
                                        <p:attrNameLst>
                                          <p:attrName>style.visibility</p:attrName>
                                        </p:attrNameLst>
                                      </p:cBhvr>
                                      <p:to>
                                        <p:strVal val="visible"/>
                                      </p:to>
                                    </p:set>
                                    <p:anim calcmode="lin" valueType="num">
                                      <p:cBhvr>
                                        <p:cTn id="28" dur="500" fill="hold"/>
                                        <p:tgtEl>
                                          <p:spTgt spid="190472"/>
                                        </p:tgtEl>
                                        <p:attrNameLst>
                                          <p:attrName>ppt_w</p:attrName>
                                        </p:attrNameLst>
                                      </p:cBhvr>
                                      <p:tavLst>
                                        <p:tav tm="0">
                                          <p:val>
                                            <p:fltVal val="0"/>
                                          </p:val>
                                        </p:tav>
                                        <p:tav tm="100000">
                                          <p:val>
                                            <p:strVal val="#ppt_w"/>
                                          </p:val>
                                        </p:tav>
                                      </p:tavLst>
                                    </p:anim>
                                    <p:anim calcmode="lin" valueType="num">
                                      <p:cBhvr>
                                        <p:cTn id="29" dur="500" fill="hold"/>
                                        <p:tgtEl>
                                          <p:spTgt spid="190472"/>
                                        </p:tgtEl>
                                        <p:attrNameLst>
                                          <p:attrName>ppt_h</p:attrName>
                                        </p:attrNameLst>
                                      </p:cBhvr>
                                      <p:tavLst>
                                        <p:tav tm="0">
                                          <p:val>
                                            <p:fltVal val="0"/>
                                          </p:val>
                                        </p:tav>
                                        <p:tav tm="100000">
                                          <p:val>
                                            <p:strVal val="#ppt_h"/>
                                          </p:val>
                                        </p:tav>
                                      </p:tavLst>
                                    </p:anim>
                                    <p:animEffect transition="in" filter="fade">
                                      <p:cBhvr>
                                        <p:cTn id="30" dur="500"/>
                                        <p:tgtEl>
                                          <p:spTgt spid="190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66654" y="500042"/>
            <a:ext cx="9634273" cy="500066"/>
          </a:xfrm>
          <a:solidFill>
            <a:schemeClr val="bg1"/>
          </a:solidFill>
        </p:spPr>
        <p:txBody>
          <a:bodyPr/>
          <a:lstStyle/>
          <a:p>
            <a:pPr>
              <a:buNone/>
            </a:pPr>
            <a:r>
              <a:rPr lang="en-US" dirty="0" err="1"/>
              <a:t>Calcular</a:t>
            </a:r>
            <a:r>
              <a:rPr lang="en-US" dirty="0"/>
              <a:t> </a:t>
            </a:r>
            <a:r>
              <a:rPr lang="en-US" dirty="0" err="1"/>
              <a:t>manualmente</a:t>
            </a:r>
            <a:r>
              <a:rPr lang="en-US" dirty="0"/>
              <a:t> a </a:t>
            </a:r>
            <a:r>
              <a:rPr lang="en-US" i="1" dirty="0"/>
              <a:t>F(z)</a:t>
            </a:r>
            <a:r>
              <a:rPr lang="en-US" dirty="0"/>
              <a:t> de f(t)=</a:t>
            </a:r>
            <a:r>
              <a:rPr lang="en-US" dirty="0" err="1"/>
              <a:t>cos</a:t>
            </a:r>
            <a:r>
              <a:rPr lang="en-US" dirty="0"/>
              <a:t>(</a:t>
            </a:r>
            <a:r>
              <a:rPr lang="el-GR" dirty="0"/>
              <a:t>ω</a:t>
            </a:r>
            <a:r>
              <a:rPr lang="en-US" i="1" dirty="0"/>
              <a:t>t)u(t) </a:t>
            </a:r>
            <a:endParaRPr lang="pt-BR" dirty="0"/>
          </a:p>
        </p:txBody>
      </p:sp>
      <p:sp>
        <p:nvSpPr>
          <p:cNvPr id="2" name="Título 1"/>
          <p:cNvSpPr>
            <a:spLocks noGrp="1"/>
          </p:cNvSpPr>
          <p:nvPr>
            <p:ph type="title"/>
          </p:nvPr>
        </p:nvSpPr>
        <p:spPr>
          <a:xfrm>
            <a:off x="271727" y="142852"/>
            <a:ext cx="9362546" cy="533400"/>
          </a:xfrm>
        </p:spPr>
        <p:txBody>
          <a:bodyPr/>
          <a:lstStyle/>
          <a:p>
            <a:r>
              <a:rPr lang="en-US" dirty="0" err="1"/>
              <a:t>Nise</a:t>
            </a:r>
            <a:r>
              <a:rPr lang="en-US" dirty="0"/>
              <a:t>, cap.13, pag.598, ex.1.d</a:t>
            </a:r>
            <a:endParaRPr lang="pt-BR" dirty="0"/>
          </a:p>
        </p:txBody>
      </p:sp>
      <p:graphicFrame>
        <p:nvGraphicFramePr>
          <p:cNvPr id="190472" name="Object 8"/>
          <p:cNvGraphicFramePr>
            <a:graphicFrameLocks noChangeAspect="1"/>
          </p:cNvGraphicFramePr>
          <p:nvPr/>
        </p:nvGraphicFramePr>
        <p:xfrm>
          <a:off x="395288" y="1135055"/>
          <a:ext cx="7202487" cy="1150937"/>
        </p:xfrm>
        <a:graphic>
          <a:graphicData uri="http://schemas.openxmlformats.org/presentationml/2006/ole">
            <mc:AlternateContent xmlns:mc="http://schemas.openxmlformats.org/markup-compatibility/2006">
              <mc:Choice xmlns:v="urn:schemas-microsoft-com:vml" Requires="v">
                <p:oleObj name="Equação" r:id="rId2" imgW="3022560" imgH="482400" progId="Equation.3">
                  <p:embed/>
                </p:oleObj>
              </mc:Choice>
              <mc:Fallback>
                <p:oleObj name="Equação" r:id="rId2" imgW="302256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35055"/>
                        <a:ext cx="7202487" cy="1150937"/>
                      </a:xfrm>
                      <a:prstGeom prst="rect">
                        <a:avLst/>
                      </a:prstGeom>
                      <a:solidFill>
                        <a:schemeClr val="bg1"/>
                      </a:solidFill>
                    </p:spPr>
                  </p:pic>
                </p:oleObj>
              </mc:Fallback>
            </mc:AlternateContent>
          </a:graphicData>
        </a:graphic>
      </p:graphicFrame>
      <p:graphicFrame>
        <p:nvGraphicFramePr>
          <p:cNvPr id="191495" name="Object 7"/>
          <p:cNvGraphicFramePr>
            <a:graphicFrameLocks noChangeAspect="1"/>
          </p:cNvGraphicFramePr>
          <p:nvPr/>
        </p:nvGraphicFramePr>
        <p:xfrm>
          <a:off x="381000" y="2500313"/>
          <a:ext cx="7202488" cy="1150937"/>
        </p:xfrm>
        <a:graphic>
          <a:graphicData uri="http://schemas.openxmlformats.org/presentationml/2006/ole">
            <mc:AlternateContent xmlns:mc="http://schemas.openxmlformats.org/markup-compatibility/2006">
              <mc:Choice xmlns:v="urn:schemas-microsoft-com:vml" Requires="v">
                <p:oleObj name="Equação" r:id="rId4" imgW="3022560" imgH="482400" progId="Equation.3">
                  <p:embed/>
                </p:oleObj>
              </mc:Choice>
              <mc:Fallback>
                <p:oleObj name="Equação" r:id="rId4" imgW="302256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500313"/>
                        <a:ext cx="7202488" cy="1150937"/>
                      </a:xfrm>
                      <a:prstGeom prst="rect">
                        <a:avLst/>
                      </a:prstGeom>
                      <a:solidFill>
                        <a:schemeClr val="bg1"/>
                      </a:solidFill>
                    </p:spPr>
                  </p:pic>
                </p:oleObj>
              </mc:Fallback>
            </mc:AlternateContent>
          </a:graphicData>
        </a:graphic>
      </p:graphicFrame>
      <p:graphicFrame>
        <p:nvGraphicFramePr>
          <p:cNvPr id="191496" name="Object 8"/>
          <p:cNvGraphicFramePr>
            <a:graphicFrameLocks noChangeAspect="1"/>
          </p:cNvGraphicFramePr>
          <p:nvPr/>
        </p:nvGraphicFramePr>
        <p:xfrm>
          <a:off x="408002" y="3786188"/>
          <a:ext cx="6688138" cy="1150937"/>
        </p:xfrm>
        <a:graphic>
          <a:graphicData uri="http://schemas.openxmlformats.org/presentationml/2006/ole">
            <mc:AlternateContent xmlns:mc="http://schemas.openxmlformats.org/markup-compatibility/2006">
              <mc:Choice xmlns:v="urn:schemas-microsoft-com:vml" Requires="v">
                <p:oleObj name="Equação" r:id="rId6" imgW="2806560" imgH="482400" progId="Equation.3">
                  <p:embed/>
                </p:oleObj>
              </mc:Choice>
              <mc:Fallback>
                <p:oleObj name="Equação" r:id="rId6" imgW="280656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002" y="3786188"/>
                        <a:ext cx="6688138" cy="1150937"/>
                      </a:xfrm>
                      <a:prstGeom prst="rect">
                        <a:avLst/>
                      </a:prstGeom>
                      <a:solidFill>
                        <a:schemeClr val="bg1"/>
                      </a:solidFill>
                    </p:spPr>
                  </p:pic>
                </p:oleObj>
              </mc:Fallback>
            </mc:AlternateContent>
          </a:graphicData>
        </a:graphic>
      </p:graphicFrame>
      <p:graphicFrame>
        <p:nvGraphicFramePr>
          <p:cNvPr id="191497" name="Object 9"/>
          <p:cNvGraphicFramePr>
            <a:graphicFrameLocks noChangeAspect="1"/>
          </p:cNvGraphicFramePr>
          <p:nvPr/>
        </p:nvGraphicFramePr>
        <p:xfrm>
          <a:off x="309530" y="5143500"/>
          <a:ext cx="6991350" cy="1150938"/>
        </p:xfrm>
        <a:graphic>
          <a:graphicData uri="http://schemas.openxmlformats.org/presentationml/2006/ole">
            <mc:AlternateContent xmlns:mc="http://schemas.openxmlformats.org/markup-compatibility/2006">
              <mc:Choice xmlns:v="urn:schemas-microsoft-com:vml" Requires="v">
                <p:oleObj name="Equação" r:id="rId8" imgW="2933640" imgH="482400" progId="Equation.3">
                  <p:embed/>
                </p:oleObj>
              </mc:Choice>
              <mc:Fallback>
                <p:oleObj name="Equação" r:id="rId8" imgW="293364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530" y="5143500"/>
                        <a:ext cx="6991350" cy="1150938"/>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90472"/>
                                        </p:tgtEl>
                                        <p:attrNameLst>
                                          <p:attrName>style.visibility</p:attrName>
                                        </p:attrNameLst>
                                      </p:cBhvr>
                                      <p:to>
                                        <p:strVal val="visible"/>
                                      </p:to>
                                    </p:set>
                                    <p:anim calcmode="lin" valueType="num">
                                      <p:cBhvr>
                                        <p:cTn id="7" dur="500" fill="hold"/>
                                        <p:tgtEl>
                                          <p:spTgt spid="190472"/>
                                        </p:tgtEl>
                                        <p:attrNameLst>
                                          <p:attrName>ppt_w</p:attrName>
                                        </p:attrNameLst>
                                      </p:cBhvr>
                                      <p:tavLst>
                                        <p:tav tm="0">
                                          <p:val>
                                            <p:fltVal val="0"/>
                                          </p:val>
                                        </p:tav>
                                        <p:tav tm="100000">
                                          <p:val>
                                            <p:strVal val="#ppt_w"/>
                                          </p:val>
                                        </p:tav>
                                      </p:tavLst>
                                    </p:anim>
                                    <p:anim calcmode="lin" valueType="num">
                                      <p:cBhvr>
                                        <p:cTn id="8" dur="500" fill="hold"/>
                                        <p:tgtEl>
                                          <p:spTgt spid="190472"/>
                                        </p:tgtEl>
                                        <p:attrNameLst>
                                          <p:attrName>ppt_h</p:attrName>
                                        </p:attrNameLst>
                                      </p:cBhvr>
                                      <p:tavLst>
                                        <p:tav tm="0">
                                          <p:val>
                                            <p:fltVal val="0"/>
                                          </p:val>
                                        </p:tav>
                                        <p:tav tm="100000">
                                          <p:val>
                                            <p:strVal val="#ppt_h"/>
                                          </p:val>
                                        </p:tav>
                                      </p:tavLst>
                                    </p:anim>
                                    <p:animEffect transition="in" filter="fade">
                                      <p:cBhvr>
                                        <p:cTn id="9" dur="500"/>
                                        <p:tgtEl>
                                          <p:spTgt spid="19047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91495"/>
                                        </p:tgtEl>
                                        <p:attrNameLst>
                                          <p:attrName>style.visibility</p:attrName>
                                        </p:attrNameLst>
                                      </p:cBhvr>
                                      <p:to>
                                        <p:strVal val="visible"/>
                                      </p:to>
                                    </p:set>
                                    <p:anim calcmode="lin" valueType="num">
                                      <p:cBhvr>
                                        <p:cTn id="14" dur="500" fill="hold"/>
                                        <p:tgtEl>
                                          <p:spTgt spid="191495"/>
                                        </p:tgtEl>
                                        <p:attrNameLst>
                                          <p:attrName>ppt_w</p:attrName>
                                        </p:attrNameLst>
                                      </p:cBhvr>
                                      <p:tavLst>
                                        <p:tav tm="0">
                                          <p:val>
                                            <p:fltVal val="0"/>
                                          </p:val>
                                        </p:tav>
                                        <p:tav tm="100000">
                                          <p:val>
                                            <p:strVal val="#ppt_w"/>
                                          </p:val>
                                        </p:tav>
                                      </p:tavLst>
                                    </p:anim>
                                    <p:anim calcmode="lin" valueType="num">
                                      <p:cBhvr>
                                        <p:cTn id="15" dur="500" fill="hold"/>
                                        <p:tgtEl>
                                          <p:spTgt spid="191495"/>
                                        </p:tgtEl>
                                        <p:attrNameLst>
                                          <p:attrName>ppt_h</p:attrName>
                                        </p:attrNameLst>
                                      </p:cBhvr>
                                      <p:tavLst>
                                        <p:tav tm="0">
                                          <p:val>
                                            <p:fltVal val="0"/>
                                          </p:val>
                                        </p:tav>
                                        <p:tav tm="100000">
                                          <p:val>
                                            <p:strVal val="#ppt_h"/>
                                          </p:val>
                                        </p:tav>
                                      </p:tavLst>
                                    </p:anim>
                                    <p:animEffect transition="in" filter="fade">
                                      <p:cBhvr>
                                        <p:cTn id="16" dur="500"/>
                                        <p:tgtEl>
                                          <p:spTgt spid="19149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91496"/>
                                        </p:tgtEl>
                                        <p:attrNameLst>
                                          <p:attrName>style.visibility</p:attrName>
                                        </p:attrNameLst>
                                      </p:cBhvr>
                                      <p:to>
                                        <p:strVal val="visible"/>
                                      </p:to>
                                    </p:set>
                                    <p:anim calcmode="lin" valueType="num">
                                      <p:cBhvr>
                                        <p:cTn id="21" dur="500" fill="hold"/>
                                        <p:tgtEl>
                                          <p:spTgt spid="191496"/>
                                        </p:tgtEl>
                                        <p:attrNameLst>
                                          <p:attrName>ppt_w</p:attrName>
                                        </p:attrNameLst>
                                      </p:cBhvr>
                                      <p:tavLst>
                                        <p:tav tm="0">
                                          <p:val>
                                            <p:fltVal val="0"/>
                                          </p:val>
                                        </p:tav>
                                        <p:tav tm="100000">
                                          <p:val>
                                            <p:strVal val="#ppt_w"/>
                                          </p:val>
                                        </p:tav>
                                      </p:tavLst>
                                    </p:anim>
                                    <p:anim calcmode="lin" valueType="num">
                                      <p:cBhvr>
                                        <p:cTn id="22" dur="500" fill="hold"/>
                                        <p:tgtEl>
                                          <p:spTgt spid="191496"/>
                                        </p:tgtEl>
                                        <p:attrNameLst>
                                          <p:attrName>ppt_h</p:attrName>
                                        </p:attrNameLst>
                                      </p:cBhvr>
                                      <p:tavLst>
                                        <p:tav tm="0">
                                          <p:val>
                                            <p:fltVal val="0"/>
                                          </p:val>
                                        </p:tav>
                                        <p:tav tm="100000">
                                          <p:val>
                                            <p:strVal val="#ppt_h"/>
                                          </p:val>
                                        </p:tav>
                                      </p:tavLst>
                                    </p:anim>
                                    <p:animEffect transition="in" filter="fade">
                                      <p:cBhvr>
                                        <p:cTn id="23" dur="500"/>
                                        <p:tgtEl>
                                          <p:spTgt spid="19149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91497"/>
                                        </p:tgtEl>
                                        <p:attrNameLst>
                                          <p:attrName>style.visibility</p:attrName>
                                        </p:attrNameLst>
                                      </p:cBhvr>
                                      <p:to>
                                        <p:strVal val="visible"/>
                                      </p:to>
                                    </p:set>
                                    <p:anim calcmode="lin" valueType="num">
                                      <p:cBhvr>
                                        <p:cTn id="28" dur="500" fill="hold"/>
                                        <p:tgtEl>
                                          <p:spTgt spid="191497"/>
                                        </p:tgtEl>
                                        <p:attrNameLst>
                                          <p:attrName>ppt_w</p:attrName>
                                        </p:attrNameLst>
                                      </p:cBhvr>
                                      <p:tavLst>
                                        <p:tav tm="0">
                                          <p:val>
                                            <p:fltVal val="0"/>
                                          </p:val>
                                        </p:tav>
                                        <p:tav tm="100000">
                                          <p:val>
                                            <p:strVal val="#ppt_w"/>
                                          </p:val>
                                        </p:tav>
                                      </p:tavLst>
                                    </p:anim>
                                    <p:anim calcmode="lin" valueType="num">
                                      <p:cBhvr>
                                        <p:cTn id="29" dur="500" fill="hold"/>
                                        <p:tgtEl>
                                          <p:spTgt spid="191497"/>
                                        </p:tgtEl>
                                        <p:attrNameLst>
                                          <p:attrName>ppt_h</p:attrName>
                                        </p:attrNameLst>
                                      </p:cBhvr>
                                      <p:tavLst>
                                        <p:tav tm="0">
                                          <p:val>
                                            <p:fltVal val="0"/>
                                          </p:val>
                                        </p:tav>
                                        <p:tav tm="100000">
                                          <p:val>
                                            <p:strVal val="#ppt_h"/>
                                          </p:val>
                                        </p:tav>
                                      </p:tavLst>
                                    </p:anim>
                                    <p:animEffect transition="in" filter="fade">
                                      <p:cBhvr>
                                        <p:cTn id="30" dur="500"/>
                                        <p:tgtEl>
                                          <p:spTgt spid="191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66654" y="500042"/>
            <a:ext cx="9634273" cy="500066"/>
          </a:xfrm>
          <a:solidFill>
            <a:schemeClr val="bg1"/>
          </a:solidFill>
        </p:spPr>
        <p:txBody>
          <a:bodyPr/>
          <a:lstStyle/>
          <a:p>
            <a:pPr>
              <a:buNone/>
            </a:pPr>
            <a:r>
              <a:rPr lang="en-US" dirty="0" err="1"/>
              <a:t>Calcular</a:t>
            </a:r>
            <a:r>
              <a:rPr lang="en-US" dirty="0"/>
              <a:t> </a:t>
            </a:r>
            <a:r>
              <a:rPr lang="en-US" dirty="0" err="1"/>
              <a:t>manualmente</a:t>
            </a:r>
            <a:r>
              <a:rPr lang="en-US" dirty="0"/>
              <a:t> a </a:t>
            </a:r>
            <a:r>
              <a:rPr lang="en-US" i="1" dirty="0"/>
              <a:t>F(z)</a:t>
            </a:r>
            <a:r>
              <a:rPr lang="en-US" dirty="0"/>
              <a:t> de f(t)=</a:t>
            </a:r>
            <a:r>
              <a:rPr lang="en-US" dirty="0" err="1"/>
              <a:t>cos</a:t>
            </a:r>
            <a:r>
              <a:rPr lang="en-US" dirty="0"/>
              <a:t>(</a:t>
            </a:r>
            <a:r>
              <a:rPr lang="el-GR" dirty="0"/>
              <a:t>ω</a:t>
            </a:r>
            <a:r>
              <a:rPr lang="en-US" i="1" dirty="0"/>
              <a:t>t)u(t) </a:t>
            </a:r>
            <a:endParaRPr lang="pt-BR" dirty="0"/>
          </a:p>
        </p:txBody>
      </p:sp>
      <p:sp>
        <p:nvSpPr>
          <p:cNvPr id="2" name="Título 1"/>
          <p:cNvSpPr>
            <a:spLocks noGrp="1"/>
          </p:cNvSpPr>
          <p:nvPr>
            <p:ph type="title"/>
          </p:nvPr>
        </p:nvSpPr>
        <p:spPr>
          <a:xfrm>
            <a:off x="271727" y="142852"/>
            <a:ext cx="9362546" cy="533400"/>
          </a:xfrm>
        </p:spPr>
        <p:txBody>
          <a:bodyPr/>
          <a:lstStyle/>
          <a:p>
            <a:r>
              <a:rPr lang="en-US" dirty="0" err="1"/>
              <a:t>Nise</a:t>
            </a:r>
            <a:r>
              <a:rPr lang="en-US" dirty="0"/>
              <a:t>, cap.13, pag.598, ex.1.d</a:t>
            </a:r>
            <a:endParaRPr lang="pt-BR" dirty="0"/>
          </a:p>
        </p:txBody>
      </p:sp>
      <p:graphicFrame>
        <p:nvGraphicFramePr>
          <p:cNvPr id="191497" name="Object 9"/>
          <p:cNvGraphicFramePr>
            <a:graphicFrameLocks noChangeAspect="1"/>
          </p:cNvGraphicFramePr>
          <p:nvPr/>
        </p:nvGraphicFramePr>
        <p:xfrm>
          <a:off x="400050" y="2071678"/>
          <a:ext cx="6810375" cy="1150938"/>
        </p:xfrm>
        <a:graphic>
          <a:graphicData uri="http://schemas.openxmlformats.org/presentationml/2006/ole">
            <mc:AlternateContent xmlns:mc="http://schemas.openxmlformats.org/markup-compatibility/2006">
              <mc:Choice xmlns:v="urn:schemas-microsoft-com:vml" Requires="v">
                <p:oleObj name="Equação" r:id="rId2" imgW="2857320" imgH="482400" progId="Equation.3">
                  <p:embed/>
                </p:oleObj>
              </mc:Choice>
              <mc:Fallback>
                <p:oleObj name="Equação" r:id="rId2" imgW="285732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2071678"/>
                        <a:ext cx="6810375" cy="1150938"/>
                      </a:xfrm>
                      <a:prstGeom prst="rect">
                        <a:avLst/>
                      </a:prstGeom>
                      <a:solidFill>
                        <a:schemeClr val="bg1"/>
                      </a:solidFill>
                    </p:spPr>
                  </p:pic>
                </p:oleObj>
              </mc:Fallback>
            </mc:AlternateContent>
          </a:graphicData>
        </a:graphic>
      </p:graphicFrame>
      <p:graphicFrame>
        <p:nvGraphicFramePr>
          <p:cNvPr id="192518" name="Object 6"/>
          <p:cNvGraphicFramePr>
            <a:graphicFrameLocks noChangeAspect="1"/>
          </p:cNvGraphicFramePr>
          <p:nvPr/>
        </p:nvGraphicFramePr>
        <p:xfrm>
          <a:off x="390542" y="928670"/>
          <a:ext cx="6991350" cy="1150938"/>
        </p:xfrm>
        <a:graphic>
          <a:graphicData uri="http://schemas.openxmlformats.org/presentationml/2006/ole">
            <mc:AlternateContent xmlns:mc="http://schemas.openxmlformats.org/markup-compatibility/2006">
              <mc:Choice xmlns:v="urn:schemas-microsoft-com:vml" Requires="v">
                <p:oleObj name="Equação" r:id="rId4" imgW="2933640" imgH="482400" progId="Equation.3">
                  <p:embed/>
                </p:oleObj>
              </mc:Choice>
              <mc:Fallback>
                <p:oleObj name="Equação" r:id="rId4" imgW="293364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42" y="928670"/>
                        <a:ext cx="6991350" cy="1150938"/>
                      </a:xfrm>
                      <a:prstGeom prst="rect">
                        <a:avLst/>
                      </a:prstGeom>
                      <a:solidFill>
                        <a:schemeClr val="bg1"/>
                      </a:solidFill>
                    </p:spPr>
                  </p:pic>
                </p:oleObj>
              </mc:Fallback>
            </mc:AlternateContent>
          </a:graphicData>
        </a:graphic>
      </p:graphicFrame>
      <p:graphicFrame>
        <p:nvGraphicFramePr>
          <p:cNvPr id="192519" name="Object 7"/>
          <p:cNvGraphicFramePr>
            <a:graphicFrameLocks noChangeAspect="1"/>
          </p:cNvGraphicFramePr>
          <p:nvPr/>
        </p:nvGraphicFramePr>
        <p:xfrm>
          <a:off x="393713" y="3286124"/>
          <a:ext cx="6416675" cy="1150937"/>
        </p:xfrm>
        <a:graphic>
          <a:graphicData uri="http://schemas.openxmlformats.org/presentationml/2006/ole">
            <mc:AlternateContent xmlns:mc="http://schemas.openxmlformats.org/markup-compatibility/2006">
              <mc:Choice xmlns:v="urn:schemas-microsoft-com:vml" Requires="v">
                <p:oleObj name="Equação" r:id="rId6" imgW="2692080" imgH="482400" progId="Equation.3">
                  <p:embed/>
                </p:oleObj>
              </mc:Choice>
              <mc:Fallback>
                <p:oleObj name="Equação" r:id="rId6" imgW="269208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13" y="3286124"/>
                        <a:ext cx="6416675" cy="1150937"/>
                      </a:xfrm>
                      <a:prstGeom prst="rect">
                        <a:avLst/>
                      </a:prstGeom>
                      <a:solidFill>
                        <a:schemeClr val="bg1"/>
                      </a:solidFill>
                    </p:spPr>
                  </p:pic>
                </p:oleObj>
              </mc:Fallback>
            </mc:AlternateContent>
          </a:graphicData>
        </a:graphic>
      </p:graphicFrame>
      <p:graphicFrame>
        <p:nvGraphicFramePr>
          <p:cNvPr id="192520" name="Object 8"/>
          <p:cNvGraphicFramePr>
            <a:graphicFrameLocks noChangeAspect="1"/>
          </p:cNvGraphicFramePr>
          <p:nvPr/>
        </p:nvGraphicFramePr>
        <p:xfrm>
          <a:off x="547688" y="4572008"/>
          <a:ext cx="6083300" cy="1938338"/>
        </p:xfrm>
        <a:graphic>
          <a:graphicData uri="http://schemas.openxmlformats.org/presentationml/2006/ole">
            <mc:AlternateContent xmlns:mc="http://schemas.openxmlformats.org/markup-compatibility/2006">
              <mc:Choice xmlns:v="urn:schemas-microsoft-com:vml" Requires="v">
                <p:oleObj name="Equação" r:id="rId8" imgW="2552400" imgH="812520" progId="Equation.3">
                  <p:embed/>
                </p:oleObj>
              </mc:Choice>
              <mc:Fallback>
                <p:oleObj name="Equação" r:id="rId8" imgW="2552400" imgH="8125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7688" y="4572008"/>
                        <a:ext cx="6083300" cy="1938338"/>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92518"/>
                                        </p:tgtEl>
                                        <p:attrNameLst>
                                          <p:attrName>style.visibility</p:attrName>
                                        </p:attrNameLst>
                                      </p:cBhvr>
                                      <p:to>
                                        <p:strVal val="visible"/>
                                      </p:to>
                                    </p:set>
                                    <p:anim calcmode="lin" valueType="num">
                                      <p:cBhvr>
                                        <p:cTn id="7" dur="500" fill="hold"/>
                                        <p:tgtEl>
                                          <p:spTgt spid="192518"/>
                                        </p:tgtEl>
                                        <p:attrNameLst>
                                          <p:attrName>ppt_w</p:attrName>
                                        </p:attrNameLst>
                                      </p:cBhvr>
                                      <p:tavLst>
                                        <p:tav tm="0">
                                          <p:val>
                                            <p:fltVal val="0"/>
                                          </p:val>
                                        </p:tav>
                                        <p:tav tm="100000">
                                          <p:val>
                                            <p:strVal val="#ppt_w"/>
                                          </p:val>
                                        </p:tav>
                                      </p:tavLst>
                                    </p:anim>
                                    <p:anim calcmode="lin" valueType="num">
                                      <p:cBhvr>
                                        <p:cTn id="8" dur="500" fill="hold"/>
                                        <p:tgtEl>
                                          <p:spTgt spid="192518"/>
                                        </p:tgtEl>
                                        <p:attrNameLst>
                                          <p:attrName>ppt_h</p:attrName>
                                        </p:attrNameLst>
                                      </p:cBhvr>
                                      <p:tavLst>
                                        <p:tav tm="0">
                                          <p:val>
                                            <p:fltVal val="0"/>
                                          </p:val>
                                        </p:tav>
                                        <p:tav tm="100000">
                                          <p:val>
                                            <p:strVal val="#ppt_h"/>
                                          </p:val>
                                        </p:tav>
                                      </p:tavLst>
                                    </p:anim>
                                    <p:animEffect transition="in" filter="fade">
                                      <p:cBhvr>
                                        <p:cTn id="9" dur="500"/>
                                        <p:tgtEl>
                                          <p:spTgt spid="1925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91497"/>
                                        </p:tgtEl>
                                        <p:attrNameLst>
                                          <p:attrName>style.visibility</p:attrName>
                                        </p:attrNameLst>
                                      </p:cBhvr>
                                      <p:to>
                                        <p:strVal val="visible"/>
                                      </p:to>
                                    </p:set>
                                    <p:anim calcmode="lin" valueType="num">
                                      <p:cBhvr>
                                        <p:cTn id="14" dur="500" fill="hold"/>
                                        <p:tgtEl>
                                          <p:spTgt spid="191497"/>
                                        </p:tgtEl>
                                        <p:attrNameLst>
                                          <p:attrName>ppt_w</p:attrName>
                                        </p:attrNameLst>
                                      </p:cBhvr>
                                      <p:tavLst>
                                        <p:tav tm="0">
                                          <p:val>
                                            <p:fltVal val="0"/>
                                          </p:val>
                                        </p:tav>
                                        <p:tav tm="100000">
                                          <p:val>
                                            <p:strVal val="#ppt_w"/>
                                          </p:val>
                                        </p:tav>
                                      </p:tavLst>
                                    </p:anim>
                                    <p:anim calcmode="lin" valueType="num">
                                      <p:cBhvr>
                                        <p:cTn id="15" dur="500" fill="hold"/>
                                        <p:tgtEl>
                                          <p:spTgt spid="191497"/>
                                        </p:tgtEl>
                                        <p:attrNameLst>
                                          <p:attrName>ppt_h</p:attrName>
                                        </p:attrNameLst>
                                      </p:cBhvr>
                                      <p:tavLst>
                                        <p:tav tm="0">
                                          <p:val>
                                            <p:fltVal val="0"/>
                                          </p:val>
                                        </p:tav>
                                        <p:tav tm="100000">
                                          <p:val>
                                            <p:strVal val="#ppt_h"/>
                                          </p:val>
                                        </p:tav>
                                      </p:tavLst>
                                    </p:anim>
                                    <p:animEffect transition="in" filter="fade">
                                      <p:cBhvr>
                                        <p:cTn id="16" dur="500"/>
                                        <p:tgtEl>
                                          <p:spTgt spid="19149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92519"/>
                                        </p:tgtEl>
                                        <p:attrNameLst>
                                          <p:attrName>style.visibility</p:attrName>
                                        </p:attrNameLst>
                                      </p:cBhvr>
                                      <p:to>
                                        <p:strVal val="visible"/>
                                      </p:to>
                                    </p:set>
                                    <p:anim calcmode="lin" valueType="num">
                                      <p:cBhvr>
                                        <p:cTn id="21" dur="500" fill="hold"/>
                                        <p:tgtEl>
                                          <p:spTgt spid="192519"/>
                                        </p:tgtEl>
                                        <p:attrNameLst>
                                          <p:attrName>ppt_w</p:attrName>
                                        </p:attrNameLst>
                                      </p:cBhvr>
                                      <p:tavLst>
                                        <p:tav tm="0">
                                          <p:val>
                                            <p:fltVal val="0"/>
                                          </p:val>
                                        </p:tav>
                                        <p:tav tm="100000">
                                          <p:val>
                                            <p:strVal val="#ppt_w"/>
                                          </p:val>
                                        </p:tav>
                                      </p:tavLst>
                                    </p:anim>
                                    <p:anim calcmode="lin" valueType="num">
                                      <p:cBhvr>
                                        <p:cTn id="22" dur="500" fill="hold"/>
                                        <p:tgtEl>
                                          <p:spTgt spid="192519"/>
                                        </p:tgtEl>
                                        <p:attrNameLst>
                                          <p:attrName>ppt_h</p:attrName>
                                        </p:attrNameLst>
                                      </p:cBhvr>
                                      <p:tavLst>
                                        <p:tav tm="0">
                                          <p:val>
                                            <p:fltVal val="0"/>
                                          </p:val>
                                        </p:tav>
                                        <p:tav tm="100000">
                                          <p:val>
                                            <p:strVal val="#ppt_h"/>
                                          </p:val>
                                        </p:tav>
                                      </p:tavLst>
                                    </p:anim>
                                    <p:animEffect transition="in" filter="fade">
                                      <p:cBhvr>
                                        <p:cTn id="23" dur="500"/>
                                        <p:tgtEl>
                                          <p:spTgt spid="19251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92520"/>
                                        </p:tgtEl>
                                        <p:attrNameLst>
                                          <p:attrName>style.visibility</p:attrName>
                                        </p:attrNameLst>
                                      </p:cBhvr>
                                      <p:to>
                                        <p:strVal val="visible"/>
                                      </p:to>
                                    </p:set>
                                    <p:anim calcmode="lin" valueType="num">
                                      <p:cBhvr>
                                        <p:cTn id="28" dur="500" fill="hold"/>
                                        <p:tgtEl>
                                          <p:spTgt spid="192520"/>
                                        </p:tgtEl>
                                        <p:attrNameLst>
                                          <p:attrName>ppt_w</p:attrName>
                                        </p:attrNameLst>
                                      </p:cBhvr>
                                      <p:tavLst>
                                        <p:tav tm="0">
                                          <p:val>
                                            <p:fltVal val="0"/>
                                          </p:val>
                                        </p:tav>
                                        <p:tav tm="100000">
                                          <p:val>
                                            <p:strVal val="#ppt_w"/>
                                          </p:val>
                                        </p:tav>
                                      </p:tavLst>
                                    </p:anim>
                                    <p:anim calcmode="lin" valueType="num">
                                      <p:cBhvr>
                                        <p:cTn id="29" dur="500" fill="hold"/>
                                        <p:tgtEl>
                                          <p:spTgt spid="192520"/>
                                        </p:tgtEl>
                                        <p:attrNameLst>
                                          <p:attrName>ppt_h</p:attrName>
                                        </p:attrNameLst>
                                      </p:cBhvr>
                                      <p:tavLst>
                                        <p:tav tm="0">
                                          <p:val>
                                            <p:fltVal val="0"/>
                                          </p:val>
                                        </p:tav>
                                        <p:tav tm="100000">
                                          <p:val>
                                            <p:strVal val="#ppt_h"/>
                                          </p:val>
                                        </p:tav>
                                      </p:tavLst>
                                    </p:anim>
                                    <p:animEffect transition="in" filter="fade">
                                      <p:cBhvr>
                                        <p:cTn id="30" dur="500"/>
                                        <p:tgtEl>
                                          <p:spTgt spid="192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66654" y="500042"/>
            <a:ext cx="9634273" cy="500066"/>
          </a:xfrm>
          <a:solidFill>
            <a:schemeClr val="bg1"/>
          </a:solidFill>
        </p:spPr>
        <p:txBody>
          <a:bodyPr/>
          <a:lstStyle/>
          <a:p>
            <a:pPr>
              <a:buNone/>
            </a:pPr>
            <a:r>
              <a:rPr lang="en-US" dirty="0" err="1"/>
              <a:t>Calcular</a:t>
            </a:r>
            <a:r>
              <a:rPr lang="en-US" dirty="0"/>
              <a:t> </a:t>
            </a:r>
            <a:r>
              <a:rPr lang="en-US" dirty="0" err="1"/>
              <a:t>manualmente</a:t>
            </a:r>
            <a:r>
              <a:rPr lang="en-US" dirty="0"/>
              <a:t> a </a:t>
            </a:r>
            <a:r>
              <a:rPr lang="en-US" i="1" dirty="0"/>
              <a:t>F(z)</a:t>
            </a:r>
            <a:r>
              <a:rPr lang="en-US" dirty="0"/>
              <a:t> de f(t)=</a:t>
            </a:r>
            <a:r>
              <a:rPr lang="en-US" dirty="0" err="1"/>
              <a:t>cos</a:t>
            </a:r>
            <a:r>
              <a:rPr lang="en-US" dirty="0"/>
              <a:t>(</a:t>
            </a:r>
            <a:r>
              <a:rPr lang="el-GR" dirty="0"/>
              <a:t>ω</a:t>
            </a:r>
            <a:r>
              <a:rPr lang="en-US" i="1" dirty="0"/>
              <a:t>t)u(t) </a:t>
            </a:r>
            <a:endParaRPr lang="pt-BR" dirty="0"/>
          </a:p>
        </p:txBody>
      </p:sp>
      <p:sp>
        <p:nvSpPr>
          <p:cNvPr id="2" name="Título 1"/>
          <p:cNvSpPr>
            <a:spLocks noGrp="1"/>
          </p:cNvSpPr>
          <p:nvPr>
            <p:ph type="title"/>
          </p:nvPr>
        </p:nvSpPr>
        <p:spPr>
          <a:xfrm>
            <a:off x="271727" y="142852"/>
            <a:ext cx="9362546" cy="533400"/>
          </a:xfrm>
        </p:spPr>
        <p:txBody>
          <a:bodyPr/>
          <a:lstStyle/>
          <a:p>
            <a:r>
              <a:rPr lang="en-US" dirty="0" err="1"/>
              <a:t>Nise</a:t>
            </a:r>
            <a:r>
              <a:rPr lang="en-US" dirty="0"/>
              <a:t>, cap.13, pag.598, ex.1.d</a:t>
            </a:r>
            <a:endParaRPr lang="pt-BR" dirty="0"/>
          </a:p>
        </p:txBody>
      </p:sp>
      <p:graphicFrame>
        <p:nvGraphicFramePr>
          <p:cNvPr id="192520" name="Object 8"/>
          <p:cNvGraphicFramePr>
            <a:graphicFrameLocks noChangeAspect="1"/>
          </p:cNvGraphicFramePr>
          <p:nvPr/>
        </p:nvGraphicFramePr>
        <p:xfrm>
          <a:off x="547688" y="1071546"/>
          <a:ext cx="6083300" cy="1938338"/>
        </p:xfrm>
        <a:graphic>
          <a:graphicData uri="http://schemas.openxmlformats.org/presentationml/2006/ole">
            <mc:AlternateContent xmlns:mc="http://schemas.openxmlformats.org/markup-compatibility/2006">
              <mc:Choice xmlns:v="urn:schemas-microsoft-com:vml" Requires="v">
                <p:oleObj name="Equação" r:id="rId2" imgW="2552400" imgH="812520" progId="Equation.3">
                  <p:embed/>
                </p:oleObj>
              </mc:Choice>
              <mc:Fallback>
                <p:oleObj name="Equação" r:id="rId2" imgW="2552400" imgH="8125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071546"/>
                        <a:ext cx="6083300" cy="1938338"/>
                      </a:xfrm>
                      <a:prstGeom prst="rect">
                        <a:avLst/>
                      </a:prstGeom>
                      <a:solidFill>
                        <a:schemeClr val="bg1"/>
                      </a:solidFill>
                    </p:spPr>
                  </p:pic>
                </p:oleObj>
              </mc:Fallback>
            </mc:AlternateContent>
          </a:graphicData>
        </a:graphic>
      </p:graphicFrame>
      <p:graphicFrame>
        <p:nvGraphicFramePr>
          <p:cNvPr id="193542" name="Object 6"/>
          <p:cNvGraphicFramePr>
            <a:graphicFrameLocks noChangeAspect="1"/>
          </p:cNvGraphicFramePr>
          <p:nvPr/>
        </p:nvGraphicFramePr>
        <p:xfrm>
          <a:off x="554038" y="3143248"/>
          <a:ext cx="6022975" cy="1090612"/>
        </p:xfrm>
        <a:graphic>
          <a:graphicData uri="http://schemas.openxmlformats.org/presentationml/2006/ole">
            <mc:AlternateContent xmlns:mc="http://schemas.openxmlformats.org/markup-compatibility/2006">
              <mc:Choice xmlns:v="urn:schemas-microsoft-com:vml" Requires="v">
                <p:oleObj name="Equação" r:id="rId4" imgW="2527200" imgH="457200" progId="Equation.3">
                  <p:embed/>
                </p:oleObj>
              </mc:Choice>
              <mc:Fallback>
                <p:oleObj name="Equação" r:id="rId4" imgW="25272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38" y="3143248"/>
                        <a:ext cx="6022975" cy="1090612"/>
                      </a:xfrm>
                      <a:prstGeom prst="rect">
                        <a:avLst/>
                      </a:prstGeom>
                      <a:solidFill>
                        <a:schemeClr val="bg1"/>
                      </a:solidFill>
                    </p:spPr>
                  </p:pic>
                </p:oleObj>
              </mc:Fallback>
            </mc:AlternateContent>
          </a:graphicData>
        </a:graphic>
      </p:graphicFrame>
      <p:graphicFrame>
        <p:nvGraphicFramePr>
          <p:cNvPr id="193543" name="Object 7"/>
          <p:cNvGraphicFramePr>
            <a:graphicFrameLocks noChangeAspect="1"/>
          </p:cNvGraphicFramePr>
          <p:nvPr/>
        </p:nvGraphicFramePr>
        <p:xfrm>
          <a:off x="584199" y="4572000"/>
          <a:ext cx="4297363" cy="1090613"/>
        </p:xfrm>
        <a:graphic>
          <a:graphicData uri="http://schemas.openxmlformats.org/presentationml/2006/ole">
            <mc:AlternateContent xmlns:mc="http://schemas.openxmlformats.org/markup-compatibility/2006">
              <mc:Choice xmlns:v="urn:schemas-microsoft-com:vml" Requires="v">
                <p:oleObj name="Equação" r:id="rId6" imgW="1803240" imgH="457200" progId="Equation.3">
                  <p:embed/>
                </p:oleObj>
              </mc:Choice>
              <mc:Fallback>
                <p:oleObj name="Equação" r:id="rId6" imgW="180324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199" y="4572000"/>
                        <a:ext cx="4297363" cy="1090613"/>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92520"/>
                                        </p:tgtEl>
                                        <p:attrNameLst>
                                          <p:attrName>style.visibility</p:attrName>
                                        </p:attrNameLst>
                                      </p:cBhvr>
                                      <p:to>
                                        <p:strVal val="visible"/>
                                      </p:to>
                                    </p:set>
                                    <p:anim calcmode="lin" valueType="num">
                                      <p:cBhvr>
                                        <p:cTn id="7" dur="500" fill="hold"/>
                                        <p:tgtEl>
                                          <p:spTgt spid="192520"/>
                                        </p:tgtEl>
                                        <p:attrNameLst>
                                          <p:attrName>ppt_w</p:attrName>
                                        </p:attrNameLst>
                                      </p:cBhvr>
                                      <p:tavLst>
                                        <p:tav tm="0">
                                          <p:val>
                                            <p:fltVal val="0"/>
                                          </p:val>
                                        </p:tav>
                                        <p:tav tm="100000">
                                          <p:val>
                                            <p:strVal val="#ppt_w"/>
                                          </p:val>
                                        </p:tav>
                                      </p:tavLst>
                                    </p:anim>
                                    <p:anim calcmode="lin" valueType="num">
                                      <p:cBhvr>
                                        <p:cTn id="8" dur="500" fill="hold"/>
                                        <p:tgtEl>
                                          <p:spTgt spid="192520"/>
                                        </p:tgtEl>
                                        <p:attrNameLst>
                                          <p:attrName>ppt_h</p:attrName>
                                        </p:attrNameLst>
                                      </p:cBhvr>
                                      <p:tavLst>
                                        <p:tav tm="0">
                                          <p:val>
                                            <p:fltVal val="0"/>
                                          </p:val>
                                        </p:tav>
                                        <p:tav tm="100000">
                                          <p:val>
                                            <p:strVal val="#ppt_h"/>
                                          </p:val>
                                        </p:tav>
                                      </p:tavLst>
                                    </p:anim>
                                    <p:animEffect transition="in" filter="fade">
                                      <p:cBhvr>
                                        <p:cTn id="9" dur="500"/>
                                        <p:tgtEl>
                                          <p:spTgt spid="1925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93542"/>
                                        </p:tgtEl>
                                        <p:attrNameLst>
                                          <p:attrName>style.visibility</p:attrName>
                                        </p:attrNameLst>
                                      </p:cBhvr>
                                      <p:to>
                                        <p:strVal val="visible"/>
                                      </p:to>
                                    </p:set>
                                    <p:anim calcmode="lin" valueType="num">
                                      <p:cBhvr>
                                        <p:cTn id="14" dur="500" fill="hold"/>
                                        <p:tgtEl>
                                          <p:spTgt spid="193542"/>
                                        </p:tgtEl>
                                        <p:attrNameLst>
                                          <p:attrName>ppt_w</p:attrName>
                                        </p:attrNameLst>
                                      </p:cBhvr>
                                      <p:tavLst>
                                        <p:tav tm="0">
                                          <p:val>
                                            <p:fltVal val="0"/>
                                          </p:val>
                                        </p:tav>
                                        <p:tav tm="100000">
                                          <p:val>
                                            <p:strVal val="#ppt_w"/>
                                          </p:val>
                                        </p:tav>
                                      </p:tavLst>
                                    </p:anim>
                                    <p:anim calcmode="lin" valueType="num">
                                      <p:cBhvr>
                                        <p:cTn id="15" dur="500" fill="hold"/>
                                        <p:tgtEl>
                                          <p:spTgt spid="193542"/>
                                        </p:tgtEl>
                                        <p:attrNameLst>
                                          <p:attrName>ppt_h</p:attrName>
                                        </p:attrNameLst>
                                      </p:cBhvr>
                                      <p:tavLst>
                                        <p:tav tm="0">
                                          <p:val>
                                            <p:fltVal val="0"/>
                                          </p:val>
                                        </p:tav>
                                        <p:tav tm="100000">
                                          <p:val>
                                            <p:strVal val="#ppt_h"/>
                                          </p:val>
                                        </p:tav>
                                      </p:tavLst>
                                    </p:anim>
                                    <p:animEffect transition="in" filter="fade">
                                      <p:cBhvr>
                                        <p:cTn id="16" dur="500"/>
                                        <p:tgtEl>
                                          <p:spTgt spid="19354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93543"/>
                                        </p:tgtEl>
                                        <p:attrNameLst>
                                          <p:attrName>style.visibility</p:attrName>
                                        </p:attrNameLst>
                                      </p:cBhvr>
                                      <p:to>
                                        <p:strVal val="visible"/>
                                      </p:to>
                                    </p:set>
                                    <p:anim calcmode="lin" valueType="num">
                                      <p:cBhvr>
                                        <p:cTn id="21" dur="500" fill="hold"/>
                                        <p:tgtEl>
                                          <p:spTgt spid="193543"/>
                                        </p:tgtEl>
                                        <p:attrNameLst>
                                          <p:attrName>ppt_w</p:attrName>
                                        </p:attrNameLst>
                                      </p:cBhvr>
                                      <p:tavLst>
                                        <p:tav tm="0">
                                          <p:val>
                                            <p:fltVal val="0"/>
                                          </p:val>
                                        </p:tav>
                                        <p:tav tm="100000">
                                          <p:val>
                                            <p:strVal val="#ppt_w"/>
                                          </p:val>
                                        </p:tav>
                                      </p:tavLst>
                                    </p:anim>
                                    <p:anim calcmode="lin" valueType="num">
                                      <p:cBhvr>
                                        <p:cTn id="22" dur="500" fill="hold"/>
                                        <p:tgtEl>
                                          <p:spTgt spid="193543"/>
                                        </p:tgtEl>
                                        <p:attrNameLst>
                                          <p:attrName>ppt_h</p:attrName>
                                        </p:attrNameLst>
                                      </p:cBhvr>
                                      <p:tavLst>
                                        <p:tav tm="0">
                                          <p:val>
                                            <p:fltVal val="0"/>
                                          </p:val>
                                        </p:tav>
                                        <p:tav tm="100000">
                                          <p:val>
                                            <p:strVal val="#ppt_h"/>
                                          </p:val>
                                        </p:tav>
                                      </p:tavLst>
                                    </p:anim>
                                    <p:animEffect transition="in" filter="fade">
                                      <p:cBhvr>
                                        <p:cTn id="23" dur="500"/>
                                        <p:tgtEl>
                                          <p:spTgt spid="193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ço Reservado para Número de Slide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42EF0C27-3713-4466-9983-4DC1E826A097}" type="slidenum">
              <a:rPr lang="en-US" altLang="pt-BR" sz="1400" smtClean="0"/>
              <a:pPr eaLnBrk="1" hangingPunct="1"/>
              <a:t>116</a:t>
            </a:fld>
            <a:endParaRPr lang="en-US" altLang="pt-BR" sz="1400"/>
          </a:p>
        </p:txBody>
      </p:sp>
      <p:sp>
        <p:nvSpPr>
          <p:cNvPr id="32771" name="Rectangle 2"/>
          <p:cNvSpPr>
            <a:spLocks noChangeArrowheads="1"/>
          </p:cNvSpPr>
          <p:nvPr/>
        </p:nvSpPr>
        <p:spPr bwMode="auto">
          <a:xfrm>
            <a:off x="231775" y="311150"/>
            <a:ext cx="9364663" cy="825500"/>
          </a:xfrm>
          <a:prstGeom prst="rect">
            <a:avLst/>
          </a:prstGeom>
          <a:solidFill>
            <a:srgbClr val="FFFF99"/>
          </a:solidFill>
          <a:ln w="12700">
            <a:solidFill>
              <a:schemeClr val="accent2"/>
            </a:solidFill>
            <a:miter lim="800000"/>
            <a:headEnd/>
            <a:tailEnd/>
          </a:ln>
        </p:spPr>
        <p:txBody>
          <a:bodyPr lIns="92075" tIns="46038" rIns="92075" bIns="46038" anchor="ct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r>
              <a:rPr lang="en-US" altLang="pt-BR" sz="4000">
                <a:solidFill>
                  <a:schemeClr val="tx2"/>
                </a:solidFill>
              </a:rPr>
              <a:t>Um Exemplo de Equação de 2a Ordem</a:t>
            </a:r>
          </a:p>
        </p:txBody>
      </p:sp>
      <p:sp>
        <p:nvSpPr>
          <p:cNvPr id="28675" name="Rectangle 3"/>
          <p:cNvSpPr>
            <a:spLocks noChangeArrowheads="1"/>
          </p:cNvSpPr>
          <p:nvPr/>
        </p:nvSpPr>
        <p:spPr bwMode="auto">
          <a:xfrm>
            <a:off x="541338" y="1219200"/>
            <a:ext cx="84201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just" eaLnBrk="1" hangingPunct="1">
              <a:lnSpc>
                <a:spcPct val="90000"/>
              </a:lnSpc>
              <a:spcBef>
                <a:spcPct val="20000"/>
              </a:spcBef>
              <a:buClr>
                <a:schemeClr val="hlink"/>
              </a:buClr>
              <a:buSzPct val="100000"/>
              <a:buFont typeface="Wingdings" pitchFamily="2" charset="2"/>
              <a:buChar char="ð"/>
            </a:pPr>
            <a:r>
              <a:rPr lang="en-US" altLang="pt-BR"/>
              <a:t>A equação a seguir descreve o comportamento de um sistema de segunda ordem. Determine a frequência natural e a razão de amortecimento do sistema. Converta a mesma para sua forma padrão como mostrado no slide anterior e encontre a resposta no equilíbrio (resposta do sistema na ausência de efeitos dinâmicos) .</a:t>
            </a:r>
          </a:p>
        </p:txBody>
      </p:sp>
      <p:graphicFrame>
        <p:nvGraphicFramePr>
          <p:cNvPr id="109570" name="Object 5"/>
          <p:cNvGraphicFramePr>
            <a:graphicFrameLocks noChangeAspect="1"/>
          </p:cNvGraphicFramePr>
          <p:nvPr/>
        </p:nvGraphicFramePr>
        <p:xfrm>
          <a:off x="1155700" y="4953000"/>
          <a:ext cx="7842250" cy="1009650"/>
        </p:xfrm>
        <a:graphic>
          <a:graphicData uri="http://schemas.openxmlformats.org/presentationml/2006/ole">
            <mc:AlternateContent xmlns:mc="http://schemas.openxmlformats.org/markup-compatibility/2006">
              <mc:Choice xmlns:v="urn:schemas-microsoft-com:vml" Requires="v">
                <p:oleObj name="Equation" r:id="rId2" imgW="3009900" imgH="419100" progId="">
                  <p:embed/>
                </p:oleObj>
              </mc:Choice>
              <mc:Fallback>
                <p:oleObj name="Equation" r:id="rId2" imgW="3009900" imgH="4191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4953000"/>
                        <a:ext cx="78422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0" fill="hold" nodeType="clickEffect">
                                  <p:stCondLst>
                                    <p:cond delay="0"/>
                                  </p:stCondLst>
                                  <p:childTnLst>
                                    <p:set>
                                      <p:cBhvr>
                                        <p:cTn id="10" dur="1" fill="hold">
                                          <p:stCondLst>
                                            <p:cond delay="0"/>
                                          </p:stCondLst>
                                        </p:cTn>
                                        <p:tgtEl>
                                          <p:spTgt spid="109570"/>
                                        </p:tgtEl>
                                        <p:attrNameLst>
                                          <p:attrName>style.visibility</p:attrName>
                                        </p:attrNameLst>
                                      </p:cBhvr>
                                      <p:to>
                                        <p:strVal val="visible"/>
                                      </p:to>
                                    </p:set>
                                    <p:anim calcmode="lin" valueType="num">
                                      <p:cBhvr>
                                        <p:cTn id="11" dur="500" fill="hold"/>
                                        <p:tgtEl>
                                          <p:spTgt spid="109570"/>
                                        </p:tgtEl>
                                        <p:attrNameLst>
                                          <p:attrName>ppt_w</p:attrName>
                                        </p:attrNameLst>
                                      </p:cBhvr>
                                      <p:tavLst>
                                        <p:tav tm="0">
                                          <p:val>
                                            <p:fltVal val="0"/>
                                          </p:val>
                                        </p:tav>
                                        <p:tav tm="100000">
                                          <p:val>
                                            <p:strVal val="#ppt_w"/>
                                          </p:val>
                                        </p:tav>
                                      </p:tavLst>
                                    </p:anim>
                                    <p:anim calcmode="lin" valueType="num">
                                      <p:cBhvr>
                                        <p:cTn id="12" dur="500" fill="hold"/>
                                        <p:tgtEl>
                                          <p:spTgt spid="109570"/>
                                        </p:tgtEl>
                                        <p:attrNameLst>
                                          <p:attrName>ppt_h</p:attrName>
                                        </p:attrNameLst>
                                      </p:cBhvr>
                                      <p:tavLst>
                                        <p:tav tm="0">
                                          <p:val>
                                            <p:fltVal val="0"/>
                                          </p:val>
                                        </p:tav>
                                        <p:tav tm="100000">
                                          <p:val>
                                            <p:strVal val="#ppt_h"/>
                                          </p:val>
                                        </p:tav>
                                      </p:tavLst>
                                    </p:anim>
                                    <p:animEffect transition="in" filter="fade">
                                      <p:cBhvr>
                                        <p:cTn id="13" dur="500"/>
                                        <p:tgtEl>
                                          <p:spTgt spid="10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autoUpdateAnimBg="0"/>
    </p:bldLst>
  </p:timing>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ex.2</a:t>
            </a:r>
            <a:endParaRPr lang="pt-BR" dirty="0"/>
          </a:p>
        </p:txBody>
      </p:sp>
      <p:sp>
        <p:nvSpPr>
          <p:cNvPr id="3" name="Espaço Reservado para Conteúdo 2"/>
          <p:cNvSpPr>
            <a:spLocks noGrp="1"/>
          </p:cNvSpPr>
          <p:nvPr>
            <p:ph idx="1"/>
          </p:nvPr>
        </p:nvSpPr>
        <p:spPr>
          <a:xfrm>
            <a:off x="294085" y="714356"/>
            <a:ext cx="9340188" cy="5929354"/>
          </a:xfrm>
        </p:spPr>
        <p:txBody>
          <a:bodyPr/>
          <a:lstStyle/>
          <a:p>
            <a:r>
              <a:rPr lang="en-US" dirty="0" err="1"/>
              <a:t>Repita</a:t>
            </a:r>
            <a:r>
              <a:rPr lang="en-US" dirty="0"/>
              <a:t> o </a:t>
            </a:r>
            <a:r>
              <a:rPr lang="en-US" dirty="0" err="1"/>
              <a:t>problema</a:t>
            </a:r>
            <a:r>
              <a:rPr lang="en-US" dirty="0"/>
              <a:t> anterior </a:t>
            </a:r>
            <a:r>
              <a:rPr lang="en-US" dirty="0" err="1"/>
              <a:t>utilizando</a:t>
            </a:r>
            <a:r>
              <a:rPr lang="en-US" dirty="0"/>
              <a:t> o </a:t>
            </a:r>
            <a:r>
              <a:rPr lang="en-US" dirty="0" err="1"/>
              <a:t>Matlab</a:t>
            </a:r>
            <a:r>
              <a:rPr lang="en-US" dirty="0"/>
              <a:t> e a Toolbox de </a:t>
            </a:r>
            <a:r>
              <a:rPr lang="en-US" dirty="0" err="1"/>
              <a:t>Matemática</a:t>
            </a:r>
            <a:r>
              <a:rPr lang="en-US" dirty="0"/>
              <a:t> </a:t>
            </a:r>
            <a:r>
              <a:rPr lang="en-US" dirty="0" err="1"/>
              <a:t>Simbólica</a:t>
            </a:r>
            <a:endParaRPr lang="en-US" dirty="0"/>
          </a:p>
          <a:p>
            <a:r>
              <a:rPr lang="en-US" dirty="0"/>
              <a:t>Os </a:t>
            </a:r>
            <a:r>
              <a:rPr lang="en-US" dirty="0" err="1"/>
              <a:t>comandos</a:t>
            </a:r>
            <a:r>
              <a:rPr lang="en-US" dirty="0"/>
              <a:t> </a:t>
            </a:r>
            <a:r>
              <a:rPr lang="en-US" dirty="0" err="1"/>
              <a:t>seriam</a:t>
            </a:r>
            <a:r>
              <a:rPr lang="en-US" dirty="0"/>
              <a:t> :</a:t>
            </a:r>
          </a:p>
          <a:p>
            <a:pPr lvl="1"/>
            <a:r>
              <a:rPr lang="en-US" i="1" dirty="0"/>
              <a:t> </a:t>
            </a:r>
            <a:r>
              <a:rPr lang="en-US" i="1" dirty="0" err="1"/>
              <a:t>syms</a:t>
            </a:r>
            <a:r>
              <a:rPr lang="en-US" i="1" dirty="0"/>
              <a:t> t K T a</a:t>
            </a:r>
          </a:p>
          <a:p>
            <a:pPr lvl="1"/>
            <a:r>
              <a:rPr lang="en-US" i="1" dirty="0"/>
              <a:t> pretty(</a:t>
            </a:r>
            <a:r>
              <a:rPr lang="en-US" i="1" dirty="0" err="1"/>
              <a:t>ztrans</a:t>
            </a:r>
            <a:r>
              <a:rPr lang="en-US" i="1" dirty="0"/>
              <a:t>(exp(-a*t*T),</a:t>
            </a:r>
            <a:r>
              <a:rPr lang="en-US" i="1" dirty="0" err="1"/>
              <a:t>t,z</a:t>
            </a:r>
            <a:r>
              <a:rPr lang="en-US" i="1" dirty="0"/>
              <a:t>))</a:t>
            </a:r>
          </a:p>
          <a:p>
            <a:pPr lvl="1"/>
            <a:r>
              <a:rPr lang="en-US" i="1" dirty="0"/>
              <a:t> pretty(</a:t>
            </a:r>
            <a:r>
              <a:rPr lang="en-US" i="1" dirty="0" err="1"/>
              <a:t>ztrans</a:t>
            </a:r>
            <a:r>
              <a:rPr lang="en-US" i="1" dirty="0"/>
              <a:t>(</a:t>
            </a:r>
            <a:r>
              <a:rPr lang="en-US" i="1" dirty="0" err="1"/>
              <a:t>heaviside</a:t>
            </a:r>
            <a:r>
              <a:rPr lang="en-US" i="1" dirty="0"/>
              <a:t>(t*T),</a:t>
            </a:r>
            <a:r>
              <a:rPr lang="en-US" i="1" dirty="0" err="1"/>
              <a:t>t,z</a:t>
            </a:r>
            <a:r>
              <a:rPr lang="en-US" i="1" dirty="0"/>
              <a:t>))</a:t>
            </a:r>
          </a:p>
          <a:p>
            <a:pPr lvl="1"/>
            <a:r>
              <a:rPr lang="en-US" i="1" dirty="0"/>
              <a:t> pretty(</a:t>
            </a:r>
            <a:r>
              <a:rPr lang="en-US" i="1" dirty="0" err="1"/>
              <a:t>ztrans</a:t>
            </a:r>
            <a:r>
              <a:rPr lang="en-US" i="1" dirty="0"/>
              <a:t>((t*T)^2*exp(-a*t*T),</a:t>
            </a:r>
            <a:r>
              <a:rPr lang="en-US" i="1" dirty="0" err="1"/>
              <a:t>t,z</a:t>
            </a:r>
            <a:r>
              <a:rPr lang="en-US" i="1" dirty="0"/>
              <a:t>))</a:t>
            </a:r>
          </a:p>
          <a:p>
            <a:pPr lvl="1"/>
            <a:r>
              <a:rPr lang="en-US" i="1" dirty="0"/>
              <a:t> pretty(</a:t>
            </a:r>
            <a:r>
              <a:rPr lang="en-US" i="1" dirty="0" err="1"/>
              <a:t>ztrans</a:t>
            </a:r>
            <a:r>
              <a:rPr lang="en-US" i="1" dirty="0"/>
              <a:t>(</a:t>
            </a:r>
            <a:r>
              <a:rPr lang="en-US" i="1" dirty="0" err="1"/>
              <a:t>cos</a:t>
            </a:r>
            <a:r>
              <a:rPr lang="en-US" i="1" dirty="0"/>
              <a:t>(w*t*T)),</a:t>
            </a:r>
            <a:r>
              <a:rPr lang="en-US" i="1" dirty="0" err="1"/>
              <a:t>t,z</a:t>
            </a:r>
            <a:r>
              <a:rPr lang="en-US" i="1" dirty="0"/>
              <a:t>)</a:t>
            </a:r>
          </a:p>
          <a:p>
            <a:pPr lvl="2"/>
            <a:r>
              <a:rPr lang="en-US" i="1" dirty="0"/>
              <a:t> pretty -&gt; </a:t>
            </a:r>
            <a:r>
              <a:rPr lang="en-US" i="1" dirty="0" err="1"/>
              <a:t>apresenta</a:t>
            </a:r>
            <a:r>
              <a:rPr lang="en-US" i="1" dirty="0"/>
              <a:t> a </a:t>
            </a:r>
            <a:r>
              <a:rPr lang="en-US" i="1" dirty="0" err="1"/>
              <a:t>saida</a:t>
            </a:r>
            <a:r>
              <a:rPr lang="en-US" i="1" dirty="0"/>
              <a:t> </a:t>
            </a:r>
            <a:r>
              <a:rPr lang="en-US" i="1" dirty="0" err="1"/>
              <a:t>em</a:t>
            </a:r>
            <a:r>
              <a:rPr lang="en-US" i="1" dirty="0"/>
              <a:t> um </a:t>
            </a:r>
            <a:r>
              <a:rPr lang="en-US" i="1" dirty="0" err="1"/>
              <a:t>formato</a:t>
            </a:r>
            <a:r>
              <a:rPr lang="en-US" i="1" dirty="0"/>
              <a:t> </a:t>
            </a:r>
            <a:r>
              <a:rPr lang="en-US" i="1" dirty="0" err="1"/>
              <a:t>mais</a:t>
            </a:r>
            <a:r>
              <a:rPr lang="en-US" i="1" dirty="0"/>
              <a:t> </a:t>
            </a:r>
            <a:r>
              <a:rPr lang="en-US" i="1" dirty="0" err="1"/>
              <a:t>fácil</a:t>
            </a:r>
            <a:endParaRPr lang="en-US" i="1" dirty="0"/>
          </a:p>
          <a:p>
            <a:pPr lvl="2"/>
            <a:r>
              <a:rPr lang="en-US" i="1" dirty="0"/>
              <a:t> </a:t>
            </a:r>
            <a:r>
              <a:rPr lang="en-US" i="1" dirty="0" err="1"/>
              <a:t>ztrans</a:t>
            </a:r>
            <a:r>
              <a:rPr lang="en-US" i="1" dirty="0"/>
              <a:t>(f(t),</a:t>
            </a:r>
            <a:r>
              <a:rPr lang="en-US" i="1" dirty="0" err="1"/>
              <a:t>t,z</a:t>
            </a:r>
            <a:r>
              <a:rPr lang="en-US" i="1" dirty="0"/>
              <a:t>) -&gt; </a:t>
            </a:r>
            <a:r>
              <a:rPr lang="en-US" i="1" dirty="0" err="1"/>
              <a:t>gera</a:t>
            </a:r>
            <a:r>
              <a:rPr lang="en-US" i="1" dirty="0"/>
              <a:t> a </a:t>
            </a:r>
            <a:r>
              <a:rPr lang="en-US" i="1" dirty="0" err="1"/>
              <a:t>transformada</a:t>
            </a:r>
            <a:r>
              <a:rPr lang="en-US" i="1" dirty="0"/>
              <a:t> z de f(t). Observe </a:t>
            </a:r>
            <a:r>
              <a:rPr lang="en-US" i="1" dirty="0" err="1"/>
              <a:t>que</a:t>
            </a:r>
            <a:r>
              <a:rPr lang="en-US" i="1" dirty="0"/>
              <a:t> </a:t>
            </a:r>
            <a:r>
              <a:rPr lang="en-US" i="1" dirty="0" err="1"/>
              <a:t>para</a:t>
            </a:r>
            <a:r>
              <a:rPr lang="en-US" i="1" dirty="0"/>
              <a:t> </a:t>
            </a:r>
            <a:r>
              <a:rPr lang="en-US" i="1" dirty="0" err="1"/>
              <a:t>aparecer</a:t>
            </a:r>
            <a:r>
              <a:rPr lang="en-US" i="1" dirty="0"/>
              <a:t> o </a:t>
            </a:r>
            <a:r>
              <a:rPr lang="en-US" i="1" dirty="0" err="1"/>
              <a:t>periodo</a:t>
            </a:r>
            <a:r>
              <a:rPr lang="en-US" i="1" dirty="0"/>
              <a:t> de </a:t>
            </a:r>
            <a:r>
              <a:rPr lang="en-US" i="1" dirty="0" err="1"/>
              <a:t>amostragem</a:t>
            </a:r>
            <a:r>
              <a:rPr lang="en-US" i="1" dirty="0"/>
              <a:t> T </a:t>
            </a:r>
            <a:r>
              <a:rPr lang="en-US" i="1" dirty="0" err="1"/>
              <a:t>ele</a:t>
            </a:r>
            <a:r>
              <a:rPr lang="en-US" i="1" dirty="0"/>
              <a:t> </a:t>
            </a:r>
            <a:r>
              <a:rPr lang="en-US" i="1" dirty="0" err="1"/>
              <a:t>deve</a:t>
            </a:r>
            <a:r>
              <a:rPr lang="en-US" i="1" dirty="0"/>
              <a:t> ser </a:t>
            </a:r>
            <a:r>
              <a:rPr lang="en-US" i="1" dirty="0" err="1"/>
              <a:t>explicitamente</a:t>
            </a:r>
            <a:r>
              <a:rPr lang="en-US" i="1" dirty="0"/>
              <a:t> </a:t>
            </a:r>
            <a:r>
              <a:rPr lang="en-US" i="1" dirty="0" err="1"/>
              <a:t>colocado</a:t>
            </a:r>
            <a:r>
              <a:rPr lang="en-US" i="1" dirty="0"/>
              <a:t> </a:t>
            </a:r>
            <a:r>
              <a:rPr lang="en-US" i="1" dirty="0" err="1"/>
              <a:t>na</a:t>
            </a:r>
            <a:r>
              <a:rPr lang="en-US" i="1" dirty="0"/>
              <a:t> </a:t>
            </a:r>
            <a:r>
              <a:rPr lang="en-US" i="1" dirty="0" err="1"/>
              <a:t>definição</a:t>
            </a:r>
            <a:r>
              <a:rPr lang="en-US" i="1" dirty="0"/>
              <a:t> de </a:t>
            </a:r>
            <a:r>
              <a:rPr lang="en-US" i="1" dirty="0" err="1"/>
              <a:t>função</a:t>
            </a:r>
            <a:endParaRPr lang="pt-BR" i="1" dirty="0"/>
          </a:p>
        </p:txBody>
      </p:sp>
    </p:spTree>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ex.3</a:t>
            </a:r>
            <a:endParaRPr lang="pt-BR" dirty="0"/>
          </a:p>
        </p:txBody>
      </p:sp>
      <p:sp>
        <p:nvSpPr>
          <p:cNvPr id="3" name="Espaço Reservado para Conteúdo 2"/>
          <p:cNvSpPr>
            <a:spLocks noGrp="1"/>
          </p:cNvSpPr>
          <p:nvPr>
            <p:ph idx="1"/>
          </p:nvPr>
        </p:nvSpPr>
        <p:spPr/>
        <p:txBody>
          <a:bodyPr/>
          <a:lstStyle/>
          <a:p>
            <a:r>
              <a:rPr lang="en-US" dirty="0"/>
              <a:t>Para </a:t>
            </a:r>
            <a:r>
              <a:rPr lang="en-US" dirty="0" err="1"/>
              <a:t>cada</a:t>
            </a:r>
            <a:r>
              <a:rPr lang="en-US" dirty="0"/>
              <a:t> F(z) </a:t>
            </a:r>
            <a:r>
              <a:rPr lang="en-US" dirty="0" err="1"/>
              <a:t>calcule</a:t>
            </a:r>
            <a:r>
              <a:rPr lang="en-US" dirty="0"/>
              <a:t> a </a:t>
            </a:r>
            <a:r>
              <a:rPr lang="en-US" dirty="0" err="1"/>
              <a:t>transformada</a:t>
            </a:r>
            <a:r>
              <a:rPr lang="en-US" dirty="0"/>
              <a:t> </a:t>
            </a:r>
            <a:r>
              <a:rPr lang="en-US" dirty="0" err="1"/>
              <a:t>inversa</a:t>
            </a:r>
            <a:r>
              <a:rPr lang="en-US" dirty="0"/>
              <a:t> </a:t>
            </a:r>
            <a:r>
              <a:rPr lang="en-US" dirty="0" err="1"/>
              <a:t>utilizando</a:t>
            </a:r>
            <a:r>
              <a:rPr lang="en-US" dirty="0"/>
              <a:t> </a:t>
            </a:r>
            <a:r>
              <a:rPr lang="en-US" dirty="0" err="1"/>
              <a:t>expansão</a:t>
            </a:r>
            <a:r>
              <a:rPr lang="en-US" dirty="0"/>
              <a:t> </a:t>
            </a:r>
            <a:r>
              <a:rPr lang="en-US" dirty="0" err="1"/>
              <a:t>em</a:t>
            </a:r>
            <a:r>
              <a:rPr lang="en-US" dirty="0"/>
              <a:t> </a:t>
            </a:r>
            <a:r>
              <a:rPr lang="en-US" dirty="0" err="1"/>
              <a:t>frações</a:t>
            </a:r>
            <a:r>
              <a:rPr lang="en-US" dirty="0"/>
              <a:t> </a:t>
            </a:r>
            <a:r>
              <a:rPr lang="en-US" dirty="0" err="1"/>
              <a:t>parciais</a:t>
            </a:r>
            <a:endParaRPr lang="en-US" dirty="0"/>
          </a:p>
          <a:p>
            <a:pPr lvl="1"/>
            <a:r>
              <a:rPr lang="en-US" dirty="0"/>
              <a:t> No </a:t>
            </a:r>
            <a:r>
              <a:rPr lang="en-US" dirty="0" err="1"/>
              <a:t>wxMaxima</a:t>
            </a:r>
            <a:r>
              <a:rPr lang="en-US" dirty="0"/>
              <a:t> :</a:t>
            </a:r>
          </a:p>
          <a:p>
            <a:pPr lvl="2"/>
            <a:r>
              <a:rPr lang="en-US" dirty="0"/>
              <a:t> </a:t>
            </a:r>
            <a:r>
              <a:rPr lang="en-US" dirty="0" err="1"/>
              <a:t>numer</a:t>
            </a:r>
            <a:r>
              <a:rPr lang="en-US" dirty="0"/>
              <a:t> : true </a:t>
            </a:r>
          </a:p>
          <a:p>
            <a:pPr lvl="2"/>
            <a:r>
              <a:rPr lang="en-US" i="1" dirty="0"/>
              <a:t>f(z):=z*(z+3)*(z+5)/((z-0.4)*(z-0.6)*(z-0.8))</a:t>
            </a:r>
          </a:p>
          <a:p>
            <a:pPr lvl="2"/>
            <a:r>
              <a:rPr lang="en-US" i="1" dirty="0"/>
              <a:t> </a:t>
            </a:r>
            <a:r>
              <a:rPr lang="en-US" i="1" dirty="0" err="1"/>
              <a:t>partfrac</a:t>
            </a:r>
            <a:r>
              <a:rPr lang="en-US" i="1" dirty="0"/>
              <a:t>(f(z)/</a:t>
            </a:r>
            <a:r>
              <a:rPr lang="en-US" i="1" dirty="0" err="1"/>
              <a:t>z,z</a:t>
            </a:r>
            <a:r>
              <a:rPr lang="en-US" i="1" dirty="0"/>
              <a:t>)</a:t>
            </a:r>
          </a:p>
          <a:p>
            <a:pPr lvl="2"/>
            <a:r>
              <a:rPr lang="en-US" i="1" dirty="0"/>
              <a:t> </a:t>
            </a:r>
            <a:r>
              <a:rPr lang="en-US" dirty="0" err="1"/>
              <a:t>Obtemos</a:t>
            </a:r>
            <a:r>
              <a:rPr lang="en-US" dirty="0"/>
              <a:t> </a:t>
            </a:r>
            <a:r>
              <a:rPr lang="en-US" dirty="0" err="1"/>
              <a:t>como</a:t>
            </a:r>
            <a:r>
              <a:rPr lang="en-US" dirty="0"/>
              <a:t> </a:t>
            </a:r>
            <a:r>
              <a:rPr lang="en-US" dirty="0" err="1"/>
              <a:t>resultado</a:t>
            </a:r>
            <a:r>
              <a:rPr lang="en-US" dirty="0"/>
              <a:t> :</a:t>
            </a:r>
          </a:p>
          <a:p>
            <a:pPr lvl="2">
              <a:buNone/>
            </a:pPr>
            <a:r>
              <a:rPr lang="pl-PL" i="1" dirty="0"/>
              <a:t>1147.5/(5*z-2)-2520/(5*z-3)+1377.5/(5*z-4)</a:t>
            </a:r>
            <a:endParaRPr lang="en-US" i="1" dirty="0"/>
          </a:p>
          <a:p>
            <a:pPr lvl="2"/>
            <a:r>
              <a:rPr lang="en-US" i="1" dirty="0"/>
              <a:t> </a:t>
            </a:r>
            <a:r>
              <a:rPr lang="en-US" dirty="0" err="1"/>
              <a:t>Fazemos</a:t>
            </a:r>
            <a:r>
              <a:rPr lang="en-US" dirty="0"/>
              <a:t> </a:t>
            </a:r>
            <a:r>
              <a:rPr lang="en-US" dirty="0" err="1"/>
              <a:t>então</a:t>
            </a:r>
            <a:r>
              <a:rPr lang="en-US" dirty="0"/>
              <a:t> :</a:t>
            </a:r>
          </a:p>
          <a:p>
            <a:pPr lvl="2">
              <a:buNone/>
            </a:pPr>
            <a:r>
              <a:rPr lang="en-US" i="1" dirty="0"/>
              <a:t> f1(z):=1147.5/5*1/(z-2/5)</a:t>
            </a:r>
          </a:p>
          <a:p>
            <a:pPr lvl="2">
              <a:buNone/>
            </a:pPr>
            <a:r>
              <a:rPr lang="en-US" i="1" dirty="0"/>
              <a:t> f2(z):=-2520/5*1/(z-3/5)</a:t>
            </a:r>
          </a:p>
          <a:p>
            <a:pPr lvl="2">
              <a:buNone/>
            </a:pPr>
            <a:r>
              <a:rPr lang="en-US" i="1" dirty="0"/>
              <a:t> f3(z):=1377.5/5*1/(z-4/5)</a:t>
            </a:r>
          </a:p>
        </p:txBody>
      </p:sp>
    </p:spTree>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ex.3.a</a:t>
            </a:r>
            <a:endParaRPr lang="pt-BR" dirty="0"/>
          </a:p>
        </p:txBody>
      </p:sp>
      <p:sp>
        <p:nvSpPr>
          <p:cNvPr id="3" name="Espaço Reservado para Conteúdo 2"/>
          <p:cNvSpPr>
            <a:spLocks noGrp="1"/>
          </p:cNvSpPr>
          <p:nvPr>
            <p:ph idx="1"/>
          </p:nvPr>
        </p:nvSpPr>
        <p:spPr>
          <a:xfrm>
            <a:off x="294085" y="785794"/>
            <a:ext cx="9340188" cy="5381625"/>
          </a:xfrm>
        </p:spPr>
        <p:txBody>
          <a:bodyPr/>
          <a:lstStyle/>
          <a:p>
            <a:r>
              <a:rPr lang="en-US" dirty="0"/>
              <a:t>Para </a:t>
            </a:r>
            <a:r>
              <a:rPr lang="en-US" dirty="0" err="1"/>
              <a:t>cada</a:t>
            </a:r>
            <a:r>
              <a:rPr lang="en-US" dirty="0"/>
              <a:t> F(z) </a:t>
            </a:r>
            <a:r>
              <a:rPr lang="en-US" dirty="0" err="1"/>
              <a:t>calcule</a:t>
            </a:r>
            <a:r>
              <a:rPr lang="en-US" dirty="0"/>
              <a:t> a </a:t>
            </a:r>
            <a:r>
              <a:rPr lang="en-US" dirty="0" err="1"/>
              <a:t>transformada</a:t>
            </a:r>
            <a:r>
              <a:rPr lang="en-US" dirty="0"/>
              <a:t> </a:t>
            </a:r>
            <a:r>
              <a:rPr lang="en-US" dirty="0" err="1"/>
              <a:t>inversa</a:t>
            </a:r>
            <a:r>
              <a:rPr lang="en-US" dirty="0"/>
              <a:t> </a:t>
            </a:r>
            <a:r>
              <a:rPr lang="en-US" dirty="0" err="1"/>
              <a:t>utilizando</a:t>
            </a:r>
            <a:r>
              <a:rPr lang="en-US" dirty="0"/>
              <a:t> </a:t>
            </a:r>
            <a:r>
              <a:rPr lang="en-US" dirty="0" err="1"/>
              <a:t>expansão</a:t>
            </a:r>
            <a:r>
              <a:rPr lang="en-US" dirty="0"/>
              <a:t> </a:t>
            </a:r>
            <a:r>
              <a:rPr lang="en-US" dirty="0" err="1"/>
              <a:t>em</a:t>
            </a:r>
            <a:r>
              <a:rPr lang="en-US" dirty="0"/>
              <a:t> </a:t>
            </a:r>
            <a:r>
              <a:rPr lang="en-US" dirty="0" err="1"/>
              <a:t>frações</a:t>
            </a:r>
            <a:r>
              <a:rPr lang="en-US" dirty="0"/>
              <a:t> </a:t>
            </a:r>
            <a:r>
              <a:rPr lang="en-US" dirty="0" err="1"/>
              <a:t>parciais</a:t>
            </a:r>
            <a:endParaRPr lang="en-US" dirty="0"/>
          </a:p>
          <a:p>
            <a:endParaRPr lang="en-US" dirty="0"/>
          </a:p>
          <a:p>
            <a:pPr lvl="1"/>
            <a:r>
              <a:rPr lang="en-US" dirty="0"/>
              <a:t> No </a:t>
            </a:r>
            <a:r>
              <a:rPr lang="en-US" dirty="0" err="1"/>
              <a:t>wxMaxima</a:t>
            </a:r>
            <a:r>
              <a:rPr lang="en-US" dirty="0"/>
              <a:t> :</a:t>
            </a:r>
          </a:p>
          <a:p>
            <a:pPr lvl="2"/>
            <a:r>
              <a:rPr lang="en-US" dirty="0"/>
              <a:t> </a:t>
            </a:r>
            <a:r>
              <a:rPr lang="en-US" dirty="0" err="1"/>
              <a:t>numer</a:t>
            </a:r>
            <a:r>
              <a:rPr lang="en-US" dirty="0"/>
              <a:t> : true; </a:t>
            </a:r>
            <a:r>
              <a:rPr lang="en-US" i="1" dirty="0"/>
              <a:t>f(z):=z*(z+3)*(z+5)/((z-0.4)*(z-0.6)*(z-0.8))</a:t>
            </a:r>
          </a:p>
          <a:p>
            <a:pPr lvl="2"/>
            <a:r>
              <a:rPr lang="en-US" i="1" dirty="0"/>
              <a:t> </a:t>
            </a:r>
            <a:r>
              <a:rPr lang="en-US" i="1" dirty="0" err="1"/>
              <a:t>partfrac</a:t>
            </a:r>
            <a:r>
              <a:rPr lang="en-US" i="1" dirty="0"/>
              <a:t>(f(z)/</a:t>
            </a:r>
            <a:r>
              <a:rPr lang="en-US" i="1" dirty="0" err="1"/>
              <a:t>z,z</a:t>
            </a:r>
            <a:r>
              <a:rPr lang="en-US" i="1" dirty="0"/>
              <a:t>)</a:t>
            </a:r>
          </a:p>
          <a:p>
            <a:pPr lvl="2"/>
            <a:r>
              <a:rPr lang="en-US" i="1" dirty="0"/>
              <a:t> </a:t>
            </a:r>
            <a:r>
              <a:rPr lang="en-US" dirty="0" err="1"/>
              <a:t>Obtemos</a:t>
            </a:r>
            <a:r>
              <a:rPr lang="en-US" dirty="0"/>
              <a:t> </a:t>
            </a:r>
            <a:r>
              <a:rPr lang="en-US" dirty="0" err="1"/>
              <a:t>como</a:t>
            </a:r>
            <a:r>
              <a:rPr lang="en-US" dirty="0"/>
              <a:t> </a:t>
            </a:r>
            <a:r>
              <a:rPr lang="en-US" dirty="0" err="1"/>
              <a:t>resultado</a:t>
            </a:r>
            <a:r>
              <a:rPr lang="en-US" dirty="0"/>
              <a:t> :</a:t>
            </a:r>
          </a:p>
          <a:p>
            <a:pPr lvl="2">
              <a:buNone/>
            </a:pPr>
            <a:r>
              <a:rPr lang="pl-PL" i="1" dirty="0"/>
              <a:t>1147.5/(5*z-2)-2520/(5*z-3)+1377.5/(5*z-4)</a:t>
            </a:r>
            <a:endParaRPr lang="en-US" i="1" dirty="0"/>
          </a:p>
          <a:p>
            <a:pPr lvl="2"/>
            <a:r>
              <a:rPr lang="en-US" i="1" dirty="0"/>
              <a:t> </a:t>
            </a:r>
            <a:r>
              <a:rPr lang="en-US" dirty="0" err="1"/>
              <a:t>Fazemos</a:t>
            </a:r>
            <a:r>
              <a:rPr lang="en-US" dirty="0"/>
              <a:t> </a:t>
            </a:r>
            <a:r>
              <a:rPr lang="en-US" dirty="0" err="1"/>
              <a:t>então</a:t>
            </a:r>
            <a:r>
              <a:rPr lang="en-US" dirty="0"/>
              <a:t> :</a:t>
            </a:r>
          </a:p>
          <a:p>
            <a:pPr lvl="2">
              <a:buNone/>
            </a:pPr>
            <a:r>
              <a:rPr lang="en-US" i="1" dirty="0"/>
              <a:t> f1(z):=1147.5/5*1/(z-2/5) -&gt; </a:t>
            </a:r>
            <a:r>
              <a:rPr lang="en-US" dirty="0"/>
              <a:t>229.5*(2/5)^K</a:t>
            </a:r>
            <a:endParaRPr lang="en-US" i="1" dirty="0"/>
          </a:p>
          <a:p>
            <a:pPr lvl="2">
              <a:buNone/>
            </a:pPr>
            <a:r>
              <a:rPr lang="en-US" i="1" dirty="0"/>
              <a:t> f2(z):=-2520/5*1/(z-3/5) -&gt; </a:t>
            </a:r>
            <a:r>
              <a:rPr lang="en-US" dirty="0"/>
              <a:t>504*(3/5)^K</a:t>
            </a:r>
            <a:endParaRPr lang="en-US" i="1" dirty="0"/>
          </a:p>
          <a:p>
            <a:pPr lvl="2">
              <a:buNone/>
            </a:pPr>
            <a:r>
              <a:rPr lang="en-US" i="1" dirty="0"/>
              <a:t> f3(z):=1377.5/5*1/(z-4/5) -&gt; </a:t>
            </a:r>
            <a:r>
              <a:rPr lang="en-US" dirty="0"/>
              <a:t>275*(4/5)^K</a:t>
            </a:r>
            <a:endParaRPr lang="en-US" i="1" dirty="0"/>
          </a:p>
        </p:txBody>
      </p:sp>
      <p:graphicFrame>
        <p:nvGraphicFramePr>
          <p:cNvPr id="4" name="Objeto 3"/>
          <p:cNvGraphicFramePr>
            <a:graphicFrameLocks noChangeAspect="1"/>
          </p:cNvGraphicFramePr>
          <p:nvPr/>
        </p:nvGraphicFramePr>
        <p:xfrm>
          <a:off x="4381496" y="4500570"/>
          <a:ext cx="5227506" cy="698503"/>
        </p:xfrm>
        <a:graphic>
          <a:graphicData uri="http://schemas.openxmlformats.org/presentationml/2006/ole">
            <mc:AlternateContent xmlns:mc="http://schemas.openxmlformats.org/markup-compatibility/2006">
              <mc:Choice xmlns:v="urn:schemas-microsoft-com:vml" Requires="v">
                <p:oleObj name="Equação" r:id="rId2" imgW="2946240" imgH="393480" progId="Equation.3">
                  <p:embed/>
                </p:oleObj>
              </mc:Choice>
              <mc:Fallback>
                <p:oleObj name="Equação" r:id="rId2" imgW="294624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496" y="4500570"/>
                        <a:ext cx="5227506" cy="6985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8659" name="Object 3"/>
          <p:cNvGraphicFramePr>
            <a:graphicFrameLocks noChangeAspect="1"/>
          </p:cNvGraphicFramePr>
          <p:nvPr/>
        </p:nvGraphicFramePr>
        <p:xfrm>
          <a:off x="965197" y="1835150"/>
          <a:ext cx="3559175" cy="744538"/>
        </p:xfrm>
        <a:graphic>
          <a:graphicData uri="http://schemas.openxmlformats.org/presentationml/2006/ole">
            <mc:AlternateContent xmlns:mc="http://schemas.openxmlformats.org/markup-compatibility/2006">
              <mc:Choice xmlns:v="urn:schemas-microsoft-com:vml" Requires="v">
                <p:oleObj name="Equação" r:id="rId4" imgW="2006280" imgH="419040" progId="Equation.3">
                  <p:embed/>
                </p:oleObj>
              </mc:Choice>
              <mc:Fallback>
                <p:oleObj name="Equação" r:id="rId4" imgW="200628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197" y="1835150"/>
                        <a:ext cx="3559175"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ex.3</a:t>
            </a:r>
            <a:endParaRPr lang="pt-BR" dirty="0"/>
          </a:p>
        </p:txBody>
      </p:sp>
      <p:sp>
        <p:nvSpPr>
          <p:cNvPr id="3" name="Espaço Reservado para Conteúdo 2"/>
          <p:cNvSpPr>
            <a:spLocks noGrp="1"/>
          </p:cNvSpPr>
          <p:nvPr>
            <p:ph idx="1"/>
          </p:nvPr>
        </p:nvSpPr>
        <p:spPr>
          <a:xfrm>
            <a:off x="294085" y="785794"/>
            <a:ext cx="9340188" cy="5381625"/>
          </a:xfrm>
        </p:spPr>
        <p:txBody>
          <a:bodyPr/>
          <a:lstStyle/>
          <a:p>
            <a:r>
              <a:rPr lang="en-US" dirty="0"/>
              <a:t>Para </a:t>
            </a:r>
            <a:r>
              <a:rPr lang="en-US" dirty="0" err="1"/>
              <a:t>cada</a:t>
            </a:r>
            <a:r>
              <a:rPr lang="en-US" dirty="0"/>
              <a:t> F(z) </a:t>
            </a:r>
            <a:r>
              <a:rPr lang="en-US" dirty="0" err="1"/>
              <a:t>calcule</a:t>
            </a:r>
            <a:r>
              <a:rPr lang="en-US" dirty="0"/>
              <a:t> a </a:t>
            </a:r>
            <a:r>
              <a:rPr lang="en-US" dirty="0" err="1"/>
              <a:t>transformada</a:t>
            </a:r>
            <a:r>
              <a:rPr lang="en-US" dirty="0"/>
              <a:t> </a:t>
            </a:r>
            <a:r>
              <a:rPr lang="en-US" dirty="0" err="1"/>
              <a:t>inversa</a:t>
            </a:r>
            <a:r>
              <a:rPr lang="en-US" dirty="0"/>
              <a:t> </a:t>
            </a:r>
            <a:r>
              <a:rPr lang="en-US" dirty="0" err="1"/>
              <a:t>utilizando</a:t>
            </a:r>
            <a:r>
              <a:rPr lang="en-US" dirty="0"/>
              <a:t> </a:t>
            </a:r>
            <a:r>
              <a:rPr lang="en-US" dirty="0" err="1"/>
              <a:t>expansão</a:t>
            </a:r>
            <a:r>
              <a:rPr lang="en-US" dirty="0"/>
              <a:t> </a:t>
            </a:r>
            <a:r>
              <a:rPr lang="en-US" dirty="0" err="1"/>
              <a:t>em</a:t>
            </a:r>
            <a:r>
              <a:rPr lang="en-US" dirty="0"/>
              <a:t> </a:t>
            </a:r>
            <a:r>
              <a:rPr lang="en-US" dirty="0" err="1"/>
              <a:t>frações</a:t>
            </a:r>
            <a:r>
              <a:rPr lang="en-US" dirty="0"/>
              <a:t> </a:t>
            </a:r>
            <a:r>
              <a:rPr lang="en-US" dirty="0" err="1"/>
              <a:t>parciais</a:t>
            </a:r>
            <a:endParaRPr lang="en-US" dirty="0"/>
          </a:p>
          <a:p>
            <a:endParaRPr lang="en-US" dirty="0"/>
          </a:p>
          <a:p>
            <a:pPr lvl="1"/>
            <a:r>
              <a:rPr lang="en-US" dirty="0"/>
              <a:t> No </a:t>
            </a:r>
            <a:r>
              <a:rPr lang="en-US" dirty="0" err="1"/>
              <a:t>Matlab</a:t>
            </a:r>
            <a:r>
              <a:rPr lang="en-US" dirty="0"/>
              <a:t> :</a:t>
            </a:r>
          </a:p>
          <a:p>
            <a:pPr lvl="2"/>
            <a:r>
              <a:rPr lang="en-US" i="1" dirty="0"/>
              <a:t> </a:t>
            </a:r>
            <a:r>
              <a:rPr lang="en-US" i="1" dirty="0" err="1"/>
              <a:t>syms</a:t>
            </a:r>
            <a:r>
              <a:rPr lang="en-US" i="1" dirty="0"/>
              <a:t> </a:t>
            </a:r>
            <a:r>
              <a:rPr lang="en-US" i="1" dirty="0" err="1"/>
              <a:t>z,k</a:t>
            </a:r>
            <a:r>
              <a:rPr lang="en-US" i="1" dirty="0"/>
              <a:t> </a:t>
            </a:r>
          </a:p>
          <a:p>
            <a:pPr lvl="2"/>
            <a:r>
              <a:rPr lang="en-US" i="1" dirty="0"/>
              <a:t> pretty(</a:t>
            </a:r>
            <a:r>
              <a:rPr lang="en-US" i="1" dirty="0" err="1"/>
              <a:t>iztrans</a:t>
            </a:r>
            <a:r>
              <a:rPr lang="en-US" i="1" dirty="0"/>
              <a:t>(z*(z+3)*(z+5)/((z-0.4)*(z-0.6)*(z-0.8),</a:t>
            </a:r>
            <a:r>
              <a:rPr lang="en-US" i="1" dirty="0" err="1"/>
              <a:t>z,k</a:t>
            </a:r>
            <a:r>
              <a:rPr lang="en-US" i="1" dirty="0"/>
              <a:t>))</a:t>
            </a:r>
          </a:p>
          <a:p>
            <a:pPr lvl="2"/>
            <a:r>
              <a:rPr lang="en-US" dirty="0" err="1"/>
              <a:t>Obtemos</a:t>
            </a:r>
            <a:r>
              <a:rPr lang="en-US" dirty="0"/>
              <a:t> </a:t>
            </a:r>
            <a:r>
              <a:rPr lang="en-US" dirty="0" err="1"/>
              <a:t>como</a:t>
            </a:r>
            <a:r>
              <a:rPr lang="en-US" dirty="0"/>
              <a:t> </a:t>
            </a:r>
            <a:r>
              <a:rPr lang="en-US" dirty="0" err="1"/>
              <a:t>resposta</a:t>
            </a:r>
            <a:r>
              <a:rPr lang="en-US" dirty="0"/>
              <a:t> :</a:t>
            </a:r>
          </a:p>
          <a:p>
            <a:pPr lvl="2">
              <a:buNone/>
            </a:pPr>
            <a:r>
              <a:rPr lang="nn-NO" dirty="0"/>
              <a:t> 				     k                k                     k</a:t>
            </a:r>
          </a:p>
          <a:p>
            <a:pPr lvl="2">
              <a:buNone/>
            </a:pPr>
            <a:r>
              <a:rPr lang="nn-NO" dirty="0"/>
              <a:t>                   459/2 (2/5)  - 504 (3/5)  + 551/2 (4/5)</a:t>
            </a:r>
            <a:endParaRPr lang="en-US" dirty="0"/>
          </a:p>
        </p:txBody>
      </p:sp>
      <p:graphicFrame>
        <p:nvGraphicFramePr>
          <p:cNvPr id="4" name="Objeto 3"/>
          <p:cNvGraphicFramePr>
            <a:graphicFrameLocks noChangeAspect="1"/>
          </p:cNvGraphicFramePr>
          <p:nvPr/>
        </p:nvGraphicFramePr>
        <p:xfrm>
          <a:off x="2166918" y="5445141"/>
          <a:ext cx="5227506" cy="698503"/>
        </p:xfrm>
        <a:graphic>
          <a:graphicData uri="http://schemas.openxmlformats.org/presentationml/2006/ole">
            <mc:AlternateContent xmlns:mc="http://schemas.openxmlformats.org/markup-compatibility/2006">
              <mc:Choice xmlns:v="urn:schemas-microsoft-com:vml" Requires="v">
                <p:oleObj name="Equação" r:id="rId2" imgW="2946240" imgH="393480" progId="Equation.3">
                  <p:embed/>
                </p:oleObj>
              </mc:Choice>
              <mc:Fallback>
                <p:oleObj name="Equação" r:id="rId2" imgW="294624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18" y="5445141"/>
                        <a:ext cx="5227506" cy="6985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8659" name="Object 3"/>
          <p:cNvGraphicFramePr>
            <a:graphicFrameLocks noChangeAspect="1"/>
          </p:cNvGraphicFramePr>
          <p:nvPr/>
        </p:nvGraphicFramePr>
        <p:xfrm>
          <a:off x="965197" y="1835150"/>
          <a:ext cx="3559175" cy="744538"/>
        </p:xfrm>
        <a:graphic>
          <a:graphicData uri="http://schemas.openxmlformats.org/presentationml/2006/ole">
            <mc:AlternateContent xmlns:mc="http://schemas.openxmlformats.org/markup-compatibility/2006">
              <mc:Choice xmlns:v="urn:schemas-microsoft-com:vml" Requires="v">
                <p:oleObj name="Equação" r:id="rId4" imgW="2006280" imgH="419040" progId="Equation.3">
                  <p:embed/>
                </p:oleObj>
              </mc:Choice>
              <mc:Fallback>
                <p:oleObj name="Equação" r:id="rId4" imgW="200628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197" y="1835150"/>
                        <a:ext cx="3559175"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ex.3.b</a:t>
            </a:r>
            <a:endParaRPr lang="pt-BR" dirty="0"/>
          </a:p>
        </p:txBody>
      </p:sp>
      <p:sp>
        <p:nvSpPr>
          <p:cNvPr id="3" name="Espaço Reservado para Conteúdo 2"/>
          <p:cNvSpPr>
            <a:spLocks noGrp="1"/>
          </p:cNvSpPr>
          <p:nvPr>
            <p:ph idx="1"/>
          </p:nvPr>
        </p:nvSpPr>
        <p:spPr>
          <a:xfrm>
            <a:off x="294084" y="785794"/>
            <a:ext cx="9611915" cy="5381625"/>
          </a:xfrm>
        </p:spPr>
        <p:txBody>
          <a:bodyPr/>
          <a:lstStyle/>
          <a:p>
            <a:r>
              <a:rPr lang="en-US" dirty="0"/>
              <a:t>Para </a:t>
            </a:r>
            <a:r>
              <a:rPr lang="en-US" dirty="0" err="1"/>
              <a:t>cada</a:t>
            </a:r>
            <a:r>
              <a:rPr lang="en-US" dirty="0"/>
              <a:t> F(z) </a:t>
            </a:r>
            <a:r>
              <a:rPr lang="en-US" dirty="0" err="1"/>
              <a:t>calcule</a:t>
            </a:r>
            <a:r>
              <a:rPr lang="en-US" dirty="0"/>
              <a:t> a </a:t>
            </a:r>
            <a:r>
              <a:rPr lang="en-US" dirty="0" err="1"/>
              <a:t>transformada</a:t>
            </a:r>
            <a:r>
              <a:rPr lang="en-US" dirty="0"/>
              <a:t> </a:t>
            </a:r>
            <a:r>
              <a:rPr lang="en-US" dirty="0" err="1"/>
              <a:t>inversa</a:t>
            </a:r>
            <a:r>
              <a:rPr lang="en-US" dirty="0"/>
              <a:t> </a:t>
            </a:r>
            <a:r>
              <a:rPr lang="en-US" dirty="0" err="1"/>
              <a:t>utilizando</a:t>
            </a:r>
            <a:r>
              <a:rPr lang="en-US" dirty="0"/>
              <a:t> </a:t>
            </a:r>
            <a:r>
              <a:rPr lang="en-US" dirty="0" err="1"/>
              <a:t>expansão</a:t>
            </a:r>
            <a:r>
              <a:rPr lang="en-US" dirty="0"/>
              <a:t> </a:t>
            </a:r>
            <a:r>
              <a:rPr lang="en-US" dirty="0" err="1"/>
              <a:t>em</a:t>
            </a:r>
            <a:r>
              <a:rPr lang="en-US" dirty="0"/>
              <a:t> </a:t>
            </a:r>
            <a:r>
              <a:rPr lang="en-US" dirty="0" err="1"/>
              <a:t>frações</a:t>
            </a:r>
            <a:r>
              <a:rPr lang="en-US" dirty="0"/>
              <a:t> </a:t>
            </a:r>
            <a:r>
              <a:rPr lang="en-US" dirty="0" err="1"/>
              <a:t>parciais</a:t>
            </a:r>
            <a:endParaRPr lang="en-US" dirty="0"/>
          </a:p>
          <a:p>
            <a:endParaRPr lang="en-US" dirty="0"/>
          </a:p>
          <a:p>
            <a:pPr lvl="1"/>
            <a:r>
              <a:rPr lang="en-US" dirty="0"/>
              <a:t> No </a:t>
            </a:r>
            <a:r>
              <a:rPr lang="en-US" dirty="0" err="1"/>
              <a:t>wxMaxima</a:t>
            </a:r>
            <a:r>
              <a:rPr lang="en-US" dirty="0"/>
              <a:t> :</a:t>
            </a:r>
          </a:p>
          <a:p>
            <a:pPr lvl="2"/>
            <a:r>
              <a:rPr lang="en-US" dirty="0"/>
              <a:t> </a:t>
            </a:r>
            <a:r>
              <a:rPr lang="en-US" dirty="0" err="1"/>
              <a:t>numer</a:t>
            </a:r>
            <a:r>
              <a:rPr lang="en-US" dirty="0"/>
              <a:t> : true; </a:t>
            </a:r>
            <a:r>
              <a:rPr lang="en-US" i="1" dirty="0"/>
              <a:t>f(z):=(z+0.2)*(z+0.4)/((z-0.1)*(z-0.5)*(z-0.9))</a:t>
            </a:r>
          </a:p>
          <a:p>
            <a:pPr lvl="2"/>
            <a:r>
              <a:rPr lang="en-US" i="1" dirty="0"/>
              <a:t> </a:t>
            </a:r>
            <a:r>
              <a:rPr lang="en-US" i="1" dirty="0" err="1"/>
              <a:t>partfrac</a:t>
            </a:r>
            <a:r>
              <a:rPr lang="en-US" i="1" dirty="0"/>
              <a:t>(f(z)/</a:t>
            </a:r>
            <a:r>
              <a:rPr lang="en-US" i="1" dirty="0" err="1"/>
              <a:t>z,z</a:t>
            </a:r>
            <a:r>
              <a:rPr lang="en-US" i="1" dirty="0"/>
              <a:t>)</a:t>
            </a:r>
          </a:p>
          <a:p>
            <a:pPr lvl="2"/>
            <a:r>
              <a:rPr lang="en-US" i="1" dirty="0"/>
              <a:t> </a:t>
            </a:r>
            <a:r>
              <a:rPr lang="en-US" dirty="0" err="1"/>
              <a:t>Obtemos</a:t>
            </a:r>
            <a:r>
              <a:rPr lang="en-US" dirty="0"/>
              <a:t> </a:t>
            </a:r>
            <a:r>
              <a:rPr lang="en-US" dirty="0" err="1"/>
              <a:t>como</a:t>
            </a:r>
            <a:r>
              <a:rPr lang="en-US" dirty="0"/>
              <a:t> </a:t>
            </a:r>
            <a:r>
              <a:rPr lang="en-US" dirty="0" err="1"/>
              <a:t>resultado</a:t>
            </a:r>
            <a:r>
              <a:rPr lang="en-US" dirty="0"/>
              <a:t> :</a:t>
            </a:r>
          </a:p>
          <a:p>
            <a:pPr lvl="2">
              <a:buNone/>
            </a:pPr>
            <a:r>
              <a:rPr lang="pl-PL" dirty="0"/>
              <a:t>46.87/(10*z-1)+49.65/(10*z-9)-15.75/(2*z-1)-1.7</a:t>
            </a:r>
            <a:r>
              <a:rPr lang="en-US" dirty="0"/>
              <a:t>8</a:t>
            </a:r>
            <a:r>
              <a:rPr lang="pl-PL" dirty="0"/>
              <a:t>/z</a:t>
            </a:r>
            <a:r>
              <a:rPr lang="en-US" dirty="0"/>
              <a:t> 		</a:t>
            </a:r>
            <a:r>
              <a:rPr lang="en-US" dirty="0" err="1"/>
              <a:t>Fazemos</a:t>
            </a:r>
            <a:r>
              <a:rPr lang="en-US" dirty="0"/>
              <a:t> </a:t>
            </a:r>
            <a:r>
              <a:rPr lang="en-US" dirty="0" err="1"/>
              <a:t>então</a:t>
            </a:r>
            <a:r>
              <a:rPr lang="en-US" dirty="0"/>
              <a:t> :</a:t>
            </a:r>
          </a:p>
          <a:p>
            <a:pPr lvl="2">
              <a:buNone/>
            </a:pPr>
            <a:r>
              <a:rPr lang="en-US" i="1" dirty="0"/>
              <a:t> f1(z):=46.87/10*1/(z-1/10) -&gt; </a:t>
            </a:r>
            <a:r>
              <a:rPr lang="en-US" dirty="0"/>
              <a:t>4.687*(1/10)^K</a:t>
            </a:r>
            <a:endParaRPr lang="en-US" i="1" dirty="0"/>
          </a:p>
          <a:p>
            <a:pPr lvl="2">
              <a:buNone/>
            </a:pPr>
            <a:r>
              <a:rPr lang="en-US" i="1" dirty="0"/>
              <a:t> f2(z):=49.65/10*1/(z-9/10) -&gt; </a:t>
            </a:r>
            <a:r>
              <a:rPr lang="en-US" dirty="0"/>
              <a:t>4.965*(9/10)^K</a:t>
            </a:r>
            <a:endParaRPr lang="en-US" i="1" dirty="0"/>
          </a:p>
          <a:p>
            <a:pPr lvl="2">
              <a:buNone/>
            </a:pPr>
            <a:r>
              <a:rPr lang="en-US" i="1" dirty="0"/>
              <a:t> f3(z):=15.75/2*1/(z-1/2) -&gt; </a:t>
            </a:r>
            <a:r>
              <a:rPr lang="en-US" dirty="0"/>
              <a:t>7.875*(1/2)^K</a:t>
            </a:r>
          </a:p>
          <a:p>
            <a:pPr lvl="2">
              <a:buNone/>
            </a:pPr>
            <a:r>
              <a:rPr lang="en-US" i="1" dirty="0"/>
              <a:t> f4(z):=-1.78/z -&gt; -1.78 </a:t>
            </a:r>
            <a:r>
              <a:rPr lang="en-US" i="1" dirty="0" err="1"/>
              <a:t>em</a:t>
            </a:r>
            <a:r>
              <a:rPr lang="en-US" i="1" dirty="0"/>
              <a:t> K=1 e 0 </a:t>
            </a:r>
            <a:r>
              <a:rPr lang="en-US" i="1" dirty="0" err="1"/>
              <a:t>em</a:t>
            </a:r>
            <a:r>
              <a:rPr lang="en-US" i="1" dirty="0"/>
              <a:t> K#1</a:t>
            </a:r>
          </a:p>
        </p:txBody>
      </p:sp>
      <p:graphicFrame>
        <p:nvGraphicFramePr>
          <p:cNvPr id="4" name="Objeto 3"/>
          <p:cNvGraphicFramePr>
            <a:graphicFrameLocks noChangeAspect="1"/>
          </p:cNvGraphicFramePr>
          <p:nvPr/>
        </p:nvGraphicFramePr>
        <p:xfrm>
          <a:off x="4381496" y="4500570"/>
          <a:ext cx="5227506" cy="698503"/>
        </p:xfrm>
        <a:graphic>
          <a:graphicData uri="http://schemas.openxmlformats.org/presentationml/2006/ole">
            <mc:AlternateContent xmlns:mc="http://schemas.openxmlformats.org/markup-compatibility/2006">
              <mc:Choice xmlns:v="urn:schemas-microsoft-com:vml" Requires="v">
                <p:oleObj name="Equação" r:id="rId2" imgW="2946240" imgH="393480" progId="Equation.3">
                  <p:embed/>
                </p:oleObj>
              </mc:Choice>
              <mc:Fallback>
                <p:oleObj name="Equação" r:id="rId2" imgW="294624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496" y="4500570"/>
                        <a:ext cx="5227506" cy="6985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8659" name="Object 3"/>
          <p:cNvGraphicFramePr>
            <a:graphicFrameLocks noChangeAspect="1"/>
          </p:cNvGraphicFramePr>
          <p:nvPr/>
        </p:nvGraphicFramePr>
        <p:xfrm>
          <a:off x="987425" y="1835150"/>
          <a:ext cx="3514725" cy="744538"/>
        </p:xfrm>
        <a:graphic>
          <a:graphicData uri="http://schemas.openxmlformats.org/presentationml/2006/ole">
            <mc:AlternateContent xmlns:mc="http://schemas.openxmlformats.org/markup-compatibility/2006">
              <mc:Choice xmlns:v="urn:schemas-microsoft-com:vml" Requires="v">
                <p:oleObj name="Equação" r:id="rId4" imgW="1981080" imgH="419040" progId="Equation.3">
                  <p:embed/>
                </p:oleObj>
              </mc:Choice>
              <mc:Fallback>
                <p:oleObj name="Equação" r:id="rId4" imgW="198108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25" y="1835150"/>
                        <a:ext cx="3514725"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ex.3.c</a:t>
            </a:r>
            <a:endParaRPr lang="pt-BR" dirty="0"/>
          </a:p>
        </p:txBody>
      </p:sp>
      <p:sp>
        <p:nvSpPr>
          <p:cNvPr id="3" name="Espaço Reservado para Conteúdo 2"/>
          <p:cNvSpPr>
            <a:spLocks noGrp="1"/>
          </p:cNvSpPr>
          <p:nvPr>
            <p:ph idx="1"/>
          </p:nvPr>
        </p:nvSpPr>
        <p:spPr>
          <a:xfrm>
            <a:off x="294084" y="785794"/>
            <a:ext cx="9611915" cy="5381625"/>
          </a:xfrm>
        </p:spPr>
        <p:txBody>
          <a:bodyPr/>
          <a:lstStyle/>
          <a:p>
            <a:r>
              <a:rPr lang="en-US" dirty="0"/>
              <a:t>Para </a:t>
            </a:r>
            <a:r>
              <a:rPr lang="en-US" dirty="0" err="1"/>
              <a:t>cada</a:t>
            </a:r>
            <a:r>
              <a:rPr lang="en-US" dirty="0"/>
              <a:t> F(z) </a:t>
            </a:r>
            <a:r>
              <a:rPr lang="en-US" dirty="0" err="1"/>
              <a:t>calcule</a:t>
            </a:r>
            <a:r>
              <a:rPr lang="en-US" dirty="0"/>
              <a:t> a </a:t>
            </a:r>
            <a:r>
              <a:rPr lang="en-US" dirty="0" err="1"/>
              <a:t>transformada</a:t>
            </a:r>
            <a:r>
              <a:rPr lang="en-US" dirty="0"/>
              <a:t> </a:t>
            </a:r>
            <a:r>
              <a:rPr lang="en-US" dirty="0" err="1"/>
              <a:t>inversa</a:t>
            </a:r>
            <a:r>
              <a:rPr lang="en-US" dirty="0"/>
              <a:t> </a:t>
            </a:r>
            <a:r>
              <a:rPr lang="en-US" dirty="0" err="1"/>
              <a:t>utilizando</a:t>
            </a:r>
            <a:r>
              <a:rPr lang="en-US" dirty="0"/>
              <a:t> </a:t>
            </a:r>
            <a:r>
              <a:rPr lang="en-US" dirty="0" err="1"/>
              <a:t>expansão</a:t>
            </a:r>
            <a:r>
              <a:rPr lang="en-US" dirty="0"/>
              <a:t> </a:t>
            </a:r>
            <a:r>
              <a:rPr lang="en-US" dirty="0" err="1"/>
              <a:t>em</a:t>
            </a:r>
            <a:r>
              <a:rPr lang="en-US" dirty="0"/>
              <a:t> </a:t>
            </a:r>
            <a:r>
              <a:rPr lang="en-US" dirty="0" err="1"/>
              <a:t>frações</a:t>
            </a:r>
            <a:r>
              <a:rPr lang="en-US" dirty="0"/>
              <a:t> </a:t>
            </a:r>
            <a:r>
              <a:rPr lang="en-US" dirty="0" err="1"/>
              <a:t>parciais</a:t>
            </a:r>
            <a:endParaRPr lang="en-US" dirty="0"/>
          </a:p>
          <a:p>
            <a:endParaRPr lang="en-US" dirty="0"/>
          </a:p>
          <a:p>
            <a:pPr lvl="1"/>
            <a:r>
              <a:rPr lang="en-US" dirty="0"/>
              <a:t> No </a:t>
            </a:r>
            <a:r>
              <a:rPr lang="en-US" dirty="0" err="1"/>
              <a:t>wxMaxima</a:t>
            </a:r>
            <a:r>
              <a:rPr lang="en-US" dirty="0"/>
              <a:t> :</a:t>
            </a:r>
          </a:p>
          <a:p>
            <a:pPr lvl="2"/>
            <a:r>
              <a:rPr lang="en-US" dirty="0"/>
              <a:t> </a:t>
            </a:r>
            <a:r>
              <a:rPr lang="en-US" dirty="0" err="1"/>
              <a:t>numer</a:t>
            </a:r>
            <a:r>
              <a:rPr lang="en-US" dirty="0"/>
              <a:t> : true; </a:t>
            </a:r>
            <a:r>
              <a:rPr lang="en-US" i="1" dirty="0"/>
              <a:t>f(z):=(z+1)*(z+0.2)/(z*(z-0.5)*(z-0.6))</a:t>
            </a:r>
          </a:p>
          <a:p>
            <a:pPr lvl="2"/>
            <a:r>
              <a:rPr lang="en-US" i="1" dirty="0"/>
              <a:t> </a:t>
            </a:r>
            <a:r>
              <a:rPr lang="en-US" i="1" dirty="0" err="1"/>
              <a:t>partfrac</a:t>
            </a:r>
            <a:r>
              <a:rPr lang="en-US" i="1" dirty="0"/>
              <a:t>(f(z)/</a:t>
            </a:r>
            <a:r>
              <a:rPr lang="en-US" i="1" dirty="0" err="1"/>
              <a:t>z,z</a:t>
            </a:r>
            <a:r>
              <a:rPr lang="en-US" i="1" dirty="0"/>
              <a:t>)</a:t>
            </a:r>
          </a:p>
          <a:p>
            <a:pPr lvl="2"/>
            <a:r>
              <a:rPr lang="en-US" i="1" dirty="0"/>
              <a:t> </a:t>
            </a:r>
            <a:r>
              <a:rPr lang="en-US" dirty="0" err="1"/>
              <a:t>Obtemos</a:t>
            </a:r>
            <a:r>
              <a:rPr lang="en-US" dirty="0"/>
              <a:t> </a:t>
            </a:r>
            <a:r>
              <a:rPr lang="en-US" dirty="0" err="1"/>
              <a:t>como</a:t>
            </a:r>
            <a:r>
              <a:rPr lang="en-US" dirty="0"/>
              <a:t> </a:t>
            </a:r>
            <a:r>
              <a:rPr lang="en-US" dirty="0" err="1"/>
              <a:t>resultado</a:t>
            </a:r>
            <a:r>
              <a:rPr lang="en-US" dirty="0"/>
              <a:t> :</a:t>
            </a:r>
          </a:p>
          <a:p>
            <a:pPr lvl="2">
              <a:buNone/>
            </a:pPr>
            <a:r>
              <a:rPr lang="pl-PL" dirty="0"/>
              <a:t>177.78/(5*z-3)-84/(2*z-1)+6.45/z+0.6</a:t>
            </a:r>
            <a:r>
              <a:rPr lang="en-US" dirty="0"/>
              <a:t>7</a:t>
            </a:r>
            <a:r>
              <a:rPr lang="pl-PL" dirty="0"/>
              <a:t>/z^2</a:t>
            </a:r>
            <a:r>
              <a:rPr lang="en-US" dirty="0"/>
              <a:t>			</a:t>
            </a:r>
            <a:r>
              <a:rPr lang="en-US" dirty="0" err="1"/>
              <a:t>Fazemos</a:t>
            </a:r>
            <a:r>
              <a:rPr lang="en-US" dirty="0"/>
              <a:t> </a:t>
            </a:r>
            <a:r>
              <a:rPr lang="en-US" dirty="0" err="1"/>
              <a:t>então</a:t>
            </a:r>
            <a:r>
              <a:rPr lang="en-US" dirty="0"/>
              <a:t> :</a:t>
            </a:r>
          </a:p>
          <a:p>
            <a:pPr lvl="2">
              <a:buNone/>
            </a:pPr>
            <a:r>
              <a:rPr lang="en-US" i="1" dirty="0"/>
              <a:t> f1(z):=177.78/5*1/(z-3/5) -&gt; </a:t>
            </a:r>
            <a:r>
              <a:rPr lang="en-US" dirty="0"/>
              <a:t>35.56*(3/5)^K</a:t>
            </a:r>
            <a:endParaRPr lang="en-US" i="1" dirty="0"/>
          </a:p>
          <a:p>
            <a:pPr lvl="2">
              <a:buNone/>
            </a:pPr>
            <a:r>
              <a:rPr lang="en-US" i="1" dirty="0"/>
              <a:t> f2(z):=84/2*1/(z-1/2) -&gt; </a:t>
            </a:r>
            <a:r>
              <a:rPr lang="en-US" dirty="0"/>
              <a:t>42*(1/2)^K</a:t>
            </a:r>
            <a:endParaRPr lang="en-US" i="1" dirty="0"/>
          </a:p>
          <a:p>
            <a:pPr lvl="2">
              <a:buNone/>
            </a:pPr>
            <a:r>
              <a:rPr lang="en-US" i="1" dirty="0"/>
              <a:t> f3(z):=6.45/z -&gt; 6.45 </a:t>
            </a:r>
            <a:r>
              <a:rPr lang="en-US" i="1" dirty="0" err="1"/>
              <a:t>em</a:t>
            </a:r>
            <a:r>
              <a:rPr lang="en-US" i="1" dirty="0"/>
              <a:t> K=1 e 0 </a:t>
            </a:r>
            <a:r>
              <a:rPr lang="en-US" i="1" dirty="0" err="1"/>
              <a:t>em</a:t>
            </a:r>
            <a:r>
              <a:rPr lang="en-US" i="1" dirty="0"/>
              <a:t> K#1</a:t>
            </a:r>
          </a:p>
          <a:p>
            <a:pPr lvl="2">
              <a:buNone/>
            </a:pPr>
            <a:r>
              <a:rPr lang="en-US" i="1" dirty="0"/>
              <a:t> f4(z):=0.67/z</a:t>
            </a:r>
            <a:r>
              <a:rPr lang="en-US" i="1" baseline="30000" dirty="0"/>
              <a:t>2</a:t>
            </a:r>
            <a:r>
              <a:rPr lang="en-US" i="1" dirty="0"/>
              <a:t> -&gt; 0.67 </a:t>
            </a:r>
            <a:r>
              <a:rPr lang="en-US" i="1" dirty="0" err="1"/>
              <a:t>em</a:t>
            </a:r>
            <a:r>
              <a:rPr lang="en-US" i="1" dirty="0"/>
              <a:t> K=2 e 0 </a:t>
            </a:r>
            <a:r>
              <a:rPr lang="en-US" i="1" dirty="0" err="1"/>
              <a:t>em</a:t>
            </a:r>
            <a:r>
              <a:rPr lang="en-US" i="1" dirty="0"/>
              <a:t> K#2</a:t>
            </a:r>
          </a:p>
        </p:txBody>
      </p:sp>
      <p:graphicFrame>
        <p:nvGraphicFramePr>
          <p:cNvPr id="4" name="Objeto 3"/>
          <p:cNvGraphicFramePr>
            <a:graphicFrameLocks noChangeAspect="1"/>
          </p:cNvGraphicFramePr>
          <p:nvPr/>
        </p:nvGraphicFramePr>
        <p:xfrm>
          <a:off x="4381496" y="4500570"/>
          <a:ext cx="5227506" cy="698503"/>
        </p:xfrm>
        <a:graphic>
          <a:graphicData uri="http://schemas.openxmlformats.org/presentationml/2006/ole">
            <mc:AlternateContent xmlns:mc="http://schemas.openxmlformats.org/markup-compatibility/2006">
              <mc:Choice xmlns:v="urn:schemas-microsoft-com:vml" Requires="v">
                <p:oleObj name="Equação" r:id="rId2" imgW="2946240" imgH="393480" progId="Equation.3">
                  <p:embed/>
                </p:oleObj>
              </mc:Choice>
              <mc:Fallback>
                <p:oleObj name="Equação" r:id="rId2" imgW="294624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496" y="4500570"/>
                        <a:ext cx="5227506" cy="6985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8659" name="Object 3"/>
          <p:cNvGraphicFramePr>
            <a:graphicFrameLocks noChangeAspect="1"/>
          </p:cNvGraphicFramePr>
          <p:nvPr/>
        </p:nvGraphicFramePr>
        <p:xfrm>
          <a:off x="1336675" y="1835150"/>
          <a:ext cx="2816225" cy="744538"/>
        </p:xfrm>
        <a:graphic>
          <a:graphicData uri="http://schemas.openxmlformats.org/presentationml/2006/ole">
            <mc:AlternateContent xmlns:mc="http://schemas.openxmlformats.org/markup-compatibility/2006">
              <mc:Choice xmlns:v="urn:schemas-microsoft-com:vml" Requires="v">
                <p:oleObj name="Equação" r:id="rId4" imgW="1587240" imgH="419040" progId="Equation.3">
                  <p:embed/>
                </p:oleObj>
              </mc:Choice>
              <mc:Fallback>
                <p:oleObj name="Equação" r:id="rId4" imgW="158724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675" y="1835150"/>
                        <a:ext cx="2816225"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ex.4</a:t>
            </a:r>
            <a:endParaRPr lang="pt-BR" dirty="0"/>
          </a:p>
        </p:txBody>
      </p:sp>
      <p:sp>
        <p:nvSpPr>
          <p:cNvPr id="3" name="Espaço Reservado para Conteúdo 2"/>
          <p:cNvSpPr>
            <a:spLocks noGrp="1"/>
          </p:cNvSpPr>
          <p:nvPr>
            <p:ph idx="1"/>
          </p:nvPr>
        </p:nvSpPr>
        <p:spPr>
          <a:xfrm>
            <a:off x="166654" y="1196983"/>
            <a:ext cx="9467619" cy="5381625"/>
          </a:xfrm>
        </p:spPr>
        <p:txBody>
          <a:bodyPr/>
          <a:lstStyle/>
          <a:p>
            <a:r>
              <a:rPr lang="en-US" dirty="0" err="1"/>
              <a:t>Repita</a:t>
            </a:r>
            <a:r>
              <a:rPr lang="en-US" dirty="0"/>
              <a:t> o </a:t>
            </a:r>
            <a:r>
              <a:rPr lang="en-US" dirty="0" err="1"/>
              <a:t>problema</a:t>
            </a:r>
            <a:r>
              <a:rPr lang="en-US" dirty="0"/>
              <a:t> 3 </a:t>
            </a:r>
            <a:r>
              <a:rPr lang="en-US" dirty="0" err="1"/>
              <a:t>utilizando</a:t>
            </a:r>
            <a:r>
              <a:rPr lang="en-US" dirty="0"/>
              <a:t> a Toolbox de </a:t>
            </a:r>
            <a:r>
              <a:rPr lang="en-US" dirty="0" err="1"/>
              <a:t>Matemática</a:t>
            </a:r>
            <a:r>
              <a:rPr lang="en-US" dirty="0"/>
              <a:t> </a:t>
            </a:r>
            <a:r>
              <a:rPr lang="en-US" dirty="0" err="1"/>
              <a:t>Simbólica</a:t>
            </a:r>
            <a:r>
              <a:rPr lang="en-US" dirty="0"/>
              <a:t> do MATLAB</a:t>
            </a:r>
          </a:p>
          <a:p>
            <a:pPr lvl="1"/>
            <a:r>
              <a:rPr lang="en-US" dirty="0" err="1"/>
              <a:t>Fazemos</a:t>
            </a:r>
            <a:r>
              <a:rPr lang="en-US" dirty="0"/>
              <a:t> :</a:t>
            </a:r>
          </a:p>
          <a:p>
            <a:pPr lvl="1"/>
            <a:r>
              <a:rPr lang="en-US" dirty="0"/>
              <a:t> </a:t>
            </a:r>
            <a:r>
              <a:rPr lang="en-US" i="1" dirty="0" err="1"/>
              <a:t>syms</a:t>
            </a:r>
            <a:r>
              <a:rPr lang="en-US" i="1" dirty="0"/>
              <a:t> z k</a:t>
            </a:r>
          </a:p>
          <a:p>
            <a:pPr lvl="1"/>
            <a:r>
              <a:rPr lang="en-US" i="1" dirty="0"/>
              <a:t> </a:t>
            </a:r>
            <a:r>
              <a:rPr lang="en-US" i="1" dirty="0" err="1"/>
              <a:t>iztrans</a:t>
            </a:r>
            <a:r>
              <a:rPr lang="en-US" i="1" dirty="0"/>
              <a:t>(z*(z+3)*(z+5)/((z-0.4)*(z-0.6)*(z-0.8)),</a:t>
            </a:r>
            <a:r>
              <a:rPr lang="en-US" i="1" dirty="0" err="1"/>
              <a:t>z,k</a:t>
            </a:r>
            <a:r>
              <a:rPr lang="en-US" i="1" dirty="0"/>
              <a:t>)</a:t>
            </a:r>
          </a:p>
          <a:p>
            <a:pPr lvl="1"/>
            <a:r>
              <a:rPr lang="en-US" i="1" dirty="0"/>
              <a:t> </a:t>
            </a:r>
            <a:r>
              <a:rPr lang="en-US" i="1" dirty="0" err="1"/>
              <a:t>iztrans</a:t>
            </a:r>
            <a:r>
              <a:rPr lang="en-US" i="1" dirty="0"/>
              <a:t>((z+0.2)*(z+0.4)/((z-0.1)*(z-0.5)*(z-0.9)),</a:t>
            </a:r>
            <a:r>
              <a:rPr lang="en-US" i="1" dirty="0" err="1"/>
              <a:t>z,k</a:t>
            </a:r>
            <a:r>
              <a:rPr lang="en-US" i="1" dirty="0"/>
              <a:t>)</a:t>
            </a:r>
          </a:p>
          <a:p>
            <a:pPr lvl="1"/>
            <a:r>
              <a:rPr lang="en-US" i="1" dirty="0"/>
              <a:t> </a:t>
            </a:r>
            <a:r>
              <a:rPr lang="en-US" i="1" dirty="0" err="1"/>
              <a:t>iztrans</a:t>
            </a:r>
            <a:r>
              <a:rPr lang="en-US" i="1" dirty="0"/>
              <a:t>((z+0.1)*(z+0.2)/(z*(z-0.5)*(z-0.6)),</a:t>
            </a:r>
            <a:r>
              <a:rPr lang="en-US" i="1" dirty="0" err="1"/>
              <a:t>z,k</a:t>
            </a:r>
            <a:r>
              <a:rPr lang="en-US" i="1" dirty="0"/>
              <a:t>)</a:t>
            </a:r>
          </a:p>
          <a:p>
            <a:pPr lvl="1"/>
            <a:r>
              <a:rPr lang="en-US" dirty="0" err="1"/>
              <a:t>Podemos</a:t>
            </a:r>
            <a:r>
              <a:rPr lang="en-US" dirty="0"/>
              <a:t> </a:t>
            </a:r>
            <a:r>
              <a:rPr lang="en-US" dirty="0" err="1"/>
              <a:t>também</a:t>
            </a:r>
            <a:r>
              <a:rPr lang="en-US" dirty="0"/>
              <a:t> </a:t>
            </a:r>
            <a:r>
              <a:rPr lang="en-US" dirty="0" err="1"/>
              <a:t>envolver</a:t>
            </a:r>
            <a:r>
              <a:rPr lang="en-US" dirty="0"/>
              <a:t> o </a:t>
            </a:r>
            <a:r>
              <a:rPr lang="en-US" dirty="0" err="1"/>
              <a:t>comando</a:t>
            </a:r>
            <a:r>
              <a:rPr lang="en-US" dirty="0"/>
              <a:t> </a:t>
            </a:r>
            <a:r>
              <a:rPr lang="en-US" i="1" dirty="0" err="1"/>
              <a:t>iztrans</a:t>
            </a:r>
            <a:r>
              <a:rPr lang="en-US" i="1" dirty="0"/>
              <a:t> </a:t>
            </a:r>
            <a:r>
              <a:rPr lang="en-US" dirty="0"/>
              <a:t>com o </a:t>
            </a:r>
            <a:r>
              <a:rPr lang="en-US" dirty="0" err="1"/>
              <a:t>comando</a:t>
            </a:r>
            <a:r>
              <a:rPr lang="en-US" dirty="0"/>
              <a:t> </a:t>
            </a:r>
            <a:r>
              <a:rPr lang="en-US" i="1" dirty="0"/>
              <a:t>pretty </a:t>
            </a:r>
            <a:r>
              <a:rPr lang="en-US" dirty="0" err="1"/>
              <a:t>para</a:t>
            </a:r>
            <a:r>
              <a:rPr lang="en-US" dirty="0"/>
              <a:t> </a:t>
            </a:r>
            <a:r>
              <a:rPr lang="en-US" dirty="0" err="1"/>
              <a:t>obter</a:t>
            </a:r>
            <a:r>
              <a:rPr lang="en-US" dirty="0"/>
              <a:t> </a:t>
            </a:r>
            <a:r>
              <a:rPr lang="en-US" dirty="0" err="1"/>
              <a:t>uma</a:t>
            </a:r>
            <a:r>
              <a:rPr lang="en-US" dirty="0"/>
              <a:t> </a:t>
            </a:r>
            <a:r>
              <a:rPr lang="en-US" dirty="0" err="1"/>
              <a:t>saída</a:t>
            </a:r>
            <a:r>
              <a:rPr lang="en-US" dirty="0"/>
              <a:t> </a:t>
            </a:r>
            <a:r>
              <a:rPr lang="en-US" dirty="0" err="1"/>
              <a:t>mais</a:t>
            </a:r>
            <a:r>
              <a:rPr lang="en-US" dirty="0"/>
              <a:t> </a:t>
            </a:r>
            <a:r>
              <a:rPr lang="en-US" dirty="0" err="1"/>
              <a:t>fácil</a:t>
            </a:r>
            <a:r>
              <a:rPr lang="en-US" dirty="0"/>
              <a:t> de ser </a:t>
            </a:r>
            <a:r>
              <a:rPr lang="en-US" dirty="0" err="1"/>
              <a:t>visualizada</a:t>
            </a:r>
            <a:r>
              <a:rPr lang="en-US" dirty="0"/>
              <a:t>.</a:t>
            </a:r>
            <a:endParaRPr lang="pt-BR" dirty="0"/>
          </a:p>
        </p:txBody>
      </p:sp>
    </p:spTree>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ex.6,a (incl.ZOH)</a:t>
            </a:r>
            <a:endParaRPr lang="pt-BR" dirty="0"/>
          </a:p>
        </p:txBody>
      </p:sp>
      <p:sp>
        <p:nvSpPr>
          <p:cNvPr id="3" name="Espaço Reservado para Conteúdo 2"/>
          <p:cNvSpPr>
            <a:spLocks noGrp="1"/>
          </p:cNvSpPr>
          <p:nvPr>
            <p:ph idx="1"/>
          </p:nvPr>
        </p:nvSpPr>
        <p:spPr>
          <a:xfrm>
            <a:off x="294085" y="714356"/>
            <a:ext cx="9340188" cy="5381625"/>
          </a:xfrm>
        </p:spPr>
        <p:txBody>
          <a:bodyPr/>
          <a:lstStyle/>
          <a:p>
            <a:r>
              <a:rPr lang="en-US" dirty="0" err="1"/>
              <a:t>Usando</a:t>
            </a:r>
            <a:r>
              <a:rPr lang="en-US" dirty="0"/>
              <a:t> </a:t>
            </a:r>
            <a:r>
              <a:rPr lang="en-US" dirty="0" err="1"/>
              <a:t>expansão</a:t>
            </a:r>
            <a:r>
              <a:rPr lang="en-US" dirty="0"/>
              <a:t> </a:t>
            </a:r>
            <a:r>
              <a:rPr lang="en-US" dirty="0" err="1"/>
              <a:t>em</a:t>
            </a:r>
            <a:r>
              <a:rPr lang="en-US" dirty="0"/>
              <a:t> </a:t>
            </a:r>
            <a:r>
              <a:rPr lang="en-US" dirty="0" err="1"/>
              <a:t>frações</a:t>
            </a:r>
            <a:r>
              <a:rPr lang="en-US" dirty="0"/>
              <a:t> </a:t>
            </a:r>
            <a:r>
              <a:rPr lang="en-US" dirty="0" err="1"/>
              <a:t>parciais</a:t>
            </a:r>
            <a:r>
              <a:rPr lang="en-US" dirty="0"/>
              <a:t> e a </a:t>
            </a:r>
            <a:r>
              <a:rPr lang="en-US" dirty="0" err="1"/>
              <a:t>Tabela</a:t>
            </a:r>
            <a:r>
              <a:rPr lang="en-US" dirty="0"/>
              <a:t> 13.1 determine a </a:t>
            </a:r>
            <a:r>
              <a:rPr lang="en-US" dirty="0" err="1"/>
              <a:t>transformada</a:t>
            </a:r>
            <a:r>
              <a:rPr lang="en-US" dirty="0"/>
              <a:t> </a:t>
            </a:r>
            <a:r>
              <a:rPr lang="en-US" i="1" dirty="0"/>
              <a:t>z </a:t>
            </a:r>
            <a:r>
              <a:rPr lang="en-US" dirty="0" err="1"/>
              <a:t>para</a:t>
            </a:r>
            <a:r>
              <a:rPr lang="en-US" dirty="0"/>
              <a:t> </a:t>
            </a:r>
            <a:r>
              <a:rPr lang="en-US" dirty="0" err="1"/>
              <a:t>cada</a:t>
            </a:r>
            <a:r>
              <a:rPr lang="en-US" dirty="0"/>
              <a:t> </a:t>
            </a:r>
            <a:r>
              <a:rPr lang="en-US" i="1" dirty="0"/>
              <a:t>G(s) </a:t>
            </a:r>
            <a:r>
              <a:rPr lang="en-US" dirty="0"/>
              <a:t>se </a:t>
            </a:r>
            <a:r>
              <a:rPr lang="en-US" i="1" dirty="0"/>
              <a:t>T=0,5s</a:t>
            </a:r>
          </a:p>
          <a:p>
            <a:endParaRPr lang="en-US" i="1" dirty="0"/>
          </a:p>
          <a:p>
            <a:r>
              <a:rPr lang="en-US" dirty="0"/>
              <a:t>No </a:t>
            </a:r>
            <a:r>
              <a:rPr lang="en-US" dirty="0" err="1"/>
              <a:t>wxMaxima</a:t>
            </a:r>
            <a:r>
              <a:rPr lang="en-US" dirty="0"/>
              <a:t> : </a:t>
            </a:r>
            <a:r>
              <a:rPr lang="en-US" i="1" dirty="0"/>
              <a:t>G(s):=(s+4)/(s*(s+2)*(s+5)); </a:t>
            </a:r>
            <a:r>
              <a:rPr lang="en-US" i="1" dirty="0" err="1"/>
              <a:t>partfrac</a:t>
            </a:r>
            <a:r>
              <a:rPr lang="en-US" i="1" dirty="0"/>
              <a:t>(G(s),s)</a:t>
            </a:r>
            <a:endParaRPr lang="pt-BR" dirty="0"/>
          </a:p>
        </p:txBody>
      </p:sp>
      <p:graphicFrame>
        <p:nvGraphicFramePr>
          <p:cNvPr id="4" name="Objeto 3"/>
          <p:cNvGraphicFramePr>
            <a:graphicFrameLocks noChangeAspect="1"/>
          </p:cNvGraphicFramePr>
          <p:nvPr/>
        </p:nvGraphicFramePr>
        <p:xfrm>
          <a:off x="461963" y="2143125"/>
          <a:ext cx="4424362" cy="1000125"/>
        </p:xfrm>
        <a:graphic>
          <a:graphicData uri="http://schemas.openxmlformats.org/presentationml/2006/ole">
            <mc:AlternateContent xmlns:mc="http://schemas.openxmlformats.org/markup-compatibility/2006">
              <mc:Choice xmlns:v="urn:schemas-microsoft-com:vml" Requires="v">
                <p:oleObj name="Equação" r:id="rId2" imgW="2247840" imgH="507960" progId="Equation.3">
                  <p:embed/>
                </p:oleObj>
              </mc:Choice>
              <mc:Fallback>
                <p:oleObj name="Equação" r:id="rId2" imgW="2247840" imgH="5079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2143125"/>
                        <a:ext cx="4424362"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03" name="Object 3"/>
          <p:cNvGraphicFramePr>
            <a:graphicFrameLocks noChangeAspect="1"/>
          </p:cNvGraphicFramePr>
          <p:nvPr/>
        </p:nvGraphicFramePr>
        <p:xfrm>
          <a:off x="5008563" y="1928813"/>
          <a:ext cx="4275137" cy="950912"/>
        </p:xfrm>
        <a:graphic>
          <a:graphicData uri="http://schemas.openxmlformats.org/presentationml/2006/ole">
            <mc:AlternateContent xmlns:mc="http://schemas.openxmlformats.org/markup-compatibility/2006">
              <mc:Choice xmlns:v="urn:schemas-microsoft-com:vml" Requires="v">
                <p:oleObj name="Equação" r:id="rId4" imgW="2171520" imgH="482400" progId="Equation.3">
                  <p:embed/>
                </p:oleObj>
              </mc:Choice>
              <mc:Fallback>
                <p:oleObj name="Equação" r:id="rId4" imgW="217152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8563" y="1928813"/>
                        <a:ext cx="4275137"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04" name="Object 4"/>
          <p:cNvGraphicFramePr>
            <a:graphicFrameLocks noChangeAspect="1"/>
          </p:cNvGraphicFramePr>
          <p:nvPr/>
        </p:nvGraphicFramePr>
        <p:xfrm>
          <a:off x="7938" y="4071938"/>
          <a:ext cx="5249862" cy="901700"/>
        </p:xfrm>
        <a:graphic>
          <a:graphicData uri="http://schemas.openxmlformats.org/presentationml/2006/ole">
            <mc:AlternateContent xmlns:mc="http://schemas.openxmlformats.org/markup-compatibility/2006">
              <mc:Choice xmlns:v="urn:schemas-microsoft-com:vml" Requires="v">
                <p:oleObj name="Equação" r:id="rId6" imgW="2666880" imgH="457200" progId="Equation.3">
                  <p:embed/>
                </p:oleObj>
              </mc:Choice>
              <mc:Fallback>
                <p:oleObj name="Equação" r:id="rId6" imgW="266688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8" y="4071938"/>
                        <a:ext cx="5249862"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05" name="Object 5"/>
          <p:cNvGraphicFramePr>
            <a:graphicFrameLocks noChangeAspect="1"/>
          </p:cNvGraphicFramePr>
          <p:nvPr/>
        </p:nvGraphicFramePr>
        <p:xfrm>
          <a:off x="3067050" y="5072063"/>
          <a:ext cx="6424613" cy="450850"/>
        </p:xfrm>
        <a:graphic>
          <a:graphicData uri="http://schemas.openxmlformats.org/presentationml/2006/ole">
            <mc:AlternateContent xmlns:mc="http://schemas.openxmlformats.org/markup-compatibility/2006">
              <mc:Choice xmlns:v="urn:schemas-microsoft-com:vml" Requires="v">
                <p:oleObj name="Equação" r:id="rId8" imgW="3263760" imgH="228600" progId="Equation.3">
                  <p:embed/>
                </p:oleObj>
              </mc:Choice>
              <mc:Fallback>
                <p:oleObj name="Equação" r:id="rId8" imgW="326376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7050" y="5072063"/>
                        <a:ext cx="6424613"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06" name="Object 6"/>
          <p:cNvGraphicFramePr>
            <a:graphicFrameLocks noChangeAspect="1"/>
          </p:cNvGraphicFramePr>
          <p:nvPr/>
        </p:nvGraphicFramePr>
        <p:xfrm>
          <a:off x="3729038" y="5572125"/>
          <a:ext cx="5102225" cy="850900"/>
        </p:xfrm>
        <a:graphic>
          <a:graphicData uri="http://schemas.openxmlformats.org/presentationml/2006/ole">
            <mc:AlternateContent xmlns:mc="http://schemas.openxmlformats.org/markup-compatibility/2006">
              <mc:Choice xmlns:v="urn:schemas-microsoft-com:vml" Requires="v">
                <p:oleObj name="Equação" r:id="rId10" imgW="2590560" imgH="431640" progId="Equation.3">
                  <p:embed/>
                </p:oleObj>
              </mc:Choice>
              <mc:Fallback>
                <p:oleObj name="Equação" r:id="rId10" imgW="259056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9038" y="5572125"/>
                        <a:ext cx="5102225"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204803"/>
                                        </p:tgtEl>
                                        <p:attrNameLst>
                                          <p:attrName>style.visibility</p:attrName>
                                        </p:attrNameLst>
                                      </p:cBhvr>
                                      <p:to>
                                        <p:strVal val="visible"/>
                                      </p:to>
                                    </p:set>
                                    <p:anim calcmode="lin" valueType="num">
                                      <p:cBhvr>
                                        <p:cTn id="14" dur="500" fill="hold"/>
                                        <p:tgtEl>
                                          <p:spTgt spid="204803"/>
                                        </p:tgtEl>
                                        <p:attrNameLst>
                                          <p:attrName>ppt_w</p:attrName>
                                        </p:attrNameLst>
                                      </p:cBhvr>
                                      <p:tavLst>
                                        <p:tav tm="0">
                                          <p:val>
                                            <p:fltVal val="0"/>
                                          </p:val>
                                        </p:tav>
                                        <p:tav tm="100000">
                                          <p:val>
                                            <p:strVal val="#ppt_w"/>
                                          </p:val>
                                        </p:tav>
                                      </p:tavLst>
                                    </p:anim>
                                    <p:anim calcmode="lin" valueType="num">
                                      <p:cBhvr>
                                        <p:cTn id="15" dur="500" fill="hold"/>
                                        <p:tgtEl>
                                          <p:spTgt spid="204803"/>
                                        </p:tgtEl>
                                        <p:attrNameLst>
                                          <p:attrName>ppt_h</p:attrName>
                                        </p:attrNameLst>
                                      </p:cBhvr>
                                      <p:tavLst>
                                        <p:tav tm="0">
                                          <p:val>
                                            <p:fltVal val="0"/>
                                          </p:val>
                                        </p:tav>
                                        <p:tav tm="100000">
                                          <p:val>
                                            <p:strVal val="#ppt_h"/>
                                          </p:val>
                                        </p:tav>
                                      </p:tavLst>
                                    </p:anim>
                                    <p:animEffect transition="in" filter="fade">
                                      <p:cBhvr>
                                        <p:cTn id="16" dur="500"/>
                                        <p:tgtEl>
                                          <p:spTgt spid="20480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204804"/>
                                        </p:tgtEl>
                                        <p:attrNameLst>
                                          <p:attrName>style.visibility</p:attrName>
                                        </p:attrNameLst>
                                      </p:cBhvr>
                                      <p:to>
                                        <p:strVal val="visible"/>
                                      </p:to>
                                    </p:set>
                                    <p:anim calcmode="lin" valueType="num">
                                      <p:cBhvr>
                                        <p:cTn id="28" dur="500" fill="hold"/>
                                        <p:tgtEl>
                                          <p:spTgt spid="204804"/>
                                        </p:tgtEl>
                                        <p:attrNameLst>
                                          <p:attrName>ppt_w</p:attrName>
                                        </p:attrNameLst>
                                      </p:cBhvr>
                                      <p:tavLst>
                                        <p:tav tm="0">
                                          <p:val>
                                            <p:fltVal val="0"/>
                                          </p:val>
                                        </p:tav>
                                        <p:tav tm="100000">
                                          <p:val>
                                            <p:strVal val="#ppt_w"/>
                                          </p:val>
                                        </p:tav>
                                      </p:tavLst>
                                    </p:anim>
                                    <p:anim calcmode="lin" valueType="num">
                                      <p:cBhvr>
                                        <p:cTn id="29" dur="500" fill="hold"/>
                                        <p:tgtEl>
                                          <p:spTgt spid="204804"/>
                                        </p:tgtEl>
                                        <p:attrNameLst>
                                          <p:attrName>ppt_h</p:attrName>
                                        </p:attrNameLst>
                                      </p:cBhvr>
                                      <p:tavLst>
                                        <p:tav tm="0">
                                          <p:val>
                                            <p:fltVal val="0"/>
                                          </p:val>
                                        </p:tav>
                                        <p:tav tm="100000">
                                          <p:val>
                                            <p:strVal val="#ppt_h"/>
                                          </p:val>
                                        </p:tav>
                                      </p:tavLst>
                                    </p:anim>
                                    <p:animEffect transition="in" filter="fade">
                                      <p:cBhvr>
                                        <p:cTn id="30" dur="500"/>
                                        <p:tgtEl>
                                          <p:spTgt spid="20480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204805"/>
                                        </p:tgtEl>
                                        <p:attrNameLst>
                                          <p:attrName>style.visibility</p:attrName>
                                        </p:attrNameLst>
                                      </p:cBhvr>
                                      <p:to>
                                        <p:strVal val="visible"/>
                                      </p:to>
                                    </p:set>
                                    <p:anim calcmode="lin" valueType="num">
                                      <p:cBhvr>
                                        <p:cTn id="35" dur="500" fill="hold"/>
                                        <p:tgtEl>
                                          <p:spTgt spid="204805"/>
                                        </p:tgtEl>
                                        <p:attrNameLst>
                                          <p:attrName>ppt_w</p:attrName>
                                        </p:attrNameLst>
                                      </p:cBhvr>
                                      <p:tavLst>
                                        <p:tav tm="0">
                                          <p:val>
                                            <p:fltVal val="0"/>
                                          </p:val>
                                        </p:tav>
                                        <p:tav tm="100000">
                                          <p:val>
                                            <p:strVal val="#ppt_w"/>
                                          </p:val>
                                        </p:tav>
                                      </p:tavLst>
                                    </p:anim>
                                    <p:anim calcmode="lin" valueType="num">
                                      <p:cBhvr>
                                        <p:cTn id="36" dur="500" fill="hold"/>
                                        <p:tgtEl>
                                          <p:spTgt spid="204805"/>
                                        </p:tgtEl>
                                        <p:attrNameLst>
                                          <p:attrName>ppt_h</p:attrName>
                                        </p:attrNameLst>
                                      </p:cBhvr>
                                      <p:tavLst>
                                        <p:tav tm="0">
                                          <p:val>
                                            <p:fltVal val="0"/>
                                          </p:val>
                                        </p:tav>
                                        <p:tav tm="100000">
                                          <p:val>
                                            <p:strVal val="#ppt_h"/>
                                          </p:val>
                                        </p:tav>
                                      </p:tavLst>
                                    </p:anim>
                                    <p:animEffect transition="in" filter="fade">
                                      <p:cBhvr>
                                        <p:cTn id="37" dur="500"/>
                                        <p:tgtEl>
                                          <p:spTgt spid="20480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204806"/>
                                        </p:tgtEl>
                                        <p:attrNameLst>
                                          <p:attrName>style.visibility</p:attrName>
                                        </p:attrNameLst>
                                      </p:cBhvr>
                                      <p:to>
                                        <p:strVal val="visible"/>
                                      </p:to>
                                    </p:set>
                                    <p:anim calcmode="lin" valueType="num">
                                      <p:cBhvr>
                                        <p:cTn id="42" dur="500" fill="hold"/>
                                        <p:tgtEl>
                                          <p:spTgt spid="204806"/>
                                        </p:tgtEl>
                                        <p:attrNameLst>
                                          <p:attrName>ppt_w</p:attrName>
                                        </p:attrNameLst>
                                      </p:cBhvr>
                                      <p:tavLst>
                                        <p:tav tm="0">
                                          <p:val>
                                            <p:fltVal val="0"/>
                                          </p:val>
                                        </p:tav>
                                        <p:tav tm="100000">
                                          <p:val>
                                            <p:strVal val="#ppt_w"/>
                                          </p:val>
                                        </p:tav>
                                      </p:tavLst>
                                    </p:anim>
                                    <p:anim calcmode="lin" valueType="num">
                                      <p:cBhvr>
                                        <p:cTn id="43" dur="500" fill="hold"/>
                                        <p:tgtEl>
                                          <p:spTgt spid="204806"/>
                                        </p:tgtEl>
                                        <p:attrNameLst>
                                          <p:attrName>ppt_h</p:attrName>
                                        </p:attrNameLst>
                                      </p:cBhvr>
                                      <p:tavLst>
                                        <p:tav tm="0">
                                          <p:val>
                                            <p:fltVal val="0"/>
                                          </p:val>
                                        </p:tav>
                                        <p:tav tm="100000">
                                          <p:val>
                                            <p:strVal val="#ppt_h"/>
                                          </p:val>
                                        </p:tav>
                                      </p:tavLst>
                                    </p:anim>
                                    <p:animEffect transition="in" filter="fade">
                                      <p:cBhvr>
                                        <p:cTn id="44" dur="500"/>
                                        <p:tgtEl>
                                          <p:spTgt spid="204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pag.598, ex.6,a</a:t>
            </a:r>
            <a:endParaRPr lang="pt-BR" dirty="0"/>
          </a:p>
        </p:txBody>
      </p:sp>
      <p:sp>
        <p:nvSpPr>
          <p:cNvPr id="3" name="Espaço Reservado para Conteúdo 2"/>
          <p:cNvSpPr>
            <a:spLocks noGrp="1"/>
          </p:cNvSpPr>
          <p:nvPr>
            <p:ph idx="1"/>
          </p:nvPr>
        </p:nvSpPr>
        <p:spPr>
          <a:xfrm>
            <a:off x="294085" y="714356"/>
            <a:ext cx="9340188" cy="5381625"/>
          </a:xfrm>
        </p:spPr>
        <p:txBody>
          <a:bodyPr/>
          <a:lstStyle/>
          <a:p>
            <a:r>
              <a:rPr lang="en-US" dirty="0" err="1"/>
              <a:t>Usando</a:t>
            </a:r>
            <a:r>
              <a:rPr lang="en-US" dirty="0"/>
              <a:t> </a:t>
            </a:r>
            <a:r>
              <a:rPr lang="en-US" dirty="0" err="1"/>
              <a:t>expansão</a:t>
            </a:r>
            <a:r>
              <a:rPr lang="en-US" dirty="0"/>
              <a:t> </a:t>
            </a:r>
            <a:r>
              <a:rPr lang="en-US" dirty="0" err="1"/>
              <a:t>em</a:t>
            </a:r>
            <a:r>
              <a:rPr lang="en-US" dirty="0"/>
              <a:t> </a:t>
            </a:r>
            <a:r>
              <a:rPr lang="en-US" dirty="0" err="1"/>
              <a:t>frações</a:t>
            </a:r>
            <a:r>
              <a:rPr lang="en-US" dirty="0"/>
              <a:t> </a:t>
            </a:r>
            <a:r>
              <a:rPr lang="en-US" dirty="0" err="1"/>
              <a:t>parciais</a:t>
            </a:r>
            <a:r>
              <a:rPr lang="en-US" dirty="0"/>
              <a:t> e a </a:t>
            </a:r>
            <a:r>
              <a:rPr lang="en-US" dirty="0" err="1"/>
              <a:t>Tabela</a:t>
            </a:r>
            <a:r>
              <a:rPr lang="en-US" dirty="0"/>
              <a:t> 13.1 determine a </a:t>
            </a:r>
            <a:r>
              <a:rPr lang="en-US" dirty="0" err="1"/>
              <a:t>transformada</a:t>
            </a:r>
            <a:r>
              <a:rPr lang="en-US" dirty="0"/>
              <a:t> </a:t>
            </a:r>
            <a:r>
              <a:rPr lang="en-US" i="1" dirty="0"/>
              <a:t>z </a:t>
            </a:r>
            <a:r>
              <a:rPr lang="en-US" dirty="0" err="1"/>
              <a:t>para</a:t>
            </a:r>
            <a:r>
              <a:rPr lang="en-US" dirty="0"/>
              <a:t> </a:t>
            </a:r>
            <a:r>
              <a:rPr lang="en-US" dirty="0" err="1"/>
              <a:t>cada</a:t>
            </a:r>
            <a:r>
              <a:rPr lang="en-US" dirty="0"/>
              <a:t> </a:t>
            </a:r>
            <a:r>
              <a:rPr lang="en-US" i="1" dirty="0"/>
              <a:t>G(s) </a:t>
            </a:r>
            <a:r>
              <a:rPr lang="en-US" dirty="0"/>
              <a:t>se </a:t>
            </a:r>
            <a:r>
              <a:rPr lang="en-US" i="1" dirty="0"/>
              <a:t>T=0,5s</a:t>
            </a:r>
          </a:p>
          <a:p>
            <a:endParaRPr lang="en-US" i="1" dirty="0"/>
          </a:p>
        </p:txBody>
      </p:sp>
      <p:graphicFrame>
        <p:nvGraphicFramePr>
          <p:cNvPr id="204806" name="Object 6"/>
          <p:cNvGraphicFramePr>
            <a:graphicFrameLocks noChangeAspect="1"/>
          </p:cNvGraphicFramePr>
          <p:nvPr/>
        </p:nvGraphicFramePr>
        <p:xfrm>
          <a:off x="579438" y="2357438"/>
          <a:ext cx="5100637" cy="850900"/>
        </p:xfrm>
        <a:graphic>
          <a:graphicData uri="http://schemas.openxmlformats.org/presentationml/2006/ole">
            <mc:AlternateContent xmlns:mc="http://schemas.openxmlformats.org/markup-compatibility/2006">
              <mc:Choice xmlns:v="urn:schemas-microsoft-com:vml" Requires="v">
                <p:oleObj name="Equação" r:id="rId2" imgW="2590560" imgH="431640" progId="Equation.3">
                  <p:embed/>
                </p:oleObj>
              </mc:Choice>
              <mc:Fallback>
                <p:oleObj name="Equação" r:id="rId2" imgW="2590560" imgH="431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2357438"/>
                        <a:ext cx="5100637"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831" name="Object 7"/>
          <p:cNvGraphicFramePr>
            <a:graphicFrameLocks noChangeAspect="1"/>
          </p:cNvGraphicFramePr>
          <p:nvPr/>
        </p:nvGraphicFramePr>
        <p:xfrm>
          <a:off x="579438" y="3363913"/>
          <a:ext cx="5400675" cy="850900"/>
        </p:xfrm>
        <a:graphic>
          <a:graphicData uri="http://schemas.openxmlformats.org/presentationml/2006/ole">
            <mc:AlternateContent xmlns:mc="http://schemas.openxmlformats.org/markup-compatibility/2006">
              <mc:Choice xmlns:v="urn:schemas-microsoft-com:vml" Requires="v">
                <p:oleObj name="Equação" r:id="rId4" imgW="2743200" imgH="431640" progId="Equation.3">
                  <p:embed/>
                </p:oleObj>
              </mc:Choice>
              <mc:Fallback>
                <p:oleObj name="Equação" r:id="rId4" imgW="274320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438" y="3363913"/>
                        <a:ext cx="5400675"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832" name="Object 8"/>
          <p:cNvGraphicFramePr>
            <a:graphicFrameLocks noChangeAspect="1"/>
          </p:cNvGraphicFramePr>
          <p:nvPr/>
        </p:nvGraphicFramePr>
        <p:xfrm>
          <a:off x="650875" y="4262438"/>
          <a:ext cx="5151438" cy="900112"/>
        </p:xfrm>
        <a:graphic>
          <a:graphicData uri="http://schemas.openxmlformats.org/presentationml/2006/ole">
            <mc:AlternateContent xmlns:mc="http://schemas.openxmlformats.org/markup-compatibility/2006">
              <mc:Choice xmlns:v="urn:schemas-microsoft-com:vml" Requires="v">
                <p:oleObj name="Equação" r:id="rId6" imgW="2616120" imgH="457200" progId="Equation.3">
                  <p:embed/>
                </p:oleObj>
              </mc:Choice>
              <mc:Fallback>
                <p:oleObj name="Equação" r:id="rId6" imgW="261612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875" y="4262438"/>
                        <a:ext cx="5151438" cy="900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833" name="Object 9"/>
          <p:cNvGraphicFramePr>
            <a:graphicFrameLocks noChangeAspect="1"/>
          </p:cNvGraphicFramePr>
          <p:nvPr/>
        </p:nvGraphicFramePr>
        <p:xfrm>
          <a:off x="666720" y="5254625"/>
          <a:ext cx="4176712" cy="876300"/>
        </p:xfrm>
        <a:graphic>
          <a:graphicData uri="http://schemas.openxmlformats.org/presentationml/2006/ole">
            <mc:AlternateContent xmlns:mc="http://schemas.openxmlformats.org/markup-compatibility/2006">
              <mc:Choice xmlns:v="urn:schemas-microsoft-com:vml" Requires="v">
                <p:oleObj name="Equação" r:id="rId8" imgW="2120760" imgH="444240" progId="Equation.3">
                  <p:embed/>
                </p:oleObj>
              </mc:Choice>
              <mc:Fallback>
                <p:oleObj name="Equação" r:id="rId8" imgW="2120760" imgH="4442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720" y="5254625"/>
                        <a:ext cx="4176712"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04806"/>
                                        </p:tgtEl>
                                        <p:attrNameLst>
                                          <p:attrName>style.visibility</p:attrName>
                                        </p:attrNameLst>
                                      </p:cBhvr>
                                      <p:to>
                                        <p:strVal val="visible"/>
                                      </p:to>
                                    </p:set>
                                    <p:anim calcmode="lin" valueType="num">
                                      <p:cBhvr>
                                        <p:cTn id="7" dur="500" fill="hold"/>
                                        <p:tgtEl>
                                          <p:spTgt spid="204806"/>
                                        </p:tgtEl>
                                        <p:attrNameLst>
                                          <p:attrName>ppt_w</p:attrName>
                                        </p:attrNameLst>
                                      </p:cBhvr>
                                      <p:tavLst>
                                        <p:tav tm="0">
                                          <p:val>
                                            <p:fltVal val="0"/>
                                          </p:val>
                                        </p:tav>
                                        <p:tav tm="100000">
                                          <p:val>
                                            <p:strVal val="#ppt_w"/>
                                          </p:val>
                                        </p:tav>
                                      </p:tavLst>
                                    </p:anim>
                                    <p:anim calcmode="lin" valueType="num">
                                      <p:cBhvr>
                                        <p:cTn id="8" dur="500" fill="hold"/>
                                        <p:tgtEl>
                                          <p:spTgt spid="204806"/>
                                        </p:tgtEl>
                                        <p:attrNameLst>
                                          <p:attrName>ppt_h</p:attrName>
                                        </p:attrNameLst>
                                      </p:cBhvr>
                                      <p:tavLst>
                                        <p:tav tm="0">
                                          <p:val>
                                            <p:fltVal val="0"/>
                                          </p:val>
                                        </p:tav>
                                        <p:tav tm="100000">
                                          <p:val>
                                            <p:strVal val="#ppt_h"/>
                                          </p:val>
                                        </p:tav>
                                      </p:tavLst>
                                    </p:anim>
                                    <p:animEffect transition="in" filter="fade">
                                      <p:cBhvr>
                                        <p:cTn id="9" dur="500"/>
                                        <p:tgtEl>
                                          <p:spTgt spid="20480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205831"/>
                                        </p:tgtEl>
                                        <p:attrNameLst>
                                          <p:attrName>style.visibility</p:attrName>
                                        </p:attrNameLst>
                                      </p:cBhvr>
                                      <p:to>
                                        <p:strVal val="visible"/>
                                      </p:to>
                                    </p:set>
                                    <p:anim calcmode="lin" valueType="num">
                                      <p:cBhvr>
                                        <p:cTn id="14" dur="500" fill="hold"/>
                                        <p:tgtEl>
                                          <p:spTgt spid="205831"/>
                                        </p:tgtEl>
                                        <p:attrNameLst>
                                          <p:attrName>ppt_w</p:attrName>
                                        </p:attrNameLst>
                                      </p:cBhvr>
                                      <p:tavLst>
                                        <p:tav tm="0">
                                          <p:val>
                                            <p:fltVal val="0"/>
                                          </p:val>
                                        </p:tav>
                                        <p:tav tm="100000">
                                          <p:val>
                                            <p:strVal val="#ppt_w"/>
                                          </p:val>
                                        </p:tav>
                                      </p:tavLst>
                                    </p:anim>
                                    <p:anim calcmode="lin" valueType="num">
                                      <p:cBhvr>
                                        <p:cTn id="15" dur="500" fill="hold"/>
                                        <p:tgtEl>
                                          <p:spTgt spid="205831"/>
                                        </p:tgtEl>
                                        <p:attrNameLst>
                                          <p:attrName>ppt_h</p:attrName>
                                        </p:attrNameLst>
                                      </p:cBhvr>
                                      <p:tavLst>
                                        <p:tav tm="0">
                                          <p:val>
                                            <p:fltVal val="0"/>
                                          </p:val>
                                        </p:tav>
                                        <p:tav tm="100000">
                                          <p:val>
                                            <p:strVal val="#ppt_h"/>
                                          </p:val>
                                        </p:tav>
                                      </p:tavLst>
                                    </p:anim>
                                    <p:animEffect transition="in" filter="fade">
                                      <p:cBhvr>
                                        <p:cTn id="16" dur="500"/>
                                        <p:tgtEl>
                                          <p:spTgt spid="20583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205832"/>
                                        </p:tgtEl>
                                        <p:attrNameLst>
                                          <p:attrName>style.visibility</p:attrName>
                                        </p:attrNameLst>
                                      </p:cBhvr>
                                      <p:to>
                                        <p:strVal val="visible"/>
                                      </p:to>
                                    </p:set>
                                    <p:anim calcmode="lin" valueType="num">
                                      <p:cBhvr>
                                        <p:cTn id="21" dur="500" fill="hold"/>
                                        <p:tgtEl>
                                          <p:spTgt spid="205832"/>
                                        </p:tgtEl>
                                        <p:attrNameLst>
                                          <p:attrName>ppt_w</p:attrName>
                                        </p:attrNameLst>
                                      </p:cBhvr>
                                      <p:tavLst>
                                        <p:tav tm="0">
                                          <p:val>
                                            <p:fltVal val="0"/>
                                          </p:val>
                                        </p:tav>
                                        <p:tav tm="100000">
                                          <p:val>
                                            <p:strVal val="#ppt_w"/>
                                          </p:val>
                                        </p:tav>
                                      </p:tavLst>
                                    </p:anim>
                                    <p:anim calcmode="lin" valueType="num">
                                      <p:cBhvr>
                                        <p:cTn id="22" dur="500" fill="hold"/>
                                        <p:tgtEl>
                                          <p:spTgt spid="205832"/>
                                        </p:tgtEl>
                                        <p:attrNameLst>
                                          <p:attrName>ppt_h</p:attrName>
                                        </p:attrNameLst>
                                      </p:cBhvr>
                                      <p:tavLst>
                                        <p:tav tm="0">
                                          <p:val>
                                            <p:fltVal val="0"/>
                                          </p:val>
                                        </p:tav>
                                        <p:tav tm="100000">
                                          <p:val>
                                            <p:strVal val="#ppt_h"/>
                                          </p:val>
                                        </p:tav>
                                      </p:tavLst>
                                    </p:anim>
                                    <p:animEffect transition="in" filter="fade">
                                      <p:cBhvr>
                                        <p:cTn id="23" dur="500"/>
                                        <p:tgtEl>
                                          <p:spTgt spid="2058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205833"/>
                                        </p:tgtEl>
                                        <p:attrNameLst>
                                          <p:attrName>style.visibility</p:attrName>
                                        </p:attrNameLst>
                                      </p:cBhvr>
                                      <p:to>
                                        <p:strVal val="visible"/>
                                      </p:to>
                                    </p:set>
                                    <p:anim calcmode="lin" valueType="num">
                                      <p:cBhvr>
                                        <p:cTn id="28" dur="500" fill="hold"/>
                                        <p:tgtEl>
                                          <p:spTgt spid="205833"/>
                                        </p:tgtEl>
                                        <p:attrNameLst>
                                          <p:attrName>ppt_w</p:attrName>
                                        </p:attrNameLst>
                                      </p:cBhvr>
                                      <p:tavLst>
                                        <p:tav tm="0">
                                          <p:val>
                                            <p:fltVal val="0"/>
                                          </p:val>
                                        </p:tav>
                                        <p:tav tm="100000">
                                          <p:val>
                                            <p:strVal val="#ppt_w"/>
                                          </p:val>
                                        </p:tav>
                                      </p:tavLst>
                                    </p:anim>
                                    <p:anim calcmode="lin" valueType="num">
                                      <p:cBhvr>
                                        <p:cTn id="29" dur="500" fill="hold"/>
                                        <p:tgtEl>
                                          <p:spTgt spid="205833"/>
                                        </p:tgtEl>
                                        <p:attrNameLst>
                                          <p:attrName>ppt_h</p:attrName>
                                        </p:attrNameLst>
                                      </p:cBhvr>
                                      <p:tavLst>
                                        <p:tav tm="0">
                                          <p:val>
                                            <p:fltVal val="0"/>
                                          </p:val>
                                        </p:tav>
                                        <p:tav tm="100000">
                                          <p:val>
                                            <p:strVal val="#ppt_h"/>
                                          </p:val>
                                        </p:tav>
                                      </p:tavLst>
                                    </p:anim>
                                    <p:animEffect transition="in" filter="fade">
                                      <p:cBhvr>
                                        <p:cTn id="30" dur="500"/>
                                        <p:tgtEl>
                                          <p:spTgt spid="205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ex.9.a, pag.599</a:t>
            </a:r>
            <a:endParaRPr lang="pt-BR" dirty="0"/>
          </a:p>
        </p:txBody>
      </p:sp>
      <p:sp>
        <p:nvSpPr>
          <p:cNvPr id="3" name="Espaço Reservado para Conteúdo 2"/>
          <p:cNvSpPr>
            <a:spLocks noGrp="1"/>
          </p:cNvSpPr>
          <p:nvPr>
            <p:ph idx="1"/>
          </p:nvPr>
        </p:nvSpPr>
        <p:spPr/>
        <p:txBody>
          <a:bodyPr/>
          <a:lstStyle/>
          <a:p>
            <a:r>
              <a:rPr lang="en-US" dirty="0" err="1"/>
              <a:t>Obtenha</a:t>
            </a:r>
            <a:r>
              <a:rPr lang="en-US" dirty="0"/>
              <a:t> a </a:t>
            </a:r>
            <a:r>
              <a:rPr lang="en-US" dirty="0" err="1"/>
              <a:t>função</a:t>
            </a:r>
            <a:r>
              <a:rPr lang="en-US" dirty="0"/>
              <a:t> de </a:t>
            </a:r>
            <a:r>
              <a:rPr lang="en-US" dirty="0" err="1"/>
              <a:t>transf.do</a:t>
            </a:r>
            <a:r>
              <a:rPr lang="en-US" dirty="0"/>
              <a:t> </a:t>
            </a:r>
            <a:r>
              <a:rPr lang="en-US" dirty="0" err="1"/>
              <a:t>diagrama</a:t>
            </a:r>
            <a:r>
              <a:rPr lang="en-US" dirty="0"/>
              <a:t> </a:t>
            </a:r>
            <a:r>
              <a:rPr lang="en-US" dirty="0" err="1"/>
              <a:t>abaixo</a:t>
            </a:r>
            <a:r>
              <a:rPr lang="en-US" dirty="0"/>
              <a:t>:</a:t>
            </a:r>
            <a:endParaRPr lang="pt-BR" dirty="0"/>
          </a:p>
        </p:txBody>
      </p:sp>
      <p:pic>
        <p:nvPicPr>
          <p:cNvPr id="11" name="Picture 3"/>
          <p:cNvPicPr>
            <a:picLocks noChangeAspect="1" noChangeArrowheads="1"/>
          </p:cNvPicPr>
          <p:nvPr/>
        </p:nvPicPr>
        <p:blipFill>
          <a:blip r:embed="rId2" cstate="print"/>
          <a:srcRect/>
          <a:stretch>
            <a:fillRect/>
          </a:stretch>
        </p:blipFill>
        <p:spPr bwMode="auto">
          <a:xfrm>
            <a:off x="309530" y="1828800"/>
            <a:ext cx="4643470" cy="2878469"/>
          </a:xfrm>
          <a:prstGeom prst="rect">
            <a:avLst/>
          </a:prstGeom>
          <a:noFill/>
          <a:ln w="12700">
            <a:noFill/>
            <a:miter lim="800000"/>
            <a:headEnd type="none" w="sm" len="sm"/>
            <a:tailEnd type="none" w="sm" len="sm"/>
          </a:ln>
          <a:effectLst/>
        </p:spPr>
      </p:pic>
      <p:graphicFrame>
        <p:nvGraphicFramePr>
          <p:cNvPr id="206855" name="Object 7"/>
          <p:cNvGraphicFramePr>
            <a:graphicFrameLocks noChangeAspect="1"/>
          </p:cNvGraphicFramePr>
          <p:nvPr/>
        </p:nvGraphicFramePr>
        <p:xfrm>
          <a:off x="5238752" y="1928813"/>
          <a:ext cx="3384550" cy="788987"/>
        </p:xfrm>
        <a:graphic>
          <a:graphicData uri="http://schemas.openxmlformats.org/presentationml/2006/ole">
            <mc:AlternateContent xmlns:mc="http://schemas.openxmlformats.org/markup-compatibility/2006">
              <mc:Choice xmlns:v="urn:schemas-microsoft-com:vml" Requires="v">
                <p:oleObj name="Equação" r:id="rId3" imgW="1854000" imgH="431640" progId="Equation.3">
                  <p:embed/>
                </p:oleObj>
              </mc:Choice>
              <mc:Fallback>
                <p:oleObj name="Equação" r:id="rId3" imgW="18540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2" y="1928813"/>
                        <a:ext cx="3384550"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6856" name="Object 8"/>
          <p:cNvGraphicFramePr>
            <a:graphicFrameLocks noChangeAspect="1"/>
          </p:cNvGraphicFramePr>
          <p:nvPr/>
        </p:nvGraphicFramePr>
        <p:xfrm>
          <a:off x="5310190" y="3211513"/>
          <a:ext cx="2711450" cy="788987"/>
        </p:xfrm>
        <a:graphic>
          <a:graphicData uri="http://schemas.openxmlformats.org/presentationml/2006/ole">
            <mc:AlternateContent xmlns:mc="http://schemas.openxmlformats.org/markup-compatibility/2006">
              <mc:Choice xmlns:v="urn:schemas-microsoft-com:vml" Requires="v">
                <p:oleObj name="Equação" r:id="rId5" imgW="1485720" imgH="431640" progId="Equation.3">
                  <p:embed/>
                </p:oleObj>
              </mc:Choice>
              <mc:Fallback>
                <p:oleObj name="Equação" r:id="rId5" imgW="148572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0190" y="3211513"/>
                        <a:ext cx="2711450"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ço Reservado para Número de Slide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CDBCE0C4-31FF-453A-B9CC-E0E9079DE10D}" type="slidenum">
              <a:rPr lang="en-US" altLang="pt-BR" sz="1400" smtClean="0"/>
              <a:pPr eaLnBrk="1" hangingPunct="1"/>
              <a:t>117</a:t>
            </a:fld>
            <a:endParaRPr lang="en-US" altLang="pt-BR" sz="1400"/>
          </a:p>
        </p:txBody>
      </p:sp>
      <p:sp>
        <p:nvSpPr>
          <p:cNvPr id="33795" name="Rectangle 2"/>
          <p:cNvSpPr>
            <a:spLocks noChangeArrowheads="1"/>
          </p:cNvSpPr>
          <p:nvPr/>
        </p:nvSpPr>
        <p:spPr bwMode="auto">
          <a:xfrm>
            <a:off x="749300" y="311150"/>
            <a:ext cx="8407400" cy="825500"/>
          </a:xfrm>
          <a:prstGeom prst="rect">
            <a:avLst/>
          </a:prstGeom>
          <a:solidFill>
            <a:srgbClr val="FFFF99"/>
          </a:solidFill>
          <a:ln w="12700">
            <a:solidFill>
              <a:schemeClr val="accent2"/>
            </a:solidFill>
            <a:miter lim="800000"/>
            <a:headEnd/>
            <a:tailEnd/>
          </a:ln>
        </p:spPr>
        <p:txBody>
          <a:bodyPr lIns="92075" tIns="46038" rIns="92075" bIns="46038" anchor="ct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r>
              <a:rPr lang="en-US" altLang="pt-BR" sz="3600">
                <a:solidFill>
                  <a:schemeClr val="tx2"/>
                </a:solidFill>
              </a:rPr>
              <a:t>Solução para </a:t>
            </a:r>
            <a:r>
              <a:rPr lang="en-US" altLang="pt-BR" sz="3600">
                <a:solidFill>
                  <a:schemeClr val="tx2"/>
                </a:solidFill>
                <a:sym typeface="Symbol" pitchFamily="18" charset="2"/>
              </a:rPr>
              <a:t></a:t>
            </a:r>
            <a:r>
              <a:rPr lang="en-US" altLang="pt-BR" sz="3600" baseline="-25000">
                <a:solidFill>
                  <a:schemeClr val="tx2"/>
                </a:solidFill>
                <a:sym typeface="Symbol" pitchFamily="18" charset="2"/>
              </a:rPr>
              <a:t>n</a:t>
            </a:r>
            <a:r>
              <a:rPr lang="en-US" altLang="pt-BR" sz="3600">
                <a:solidFill>
                  <a:schemeClr val="tx2"/>
                </a:solidFill>
                <a:sym typeface="Symbol" pitchFamily="18" charset="2"/>
              </a:rPr>
              <a:t> e </a:t>
            </a:r>
            <a:endParaRPr lang="en-US" altLang="pt-BR" sz="4400">
              <a:solidFill>
                <a:schemeClr val="tx2"/>
              </a:solidFill>
            </a:endParaRPr>
          </a:p>
        </p:txBody>
      </p:sp>
      <p:graphicFrame>
        <p:nvGraphicFramePr>
          <p:cNvPr id="110594" name="Object 4"/>
          <p:cNvGraphicFramePr>
            <a:graphicFrameLocks noChangeAspect="1"/>
          </p:cNvGraphicFramePr>
          <p:nvPr/>
        </p:nvGraphicFramePr>
        <p:xfrm>
          <a:off x="1073150" y="1071563"/>
          <a:ext cx="7594600" cy="977900"/>
        </p:xfrm>
        <a:graphic>
          <a:graphicData uri="http://schemas.openxmlformats.org/presentationml/2006/ole">
            <mc:AlternateContent xmlns:mc="http://schemas.openxmlformats.org/markup-compatibility/2006">
              <mc:Choice xmlns:v="urn:schemas-microsoft-com:vml" Requires="v">
                <p:oleObj name="Equation" r:id="rId2" imgW="3009900" imgH="419100" progId="">
                  <p:embed/>
                </p:oleObj>
              </mc:Choice>
              <mc:Fallback>
                <p:oleObj name="Equation" r:id="rId2" imgW="3009900" imgH="4191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1071563"/>
                        <a:ext cx="75946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Rectangle 6"/>
          <p:cNvSpPr>
            <a:spLocks noChangeArrowheads="1"/>
          </p:cNvSpPr>
          <p:nvPr/>
        </p:nvSpPr>
        <p:spPr bwMode="auto">
          <a:xfrm>
            <a:off x="660400" y="3857625"/>
            <a:ext cx="8255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lnSpc>
                <a:spcPct val="90000"/>
              </a:lnSpc>
              <a:spcBef>
                <a:spcPct val="20000"/>
              </a:spcBef>
              <a:buClr>
                <a:schemeClr val="hlink"/>
              </a:buClr>
              <a:buFont typeface="Wingdings" pitchFamily="2" charset="2"/>
              <a:buChar char="ð"/>
            </a:pPr>
            <a:r>
              <a:rPr lang="en-US" altLang="pt-BR" sz="2800"/>
              <a:t>Comparando os coeficientes com os coeficientes da forma padrão, isto nos dá :</a:t>
            </a:r>
          </a:p>
        </p:txBody>
      </p:sp>
      <p:graphicFrame>
        <p:nvGraphicFramePr>
          <p:cNvPr id="10" name="Object 7"/>
          <p:cNvGraphicFramePr>
            <a:graphicFrameLocks noChangeAspect="1"/>
          </p:cNvGraphicFramePr>
          <p:nvPr/>
        </p:nvGraphicFramePr>
        <p:xfrm>
          <a:off x="881063" y="2143125"/>
          <a:ext cx="3751262" cy="500063"/>
        </p:xfrm>
        <a:graphic>
          <a:graphicData uri="http://schemas.openxmlformats.org/presentationml/2006/ole">
            <mc:AlternateContent xmlns:mc="http://schemas.openxmlformats.org/markup-compatibility/2006">
              <mc:Choice xmlns:v="urn:schemas-microsoft-com:vml" Requires="v">
                <p:oleObj name="Equação" r:id="rId4" imgW="1524000" imgH="203200" progId="Equation.3">
                  <p:embed/>
                </p:oleObj>
              </mc:Choice>
              <mc:Fallback>
                <p:oleObj name="Equação" r:id="rId4" imgW="1524000" imgH="20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63" y="2143125"/>
                        <a:ext cx="3751262" cy="5000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4" name="Object 8"/>
          <p:cNvGraphicFramePr>
            <a:graphicFrameLocks noChangeAspect="1"/>
          </p:cNvGraphicFramePr>
          <p:nvPr/>
        </p:nvGraphicFramePr>
        <p:xfrm>
          <a:off x="5114925" y="2071688"/>
          <a:ext cx="3281363" cy="500062"/>
        </p:xfrm>
        <a:graphic>
          <a:graphicData uri="http://schemas.openxmlformats.org/presentationml/2006/ole">
            <mc:AlternateContent xmlns:mc="http://schemas.openxmlformats.org/markup-compatibility/2006">
              <mc:Choice xmlns:v="urn:schemas-microsoft-com:vml" Requires="v">
                <p:oleObj name="Equação" r:id="rId6" imgW="1333500" imgH="203200" progId="Equation.3">
                  <p:embed/>
                </p:oleObj>
              </mc:Choice>
              <mc:Fallback>
                <p:oleObj name="Equação" r:id="rId6" imgW="1333500" imgH="20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4925" y="2071688"/>
                        <a:ext cx="3281363" cy="5000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5" name="Object 9"/>
          <p:cNvGraphicFramePr>
            <a:graphicFrameLocks noChangeAspect="1"/>
          </p:cNvGraphicFramePr>
          <p:nvPr/>
        </p:nvGraphicFramePr>
        <p:xfrm>
          <a:off x="881063" y="2817813"/>
          <a:ext cx="3875087" cy="968375"/>
        </p:xfrm>
        <a:graphic>
          <a:graphicData uri="http://schemas.openxmlformats.org/presentationml/2006/ole">
            <mc:AlternateContent xmlns:mc="http://schemas.openxmlformats.org/markup-compatibility/2006">
              <mc:Choice xmlns:v="urn:schemas-microsoft-com:vml" Requires="v">
                <p:oleObj name="Equação" r:id="rId8" imgW="1574800" imgH="393700" progId="Equation.3">
                  <p:embed/>
                </p:oleObj>
              </mc:Choice>
              <mc:Fallback>
                <p:oleObj name="Equação" r:id="rId8" imgW="15748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63" y="2817813"/>
                        <a:ext cx="3875087" cy="9683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6" name="Object 10"/>
          <p:cNvGraphicFramePr>
            <a:graphicFrameLocks noChangeAspect="1"/>
          </p:cNvGraphicFramePr>
          <p:nvPr/>
        </p:nvGraphicFramePr>
        <p:xfrm>
          <a:off x="5114925" y="2755900"/>
          <a:ext cx="4124325" cy="1030288"/>
        </p:xfrm>
        <a:graphic>
          <a:graphicData uri="http://schemas.openxmlformats.org/presentationml/2006/ole">
            <mc:AlternateContent xmlns:mc="http://schemas.openxmlformats.org/markup-compatibility/2006">
              <mc:Choice xmlns:v="urn:schemas-microsoft-com:vml" Requires="v">
                <p:oleObj name="Equação" r:id="rId10" imgW="1676400" imgH="419100" progId="Equation.3">
                  <p:embed/>
                </p:oleObj>
              </mc:Choice>
              <mc:Fallback>
                <p:oleObj name="Equação" r:id="rId10" imgW="1676400" imgH="419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4925" y="2755900"/>
                        <a:ext cx="4124325" cy="103028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7" name="Object 11"/>
          <p:cNvGraphicFramePr>
            <a:graphicFrameLocks noChangeAspect="1"/>
          </p:cNvGraphicFramePr>
          <p:nvPr/>
        </p:nvGraphicFramePr>
        <p:xfrm>
          <a:off x="881063" y="4773613"/>
          <a:ext cx="4217987" cy="625475"/>
        </p:xfrm>
        <a:graphic>
          <a:graphicData uri="http://schemas.openxmlformats.org/presentationml/2006/ole">
            <mc:AlternateContent xmlns:mc="http://schemas.openxmlformats.org/markup-compatibility/2006">
              <mc:Choice xmlns:v="urn:schemas-microsoft-com:vml" Requires="v">
                <p:oleObj name="Equação" r:id="rId12" imgW="1714500" imgH="254000" progId="Equation.3">
                  <p:embed/>
                </p:oleObj>
              </mc:Choice>
              <mc:Fallback>
                <p:oleObj name="Equação" r:id="rId12" imgW="1714500" imgH="254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1063" y="4773613"/>
                        <a:ext cx="4217987" cy="6254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8" name="Object 12"/>
          <p:cNvGraphicFramePr>
            <a:graphicFrameLocks noChangeAspect="1"/>
          </p:cNvGraphicFramePr>
          <p:nvPr/>
        </p:nvGraphicFramePr>
        <p:xfrm>
          <a:off x="881063" y="5619750"/>
          <a:ext cx="3875087" cy="563563"/>
        </p:xfrm>
        <a:graphic>
          <a:graphicData uri="http://schemas.openxmlformats.org/presentationml/2006/ole">
            <mc:AlternateContent xmlns:mc="http://schemas.openxmlformats.org/markup-compatibility/2006">
              <mc:Choice xmlns:v="urn:schemas-microsoft-com:vml" Requires="v">
                <p:oleObj name="Equação" r:id="rId14" imgW="1574800" imgH="228600" progId="Equation.3">
                  <p:embed/>
                </p:oleObj>
              </mc:Choice>
              <mc:Fallback>
                <p:oleObj name="Equação" r:id="rId14" imgW="15748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1063" y="5619750"/>
                        <a:ext cx="3875087" cy="5635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box(in)">
                                      <p:cBhvr>
                                        <p:cTn id="7" dur="500"/>
                                        <p:tgtEl>
                                          <p:spTgt spid="110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nodeType="clickEffect">
                                  <p:stCondLst>
                                    <p:cond delay="0"/>
                                  </p:stCondLst>
                                  <p:childTnLst>
                                    <p:set>
                                      <p:cBhvr>
                                        <p:cTn id="18" dur="1" fill="hold">
                                          <p:stCondLst>
                                            <p:cond delay="0"/>
                                          </p:stCondLst>
                                        </p:cTn>
                                        <p:tgtEl>
                                          <p:spTgt spid="14344"/>
                                        </p:tgtEl>
                                        <p:attrNameLst>
                                          <p:attrName>style.visibility</p:attrName>
                                        </p:attrNameLst>
                                      </p:cBhvr>
                                      <p:to>
                                        <p:strVal val="visible"/>
                                      </p:to>
                                    </p:set>
                                    <p:anim calcmode="lin" valueType="num">
                                      <p:cBhvr>
                                        <p:cTn id="19" dur="500" fill="hold"/>
                                        <p:tgtEl>
                                          <p:spTgt spid="14344"/>
                                        </p:tgtEl>
                                        <p:attrNameLst>
                                          <p:attrName>ppt_w</p:attrName>
                                        </p:attrNameLst>
                                      </p:cBhvr>
                                      <p:tavLst>
                                        <p:tav tm="0">
                                          <p:val>
                                            <p:fltVal val="0"/>
                                          </p:val>
                                        </p:tav>
                                        <p:tav tm="100000">
                                          <p:val>
                                            <p:strVal val="#ppt_w"/>
                                          </p:val>
                                        </p:tav>
                                      </p:tavLst>
                                    </p:anim>
                                    <p:anim calcmode="lin" valueType="num">
                                      <p:cBhvr>
                                        <p:cTn id="20" dur="500" fill="hold"/>
                                        <p:tgtEl>
                                          <p:spTgt spid="14344"/>
                                        </p:tgtEl>
                                        <p:attrNameLst>
                                          <p:attrName>ppt_h</p:attrName>
                                        </p:attrNameLst>
                                      </p:cBhvr>
                                      <p:tavLst>
                                        <p:tav tm="0">
                                          <p:val>
                                            <p:fltVal val="0"/>
                                          </p:val>
                                        </p:tav>
                                        <p:tav tm="100000">
                                          <p:val>
                                            <p:strVal val="#ppt_h"/>
                                          </p:val>
                                        </p:tav>
                                      </p:tavLst>
                                    </p:anim>
                                    <p:animEffect transition="in" filter="fade">
                                      <p:cBhvr>
                                        <p:cTn id="21" dur="500"/>
                                        <p:tgtEl>
                                          <p:spTgt spid="1434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14345"/>
                                        </p:tgtEl>
                                        <p:attrNameLst>
                                          <p:attrName>style.visibility</p:attrName>
                                        </p:attrNameLst>
                                      </p:cBhvr>
                                      <p:to>
                                        <p:strVal val="visible"/>
                                      </p:to>
                                    </p:set>
                                    <p:anim calcmode="lin" valueType="num">
                                      <p:cBhvr>
                                        <p:cTn id="26" dur="500" fill="hold"/>
                                        <p:tgtEl>
                                          <p:spTgt spid="14345"/>
                                        </p:tgtEl>
                                        <p:attrNameLst>
                                          <p:attrName>ppt_w</p:attrName>
                                        </p:attrNameLst>
                                      </p:cBhvr>
                                      <p:tavLst>
                                        <p:tav tm="0">
                                          <p:val>
                                            <p:fltVal val="0"/>
                                          </p:val>
                                        </p:tav>
                                        <p:tav tm="100000">
                                          <p:val>
                                            <p:strVal val="#ppt_w"/>
                                          </p:val>
                                        </p:tav>
                                      </p:tavLst>
                                    </p:anim>
                                    <p:anim calcmode="lin" valueType="num">
                                      <p:cBhvr>
                                        <p:cTn id="27" dur="500" fill="hold"/>
                                        <p:tgtEl>
                                          <p:spTgt spid="14345"/>
                                        </p:tgtEl>
                                        <p:attrNameLst>
                                          <p:attrName>ppt_h</p:attrName>
                                        </p:attrNameLst>
                                      </p:cBhvr>
                                      <p:tavLst>
                                        <p:tav tm="0">
                                          <p:val>
                                            <p:fltVal val="0"/>
                                          </p:val>
                                        </p:tav>
                                        <p:tav tm="100000">
                                          <p:val>
                                            <p:strVal val="#ppt_h"/>
                                          </p:val>
                                        </p:tav>
                                      </p:tavLst>
                                    </p:anim>
                                    <p:animEffect transition="in" filter="fade">
                                      <p:cBhvr>
                                        <p:cTn id="28" dur="500"/>
                                        <p:tgtEl>
                                          <p:spTgt spid="143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0" fill="hold" nodeType="clickEffect">
                                  <p:stCondLst>
                                    <p:cond delay="0"/>
                                  </p:stCondLst>
                                  <p:childTnLst>
                                    <p:set>
                                      <p:cBhvr>
                                        <p:cTn id="32" dur="1" fill="hold">
                                          <p:stCondLst>
                                            <p:cond delay="0"/>
                                          </p:stCondLst>
                                        </p:cTn>
                                        <p:tgtEl>
                                          <p:spTgt spid="14346"/>
                                        </p:tgtEl>
                                        <p:attrNameLst>
                                          <p:attrName>style.visibility</p:attrName>
                                        </p:attrNameLst>
                                      </p:cBhvr>
                                      <p:to>
                                        <p:strVal val="visible"/>
                                      </p:to>
                                    </p:set>
                                    <p:anim calcmode="lin" valueType="num">
                                      <p:cBhvr>
                                        <p:cTn id="33" dur="500" fill="hold"/>
                                        <p:tgtEl>
                                          <p:spTgt spid="14346"/>
                                        </p:tgtEl>
                                        <p:attrNameLst>
                                          <p:attrName>ppt_w</p:attrName>
                                        </p:attrNameLst>
                                      </p:cBhvr>
                                      <p:tavLst>
                                        <p:tav tm="0">
                                          <p:val>
                                            <p:fltVal val="0"/>
                                          </p:val>
                                        </p:tav>
                                        <p:tav tm="100000">
                                          <p:val>
                                            <p:strVal val="#ppt_w"/>
                                          </p:val>
                                        </p:tav>
                                      </p:tavLst>
                                    </p:anim>
                                    <p:anim calcmode="lin" valueType="num">
                                      <p:cBhvr>
                                        <p:cTn id="34" dur="500" fill="hold"/>
                                        <p:tgtEl>
                                          <p:spTgt spid="14346"/>
                                        </p:tgtEl>
                                        <p:attrNameLst>
                                          <p:attrName>ppt_h</p:attrName>
                                        </p:attrNameLst>
                                      </p:cBhvr>
                                      <p:tavLst>
                                        <p:tav tm="0">
                                          <p:val>
                                            <p:fltVal val="0"/>
                                          </p:val>
                                        </p:tav>
                                        <p:tav tm="100000">
                                          <p:val>
                                            <p:strVal val="#ppt_h"/>
                                          </p:val>
                                        </p:tav>
                                      </p:tavLst>
                                    </p:anim>
                                    <p:animEffect transition="in" filter="fade">
                                      <p:cBhvr>
                                        <p:cTn id="35" dur="500"/>
                                        <p:tgtEl>
                                          <p:spTgt spid="1434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29702">
                                            <p:txEl>
                                              <p:pRg st="0" end="0"/>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53" presetClass="entr" presetSubtype="0" fill="hold" nodeType="clickEffect">
                                  <p:stCondLst>
                                    <p:cond delay="0"/>
                                  </p:stCondLst>
                                  <p:childTnLst>
                                    <p:set>
                                      <p:cBhvr>
                                        <p:cTn id="43" dur="1" fill="hold">
                                          <p:stCondLst>
                                            <p:cond delay="0"/>
                                          </p:stCondLst>
                                        </p:cTn>
                                        <p:tgtEl>
                                          <p:spTgt spid="14347"/>
                                        </p:tgtEl>
                                        <p:attrNameLst>
                                          <p:attrName>style.visibility</p:attrName>
                                        </p:attrNameLst>
                                      </p:cBhvr>
                                      <p:to>
                                        <p:strVal val="visible"/>
                                      </p:to>
                                    </p:set>
                                    <p:anim calcmode="lin" valueType="num">
                                      <p:cBhvr>
                                        <p:cTn id="44" dur="500" fill="hold"/>
                                        <p:tgtEl>
                                          <p:spTgt spid="14347"/>
                                        </p:tgtEl>
                                        <p:attrNameLst>
                                          <p:attrName>ppt_w</p:attrName>
                                        </p:attrNameLst>
                                      </p:cBhvr>
                                      <p:tavLst>
                                        <p:tav tm="0">
                                          <p:val>
                                            <p:fltVal val="0"/>
                                          </p:val>
                                        </p:tav>
                                        <p:tav tm="100000">
                                          <p:val>
                                            <p:strVal val="#ppt_w"/>
                                          </p:val>
                                        </p:tav>
                                      </p:tavLst>
                                    </p:anim>
                                    <p:anim calcmode="lin" valueType="num">
                                      <p:cBhvr>
                                        <p:cTn id="45" dur="500" fill="hold"/>
                                        <p:tgtEl>
                                          <p:spTgt spid="14347"/>
                                        </p:tgtEl>
                                        <p:attrNameLst>
                                          <p:attrName>ppt_h</p:attrName>
                                        </p:attrNameLst>
                                      </p:cBhvr>
                                      <p:tavLst>
                                        <p:tav tm="0">
                                          <p:val>
                                            <p:fltVal val="0"/>
                                          </p:val>
                                        </p:tav>
                                        <p:tav tm="100000">
                                          <p:val>
                                            <p:strVal val="#ppt_h"/>
                                          </p:val>
                                        </p:tav>
                                      </p:tavLst>
                                    </p:anim>
                                    <p:animEffect transition="in" filter="fade">
                                      <p:cBhvr>
                                        <p:cTn id="46" dur="500"/>
                                        <p:tgtEl>
                                          <p:spTgt spid="1434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0" fill="hold" nodeType="clickEffect">
                                  <p:stCondLst>
                                    <p:cond delay="0"/>
                                  </p:stCondLst>
                                  <p:childTnLst>
                                    <p:set>
                                      <p:cBhvr>
                                        <p:cTn id="50" dur="1" fill="hold">
                                          <p:stCondLst>
                                            <p:cond delay="0"/>
                                          </p:stCondLst>
                                        </p:cTn>
                                        <p:tgtEl>
                                          <p:spTgt spid="14348"/>
                                        </p:tgtEl>
                                        <p:attrNameLst>
                                          <p:attrName>style.visibility</p:attrName>
                                        </p:attrNameLst>
                                      </p:cBhvr>
                                      <p:to>
                                        <p:strVal val="visible"/>
                                      </p:to>
                                    </p:set>
                                    <p:anim calcmode="lin" valueType="num">
                                      <p:cBhvr>
                                        <p:cTn id="51" dur="500" fill="hold"/>
                                        <p:tgtEl>
                                          <p:spTgt spid="14348"/>
                                        </p:tgtEl>
                                        <p:attrNameLst>
                                          <p:attrName>ppt_w</p:attrName>
                                        </p:attrNameLst>
                                      </p:cBhvr>
                                      <p:tavLst>
                                        <p:tav tm="0">
                                          <p:val>
                                            <p:fltVal val="0"/>
                                          </p:val>
                                        </p:tav>
                                        <p:tav tm="100000">
                                          <p:val>
                                            <p:strVal val="#ppt_w"/>
                                          </p:val>
                                        </p:tav>
                                      </p:tavLst>
                                    </p:anim>
                                    <p:anim calcmode="lin" valueType="num">
                                      <p:cBhvr>
                                        <p:cTn id="52" dur="500" fill="hold"/>
                                        <p:tgtEl>
                                          <p:spTgt spid="14348"/>
                                        </p:tgtEl>
                                        <p:attrNameLst>
                                          <p:attrName>ppt_h</p:attrName>
                                        </p:attrNameLst>
                                      </p:cBhvr>
                                      <p:tavLst>
                                        <p:tav tm="0">
                                          <p:val>
                                            <p:fltVal val="0"/>
                                          </p:val>
                                        </p:tav>
                                        <p:tav tm="100000">
                                          <p:val>
                                            <p:strVal val="#ppt_h"/>
                                          </p:val>
                                        </p:tav>
                                      </p:tavLst>
                                    </p:anim>
                                    <p:animEffect transition="in" filter="fade">
                                      <p:cBhvr>
                                        <p:cTn id="53" dur="500"/>
                                        <p:tgtEl>
                                          <p:spTgt spid="14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build="p" bldLvl="2" autoUpdateAnimBg="0"/>
    </p:bldLst>
  </p:timing>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ex.10, pag.599</a:t>
            </a:r>
            <a:endParaRPr lang="pt-BR" dirty="0"/>
          </a:p>
        </p:txBody>
      </p:sp>
      <p:sp>
        <p:nvSpPr>
          <p:cNvPr id="3" name="Espaço Reservado para Conteúdo 2"/>
          <p:cNvSpPr>
            <a:spLocks noGrp="1"/>
          </p:cNvSpPr>
          <p:nvPr>
            <p:ph idx="1"/>
          </p:nvPr>
        </p:nvSpPr>
        <p:spPr/>
        <p:txBody>
          <a:bodyPr/>
          <a:lstStyle/>
          <a:p>
            <a:r>
              <a:rPr lang="en-US" dirty="0" err="1"/>
              <a:t>Obtenha</a:t>
            </a:r>
            <a:r>
              <a:rPr lang="en-US" dirty="0"/>
              <a:t> a </a:t>
            </a:r>
            <a:r>
              <a:rPr lang="en-US" dirty="0" err="1"/>
              <a:t>função</a:t>
            </a:r>
            <a:r>
              <a:rPr lang="en-US" dirty="0"/>
              <a:t> de </a:t>
            </a:r>
            <a:r>
              <a:rPr lang="en-US" dirty="0" err="1"/>
              <a:t>transf.do</a:t>
            </a:r>
            <a:r>
              <a:rPr lang="en-US" dirty="0"/>
              <a:t> </a:t>
            </a:r>
            <a:r>
              <a:rPr lang="en-US" dirty="0" err="1"/>
              <a:t>diagrama</a:t>
            </a:r>
            <a:r>
              <a:rPr lang="en-US" dirty="0"/>
              <a:t> </a:t>
            </a:r>
            <a:r>
              <a:rPr lang="en-US" dirty="0" err="1"/>
              <a:t>abaixo</a:t>
            </a:r>
            <a:r>
              <a:rPr lang="en-US" dirty="0"/>
              <a:t>:</a:t>
            </a:r>
            <a:endParaRPr lang="pt-BR" dirty="0"/>
          </a:p>
        </p:txBody>
      </p:sp>
      <p:pic>
        <p:nvPicPr>
          <p:cNvPr id="4" name="Picture 3"/>
          <p:cNvPicPr>
            <a:picLocks noChangeAspect="1" noChangeArrowheads="1"/>
          </p:cNvPicPr>
          <p:nvPr/>
        </p:nvPicPr>
        <p:blipFill>
          <a:blip r:embed="rId2" cstate="print"/>
          <a:srcRect/>
          <a:stretch>
            <a:fillRect/>
          </a:stretch>
        </p:blipFill>
        <p:spPr bwMode="auto">
          <a:xfrm>
            <a:off x="809596" y="1714488"/>
            <a:ext cx="8024813" cy="1916113"/>
          </a:xfrm>
          <a:prstGeom prst="rect">
            <a:avLst/>
          </a:prstGeom>
          <a:noFill/>
          <a:ln w="12700">
            <a:noFill/>
            <a:miter lim="800000"/>
            <a:headEnd type="none" w="sm" len="sm"/>
            <a:tailEnd type="none" w="sm" len="sm"/>
          </a:ln>
          <a:effectLst/>
        </p:spPr>
      </p:pic>
      <p:graphicFrame>
        <p:nvGraphicFramePr>
          <p:cNvPr id="6" name="Objeto 5"/>
          <p:cNvGraphicFramePr>
            <a:graphicFrameLocks noChangeAspect="1"/>
          </p:cNvGraphicFramePr>
          <p:nvPr/>
        </p:nvGraphicFramePr>
        <p:xfrm>
          <a:off x="3837778" y="3643314"/>
          <a:ext cx="1972478" cy="788991"/>
        </p:xfrm>
        <a:graphic>
          <a:graphicData uri="http://schemas.openxmlformats.org/presentationml/2006/ole">
            <mc:AlternateContent xmlns:mc="http://schemas.openxmlformats.org/markup-compatibility/2006">
              <mc:Choice xmlns:v="urn:schemas-microsoft-com:vml" Requires="v">
                <p:oleObj name="Equação" r:id="rId3" imgW="1079280" imgH="431640" progId="Equation.3">
                  <p:embed/>
                </p:oleObj>
              </mc:Choice>
              <mc:Fallback>
                <p:oleObj name="Equação" r:id="rId3" imgW="107928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7778" y="3643314"/>
                        <a:ext cx="1972478" cy="7889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6851" name="Object 3"/>
          <p:cNvGraphicFramePr>
            <a:graphicFrameLocks noChangeAspect="1"/>
          </p:cNvGraphicFramePr>
          <p:nvPr/>
        </p:nvGraphicFramePr>
        <p:xfrm>
          <a:off x="6810388" y="3640144"/>
          <a:ext cx="1112837" cy="788988"/>
        </p:xfrm>
        <a:graphic>
          <a:graphicData uri="http://schemas.openxmlformats.org/presentationml/2006/ole">
            <mc:AlternateContent xmlns:mc="http://schemas.openxmlformats.org/markup-compatibility/2006">
              <mc:Choice xmlns:v="urn:schemas-microsoft-com:vml" Requires="v">
                <p:oleObj name="Equação" r:id="rId5" imgW="609480" imgH="431640" progId="Equation.3">
                  <p:embed/>
                </p:oleObj>
              </mc:Choice>
              <mc:Fallback>
                <p:oleObj name="Equação" r:id="rId5" imgW="6094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0388" y="3640144"/>
                        <a:ext cx="1112837"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6852" name="Object 4"/>
          <p:cNvGraphicFramePr>
            <a:graphicFrameLocks noChangeAspect="1"/>
          </p:cNvGraphicFramePr>
          <p:nvPr/>
        </p:nvGraphicFramePr>
        <p:xfrm>
          <a:off x="1971659" y="3819530"/>
          <a:ext cx="695325" cy="395288"/>
        </p:xfrm>
        <a:graphic>
          <a:graphicData uri="http://schemas.openxmlformats.org/presentationml/2006/ole">
            <mc:AlternateContent xmlns:mc="http://schemas.openxmlformats.org/markup-compatibility/2006">
              <mc:Choice xmlns:v="urn:schemas-microsoft-com:vml" Requires="v">
                <p:oleObj name="Equação" r:id="rId7" imgW="380880" imgH="215640" progId="Equation.3">
                  <p:embed/>
                </p:oleObj>
              </mc:Choice>
              <mc:Fallback>
                <p:oleObj name="Equação" r:id="rId7" imgW="3808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1659" y="3819530"/>
                        <a:ext cx="695325"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to 8"/>
          <p:cNvGraphicFramePr>
            <a:graphicFrameLocks noChangeAspect="1"/>
          </p:cNvGraphicFramePr>
          <p:nvPr/>
        </p:nvGraphicFramePr>
        <p:xfrm>
          <a:off x="2912815" y="4572008"/>
          <a:ext cx="4183325" cy="785818"/>
        </p:xfrm>
        <a:graphic>
          <a:graphicData uri="http://schemas.openxmlformats.org/presentationml/2006/ole">
            <mc:AlternateContent xmlns:mc="http://schemas.openxmlformats.org/markup-compatibility/2006">
              <mc:Choice xmlns:v="urn:schemas-microsoft-com:vml" Requires="v">
                <p:oleObj name="Equação" r:id="rId9" imgW="2298600" imgH="431640" progId="Equation.3">
                  <p:embed/>
                </p:oleObj>
              </mc:Choice>
              <mc:Fallback>
                <p:oleObj name="Equação" r:id="rId9" imgW="229860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2815" y="4572008"/>
                        <a:ext cx="4183325" cy="7858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6854" name="Object 6"/>
          <p:cNvGraphicFramePr>
            <a:graphicFrameLocks noChangeAspect="1"/>
          </p:cNvGraphicFramePr>
          <p:nvPr/>
        </p:nvGraphicFramePr>
        <p:xfrm>
          <a:off x="4024306" y="5594370"/>
          <a:ext cx="1779588" cy="763588"/>
        </p:xfrm>
        <a:graphic>
          <a:graphicData uri="http://schemas.openxmlformats.org/presentationml/2006/ole">
            <mc:AlternateContent xmlns:mc="http://schemas.openxmlformats.org/markup-compatibility/2006">
              <mc:Choice xmlns:v="urn:schemas-microsoft-com:vml" Requires="v">
                <p:oleObj name="Equação" r:id="rId11" imgW="977760" imgH="419040" progId="Equation.3">
                  <p:embed/>
                </p:oleObj>
              </mc:Choice>
              <mc:Fallback>
                <p:oleObj name="Equação" r:id="rId11" imgW="97776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4306" y="5594370"/>
                        <a:ext cx="1779588" cy="76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ex.11, pag.599</a:t>
            </a:r>
            <a:endParaRPr lang="pt-BR" dirty="0"/>
          </a:p>
        </p:txBody>
      </p:sp>
      <p:sp>
        <p:nvSpPr>
          <p:cNvPr id="3" name="Espaço Reservado para Conteúdo 2"/>
          <p:cNvSpPr>
            <a:spLocks noGrp="1"/>
          </p:cNvSpPr>
          <p:nvPr>
            <p:ph idx="1"/>
          </p:nvPr>
        </p:nvSpPr>
        <p:spPr/>
        <p:txBody>
          <a:bodyPr/>
          <a:lstStyle/>
          <a:p>
            <a:r>
              <a:rPr lang="en-US" dirty="0" err="1"/>
              <a:t>Obtenha</a:t>
            </a:r>
            <a:r>
              <a:rPr lang="en-US" dirty="0"/>
              <a:t> a </a:t>
            </a:r>
            <a:r>
              <a:rPr lang="en-US" dirty="0" err="1"/>
              <a:t>função</a:t>
            </a:r>
            <a:r>
              <a:rPr lang="en-US" dirty="0"/>
              <a:t> de </a:t>
            </a:r>
            <a:r>
              <a:rPr lang="en-US" dirty="0" err="1"/>
              <a:t>transf.do</a:t>
            </a:r>
            <a:r>
              <a:rPr lang="en-US" dirty="0"/>
              <a:t> </a:t>
            </a:r>
            <a:r>
              <a:rPr lang="en-US" dirty="0" err="1"/>
              <a:t>sistema</a:t>
            </a:r>
            <a:r>
              <a:rPr lang="en-US" dirty="0"/>
              <a:t> :</a:t>
            </a:r>
            <a:endParaRPr lang="pt-BR" dirty="0"/>
          </a:p>
        </p:txBody>
      </p:sp>
      <p:pic>
        <p:nvPicPr>
          <p:cNvPr id="4" name="Picture 3"/>
          <p:cNvPicPr>
            <a:picLocks noChangeAspect="1" noChangeArrowheads="1"/>
          </p:cNvPicPr>
          <p:nvPr/>
        </p:nvPicPr>
        <p:blipFill>
          <a:blip r:embed="rId2" cstate="print"/>
          <a:srcRect/>
          <a:stretch>
            <a:fillRect/>
          </a:stretch>
        </p:blipFill>
        <p:spPr bwMode="auto">
          <a:xfrm>
            <a:off x="638204" y="1751015"/>
            <a:ext cx="8458200" cy="2035175"/>
          </a:xfrm>
          <a:prstGeom prst="rect">
            <a:avLst/>
          </a:prstGeom>
          <a:noFill/>
          <a:ln w="12700">
            <a:noFill/>
            <a:miter lim="800000"/>
            <a:headEnd type="none" w="sm" len="sm"/>
            <a:tailEnd type="none" w="sm" len="sm"/>
          </a:ln>
          <a:effectLst/>
        </p:spPr>
      </p:pic>
      <p:graphicFrame>
        <p:nvGraphicFramePr>
          <p:cNvPr id="5" name="Objeto 4"/>
          <p:cNvGraphicFramePr>
            <a:graphicFrameLocks noChangeAspect="1"/>
          </p:cNvGraphicFramePr>
          <p:nvPr/>
        </p:nvGraphicFramePr>
        <p:xfrm>
          <a:off x="381000" y="3786188"/>
          <a:ext cx="2185988" cy="814387"/>
        </p:xfrm>
        <a:graphic>
          <a:graphicData uri="http://schemas.openxmlformats.org/presentationml/2006/ole">
            <mc:AlternateContent xmlns:mc="http://schemas.openxmlformats.org/markup-compatibility/2006">
              <mc:Choice xmlns:v="urn:schemas-microsoft-com:vml" Requires="v">
                <p:oleObj name="Equação" r:id="rId3" imgW="1295280" imgH="482400" progId="Equation.3">
                  <p:embed/>
                </p:oleObj>
              </mc:Choice>
              <mc:Fallback>
                <p:oleObj name="Equação" r:id="rId3" imgW="129528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786188"/>
                        <a:ext cx="2185988"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75" name="Object 3"/>
          <p:cNvGraphicFramePr>
            <a:graphicFrameLocks noChangeAspect="1"/>
          </p:cNvGraphicFramePr>
          <p:nvPr/>
        </p:nvGraphicFramePr>
        <p:xfrm>
          <a:off x="380968" y="4686300"/>
          <a:ext cx="2528888" cy="814388"/>
        </p:xfrm>
        <a:graphic>
          <a:graphicData uri="http://schemas.openxmlformats.org/presentationml/2006/ole">
            <mc:AlternateContent xmlns:mc="http://schemas.openxmlformats.org/markup-compatibility/2006">
              <mc:Choice xmlns:v="urn:schemas-microsoft-com:vml" Requires="v">
                <p:oleObj name="Equação" r:id="rId5" imgW="1498320" imgH="482400" progId="Equation.3">
                  <p:embed/>
                </p:oleObj>
              </mc:Choice>
              <mc:Fallback>
                <p:oleObj name="Equação" r:id="rId5" imgW="149832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968" y="4686300"/>
                        <a:ext cx="2528888" cy="814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76" name="Object 4"/>
          <p:cNvGraphicFramePr>
            <a:graphicFrameLocks noChangeAspect="1"/>
          </p:cNvGraphicFramePr>
          <p:nvPr/>
        </p:nvGraphicFramePr>
        <p:xfrm>
          <a:off x="3167050" y="6007123"/>
          <a:ext cx="1906588" cy="708025"/>
        </p:xfrm>
        <a:graphic>
          <a:graphicData uri="http://schemas.openxmlformats.org/presentationml/2006/ole">
            <mc:AlternateContent xmlns:mc="http://schemas.openxmlformats.org/markup-compatibility/2006">
              <mc:Choice xmlns:v="urn:schemas-microsoft-com:vml" Requires="v">
                <p:oleObj name="Equação" r:id="rId7" imgW="1130040" imgH="419040" progId="Equation.3">
                  <p:embed/>
                </p:oleObj>
              </mc:Choice>
              <mc:Fallback>
                <p:oleObj name="Equação" r:id="rId7" imgW="113004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7050" y="6007123"/>
                        <a:ext cx="1906588"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77" name="Object 5"/>
          <p:cNvGraphicFramePr>
            <a:graphicFrameLocks noChangeAspect="1"/>
          </p:cNvGraphicFramePr>
          <p:nvPr/>
        </p:nvGraphicFramePr>
        <p:xfrm>
          <a:off x="5667380" y="3765550"/>
          <a:ext cx="2376487" cy="750888"/>
        </p:xfrm>
        <a:graphic>
          <a:graphicData uri="http://schemas.openxmlformats.org/presentationml/2006/ole">
            <mc:AlternateContent xmlns:mc="http://schemas.openxmlformats.org/markup-compatibility/2006">
              <mc:Choice xmlns:v="urn:schemas-microsoft-com:vml" Requires="v">
                <p:oleObj name="Equação" r:id="rId9" imgW="1409400" imgH="444240" progId="Equation.3">
                  <p:embed/>
                </p:oleObj>
              </mc:Choice>
              <mc:Fallback>
                <p:oleObj name="Equação" r:id="rId9" imgW="140940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7380" y="3765550"/>
                        <a:ext cx="2376487" cy="75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78" name="Object 6"/>
          <p:cNvGraphicFramePr>
            <a:graphicFrameLocks noChangeAspect="1"/>
          </p:cNvGraphicFramePr>
          <p:nvPr/>
        </p:nvGraphicFramePr>
        <p:xfrm>
          <a:off x="3167050" y="3838575"/>
          <a:ext cx="2163762" cy="708025"/>
        </p:xfrm>
        <a:graphic>
          <a:graphicData uri="http://schemas.openxmlformats.org/presentationml/2006/ole">
            <mc:AlternateContent xmlns:mc="http://schemas.openxmlformats.org/markup-compatibility/2006">
              <mc:Choice xmlns:v="urn:schemas-microsoft-com:vml" Requires="v">
                <p:oleObj name="Equação" r:id="rId11" imgW="1282680" imgH="419040" progId="Equation.3">
                  <p:embed/>
                </p:oleObj>
              </mc:Choice>
              <mc:Fallback>
                <p:oleObj name="Equação" r:id="rId11" imgW="128268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7050" y="3838575"/>
                        <a:ext cx="2163762"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79" name="Object 7"/>
          <p:cNvGraphicFramePr>
            <a:graphicFrameLocks noChangeAspect="1"/>
          </p:cNvGraphicFramePr>
          <p:nvPr/>
        </p:nvGraphicFramePr>
        <p:xfrm>
          <a:off x="3167050" y="4521200"/>
          <a:ext cx="1306513" cy="665163"/>
        </p:xfrm>
        <a:graphic>
          <a:graphicData uri="http://schemas.openxmlformats.org/presentationml/2006/ole">
            <mc:AlternateContent xmlns:mc="http://schemas.openxmlformats.org/markup-compatibility/2006">
              <mc:Choice xmlns:v="urn:schemas-microsoft-com:vml" Requires="v">
                <p:oleObj name="Equação" r:id="rId13" imgW="774360" imgH="393480" progId="Equation.3">
                  <p:embed/>
                </p:oleObj>
              </mc:Choice>
              <mc:Fallback>
                <p:oleObj name="Equação" r:id="rId13" imgW="77436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67050" y="4521200"/>
                        <a:ext cx="1306513"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0" name="Object 8"/>
          <p:cNvGraphicFramePr>
            <a:graphicFrameLocks noChangeAspect="1"/>
          </p:cNvGraphicFramePr>
          <p:nvPr/>
        </p:nvGraphicFramePr>
        <p:xfrm>
          <a:off x="3167050" y="5286375"/>
          <a:ext cx="1520825" cy="665163"/>
        </p:xfrm>
        <a:graphic>
          <a:graphicData uri="http://schemas.openxmlformats.org/presentationml/2006/ole">
            <mc:AlternateContent xmlns:mc="http://schemas.openxmlformats.org/markup-compatibility/2006">
              <mc:Choice xmlns:v="urn:schemas-microsoft-com:vml" Requires="v">
                <p:oleObj name="Equação" r:id="rId15" imgW="901440" imgH="393480" progId="Equation.3">
                  <p:embed/>
                </p:oleObj>
              </mc:Choice>
              <mc:Fallback>
                <p:oleObj name="Equação" r:id="rId15" imgW="90144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67050" y="5286375"/>
                        <a:ext cx="1520825"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1" name="Object 9"/>
          <p:cNvGraphicFramePr>
            <a:graphicFrameLocks noChangeAspect="1"/>
          </p:cNvGraphicFramePr>
          <p:nvPr/>
        </p:nvGraphicFramePr>
        <p:xfrm>
          <a:off x="5667380" y="4500570"/>
          <a:ext cx="2654300" cy="1416050"/>
        </p:xfrm>
        <a:graphic>
          <a:graphicData uri="http://schemas.openxmlformats.org/presentationml/2006/ole">
            <mc:AlternateContent xmlns:mc="http://schemas.openxmlformats.org/markup-compatibility/2006">
              <mc:Choice xmlns:v="urn:schemas-microsoft-com:vml" Requires="v">
                <p:oleObj name="Equação" r:id="rId17" imgW="1574640" imgH="838080" progId="Equation.3">
                  <p:embed/>
                </p:oleObj>
              </mc:Choice>
              <mc:Fallback>
                <p:oleObj name="Equação" r:id="rId17" imgW="1574640" imgH="8380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7380" y="4500570"/>
                        <a:ext cx="2654300" cy="141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2" name="Object 10"/>
          <p:cNvGraphicFramePr>
            <a:graphicFrameLocks noChangeAspect="1"/>
          </p:cNvGraphicFramePr>
          <p:nvPr/>
        </p:nvGraphicFramePr>
        <p:xfrm>
          <a:off x="5400709" y="5946775"/>
          <a:ext cx="4410075" cy="730250"/>
        </p:xfrm>
        <a:graphic>
          <a:graphicData uri="http://schemas.openxmlformats.org/presentationml/2006/ole">
            <mc:AlternateContent xmlns:mc="http://schemas.openxmlformats.org/markup-compatibility/2006">
              <mc:Choice xmlns:v="urn:schemas-microsoft-com:vml" Requires="v">
                <p:oleObj name="Equação" r:id="rId19" imgW="2616120" imgH="431640" progId="Equation.3">
                  <p:embed/>
                </p:oleObj>
              </mc:Choice>
              <mc:Fallback>
                <p:oleObj name="Equação" r:id="rId19" imgW="2616120" imgH="431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00709" y="5946775"/>
                        <a:ext cx="4410075"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207875"/>
                                        </p:tgtEl>
                                        <p:attrNameLst>
                                          <p:attrName>style.visibility</p:attrName>
                                        </p:attrNameLst>
                                      </p:cBhvr>
                                      <p:to>
                                        <p:strVal val="visible"/>
                                      </p:to>
                                    </p:set>
                                    <p:anim calcmode="lin" valueType="num">
                                      <p:cBhvr>
                                        <p:cTn id="14" dur="500" fill="hold"/>
                                        <p:tgtEl>
                                          <p:spTgt spid="207875"/>
                                        </p:tgtEl>
                                        <p:attrNameLst>
                                          <p:attrName>ppt_w</p:attrName>
                                        </p:attrNameLst>
                                      </p:cBhvr>
                                      <p:tavLst>
                                        <p:tav tm="0">
                                          <p:val>
                                            <p:fltVal val="0"/>
                                          </p:val>
                                        </p:tav>
                                        <p:tav tm="100000">
                                          <p:val>
                                            <p:strVal val="#ppt_w"/>
                                          </p:val>
                                        </p:tav>
                                      </p:tavLst>
                                    </p:anim>
                                    <p:anim calcmode="lin" valueType="num">
                                      <p:cBhvr>
                                        <p:cTn id="15" dur="500" fill="hold"/>
                                        <p:tgtEl>
                                          <p:spTgt spid="207875"/>
                                        </p:tgtEl>
                                        <p:attrNameLst>
                                          <p:attrName>ppt_h</p:attrName>
                                        </p:attrNameLst>
                                      </p:cBhvr>
                                      <p:tavLst>
                                        <p:tav tm="0">
                                          <p:val>
                                            <p:fltVal val="0"/>
                                          </p:val>
                                        </p:tav>
                                        <p:tav tm="100000">
                                          <p:val>
                                            <p:strVal val="#ppt_h"/>
                                          </p:val>
                                        </p:tav>
                                      </p:tavLst>
                                    </p:anim>
                                    <p:animEffect transition="in" filter="fade">
                                      <p:cBhvr>
                                        <p:cTn id="16" dur="500"/>
                                        <p:tgtEl>
                                          <p:spTgt spid="20787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207878"/>
                                        </p:tgtEl>
                                        <p:attrNameLst>
                                          <p:attrName>style.visibility</p:attrName>
                                        </p:attrNameLst>
                                      </p:cBhvr>
                                      <p:to>
                                        <p:strVal val="visible"/>
                                      </p:to>
                                    </p:set>
                                    <p:anim calcmode="lin" valueType="num">
                                      <p:cBhvr>
                                        <p:cTn id="21" dur="500" fill="hold"/>
                                        <p:tgtEl>
                                          <p:spTgt spid="207878"/>
                                        </p:tgtEl>
                                        <p:attrNameLst>
                                          <p:attrName>ppt_w</p:attrName>
                                        </p:attrNameLst>
                                      </p:cBhvr>
                                      <p:tavLst>
                                        <p:tav tm="0">
                                          <p:val>
                                            <p:fltVal val="0"/>
                                          </p:val>
                                        </p:tav>
                                        <p:tav tm="100000">
                                          <p:val>
                                            <p:strVal val="#ppt_w"/>
                                          </p:val>
                                        </p:tav>
                                      </p:tavLst>
                                    </p:anim>
                                    <p:anim calcmode="lin" valueType="num">
                                      <p:cBhvr>
                                        <p:cTn id="22" dur="500" fill="hold"/>
                                        <p:tgtEl>
                                          <p:spTgt spid="207878"/>
                                        </p:tgtEl>
                                        <p:attrNameLst>
                                          <p:attrName>ppt_h</p:attrName>
                                        </p:attrNameLst>
                                      </p:cBhvr>
                                      <p:tavLst>
                                        <p:tav tm="0">
                                          <p:val>
                                            <p:fltVal val="0"/>
                                          </p:val>
                                        </p:tav>
                                        <p:tav tm="100000">
                                          <p:val>
                                            <p:strVal val="#ppt_h"/>
                                          </p:val>
                                        </p:tav>
                                      </p:tavLst>
                                    </p:anim>
                                    <p:animEffect transition="in" filter="fade">
                                      <p:cBhvr>
                                        <p:cTn id="23" dur="500"/>
                                        <p:tgtEl>
                                          <p:spTgt spid="20787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207879"/>
                                        </p:tgtEl>
                                        <p:attrNameLst>
                                          <p:attrName>style.visibility</p:attrName>
                                        </p:attrNameLst>
                                      </p:cBhvr>
                                      <p:to>
                                        <p:strVal val="visible"/>
                                      </p:to>
                                    </p:set>
                                    <p:anim calcmode="lin" valueType="num">
                                      <p:cBhvr>
                                        <p:cTn id="28" dur="500" fill="hold"/>
                                        <p:tgtEl>
                                          <p:spTgt spid="207879"/>
                                        </p:tgtEl>
                                        <p:attrNameLst>
                                          <p:attrName>ppt_w</p:attrName>
                                        </p:attrNameLst>
                                      </p:cBhvr>
                                      <p:tavLst>
                                        <p:tav tm="0">
                                          <p:val>
                                            <p:fltVal val="0"/>
                                          </p:val>
                                        </p:tav>
                                        <p:tav tm="100000">
                                          <p:val>
                                            <p:strVal val="#ppt_w"/>
                                          </p:val>
                                        </p:tav>
                                      </p:tavLst>
                                    </p:anim>
                                    <p:anim calcmode="lin" valueType="num">
                                      <p:cBhvr>
                                        <p:cTn id="29" dur="500" fill="hold"/>
                                        <p:tgtEl>
                                          <p:spTgt spid="207879"/>
                                        </p:tgtEl>
                                        <p:attrNameLst>
                                          <p:attrName>ppt_h</p:attrName>
                                        </p:attrNameLst>
                                      </p:cBhvr>
                                      <p:tavLst>
                                        <p:tav tm="0">
                                          <p:val>
                                            <p:fltVal val="0"/>
                                          </p:val>
                                        </p:tav>
                                        <p:tav tm="100000">
                                          <p:val>
                                            <p:strVal val="#ppt_h"/>
                                          </p:val>
                                        </p:tav>
                                      </p:tavLst>
                                    </p:anim>
                                    <p:animEffect transition="in" filter="fade">
                                      <p:cBhvr>
                                        <p:cTn id="30" dur="500"/>
                                        <p:tgtEl>
                                          <p:spTgt spid="20787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207880"/>
                                        </p:tgtEl>
                                        <p:attrNameLst>
                                          <p:attrName>style.visibility</p:attrName>
                                        </p:attrNameLst>
                                      </p:cBhvr>
                                      <p:to>
                                        <p:strVal val="visible"/>
                                      </p:to>
                                    </p:set>
                                    <p:anim calcmode="lin" valueType="num">
                                      <p:cBhvr>
                                        <p:cTn id="35" dur="500" fill="hold"/>
                                        <p:tgtEl>
                                          <p:spTgt spid="207880"/>
                                        </p:tgtEl>
                                        <p:attrNameLst>
                                          <p:attrName>ppt_w</p:attrName>
                                        </p:attrNameLst>
                                      </p:cBhvr>
                                      <p:tavLst>
                                        <p:tav tm="0">
                                          <p:val>
                                            <p:fltVal val="0"/>
                                          </p:val>
                                        </p:tav>
                                        <p:tav tm="100000">
                                          <p:val>
                                            <p:strVal val="#ppt_w"/>
                                          </p:val>
                                        </p:tav>
                                      </p:tavLst>
                                    </p:anim>
                                    <p:anim calcmode="lin" valueType="num">
                                      <p:cBhvr>
                                        <p:cTn id="36" dur="500" fill="hold"/>
                                        <p:tgtEl>
                                          <p:spTgt spid="207880"/>
                                        </p:tgtEl>
                                        <p:attrNameLst>
                                          <p:attrName>ppt_h</p:attrName>
                                        </p:attrNameLst>
                                      </p:cBhvr>
                                      <p:tavLst>
                                        <p:tav tm="0">
                                          <p:val>
                                            <p:fltVal val="0"/>
                                          </p:val>
                                        </p:tav>
                                        <p:tav tm="100000">
                                          <p:val>
                                            <p:strVal val="#ppt_h"/>
                                          </p:val>
                                        </p:tav>
                                      </p:tavLst>
                                    </p:anim>
                                    <p:animEffect transition="in" filter="fade">
                                      <p:cBhvr>
                                        <p:cTn id="37" dur="500"/>
                                        <p:tgtEl>
                                          <p:spTgt spid="20788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207876"/>
                                        </p:tgtEl>
                                        <p:attrNameLst>
                                          <p:attrName>style.visibility</p:attrName>
                                        </p:attrNameLst>
                                      </p:cBhvr>
                                      <p:to>
                                        <p:strVal val="visible"/>
                                      </p:to>
                                    </p:set>
                                    <p:anim calcmode="lin" valueType="num">
                                      <p:cBhvr>
                                        <p:cTn id="42" dur="500" fill="hold"/>
                                        <p:tgtEl>
                                          <p:spTgt spid="207876"/>
                                        </p:tgtEl>
                                        <p:attrNameLst>
                                          <p:attrName>ppt_w</p:attrName>
                                        </p:attrNameLst>
                                      </p:cBhvr>
                                      <p:tavLst>
                                        <p:tav tm="0">
                                          <p:val>
                                            <p:fltVal val="0"/>
                                          </p:val>
                                        </p:tav>
                                        <p:tav tm="100000">
                                          <p:val>
                                            <p:strVal val="#ppt_w"/>
                                          </p:val>
                                        </p:tav>
                                      </p:tavLst>
                                    </p:anim>
                                    <p:anim calcmode="lin" valueType="num">
                                      <p:cBhvr>
                                        <p:cTn id="43" dur="500" fill="hold"/>
                                        <p:tgtEl>
                                          <p:spTgt spid="207876"/>
                                        </p:tgtEl>
                                        <p:attrNameLst>
                                          <p:attrName>ppt_h</p:attrName>
                                        </p:attrNameLst>
                                      </p:cBhvr>
                                      <p:tavLst>
                                        <p:tav tm="0">
                                          <p:val>
                                            <p:fltVal val="0"/>
                                          </p:val>
                                        </p:tav>
                                        <p:tav tm="100000">
                                          <p:val>
                                            <p:strVal val="#ppt_h"/>
                                          </p:val>
                                        </p:tav>
                                      </p:tavLst>
                                    </p:anim>
                                    <p:animEffect transition="in" filter="fade">
                                      <p:cBhvr>
                                        <p:cTn id="44" dur="500"/>
                                        <p:tgtEl>
                                          <p:spTgt spid="20787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207877"/>
                                        </p:tgtEl>
                                        <p:attrNameLst>
                                          <p:attrName>style.visibility</p:attrName>
                                        </p:attrNameLst>
                                      </p:cBhvr>
                                      <p:to>
                                        <p:strVal val="visible"/>
                                      </p:to>
                                    </p:set>
                                    <p:anim calcmode="lin" valueType="num">
                                      <p:cBhvr>
                                        <p:cTn id="49" dur="500" fill="hold"/>
                                        <p:tgtEl>
                                          <p:spTgt spid="207877"/>
                                        </p:tgtEl>
                                        <p:attrNameLst>
                                          <p:attrName>ppt_w</p:attrName>
                                        </p:attrNameLst>
                                      </p:cBhvr>
                                      <p:tavLst>
                                        <p:tav tm="0">
                                          <p:val>
                                            <p:fltVal val="0"/>
                                          </p:val>
                                        </p:tav>
                                        <p:tav tm="100000">
                                          <p:val>
                                            <p:strVal val="#ppt_w"/>
                                          </p:val>
                                        </p:tav>
                                      </p:tavLst>
                                    </p:anim>
                                    <p:anim calcmode="lin" valueType="num">
                                      <p:cBhvr>
                                        <p:cTn id="50" dur="500" fill="hold"/>
                                        <p:tgtEl>
                                          <p:spTgt spid="207877"/>
                                        </p:tgtEl>
                                        <p:attrNameLst>
                                          <p:attrName>ppt_h</p:attrName>
                                        </p:attrNameLst>
                                      </p:cBhvr>
                                      <p:tavLst>
                                        <p:tav tm="0">
                                          <p:val>
                                            <p:fltVal val="0"/>
                                          </p:val>
                                        </p:tav>
                                        <p:tav tm="100000">
                                          <p:val>
                                            <p:strVal val="#ppt_h"/>
                                          </p:val>
                                        </p:tav>
                                      </p:tavLst>
                                    </p:anim>
                                    <p:animEffect transition="in" filter="fade">
                                      <p:cBhvr>
                                        <p:cTn id="51" dur="500"/>
                                        <p:tgtEl>
                                          <p:spTgt spid="20787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207881"/>
                                        </p:tgtEl>
                                        <p:attrNameLst>
                                          <p:attrName>style.visibility</p:attrName>
                                        </p:attrNameLst>
                                      </p:cBhvr>
                                      <p:to>
                                        <p:strVal val="visible"/>
                                      </p:to>
                                    </p:set>
                                    <p:anim calcmode="lin" valueType="num">
                                      <p:cBhvr>
                                        <p:cTn id="56" dur="500" fill="hold"/>
                                        <p:tgtEl>
                                          <p:spTgt spid="207881"/>
                                        </p:tgtEl>
                                        <p:attrNameLst>
                                          <p:attrName>ppt_w</p:attrName>
                                        </p:attrNameLst>
                                      </p:cBhvr>
                                      <p:tavLst>
                                        <p:tav tm="0">
                                          <p:val>
                                            <p:fltVal val="0"/>
                                          </p:val>
                                        </p:tav>
                                        <p:tav tm="100000">
                                          <p:val>
                                            <p:strVal val="#ppt_w"/>
                                          </p:val>
                                        </p:tav>
                                      </p:tavLst>
                                    </p:anim>
                                    <p:anim calcmode="lin" valueType="num">
                                      <p:cBhvr>
                                        <p:cTn id="57" dur="500" fill="hold"/>
                                        <p:tgtEl>
                                          <p:spTgt spid="207881"/>
                                        </p:tgtEl>
                                        <p:attrNameLst>
                                          <p:attrName>ppt_h</p:attrName>
                                        </p:attrNameLst>
                                      </p:cBhvr>
                                      <p:tavLst>
                                        <p:tav tm="0">
                                          <p:val>
                                            <p:fltVal val="0"/>
                                          </p:val>
                                        </p:tav>
                                        <p:tav tm="100000">
                                          <p:val>
                                            <p:strVal val="#ppt_h"/>
                                          </p:val>
                                        </p:tav>
                                      </p:tavLst>
                                    </p:anim>
                                    <p:animEffect transition="in" filter="fade">
                                      <p:cBhvr>
                                        <p:cTn id="58" dur="500"/>
                                        <p:tgtEl>
                                          <p:spTgt spid="207881"/>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nodeType="clickEffect">
                                  <p:stCondLst>
                                    <p:cond delay="0"/>
                                  </p:stCondLst>
                                  <p:childTnLst>
                                    <p:set>
                                      <p:cBhvr>
                                        <p:cTn id="62" dur="1" fill="hold">
                                          <p:stCondLst>
                                            <p:cond delay="0"/>
                                          </p:stCondLst>
                                        </p:cTn>
                                        <p:tgtEl>
                                          <p:spTgt spid="207882"/>
                                        </p:tgtEl>
                                        <p:attrNameLst>
                                          <p:attrName>style.visibility</p:attrName>
                                        </p:attrNameLst>
                                      </p:cBhvr>
                                      <p:to>
                                        <p:strVal val="visible"/>
                                      </p:to>
                                    </p:set>
                                    <p:anim calcmode="lin" valueType="num">
                                      <p:cBhvr>
                                        <p:cTn id="63" dur="500" fill="hold"/>
                                        <p:tgtEl>
                                          <p:spTgt spid="207882"/>
                                        </p:tgtEl>
                                        <p:attrNameLst>
                                          <p:attrName>ppt_w</p:attrName>
                                        </p:attrNameLst>
                                      </p:cBhvr>
                                      <p:tavLst>
                                        <p:tav tm="0">
                                          <p:val>
                                            <p:fltVal val="0"/>
                                          </p:val>
                                        </p:tav>
                                        <p:tav tm="100000">
                                          <p:val>
                                            <p:strVal val="#ppt_w"/>
                                          </p:val>
                                        </p:tav>
                                      </p:tavLst>
                                    </p:anim>
                                    <p:anim calcmode="lin" valueType="num">
                                      <p:cBhvr>
                                        <p:cTn id="64" dur="500" fill="hold"/>
                                        <p:tgtEl>
                                          <p:spTgt spid="207882"/>
                                        </p:tgtEl>
                                        <p:attrNameLst>
                                          <p:attrName>ppt_h</p:attrName>
                                        </p:attrNameLst>
                                      </p:cBhvr>
                                      <p:tavLst>
                                        <p:tav tm="0">
                                          <p:val>
                                            <p:fltVal val="0"/>
                                          </p:val>
                                        </p:tav>
                                        <p:tav tm="100000">
                                          <p:val>
                                            <p:strVal val="#ppt_h"/>
                                          </p:val>
                                        </p:tav>
                                      </p:tavLst>
                                    </p:anim>
                                    <p:animEffect transition="in" filter="fade">
                                      <p:cBhvr>
                                        <p:cTn id="65" dur="500"/>
                                        <p:tgtEl>
                                          <p:spTgt spid="207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pag.599, ex.12</a:t>
            </a:r>
            <a:endParaRPr lang="pt-BR" dirty="0"/>
          </a:p>
        </p:txBody>
      </p:sp>
      <p:sp>
        <p:nvSpPr>
          <p:cNvPr id="3" name="Espaço Reservado para Conteúdo 2"/>
          <p:cNvSpPr>
            <a:spLocks noGrp="1"/>
          </p:cNvSpPr>
          <p:nvPr>
            <p:ph idx="1"/>
          </p:nvPr>
        </p:nvSpPr>
        <p:spPr/>
        <p:txBody>
          <a:bodyPr/>
          <a:lstStyle/>
          <a:p>
            <a:r>
              <a:rPr lang="en-US" dirty="0" err="1"/>
              <a:t>Obtenha</a:t>
            </a:r>
            <a:r>
              <a:rPr lang="en-US" dirty="0"/>
              <a:t> a </a:t>
            </a:r>
            <a:r>
              <a:rPr lang="en-US" dirty="0" err="1"/>
              <a:t>faixa</a:t>
            </a:r>
            <a:r>
              <a:rPr lang="en-US" dirty="0"/>
              <a:t> de </a:t>
            </a:r>
            <a:r>
              <a:rPr lang="en-US" dirty="0" err="1"/>
              <a:t>valores</a:t>
            </a:r>
            <a:r>
              <a:rPr lang="en-US" dirty="0"/>
              <a:t> de </a:t>
            </a:r>
            <a:r>
              <a:rPr lang="en-US" i="1" dirty="0"/>
              <a:t>T </a:t>
            </a:r>
            <a:r>
              <a:rPr lang="en-US" dirty="0"/>
              <a:t>(</a:t>
            </a:r>
            <a:r>
              <a:rPr lang="en-US" dirty="0" err="1"/>
              <a:t>período</a:t>
            </a:r>
            <a:r>
              <a:rPr lang="en-US" dirty="0"/>
              <a:t> de </a:t>
            </a:r>
            <a:r>
              <a:rPr lang="en-US" dirty="0" err="1"/>
              <a:t>amostragem</a:t>
            </a:r>
            <a:r>
              <a:rPr lang="en-US" dirty="0"/>
              <a:t>) </a:t>
            </a:r>
            <a:r>
              <a:rPr lang="en-US" dirty="0" err="1"/>
              <a:t>que</a:t>
            </a:r>
            <a:r>
              <a:rPr lang="en-US" dirty="0"/>
              <a:t> </a:t>
            </a:r>
            <a:r>
              <a:rPr lang="en-US" dirty="0" err="1"/>
              <a:t>mantém</a:t>
            </a:r>
            <a:r>
              <a:rPr lang="en-US" dirty="0"/>
              <a:t> o </a:t>
            </a:r>
            <a:r>
              <a:rPr lang="en-US" dirty="0" err="1"/>
              <a:t>sistema</a:t>
            </a:r>
            <a:r>
              <a:rPr lang="en-US" dirty="0"/>
              <a:t> </a:t>
            </a:r>
            <a:r>
              <a:rPr lang="en-US" dirty="0" err="1"/>
              <a:t>estável</a:t>
            </a:r>
            <a:endParaRPr lang="pt-BR" dirty="0"/>
          </a:p>
        </p:txBody>
      </p:sp>
      <p:graphicFrame>
        <p:nvGraphicFramePr>
          <p:cNvPr id="209922" name="Object 2"/>
          <p:cNvGraphicFramePr>
            <a:graphicFrameLocks noChangeAspect="1"/>
          </p:cNvGraphicFramePr>
          <p:nvPr/>
        </p:nvGraphicFramePr>
        <p:xfrm>
          <a:off x="358763" y="2500313"/>
          <a:ext cx="2808287" cy="814387"/>
        </p:xfrm>
        <a:graphic>
          <a:graphicData uri="http://schemas.openxmlformats.org/presentationml/2006/ole">
            <mc:AlternateContent xmlns:mc="http://schemas.openxmlformats.org/markup-compatibility/2006">
              <mc:Choice xmlns:v="urn:schemas-microsoft-com:vml" Requires="v">
                <p:oleObj name="Equação" r:id="rId2" imgW="1663560" imgH="482400" progId="Equation.3">
                  <p:embed/>
                </p:oleObj>
              </mc:Choice>
              <mc:Fallback>
                <p:oleObj name="Equação" r:id="rId2" imgW="166356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63" y="2500313"/>
                        <a:ext cx="2808287"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23" name="Object 3"/>
          <p:cNvGraphicFramePr>
            <a:graphicFrameLocks noChangeAspect="1"/>
          </p:cNvGraphicFramePr>
          <p:nvPr/>
        </p:nvGraphicFramePr>
        <p:xfrm>
          <a:off x="358764" y="3400425"/>
          <a:ext cx="3022600" cy="814388"/>
        </p:xfrm>
        <a:graphic>
          <a:graphicData uri="http://schemas.openxmlformats.org/presentationml/2006/ole">
            <mc:AlternateContent xmlns:mc="http://schemas.openxmlformats.org/markup-compatibility/2006">
              <mc:Choice xmlns:v="urn:schemas-microsoft-com:vml" Requires="v">
                <p:oleObj name="Equação" r:id="rId4" imgW="1790640" imgH="482400" progId="Equation.3">
                  <p:embed/>
                </p:oleObj>
              </mc:Choice>
              <mc:Fallback>
                <p:oleObj name="Equação" r:id="rId4" imgW="179064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64" y="3400425"/>
                        <a:ext cx="3022600" cy="814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24" name="Object 4"/>
          <p:cNvGraphicFramePr>
            <a:graphicFrameLocks noChangeAspect="1"/>
          </p:cNvGraphicFramePr>
          <p:nvPr/>
        </p:nvGraphicFramePr>
        <p:xfrm>
          <a:off x="387342" y="4206875"/>
          <a:ext cx="3494088" cy="771525"/>
        </p:xfrm>
        <a:graphic>
          <a:graphicData uri="http://schemas.openxmlformats.org/presentationml/2006/ole">
            <mc:AlternateContent xmlns:mc="http://schemas.openxmlformats.org/markup-compatibility/2006">
              <mc:Choice xmlns:v="urn:schemas-microsoft-com:vml" Requires="v">
                <p:oleObj name="Equação" r:id="rId6" imgW="2070000" imgH="457200" progId="Equation.3">
                  <p:embed/>
                </p:oleObj>
              </mc:Choice>
              <mc:Fallback>
                <p:oleObj name="Equação" r:id="rId6" imgW="2070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342" y="4206875"/>
                        <a:ext cx="3494088"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25" name="Object 5"/>
          <p:cNvGraphicFramePr>
            <a:graphicFrameLocks noChangeAspect="1"/>
          </p:cNvGraphicFramePr>
          <p:nvPr/>
        </p:nvGraphicFramePr>
        <p:xfrm>
          <a:off x="460365" y="5072074"/>
          <a:ext cx="3063875" cy="728662"/>
        </p:xfrm>
        <a:graphic>
          <a:graphicData uri="http://schemas.openxmlformats.org/presentationml/2006/ole">
            <mc:AlternateContent xmlns:mc="http://schemas.openxmlformats.org/markup-compatibility/2006">
              <mc:Choice xmlns:v="urn:schemas-microsoft-com:vml" Requires="v">
                <p:oleObj name="Equação" r:id="rId8" imgW="1815840" imgH="431640" progId="Equation.3">
                  <p:embed/>
                </p:oleObj>
              </mc:Choice>
              <mc:Fallback>
                <p:oleObj name="Equação" r:id="rId8" imgW="181584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65" y="5072074"/>
                        <a:ext cx="3063875" cy="72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26" name="Object 6"/>
          <p:cNvGraphicFramePr>
            <a:graphicFrameLocks noChangeAspect="1"/>
          </p:cNvGraphicFramePr>
          <p:nvPr/>
        </p:nvGraphicFramePr>
        <p:xfrm>
          <a:off x="446082" y="5857875"/>
          <a:ext cx="3792538" cy="728663"/>
        </p:xfrm>
        <a:graphic>
          <a:graphicData uri="http://schemas.openxmlformats.org/presentationml/2006/ole">
            <mc:AlternateContent xmlns:mc="http://schemas.openxmlformats.org/markup-compatibility/2006">
              <mc:Choice xmlns:v="urn:schemas-microsoft-com:vml" Requires="v">
                <p:oleObj name="Equação" r:id="rId10" imgW="2247840" imgH="431640" progId="Equation.3">
                  <p:embed/>
                </p:oleObj>
              </mc:Choice>
              <mc:Fallback>
                <p:oleObj name="Equação" r:id="rId10" imgW="2247840" imgH="431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082" y="5857875"/>
                        <a:ext cx="3792538"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27" name="Object 7"/>
          <p:cNvGraphicFramePr>
            <a:graphicFrameLocks noChangeAspect="1"/>
          </p:cNvGraphicFramePr>
          <p:nvPr/>
        </p:nvGraphicFramePr>
        <p:xfrm>
          <a:off x="4346600" y="2386013"/>
          <a:ext cx="4178300" cy="814387"/>
        </p:xfrm>
        <a:graphic>
          <a:graphicData uri="http://schemas.openxmlformats.org/presentationml/2006/ole">
            <mc:AlternateContent xmlns:mc="http://schemas.openxmlformats.org/markup-compatibility/2006">
              <mc:Choice xmlns:v="urn:schemas-microsoft-com:vml" Requires="v">
                <p:oleObj name="Equação" r:id="rId12" imgW="2476440" imgH="482400" progId="Equation.3">
                  <p:embed/>
                </p:oleObj>
              </mc:Choice>
              <mc:Fallback>
                <p:oleObj name="Equação" r:id="rId12" imgW="2476440" imgH="482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600" y="2386013"/>
                        <a:ext cx="4178300"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28" name="Object 8"/>
          <p:cNvGraphicFramePr>
            <a:graphicFrameLocks noChangeAspect="1"/>
          </p:cNvGraphicFramePr>
          <p:nvPr/>
        </p:nvGraphicFramePr>
        <p:xfrm>
          <a:off x="4381496" y="3278188"/>
          <a:ext cx="2935287" cy="771525"/>
        </p:xfrm>
        <a:graphic>
          <a:graphicData uri="http://schemas.openxmlformats.org/presentationml/2006/ole">
            <mc:AlternateContent xmlns:mc="http://schemas.openxmlformats.org/markup-compatibility/2006">
              <mc:Choice xmlns:v="urn:schemas-microsoft-com:vml" Requires="v">
                <p:oleObj name="Equação" r:id="rId14" imgW="1739880" imgH="457200" progId="Equation.3">
                  <p:embed/>
                </p:oleObj>
              </mc:Choice>
              <mc:Fallback>
                <p:oleObj name="Equação" r:id="rId14" imgW="1739880" imgH="457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81496" y="3278188"/>
                        <a:ext cx="2935287"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29" name="Object 9"/>
          <p:cNvGraphicFramePr>
            <a:graphicFrameLocks noChangeAspect="1"/>
          </p:cNvGraphicFramePr>
          <p:nvPr/>
        </p:nvGraphicFramePr>
        <p:xfrm>
          <a:off x="4381496" y="4175125"/>
          <a:ext cx="1649413" cy="706438"/>
        </p:xfrm>
        <a:graphic>
          <a:graphicData uri="http://schemas.openxmlformats.org/presentationml/2006/ole">
            <mc:AlternateContent xmlns:mc="http://schemas.openxmlformats.org/markup-compatibility/2006">
              <mc:Choice xmlns:v="urn:schemas-microsoft-com:vml" Requires="v">
                <p:oleObj name="Equação" r:id="rId16" imgW="977760" imgH="419040" progId="Equation.3">
                  <p:embed/>
                </p:oleObj>
              </mc:Choice>
              <mc:Fallback>
                <p:oleObj name="Equação" r:id="rId16" imgW="977760" imgH="4190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81496" y="4175125"/>
                        <a:ext cx="1649413" cy="706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30" name="Object 10"/>
          <p:cNvGraphicFramePr>
            <a:graphicFrameLocks noChangeAspect="1"/>
          </p:cNvGraphicFramePr>
          <p:nvPr/>
        </p:nvGraphicFramePr>
        <p:xfrm>
          <a:off x="4402138" y="4822825"/>
          <a:ext cx="3254375" cy="749300"/>
        </p:xfrm>
        <a:graphic>
          <a:graphicData uri="http://schemas.openxmlformats.org/presentationml/2006/ole">
            <mc:AlternateContent xmlns:mc="http://schemas.openxmlformats.org/markup-compatibility/2006">
              <mc:Choice xmlns:v="urn:schemas-microsoft-com:vml" Requires="v">
                <p:oleObj name="Equação" r:id="rId18" imgW="1930320" imgH="444240" progId="Equation.3">
                  <p:embed/>
                </p:oleObj>
              </mc:Choice>
              <mc:Fallback>
                <p:oleObj name="Equação" r:id="rId18" imgW="1930320" imgH="4442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02138" y="4822825"/>
                        <a:ext cx="3254375"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31" name="Object 11"/>
          <p:cNvGraphicFramePr>
            <a:graphicFrameLocks noChangeAspect="1"/>
          </p:cNvGraphicFramePr>
          <p:nvPr/>
        </p:nvGraphicFramePr>
        <p:xfrm>
          <a:off x="4518025" y="5572125"/>
          <a:ext cx="3552825" cy="749300"/>
        </p:xfrm>
        <a:graphic>
          <a:graphicData uri="http://schemas.openxmlformats.org/presentationml/2006/ole">
            <mc:AlternateContent xmlns:mc="http://schemas.openxmlformats.org/markup-compatibility/2006">
              <mc:Choice xmlns:v="urn:schemas-microsoft-com:vml" Requires="v">
                <p:oleObj name="Equação" r:id="rId20" imgW="2108160" imgH="444240" progId="Equation.3">
                  <p:embed/>
                </p:oleObj>
              </mc:Choice>
              <mc:Fallback>
                <p:oleObj name="Equação" r:id="rId20" imgW="2108160" imgH="4442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18025" y="5572125"/>
                        <a:ext cx="3552825"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09922"/>
                                        </p:tgtEl>
                                        <p:attrNameLst>
                                          <p:attrName>style.visibility</p:attrName>
                                        </p:attrNameLst>
                                      </p:cBhvr>
                                      <p:to>
                                        <p:strVal val="visible"/>
                                      </p:to>
                                    </p:set>
                                    <p:anim calcmode="lin" valueType="num">
                                      <p:cBhvr>
                                        <p:cTn id="7" dur="500" fill="hold"/>
                                        <p:tgtEl>
                                          <p:spTgt spid="209922"/>
                                        </p:tgtEl>
                                        <p:attrNameLst>
                                          <p:attrName>ppt_w</p:attrName>
                                        </p:attrNameLst>
                                      </p:cBhvr>
                                      <p:tavLst>
                                        <p:tav tm="0">
                                          <p:val>
                                            <p:fltVal val="0"/>
                                          </p:val>
                                        </p:tav>
                                        <p:tav tm="100000">
                                          <p:val>
                                            <p:strVal val="#ppt_w"/>
                                          </p:val>
                                        </p:tav>
                                      </p:tavLst>
                                    </p:anim>
                                    <p:anim calcmode="lin" valueType="num">
                                      <p:cBhvr>
                                        <p:cTn id="8" dur="500" fill="hold"/>
                                        <p:tgtEl>
                                          <p:spTgt spid="209922"/>
                                        </p:tgtEl>
                                        <p:attrNameLst>
                                          <p:attrName>ppt_h</p:attrName>
                                        </p:attrNameLst>
                                      </p:cBhvr>
                                      <p:tavLst>
                                        <p:tav tm="0">
                                          <p:val>
                                            <p:fltVal val="0"/>
                                          </p:val>
                                        </p:tav>
                                        <p:tav tm="100000">
                                          <p:val>
                                            <p:strVal val="#ppt_h"/>
                                          </p:val>
                                        </p:tav>
                                      </p:tavLst>
                                    </p:anim>
                                    <p:animEffect transition="in" filter="fade">
                                      <p:cBhvr>
                                        <p:cTn id="9" dur="500"/>
                                        <p:tgtEl>
                                          <p:spTgt spid="2099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209923"/>
                                        </p:tgtEl>
                                        <p:attrNameLst>
                                          <p:attrName>style.visibility</p:attrName>
                                        </p:attrNameLst>
                                      </p:cBhvr>
                                      <p:to>
                                        <p:strVal val="visible"/>
                                      </p:to>
                                    </p:set>
                                    <p:anim calcmode="lin" valueType="num">
                                      <p:cBhvr>
                                        <p:cTn id="14" dur="500" fill="hold"/>
                                        <p:tgtEl>
                                          <p:spTgt spid="209923"/>
                                        </p:tgtEl>
                                        <p:attrNameLst>
                                          <p:attrName>ppt_w</p:attrName>
                                        </p:attrNameLst>
                                      </p:cBhvr>
                                      <p:tavLst>
                                        <p:tav tm="0">
                                          <p:val>
                                            <p:fltVal val="0"/>
                                          </p:val>
                                        </p:tav>
                                        <p:tav tm="100000">
                                          <p:val>
                                            <p:strVal val="#ppt_w"/>
                                          </p:val>
                                        </p:tav>
                                      </p:tavLst>
                                    </p:anim>
                                    <p:anim calcmode="lin" valueType="num">
                                      <p:cBhvr>
                                        <p:cTn id="15" dur="500" fill="hold"/>
                                        <p:tgtEl>
                                          <p:spTgt spid="209923"/>
                                        </p:tgtEl>
                                        <p:attrNameLst>
                                          <p:attrName>ppt_h</p:attrName>
                                        </p:attrNameLst>
                                      </p:cBhvr>
                                      <p:tavLst>
                                        <p:tav tm="0">
                                          <p:val>
                                            <p:fltVal val="0"/>
                                          </p:val>
                                        </p:tav>
                                        <p:tav tm="100000">
                                          <p:val>
                                            <p:strVal val="#ppt_h"/>
                                          </p:val>
                                        </p:tav>
                                      </p:tavLst>
                                    </p:anim>
                                    <p:animEffect transition="in" filter="fade">
                                      <p:cBhvr>
                                        <p:cTn id="16" dur="500"/>
                                        <p:tgtEl>
                                          <p:spTgt spid="2099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209924"/>
                                        </p:tgtEl>
                                        <p:attrNameLst>
                                          <p:attrName>style.visibility</p:attrName>
                                        </p:attrNameLst>
                                      </p:cBhvr>
                                      <p:to>
                                        <p:strVal val="visible"/>
                                      </p:to>
                                    </p:set>
                                    <p:anim calcmode="lin" valueType="num">
                                      <p:cBhvr>
                                        <p:cTn id="21" dur="500" fill="hold"/>
                                        <p:tgtEl>
                                          <p:spTgt spid="209924"/>
                                        </p:tgtEl>
                                        <p:attrNameLst>
                                          <p:attrName>ppt_w</p:attrName>
                                        </p:attrNameLst>
                                      </p:cBhvr>
                                      <p:tavLst>
                                        <p:tav tm="0">
                                          <p:val>
                                            <p:fltVal val="0"/>
                                          </p:val>
                                        </p:tav>
                                        <p:tav tm="100000">
                                          <p:val>
                                            <p:strVal val="#ppt_w"/>
                                          </p:val>
                                        </p:tav>
                                      </p:tavLst>
                                    </p:anim>
                                    <p:anim calcmode="lin" valueType="num">
                                      <p:cBhvr>
                                        <p:cTn id="22" dur="500" fill="hold"/>
                                        <p:tgtEl>
                                          <p:spTgt spid="209924"/>
                                        </p:tgtEl>
                                        <p:attrNameLst>
                                          <p:attrName>ppt_h</p:attrName>
                                        </p:attrNameLst>
                                      </p:cBhvr>
                                      <p:tavLst>
                                        <p:tav tm="0">
                                          <p:val>
                                            <p:fltVal val="0"/>
                                          </p:val>
                                        </p:tav>
                                        <p:tav tm="100000">
                                          <p:val>
                                            <p:strVal val="#ppt_h"/>
                                          </p:val>
                                        </p:tav>
                                      </p:tavLst>
                                    </p:anim>
                                    <p:animEffect transition="in" filter="fade">
                                      <p:cBhvr>
                                        <p:cTn id="23" dur="500"/>
                                        <p:tgtEl>
                                          <p:spTgt spid="2099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209925"/>
                                        </p:tgtEl>
                                        <p:attrNameLst>
                                          <p:attrName>style.visibility</p:attrName>
                                        </p:attrNameLst>
                                      </p:cBhvr>
                                      <p:to>
                                        <p:strVal val="visible"/>
                                      </p:to>
                                    </p:set>
                                    <p:anim calcmode="lin" valueType="num">
                                      <p:cBhvr>
                                        <p:cTn id="28" dur="500" fill="hold"/>
                                        <p:tgtEl>
                                          <p:spTgt spid="209925"/>
                                        </p:tgtEl>
                                        <p:attrNameLst>
                                          <p:attrName>ppt_w</p:attrName>
                                        </p:attrNameLst>
                                      </p:cBhvr>
                                      <p:tavLst>
                                        <p:tav tm="0">
                                          <p:val>
                                            <p:fltVal val="0"/>
                                          </p:val>
                                        </p:tav>
                                        <p:tav tm="100000">
                                          <p:val>
                                            <p:strVal val="#ppt_w"/>
                                          </p:val>
                                        </p:tav>
                                      </p:tavLst>
                                    </p:anim>
                                    <p:anim calcmode="lin" valueType="num">
                                      <p:cBhvr>
                                        <p:cTn id="29" dur="500" fill="hold"/>
                                        <p:tgtEl>
                                          <p:spTgt spid="209925"/>
                                        </p:tgtEl>
                                        <p:attrNameLst>
                                          <p:attrName>ppt_h</p:attrName>
                                        </p:attrNameLst>
                                      </p:cBhvr>
                                      <p:tavLst>
                                        <p:tav tm="0">
                                          <p:val>
                                            <p:fltVal val="0"/>
                                          </p:val>
                                        </p:tav>
                                        <p:tav tm="100000">
                                          <p:val>
                                            <p:strVal val="#ppt_h"/>
                                          </p:val>
                                        </p:tav>
                                      </p:tavLst>
                                    </p:anim>
                                    <p:animEffect transition="in" filter="fade">
                                      <p:cBhvr>
                                        <p:cTn id="30" dur="500"/>
                                        <p:tgtEl>
                                          <p:spTgt spid="20992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209926"/>
                                        </p:tgtEl>
                                        <p:attrNameLst>
                                          <p:attrName>style.visibility</p:attrName>
                                        </p:attrNameLst>
                                      </p:cBhvr>
                                      <p:to>
                                        <p:strVal val="visible"/>
                                      </p:to>
                                    </p:set>
                                    <p:anim calcmode="lin" valueType="num">
                                      <p:cBhvr>
                                        <p:cTn id="35" dur="500" fill="hold"/>
                                        <p:tgtEl>
                                          <p:spTgt spid="209926"/>
                                        </p:tgtEl>
                                        <p:attrNameLst>
                                          <p:attrName>ppt_w</p:attrName>
                                        </p:attrNameLst>
                                      </p:cBhvr>
                                      <p:tavLst>
                                        <p:tav tm="0">
                                          <p:val>
                                            <p:fltVal val="0"/>
                                          </p:val>
                                        </p:tav>
                                        <p:tav tm="100000">
                                          <p:val>
                                            <p:strVal val="#ppt_w"/>
                                          </p:val>
                                        </p:tav>
                                      </p:tavLst>
                                    </p:anim>
                                    <p:anim calcmode="lin" valueType="num">
                                      <p:cBhvr>
                                        <p:cTn id="36" dur="500" fill="hold"/>
                                        <p:tgtEl>
                                          <p:spTgt spid="209926"/>
                                        </p:tgtEl>
                                        <p:attrNameLst>
                                          <p:attrName>ppt_h</p:attrName>
                                        </p:attrNameLst>
                                      </p:cBhvr>
                                      <p:tavLst>
                                        <p:tav tm="0">
                                          <p:val>
                                            <p:fltVal val="0"/>
                                          </p:val>
                                        </p:tav>
                                        <p:tav tm="100000">
                                          <p:val>
                                            <p:strVal val="#ppt_h"/>
                                          </p:val>
                                        </p:tav>
                                      </p:tavLst>
                                    </p:anim>
                                    <p:animEffect transition="in" filter="fade">
                                      <p:cBhvr>
                                        <p:cTn id="37" dur="500"/>
                                        <p:tgtEl>
                                          <p:spTgt spid="20992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209927"/>
                                        </p:tgtEl>
                                        <p:attrNameLst>
                                          <p:attrName>style.visibility</p:attrName>
                                        </p:attrNameLst>
                                      </p:cBhvr>
                                      <p:to>
                                        <p:strVal val="visible"/>
                                      </p:to>
                                    </p:set>
                                    <p:anim calcmode="lin" valueType="num">
                                      <p:cBhvr>
                                        <p:cTn id="42" dur="500" fill="hold"/>
                                        <p:tgtEl>
                                          <p:spTgt spid="209927"/>
                                        </p:tgtEl>
                                        <p:attrNameLst>
                                          <p:attrName>ppt_w</p:attrName>
                                        </p:attrNameLst>
                                      </p:cBhvr>
                                      <p:tavLst>
                                        <p:tav tm="0">
                                          <p:val>
                                            <p:fltVal val="0"/>
                                          </p:val>
                                        </p:tav>
                                        <p:tav tm="100000">
                                          <p:val>
                                            <p:strVal val="#ppt_w"/>
                                          </p:val>
                                        </p:tav>
                                      </p:tavLst>
                                    </p:anim>
                                    <p:anim calcmode="lin" valueType="num">
                                      <p:cBhvr>
                                        <p:cTn id="43" dur="500" fill="hold"/>
                                        <p:tgtEl>
                                          <p:spTgt spid="209927"/>
                                        </p:tgtEl>
                                        <p:attrNameLst>
                                          <p:attrName>ppt_h</p:attrName>
                                        </p:attrNameLst>
                                      </p:cBhvr>
                                      <p:tavLst>
                                        <p:tav tm="0">
                                          <p:val>
                                            <p:fltVal val="0"/>
                                          </p:val>
                                        </p:tav>
                                        <p:tav tm="100000">
                                          <p:val>
                                            <p:strVal val="#ppt_h"/>
                                          </p:val>
                                        </p:tav>
                                      </p:tavLst>
                                    </p:anim>
                                    <p:animEffect transition="in" filter="fade">
                                      <p:cBhvr>
                                        <p:cTn id="44" dur="500"/>
                                        <p:tgtEl>
                                          <p:spTgt spid="20992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209928"/>
                                        </p:tgtEl>
                                        <p:attrNameLst>
                                          <p:attrName>style.visibility</p:attrName>
                                        </p:attrNameLst>
                                      </p:cBhvr>
                                      <p:to>
                                        <p:strVal val="visible"/>
                                      </p:to>
                                    </p:set>
                                    <p:anim calcmode="lin" valueType="num">
                                      <p:cBhvr>
                                        <p:cTn id="49" dur="500" fill="hold"/>
                                        <p:tgtEl>
                                          <p:spTgt spid="209928"/>
                                        </p:tgtEl>
                                        <p:attrNameLst>
                                          <p:attrName>ppt_w</p:attrName>
                                        </p:attrNameLst>
                                      </p:cBhvr>
                                      <p:tavLst>
                                        <p:tav tm="0">
                                          <p:val>
                                            <p:fltVal val="0"/>
                                          </p:val>
                                        </p:tav>
                                        <p:tav tm="100000">
                                          <p:val>
                                            <p:strVal val="#ppt_w"/>
                                          </p:val>
                                        </p:tav>
                                      </p:tavLst>
                                    </p:anim>
                                    <p:anim calcmode="lin" valueType="num">
                                      <p:cBhvr>
                                        <p:cTn id="50" dur="500" fill="hold"/>
                                        <p:tgtEl>
                                          <p:spTgt spid="209928"/>
                                        </p:tgtEl>
                                        <p:attrNameLst>
                                          <p:attrName>ppt_h</p:attrName>
                                        </p:attrNameLst>
                                      </p:cBhvr>
                                      <p:tavLst>
                                        <p:tav tm="0">
                                          <p:val>
                                            <p:fltVal val="0"/>
                                          </p:val>
                                        </p:tav>
                                        <p:tav tm="100000">
                                          <p:val>
                                            <p:strVal val="#ppt_h"/>
                                          </p:val>
                                        </p:tav>
                                      </p:tavLst>
                                    </p:anim>
                                    <p:animEffect transition="in" filter="fade">
                                      <p:cBhvr>
                                        <p:cTn id="51" dur="500"/>
                                        <p:tgtEl>
                                          <p:spTgt spid="20992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209929"/>
                                        </p:tgtEl>
                                        <p:attrNameLst>
                                          <p:attrName>style.visibility</p:attrName>
                                        </p:attrNameLst>
                                      </p:cBhvr>
                                      <p:to>
                                        <p:strVal val="visible"/>
                                      </p:to>
                                    </p:set>
                                    <p:anim calcmode="lin" valueType="num">
                                      <p:cBhvr>
                                        <p:cTn id="56" dur="500" fill="hold"/>
                                        <p:tgtEl>
                                          <p:spTgt spid="209929"/>
                                        </p:tgtEl>
                                        <p:attrNameLst>
                                          <p:attrName>ppt_w</p:attrName>
                                        </p:attrNameLst>
                                      </p:cBhvr>
                                      <p:tavLst>
                                        <p:tav tm="0">
                                          <p:val>
                                            <p:fltVal val="0"/>
                                          </p:val>
                                        </p:tav>
                                        <p:tav tm="100000">
                                          <p:val>
                                            <p:strVal val="#ppt_w"/>
                                          </p:val>
                                        </p:tav>
                                      </p:tavLst>
                                    </p:anim>
                                    <p:anim calcmode="lin" valueType="num">
                                      <p:cBhvr>
                                        <p:cTn id="57" dur="500" fill="hold"/>
                                        <p:tgtEl>
                                          <p:spTgt spid="209929"/>
                                        </p:tgtEl>
                                        <p:attrNameLst>
                                          <p:attrName>ppt_h</p:attrName>
                                        </p:attrNameLst>
                                      </p:cBhvr>
                                      <p:tavLst>
                                        <p:tav tm="0">
                                          <p:val>
                                            <p:fltVal val="0"/>
                                          </p:val>
                                        </p:tav>
                                        <p:tav tm="100000">
                                          <p:val>
                                            <p:strVal val="#ppt_h"/>
                                          </p:val>
                                        </p:tav>
                                      </p:tavLst>
                                    </p:anim>
                                    <p:animEffect transition="in" filter="fade">
                                      <p:cBhvr>
                                        <p:cTn id="58" dur="500"/>
                                        <p:tgtEl>
                                          <p:spTgt spid="209929"/>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nodeType="clickEffect">
                                  <p:stCondLst>
                                    <p:cond delay="0"/>
                                  </p:stCondLst>
                                  <p:childTnLst>
                                    <p:set>
                                      <p:cBhvr>
                                        <p:cTn id="62" dur="1" fill="hold">
                                          <p:stCondLst>
                                            <p:cond delay="0"/>
                                          </p:stCondLst>
                                        </p:cTn>
                                        <p:tgtEl>
                                          <p:spTgt spid="209930"/>
                                        </p:tgtEl>
                                        <p:attrNameLst>
                                          <p:attrName>style.visibility</p:attrName>
                                        </p:attrNameLst>
                                      </p:cBhvr>
                                      <p:to>
                                        <p:strVal val="visible"/>
                                      </p:to>
                                    </p:set>
                                    <p:anim calcmode="lin" valueType="num">
                                      <p:cBhvr>
                                        <p:cTn id="63" dur="500" fill="hold"/>
                                        <p:tgtEl>
                                          <p:spTgt spid="209930"/>
                                        </p:tgtEl>
                                        <p:attrNameLst>
                                          <p:attrName>ppt_w</p:attrName>
                                        </p:attrNameLst>
                                      </p:cBhvr>
                                      <p:tavLst>
                                        <p:tav tm="0">
                                          <p:val>
                                            <p:fltVal val="0"/>
                                          </p:val>
                                        </p:tav>
                                        <p:tav tm="100000">
                                          <p:val>
                                            <p:strVal val="#ppt_w"/>
                                          </p:val>
                                        </p:tav>
                                      </p:tavLst>
                                    </p:anim>
                                    <p:anim calcmode="lin" valueType="num">
                                      <p:cBhvr>
                                        <p:cTn id="64" dur="500" fill="hold"/>
                                        <p:tgtEl>
                                          <p:spTgt spid="209930"/>
                                        </p:tgtEl>
                                        <p:attrNameLst>
                                          <p:attrName>ppt_h</p:attrName>
                                        </p:attrNameLst>
                                      </p:cBhvr>
                                      <p:tavLst>
                                        <p:tav tm="0">
                                          <p:val>
                                            <p:fltVal val="0"/>
                                          </p:val>
                                        </p:tav>
                                        <p:tav tm="100000">
                                          <p:val>
                                            <p:strVal val="#ppt_h"/>
                                          </p:val>
                                        </p:tav>
                                      </p:tavLst>
                                    </p:anim>
                                    <p:animEffect transition="in" filter="fade">
                                      <p:cBhvr>
                                        <p:cTn id="65" dur="500"/>
                                        <p:tgtEl>
                                          <p:spTgt spid="209930"/>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nodeType="clickEffect">
                                  <p:stCondLst>
                                    <p:cond delay="0"/>
                                  </p:stCondLst>
                                  <p:childTnLst>
                                    <p:set>
                                      <p:cBhvr>
                                        <p:cTn id="69" dur="1" fill="hold">
                                          <p:stCondLst>
                                            <p:cond delay="0"/>
                                          </p:stCondLst>
                                        </p:cTn>
                                        <p:tgtEl>
                                          <p:spTgt spid="209931"/>
                                        </p:tgtEl>
                                        <p:attrNameLst>
                                          <p:attrName>style.visibility</p:attrName>
                                        </p:attrNameLst>
                                      </p:cBhvr>
                                      <p:to>
                                        <p:strVal val="visible"/>
                                      </p:to>
                                    </p:set>
                                    <p:anim calcmode="lin" valueType="num">
                                      <p:cBhvr>
                                        <p:cTn id="70" dur="500" fill="hold"/>
                                        <p:tgtEl>
                                          <p:spTgt spid="209931"/>
                                        </p:tgtEl>
                                        <p:attrNameLst>
                                          <p:attrName>ppt_w</p:attrName>
                                        </p:attrNameLst>
                                      </p:cBhvr>
                                      <p:tavLst>
                                        <p:tav tm="0">
                                          <p:val>
                                            <p:fltVal val="0"/>
                                          </p:val>
                                        </p:tav>
                                        <p:tav tm="100000">
                                          <p:val>
                                            <p:strVal val="#ppt_w"/>
                                          </p:val>
                                        </p:tav>
                                      </p:tavLst>
                                    </p:anim>
                                    <p:anim calcmode="lin" valueType="num">
                                      <p:cBhvr>
                                        <p:cTn id="71" dur="500" fill="hold"/>
                                        <p:tgtEl>
                                          <p:spTgt spid="209931"/>
                                        </p:tgtEl>
                                        <p:attrNameLst>
                                          <p:attrName>ppt_h</p:attrName>
                                        </p:attrNameLst>
                                      </p:cBhvr>
                                      <p:tavLst>
                                        <p:tav tm="0">
                                          <p:val>
                                            <p:fltVal val="0"/>
                                          </p:val>
                                        </p:tav>
                                        <p:tav tm="100000">
                                          <p:val>
                                            <p:strVal val="#ppt_h"/>
                                          </p:val>
                                        </p:tav>
                                      </p:tavLst>
                                    </p:anim>
                                    <p:animEffect transition="in" filter="fade">
                                      <p:cBhvr>
                                        <p:cTn id="72" dur="500"/>
                                        <p:tgtEl>
                                          <p:spTgt spid="209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cap.13, pag.599, ex.12</a:t>
            </a:r>
            <a:endParaRPr lang="pt-BR" dirty="0"/>
          </a:p>
        </p:txBody>
      </p:sp>
      <p:sp>
        <p:nvSpPr>
          <p:cNvPr id="3" name="Espaço Reservado para Conteúdo 2"/>
          <p:cNvSpPr>
            <a:spLocks noGrp="1"/>
          </p:cNvSpPr>
          <p:nvPr>
            <p:ph idx="1"/>
          </p:nvPr>
        </p:nvSpPr>
        <p:spPr/>
        <p:txBody>
          <a:bodyPr/>
          <a:lstStyle/>
          <a:p>
            <a:r>
              <a:rPr lang="en-US" dirty="0" err="1"/>
              <a:t>Obtenha</a:t>
            </a:r>
            <a:r>
              <a:rPr lang="en-US" dirty="0"/>
              <a:t> a </a:t>
            </a:r>
            <a:r>
              <a:rPr lang="en-US" dirty="0" err="1"/>
              <a:t>faixa</a:t>
            </a:r>
            <a:r>
              <a:rPr lang="en-US" dirty="0"/>
              <a:t> de </a:t>
            </a:r>
            <a:r>
              <a:rPr lang="en-US" dirty="0" err="1"/>
              <a:t>valores</a:t>
            </a:r>
            <a:r>
              <a:rPr lang="en-US" dirty="0"/>
              <a:t> de </a:t>
            </a:r>
            <a:r>
              <a:rPr lang="en-US" i="1" dirty="0"/>
              <a:t>T </a:t>
            </a:r>
            <a:r>
              <a:rPr lang="en-US" dirty="0"/>
              <a:t>(</a:t>
            </a:r>
            <a:r>
              <a:rPr lang="en-US" dirty="0" err="1"/>
              <a:t>período</a:t>
            </a:r>
            <a:r>
              <a:rPr lang="en-US" dirty="0"/>
              <a:t> de </a:t>
            </a:r>
            <a:r>
              <a:rPr lang="en-US" dirty="0" err="1"/>
              <a:t>amostragem</a:t>
            </a:r>
            <a:r>
              <a:rPr lang="en-US" dirty="0"/>
              <a:t>) </a:t>
            </a:r>
            <a:r>
              <a:rPr lang="en-US" dirty="0" err="1"/>
              <a:t>que</a:t>
            </a:r>
            <a:r>
              <a:rPr lang="en-US" dirty="0"/>
              <a:t> </a:t>
            </a:r>
            <a:r>
              <a:rPr lang="en-US" dirty="0" err="1"/>
              <a:t>mantém</a:t>
            </a:r>
            <a:r>
              <a:rPr lang="en-US" dirty="0"/>
              <a:t> o </a:t>
            </a:r>
            <a:r>
              <a:rPr lang="en-US" dirty="0" err="1"/>
              <a:t>sistema</a:t>
            </a:r>
            <a:r>
              <a:rPr lang="en-US" dirty="0"/>
              <a:t> </a:t>
            </a:r>
            <a:r>
              <a:rPr lang="en-US" dirty="0" err="1"/>
              <a:t>estável</a:t>
            </a:r>
            <a:endParaRPr lang="en-US" dirty="0"/>
          </a:p>
          <a:p>
            <a:endParaRPr lang="en-US" dirty="0"/>
          </a:p>
          <a:p>
            <a:endParaRPr lang="en-US" dirty="0"/>
          </a:p>
          <a:p>
            <a:endParaRPr lang="en-US" dirty="0"/>
          </a:p>
          <a:p>
            <a:endParaRPr lang="en-US" dirty="0"/>
          </a:p>
          <a:p>
            <a:endParaRPr lang="en-US" dirty="0"/>
          </a:p>
          <a:p>
            <a:r>
              <a:rPr lang="en-US" dirty="0"/>
              <a:t>Logo 0&lt;T&lt;3.923s </a:t>
            </a:r>
            <a:r>
              <a:rPr lang="en-US" dirty="0" err="1"/>
              <a:t>para</a:t>
            </a:r>
            <a:r>
              <a:rPr lang="en-US" dirty="0"/>
              <a:t> </a:t>
            </a:r>
            <a:r>
              <a:rPr lang="en-US" dirty="0" err="1"/>
              <a:t>que</a:t>
            </a:r>
            <a:r>
              <a:rPr lang="en-US" dirty="0"/>
              <a:t> o </a:t>
            </a:r>
            <a:r>
              <a:rPr lang="en-US" dirty="0" err="1"/>
              <a:t>sistema</a:t>
            </a:r>
            <a:r>
              <a:rPr lang="en-US" dirty="0"/>
              <a:t> </a:t>
            </a:r>
            <a:r>
              <a:rPr lang="en-US" dirty="0" err="1"/>
              <a:t>seja</a:t>
            </a:r>
            <a:r>
              <a:rPr lang="en-US" dirty="0"/>
              <a:t> </a:t>
            </a:r>
            <a:r>
              <a:rPr lang="en-US"/>
              <a:t>estável</a:t>
            </a:r>
            <a:endParaRPr lang="pt-BR" dirty="0"/>
          </a:p>
        </p:txBody>
      </p:sp>
      <p:graphicFrame>
        <p:nvGraphicFramePr>
          <p:cNvPr id="209931" name="Object 11"/>
          <p:cNvGraphicFramePr>
            <a:graphicFrameLocks noChangeAspect="1"/>
          </p:cNvGraphicFramePr>
          <p:nvPr/>
        </p:nvGraphicFramePr>
        <p:xfrm>
          <a:off x="619125" y="2357438"/>
          <a:ext cx="3554413" cy="749300"/>
        </p:xfrm>
        <a:graphic>
          <a:graphicData uri="http://schemas.openxmlformats.org/presentationml/2006/ole">
            <mc:AlternateContent xmlns:mc="http://schemas.openxmlformats.org/markup-compatibility/2006">
              <mc:Choice xmlns:v="urn:schemas-microsoft-com:vml" Requires="v">
                <p:oleObj name="Equação" r:id="rId2" imgW="2108160" imgH="444240" progId="Equation.3">
                  <p:embed/>
                </p:oleObj>
              </mc:Choice>
              <mc:Fallback>
                <p:oleObj name="Equação" r:id="rId2" imgW="2108160" imgH="4442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2357438"/>
                        <a:ext cx="3554413"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6" name="Object 12"/>
          <p:cNvGraphicFramePr>
            <a:graphicFrameLocks noChangeAspect="1"/>
          </p:cNvGraphicFramePr>
          <p:nvPr/>
        </p:nvGraphicFramePr>
        <p:xfrm>
          <a:off x="619125" y="3214688"/>
          <a:ext cx="3554413" cy="749300"/>
        </p:xfrm>
        <a:graphic>
          <a:graphicData uri="http://schemas.openxmlformats.org/presentationml/2006/ole">
            <mc:AlternateContent xmlns:mc="http://schemas.openxmlformats.org/markup-compatibility/2006">
              <mc:Choice xmlns:v="urn:schemas-microsoft-com:vml" Requires="v">
                <p:oleObj name="Equação" r:id="rId4" imgW="2108160" imgH="444240" progId="Equation.3">
                  <p:embed/>
                </p:oleObj>
              </mc:Choice>
              <mc:Fallback>
                <p:oleObj name="Equação" r:id="rId4" imgW="210816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25" y="3214688"/>
                        <a:ext cx="3554413"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67" name="Object 23"/>
          <p:cNvGraphicFramePr>
            <a:graphicFrameLocks noChangeAspect="1"/>
          </p:cNvGraphicFramePr>
          <p:nvPr/>
        </p:nvGraphicFramePr>
        <p:xfrm>
          <a:off x="595282" y="5000636"/>
          <a:ext cx="1047750" cy="298450"/>
        </p:xfrm>
        <a:graphic>
          <a:graphicData uri="http://schemas.openxmlformats.org/presentationml/2006/ole">
            <mc:AlternateContent xmlns:mc="http://schemas.openxmlformats.org/markup-compatibility/2006">
              <mc:Choice xmlns:v="urn:schemas-microsoft-com:vml" Requires="v">
                <p:oleObj name="Equação" r:id="rId6" imgW="622080" imgH="177480" progId="Equation.3">
                  <p:embed/>
                </p:oleObj>
              </mc:Choice>
              <mc:Fallback>
                <p:oleObj name="Equação" r:id="rId6" imgW="622080" imgH="177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282" y="5000636"/>
                        <a:ext cx="10477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68" name="Object 24"/>
          <p:cNvGraphicFramePr>
            <a:graphicFrameLocks noChangeAspect="1"/>
          </p:cNvGraphicFramePr>
          <p:nvPr/>
        </p:nvGraphicFramePr>
        <p:xfrm>
          <a:off x="595282" y="4000500"/>
          <a:ext cx="3484562" cy="384175"/>
        </p:xfrm>
        <a:graphic>
          <a:graphicData uri="http://schemas.openxmlformats.org/presentationml/2006/ole">
            <mc:AlternateContent xmlns:mc="http://schemas.openxmlformats.org/markup-compatibility/2006">
              <mc:Choice xmlns:v="urn:schemas-microsoft-com:vml" Requires="v">
                <p:oleObj name="Equação" r:id="rId8" imgW="2070000" imgH="228600" progId="Equation.3">
                  <p:embed/>
                </p:oleObj>
              </mc:Choice>
              <mc:Fallback>
                <p:oleObj name="Equação" r:id="rId8" imgW="20700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282" y="4000500"/>
                        <a:ext cx="3484562"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69" name="Object 25"/>
          <p:cNvGraphicFramePr>
            <a:graphicFrameLocks noChangeAspect="1"/>
          </p:cNvGraphicFramePr>
          <p:nvPr/>
        </p:nvGraphicFramePr>
        <p:xfrm>
          <a:off x="595282" y="4473575"/>
          <a:ext cx="1795463" cy="384175"/>
        </p:xfrm>
        <a:graphic>
          <a:graphicData uri="http://schemas.openxmlformats.org/presentationml/2006/ole">
            <mc:AlternateContent xmlns:mc="http://schemas.openxmlformats.org/markup-compatibility/2006">
              <mc:Choice xmlns:v="urn:schemas-microsoft-com:vml" Requires="v">
                <p:oleObj name="Equação" r:id="rId10" imgW="1066680" imgH="228600" progId="Equation.3">
                  <p:embed/>
                </p:oleObj>
              </mc:Choice>
              <mc:Fallback>
                <p:oleObj name="Equação" r:id="rId10" imgW="10666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282" y="4473575"/>
                        <a:ext cx="1795463"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09931"/>
                                        </p:tgtEl>
                                        <p:attrNameLst>
                                          <p:attrName>style.visibility</p:attrName>
                                        </p:attrNameLst>
                                      </p:cBhvr>
                                      <p:to>
                                        <p:strVal val="visible"/>
                                      </p:to>
                                    </p:set>
                                    <p:anim calcmode="lin" valueType="num">
                                      <p:cBhvr>
                                        <p:cTn id="7" dur="500" fill="hold"/>
                                        <p:tgtEl>
                                          <p:spTgt spid="209931"/>
                                        </p:tgtEl>
                                        <p:attrNameLst>
                                          <p:attrName>ppt_w</p:attrName>
                                        </p:attrNameLst>
                                      </p:cBhvr>
                                      <p:tavLst>
                                        <p:tav tm="0">
                                          <p:val>
                                            <p:fltVal val="0"/>
                                          </p:val>
                                        </p:tav>
                                        <p:tav tm="100000">
                                          <p:val>
                                            <p:strVal val="#ppt_w"/>
                                          </p:val>
                                        </p:tav>
                                      </p:tavLst>
                                    </p:anim>
                                    <p:anim calcmode="lin" valueType="num">
                                      <p:cBhvr>
                                        <p:cTn id="8" dur="500" fill="hold"/>
                                        <p:tgtEl>
                                          <p:spTgt spid="209931"/>
                                        </p:tgtEl>
                                        <p:attrNameLst>
                                          <p:attrName>ppt_h</p:attrName>
                                        </p:attrNameLst>
                                      </p:cBhvr>
                                      <p:tavLst>
                                        <p:tav tm="0">
                                          <p:val>
                                            <p:fltVal val="0"/>
                                          </p:val>
                                        </p:tav>
                                        <p:tav tm="100000">
                                          <p:val>
                                            <p:strVal val="#ppt_h"/>
                                          </p:val>
                                        </p:tav>
                                      </p:tavLst>
                                    </p:anim>
                                    <p:animEffect transition="in" filter="fade">
                                      <p:cBhvr>
                                        <p:cTn id="9" dur="500"/>
                                        <p:tgtEl>
                                          <p:spTgt spid="20993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210956"/>
                                        </p:tgtEl>
                                        <p:attrNameLst>
                                          <p:attrName>style.visibility</p:attrName>
                                        </p:attrNameLst>
                                      </p:cBhvr>
                                      <p:to>
                                        <p:strVal val="visible"/>
                                      </p:to>
                                    </p:set>
                                    <p:anim calcmode="lin" valueType="num">
                                      <p:cBhvr>
                                        <p:cTn id="14" dur="500" fill="hold"/>
                                        <p:tgtEl>
                                          <p:spTgt spid="210956"/>
                                        </p:tgtEl>
                                        <p:attrNameLst>
                                          <p:attrName>ppt_w</p:attrName>
                                        </p:attrNameLst>
                                      </p:cBhvr>
                                      <p:tavLst>
                                        <p:tav tm="0">
                                          <p:val>
                                            <p:fltVal val="0"/>
                                          </p:val>
                                        </p:tav>
                                        <p:tav tm="100000">
                                          <p:val>
                                            <p:strVal val="#ppt_w"/>
                                          </p:val>
                                        </p:tav>
                                      </p:tavLst>
                                    </p:anim>
                                    <p:anim calcmode="lin" valueType="num">
                                      <p:cBhvr>
                                        <p:cTn id="15" dur="500" fill="hold"/>
                                        <p:tgtEl>
                                          <p:spTgt spid="210956"/>
                                        </p:tgtEl>
                                        <p:attrNameLst>
                                          <p:attrName>ppt_h</p:attrName>
                                        </p:attrNameLst>
                                      </p:cBhvr>
                                      <p:tavLst>
                                        <p:tav tm="0">
                                          <p:val>
                                            <p:fltVal val="0"/>
                                          </p:val>
                                        </p:tav>
                                        <p:tav tm="100000">
                                          <p:val>
                                            <p:strVal val="#ppt_h"/>
                                          </p:val>
                                        </p:tav>
                                      </p:tavLst>
                                    </p:anim>
                                    <p:animEffect transition="in" filter="fade">
                                      <p:cBhvr>
                                        <p:cTn id="16" dur="500"/>
                                        <p:tgtEl>
                                          <p:spTgt spid="21095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210967"/>
                                        </p:tgtEl>
                                        <p:attrNameLst>
                                          <p:attrName>style.visibility</p:attrName>
                                        </p:attrNameLst>
                                      </p:cBhvr>
                                      <p:to>
                                        <p:strVal val="visible"/>
                                      </p:to>
                                    </p:set>
                                    <p:anim calcmode="lin" valueType="num">
                                      <p:cBhvr>
                                        <p:cTn id="21" dur="500" fill="hold"/>
                                        <p:tgtEl>
                                          <p:spTgt spid="210967"/>
                                        </p:tgtEl>
                                        <p:attrNameLst>
                                          <p:attrName>ppt_w</p:attrName>
                                        </p:attrNameLst>
                                      </p:cBhvr>
                                      <p:tavLst>
                                        <p:tav tm="0">
                                          <p:val>
                                            <p:fltVal val="0"/>
                                          </p:val>
                                        </p:tav>
                                        <p:tav tm="100000">
                                          <p:val>
                                            <p:strVal val="#ppt_w"/>
                                          </p:val>
                                        </p:tav>
                                      </p:tavLst>
                                    </p:anim>
                                    <p:anim calcmode="lin" valueType="num">
                                      <p:cBhvr>
                                        <p:cTn id="22" dur="500" fill="hold"/>
                                        <p:tgtEl>
                                          <p:spTgt spid="210967"/>
                                        </p:tgtEl>
                                        <p:attrNameLst>
                                          <p:attrName>ppt_h</p:attrName>
                                        </p:attrNameLst>
                                      </p:cBhvr>
                                      <p:tavLst>
                                        <p:tav tm="0">
                                          <p:val>
                                            <p:fltVal val="0"/>
                                          </p:val>
                                        </p:tav>
                                        <p:tav tm="100000">
                                          <p:val>
                                            <p:strVal val="#ppt_h"/>
                                          </p:val>
                                        </p:tav>
                                      </p:tavLst>
                                    </p:anim>
                                    <p:animEffect transition="in" filter="fade">
                                      <p:cBhvr>
                                        <p:cTn id="23" dur="500"/>
                                        <p:tgtEl>
                                          <p:spTgt spid="21096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210968"/>
                                        </p:tgtEl>
                                        <p:attrNameLst>
                                          <p:attrName>style.visibility</p:attrName>
                                        </p:attrNameLst>
                                      </p:cBhvr>
                                      <p:to>
                                        <p:strVal val="visible"/>
                                      </p:to>
                                    </p:set>
                                    <p:anim calcmode="lin" valueType="num">
                                      <p:cBhvr>
                                        <p:cTn id="28" dur="500" fill="hold"/>
                                        <p:tgtEl>
                                          <p:spTgt spid="210968"/>
                                        </p:tgtEl>
                                        <p:attrNameLst>
                                          <p:attrName>ppt_w</p:attrName>
                                        </p:attrNameLst>
                                      </p:cBhvr>
                                      <p:tavLst>
                                        <p:tav tm="0">
                                          <p:val>
                                            <p:fltVal val="0"/>
                                          </p:val>
                                        </p:tav>
                                        <p:tav tm="100000">
                                          <p:val>
                                            <p:strVal val="#ppt_w"/>
                                          </p:val>
                                        </p:tav>
                                      </p:tavLst>
                                    </p:anim>
                                    <p:anim calcmode="lin" valueType="num">
                                      <p:cBhvr>
                                        <p:cTn id="29" dur="500" fill="hold"/>
                                        <p:tgtEl>
                                          <p:spTgt spid="210968"/>
                                        </p:tgtEl>
                                        <p:attrNameLst>
                                          <p:attrName>ppt_h</p:attrName>
                                        </p:attrNameLst>
                                      </p:cBhvr>
                                      <p:tavLst>
                                        <p:tav tm="0">
                                          <p:val>
                                            <p:fltVal val="0"/>
                                          </p:val>
                                        </p:tav>
                                        <p:tav tm="100000">
                                          <p:val>
                                            <p:strVal val="#ppt_h"/>
                                          </p:val>
                                        </p:tav>
                                      </p:tavLst>
                                    </p:anim>
                                    <p:animEffect transition="in" filter="fade">
                                      <p:cBhvr>
                                        <p:cTn id="30" dur="500"/>
                                        <p:tgtEl>
                                          <p:spTgt spid="21096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210969"/>
                                        </p:tgtEl>
                                        <p:attrNameLst>
                                          <p:attrName>style.visibility</p:attrName>
                                        </p:attrNameLst>
                                      </p:cBhvr>
                                      <p:to>
                                        <p:strVal val="visible"/>
                                      </p:to>
                                    </p:set>
                                    <p:anim calcmode="lin" valueType="num">
                                      <p:cBhvr>
                                        <p:cTn id="35" dur="500" fill="hold"/>
                                        <p:tgtEl>
                                          <p:spTgt spid="210969"/>
                                        </p:tgtEl>
                                        <p:attrNameLst>
                                          <p:attrName>ppt_w</p:attrName>
                                        </p:attrNameLst>
                                      </p:cBhvr>
                                      <p:tavLst>
                                        <p:tav tm="0">
                                          <p:val>
                                            <p:fltVal val="0"/>
                                          </p:val>
                                        </p:tav>
                                        <p:tav tm="100000">
                                          <p:val>
                                            <p:strVal val="#ppt_w"/>
                                          </p:val>
                                        </p:tav>
                                      </p:tavLst>
                                    </p:anim>
                                    <p:anim calcmode="lin" valueType="num">
                                      <p:cBhvr>
                                        <p:cTn id="36" dur="500" fill="hold"/>
                                        <p:tgtEl>
                                          <p:spTgt spid="210969"/>
                                        </p:tgtEl>
                                        <p:attrNameLst>
                                          <p:attrName>ppt_h</p:attrName>
                                        </p:attrNameLst>
                                      </p:cBhvr>
                                      <p:tavLst>
                                        <p:tav tm="0">
                                          <p:val>
                                            <p:fltVal val="0"/>
                                          </p:val>
                                        </p:tav>
                                        <p:tav tm="100000">
                                          <p:val>
                                            <p:strVal val="#ppt_h"/>
                                          </p:val>
                                        </p:tav>
                                      </p:tavLst>
                                    </p:anim>
                                    <p:animEffect transition="in" filter="fade">
                                      <p:cBhvr>
                                        <p:cTn id="37" dur="500"/>
                                        <p:tgtEl>
                                          <p:spTgt spid="210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Título 1"/>
          <p:cNvSpPr>
            <a:spLocks noGrp="1"/>
          </p:cNvSpPr>
          <p:nvPr>
            <p:ph type="title"/>
          </p:nvPr>
        </p:nvSpPr>
        <p:spPr/>
        <p:txBody>
          <a:bodyPr/>
          <a:lstStyle/>
          <a:p>
            <a:r>
              <a:rPr lang="en-US"/>
              <a:t>Nise Pag.593 – Controle de Antena : Transitório Através do Ganho</a:t>
            </a:r>
            <a:endParaRPr lang="pt-BR"/>
          </a:p>
        </p:txBody>
      </p:sp>
      <p:sp>
        <p:nvSpPr>
          <p:cNvPr id="980995" name="Espaço Reservado para Conteúdo 2"/>
          <p:cNvSpPr>
            <a:spLocks noGrp="1"/>
          </p:cNvSpPr>
          <p:nvPr>
            <p:ph idx="1"/>
          </p:nvPr>
        </p:nvSpPr>
        <p:spPr/>
        <p:txBody>
          <a:bodyPr/>
          <a:lstStyle/>
          <a:p>
            <a:endParaRPr lang="pt-BR"/>
          </a:p>
        </p:txBody>
      </p:sp>
    </p:spTree>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Título 1"/>
          <p:cNvSpPr>
            <a:spLocks noGrp="1"/>
          </p:cNvSpPr>
          <p:nvPr>
            <p:ph type="title"/>
          </p:nvPr>
        </p:nvSpPr>
        <p:spPr/>
        <p:txBody>
          <a:bodyPr/>
          <a:lstStyle/>
          <a:p>
            <a:r>
              <a:rPr lang="en-US"/>
              <a:t>Nise Pag.595 Compensador Digital em Cascata</a:t>
            </a:r>
            <a:endParaRPr lang="pt-BR"/>
          </a:p>
        </p:txBody>
      </p:sp>
      <p:sp>
        <p:nvSpPr>
          <p:cNvPr id="982019" name="Espaço Reservado para Conteúdo 2"/>
          <p:cNvSpPr>
            <a:spLocks noGrp="1"/>
          </p:cNvSpPr>
          <p:nvPr>
            <p:ph idx="1"/>
          </p:nvPr>
        </p:nvSpPr>
        <p:spPr/>
        <p:txBody>
          <a:bodyPr/>
          <a:lstStyle/>
          <a:p>
            <a:endParaRPr lang="pt-BR"/>
          </a:p>
        </p:txBody>
      </p:sp>
    </p:spTree>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Título 1"/>
          <p:cNvSpPr>
            <a:spLocks noGrp="1"/>
          </p:cNvSpPr>
          <p:nvPr>
            <p:ph type="title"/>
          </p:nvPr>
        </p:nvSpPr>
        <p:spPr/>
        <p:txBody>
          <a:bodyPr/>
          <a:lstStyle/>
          <a:p>
            <a:r>
              <a:rPr lang="en-US"/>
              <a:t>Nise Pag.601 Ex.28 – Controle de Rumo de Robô</a:t>
            </a:r>
            <a:endParaRPr lang="pt-BR"/>
          </a:p>
        </p:txBody>
      </p:sp>
      <p:sp>
        <p:nvSpPr>
          <p:cNvPr id="983043" name="Espaço Reservado para Conteúdo 2"/>
          <p:cNvSpPr>
            <a:spLocks noGrp="1"/>
          </p:cNvSpPr>
          <p:nvPr>
            <p:ph idx="1"/>
          </p:nvPr>
        </p:nvSpPr>
        <p:spPr/>
        <p:txBody>
          <a:bodyPr/>
          <a:lstStyle/>
          <a:p>
            <a:endParaRPr lang="pt-BR"/>
          </a:p>
        </p:txBody>
      </p:sp>
    </p:spTree>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Título 1"/>
          <p:cNvSpPr>
            <a:spLocks noGrp="1"/>
          </p:cNvSpPr>
          <p:nvPr>
            <p:ph type="title"/>
          </p:nvPr>
        </p:nvSpPr>
        <p:spPr/>
        <p:txBody>
          <a:bodyPr/>
          <a:lstStyle/>
          <a:p>
            <a:r>
              <a:rPr lang="en-US"/>
              <a:t>Nise Pag.601 Ex.29 Acionador de Disco Flexível</a:t>
            </a:r>
            <a:endParaRPr lang="pt-BR"/>
          </a:p>
        </p:txBody>
      </p:sp>
      <p:sp>
        <p:nvSpPr>
          <p:cNvPr id="986115" name="Espaço Reservado para Conteúdo 2"/>
          <p:cNvSpPr>
            <a:spLocks noGrp="1"/>
          </p:cNvSpPr>
          <p:nvPr>
            <p:ph idx="1"/>
          </p:nvPr>
        </p:nvSpPr>
        <p:spPr/>
        <p:txBody>
          <a:bodyPr/>
          <a:lstStyle/>
          <a:p>
            <a:endParaRPr lang="pt-BR"/>
          </a:p>
        </p:txBody>
      </p:sp>
    </p:spTree>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Título 1"/>
          <p:cNvSpPr>
            <a:spLocks noGrp="1"/>
          </p:cNvSpPr>
          <p:nvPr>
            <p:ph type="title"/>
          </p:nvPr>
        </p:nvSpPr>
        <p:spPr/>
        <p:txBody>
          <a:bodyPr/>
          <a:lstStyle/>
          <a:p>
            <a:r>
              <a:rPr lang="en-US"/>
              <a:t>Nise Pag.601 Ex.31 Pantógrafo de Trem de Alta Velocidade</a:t>
            </a:r>
            <a:endParaRPr lang="pt-BR"/>
          </a:p>
        </p:txBody>
      </p:sp>
      <p:sp>
        <p:nvSpPr>
          <p:cNvPr id="987139" name="Espaço Reservado para Conteúdo 2"/>
          <p:cNvSpPr>
            <a:spLocks noGrp="1"/>
          </p:cNvSpPr>
          <p:nvPr>
            <p:ph idx="1"/>
          </p:nvPr>
        </p:nvSpPr>
        <p:spPr/>
        <p:txBody>
          <a:bodyPr/>
          <a:lstStyle/>
          <a:p>
            <a:endParaRPr lang="pt-B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Espaço Reservado para Número de Slide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F016F8AB-260D-4820-A2AF-B2C13636DBCB}" type="slidenum">
              <a:rPr lang="en-US" altLang="pt-BR" sz="1400" smtClean="0"/>
              <a:pPr eaLnBrk="1" hangingPunct="1"/>
              <a:t>118</a:t>
            </a:fld>
            <a:endParaRPr lang="en-US" altLang="pt-BR" sz="1400"/>
          </a:p>
        </p:txBody>
      </p:sp>
      <p:sp>
        <p:nvSpPr>
          <p:cNvPr id="34819" name="Rectangle 3"/>
          <p:cNvSpPr>
            <a:spLocks noGrp="1" noChangeArrowheads="1"/>
          </p:cNvSpPr>
          <p:nvPr>
            <p:ph type="title"/>
          </p:nvPr>
        </p:nvSpPr>
        <p:spPr>
          <a:xfrm>
            <a:off x="749300" y="71438"/>
            <a:ext cx="8407400" cy="1474787"/>
          </a:xfrm>
          <a:solidFill>
            <a:srgbClr val="FFFF99"/>
          </a:solidFill>
          <a:ln cap="flat"/>
        </p:spPr>
        <p:txBody>
          <a:bodyPr/>
          <a:lstStyle/>
          <a:p>
            <a:r>
              <a:rPr lang="en-US" altLang="pt-BR"/>
              <a:t>Solução da Eq.de 2a Ordem</a:t>
            </a:r>
            <a:br>
              <a:rPr lang="en-US" altLang="pt-BR"/>
            </a:br>
            <a:r>
              <a:rPr lang="en-US" altLang="pt-BR"/>
              <a:t>Entrada Padrão (degrau unitário)</a:t>
            </a:r>
          </a:p>
        </p:txBody>
      </p:sp>
      <p:graphicFrame>
        <p:nvGraphicFramePr>
          <p:cNvPr id="163841" name="Object 1"/>
          <p:cNvGraphicFramePr>
            <a:graphicFrameLocks noChangeAspect="1"/>
          </p:cNvGraphicFramePr>
          <p:nvPr/>
        </p:nvGraphicFramePr>
        <p:xfrm>
          <a:off x="2881313" y="1643063"/>
          <a:ext cx="4143375" cy="1220787"/>
        </p:xfrm>
        <a:graphic>
          <a:graphicData uri="http://schemas.openxmlformats.org/presentationml/2006/ole">
            <mc:AlternateContent xmlns:mc="http://schemas.openxmlformats.org/markup-compatibility/2006">
              <mc:Choice xmlns:v="urn:schemas-microsoft-com:vml" Requires="v">
                <p:oleObj name="Equação" r:id="rId3" imgW="1637589" imgH="482391" progId="Equation.3">
                  <p:embed/>
                </p:oleObj>
              </mc:Choice>
              <mc:Fallback>
                <p:oleObj name="Equação" r:id="rId3" imgW="1637589" imgH="4823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1643063"/>
                        <a:ext cx="4143375"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42" name="Object 2"/>
          <p:cNvGraphicFramePr>
            <a:graphicFrameLocks noChangeAspect="1"/>
          </p:cNvGraphicFramePr>
          <p:nvPr/>
        </p:nvGraphicFramePr>
        <p:xfrm>
          <a:off x="731838" y="2857500"/>
          <a:ext cx="3725862" cy="739775"/>
        </p:xfrm>
        <a:graphic>
          <a:graphicData uri="http://schemas.openxmlformats.org/presentationml/2006/ole">
            <mc:AlternateContent xmlns:mc="http://schemas.openxmlformats.org/markup-compatibility/2006">
              <mc:Choice xmlns:v="urn:schemas-microsoft-com:vml" Requires="v">
                <p:oleObj name="Equação" r:id="rId5" imgW="1473200" imgH="292100" progId="Equation.3">
                  <p:embed/>
                </p:oleObj>
              </mc:Choice>
              <mc:Fallback>
                <p:oleObj name="Equação" r:id="rId5" imgW="1473200" imgH="29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8" y="2857500"/>
                        <a:ext cx="372586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46" name="Retângulo 8"/>
          <p:cNvSpPr>
            <a:spLocks noChangeArrowheads="1"/>
          </p:cNvSpPr>
          <p:nvPr/>
        </p:nvSpPr>
        <p:spPr bwMode="auto">
          <a:xfrm>
            <a:off x="238125" y="3643313"/>
            <a:ext cx="95011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a:latin typeface="Symbol" pitchFamily="18" charset="2"/>
              </a:rPr>
              <a:t>z&lt;1-&gt;</a:t>
            </a:r>
            <a:r>
              <a:rPr lang="en-US" altLang="pt-BR" sz="2400" b="1">
                <a:latin typeface="Verdana" pitchFamily="34" charset="0"/>
              </a:rPr>
              <a:t>raízes complexas </a:t>
            </a:r>
            <a:r>
              <a:rPr lang="en-US" altLang="pt-BR" sz="2400">
                <a:latin typeface="Verdana" pitchFamily="34" charset="0"/>
              </a:rPr>
              <a:t>-&gt; solução com senos e cossenos</a:t>
            </a:r>
          </a:p>
          <a:p>
            <a:pPr eaLnBrk="1" hangingPunct="1"/>
            <a:r>
              <a:rPr lang="en-US" altLang="pt-BR" sz="2400">
                <a:latin typeface="Verdana" pitchFamily="34" charset="0"/>
              </a:rPr>
              <a:t>	resposta </a:t>
            </a:r>
            <a:r>
              <a:rPr lang="en-US" altLang="pt-BR" sz="2400" b="1">
                <a:latin typeface="Verdana" pitchFamily="34" charset="0"/>
              </a:rPr>
              <a:t>subamortecida</a:t>
            </a:r>
            <a:endParaRPr lang="pt-BR" altLang="pt-BR"/>
          </a:p>
        </p:txBody>
      </p:sp>
      <p:sp>
        <p:nvSpPr>
          <p:cNvPr id="163847" name="Retângulo 9"/>
          <p:cNvSpPr>
            <a:spLocks noChangeArrowheads="1"/>
          </p:cNvSpPr>
          <p:nvPr/>
        </p:nvSpPr>
        <p:spPr bwMode="auto">
          <a:xfrm>
            <a:off x="238125" y="4559300"/>
            <a:ext cx="9501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a:latin typeface="Symbol" pitchFamily="18" charset="2"/>
              </a:rPr>
              <a:t>z=1-&gt;</a:t>
            </a:r>
            <a:r>
              <a:rPr lang="en-US" altLang="pt-BR" sz="2400" b="1">
                <a:latin typeface="Verdana" pitchFamily="34" charset="0"/>
              </a:rPr>
              <a:t>raízes iguais </a:t>
            </a:r>
            <a:r>
              <a:rPr lang="en-US" altLang="pt-BR" sz="2400">
                <a:latin typeface="Verdana" pitchFamily="34" charset="0"/>
              </a:rPr>
              <a:t>-&gt; resposta </a:t>
            </a:r>
            <a:r>
              <a:rPr lang="en-US" altLang="pt-BR" sz="2400" b="1">
                <a:latin typeface="Verdana" pitchFamily="34" charset="0"/>
              </a:rPr>
              <a:t>criticamente amortec.</a:t>
            </a:r>
            <a:endParaRPr lang="pt-BR" altLang="pt-BR"/>
          </a:p>
        </p:txBody>
      </p:sp>
      <p:sp>
        <p:nvSpPr>
          <p:cNvPr id="163848" name="Retângulo 10"/>
          <p:cNvSpPr>
            <a:spLocks noChangeArrowheads="1"/>
          </p:cNvSpPr>
          <p:nvPr/>
        </p:nvSpPr>
        <p:spPr bwMode="auto">
          <a:xfrm>
            <a:off x="238125" y="5214938"/>
            <a:ext cx="95011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a:latin typeface="Symbol" pitchFamily="18" charset="2"/>
              </a:rPr>
              <a:t>z&gt;1-&gt;</a:t>
            </a:r>
            <a:r>
              <a:rPr lang="en-US" altLang="pt-BR" sz="2400" b="1">
                <a:latin typeface="Verdana" pitchFamily="34" charset="0"/>
              </a:rPr>
              <a:t>raízes reais </a:t>
            </a:r>
            <a:r>
              <a:rPr lang="en-US" altLang="pt-BR" sz="2400">
                <a:latin typeface="Verdana" pitchFamily="34" charset="0"/>
              </a:rPr>
              <a:t>-&gt; solução com expon.amortecidas	resposta </a:t>
            </a:r>
            <a:r>
              <a:rPr lang="en-US" altLang="pt-BR" sz="2400" b="1">
                <a:latin typeface="Verdana" pitchFamily="34" charset="0"/>
              </a:rPr>
              <a:t>super amortecida.</a:t>
            </a:r>
            <a:endParaRPr lang="pt-BR" altLang="pt-BR"/>
          </a:p>
        </p:txBody>
      </p:sp>
      <p:graphicFrame>
        <p:nvGraphicFramePr>
          <p:cNvPr id="163843" name="Object 3"/>
          <p:cNvGraphicFramePr>
            <a:graphicFrameLocks noChangeAspect="1"/>
          </p:cNvGraphicFramePr>
          <p:nvPr/>
        </p:nvGraphicFramePr>
        <p:xfrm>
          <a:off x="5246688" y="2922588"/>
          <a:ext cx="3563937" cy="577850"/>
        </p:xfrm>
        <a:graphic>
          <a:graphicData uri="http://schemas.openxmlformats.org/presentationml/2006/ole">
            <mc:AlternateContent xmlns:mc="http://schemas.openxmlformats.org/markup-compatibility/2006">
              <mc:Choice xmlns:v="urn:schemas-microsoft-com:vml" Requires="v">
                <p:oleObj name="Equação" r:id="rId7" imgW="1409700" imgH="228600" progId="Equation.3">
                  <p:embed/>
                </p:oleObj>
              </mc:Choice>
              <mc:Fallback>
                <p:oleObj name="Equação" r:id="rId7" imgW="1409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6688" y="2922588"/>
                        <a:ext cx="356393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63841"/>
                                        </p:tgtEl>
                                        <p:attrNameLst>
                                          <p:attrName>style.visibility</p:attrName>
                                        </p:attrNameLst>
                                      </p:cBhvr>
                                      <p:to>
                                        <p:strVal val="visible"/>
                                      </p:to>
                                    </p:set>
                                    <p:anim calcmode="lin" valueType="num">
                                      <p:cBhvr>
                                        <p:cTn id="7" dur="500" fill="hold"/>
                                        <p:tgtEl>
                                          <p:spTgt spid="163841"/>
                                        </p:tgtEl>
                                        <p:attrNameLst>
                                          <p:attrName>ppt_w</p:attrName>
                                        </p:attrNameLst>
                                      </p:cBhvr>
                                      <p:tavLst>
                                        <p:tav tm="0">
                                          <p:val>
                                            <p:fltVal val="0"/>
                                          </p:val>
                                        </p:tav>
                                        <p:tav tm="100000">
                                          <p:val>
                                            <p:strVal val="#ppt_w"/>
                                          </p:val>
                                        </p:tav>
                                      </p:tavLst>
                                    </p:anim>
                                    <p:anim calcmode="lin" valueType="num">
                                      <p:cBhvr>
                                        <p:cTn id="8" dur="500" fill="hold"/>
                                        <p:tgtEl>
                                          <p:spTgt spid="163841"/>
                                        </p:tgtEl>
                                        <p:attrNameLst>
                                          <p:attrName>ppt_h</p:attrName>
                                        </p:attrNameLst>
                                      </p:cBhvr>
                                      <p:tavLst>
                                        <p:tav tm="0">
                                          <p:val>
                                            <p:fltVal val="0"/>
                                          </p:val>
                                        </p:tav>
                                        <p:tav tm="100000">
                                          <p:val>
                                            <p:strVal val="#ppt_h"/>
                                          </p:val>
                                        </p:tav>
                                      </p:tavLst>
                                    </p:anim>
                                    <p:animEffect transition="in" filter="fade">
                                      <p:cBhvr>
                                        <p:cTn id="9" dur="500"/>
                                        <p:tgtEl>
                                          <p:spTgt spid="16384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63842"/>
                                        </p:tgtEl>
                                        <p:attrNameLst>
                                          <p:attrName>style.visibility</p:attrName>
                                        </p:attrNameLst>
                                      </p:cBhvr>
                                      <p:to>
                                        <p:strVal val="visible"/>
                                      </p:to>
                                    </p:set>
                                    <p:anim calcmode="lin" valueType="num">
                                      <p:cBhvr>
                                        <p:cTn id="14" dur="500" fill="hold"/>
                                        <p:tgtEl>
                                          <p:spTgt spid="163842"/>
                                        </p:tgtEl>
                                        <p:attrNameLst>
                                          <p:attrName>ppt_w</p:attrName>
                                        </p:attrNameLst>
                                      </p:cBhvr>
                                      <p:tavLst>
                                        <p:tav tm="0">
                                          <p:val>
                                            <p:fltVal val="0"/>
                                          </p:val>
                                        </p:tav>
                                        <p:tav tm="100000">
                                          <p:val>
                                            <p:strVal val="#ppt_w"/>
                                          </p:val>
                                        </p:tav>
                                      </p:tavLst>
                                    </p:anim>
                                    <p:anim calcmode="lin" valueType="num">
                                      <p:cBhvr>
                                        <p:cTn id="15" dur="500" fill="hold"/>
                                        <p:tgtEl>
                                          <p:spTgt spid="163842"/>
                                        </p:tgtEl>
                                        <p:attrNameLst>
                                          <p:attrName>ppt_h</p:attrName>
                                        </p:attrNameLst>
                                      </p:cBhvr>
                                      <p:tavLst>
                                        <p:tav tm="0">
                                          <p:val>
                                            <p:fltVal val="0"/>
                                          </p:val>
                                        </p:tav>
                                        <p:tav tm="100000">
                                          <p:val>
                                            <p:strVal val="#ppt_h"/>
                                          </p:val>
                                        </p:tav>
                                      </p:tavLst>
                                    </p:anim>
                                    <p:animEffect transition="in" filter="fade">
                                      <p:cBhvr>
                                        <p:cTn id="16" dur="500"/>
                                        <p:tgtEl>
                                          <p:spTgt spid="1638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163843"/>
                                        </p:tgtEl>
                                        <p:attrNameLst>
                                          <p:attrName>style.visibility</p:attrName>
                                        </p:attrNameLst>
                                      </p:cBhvr>
                                      <p:to>
                                        <p:strVal val="visible"/>
                                      </p:to>
                                    </p:set>
                                    <p:anim calcmode="lin" valueType="num">
                                      <p:cBhvr>
                                        <p:cTn id="21" dur="500" fill="hold"/>
                                        <p:tgtEl>
                                          <p:spTgt spid="163843"/>
                                        </p:tgtEl>
                                        <p:attrNameLst>
                                          <p:attrName>ppt_w</p:attrName>
                                        </p:attrNameLst>
                                      </p:cBhvr>
                                      <p:tavLst>
                                        <p:tav tm="0">
                                          <p:val>
                                            <p:fltVal val="0"/>
                                          </p:val>
                                        </p:tav>
                                        <p:tav tm="100000">
                                          <p:val>
                                            <p:strVal val="#ppt_w"/>
                                          </p:val>
                                        </p:tav>
                                      </p:tavLst>
                                    </p:anim>
                                    <p:anim calcmode="lin" valueType="num">
                                      <p:cBhvr>
                                        <p:cTn id="22" dur="500" fill="hold"/>
                                        <p:tgtEl>
                                          <p:spTgt spid="163843"/>
                                        </p:tgtEl>
                                        <p:attrNameLst>
                                          <p:attrName>ppt_h</p:attrName>
                                        </p:attrNameLst>
                                      </p:cBhvr>
                                      <p:tavLst>
                                        <p:tav tm="0">
                                          <p:val>
                                            <p:fltVal val="0"/>
                                          </p:val>
                                        </p:tav>
                                        <p:tav tm="100000">
                                          <p:val>
                                            <p:strVal val="#ppt_h"/>
                                          </p:val>
                                        </p:tav>
                                      </p:tavLst>
                                    </p:anim>
                                    <p:animEffect transition="in" filter="fade">
                                      <p:cBhvr>
                                        <p:cTn id="23" dur="500"/>
                                        <p:tgtEl>
                                          <p:spTgt spid="16384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3846"/>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384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3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6" grpId="0"/>
      <p:bldP spid="163847" grpId="0"/>
      <p:bldP spid="16384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Número de Slide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64F75B06-4FF0-4D3E-B6EE-F876200DEFB5}" type="slidenum">
              <a:rPr lang="en-US" altLang="pt-BR" sz="1400" smtClean="0"/>
              <a:pPr eaLnBrk="1" hangingPunct="1"/>
              <a:t>119</a:t>
            </a:fld>
            <a:endParaRPr lang="en-US" altLang="pt-BR" sz="1400"/>
          </a:p>
        </p:txBody>
      </p:sp>
      <p:sp>
        <p:nvSpPr>
          <p:cNvPr id="35843" name="Rectangle 2"/>
          <p:cNvSpPr>
            <a:spLocks noChangeArrowheads="1"/>
          </p:cNvSpPr>
          <p:nvPr/>
        </p:nvSpPr>
        <p:spPr bwMode="auto">
          <a:xfrm>
            <a:off x="749300" y="311150"/>
            <a:ext cx="8407400" cy="825500"/>
          </a:xfrm>
          <a:prstGeom prst="rect">
            <a:avLst/>
          </a:prstGeom>
          <a:solidFill>
            <a:srgbClr val="FFFF99"/>
          </a:solidFill>
          <a:ln w="12700">
            <a:solidFill>
              <a:schemeClr val="accent2"/>
            </a:solidFill>
            <a:miter lim="800000"/>
            <a:headEnd/>
            <a:tailEnd/>
          </a:ln>
        </p:spPr>
        <p:txBody>
          <a:bodyPr lIns="92075" tIns="46038" rIns="92075" bIns="46038" anchor="ct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r>
              <a:rPr lang="en-US" altLang="pt-BR" sz="4400">
                <a:solidFill>
                  <a:schemeClr val="tx2"/>
                </a:solidFill>
              </a:rPr>
              <a:t>Respostas de 2a Ordem</a:t>
            </a:r>
          </a:p>
        </p:txBody>
      </p:sp>
      <p:graphicFrame>
        <p:nvGraphicFramePr>
          <p:cNvPr id="31747" name="Object 3"/>
          <p:cNvGraphicFramePr>
            <a:graphicFrameLocks noChangeAspect="1"/>
          </p:cNvGraphicFramePr>
          <p:nvPr/>
        </p:nvGraphicFramePr>
        <p:xfrm>
          <a:off x="742950" y="1219200"/>
          <a:ext cx="8255000" cy="5030788"/>
        </p:xfrm>
        <a:graphic>
          <a:graphicData uri="http://schemas.openxmlformats.org/presentationml/2006/ole">
            <mc:AlternateContent xmlns:mc="http://schemas.openxmlformats.org/markup-compatibility/2006">
              <mc:Choice xmlns:v="urn:schemas-microsoft-com:vml" Requires="v">
                <p:oleObj name="Worksheet" r:id="rId2" imgW="4467225" imgH="2743200" progId="Excel.Sheet.8">
                  <p:embed/>
                </p:oleObj>
              </mc:Choice>
              <mc:Fallback>
                <p:oleObj name="Worksheet" r:id="rId2" imgW="4467225" imgH="2743200" progId="Excel.Shee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219200"/>
                        <a:ext cx="8255000" cy="5030788"/>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graphicFrame>
        <p:nvGraphicFramePr>
          <p:cNvPr id="31749" name="Object 5"/>
          <p:cNvGraphicFramePr>
            <a:graphicFrameLocks noChangeAspect="1"/>
          </p:cNvGraphicFramePr>
          <p:nvPr/>
        </p:nvGraphicFramePr>
        <p:xfrm>
          <a:off x="4375150" y="2590800"/>
          <a:ext cx="2228850" cy="771525"/>
        </p:xfrm>
        <a:graphic>
          <a:graphicData uri="http://schemas.openxmlformats.org/presentationml/2006/ole">
            <mc:AlternateContent xmlns:mc="http://schemas.openxmlformats.org/markup-compatibility/2006">
              <mc:Choice xmlns:v="urn:schemas-microsoft-com:vml" Requires="v">
                <p:oleObj name="Equation" r:id="rId4" imgW="1079032" imgH="406224" progId="">
                  <p:embed/>
                </p:oleObj>
              </mc:Choice>
              <mc:Fallback>
                <p:oleObj name="Equation" r:id="rId4" imgW="1079032" imgH="40622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150" y="2590800"/>
                        <a:ext cx="2228850" cy="7715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additive="base">
                                        <p:cTn id="7" dur="500" fill="hold"/>
                                        <p:tgtEl>
                                          <p:spTgt spid="31747"/>
                                        </p:tgtEl>
                                        <p:attrNameLst>
                                          <p:attrName>ppt_x</p:attrName>
                                        </p:attrNameLst>
                                      </p:cBhvr>
                                      <p:tavLst>
                                        <p:tav tm="0">
                                          <p:val>
                                            <p:strVal val="0-#ppt_w/2"/>
                                          </p:val>
                                        </p:tav>
                                        <p:tav tm="100000">
                                          <p:val>
                                            <p:strVal val="#ppt_x"/>
                                          </p:val>
                                        </p:tav>
                                      </p:tavLst>
                                    </p:anim>
                                    <p:anim calcmode="lin" valueType="num">
                                      <p:cBhvr additive="base">
                                        <p:cTn id="8" dur="500" fill="hold"/>
                                        <p:tgtEl>
                                          <p:spTgt spid="317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1749"/>
                                        </p:tgtEl>
                                        <p:attrNameLst>
                                          <p:attrName>style.visibility</p:attrName>
                                        </p:attrNameLst>
                                      </p:cBhvr>
                                      <p:to>
                                        <p:strVal val="visible"/>
                                      </p:to>
                                    </p:set>
                                    <p:anim calcmode="lin" valueType="num">
                                      <p:cBhvr additive="base">
                                        <p:cTn id="13" dur="500" fill="hold"/>
                                        <p:tgtEl>
                                          <p:spTgt spid="31749"/>
                                        </p:tgtEl>
                                        <p:attrNameLst>
                                          <p:attrName>ppt_x</p:attrName>
                                        </p:attrNameLst>
                                      </p:cBhvr>
                                      <p:tavLst>
                                        <p:tav tm="0">
                                          <p:val>
                                            <p:strVal val="0-#ppt_w/2"/>
                                          </p:val>
                                        </p:tav>
                                        <p:tav tm="100000">
                                          <p:val>
                                            <p:strVal val="#ppt_x"/>
                                          </p:val>
                                        </p:tav>
                                      </p:tavLst>
                                    </p:anim>
                                    <p:anim calcmode="lin" valueType="num">
                                      <p:cBhvr additive="base">
                                        <p:cTn id="14" dur="500" fill="hold"/>
                                        <p:tgtEl>
                                          <p:spTgt spid="317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Sequência</a:t>
            </a:r>
            <a:r>
              <a:rPr lang="en-US" dirty="0"/>
              <a:t> de </a:t>
            </a:r>
            <a:r>
              <a:rPr lang="en-US" dirty="0" err="1"/>
              <a:t>Aulas</a:t>
            </a:r>
            <a:r>
              <a:rPr lang="en-US" dirty="0"/>
              <a:t> – N2</a:t>
            </a:r>
            <a:endParaRPr lang="pt-BR" dirty="0"/>
          </a:p>
        </p:txBody>
      </p:sp>
      <p:sp>
        <p:nvSpPr>
          <p:cNvPr id="4" name="Espaço Reservado para Conteúdo 3"/>
          <p:cNvSpPr>
            <a:spLocks noGrp="1"/>
          </p:cNvSpPr>
          <p:nvPr>
            <p:ph sz="half" idx="1"/>
          </p:nvPr>
        </p:nvSpPr>
        <p:spPr>
          <a:xfrm>
            <a:off x="56456" y="836712"/>
            <a:ext cx="4900613" cy="5688632"/>
          </a:xfrm>
        </p:spPr>
        <p:txBody>
          <a:bodyPr>
            <a:normAutofit fontScale="85000" lnSpcReduction="20000"/>
          </a:bodyPr>
          <a:lstStyle/>
          <a:p>
            <a:r>
              <a:rPr lang="en-US" dirty="0"/>
              <a:t>13</a:t>
            </a:r>
            <a:r>
              <a:rPr lang="en-US" baseline="30000" dirty="0"/>
              <a:t>a</a:t>
            </a:r>
            <a:r>
              <a:rPr lang="en-US" dirty="0"/>
              <a:t> </a:t>
            </a:r>
            <a:r>
              <a:rPr lang="en-US" dirty="0" err="1"/>
              <a:t>Semana</a:t>
            </a:r>
            <a:endParaRPr lang="en-US" dirty="0"/>
          </a:p>
          <a:p>
            <a:pPr lvl="1"/>
            <a:r>
              <a:rPr lang="en-US" dirty="0"/>
              <a:t> </a:t>
            </a:r>
            <a:r>
              <a:rPr lang="en-US" dirty="0" err="1"/>
              <a:t>Redução</a:t>
            </a:r>
            <a:r>
              <a:rPr lang="en-US" dirty="0"/>
              <a:t> de </a:t>
            </a:r>
            <a:r>
              <a:rPr lang="en-US" dirty="0" err="1"/>
              <a:t>Subsistemas</a:t>
            </a:r>
            <a:r>
              <a:rPr lang="en-US" dirty="0"/>
              <a:t> (cap.5)</a:t>
            </a:r>
          </a:p>
          <a:p>
            <a:pPr lvl="2"/>
            <a:r>
              <a:rPr lang="pt-BR" dirty="0"/>
              <a:t>Forma canônica do controlador, Nise, pag.201</a:t>
            </a:r>
          </a:p>
          <a:p>
            <a:pPr lvl="2"/>
            <a:r>
              <a:rPr lang="pt-BR" dirty="0"/>
              <a:t>Forma canônica do observador, Nise, pag.202</a:t>
            </a:r>
          </a:p>
          <a:p>
            <a:pPr lvl="2"/>
            <a:r>
              <a:rPr lang="pt-BR" dirty="0"/>
              <a:t>Lista : Ex.23 a 25, 30 a 34, 37 a 41, 43 a 47, 49, 51, 53, 62, Nise, cap.5</a:t>
            </a:r>
            <a:endParaRPr lang="en-US" dirty="0"/>
          </a:p>
          <a:p>
            <a:r>
              <a:rPr lang="en-US" dirty="0"/>
              <a:t>14a </a:t>
            </a:r>
            <a:r>
              <a:rPr lang="en-US" dirty="0" err="1"/>
              <a:t>Semana</a:t>
            </a:r>
            <a:endParaRPr lang="en-US" dirty="0"/>
          </a:p>
          <a:p>
            <a:pPr lvl="1"/>
            <a:r>
              <a:rPr lang="pt-BR" dirty="0"/>
              <a:t>Projeto no Espaço de Estados</a:t>
            </a:r>
          </a:p>
          <a:p>
            <a:pPr lvl="1"/>
            <a:r>
              <a:rPr lang="pt-BR" dirty="0"/>
              <a:t>Representação por Matrizes de Estado</a:t>
            </a:r>
          </a:p>
          <a:p>
            <a:pPr lvl="1"/>
            <a:r>
              <a:rPr lang="pt-BR" dirty="0"/>
              <a:t>Projeto por Variáveis de Estado</a:t>
            </a:r>
          </a:p>
          <a:p>
            <a:pPr lvl="1"/>
            <a:r>
              <a:rPr lang="pt-BR" dirty="0" err="1"/>
              <a:t>Controlabilidade</a:t>
            </a:r>
            <a:r>
              <a:rPr lang="pt-BR" dirty="0"/>
              <a:t> </a:t>
            </a:r>
            <a:r>
              <a:rPr lang="en-US" dirty="0"/>
              <a:t>(cap.12)</a:t>
            </a:r>
          </a:p>
        </p:txBody>
      </p:sp>
      <p:sp>
        <p:nvSpPr>
          <p:cNvPr id="3" name="Espaço Reservado para Conteúdo 2"/>
          <p:cNvSpPr>
            <a:spLocks noGrp="1"/>
          </p:cNvSpPr>
          <p:nvPr>
            <p:ph sz="half" idx="2"/>
          </p:nvPr>
        </p:nvSpPr>
        <p:spPr>
          <a:xfrm>
            <a:off x="5097016" y="836712"/>
            <a:ext cx="4629150" cy="5381625"/>
          </a:xfrm>
        </p:spPr>
        <p:txBody>
          <a:bodyPr>
            <a:normAutofit fontScale="85000" lnSpcReduction="20000"/>
          </a:bodyPr>
          <a:lstStyle/>
          <a:p>
            <a:endParaRPr lang="en-US" dirty="0"/>
          </a:p>
          <a:p>
            <a:pPr lvl="1"/>
            <a:endParaRPr lang="pt-BR" dirty="0"/>
          </a:p>
        </p:txBody>
      </p:sp>
      <p:sp>
        <p:nvSpPr>
          <p:cNvPr id="5" name="Espaço Reservado para Conteúdo 3"/>
          <p:cNvSpPr txBox="1">
            <a:spLocks/>
          </p:cNvSpPr>
          <p:nvPr/>
        </p:nvSpPr>
        <p:spPr bwMode="auto">
          <a:xfrm>
            <a:off x="4953000" y="836712"/>
            <a:ext cx="4900613" cy="5688632"/>
          </a:xfrm>
          <a:prstGeom prst="rect">
            <a:avLst/>
          </a:prstGeom>
          <a:noFill/>
          <a:ln w="9525">
            <a:noFill/>
            <a:miter lim="800000"/>
            <a:headEnd/>
            <a:tailEnd/>
          </a:ln>
        </p:spPr>
        <p:txBody>
          <a:bodyPr vert="horz" wrap="square" lIns="46800" tIns="45720" rIns="46800" bIns="45720" numCol="1" anchor="t" anchorCtr="0" compatLnSpc="1">
            <a:prstTxWarp prst="textNoShape">
              <a:avLst/>
            </a:prstTxWarp>
            <a:normAutofit fontScale="92500" lnSpcReduction="10000"/>
          </a:bodyPr>
          <a:lst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sz="1800">
                <a:solidFill>
                  <a:srgbClr val="4D4D4D"/>
                </a:solidFill>
                <a:latin typeface="Tahoma" pitchFamily="34" charset="0"/>
              </a:defRPr>
            </a:lvl4pPr>
            <a:lvl5pPr marL="2057400" indent="-228600" algn="l" rtl="0" eaLnBrk="0" fontAlgn="base" hangingPunct="0">
              <a:spcBef>
                <a:spcPct val="20000"/>
              </a:spcBef>
              <a:spcAft>
                <a:spcPct val="0"/>
              </a:spcAft>
              <a:buChar char="»"/>
              <a:defRPr sz="1800">
                <a:solidFill>
                  <a:srgbClr val="4D4D4D"/>
                </a:solidFill>
                <a:latin typeface="Tahoma" pitchFamily="34" charset="0"/>
              </a:defRPr>
            </a:lvl5pPr>
            <a:lvl6pPr marL="2514600" indent="-228600" algn="l" rtl="0" fontAlgn="base">
              <a:spcBef>
                <a:spcPct val="20000"/>
              </a:spcBef>
              <a:spcAft>
                <a:spcPct val="0"/>
              </a:spcAft>
              <a:buChar char="»"/>
              <a:defRPr sz="1800">
                <a:solidFill>
                  <a:srgbClr val="4D4D4D"/>
                </a:solidFill>
                <a:latin typeface="Tahoma" pitchFamily="34" charset="0"/>
              </a:defRPr>
            </a:lvl6pPr>
            <a:lvl7pPr marL="2971800" indent="-228600" algn="l" rtl="0" fontAlgn="base">
              <a:spcBef>
                <a:spcPct val="20000"/>
              </a:spcBef>
              <a:spcAft>
                <a:spcPct val="0"/>
              </a:spcAft>
              <a:buChar char="»"/>
              <a:defRPr sz="1800">
                <a:solidFill>
                  <a:srgbClr val="4D4D4D"/>
                </a:solidFill>
                <a:latin typeface="Tahoma" pitchFamily="34" charset="0"/>
              </a:defRPr>
            </a:lvl7pPr>
            <a:lvl8pPr marL="3429000" indent="-228600" algn="l" rtl="0" fontAlgn="base">
              <a:spcBef>
                <a:spcPct val="20000"/>
              </a:spcBef>
              <a:spcAft>
                <a:spcPct val="0"/>
              </a:spcAft>
              <a:buChar char="»"/>
              <a:defRPr sz="1800">
                <a:solidFill>
                  <a:srgbClr val="4D4D4D"/>
                </a:solidFill>
                <a:latin typeface="Tahoma" pitchFamily="34" charset="0"/>
              </a:defRPr>
            </a:lvl8pPr>
            <a:lvl9pPr marL="3886200" indent="-228600" algn="l" rtl="0" fontAlgn="base">
              <a:spcBef>
                <a:spcPct val="20000"/>
              </a:spcBef>
              <a:spcAft>
                <a:spcPct val="0"/>
              </a:spcAft>
              <a:buChar char="»"/>
              <a:defRPr sz="1800">
                <a:solidFill>
                  <a:srgbClr val="4D4D4D"/>
                </a:solidFill>
                <a:latin typeface="Tahoma" pitchFamily="34" charset="0"/>
              </a:defRPr>
            </a:lvl9pPr>
          </a:lstStyle>
          <a:p>
            <a:r>
              <a:rPr lang="en-US" dirty="0"/>
              <a:t>15</a:t>
            </a:r>
            <a:r>
              <a:rPr lang="en-US" baseline="30000" dirty="0"/>
              <a:t>a</a:t>
            </a:r>
            <a:r>
              <a:rPr lang="en-US" dirty="0"/>
              <a:t> </a:t>
            </a:r>
            <a:r>
              <a:rPr lang="en-US" dirty="0" err="1"/>
              <a:t>Semana</a:t>
            </a:r>
            <a:endParaRPr lang="en-US" dirty="0"/>
          </a:p>
          <a:p>
            <a:pPr lvl="1"/>
            <a:r>
              <a:rPr lang="en-US" dirty="0" err="1"/>
              <a:t>Projeto</a:t>
            </a:r>
            <a:r>
              <a:rPr lang="en-US" dirty="0"/>
              <a:t> no </a:t>
            </a:r>
            <a:r>
              <a:rPr lang="en-US" dirty="0" err="1"/>
              <a:t>Espaço</a:t>
            </a:r>
            <a:r>
              <a:rPr lang="en-US" dirty="0"/>
              <a:t> de </a:t>
            </a:r>
            <a:r>
              <a:rPr lang="en-US" dirty="0" err="1"/>
              <a:t>Estados</a:t>
            </a:r>
            <a:endParaRPr lang="en-US" dirty="0"/>
          </a:p>
          <a:p>
            <a:pPr lvl="1"/>
            <a:r>
              <a:rPr lang="en-US" dirty="0" err="1"/>
              <a:t>Projeto</a:t>
            </a:r>
            <a:r>
              <a:rPr lang="en-US" dirty="0"/>
              <a:t> </a:t>
            </a:r>
            <a:r>
              <a:rPr lang="en-US" dirty="0" err="1"/>
              <a:t>por</a:t>
            </a:r>
            <a:r>
              <a:rPr lang="en-US" dirty="0"/>
              <a:t> </a:t>
            </a:r>
            <a:r>
              <a:rPr lang="en-US" dirty="0" err="1"/>
              <a:t>Transformação</a:t>
            </a:r>
            <a:r>
              <a:rPr lang="en-US" dirty="0"/>
              <a:t> a </a:t>
            </a:r>
            <a:r>
              <a:rPr lang="en-US" dirty="0" err="1"/>
              <a:t>Variáveis</a:t>
            </a:r>
            <a:r>
              <a:rPr lang="en-US" dirty="0"/>
              <a:t> de </a:t>
            </a:r>
            <a:r>
              <a:rPr lang="en-US" dirty="0" err="1"/>
              <a:t>Fase</a:t>
            </a:r>
            <a:r>
              <a:rPr lang="en-US" dirty="0"/>
              <a:t> (cap.12)</a:t>
            </a:r>
          </a:p>
          <a:p>
            <a:pPr lvl="2"/>
            <a:r>
              <a:rPr lang="pt-BR" dirty="0"/>
              <a:t>Ex.12-1 : Controlador com variáveis de fase, Nise, pag.519</a:t>
            </a:r>
          </a:p>
          <a:p>
            <a:pPr lvl="2"/>
            <a:r>
              <a:rPr lang="pt-BR" dirty="0"/>
              <a:t>Ex.12-2 : Controlador pela matriz de </a:t>
            </a:r>
            <a:r>
              <a:rPr lang="pt-BR" dirty="0" err="1"/>
              <a:t>control</a:t>
            </a:r>
            <a:r>
              <a:rPr lang="pt-BR" dirty="0"/>
              <a:t>., Nise, pag.524</a:t>
            </a:r>
          </a:p>
          <a:p>
            <a:pPr lvl="2"/>
            <a:r>
              <a:rPr lang="pt-BR" dirty="0"/>
              <a:t>Ex.12-3 : Controlador por igualdade, Nise, pag.525</a:t>
            </a:r>
          </a:p>
          <a:p>
            <a:pPr lvl="2"/>
            <a:r>
              <a:rPr lang="pt-BR" dirty="0"/>
              <a:t>Ex.12-4 : Controlador por transformação, Nise, pag.527</a:t>
            </a:r>
          </a:p>
        </p:txBody>
      </p:sp>
    </p:spTree>
    <p:extLst>
      <p:ext uri="{BB962C8B-B14F-4D97-AF65-F5344CB8AC3E}">
        <p14:creationId xmlns:p14="http://schemas.microsoft.com/office/powerpoint/2010/main" val="5072545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ço Reservado para Número de Slide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E1BEA92F-1E71-4357-8A95-0A23CA51B997}" type="slidenum">
              <a:rPr lang="en-US" altLang="pt-BR" sz="1400" smtClean="0"/>
              <a:pPr eaLnBrk="1" hangingPunct="1"/>
              <a:t>120</a:t>
            </a:fld>
            <a:endParaRPr lang="en-US" altLang="pt-BR" sz="1400"/>
          </a:p>
        </p:txBody>
      </p:sp>
      <p:pic>
        <p:nvPicPr>
          <p:cNvPr id="36867"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950" y="1295400"/>
            <a:ext cx="8280400" cy="47704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6868" name="Rectangle 3"/>
          <p:cNvSpPr>
            <a:spLocks noGrp="1" noChangeArrowheads="1"/>
          </p:cNvSpPr>
          <p:nvPr>
            <p:ph type="title"/>
          </p:nvPr>
        </p:nvSpPr>
        <p:spPr>
          <a:solidFill>
            <a:srgbClr val="FFFF99"/>
          </a:solidFill>
          <a:ln cap="flat"/>
        </p:spPr>
        <p:txBody>
          <a:bodyPr/>
          <a:lstStyle/>
          <a:p>
            <a:r>
              <a:rPr lang="en-US" altLang="pt-BR"/>
              <a:t>Respostas de 2a Ordem</a:t>
            </a: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5"/>
          <p:cNvGraphicFramePr>
            <a:graphicFrameLocks noChangeAspect="1"/>
          </p:cNvGraphicFramePr>
          <p:nvPr/>
        </p:nvGraphicFramePr>
        <p:xfrm>
          <a:off x="825500" y="1571625"/>
          <a:ext cx="8502650" cy="4757738"/>
        </p:xfrm>
        <a:graphic>
          <a:graphicData uri="http://schemas.openxmlformats.org/presentationml/2006/ole">
            <mc:AlternateContent xmlns:mc="http://schemas.openxmlformats.org/markup-compatibility/2006">
              <mc:Choice xmlns:v="urn:schemas-microsoft-com:vml" Requires="v">
                <p:oleObj name="Worksheet" r:id="rId2" imgW="4676775" imgH="2638425" progId="Excel.Sheet.8">
                  <p:embed/>
                </p:oleObj>
              </mc:Choice>
              <mc:Fallback>
                <p:oleObj name="Worksheet" r:id="rId2" imgW="4676775" imgH="2638425" progId="Excel.Shee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1571625"/>
                        <a:ext cx="8502650" cy="4757738"/>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sp>
        <p:nvSpPr>
          <p:cNvPr id="37891" name="Espaço Reservado para Número de Slide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3F6C5110-D236-4775-A9EE-AC5F67C26835}" type="slidenum">
              <a:rPr lang="en-US" altLang="pt-BR" sz="1400" smtClean="0"/>
              <a:pPr eaLnBrk="1" hangingPunct="1"/>
              <a:t>121</a:t>
            </a:fld>
            <a:endParaRPr lang="en-US" altLang="pt-BR" sz="1400"/>
          </a:p>
        </p:txBody>
      </p:sp>
      <p:sp>
        <p:nvSpPr>
          <p:cNvPr id="37892" name="Rectangle 2"/>
          <p:cNvSpPr>
            <a:spLocks noChangeArrowheads="1"/>
          </p:cNvSpPr>
          <p:nvPr/>
        </p:nvSpPr>
        <p:spPr bwMode="auto">
          <a:xfrm>
            <a:off x="749300" y="311150"/>
            <a:ext cx="8407400" cy="825500"/>
          </a:xfrm>
          <a:prstGeom prst="rect">
            <a:avLst/>
          </a:prstGeom>
          <a:solidFill>
            <a:srgbClr val="FFFF99"/>
          </a:solidFill>
          <a:ln w="12700">
            <a:solidFill>
              <a:schemeClr val="accent2"/>
            </a:solidFill>
            <a:miter lim="800000"/>
            <a:headEnd/>
            <a:tailEnd/>
          </a:ln>
        </p:spPr>
        <p:txBody>
          <a:bodyPr lIns="92075" tIns="46038" rIns="92075" bIns="46038" anchor="ct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algn="ctr" eaLnBrk="1" hangingPunct="1"/>
            <a:r>
              <a:rPr lang="en-US" altLang="pt-BR" sz="4400">
                <a:solidFill>
                  <a:schemeClr val="tx2"/>
                </a:solidFill>
              </a:rPr>
              <a:t>Respostas de 2a Ordem</a:t>
            </a:r>
          </a:p>
        </p:txBody>
      </p:sp>
      <p:sp>
        <p:nvSpPr>
          <p:cNvPr id="37893" name="Text Box 3"/>
          <p:cNvSpPr txBox="1">
            <a:spLocks noChangeArrowheads="1"/>
          </p:cNvSpPr>
          <p:nvPr/>
        </p:nvSpPr>
        <p:spPr bwMode="auto">
          <a:xfrm>
            <a:off x="387350" y="1295400"/>
            <a:ext cx="967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spcBef>
                <a:spcPct val="50000"/>
              </a:spcBef>
            </a:pPr>
            <a:r>
              <a:rPr lang="en-US" altLang="pt-BR" sz="2800"/>
              <a:t>Resposta de Um Sistema de 2a Ordem a Uma Entrada Senoidal</a:t>
            </a:r>
          </a:p>
        </p:txBody>
      </p:sp>
      <p:sp>
        <p:nvSpPr>
          <p:cNvPr id="37895" name="Text Box 6"/>
          <p:cNvSpPr txBox="1">
            <a:spLocks noChangeArrowheads="1"/>
          </p:cNvSpPr>
          <p:nvPr/>
        </p:nvSpPr>
        <p:spPr bwMode="auto">
          <a:xfrm>
            <a:off x="3560763" y="5838825"/>
            <a:ext cx="371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spcBef>
                <a:spcPct val="50000"/>
              </a:spcBef>
            </a:pPr>
            <a:r>
              <a:rPr lang="en-US" altLang="pt-BR" sz="2000">
                <a:solidFill>
                  <a:srgbClr val="000000"/>
                </a:solidFill>
              </a:rPr>
              <a:t>Razão da Frequência (</a:t>
            </a:r>
            <a:r>
              <a:rPr lang="en-US" altLang="pt-BR" sz="2000">
                <a:solidFill>
                  <a:srgbClr val="000000"/>
                </a:solidFill>
                <a:latin typeface="Symbol" pitchFamily="18" charset="2"/>
              </a:rPr>
              <a:t>w</a:t>
            </a:r>
            <a:r>
              <a:rPr lang="en-US" altLang="pt-BR" sz="2000">
                <a:solidFill>
                  <a:srgbClr val="000000"/>
                </a:solidFill>
              </a:rPr>
              <a:t>/</a:t>
            </a:r>
            <a:r>
              <a:rPr lang="en-US" altLang="pt-BR" sz="2000">
                <a:solidFill>
                  <a:srgbClr val="000000"/>
                </a:solidFill>
                <a:latin typeface="Symbol" pitchFamily="18" charset="2"/>
              </a:rPr>
              <a:t>w</a:t>
            </a:r>
            <a:r>
              <a:rPr lang="en-US" altLang="pt-BR" sz="2000" baseline="-25000">
                <a:solidFill>
                  <a:srgbClr val="000000"/>
                </a:solidFill>
              </a:rPr>
              <a:t>n</a:t>
            </a:r>
            <a:r>
              <a:rPr lang="en-US" altLang="pt-BR" sz="2000">
                <a:solidFill>
                  <a:srgbClr val="000000"/>
                </a:solidFill>
              </a:rPr>
              <a:t>)</a:t>
            </a:r>
            <a:endParaRPr lang="en-US" altLang="pt-BR" sz="2000"/>
          </a:p>
        </p:txBody>
      </p:sp>
      <p:graphicFrame>
        <p:nvGraphicFramePr>
          <p:cNvPr id="37896" name="Object 7"/>
          <p:cNvGraphicFramePr>
            <a:graphicFrameLocks noChangeAspect="1"/>
          </p:cNvGraphicFramePr>
          <p:nvPr/>
        </p:nvGraphicFramePr>
        <p:xfrm>
          <a:off x="3879850" y="2714625"/>
          <a:ext cx="990600" cy="360363"/>
        </p:xfrm>
        <a:graphic>
          <a:graphicData uri="http://schemas.openxmlformats.org/presentationml/2006/ole">
            <mc:AlternateContent xmlns:mc="http://schemas.openxmlformats.org/markup-compatibility/2006">
              <mc:Choice xmlns:v="urn:schemas-microsoft-com:vml" Requires="v">
                <p:oleObj name="Equation" r:id="rId4" imgW="545626" imgH="215713" progId="">
                  <p:embed/>
                </p:oleObj>
              </mc:Choice>
              <mc:Fallback>
                <p:oleObj name="Equation" r:id="rId4" imgW="545626" imgH="21571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9850" y="2714625"/>
                        <a:ext cx="990600" cy="360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7" name="Object 8"/>
          <p:cNvGraphicFramePr>
            <a:graphicFrameLocks noChangeAspect="1"/>
          </p:cNvGraphicFramePr>
          <p:nvPr/>
        </p:nvGraphicFramePr>
        <p:xfrm>
          <a:off x="4457700" y="3552825"/>
          <a:ext cx="854075" cy="360363"/>
        </p:xfrm>
        <a:graphic>
          <a:graphicData uri="http://schemas.openxmlformats.org/presentationml/2006/ole">
            <mc:AlternateContent xmlns:mc="http://schemas.openxmlformats.org/markup-compatibility/2006">
              <mc:Choice xmlns:v="urn:schemas-microsoft-com:vml" Requires="v">
                <p:oleObj name="Equation" r:id="rId6" imgW="469696" imgH="215806" progId="">
                  <p:embed/>
                </p:oleObj>
              </mc:Choice>
              <mc:Fallback>
                <p:oleObj name="Equation" r:id="rId6" imgW="469696" imgH="215806"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700" y="3552825"/>
                        <a:ext cx="854075" cy="3603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8" name="Object 9"/>
          <p:cNvGraphicFramePr>
            <a:graphicFrameLocks noChangeAspect="1"/>
          </p:cNvGraphicFramePr>
          <p:nvPr/>
        </p:nvGraphicFramePr>
        <p:xfrm>
          <a:off x="5365750" y="4010025"/>
          <a:ext cx="874713" cy="360363"/>
        </p:xfrm>
        <a:graphic>
          <a:graphicData uri="http://schemas.openxmlformats.org/presentationml/2006/ole">
            <mc:AlternateContent xmlns:mc="http://schemas.openxmlformats.org/markup-compatibility/2006">
              <mc:Choice xmlns:v="urn:schemas-microsoft-com:vml" Requires="v">
                <p:oleObj name="Equation" r:id="rId8" imgW="482181" imgH="215713" progId="">
                  <p:embed/>
                </p:oleObj>
              </mc:Choice>
              <mc:Fallback>
                <p:oleObj name="Equation" r:id="rId8" imgW="482181" imgH="215713"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5750" y="4010025"/>
                        <a:ext cx="874713" cy="360363"/>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9" name="Object 10"/>
          <p:cNvGraphicFramePr>
            <a:graphicFrameLocks noChangeAspect="1"/>
          </p:cNvGraphicFramePr>
          <p:nvPr/>
        </p:nvGraphicFramePr>
        <p:xfrm>
          <a:off x="6343650" y="4391025"/>
          <a:ext cx="1017588" cy="360363"/>
        </p:xfrm>
        <a:graphic>
          <a:graphicData uri="http://schemas.openxmlformats.org/presentationml/2006/ole">
            <mc:AlternateContent xmlns:mc="http://schemas.openxmlformats.org/markup-compatibility/2006">
              <mc:Choice xmlns:v="urn:schemas-microsoft-com:vml" Requires="v">
                <p:oleObj name="Equation" r:id="rId10" imgW="558558" imgH="215806" progId="">
                  <p:embed/>
                </p:oleObj>
              </mc:Choice>
              <mc:Fallback>
                <p:oleObj name="Equation" r:id="rId10" imgW="558558" imgH="215806"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3650" y="4391025"/>
                        <a:ext cx="1017588" cy="360363"/>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0" name="Text Box 11"/>
          <p:cNvSpPr txBox="1">
            <a:spLocks noChangeArrowheads="1"/>
          </p:cNvSpPr>
          <p:nvPr/>
        </p:nvSpPr>
        <p:spPr bwMode="auto">
          <a:xfrm rot="-5400000">
            <a:off x="-875506" y="3531394"/>
            <a:ext cx="3500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spcBef>
                <a:spcPct val="50000"/>
              </a:spcBef>
            </a:pPr>
            <a:r>
              <a:rPr lang="en-US" altLang="pt-BR" sz="2000">
                <a:solidFill>
                  <a:srgbClr val="000000"/>
                </a:solidFill>
              </a:rPr>
              <a:t>Razão da Amplitude (y/kx</a:t>
            </a:r>
            <a:r>
              <a:rPr lang="en-US" altLang="pt-BR" sz="2000" baseline="-25000">
                <a:solidFill>
                  <a:srgbClr val="000000"/>
                </a:solidFill>
              </a:rPr>
              <a:t>o</a:t>
            </a:r>
            <a:r>
              <a:rPr lang="en-US" altLang="pt-BR" sz="2000">
                <a:solidFill>
                  <a:srgbClr val="000000"/>
                </a:solidFill>
              </a:rPr>
              <a:t>)</a:t>
            </a:r>
            <a:endParaRPr lang="en-US" altLang="pt-BR" sz="2000"/>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ço Reservado para Número de Slide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73DC7DB0-41B8-43D9-845A-E326350284A3}" type="slidenum">
              <a:rPr lang="en-US" altLang="pt-BR" sz="1400" smtClean="0"/>
              <a:pPr eaLnBrk="1" hangingPunct="1"/>
              <a:t>122</a:t>
            </a:fld>
            <a:endParaRPr lang="en-US" altLang="pt-BR" sz="1400"/>
          </a:p>
        </p:txBody>
      </p:sp>
      <p:sp>
        <p:nvSpPr>
          <p:cNvPr id="38915" name="Rectangle 2"/>
          <p:cNvSpPr>
            <a:spLocks noGrp="1" noChangeArrowheads="1"/>
          </p:cNvSpPr>
          <p:nvPr>
            <p:ph type="title"/>
          </p:nvPr>
        </p:nvSpPr>
        <p:spPr>
          <a:solidFill>
            <a:srgbClr val="FFFF99"/>
          </a:solidFill>
          <a:ln cap="flat"/>
        </p:spPr>
        <p:txBody>
          <a:bodyPr/>
          <a:lstStyle/>
          <a:p>
            <a:r>
              <a:rPr lang="en-US" altLang="pt-BR"/>
              <a:t>A Solução</a:t>
            </a:r>
          </a:p>
        </p:txBody>
      </p:sp>
      <p:sp>
        <p:nvSpPr>
          <p:cNvPr id="38916" name="Rectangle 3"/>
          <p:cNvSpPr>
            <a:spLocks noGrp="1" noChangeArrowheads="1"/>
          </p:cNvSpPr>
          <p:nvPr>
            <p:ph type="body" idx="1"/>
          </p:nvPr>
        </p:nvSpPr>
        <p:spPr/>
        <p:txBody>
          <a:bodyPr/>
          <a:lstStyle/>
          <a:p>
            <a:r>
              <a:rPr lang="en-US" altLang="pt-BR"/>
              <a:t>A mais importante em sistemas de controle é a resposta </a:t>
            </a:r>
            <a:r>
              <a:rPr lang="en-US" altLang="pt-BR" b="1"/>
              <a:t>subamortecida</a:t>
            </a:r>
            <a:endParaRPr lang="en-US" altLang="pt-BR"/>
          </a:p>
        </p:txBody>
      </p:sp>
      <p:graphicFrame>
        <p:nvGraphicFramePr>
          <p:cNvPr id="47104" name="Object 0"/>
          <p:cNvGraphicFramePr>
            <a:graphicFrameLocks/>
          </p:cNvGraphicFramePr>
          <p:nvPr/>
        </p:nvGraphicFramePr>
        <p:xfrm>
          <a:off x="927100" y="2651125"/>
          <a:ext cx="8088313" cy="1403350"/>
        </p:xfrm>
        <a:graphic>
          <a:graphicData uri="http://schemas.openxmlformats.org/presentationml/2006/ole">
            <mc:AlternateContent xmlns:mc="http://schemas.openxmlformats.org/markup-compatibility/2006">
              <mc:Choice xmlns:v="urn:schemas-microsoft-com:vml" Requires="v">
                <p:oleObj name="Equação" r:id="rId2" imgW="2730500" imgH="558800" progId="Equation.3">
                  <p:embed/>
                </p:oleObj>
              </mc:Choice>
              <mc:Fallback>
                <p:oleObj name="Equação" r:id="rId2" imgW="2730500" imgH="558800" progId="Equation.3">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651125"/>
                        <a:ext cx="8088313" cy="140335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7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906000"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9939" name="Título 1"/>
          <p:cNvSpPr>
            <a:spLocks noGrp="1"/>
          </p:cNvSpPr>
          <p:nvPr>
            <p:ph type="title"/>
          </p:nvPr>
        </p:nvSpPr>
        <p:spPr/>
        <p:txBody>
          <a:bodyPr/>
          <a:lstStyle/>
          <a:p>
            <a:pPr eaLnBrk="1" hangingPunct="1"/>
            <a:r>
              <a:rPr lang="en-US" altLang="pt-BR"/>
              <a:t>Sistemas de 2a ordem : Respostas Típicas</a:t>
            </a:r>
            <a:endParaRPr lang="pt-BR" altLang="pt-B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ítulo 1"/>
          <p:cNvSpPr>
            <a:spLocks noGrp="1"/>
          </p:cNvSpPr>
          <p:nvPr>
            <p:ph type="title"/>
          </p:nvPr>
        </p:nvSpPr>
        <p:spPr/>
        <p:txBody>
          <a:bodyPr/>
          <a:lstStyle/>
          <a:p>
            <a:pPr eaLnBrk="1" hangingPunct="1"/>
            <a:r>
              <a:rPr lang="en-US" altLang="pt-BR"/>
              <a:t>Sistema Sub-Amortecido</a:t>
            </a:r>
            <a:br>
              <a:rPr lang="en-US" altLang="pt-BR"/>
            </a:br>
            <a:r>
              <a:rPr lang="en-US" altLang="pt-BR"/>
              <a:t>Resposta ao Degrau</a:t>
            </a:r>
            <a:endParaRPr lang="pt-BR" altLang="pt-BR"/>
          </a:p>
        </p:txBody>
      </p:sp>
      <p:pic>
        <p:nvPicPr>
          <p:cNvPr id="409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838" y="1565275"/>
            <a:ext cx="5514975"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40964" name="Object 2"/>
          <p:cNvGraphicFramePr>
            <a:graphicFrameLocks noChangeAspect="1"/>
          </p:cNvGraphicFramePr>
          <p:nvPr/>
        </p:nvGraphicFramePr>
        <p:xfrm>
          <a:off x="595313" y="2873375"/>
          <a:ext cx="2209800" cy="769938"/>
        </p:xfrm>
        <a:graphic>
          <a:graphicData uri="http://schemas.openxmlformats.org/presentationml/2006/ole">
            <mc:AlternateContent xmlns:mc="http://schemas.openxmlformats.org/markup-compatibility/2006">
              <mc:Choice xmlns:v="urn:schemas-microsoft-com:vml" Requires="v">
                <p:oleObj name="Equação" r:id="rId3" imgW="1129810" imgH="393529" progId="Equation.3">
                  <p:embed/>
                </p:oleObj>
              </mc:Choice>
              <mc:Fallback>
                <p:oleObj name="Equação" r:id="rId3" imgW="1129810"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3" y="2873375"/>
                        <a:ext cx="2209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ítulo 1"/>
          <p:cNvSpPr>
            <a:spLocks noGrp="1"/>
          </p:cNvSpPr>
          <p:nvPr>
            <p:ph type="title"/>
          </p:nvPr>
        </p:nvSpPr>
        <p:spPr/>
        <p:txBody>
          <a:bodyPr/>
          <a:lstStyle/>
          <a:p>
            <a:pPr eaLnBrk="1" hangingPunct="1"/>
            <a:r>
              <a:rPr lang="en-US" altLang="pt-BR"/>
              <a:t>Comparação entre as respostas :</a:t>
            </a:r>
            <a:endParaRPr lang="pt-BR" altLang="pt-BR"/>
          </a:p>
        </p:txBody>
      </p:sp>
      <p:pic>
        <p:nvPicPr>
          <p:cNvPr id="419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1071563"/>
            <a:ext cx="91440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ítulo 1"/>
          <p:cNvSpPr>
            <a:spLocks noGrp="1"/>
          </p:cNvSpPr>
          <p:nvPr>
            <p:ph type="title"/>
          </p:nvPr>
        </p:nvSpPr>
        <p:spPr/>
        <p:txBody>
          <a:bodyPr/>
          <a:lstStyle/>
          <a:p>
            <a:pPr eaLnBrk="1" hangingPunct="1"/>
            <a:r>
              <a:rPr lang="en-US" altLang="pt-BR"/>
              <a:t>Percebe-se que o amortecimento determina a resposta do sistema :</a:t>
            </a:r>
            <a:endParaRPr lang="pt-BR" altLang="pt-BR"/>
          </a:p>
        </p:txBody>
      </p:sp>
      <p:pic>
        <p:nvPicPr>
          <p:cNvPr id="430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 y="928688"/>
            <a:ext cx="9609138"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ítulo 1"/>
          <p:cNvSpPr>
            <a:spLocks noGrp="1"/>
          </p:cNvSpPr>
          <p:nvPr>
            <p:ph type="title"/>
          </p:nvPr>
        </p:nvSpPr>
        <p:spPr/>
        <p:txBody>
          <a:bodyPr/>
          <a:lstStyle/>
          <a:p>
            <a:pPr eaLnBrk="1" hangingPunct="1"/>
            <a:r>
              <a:rPr lang="en-US" altLang="pt-BR"/>
              <a:t>Exemplos de respostas para diferentes níveis de amortecimento</a:t>
            </a:r>
            <a:endParaRPr lang="pt-BR" altLang="pt-BR"/>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928688"/>
            <a:ext cx="89963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ítulo 1"/>
          <p:cNvSpPr>
            <a:spLocks noGrp="1"/>
          </p:cNvSpPr>
          <p:nvPr>
            <p:ph type="title"/>
          </p:nvPr>
        </p:nvSpPr>
        <p:spPr/>
        <p:txBody>
          <a:bodyPr/>
          <a:lstStyle/>
          <a:p>
            <a:pPr eaLnBrk="1" hangingPunct="1"/>
            <a:r>
              <a:rPr lang="en-US" altLang="pt-BR"/>
              <a:t>Critérios de especificação para sistemas subamortecidos</a:t>
            </a:r>
            <a:endParaRPr lang="pt-BR" altLang="pt-BR"/>
          </a:p>
        </p:txBody>
      </p:sp>
      <p:sp>
        <p:nvSpPr>
          <p:cNvPr id="3" name="Espaço Reservado para Conteúdo 2"/>
          <p:cNvSpPr>
            <a:spLocks noGrp="1"/>
          </p:cNvSpPr>
          <p:nvPr>
            <p:ph idx="1"/>
          </p:nvPr>
        </p:nvSpPr>
        <p:spPr/>
        <p:txBody>
          <a:bodyPr/>
          <a:lstStyle/>
          <a:p>
            <a:pPr eaLnBrk="1" hangingPunct="1"/>
            <a:r>
              <a:rPr lang="en-US" altLang="pt-BR"/>
              <a:t>Instante de Pico (T</a:t>
            </a:r>
            <a:r>
              <a:rPr lang="en-US" altLang="pt-BR" baseline="-25000"/>
              <a:t>p</a:t>
            </a:r>
            <a:r>
              <a:rPr lang="en-US" altLang="pt-BR"/>
              <a:t>)</a:t>
            </a:r>
          </a:p>
          <a:p>
            <a:pPr lvl="1" eaLnBrk="1" hangingPunct="1"/>
            <a:r>
              <a:rPr lang="en-US" altLang="pt-BR"/>
              <a:t>Tempo para se atingir o primeiro valor de pico máximo</a:t>
            </a:r>
          </a:p>
          <a:p>
            <a:pPr eaLnBrk="1" hangingPunct="1"/>
            <a:r>
              <a:rPr lang="en-US" altLang="pt-BR"/>
              <a:t>Ultrapassagem % (%UP)</a:t>
            </a:r>
          </a:p>
          <a:p>
            <a:pPr lvl="1" eaLnBrk="1" hangingPunct="1"/>
            <a:r>
              <a:rPr lang="en-US" altLang="pt-BR"/>
              <a:t>O quanto o valor de pico é % maior que o valor de regime permanente</a:t>
            </a:r>
          </a:p>
          <a:p>
            <a:pPr eaLnBrk="1" hangingPunct="1"/>
            <a:r>
              <a:rPr lang="en-US" altLang="pt-BR"/>
              <a:t>Tempo de Assentamento (T</a:t>
            </a:r>
            <a:r>
              <a:rPr lang="en-US" altLang="pt-BR" baseline="-25000"/>
              <a:t>s</a:t>
            </a:r>
            <a:r>
              <a:rPr lang="en-US" altLang="pt-BR"/>
              <a:t>)</a:t>
            </a:r>
          </a:p>
          <a:p>
            <a:pPr lvl="1" eaLnBrk="1" hangingPunct="1"/>
            <a:r>
              <a:rPr lang="en-US" altLang="pt-BR"/>
              <a:t>Tempo necessário para que a saída permaneça em uma faixa de 2% do valor de regime permanente</a:t>
            </a:r>
          </a:p>
          <a:p>
            <a:pPr eaLnBrk="1" hangingPunct="1"/>
            <a:r>
              <a:rPr lang="en-US" altLang="pt-BR"/>
              <a:t>Tempo de Subida (T</a:t>
            </a:r>
            <a:r>
              <a:rPr lang="en-US" altLang="pt-BR" baseline="-25000"/>
              <a:t>r</a:t>
            </a:r>
            <a:r>
              <a:rPr lang="en-US" altLang="pt-BR"/>
              <a:t>) </a:t>
            </a:r>
          </a:p>
          <a:p>
            <a:pPr lvl="1" eaLnBrk="1" hangingPunct="1"/>
            <a:r>
              <a:rPr lang="en-US" altLang="pt-BR"/>
              <a:t>Tempo para que a saida vá de 0,1 a 0,9 do valor final   </a:t>
            </a:r>
            <a:endParaRPr lang="pt-BR" alt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ítulo 1"/>
          <p:cNvSpPr>
            <a:spLocks noGrp="1"/>
          </p:cNvSpPr>
          <p:nvPr>
            <p:ph type="title"/>
          </p:nvPr>
        </p:nvSpPr>
        <p:spPr/>
        <p:txBody>
          <a:bodyPr/>
          <a:lstStyle/>
          <a:p>
            <a:pPr eaLnBrk="1" hangingPunct="1"/>
            <a:r>
              <a:rPr lang="en-US" altLang="pt-BR"/>
              <a:t>Visualização das Especificações</a:t>
            </a:r>
            <a:endParaRPr lang="pt-BR" altLang="pt-BR"/>
          </a:p>
        </p:txBody>
      </p:sp>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1000125"/>
            <a:ext cx="7643813"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Sequência</a:t>
            </a:r>
            <a:r>
              <a:rPr lang="en-US" dirty="0"/>
              <a:t> de </a:t>
            </a:r>
            <a:r>
              <a:rPr lang="en-US" dirty="0" err="1"/>
              <a:t>Aulas</a:t>
            </a:r>
            <a:r>
              <a:rPr lang="en-US" dirty="0"/>
              <a:t> – N2</a:t>
            </a:r>
            <a:endParaRPr lang="pt-BR" dirty="0"/>
          </a:p>
        </p:txBody>
      </p:sp>
      <p:sp>
        <p:nvSpPr>
          <p:cNvPr id="4" name="Espaço Reservado para Conteúdo 3"/>
          <p:cNvSpPr>
            <a:spLocks noGrp="1"/>
          </p:cNvSpPr>
          <p:nvPr>
            <p:ph sz="half" idx="1"/>
          </p:nvPr>
        </p:nvSpPr>
        <p:spPr>
          <a:xfrm>
            <a:off x="56456" y="836712"/>
            <a:ext cx="4900613" cy="5688632"/>
          </a:xfrm>
        </p:spPr>
        <p:txBody>
          <a:bodyPr>
            <a:normAutofit fontScale="85000" lnSpcReduction="20000"/>
          </a:bodyPr>
          <a:lstStyle/>
          <a:p>
            <a:r>
              <a:rPr lang="en-US" dirty="0"/>
              <a:t>16</a:t>
            </a:r>
            <a:r>
              <a:rPr lang="en-US" baseline="30000" dirty="0"/>
              <a:t>a</a:t>
            </a:r>
            <a:r>
              <a:rPr lang="en-US" dirty="0"/>
              <a:t> </a:t>
            </a:r>
            <a:r>
              <a:rPr lang="en-US" dirty="0" err="1"/>
              <a:t>Semana</a:t>
            </a:r>
            <a:endParaRPr lang="en-US" dirty="0"/>
          </a:p>
          <a:p>
            <a:pPr lvl="1"/>
            <a:r>
              <a:rPr lang="pt-BR" dirty="0"/>
              <a:t>Projeto no Espaço de Estados</a:t>
            </a:r>
          </a:p>
          <a:p>
            <a:pPr lvl="1"/>
            <a:r>
              <a:rPr lang="pt-BR" dirty="0" err="1"/>
              <a:t>Observabilidade</a:t>
            </a:r>
            <a:r>
              <a:rPr lang="pt-BR" dirty="0"/>
              <a:t> (cap.12)</a:t>
            </a:r>
          </a:p>
          <a:p>
            <a:pPr lvl="1"/>
            <a:r>
              <a:rPr lang="pt-BR" dirty="0"/>
              <a:t>Ex.12-5 : Projeto de observador, Nise, pag.533</a:t>
            </a:r>
          </a:p>
          <a:p>
            <a:pPr lvl="1"/>
            <a:r>
              <a:rPr lang="pt-BR" dirty="0"/>
              <a:t>Ex.12-6 : </a:t>
            </a:r>
            <a:r>
              <a:rPr lang="pt-BR" dirty="0" err="1"/>
              <a:t>Observ</a:t>
            </a:r>
            <a:r>
              <a:rPr lang="pt-BR" dirty="0"/>
              <a:t>. pela matriz de </a:t>
            </a:r>
            <a:r>
              <a:rPr lang="pt-BR" dirty="0" err="1"/>
              <a:t>observ</a:t>
            </a:r>
            <a:r>
              <a:rPr lang="pt-BR" dirty="0"/>
              <a:t>., Nise, pag.537</a:t>
            </a:r>
          </a:p>
          <a:p>
            <a:pPr lvl="1"/>
            <a:r>
              <a:rPr lang="pt-BR" dirty="0"/>
              <a:t>Ex.12-7 : Não-</a:t>
            </a:r>
            <a:r>
              <a:rPr lang="pt-BR" dirty="0" err="1"/>
              <a:t>observabilidade</a:t>
            </a:r>
            <a:r>
              <a:rPr lang="pt-BR" dirty="0"/>
              <a:t>, Nise, pag.537</a:t>
            </a:r>
          </a:p>
          <a:p>
            <a:pPr lvl="1"/>
            <a:r>
              <a:rPr lang="pt-BR" dirty="0"/>
              <a:t>Ex.12-8 : </a:t>
            </a:r>
            <a:r>
              <a:rPr lang="pt-BR" dirty="0" err="1"/>
              <a:t>Transf.p</a:t>
            </a:r>
            <a:r>
              <a:rPr lang="pt-BR" dirty="0"/>
              <a:t>/Observadores, Nise, pag.539</a:t>
            </a:r>
          </a:p>
          <a:p>
            <a:pPr lvl="1"/>
            <a:r>
              <a:rPr lang="pt-BR" dirty="0"/>
              <a:t>Ex.12-9 : Igualdade de coeficientes, Nise, pag.542</a:t>
            </a:r>
          </a:p>
          <a:p>
            <a:pPr lvl="1"/>
            <a:r>
              <a:rPr lang="pt-BR" dirty="0"/>
              <a:t>Ex.12-10 : Projeto de Controle Integral, Nise, pag.544</a:t>
            </a:r>
          </a:p>
        </p:txBody>
      </p:sp>
      <p:sp>
        <p:nvSpPr>
          <p:cNvPr id="3" name="Espaço Reservado para Conteúdo 2"/>
          <p:cNvSpPr>
            <a:spLocks noGrp="1"/>
          </p:cNvSpPr>
          <p:nvPr>
            <p:ph sz="half" idx="2"/>
          </p:nvPr>
        </p:nvSpPr>
        <p:spPr>
          <a:xfrm>
            <a:off x="5097016" y="836712"/>
            <a:ext cx="4629150" cy="5381625"/>
          </a:xfrm>
        </p:spPr>
        <p:txBody>
          <a:bodyPr>
            <a:normAutofit fontScale="85000" lnSpcReduction="20000"/>
          </a:bodyPr>
          <a:lstStyle/>
          <a:p>
            <a:endParaRPr lang="en-US" dirty="0"/>
          </a:p>
          <a:p>
            <a:pPr lvl="1"/>
            <a:endParaRPr lang="pt-BR" dirty="0"/>
          </a:p>
        </p:txBody>
      </p:sp>
      <p:sp>
        <p:nvSpPr>
          <p:cNvPr id="5" name="Espaço Reservado para Conteúdo 3"/>
          <p:cNvSpPr txBox="1">
            <a:spLocks/>
          </p:cNvSpPr>
          <p:nvPr/>
        </p:nvSpPr>
        <p:spPr bwMode="auto">
          <a:xfrm>
            <a:off x="4953000" y="836712"/>
            <a:ext cx="4900613" cy="5688632"/>
          </a:xfrm>
          <a:prstGeom prst="rect">
            <a:avLst/>
          </a:prstGeom>
          <a:noFill/>
          <a:ln w="9525">
            <a:noFill/>
            <a:miter lim="800000"/>
            <a:headEnd/>
            <a:tailEnd/>
          </a:ln>
        </p:spPr>
        <p:txBody>
          <a:bodyPr vert="horz" wrap="square" lIns="46800" tIns="45720" rIns="46800" bIns="45720" numCol="1" anchor="t" anchorCtr="0" compatLnSpc="1">
            <a:prstTxWarp prst="textNoShape">
              <a:avLst/>
            </a:prstTxWarp>
            <a:normAutofit fontScale="85000" lnSpcReduction="10000"/>
          </a:bodyPr>
          <a:lst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sz="1800">
                <a:solidFill>
                  <a:srgbClr val="4D4D4D"/>
                </a:solidFill>
                <a:latin typeface="Tahoma" pitchFamily="34" charset="0"/>
              </a:defRPr>
            </a:lvl4pPr>
            <a:lvl5pPr marL="2057400" indent="-228600" algn="l" rtl="0" eaLnBrk="0" fontAlgn="base" hangingPunct="0">
              <a:spcBef>
                <a:spcPct val="20000"/>
              </a:spcBef>
              <a:spcAft>
                <a:spcPct val="0"/>
              </a:spcAft>
              <a:buChar char="»"/>
              <a:defRPr sz="1800">
                <a:solidFill>
                  <a:srgbClr val="4D4D4D"/>
                </a:solidFill>
                <a:latin typeface="Tahoma" pitchFamily="34" charset="0"/>
              </a:defRPr>
            </a:lvl5pPr>
            <a:lvl6pPr marL="2514600" indent="-228600" algn="l" rtl="0" fontAlgn="base">
              <a:spcBef>
                <a:spcPct val="20000"/>
              </a:spcBef>
              <a:spcAft>
                <a:spcPct val="0"/>
              </a:spcAft>
              <a:buChar char="»"/>
              <a:defRPr sz="1800">
                <a:solidFill>
                  <a:srgbClr val="4D4D4D"/>
                </a:solidFill>
                <a:latin typeface="Tahoma" pitchFamily="34" charset="0"/>
              </a:defRPr>
            </a:lvl6pPr>
            <a:lvl7pPr marL="2971800" indent="-228600" algn="l" rtl="0" fontAlgn="base">
              <a:spcBef>
                <a:spcPct val="20000"/>
              </a:spcBef>
              <a:spcAft>
                <a:spcPct val="0"/>
              </a:spcAft>
              <a:buChar char="»"/>
              <a:defRPr sz="1800">
                <a:solidFill>
                  <a:srgbClr val="4D4D4D"/>
                </a:solidFill>
                <a:latin typeface="Tahoma" pitchFamily="34" charset="0"/>
              </a:defRPr>
            </a:lvl7pPr>
            <a:lvl8pPr marL="3429000" indent="-228600" algn="l" rtl="0" fontAlgn="base">
              <a:spcBef>
                <a:spcPct val="20000"/>
              </a:spcBef>
              <a:spcAft>
                <a:spcPct val="0"/>
              </a:spcAft>
              <a:buChar char="»"/>
              <a:defRPr sz="1800">
                <a:solidFill>
                  <a:srgbClr val="4D4D4D"/>
                </a:solidFill>
                <a:latin typeface="Tahoma" pitchFamily="34" charset="0"/>
              </a:defRPr>
            </a:lvl8pPr>
            <a:lvl9pPr marL="3886200" indent="-228600" algn="l" rtl="0" fontAlgn="base">
              <a:spcBef>
                <a:spcPct val="20000"/>
              </a:spcBef>
              <a:spcAft>
                <a:spcPct val="0"/>
              </a:spcAft>
              <a:buChar char="»"/>
              <a:defRPr sz="1800">
                <a:solidFill>
                  <a:srgbClr val="4D4D4D"/>
                </a:solidFill>
                <a:latin typeface="Tahoma" pitchFamily="34" charset="0"/>
              </a:defRPr>
            </a:lvl9pPr>
          </a:lstStyle>
          <a:p>
            <a:r>
              <a:rPr lang="en-US" dirty="0"/>
              <a:t>17</a:t>
            </a:r>
            <a:r>
              <a:rPr lang="en-US" baseline="30000" dirty="0"/>
              <a:t>a</a:t>
            </a:r>
            <a:r>
              <a:rPr lang="en-US" dirty="0"/>
              <a:t> </a:t>
            </a:r>
            <a:r>
              <a:rPr lang="en-US" dirty="0" err="1"/>
              <a:t>Semana</a:t>
            </a:r>
            <a:endParaRPr lang="en-US" dirty="0"/>
          </a:p>
          <a:p>
            <a:pPr lvl="1"/>
            <a:r>
              <a:rPr lang="pt-BR" dirty="0"/>
              <a:t>Sistemas de Controle Digital</a:t>
            </a:r>
          </a:p>
          <a:p>
            <a:pPr lvl="1"/>
            <a:r>
              <a:rPr lang="pt-BR" dirty="0"/>
              <a:t>Conversão A/D, modelagem, ZOH e transformada Z </a:t>
            </a:r>
            <a:r>
              <a:rPr lang="en-US" dirty="0"/>
              <a:t>(cap.13)</a:t>
            </a:r>
          </a:p>
          <a:p>
            <a:pPr lvl="2"/>
            <a:r>
              <a:rPr lang="pt-BR" dirty="0"/>
              <a:t>Modelagem do </a:t>
            </a:r>
            <a:r>
              <a:rPr lang="pt-BR" dirty="0" err="1"/>
              <a:t>Amostrador</a:t>
            </a:r>
            <a:r>
              <a:rPr lang="pt-BR" dirty="0"/>
              <a:t>, </a:t>
            </a:r>
            <a:r>
              <a:rPr lang="pt-BR" dirty="0" err="1"/>
              <a:t>Extrapolador</a:t>
            </a:r>
            <a:r>
              <a:rPr lang="pt-BR" dirty="0"/>
              <a:t> e a Transformada Z</a:t>
            </a:r>
          </a:p>
          <a:p>
            <a:pPr lvl="2"/>
            <a:r>
              <a:rPr lang="pt-BR" dirty="0"/>
              <a:t>Ex.13-1 : </a:t>
            </a:r>
            <a:r>
              <a:rPr lang="pt-BR" dirty="0" err="1"/>
              <a:t>Transf.Z</a:t>
            </a:r>
            <a:r>
              <a:rPr lang="pt-BR" dirty="0"/>
              <a:t> de uma função do tempo, Nise, pag.565</a:t>
            </a:r>
          </a:p>
          <a:p>
            <a:pPr lvl="2"/>
            <a:r>
              <a:rPr lang="pt-BR" dirty="0"/>
              <a:t>Ex.13-2 : </a:t>
            </a:r>
            <a:r>
              <a:rPr lang="pt-BR" dirty="0" err="1"/>
              <a:t>Transf.Z</a:t>
            </a:r>
            <a:r>
              <a:rPr lang="pt-BR" dirty="0"/>
              <a:t> inversa, via frações parciais, Nise, pag.567</a:t>
            </a:r>
          </a:p>
          <a:p>
            <a:pPr lvl="2"/>
            <a:r>
              <a:rPr lang="pt-BR" dirty="0"/>
              <a:t>Ex.13-3 : </a:t>
            </a:r>
            <a:r>
              <a:rPr lang="pt-BR" dirty="0" err="1"/>
              <a:t>Transf.Z</a:t>
            </a:r>
            <a:r>
              <a:rPr lang="pt-BR" dirty="0"/>
              <a:t> inversa, via série de potências, Nise, pag.567</a:t>
            </a:r>
          </a:p>
          <a:p>
            <a:pPr lvl="2"/>
            <a:r>
              <a:rPr lang="pt-BR" dirty="0"/>
              <a:t>Função de </a:t>
            </a:r>
            <a:r>
              <a:rPr lang="pt-BR" dirty="0" err="1"/>
              <a:t>transf.pulsada</a:t>
            </a:r>
            <a:endParaRPr lang="pt-BR" dirty="0"/>
          </a:p>
          <a:p>
            <a:pPr lvl="2"/>
            <a:r>
              <a:rPr lang="pt-BR" dirty="0"/>
              <a:t>Ex.13-4 : Convertendo G1(s) em cascata + um Z.O.H. em G(z), Nise, pag.569</a:t>
            </a:r>
            <a:endParaRPr lang="en-US" dirty="0"/>
          </a:p>
        </p:txBody>
      </p:sp>
    </p:spTree>
    <p:extLst>
      <p:ext uri="{BB962C8B-B14F-4D97-AF65-F5344CB8AC3E}">
        <p14:creationId xmlns:p14="http://schemas.microsoft.com/office/powerpoint/2010/main" val="615807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ítulo 1"/>
          <p:cNvSpPr>
            <a:spLocks noGrp="1"/>
          </p:cNvSpPr>
          <p:nvPr>
            <p:ph type="title"/>
          </p:nvPr>
        </p:nvSpPr>
        <p:spPr/>
        <p:txBody>
          <a:bodyPr/>
          <a:lstStyle/>
          <a:p>
            <a:r>
              <a:rPr lang="en-US" altLang="pt-BR"/>
              <a:t>Instante de Pico (via wxMaxima)</a:t>
            </a:r>
            <a:endParaRPr lang="pt-BR" altLang="pt-BR"/>
          </a:p>
        </p:txBody>
      </p:sp>
      <p:sp>
        <p:nvSpPr>
          <p:cNvPr id="3" name="Espaço Reservado para Conteúdo 2"/>
          <p:cNvSpPr>
            <a:spLocks noGrp="1"/>
          </p:cNvSpPr>
          <p:nvPr>
            <p:ph idx="1"/>
          </p:nvPr>
        </p:nvSpPr>
        <p:spPr/>
        <p:txBody>
          <a:bodyPr/>
          <a:lstStyle/>
          <a:p>
            <a:pPr lvl="1"/>
            <a:r>
              <a:rPr lang="pt-BR" altLang="pt-BR"/>
              <a:t>Y[s]:=K*Wn^2/(s*(s^2+2*Zeta*Wn*s+Wn^2));</a:t>
            </a:r>
          </a:p>
          <a:p>
            <a:pPr lvl="1"/>
            <a:r>
              <a:rPr lang="en-US" altLang="pt-BR"/>
              <a:t>y[t]:=ilt(Y[s],s,t)</a:t>
            </a:r>
          </a:p>
          <a:p>
            <a:pPr lvl="1"/>
            <a:r>
              <a:rPr lang="en-US" altLang="pt-BR"/>
              <a:t>yl[t]:=diff(y[t],t)</a:t>
            </a:r>
          </a:p>
          <a:p>
            <a:pPr lvl="1"/>
            <a:r>
              <a:rPr lang="en-US" altLang="pt-BR"/>
              <a:t>ratsimp(yl[t])</a:t>
            </a:r>
          </a:p>
          <a:p>
            <a:pPr lvl="1"/>
            <a:endParaRPr lang="en-US" altLang="pt-BR"/>
          </a:p>
          <a:p>
            <a:pPr lvl="1"/>
            <a:endParaRPr lang="en-US" altLang="pt-BR"/>
          </a:p>
          <a:p>
            <a:pPr lvl="1"/>
            <a:r>
              <a:rPr lang="en-US" altLang="pt-BR"/>
              <a:t>Fazendo a derivada acima ser 0, ficamos apenas com</a:t>
            </a:r>
            <a:endParaRPr lang="pt-BR" altLang="pt-BR"/>
          </a:p>
        </p:txBody>
      </p:sp>
      <p:pic>
        <p:nvPicPr>
          <p:cNvPr id="187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3286125"/>
            <a:ext cx="45593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3"/>
          <p:cNvGraphicFramePr>
            <a:graphicFrameLocks noChangeAspect="1"/>
          </p:cNvGraphicFramePr>
          <p:nvPr/>
        </p:nvGraphicFramePr>
        <p:xfrm>
          <a:off x="1095375" y="4857750"/>
          <a:ext cx="2714625" cy="615950"/>
        </p:xfrm>
        <a:graphic>
          <a:graphicData uri="http://schemas.openxmlformats.org/presentationml/2006/ole">
            <mc:AlternateContent xmlns:mc="http://schemas.openxmlformats.org/markup-compatibility/2006">
              <mc:Choice xmlns:v="urn:schemas-microsoft-com:vml" Requires="v">
                <p:oleObj name="Equação" r:id="rId3" imgW="1231366" imgH="279279" progId="Equation.3">
                  <p:embed/>
                </p:oleObj>
              </mc:Choice>
              <mc:Fallback>
                <p:oleObj name="Equação" r:id="rId3" imgW="1231366" imgH="2792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4857750"/>
                        <a:ext cx="27146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396" name="Object 4"/>
          <p:cNvGraphicFramePr>
            <a:graphicFrameLocks noChangeAspect="1"/>
          </p:cNvGraphicFramePr>
          <p:nvPr/>
        </p:nvGraphicFramePr>
        <p:xfrm>
          <a:off x="1374775" y="5527675"/>
          <a:ext cx="2154238" cy="615950"/>
        </p:xfrm>
        <a:graphic>
          <a:graphicData uri="http://schemas.openxmlformats.org/presentationml/2006/ole">
            <mc:AlternateContent xmlns:mc="http://schemas.openxmlformats.org/markup-compatibility/2006">
              <mc:Choice xmlns:v="urn:schemas-microsoft-com:vml" Requires="v">
                <p:oleObj name="Equação" r:id="rId5" imgW="977900" imgH="279400" progId="Equation.3">
                  <p:embed/>
                </p:oleObj>
              </mc:Choice>
              <mc:Fallback>
                <p:oleObj name="Equação" r:id="rId5" imgW="977900" imgH="27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4775" y="5527675"/>
                        <a:ext cx="21542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397" name="Object 5"/>
          <p:cNvGraphicFramePr>
            <a:graphicFrameLocks noChangeAspect="1"/>
          </p:cNvGraphicFramePr>
          <p:nvPr/>
        </p:nvGraphicFramePr>
        <p:xfrm>
          <a:off x="4524375" y="4964113"/>
          <a:ext cx="2154238" cy="1036637"/>
        </p:xfrm>
        <a:graphic>
          <a:graphicData uri="http://schemas.openxmlformats.org/presentationml/2006/ole">
            <mc:AlternateContent xmlns:mc="http://schemas.openxmlformats.org/markup-compatibility/2006">
              <mc:Choice xmlns:v="urn:schemas-microsoft-com:vml" Requires="v">
                <p:oleObj name="Equação" r:id="rId7" imgW="977900" imgH="469900" progId="Equation.3">
                  <p:embed/>
                </p:oleObj>
              </mc:Choice>
              <mc:Fallback>
                <p:oleObj name="Equação" r:id="rId7" imgW="977900" imgH="469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4375" y="4964113"/>
                        <a:ext cx="2154238"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187394"/>
                                        </p:tgtEl>
                                        <p:attrNameLst>
                                          <p:attrName>style.visibility</p:attrName>
                                        </p:attrNameLst>
                                      </p:cBhvr>
                                      <p:to>
                                        <p:strVal val="visible"/>
                                      </p:to>
                                    </p:set>
                                    <p:anim calcmode="lin" valueType="num">
                                      <p:cBhvr>
                                        <p:cTn id="35" dur="500" fill="hold"/>
                                        <p:tgtEl>
                                          <p:spTgt spid="187394"/>
                                        </p:tgtEl>
                                        <p:attrNameLst>
                                          <p:attrName>ppt_w</p:attrName>
                                        </p:attrNameLst>
                                      </p:cBhvr>
                                      <p:tavLst>
                                        <p:tav tm="0">
                                          <p:val>
                                            <p:fltVal val="0"/>
                                          </p:val>
                                        </p:tav>
                                        <p:tav tm="100000">
                                          <p:val>
                                            <p:strVal val="#ppt_w"/>
                                          </p:val>
                                        </p:tav>
                                      </p:tavLst>
                                    </p:anim>
                                    <p:anim calcmode="lin" valueType="num">
                                      <p:cBhvr>
                                        <p:cTn id="36" dur="500" fill="hold"/>
                                        <p:tgtEl>
                                          <p:spTgt spid="187394"/>
                                        </p:tgtEl>
                                        <p:attrNameLst>
                                          <p:attrName>ppt_h</p:attrName>
                                        </p:attrNameLst>
                                      </p:cBhvr>
                                      <p:tavLst>
                                        <p:tav tm="0">
                                          <p:val>
                                            <p:fltVal val="0"/>
                                          </p:val>
                                        </p:tav>
                                        <p:tav tm="100000">
                                          <p:val>
                                            <p:strVal val="#ppt_h"/>
                                          </p:val>
                                        </p:tav>
                                      </p:tavLst>
                                    </p:anim>
                                    <p:animEffect transition="in" filter="fade">
                                      <p:cBhvr>
                                        <p:cTn id="37" dur="500"/>
                                        <p:tgtEl>
                                          <p:spTgt spid="18739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3">
                                            <p:txEl>
                                              <p:pRg st="6" end="6"/>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Effect transition="in" filter="fade">
                                      <p:cBhvr>
                                        <p:cTn id="51" dur="500"/>
                                        <p:tgtEl>
                                          <p:spTgt spid="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nodeType="clickEffect">
                                  <p:stCondLst>
                                    <p:cond delay="0"/>
                                  </p:stCondLst>
                                  <p:childTnLst>
                                    <p:set>
                                      <p:cBhvr>
                                        <p:cTn id="55" dur="1" fill="hold">
                                          <p:stCondLst>
                                            <p:cond delay="0"/>
                                          </p:stCondLst>
                                        </p:cTn>
                                        <p:tgtEl>
                                          <p:spTgt spid="187396"/>
                                        </p:tgtEl>
                                        <p:attrNameLst>
                                          <p:attrName>style.visibility</p:attrName>
                                        </p:attrNameLst>
                                      </p:cBhvr>
                                      <p:to>
                                        <p:strVal val="visible"/>
                                      </p:to>
                                    </p:set>
                                    <p:anim calcmode="lin" valueType="num">
                                      <p:cBhvr>
                                        <p:cTn id="56" dur="500" fill="hold"/>
                                        <p:tgtEl>
                                          <p:spTgt spid="187396"/>
                                        </p:tgtEl>
                                        <p:attrNameLst>
                                          <p:attrName>ppt_w</p:attrName>
                                        </p:attrNameLst>
                                      </p:cBhvr>
                                      <p:tavLst>
                                        <p:tav tm="0">
                                          <p:val>
                                            <p:fltVal val="0"/>
                                          </p:val>
                                        </p:tav>
                                        <p:tav tm="100000">
                                          <p:val>
                                            <p:strVal val="#ppt_w"/>
                                          </p:val>
                                        </p:tav>
                                      </p:tavLst>
                                    </p:anim>
                                    <p:anim calcmode="lin" valueType="num">
                                      <p:cBhvr>
                                        <p:cTn id="57" dur="500" fill="hold"/>
                                        <p:tgtEl>
                                          <p:spTgt spid="187396"/>
                                        </p:tgtEl>
                                        <p:attrNameLst>
                                          <p:attrName>ppt_h</p:attrName>
                                        </p:attrNameLst>
                                      </p:cBhvr>
                                      <p:tavLst>
                                        <p:tav tm="0">
                                          <p:val>
                                            <p:fltVal val="0"/>
                                          </p:val>
                                        </p:tav>
                                        <p:tav tm="100000">
                                          <p:val>
                                            <p:strVal val="#ppt_h"/>
                                          </p:val>
                                        </p:tav>
                                      </p:tavLst>
                                    </p:anim>
                                    <p:animEffect transition="in" filter="fade">
                                      <p:cBhvr>
                                        <p:cTn id="58" dur="500"/>
                                        <p:tgtEl>
                                          <p:spTgt spid="18739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ntr" presetSubtype="0" fill="hold" nodeType="clickEffect">
                                  <p:stCondLst>
                                    <p:cond delay="0"/>
                                  </p:stCondLst>
                                  <p:childTnLst>
                                    <p:set>
                                      <p:cBhvr>
                                        <p:cTn id="62" dur="1" fill="hold">
                                          <p:stCondLst>
                                            <p:cond delay="0"/>
                                          </p:stCondLst>
                                        </p:cTn>
                                        <p:tgtEl>
                                          <p:spTgt spid="187397"/>
                                        </p:tgtEl>
                                        <p:attrNameLst>
                                          <p:attrName>style.visibility</p:attrName>
                                        </p:attrNameLst>
                                      </p:cBhvr>
                                      <p:to>
                                        <p:strVal val="visible"/>
                                      </p:to>
                                    </p:set>
                                    <p:anim calcmode="lin" valueType="num">
                                      <p:cBhvr>
                                        <p:cTn id="63" dur="500" fill="hold"/>
                                        <p:tgtEl>
                                          <p:spTgt spid="187397"/>
                                        </p:tgtEl>
                                        <p:attrNameLst>
                                          <p:attrName>ppt_w</p:attrName>
                                        </p:attrNameLst>
                                      </p:cBhvr>
                                      <p:tavLst>
                                        <p:tav tm="0">
                                          <p:val>
                                            <p:fltVal val="0"/>
                                          </p:val>
                                        </p:tav>
                                        <p:tav tm="100000">
                                          <p:val>
                                            <p:strVal val="#ppt_w"/>
                                          </p:val>
                                        </p:tav>
                                      </p:tavLst>
                                    </p:anim>
                                    <p:anim calcmode="lin" valueType="num">
                                      <p:cBhvr>
                                        <p:cTn id="64" dur="500" fill="hold"/>
                                        <p:tgtEl>
                                          <p:spTgt spid="187397"/>
                                        </p:tgtEl>
                                        <p:attrNameLst>
                                          <p:attrName>ppt_h</p:attrName>
                                        </p:attrNameLst>
                                      </p:cBhvr>
                                      <p:tavLst>
                                        <p:tav tm="0">
                                          <p:val>
                                            <p:fltVal val="0"/>
                                          </p:val>
                                        </p:tav>
                                        <p:tav tm="100000">
                                          <p:val>
                                            <p:strVal val="#ppt_h"/>
                                          </p:val>
                                        </p:tav>
                                      </p:tavLst>
                                    </p:anim>
                                    <p:animEffect transition="in" filter="fade">
                                      <p:cBhvr>
                                        <p:cTn id="65" dur="500"/>
                                        <p:tgtEl>
                                          <p:spTgt spid="187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ítulo 1"/>
          <p:cNvSpPr>
            <a:spLocks noGrp="1"/>
          </p:cNvSpPr>
          <p:nvPr>
            <p:ph type="title"/>
          </p:nvPr>
        </p:nvSpPr>
        <p:spPr>
          <a:xfrm>
            <a:off x="95250" y="260350"/>
            <a:ext cx="9634538" cy="533400"/>
          </a:xfrm>
        </p:spPr>
        <p:txBody>
          <a:bodyPr/>
          <a:lstStyle/>
          <a:p>
            <a:r>
              <a:rPr lang="en-US" altLang="pt-BR"/>
              <a:t>Tempo de Assentamento (via wxMaxima)</a:t>
            </a:r>
            <a:endParaRPr lang="pt-BR" altLang="pt-BR"/>
          </a:p>
        </p:txBody>
      </p:sp>
      <p:sp>
        <p:nvSpPr>
          <p:cNvPr id="188421" name="Espaço Reservado para Conteúdo 2"/>
          <p:cNvSpPr>
            <a:spLocks noGrp="1"/>
          </p:cNvSpPr>
          <p:nvPr>
            <p:ph idx="1"/>
          </p:nvPr>
        </p:nvSpPr>
        <p:spPr>
          <a:xfrm>
            <a:off x="95250" y="1196975"/>
            <a:ext cx="9340850" cy="5381625"/>
          </a:xfrm>
        </p:spPr>
        <p:txBody>
          <a:bodyPr/>
          <a:lstStyle/>
          <a:p>
            <a:r>
              <a:rPr lang="en-US" altLang="pt-BR"/>
              <a:t>y[t]=</a:t>
            </a:r>
          </a:p>
          <a:p>
            <a:endParaRPr lang="en-US" altLang="pt-BR"/>
          </a:p>
          <a:p>
            <a:r>
              <a:rPr lang="en-US" altLang="pt-BR"/>
              <a:t>Como o assentamento depende da saída entrar em +/-2% do valor final (K), este valor dependerá apenas da parte exponencial, dai :</a:t>
            </a:r>
          </a:p>
          <a:p>
            <a:pPr lvl="1"/>
            <a:r>
              <a:rPr lang="en-US" altLang="pt-BR"/>
              <a:t>solve(%e^(-ts*Wn*Zeta))=1-0,98 ( com K=1 )</a:t>
            </a:r>
          </a:p>
          <a:p>
            <a:pPr lvl="1"/>
            <a:r>
              <a:rPr lang="en-US" altLang="pt-BR"/>
              <a:t>ts = log(50)/(Wn*Zeta) ~ 4/(Wn*Zeta)</a:t>
            </a:r>
            <a:endParaRPr lang="pt-BR" altLang="pt-BR"/>
          </a:p>
        </p:txBody>
      </p:sp>
      <p:pic>
        <p:nvPicPr>
          <p:cNvPr id="1884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3" y="1000125"/>
            <a:ext cx="8323262"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8419" name="Object 3"/>
          <p:cNvGraphicFramePr>
            <a:graphicFrameLocks noChangeAspect="1"/>
          </p:cNvGraphicFramePr>
          <p:nvPr/>
        </p:nvGraphicFramePr>
        <p:xfrm>
          <a:off x="1666875" y="5286375"/>
          <a:ext cx="1258888" cy="952500"/>
        </p:xfrm>
        <a:graphic>
          <a:graphicData uri="http://schemas.openxmlformats.org/presentationml/2006/ole">
            <mc:AlternateContent xmlns:mc="http://schemas.openxmlformats.org/markup-compatibility/2006">
              <mc:Choice xmlns:v="urn:schemas-microsoft-com:vml" Requires="v">
                <p:oleObj name="Equação" r:id="rId3" imgW="571252" imgH="431613" progId="Equation.3">
                  <p:embed/>
                </p:oleObj>
              </mc:Choice>
              <mc:Fallback>
                <p:oleObj name="Equação" r:id="rId3" imgW="571252"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75" y="5286375"/>
                        <a:ext cx="125888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4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842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842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842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8421">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53" presetClass="entr" presetSubtype="0" fill="hold" nodeType="clickEffect">
                                  <p:stCondLst>
                                    <p:cond delay="0"/>
                                  </p:stCondLst>
                                  <p:childTnLst>
                                    <p:set>
                                      <p:cBhvr>
                                        <p:cTn id="24" dur="1" fill="hold">
                                          <p:stCondLst>
                                            <p:cond delay="0"/>
                                          </p:stCondLst>
                                        </p:cTn>
                                        <p:tgtEl>
                                          <p:spTgt spid="188419"/>
                                        </p:tgtEl>
                                        <p:attrNameLst>
                                          <p:attrName>style.visibility</p:attrName>
                                        </p:attrNameLst>
                                      </p:cBhvr>
                                      <p:to>
                                        <p:strVal val="visible"/>
                                      </p:to>
                                    </p:set>
                                    <p:anim calcmode="lin" valueType="num">
                                      <p:cBhvr>
                                        <p:cTn id="25" dur="500" fill="hold"/>
                                        <p:tgtEl>
                                          <p:spTgt spid="188419"/>
                                        </p:tgtEl>
                                        <p:attrNameLst>
                                          <p:attrName>ppt_w</p:attrName>
                                        </p:attrNameLst>
                                      </p:cBhvr>
                                      <p:tavLst>
                                        <p:tav tm="0">
                                          <p:val>
                                            <p:fltVal val="0"/>
                                          </p:val>
                                        </p:tav>
                                        <p:tav tm="100000">
                                          <p:val>
                                            <p:strVal val="#ppt_w"/>
                                          </p:val>
                                        </p:tav>
                                      </p:tavLst>
                                    </p:anim>
                                    <p:anim calcmode="lin" valueType="num">
                                      <p:cBhvr>
                                        <p:cTn id="26" dur="500" fill="hold"/>
                                        <p:tgtEl>
                                          <p:spTgt spid="188419"/>
                                        </p:tgtEl>
                                        <p:attrNameLst>
                                          <p:attrName>ppt_h</p:attrName>
                                        </p:attrNameLst>
                                      </p:cBhvr>
                                      <p:tavLst>
                                        <p:tav tm="0">
                                          <p:val>
                                            <p:fltVal val="0"/>
                                          </p:val>
                                        </p:tav>
                                        <p:tav tm="100000">
                                          <p:val>
                                            <p:strVal val="#ppt_h"/>
                                          </p:val>
                                        </p:tav>
                                      </p:tavLst>
                                    </p:anim>
                                    <p:animEffect transition="in" filter="fade">
                                      <p:cBhvr>
                                        <p:cTn id="27" dur="500"/>
                                        <p:tgtEl>
                                          <p:spTgt spid="188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1"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ítulo 1"/>
          <p:cNvSpPr>
            <a:spLocks noGrp="1"/>
          </p:cNvSpPr>
          <p:nvPr>
            <p:ph type="title"/>
          </p:nvPr>
        </p:nvSpPr>
        <p:spPr/>
        <p:txBody>
          <a:bodyPr/>
          <a:lstStyle/>
          <a:p>
            <a:r>
              <a:rPr lang="en-US" altLang="pt-BR"/>
              <a:t>Ultrapassagem Percentual (via Maxima)</a:t>
            </a:r>
            <a:endParaRPr lang="pt-BR" altLang="pt-BR"/>
          </a:p>
        </p:txBody>
      </p:sp>
      <p:sp>
        <p:nvSpPr>
          <p:cNvPr id="189446" name="Espaço Reservado para Conteúdo 2"/>
          <p:cNvSpPr>
            <a:spLocks noGrp="1"/>
          </p:cNvSpPr>
          <p:nvPr>
            <p:ph sz="half" idx="1"/>
          </p:nvPr>
        </p:nvSpPr>
        <p:spPr/>
        <p:txBody>
          <a:bodyPr/>
          <a:lstStyle/>
          <a:p>
            <a:r>
              <a:rPr lang="en-US" altLang="pt-BR"/>
              <a:t>limit(y[t],t,inf)</a:t>
            </a:r>
          </a:p>
          <a:p>
            <a:pPr lvl="1"/>
            <a:r>
              <a:rPr lang="en-US" altLang="pt-BR"/>
              <a:t>Resposta : K</a:t>
            </a:r>
          </a:p>
          <a:p>
            <a:r>
              <a:rPr lang="en-US" altLang="pt-BR"/>
              <a:t>UP : y[tp]/y[∞]-1</a:t>
            </a:r>
          </a:p>
          <a:p>
            <a:r>
              <a:rPr lang="en-US" altLang="pt-BR"/>
              <a:t>UP : </a:t>
            </a:r>
          </a:p>
          <a:p>
            <a:endParaRPr lang="en-US" altLang="pt-BR"/>
          </a:p>
          <a:p>
            <a:endParaRPr lang="pt-BR" altLang="pt-BR"/>
          </a:p>
        </p:txBody>
      </p:sp>
      <p:sp>
        <p:nvSpPr>
          <p:cNvPr id="189447" name="Espaço Reservado para Conteúdo 5"/>
          <p:cNvSpPr>
            <a:spLocks noGrp="1"/>
          </p:cNvSpPr>
          <p:nvPr>
            <p:ph sz="half" idx="2"/>
          </p:nvPr>
        </p:nvSpPr>
        <p:spPr/>
        <p:txBody>
          <a:bodyPr/>
          <a:lstStyle/>
          <a:p>
            <a:r>
              <a:rPr lang="en-US" altLang="pt-BR"/>
              <a:t>Invertendo UP :</a:t>
            </a:r>
            <a:endParaRPr lang="pt-BR" altLang="pt-BR"/>
          </a:p>
        </p:txBody>
      </p:sp>
      <p:pic>
        <p:nvPicPr>
          <p:cNvPr id="1894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3000375"/>
            <a:ext cx="2260600"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9443" name="Object 3"/>
          <p:cNvGraphicFramePr>
            <a:graphicFrameLocks noChangeAspect="1"/>
          </p:cNvGraphicFramePr>
          <p:nvPr/>
        </p:nvGraphicFramePr>
        <p:xfrm>
          <a:off x="809625" y="4572000"/>
          <a:ext cx="2732088" cy="1214438"/>
        </p:xfrm>
        <a:graphic>
          <a:graphicData uri="http://schemas.openxmlformats.org/presentationml/2006/ole">
            <mc:AlternateContent xmlns:mc="http://schemas.openxmlformats.org/markup-compatibility/2006">
              <mc:Choice xmlns:v="urn:schemas-microsoft-com:vml" Requires="v">
                <p:oleObj name="Equação" r:id="rId3" imgW="799753" imgH="355446" progId="Equation.3">
                  <p:embed/>
                </p:oleObj>
              </mc:Choice>
              <mc:Fallback>
                <p:oleObj name="Equação" r:id="rId3" imgW="799753" imgH="35544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572000"/>
                        <a:ext cx="2732088"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44" name="Object 4"/>
          <p:cNvGraphicFramePr>
            <a:graphicFrameLocks noChangeAspect="1"/>
          </p:cNvGraphicFramePr>
          <p:nvPr/>
        </p:nvGraphicFramePr>
        <p:xfrm>
          <a:off x="4887913" y="1895475"/>
          <a:ext cx="4422775" cy="1604963"/>
        </p:xfrm>
        <a:graphic>
          <a:graphicData uri="http://schemas.openxmlformats.org/presentationml/2006/ole">
            <mc:AlternateContent xmlns:mc="http://schemas.openxmlformats.org/markup-compatibility/2006">
              <mc:Choice xmlns:v="urn:schemas-microsoft-com:vml" Requires="v">
                <p:oleObj name="Equação" r:id="rId5" imgW="1295400" imgH="469900" progId="Equation.3">
                  <p:embed/>
                </p:oleObj>
              </mc:Choice>
              <mc:Fallback>
                <p:oleObj name="Equação" r:id="rId5" imgW="1295400" imgH="469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7913" y="1895475"/>
                        <a:ext cx="442277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44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944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944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944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8944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8944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9447">
                                            <p:txEl>
                                              <p:pRg st="0" end="0"/>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89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6" grpId="0" build="p"/>
      <p:bldP spid="189447"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ítulo 1"/>
          <p:cNvSpPr>
            <a:spLocks noGrp="1"/>
          </p:cNvSpPr>
          <p:nvPr>
            <p:ph type="title"/>
          </p:nvPr>
        </p:nvSpPr>
        <p:spPr/>
        <p:txBody>
          <a:bodyPr/>
          <a:lstStyle/>
          <a:p>
            <a:pPr eaLnBrk="1" hangingPunct="1"/>
            <a:r>
              <a:rPr lang="en-US" altLang="pt-BR"/>
              <a:t>Fórmulas</a:t>
            </a:r>
            <a:endParaRPr lang="pt-BR" altLang="pt-BR"/>
          </a:p>
        </p:txBody>
      </p:sp>
      <p:sp>
        <p:nvSpPr>
          <p:cNvPr id="3" name="Espaço Reservado para Conteúdo 2"/>
          <p:cNvSpPr>
            <a:spLocks noGrp="1"/>
          </p:cNvSpPr>
          <p:nvPr>
            <p:ph idx="1"/>
          </p:nvPr>
        </p:nvSpPr>
        <p:spPr/>
        <p:txBody>
          <a:bodyPr/>
          <a:lstStyle/>
          <a:p>
            <a:pPr eaLnBrk="1" hangingPunct="1"/>
            <a:r>
              <a:rPr lang="en-US" altLang="pt-BR"/>
              <a:t>Instante de Pico :</a:t>
            </a:r>
          </a:p>
          <a:p>
            <a:pPr eaLnBrk="1" hangingPunct="1">
              <a:buFontTx/>
              <a:buNone/>
            </a:pPr>
            <a:endParaRPr lang="en-US" altLang="pt-BR"/>
          </a:p>
          <a:p>
            <a:pPr eaLnBrk="1" hangingPunct="1"/>
            <a:r>
              <a:rPr lang="en-US" altLang="pt-BR"/>
              <a:t>Ultrapassagem percentual :</a:t>
            </a:r>
          </a:p>
          <a:p>
            <a:pPr eaLnBrk="1" hangingPunct="1">
              <a:buFontTx/>
              <a:buNone/>
            </a:pPr>
            <a:endParaRPr lang="en-US" altLang="pt-BR"/>
          </a:p>
          <a:p>
            <a:pPr eaLnBrk="1" hangingPunct="1"/>
            <a:r>
              <a:rPr lang="en-US" altLang="pt-BR"/>
              <a:t>Tempo de Assentamento :</a:t>
            </a:r>
          </a:p>
          <a:p>
            <a:pPr lvl="1" eaLnBrk="1" hangingPunct="1"/>
            <a:r>
              <a:rPr lang="en-US" altLang="pt-BR"/>
              <a:t>Pois </a:t>
            </a:r>
            <a:r>
              <a:rPr lang="el-GR" altLang="pt-BR"/>
              <a:t>ε</a:t>
            </a:r>
            <a:r>
              <a:rPr lang="en-US" altLang="pt-BR"/>
              <a:t> varia de ~0,1 a ~0,9 </a:t>
            </a:r>
          </a:p>
          <a:p>
            <a:pPr lvl="1" eaLnBrk="1" hangingPunct="1"/>
            <a:endParaRPr lang="en-US" altLang="pt-BR"/>
          </a:p>
          <a:p>
            <a:pPr eaLnBrk="1" hangingPunct="1"/>
            <a:r>
              <a:rPr lang="en-US" altLang="pt-BR"/>
              <a:t>Tempo de Subida : não há relação analítica. Pode ser obtida por computador ( vide slides a seguir ) </a:t>
            </a:r>
            <a:endParaRPr lang="pt-BR" altLang="pt-BR"/>
          </a:p>
        </p:txBody>
      </p:sp>
      <p:graphicFrame>
        <p:nvGraphicFramePr>
          <p:cNvPr id="346114" name="Object 2"/>
          <p:cNvGraphicFramePr>
            <a:graphicFrameLocks noChangeAspect="1"/>
          </p:cNvGraphicFramePr>
          <p:nvPr/>
        </p:nvGraphicFramePr>
        <p:xfrm>
          <a:off x="3881438" y="1071563"/>
          <a:ext cx="2230437" cy="1071562"/>
        </p:xfrm>
        <a:graphic>
          <a:graphicData uri="http://schemas.openxmlformats.org/presentationml/2006/ole">
            <mc:AlternateContent xmlns:mc="http://schemas.openxmlformats.org/markup-compatibility/2006">
              <mc:Choice xmlns:v="urn:schemas-microsoft-com:vml" Requires="v">
                <p:oleObj name="Equação" r:id="rId2" imgW="977900" imgH="469900" progId="Equation.3">
                  <p:embed/>
                </p:oleObj>
              </mc:Choice>
              <mc:Fallback>
                <p:oleObj name="Equação" r:id="rId2" imgW="977900" imgH="4699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438" y="1071563"/>
                        <a:ext cx="2230437"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6115" name="Object 3"/>
          <p:cNvGraphicFramePr>
            <a:graphicFrameLocks noChangeAspect="1"/>
          </p:cNvGraphicFramePr>
          <p:nvPr/>
        </p:nvGraphicFramePr>
        <p:xfrm>
          <a:off x="5724525" y="2071688"/>
          <a:ext cx="2751138" cy="809625"/>
        </p:xfrm>
        <a:graphic>
          <a:graphicData uri="http://schemas.openxmlformats.org/presentationml/2006/ole">
            <mc:AlternateContent xmlns:mc="http://schemas.openxmlformats.org/markup-compatibility/2006">
              <mc:Choice xmlns:v="urn:schemas-microsoft-com:vml" Requires="v">
                <p:oleObj name="Equação" r:id="rId4" imgW="1205977" imgH="355446" progId="Equation.3">
                  <p:embed/>
                </p:oleObj>
              </mc:Choice>
              <mc:Fallback>
                <p:oleObj name="Equação" r:id="rId4" imgW="1205977"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525" y="2071688"/>
                        <a:ext cx="2751138"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6116" name="Object 4"/>
          <p:cNvGraphicFramePr>
            <a:graphicFrameLocks noChangeAspect="1"/>
          </p:cNvGraphicFramePr>
          <p:nvPr/>
        </p:nvGraphicFramePr>
        <p:xfrm>
          <a:off x="5456238" y="3300413"/>
          <a:ext cx="4140200" cy="1128712"/>
        </p:xfrm>
        <a:graphic>
          <a:graphicData uri="http://schemas.openxmlformats.org/presentationml/2006/ole">
            <mc:AlternateContent xmlns:mc="http://schemas.openxmlformats.org/markup-compatibility/2006">
              <mc:Choice xmlns:v="urn:schemas-microsoft-com:vml" Requires="v">
                <p:oleObj name="Equação" r:id="rId6" imgW="1815312" imgH="495085" progId="Equation.3">
                  <p:embed/>
                </p:oleObj>
              </mc:Choice>
              <mc:Fallback>
                <p:oleObj name="Equação" r:id="rId6" imgW="1815312" imgH="49508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6238" y="3300413"/>
                        <a:ext cx="4140200"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46114"/>
                                        </p:tgtEl>
                                        <p:attrNameLst>
                                          <p:attrName>style.visibility</p:attrName>
                                        </p:attrNameLst>
                                      </p:cBhvr>
                                      <p:to>
                                        <p:strVal val="visible"/>
                                      </p:to>
                                    </p:set>
                                    <p:animEffect transition="in" filter="box(in)">
                                      <p:cBhvr>
                                        <p:cTn id="10" dur="500"/>
                                        <p:tgtEl>
                                          <p:spTgt spid="3461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46115"/>
                                        </p:tgtEl>
                                        <p:attrNameLst>
                                          <p:attrName>style.visibility</p:attrName>
                                        </p:attrNameLst>
                                      </p:cBhvr>
                                      <p:to>
                                        <p:strVal val="visible"/>
                                      </p:to>
                                    </p:set>
                                    <p:animEffect transition="in" filter="box(in)">
                                      <p:cBhvr>
                                        <p:cTn id="18" dur="500"/>
                                        <p:tgtEl>
                                          <p:spTgt spid="34611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ox(in)">
                                      <p:cBhvr>
                                        <p:cTn id="26" dur="500"/>
                                        <p:tgtEl>
                                          <p:spTgt spid="3">
                                            <p:txEl>
                                              <p:pRg st="5" end="5"/>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346116"/>
                                        </p:tgtEl>
                                        <p:attrNameLst>
                                          <p:attrName>style.visibility</p:attrName>
                                        </p:attrNameLst>
                                      </p:cBhvr>
                                      <p:to>
                                        <p:strVal val="visible"/>
                                      </p:to>
                                    </p:set>
                                    <p:animEffect transition="in" filter="box(in)">
                                      <p:cBhvr>
                                        <p:cTn id="29" dur="500"/>
                                        <p:tgtEl>
                                          <p:spTgt spid="3461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ox(in)">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ítulo 1"/>
          <p:cNvSpPr>
            <a:spLocks noGrp="1"/>
          </p:cNvSpPr>
          <p:nvPr>
            <p:ph type="title"/>
          </p:nvPr>
        </p:nvSpPr>
        <p:spPr/>
        <p:txBody>
          <a:bodyPr/>
          <a:lstStyle/>
          <a:p>
            <a:pPr eaLnBrk="1" hangingPunct="1"/>
            <a:r>
              <a:rPr lang="en-US" altLang="pt-BR"/>
              <a:t>Ultrapassagem % X Amortecimento</a:t>
            </a:r>
            <a:endParaRPr lang="pt-BR" altLang="pt-BR"/>
          </a:p>
        </p:txBody>
      </p:sp>
      <p:pic>
        <p:nvPicPr>
          <p:cNvPr id="512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057275"/>
            <a:ext cx="750093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ítulo 1"/>
          <p:cNvSpPr>
            <a:spLocks noGrp="1"/>
          </p:cNvSpPr>
          <p:nvPr>
            <p:ph type="title"/>
          </p:nvPr>
        </p:nvSpPr>
        <p:spPr/>
        <p:txBody>
          <a:bodyPr/>
          <a:lstStyle/>
          <a:p>
            <a:pPr eaLnBrk="1" hangingPunct="1"/>
            <a:r>
              <a:rPr lang="en-US" altLang="pt-BR"/>
              <a:t>Tempo de Subida Normalizado </a:t>
            </a:r>
            <a:br>
              <a:rPr lang="en-US" altLang="pt-BR"/>
            </a:br>
            <a:r>
              <a:rPr lang="en-US" altLang="pt-BR"/>
              <a:t>para w</a:t>
            </a:r>
            <a:r>
              <a:rPr lang="en-US" altLang="pt-BR" baseline="-25000"/>
              <a:t>n</a:t>
            </a:r>
            <a:r>
              <a:rPr lang="en-US" altLang="pt-BR"/>
              <a:t> =1 x Amortecimento</a:t>
            </a:r>
            <a:endParaRPr lang="pt-BR" altLang="pt-BR"/>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1000125"/>
            <a:ext cx="8786812" cy="558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ítulo 1"/>
          <p:cNvSpPr>
            <a:spLocks noGrp="1"/>
          </p:cNvSpPr>
          <p:nvPr>
            <p:ph type="title"/>
          </p:nvPr>
        </p:nvSpPr>
        <p:spPr/>
        <p:txBody>
          <a:bodyPr/>
          <a:lstStyle/>
          <a:p>
            <a:pPr eaLnBrk="1" hangingPunct="1"/>
            <a:r>
              <a:rPr lang="en-US" altLang="pt-BR"/>
              <a:t>Exemplo 4.5, Nise, pag.140</a:t>
            </a:r>
            <a:endParaRPr lang="pt-BR" altLang="pt-BR"/>
          </a:p>
        </p:txBody>
      </p:sp>
      <p:sp>
        <p:nvSpPr>
          <p:cNvPr id="3" name="Espaço Reservado para Conteúdo 2"/>
          <p:cNvSpPr>
            <a:spLocks noGrp="1"/>
          </p:cNvSpPr>
          <p:nvPr>
            <p:ph idx="1"/>
          </p:nvPr>
        </p:nvSpPr>
        <p:spPr/>
        <p:txBody>
          <a:bodyPr/>
          <a:lstStyle/>
          <a:p>
            <a:pPr eaLnBrk="1" hangingPunct="1"/>
            <a:r>
              <a:rPr lang="en-US" altLang="pt-BR"/>
              <a:t>Seja G(s) = 100/(s</a:t>
            </a:r>
            <a:r>
              <a:rPr lang="en-US" altLang="pt-BR" baseline="30000"/>
              <a:t>2</a:t>
            </a:r>
            <a:r>
              <a:rPr lang="en-US" altLang="pt-BR"/>
              <a:t> + 15s + 100)</a:t>
            </a:r>
            <a:endParaRPr lang="pt-BR" altLang="pt-BR"/>
          </a:p>
          <a:p>
            <a:pPr eaLnBrk="1" hangingPunct="1"/>
            <a:r>
              <a:rPr lang="en-US" altLang="pt-BR"/>
              <a:t>Calcule T</a:t>
            </a:r>
            <a:r>
              <a:rPr lang="en-US" altLang="pt-BR" baseline="-25000"/>
              <a:t>p</a:t>
            </a:r>
            <a:r>
              <a:rPr lang="en-US" altLang="pt-BR"/>
              <a:t> , %UP, T</a:t>
            </a:r>
            <a:r>
              <a:rPr lang="en-US" altLang="pt-BR" baseline="-25000"/>
              <a:t>s</a:t>
            </a:r>
            <a:r>
              <a:rPr lang="en-US" altLang="pt-BR"/>
              <a:t> , T</a:t>
            </a:r>
            <a:r>
              <a:rPr lang="en-US" altLang="pt-BR" baseline="-25000"/>
              <a:t>r</a:t>
            </a:r>
            <a:r>
              <a:rPr lang="en-US" altLang="pt-BR"/>
              <a:t> </a:t>
            </a:r>
          </a:p>
          <a:p>
            <a:pPr lvl="1" eaLnBrk="1" hangingPunct="1"/>
            <a:r>
              <a:rPr lang="en-US" altLang="pt-BR"/>
              <a:t>1o : w</a:t>
            </a:r>
            <a:r>
              <a:rPr lang="en-US" altLang="pt-BR" baseline="-25000"/>
              <a:t>n</a:t>
            </a:r>
            <a:r>
              <a:rPr lang="en-US" altLang="pt-BR"/>
              <a:t> = 100^(1/2)=10 e </a:t>
            </a:r>
            <a:r>
              <a:rPr lang="el-GR" altLang="pt-BR"/>
              <a:t>ε</a:t>
            </a:r>
            <a:r>
              <a:rPr lang="en-US" altLang="pt-BR"/>
              <a:t> = 15/(2*10) = 0,75</a:t>
            </a:r>
          </a:p>
          <a:p>
            <a:pPr lvl="1" eaLnBrk="1" hangingPunct="1"/>
            <a:endParaRPr lang="en-US" altLang="pt-BR"/>
          </a:p>
          <a:p>
            <a:pPr lvl="1" eaLnBrk="1" hangingPunct="1"/>
            <a:r>
              <a:rPr lang="en-US" altLang="pt-BR"/>
              <a:t>2o : T</a:t>
            </a:r>
            <a:r>
              <a:rPr lang="en-US" altLang="pt-BR" baseline="-25000"/>
              <a:t>p</a:t>
            </a:r>
            <a:r>
              <a:rPr lang="en-US" altLang="pt-BR"/>
              <a:t> = 0,475, %UP = 2,838 e T</a:t>
            </a:r>
            <a:r>
              <a:rPr lang="en-US" altLang="pt-BR" baseline="-25000"/>
              <a:t>s</a:t>
            </a:r>
            <a:r>
              <a:rPr lang="en-US" altLang="pt-BR"/>
              <a:t> = 0,533 			( por aplicação de fórmula a partir de w</a:t>
            </a:r>
            <a:r>
              <a:rPr lang="en-US" altLang="pt-BR" baseline="-25000"/>
              <a:t>n</a:t>
            </a:r>
            <a:r>
              <a:rPr lang="en-US" altLang="pt-BR"/>
              <a:t> e </a:t>
            </a:r>
            <a:r>
              <a:rPr lang="el-GR" altLang="pt-BR"/>
              <a:t>ε</a:t>
            </a:r>
            <a:r>
              <a:rPr lang="en-US" altLang="pt-BR"/>
              <a:t> )</a:t>
            </a:r>
          </a:p>
          <a:p>
            <a:pPr lvl="1" eaLnBrk="1" hangingPunct="1"/>
            <a:endParaRPr lang="en-US" altLang="pt-BR"/>
          </a:p>
          <a:p>
            <a:pPr lvl="1" eaLnBrk="1" hangingPunct="1"/>
            <a:r>
              <a:rPr lang="en-US" altLang="pt-BR"/>
              <a:t>3o : Usando o gráfico do slide anterior para </a:t>
            </a:r>
            <a:r>
              <a:rPr lang="el-GR" altLang="pt-BR"/>
              <a:t>ε</a:t>
            </a:r>
            <a:r>
              <a:rPr lang="en-US" altLang="pt-BR"/>
              <a:t> = 0,75 o T</a:t>
            </a:r>
            <a:r>
              <a:rPr lang="en-US" altLang="pt-BR" baseline="-25000"/>
              <a:t>r </a:t>
            </a:r>
            <a:r>
              <a:rPr lang="en-US" altLang="pt-BR"/>
              <a:t>normalizado ( w</a:t>
            </a:r>
            <a:r>
              <a:rPr lang="en-US" altLang="pt-BR" baseline="-25000"/>
              <a:t>n </a:t>
            </a:r>
            <a:r>
              <a:rPr lang="en-US" altLang="pt-BR"/>
              <a:t>= 1) será 2,3</a:t>
            </a:r>
          </a:p>
          <a:p>
            <a:pPr lvl="1" eaLnBrk="1" hangingPunct="1"/>
            <a:r>
              <a:rPr lang="en-US" altLang="pt-BR"/>
              <a:t>4o : Sendo w</a:t>
            </a:r>
            <a:r>
              <a:rPr lang="en-US" altLang="pt-BR" baseline="-25000"/>
              <a:t>n</a:t>
            </a:r>
            <a:r>
              <a:rPr lang="en-US" altLang="pt-BR"/>
              <a:t> = 10, T</a:t>
            </a:r>
            <a:r>
              <a:rPr lang="en-US" altLang="pt-BR" baseline="-25000"/>
              <a:t>r </a:t>
            </a:r>
            <a:r>
              <a:rPr lang="en-US" altLang="pt-BR"/>
              <a:t> = 2,3/10 = 0,223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1"/>
          <p:cNvSpPr>
            <a:spLocks noGrp="1"/>
          </p:cNvSpPr>
          <p:nvPr>
            <p:ph type="title"/>
          </p:nvPr>
        </p:nvSpPr>
        <p:spPr/>
        <p:txBody>
          <a:bodyPr/>
          <a:lstStyle/>
          <a:p>
            <a:pPr eaLnBrk="1" hangingPunct="1"/>
            <a:r>
              <a:rPr lang="en-US" altLang="pt-BR"/>
              <a:t>Relacionando as especificações com a localização dos pólos</a:t>
            </a:r>
            <a:endParaRPr lang="pt-BR" altLang="pt-BR"/>
          </a:p>
        </p:txBody>
      </p:sp>
      <p:pic>
        <p:nvPicPr>
          <p:cNvPr id="542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613" y="1219200"/>
            <a:ext cx="5529262"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54276" name="Object 2"/>
          <p:cNvGraphicFramePr>
            <a:graphicFrameLocks noChangeAspect="1"/>
          </p:cNvGraphicFramePr>
          <p:nvPr/>
        </p:nvGraphicFramePr>
        <p:xfrm>
          <a:off x="411163" y="1857375"/>
          <a:ext cx="3041650" cy="1071563"/>
        </p:xfrm>
        <a:graphic>
          <a:graphicData uri="http://schemas.openxmlformats.org/presentationml/2006/ole">
            <mc:AlternateContent xmlns:mc="http://schemas.openxmlformats.org/markup-compatibility/2006">
              <mc:Choice xmlns:v="urn:schemas-microsoft-com:vml" Requires="v">
                <p:oleObj name="Equação" r:id="rId3" imgW="1333500" imgH="469900" progId="Equation.3">
                  <p:embed/>
                </p:oleObj>
              </mc:Choice>
              <mc:Fallback>
                <p:oleObj name="Equação" r:id="rId3" imgW="1333500" imgH="469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1857375"/>
                        <a:ext cx="304165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7" name="Object 4"/>
          <p:cNvGraphicFramePr>
            <a:graphicFrameLocks noChangeAspect="1"/>
          </p:cNvGraphicFramePr>
          <p:nvPr/>
        </p:nvGraphicFramePr>
        <p:xfrm>
          <a:off x="411163" y="3133725"/>
          <a:ext cx="2143125" cy="984250"/>
        </p:xfrm>
        <a:graphic>
          <a:graphicData uri="http://schemas.openxmlformats.org/presentationml/2006/ole">
            <mc:AlternateContent xmlns:mc="http://schemas.openxmlformats.org/markup-compatibility/2006">
              <mc:Choice xmlns:v="urn:schemas-microsoft-com:vml" Requires="v">
                <p:oleObj name="Equação" r:id="rId5" imgW="939392" imgH="431613" progId="Equation.3">
                  <p:embed/>
                </p:oleObj>
              </mc:Choice>
              <mc:Fallback>
                <p:oleObj name="Equação" r:id="rId5" imgW="939392"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163" y="3133725"/>
                        <a:ext cx="21431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8" name="Object 5"/>
          <p:cNvGraphicFramePr>
            <a:graphicFrameLocks noChangeAspect="1"/>
          </p:cNvGraphicFramePr>
          <p:nvPr/>
        </p:nvGraphicFramePr>
        <p:xfrm>
          <a:off x="411163" y="4324350"/>
          <a:ext cx="1360487" cy="461963"/>
        </p:xfrm>
        <a:graphic>
          <a:graphicData uri="http://schemas.openxmlformats.org/presentationml/2006/ole">
            <mc:AlternateContent xmlns:mc="http://schemas.openxmlformats.org/markup-compatibility/2006">
              <mc:Choice xmlns:v="urn:schemas-microsoft-com:vml" Requires="v">
                <p:oleObj name="Equação" r:id="rId7" imgW="596641" imgH="203112" progId="Equation.3">
                  <p:embed/>
                </p:oleObj>
              </mc:Choice>
              <mc:Fallback>
                <p:oleObj name="Equação" r:id="rId7" imgW="596641"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163" y="4324350"/>
                        <a:ext cx="1360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ítulo 1"/>
          <p:cNvSpPr>
            <a:spLocks noGrp="1"/>
          </p:cNvSpPr>
          <p:nvPr>
            <p:ph type="title"/>
          </p:nvPr>
        </p:nvSpPr>
        <p:spPr/>
        <p:txBody>
          <a:bodyPr/>
          <a:lstStyle/>
          <a:p>
            <a:pPr eaLnBrk="1" hangingPunct="1"/>
            <a:r>
              <a:rPr lang="en-US" altLang="pt-BR"/>
              <a:t>Linhas de Amortecimento, Tempo de Pico e Tempo de Assent. constantes</a:t>
            </a:r>
            <a:endParaRPr lang="pt-BR" altLang="pt-BR"/>
          </a:p>
        </p:txBody>
      </p:sp>
      <p:graphicFrame>
        <p:nvGraphicFramePr>
          <p:cNvPr id="347138" name="Object 2"/>
          <p:cNvGraphicFramePr>
            <a:graphicFrameLocks noChangeAspect="1"/>
          </p:cNvGraphicFramePr>
          <p:nvPr/>
        </p:nvGraphicFramePr>
        <p:xfrm>
          <a:off x="309563" y="3214688"/>
          <a:ext cx="1216025" cy="984250"/>
        </p:xfrm>
        <a:graphic>
          <a:graphicData uri="http://schemas.openxmlformats.org/presentationml/2006/ole">
            <mc:AlternateContent xmlns:mc="http://schemas.openxmlformats.org/markup-compatibility/2006">
              <mc:Choice xmlns:v="urn:schemas-microsoft-com:vml" Requires="v">
                <p:oleObj name="Equação" r:id="rId2" imgW="533169" imgH="431613" progId="Equation.3">
                  <p:embed/>
                </p:oleObj>
              </mc:Choice>
              <mc:Fallback>
                <p:oleObj name="Equação" r:id="rId2" imgW="533169" imgH="431613"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3214688"/>
                        <a:ext cx="12160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7140" name="Object 3"/>
          <p:cNvGraphicFramePr>
            <a:graphicFrameLocks noChangeAspect="1"/>
          </p:cNvGraphicFramePr>
          <p:nvPr/>
        </p:nvGraphicFramePr>
        <p:xfrm>
          <a:off x="7788275" y="5286375"/>
          <a:ext cx="1187450" cy="984250"/>
        </p:xfrm>
        <a:graphic>
          <a:graphicData uri="http://schemas.openxmlformats.org/presentationml/2006/ole">
            <mc:AlternateContent xmlns:mc="http://schemas.openxmlformats.org/markup-compatibility/2006">
              <mc:Choice xmlns:v="urn:schemas-microsoft-com:vml" Requires="v">
                <p:oleObj name="Equação" r:id="rId4" imgW="520474" imgH="431613" progId="Equation.3">
                  <p:embed/>
                </p:oleObj>
              </mc:Choice>
              <mc:Fallback>
                <p:oleObj name="Equação" r:id="rId4" imgW="520474"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8275" y="5286375"/>
                        <a:ext cx="11874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7141" name="Object 4"/>
          <p:cNvGraphicFramePr>
            <a:graphicFrameLocks noChangeAspect="1"/>
          </p:cNvGraphicFramePr>
          <p:nvPr/>
        </p:nvGraphicFramePr>
        <p:xfrm>
          <a:off x="1595438" y="1071563"/>
          <a:ext cx="1928812" cy="461962"/>
        </p:xfrm>
        <a:graphic>
          <a:graphicData uri="http://schemas.openxmlformats.org/presentationml/2006/ole">
            <mc:AlternateContent xmlns:mc="http://schemas.openxmlformats.org/markup-compatibility/2006">
              <mc:Choice xmlns:v="urn:schemas-microsoft-com:vml" Requires="v">
                <p:oleObj name="Equação" r:id="rId6" imgW="596641" imgH="203112" progId="Equation.3">
                  <p:embed/>
                </p:oleObj>
              </mc:Choice>
              <mc:Fallback>
                <p:oleObj name="Equação" r:id="rId6" imgW="596641" imgH="2031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5438" y="1071563"/>
                        <a:ext cx="1928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530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600" y="1143000"/>
            <a:ext cx="5954713"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cxnSp>
        <p:nvCxnSpPr>
          <p:cNvPr id="9" name="Conector de seta reta 8"/>
          <p:cNvCxnSpPr/>
          <p:nvPr/>
        </p:nvCxnSpPr>
        <p:spPr>
          <a:xfrm>
            <a:off x="2952750" y="1500188"/>
            <a:ext cx="2714625" cy="71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2952750" y="1571625"/>
            <a:ext cx="1928813" cy="9286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ector de seta reta 13"/>
          <p:cNvCxnSpPr/>
          <p:nvPr/>
        </p:nvCxnSpPr>
        <p:spPr>
          <a:xfrm flipV="1">
            <a:off x="2024063" y="2786063"/>
            <a:ext cx="2786062" cy="928687"/>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p:nvPr/>
        </p:nvCxnSpPr>
        <p:spPr>
          <a:xfrm flipV="1">
            <a:off x="2024063" y="2071688"/>
            <a:ext cx="2857500" cy="1643062"/>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8" name="Conector de seta reta 17"/>
          <p:cNvCxnSpPr/>
          <p:nvPr/>
        </p:nvCxnSpPr>
        <p:spPr>
          <a:xfrm rot="10800000">
            <a:off x="6096000" y="4786313"/>
            <a:ext cx="1928813" cy="571500"/>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p:nvPr/>
        </p:nvCxnSpPr>
        <p:spPr>
          <a:xfrm rot="10800000">
            <a:off x="5310188" y="5000625"/>
            <a:ext cx="2571750" cy="357188"/>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47141"/>
                                        </p:tgtEl>
                                        <p:attrNameLst>
                                          <p:attrName>style.visibility</p:attrName>
                                        </p:attrNameLst>
                                      </p:cBhvr>
                                      <p:to>
                                        <p:strVal val="visible"/>
                                      </p:to>
                                    </p:set>
                                    <p:animEffect transition="in" filter="box(in)">
                                      <p:cBhvr>
                                        <p:cTn id="7" dur="500"/>
                                        <p:tgtEl>
                                          <p:spTgt spid="3471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xit" presetSubtype="16" fill="hold" nodeType="clickEffect">
                                  <p:stCondLst>
                                    <p:cond delay="0"/>
                                  </p:stCondLst>
                                  <p:childTnLst>
                                    <p:animEffect transition="out" filter="box(in)">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4" presetClass="exit" presetSubtype="16" fill="hold" nodeType="withEffect">
                                  <p:stCondLst>
                                    <p:cond delay="0"/>
                                  </p:stCondLst>
                                  <p:childTnLst>
                                    <p:animEffect transition="out" filter="box(in)">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4" presetClass="exit" presetSubtype="16" fill="hold" nodeType="withEffect">
                                  <p:stCondLst>
                                    <p:cond delay="0"/>
                                  </p:stCondLst>
                                  <p:childTnLst>
                                    <p:animEffect transition="out" filter="box(in)">
                                      <p:cBhvr>
                                        <p:cTn id="27" dur="500"/>
                                        <p:tgtEl>
                                          <p:spTgt spid="347141"/>
                                        </p:tgtEl>
                                      </p:cBhvr>
                                    </p:animEffect>
                                    <p:set>
                                      <p:cBhvr>
                                        <p:cTn id="28" dur="1" fill="hold">
                                          <p:stCondLst>
                                            <p:cond delay="499"/>
                                          </p:stCondLst>
                                        </p:cTn>
                                        <p:tgtEl>
                                          <p:spTgt spid="347141"/>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p:cTn id="32" dur="1" fill="hold">
                                          <p:stCondLst>
                                            <p:cond delay="0"/>
                                          </p:stCondLst>
                                        </p:cTn>
                                        <p:tgtEl>
                                          <p:spTgt spid="347138"/>
                                        </p:tgtEl>
                                        <p:attrNameLst>
                                          <p:attrName>style.visibility</p:attrName>
                                        </p:attrNameLst>
                                      </p:cBhvr>
                                      <p:to>
                                        <p:strVal val="visible"/>
                                      </p:to>
                                    </p:set>
                                    <p:animEffect transition="in" filter="box(in)">
                                      <p:cBhvr>
                                        <p:cTn id="33" dur="500"/>
                                        <p:tgtEl>
                                          <p:spTgt spid="34713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ox(in)">
                                      <p:cBhvr>
                                        <p:cTn id="38" dur="500"/>
                                        <p:tgtEl>
                                          <p:spTgt spid="1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ox(in)">
                                      <p:cBhvr>
                                        <p:cTn id="43" dur="500"/>
                                        <p:tgtEl>
                                          <p:spTgt spid="1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xit" presetSubtype="16" fill="hold" nodeType="clickEffect">
                                  <p:stCondLst>
                                    <p:cond delay="0"/>
                                  </p:stCondLst>
                                  <p:childTnLst>
                                    <p:animEffect transition="out" filter="box(in)">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4" presetClass="exit" presetSubtype="16" fill="hold" nodeType="withEffect">
                                  <p:stCondLst>
                                    <p:cond delay="0"/>
                                  </p:stCondLst>
                                  <p:childTnLst>
                                    <p:animEffect transition="out" filter="box(in)">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4" presetClass="exit" presetSubtype="16" fill="hold" nodeType="withEffect">
                                  <p:stCondLst>
                                    <p:cond delay="0"/>
                                  </p:stCondLst>
                                  <p:childTnLst>
                                    <p:animEffect transition="out" filter="box(in)">
                                      <p:cBhvr>
                                        <p:cTn id="53" dur="500"/>
                                        <p:tgtEl>
                                          <p:spTgt spid="347138"/>
                                        </p:tgtEl>
                                      </p:cBhvr>
                                    </p:animEffect>
                                    <p:set>
                                      <p:cBhvr>
                                        <p:cTn id="54" dur="1" fill="hold">
                                          <p:stCondLst>
                                            <p:cond delay="499"/>
                                          </p:stCondLst>
                                        </p:cTn>
                                        <p:tgtEl>
                                          <p:spTgt spid="347138"/>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16" fill="hold" nodeType="clickEffect">
                                  <p:stCondLst>
                                    <p:cond delay="0"/>
                                  </p:stCondLst>
                                  <p:childTnLst>
                                    <p:set>
                                      <p:cBhvr>
                                        <p:cTn id="58" dur="1" fill="hold">
                                          <p:stCondLst>
                                            <p:cond delay="0"/>
                                          </p:stCondLst>
                                        </p:cTn>
                                        <p:tgtEl>
                                          <p:spTgt spid="347140"/>
                                        </p:tgtEl>
                                        <p:attrNameLst>
                                          <p:attrName>style.visibility</p:attrName>
                                        </p:attrNameLst>
                                      </p:cBhvr>
                                      <p:to>
                                        <p:strVal val="visible"/>
                                      </p:to>
                                    </p:set>
                                    <p:animEffect transition="in" filter="box(in)">
                                      <p:cBhvr>
                                        <p:cTn id="59" dur="500"/>
                                        <p:tgtEl>
                                          <p:spTgt spid="34714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16" fill="hold"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ox(in)">
                                      <p:cBhvr>
                                        <p:cTn id="64" dur="500"/>
                                        <p:tgtEl>
                                          <p:spTgt spid="1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4" presetClass="entr" presetSubtype="16" fill="hold"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box(in)">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ítulo 1"/>
          <p:cNvSpPr>
            <a:spLocks noGrp="1"/>
          </p:cNvSpPr>
          <p:nvPr>
            <p:ph type="title"/>
          </p:nvPr>
        </p:nvSpPr>
        <p:spPr/>
        <p:txBody>
          <a:bodyPr/>
          <a:lstStyle/>
          <a:p>
            <a:pPr eaLnBrk="1" hangingPunct="1"/>
            <a:r>
              <a:rPr lang="en-US" altLang="pt-BR"/>
              <a:t>Significado das linhas de constância</a:t>
            </a:r>
            <a:endParaRPr lang="pt-BR" altLang="pt-BR"/>
          </a:p>
        </p:txBody>
      </p:sp>
      <p:pic>
        <p:nvPicPr>
          <p:cNvPr id="563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985838"/>
            <a:ext cx="95250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 name="CaixaDeTexto 4"/>
          <p:cNvSpPr txBox="1"/>
          <p:nvPr/>
        </p:nvSpPr>
        <p:spPr>
          <a:xfrm>
            <a:off x="3309938" y="1385888"/>
            <a:ext cx="3359150" cy="400050"/>
          </a:xfrm>
          <a:prstGeom prst="rect">
            <a:avLst/>
          </a:prstGeom>
          <a:noFill/>
        </p:spPr>
        <p:txBody>
          <a:bodyPr wrap="none">
            <a:spAutoFit/>
          </a:bodyPr>
          <a:lstStyle/>
          <a:p>
            <a:pPr algn="ctr">
              <a:defRPr/>
            </a:pPr>
            <a:r>
              <a:rPr lang="en-US" sz="2000" dirty="0" err="1">
                <a:solidFill>
                  <a:srgbClr val="000000"/>
                </a:solidFill>
                <a:latin typeface="Verdana"/>
                <a:cs typeface="+mn-cs"/>
              </a:rPr>
              <a:t>Assentamento</a:t>
            </a:r>
            <a:r>
              <a:rPr lang="en-US" sz="2000" dirty="0">
                <a:solidFill>
                  <a:srgbClr val="000000"/>
                </a:solidFill>
                <a:latin typeface="Verdana"/>
                <a:cs typeface="+mn-cs"/>
              </a:rPr>
              <a:t> </a:t>
            </a:r>
            <a:r>
              <a:rPr lang="en-US" sz="2000" dirty="0" err="1">
                <a:solidFill>
                  <a:srgbClr val="000000"/>
                </a:solidFill>
                <a:latin typeface="Verdana"/>
                <a:cs typeface="+mn-cs"/>
              </a:rPr>
              <a:t>constante</a:t>
            </a:r>
            <a:endParaRPr lang="pt-BR" sz="2000" dirty="0">
              <a:solidFill>
                <a:srgbClr val="000000"/>
              </a:solidFill>
              <a:latin typeface="Verdana"/>
              <a:cs typeface="+mn-cs"/>
            </a:endParaRPr>
          </a:p>
        </p:txBody>
      </p:sp>
      <p:sp>
        <p:nvSpPr>
          <p:cNvPr id="6" name="CaixaDeTexto 5"/>
          <p:cNvSpPr txBox="1"/>
          <p:nvPr/>
        </p:nvSpPr>
        <p:spPr>
          <a:xfrm>
            <a:off x="3452813" y="3171825"/>
            <a:ext cx="2041525" cy="400050"/>
          </a:xfrm>
          <a:prstGeom prst="rect">
            <a:avLst/>
          </a:prstGeom>
          <a:noFill/>
        </p:spPr>
        <p:txBody>
          <a:bodyPr wrap="none">
            <a:spAutoFit/>
          </a:bodyPr>
          <a:lstStyle/>
          <a:p>
            <a:pPr algn="ctr">
              <a:defRPr/>
            </a:pPr>
            <a:r>
              <a:rPr lang="en-US" sz="2000" dirty="0">
                <a:solidFill>
                  <a:srgbClr val="000000"/>
                </a:solidFill>
                <a:latin typeface="Verdana"/>
                <a:cs typeface="+mn-cs"/>
              </a:rPr>
              <a:t>Pico </a:t>
            </a:r>
            <a:r>
              <a:rPr lang="en-US" sz="2000" dirty="0" err="1">
                <a:solidFill>
                  <a:srgbClr val="000000"/>
                </a:solidFill>
                <a:latin typeface="Verdana"/>
                <a:cs typeface="+mn-cs"/>
              </a:rPr>
              <a:t>constante</a:t>
            </a:r>
            <a:endParaRPr lang="pt-BR" sz="2000" dirty="0">
              <a:solidFill>
                <a:srgbClr val="000000"/>
              </a:solidFill>
              <a:latin typeface="Verdana"/>
              <a:cs typeface="+mn-cs"/>
            </a:endParaRPr>
          </a:p>
        </p:txBody>
      </p:sp>
      <p:sp>
        <p:nvSpPr>
          <p:cNvPr id="7" name="CaixaDeTexto 6"/>
          <p:cNvSpPr txBox="1"/>
          <p:nvPr/>
        </p:nvSpPr>
        <p:spPr>
          <a:xfrm>
            <a:off x="3095625" y="4857750"/>
            <a:ext cx="3494088" cy="400050"/>
          </a:xfrm>
          <a:prstGeom prst="rect">
            <a:avLst/>
          </a:prstGeom>
          <a:noFill/>
        </p:spPr>
        <p:txBody>
          <a:bodyPr wrap="none">
            <a:spAutoFit/>
          </a:bodyPr>
          <a:lstStyle/>
          <a:p>
            <a:pPr algn="ctr">
              <a:defRPr/>
            </a:pPr>
            <a:r>
              <a:rPr lang="en-US" sz="2000" dirty="0" err="1">
                <a:solidFill>
                  <a:srgbClr val="000000"/>
                </a:solidFill>
                <a:latin typeface="Verdana"/>
                <a:cs typeface="+mn-cs"/>
              </a:rPr>
              <a:t>Amortecimento</a:t>
            </a:r>
            <a:r>
              <a:rPr lang="en-US" sz="2000" dirty="0">
                <a:solidFill>
                  <a:srgbClr val="000000"/>
                </a:solidFill>
                <a:latin typeface="Verdana"/>
                <a:cs typeface="+mn-cs"/>
              </a:rPr>
              <a:t> </a:t>
            </a:r>
            <a:r>
              <a:rPr lang="en-US" sz="2000" dirty="0" err="1">
                <a:solidFill>
                  <a:srgbClr val="000000"/>
                </a:solidFill>
                <a:latin typeface="Verdana"/>
                <a:cs typeface="+mn-cs"/>
              </a:rPr>
              <a:t>constante</a:t>
            </a:r>
            <a:endParaRPr lang="pt-BR" sz="2000" dirty="0">
              <a:solidFill>
                <a:srgbClr val="000000"/>
              </a:solidFill>
              <a:latin typeface="Verdan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Sequência</a:t>
            </a:r>
            <a:r>
              <a:rPr lang="en-US" dirty="0"/>
              <a:t> de </a:t>
            </a:r>
            <a:r>
              <a:rPr lang="en-US" dirty="0" err="1"/>
              <a:t>Aulas</a:t>
            </a:r>
            <a:r>
              <a:rPr lang="en-US" dirty="0"/>
              <a:t> – N2</a:t>
            </a:r>
            <a:endParaRPr lang="pt-BR" dirty="0"/>
          </a:p>
        </p:txBody>
      </p:sp>
      <p:sp>
        <p:nvSpPr>
          <p:cNvPr id="4" name="Espaço Reservado para Conteúdo 3"/>
          <p:cNvSpPr>
            <a:spLocks noGrp="1"/>
          </p:cNvSpPr>
          <p:nvPr>
            <p:ph sz="half" idx="1"/>
          </p:nvPr>
        </p:nvSpPr>
        <p:spPr>
          <a:xfrm>
            <a:off x="56456" y="836712"/>
            <a:ext cx="4900613" cy="5688632"/>
          </a:xfrm>
        </p:spPr>
        <p:txBody>
          <a:bodyPr>
            <a:normAutofit fontScale="92500" lnSpcReduction="10000"/>
          </a:bodyPr>
          <a:lstStyle/>
          <a:p>
            <a:r>
              <a:rPr lang="en-US" dirty="0"/>
              <a:t>18</a:t>
            </a:r>
            <a:r>
              <a:rPr lang="en-US" baseline="30000" dirty="0"/>
              <a:t>a</a:t>
            </a:r>
            <a:r>
              <a:rPr lang="en-US" dirty="0"/>
              <a:t> </a:t>
            </a:r>
            <a:r>
              <a:rPr lang="en-US" dirty="0" err="1"/>
              <a:t>Semana</a:t>
            </a:r>
            <a:endParaRPr lang="en-US" dirty="0"/>
          </a:p>
          <a:p>
            <a:pPr lvl="1"/>
            <a:r>
              <a:rPr lang="pt-BR" dirty="0"/>
              <a:t>Sistemas de Controle Digital</a:t>
            </a:r>
          </a:p>
          <a:p>
            <a:pPr lvl="1"/>
            <a:r>
              <a:rPr lang="pt-BR" dirty="0"/>
              <a:t>Estabilidade no Plano Z, Erros de Estado Estacionário, Resposta Transitória (cap.13)</a:t>
            </a:r>
          </a:p>
          <a:p>
            <a:pPr lvl="2"/>
            <a:r>
              <a:rPr lang="pt-BR" dirty="0"/>
              <a:t>Redução de diagrama de blocos</a:t>
            </a:r>
          </a:p>
          <a:p>
            <a:pPr lvl="2"/>
            <a:r>
              <a:rPr lang="pt-BR" dirty="0"/>
              <a:t>Ex.13-5 : Função de </a:t>
            </a:r>
            <a:r>
              <a:rPr lang="pt-BR" dirty="0" err="1"/>
              <a:t>transf.pulsada</a:t>
            </a:r>
            <a:r>
              <a:rPr lang="pt-BR" dirty="0"/>
              <a:t> com </a:t>
            </a:r>
            <a:r>
              <a:rPr lang="pt-BR" dirty="0" err="1"/>
              <a:t>realim</a:t>
            </a:r>
            <a:r>
              <a:rPr lang="pt-BR" dirty="0"/>
              <a:t>., Nise, pag.572</a:t>
            </a:r>
          </a:p>
          <a:p>
            <a:pPr lvl="2"/>
            <a:r>
              <a:rPr lang="pt-BR" dirty="0"/>
              <a:t>Ex.13-6 : Modelagem e estabilidade, Nise, pag.574</a:t>
            </a:r>
          </a:p>
          <a:p>
            <a:pPr lvl="2"/>
            <a:r>
              <a:rPr lang="pt-BR" dirty="0"/>
              <a:t>Ex.13-7 : Faixas para estabilidade, Nise, pag.576</a:t>
            </a:r>
          </a:p>
          <a:p>
            <a:endParaRPr lang="pt-BR" dirty="0"/>
          </a:p>
        </p:txBody>
      </p:sp>
      <p:sp>
        <p:nvSpPr>
          <p:cNvPr id="3" name="Espaço Reservado para Conteúdo 2"/>
          <p:cNvSpPr>
            <a:spLocks noGrp="1"/>
          </p:cNvSpPr>
          <p:nvPr>
            <p:ph sz="half" idx="2"/>
          </p:nvPr>
        </p:nvSpPr>
        <p:spPr>
          <a:xfrm>
            <a:off x="5097016" y="836712"/>
            <a:ext cx="4629150" cy="5381625"/>
          </a:xfrm>
        </p:spPr>
        <p:txBody>
          <a:bodyPr>
            <a:normAutofit fontScale="92500" lnSpcReduction="10000"/>
          </a:bodyPr>
          <a:lstStyle/>
          <a:p>
            <a:endParaRPr lang="en-US" dirty="0"/>
          </a:p>
          <a:p>
            <a:pPr lvl="1"/>
            <a:endParaRPr lang="pt-BR" dirty="0"/>
          </a:p>
        </p:txBody>
      </p:sp>
      <p:sp>
        <p:nvSpPr>
          <p:cNvPr id="5" name="Espaço Reservado para Conteúdo 3"/>
          <p:cNvSpPr txBox="1">
            <a:spLocks/>
          </p:cNvSpPr>
          <p:nvPr/>
        </p:nvSpPr>
        <p:spPr bwMode="auto">
          <a:xfrm>
            <a:off x="4953000" y="836712"/>
            <a:ext cx="4900613" cy="5688632"/>
          </a:xfrm>
          <a:prstGeom prst="rect">
            <a:avLst/>
          </a:prstGeom>
          <a:noFill/>
          <a:ln w="9525">
            <a:noFill/>
            <a:miter lim="800000"/>
            <a:headEnd/>
            <a:tailEnd/>
          </a:ln>
        </p:spPr>
        <p:txBody>
          <a:bodyPr vert="horz" wrap="square" lIns="46800" tIns="45720" rIns="46800" bIns="45720" numCol="1" anchor="t" anchorCtr="0" compatLnSpc="1">
            <a:prstTxWarp prst="textNoShape">
              <a:avLst/>
            </a:prstTxWarp>
            <a:normAutofit fontScale="70000" lnSpcReduction="20000"/>
          </a:bodyPr>
          <a:lst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sz="1800">
                <a:solidFill>
                  <a:srgbClr val="4D4D4D"/>
                </a:solidFill>
                <a:latin typeface="Tahoma" pitchFamily="34" charset="0"/>
              </a:defRPr>
            </a:lvl4pPr>
            <a:lvl5pPr marL="2057400" indent="-228600" algn="l" rtl="0" eaLnBrk="0" fontAlgn="base" hangingPunct="0">
              <a:spcBef>
                <a:spcPct val="20000"/>
              </a:spcBef>
              <a:spcAft>
                <a:spcPct val="0"/>
              </a:spcAft>
              <a:buChar char="»"/>
              <a:defRPr sz="1800">
                <a:solidFill>
                  <a:srgbClr val="4D4D4D"/>
                </a:solidFill>
                <a:latin typeface="Tahoma" pitchFamily="34" charset="0"/>
              </a:defRPr>
            </a:lvl5pPr>
            <a:lvl6pPr marL="2514600" indent="-228600" algn="l" rtl="0" fontAlgn="base">
              <a:spcBef>
                <a:spcPct val="20000"/>
              </a:spcBef>
              <a:spcAft>
                <a:spcPct val="0"/>
              </a:spcAft>
              <a:buChar char="»"/>
              <a:defRPr sz="1800">
                <a:solidFill>
                  <a:srgbClr val="4D4D4D"/>
                </a:solidFill>
                <a:latin typeface="Tahoma" pitchFamily="34" charset="0"/>
              </a:defRPr>
            </a:lvl6pPr>
            <a:lvl7pPr marL="2971800" indent="-228600" algn="l" rtl="0" fontAlgn="base">
              <a:spcBef>
                <a:spcPct val="20000"/>
              </a:spcBef>
              <a:spcAft>
                <a:spcPct val="0"/>
              </a:spcAft>
              <a:buChar char="»"/>
              <a:defRPr sz="1800">
                <a:solidFill>
                  <a:srgbClr val="4D4D4D"/>
                </a:solidFill>
                <a:latin typeface="Tahoma" pitchFamily="34" charset="0"/>
              </a:defRPr>
            </a:lvl7pPr>
            <a:lvl8pPr marL="3429000" indent="-228600" algn="l" rtl="0" fontAlgn="base">
              <a:spcBef>
                <a:spcPct val="20000"/>
              </a:spcBef>
              <a:spcAft>
                <a:spcPct val="0"/>
              </a:spcAft>
              <a:buChar char="»"/>
              <a:defRPr sz="1800">
                <a:solidFill>
                  <a:srgbClr val="4D4D4D"/>
                </a:solidFill>
                <a:latin typeface="Tahoma" pitchFamily="34" charset="0"/>
              </a:defRPr>
            </a:lvl8pPr>
            <a:lvl9pPr marL="3886200" indent="-228600" algn="l" rtl="0" fontAlgn="base">
              <a:spcBef>
                <a:spcPct val="20000"/>
              </a:spcBef>
              <a:spcAft>
                <a:spcPct val="0"/>
              </a:spcAft>
              <a:buChar char="»"/>
              <a:defRPr sz="1800">
                <a:solidFill>
                  <a:srgbClr val="4D4D4D"/>
                </a:solidFill>
                <a:latin typeface="Tahoma" pitchFamily="34" charset="0"/>
              </a:defRPr>
            </a:lvl9pPr>
          </a:lstStyle>
          <a:p>
            <a:r>
              <a:rPr lang="en-US" kern="0" dirty="0"/>
              <a:t>19</a:t>
            </a:r>
            <a:r>
              <a:rPr lang="en-US" kern="0" baseline="30000" dirty="0"/>
              <a:t>a</a:t>
            </a:r>
            <a:r>
              <a:rPr lang="en-US" kern="0" dirty="0"/>
              <a:t> </a:t>
            </a:r>
            <a:r>
              <a:rPr lang="en-US" kern="0" dirty="0" err="1"/>
              <a:t>Semana</a:t>
            </a:r>
            <a:endParaRPr lang="en-US" kern="0" dirty="0"/>
          </a:p>
          <a:p>
            <a:pPr lvl="1"/>
            <a:r>
              <a:rPr lang="pt-BR" kern="0" dirty="0"/>
              <a:t>Sistemas de Controle Digital</a:t>
            </a:r>
          </a:p>
          <a:p>
            <a:pPr lvl="1"/>
            <a:r>
              <a:rPr lang="pt-BR" kern="0" dirty="0"/>
              <a:t>Estabilidade e Resposta Transitória pelo Root-</a:t>
            </a:r>
            <a:r>
              <a:rPr lang="pt-BR" kern="0" dirty="0" err="1"/>
              <a:t>Locus</a:t>
            </a:r>
            <a:endParaRPr lang="pt-BR" kern="0" dirty="0"/>
          </a:p>
          <a:p>
            <a:pPr lvl="1"/>
            <a:r>
              <a:rPr lang="pt-BR" kern="0" dirty="0"/>
              <a:t>Compensação em Cascata, Implementação de Compensadores</a:t>
            </a:r>
          </a:p>
          <a:p>
            <a:pPr lvl="2"/>
            <a:r>
              <a:rPr lang="pt-BR" kern="0" dirty="0"/>
              <a:t>Ex.13-8 : </a:t>
            </a:r>
            <a:r>
              <a:rPr lang="pt-BR" kern="0" dirty="0" err="1"/>
              <a:t>Transf.bilineares</a:t>
            </a:r>
            <a:r>
              <a:rPr lang="pt-BR" kern="0" dirty="0"/>
              <a:t>, Nise, pag.578</a:t>
            </a:r>
          </a:p>
          <a:p>
            <a:pPr lvl="2"/>
            <a:r>
              <a:rPr lang="pt-BR" kern="0" dirty="0"/>
              <a:t>Ex.13-9 : Det.de Erros em estado estacionário, Nise, pag.581</a:t>
            </a:r>
          </a:p>
          <a:p>
            <a:pPr lvl="2"/>
            <a:r>
              <a:rPr lang="pt-BR" kern="0" dirty="0"/>
              <a:t>Ex.13-10 : Projeto pelo Root-</a:t>
            </a:r>
            <a:r>
              <a:rPr lang="pt-BR" kern="0" dirty="0" err="1"/>
              <a:t>Locus</a:t>
            </a:r>
            <a:r>
              <a:rPr lang="pt-BR" kern="0" dirty="0"/>
              <a:t>, Nise, pag.584</a:t>
            </a:r>
          </a:p>
          <a:p>
            <a:pPr lvl="2"/>
            <a:r>
              <a:rPr lang="pt-BR" kern="0" dirty="0"/>
              <a:t>Ex.13-11 : Projeto pelo ajuste de ganho, Nise, pag.585</a:t>
            </a:r>
          </a:p>
          <a:p>
            <a:pPr lvl="2"/>
            <a:r>
              <a:rPr lang="pt-BR" kern="0" dirty="0"/>
              <a:t>Ex.13-12 : Projeto de </a:t>
            </a:r>
            <a:r>
              <a:rPr lang="pt-BR" kern="0" dirty="0" err="1"/>
              <a:t>comp.digital</a:t>
            </a:r>
            <a:r>
              <a:rPr lang="pt-BR" kern="0" dirty="0"/>
              <a:t> em cascata, Nise, pag.588</a:t>
            </a:r>
          </a:p>
          <a:p>
            <a:pPr lvl="2"/>
            <a:r>
              <a:rPr lang="pt-BR" kern="0" dirty="0"/>
              <a:t>Ex.13-13 : Implementação de um compensador digital em cascata, Nise, pag.578</a:t>
            </a:r>
          </a:p>
          <a:p>
            <a:r>
              <a:rPr lang="en-US" kern="0" dirty="0"/>
              <a:t>20</a:t>
            </a:r>
            <a:r>
              <a:rPr lang="en-US" kern="0" baseline="30000" dirty="0"/>
              <a:t>a</a:t>
            </a:r>
            <a:r>
              <a:rPr lang="en-US" kern="0" dirty="0"/>
              <a:t> </a:t>
            </a:r>
            <a:r>
              <a:rPr lang="en-US" kern="0" dirty="0" err="1"/>
              <a:t>Semana</a:t>
            </a:r>
            <a:endParaRPr lang="pt-BR" kern="0" dirty="0"/>
          </a:p>
          <a:p>
            <a:pPr lvl="1"/>
            <a:r>
              <a:rPr lang="en-US" kern="0" dirty="0"/>
              <a:t> </a:t>
            </a:r>
            <a:r>
              <a:rPr lang="en-US" kern="0" dirty="0" err="1"/>
              <a:t>Prova</a:t>
            </a:r>
            <a:r>
              <a:rPr lang="en-US" kern="0" dirty="0"/>
              <a:t> N2</a:t>
            </a:r>
          </a:p>
        </p:txBody>
      </p:sp>
    </p:spTree>
    <p:extLst>
      <p:ext uri="{BB962C8B-B14F-4D97-AF65-F5344CB8AC3E}">
        <p14:creationId xmlns:p14="http://schemas.microsoft.com/office/powerpoint/2010/main" val="42326164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ítulo 1"/>
          <p:cNvSpPr>
            <a:spLocks noGrp="1"/>
          </p:cNvSpPr>
          <p:nvPr>
            <p:ph type="title"/>
          </p:nvPr>
        </p:nvSpPr>
        <p:spPr/>
        <p:txBody>
          <a:bodyPr/>
          <a:lstStyle/>
          <a:p>
            <a:pPr eaLnBrk="1" hangingPunct="1"/>
            <a:r>
              <a:rPr lang="en-US" altLang="pt-BR"/>
              <a:t>Exemplo 4.6, Nise, pag.143</a:t>
            </a:r>
            <a:endParaRPr lang="pt-BR" altLang="pt-BR"/>
          </a:p>
        </p:txBody>
      </p:sp>
      <p:sp>
        <p:nvSpPr>
          <p:cNvPr id="3" name="Espaço Reservado para Conteúdo 2"/>
          <p:cNvSpPr>
            <a:spLocks noGrp="1"/>
          </p:cNvSpPr>
          <p:nvPr>
            <p:ph idx="1"/>
          </p:nvPr>
        </p:nvSpPr>
        <p:spPr>
          <a:xfrm>
            <a:off x="271463" y="928688"/>
            <a:ext cx="9410700" cy="5381625"/>
          </a:xfrm>
        </p:spPr>
        <p:txBody>
          <a:bodyPr/>
          <a:lstStyle/>
          <a:p>
            <a:pPr eaLnBrk="1" hangingPunct="1"/>
            <a:r>
              <a:rPr lang="en-US" altLang="pt-BR"/>
              <a:t>Determine os parâmetros do sistema a partir do diagrama de polos e zeros:</a:t>
            </a:r>
          </a:p>
          <a:p>
            <a:pPr lvl="1" eaLnBrk="1" hangingPunct="1"/>
            <a:r>
              <a:rPr lang="en-US" altLang="pt-BR"/>
              <a:t>cos </a:t>
            </a:r>
            <a:r>
              <a:rPr lang="en-US" altLang="pt-BR">
                <a:latin typeface="Symbol" pitchFamily="18" charset="2"/>
              </a:rPr>
              <a:t>q</a:t>
            </a:r>
            <a:r>
              <a:rPr lang="en-US" altLang="pt-BR"/>
              <a:t> = </a:t>
            </a:r>
            <a:r>
              <a:rPr lang="en-US" altLang="pt-BR">
                <a:latin typeface="Symbol" pitchFamily="18" charset="2"/>
              </a:rPr>
              <a:t>e</a:t>
            </a:r>
            <a:r>
              <a:rPr lang="en-US" altLang="pt-BR"/>
              <a:t> = 3/raiz(3</a:t>
            </a:r>
            <a:r>
              <a:rPr lang="en-US" altLang="pt-BR" baseline="30000"/>
              <a:t>2</a:t>
            </a:r>
            <a:r>
              <a:rPr lang="en-US" altLang="pt-BR"/>
              <a:t>+7</a:t>
            </a:r>
            <a:r>
              <a:rPr lang="en-US" altLang="pt-BR" baseline="30000"/>
              <a:t>2</a:t>
            </a:r>
            <a:r>
              <a:rPr lang="en-US" altLang="pt-BR"/>
              <a:t>)</a:t>
            </a:r>
          </a:p>
          <a:p>
            <a:pPr lvl="1" eaLnBrk="1" hangingPunct="1">
              <a:buFontTx/>
              <a:buNone/>
            </a:pPr>
            <a:r>
              <a:rPr lang="en-US" altLang="pt-BR"/>
              <a:t>			 </a:t>
            </a:r>
            <a:r>
              <a:rPr lang="en-US" altLang="pt-BR">
                <a:latin typeface="Symbol" pitchFamily="18" charset="2"/>
              </a:rPr>
              <a:t>e </a:t>
            </a:r>
            <a:r>
              <a:rPr lang="en-US" altLang="pt-BR"/>
              <a:t>= 0,394</a:t>
            </a:r>
            <a:endParaRPr lang="pt-BR" altLang="pt-BR"/>
          </a:p>
          <a:p>
            <a:pPr lvl="1" eaLnBrk="1" hangingPunct="1"/>
            <a:r>
              <a:rPr lang="en-US" altLang="pt-BR"/>
              <a:t> </a:t>
            </a:r>
            <a:r>
              <a:rPr lang="en-US" altLang="pt-BR">
                <a:latin typeface="Symbol" pitchFamily="18" charset="2"/>
              </a:rPr>
              <a:t>w</a:t>
            </a:r>
            <a:r>
              <a:rPr lang="en-US" altLang="pt-BR" baseline="-25000"/>
              <a:t>n</a:t>
            </a:r>
            <a:r>
              <a:rPr lang="pt-BR" altLang="pt-BR"/>
              <a:t>= </a:t>
            </a:r>
            <a:r>
              <a:rPr lang="en-US" altLang="pt-BR">
                <a:latin typeface="Symbol" pitchFamily="18" charset="2"/>
              </a:rPr>
              <a:t>s</a:t>
            </a:r>
            <a:r>
              <a:rPr lang="en-US" altLang="pt-BR" baseline="-25000"/>
              <a:t>d</a:t>
            </a:r>
            <a:r>
              <a:rPr lang="en-US" altLang="pt-BR"/>
              <a:t>/</a:t>
            </a:r>
            <a:r>
              <a:rPr lang="en-US" altLang="pt-BR">
                <a:latin typeface="Symbol" pitchFamily="18" charset="2"/>
              </a:rPr>
              <a:t>e</a:t>
            </a:r>
            <a:r>
              <a:rPr lang="en-US" altLang="pt-BR"/>
              <a:t> = 3/0,394 = 7,61</a:t>
            </a:r>
          </a:p>
          <a:p>
            <a:pPr lvl="1" eaLnBrk="1" hangingPunct="1"/>
            <a:r>
              <a:rPr lang="en-US" altLang="pt-BR"/>
              <a:t>T</a:t>
            </a:r>
            <a:r>
              <a:rPr lang="en-US" altLang="pt-BR" baseline="-25000"/>
              <a:t>p </a:t>
            </a:r>
            <a:r>
              <a:rPr lang="en-US" altLang="pt-BR"/>
              <a:t>= </a:t>
            </a:r>
            <a:r>
              <a:rPr lang="en-US" altLang="pt-BR">
                <a:latin typeface="Symbol" pitchFamily="18" charset="2"/>
              </a:rPr>
              <a:t>p</a:t>
            </a:r>
            <a:r>
              <a:rPr lang="en-US" altLang="pt-BR"/>
              <a:t>/</a:t>
            </a:r>
            <a:r>
              <a:rPr lang="en-US" altLang="pt-BR">
                <a:latin typeface="Symbol" pitchFamily="18" charset="2"/>
              </a:rPr>
              <a:t>w</a:t>
            </a:r>
            <a:r>
              <a:rPr lang="en-US" altLang="pt-BR" baseline="-25000"/>
              <a:t>d</a:t>
            </a:r>
            <a:r>
              <a:rPr lang="en-US" altLang="pt-BR"/>
              <a:t> = 3,14/7 = 0,45</a:t>
            </a:r>
          </a:p>
          <a:p>
            <a:pPr lvl="1" eaLnBrk="1" hangingPunct="1"/>
            <a:r>
              <a:rPr lang="en-US" altLang="pt-BR"/>
              <a:t>%UP = 26% (formula)</a:t>
            </a:r>
          </a:p>
          <a:p>
            <a:pPr lvl="1" eaLnBrk="1" hangingPunct="1"/>
            <a:r>
              <a:rPr lang="en-US" altLang="pt-BR"/>
              <a:t>T</a:t>
            </a:r>
            <a:r>
              <a:rPr lang="en-US" altLang="pt-BR" baseline="-25000"/>
              <a:t>s</a:t>
            </a:r>
            <a:r>
              <a:rPr lang="en-US" altLang="pt-BR"/>
              <a:t> =  4/</a:t>
            </a:r>
            <a:r>
              <a:rPr lang="en-US" altLang="pt-BR">
                <a:latin typeface="Symbol" pitchFamily="18" charset="2"/>
              </a:rPr>
              <a:t>s</a:t>
            </a:r>
            <a:r>
              <a:rPr lang="en-US" altLang="pt-BR" baseline="-25000"/>
              <a:t>d</a:t>
            </a:r>
            <a:r>
              <a:rPr lang="en-US" altLang="pt-BR"/>
              <a:t> = 4/3 = 1,33 </a:t>
            </a:r>
          </a:p>
        </p:txBody>
      </p:sp>
      <p:pic>
        <p:nvPicPr>
          <p:cNvPr id="573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3088" y="1571625"/>
            <a:ext cx="408622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ítulo 1"/>
          <p:cNvSpPr>
            <a:spLocks noGrp="1"/>
          </p:cNvSpPr>
          <p:nvPr>
            <p:ph type="title"/>
          </p:nvPr>
        </p:nvSpPr>
        <p:spPr/>
        <p:txBody>
          <a:bodyPr/>
          <a:lstStyle/>
          <a:p>
            <a:pPr eaLnBrk="1" hangingPunct="1"/>
            <a:r>
              <a:rPr lang="en-US" altLang="pt-BR"/>
              <a:t>Exemplo 4.7, Nise, pag.144</a:t>
            </a:r>
            <a:endParaRPr lang="pt-BR" altLang="pt-BR"/>
          </a:p>
        </p:txBody>
      </p:sp>
      <p:sp>
        <p:nvSpPr>
          <p:cNvPr id="58371" name="Espaço Reservado para Conteúdo 2"/>
          <p:cNvSpPr>
            <a:spLocks noGrp="1"/>
          </p:cNvSpPr>
          <p:nvPr>
            <p:ph idx="1"/>
          </p:nvPr>
        </p:nvSpPr>
        <p:spPr/>
        <p:txBody>
          <a:bodyPr/>
          <a:lstStyle/>
          <a:p>
            <a:pPr eaLnBrk="1" hangingPunct="1"/>
            <a:r>
              <a:rPr lang="en-US" altLang="pt-BR"/>
              <a:t>Calcule J ( momento de inércia ) e D ( atrito rotacional ) para que %UP = 20% e T</a:t>
            </a:r>
            <a:r>
              <a:rPr lang="en-US" altLang="pt-BR" baseline="-25000"/>
              <a:t>s</a:t>
            </a:r>
            <a:r>
              <a:rPr lang="en-US" altLang="pt-BR"/>
              <a:t> = 2s para um torque de entrada em degrau</a:t>
            </a:r>
            <a:endParaRPr lang="pt-BR" altLang="pt-BR"/>
          </a:p>
        </p:txBody>
      </p:sp>
      <p:pic>
        <p:nvPicPr>
          <p:cNvPr id="583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3" y="2714625"/>
            <a:ext cx="766762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5" name="Object 2"/>
          <p:cNvGraphicFramePr>
            <a:graphicFrameLocks noChangeAspect="1"/>
          </p:cNvGraphicFramePr>
          <p:nvPr/>
        </p:nvGraphicFramePr>
        <p:xfrm>
          <a:off x="3309938" y="4429125"/>
          <a:ext cx="3390900" cy="474663"/>
        </p:xfrm>
        <a:graphic>
          <a:graphicData uri="http://schemas.openxmlformats.org/presentationml/2006/ole">
            <mc:AlternateContent xmlns:mc="http://schemas.openxmlformats.org/markup-compatibility/2006">
              <mc:Choice xmlns:v="urn:schemas-microsoft-com:vml" Requires="v">
                <p:oleObj name="Equação" r:id="rId3" imgW="1269449" imgH="177723" progId="Equation.3">
                  <p:embed/>
                </p:oleObj>
              </mc:Choice>
              <mc:Fallback>
                <p:oleObj name="Equação" r:id="rId3" imgW="1269449"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938" y="4429125"/>
                        <a:ext cx="33909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9187" name="Object 3"/>
          <p:cNvGraphicFramePr>
            <a:graphicFrameLocks noChangeAspect="1"/>
          </p:cNvGraphicFramePr>
          <p:nvPr/>
        </p:nvGraphicFramePr>
        <p:xfrm>
          <a:off x="3335338" y="5075238"/>
          <a:ext cx="3865562" cy="542925"/>
        </p:xfrm>
        <a:graphic>
          <a:graphicData uri="http://schemas.openxmlformats.org/presentationml/2006/ole">
            <mc:AlternateContent xmlns:mc="http://schemas.openxmlformats.org/markup-compatibility/2006">
              <mc:Choice xmlns:v="urn:schemas-microsoft-com:vml" Requires="v">
                <p:oleObj name="Equação" r:id="rId5" imgW="1447172" imgH="203112" progId="Equation.3">
                  <p:embed/>
                </p:oleObj>
              </mc:Choice>
              <mc:Fallback>
                <p:oleObj name="Equação" r:id="rId5" imgW="1447172"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5338" y="5075238"/>
                        <a:ext cx="38655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9188" name="Object 4"/>
          <p:cNvGraphicFramePr>
            <a:graphicFrameLocks noChangeAspect="1"/>
          </p:cNvGraphicFramePr>
          <p:nvPr/>
        </p:nvGraphicFramePr>
        <p:xfrm>
          <a:off x="3354388" y="5668963"/>
          <a:ext cx="3560762" cy="949325"/>
        </p:xfrm>
        <a:graphic>
          <a:graphicData uri="http://schemas.openxmlformats.org/presentationml/2006/ole">
            <mc:AlternateContent xmlns:mc="http://schemas.openxmlformats.org/markup-compatibility/2006">
              <mc:Choice xmlns:v="urn:schemas-microsoft-com:vml" Requires="v">
                <p:oleObj name="Equação" r:id="rId7" imgW="1333500" imgH="355600" progId="Equation.3">
                  <p:embed/>
                </p:oleObj>
              </mc:Choice>
              <mc:Fallback>
                <p:oleObj name="Equação" r:id="rId7" imgW="1333500" imgH="355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4388" y="5668963"/>
                        <a:ext cx="3560762"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49187"/>
                                        </p:tgtEl>
                                        <p:attrNameLst>
                                          <p:attrName>style.visibility</p:attrName>
                                        </p:attrNameLst>
                                      </p:cBhvr>
                                      <p:to>
                                        <p:strVal val="visible"/>
                                      </p:to>
                                    </p:set>
                                    <p:animEffect transition="in" filter="box(in)">
                                      <p:cBhvr>
                                        <p:cTn id="12" dur="500"/>
                                        <p:tgtEl>
                                          <p:spTgt spid="3491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49188"/>
                                        </p:tgtEl>
                                        <p:attrNameLst>
                                          <p:attrName>style.visibility</p:attrName>
                                        </p:attrNameLst>
                                      </p:cBhvr>
                                      <p:to>
                                        <p:strVal val="visible"/>
                                      </p:to>
                                    </p:set>
                                    <p:animEffect transition="in" filter="box(in)">
                                      <p:cBhvr>
                                        <p:cTn id="17" dur="500"/>
                                        <p:tgtEl>
                                          <p:spTgt spid="349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ítulo 1"/>
          <p:cNvSpPr>
            <a:spLocks noGrp="1"/>
          </p:cNvSpPr>
          <p:nvPr>
            <p:ph type="title"/>
          </p:nvPr>
        </p:nvSpPr>
        <p:spPr/>
        <p:txBody>
          <a:bodyPr/>
          <a:lstStyle/>
          <a:p>
            <a:pPr eaLnBrk="1" hangingPunct="1"/>
            <a:r>
              <a:rPr lang="en-US" altLang="pt-BR"/>
              <a:t>Exemplo 4.7, Nise, pag.144</a:t>
            </a:r>
            <a:endParaRPr lang="pt-BR" altLang="pt-BR"/>
          </a:p>
        </p:txBody>
      </p:sp>
      <p:sp>
        <p:nvSpPr>
          <p:cNvPr id="59395" name="Espaço Reservado para Conteúdo 2"/>
          <p:cNvSpPr>
            <a:spLocks noGrp="1"/>
          </p:cNvSpPr>
          <p:nvPr>
            <p:ph idx="1"/>
          </p:nvPr>
        </p:nvSpPr>
        <p:spPr/>
        <p:txBody>
          <a:bodyPr/>
          <a:lstStyle/>
          <a:p>
            <a:pPr eaLnBrk="1" hangingPunct="1"/>
            <a:r>
              <a:rPr lang="en-US" altLang="pt-BR"/>
              <a:t>Calcule J ( momento de inércia ) e D ( atrito rotacional ) para que %UP = 20% e T</a:t>
            </a:r>
            <a:r>
              <a:rPr lang="en-US" altLang="pt-BR" baseline="-25000"/>
              <a:t>s</a:t>
            </a:r>
            <a:r>
              <a:rPr lang="en-US" altLang="pt-BR"/>
              <a:t> = 2s para um torque de entrada em degrau</a:t>
            </a:r>
            <a:endParaRPr lang="pt-BR" altLang="pt-BR"/>
          </a:p>
        </p:txBody>
      </p:sp>
      <p:pic>
        <p:nvPicPr>
          <p:cNvPr id="593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3" y="2714625"/>
            <a:ext cx="766762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349189" name="Object 5"/>
          <p:cNvGraphicFramePr>
            <a:graphicFrameLocks noChangeAspect="1"/>
          </p:cNvGraphicFramePr>
          <p:nvPr/>
        </p:nvGraphicFramePr>
        <p:xfrm>
          <a:off x="714375" y="4857750"/>
          <a:ext cx="3595688" cy="1016000"/>
        </p:xfrm>
        <a:graphic>
          <a:graphicData uri="http://schemas.openxmlformats.org/presentationml/2006/ole">
            <mc:AlternateContent xmlns:mc="http://schemas.openxmlformats.org/markup-compatibility/2006">
              <mc:Choice xmlns:v="urn:schemas-microsoft-com:vml" Requires="v">
                <p:oleObj name="Equação" r:id="rId3" imgW="1346200" imgH="381000" progId="Equation.3">
                  <p:embed/>
                </p:oleObj>
              </mc:Choice>
              <mc:Fallback>
                <p:oleObj name="Equação" r:id="rId3" imgW="1346200" imgH="38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4857750"/>
                        <a:ext cx="35956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9190" name="Object 6"/>
          <p:cNvGraphicFramePr>
            <a:graphicFrameLocks noChangeAspect="1"/>
          </p:cNvGraphicFramePr>
          <p:nvPr/>
        </p:nvGraphicFramePr>
        <p:xfrm>
          <a:off x="5095875" y="4500563"/>
          <a:ext cx="4613275" cy="1963737"/>
        </p:xfrm>
        <a:graphic>
          <a:graphicData uri="http://schemas.openxmlformats.org/presentationml/2006/ole">
            <mc:AlternateContent xmlns:mc="http://schemas.openxmlformats.org/markup-compatibility/2006">
              <mc:Choice xmlns:v="urn:schemas-microsoft-com:vml" Requires="v">
                <p:oleObj name="Equação" r:id="rId5" imgW="1727200" imgH="736600" progId="Equation.3">
                  <p:embed/>
                </p:oleObj>
              </mc:Choice>
              <mc:Fallback>
                <p:oleObj name="Equação" r:id="rId5" imgW="1727200" imgH="736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5875" y="4500563"/>
                        <a:ext cx="4613275"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49189"/>
                                        </p:tgtEl>
                                        <p:attrNameLst>
                                          <p:attrName>style.visibility</p:attrName>
                                        </p:attrNameLst>
                                      </p:cBhvr>
                                      <p:to>
                                        <p:strVal val="visible"/>
                                      </p:to>
                                    </p:set>
                                    <p:animEffect transition="in" filter="box(in)">
                                      <p:cBhvr>
                                        <p:cTn id="7" dur="500"/>
                                        <p:tgtEl>
                                          <p:spTgt spid="3491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49190"/>
                                        </p:tgtEl>
                                        <p:attrNameLst>
                                          <p:attrName>style.visibility</p:attrName>
                                        </p:attrNameLst>
                                      </p:cBhvr>
                                      <p:to>
                                        <p:strVal val="visible"/>
                                      </p:to>
                                    </p:set>
                                    <p:animEffect transition="in" filter="box(in)">
                                      <p:cBhvr>
                                        <p:cTn id="12" dur="500"/>
                                        <p:tgtEl>
                                          <p:spTgt spid="349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ítulo 1"/>
          <p:cNvSpPr>
            <a:spLocks noGrp="1"/>
          </p:cNvSpPr>
          <p:nvPr>
            <p:ph type="title"/>
          </p:nvPr>
        </p:nvSpPr>
        <p:spPr/>
        <p:txBody>
          <a:bodyPr/>
          <a:lstStyle/>
          <a:p>
            <a:pPr eaLnBrk="1" hangingPunct="1"/>
            <a:r>
              <a:rPr lang="en-US" altLang="pt-BR"/>
              <a:t>Exemplo 4.7, Nise, pag.144</a:t>
            </a:r>
            <a:endParaRPr lang="pt-BR" altLang="pt-BR"/>
          </a:p>
        </p:txBody>
      </p:sp>
      <p:graphicFrame>
        <p:nvGraphicFramePr>
          <p:cNvPr id="349190" name="Object 3"/>
          <p:cNvGraphicFramePr>
            <a:graphicFrameLocks noChangeAspect="1"/>
          </p:cNvGraphicFramePr>
          <p:nvPr/>
        </p:nvGraphicFramePr>
        <p:xfrm>
          <a:off x="381000" y="1143000"/>
          <a:ext cx="4613275" cy="1963738"/>
        </p:xfrm>
        <a:graphic>
          <a:graphicData uri="http://schemas.openxmlformats.org/presentationml/2006/ole">
            <mc:AlternateContent xmlns:mc="http://schemas.openxmlformats.org/markup-compatibility/2006">
              <mc:Choice xmlns:v="urn:schemas-microsoft-com:vml" Requires="v">
                <p:oleObj name="Equação" r:id="rId2" imgW="1727200" imgH="736600" progId="Equation.3">
                  <p:embed/>
                </p:oleObj>
              </mc:Choice>
              <mc:Fallback>
                <p:oleObj name="Equação" r:id="rId2" imgW="1727200" imgH="736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43000"/>
                        <a:ext cx="4613275"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1236" name="Object 4"/>
          <p:cNvGraphicFramePr>
            <a:graphicFrameLocks noChangeAspect="1"/>
          </p:cNvGraphicFramePr>
          <p:nvPr/>
        </p:nvGraphicFramePr>
        <p:xfrm>
          <a:off x="5715000" y="1571625"/>
          <a:ext cx="2238375" cy="1049338"/>
        </p:xfrm>
        <a:graphic>
          <a:graphicData uri="http://schemas.openxmlformats.org/presentationml/2006/ole">
            <mc:AlternateContent xmlns:mc="http://schemas.openxmlformats.org/markup-compatibility/2006">
              <mc:Choice xmlns:v="urn:schemas-microsoft-com:vml" Requires="v">
                <p:oleObj name="Equação" r:id="rId4" imgW="837836" imgH="393529" progId="Equation.3">
                  <p:embed/>
                </p:oleObj>
              </mc:Choice>
              <mc:Fallback>
                <p:oleObj name="Equação" r:id="rId4" imgW="837836"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571625"/>
                        <a:ext cx="223837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1238" name="Object 6"/>
          <p:cNvGraphicFramePr>
            <a:graphicFrameLocks noChangeAspect="1"/>
          </p:cNvGraphicFramePr>
          <p:nvPr/>
        </p:nvGraphicFramePr>
        <p:xfrm>
          <a:off x="393700" y="3214688"/>
          <a:ext cx="5559425" cy="866775"/>
        </p:xfrm>
        <a:graphic>
          <a:graphicData uri="http://schemas.openxmlformats.org/presentationml/2006/ole">
            <mc:AlternateContent xmlns:mc="http://schemas.openxmlformats.org/markup-compatibility/2006">
              <mc:Choice xmlns:v="urn:schemas-microsoft-com:vml" Requires="v">
                <p:oleObj name="Equação" r:id="rId6" imgW="2438400" imgH="381000" progId="Equation.3">
                  <p:embed/>
                </p:oleObj>
              </mc:Choice>
              <mc:Fallback>
                <p:oleObj name="Equação" r:id="rId6" imgW="2438400" imgH="38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00" y="3214688"/>
                        <a:ext cx="55594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1239" name="Object 7"/>
          <p:cNvGraphicFramePr>
            <a:graphicFrameLocks noChangeAspect="1"/>
          </p:cNvGraphicFramePr>
          <p:nvPr/>
        </p:nvGraphicFramePr>
        <p:xfrm>
          <a:off x="381000" y="4214813"/>
          <a:ext cx="3648075" cy="984250"/>
        </p:xfrm>
        <a:graphic>
          <a:graphicData uri="http://schemas.openxmlformats.org/presentationml/2006/ole">
            <mc:AlternateContent xmlns:mc="http://schemas.openxmlformats.org/markup-compatibility/2006">
              <mc:Choice xmlns:v="urn:schemas-microsoft-com:vml" Requires="v">
                <p:oleObj name="Equação" r:id="rId8" imgW="1600200" imgH="431800" progId="Equation.3">
                  <p:embed/>
                </p:oleObj>
              </mc:Choice>
              <mc:Fallback>
                <p:oleObj name="Equação" r:id="rId8" imgW="16002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4214813"/>
                        <a:ext cx="36480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1240" name="Object 8"/>
          <p:cNvGraphicFramePr>
            <a:graphicFrameLocks noChangeAspect="1"/>
          </p:cNvGraphicFramePr>
          <p:nvPr/>
        </p:nvGraphicFramePr>
        <p:xfrm>
          <a:off x="381000" y="5129213"/>
          <a:ext cx="4894263" cy="1014412"/>
        </p:xfrm>
        <a:graphic>
          <a:graphicData uri="http://schemas.openxmlformats.org/presentationml/2006/ole">
            <mc:AlternateContent xmlns:mc="http://schemas.openxmlformats.org/markup-compatibility/2006">
              <mc:Choice xmlns:v="urn:schemas-microsoft-com:vml" Requires="v">
                <p:oleObj name="Equação" r:id="rId10" imgW="2145369" imgH="444307" progId="Equation.3">
                  <p:embed/>
                </p:oleObj>
              </mc:Choice>
              <mc:Fallback>
                <p:oleObj name="Equação" r:id="rId10" imgW="2145369" imgH="444307"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5129213"/>
                        <a:ext cx="489426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1241" name="Object 9"/>
          <p:cNvGraphicFramePr>
            <a:graphicFrameLocks noChangeAspect="1"/>
          </p:cNvGraphicFramePr>
          <p:nvPr/>
        </p:nvGraphicFramePr>
        <p:xfrm>
          <a:off x="5359400" y="5594350"/>
          <a:ext cx="4308475" cy="1049338"/>
        </p:xfrm>
        <a:graphic>
          <a:graphicData uri="http://schemas.openxmlformats.org/presentationml/2006/ole">
            <mc:AlternateContent xmlns:mc="http://schemas.openxmlformats.org/markup-compatibility/2006">
              <mc:Choice xmlns:v="urn:schemas-microsoft-com:vml" Requires="v">
                <p:oleObj name="Equação" r:id="rId12" imgW="1612900" imgH="393700" progId="Equation.3">
                  <p:embed/>
                </p:oleObj>
              </mc:Choice>
              <mc:Fallback>
                <p:oleObj name="Equação" r:id="rId12" imgW="16129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9400" y="5594350"/>
                        <a:ext cx="430847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49190"/>
                                        </p:tgtEl>
                                        <p:attrNameLst>
                                          <p:attrName>style.visibility</p:attrName>
                                        </p:attrNameLst>
                                      </p:cBhvr>
                                      <p:to>
                                        <p:strVal val="visible"/>
                                      </p:to>
                                    </p:set>
                                    <p:animEffect transition="in" filter="box(in)">
                                      <p:cBhvr>
                                        <p:cTn id="7" dur="500"/>
                                        <p:tgtEl>
                                          <p:spTgt spid="3491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51236"/>
                                        </p:tgtEl>
                                        <p:attrNameLst>
                                          <p:attrName>style.visibility</p:attrName>
                                        </p:attrNameLst>
                                      </p:cBhvr>
                                      <p:to>
                                        <p:strVal val="visible"/>
                                      </p:to>
                                    </p:set>
                                    <p:animEffect transition="in" filter="box(in)">
                                      <p:cBhvr>
                                        <p:cTn id="12" dur="500"/>
                                        <p:tgtEl>
                                          <p:spTgt spid="3512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51238"/>
                                        </p:tgtEl>
                                        <p:attrNameLst>
                                          <p:attrName>style.visibility</p:attrName>
                                        </p:attrNameLst>
                                      </p:cBhvr>
                                      <p:to>
                                        <p:strVal val="visible"/>
                                      </p:to>
                                    </p:set>
                                    <p:animEffect transition="in" filter="box(in)">
                                      <p:cBhvr>
                                        <p:cTn id="17" dur="500"/>
                                        <p:tgtEl>
                                          <p:spTgt spid="3512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51239"/>
                                        </p:tgtEl>
                                        <p:attrNameLst>
                                          <p:attrName>style.visibility</p:attrName>
                                        </p:attrNameLst>
                                      </p:cBhvr>
                                      <p:to>
                                        <p:strVal val="visible"/>
                                      </p:to>
                                    </p:set>
                                    <p:animEffect transition="in" filter="box(in)">
                                      <p:cBhvr>
                                        <p:cTn id="22" dur="500"/>
                                        <p:tgtEl>
                                          <p:spTgt spid="3512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51240"/>
                                        </p:tgtEl>
                                        <p:attrNameLst>
                                          <p:attrName>style.visibility</p:attrName>
                                        </p:attrNameLst>
                                      </p:cBhvr>
                                      <p:to>
                                        <p:strVal val="visible"/>
                                      </p:to>
                                    </p:set>
                                    <p:animEffect transition="in" filter="box(in)">
                                      <p:cBhvr>
                                        <p:cTn id="27" dur="500"/>
                                        <p:tgtEl>
                                          <p:spTgt spid="3512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51241"/>
                                        </p:tgtEl>
                                        <p:attrNameLst>
                                          <p:attrName>style.visibility</p:attrName>
                                        </p:attrNameLst>
                                      </p:cBhvr>
                                      <p:to>
                                        <p:strVal val="visible"/>
                                      </p:to>
                                    </p:set>
                                    <p:animEffect transition="in" filter="box(in)">
                                      <p:cBhvr>
                                        <p:cTn id="32" dur="500"/>
                                        <p:tgtEl>
                                          <p:spTgt spid="351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ítulo 1"/>
          <p:cNvSpPr>
            <a:spLocks noGrp="1"/>
          </p:cNvSpPr>
          <p:nvPr>
            <p:ph type="title"/>
          </p:nvPr>
        </p:nvSpPr>
        <p:spPr/>
        <p:txBody>
          <a:bodyPr/>
          <a:lstStyle/>
          <a:p>
            <a:pPr eaLnBrk="1" hangingPunct="1"/>
            <a:r>
              <a:rPr lang="en-US" altLang="pt-BR"/>
              <a:t>Efeito da Adição de + 1 pólo</a:t>
            </a:r>
            <a:endParaRPr lang="pt-BR" altLang="pt-BR"/>
          </a:p>
        </p:txBody>
      </p:sp>
      <p:sp>
        <p:nvSpPr>
          <p:cNvPr id="61443" name="Espaço Reservado para Conteúdo 6"/>
          <p:cNvSpPr>
            <a:spLocks noGrp="1"/>
          </p:cNvSpPr>
          <p:nvPr>
            <p:ph idx="1"/>
          </p:nvPr>
        </p:nvSpPr>
        <p:spPr>
          <a:xfrm>
            <a:off x="271463" y="1196975"/>
            <a:ext cx="2824162" cy="5381625"/>
          </a:xfrm>
        </p:spPr>
        <p:txBody>
          <a:bodyPr/>
          <a:lstStyle/>
          <a:p>
            <a:pPr eaLnBrk="1" hangingPunct="1"/>
            <a:r>
              <a:rPr lang="en-US" altLang="pt-BR"/>
              <a:t>A medida que o polo adicional tende a -∞ seu efeito no sistema torna-se cada vez menor</a:t>
            </a:r>
            <a:endParaRPr lang="pt-BR" altLang="pt-BR"/>
          </a:p>
        </p:txBody>
      </p:sp>
      <p:pic>
        <p:nvPicPr>
          <p:cNvPr id="6144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4188" y="857250"/>
            <a:ext cx="6786562"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ítulo 1"/>
          <p:cNvSpPr>
            <a:spLocks noGrp="1"/>
          </p:cNvSpPr>
          <p:nvPr>
            <p:ph type="title"/>
          </p:nvPr>
        </p:nvSpPr>
        <p:spPr/>
        <p:txBody>
          <a:bodyPr/>
          <a:lstStyle/>
          <a:p>
            <a:pPr eaLnBrk="1" hangingPunct="1"/>
            <a:r>
              <a:rPr lang="en-US" altLang="pt-BR"/>
              <a:t>Exemplo 4.8 – Comparação com 2 pólos adicionais diferentes</a:t>
            </a:r>
            <a:endParaRPr lang="pt-BR" altLang="pt-BR"/>
          </a:p>
        </p:txBody>
      </p:sp>
      <p:pic>
        <p:nvPicPr>
          <p:cNvPr id="624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7300" y="928688"/>
            <a:ext cx="601345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352258" name="Object 2"/>
          <p:cNvGraphicFramePr>
            <a:graphicFrameLocks noChangeAspect="1"/>
          </p:cNvGraphicFramePr>
          <p:nvPr/>
        </p:nvGraphicFramePr>
        <p:xfrm>
          <a:off x="309563" y="3429000"/>
          <a:ext cx="3852862" cy="2782888"/>
        </p:xfrm>
        <a:graphic>
          <a:graphicData uri="http://schemas.openxmlformats.org/presentationml/2006/ole">
            <mc:AlternateContent xmlns:mc="http://schemas.openxmlformats.org/markup-compatibility/2006">
              <mc:Choice xmlns:v="urn:schemas-microsoft-com:vml" Requires="v">
                <p:oleObj name="Equação" r:id="rId3" imgW="1790700" imgH="1295400" progId="Equation.3">
                  <p:embed/>
                </p:oleObj>
              </mc:Choice>
              <mc:Fallback>
                <p:oleObj name="Equação" r:id="rId3" imgW="1790700" imgH="1295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3429000"/>
                        <a:ext cx="3852862"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aixaDeTexto 6"/>
          <p:cNvSpPr txBox="1"/>
          <p:nvPr/>
        </p:nvSpPr>
        <p:spPr>
          <a:xfrm>
            <a:off x="523875" y="955675"/>
            <a:ext cx="2963863" cy="830263"/>
          </a:xfrm>
          <a:prstGeom prst="rect">
            <a:avLst/>
          </a:prstGeom>
          <a:noFill/>
        </p:spPr>
        <p:txBody>
          <a:bodyPr wrap="none">
            <a:spAutoFit/>
          </a:bodyPr>
          <a:lstStyle/>
          <a:p>
            <a:pPr algn="ctr">
              <a:defRPr/>
            </a:pPr>
            <a:r>
              <a:rPr lang="en-US" sz="2400" dirty="0" err="1">
                <a:solidFill>
                  <a:srgbClr val="000000"/>
                </a:solidFill>
                <a:latin typeface="Verdana"/>
                <a:cs typeface="+mn-cs"/>
              </a:rPr>
              <a:t>Altera</a:t>
            </a:r>
            <a:r>
              <a:rPr lang="en-US" sz="2400" dirty="0">
                <a:solidFill>
                  <a:srgbClr val="000000"/>
                </a:solidFill>
                <a:latin typeface="Verdana"/>
                <a:cs typeface="+mn-cs"/>
              </a:rPr>
              <a:t> a </a:t>
            </a:r>
            <a:r>
              <a:rPr lang="en-US" sz="2400" dirty="0" err="1">
                <a:solidFill>
                  <a:srgbClr val="000000"/>
                </a:solidFill>
                <a:latin typeface="Verdana"/>
                <a:cs typeface="+mn-cs"/>
              </a:rPr>
              <a:t>natureza</a:t>
            </a:r>
            <a:r>
              <a:rPr lang="en-US" sz="2400" dirty="0">
                <a:solidFill>
                  <a:srgbClr val="000000"/>
                </a:solidFill>
                <a:latin typeface="Verdana"/>
                <a:cs typeface="+mn-cs"/>
              </a:rPr>
              <a:t> </a:t>
            </a:r>
          </a:p>
          <a:p>
            <a:pPr algn="ctr">
              <a:defRPr/>
            </a:pPr>
            <a:r>
              <a:rPr lang="en-US" sz="2400" dirty="0">
                <a:solidFill>
                  <a:srgbClr val="000000"/>
                </a:solidFill>
                <a:latin typeface="Verdana"/>
                <a:cs typeface="+mn-cs"/>
              </a:rPr>
              <a:t>da </a:t>
            </a:r>
            <a:r>
              <a:rPr lang="en-US" sz="2400" dirty="0" err="1">
                <a:solidFill>
                  <a:srgbClr val="000000"/>
                </a:solidFill>
                <a:latin typeface="Verdana"/>
                <a:cs typeface="+mn-cs"/>
              </a:rPr>
              <a:t>resposta</a:t>
            </a:r>
            <a:endParaRPr lang="pt-BR" sz="2400" dirty="0">
              <a:solidFill>
                <a:srgbClr val="000000"/>
              </a:solidFill>
              <a:latin typeface="Verdana"/>
              <a:cs typeface="+mn-cs"/>
            </a:endParaRPr>
          </a:p>
        </p:txBody>
      </p:sp>
      <p:sp>
        <p:nvSpPr>
          <p:cNvPr id="8" name="CaixaDeTexto 7"/>
          <p:cNvSpPr txBox="1"/>
          <p:nvPr/>
        </p:nvSpPr>
        <p:spPr>
          <a:xfrm>
            <a:off x="95250" y="1871663"/>
            <a:ext cx="3802063" cy="1200150"/>
          </a:xfrm>
          <a:prstGeom prst="rect">
            <a:avLst/>
          </a:prstGeom>
          <a:noFill/>
        </p:spPr>
        <p:txBody>
          <a:bodyPr wrap="none">
            <a:spAutoFit/>
          </a:bodyPr>
          <a:lstStyle/>
          <a:p>
            <a:pPr algn="ctr">
              <a:defRPr/>
            </a:pPr>
            <a:r>
              <a:rPr lang="en-US" sz="1800" dirty="0">
                <a:solidFill>
                  <a:srgbClr val="000000"/>
                </a:solidFill>
                <a:latin typeface="Verdana"/>
                <a:cs typeface="+mn-cs"/>
              </a:rPr>
              <a:t>O </a:t>
            </a:r>
            <a:r>
              <a:rPr lang="en-US" sz="1800" dirty="0" err="1">
                <a:solidFill>
                  <a:srgbClr val="000000"/>
                </a:solidFill>
                <a:latin typeface="Verdana"/>
                <a:cs typeface="+mn-cs"/>
              </a:rPr>
              <a:t>denominador</a:t>
            </a:r>
            <a:r>
              <a:rPr lang="en-US" sz="1800" dirty="0">
                <a:solidFill>
                  <a:srgbClr val="000000"/>
                </a:solidFill>
                <a:latin typeface="Verdana"/>
                <a:cs typeface="+mn-cs"/>
              </a:rPr>
              <a:t> </a:t>
            </a:r>
            <a:r>
              <a:rPr lang="en-US" sz="1800" dirty="0" err="1">
                <a:solidFill>
                  <a:srgbClr val="000000"/>
                </a:solidFill>
                <a:latin typeface="Verdana"/>
                <a:cs typeface="+mn-cs"/>
              </a:rPr>
              <a:t>na</a:t>
            </a:r>
            <a:endParaRPr lang="en-US" sz="1800" dirty="0">
              <a:solidFill>
                <a:srgbClr val="000000"/>
              </a:solidFill>
              <a:latin typeface="Verdana"/>
              <a:cs typeface="+mn-cs"/>
            </a:endParaRPr>
          </a:p>
          <a:p>
            <a:pPr algn="ctr">
              <a:defRPr/>
            </a:pPr>
            <a:r>
              <a:rPr lang="en-US" sz="1800" dirty="0" err="1">
                <a:solidFill>
                  <a:srgbClr val="000000"/>
                </a:solidFill>
                <a:latin typeface="Verdana"/>
                <a:cs typeface="+mn-cs"/>
              </a:rPr>
              <a:t>função</a:t>
            </a:r>
            <a:r>
              <a:rPr lang="en-US" sz="1800" dirty="0">
                <a:solidFill>
                  <a:srgbClr val="000000"/>
                </a:solidFill>
                <a:latin typeface="Verdana"/>
                <a:cs typeface="+mn-cs"/>
              </a:rPr>
              <a:t> de </a:t>
            </a:r>
            <a:r>
              <a:rPr lang="en-US" sz="1800" dirty="0" err="1">
                <a:solidFill>
                  <a:srgbClr val="000000"/>
                </a:solidFill>
                <a:latin typeface="Verdana"/>
                <a:cs typeface="+mn-cs"/>
              </a:rPr>
              <a:t>transferência</a:t>
            </a:r>
            <a:endParaRPr lang="en-US" sz="1800" dirty="0">
              <a:solidFill>
                <a:srgbClr val="000000"/>
              </a:solidFill>
              <a:latin typeface="Verdana"/>
              <a:cs typeface="+mn-cs"/>
            </a:endParaRPr>
          </a:p>
          <a:p>
            <a:pPr algn="ctr">
              <a:defRPr/>
            </a:pPr>
            <a:r>
              <a:rPr lang="en-US" sz="1800" dirty="0" err="1">
                <a:solidFill>
                  <a:srgbClr val="000000"/>
                </a:solidFill>
                <a:latin typeface="Verdana"/>
                <a:cs typeface="+mn-cs"/>
              </a:rPr>
              <a:t>modifica</a:t>
            </a:r>
            <a:r>
              <a:rPr lang="en-US" sz="1800" dirty="0">
                <a:solidFill>
                  <a:srgbClr val="000000"/>
                </a:solidFill>
                <a:latin typeface="Verdana"/>
                <a:cs typeface="+mn-cs"/>
              </a:rPr>
              <a:t> as </a:t>
            </a:r>
            <a:r>
              <a:rPr lang="en-US" sz="1800" dirty="0" err="1">
                <a:solidFill>
                  <a:srgbClr val="000000"/>
                </a:solidFill>
                <a:latin typeface="Verdana"/>
                <a:cs typeface="+mn-cs"/>
              </a:rPr>
              <a:t>raízes</a:t>
            </a:r>
            <a:r>
              <a:rPr lang="en-US" sz="1800" dirty="0">
                <a:solidFill>
                  <a:srgbClr val="000000"/>
                </a:solidFill>
                <a:latin typeface="Verdana"/>
                <a:cs typeface="+mn-cs"/>
              </a:rPr>
              <a:t> da </a:t>
            </a:r>
            <a:r>
              <a:rPr lang="en-US" sz="1800" dirty="0" err="1">
                <a:solidFill>
                  <a:srgbClr val="000000"/>
                </a:solidFill>
                <a:latin typeface="Verdana"/>
                <a:cs typeface="+mn-cs"/>
              </a:rPr>
              <a:t>expansão</a:t>
            </a:r>
            <a:endParaRPr lang="en-US" sz="1800" dirty="0">
              <a:solidFill>
                <a:srgbClr val="000000"/>
              </a:solidFill>
              <a:latin typeface="Verdana"/>
              <a:cs typeface="+mn-cs"/>
            </a:endParaRPr>
          </a:p>
          <a:p>
            <a:pPr algn="ctr">
              <a:defRPr/>
            </a:pPr>
            <a:r>
              <a:rPr lang="en-US" sz="1800" dirty="0">
                <a:solidFill>
                  <a:srgbClr val="000000"/>
                </a:solidFill>
                <a:latin typeface="Verdana"/>
                <a:cs typeface="+mn-cs"/>
              </a:rPr>
              <a:t> </a:t>
            </a:r>
            <a:r>
              <a:rPr lang="en-US" sz="1800" dirty="0" err="1">
                <a:solidFill>
                  <a:srgbClr val="000000"/>
                </a:solidFill>
                <a:latin typeface="Verdana"/>
                <a:cs typeface="+mn-cs"/>
              </a:rPr>
              <a:t>em</a:t>
            </a:r>
            <a:r>
              <a:rPr lang="en-US" sz="1800" dirty="0">
                <a:solidFill>
                  <a:srgbClr val="000000"/>
                </a:solidFill>
                <a:latin typeface="Verdana"/>
                <a:cs typeface="+mn-cs"/>
              </a:rPr>
              <a:t> </a:t>
            </a:r>
            <a:r>
              <a:rPr lang="en-US" sz="1800" dirty="0" err="1">
                <a:solidFill>
                  <a:srgbClr val="000000"/>
                </a:solidFill>
                <a:latin typeface="Verdana"/>
                <a:cs typeface="+mn-cs"/>
              </a:rPr>
              <a:t>frações</a:t>
            </a:r>
            <a:r>
              <a:rPr lang="en-US" sz="1800" dirty="0">
                <a:solidFill>
                  <a:srgbClr val="000000"/>
                </a:solidFill>
                <a:latin typeface="Verdana"/>
                <a:cs typeface="+mn-cs"/>
              </a:rPr>
              <a:t> </a:t>
            </a:r>
            <a:r>
              <a:rPr lang="en-US" sz="1800" dirty="0" err="1">
                <a:solidFill>
                  <a:srgbClr val="000000"/>
                </a:solidFill>
                <a:latin typeface="Verdana"/>
                <a:cs typeface="+mn-cs"/>
              </a:rPr>
              <a:t>parciais</a:t>
            </a:r>
            <a:endParaRPr lang="pt-BR" sz="1800" dirty="0">
              <a:solidFill>
                <a:srgbClr val="000000"/>
              </a:solidFill>
              <a:latin typeface="Verdan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52258"/>
                                        </p:tgtEl>
                                        <p:attrNameLst>
                                          <p:attrName>style.visibility</p:attrName>
                                        </p:attrNameLst>
                                      </p:cBhvr>
                                      <p:to>
                                        <p:strVal val="visible"/>
                                      </p:to>
                                    </p:set>
                                    <p:animEffect transition="in" filter="box(in)">
                                      <p:cBhvr>
                                        <p:cTn id="7" dur="500"/>
                                        <p:tgtEl>
                                          <p:spTgt spid="352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ítulo 1"/>
          <p:cNvSpPr>
            <a:spLocks noGrp="1"/>
          </p:cNvSpPr>
          <p:nvPr>
            <p:ph type="title"/>
          </p:nvPr>
        </p:nvSpPr>
        <p:spPr/>
        <p:txBody>
          <a:bodyPr/>
          <a:lstStyle/>
          <a:p>
            <a:pPr eaLnBrk="1" hangingPunct="1"/>
            <a:r>
              <a:rPr lang="en-US" altLang="pt-BR"/>
              <a:t>Efeito da Adição de Zeros</a:t>
            </a:r>
            <a:endParaRPr lang="pt-BR" altLang="pt-BR"/>
          </a:p>
        </p:txBody>
      </p:sp>
      <p:sp>
        <p:nvSpPr>
          <p:cNvPr id="7" name="CaixaDeTexto 6"/>
          <p:cNvSpPr txBox="1"/>
          <p:nvPr/>
        </p:nvSpPr>
        <p:spPr>
          <a:xfrm>
            <a:off x="952500" y="2157413"/>
            <a:ext cx="2308225" cy="1200150"/>
          </a:xfrm>
          <a:prstGeom prst="rect">
            <a:avLst/>
          </a:prstGeom>
          <a:noFill/>
        </p:spPr>
        <p:txBody>
          <a:bodyPr wrap="none">
            <a:spAutoFit/>
          </a:bodyPr>
          <a:lstStyle/>
          <a:p>
            <a:pPr algn="ctr">
              <a:defRPr/>
            </a:pPr>
            <a:r>
              <a:rPr lang="en-US" sz="2400" dirty="0" err="1">
                <a:solidFill>
                  <a:srgbClr val="000000"/>
                </a:solidFill>
                <a:latin typeface="Verdana"/>
                <a:cs typeface="+mn-cs"/>
              </a:rPr>
              <a:t>Altera</a:t>
            </a:r>
            <a:r>
              <a:rPr lang="en-US" sz="2400" dirty="0">
                <a:solidFill>
                  <a:srgbClr val="000000"/>
                </a:solidFill>
                <a:latin typeface="Verdana"/>
                <a:cs typeface="+mn-cs"/>
              </a:rPr>
              <a:t> o </a:t>
            </a:r>
            <a:r>
              <a:rPr lang="en-US" sz="2400" dirty="0" err="1">
                <a:solidFill>
                  <a:srgbClr val="000000"/>
                </a:solidFill>
                <a:latin typeface="Verdana"/>
                <a:cs typeface="+mn-cs"/>
              </a:rPr>
              <a:t>grau</a:t>
            </a:r>
            <a:r>
              <a:rPr lang="en-US" sz="2400" dirty="0">
                <a:solidFill>
                  <a:srgbClr val="000000"/>
                </a:solidFill>
                <a:latin typeface="Verdana"/>
                <a:cs typeface="+mn-cs"/>
              </a:rPr>
              <a:t> </a:t>
            </a:r>
          </a:p>
          <a:p>
            <a:pPr algn="ctr">
              <a:defRPr/>
            </a:pPr>
            <a:r>
              <a:rPr lang="en-US" sz="2400" dirty="0">
                <a:solidFill>
                  <a:srgbClr val="000000"/>
                </a:solidFill>
                <a:latin typeface="Verdana"/>
                <a:cs typeface="+mn-cs"/>
              </a:rPr>
              <a:t>(amplitude)</a:t>
            </a:r>
          </a:p>
          <a:p>
            <a:pPr algn="ctr">
              <a:defRPr/>
            </a:pPr>
            <a:r>
              <a:rPr lang="en-US" sz="2400" dirty="0">
                <a:solidFill>
                  <a:srgbClr val="000000"/>
                </a:solidFill>
                <a:latin typeface="Verdana"/>
                <a:cs typeface="+mn-cs"/>
              </a:rPr>
              <a:t>da </a:t>
            </a:r>
            <a:r>
              <a:rPr lang="en-US" sz="2400" dirty="0" err="1">
                <a:solidFill>
                  <a:srgbClr val="000000"/>
                </a:solidFill>
                <a:latin typeface="Verdana"/>
                <a:cs typeface="+mn-cs"/>
              </a:rPr>
              <a:t>resposta</a:t>
            </a:r>
            <a:r>
              <a:rPr lang="en-US" sz="2400" dirty="0">
                <a:solidFill>
                  <a:srgbClr val="000000"/>
                </a:solidFill>
                <a:latin typeface="Verdana"/>
                <a:cs typeface="+mn-cs"/>
              </a:rPr>
              <a:t> </a:t>
            </a:r>
            <a:endParaRPr lang="pt-BR" sz="2400" dirty="0">
              <a:solidFill>
                <a:srgbClr val="000000"/>
              </a:solidFill>
              <a:latin typeface="Verdana"/>
              <a:cs typeface="+mn-cs"/>
            </a:endParaRPr>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788" y="1000125"/>
            <a:ext cx="6049962"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8" name="CaixaDeTexto 7"/>
          <p:cNvSpPr txBox="1"/>
          <p:nvPr/>
        </p:nvSpPr>
        <p:spPr>
          <a:xfrm>
            <a:off x="95250" y="4586288"/>
            <a:ext cx="3973513" cy="1200150"/>
          </a:xfrm>
          <a:prstGeom prst="rect">
            <a:avLst/>
          </a:prstGeom>
          <a:noFill/>
        </p:spPr>
        <p:txBody>
          <a:bodyPr wrap="none">
            <a:spAutoFit/>
          </a:bodyPr>
          <a:lstStyle/>
          <a:p>
            <a:pPr algn="ctr">
              <a:defRPr/>
            </a:pPr>
            <a:r>
              <a:rPr lang="en-US" sz="1800" dirty="0">
                <a:solidFill>
                  <a:srgbClr val="000000"/>
                </a:solidFill>
                <a:latin typeface="Verdana"/>
                <a:cs typeface="+mn-cs"/>
              </a:rPr>
              <a:t>O </a:t>
            </a:r>
            <a:r>
              <a:rPr lang="en-US" sz="1800" dirty="0" err="1">
                <a:solidFill>
                  <a:srgbClr val="000000"/>
                </a:solidFill>
                <a:latin typeface="Verdana"/>
                <a:cs typeface="+mn-cs"/>
              </a:rPr>
              <a:t>numerador</a:t>
            </a:r>
            <a:r>
              <a:rPr lang="en-US" sz="1800" dirty="0">
                <a:solidFill>
                  <a:srgbClr val="000000"/>
                </a:solidFill>
                <a:latin typeface="Verdana"/>
                <a:cs typeface="+mn-cs"/>
              </a:rPr>
              <a:t> </a:t>
            </a:r>
            <a:r>
              <a:rPr lang="en-US" sz="1800" dirty="0" err="1">
                <a:solidFill>
                  <a:srgbClr val="000000"/>
                </a:solidFill>
                <a:latin typeface="Verdana"/>
                <a:cs typeface="+mn-cs"/>
              </a:rPr>
              <a:t>na</a:t>
            </a:r>
            <a:endParaRPr lang="en-US" sz="1800" dirty="0">
              <a:solidFill>
                <a:srgbClr val="000000"/>
              </a:solidFill>
              <a:latin typeface="Verdana"/>
              <a:cs typeface="+mn-cs"/>
            </a:endParaRPr>
          </a:p>
          <a:p>
            <a:pPr algn="ctr">
              <a:defRPr/>
            </a:pPr>
            <a:r>
              <a:rPr lang="en-US" sz="1800" dirty="0" err="1">
                <a:solidFill>
                  <a:srgbClr val="000000"/>
                </a:solidFill>
                <a:latin typeface="Verdana"/>
                <a:cs typeface="+mn-cs"/>
              </a:rPr>
              <a:t>função</a:t>
            </a:r>
            <a:r>
              <a:rPr lang="en-US" sz="1800" dirty="0">
                <a:solidFill>
                  <a:srgbClr val="000000"/>
                </a:solidFill>
                <a:latin typeface="Verdana"/>
                <a:cs typeface="+mn-cs"/>
              </a:rPr>
              <a:t> de </a:t>
            </a:r>
            <a:r>
              <a:rPr lang="en-US" sz="1800" dirty="0" err="1">
                <a:solidFill>
                  <a:srgbClr val="000000"/>
                </a:solidFill>
                <a:latin typeface="Verdana"/>
                <a:cs typeface="+mn-cs"/>
              </a:rPr>
              <a:t>transferência</a:t>
            </a:r>
            <a:endParaRPr lang="en-US" sz="1800" dirty="0">
              <a:solidFill>
                <a:srgbClr val="000000"/>
              </a:solidFill>
              <a:latin typeface="Verdana"/>
              <a:cs typeface="+mn-cs"/>
            </a:endParaRPr>
          </a:p>
          <a:p>
            <a:pPr algn="ctr">
              <a:defRPr/>
            </a:pPr>
            <a:r>
              <a:rPr lang="en-US" sz="1800" dirty="0" err="1">
                <a:solidFill>
                  <a:srgbClr val="000000"/>
                </a:solidFill>
                <a:latin typeface="Verdana"/>
                <a:cs typeface="+mn-cs"/>
              </a:rPr>
              <a:t>modifica</a:t>
            </a:r>
            <a:r>
              <a:rPr lang="en-US" sz="1800" dirty="0">
                <a:solidFill>
                  <a:srgbClr val="000000"/>
                </a:solidFill>
                <a:latin typeface="Verdana"/>
                <a:cs typeface="+mn-cs"/>
              </a:rPr>
              <a:t> </a:t>
            </a:r>
            <a:r>
              <a:rPr lang="en-US" sz="1800" dirty="0" err="1">
                <a:solidFill>
                  <a:srgbClr val="000000"/>
                </a:solidFill>
                <a:latin typeface="Verdana"/>
                <a:cs typeface="+mn-cs"/>
              </a:rPr>
              <a:t>apenas</a:t>
            </a:r>
            <a:r>
              <a:rPr lang="en-US" sz="1800" dirty="0">
                <a:solidFill>
                  <a:srgbClr val="000000"/>
                </a:solidFill>
                <a:latin typeface="Verdana"/>
                <a:cs typeface="+mn-cs"/>
              </a:rPr>
              <a:t> </a:t>
            </a:r>
            <a:r>
              <a:rPr lang="en-US" sz="1800" dirty="0" err="1">
                <a:solidFill>
                  <a:srgbClr val="000000"/>
                </a:solidFill>
                <a:latin typeface="Verdana"/>
                <a:cs typeface="+mn-cs"/>
              </a:rPr>
              <a:t>os</a:t>
            </a:r>
            <a:r>
              <a:rPr lang="en-US" sz="1800" dirty="0">
                <a:solidFill>
                  <a:srgbClr val="000000"/>
                </a:solidFill>
                <a:latin typeface="Verdana"/>
                <a:cs typeface="+mn-cs"/>
              </a:rPr>
              <a:t> </a:t>
            </a:r>
            <a:r>
              <a:rPr lang="en-US" sz="1800" dirty="0" err="1">
                <a:solidFill>
                  <a:srgbClr val="000000"/>
                </a:solidFill>
                <a:latin typeface="Verdana"/>
                <a:cs typeface="+mn-cs"/>
              </a:rPr>
              <a:t>resíduos</a:t>
            </a:r>
            <a:endParaRPr lang="en-US" sz="1800" dirty="0">
              <a:solidFill>
                <a:srgbClr val="000000"/>
              </a:solidFill>
              <a:latin typeface="Verdana"/>
              <a:cs typeface="+mn-cs"/>
            </a:endParaRPr>
          </a:p>
          <a:p>
            <a:pPr algn="ctr">
              <a:defRPr/>
            </a:pPr>
            <a:r>
              <a:rPr lang="en-US" sz="1800" dirty="0">
                <a:solidFill>
                  <a:srgbClr val="000000"/>
                </a:solidFill>
                <a:latin typeface="Verdana"/>
                <a:cs typeface="+mn-cs"/>
              </a:rPr>
              <a:t>da </a:t>
            </a:r>
            <a:r>
              <a:rPr lang="en-US" sz="1800" dirty="0" err="1">
                <a:solidFill>
                  <a:srgbClr val="000000"/>
                </a:solidFill>
                <a:latin typeface="Verdana"/>
                <a:cs typeface="+mn-cs"/>
              </a:rPr>
              <a:t>expansão</a:t>
            </a:r>
            <a:r>
              <a:rPr lang="en-US" sz="1800" dirty="0">
                <a:solidFill>
                  <a:srgbClr val="000000"/>
                </a:solidFill>
                <a:latin typeface="Verdana"/>
                <a:cs typeface="+mn-cs"/>
              </a:rPr>
              <a:t> </a:t>
            </a:r>
            <a:r>
              <a:rPr lang="en-US" sz="1800" dirty="0" err="1">
                <a:solidFill>
                  <a:srgbClr val="000000"/>
                </a:solidFill>
                <a:latin typeface="Verdana"/>
                <a:cs typeface="+mn-cs"/>
              </a:rPr>
              <a:t>em</a:t>
            </a:r>
            <a:r>
              <a:rPr lang="en-US" sz="1800" dirty="0">
                <a:solidFill>
                  <a:srgbClr val="000000"/>
                </a:solidFill>
                <a:latin typeface="Verdana"/>
                <a:cs typeface="+mn-cs"/>
              </a:rPr>
              <a:t> </a:t>
            </a:r>
            <a:r>
              <a:rPr lang="en-US" sz="1800" dirty="0" err="1">
                <a:solidFill>
                  <a:srgbClr val="000000"/>
                </a:solidFill>
                <a:latin typeface="Verdana"/>
                <a:cs typeface="+mn-cs"/>
              </a:rPr>
              <a:t>frações</a:t>
            </a:r>
            <a:r>
              <a:rPr lang="en-US" sz="1800" dirty="0">
                <a:solidFill>
                  <a:srgbClr val="000000"/>
                </a:solidFill>
                <a:latin typeface="Verdana"/>
                <a:cs typeface="+mn-cs"/>
              </a:rPr>
              <a:t> </a:t>
            </a:r>
            <a:r>
              <a:rPr lang="en-US" sz="1800" dirty="0" err="1">
                <a:solidFill>
                  <a:srgbClr val="000000"/>
                </a:solidFill>
                <a:latin typeface="Verdana"/>
                <a:cs typeface="+mn-cs"/>
              </a:rPr>
              <a:t>parciais</a:t>
            </a:r>
            <a:endParaRPr lang="pt-BR" sz="1800" dirty="0">
              <a:solidFill>
                <a:srgbClr val="000000"/>
              </a:solidFill>
              <a:latin typeface="Verdana"/>
              <a:cs typeface="+mn-c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ítulo 1"/>
          <p:cNvSpPr>
            <a:spLocks noGrp="1"/>
          </p:cNvSpPr>
          <p:nvPr>
            <p:ph type="title"/>
          </p:nvPr>
        </p:nvSpPr>
        <p:spPr/>
        <p:txBody>
          <a:bodyPr/>
          <a:lstStyle/>
          <a:p>
            <a:pPr eaLnBrk="1" hangingPunct="1"/>
            <a:r>
              <a:rPr lang="en-US" altLang="pt-BR"/>
              <a:t>Zeros no semiplano direito</a:t>
            </a:r>
            <a:endParaRPr lang="pt-BR" altLang="pt-BR"/>
          </a:p>
        </p:txBody>
      </p:sp>
      <p:sp>
        <p:nvSpPr>
          <p:cNvPr id="7" name="CaixaDeTexto 6"/>
          <p:cNvSpPr txBox="1"/>
          <p:nvPr/>
        </p:nvSpPr>
        <p:spPr>
          <a:xfrm>
            <a:off x="381000" y="1428750"/>
            <a:ext cx="3000375" cy="1938338"/>
          </a:xfrm>
          <a:prstGeom prst="rect">
            <a:avLst/>
          </a:prstGeom>
          <a:noFill/>
        </p:spPr>
        <p:txBody>
          <a:bodyPr>
            <a:spAutoFit/>
          </a:bodyPr>
          <a:lstStyle/>
          <a:p>
            <a:pPr algn="ctr">
              <a:defRPr/>
            </a:pPr>
            <a:r>
              <a:rPr lang="en-US" sz="2400" dirty="0" err="1">
                <a:solidFill>
                  <a:srgbClr val="000000"/>
                </a:solidFill>
                <a:latin typeface="Verdana"/>
                <a:cs typeface="+mn-cs"/>
              </a:rPr>
              <a:t>Altera</a:t>
            </a:r>
            <a:r>
              <a:rPr lang="en-US" sz="2400" dirty="0">
                <a:solidFill>
                  <a:srgbClr val="000000"/>
                </a:solidFill>
                <a:latin typeface="Verdana"/>
                <a:cs typeface="+mn-cs"/>
              </a:rPr>
              <a:t> o </a:t>
            </a:r>
            <a:r>
              <a:rPr lang="en-US" sz="2400" dirty="0" err="1">
                <a:solidFill>
                  <a:srgbClr val="000000"/>
                </a:solidFill>
                <a:latin typeface="Verdana"/>
                <a:cs typeface="+mn-cs"/>
              </a:rPr>
              <a:t>grau</a:t>
            </a:r>
            <a:r>
              <a:rPr lang="en-US" sz="2400" dirty="0">
                <a:solidFill>
                  <a:srgbClr val="000000"/>
                </a:solidFill>
                <a:latin typeface="Verdana"/>
                <a:cs typeface="+mn-cs"/>
              </a:rPr>
              <a:t> </a:t>
            </a:r>
          </a:p>
          <a:p>
            <a:pPr algn="ctr">
              <a:defRPr/>
            </a:pPr>
            <a:r>
              <a:rPr lang="en-US" sz="2400" dirty="0">
                <a:solidFill>
                  <a:srgbClr val="000000"/>
                </a:solidFill>
                <a:latin typeface="Verdana"/>
                <a:cs typeface="+mn-cs"/>
              </a:rPr>
              <a:t>(amplitude)</a:t>
            </a:r>
          </a:p>
          <a:p>
            <a:pPr algn="ctr">
              <a:defRPr/>
            </a:pPr>
            <a:r>
              <a:rPr lang="en-US" sz="2400" dirty="0">
                <a:solidFill>
                  <a:srgbClr val="000000"/>
                </a:solidFill>
                <a:latin typeface="Verdana"/>
                <a:cs typeface="+mn-cs"/>
              </a:rPr>
              <a:t>da </a:t>
            </a:r>
            <a:r>
              <a:rPr lang="en-US" sz="2400" dirty="0" err="1">
                <a:solidFill>
                  <a:srgbClr val="000000"/>
                </a:solidFill>
                <a:latin typeface="Verdana"/>
                <a:cs typeface="+mn-cs"/>
              </a:rPr>
              <a:t>resposta</a:t>
            </a:r>
            <a:r>
              <a:rPr lang="en-US" sz="2400" dirty="0">
                <a:solidFill>
                  <a:srgbClr val="000000"/>
                </a:solidFill>
                <a:latin typeface="Verdana"/>
                <a:cs typeface="+mn-cs"/>
              </a:rPr>
              <a:t> </a:t>
            </a:r>
          </a:p>
          <a:p>
            <a:pPr algn="ctr">
              <a:defRPr/>
            </a:pPr>
            <a:r>
              <a:rPr lang="en-US" sz="2400" dirty="0" err="1">
                <a:solidFill>
                  <a:srgbClr val="000000"/>
                </a:solidFill>
                <a:latin typeface="Verdana"/>
                <a:cs typeface="+mn-cs"/>
              </a:rPr>
              <a:t>tornando</a:t>
            </a:r>
            <a:r>
              <a:rPr lang="en-US" sz="2400" dirty="0">
                <a:solidFill>
                  <a:srgbClr val="000000"/>
                </a:solidFill>
                <a:latin typeface="Verdana"/>
                <a:cs typeface="+mn-cs"/>
              </a:rPr>
              <a:t>-a</a:t>
            </a:r>
          </a:p>
          <a:p>
            <a:pPr algn="ctr">
              <a:defRPr/>
            </a:pPr>
            <a:r>
              <a:rPr lang="en-US" sz="2400" dirty="0" err="1">
                <a:solidFill>
                  <a:srgbClr val="000000"/>
                </a:solidFill>
                <a:latin typeface="Verdana"/>
                <a:cs typeface="+mn-cs"/>
              </a:rPr>
              <a:t>negativa</a:t>
            </a:r>
            <a:r>
              <a:rPr lang="en-US" sz="2400" dirty="0">
                <a:solidFill>
                  <a:srgbClr val="000000"/>
                </a:solidFill>
                <a:latin typeface="Verdana"/>
                <a:cs typeface="+mn-cs"/>
              </a:rPr>
              <a:t> </a:t>
            </a:r>
            <a:endParaRPr lang="pt-BR" sz="2400" dirty="0">
              <a:solidFill>
                <a:srgbClr val="000000"/>
              </a:solidFill>
              <a:latin typeface="Verdana"/>
              <a:cs typeface="+mn-cs"/>
            </a:endParaRPr>
          </a:p>
        </p:txBody>
      </p:sp>
      <p:sp>
        <p:nvSpPr>
          <p:cNvPr id="8" name="CaixaDeTexto 7"/>
          <p:cNvSpPr txBox="1"/>
          <p:nvPr/>
        </p:nvSpPr>
        <p:spPr>
          <a:xfrm>
            <a:off x="95250" y="3643313"/>
            <a:ext cx="3629025" cy="1200150"/>
          </a:xfrm>
          <a:prstGeom prst="rect">
            <a:avLst/>
          </a:prstGeom>
          <a:noFill/>
        </p:spPr>
        <p:txBody>
          <a:bodyPr wrap="none">
            <a:spAutoFit/>
          </a:bodyPr>
          <a:lstStyle/>
          <a:p>
            <a:pPr algn="ctr">
              <a:defRPr/>
            </a:pPr>
            <a:r>
              <a:rPr lang="en-US" sz="1800" dirty="0">
                <a:solidFill>
                  <a:srgbClr val="000000"/>
                </a:solidFill>
                <a:latin typeface="Verdana"/>
                <a:cs typeface="+mn-cs"/>
              </a:rPr>
              <a:t>O </a:t>
            </a:r>
            <a:r>
              <a:rPr lang="en-US" sz="1800" dirty="0" err="1">
                <a:solidFill>
                  <a:srgbClr val="000000"/>
                </a:solidFill>
                <a:latin typeface="Verdana"/>
                <a:cs typeface="+mn-cs"/>
              </a:rPr>
              <a:t>numerador</a:t>
            </a:r>
            <a:r>
              <a:rPr lang="en-US" sz="1800" dirty="0">
                <a:solidFill>
                  <a:srgbClr val="000000"/>
                </a:solidFill>
                <a:latin typeface="Verdana"/>
                <a:cs typeface="+mn-cs"/>
              </a:rPr>
              <a:t> </a:t>
            </a:r>
            <a:r>
              <a:rPr lang="en-US" sz="1800" dirty="0" err="1">
                <a:solidFill>
                  <a:srgbClr val="000000"/>
                </a:solidFill>
                <a:latin typeface="Verdana"/>
                <a:cs typeface="+mn-cs"/>
              </a:rPr>
              <a:t>na</a:t>
            </a:r>
            <a:endParaRPr lang="en-US" sz="1800" dirty="0">
              <a:solidFill>
                <a:srgbClr val="000000"/>
              </a:solidFill>
              <a:latin typeface="Verdana"/>
              <a:cs typeface="+mn-cs"/>
            </a:endParaRPr>
          </a:p>
          <a:p>
            <a:pPr algn="ctr">
              <a:defRPr/>
            </a:pPr>
            <a:r>
              <a:rPr lang="en-US" sz="1800" dirty="0" err="1">
                <a:solidFill>
                  <a:srgbClr val="000000"/>
                </a:solidFill>
                <a:latin typeface="Verdana"/>
                <a:cs typeface="+mn-cs"/>
              </a:rPr>
              <a:t>função</a:t>
            </a:r>
            <a:r>
              <a:rPr lang="en-US" sz="1800" dirty="0">
                <a:solidFill>
                  <a:srgbClr val="000000"/>
                </a:solidFill>
                <a:latin typeface="Verdana"/>
                <a:cs typeface="+mn-cs"/>
              </a:rPr>
              <a:t> de </a:t>
            </a:r>
            <a:r>
              <a:rPr lang="en-US" sz="1800" dirty="0" err="1">
                <a:solidFill>
                  <a:srgbClr val="000000"/>
                </a:solidFill>
                <a:latin typeface="Verdana"/>
                <a:cs typeface="+mn-cs"/>
              </a:rPr>
              <a:t>transferência</a:t>
            </a:r>
            <a:r>
              <a:rPr lang="en-US" sz="1800" dirty="0">
                <a:solidFill>
                  <a:srgbClr val="000000"/>
                </a:solidFill>
                <a:latin typeface="Verdana"/>
                <a:cs typeface="+mn-cs"/>
              </a:rPr>
              <a:t> </a:t>
            </a:r>
            <a:r>
              <a:rPr lang="en-US" sz="1800" dirty="0" err="1">
                <a:solidFill>
                  <a:srgbClr val="000000"/>
                </a:solidFill>
                <a:latin typeface="Verdana"/>
                <a:cs typeface="+mn-cs"/>
              </a:rPr>
              <a:t>neste</a:t>
            </a:r>
            <a:endParaRPr lang="en-US" sz="1800" dirty="0">
              <a:solidFill>
                <a:srgbClr val="000000"/>
              </a:solidFill>
              <a:latin typeface="Verdana"/>
              <a:cs typeface="+mn-cs"/>
            </a:endParaRPr>
          </a:p>
          <a:p>
            <a:pPr algn="ctr">
              <a:defRPr/>
            </a:pPr>
            <a:r>
              <a:rPr lang="en-US" sz="1800" dirty="0" err="1">
                <a:solidFill>
                  <a:srgbClr val="000000"/>
                </a:solidFill>
                <a:latin typeface="Verdana"/>
                <a:cs typeface="+mn-cs"/>
              </a:rPr>
              <a:t>caso</a:t>
            </a:r>
            <a:r>
              <a:rPr lang="en-US" sz="1800" dirty="0">
                <a:solidFill>
                  <a:srgbClr val="000000"/>
                </a:solidFill>
                <a:latin typeface="Verdana"/>
                <a:cs typeface="+mn-cs"/>
              </a:rPr>
              <a:t> </a:t>
            </a:r>
            <a:r>
              <a:rPr lang="en-US" sz="1800" dirty="0" err="1">
                <a:solidFill>
                  <a:srgbClr val="000000"/>
                </a:solidFill>
                <a:latin typeface="Verdana"/>
                <a:cs typeface="+mn-cs"/>
              </a:rPr>
              <a:t>produzirá</a:t>
            </a:r>
            <a:r>
              <a:rPr lang="en-US" sz="1800" dirty="0">
                <a:solidFill>
                  <a:srgbClr val="000000"/>
                </a:solidFill>
                <a:latin typeface="Verdana"/>
                <a:cs typeface="+mn-cs"/>
              </a:rPr>
              <a:t> </a:t>
            </a:r>
            <a:r>
              <a:rPr lang="en-US" sz="1800" dirty="0" err="1">
                <a:solidFill>
                  <a:srgbClr val="000000"/>
                </a:solidFill>
                <a:latin typeface="Verdana"/>
                <a:cs typeface="+mn-cs"/>
              </a:rPr>
              <a:t>resíduos</a:t>
            </a:r>
            <a:endParaRPr lang="en-US" sz="1800" dirty="0">
              <a:solidFill>
                <a:srgbClr val="000000"/>
              </a:solidFill>
              <a:latin typeface="Verdana"/>
              <a:cs typeface="+mn-cs"/>
            </a:endParaRPr>
          </a:p>
          <a:p>
            <a:pPr algn="ctr">
              <a:defRPr/>
            </a:pPr>
            <a:r>
              <a:rPr lang="en-US" sz="1800" dirty="0" err="1">
                <a:solidFill>
                  <a:srgbClr val="000000"/>
                </a:solidFill>
                <a:latin typeface="Verdana"/>
                <a:cs typeface="+mn-cs"/>
              </a:rPr>
              <a:t>negativos</a:t>
            </a:r>
            <a:endParaRPr lang="pt-BR" sz="1800" dirty="0">
              <a:solidFill>
                <a:srgbClr val="000000"/>
              </a:solidFill>
              <a:latin typeface="Verdana"/>
              <a:cs typeface="+mn-cs"/>
            </a:endParaRPr>
          </a:p>
        </p:txBody>
      </p:sp>
      <p:pic>
        <p:nvPicPr>
          <p:cNvPr id="645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25" y="1447800"/>
            <a:ext cx="6072188"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0" name="CaixaDeTexto 9"/>
          <p:cNvSpPr txBox="1"/>
          <p:nvPr/>
        </p:nvSpPr>
        <p:spPr>
          <a:xfrm>
            <a:off x="109538" y="5214938"/>
            <a:ext cx="3940175" cy="646112"/>
          </a:xfrm>
          <a:prstGeom prst="rect">
            <a:avLst/>
          </a:prstGeom>
          <a:noFill/>
        </p:spPr>
        <p:txBody>
          <a:bodyPr wrap="none">
            <a:spAutoFit/>
          </a:bodyPr>
          <a:lstStyle/>
          <a:p>
            <a:pPr algn="ctr">
              <a:defRPr/>
            </a:pPr>
            <a:r>
              <a:rPr lang="en-US" sz="1800" dirty="0">
                <a:solidFill>
                  <a:srgbClr val="000000"/>
                </a:solidFill>
                <a:latin typeface="Verdana"/>
                <a:cs typeface="+mn-cs"/>
              </a:rPr>
              <a:t>Estes </a:t>
            </a:r>
            <a:r>
              <a:rPr lang="en-US" sz="1800" dirty="0" err="1">
                <a:solidFill>
                  <a:srgbClr val="000000"/>
                </a:solidFill>
                <a:latin typeface="Verdana"/>
                <a:cs typeface="+mn-cs"/>
              </a:rPr>
              <a:t>circuitos</a:t>
            </a:r>
            <a:r>
              <a:rPr lang="en-US" sz="1800" dirty="0">
                <a:solidFill>
                  <a:srgbClr val="000000"/>
                </a:solidFill>
                <a:latin typeface="Verdana"/>
                <a:cs typeface="+mn-cs"/>
              </a:rPr>
              <a:t> </a:t>
            </a:r>
            <a:r>
              <a:rPr lang="en-US" sz="1800" dirty="0" err="1">
                <a:solidFill>
                  <a:srgbClr val="000000"/>
                </a:solidFill>
                <a:latin typeface="Verdana"/>
                <a:cs typeface="+mn-cs"/>
              </a:rPr>
              <a:t>são</a:t>
            </a:r>
            <a:r>
              <a:rPr lang="en-US" sz="1800" dirty="0">
                <a:solidFill>
                  <a:srgbClr val="000000"/>
                </a:solidFill>
                <a:latin typeface="Verdana"/>
                <a:cs typeface="+mn-cs"/>
              </a:rPr>
              <a:t> </a:t>
            </a:r>
            <a:r>
              <a:rPr lang="en-US" sz="1800" dirty="0" err="1">
                <a:solidFill>
                  <a:srgbClr val="000000"/>
                </a:solidFill>
                <a:latin typeface="Verdana"/>
                <a:cs typeface="+mn-cs"/>
              </a:rPr>
              <a:t>chamados</a:t>
            </a:r>
            <a:r>
              <a:rPr lang="en-US" sz="1800" dirty="0">
                <a:solidFill>
                  <a:srgbClr val="000000"/>
                </a:solidFill>
                <a:latin typeface="Verdana"/>
                <a:cs typeface="+mn-cs"/>
              </a:rPr>
              <a:t> de</a:t>
            </a:r>
          </a:p>
          <a:p>
            <a:pPr algn="ctr">
              <a:defRPr/>
            </a:pPr>
            <a:r>
              <a:rPr lang="en-US" sz="1800" dirty="0" err="1">
                <a:solidFill>
                  <a:srgbClr val="000000"/>
                </a:solidFill>
                <a:latin typeface="Verdana"/>
                <a:cs typeface="+mn-cs"/>
              </a:rPr>
              <a:t>circuitos</a:t>
            </a:r>
            <a:r>
              <a:rPr lang="en-US" sz="1800" dirty="0">
                <a:solidFill>
                  <a:srgbClr val="000000"/>
                </a:solidFill>
                <a:latin typeface="Verdana"/>
                <a:cs typeface="+mn-cs"/>
              </a:rPr>
              <a:t> de </a:t>
            </a:r>
            <a:r>
              <a:rPr lang="en-US" sz="1800" dirty="0" err="1">
                <a:solidFill>
                  <a:srgbClr val="000000"/>
                </a:solidFill>
                <a:latin typeface="Verdana"/>
                <a:cs typeface="+mn-cs"/>
              </a:rPr>
              <a:t>fase</a:t>
            </a:r>
            <a:r>
              <a:rPr lang="en-US" sz="1800" dirty="0">
                <a:solidFill>
                  <a:srgbClr val="000000"/>
                </a:solidFill>
                <a:latin typeface="Verdana"/>
                <a:cs typeface="+mn-cs"/>
              </a:rPr>
              <a:t> </a:t>
            </a:r>
            <a:r>
              <a:rPr lang="en-US" sz="1800" dirty="0" err="1">
                <a:solidFill>
                  <a:srgbClr val="000000"/>
                </a:solidFill>
                <a:latin typeface="Verdana"/>
                <a:cs typeface="+mn-cs"/>
              </a:rPr>
              <a:t>mínima</a:t>
            </a:r>
            <a:endParaRPr lang="pt-BR" sz="1800" dirty="0">
              <a:solidFill>
                <a:srgbClr val="000000"/>
              </a:solidFill>
              <a:latin typeface="Verdana"/>
              <a:cs typeface="+mn-cs"/>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p:cNvSpPr>
            <a:spLocks noGrp="1"/>
          </p:cNvSpPr>
          <p:nvPr>
            <p:ph type="title"/>
          </p:nvPr>
        </p:nvSpPr>
        <p:spPr/>
        <p:txBody>
          <a:bodyPr/>
          <a:lstStyle/>
          <a:p>
            <a:pPr eaLnBrk="1" hangingPunct="1"/>
            <a:r>
              <a:rPr lang="en-US" altLang="pt-BR"/>
              <a:t>Exercícios</a:t>
            </a:r>
            <a:endParaRPr lang="pt-BR" altLang="pt-BR"/>
          </a:p>
        </p:txBody>
      </p:sp>
      <p:sp>
        <p:nvSpPr>
          <p:cNvPr id="65539" name="Espaço Reservado para Conteúdo 2"/>
          <p:cNvSpPr>
            <a:spLocks noGrp="1"/>
          </p:cNvSpPr>
          <p:nvPr>
            <p:ph idx="1"/>
          </p:nvPr>
        </p:nvSpPr>
        <p:spPr/>
        <p:txBody>
          <a:bodyPr/>
          <a:lstStyle/>
          <a:p>
            <a:pPr eaLnBrk="1" hangingPunct="1"/>
            <a:r>
              <a:rPr lang="en-US" altLang="pt-BR" b="1" dirty="0" err="1"/>
              <a:t>Nise</a:t>
            </a:r>
            <a:r>
              <a:rPr lang="en-US" altLang="pt-BR" b="1" dirty="0"/>
              <a:t>, cap.4, pags.215, exs.3, 4, 7, 9, 11, 13, 21, 22, 24, 28, 31, 34, 49 a 57</a:t>
            </a:r>
            <a:endParaRPr lang="pt-BR" altLang="pt-BR" b="1"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ubtítulo 8"/>
          <p:cNvSpPr>
            <a:spLocks noGrp="1"/>
          </p:cNvSpPr>
          <p:nvPr>
            <p:ph type="subTitle" idx="1"/>
          </p:nvPr>
        </p:nvSpPr>
        <p:spPr/>
        <p:txBody>
          <a:bodyPr/>
          <a:lstStyle/>
          <a:p>
            <a:r>
              <a:rPr lang="en-US" altLang="pt-BR" dirty="0"/>
              <a:t>Backup Slides</a:t>
            </a:r>
            <a:endParaRPr lang="pt-BR" altLang="pt-BR" dirty="0"/>
          </a:p>
        </p:txBody>
      </p:sp>
      <p:sp>
        <p:nvSpPr>
          <p:cNvPr id="66564" name="Espaço Reservado para Data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1400"/>
              <a:t>ISAT 300</a:t>
            </a:r>
          </a:p>
        </p:txBody>
      </p:sp>
      <p:sp>
        <p:nvSpPr>
          <p:cNvPr id="2" name="Título 1"/>
          <p:cNvSpPr>
            <a:spLocks noGrp="1"/>
          </p:cNvSpPr>
          <p:nvPr>
            <p:ph type="ctrTitle" sz="quarter"/>
          </p:nvPr>
        </p:nvSpPr>
        <p:spPr/>
        <p:txBody>
          <a:bodyPr/>
          <a:lstStyle/>
          <a:p>
            <a:r>
              <a:rPr lang="en-US" dirty="0" err="1"/>
              <a:t>Medições</a:t>
            </a:r>
            <a:r>
              <a:rPr lang="en-US" dirty="0"/>
              <a:t> </a:t>
            </a:r>
            <a:r>
              <a:rPr lang="en-US" dirty="0" err="1"/>
              <a:t>Possíveis</a:t>
            </a:r>
            <a:r>
              <a:rPr lang="en-US" dirty="0"/>
              <a:t> </a:t>
            </a:r>
            <a:r>
              <a:rPr lang="en-US" dirty="0" err="1"/>
              <a:t>em</a:t>
            </a:r>
            <a:r>
              <a:rPr lang="en-US" dirty="0"/>
              <a:t> </a:t>
            </a:r>
            <a:r>
              <a:rPr lang="en-US" dirty="0" err="1"/>
              <a:t>Laboratório</a:t>
            </a:r>
            <a:endParaRPr lang="pt-B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sz="quarter"/>
          </p:nvPr>
        </p:nvSpPr>
        <p:spPr>
          <a:xfrm>
            <a:off x="0" y="1484313"/>
            <a:ext cx="9906000" cy="1143000"/>
          </a:xfrm>
        </p:spPr>
        <p:txBody>
          <a:bodyPr/>
          <a:lstStyle/>
          <a:p>
            <a:r>
              <a:rPr lang="pt-BR" b="1" dirty="0" err="1">
                <a:solidFill>
                  <a:srgbClr val="003300"/>
                </a:solidFill>
              </a:rPr>
              <a:t>Automa</a:t>
            </a:r>
            <a:r>
              <a:rPr lang="en-US" b="1" dirty="0" err="1">
                <a:solidFill>
                  <a:srgbClr val="003300"/>
                </a:solidFill>
              </a:rPr>
              <a:t>ção</a:t>
            </a:r>
            <a:r>
              <a:rPr lang="en-US" b="1" dirty="0">
                <a:solidFill>
                  <a:srgbClr val="003300"/>
                </a:solidFill>
              </a:rPr>
              <a:t> e </a:t>
            </a:r>
            <a:r>
              <a:rPr lang="en-US" b="1" dirty="0" err="1">
                <a:solidFill>
                  <a:srgbClr val="003300"/>
                </a:solidFill>
              </a:rPr>
              <a:t>Controle</a:t>
            </a:r>
            <a:endParaRPr lang="pt-BR" b="1" dirty="0">
              <a:solidFill>
                <a:srgbClr val="003300"/>
              </a:solidFill>
            </a:endParaRPr>
          </a:p>
        </p:txBody>
      </p:sp>
      <p:sp>
        <p:nvSpPr>
          <p:cNvPr id="3077" name="Rectangle 5"/>
          <p:cNvSpPr>
            <a:spLocks noGrp="1" noChangeArrowheads="1"/>
          </p:cNvSpPr>
          <p:nvPr>
            <p:ph type="subTitle" sz="quarter" idx="1"/>
          </p:nvPr>
        </p:nvSpPr>
        <p:spPr>
          <a:xfrm>
            <a:off x="577850" y="3573463"/>
            <a:ext cx="8784696" cy="1655762"/>
          </a:xfrm>
          <a:noFill/>
          <a:ln/>
        </p:spPr>
        <p:txBody>
          <a:bodyPr/>
          <a:lstStyle/>
          <a:p>
            <a:pPr>
              <a:lnSpc>
                <a:spcPct val="110000"/>
              </a:lnSpc>
            </a:pPr>
            <a:endParaRPr lang="pt-BR" sz="1700" b="1">
              <a:solidFill>
                <a:srgbClr val="003300"/>
              </a:solidFill>
            </a:endParaRPr>
          </a:p>
          <a:p>
            <a:pPr>
              <a:lnSpc>
                <a:spcPct val="110000"/>
              </a:lnSpc>
            </a:pPr>
            <a:endParaRPr lang="en-US" sz="1700" b="1">
              <a:solidFill>
                <a:srgbClr val="003300"/>
              </a:solidFill>
            </a:endParaRPr>
          </a:p>
        </p:txBody>
      </p:sp>
      <p:sp>
        <p:nvSpPr>
          <p:cNvPr id="3079" name="Rectangle 7"/>
          <p:cNvSpPr>
            <a:spLocks noChangeArrowheads="1"/>
          </p:cNvSpPr>
          <p:nvPr/>
        </p:nvSpPr>
        <p:spPr bwMode="auto">
          <a:xfrm>
            <a:off x="271727" y="3933826"/>
            <a:ext cx="9362546" cy="775597"/>
          </a:xfrm>
          <a:prstGeom prst="rect">
            <a:avLst/>
          </a:prstGeom>
          <a:noFill/>
          <a:ln w="9525">
            <a:noFill/>
            <a:miter lim="800000"/>
            <a:headEnd/>
            <a:tailEnd/>
          </a:ln>
          <a:effectLst/>
        </p:spPr>
        <p:txBody>
          <a:bodyPr>
            <a:spAutoFit/>
          </a:bodyPr>
          <a:lstStyle/>
          <a:p>
            <a:pPr algn="ctr">
              <a:lnSpc>
                <a:spcPct val="120000"/>
              </a:lnSpc>
              <a:spcBef>
                <a:spcPct val="50000"/>
              </a:spcBef>
            </a:pPr>
            <a:r>
              <a:rPr lang="en-US" sz="3700" dirty="0">
                <a:solidFill>
                  <a:srgbClr val="003300"/>
                </a:solidFill>
                <a:latin typeface="Verdana" pitchFamily="34" charset="0"/>
              </a:rPr>
              <a:t>Tutorial de </a:t>
            </a:r>
            <a:r>
              <a:rPr lang="en-US" sz="3700" dirty="0" err="1">
                <a:solidFill>
                  <a:srgbClr val="003300"/>
                </a:solidFill>
                <a:latin typeface="Verdana" pitchFamily="34" charset="0"/>
              </a:rPr>
              <a:t>Matlab</a:t>
            </a:r>
            <a:endParaRPr lang="pt-BR" sz="3700" dirty="0">
              <a:solidFill>
                <a:srgbClr val="003300"/>
              </a:solidFill>
              <a:latin typeface="Verdana"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noFill/>
          <a:ln cap="flat"/>
        </p:spPr>
        <p:txBody>
          <a:bodyPr/>
          <a:lstStyle/>
          <a:p>
            <a:r>
              <a:rPr lang="en-US" altLang="pt-BR"/>
              <a:t>Medições Possíveis em Lab.</a:t>
            </a:r>
          </a:p>
        </p:txBody>
      </p:sp>
      <p:sp>
        <p:nvSpPr>
          <p:cNvPr id="67587" name="Espaço Reservado para Data 3"/>
          <p:cNvSpPr>
            <a:spLocks noGrp="1"/>
          </p:cNvSpPr>
          <p:nvPr>
            <p:ph type="dt" sz="quarter" idx="4294967295"/>
          </p:nvPr>
        </p:nvSpPr>
        <p:spPr>
          <a:xfrm>
            <a:off x="742950" y="6248400"/>
            <a:ext cx="206375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1400"/>
              <a:t>ISAT 300</a:t>
            </a:r>
          </a:p>
        </p:txBody>
      </p:sp>
      <p:sp>
        <p:nvSpPr>
          <p:cNvPr id="67588" name="Espaço Reservado para Rodapé 4"/>
          <p:cNvSpPr>
            <a:spLocks noGrp="1"/>
          </p:cNvSpPr>
          <p:nvPr>
            <p:ph type="ftr" sz="quarter" idx="4294967295"/>
          </p:nvPr>
        </p:nvSpPr>
        <p:spPr>
          <a:xfrm>
            <a:off x="3384550" y="6248400"/>
            <a:ext cx="31369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1400"/>
              <a:t>wk12B</a:t>
            </a:r>
          </a:p>
        </p:txBody>
      </p:sp>
      <p:sp>
        <p:nvSpPr>
          <p:cNvPr id="67589" name="Espaço Reservado para Número de Slide 5"/>
          <p:cNvSpPr>
            <a:spLocks noGrp="1"/>
          </p:cNvSpPr>
          <p:nvPr>
            <p:ph type="sldNum" sz="quarter" idx="4294967295"/>
          </p:nvPr>
        </p:nvSpPr>
        <p:spPr>
          <a:xfrm>
            <a:off x="7099300" y="6248400"/>
            <a:ext cx="206375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E6B30F0D-6E6C-4D42-AB1C-2FF350743465}" type="slidenum">
              <a:rPr lang="en-US" altLang="pt-BR" sz="1400" smtClean="0"/>
              <a:pPr eaLnBrk="1" hangingPunct="1"/>
              <a:t>150</a:t>
            </a:fld>
            <a:endParaRPr lang="en-US" altLang="pt-BR" sz="1400"/>
          </a:p>
        </p:txBody>
      </p:sp>
      <p:graphicFrame>
        <p:nvGraphicFramePr>
          <p:cNvPr id="18436" name="Object 4"/>
          <p:cNvGraphicFramePr>
            <a:graphicFrameLocks/>
          </p:cNvGraphicFramePr>
          <p:nvPr/>
        </p:nvGraphicFramePr>
        <p:xfrm>
          <a:off x="1981200" y="4267200"/>
          <a:ext cx="5745163" cy="1311275"/>
        </p:xfrm>
        <a:graphic>
          <a:graphicData uri="http://schemas.openxmlformats.org/presentationml/2006/ole">
            <mc:AlternateContent xmlns:mc="http://schemas.openxmlformats.org/markup-compatibility/2006">
              <mc:Choice xmlns:v="urn:schemas-microsoft-com:vml" Requires="v">
                <p:oleObj name="Equation" r:id="rId2" imgW="2032000" imgH="457200" progId="Equation.2">
                  <p:embed/>
                </p:oleObj>
              </mc:Choice>
              <mc:Fallback>
                <p:oleObj name="Equation" r:id="rId2" imgW="2032000" imgH="457200" progId="Equation.2">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267200"/>
                        <a:ext cx="574516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7" name="Rectangle 5"/>
          <p:cNvSpPr>
            <a:spLocks noChangeArrowheads="1"/>
          </p:cNvSpPr>
          <p:nvPr/>
        </p:nvSpPr>
        <p:spPr bwMode="auto">
          <a:xfrm>
            <a:off x="742950" y="2209800"/>
            <a:ext cx="84201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spcBef>
                <a:spcPct val="20000"/>
              </a:spcBef>
              <a:buClr>
                <a:schemeClr val="hlink"/>
              </a:buClr>
              <a:buSzPct val="100000"/>
              <a:buFont typeface="Wingdings" pitchFamily="2" charset="2"/>
              <a:buChar char="ð"/>
            </a:pPr>
            <a:r>
              <a:rPr lang="en-US" altLang="pt-BR">
                <a:latin typeface="Symbol" pitchFamily="18" charset="2"/>
              </a:rPr>
              <a:t>w</a:t>
            </a:r>
            <a:r>
              <a:rPr lang="en-US" altLang="pt-BR" baseline="-25000"/>
              <a:t>d</a:t>
            </a:r>
            <a:r>
              <a:rPr lang="en-US" altLang="pt-BR"/>
              <a:t> 	: a frequência amortecida</a:t>
            </a:r>
          </a:p>
          <a:p>
            <a:pPr eaLnBrk="1" hangingPunct="1">
              <a:spcBef>
                <a:spcPct val="20000"/>
              </a:spcBef>
              <a:buClr>
                <a:schemeClr val="hlink"/>
              </a:buClr>
              <a:buSzPct val="100000"/>
              <a:buFont typeface="Wingdings" pitchFamily="2" charset="2"/>
              <a:buChar char="ð"/>
            </a:pPr>
            <a:r>
              <a:rPr lang="en-US" altLang="pt-BR">
                <a:latin typeface="Symbol" pitchFamily="18" charset="2"/>
              </a:rPr>
              <a:t>z</a:t>
            </a:r>
            <a:r>
              <a:rPr lang="en-US" altLang="pt-BR"/>
              <a:t>	: a razão de amortecimento</a:t>
            </a:r>
          </a:p>
          <a:p>
            <a:pPr eaLnBrk="1" hangingPunct="1">
              <a:spcBef>
                <a:spcPct val="20000"/>
              </a:spcBef>
              <a:buClr>
                <a:schemeClr val="hlink"/>
              </a:buClr>
              <a:buSzPct val="100000"/>
              <a:buFont typeface="Wingdings" pitchFamily="2" charset="2"/>
              <a:buChar char="ð"/>
            </a:pPr>
            <a:r>
              <a:rPr lang="en-US" altLang="pt-BR">
                <a:latin typeface="Symbol" pitchFamily="18" charset="2"/>
              </a:rPr>
              <a:t>w</a:t>
            </a:r>
            <a:r>
              <a:rPr lang="en-US" altLang="pt-BR" baseline="-25000"/>
              <a:t>n</a:t>
            </a:r>
            <a:r>
              <a:rPr lang="en-US" altLang="pt-BR"/>
              <a:t>	: a frequência natural </a:t>
            </a:r>
          </a:p>
        </p:txBody>
      </p:sp>
      <p:sp>
        <p:nvSpPr>
          <p:cNvPr id="67592" name="Rectangle 7"/>
          <p:cNvSpPr>
            <a:spLocks noChangeArrowheads="1"/>
          </p:cNvSpPr>
          <p:nvPr/>
        </p:nvSpPr>
        <p:spPr bwMode="auto">
          <a:xfrm>
            <a:off x="1238250" y="1524000"/>
            <a:ext cx="3879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a:solidFill>
                  <a:srgbClr val="000000"/>
                </a:solidFill>
              </a:rPr>
              <a:t>Parâmetros de Medida</a:t>
            </a:r>
            <a:endParaRPr lang="en-US" alt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3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18436"/>
                                        </p:tgtEl>
                                        <p:attrNameLst>
                                          <p:attrName>style.visibility</p:attrName>
                                        </p:attrNameLst>
                                      </p:cBhvr>
                                      <p:to>
                                        <p:strVal val="visible"/>
                                      </p:to>
                                    </p:set>
                                    <p:anim calcmode="lin" valueType="num">
                                      <p:cBhvr additive="base">
                                        <p:cTn id="19" dur="500" fill="hold"/>
                                        <p:tgtEl>
                                          <p:spTgt spid="18436"/>
                                        </p:tgtEl>
                                        <p:attrNameLst>
                                          <p:attrName>ppt_x</p:attrName>
                                        </p:attrNameLst>
                                      </p:cBhvr>
                                      <p:tavLst>
                                        <p:tav tm="0">
                                          <p:val>
                                            <p:strVal val="1+#ppt_w/2"/>
                                          </p:val>
                                        </p:tav>
                                        <p:tav tm="100000">
                                          <p:val>
                                            <p:strVal val="#ppt_x"/>
                                          </p:val>
                                        </p:tav>
                                      </p:tavLst>
                                    </p:anim>
                                    <p:anim calcmode="lin" valueType="num">
                                      <p:cBhvr additive="base">
                                        <p:cTn id="20"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noFill/>
          <a:ln cap="flat"/>
        </p:spPr>
        <p:txBody>
          <a:bodyPr/>
          <a:lstStyle/>
          <a:p>
            <a:r>
              <a:rPr lang="en-US" altLang="pt-BR"/>
              <a:t>Medindo </a:t>
            </a:r>
            <a:r>
              <a:rPr lang="en-US" altLang="pt-BR">
                <a:latin typeface="Symbol" pitchFamily="18" charset="2"/>
              </a:rPr>
              <a:t>w</a:t>
            </a:r>
            <a:r>
              <a:rPr lang="en-US" altLang="pt-BR" baseline="-25000"/>
              <a:t>d</a:t>
            </a:r>
            <a:r>
              <a:rPr lang="en-US" altLang="pt-BR"/>
              <a:t> e </a:t>
            </a:r>
            <a:r>
              <a:rPr lang="en-US" altLang="pt-BR">
                <a:latin typeface="Symbol" pitchFamily="18" charset="2"/>
              </a:rPr>
              <a:t>z</a:t>
            </a:r>
          </a:p>
        </p:txBody>
      </p:sp>
      <p:sp>
        <p:nvSpPr>
          <p:cNvPr id="20483" name="Rectangle 3"/>
          <p:cNvSpPr>
            <a:spLocks noGrp="1" noChangeArrowheads="1"/>
          </p:cNvSpPr>
          <p:nvPr>
            <p:ph idx="1"/>
          </p:nvPr>
        </p:nvSpPr>
        <p:spPr>
          <a:xfrm>
            <a:off x="742950" y="2667000"/>
            <a:ext cx="8420100" cy="1219200"/>
          </a:xfrm>
        </p:spPr>
        <p:txBody>
          <a:bodyPr/>
          <a:lstStyle/>
          <a:p>
            <a:r>
              <a:rPr lang="en-US" altLang="pt-BR"/>
              <a:t>Encontrar Valores para  </a:t>
            </a:r>
            <a:r>
              <a:rPr lang="en-US" altLang="pt-BR" i="1">
                <a:solidFill>
                  <a:schemeClr val="tx2"/>
                </a:solidFill>
              </a:rPr>
              <a:t>y</a:t>
            </a:r>
            <a:r>
              <a:rPr lang="en-US" altLang="pt-BR" i="1" baseline="-25000">
                <a:solidFill>
                  <a:schemeClr val="tx2"/>
                </a:solidFill>
              </a:rPr>
              <a:t>n</a:t>
            </a:r>
            <a:r>
              <a:rPr lang="en-US" altLang="pt-BR"/>
              <a:t> e </a:t>
            </a:r>
            <a:r>
              <a:rPr lang="en-US" altLang="pt-BR" i="1">
                <a:solidFill>
                  <a:schemeClr val="tx2"/>
                </a:solidFill>
              </a:rPr>
              <a:t>y</a:t>
            </a:r>
            <a:r>
              <a:rPr lang="en-US" altLang="pt-BR" i="1" baseline="-25000">
                <a:solidFill>
                  <a:schemeClr val="tx2"/>
                </a:solidFill>
              </a:rPr>
              <a:t>n </a:t>
            </a:r>
            <a:r>
              <a:rPr lang="en-US" altLang="pt-BR" baseline="-25000">
                <a:solidFill>
                  <a:schemeClr val="tx2"/>
                </a:solidFill>
              </a:rPr>
              <a:t>+ </a:t>
            </a:r>
            <a:r>
              <a:rPr lang="en-US" altLang="pt-BR" i="1" baseline="-25000">
                <a:solidFill>
                  <a:schemeClr val="tx2"/>
                </a:solidFill>
              </a:rPr>
              <a:t>k</a:t>
            </a:r>
            <a:endParaRPr lang="en-US" altLang="pt-BR" baseline="-25000"/>
          </a:p>
          <a:p>
            <a:r>
              <a:rPr lang="en-US" altLang="pt-BR"/>
              <a:t>Executar os seguintes cálculos:</a:t>
            </a:r>
          </a:p>
        </p:txBody>
      </p:sp>
      <p:sp>
        <p:nvSpPr>
          <p:cNvPr id="68612" name="Espaço Reservado para Data 3"/>
          <p:cNvSpPr>
            <a:spLocks noGrp="1"/>
          </p:cNvSpPr>
          <p:nvPr>
            <p:ph type="dt" sz="quarter" idx="4294967295"/>
          </p:nvPr>
        </p:nvSpPr>
        <p:spPr>
          <a:xfrm>
            <a:off x="742950" y="6248400"/>
            <a:ext cx="206375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1400"/>
              <a:t>ISAT 300</a:t>
            </a:r>
          </a:p>
        </p:txBody>
      </p:sp>
      <p:sp>
        <p:nvSpPr>
          <p:cNvPr id="68613" name="Espaço Reservado para Rodapé 4"/>
          <p:cNvSpPr>
            <a:spLocks noGrp="1"/>
          </p:cNvSpPr>
          <p:nvPr>
            <p:ph type="ftr" sz="quarter" idx="4294967295"/>
          </p:nvPr>
        </p:nvSpPr>
        <p:spPr>
          <a:xfrm>
            <a:off x="3384550" y="6248400"/>
            <a:ext cx="31369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r>
              <a:rPr lang="en-US" altLang="pt-BR" sz="1400"/>
              <a:t>wk12B</a:t>
            </a:r>
          </a:p>
        </p:txBody>
      </p:sp>
      <p:sp>
        <p:nvSpPr>
          <p:cNvPr id="68614" name="Espaço Reservado para Número de Slide 5"/>
          <p:cNvSpPr>
            <a:spLocks noGrp="1"/>
          </p:cNvSpPr>
          <p:nvPr>
            <p:ph type="sldNum" sz="quarter" idx="4294967295"/>
          </p:nvPr>
        </p:nvSpPr>
        <p:spPr>
          <a:xfrm>
            <a:off x="7099300" y="6248400"/>
            <a:ext cx="206375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E3342461-AA27-486C-8461-A465F5178E41}" type="slidenum">
              <a:rPr lang="en-US" altLang="pt-BR" sz="1400" smtClean="0"/>
              <a:pPr eaLnBrk="1" hangingPunct="1"/>
              <a:t>151</a:t>
            </a:fld>
            <a:endParaRPr lang="en-US" altLang="pt-BR" sz="1400"/>
          </a:p>
        </p:txBody>
      </p:sp>
      <p:grpSp>
        <p:nvGrpSpPr>
          <p:cNvPr id="2" name="Group 6"/>
          <p:cNvGrpSpPr>
            <a:grpSpLocks/>
          </p:cNvGrpSpPr>
          <p:nvPr/>
        </p:nvGrpSpPr>
        <p:grpSpPr bwMode="auto">
          <a:xfrm>
            <a:off x="577850" y="3886200"/>
            <a:ext cx="8420100" cy="1225550"/>
            <a:chOff x="432" y="2012"/>
            <a:chExt cx="4896" cy="772"/>
          </a:xfrm>
        </p:grpSpPr>
        <p:graphicFrame>
          <p:nvGraphicFramePr>
            <p:cNvPr id="68622" name="Object 1026"/>
            <p:cNvGraphicFramePr>
              <a:graphicFrameLocks/>
            </p:cNvGraphicFramePr>
            <p:nvPr/>
          </p:nvGraphicFramePr>
          <p:xfrm>
            <a:off x="1476" y="2012"/>
            <a:ext cx="1372" cy="762"/>
          </p:xfrm>
          <a:graphic>
            <a:graphicData uri="http://schemas.openxmlformats.org/presentationml/2006/ole">
              <mc:AlternateContent xmlns:mc="http://schemas.openxmlformats.org/markup-compatibility/2006">
                <mc:Choice xmlns:v="urn:schemas-microsoft-com:vml" Requires="v">
                  <p:oleObj name="Equação" r:id="rId2" imgW="837836" imgH="482391" progId="Equation.3">
                    <p:embed/>
                  </p:oleObj>
                </mc:Choice>
                <mc:Fallback>
                  <p:oleObj name="Equação" r:id="rId2" imgW="837836" imgH="482391" progId="Equation.3">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 y="2012"/>
                          <a:ext cx="1372"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23" name="Rectangle 5"/>
            <p:cNvSpPr>
              <a:spLocks noChangeArrowheads="1"/>
            </p:cNvSpPr>
            <p:nvPr/>
          </p:nvSpPr>
          <p:spPr bwMode="auto">
            <a:xfrm>
              <a:off x="432" y="2208"/>
              <a:ext cx="489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lvl="1" eaLnBrk="1" hangingPunct="1">
                <a:spcBef>
                  <a:spcPct val="20000"/>
                </a:spcBef>
                <a:buClr>
                  <a:srgbClr val="660033"/>
                </a:buClr>
                <a:buFont typeface="Wingdings" pitchFamily="2" charset="2"/>
                <a:buChar char="v"/>
              </a:pPr>
              <a:r>
                <a:rPr lang="en-US" altLang="pt-BR" sz="2800"/>
                <a:t>Seja:</a:t>
              </a:r>
            </a:p>
          </p:txBody>
        </p:sp>
      </p:grpSp>
      <p:grpSp>
        <p:nvGrpSpPr>
          <p:cNvPr id="3" name="Group 9"/>
          <p:cNvGrpSpPr>
            <a:grpSpLocks/>
          </p:cNvGrpSpPr>
          <p:nvPr/>
        </p:nvGrpSpPr>
        <p:grpSpPr bwMode="auto">
          <a:xfrm>
            <a:off x="577850" y="4953000"/>
            <a:ext cx="8420100" cy="1466850"/>
            <a:chOff x="432" y="3060"/>
            <a:chExt cx="4896" cy="924"/>
          </a:xfrm>
        </p:grpSpPr>
        <p:graphicFrame>
          <p:nvGraphicFramePr>
            <p:cNvPr id="68620" name="Object 1025"/>
            <p:cNvGraphicFramePr>
              <a:graphicFrameLocks/>
            </p:cNvGraphicFramePr>
            <p:nvPr/>
          </p:nvGraphicFramePr>
          <p:xfrm>
            <a:off x="2075" y="3060"/>
            <a:ext cx="1810" cy="681"/>
          </p:xfrm>
          <a:graphic>
            <a:graphicData uri="http://schemas.openxmlformats.org/presentationml/2006/ole">
              <mc:AlternateContent xmlns:mc="http://schemas.openxmlformats.org/markup-compatibility/2006">
                <mc:Choice xmlns:v="urn:schemas-microsoft-com:vml" Requires="v">
                  <p:oleObj name="Equação" r:id="rId4" imgW="1104900" imgH="431800" progId="Equation.3">
                    <p:embed/>
                  </p:oleObj>
                </mc:Choice>
                <mc:Fallback>
                  <p:oleObj name="Equação" r:id="rId4" imgW="1104900" imgH="4318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5" y="3060"/>
                          <a:ext cx="1810" cy="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21" name="Rectangle 8"/>
            <p:cNvSpPr>
              <a:spLocks noChangeArrowheads="1"/>
            </p:cNvSpPr>
            <p:nvPr/>
          </p:nvSpPr>
          <p:spPr bwMode="auto">
            <a:xfrm>
              <a:off x="432" y="3216"/>
              <a:ext cx="489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lvl="1" eaLnBrk="1" hangingPunct="1">
                <a:spcBef>
                  <a:spcPct val="20000"/>
                </a:spcBef>
                <a:buClr>
                  <a:srgbClr val="660033"/>
                </a:buClr>
                <a:buFont typeface="Wingdings" pitchFamily="2" charset="2"/>
                <a:buChar char="v"/>
              </a:pPr>
              <a:r>
                <a:rPr lang="en-US" altLang="pt-BR" sz="2800"/>
                <a:t>Encontrar:   </a:t>
              </a:r>
            </a:p>
          </p:txBody>
        </p:sp>
      </p:grpSp>
      <p:sp>
        <p:nvSpPr>
          <p:cNvPr id="121868" name="Text Box 10"/>
          <p:cNvSpPr txBox="1">
            <a:spLocks noChangeArrowheads="1"/>
          </p:cNvSpPr>
          <p:nvPr/>
        </p:nvSpPr>
        <p:spPr bwMode="auto">
          <a:xfrm>
            <a:off x="5365750" y="4114800"/>
            <a:ext cx="3714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spcBef>
                <a:spcPct val="50000"/>
              </a:spcBef>
            </a:pPr>
            <a:r>
              <a:rPr lang="en-US" altLang="pt-BR">
                <a:sym typeface="Symbol" pitchFamily="18" charset="2"/>
              </a:rPr>
              <a:t>  (</a:t>
            </a:r>
            <a:r>
              <a:rPr lang="en-US" altLang="pt-BR" sz="2000">
                <a:sym typeface="Symbol" pitchFamily="18" charset="2"/>
              </a:rPr>
              <a:t>lambda</a:t>
            </a:r>
            <a:r>
              <a:rPr lang="en-US" altLang="pt-BR">
                <a:sym typeface="Symbol" pitchFamily="18" charset="2"/>
              </a:rPr>
              <a:t>)</a:t>
            </a:r>
            <a:endParaRPr lang="en-US" altLang="pt-BR"/>
          </a:p>
        </p:txBody>
      </p:sp>
      <p:sp>
        <p:nvSpPr>
          <p:cNvPr id="20492" name="Rectangle 12"/>
          <p:cNvSpPr>
            <a:spLocks noChangeArrowheads="1"/>
          </p:cNvSpPr>
          <p:nvPr/>
        </p:nvSpPr>
        <p:spPr bwMode="auto">
          <a:xfrm>
            <a:off x="619125" y="1219200"/>
            <a:ext cx="8853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spcBef>
                <a:spcPct val="20000"/>
              </a:spcBef>
              <a:buClr>
                <a:schemeClr val="hlink"/>
              </a:buClr>
              <a:buSzPct val="100000"/>
              <a:buFont typeface="Wingdings" pitchFamily="2" charset="2"/>
              <a:buChar char="ð"/>
            </a:pPr>
            <a:r>
              <a:rPr lang="en-US" altLang="pt-BR"/>
              <a:t>Medindo o período  e em seguida calculando!</a:t>
            </a:r>
          </a:p>
        </p:txBody>
      </p:sp>
      <p:graphicFrame>
        <p:nvGraphicFramePr>
          <p:cNvPr id="45056" name="Object 1024"/>
          <p:cNvGraphicFramePr>
            <a:graphicFrameLocks/>
          </p:cNvGraphicFramePr>
          <p:nvPr/>
        </p:nvGraphicFramePr>
        <p:xfrm>
          <a:off x="3136900" y="1752600"/>
          <a:ext cx="3054350" cy="1012825"/>
        </p:xfrm>
        <a:graphic>
          <a:graphicData uri="http://schemas.openxmlformats.org/presentationml/2006/ole">
            <mc:AlternateContent xmlns:mc="http://schemas.openxmlformats.org/markup-compatibility/2006">
              <mc:Choice xmlns:v="urn:schemas-microsoft-com:vml" Requires="v">
                <p:oleObj name="Equation" r:id="rId6" imgW="977476" imgH="393529" progId="Equation.2">
                  <p:embed/>
                </p:oleObj>
              </mc:Choice>
              <mc:Fallback>
                <p:oleObj name="Equation" r:id="rId6" imgW="977476" imgH="393529" progId="Equation.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6900" y="1752600"/>
                        <a:ext cx="3054350"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50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48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483">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21868"/>
                                        </p:tgtEl>
                                        <p:attrNameLst>
                                          <p:attrName>style.visibility</p:attrName>
                                        </p:attrNameLst>
                                      </p:cBhvr>
                                      <p:to>
                                        <p:strVal val="visible"/>
                                      </p:to>
                                    </p:set>
                                    <p:animEffect transition="in" filter="box(in)">
                                      <p:cBhvr>
                                        <p:cTn id="27" dur="500"/>
                                        <p:tgtEl>
                                          <p:spTgt spid="1218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P spid="121868" grpId="0"/>
      <p:bldP spid="20492" grpId="0"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27025" y="231304"/>
            <a:ext cx="9305925" cy="533400"/>
          </a:xfrm>
          <a:noFill/>
          <a:ln cap="flat"/>
        </p:spPr>
        <p:txBody>
          <a:bodyPr/>
          <a:lstStyle/>
          <a:p>
            <a:r>
              <a:rPr lang="en-US" altLang="pt-BR"/>
              <a:t>Medindo </a:t>
            </a:r>
            <a:r>
              <a:rPr lang="en-US" altLang="pt-BR">
                <a:latin typeface="Symbol" pitchFamily="18" charset="2"/>
              </a:rPr>
              <a:t>w</a:t>
            </a:r>
            <a:r>
              <a:rPr lang="en-US" altLang="pt-BR" baseline="-25000"/>
              <a:t>n</a:t>
            </a:r>
          </a:p>
        </p:txBody>
      </p:sp>
      <p:sp>
        <p:nvSpPr>
          <p:cNvPr id="69635" name="Rectangle 3"/>
          <p:cNvSpPr>
            <a:spLocks noGrp="1" noChangeArrowheads="1"/>
          </p:cNvSpPr>
          <p:nvPr>
            <p:ph idx="1"/>
          </p:nvPr>
        </p:nvSpPr>
        <p:spPr/>
        <p:txBody>
          <a:bodyPr/>
          <a:lstStyle/>
          <a:p>
            <a:r>
              <a:rPr lang="en-US" altLang="pt-BR"/>
              <a:t>Após encontrar as duas anteriores, a resposta torna-se um cálculo simples</a:t>
            </a:r>
          </a:p>
        </p:txBody>
      </p:sp>
      <p:sp>
        <p:nvSpPr>
          <p:cNvPr id="69636" name="Espaço Reservado para Número de Slide 5"/>
          <p:cNvSpPr>
            <a:spLocks noGrp="1"/>
          </p:cNvSpPr>
          <p:nvPr>
            <p:ph type="sldNum" sz="quarter" idx="4294967295"/>
          </p:nvPr>
        </p:nvSpPr>
        <p:spPr>
          <a:xfrm>
            <a:off x="7099300" y="6248400"/>
            <a:ext cx="206375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itchFamily="18" charset="0"/>
                <a:cs typeface="Arial" charset="0"/>
              </a:defRPr>
            </a:lvl1pPr>
            <a:lvl2pPr marL="742950" indent="-285750" eaLnBrk="0" hangingPunct="0">
              <a:defRPr sz="3200">
                <a:solidFill>
                  <a:schemeClr val="tx1"/>
                </a:solidFill>
                <a:latin typeface="Times New Roman" pitchFamily="18" charset="0"/>
                <a:cs typeface="Arial" charset="0"/>
              </a:defRPr>
            </a:lvl2pPr>
            <a:lvl3pPr marL="1143000" indent="-228600" eaLnBrk="0" hangingPunct="0">
              <a:defRPr sz="3200">
                <a:solidFill>
                  <a:schemeClr val="tx1"/>
                </a:solidFill>
                <a:latin typeface="Times New Roman" pitchFamily="18" charset="0"/>
                <a:cs typeface="Arial" charset="0"/>
              </a:defRPr>
            </a:lvl3pPr>
            <a:lvl4pPr marL="1600200" indent="-228600" eaLnBrk="0" hangingPunct="0">
              <a:defRPr sz="3200">
                <a:solidFill>
                  <a:schemeClr val="tx1"/>
                </a:solidFill>
                <a:latin typeface="Times New Roman" pitchFamily="18" charset="0"/>
                <a:cs typeface="Arial" charset="0"/>
              </a:defRPr>
            </a:lvl4pPr>
            <a:lvl5pPr marL="2057400" indent="-228600" eaLnBrk="0" hangingPunct="0">
              <a:defRPr sz="3200">
                <a:solidFill>
                  <a:schemeClr val="tx1"/>
                </a:solidFill>
                <a:latin typeface="Times New Roman" pitchFamily="18" charset="0"/>
                <a:cs typeface="Arial"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charset="0"/>
              </a:defRPr>
            </a:lvl9pPr>
          </a:lstStyle>
          <a:p>
            <a:pPr eaLnBrk="1" hangingPunct="1"/>
            <a:fld id="{FAC47AB3-70A5-48C2-A30E-25EF9646E253}" type="slidenum">
              <a:rPr lang="en-US" altLang="pt-BR" sz="1400" smtClean="0"/>
              <a:pPr eaLnBrk="1" hangingPunct="1"/>
              <a:t>152</a:t>
            </a:fld>
            <a:endParaRPr lang="en-US" altLang="pt-BR" sz="1400"/>
          </a:p>
        </p:txBody>
      </p:sp>
      <p:graphicFrame>
        <p:nvGraphicFramePr>
          <p:cNvPr id="46080" name="Object 0"/>
          <p:cNvGraphicFramePr>
            <a:graphicFrameLocks/>
          </p:cNvGraphicFramePr>
          <p:nvPr/>
        </p:nvGraphicFramePr>
        <p:xfrm>
          <a:off x="2806700" y="2819400"/>
          <a:ext cx="3965575" cy="966788"/>
        </p:xfrm>
        <a:graphic>
          <a:graphicData uri="http://schemas.openxmlformats.org/presentationml/2006/ole">
            <mc:AlternateContent xmlns:mc="http://schemas.openxmlformats.org/markup-compatibility/2006">
              <mc:Choice xmlns:v="urn:schemas-microsoft-com:vml" Requires="v">
                <p:oleObj name="Equation" r:id="rId2" imgW="1002865" imgH="279279" progId="Equation.2">
                  <p:embed/>
                </p:oleObj>
              </mc:Choice>
              <mc:Fallback>
                <p:oleObj name="Equation" r:id="rId2" imgW="1002865" imgH="279279" progId="Equation.2">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2819400"/>
                        <a:ext cx="3965575" cy="96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1" name="Object 1"/>
          <p:cNvGraphicFramePr>
            <a:graphicFrameLocks/>
          </p:cNvGraphicFramePr>
          <p:nvPr/>
        </p:nvGraphicFramePr>
        <p:xfrm>
          <a:off x="2806700" y="4114800"/>
          <a:ext cx="3240088" cy="1581150"/>
        </p:xfrm>
        <a:graphic>
          <a:graphicData uri="http://schemas.openxmlformats.org/presentationml/2006/ole">
            <mc:AlternateContent xmlns:mc="http://schemas.openxmlformats.org/markup-compatibility/2006">
              <mc:Choice xmlns:v="urn:schemas-microsoft-com:vml" Requires="v">
                <p:oleObj name="Equation" r:id="rId4" imgW="838200" imgH="469900" progId="Equation.2">
                  <p:embed/>
                </p:oleObj>
              </mc:Choice>
              <mc:Fallback>
                <p:oleObj name="Equation" r:id="rId4" imgW="838200" imgH="469900" progId="Equation.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4114800"/>
                        <a:ext cx="3240088"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0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ítulo 3"/>
          <p:cNvSpPr>
            <a:spLocks noGrp="1"/>
          </p:cNvSpPr>
          <p:nvPr>
            <p:ph type="ctrTitle" sz="quarter"/>
          </p:nvPr>
        </p:nvSpPr>
        <p:spPr/>
        <p:txBody>
          <a:bodyPr/>
          <a:lstStyle/>
          <a:p>
            <a:pPr eaLnBrk="1" hangingPunct="1"/>
            <a:r>
              <a:rPr lang="en-US" altLang="pt-BR" dirty="0" err="1"/>
              <a:t>Sistemas</a:t>
            </a:r>
            <a:r>
              <a:rPr lang="en-US" altLang="pt-BR" dirty="0"/>
              <a:t> de </a:t>
            </a:r>
            <a:r>
              <a:rPr lang="en-US" altLang="pt-BR" dirty="0" err="1"/>
              <a:t>Controle</a:t>
            </a:r>
            <a:endParaRPr lang="pt-BR" altLang="pt-BR" dirty="0"/>
          </a:p>
        </p:txBody>
      </p:sp>
      <p:sp>
        <p:nvSpPr>
          <p:cNvPr id="74755" name="Subtítulo 4"/>
          <p:cNvSpPr>
            <a:spLocks noGrp="1"/>
          </p:cNvSpPr>
          <p:nvPr>
            <p:ph type="subTitle" sz="quarter" idx="1"/>
          </p:nvPr>
        </p:nvSpPr>
        <p:spPr/>
        <p:txBody>
          <a:bodyPr/>
          <a:lstStyle/>
          <a:p>
            <a:pPr eaLnBrk="1" hangingPunct="1"/>
            <a:r>
              <a:rPr lang="en-US" altLang="pt-BR" dirty="0" err="1"/>
              <a:t>Fórmulas</a:t>
            </a:r>
            <a:r>
              <a:rPr lang="en-US" altLang="pt-BR" dirty="0"/>
              <a:t> </a:t>
            </a:r>
            <a:r>
              <a:rPr lang="en-US" altLang="pt-BR" dirty="0" err="1"/>
              <a:t>para</a:t>
            </a:r>
            <a:r>
              <a:rPr lang="en-US" altLang="pt-BR" dirty="0"/>
              <a:t> </a:t>
            </a:r>
            <a:r>
              <a:rPr lang="en-US" altLang="pt-BR" dirty="0" err="1"/>
              <a:t>Sistemas</a:t>
            </a:r>
            <a:r>
              <a:rPr lang="en-US" altLang="pt-BR" dirty="0"/>
              <a:t> de 1a e 2a </a:t>
            </a:r>
            <a:r>
              <a:rPr lang="en-US" altLang="pt-BR" dirty="0" err="1"/>
              <a:t>Ordem</a:t>
            </a:r>
            <a:endParaRPr lang="pt-BR" altLang="pt-B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ítulo 1"/>
          <p:cNvSpPr>
            <a:spLocks noGrp="1"/>
          </p:cNvSpPr>
          <p:nvPr>
            <p:ph type="title"/>
          </p:nvPr>
        </p:nvSpPr>
        <p:spPr/>
        <p:txBody>
          <a:bodyPr/>
          <a:lstStyle/>
          <a:p>
            <a:pPr eaLnBrk="1" hangingPunct="1"/>
            <a:r>
              <a:rPr lang="en-US" altLang="pt-BR"/>
              <a:t>Fórmulas para sistemas de 1a ordem</a:t>
            </a:r>
            <a:endParaRPr lang="pt-BR" altLang="pt-BR"/>
          </a:p>
        </p:txBody>
      </p:sp>
      <p:sp>
        <p:nvSpPr>
          <p:cNvPr id="75779" name="Espaço Reservado para Conteúdo 2"/>
          <p:cNvSpPr>
            <a:spLocks noGrp="1"/>
          </p:cNvSpPr>
          <p:nvPr>
            <p:ph idx="1"/>
          </p:nvPr>
        </p:nvSpPr>
        <p:spPr>
          <a:xfrm>
            <a:off x="271463" y="928688"/>
            <a:ext cx="9410700" cy="5381625"/>
          </a:xfrm>
        </p:spPr>
        <p:txBody>
          <a:bodyPr/>
          <a:lstStyle/>
          <a:p>
            <a:pPr eaLnBrk="1" hangingPunct="1"/>
            <a:r>
              <a:rPr lang="en-US" altLang="pt-BR"/>
              <a:t>T(s) = 1/(s+a)</a:t>
            </a:r>
          </a:p>
          <a:p>
            <a:pPr eaLnBrk="1" hangingPunct="1"/>
            <a:r>
              <a:rPr lang="en-US" altLang="pt-BR"/>
              <a:t>Constante de tempo</a:t>
            </a:r>
          </a:p>
          <a:p>
            <a:pPr lvl="1" eaLnBrk="1" hangingPunct="1"/>
            <a:r>
              <a:rPr lang="en-US" altLang="pt-BR"/>
              <a:t>Tempo para atingir 34% do valor inicial</a:t>
            </a:r>
          </a:p>
          <a:p>
            <a:pPr lvl="2" eaLnBrk="1" hangingPunct="1"/>
            <a:r>
              <a:rPr lang="en-US" altLang="pt-BR"/>
              <a:t>em sistemas com saida tendendo a zero </a:t>
            </a:r>
          </a:p>
          <a:p>
            <a:pPr lvl="1" eaLnBrk="1" hangingPunct="1"/>
            <a:r>
              <a:rPr lang="en-US" altLang="pt-BR"/>
              <a:t>ou</a:t>
            </a:r>
          </a:p>
          <a:p>
            <a:pPr lvl="1" eaLnBrk="1" hangingPunct="1"/>
            <a:r>
              <a:rPr lang="en-US" altLang="pt-BR"/>
              <a:t>Tempo para atingir 64% do valor final</a:t>
            </a:r>
          </a:p>
          <a:p>
            <a:pPr lvl="2" eaLnBrk="1" hangingPunct="1"/>
            <a:r>
              <a:rPr lang="en-US" altLang="pt-BR"/>
              <a:t>em sistemas com saida tendendo a valor constante</a:t>
            </a:r>
          </a:p>
          <a:p>
            <a:pPr lvl="1" eaLnBrk="1" hangingPunct="1"/>
            <a:r>
              <a:rPr lang="en-US" altLang="pt-BR"/>
              <a:t>T</a:t>
            </a:r>
            <a:r>
              <a:rPr lang="en-US" altLang="pt-BR" baseline="-25000"/>
              <a:t>r</a:t>
            </a:r>
            <a:r>
              <a:rPr lang="en-US" altLang="pt-BR"/>
              <a:t> = 2,2/a</a:t>
            </a:r>
          </a:p>
          <a:p>
            <a:pPr eaLnBrk="1" hangingPunct="1"/>
            <a:r>
              <a:rPr lang="en-US" altLang="pt-BR"/>
              <a:t>Tempo de assentamento</a:t>
            </a:r>
          </a:p>
          <a:p>
            <a:pPr lvl="1" eaLnBrk="1" hangingPunct="1"/>
            <a:r>
              <a:rPr lang="en-US" altLang="pt-BR"/>
              <a:t>Tempo para atingir uma faixa de 2% do valor final</a:t>
            </a:r>
          </a:p>
          <a:p>
            <a:pPr lvl="1" eaLnBrk="1" hangingPunct="1"/>
            <a:r>
              <a:rPr lang="en-US" altLang="pt-BR"/>
              <a:t>T</a:t>
            </a:r>
            <a:r>
              <a:rPr lang="en-US" altLang="pt-BR" baseline="-25000"/>
              <a:t>s</a:t>
            </a:r>
            <a:r>
              <a:rPr lang="en-US" altLang="pt-BR"/>
              <a:t> = 4/a</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ítulo 1"/>
          <p:cNvSpPr>
            <a:spLocks noGrp="1"/>
          </p:cNvSpPr>
          <p:nvPr>
            <p:ph type="title"/>
          </p:nvPr>
        </p:nvSpPr>
        <p:spPr/>
        <p:txBody>
          <a:bodyPr/>
          <a:lstStyle/>
          <a:p>
            <a:pPr eaLnBrk="1" hangingPunct="1"/>
            <a:r>
              <a:rPr lang="en-US" altLang="pt-BR"/>
              <a:t>Fórmulas para sistemas de 2a ordem sub-amortecidos</a:t>
            </a:r>
            <a:endParaRPr lang="pt-BR" altLang="pt-BR"/>
          </a:p>
        </p:txBody>
      </p:sp>
      <p:sp>
        <p:nvSpPr>
          <p:cNvPr id="77827" name="Espaço Reservado para Conteúdo 2"/>
          <p:cNvSpPr>
            <a:spLocks noGrp="1"/>
          </p:cNvSpPr>
          <p:nvPr>
            <p:ph idx="1"/>
          </p:nvPr>
        </p:nvSpPr>
        <p:spPr/>
        <p:txBody>
          <a:bodyPr/>
          <a:lstStyle/>
          <a:p>
            <a:pPr eaLnBrk="1" hangingPunct="1"/>
            <a:r>
              <a:rPr lang="en-US" altLang="pt-BR"/>
              <a:t>T(s) = </a:t>
            </a:r>
            <a:r>
              <a:rPr lang="el-GR" altLang="pt-BR"/>
              <a:t>ω</a:t>
            </a:r>
            <a:r>
              <a:rPr lang="en-US" altLang="pt-BR" baseline="-25000"/>
              <a:t>n</a:t>
            </a:r>
            <a:r>
              <a:rPr lang="en-US" altLang="pt-BR" baseline="30000"/>
              <a:t>2</a:t>
            </a:r>
            <a:r>
              <a:rPr lang="en-US" altLang="pt-BR"/>
              <a:t>/(s</a:t>
            </a:r>
            <a:r>
              <a:rPr lang="en-US" altLang="pt-BR" baseline="30000"/>
              <a:t>2</a:t>
            </a:r>
            <a:r>
              <a:rPr lang="en-US" altLang="pt-BR"/>
              <a:t>+2</a:t>
            </a:r>
            <a:r>
              <a:rPr lang="el-GR" altLang="pt-BR"/>
              <a:t>ζω</a:t>
            </a:r>
            <a:r>
              <a:rPr lang="en-US" altLang="pt-BR" baseline="-25000"/>
              <a:t>n</a:t>
            </a:r>
            <a:r>
              <a:rPr lang="en-US" altLang="pt-BR"/>
              <a:t>+</a:t>
            </a:r>
            <a:r>
              <a:rPr lang="el-GR" altLang="pt-BR"/>
              <a:t>ω</a:t>
            </a:r>
            <a:r>
              <a:rPr lang="en-US" altLang="pt-BR" baseline="-25000"/>
              <a:t>n</a:t>
            </a:r>
            <a:r>
              <a:rPr lang="en-US" altLang="pt-BR" baseline="30000"/>
              <a:t>2</a:t>
            </a:r>
            <a:r>
              <a:rPr lang="en-US" altLang="pt-BR"/>
              <a:t>)</a:t>
            </a:r>
          </a:p>
          <a:p>
            <a:pPr eaLnBrk="1" hangingPunct="1"/>
            <a:r>
              <a:rPr lang="en-US" altLang="pt-BR"/>
              <a:t>Ultrapassagem %</a:t>
            </a:r>
          </a:p>
          <a:p>
            <a:pPr lvl="1" eaLnBrk="1" hangingPunct="1"/>
            <a:r>
              <a:rPr lang="en-US" altLang="pt-BR"/>
              <a:t>%UP = exp[-</a:t>
            </a:r>
            <a:r>
              <a:rPr lang="el-GR" altLang="pt-BR"/>
              <a:t>ζπ</a:t>
            </a:r>
            <a:r>
              <a:rPr lang="en-US" altLang="pt-BR"/>
              <a:t>/raiz(1-</a:t>
            </a:r>
            <a:r>
              <a:rPr lang="el-GR" altLang="pt-BR"/>
              <a:t> ζ</a:t>
            </a:r>
            <a:r>
              <a:rPr lang="en-US" altLang="pt-BR" baseline="30000"/>
              <a:t>2</a:t>
            </a:r>
            <a:r>
              <a:rPr lang="en-US" altLang="pt-BR"/>
              <a:t>)]*100</a:t>
            </a:r>
          </a:p>
          <a:p>
            <a:pPr eaLnBrk="1" hangingPunct="1"/>
            <a:r>
              <a:rPr lang="en-US" altLang="pt-BR"/>
              <a:t>Amortecimento</a:t>
            </a:r>
          </a:p>
          <a:p>
            <a:pPr lvl="1" eaLnBrk="1" hangingPunct="1"/>
            <a:r>
              <a:rPr lang="el-GR" altLang="pt-BR"/>
              <a:t>ζ</a:t>
            </a:r>
            <a:r>
              <a:rPr lang="en-US" altLang="pt-BR"/>
              <a:t> = [-ln(%UP/100)]/raiz[</a:t>
            </a:r>
            <a:r>
              <a:rPr lang="el-GR" altLang="pt-BR"/>
              <a:t>π</a:t>
            </a:r>
            <a:r>
              <a:rPr lang="en-US" altLang="pt-BR" baseline="30000"/>
              <a:t>2</a:t>
            </a:r>
            <a:r>
              <a:rPr lang="en-US" altLang="pt-BR"/>
              <a:t> + ln</a:t>
            </a:r>
            <a:r>
              <a:rPr lang="en-US" altLang="pt-BR" baseline="30000"/>
              <a:t>2</a:t>
            </a:r>
            <a:r>
              <a:rPr lang="en-US" altLang="pt-BR"/>
              <a:t>(%UP/100)]</a:t>
            </a:r>
          </a:p>
          <a:p>
            <a:pPr eaLnBrk="1" hangingPunct="1"/>
            <a:r>
              <a:rPr lang="en-US" altLang="pt-BR"/>
              <a:t>Tempo de Pico</a:t>
            </a:r>
          </a:p>
          <a:p>
            <a:pPr lvl="1" eaLnBrk="1" hangingPunct="1"/>
            <a:r>
              <a:rPr lang="en-US" altLang="pt-BR"/>
              <a:t>T</a:t>
            </a:r>
            <a:r>
              <a:rPr lang="en-US" altLang="pt-BR" baseline="-25000"/>
              <a:t>p</a:t>
            </a:r>
            <a:r>
              <a:rPr lang="en-US" altLang="pt-BR"/>
              <a:t> = </a:t>
            </a:r>
            <a:r>
              <a:rPr lang="el-GR" altLang="pt-BR"/>
              <a:t>π</a:t>
            </a:r>
            <a:r>
              <a:rPr lang="en-US" altLang="pt-BR"/>
              <a:t>/[</a:t>
            </a:r>
            <a:r>
              <a:rPr lang="el-GR" altLang="pt-BR"/>
              <a:t>ω</a:t>
            </a:r>
            <a:r>
              <a:rPr lang="en-US" altLang="pt-BR" baseline="-25000"/>
              <a:t>n</a:t>
            </a:r>
            <a:r>
              <a:rPr lang="en-US" altLang="pt-BR"/>
              <a:t>.raiz(1-</a:t>
            </a:r>
            <a:r>
              <a:rPr lang="el-GR" altLang="pt-BR"/>
              <a:t>ζ</a:t>
            </a:r>
            <a:r>
              <a:rPr lang="en-US" altLang="pt-BR" baseline="30000"/>
              <a:t>2</a:t>
            </a:r>
            <a:r>
              <a:rPr lang="en-US" altLang="pt-BR"/>
              <a:t>)]</a:t>
            </a:r>
          </a:p>
          <a:p>
            <a:pPr eaLnBrk="1" hangingPunct="1"/>
            <a:r>
              <a:rPr lang="en-US" altLang="pt-BR"/>
              <a:t>Tempo de Assentamento (2%)</a:t>
            </a:r>
          </a:p>
          <a:p>
            <a:pPr lvl="1" eaLnBrk="1" hangingPunct="1"/>
            <a:r>
              <a:rPr lang="en-US" altLang="pt-BR"/>
              <a:t>Ts = 4/(</a:t>
            </a:r>
            <a:r>
              <a:rPr lang="el-GR" altLang="pt-BR"/>
              <a:t>ζω</a:t>
            </a:r>
            <a:r>
              <a:rPr lang="en-US" altLang="pt-BR" baseline="-25000"/>
              <a:t>n</a:t>
            </a:r>
            <a:r>
              <a:rPr lang="en-US" altLang="pt-BR"/>
              <a:t>)</a:t>
            </a:r>
            <a:endParaRPr lang="pt-BR" altLang="pt-B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468995" name="Subtítulo 4"/>
          <p:cNvSpPr>
            <a:spLocks noGrp="1"/>
          </p:cNvSpPr>
          <p:nvPr>
            <p:ph type="subTitle" sz="quarter" idx="1"/>
          </p:nvPr>
        </p:nvSpPr>
        <p:spPr/>
        <p:txBody>
          <a:bodyPr/>
          <a:lstStyle/>
          <a:p>
            <a:r>
              <a:rPr lang="en-US" dirty="0" err="1"/>
              <a:t>Estabilidade</a:t>
            </a:r>
            <a:endParaRPr lang="en-US" dirty="0"/>
          </a:p>
          <a:p>
            <a:r>
              <a:rPr lang="en-US" dirty="0" err="1"/>
              <a:t>Nise</a:t>
            </a:r>
            <a:r>
              <a:rPr lang="en-US" dirty="0"/>
              <a:t> – Cap.6</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ítulo 1"/>
          <p:cNvSpPr>
            <a:spLocks noGrp="1"/>
          </p:cNvSpPr>
          <p:nvPr>
            <p:ph type="title"/>
          </p:nvPr>
        </p:nvSpPr>
        <p:spPr/>
        <p:txBody>
          <a:bodyPr/>
          <a:lstStyle/>
          <a:p>
            <a:r>
              <a:rPr lang="en-US"/>
              <a:t>Estabilidade - Definição</a:t>
            </a:r>
            <a:endParaRPr lang="pt-BR"/>
          </a:p>
        </p:txBody>
      </p:sp>
      <p:sp>
        <p:nvSpPr>
          <p:cNvPr id="3" name="Espaço Reservado para Conteúdo 2"/>
          <p:cNvSpPr>
            <a:spLocks noGrp="1"/>
          </p:cNvSpPr>
          <p:nvPr>
            <p:ph idx="1"/>
          </p:nvPr>
        </p:nvSpPr>
        <p:spPr/>
        <p:txBody>
          <a:bodyPr/>
          <a:lstStyle/>
          <a:p>
            <a:r>
              <a:rPr lang="en-US"/>
              <a:t>Um sistema é dito estável se para toda a entrada finita a resposta é finita</a:t>
            </a:r>
          </a:p>
          <a:p>
            <a:r>
              <a:rPr lang="en-US"/>
              <a:t>Um sistema é dito instável se para pelo menos uma entrada finita a resposta seja infinita</a:t>
            </a:r>
          </a:p>
          <a:p>
            <a:r>
              <a:rPr lang="en-US"/>
              <a:t>Um sistema é dito marginalmente estável se para pelo menos uma entrada finita temos uma saída oscilante ( limitada mas que não se estabiliza )</a:t>
            </a:r>
          </a:p>
          <a:p>
            <a:r>
              <a:rPr lang="en-US"/>
              <a:t>Na sigla em inglês, queremos que o sistema seja BIBO ( </a:t>
            </a:r>
            <a:r>
              <a:rPr lang="en-US" i="1"/>
              <a:t>Bounded Input Bounded Output </a:t>
            </a:r>
            <a:r>
              <a:rPr lang="en-US"/>
              <a:t>)</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Realimentação</a:t>
            </a:r>
            <a:endParaRPr lang="pt-BR" dirty="0"/>
          </a:p>
        </p:txBody>
      </p:sp>
      <p:sp>
        <p:nvSpPr>
          <p:cNvPr id="3" name="Espaço Reservado para Conteúdo 2"/>
          <p:cNvSpPr>
            <a:spLocks noGrp="1"/>
          </p:cNvSpPr>
          <p:nvPr>
            <p:ph idx="1"/>
          </p:nvPr>
        </p:nvSpPr>
        <p:spPr>
          <a:xfrm>
            <a:off x="294085" y="857232"/>
            <a:ext cx="9340188" cy="5381625"/>
          </a:xfrm>
        </p:spPr>
        <p:txBody>
          <a:bodyPr/>
          <a:lstStyle/>
          <a:p>
            <a:r>
              <a:rPr lang="en-US" dirty="0" err="1"/>
              <a:t>Vamos</a:t>
            </a:r>
            <a:r>
              <a:rPr lang="en-US" dirty="0"/>
              <a:t> </a:t>
            </a:r>
            <a:r>
              <a:rPr lang="en-US" dirty="0" err="1"/>
              <a:t>calcular</a:t>
            </a:r>
            <a:r>
              <a:rPr lang="en-US" dirty="0"/>
              <a:t> a </a:t>
            </a:r>
            <a:r>
              <a:rPr lang="en-US" dirty="0" err="1"/>
              <a:t>função</a:t>
            </a:r>
            <a:r>
              <a:rPr lang="en-US" dirty="0"/>
              <a:t> de </a:t>
            </a:r>
            <a:r>
              <a:rPr lang="en-US" dirty="0" err="1"/>
              <a:t>transferência</a:t>
            </a:r>
            <a:r>
              <a:rPr lang="en-US" dirty="0"/>
              <a:t> </a:t>
            </a:r>
            <a:r>
              <a:rPr lang="en-US" dirty="0" err="1"/>
              <a:t>para</a:t>
            </a:r>
            <a:r>
              <a:rPr lang="en-US" dirty="0"/>
              <a:t> o </a:t>
            </a:r>
            <a:r>
              <a:rPr lang="en-US" dirty="0" err="1"/>
              <a:t>seguinte</a:t>
            </a:r>
            <a:r>
              <a:rPr lang="en-US" dirty="0"/>
              <a:t> </a:t>
            </a:r>
            <a:r>
              <a:rPr lang="en-US" dirty="0" err="1"/>
              <a:t>sistema</a:t>
            </a:r>
            <a:r>
              <a:rPr lang="en-US" dirty="0"/>
              <a:t> :</a:t>
            </a:r>
            <a:endParaRPr lang="pt-BR" dirty="0"/>
          </a:p>
        </p:txBody>
      </p:sp>
      <p:sp>
        <p:nvSpPr>
          <p:cNvPr id="4" name="Retângulo 3"/>
          <p:cNvSpPr/>
          <p:nvPr/>
        </p:nvSpPr>
        <p:spPr>
          <a:xfrm>
            <a:off x="4024306" y="2071678"/>
            <a:ext cx="1500198" cy="500066"/>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4310058" y="2071678"/>
            <a:ext cx="950901"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G(s)</a:t>
            </a:r>
            <a:endParaRPr lang="pt-BR" sz="2400" b="1" dirty="0">
              <a:latin typeface="Verdana" pitchFamily="34" charset="0"/>
              <a:ea typeface="Verdana" pitchFamily="34" charset="0"/>
              <a:cs typeface="Verdana" pitchFamily="34" charset="0"/>
            </a:endParaRPr>
          </a:p>
        </p:txBody>
      </p:sp>
      <p:cxnSp>
        <p:nvCxnSpPr>
          <p:cNvPr id="12" name="Conector de seta reta 11"/>
          <p:cNvCxnSpPr/>
          <p:nvPr/>
        </p:nvCxnSpPr>
        <p:spPr>
          <a:xfrm flipV="1">
            <a:off x="2189125" y="2340911"/>
            <a:ext cx="1835181" cy="165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ector de seta reta 13"/>
          <p:cNvCxnSpPr/>
          <p:nvPr/>
        </p:nvCxnSpPr>
        <p:spPr>
          <a:xfrm flipV="1">
            <a:off x="5524504" y="2285992"/>
            <a:ext cx="1835181" cy="165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Elipse 14"/>
          <p:cNvSpPr/>
          <p:nvPr/>
        </p:nvSpPr>
        <p:spPr>
          <a:xfrm>
            <a:off x="1881166" y="2214554"/>
            <a:ext cx="357190" cy="3571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Conector de seta reta 15"/>
          <p:cNvCxnSpPr/>
          <p:nvPr/>
        </p:nvCxnSpPr>
        <p:spPr>
          <a:xfrm>
            <a:off x="952472" y="2357430"/>
            <a:ext cx="906487"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p:nvPr/>
        </p:nvCxnSpPr>
        <p:spPr>
          <a:xfrm rot="5400000">
            <a:off x="5632455" y="2750339"/>
            <a:ext cx="927900"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Conector de seta reta 22"/>
          <p:cNvCxnSpPr/>
          <p:nvPr/>
        </p:nvCxnSpPr>
        <p:spPr>
          <a:xfrm rot="10800000">
            <a:off x="4810124" y="3214686"/>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p:nvPr/>
        </p:nvCxnSpPr>
        <p:spPr>
          <a:xfrm rot="5400000" flipH="1" flipV="1">
            <a:off x="1737496" y="2928934"/>
            <a:ext cx="572298"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CaixaDeTexto 28"/>
          <p:cNvSpPr txBox="1"/>
          <p:nvPr/>
        </p:nvSpPr>
        <p:spPr>
          <a:xfrm>
            <a:off x="1881166" y="2395831"/>
            <a:ext cx="332142"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a:t>
            </a:r>
            <a:endParaRPr lang="pt-BR" sz="2400" b="1" dirty="0">
              <a:latin typeface="Verdana" pitchFamily="34" charset="0"/>
              <a:ea typeface="Verdana" pitchFamily="34" charset="0"/>
              <a:cs typeface="Verdana" pitchFamily="34" charset="0"/>
            </a:endParaRPr>
          </a:p>
        </p:txBody>
      </p:sp>
      <p:sp>
        <p:nvSpPr>
          <p:cNvPr id="30" name="CaixaDeTexto 29"/>
          <p:cNvSpPr txBox="1"/>
          <p:nvPr/>
        </p:nvSpPr>
        <p:spPr>
          <a:xfrm>
            <a:off x="1549024" y="2000240"/>
            <a:ext cx="452368"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a:t>
            </a:r>
            <a:endParaRPr lang="pt-BR" sz="2400" b="1" dirty="0">
              <a:latin typeface="Verdana" pitchFamily="34" charset="0"/>
              <a:ea typeface="Verdana" pitchFamily="34" charset="0"/>
              <a:cs typeface="Verdana" pitchFamily="34" charset="0"/>
            </a:endParaRPr>
          </a:p>
        </p:txBody>
      </p:sp>
      <p:sp>
        <p:nvSpPr>
          <p:cNvPr id="31" name="CaixaDeTexto 30"/>
          <p:cNvSpPr txBox="1"/>
          <p:nvPr/>
        </p:nvSpPr>
        <p:spPr>
          <a:xfrm>
            <a:off x="809596" y="1928802"/>
            <a:ext cx="950901"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R(s)</a:t>
            </a:r>
            <a:endParaRPr lang="pt-BR" sz="2400" b="1" dirty="0">
              <a:latin typeface="Verdana" pitchFamily="34" charset="0"/>
              <a:ea typeface="Verdana" pitchFamily="34" charset="0"/>
              <a:cs typeface="Verdana" pitchFamily="34" charset="0"/>
            </a:endParaRPr>
          </a:p>
        </p:txBody>
      </p:sp>
      <p:sp>
        <p:nvSpPr>
          <p:cNvPr id="32" name="CaixaDeTexto 31"/>
          <p:cNvSpPr txBox="1"/>
          <p:nvPr/>
        </p:nvSpPr>
        <p:spPr>
          <a:xfrm>
            <a:off x="6073801" y="1928802"/>
            <a:ext cx="950901"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C(s)</a:t>
            </a:r>
            <a:endParaRPr lang="pt-BR" sz="2400" b="1" dirty="0">
              <a:latin typeface="Verdana" pitchFamily="34" charset="0"/>
              <a:ea typeface="Verdana" pitchFamily="34" charset="0"/>
              <a:cs typeface="Verdana" pitchFamily="34" charset="0"/>
            </a:endParaRPr>
          </a:p>
        </p:txBody>
      </p:sp>
      <p:sp>
        <p:nvSpPr>
          <p:cNvPr id="33" name="CaixaDeTexto 32"/>
          <p:cNvSpPr txBox="1"/>
          <p:nvPr/>
        </p:nvSpPr>
        <p:spPr>
          <a:xfrm>
            <a:off x="2666984" y="1928802"/>
            <a:ext cx="910827"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E(s)</a:t>
            </a:r>
            <a:endParaRPr lang="pt-BR" sz="2400" b="1" dirty="0">
              <a:latin typeface="Verdana" pitchFamily="34" charset="0"/>
              <a:ea typeface="Verdana" pitchFamily="34" charset="0"/>
              <a:cs typeface="Verdana" pitchFamily="34" charset="0"/>
            </a:endParaRPr>
          </a:p>
        </p:txBody>
      </p:sp>
      <p:sp>
        <p:nvSpPr>
          <p:cNvPr id="34" name="CaixaDeTexto 33"/>
          <p:cNvSpPr txBox="1"/>
          <p:nvPr/>
        </p:nvSpPr>
        <p:spPr>
          <a:xfrm>
            <a:off x="1523976" y="3286124"/>
            <a:ext cx="1697901"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C(s)H(s)</a:t>
            </a:r>
            <a:endParaRPr lang="pt-BR" sz="2400" b="1" dirty="0">
              <a:latin typeface="Verdana" pitchFamily="34" charset="0"/>
              <a:ea typeface="Verdana" pitchFamily="34" charset="0"/>
              <a:cs typeface="Verdana" pitchFamily="34" charset="0"/>
            </a:endParaRPr>
          </a:p>
        </p:txBody>
      </p:sp>
      <p:sp>
        <p:nvSpPr>
          <p:cNvPr id="36" name="Retângulo 35"/>
          <p:cNvSpPr/>
          <p:nvPr/>
        </p:nvSpPr>
        <p:spPr>
          <a:xfrm>
            <a:off x="3309926" y="2928934"/>
            <a:ext cx="1500198" cy="500066"/>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3595678" y="2928934"/>
            <a:ext cx="950901"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H(s)</a:t>
            </a:r>
            <a:endParaRPr lang="pt-BR" sz="2400" b="1" dirty="0">
              <a:latin typeface="Verdana" pitchFamily="34" charset="0"/>
              <a:ea typeface="Verdana" pitchFamily="34" charset="0"/>
              <a:cs typeface="Verdana" pitchFamily="34" charset="0"/>
            </a:endParaRPr>
          </a:p>
        </p:txBody>
      </p:sp>
      <p:cxnSp>
        <p:nvCxnSpPr>
          <p:cNvPr id="38" name="Conector de seta reta 37"/>
          <p:cNvCxnSpPr/>
          <p:nvPr/>
        </p:nvCxnSpPr>
        <p:spPr>
          <a:xfrm rot="10800000">
            <a:off x="2024043" y="3214686"/>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CaixaDeTexto 38"/>
          <p:cNvSpPr txBox="1"/>
          <p:nvPr/>
        </p:nvSpPr>
        <p:spPr>
          <a:xfrm>
            <a:off x="238092" y="3929066"/>
            <a:ext cx="3595856"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E(s)=R(s)-C(s)H(s)</a:t>
            </a:r>
            <a:endParaRPr lang="pt-BR" sz="2400" b="1" dirty="0">
              <a:latin typeface="Verdana" pitchFamily="34" charset="0"/>
              <a:ea typeface="Verdana" pitchFamily="34" charset="0"/>
              <a:cs typeface="Verdana" pitchFamily="34" charset="0"/>
            </a:endParaRPr>
          </a:p>
        </p:txBody>
      </p:sp>
      <p:sp>
        <p:nvSpPr>
          <p:cNvPr id="41" name="CaixaDeTexto 40"/>
          <p:cNvSpPr txBox="1"/>
          <p:nvPr/>
        </p:nvSpPr>
        <p:spPr>
          <a:xfrm>
            <a:off x="238092" y="4467533"/>
            <a:ext cx="2683748"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C(s)=E(s)G(s)</a:t>
            </a:r>
            <a:endParaRPr lang="pt-BR" sz="2400" b="1" dirty="0">
              <a:latin typeface="Verdana" pitchFamily="34" charset="0"/>
              <a:ea typeface="Verdana" pitchFamily="34" charset="0"/>
              <a:cs typeface="Verdana" pitchFamily="34" charset="0"/>
            </a:endParaRPr>
          </a:p>
        </p:txBody>
      </p:sp>
      <p:sp>
        <p:nvSpPr>
          <p:cNvPr id="42" name="CaixaDeTexto 41"/>
          <p:cNvSpPr txBox="1"/>
          <p:nvPr/>
        </p:nvSpPr>
        <p:spPr>
          <a:xfrm>
            <a:off x="4206365" y="3500438"/>
            <a:ext cx="4586512"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C(s)/G(s)=R(s)-C(s)H(s)</a:t>
            </a:r>
            <a:endParaRPr lang="pt-BR" sz="2400" b="1" dirty="0">
              <a:latin typeface="Verdana" pitchFamily="34" charset="0"/>
              <a:ea typeface="Verdana" pitchFamily="34" charset="0"/>
              <a:cs typeface="Verdana" pitchFamily="34" charset="0"/>
            </a:endParaRPr>
          </a:p>
        </p:txBody>
      </p:sp>
      <p:sp>
        <p:nvSpPr>
          <p:cNvPr id="43" name="CaixaDeTexto 42"/>
          <p:cNvSpPr txBox="1"/>
          <p:nvPr/>
        </p:nvSpPr>
        <p:spPr>
          <a:xfrm>
            <a:off x="4206365" y="4000504"/>
            <a:ext cx="5251759"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C(s)=G(s)R(s)-G(s)C(s)H(s)</a:t>
            </a:r>
            <a:endParaRPr lang="pt-BR" sz="2400" b="1" dirty="0">
              <a:latin typeface="Verdana" pitchFamily="34" charset="0"/>
              <a:ea typeface="Verdana" pitchFamily="34" charset="0"/>
              <a:cs typeface="Verdana" pitchFamily="34" charset="0"/>
            </a:endParaRPr>
          </a:p>
        </p:txBody>
      </p:sp>
      <p:sp>
        <p:nvSpPr>
          <p:cNvPr id="44" name="CaixaDeTexto 43"/>
          <p:cNvSpPr txBox="1"/>
          <p:nvPr/>
        </p:nvSpPr>
        <p:spPr>
          <a:xfrm>
            <a:off x="4206365" y="4500570"/>
            <a:ext cx="5408853"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C(s)+G(s)C(s)H(s)=G(s)R(s)</a:t>
            </a:r>
            <a:endParaRPr lang="pt-BR" sz="2400" b="1" dirty="0">
              <a:latin typeface="Verdana" pitchFamily="34" charset="0"/>
              <a:ea typeface="Verdana" pitchFamily="34" charset="0"/>
              <a:cs typeface="Verdana" pitchFamily="34" charset="0"/>
            </a:endParaRPr>
          </a:p>
        </p:txBody>
      </p:sp>
      <p:sp>
        <p:nvSpPr>
          <p:cNvPr id="45" name="CaixaDeTexto 44"/>
          <p:cNvSpPr txBox="1"/>
          <p:nvPr/>
        </p:nvSpPr>
        <p:spPr>
          <a:xfrm>
            <a:off x="4206365" y="4967599"/>
            <a:ext cx="5287025"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C(s)=G(s)R(s)/(1+G(s)H(s))</a:t>
            </a:r>
            <a:endParaRPr lang="pt-BR" sz="2400" b="1" dirty="0">
              <a:latin typeface="Verdana" pitchFamily="34" charset="0"/>
              <a:ea typeface="Verdana" pitchFamily="34" charset="0"/>
              <a:cs typeface="Verdana" pitchFamily="34" charset="0"/>
            </a:endParaRPr>
          </a:p>
        </p:txBody>
      </p:sp>
      <p:sp>
        <p:nvSpPr>
          <p:cNvPr id="46" name="CaixaDeTexto 45"/>
          <p:cNvSpPr txBox="1"/>
          <p:nvPr/>
        </p:nvSpPr>
        <p:spPr>
          <a:xfrm>
            <a:off x="4206365" y="5467665"/>
            <a:ext cx="5604419"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C(s)/R(s)=G(s)/(1+G(s)H(s))</a:t>
            </a:r>
            <a:endParaRPr lang="pt-BR" sz="2400" b="1" dirty="0">
              <a:latin typeface="Verdana" pitchFamily="34" charset="0"/>
              <a:ea typeface="Verdana" pitchFamily="34" charset="0"/>
              <a:cs typeface="Verdana" pitchFamily="34" charset="0"/>
            </a:endParaRPr>
          </a:p>
        </p:txBody>
      </p:sp>
      <p:sp>
        <p:nvSpPr>
          <p:cNvPr id="47" name="CaixaDeTexto 46"/>
          <p:cNvSpPr txBox="1"/>
          <p:nvPr/>
        </p:nvSpPr>
        <p:spPr>
          <a:xfrm>
            <a:off x="4221631" y="5896293"/>
            <a:ext cx="4517583"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T(s)=G(s)/(1+G(s)H(s))</a:t>
            </a:r>
            <a:endParaRPr lang="pt-BR" sz="2400" b="1" dirty="0">
              <a:latin typeface="Verdana" pitchFamily="34" charset="0"/>
              <a:ea typeface="Verdana" pitchFamily="34" charset="0"/>
              <a:cs typeface="Verdana" pitchFamily="34" charset="0"/>
            </a:endParaRPr>
          </a:p>
        </p:txBody>
      </p:sp>
      <p:sp>
        <p:nvSpPr>
          <p:cNvPr id="48" name="CaixaDeTexto 47"/>
          <p:cNvSpPr txBox="1"/>
          <p:nvPr/>
        </p:nvSpPr>
        <p:spPr>
          <a:xfrm>
            <a:off x="238092" y="4929198"/>
            <a:ext cx="2895344"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C(s)/G(s)=E(s)</a:t>
            </a:r>
            <a:endParaRPr lang="pt-BR" sz="2400" b="1"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000"/>
                            </p:stCondLst>
                            <p:childTnLst>
                              <p:par>
                                <p:cTn id="29" presetID="53"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par>
                          <p:cTn id="34" fill="hold">
                            <p:stCondLst>
                              <p:cond delay="2500"/>
                            </p:stCondLst>
                            <p:childTnLst>
                              <p:par>
                                <p:cTn id="35" presetID="53"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par>
                          <p:cTn id="40" fill="hold">
                            <p:stCondLst>
                              <p:cond delay="3000"/>
                            </p:stCondLst>
                            <p:childTnLst>
                              <p:par>
                                <p:cTn id="41" presetID="53"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childTnLst>
                          </p:cTn>
                        </p:par>
                        <p:par>
                          <p:cTn id="46" fill="hold">
                            <p:stCondLst>
                              <p:cond delay="3500"/>
                            </p:stCondLst>
                            <p:childTnLst>
                              <p:par>
                                <p:cTn id="47" presetID="53" presetClass="entr" presetSubtype="0"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Effect transition="in" filter="fade">
                                      <p:cBhvr>
                                        <p:cTn id="51" dur="500"/>
                                        <p:tgtEl>
                                          <p:spTgt spid="36"/>
                                        </p:tgtEl>
                                      </p:cBhvr>
                                    </p:animEffect>
                                  </p:childTnLst>
                                </p:cTn>
                              </p:par>
                            </p:childTnLst>
                          </p:cTn>
                        </p:par>
                        <p:par>
                          <p:cTn id="52" fill="hold">
                            <p:stCondLst>
                              <p:cond delay="4000"/>
                            </p:stCondLst>
                            <p:childTnLst>
                              <p:par>
                                <p:cTn id="53" presetID="53" presetClass="entr" presetSubtype="0"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p:cTn id="55" dur="500" fill="hold"/>
                                        <p:tgtEl>
                                          <p:spTgt spid="38"/>
                                        </p:tgtEl>
                                        <p:attrNameLst>
                                          <p:attrName>ppt_w</p:attrName>
                                        </p:attrNameLst>
                                      </p:cBhvr>
                                      <p:tavLst>
                                        <p:tav tm="0">
                                          <p:val>
                                            <p:fltVal val="0"/>
                                          </p:val>
                                        </p:tav>
                                        <p:tav tm="100000">
                                          <p:val>
                                            <p:strVal val="#ppt_w"/>
                                          </p:val>
                                        </p:tav>
                                      </p:tavLst>
                                    </p:anim>
                                    <p:anim calcmode="lin" valueType="num">
                                      <p:cBhvr>
                                        <p:cTn id="56" dur="500" fill="hold"/>
                                        <p:tgtEl>
                                          <p:spTgt spid="38"/>
                                        </p:tgtEl>
                                        <p:attrNameLst>
                                          <p:attrName>ppt_h</p:attrName>
                                        </p:attrNameLst>
                                      </p:cBhvr>
                                      <p:tavLst>
                                        <p:tav tm="0">
                                          <p:val>
                                            <p:fltVal val="0"/>
                                          </p:val>
                                        </p:tav>
                                        <p:tav tm="100000">
                                          <p:val>
                                            <p:strVal val="#ppt_h"/>
                                          </p:val>
                                        </p:tav>
                                      </p:tavLst>
                                    </p:anim>
                                    <p:animEffect transition="in" filter="fade">
                                      <p:cBhvr>
                                        <p:cTn id="57" dur="500"/>
                                        <p:tgtEl>
                                          <p:spTgt spid="38"/>
                                        </p:tgtEl>
                                      </p:cBhvr>
                                    </p:animEffect>
                                  </p:childTnLst>
                                </p:cTn>
                              </p:par>
                            </p:childTnLst>
                          </p:cTn>
                        </p:par>
                        <p:par>
                          <p:cTn id="58" fill="hold">
                            <p:stCondLst>
                              <p:cond delay="4500"/>
                            </p:stCondLst>
                            <p:childTnLst>
                              <p:par>
                                <p:cTn id="59" presetID="53" presetClass="entr" presetSubtype="0"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animEffect transition="in" filter="fade">
                                      <p:cBhvr>
                                        <p:cTn id="63" dur="500"/>
                                        <p:tgtEl>
                                          <p:spTgt spid="25"/>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500" fill="hold"/>
                                        <p:tgtEl>
                                          <p:spTgt spid="29"/>
                                        </p:tgtEl>
                                        <p:attrNameLst>
                                          <p:attrName>ppt_w</p:attrName>
                                        </p:attrNameLst>
                                      </p:cBhvr>
                                      <p:tavLst>
                                        <p:tav tm="0">
                                          <p:val>
                                            <p:fltVal val="0"/>
                                          </p:val>
                                        </p:tav>
                                        <p:tav tm="100000">
                                          <p:val>
                                            <p:strVal val="#ppt_w"/>
                                          </p:val>
                                        </p:tav>
                                      </p:tavLst>
                                    </p:anim>
                                    <p:anim calcmode="lin" valueType="num">
                                      <p:cBhvr>
                                        <p:cTn id="68" dur="500" fill="hold"/>
                                        <p:tgtEl>
                                          <p:spTgt spid="29"/>
                                        </p:tgtEl>
                                        <p:attrNameLst>
                                          <p:attrName>ppt_h</p:attrName>
                                        </p:attrNameLst>
                                      </p:cBhvr>
                                      <p:tavLst>
                                        <p:tav tm="0">
                                          <p:val>
                                            <p:fltVal val="0"/>
                                          </p:val>
                                        </p:tav>
                                        <p:tav tm="100000">
                                          <p:val>
                                            <p:strVal val="#ppt_h"/>
                                          </p:val>
                                        </p:tav>
                                      </p:tavLst>
                                    </p:anim>
                                    <p:animEffect transition="in" filter="fade">
                                      <p:cBhvr>
                                        <p:cTn id="69" dur="500"/>
                                        <p:tgtEl>
                                          <p:spTgt spid="29"/>
                                        </p:tgtEl>
                                      </p:cBhvr>
                                    </p:animEffect>
                                  </p:childTnLst>
                                </p:cTn>
                              </p:par>
                            </p:childTnLst>
                          </p:cTn>
                        </p:par>
                        <p:par>
                          <p:cTn id="70" fill="hold">
                            <p:stCondLst>
                              <p:cond delay="5500"/>
                            </p:stCondLst>
                            <p:childTnLst>
                              <p:par>
                                <p:cTn id="71" presetID="53" presetClass="entr" presetSubtype="0" fill="hold" grpId="0" nodeType="after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p:cTn id="73" dur="500" fill="hold"/>
                                        <p:tgtEl>
                                          <p:spTgt spid="30"/>
                                        </p:tgtEl>
                                        <p:attrNameLst>
                                          <p:attrName>ppt_w</p:attrName>
                                        </p:attrNameLst>
                                      </p:cBhvr>
                                      <p:tavLst>
                                        <p:tav tm="0">
                                          <p:val>
                                            <p:fltVal val="0"/>
                                          </p:val>
                                        </p:tav>
                                        <p:tav tm="100000">
                                          <p:val>
                                            <p:strVal val="#ppt_w"/>
                                          </p:val>
                                        </p:tav>
                                      </p:tavLst>
                                    </p:anim>
                                    <p:anim calcmode="lin" valueType="num">
                                      <p:cBhvr>
                                        <p:cTn id="74" dur="500" fill="hold"/>
                                        <p:tgtEl>
                                          <p:spTgt spid="30"/>
                                        </p:tgtEl>
                                        <p:attrNameLst>
                                          <p:attrName>ppt_h</p:attrName>
                                        </p:attrNameLst>
                                      </p:cBhvr>
                                      <p:tavLst>
                                        <p:tav tm="0">
                                          <p:val>
                                            <p:fltVal val="0"/>
                                          </p:val>
                                        </p:tav>
                                        <p:tav tm="100000">
                                          <p:val>
                                            <p:strVal val="#ppt_h"/>
                                          </p:val>
                                        </p:tav>
                                      </p:tavLst>
                                    </p:anim>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0" fill="hold" grpId="0" nodeType="clickEffect">
                                  <p:stCondLst>
                                    <p:cond delay="0"/>
                                  </p:stCondLst>
                                  <p:childTnLst>
                                    <p:set>
                                      <p:cBhvr>
                                        <p:cTn id="79" dur="1" fill="hold">
                                          <p:stCondLst>
                                            <p:cond delay="0"/>
                                          </p:stCondLst>
                                        </p:cTn>
                                        <p:tgtEl>
                                          <p:spTgt spid="31"/>
                                        </p:tgtEl>
                                        <p:attrNameLst>
                                          <p:attrName>style.visibility</p:attrName>
                                        </p:attrNameLst>
                                      </p:cBhvr>
                                      <p:to>
                                        <p:strVal val="visible"/>
                                      </p:to>
                                    </p:set>
                                    <p:anim calcmode="lin" valueType="num">
                                      <p:cBhvr>
                                        <p:cTn id="80" dur="500" fill="hold"/>
                                        <p:tgtEl>
                                          <p:spTgt spid="31"/>
                                        </p:tgtEl>
                                        <p:attrNameLst>
                                          <p:attrName>ppt_w</p:attrName>
                                        </p:attrNameLst>
                                      </p:cBhvr>
                                      <p:tavLst>
                                        <p:tav tm="0">
                                          <p:val>
                                            <p:fltVal val="0"/>
                                          </p:val>
                                        </p:tav>
                                        <p:tav tm="100000">
                                          <p:val>
                                            <p:strVal val="#ppt_w"/>
                                          </p:val>
                                        </p:tav>
                                      </p:tavLst>
                                    </p:anim>
                                    <p:anim calcmode="lin" valueType="num">
                                      <p:cBhvr>
                                        <p:cTn id="81" dur="500" fill="hold"/>
                                        <p:tgtEl>
                                          <p:spTgt spid="31"/>
                                        </p:tgtEl>
                                        <p:attrNameLst>
                                          <p:attrName>ppt_h</p:attrName>
                                        </p:attrNameLst>
                                      </p:cBhvr>
                                      <p:tavLst>
                                        <p:tav tm="0">
                                          <p:val>
                                            <p:fltVal val="0"/>
                                          </p:val>
                                        </p:tav>
                                        <p:tav tm="100000">
                                          <p:val>
                                            <p:strVal val="#ppt_h"/>
                                          </p:val>
                                        </p:tav>
                                      </p:tavLst>
                                    </p:anim>
                                    <p:animEffect transition="in" filter="fade">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0" fill="hold" grpId="0" nodeType="clickEffect">
                                  <p:stCondLst>
                                    <p:cond delay="0"/>
                                  </p:stCondLst>
                                  <p:childTnLst>
                                    <p:set>
                                      <p:cBhvr>
                                        <p:cTn id="86" dur="1" fill="hold">
                                          <p:stCondLst>
                                            <p:cond delay="0"/>
                                          </p:stCondLst>
                                        </p:cTn>
                                        <p:tgtEl>
                                          <p:spTgt spid="5"/>
                                        </p:tgtEl>
                                        <p:attrNameLst>
                                          <p:attrName>style.visibility</p:attrName>
                                        </p:attrNameLst>
                                      </p:cBhvr>
                                      <p:to>
                                        <p:strVal val="visible"/>
                                      </p:to>
                                    </p:set>
                                    <p:anim calcmode="lin" valueType="num">
                                      <p:cBhvr>
                                        <p:cTn id="87" dur="500" fill="hold"/>
                                        <p:tgtEl>
                                          <p:spTgt spid="5"/>
                                        </p:tgtEl>
                                        <p:attrNameLst>
                                          <p:attrName>ppt_w</p:attrName>
                                        </p:attrNameLst>
                                      </p:cBhvr>
                                      <p:tavLst>
                                        <p:tav tm="0">
                                          <p:val>
                                            <p:fltVal val="0"/>
                                          </p:val>
                                        </p:tav>
                                        <p:tav tm="100000">
                                          <p:val>
                                            <p:strVal val="#ppt_w"/>
                                          </p:val>
                                        </p:tav>
                                      </p:tavLst>
                                    </p:anim>
                                    <p:anim calcmode="lin" valueType="num">
                                      <p:cBhvr>
                                        <p:cTn id="88" dur="500" fill="hold"/>
                                        <p:tgtEl>
                                          <p:spTgt spid="5"/>
                                        </p:tgtEl>
                                        <p:attrNameLst>
                                          <p:attrName>ppt_h</p:attrName>
                                        </p:attrNameLst>
                                      </p:cBhvr>
                                      <p:tavLst>
                                        <p:tav tm="0">
                                          <p:val>
                                            <p:fltVal val="0"/>
                                          </p:val>
                                        </p:tav>
                                        <p:tav tm="100000">
                                          <p:val>
                                            <p:strVal val="#ppt_h"/>
                                          </p:val>
                                        </p:tav>
                                      </p:tavLst>
                                    </p:anim>
                                    <p:animEffect transition="in" filter="fade">
                                      <p:cBhvr>
                                        <p:cTn id="89" dur="500"/>
                                        <p:tgtEl>
                                          <p:spTgt spid="5"/>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0" fill="hold" grpId="0" nodeType="clickEffect">
                                  <p:stCondLst>
                                    <p:cond delay="0"/>
                                  </p:stCondLst>
                                  <p:childTnLst>
                                    <p:set>
                                      <p:cBhvr>
                                        <p:cTn id="93" dur="1" fill="hold">
                                          <p:stCondLst>
                                            <p:cond delay="0"/>
                                          </p:stCondLst>
                                        </p:cTn>
                                        <p:tgtEl>
                                          <p:spTgt spid="32"/>
                                        </p:tgtEl>
                                        <p:attrNameLst>
                                          <p:attrName>style.visibility</p:attrName>
                                        </p:attrNameLst>
                                      </p:cBhvr>
                                      <p:to>
                                        <p:strVal val="visible"/>
                                      </p:to>
                                    </p:set>
                                    <p:anim calcmode="lin" valueType="num">
                                      <p:cBhvr>
                                        <p:cTn id="94" dur="500" fill="hold"/>
                                        <p:tgtEl>
                                          <p:spTgt spid="32"/>
                                        </p:tgtEl>
                                        <p:attrNameLst>
                                          <p:attrName>ppt_w</p:attrName>
                                        </p:attrNameLst>
                                      </p:cBhvr>
                                      <p:tavLst>
                                        <p:tav tm="0">
                                          <p:val>
                                            <p:fltVal val="0"/>
                                          </p:val>
                                        </p:tav>
                                        <p:tav tm="100000">
                                          <p:val>
                                            <p:strVal val="#ppt_w"/>
                                          </p:val>
                                        </p:tav>
                                      </p:tavLst>
                                    </p:anim>
                                    <p:anim calcmode="lin" valueType="num">
                                      <p:cBhvr>
                                        <p:cTn id="95" dur="500" fill="hold"/>
                                        <p:tgtEl>
                                          <p:spTgt spid="32"/>
                                        </p:tgtEl>
                                        <p:attrNameLst>
                                          <p:attrName>ppt_h</p:attrName>
                                        </p:attrNameLst>
                                      </p:cBhvr>
                                      <p:tavLst>
                                        <p:tav tm="0">
                                          <p:val>
                                            <p:fltVal val="0"/>
                                          </p:val>
                                        </p:tav>
                                        <p:tav tm="100000">
                                          <p:val>
                                            <p:strVal val="#ppt_h"/>
                                          </p:val>
                                        </p:tav>
                                      </p:tavLst>
                                    </p:anim>
                                    <p:animEffect transition="in" filter="fade">
                                      <p:cBhvr>
                                        <p:cTn id="96" dur="500"/>
                                        <p:tgtEl>
                                          <p:spTgt spid="32"/>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0" fill="hold" grpId="0" nodeType="click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p:cTn id="101" dur="500" fill="hold"/>
                                        <p:tgtEl>
                                          <p:spTgt spid="37"/>
                                        </p:tgtEl>
                                        <p:attrNameLst>
                                          <p:attrName>ppt_w</p:attrName>
                                        </p:attrNameLst>
                                      </p:cBhvr>
                                      <p:tavLst>
                                        <p:tav tm="0">
                                          <p:val>
                                            <p:fltVal val="0"/>
                                          </p:val>
                                        </p:tav>
                                        <p:tav tm="100000">
                                          <p:val>
                                            <p:strVal val="#ppt_w"/>
                                          </p:val>
                                        </p:tav>
                                      </p:tavLst>
                                    </p:anim>
                                    <p:anim calcmode="lin" valueType="num">
                                      <p:cBhvr>
                                        <p:cTn id="102" dur="500" fill="hold"/>
                                        <p:tgtEl>
                                          <p:spTgt spid="37"/>
                                        </p:tgtEl>
                                        <p:attrNameLst>
                                          <p:attrName>ppt_h</p:attrName>
                                        </p:attrNameLst>
                                      </p:cBhvr>
                                      <p:tavLst>
                                        <p:tav tm="0">
                                          <p:val>
                                            <p:fltVal val="0"/>
                                          </p:val>
                                        </p:tav>
                                        <p:tav tm="100000">
                                          <p:val>
                                            <p:strVal val="#ppt_h"/>
                                          </p:val>
                                        </p:tav>
                                      </p:tavLst>
                                    </p:anim>
                                    <p:animEffect transition="in" filter="fade">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 calcmode="lin" valueType="num">
                                      <p:cBhvr>
                                        <p:cTn id="108" dur="500" fill="hold"/>
                                        <p:tgtEl>
                                          <p:spTgt spid="34"/>
                                        </p:tgtEl>
                                        <p:attrNameLst>
                                          <p:attrName>ppt_w</p:attrName>
                                        </p:attrNameLst>
                                      </p:cBhvr>
                                      <p:tavLst>
                                        <p:tav tm="0">
                                          <p:val>
                                            <p:fltVal val="0"/>
                                          </p:val>
                                        </p:tav>
                                        <p:tav tm="100000">
                                          <p:val>
                                            <p:strVal val="#ppt_w"/>
                                          </p:val>
                                        </p:tav>
                                      </p:tavLst>
                                    </p:anim>
                                    <p:anim calcmode="lin" valueType="num">
                                      <p:cBhvr>
                                        <p:cTn id="109" dur="500" fill="hold"/>
                                        <p:tgtEl>
                                          <p:spTgt spid="34"/>
                                        </p:tgtEl>
                                        <p:attrNameLst>
                                          <p:attrName>ppt_h</p:attrName>
                                        </p:attrNameLst>
                                      </p:cBhvr>
                                      <p:tavLst>
                                        <p:tav tm="0">
                                          <p:val>
                                            <p:fltVal val="0"/>
                                          </p:val>
                                        </p:tav>
                                        <p:tav tm="100000">
                                          <p:val>
                                            <p:strVal val="#ppt_h"/>
                                          </p:val>
                                        </p:tav>
                                      </p:tavLst>
                                    </p:anim>
                                    <p:animEffect transition="in" filter="fade">
                                      <p:cBhvr>
                                        <p:cTn id="110" dur="500"/>
                                        <p:tgtEl>
                                          <p:spTgt spid="34"/>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0" fill="hold" grpId="0" nodeType="click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p:cTn id="115" dur="500" fill="hold"/>
                                        <p:tgtEl>
                                          <p:spTgt spid="33"/>
                                        </p:tgtEl>
                                        <p:attrNameLst>
                                          <p:attrName>ppt_w</p:attrName>
                                        </p:attrNameLst>
                                      </p:cBhvr>
                                      <p:tavLst>
                                        <p:tav tm="0">
                                          <p:val>
                                            <p:fltVal val="0"/>
                                          </p:val>
                                        </p:tav>
                                        <p:tav tm="100000">
                                          <p:val>
                                            <p:strVal val="#ppt_w"/>
                                          </p:val>
                                        </p:tav>
                                      </p:tavLst>
                                    </p:anim>
                                    <p:anim calcmode="lin" valueType="num">
                                      <p:cBhvr>
                                        <p:cTn id="116" dur="500" fill="hold"/>
                                        <p:tgtEl>
                                          <p:spTgt spid="33"/>
                                        </p:tgtEl>
                                        <p:attrNameLst>
                                          <p:attrName>ppt_h</p:attrName>
                                        </p:attrNameLst>
                                      </p:cBhvr>
                                      <p:tavLst>
                                        <p:tav tm="0">
                                          <p:val>
                                            <p:fltVal val="0"/>
                                          </p:val>
                                        </p:tav>
                                        <p:tav tm="100000">
                                          <p:val>
                                            <p:strVal val="#ppt_h"/>
                                          </p:val>
                                        </p:tav>
                                      </p:tavLst>
                                    </p:anim>
                                    <p:animEffect transition="in" filter="fade">
                                      <p:cBhvr>
                                        <p:cTn id="117" dur="500"/>
                                        <p:tgtEl>
                                          <p:spTgt spid="33"/>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ntr" presetSubtype="0" fill="hold" grpId="0" nodeType="clickEffect">
                                  <p:stCondLst>
                                    <p:cond delay="0"/>
                                  </p:stCondLst>
                                  <p:childTnLst>
                                    <p:set>
                                      <p:cBhvr>
                                        <p:cTn id="121" dur="1" fill="hold">
                                          <p:stCondLst>
                                            <p:cond delay="0"/>
                                          </p:stCondLst>
                                        </p:cTn>
                                        <p:tgtEl>
                                          <p:spTgt spid="39"/>
                                        </p:tgtEl>
                                        <p:attrNameLst>
                                          <p:attrName>style.visibility</p:attrName>
                                        </p:attrNameLst>
                                      </p:cBhvr>
                                      <p:to>
                                        <p:strVal val="visible"/>
                                      </p:to>
                                    </p:set>
                                    <p:anim calcmode="lin" valueType="num">
                                      <p:cBhvr>
                                        <p:cTn id="122" dur="500" fill="hold"/>
                                        <p:tgtEl>
                                          <p:spTgt spid="39"/>
                                        </p:tgtEl>
                                        <p:attrNameLst>
                                          <p:attrName>ppt_w</p:attrName>
                                        </p:attrNameLst>
                                      </p:cBhvr>
                                      <p:tavLst>
                                        <p:tav tm="0">
                                          <p:val>
                                            <p:fltVal val="0"/>
                                          </p:val>
                                        </p:tav>
                                        <p:tav tm="100000">
                                          <p:val>
                                            <p:strVal val="#ppt_w"/>
                                          </p:val>
                                        </p:tav>
                                      </p:tavLst>
                                    </p:anim>
                                    <p:anim calcmode="lin" valueType="num">
                                      <p:cBhvr>
                                        <p:cTn id="123" dur="500" fill="hold"/>
                                        <p:tgtEl>
                                          <p:spTgt spid="39"/>
                                        </p:tgtEl>
                                        <p:attrNameLst>
                                          <p:attrName>ppt_h</p:attrName>
                                        </p:attrNameLst>
                                      </p:cBhvr>
                                      <p:tavLst>
                                        <p:tav tm="0">
                                          <p:val>
                                            <p:fltVal val="0"/>
                                          </p:val>
                                        </p:tav>
                                        <p:tav tm="100000">
                                          <p:val>
                                            <p:strVal val="#ppt_h"/>
                                          </p:val>
                                        </p:tav>
                                      </p:tavLst>
                                    </p:anim>
                                    <p:animEffect transition="in" filter="fade">
                                      <p:cBhvr>
                                        <p:cTn id="124" dur="500"/>
                                        <p:tgtEl>
                                          <p:spTgt spid="39"/>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0" fill="hold" grpId="0" nodeType="clickEffect">
                                  <p:stCondLst>
                                    <p:cond delay="0"/>
                                  </p:stCondLst>
                                  <p:childTnLst>
                                    <p:set>
                                      <p:cBhvr>
                                        <p:cTn id="128" dur="1" fill="hold">
                                          <p:stCondLst>
                                            <p:cond delay="0"/>
                                          </p:stCondLst>
                                        </p:cTn>
                                        <p:tgtEl>
                                          <p:spTgt spid="41"/>
                                        </p:tgtEl>
                                        <p:attrNameLst>
                                          <p:attrName>style.visibility</p:attrName>
                                        </p:attrNameLst>
                                      </p:cBhvr>
                                      <p:to>
                                        <p:strVal val="visible"/>
                                      </p:to>
                                    </p:set>
                                    <p:anim calcmode="lin" valueType="num">
                                      <p:cBhvr>
                                        <p:cTn id="129" dur="500" fill="hold"/>
                                        <p:tgtEl>
                                          <p:spTgt spid="41"/>
                                        </p:tgtEl>
                                        <p:attrNameLst>
                                          <p:attrName>ppt_w</p:attrName>
                                        </p:attrNameLst>
                                      </p:cBhvr>
                                      <p:tavLst>
                                        <p:tav tm="0">
                                          <p:val>
                                            <p:fltVal val="0"/>
                                          </p:val>
                                        </p:tav>
                                        <p:tav tm="100000">
                                          <p:val>
                                            <p:strVal val="#ppt_w"/>
                                          </p:val>
                                        </p:tav>
                                      </p:tavLst>
                                    </p:anim>
                                    <p:anim calcmode="lin" valueType="num">
                                      <p:cBhvr>
                                        <p:cTn id="130" dur="500" fill="hold"/>
                                        <p:tgtEl>
                                          <p:spTgt spid="41"/>
                                        </p:tgtEl>
                                        <p:attrNameLst>
                                          <p:attrName>ppt_h</p:attrName>
                                        </p:attrNameLst>
                                      </p:cBhvr>
                                      <p:tavLst>
                                        <p:tav tm="0">
                                          <p:val>
                                            <p:fltVal val="0"/>
                                          </p:val>
                                        </p:tav>
                                        <p:tav tm="100000">
                                          <p:val>
                                            <p:strVal val="#ppt_h"/>
                                          </p:val>
                                        </p:tav>
                                      </p:tavLst>
                                    </p:anim>
                                    <p:animEffect transition="in" filter="fade">
                                      <p:cBhvr>
                                        <p:cTn id="131" dur="500"/>
                                        <p:tgtEl>
                                          <p:spTgt spid="41"/>
                                        </p:tgtEl>
                                      </p:cBhvr>
                                    </p:animEffect>
                                  </p:childTnLst>
                                </p:cTn>
                              </p:par>
                            </p:childTnLst>
                          </p:cTn>
                        </p:par>
                      </p:childTnLst>
                    </p:cTn>
                  </p:par>
                  <p:par>
                    <p:cTn id="132" fill="hold">
                      <p:stCondLst>
                        <p:cond delay="indefinite"/>
                      </p:stCondLst>
                      <p:childTnLst>
                        <p:par>
                          <p:cTn id="133" fill="hold">
                            <p:stCondLst>
                              <p:cond delay="0"/>
                            </p:stCondLst>
                            <p:childTnLst>
                              <p:par>
                                <p:cTn id="134" presetID="53" presetClass="entr" presetSubtype="0" fill="hold" grpId="0" nodeType="clickEffect">
                                  <p:stCondLst>
                                    <p:cond delay="0"/>
                                  </p:stCondLst>
                                  <p:childTnLst>
                                    <p:set>
                                      <p:cBhvr>
                                        <p:cTn id="135" dur="1" fill="hold">
                                          <p:stCondLst>
                                            <p:cond delay="0"/>
                                          </p:stCondLst>
                                        </p:cTn>
                                        <p:tgtEl>
                                          <p:spTgt spid="48"/>
                                        </p:tgtEl>
                                        <p:attrNameLst>
                                          <p:attrName>style.visibility</p:attrName>
                                        </p:attrNameLst>
                                      </p:cBhvr>
                                      <p:to>
                                        <p:strVal val="visible"/>
                                      </p:to>
                                    </p:set>
                                    <p:anim calcmode="lin" valueType="num">
                                      <p:cBhvr>
                                        <p:cTn id="136" dur="500" fill="hold"/>
                                        <p:tgtEl>
                                          <p:spTgt spid="48"/>
                                        </p:tgtEl>
                                        <p:attrNameLst>
                                          <p:attrName>ppt_w</p:attrName>
                                        </p:attrNameLst>
                                      </p:cBhvr>
                                      <p:tavLst>
                                        <p:tav tm="0">
                                          <p:val>
                                            <p:fltVal val="0"/>
                                          </p:val>
                                        </p:tav>
                                        <p:tav tm="100000">
                                          <p:val>
                                            <p:strVal val="#ppt_w"/>
                                          </p:val>
                                        </p:tav>
                                      </p:tavLst>
                                    </p:anim>
                                    <p:anim calcmode="lin" valueType="num">
                                      <p:cBhvr>
                                        <p:cTn id="137" dur="500" fill="hold"/>
                                        <p:tgtEl>
                                          <p:spTgt spid="48"/>
                                        </p:tgtEl>
                                        <p:attrNameLst>
                                          <p:attrName>ppt_h</p:attrName>
                                        </p:attrNameLst>
                                      </p:cBhvr>
                                      <p:tavLst>
                                        <p:tav tm="0">
                                          <p:val>
                                            <p:fltVal val="0"/>
                                          </p:val>
                                        </p:tav>
                                        <p:tav tm="100000">
                                          <p:val>
                                            <p:strVal val="#ppt_h"/>
                                          </p:val>
                                        </p:tav>
                                      </p:tavLst>
                                    </p:anim>
                                    <p:animEffect transition="in" filter="fade">
                                      <p:cBhvr>
                                        <p:cTn id="138" dur="500"/>
                                        <p:tgtEl>
                                          <p:spTgt spid="48"/>
                                        </p:tgtEl>
                                      </p:cBhvr>
                                    </p:animEffect>
                                  </p:childTnLst>
                                </p:cTn>
                              </p:par>
                            </p:childTnLst>
                          </p:cTn>
                        </p:par>
                      </p:childTnLst>
                    </p:cTn>
                  </p:par>
                  <p:par>
                    <p:cTn id="139" fill="hold">
                      <p:stCondLst>
                        <p:cond delay="indefinite"/>
                      </p:stCondLst>
                      <p:childTnLst>
                        <p:par>
                          <p:cTn id="140" fill="hold">
                            <p:stCondLst>
                              <p:cond delay="0"/>
                            </p:stCondLst>
                            <p:childTnLst>
                              <p:par>
                                <p:cTn id="141" presetID="53" presetClass="entr" presetSubtype="0" fill="hold" grpId="0" nodeType="clickEffect">
                                  <p:stCondLst>
                                    <p:cond delay="0"/>
                                  </p:stCondLst>
                                  <p:childTnLst>
                                    <p:set>
                                      <p:cBhvr>
                                        <p:cTn id="142" dur="1" fill="hold">
                                          <p:stCondLst>
                                            <p:cond delay="0"/>
                                          </p:stCondLst>
                                        </p:cTn>
                                        <p:tgtEl>
                                          <p:spTgt spid="42"/>
                                        </p:tgtEl>
                                        <p:attrNameLst>
                                          <p:attrName>style.visibility</p:attrName>
                                        </p:attrNameLst>
                                      </p:cBhvr>
                                      <p:to>
                                        <p:strVal val="visible"/>
                                      </p:to>
                                    </p:set>
                                    <p:anim calcmode="lin" valueType="num">
                                      <p:cBhvr>
                                        <p:cTn id="143" dur="500" fill="hold"/>
                                        <p:tgtEl>
                                          <p:spTgt spid="42"/>
                                        </p:tgtEl>
                                        <p:attrNameLst>
                                          <p:attrName>ppt_w</p:attrName>
                                        </p:attrNameLst>
                                      </p:cBhvr>
                                      <p:tavLst>
                                        <p:tav tm="0">
                                          <p:val>
                                            <p:fltVal val="0"/>
                                          </p:val>
                                        </p:tav>
                                        <p:tav tm="100000">
                                          <p:val>
                                            <p:strVal val="#ppt_w"/>
                                          </p:val>
                                        </p:tav>
                                      </p:tavLst>
                                    </p:anim>
                                    <p:anim calcmode="lin" valueType="num">
                                      <p:cBhvr>
                                        <p:cTn id="144" dur="500" fill="hold"/>
                                        <p:tgtEl>
                                          <p:spTgt spid="42"/>
                                        </p:tgtEl>
                                        <p:attrNameLst>
                                          <p:attrName>ppt_h</p:attrName>
                                        </p:attrNameLst>
                                      </p:cBhvr>
                                      <p:tavLst>
                                        <p:tav tm="0">
                                          <p:val>
                                            <p:fltVal val="0"/>
                                          </p:val>
                                        </p:tav>
                                        <p:tav tm="100000">
                                          <p:val>
                                            <p:strVal val="#ppt_h"/>
                                          </p:val>
                                        </p:tav>
                                      </p:tavLst>
                                    </p:anim>
                                    <p:animEffect transition="in" filter="fade">
                                      <p:cBhvr>
                                        <p:cTn id="145" dur="500"/>
                                        <p:tgtEl>
                                          <p:spTgt spid="42"/>
                                        </p:tgtEl>
                                      </p:cBhvr>
                                    </p:animEffect>
                                  </p:childTnLst>
                                </p:cTn>
                              </p:par>
                            </p:childTnLst>
                          </p:cTn>
                        </p:par>
                      </p:childTnLst>
                    </p:cTn>
                  </p:par>
                  <p:par>
                    <p:cTn id="146" fill="hold">
                      <p:stCondLst>
                        <p:cond delay="indefinite"/>
                      </p:stCondLst>
                      <p:childTnLst>
                        <p:par>
                          <p:cTn id="147" fill="hold">
                            <p:stCondLst>
                              <p:cond delay="0"/>
                            </p:stCondLst>
                            <p:childTnLst>
                              <p:par>
                                <p:cTn id="148" presetID="53" presetClass="entr" presetSubtype="0" fill="hold" grpId="0" nodeType="clickEffect">
                                  <p:stCondLst>
                                    <p:cond delay="0"/>
                                  </p:stCondLst>
                                  <p:childTnLst>
                                    <p:set>
                                      <p:cBhvr>
                                        <p:cTn id="149" dur="1" fill="hold">
                                          <p:stCondLst>
                                            <p:cond delay="0"/>
                                          </p:stCondLst>
                                        </p:cTn>
                                        <p:tgtEl>
                                          <p:spTgt spid="43"/>
                                        </p:tgtEl>
                                        <p:attrNameLst>
                                          <p:attrName>style.visibility</p:attrName>
                                        </p:attrNameLst>
                                      </p:cBhvr>
                                      <p:to>
                                        <p:strVal val="visible"/>
                                      </p:to>
                                    </p:set>
                                    <p:anim calcmode="lin" valueType="num">
                                      <p:cBhvr>
                                        <p:cTn id="150" dur="500" fill="hold"/>
                                        <p:tgtEl>
                                          <p:spTgt spid="43"/>
                                        </p:tgtEl>
                                        <p:attrNameLst>
                                          <p:attrName>ppt_w</p:attrName>
                                        </p:attrNameLst>
                                      </p:cBhvr>
                                      <p:tavLst>
                                        <p:tav tm="0">
                                          <p:val>
                                            <p:fltVal val="0"/>
                                          </p:val>
                                        </p:tav>
                                        <p:tav tm="100000">
                                          <p:val>
                                            <p:strVal val="#ppt_w"/>
                                          </p:val>
                                        </p:tav>
                                      </p:tavLst>
                                    </p:anim>
                                    <p:anim calcmode="lin" valueType="num">
                                      <p:cBhvr>
                                        <p:cTn id="151" dur="500" fill="hold"/>
                                        <p:tgtEl>
                                          <p:spTgt spid="43"/>
                                        </p:tgtEl>
                                        <p:attrNameLst>
                                          <p:attrName>ppt_h</p:attrName>
                                        </p:attrNameLst>
                                      </p:cBhvr>
                                      <p:tavLst>
                                        <p:tav tm="0">
                                          <p:val>
                                            <p:fltVal val="0"/>
                                          </p:val>
                                        </p:tav>
                                        <p:tav tm="100000">
                                          <p:val>
                                            <p:strVal val="#ppt_h"/>
                                          </p:val>
                                        </p:tav>
                                      </p:tavLst>
                                    </p:anim>
                                    <p:animEffect transition="in" filter="fade">
                                      <p:cBhvr>
                                        <p:cTn id="152" dur="500"/>
                                        <p:tgtEl>
                                          <p:spTgt spid="43"/>
                                        </p:tgtEl>
                                      </p:cBhvr>
                                    </p:animEffect>
                                  </p:childTnLst>
                                </p:cTn>
                              </p:par>
                            </p:childTnLst>
                          </p:cTn>
                        </p:par>
                      </p:childTnLst>
                    </p:cTn>
                  </p:par>
                  <p:par>
                    <p:cTn id="153" fill="hold">
                      <p:stCondLst>
                        <p:cond delay="indefinite"/>
                      </p:stCondLst>
                      <p:childTnLst>
                        <p:par>
                          <p:cTn id="154" fill="hold">
                            <p:stCondLst>
                              <p:cond delay="0"/>
                            </p:stCondLst>
                            <p:childTnLst>
                              <p:par>
                                <p:cTn id="155" presetID="53" presetClass="entr" presetSubtype="0" fill="hold" grpId="0" nodeType="clickEffect">
                                  <p:stCondLst>
                                    <p:cond delay="0"/>
                                  </p:stCondLst>
                                  <p:childTnLst>
                                    <p:set>
                                      <p:cBhvr>
                                        <p:cTn id="156" dur="1" fill="hold">
                                          <p:stCondLst>
                                            <p:cond delay="0"/>
                                          </p:stCondLst>
                                        </p:cTn>
                                        <p:tgtEl>
                                          <p:spTgt spid="44"/>
                                        </p:tgtEl>
                                        <p:attrNameLst>
                                          <p:attrName>style.visibility</p:attrName>
                                        </p:attrNameLst>
                                      </p:cBhvr>
                                      <p:to>
                                        <p:strVal val="visible"/>
                                      </p:to>
                                    </p:set>
                                    <p:anim calcmode="lin" valueType="num">
                                      <p:cBhvr>
                                        <p:cTn id="157" dur="500" fill="hold"/>
                                        <p:tgtEl>
                                          <p:spTgt spid="44"/>
                                        </p:tgtEl>
                                        <p:attrNameLst>
                                          <p:attrName>ppt_w</p:attrName>
                                        </p:attrNameLst>
                                      </p:cBhvr>
                                      <p:tavLst>
                                        <p:tav tm="0">
                                          <p:val>
                                            <p:fltVal val="0"/>
                                          </p:val>
                                        </p:tav>
                                        <p:tav tm="100000">
                                          <p:val>
                                            <p:strVal val="#ppt_w"/>
                                          </p:val>
                                        </p:tav>
                                      </p:tavLst>
                                    </p:anim>
                                    <p:anim calcmode="lin" valueType="num">
                                      <p:cBhvr>
                                        <p:cTn id="158" dur="500" fill="hold"/>
                                        <p:tgtEl>
                                          <p:spTgt spid="44"/>
                                        </p:tgtEl>
                                        <p:attrNameLst>
                                          <p:attrName>ppt_h</p:attrName>
                                        </p:attrNameLst>
                                      </p:cBhvr>
                                      <p:tavLst>
                                        <p:tav tm="0">
                                          <p:val>
                                            <p:fltVal val="0"/>
                                          </p:val>
                                        </p:tav>
                                        <p:tav tm="100000">
                                          <p:val>
                                            <p:strVal val="#ppt_h"/>
                                          </p:val>
                                        </p:tav>
                                      </p:tavLst>
                                    </p:anim>
                                    <p:animEffect transition="in" filter="fade">
                                      <p:cBhvr>
                                        <p:cTn id="159" dur="500"/>
                                        <p:tgtEl>
                                          <p:spTgt spid="44"/>
                                        </p:tgtEl>
                                      </p:cBhvr>
                                    </p:animEffect>
                                  </p:childTnLst>
                                </p:cTn>
                              </p:par>
                            </p:childTnLst>
                          </p:cTn>
                        </p:par>
                      </p:childTnLst>
                    </p:cTn>
                  </p:par>
                  <p:par>
                    <p:cTn id="160" fill="hold">
                      <p:stCondLst>
                        <p:cond delay="indefinite"/>
                      </p:stCondLst>
                      <p:childTnLst>
                        <p:par>
                          <p:cTn id="161" fill="hold">
                            <p:stCondLst>
                              <p:cond delay="0"/>
                            </p:stCondLst>
                            <p:childTnLst>
                              <p:par>
                                <p:cTn id="162" presetID="53" presetClass="entr" presetSubtype="0" fill="hold" grpId="0" nodeType="clickEffect">
                                  <p:stCondLst>
                                    <p:cond delay="0"/>
                                  </p:stCondLst>
                                  <p:childTnLst>
                                    <p:set>
                                      <p:cBhvr>
                                        <p:cTn id="163" dur="1" fill="hold">
                                          <p:stCondLst>
                                            <p:cond delay="0"/>
                                          </p:stCondLst>
                                        </p:cTn>
                                        <p:tgtEl>
                                          <p:spTgt spid="45"/>
                                        </p:tgtEl>
                                        <p:attrNameLst>
                                          <p:attrName>style.visibility</p:attrName>
                                        </p:attrNameLst>
                                      </p:cBhvr>
                                      <p:to>
                                        <p:strVal val="visible"/>
                                      </p:to>
                                    </p:set>
                                    <p:anim calcmode="lin" valueType="num">
                                      <p:cBhvr>
                                        <p:cTn id="164" dur="500" fill="hold"/>
                                        <p:tgtEl>
                                          <p:spTgt spid="45"/>
                                        </p:tgtEl>
                                        <p:attrNameLst>
                                          <p:attrName>ppt_w</p:attrName>
                                        </p:attrNameLst>
                                      </p:cBhvr>
                                      <p:tavLst>
                                        <p:tav tm="0">
                                          <p:val>
                                            <p:fltVal val="0"/>
                                          </p:val>
                                        </p:tav>
                                        <p:tav tm="100000">
                                          <p:val>
                                            <p:strVal val="#ppt_w"/>
                                          </p:val>
                                        </p:tav>
                                      </p:tavLst>
                                    </p:anim>
                                    <p:anim calcmode="lin" valueType="num">
                                      <p:cBhvr>
                                        <p:cTn id="165" dur="500" fill="hold"/>
                                        <p:tgtEl>
                                          <p:spTgt spid="45"/>
                                        </p:tgtEl>
                                        <p:attrNameLst>
                                          <p:attrName>ppt_h</p:attrName>
                                        </p:attrNameLst>
                                      </p:cBhvr>
                                      <p:tavLst>
                                        <p:tav tm="0">
                                          <p:val>
                                            <p:fltVal val="0"/>
                                          </p:val>
                                        </p:tav>
                                        <p:tav tm="100000">
                                          <p:val>
                                            <p:strVal val="#ppt_h"/>
                                          </p:val>
                                        </p:tav>
                                      </p:tavLst>
                                    </p:anim>
                                    <p:animEffect transition="in" filter="fade">
                                      <p:cBhvr>
                                        <p:cTn id="166" dur="500"/>
                                        <p:tgtEl>
                                          <p:spTgt spid="4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0" fill="hold" grpId="0" nodeType="clickEffect">
                                  <p:stCondLst>
                                    <p:cond delay="0"/>
                                  </p:stCondLst>
                                  <p:childTnLst>
                                    <p:set>
                                      <p:cBhvr>
                                        <p:cTn id="170" dur="1" fill="hold">
                                          <p:stCondLst>
                                            <p:cond delay="0"/>
                                          </p:stCondLst>
                                        </p:cTn>
                                        <p:tgtEl>
                                          <p:spTgt spid="46"/>
                                        </p:tgtEl>
                                        <p:attrNameLst>
                                          <p:attrName>style.visibility</p:attrName>
                                        </p:attrNameLst>
                                      </p:cBhvr>
                                      <p:to>
                                        <p:strVal val="visible"/>
                                      </p:to>
                                    </p:set>
                                    <p:anim calcmode="lin" valueType="num">
                                      <p:cBhvr>
                                        <p:cTn id="171" dur="500" fill="hold"/>
                                        <p:tgtEl>
                                          <p:spTgt spid="46"/>
                                        </p:tgtEl>
                                        <p:attrNameLst>
                                          <p:attrName>ppt_w</p:attrName>
                                        </p:attrNameLst>
                                      </p:cBhvr>
                                      <p:tavLst>
                                        <p:tav tm="0">
                                          <p:val>
                                            <p:fltVal val="0"/>
                                          </p:val>
                                        </p:tav>
                                        <p:tav tm="100000">
                                          <p:val>
                                            <p:strVal val="#ppt_w"/>
                                          </p:val>
                                        </p:tav>
                                      </p:tavLst>
                                    </p:anim>
                                    <p:anim calcmode="lin" valueType="num">
                                      <p:cBhvr>
                                        <p:cTn id="172" dur="500" fill="hold"/>
                                        <p:tgtEl>
                                          <p:spTgt spid="46"/>
                                        </p:tgtEl>
                                        <p:attrNameLst>
                                          <p:attrName>ppt_h</p:attrName>
                                        </p:attrNameLst>
                                      </p:cBhvr>
                                      <p:tavLst>
                                        <p:tav tm="0">
                                          <p:val>
                                            <p:fltVal val="0"/>
                                          </p:val>
                                        </p:tav>
                                        <p:tav tm="100000">
                                          <p:val>
                                            <p:strVal val="#ppt_h"/>
                                          </p:val>
                                        </p:tav>
                                      </p:tavLst>
                                    </p:anim>
                                    <p:animEffect transition="in" filter="fade">
                                      <p:cBhvr>
                                        <p:cTn id="173" dur="500"/>
                                        <p:tgtEl>
                                          <p:spTgt spid="46"/>
                                        </p:tgtEl>
                                      </p:cBhvr>
                                    </p:animEffect>
                                  </p:childTnLst>
                                </p:cTn>
                              </p:par>
                            </p:childTnLst>
                          </p:cTn>
                        </p:par>
                      </p:childTnLst>
                    </p:cTn>
                  </p:par>
                  <p:par>
                    <p:cTn id="174" fill="hold">
                      <p:stCondLst>
                        <p:cond delay="indefinite"/>
                      </p:stCondLst>
                      <p:childTnLst>
                        <p:par>
                          <p:cTn id="175" fill="hold">
                            <p:stCondLst>
                              <p:cond delay="0"/>
                            </p:stCondLst>
                            <p:childTnLst>
                              <p:par>
                                <p:cTn id="176" presetID="53" presetClass="entr" presetSubtype="0" fill="hold" grpId="0" nodeType="clickEffect">
                                  <p:stCondLst>
                                    <p:cond delay="0"/>
                                  </p:stCondLst>
                                  <p:childTnLst>
                                    <p:set>
                                      <p:cBhvr>
                                        <p:cTn id="177" dur="1" fill="hold">
                                          <p:stCondLst>
                                            <p:cond delay="0"/>
                                          </p:stCondLst>
                                        </p:cTn>
                                        <p:tgtEl>
                                          <p:spTgt spid="47"/>
                                        </p:tgtEl>
                                        <p:attrNameLst>
                                          <p:attrName>style.visibility</p:attrName>
                                        </p:attrNameLst>
                                      </p:cBhvr>
                                      <p:to>
                                        <p:strVal val="visible"/>
                                      </p:to>
                                    </p:set>
                                    <p:anim calcmode="lin" valueType="num">
                                      <p:cBhvr>
                                        <p:cTn id="178" dur="500" fill="hold"/>
                                        <p:tgtEl>
                                          <p:spTgt spid="47"/>
                                        </p:tgtEl>
                                        <p:attrNameLst>
                                          <p:attrName>ppt_w</p:attrName>
                                        </p:attrNameLst>
                                      </p:cBhvr>
                                      <p:tavLst>
                                        <p:tav tm="0">
                                          <p:val>
                                            <p:fltVal val="0"/>
                                          </p:val>
                                        </p:tav>
                                        <p:tav tm="100000">
                                          <p:val>
                                            <p:strVal val="#ppt_w"/>
                                          </p:val>
                                        </p:tav>
                                      </p:tavLst>
                                    </p:anim>
                                    <p:anim calcmode="lin" valueType="num">
                                      <p:cBhvr>
                                        <p:cTn id="179" dur="500" fill="hold"/>
                                        <p:tgtEl>
                                          <p:spTgt spid="47"/>
                                        </p:tgtEl>
                                        <p:attrNameLst>
                                          <p:attrName>ppt_h</p:attrName>
                                        </p:attrNameLst>
                                      </p:cBhvr>
                                      <p:tavLst>
                                        <p:tav tm="0">
                                          <p:val>
                                            <p:fltVal val="0"/>
                                          </p:val>
                                        </p:tav>
                                        <p:tav tm="100000">
                                          <p:val>
                                            <p:strVal val="#ppt_h"/>
                                          </p:val>
                                        </p:tav>
                                      </p:tavLst>
                                    </p:anim>
                                    <p:animEffect transition="in" filter="fade">
                                      <p:cBhvr>
                                        <p:cTn id="18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5" grpId="0" animBg="1"/>
      <p:bldP spid="29" grpId="0"/>
      <p:bldP spid="30" grpId="0"/>
      <p:bldP spid="31" grpId="0"/>
      <p:bldP spid="32" grpId="0"/>
      <p:bldP spid="33" grpId="0"/>
      <p:bldP spid="34" grpId="0"/>
      <p:bldP spid="36" grpId="0" animBg="1"/>
      <p:bldP spid="37" grpId="0"/>
      <p:bldP spid="39" grpId="0"/>
      <p:bldP spid="41" grpId="0"/>
      <p:bldP spid="42" grpId="0"/>
      <p:bldP spid="43" grpId="0"/>
      <p:bldP spid="44" grpId="0"/>
      <p:bldP spid="45" grpId="0"/>
      <p:bldP spid="46" grpId="0"/>
      <p:bldP spid="47" grpId="0"/>
      <p:bldP spid="4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Realimentação</a:t>
            </a:r>
            <a:endParaRPr lang="pt-BR" dirty="0"/>
          </a:p>
        </p:txBody>
      </p:sp>
      <p:sp>
        <p:nvSpPr>
          <p:cNvPr id="3" name="Espaço Reservado para Conteúdo 2"/>
          <p:cNvSpPr>
            <a:spLocks noGrp="1"/>
          </p:cNvSpPr>
          <p:nvPr>
            <p:ph idx="1"/>
          </p:nvPr>
        </p:nvSpPr>
        <p:spPr>
          <a:xfrm>
            <a:off x="294085" y="857232"/>
            <a:ext cx="9340188" cy="5381625"/>
          </a:xfrm>
        </p:spPr>
        <p:txBody>
          <a:bodyPr/>
          <a:lstStyle/>
          <a:p>
            <a:r>
              <a:rPr lang="en-US" dirty="0" err="1"/>
              <a:t>Considerando</a:t>
            </a:r>
            <a:r>
              <a:rPr lang="en-US" dirty="0"/>
              <a:t> a </a:t>
            </a:r>
            <a:r>
              <a:rPr lang="en-US" dirty="0" err="1"/>
              <a:t>realimentação</a:t>
            </a:r>
            <a:r>
              <a:rPr lang="en-US" dirty="0"/>
              <a:t> </a:t>
            </a:r>
            <a:r>
              <a:rPr lang="en-US" dirty="0" err="1"/>
              <a:t>unitária</a:t>
            </a:r>
            <a:r>
              <a:rPr lang="en-US" dirty="0"/>
              <a:t> (H(s)=1), e </a:t>
            </a:r>
            <a:r>
              <a:rPr lang="en-US" dirty="0" err="1"/>
              <a:t>assumindo</a:t>
            </a:r>
            <a:r>
              <a:rPr lang="en-US" dirty="0"/>
              <a:t> </a:t>
            </a:r>
            <a:r>
              <a:rPr lang="en-US" dirty="0" err="1"/>
              <a:t>que</a:t>
            </a:r>
            <a:r>
              <a:rPr lang="en-US" dirty="0"/>
              <a:t> as </a:t>
            </a:r>
            <a:r>
              <a:rPr lang="en-US" dirty="0" err="1"/>
              <a:t>funções</a:t>
            </a:r>
            <a:r>
              <a:rPr lang="en-US" dirty="0"/>
              <a:t> </a:t>
            </a:r>
            <a:r>
              <a:rPr lang="en-US" dirty="0" err="1"/>
              <a:t>são</a:t>
            </a:r>
            <a:r>
              <a:rPr lang="en-US" dirty="0"/>
              <a:t> </a:t>
            </a:r>
            <a:r>
              <a:rPr lang="en-US" dirty="0" err="1"/>
              <a:t>todas</a:t>
            </a:r>
            <a:r>
              <a:rPr lang="en-US" dirty="0"/>
              <a:t> </a:t>
            </a:r>
            <a:r>
              <a:rPr lang="en-US" dirty="0" err="1"/>
              <a:t>em</a:t>
            </a:r>
            <a:r>
              <a:rPr lang="en-US" dirty="0"/>
              <a:t> s</a:t>
            </a:r>
            <a:endParaRPr lang="pt-BR" dirty="0"/>
          </a:p>
        </p:txBody>
      </p:sp>
      <p:sp>
        <p:nvSpPr>
          <p:cNvPr id="4" name="Retângulo 3"/>
          <p:cNvSpPr/>
          <p:nvPr/>
        </p:nvSpPr>
        <p:spPr>
          <a:xfrm>
            <a:off x="4024306" y="2071678"/>
            <a:ext cx="1500198" cy="500066"/>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4310058" y="2071678"/>
            <a:ext cx="950901"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G(s)</a:t>
            </a:r>
            <a:endParaRPr lang="pt-BR" sz="2400" b="1" dirty="0">
              <a:latin typeface="Verdana" pitchFamily="34" charset="0"/>
              <a:ea typeface="Verdana" pitchFamily="34" charset="0"/>
              <a:cs typeface="Verdana" pitchFamily="34" charset="0"/>
            </a:endParaRPr>
          </a:p>
        </p:txBody>
      </p:sp>
      <p:cxnSp>
        <p:nvCxnSpPr>
          <p:cNvPr id="12" name="Conector de seta reta 11"/>
          <p:cNvCxnSpPr/>
          <p:nvPr/>
        </p:nvCxnSpPr>
        <p:spPr>
          <a:xfrm flipV="1">
            <a:off x="2189125" y="2340911"/>
            <a:ext cx="1835181" cy="165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ector de seta reta 13"/>
          <p:cNvCxnSpPr/>
          <p:nvPr/>
        </p:nvCxnSpPr>
        <p:spPr>
          <a:xfrm flipV="1">
            <a:off x="5524504" y="2285992"/>
            <a:ext cx="1835181" cy="165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Elipse 14"/>
          <p:cNvSpPr/>
          <p:nvPr/>
        </p:nvSpPr>
        <p:spPr>
          <a:xfrm>
            <a:off x="1881166" y="2214554"/>
            <a:ext cx="357190" cy="3571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Conector de seta reta 15"/>
          <p:cNvCxnSpPr/>
          <p:nvPr/>
        </p:nvCxnSpPr>
        <p:spPr>
          <a:xfrm>
            <a:off x="952472" y="2357430"/>
            <a:ext cx="906487"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p:nvPr/>
        </p:nvCxnSpPr>
        <p:spPr>
          <a:xfrm rot="5400000">
            <a:off x="5632455" y="2750339"/>
            <a:ext cx="927900"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Conector de seta reta 22"/>
          <p:cNvCxnSpPr/>
          <p:nvPr/>
        </p:nvCxnSpPr>
        <p:spPr>
          <a:xfrm rot="10800000">
            <a:off x="4810124" y="3214686"/>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p:nvPr/>
        </p:nvCxnSpPr>
        <p:spPr>
          <a:xfrm rot="5400000" flipH="1" flipV="1">
            <a:off x="1737496" y="2928934"/>
            <a:ext cx="572298"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CaixaDeTexto 28"/>
          <p:cNvSpPr txBox="1"/>
          <p:nvPr/>
        </p:nvSpPr>
        <p:spPr>
          <a:xfrm>
            <a:off x="1881166" y="2395831"/>
            <a:ext cx="332142"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a:t>
            </a:r>
            <a:endParaRPr lang="pt-BR" sz="2400" b="1" dirty="0">
              <a:latin typeface="Verdana" pitchFamily="34" charset="0"/>
              <a:ea typeface="Verdana" pitchFamily="34" charset="0"/>
              <a:cs typeface="Verdana" pitchFamily="34" charset="0"/>
            </a:endParaRPr>
          </a:p>
        </p:txBody>
      </p:sp>
      <p:sp>
        <p:nvSpPr>
          <p:cNvPr id="30" name="CaixaDeTexto 29"/>
          <p:cNvSpPr txBox="1"/>
          <p:nvPr/>
        </p:nvSpPr>
        <p:spPr>
          <a:xfrm>
            <a:off x="1549024" y="2000240"/>
            <a:ext cx="452368"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a:t>
            </a:r>
            <a:endParaRPr lang="pt-BR" sz="2400" b="1" dirty="0">
              <a:latin typeface="Verdana" pitchFamily="34" charset="0"/>
              <a:ea typeface="Verdana" pitchFamily="34" charset="0"/>
              <a:cs typeface="Verdana" pitchFamily="34" charset="0"/>
            </a:endParaRPr>
          </a:p>
        </p:txBody>
      </p:sp>
      <p:sp>
        <p:nvSpPr>
          <p:cNvPr id="31" name="CaixaDeTexto 30"/>
          <p:cNvSpPr txBox="1"/>
          <p:nvPr/>
        </p:nvSpPr>
        <p:spPr>
          <a:xfrm>
            <a:off x="809596" y="1928802"/>
            <a:ext cx="950901"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R(s)</a:t>
            </a:r>
            <a:endParaRPr lang="pt-BR" sz="2400" b="1" dirty="0">
              <a:latin typeface="Verdana" pitchFamily="34" charset="0"/>
              <a:ea typeface="Verdana" pitchFamily="34" charset="0"/>
              <a:cs typeface="Verdana" pitchFamily="34" charset="0"/>
            </a:endParaRPr>
          </a:p>
        </p:txBody>
      </p:sp>
      <p:sp>
        <p:nvSpPr>
          <p:cNvPr id="32" name="CaixaDeTexto 31"/>
          <p:cNvSpPr txBox="1"/>
          <p:nvPr/>
        </p:nvSpPr>
        <p:spPr>
          <a:xfrm>
            <a:off x="6073801" y="1928802"/>
            <a:ext cx="950901"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C(s)</a:t>
            </a:r>
            <a:endParaRPr lang="pt-BR" sz="2400" b="1" dirty="0">
              <a:latin typeface="Verdana" pitchFamily="34" charset="0"/>
              <a:ea typeface="Verdana" pitchFamily="34" charset="0"/>
              <a:cs typeface="Verdana" pitchFamily="34" charset="0"/>
            </a:endParaRPr>
          </a:p>
        </p:txBody>
      </p:sp>
      <p:sp>
        <p:nvSpPr>
          <p:cNvPr id="33" name="CaixaDeTexto 32"/>
          <p:cNvSpPr txBox="1"/>
          <p:nvPr/>
        </p:nvSpPr>
        <p:spPr>
          <a:xfrm>
            <a:off x="2666984" y="1928802"/>
            <a:ext cx="910827"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E(s)</a:t>
            </a:r>
            <a:endParaRPr lang="pt-BR" sz="2400" b="1" dirty="0">
              <a:latin typeface="Verdana" pitchFamily="34" charset="0"/>
              <a:ea typeface="Verdana" pitchFamily="34" charset="0"/>
              <a:cs typeface="Verdana" pitchFamily="34" charset="0"/>
            </a:endParaRPr>
          </a:p>
        </p:txBody>
      </p:sp>
      <p:sp>
        <p:nvSpPr>
          <p:cNvPr id="34" name="CaixaDeTexto 33"/>
          <p:cNvSpPr txBox="1"/>
          <p:nvPr/>
        </p:nvSpPr>
        <p:spPr>
          <a:xfrm>
            <a:off x="1523976" y="3286124"/>
            <a:ext cx="1697901"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C(s)H(s)</a:t>
            </a:r>
            <a:endParaRPr lang="pt-BR" sz="2400" b="1" dirty="0">
              <a:latin typeface="Verdana" pitchFamily="34" charset="0"/>
              <a:ea typeface="Verdana" pitchFamily="34" charset="0"/>
              <a:cs typeface="Verdana" pitchFamily="34" charset="0"/>
            </a:endParaRPr>
          </a:p>
        </p:txBody>
      </p:sp>
      <p:sp>
        <p:nvSpPr>
          <p:cNvPr id="36" name="Retângulo 35"/>
          <p:cNvSpPr/>
          <p:nvPr/>
        </p:nvSpPr>
        <p:spPr>
          <a:xfrm>
            <a:off x="3309926" y="2928934"/>
            <a:ext cx="1500198" cy="500066"/>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p:cNvSpPr txBox="1"/>
          <p:nvPr/>
        </p:nvSpPr>
        <p:spPr>
          <a:xfrm>
            <a:off x="3595678" y="2928934"/>
            <a:ext cx="950901"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H(s)</a:t>
            </a:r>
            <a:endParaRPr lang="pt-BR" sz="2400" b="1" dirty="0">
              <a:latin typeface="Verdana" pitchFamily="34" charset="0"/>
              <a:ea typeface="Verdana" pitchFamily="34" charset="0"/>
              <a:cs typeface="Verdana" pitchFamily="34" charset="0"/>
            </a:endParaRPr>
          </a:p>
        </p:txBody>
      </p:sp>
      <p:cxnSp>
        <p:nvCxnSpPr>
          <p:cNvPr id="38" name="Conector de seta reta 37"/>
          <p:cNvCxnSpPr/>
          <p:nvPr/>
        </p:nvCxnSpPr>
        <p:spPr>
          <a:xfrm rot="10800000">
            <a:off x="2024043" y="3214686"/>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CaixaDeTexto 46"/>
          <p:cNvSpPr txBox="1"/>
          <p:nvPr/>
        </p:nvSpPr>
        <p:spPr>
          <a:xfrm>
            <a:off x="666720" y="4071942"/>
            <a:ext cx="2194832" cy="461665"/>
          </a:xfrm>
          <a:prstGeom prst="rect">
            <a:avLst/>
          </a:prstGeom>
          <a:noFill/>
        </p:spPr>
        <p:txBody>
          <a:bodyPr wrap="none" rtlCol="0">
            <a:spAutoFit/>
          </a:bodyPr>
          <a:lstStyle/>
          <a:p>
            <a:r>
              <a:rPr lang="en-US" sz="2400" b="1" dirty="0">
                <a:latin typeface="Verdana" pitchFamily="34" charset="0"/>
                <a:ea typeface="Verdana" pitchFamily="34" charset="0"/>
                <a:cs typeface="Verdana" pitchFamily="34" charset="0"/>
              </a:rPr>
              <a:t>T=G/(1+G)</a:t>
            </a:r>
            <a:endParaRPr lang="pt-BR" sz="2400" b="1"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Números</a:t>
            </a:r>
            <a:endParaRPr lang="pt-BR" dirty="0"/>
          </a:p>
        </p:txBody>
      </p:sp>
      <p:sp>
        <p:nvSpPr>
          <p:cNvPr id="3" name="Espaço Reservado para Conteúdo 2"/>
          <p:cNvSpPr>
            <a:spLocks noGrp="1"/>
          </p:cNvSpPr>
          <p:nvPr>
            <p:ph idx="1"/>
          </p:nvPr>
        </p:nvSpPr>
        <p:spPr>
          <a:xfrm>
            <a:off x="294085" y="857233"/>
            <a:ext cx="9340188" cy="5381625"/>
          </a:xfrm>
        </p:spPr>
        <p:txBody>
          <a:bodyPr/>
          <a:lstStyle/>
          <a:p>
            <a:r>
              <a:rPr lang="en-US" dirty="0" err="1"/>
              <a:t>Ao</a:t>
            </a:r>
            <a:r>
              <a:rPr lang="en-US" dirty="0"/>
              <a:t> </a:t>
            </a:r>
            <a:r>
              <a:rPr lang="en-US" dirty="0" err="1"/>
              <a:t>abrir</a:t>
            </a:r>
            <a:r>
              <a:rPr lang="en-US" dirty="0"/>
              <a:t> o </a:t>
            </a:r>
            <a:r>
              <a:rPr lang="en-US" dirty="0" err="1"/>
              <a:t>Matlab</a:t>
            </a:r>
            <a:r>
              <a:rPr lang="en-US" dirty="0"/>
              <a:t> </a:t>
            </a:r>
            <a:r>
              <a:rPr lang="en-US" dirty="0" err="1"/>
              <a:t>experimente</a:t>
            </a:r>
            <a:r>
              <a:rPr lang="en-US" dirty="0"/>
              <a:t> </a:t>
            </a:r>
            <a:r>
              <a:rPr lang="en-US" dirty="0" err="1"/>
              <a:t>os</a:t>
            </a:r>
            <a:r>
              <a:rPr lang="en-US" dirty="0"/>
              <a:t> </a:t>
            </a:r>
            <a:r>
              <a:rPr lang="en-US" dirty="0" err="1"/>
              <a:t>seguintes</a:t>
            </a:r>
            <a:r>
              <a:rPr lang="en-US" dirty="0"/>
              <a:t> </a:t>
            </a:r>
            <a:r>
              <a:rPr lang="en-US" dirty="0" err="1"/>
              <a:t>comandos</a:t>
            </a:r>
            <a:r>
              <a:rPr lang="en-US" dirty="0"/>
              <a:t> :</a:t>
            </a:r>
          </a:p>
          <a:p>
            <a:pPr lvl="1"/>
            <a:r>
              <a:rPr lang="en-US" dirty="0" err="1"/>
              <a:t>Números</a:t>
            </a:r>
            <a:r>
              <a:rPr lang="en-US" dirty="0"/>
              <a:t> </a:t>
            </a:r>
            <a:r>
              <a:rPr lang="en-US" dirty="0" err="1"/>
              <a:t>reais</a:t>
            </a:r>
            <a:endParaRPr lang="en-US" dirty="0"/>
          </a:p>
          <a:p>
            <a:pPr lvl="2"/>
            <a:r>
              <a:rPr lang="en-US" dirty="0"/>
              <a:t>-3.96</a:t>
            </a:r>
          </a:p>
          <a:p>
            <a:pPr lvl="1"/>
            <a:r>
              <a:rPr lang="en-US" dirty="0" err="1"/>
              <a:t>Números</a:t>
            </a:r>
            <a:r>
              <a:rPr lang="en-US" dirty="0"/>
              <a:t> </a:t>
            </a:r>
            <a:r>
              <a:rPr lang="en-US" dirty="0" err="1"/>
              <a:t>complexos</a:t>
            </a:r>
            <a:endParaRPr lang="en-US" dirty="0"/>
          </a:p>
          <a:p>
            <a:pPr lvl="2"/>
            <a:r>
              <a:rPr lang="en-US" dirty="0"/>
              <a:t>-4+7i</a:t>
            </a:r>
          </a:p>
          <a:p>
            <a:pPr lvl="1"/>
            <a:r>
              <a:rPr lang="en-US" dirty="0" err="1"/>
              <a:t>Operações</a:t>
            </a:r>
            <a:r>
              <a:rPr lang="en-US" dirty="0"/>
              <a:t> com </a:t>
            </a:r>
            <a:r>
              <a:rPr lang="en-US" dirty="0" err="1"/>
              <a:t>números</a:t>
            </a:r>
            <a:r>
              <a:rPr lang="en-US" dirty="0"/>
              <a:t> </a:t>
            </a:r>
            <a:r>
              <a:rPr lang="en-US" dirty="0" err="1"/>
              <a:t>complexos</a:t>
            </a:r>
            <a:endParaRPr lang="en-US" dirty="0"/>
          </a:p>
          <a:p>
            <a:pPr lvl="2"/>
            <a:r>
              <a:rPr lang="en-US" dirty="0"/>
              <a:t>(-4+6i)*(3-7i)</a:t>
            </a:r>
          </a:p>
          <a:p>
            <a:pPr lvl="1"/>
            <a:r>
              <a:rPr lang="en-US" dirty="0" err="1"/>
              <a:t>Atribuição</a:t>
            </a:r>
            <a:r>
              <a:rPr lang="en-US" dirty="0"/>
              <a:t> de </a:t>
            </a:r>
            <a:r>
              <a:rPr lang="en-US" dirty="0" err="1"/>
              <a:t>valores</a:t>
            </a:r>
            <a:r>
              <a:rPr lang="en-US" dirty="0"/>
              <a:t> a </a:t>
            </a:r>
            <a:r>
              <a:rPr lang="en-US" dirty="0" err="1"/>
              <a:t>uma</a:t>
            </a:r>
            <a:r>
              <a:rPr lang="en-US" dirty="0"/>
              <a:t> </a:t>
            </a:r>
            <a:r>
              <a:rPr lang="en-US" dirty="0" err="1"/>
              <a:t>variável</a:t>
            </a:r>
            <a:endParaRPr lang="en-US" dirty="0"/>
          </a:p>
          <a:p>
            <a:pPr lvl="2"/>
            <a:r>
              <a:rPr lang="en-US" dirty="0"/>
              <a:t>N=3+9i</a:t>
            </a:r>
          </a:p>
          <a:p>
            <a:pPr lvl="1"/>
            <a:r>
              <a:rPr lang="en-US" dirty="0" err="1"/>
              <a:t>Operações</a:t>
            </a:r>
            <a:r>
              <a:rPr lang="en-US" dirty="0"/>
              <a:t> com </a:t>
            </a:r>
            <a:r>
              <a:rPr lang="en-US" dirty="0" err="1"/>
              <a:t>variáveis</a:t>
            </a:r>
            <a:endParaRPr lang="en-US" dirty="0"/>
          </a:p>
          <a:p>
            <a:pPr lvl="2"/>
            <a:r>
              <a:rPr lang="en-US" dirty="0"/>
              <a:t>N^2</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Realimentação</a:t>
            </a:r>
            <a:endParaRPr lang="pt-BR" dirty="0"/>
          </a:p>
        </p:txBody>
      </p:sp>
      <p:sp>
        <p:nvSpPr>
          <p:cNvPr id="3" name="Espaço Reservado para Conteúdo 2"/>
          <p:cNvSpPr>
            <a:spLocks noGrp="1"/>
          </p:cNvSpPr>
          <p:nvPr>
            <p:ph idx="1"/>
          </p:nvPr>
        </p:nvSpPr>
        <p:spPr/>
        <p:txBody>
          <a:bodyPr/>
          <a:lstStyle/>
          <a:p>
            <a:r>
              <a:rPr lang="en-US" dirty="0"/>
              <a:t>Note </a:t>
            </a:r>
            <a:r>
              <a:rPr lang="en-US" dirty="0" err="1"/>
              <a:t>que</a:t>
            </a:r>
            <a:r>
              <a:rPr lang="en-US" dirty="0"/>
              <a:t> G(s) é a </a:t>
            </a:r>
            <a:r>
              <a:rPr lang="en-US" dirty="0" err="1"/>
              <a:t>função</a:t>
            </a:r>
            <a:r>
              <a:rPr lang="en-US" dirty="0"/>
              <a:t> de </a:t>
            </a:r>
            <a:r>
              <a:rPr lang="en-US" dirty="0" err="1"/>
              <a:t>transferência</a:t>
            </a:r>
            <a:r>
              <a:rPr lang="en-US" dirty="0"/>
              <a:t> </a:t>
            </a:r>
            <a:r>
              <a:rPr lang="en-US" dirty="0" err="1"/>
              <a:t>em</a:t>
            </a:r>
            <a:r>
              <a:rPr lang="en-US" dirty="0"/>
              <a:t> </a:t>
            </a:r>
            <a:r>
              <a:rPr lang="en-US" dirty="0" err="1"/>
              <a:t>malha</a:t>
            </a:r>
            <a:r>
              <a:rPr lang="en-US" dirty="0"/>
              <a:t> </a:t>
            </a:r>
            <a:r>
              <a:rPr lang="en-US" i="1" dirty="0" err="1"/>
              <a:t>aberta</a:t>
            </a:r>
            <a:r>
              <a:rPr lang="en-US" i="1" dirty="0"/>
              <a:t> </a:t>
            </a:r>
            <a:r>
              <a:rPr lang="en-US" dirty="0" err="1"/>
              <a:t>isto</a:t>
            </a:r>
            <a:r>
              <a:rPr lang="en-US" dirty="0"/>
              <a:t> é </a:t>
            </a:r>
            <a:r>
              <a:rPr lang="en-US" i="1" dirty="0" err="1"/>
              <a:t>sem</a:t>
            </a:r>
            <a:r>
              <a:rPr lang="en-US" i="1" dirty="0"/>
              <a:t> </a:t>
            </a:r>
            <a:r>
              <a:rPr lang="en-US" i="1" dirty="0" err="1"/>
              <a:t>realimentação</a:t>
            </a:r>
            <a:endParaRPr lang="en-US" i="1" dirty="0"/>
          </a:p>
          <a:p>
            <a:endParaRPr lang="en-US" i="1" dirty="0"/>
          </a:p>
          <a:p>
            <a:r>
              <a:rPr lang="en-US" dirty="0" err="1"/>
              <a:t>Quanto</a:t>
            </a:r>
            <a:r>
              <a:rPr lang="en-US" dirty="0"/>
              <a:t> </a:t>
            </a:r>
            <a:r>
              <a:rPr lang="en-US" dirty="0" err="1"/>
              <a:t>fechamos</a:t>
            </a:r>
            <a:r>
              <a:rPr lang="en-US" dirty="0"/>
              <a:t> o </a:t>
            </a:r>
            <a:r>
              <a:rPr lang="en-US" dirty="0" err="1"/>
              <a:t>laço</a:t>
            </a:r>
            <a:r>
              <a:rPr lang="en-US" dirty="0"/>
              <a:t> de </a:t>
            </a:r>
            <a:r>
              <a:rPr lang="en-US" dirty="0" err="1"/>
              <a:t>realimentação</a:t>
            </a:r>
            <a:r>
              <a:rPr lang="en-US" dirty="0"/>
              <a:t>, a </a:t>
            </a:r>
            <a:r>
              <a:rPr lang="en-US" dirty="0" err="1"/>
              <a:t>função</a:t>
            </a:r>
            <a:r>
              <a:rPr lang="en-US" dirty="0"/>
              <a:t> de </a:t>
            </a:r>
            <a:r>
              <a:rPr lang="en-US" dirty="0" err="1"/>
              <a:t>transferência</a:t>
            </a:r>
            <a:r>
              <a:rPr lang="en-US" dirty="0"/>
              <a:t> se </a:t>
            </a:r>
            <a:r>
              <a:rPr lang="en-US" dirty="0" err="1"/>
              <a:t>torna</a:t>
            </a:r>
            <a:r>
              <a:rPr lang="en-US" dirty="0"/>
              <a:t> G/(1+GH)</a:t>
            </a:r>
          </a:p>
          <a:p>
            <a:endParaRPr lang="en-US" dirty="0"/>
          </a:p>
          <a:p>
            <a:r>
              <a:rPr lang="en-US" dirty="0" err="1"/>
              <a:t>Nosso</a:t>
            </a:r>
            <a:r>
              <a:rPr lang="en-US" dirty="0"/>
              <a:t> </a:t>
            </a:r>
            <a:r>
              <a:rPr lang="en-US" dirty="0" err="1"/>
              <a:t>objetivo</a:t>
            </a:r>
            <a:r>
              <a:rPr lang="en-US" dirty="0"/>
              <a:t> agora é </a:t>
            </a:r>
            <a:r>
              <a:rPr lang="en-US" dirty="0" err="1"/>
              <a:t>determinar</a:t>
            </a:r>
            <a:r>
              <a:rPr lang="en-US" dirty="0"/>
              <a:t> as </a:t>
            </a:r>
            <a:r>
              <a:rPr lang="en-US" dirty="0" err="1"/>
              <a:t>características</a:t>
            </a:r>
            <a:r>
              <a:rPr lang="en-US" dirty="0"/>
              <a:t> da </a:t>
            </a:r>
            <a:r>
              <a:rPr lang="en-US" dirty="0" err="1"/>
              <a:t>resposta</a:t>
            </a:r>
            <a:r>
              <a:rPr lang="en-US" dirty="0"/>
              <a:t> do </a:t>
            </a:r>
            <a:r>
              <a:rPr lang="en-US" dirty="0" err="1"/>
              <a:t>sistema</a:t>
            </a:r>
            <a:r>
              <a:rPr lang="en-US" dirty="0"/>
              <a:t> </a:t>
            </a:r>
            <a:r>
              <a:rPr lang="en-US" dirty="0" err="1"/>
              <a:t>em</a:t>
            </a:r>
            <a:r>
              <a:rPr lang="en-US" dirty="0"/>
              <a:t> </a:t>
            </a:r>
            <a:r>
              <a:rPr lang="en-US" i="1" dirty="0" err="1"/>
              <a:t>malha</a:t>
            </a:r>
            <a:r>
              <a:rPr lang="en-US" i="1" dirty="0"/>
              <a:t> </a:t>
            </a:r>
            <a:r>
              <a:rPr lang="en-US" i="1" dirty="0" err="1"/>
              <a:t>fechada</a:t>
            </a:r>
            <a:r>
              <a:rPr lang="en-US" i="1" dirty="0"/>
              <a:t> </a:t>
            </a:r>
            <a:r>
              <a:rPr lang="en-US" dirty="0"/>
              <a:t>a </a:t>
            </a:r>
            <a:r>
              <a:rPr lang="en-US" dirty="0" err="1"/>
              <a:t>partir</a:t>
            </a:r>
            <a:r>
              <a:rPr lang="en-US" dirty="0"/>
              <a:t> de </a:t>
            </a:r>
            <a:r>
              <a:rPr lang="en-US" dirty="0" err="1"/>
              <a:t>análises</a:t>
            </a:r>
            <a:r>
              <a:rPr lang="en-US" dirty="0"/>
              <a:t> </a:t>
            </a:r>
            <a:r>
              <a:rPr lang="en-US" dirty="0" err="1"/>
              <a:t>feitas</a:t>
            </a:r>
            <a:r>
              <a:rPr lang="en-US" dirty="0"/>
              <a:t> </a:t>
            </a:r>
            <a:r>
              <a:rPr lang="en-US" dirty="0" err="1"/>
              <a:t>em</a:t>
            </a:r>
            <a:r>
              <a:rPr lang="en-US" dirty="0"/>
              <a:t> </a:t>
            </a:r>
            <a:r>
              <a:rPr lang="en-US" i="1" dirty="0" err="1"/>
              <a:t>malha</a:t>
            </a:r>
            <a:r>
              <a:rPr lang="en-US" i="1" dirty="0"/>
              <a:t> </a:t>
            </a:r>
            <a:r>
              <a:rPr lang="en-US" i="1" dirty="0" err="1"/>
              <a:t>aberta</a:t>
            </a:r>
            <a:r>
              <a:rPr lang="en-US" i="1" dirty="0"/>
              <a:t>!</a:t>
            </a:r>
            <a:endParaRPr lang="pt-BR"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ítulo 1"/>
          <p:cNvSpPr>
            <a:spLocks noGrp="1"/>
          </p:cNvSpPr>
          <p:nvPr>
            <p:ph type="title"/>
          </p:nvPr>
        </p:nvSpPr>
        <p:spPr/>
        <p:txBody>
          <a:bodyPr/>
          <a:lstStyle/>
          <a:p>
            <a:r>
              <a:rPr lang="en-US"/>
              <a:t>Estabilidade - Exemplo</a:t>
            </a:r>
            <a:endParaRPr lang="pt-BR"/>
          </a:p>
        </p:txBody>
      </p:sp>
      <p:pic>
        <p:nvPicPr>
          <p:cNvPr id="471043" name="Picture 2"/>
          <p:cNvPicPr>
            <a:picLocks noChangeAspect="1" noChangeArrowheads="1"/>
          </p:cNvPicPr>
          <p:nvPr/>
        </p:nvPicPr>
        <p:blipFill>
          <a:blip r:embed="rId2"/>
          <a:srcRect/>
          <a:stretch>
            <a:fillRect/>
          </a:stretch>
        </p:blipFill>
        <p:spPr bwMode="auto">
          <a:xfrm>
            <a:off x="309563" y="995363"/>
            <a:ext cx="9286875" cy="5505450"/>
          </a:xfrm>
          <a:prstGeom prst="rect">
            <a:avLst/>
          </a:prstGeom>
          <a:noFill/>
          <a:ln w="12700">
            <a:noFill/>
            <a:miter lim="800000"/>
            <a:headEnd type="none" w="sm" len="sm"/>
            <a:tailEnd type="none" w="sm" len="sm"/>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Título 1"/>
          <p:cNvSpPr>
            <a:spLocks noGrp="1"/>
          </p:cNvSpPr>
          <p:nvPr>
            <p:ph type="title"/>
          </p:nvPr>
        </p:nvSpPr>
        <p:spPr/>
        <p:txBody>
          <a:bodyPr/>
          <a:lstStyle/>
          <a:p>
            <a:r>
              <a:rPr lang="en-US"/>
              <a:t>Exemplo 6.1, Nise, pag.239</a:t>
            </a:r>
            <a:endParaRPr lang="pt-BR"/>
          </a:p>
        </p:txBody>
      </p:sp>
      <p:sp>
        <p:nvSpPr>
          <p:cNvPr id="474115" name="Espaço Reservado para Conteúdo 2"/>
          <p:cNvSpPr>
            <a:spLocks noGrp="1"/>
          </p:cNvSpPr>
          <p:nvPr>
            <p:ph idx="1"/>
          </p:nvPr>
        </p:nvSpPr>
        <p:spPr/>
        <p:txBody>
          <a:bodyPr/>
          <a:lstStyle/>
          <a:p>
            <a:r>
              <a:rPr lang="en-US" dirty="0" err="1"/>
              <a:t>Analisar</a:t>
            </a:r>
            <a:r>
              <a:rPr lang="en-US" dirty="0"/>
              <a:t> a </a:t>
            </a:r>
            <a:r>
              <a:rPr lang="en-US" dirty="0" err="1"/>
              <a:t>estabilidade</a:t>
            </a:r>
            <a:r>
              <a:rPr lang="en-US" dirty="0"/>
              <a:t> do </a:t>
            </a:r>
            <a:r>
              <a:rPr lang="en-US" dirty="0" err="1"/>
              <a:t>sistema</a:t>
            </a:r>
            <a:r>
              <a:rPr lang="en-US" dirty="0"/>
              <a:t> </a:t>
            </a:r>
            <a:r>
              <a:rPr lang="en-US" dirty="0" err="1"/>
              <a:t>abaixo</a:t>
            </a:r>
            <a:r>
              <a:rPr lang="en-US" dirty="0"/>
              <a:t> </a:t>
            </a:r>
            <a:r>
              <a:rPr lang="en-US" dirty="0" err="1"/>
              <a:t>em</a:t>
            </a:r>
            <a:r>
              <a:rPr lang="en-US" dirty="0"/>
              <a:t> </a:t>
            </a:r>
            <a:r>
              <a:rPr lang="en-US" dirty="0" err="1"/>
              <a:t>malha</a:t>
            </a:r>
            <a:r>
              <a:rPr lang="en-US" dirty="0"/>
              <a:t> </a:t>
            </a:r>
            <a:r>
              <a:rPr lang="en-US" dirty="0" err="1"/>
              <a:t>fechada</a:t>
            </a:r>
            <a:r>
              <a:rPr lang="en-US" dirty="0"/>
              <a:t> :</a:t>
            </a:r>
            <a:endParaRPr lang="pt-BR" dirty="0"/>
          </a:p>
        </p:txBody>
      </p:sp>
      <p:pic>
        <p:nvPicPr>
          <p:cNvPr id="474116" name="Picture 2"/>
          <p:cNvPicPr>
            <a:picLocks noChangeAspect="1" noChangeArrowheads="1"/>
          </p:cNvPicPr>
          <p:nvPr/>
        </p:nvPicPr>
        <p:blipFill>
          <a:blip r:embed="rId2"/>
          <a:srcRect/>
          <a:stretch>
            <a:fillRect/>
          </a:stretch>
        </p:blipFill>
        <p:spPr bwMode="auto">
          <a:xfrm>
            <a:off x="1309688" y="2285992"/>
            <a:ext cx="7427912" cy="4229100"/>
          </a:xfrm>
          <a:prstGeom prst="rect">
            <a:avLst/>
          </a:prstGeom>
          <a:noFill/>
          <a:ln w="12700">
            <a:noFill/>
            <a:miter lim="800000"/>
            <a:headEnd type="none" w="sm" len="sm"/>
            <a:tailEnd type="none" w="sm" len="sm"/>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Título 1"/>
          <p:cNvSpPr>
            <a:spLocks noGrp="1"/>
          </p:cNvSpPr>
          <p:nvPr>
            <p:ph type="title"/>
          </p:nvPr>
        </p:nvSpPr>
        <p:spPr/>
        <p:txBody>
          <a:bodyPr/>
          <a:lstStyle/>
          <a:p>
            <a:r>
              <a:rPr lang="en-US"/>
              <a:t>Exercícios</a:t>
            </a:r>
            <a:endParaRPr lang="pt-BR"/>
          </a:p>
        </p:txBody>
      </p:sp>
      <p:sp>
        <p:nvSpPr>
          <p:cNvPr id="481283" name="Espaço Reservado para Conteúdo 2"/>
          <p:cNvSpPr>
            <a:spLocks noGrp="1"/>
          </p:cNvSpPr>
          <p:nvPr>
            <p:ph idx="1"/>
          </p:nvPr>
        </p:nvSpPr>
        <p:spPr/>
        <p:txBody>
          <a:bodyPr/>
          <a:lstStyle/>
          <a:p>
            <a:r>
              <a:rPr lang="en-US" b="1"/>
              <a:t>Para entregar :</a:t>
            </a:r>
          </a:p>
          <a:p>
            <a:pPr lvl="1"/>
            <a:r>
              <a:rPr lang="en-US" b="1"/>
              <a:t>Nise, cap.6, pags.256-262, exs 1-54</a:t>
            </a:r>
            <a:endParaRPr lang="pt-BR" b="1"/>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482307" name="Subtítulo 4"/>
          <p:cNvSpPr>
            <a:spLocks noGrp="1"/>
          </p:cNvSpPr>
          <p:nvPr>
            <p:ph type="subTitle" sz="quarter" idx="1"/>
          </p:nvPr>
        </p:nvSpPr>
        <p:spPr/>
        <p:txBody>
          <a:bodyPr/>
          <a:lstStyle/>
          <a:p>
            <a:r>
              <a:rPr lang="en-US" dirty="0" err="1"/>
              <a:t>Erros</a:t>
            </a:r>
            <a:r>
              <a:rPr lang="en-US" dirty="0"/>
              <a:t> de Estado </a:t>
            </a:r>
            <a:r>
              <a:rPr lang="en-US" dirty="0" err="1"/>
              <a:t>Estacionário</a:t>
            </a:r>
            <a:endParaRPr lang="en-US" dirty="0"/>
          </a:p>
          <a:p>
            <a:r>
              <a:rPr lang="en-US" dirty="0" err="1"/>
              <a:t>Nise</a:t>
            </a:r>
            <a:r>
              <a:rPr lang="en-US" dirty="0"/>
              <a:t> – Cap.7</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ítulo 1"/>
          <p:cNvSpPr>
            <a:spLocks noGrp="1"/>
          </p:cNvSpPr>
          <p:nvPr>
            <p:ph type="title"/>
          </p:nvPr>
        </p:nvSpPr>
        <p:spPr/>
        <p:txBody>
          <a:bodyPr/>
          <a:lstStyle/>
          <a:p>
            <a:r>
              <a:rPr lang="en-US"/>
              <a:t>Erros de Estado Estacionário</a:t>
            </a:r>
            <a:endParaRPr lang="pt-BR"/>
          </a:p>
        </p:txBody>
      </p:sp>
      <p:sp>
        <p:nvSpPr>
          <p:cNvPr id="483331" name="Espaço Reservado para Conteúdo 2"/>
          <p:cNvSpPr>
            <a:spLocks noGrp="1"/>
          </p:cNvSpPr>
          <p:nvPr>
            <p:ph idx="1"/>
          </p:nvPr>
        </p:nvSpPr>
        <p:spPr/>
        <p:txBody>
          <a:bodyPr/>
          <a:lstStyle/>
          <a:p>
            <a:r>
              <a:rPr lang="en-US"/>
              <a:t>Define-se </a:t>
            </a:r>
            <a:r>
              <a:rPr lang="en-US" i="1"/>
              <a:t>erro de estado estacionário</a:t>
            </a:r>
            <a:r>
              <a:rPr lang="en-US"/>
              <a:t> como a diferença entre a entrada e a saída para uma entrada de teste quando t -&gt; ∞</a:t>
            </a:r>
            <a:endParaRPr lang="pt-B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Título 1"/>
          <p:cNvSpPr>
            <a:spLocks noGrp="1"/>
          </p:cNvSpPr>
          <p:nvPr>
            <p:ph type="title"/>
          </p:nvPr>
        </p:nvSpPr>
        <p:spPr/>
        <p:txBody>
          <a:bodyPr/>
          <a:lstStyle/>
          <a:p>
            <a:r>
              <a:rPr lang="en-US"/>
              <a:t>Entradas de Teste</a:t>
            </a:r>
            <a:endParaRPr lang="pt-BR"/>
          </a:p>
        </p:txBody>
      </p:sp>
      <p:pic>
        <p:nvPicPr>
          <p:cNvPr id="484355" name="Picture 4"/>
          <p:cNvPicPr>
            <a:picLocks noChangeAspect="1" noChangeArrowheads="1"/>
          </p:cNvPicPr>
          <p:nvPr/>
        </p:nvPicPr>
        <p:blipFill>
          <a:blip r:embed="rId2"/>
          <a:srcRect/>
          <a:stretch>
            <a:fillRect/>
          </a:stretch>
        </p:blipFill>
        <p:spPr bwMode="auto">
          <a:xfrm>
            <a:off x="1023938" y="928688"/>
            <a:ext cx="7734300" cy="5654675"/>
          </a:xfrm>
          <a:prstGeom prst="rect">
            <a:avLst/>
          </a:prstGeom>
          <a:noFill/>
          <a:ln w="12700">
            <a:noFill/>
            <a:miter lim="800000"/>
            <a:headEnd type="none" w="sm" len="sm"/>
            <a:tailEnd type="none" w="sm" len="sm"/>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Título 1"/>
          <p:cNvSpPr>
            <a:spLocks noGrp="1"/>
          </p:cNvSpPr>
          <p:nvPr>
            <p:ph type="title"/>
          </p:nvPr>
        </p:nvSpPr>
        <p:spPr/>
        <p:txBody>
          <a:bodyPr/>
          <a:lstStyle/>
          <a:p>
            <a:r>
              <a:rPr lang="en-US"/>
              <a:t>Exemplos de Erros</a:t>
            </a:r>
            <a:endParaRPr lang="pt-BR"/>
          </a:p>
        </p:txBody>
      </p:sp>
      <p:pic>
        <p:nvPicPr>
          <p:cNvPr id="485379" name="Picture 2"/>
          <p:cNvPicPr>
            <a:picLocks noChangeAspect="1" noChangeArrowheads="1"/>
          </p:cNvPicPr>
          <p:nvPr/>
        </p:nvPicPr>
        <p:blipFill>
          <a:blip r:embed="rId2"/>
          <a:srcRect/>
          <a:stretch>
            <a:fillRect/>
          </a:stretch>
        </p:blipFill>
        <p:spPr bwMode="auto">
          <a:xfrm>
            <a:off x="809625" y="903288"/>
            <a:ext cx="7715250" cy="5668962"/>
          </a:xfrm>
          <a:prstGeom prst="rect">
            <a:avLst/>
          </a:prstGeom>
          <a:noFill/>
          <a:ln w="12700">
            <a:noFill/>
            <a:miter lim="800000"/>
            <a:headEnd type="none" w="sm" len="sm"/>
            <a:tailEnd type="none" w="sm" len="sm"/>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ítulo 1"/>
          <p:cNvSpPr>
            <a:spLocks noGrp="1"/>
          </p:cNvSpPr>
          <p:nvPr>
            <p:ph type="title"/>
          </p:nvPr>
        </p:nvSpPr>
        <p:spPr/>
        <p:txBody>
          <a:bodyPr/>
          <a:lstStyle/>
          <a:p>
            <a:r>
              <a:rPr lang="en-US"/>
              <a:t>Sistema com ganho puro, r(0)=1 e E(s)=R(s)-C(s)</a:t>
            </a:r>
            <a:endParaRPr lang="pt-BR"/>
          </a:p>
        </p:txBody>
      </p:sp>
      <p:sp>
        <p:nvSpPr>
          <p:cNvPr id="3" name="Espaço Reservado para Conteúdo 2"/>
          <p:cNvSpPr>
            <a:spLocks noGrp="1"/>
          </p:cNvSpPr>
          <p:nvPr>
            <p:ph idx="1"/>
          </p:nvPr>
        </p:nvSpPr>
        <p:spPr/>
        <p:txBody>
          <a:bodyPr/>
          <a:lstStyle/>
          <a:p>
            <a:r>
              <a:rPr lang="en-US"/>
              <a:t>No sistema (a) :</a:t>
            </a:r>
          </a:p>
          <a:p>
            <a:pPr lvl="1"/>
            <a:r>
              <a:rPr lang="en-US"/>
              <a:t>Quanto maior o ganho menor o erro</a:t>
            </a:r>
          </a:p>
          <a:p>
            <a:pPr lvl="1"/>
            <a:r>
              <a:rPr lang="en-US"/>
              <a:t>Lembre-se : r(0) = 1 e e(∞) = 0 somente para K-&gt; ∞</a:t>
            </a:r>
          </a:p>
          <a:p>
            <a:r>
              <a:rPr lang="en-US"/>
              <a:t>No sistema (b) :</a:t>
            </a:r>
          </a:p>
          <a:p>
            <a:pPr lvl="1"/>
            <a:r>
              <a:rPr lang="en-US"/>
              <a:t>integradores eliminam o erro de estado estacionário em sistemas com ganho puro</a:t>
            </a:r>
          </a:p>
          <a:p>
            <a:pPr lvl="1"/>
            <a:r>
              <a:rPr lang="en-US"/>
              <a:t>Lembre-se : r(0) = 1 e e(∞) = 0 para todo K</a:t>
            </a:r>
          </a:p>
          <a:p>
            <a:pPr lvl="1"/>
            <a:endParaRPr lang="pt-BR"/>
          </a:p>
        </p:txBody>
      </p:sp>
      <p:pic>
        <p:nvPicPr>
          <p:cNvPr id="76806" name="Picture 2"/>
          <p:cNvPicPr>
            <a:picLocks noChangeAspect="1" noChangeArrowheads="1"/>
          </p:cNvPicPr>
          <p:nvPr/>
        </p:nvPicPr>
        <p:blipFill>
          <a:blip r:embed="rId2"/>
          <a:srcRect/>
          <a:stretch>
            <a:fillRect/>
          </a:stretch>
        </p:blipFill>
        <p:spPr bwMode="auto">
          <a:xfrm>
            <a:off x="738188" y="5080000"/>
            <a:ext cx="8153400" cy="1492250"/>
          </a:xfrm>
          <a:prstGeom prst="rect">
            <a:avLst/>
          </a:prstGeom>
          <a:noFill/>
          <a:ln w="12700">
            <a:noFill/>
            <a:miter lim="800000"/>
            <a:headEnd type="none" w="sm" len="sm"/>
            <a:tailEnd type="none" w="sm" len="sm"/>
          </a:ln>
        </p:spPr>
      </p:pic>
      <p:graphicFrame>
        <p:nvGraphicFramePr>
          <p:cNvPr id="5" name="Object 2"/>
          <p:cNvGraphicFramePr>
            <a:graphicFrameLocks noChangeAspect="1"/>
          </p:cNvGraphicFramePr>
          <p:nvPr/>
        </p:nvGraphicFramePr>
        <p:xfrm>
          <a:off x="3703638" y="1071563"/>
          <a:ext cx="5572125" cy="750887"/>
        </p:xfrm>
        <a:graphic>
          <a:graphicData uri="http://schemas.openxmlformats.org/presentationml/2006/ole">
            <mc:AlternateContent xmlns:mc="http://schemas.openxmlformats.org/markup-compatibility/2006">
              <mc:Choice xmlns:v="urn:schemas-microsoft-com:vml" Requires="v">
                <p:oleObj name="Equation" r:id="rId3" imgW="2920680" imgH="393480" progId="Equation.3">
                  <p:embed/>
                </p:oleObj>
              </mc:Choice>
              <mc:Fallback>
                <p:oleObj name="Equation" r:id="rId3" imgW="29206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638" y="1071563"/>
                        <a:ext cx="5572125" cy="750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883" name="Object 3"/>
          <p:cNvGraphicFramePr>
            <a:graphicFrameLocks noChangeAspect="1"/>
          </p:cNvGraphicFramePr>
          <p:nvPr/>
        </p:nvGraphicFramePr>
        <p:xfrm>
          <a:off x="3719513" y="2762250"/>
          <a:ext cx="5280025" cy="800100"/>
        </p:xfrm>
        <a:graphic>
          <a:graphicData uri="http://schemas.openxmlformats.org/presentationml/2006/ole">
            <mc:AlternateContent xmlns:mc="http://schemas.openxmlformats.org/markup-compatibility/2006">
              <mc:Choice xmlns:v="urn:schemas-microsoft-com:vml" Requires="v">
                <p:oleObj name="Equation" r:id="rId5" imgW="2768400" imgH="419040" progId="Equation.3">
                  <p:embed/>
                </p:oleObj>
              </mc:Choice>
              <mc:Fallback>
                <p:oleObj name="Equation" r:id="rId5" imgW="27684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9513" y="2762250"/>
                        <a:ext cx="5280025"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ox(i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ox(i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ox(i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ox(in)">
                                      <p:cBhvr>
                                        <p:cTn id="25" dur="500"/>
                                        <p:tgtEl>
                                          <p:spTgt spid="3">
                                            <p:txEl>
                                              <p:pRg st="3" end="3"/>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78883"/>
                                        </p:tgtEl>
                                        <p:attrNameLst>
                                          <p:attrName>style.visibility</p:attrName>
                                        </p:attrNameLst>
                                      </p:cBhvr>
                                      <p:to>
                                        <p:strVal val="visible"/>
                                      </p:to>
                                    </p:set>
                                    <p:animEffect transition="in" filter="box(in)">
                                      <p:cBhvr>
                                        <p:cTn id="28" dur="500"/>
                                        <p:tgtEl>
                                          <p:spTgt spid="378883"/>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box(in)">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box(in)">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ítulo 1"/>
          <p:cNvSpPr>
            <a:spLocks noGrp="1"/>
          </p:cNvSpPr>
          <p:nvPr>
            <p:ph type="title"/>
          </p:nvPr>
        </p:nvSpPr>
        <p:spPr/>
        <p:txBody>
          <a:bodyPr/>
          <a:lstStyle/>
          <a:p>
            <a:r>
              <a:rPr lang="en-US"/>
              <a:t>Erros de estado estacionário a partir de G(s) ( a função do laço direto )</a:t>
            </a:r>
            <a:endParaRPr lang="pt-BR"/>
          </a:p>
        </p:txBody>
      </p:sp>
      <p:sp>
        <p:nvSpPr>
          <p:cNvPr id="3" name="Espaço Reservado para Conteúdo 2"/>
          <p:cNvSpPr>
            <a:spLocks noGrp="1"/>
          </p:cNvSpPr>
          <p:nvPr>
            <p:ph idx="1"/>
          </p:nvPr>
        </p:nvSpPr>
        <p:spPr>
          <a:xfrm>
            <a:off x="271463" y="785813"/>
            <a:ext cx="9410700" cy="5381625"/>
          </a:xfrm>
        </p:spPr>
        <p:txBody>
          <a:bodyPr/>
          <a:lstStyle/>
          <a:p>
            <a:r>
              <a:rPr lang="en-US"/>
              <a:t>E(s) = R(s) – C(s)</a:t>
            </a:r>
          </a:p>
          <a:p>
            <a:r>
              <a:rPr lang="en-US"/>
              <a:t>C(s) = E(s).G(s)</a:t>
            </a:r>
          </a:p>
          <a:p>
            <a:r>
              <a:rPr lang="en-US"/>
              <a:t>Substituindo e isolando E(s) = R(s) / [1+G(s)]</a:t>
            </a:r>
          </a:p>
          <a:p>
            <a:r>
              <a:rPr lang="en-US"/>
              <a:t>Considerando R(s) = 1/s ( degrau unitário )</a:t>
            </a:r>
          </a:p>
          <a:p>
            <a:pPr lvl="1"/>
            <a:r>
              <a:rPr lang="en-US"/>
              <a:t>e(∞) = lim</a:t>
            </a:r>
            <a:r>
              <a:rPr lang="en-US" baseline="-25000"/>
              <a:t>s-&gt;0</a:t>
            </a:r>
            <a:r>
              <a:rPr lang="en-US"/>
              <a:t> s.E(s) = 1/[1+G(s)]</a:t>
            </a:r>
          </a:p>
          <a:p>
            <a:pPr lvl="1"/>
            <a:r>
              <a:rPr lang="en-US"/>
              <a:t>Para que e(∞)=0, quando r(t)=1, lim</a:t>
            </a:r>
            <a:r>
              <a:rPr lang="en-US" baseline="-25000"/>
              <a:t>s-&gt;0</a:t>
            </a:r>
            <a:r>
              <a:rPr lang="en-US"/>
              <a:t>G(s) = ∞</a:t>
            </a:r>
          </a:p>
          <a:p>
            <a:r>
              <a:rPr lang="en-US"/>
              <a:t>Considerando R(s) = 1/s</a:t>
            </a:r>
            <a:r>
              <a:rPr lang="en-US" baseline="30000"/>
              <a:t>2</a:t>
            </a:r>
            <a:r>
              <a:rPr lang="en-US"/>
              <a:t> ( rampa unitária )</a:t>
            </a:r>
          </a:p>
          <a:p>
            <a:pPr lvl="1"/>
            <a:r>
              <a:rPr lang="en-US"/>
              <a:t>e(∞) = lim</a:t>
            </a:r>
            <a:r>
              <a:rPr lang="en-US" baseline="-25000"/>
              <a:t>s-&gt;0</a:t>
            </a:r>
            <a:r>
              <a:rPr lang="en-US"/>
              <a:t> s.E(s) = s.(1/s</a:t>
            </a:r>
            <a:r>
              <a:rPr lang="en-US" baseline="30000"/>
              <a:t>2</a:t>
            </a:r>
            <a:r>
              <a:rPr lang="en-US"/>
              <a:t>)/[1+G(s)]=1/[s+s.G(s)]</a:t>
            </a:r>
          </a:p>
          <a:p>
            <a:pPr lvl="1"/>
            <a:r>
              <a:rPr lang="en-US"/>
              <a:t>Para que e(∞)=0, quando r(t)=t, lim</a:t>
            </a:r>
            <a:r>
              <a:rPr lang="en-US" baseline="-25000"/>
              <a:t>s-&gt;0</a:t>
            </a:r>
            <a:r>
              <a:rPr lang="en-US"/>
              <a:t> s.G(s) = ∞</a:t>
            </a:r>
          </a:p>
          <a:p>
            <a:r>
              <a:rPr lang="en-US"/>
              <a:t>E se R(s) = 1/s</a:t>
            </a:r>
            <a:r>
              <a:rPr lang="en-US" baseline="30000"/>
              <a:t>3</a:t>
            </a:r>
            <a:r>
              <a:rPr lang="en-US"/>
              <a:t> , e(∞)=0, lim</a:t>
            </a:r>
            <a:r>
              <a:rPr lang="en-US" baseline="-25000"/>
              <a:t>s-&gt;0</a:t>
            </a:r>
            <a:r>
              <a:rPr lang="en-US"/>
              <a:t>s</a:t>
            </a:r>
            <a:r>
              <a:rPr lang="en-US" baseline="30000"/>
              <a:t>2</a:t>
            </a:r>
            <a:r>
              <a:rPr lang="en-US"/>
              <a:t>G(s)=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ox(in)">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ox(in)">
                                      <p:cBhvr>
                                        <p:cTn id="33" dur="500"/>
                                        <p:tgtEl>
                                          <p:spTgt spid="3">
                                            <p:txEl>
                                              <p:pRg st="6" end="6"/>
                                            </p:txEl>
                                          </p:spTgt>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box(in)">
                                      <p:cBhvr>
                                        <p:cTn id="36" dur="500"/>
                                        <p:tgtEl>
                                          <p:spTgt spid="3">
                                            <p:txEl>
                                              <p:pRg st="7" end="7"/>
                                            </p:txEl>
                                          </p:spTgt>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ox(in)">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box(in)">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Vetores</a:t>
            </a:r>
            <a:r>
              <a:rPr lang="en-US" dirty="0"/>
              <a:t> e </a:t>
            </a:r>
            <a:r>
              <a:rPr lang="en-US" dirty="0" err="1"/>
              <a:t>Polinômios</a:t>
            </a:r>
            <a:endParaRPr lang="pt-BR" dirty="0"/>
          </a:p>
        </p:txBody>
      </p:sp>
      <p:sp>
        <p:nvSpPr>
          <p:cNvPr id="3" name="Espaço Reservado para Conteúdo 2"/>
          <p:cNvSpPr>
            <a:spLocks noGrp="1"/>
          </p:cNvSpPr>
          <p:nvPr>
            <p:ph idx="1"/>
          </p:nvPr>
        </p:nvSpPr>
        <p:spPr>
          <a:xfrm>
            <a:off x="154748" y="857233"/>
            <a:ext cx="9634273" cy="5381625"/>
          </a:xfrm>
        </p:spPr>
        <p:txBody>
          <a:bodyPr/>
          <a:lstStyle/>
          <a:p>
            <a:r>
              <a:rPr lang="en-US" dirty="0" err="1"/>
              <a:t>Representação</a:t>
            </a:r>
            <a:r>
              <a:rPr lang="en-US" dirty="0"/>
              <a:t> </a:t>
            </a:r>
            <a:r>
              <a:rPr lang="en-US" dirty="0" err="1"/>
              <a:t>numérica</a:t>
            </a:r>
            <a:r>
              <a:rPr lang="en-US" dirty="0"/>
              <a:t> de s</a:t>
            </a:r>
            <a:r>
              <a:rPr lang="en-US" baseline="30000" dirty="0"/>
              <a:t>3</a:t>
            </a:r>
            <a:r>
              <a:rPr lang="en-US" dirty="0"/>
              <a:t>+7s</a:t>
            </a:r>
            <a:r>
              <a:rPr lang="en-US" baseline="30000" dirty="0"/>
              <a:t>2</a:t>
            </a:r>
            <a:r>
              <a:rPr lang="en-US" dirty="0"/>
              <a:t>-3s+23</a:t>
            </a:r>
          </a:p>
          <a:p>
            <a:pPr lvl="1"/>
            <a:r>
              <a:rPr lang="en-US" dirty="0"/>
              <a:t>Com </a:t>
            </a:r>
            <a:r>
              <a:rPr lang="en-US" dirty="0" err="1"/>
              <a:t>apresentação</a:t>
            </a:r>
            <a:r>
              <a:rPr lang="en-US" dirty="0"/>
              <a:t> de </a:t>
            </a:r>
            <a:r>
              <a:rPr lang="en-US" dirty="0" err="1"/>
              <a:t>resultados</a:t>
            </a:r>
            <a:endParaRPr lang="en-US" dirty="0"/>
          </a:p>
          <a:p>
            <a:pPr lvl="2"/>
            <a:r>
              <a:rPr lang="en-US" dirty="0"/>
              <a:t>P=[1  7  -3  23]</a:t>
            </a:r>
          </a:p>
          <a:p>
            <a:pPr lvl="1"/>
            <a:r>
              <a:rPr lang="en-US" dirty="0" err="1"/>
              <a:t>Sem</a:t>
            </a:r>
            <a:r>
              <a:rPr lang="en-US" dirty="0"/>
              <a:t> </a:t>
            </a:r>
            <a:r>
              <a:rPr lang="en-US" dirty="0" err="1"/>
              <a:t>apresentação</a:t>
            </a:r>
            <a:r>
              <a:rPr lang="en-US" dirty="0"/>
              <a:t> de </a:t>
            </a:r>
            <a:r>
              <a:rPr lang="en-US" dirty="0" err="1"/>
              <a:t>resultados</a:t>
            </a:r>
            <a:endParaRPr lang="en-US" dirty="0"/>
          </a:p>
          <a:p>
            <a:pPr lvl="2"/>
            <a:r>
              <a:rPr lang="en-US" dirty="0"/>
              <a:t>P=[1  7  -3  23];</a:t>
            </a:r>
          </a:p>
          <a:p>
            <a:r>
              <a:rPr lang="en-US" dirty="0" err="1"/>
              <a:t>Representação</a:t>
            </a:r>
            <a:r>
              <a:rPr lang="en-US" dirty="0"/>
              <a:t> de (s+2)(s+5)(s+6)</a:t>
            </a:r>
          </a:p>
          <a:p>
            <a:pPr lvl="1"/>
            <a:r>
              <a:rPr lang="en-US" dirty="0"/>
              <a:t>P3=poly([-2 -5 -6])</a:t>
            </a:r>
          </a:p>
          <a:p>
            <a:pPr lvl="1"/>
            <a:r>
              <a:rPr lang="en-US" i="1" dirty="0"/>
              <a:t> </a:t>
            </a:r>
            <a:r>
              <a:rPr lang="en-US" i="1" dirty="0" err="1"/>
              <a:t>ans</a:t>
            </a:r>
            <a:r>
              <a:rPr lang="en-US" i="1" dirty="0"/>
              <a:t>=1  13  52  60 </a:t>
            </a:r>
            <a:r>
              <a:rPr lang="en-US" dirty="0"/>
              <a:t>– </a:t>
            </a:r>
            <a:r>
              <a:rPr lang="en-US" dirty="0" err="1"/>
              <a:t>Significando</a:t>
            </a:r>
            <a:r>
              <a:rPr lang="en-US" dirty="0"/>
              <a:t> s</a:t>
            </a:r>
            <a:r>
              <a:rPr lang="en-US" baseline="30000" dirty="0"/>
              <a:t>3</a:t>
            </a:r>
            <a:r>
              <a:rPr lang="en-US" dirty="0"/>
              <a:t>+13s</a:t>
            </a:r>
            <a:r>
              <a:rPr lang="en-US" baseline="30000" dirty="0"/>
              <a:t>2</a:t>
            </a:r>
            <a:r>
              <a:rPr lang="en-US" dirty="0"/>
              <a:t>+52s+60</a:t>
            </a:r>
          </a:p>
          <a:p>
            <a:r>
              <a:rPr lang="en-US" dirty="0" err="1"/>
              <a:t>Cálculo</a:t>
            </a:r>
            <a:r>
              <a:rPr lang="en-US" dirty="0"/>
              <a:t> de </a:t>
            </a:r>
            <a:r>
              <a:rPr lang="en-US" dirty="0" err="1"/>
              <a:t>raízes</a:t>
            </a:r>
            <a:r>
              <a:rPr lang="en-US" dirty="0"/>
              <a:t> </a:t>
            </a:r>
          </a:p>
          <a:p>
            <a:pPr lvl="1"/>
            <a:r>
              <a:rPr lang="en-US" dirty="0"/>
              <a:t>P4 = [5  7  9  -3  2]</a:t>
            </a:r>
          </a:p>
          <a:p>
            <a:pPr lvl="1"/>
            <a:r>
              <a:rPr lang="en-US" dirty="0"/>
              <a:t>roots(P4)</a:t>
            </a:r>
            <a:endParaRPr lang="pt-BR"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pt-BR"/>
              <a:t>Constantes de Erro Estático</a:t>
            </a:r>
          </a:p>
        </p:txBody>
      </p:sp>
      <p:sp>
        <p:nvSpPr>
          <p:cNvPr id="487427" name="Rectangle 3"/>
          <p:cNvSpPr>
            <a:spLocks noGrp="1" noChangeArrowheads="1"/>
          </p:cNvSpPr>
          <p:nvPr>
            <p:ph idx="1"/>
          </p:nvPr>
        </p:nvSpPr>
        <p:spPr/>
        <p:txBody>
          <a:bodyPr/>
          <a:lstStyle/>
          <a:p>
            <a:r>
              <a:rPr lang="en-US"/>
              <a:t>Degrau</a:t>
            </a:r>
          </a:p>
          <a:p>
            <a:pPr lvl="1"/>
            <a:r>
              <a:rPr lang="en-US"/>
              <a:t>e(∞) = lim</a:t>
            </a:r>
            <a:r>
              <a:rPr lang="en-US" baseline="-25000"/>
              <a:t>s-&gt;0</a:t>
            </a:r>
            <a:r>
              <a:rPr lang="en-US"/>
              <a:t> 1/[1+G(s)]</a:t>
            </a:r>
          </a:p>
          <a:p>
            <a:pPr lvl="1"/>
            <a:r>
              <a:rPr lang="en-US"/>
              <a:t>Constante de Posição : K</a:t>
            </a:r>
            <a:r>
              <a:rPr lang="en-US" baseline="-25000"/>
              <a:t>p </a:t>
            </a:r>
            <a:r>
              <a:rPr lang="en-US"/>
              <a:t>= lim</a:t>
            </a:r>
            <a:r>
              <a:rPr lang="en-US" baseline="-25000"/>
              <a:t>s-&gt;0</a:t>
            </a:r>
            <a:r>
              <a:rPr lang="en-US"/>
              <a:t> G(s)</a:t>
            </a:r>
          </a:p>
          <a:p>
            <a:r>
              <a:rPr lang="en-US"/>
              <a:t>Rampa</a:t>
            </a:r>
          </a:p>
          <a:p>
            <a:pPr lvl="1"/>
            <a:r>
              <a:rPr lang="en-US"/>
              <a:t>e(∞) = lim</a:t>
            </a:r>
            <a:r>
              <a:rPr lang="en-US" baseline="-25000"/>
              <a:t>s-&gt;0</a:t>
            </a:r>
            <a:r>
              <a:rPr lang="en-US"/>
              <a:t> 1/[s.G(s)]</a:t>
            </a:r>
          </a:p>
          <a:p>
            <a:pPr lvl="1"/>
            <a:r>
              <a:rPr lang="en-US"/>
              <a:t>Constante de Velocidade : K</a:t>
            </a:r>
            <a:r>
              <a:rPr lang="en-US" baseline="-25000"/>
              <a:t>v </a:t>
            </a:r>
            <a:r>
              <a:rPr lang="en-US"/>
              <a:t>= lim</a:t>
            </a:r>
            <a:r>
              <a:rPr lang="en-US" baseline="-25000"/>
              <a:t>s-&gt;0</a:t>
            </a:r>
            <a:r>
              <a:rPr lang="en-US"/>
              <a:t> s.G(s)</a:t>
            </a:r>
          </a:p>
          <a:p>
            <a:r>
              <a:rPr lang="en-US"/>
              <a:t>Parábola</a:t>
            </a:r>
          </a:p>
          <a:p>
            <a:pPr lvl="1"/>
            <a:r>
              <a:rPr lang="en-US"/>
              <a:t>e(∞)=lim</a:t>
            </a:r>
            <a:r>
              <a:rPr lang="en-US" baseline="-25000"/>
              <a:t>s-&gt;0</a:t>
            </a:r>
            <a:r>
              <a:rPr lang="en-US"/>
              <a:t>1/[s</a:t>
            </a:r>
            <a:r>
              <a:rPr lang="en-US" baseline="30000"/>
              <a:t>2</a:t>
            </a:r>
            <a:r>
              <a:rPr lang="en-US"/>
              <a:t>G(s)]</a:t>
            </a:r>
          </a:p>
          <a:p>
            <a:pPr lvl="1"/>
            <a:r>
              <a:rPr lang="en-US"/>
              <a:t>Constante de Aceleração : Ka = lim</a:t>
            </a:r>
            <a:r>
              <a:rPr lang="en-US" baseline="-25000"/>
              <a:t>s-&gt;0</a:t>
            </a:r>
            <a:r>
              <a:rPr lang="en-US"/>
              <a:t> s</a:t>
            </a:r>
            <a:r>
              <a:rPr lang="en-US" baseline="30000"/>
              <a:t>2</a:t>
            </a:r>
            <a:r>
              <a:rPr lang="en-US"/>
              <a:t>.G(s)</a:t>
            </a:r>
          </a:p>
          <a:p>
            <a:endParaRPr lang="pt-B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pt-BR"/>
              <a:t>Tipo de Sistema</a:t>
            </a:r>
          </a:p>
        </p:txBody>
      </p:sp>
      <p:sp>
        <p:nvSpPr>
          <p:cNvPr id="488451" name="Rectangle 3"/>
          <p:cNvSpPr>
            <a:spLocks noGrp="1" noChangeArrowheads="1"/>
          </p:cNvSpPr>
          <p:nvPr>
            <p:ph idx="1"/>
          </p:nvPr>
        </p:nvSpPr>
        <p:spPr/>
        <p:txBody>
          <a:bodyPr/>
          <a:lstStyle/>
          <a:p>
            <a:r>
              <a:rPr lang="pt-BR"/>
              <a:t>Determinado pelo número (n) de integrações no caminho direto</a:t>
            </a:r>
          </a:p>
          <a:p>
            <a:pPr lvl="1"/>
            <a:r>
              <a:rPr lang="pt-BR"/>
              <a:t>Nenhuma (n=0) -&gt; Tipo 0</a:t>
            </a:r>
          </a:p>
          <a:p>
            <a:pPr lvl="1"/>
            <a:r>
              <a:rPr lang="pt-BR"/>
              <a:t>Uma (n=1) -&gt; Tipo 1</a:t>
            </a:r>
          </a:p>
          <a:p>
            <a:pPr lvl="1"/>
            <a:r>
              <a:rPr lang="pt-BR"/>
              <a:t>Duas (n=2) -&gt; Tipo 2</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r>
              <a:rPr lang="pt-BR"/>
              <a:t>Sensibilidade</a:t>
            </a:r>
          </a:p>
        </p:txBody>
      </p:sp>
      <p:sp>
        <p:nvSpPr>
          <p:cNvPr id="489475" name="Rectangle 3"/>
          <p:cNvSpPr>
            <a:spLocks noGrp="1" noChangeArrowheads="1"/>
          </p:cNvSpPr>
          <p:nvPr>
            <p:ph idx="1"/>
          </p:nvPr>
        </p:nvSpPr>
        <p:spPr/>
        <p:txBody>
          <a:bodyPr/>
          <a:lstStyle/>
          <a:p>
            <a:r>
              <a:rPr lang="pt-BR"/>
              <a:t>S</a:t>
            </a:r>
            <a:r>
              <a:rPr lang="pt-BR" baseline="-25000"/>
              <a:t>F;P</a:t>
            </a:r>
            <a:r>
              <a:rPr lang="pt-BR"/>
              <a:t> = lim</a:t>
            </a:r>
            <a:r>
              <a:rPr lang="pt-BR" baseline="-25000"/>
              <a:t>∆P-&gt;0</a:t>
            </a:r>
            <a:r>
              <a:rPr lang="pt-BR"/>
              <a:t> [∆F/F]/[∆P/P]=[P/F].[</a:t>
            </a:r>
            <a:r>
              <a:rPr lang="el-GR"/>
              <a:t>δ</a:t>
            </a:r>
            <a:r>
              <a:rPr lang="en-US"/>
              <a:t>F</a:t>
            </a:r>
            <a:r>
              <a:rPr lang="pt-BR"/>
              <a:t>/</a:t>
            </a:r>
            <a:r>
              <a:rPr lang="el-GR"/>
              <a:t> δ</a:t>
            </a:r>
            <a:r>
              <a:rPr lang="en-US"/>
              <a:t>P</a:t>
            </a:r>
            <a:r>
              <a:rPr lang="pt-BR"/>
              <a:t>]</a:t>
            </a:r>
          </a:p>
          <a:p>
            <a:pPr lvl="1"/>
            <a:r>
              <a:rPr lang="en-US"/>
              <a:t>Onde F função e P parâmetro e </a:t>
            </a:r>
          </a:p>
          <a:p>
            <a:pPr lvl="1"/>
            <a:r>
              <a:rPr lang="el-GR"/>
              <a:t>δ</a:t>
            </a:r>
            <a:r>
              <a:rPr lang="en-US"/>
              <a:t>F</a:t>
            </a:r>
            <a:r>
              <a:rPr lang="pt-BR"/>
              <a:t>/</a:t>
            </a:r>
            <a:r>
              <a:rPr lang="el-GR"/>
              <a:t> δ</a:t>
            </a:r>
            <a:r>
              <a:rPr lang="en-US"/>
              <a:t>P é a derivada da função em relação ao parâmetro</a:t>
            </a:r>
            <a:endParaRPr lang="pt-B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1" name="Título 1"/>
          <p:cNvSpPr>
            <a:spLocks noGrp="1"/>
          </p:cNvSpPr>
          <p:nvPr>
            <p:ph type="title"/>
          </p:nvPr>
        </p:nvSpPr>
        <p:spPr/>
        <p:txBody>
          <a:bodyPr/>
          <a:lstStyle/>
          <a:p>
            <a:r>
              <a:rPr lang="en-US"/>
              <a:t>Exemplo 7.10, Nise, pag.28</a:t>
            </a:r>
            <a:endParaRPr lang="pt-BR"/>
          </a:p>
        </p:txBody>
      </p:sp>
      <p:sp>
        <p:nvSpPr>
          <p:cNvPr id="77832" name="Espaço Reservado para Conteúdo 2"/>
          <p:cNvSpPr>
            <a:spLocks noGrp="1"/>
          </p:cNvSpPr>
          <p:nvPr>
            <p:ph idx="1"/>
          </p:nvPr>
        </p:nvSpPr>
        <p:spPr/>
        <p:txBody>
          <a:bodyPr/>
          <a:lstStyle/>
          <a:p>
            <a:r>
              <a:rPr lang="en-US"/>
              <a:t>Calcule a sensibilidade da função de transferência a variações no parâmetro </a:t>
            </a:r>
            <a:r>
              <a:rPr lang="en-US" i="1"/>
              <a:t>a</a:t>
            </a:r>
            <a:endParaRPr lang="pt-BR"/>
          </a:p>
        </p:txBody>
      </p:sp>
      <p:pic>
        <p:nvPicPr>
          <p:cNvPr id="77833" name="Picture 2"/>
          <p:cNvPicPr>
            <a:picLocks noChangeAspect="1" noChangeArrowheads="1"/>
          </p:cNvPicPr>
          <p:nvPr/>
        </p:nvPicPr>
        <p:blipFill>
          <a:blip r:embed="rId2"/>
          <a:srcRect/>
          <a:stretch>
            <a:fillRect/>
          </a:stretch>
        </p:blipFill>
        <p:spPr bwMode="auto">
          <a:xfrm>
            <a:off x="1800225" y="2286000"/>
            <a:ext cx="6010275" cy="1538288"/>
          </a:xfrm>
          <a:prstGeom prst="rect">
            <a:avLst/>
          </a:prstGeom>
          <a:noFill/>
          <a:ln w="12700">
            <a:noFill/>
            <a:miter lim="800000"/>
            <a:headEnd type="none" w="sm" len="sm"/>
            <a:tailEnd type="none" w="sm" len="sm"/>
          </a:ln>
        </p:spPr>
      </p:pic>
      <p:graphicFrame>
        <p:nvGraphicFramePr>
          <p:cNvPr id="6" name="Object 2"/>
          <p:cNvGraphicFramePr>
            <a:graphicFrameLocks noChangeAspect="1"/>
          </p:cNvGraphicFramePr>
          <p:nvPr/>
        </p:nvGraphicFramePr>
        <p:xfrm>
          <a:off x="490538" y="3786188"/>
          <a:ext cx="1819275" cy="841375"/>
        </p:xfrm>
        <a:graphic>
          <a:graphicData uri="http://schemas.openxmlformats.org/presentationml/2006/ole">
            <mc:AlternateContent xmlns:mc="http://schemas.openxmlformats.org/markup-compatibility/2006">
              <mc:Choice xmlns:v="urn:schemas-microsoft-com:vml" Requires="v">
                <p:oleObj name="Equação" r:id="rId3" imgW="850680" imgH="393480" progId="Equation.3">
                  <p:embed/>
                </p:oleObj>
              </mc:Choice>
              <mc:Fallback>
                <p:oleObj name="Equação" r:id="rId3" imgW="8506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38" y="3786188"/>
                        <a:ext cx="1819275"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0387" name="Object 3"/>
          <p:cNvGraphicFramePr>
            <a:graphicFrameLocks noChangeAspect="1"/>
          </p:cNvGraphicFramePr>
          <p:nvPr/>
        </p:nvGraphicFramePr>
        <p:xfrm>
          <a:off x="500063" y="4684713"/>
          <a:ext cx="3881437" cy="1030287"/>
        </p:xfrm>
        <a:graphic>
          <a:graphicData uri="http://schemas.openxmlformats.org/presentationml/2006/ole">
            <mc:AlternateContent xmlns:mc="http://schemas.openxmlformats.org/markup-compatibility/2006">
              <mc:Choice xmlns:v="urn:schemas-microsoft-com:vml" Requires="v">
                <p:oleObj name="Equação" r:id="rId5" imgW="1815840" imgH="482400" progId="Equation.3">
                  <p:embed/>
                </p:oleObj>
              </mc:Choice>
              <mc:Fallback>
                <p:oleObj name="Equação" r:id="rId5" imgW="181584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63" y="4684713"/>
                        <a:ext cx="3881437" cy="1030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0388" name="Object 4"/>
          <p:cNvGraphicFramePr>
            <a:graphicFrameLocks noChangeAspect="1"/>
          </p:cNvGraphicFramePr>
          <p:nvPr/>
        </p:nvGraphicFramePr>
        <p:xfrm>
          <a:off x="4738688" y="3857625"/>
          <a:ext cx="2687637" cy="895350"/>
        </p:xfrm>
        <a:graphic>
          <a:graphicData uri="http://schemas.openxmlformats.org/presentationml/2006/ole">
            <mc:AlternateContent xmlns:mc="http://schemas.openxmlformats.org/markup-compatibility/2006">
              <mc:Choice xmlns:v="urn:schemas-microsoft-com:vml" Requires="v">
                <p:oleObj name="Equação" r:id="rId7" imgW="1257120" imgH="419040" progId="Equation.3">
                  <p:embed/>
                </p:oleObj>
              </mc:Choice>
              <mc:Fallback>
                <p:oleObj name="Equação" r:id="rId7" imgW="125712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8688" y="3857625"/>
                        <a:ext cx="2687637"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0389" name="Object 5"/>
          <p:cNvGraphicFramePr>
            <a:graphicFrameLocks noChangeAspect="1"/>
          </p:cNvGraphicFramePr>
          <p:nvPr/>
        </p:nvGraphicFramePr>
        <p:xfrm>
          <a:off x="4667250" y="4714875"/>
          <a:ext cx="4914900" cy="976313"/>
        </p:xfrm>
        <a:graphic>
          <a:graphicData uri="http://schemas.openxmlformats.org/presentationml/2006/ole">
            <mc:AlternateContent xmlns:mc="http://schemas.openxmlformats.org/markup-compatibility/2006">
              <mc:Choice xmlns:v="urn:schemas-microsoft-com:vml" Requires="v">
                <p:oleObj name="Equação" r:id="rId9" imgW="2298600" imgH="457200" progId="Equation.3">
                  <p:embed/>
                </p:oleObj>
              </mc:Choice>
              <mc:Fallback>
                <p:oleObj name="Equação" r:id="rId9" imgW="22986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7250" y="4714875"/>
                        <a:ext cx="4914900" cy="97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0390" name="Object 6"/>
          <p:cNvGraphicFramePr>
            <a:graphicFrameLocks noChangeAspect="1"/>
          </p:cNvGraphicFramePr>
          <p:nvPr/>
        </p:nvGraphicFramePr>
        <p:xfrm>
          <a:off x="4738688" y="5635625"/>
          <a:ext cx="3013075" cy="895350"/>
        </p:xfrm>
        <a:graphic>
          <a:graphicData uri="http://schemas.openxmlformats.org/presentationml/2006/ole">
            <mc:AlternateContent xmlns:mc="http://schemas.openxmlformats.org/markup-compatibility/2006">
              <mc:Choice xmlns:v="urn:schemas-microsoft-com:vml" Requires="v">
                <p:oleObj name="Equação" r:id="rId11" imgW="1409400" imgH="419040" progId="Equation.3">
                  <p:embed/>
                </p:oleObj>
              </mc:Choice>
              <mc:Fallback>
                <p:oleObj name="Equação" r:id="rId11" imgW="140940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8688" y="5635625"/>
                        <a:ext cx="301307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0387"/>
                                        </p:tgtEl>
                                        <p:attrNameLst>
                                          <p:attrName>style.visibility</p:attrName>
                                        </p:attrNameLst>
                                      </p:cBhvr>
                                      <p:to>
                                        <p:strVal val="visible"/>
                                      </p:to>
                                    </p:set>
                                    <p:animEffect transition="in" filter="box(in)">
                                      <p:cBhvr>
                                        <p:cTn id="12" dur="500"/>
                                        <p:tgtEl>
                                          <p:spTgt spid="40038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0388"/>
                                        </p:tgtEl>
                                        <p:attrNameLst>
                                          <p:attrName>style.visibility</p:attrName>
                                        </p:attrNameLst>
                                      </p:cBhvr>
                                      <p:to>
                                        <p:strVal val="visible"/>
                                      </p:to>
                                    </p:set>
                                    <p:animEffect transition="in" filter="box(in)">
                                      <p:cBhvr>
                                        <p:cTn id="17" dur="500"/>
                                        <p:tgtEl>
                                          <p:spTgt spid="40038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0389"/>
                                        </p:tgtEl>
                                        <p:attrNameLst>
                                          <p:attrName>style.visibility</p:attrName>
                                        </p:attrNameLst>
                                      </p:cBhvr>
                                      <p:to>
                                        <p:strVal val="visible"/>
                                      </p:to>
                                    </p:set>
                                    <p:animEffect transition="in" filter="box(in)">
                                      <p:cBhvr>
                                        <p:cTn id="22" dur="500"/>
                                        <p:tgtEl>
                                          <p:spTgt spid="40038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0390"/>
                                        </p:tgtEl>
                                        <p:attrNameLst>
                                          <p:attrName>style.visibility</p:attrName>
                                        </p:attrNameLst>
                                      </p:cBhvr>
                                      <p:to>
                                        <p:strVal val="visible"/>
                                      </p:to>
                                    </p:set>
                                    <p:animEffect transition="in" filter="box(in)">
                                      <p:cBhvr>
                                        <p:cTn id="27" dur="500"/>
                                        <p:tgtEl>
                                          <p:spTgt spid="400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6" name="Título 1"/>
          <p:cNvSpPr>
            <a:spLocks noGrp="1"/>
          </p:cNvSpPr>
          <p:nvPr>
            <p:ph type="title"/>
          </p:nvPr>
        </p:nvSpPr>
        <p:spPr/>
        <p:txBody>
          <a:bodyPr/>
          <a:lstStyle/>
          <a:p>
            <a:r>
              <a:rPr lang="en-US"/>
              <a:t>Erro Estacionário no Espaço de Estados</a:t>
            </a:r>
            <a:endParaRPr lang="pt-BR"/>
          </a:p>
        </p:txBody>
      </p:sp>
      <p:sp>
        <p:nvSpPr>
          <p:cNvPr id="339971" name="Espaço Reservado para Conteúdo 2"/>
          <p:cNvSpPr>
            <a:spLocks noGrp="1"/>
          </p:cNvSpPr>
          <p:nvPr>
            <p:ph idx="1"/>
          </p:nvPr>
        </p:nvSpPr>
        <p:spPr>
          <a:xfrm>
            <a:off x="309563" y="1143000"/>
            <a:ext cx="9410700" cy="5381625"/>
          </a:xfrm>
        </p:spPr>
        <p:txBody>
          <a:bodyPr/>
          <a:lstStyle/>
          <a:p>
            <a:r>
              <a:rPr lang="en-US"/>
              <a:t>Partindo das equações de estado :</a:t>
            </a:r>
          </a:p>
          <a:p>
            <a:endParaRPr lang="en-US"/>
          </a:p>
          <a:p>
            <a:r>
              <a:rPr lang="en-US"/>
              <a:t>A transf.de Laplace do erro será :</a:t>
            </a:r>
          </a:p>
          <a:p>
            <a:endParaRPr lang="en-US"/>
          </a:p>
          <a:p>
            <a:endParaRPr lang="en-US"/>
          </a:p>
          <a:p>
            <a:endParaRPr lang="en-US"/>
          </a:p>
          <a:p>
            <a:endParaRPr lang="en-US"/>
          </a:p>
          <a:p>
            <a:r>
              <a:rPr lang="en-US"/>
              <a:t>Aplicando o teorema do valor final :  </a:t>
            </a:r>
            <a:endParaRPr lang="pt-BR"/>
          </a:p>
        </p:txBody>
      </p:sp>
      <p:graphicFrame>
        <p:nvGraphicFramePr>
          <p:cNvPr id="4" name="Object 5"/>
          <p:cNvGraphicFramePr>
            <a:graphicFrameLocks noChangeAspect="1"/>
          </p:cNvGraphicFramePr>
          <p:nvPr/>
        </p:nvGraphicFramePr>
        <p:xfrm>
          <a:off x="6881813" y="841375"/>
          <a:ext cx="2386012" cy="1301750"/>
        </p:xfrm>
        <a:graphic>
          <a:graphicData uri="http://schemas.openxmlformats.org/presentationml/2006/ole">
            <mc:AlternateContent xmlns:mc="http://schemas.openxmlformats.org/markup-compatibility/2006">
              <mc:Choice xmlns:v="urn:schemas-microsoft-com:vml" Requires="v">
                <p:oleObj name="Equação" r:id="rId2" imgW="838080" imgH="457200" progId="Equation.3">
                  <p:embed/>
                </p:oleObj>
              </mc:Choice>
              <mc:Fallback>
                <p:oleObj name="Equação" r:id="rId2" imgW="838080" imgH="457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813" y="841375"/>
                        <a:ext cx="2386012" cy="1301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9974" name="Object 6"/>
          <p:cNvGraphicFramePr>
            <a:graphicFrameLocks noChangeAspect="1"/>
          </p:cNvGraphicFramePr>
          <p:nvPr/>
        </p:nvGraphicFramePr>
        <p:xfrm>
          <a:off x="3738563" y="2928938"/>
          <a:ext cx="3289300" cy="577850"/>
        </p:xfrm>
        <a:graphic>
          <a:graphicData uri="http://schemas.openxmlformats.org/presentationml/2006/ole">
            <mc:AlternateContent xmlns:mc="http://schemas.openxmlformats.org/markup-compatibility/2006">
              <mc:Choice xmlns:v="urn:schemas-microsoft-com:vml" Requires="v">
                <p:oleObj name="Equação" r:id="rId4" imgW="1155600" imgH="203040" progId="Equation.3">
                  <p:embed/>
                </p:oleObj>
              </mc:Choice>
              <mc:Fallback>
                <p:oleObj name="Equação" r:id="rId4" imgW="115560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563" y="2928938"/>
                        <a:ext cx="3289300"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9975" name="Object 7"/>
          <p:cNvGraphicFramePr>
            <a:graphicFrameLocks noChangeAspect="1"/>
          </p:cNvGraphicFramePr>
          <p:nvPr/>
        </p:nvGraphicFramePr>
        <p:xfrm>
          <a:off x="3738563" y="3557588"/>
          <a:ext cx="4084637" cy="577850"/>
        </p:xfrm>
        <a:graphic>
          <a:graphicData uri="http://schemas.openxmlformats.org/presentationml/2006/ole">
            <mc:AlternateContent xmlns:mc="http://schemas.openxmlformats.org/markup-compatibility/2006">
              <mc:Choice xmlns:v="urn:schemas-microsoft-com:vml" Requires="v">
                <p:oleObj name="Equação" r:id="rId6" imgW="1434960" imgH="203040" progId="Equation.3">
                  <p:embed/>
                </p:oleObj>
              </mc:Choice>
              <mc:Fallback>
                <p:oleObj name="Equação" r:id="rId6" imgW="143496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563" y="3557588"/>
                        <a:ext cx="408463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9976" name="Object 8"/>
          <p:cNvGraphicFramePr>
            <a:graphicFrameLocks noChangeAspect="1"/>
          </p:cNvGraphicFramePr>
          <p:nvPr/>
        </p:nvGraphicFramePr>
        <p:xfrm>
          <a:off x="3738563" y="4186238"/>
          <a:ext cx="3722687" cy="577850"/>
        </p:xfrm>
        <a:graphic>
          <a:graphicData uri="http://schemas.openxmlformats.org/presentationml/2006/ole">
            <mc:AlternateContent xmlns:mc="http://schemas.openxmlformats.org/markup-compatibility/2006">
              <mc:Choice xmlns:v="urn:schemas-microsoft-com:vml" Requires="v">
                <p:oleObj name="Equação" r:id="rId8" imgW="1307880" imgH="203040" progId="Equation.3">
                  <p:embed/>
                </p:oleObj>
              </mc:Choice>
              <mc:Fallback>
                <p:oleObj name="Equação" r:id="rId8" imgW="130788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8563" y="4186238"/>
                        <a:ext cx="372268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9977" name="Object 9"/>
          <p:cNvGraphicFramePr>
            <a:graphicFrameLocks noChangeAspect="1"/>
          </p:cNvGraphicFramePr>
          <p:nvPr/>
        </p:nvGraphicFramePr>
        <p:xfrm>
          <a:off x="3738563" y="4814888"/>
          <a:ext cx="5205412" cy="650875"/>
        </p:xfrm>
        <a:graphic>
          <a:graphicData uri="http://schemas.openxmlformats.org/presentationml/2006/ole">
            <mc:AlternateContent xmlns:mc="http://schemas.openxmlformats.org/markup-compatibility/2006">
              <mc:Choice xmlns:v="urn:schemas-microsoft-com:vml" Requires="v">
                <p:oleObj name="Equação" r:id="rId10" imgW="1828800" imgH="228600" progId="Equation.3">
                  <p:embed/>
                </p:oleObj>
              </mc:Choice>
              <mc:Fallback>
                <p:oleObj name="Equação" r:id="rId10" imgW="18288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8563" y="4814888"/>
                        <a:ext cx="5205412"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9978" name="Object 10"/>
          <p:cNvGraphicFramePr>
            <a:graphicFrameLocks noChangeAspect="1"/>
          </p:cNvGraphicFramePr>
          <p:nvPr/>
        </p:nvGraphicFramePr>
        <p:xfrm>
          <a:off x="1452563" y="5759450"/>
          <a:ext cx="7843837" cy="831850"/>
        </p:xfrm>
        <a:graphic>
          <a:graphicData uri="http://schemas.openxmlformats.org/presentationml/2006/ole">
            <mc:AlternateContent xmlns:mc="http://schemas.openxmlformats.org/markup-compatibility/2006">
              <mc:Choice xmlns:v="urn:schemas-microsoft-com:vml" Requires="v">
                <p:oleObj name="Equação" r:id="rId12" imgW="2755800" imgH="291960" progId="Equation.3">
                  <p:embed/>
                </p:oleObj>
              </mc:Choice>
              <mc:Fallback>
                <p:oleObj name="Equação" r:id="rId12" imgW="2755800" imgH="2919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52563" y="5759450"/>
                        <a:ext cx="7843837"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9971">
                                            <p:txEl>
                                              <p:pRg st="0" end="0"/>
                                            </p:txEl>
                                          </p:spTgt>
                                        </p:tgtEl>
                                        <p:attrNameLst>
                                          <p:attrName>style.visibility</p:attrName>
                                        </p:attrNameLst>
                                      </p:cBhvr>
                                      <p:to>
                                        <p:strVal val="visible"/>
                                      </p:to>
                                    </p:set>
                                    <p:animEffect transition="in" filter="box(in)">
                                      <p:cBhvr>
                                        <p:cTn id="7" dur="500"/>
                                        <p:tgtEl>
                                          <p:spTgt spid="339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39971">
                                            <p:txEl>
                                              <p:pRg st="2" end="2"/>
                                            </p:txEl>
                                          </p:spTgt>
                                        </p:tgtEl>
                                        <p:attrNameLst>
                                          <p:attrName>style.visibility</p:attrName>
                                        </p:attrNameLst>
                                      </p:cBhvr>
                                      <p:to>
                                        <p:strVal val="visible"/>
                                      </p:to>
                                    </p:set>
                                    <p:animEffect transition="in" filter="box(in)">
                                      <p:cBhvr>
                                        <p:cTn id="17" dur="500"/>
                                        <p:tgtEl>
                                          <p:spTgt spid="3399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39974"/>
                                        </p:tgtEl>
                                        <p:attrNameLst>
                                          <p:attrName>style.visibility</p:attrName>
                                        </p:attrNameLst>
                                      </p:cBhvr>
                                      <p:to>
                                        <p:strVal val="visible"/>
                                      </p:to>
                                    </p:set>
                                    <p:animEffect transition="in" filter="box(in)">
                                      <p:cBhvr>
                                        <p:cTn id="22" dur="500"/>
                                        <p:tgtEl>
                                          <p:spTgt spid="33997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39975"/>
                                        </p:tgtEl>
                                        <p:attrNameLst>
                                          <p:attrName>style.visibility</p:attrName>
                                        </p:attrNameLst>
                                      </p:cBhvr>
                                      <p:to>
                                        <p:strVal val="visible"/>
                                      </p:to>
                                    </p:set>
                                    <p:animEffect transition="in" filter="box(in)">
                                      <p:cBhvr>
                                        <p:cTn id="27" dur="500"/>
                                        <p:tgtEl>
                                          <p:spTgt spid="33997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39976"/>
                                        </p:tgtEl>
                                        <p:attrNameLst>
                                          <p:attrName>style.visibility</p:attrName>
                                        </p:attrNameLst>
                                      </p:cBhvr>
                                      <p:to>
                                        <p:strVal val="visible"/>
                                      </p:to>
                                    </p:set>
                                    <p:animEffect transition="in" filter="box(in)">
                                      <p:cBhvr>
                                        <p:cTn id="32" dur="500"/>
                                        <p:tgtEl>
                                          <p:spTgt spid="33997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39977"/>
                                        </p:tgtEl>
                                        <p:attrNameLst>
                                          <p:attrName>style.visibility</p:attrName>
                                        </p:attrNameLst>
                                      </p:cBhvr>
                                      <p:to>
                                        <p:strVal val="visible"/>
                                      </p:to>
                                    </p:set>
                                    <p:animEffect transition="in" filter="box(in)">
                                      <p:cBhvr>
                                        <p:cTn id="37" dur="500"/>
                                        <p:tgtEl>
                                          <p:spTgt spid="33997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39971">
                                            <p:txEl>
                                              <p:pRg st="7" end="7"/>
                                            </p:txEl>
                                          </p:spTgt>
                                        </p:tgtEl>
                                        <p:attrNameLst>
                                          <p:attrName>style.visibility</p:attrName>
                                        </p:attrNameLst>
                                      </p:cBhvr>
                                      <p:to>
                                        <p:strVal val="visible"/>
                                      </p:to>
                                    </p:set>
                                    <p:animEffect transition="in" filter="box(in)">
                                      <p:cBhvr>
                                        <p:cTn id="42" dur="500"/>
                                        <p:tgtEl>
                                          <p:spTgt spid="3399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39978"/>
                                        </p:tgtEl>
                                        <p:attrNameLst>
                                          <p:attrName>style.visibility</p:attrName>
                                        </p:attrNameLst>
                                      </p:cBhvr>
                                      <p:to>
                                        <p:strVal val="visible"/>
                                      </p:to>
                                    </p:set>
                                    <p:animEffect transition="in" filter="box(in)">
                                      <p:cBhvr>
                                        <p:cTn id="47" dur="500"/>
                                        <p:tgtEl>
                                          <p:spTgt spid="339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ítulo 1"/>
          <p:cNvSpPr>
            <a:spLocks noGrp="1"/>
          </p:cNvSpPr>
          <p:nvPr>
            <p:ph type="title"/>
          </p:nvPr>
        </p:nvSpPr>
        <p:spPr/>
        <p:txBody>
          <a:bodyPr/>
          <a:lstStyle/>
          <a:p>
            <a:r>
              <a:rPr lang="en-US"/>
              <a:t>Exemplo 7.13, Nise, pag.285</a:t>
            </a:r>
            <a:endParaRPr lang="pt-BR"/>
          </a:p>
        </p:txBody>
      </p:sp>
      <p:sp>
        <p:nvSpPr>
          <p:cNvPr id="339971" name="Espaço Reservado para Conteúdo 2"/>
          <p:cNvSpPr>
            <a:spLocks noGrp="1"/>
          </p:cNvSpPr>
          <p:nvPr>
            <p:ph idx="1"/>
          </p:nvPr>
        </p:nvSpPr>
        <p:spPr>
          <a:xfrm>
            <a:off x="309563" y="1143000"/>
            <a:ext cx="9410700" cy="5381625"/>
          </a:xfrm>
        </p:spPr>
        <p:txBody>
          <a:bodyPr/>
          <a:lstStyle/>
          <a:p>
            <a:r>
              <a:rPr lang="en-US"/>
              <a:t>A partir das matrizes de estado :</a:t>
            </a:r>
          </a:p>
          <a:p>
            <a:endParaRPr lang="en-US"/>
          </a:p>
          <a:p>
            <a:endParaRPr lang="en-US"/>
          </a:p>
          <a:p>
            <a:endParaRPr lang="en-US"/>
          </a:p>
          <a:p>
            <a:r>
              <a:rPr lang="en-US"/>
              <a:t>Calcule o erro estacionário para o degrau e a rampa.</a:t>
            </a:r>
            <a:endParaRPr lang="pt-BR"/>
          </a:p>
        </p:txBody>
      </p:sp>
      <p:graphicFrame>
        <p:nvGraphicFramePr>
          <p:cNvPr id="4" name="Object 2"/>
          <p:cNvGraphicFramePr>
            <a:graphicFrameLocks noChangeAspect="1"/>
          </p:cNvGraphicFramePr>
          <p:nvPr/>
        </p:nvGraphicFramePr>
        <p:xfrm>
          <a:off x="1038225" y="1689100"/>
          <a:ext cx="7629525" cy="1811338"/>
        </p:xfrm>
        <a:graphic>
          <a:graphicData uri="http://schemas.openxmlformats.org/presentationml/2006/ole">
            <mc:AlternateContent xmlns:mc="http://schemas.openxmlformats.org/markup-compatibility/2006">
              <mc:Choice xmlns:v="urn:schemas-microsoft-com:vml" Requires="v">
                <p:oleObj name="Equação" r:id="rId2" imgW="2679480" imgH="711000" progId="Equation.3">
                  <p:embed/>
                </p:oleObj>
              </mc:Choice>
              <mc:Fallback>
                <p:oleObj name="Equação" r:id="rId2" imgW="2679480" imgH="711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25" y="1689100"/>
                        <a:ext cx="7629525" cy="181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9978" name="Object 7"/>
          <p:cNvGraphicFramePr>
            <a:graphicFrameLocks noChangeAspect="1"/>
          </p:cNvGraphicFramePr>
          <p:nvPr/>
        </p:nvGraphicFramePr>
        <p:xfrm>
          <a:off x="1452563" y="5759450"/>
          <a:ext cx="7843837" cy="831850"/>
        </p:xfrm>
        <a:graphic>
          <a:graphicData uri="http://schemas.openxmlformats.org/presentationml/2006/ole">
            <mc:AlternateContent xmlns:mc="http://schemas.openxmlformats.org/markup-compatibility/2006">
              <mc:Choice xmlns:v="urn:schemas-microsoft-com:vml" Requires="v">
                <p:oleObj name="Equação" r:id="rId4" imgW="2755800" imgH="291960" progId="Equation.3">
                  <p:embed/>
                </p:oleObj>
              </mc:Choice>
              <mc:Fallback>
                <p:oleObj name="Equação" r:id="rId4" imgW="2755800" imgH="2919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2563" y="5759450"/>
                        <a:ext cx="7843837"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9971">
                                            <p:txEl>
                                              <p:pRg st="0" end="0"/>
                                            </p:txEl>
                                          </p:spTgt>
                                        </p:tgtEl>
                                        <p:attrNameLst>
                                          <p:attrName>style.visibility</p:attrName>
                                        </p:attrNameLst>
                                      </p:cBhvr>
                                      <p:to>
                                        <p:strVal val="visible"/>
                                      </p:to>
                                    </p:set>
                                    <p:animEffect transition="in" filter="box(in)">
                                      <p:cBhvr>
                                        <p:cTn id="7" dur="500"/>
                                        <p:tgtEl>
                                          <p:spTgt spid="339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39971">
                                            <p:txEl>
                                              <p:pRg st="4" end="4"/>
                                            </p:txEl>
                                          </p:spTgt>
                                        </p:tgtEl>
                                        <p:attrNameLst>
                                          <p:attrName>style.visibility</p:attrName>
                                        </p:attrNameLst>
                                      </p:cBhvr>
                                      <p:to>
                                        <p:strVal val="visible"/>
                                      </p:to>
                                    </p:set>
                                    <p:animEffect transition="in" filter="box(in)">
                                      <p:cBhvr>
                                        <p:cTn id="12" dur="500"/>
                                        <p:tgtEl>
                                          <p:spTgt spid="33997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39978"/>
                                        </p:tgtEl>
                                        <p:attrNameLst>
                                          <p:attrName>style.visibility</p:attrName>
                                        </p:attrNameLst>
                                      </p:cBhvr>
                                      <p:to>
                                        <p:strVal val="visible"/>
                                      </p:to>
                                    </p:set>
                                    <p:animEffect transition="in" filter="box(in)">
                                      <p:cBhvr>
                                        <p:cTn id="22" dur="500"/>
                                        <p:tgtEl>
                                          <p:spTgt spid="339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2" name="Título 1"/>
          <p:cNvSpPr>
            <a:spLocks noGrp="1"/>
          </p:cNvSpPr>
          <p:nvPr>
            <p:ph type="title"/>
          </p:nvPr>
        </p:nvSpPr>
        <p:spPr/>
        <p:txBody>
          <a:bodyPr/>
          <a:lstStyle/>
          <a:p>
            <a:r>
              <a:rPr lang="en-US"/>
              <a:t>Exemplo 7.13, Nise, pag.285</a:t>
            </a:r>
            <a:endParaRPr lang="pt-BR"/>
          </a:p>
        </p:txBody>
      </p:sp>
      <p:sp>
        <p:nvSpPr>
          <p:cNvPr id="339971" name="Espaço Reservado para Conteúdo 2"/>
          <p:cNvSpPr>
            <a:spLocks noGrp="1"/>
          </p:cNvSpPr>
          <p:nvPr>
            <p:ph idx="1"/>
          </p:nvPr>
        </p:nvSpPr>
        <p:spPr>
          <a:xfrm>
            <a:off x="309563" y="1143000"/>
            <a:ext cx="9410700" cy="5381625"/>
          </a:xfrm>
        </p:spPr>
        <p:txBody>
          <a:bodyPr/>
          <a:lstStyle/>
          <a:p>
            <a:r>
              <a:rPr lang="en-US"/>
              <a:t>Calculando E(s) :</a:t>
            </a:r>
          </a:p>
          <a:p>
            <a:endParaRPr lang="en-US"/>
          </a:p>
          <a:p>
            <a:endParaRPr lang="en-US"/>
          </a:p>
          <a:p>
            <a:endParaRPr lang="en-US"/>
          </a:p>
          <a:p>
            <a:r>
              <a:rPr lang="en-US"/>
              <a:t>Calcule o erro para : </a:t>
            </a:r>
          </a:p>
          <a:p>
            <a:pPr lvl="1"/>
            <a:r>
              <a:rPr lang="en-US"/>
              <a:t>o degrau : </a:t>
            </a:r>
          </a:p>
          <a:p>
            <a:pPr lvl="1"/>
            <a:endParaRPr lang="en-US"/>
          </a:p>
          <a:p>
            <a:pPr lvl="1"/>
            <a:endParaRPr lang="en-US"/>
          </a:p>
          <a:p>
            <a:pPr lvl="1"/>
            <a:r>
              <a:rPr lang="en-US"/>
              <a:t>a rampa :</a:t>
            </a:r>
            <a:endParaRPr lang="pt-BR"/>
          </a:p>
        </p:txBody>
      </p:sp>
      <p:graphicFrame>
        <p:nvGraphicFramePr>
          <p:cNvPr id="4" name="Object 2"/>
          <p:cNvGraphicFramePr>
            <a:graphicFrameLocks noChangeAspect="1"/>
          </p:cNvGraphicFramePr>
          <p:nvPr/>
        </p:nvGraphicFramePr>
        <p:xfrm>
          <a:off x="3795713" y="1785938"/>
          <a:ext cx="4800600" cy="1271587"/>
        </p:xfrm>
        <a:graphic>
          <a:graphicData uri="http://schemas.openxmlformats.org/presentationml/2006/ole">
            <mc:AlternateContent xmlns:mc="http://schemas.openxmlformats.org/markup-compatibility/2006">
              <mc:Choice xmlns:v="urn:schemas-microsoft-com:vml" Requires="v">
                <p:oleObj name="Equação" r:id="rId2" imgW="1498320" imgH="444240" progId="Equation.3">
                  <p:embed/>
                </p:oleObj>
              </mc:Choice>
              <mc:Fallback>
                <p:oleObj name="Equação" r:id="rId2" imgW="1498320" imgH="4442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713" y="1785938"/>
                        <a:ext cx="4800600" cy="127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9978" name="Object 3"/>
          <p:cNvGraphicFramePr>
            <a:graphicFrameLocks noChangeAspect="1"/>
          </p:cNvGraphicFramePr>
          <p:nvPr/>
        </p:nvGraphicFramePr>
        <p:xfrm>
          <a:off x="3819525" y="1133475"/>
          <a:ext cx="5205413" cy="652463"/>
        </p:xfrm>
        <a:graphic>
          <a:graphicData uri="http://schemas.openxmlformats.org/presentationml/2006/ole">
            <mc:AlternateContent xmlns:mc="http://schemas.openxmlformats.org/markup-compatibility/2006">
              <mc:Choice xmlns:v="urn:schemas-microsoft-com:vml" Requires="v">
                <p:oleObj name="Equação" r:id="rId4" imgW="1828800" imgH="228600" progId="Equation.3">
                  <p:embed/>
                </p:oleObj>
              </mc:Choice>
              <mc:Fallback>
                <p:oleObj name="Equação" r:id="rId4" imgW="18288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9525" y="1133475"/>
                        <a:ext cx="5205413"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3460" name="Object 4"/>
          <p:cNvGraphicFramePr>
            <a:graphicFrameLocks noChangeAspect="1"/>
          </p:cNvGraphicFramePr>
          <p:nvPr/>
        </p:nvGraphicFramePr>
        <p:xfrm>
          <a:off x="2809875" y="3729038"/>
          <a:ext cx="6143625" cy="1271587"/>
        </p:xfrm>
        <a:graphic>
          <a:graphicData uri="http://schemas.openxmlformats.org/presentationml/2006/ole">
            <mc:AlternateContent xmlns:mc="http://schemas.openxmlformats.org/markup-compatibility/2006">
              <mc:Choice xmlns:v="urn:schemas-microsoft-com:vml" Requires="v">
                <p:oleObj name="Equação" r:id="rId6" imgW="1917360" imgH="444240" progId="Equation.3">
                  <p:embed/>
                </p:oleObj>
              </mc:Choice>
              <mc:Fallback>
                <p:oleObj name="Equação" r:id="rId6" imgW="191736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9875" y="3729038"/>
                        <a:ext cx="6143625" cy="127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3461" name="Object 5"/>
          <p:cNvGraphicFramePr>
            <a:graphicFrameLocks noChangeAspect="1"/>
          </p:cNvGraphicFramePr>
          <p:nvPr/>
        </p:nvGraphicFramePr>
        <p:xfrm>
          <a:off x="2738438" y="5286375"/>
          <a:ext cx="6388100" cy="1271588"/>
        </p:xfrm>
        <a:graphic>
          <a:graphicData uri="http://schemas.openxmlformats.org/presentationml/2006/ole">
            <mc:AlternateContent xmlns:mc="http://schemas.openxmlformats.org/markup-compatibility/2006">
              <mc:Choice xmlns:v="urn:schemas-microsoft-com:vml" Requires="v">
                <p:oleObj name="Equação" r:id="rId8" imgW="1993680" imgH="444240" progId="Equation.3">
                  <p:embed/>
                </p:oleObj>
              </mc:Choice>
              <mc:Fallback>
                <p:oleObj name="Equação" r:id="rId8" imgW="1993680" imgH="4442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8438" y="5286375"/>
                        <a:ext cx="6388100" cy="127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9971">
                                            <p:txEl>
                                              <p:pRg st="0" end="0"/>
                                            </p:txEl>
                                          </p:spTgt>
                                        </p:tgtEl>
                                        <p:attrNameLst>
                                          <p:attrName>style.visibility</p:attrName>
                                        </p:attrNameLst>
                                      </p:cBhvr>
                                      <p:to>
                                        <p:strVal val="visible"/>
                                      </p:to>
                                    </p:set>
                                    <p:animEffect transition="in" filter="box(in)">
                                      <p:cBhvr>
                                        <p:cTn id="7" dur="500"/>
                                        <p:tgtEl>
                                          <p:spTgt spid="339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39978"/>
                                        </p:tgtEl>
                                        <p:attrNameLst>
                                          <p:attrName>style.visibility</p:attrName>
                                        </p:attrNameLst>
                                      </p:cBhvr>
                                      <p:to>
                                        <p:strVal val="visible"/>
                                      </p:to>
                                    </p:set>
                                    <p:animEffect transition="in" filter="box(in)">
                                      <p:cBhvr>
                                        <p:cTn id="12" dur="500"/>
                                        <p:tgtEl>
                                          <p:spTgt spid="33997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39971">
                                            <p:txEl>
                                              <p:pRg st="4" end="4"/>
                                            </p:txEl>
                                          </p:spTgt>
                                        </p:tgtEl>
                                        <p:attrNameLst>
                                          <p:attrName>style.visibility</p:attrName>
                                        </p:attrNameLst>
                                      </p:cBhvr>
                                      <p:to>
                                        <p:strVal val="visible"/>
                                      </p:to>
                                    </p:set>
                                    <p:animEffect transition="in" filter="box(in)">
                                      <p:cBhvr>
                                        <p:cTn id="22" dur="500"/>
                                        <p:tgtEl>
                                          <p:spTgt spid="3399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39971">
                                            <p:txEl>
                                              <p:pRg st="5" end="5"/>
                                            </p:txEl>
                                          </p:spTgt>
                                        </p:tgtEl>
                                        <p:attrNameLst>
                                          <p:attrName>style.visibility</p:attrName>
                                        </p:attrNameLst>
                                      </p:cBhvr>
                                      <p:to>
                                        <p:strVal val="visible"/>
                                      </p:to>
                                    </p:set>
                                    <p:animEffect transition="in" filter="box(in)">
                                      <p:cBhvr>
                                        <p:cTn id="27" dur="500"/>
                                        <p:tgtEl>
                                          <p:spTgt spid="33997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03460"/>
                                        </p:tgtEl>
                                        <p:attrNameLst>
                                          <p:attrName>style.visibility</p:attrName>
                                        </p:attrNameLst>
                                      </p:cBhvr>
                                      <p:to>
                                        <p:strVal val="visible"/>
                                      </p:to>
                                    </p:set>
                                    <p:animEffect transition="in" filter="box(in)">
                                      <p:cBhvr>
                                        <p:cTn id="32" dur="500"/>
                                        <p:tgtEl>
                                          <p:spTgt spid="40346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39971">
                                            <p:txEl>
                                              <p:pRg st="8" end="8"/>
                                            </p:txEl>
                                          </p:spTgt>
                                        </p:tgtEl>
                                        <p:attrNameLst>
                                          <p:attrName>style.visibility</p:attrName>
                                        </p:attrNameLst>
                                      </p:cBhvr>
                                      <p:to>
                                        <p:strVal val="visible"/>
                                      </p:to>
                                    </p:set>
                                    <p:animEffect transition="in" filter="box(in)">
                                      <p:cBhvr>
                                        <p:cTn id="37" dur="500"/>
                                        <p:tgtEl>
                                          <p:spTgt spid="339971">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03461"/>
                                        </p:tgtEl>
                                        <p:attrNameLst>
                                          <p:attrName>style.visibility</p:attrName>
                                        </p:attrNameLst>
                                      </p:cBhvr>
                                      <p:to>
                                        <p:strVal val="visible"/>
                                      </p:to>
                                    </p:set>
                                    <p:animEffect transition="in" filter="box(in)">
                                      <p:cBhvr>
                                        <p:cTn id="42" dur="500"/>
                                        <p:tgtEl>
                                          <p:spTgt spid="403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Título 1"/>
          <p:cNvSpPr>
            <a:spLocks noGrp="1"/>
          </p:cNvSpPr>
          <p:nvPr>
            <p:ph type="title"/>
          </p:nvPr>
        </p:nvSpPr>
        <p:spPr/>
        <p:txBody>
          <a:bodyPr/>
          <a:lstStyle/>
          <a:p>
            <a:r>
              <a:rPr lang="en-US"/>
              <a:t>Erro por substituição da entrada</a:t>
            </a:r>
            <a:endParaRPr lang="pt-BR"/>
          </a:p>
        </p:txBody>
      </p:sp>
      <p:sp>
        <p:nvSpPr>
          <p:cNvPr id="81924" name="Espaço Reservado para Conteúdo 2"/>
          <p:cNvSpPr>
            <a:spLocks noGrp="1"/>
          </p:cNvSpPr>
          <p:nvPr>
            <p:ph idx="1"/>
          </p:nvPr>
        </p:nvSpPr>
        <p:spPr/>
        <p:txBody>
          <a:bodyPr/>
          <a:lstStyle/>
          <a:p>
            <a:r>
              <a:rPr lang="en-US"/>
              <a:t>Se a entrada for r = 1, uma solução possível para </a:t>
            </a:r>
            <a:r>
              <a:rPr lang="en-US" b="1"/>
              <a:t>X </a:t>
            </a:r>
            <a:r>
              <a:rPr lang="en-US"/>
              <a:t>seria : </a:t>
            </a:r>
            <a:endParaRPr lang="pt-BR"/>
          </a:p>
        </p:txBody>
      </p:sp>
      <p:graphicFrame>
        <p:nvGraphicFramePr>
          <p:cNvPr id="404482" name="Object 2"/>
          <p:cNvGraphicFramePr>
            <a:graphicFrameLocks noChangeAspect="1"/>
          </p:cNvGraphicFramePr>
          <p:nvPr/>
        </p:nvGraphicFramePr>
        <p:xfrm>
          <a:off x="2124075" y="1785938"/>
          <a:ext cx="5329238" cy="4725987"/>
        </p:xfrm>
        <a:graphic>
          <a:graphicData uri="http://schemas.openxmlformats.org/presentationml/2006/ole">
            <mc:AlternateContent xmlns:mc="http://schemas.openxmlformats.org/markup-compatibility/2006">
              <mc:Choice xmlns:v="urn:schemas-microsoft-com:vml" Requires="v">
                <p:oleObj name="Equação" r:id="rId2" imgW="1663560" imgH="1650960" progId="Equation.3">
                  <p:embed/>
                </p:oleObj>
              </mc:Choice>
              <mc:Fallback>
                <p:oleObj name="Equação" r:id="rId2" imgW="1663560" imgH="16509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785938"/>
                        <a:ext cx="5329238" cy="4725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4482"/>
                                        </p:tgtEl>
                                        <p:attrNameLst>
                                          <p:attrName>style.visibility</p:attrName>
                                        </p:attrNameLst>
                                      </p:cBhvr>
                                      <p:to>
                                        <p:strVal val="visible"/>
                                      </p:to>
                                    </p:set>
                                    <p:animEffect transition="in" filter="box(in)">
                                      <p:cBhvr>
                                        <p:cTn id="7" dur="500"/>
                                        <p:tgtEl>
                                          <p:spTgt spid="404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ítulo 1"/>
          <p:cNvSpPr>
            <a:spLocks noGrp="1"/>
          </p:cNvSpPr>
          <p:nvPr>
            <p:ph type="title"/>
          </p:nvPr>
        </p:nvSpPr>
        <p:spPr/>
        <p:txBody>
          <a:bodyPr/>
          <a:lstStyle/>
          <a:p>
            <a:r>
              <a:rPr lang="en-US"/>
              <a:t>Erro por substituição da entrada</a:t>
            </a:r>
            <a:endParaRPr lang="pt-BR"/>
          </a:p>
        </p:txBody>
      </p:sp>
      <p:sp>
        <p:nvSpPr>
          <p:cNvPr id="3" name="Espaço Reservado para Conteúdo 2"/>
          <p:cNvSpPr>
            <a:spLocks noGrp="1"/>
          </p:cNvSpPr>
          <p:nvPr>
            <p:ph idx="1"/>
          </p:nvPr>
        </p:nvSpPr>
        <p:spPr/>
        <p:txBody>
          <a:bodyPr/>
          <a:lstStyle/>
          <a:p>
            <a:r>
              <a:rPr lang="en-US"/>
              <a:t>A solução para o sistema sairia de :</a:t>
            </a:r>
          </a:p>
          <a:p>
            <a:endParaRPr lang="en-US"/>
          </a:p>
          <a:p>
            <a:r>
              <a:rPr lang="en-US"/>
              <a:t>A qual é :</a:t>
            </a:r>
          </a:p>
          <a:p>
            <a:endParaRPr lang="en-US"/>
          </a:p>
          <a:p>
            <a:r>
              <a:rPr lang="en-US"/>
              <a:t>O erro será e(∞)=1-y</a:t>
            </a:r>
            <a:r>
              <a:rPr lang="en-US" baseline="-25000"/>
              <a:t>ss</a:t>
            </a:r>
            <a:r>
              <a:rPr lang="en-US"/>
              <a:t> = 1-CV = 1+CA</a:t>
            </a:r>
            <a:r>
              <a:rPr lang="en-US" baseline="30000"/>
              <a:t>-1</a:t>
            </a:r>
            <a:r>
              <a:rPr lang="en-US"/>
              <a:t>B </a:t>
            </a:r>
            <a:endParaRPr lang="en-US" baseline="30000"/>
          </a:p>
        </p:txBody>
      </p:sp>
      <p:graphicFrame>
        <p:nvGraphicFramePr>
          <p:cNvPr id="404482" name="Object 2"/>
          <p:cNvGraphicFramePr>
            <a:graphicFrameLocks noChangeAspect="1"/>
          </p:cNvGraphicFramePr>
          <p:nvPr/>
        </p:nvGraphicFramePr>
        <p:xfrm>
          <a:off x="7043738" y="857250"/>
          <a:ext cx="2481262" cy="1381125"/>
        </p:xfrm>
        <a:graphic>
          <a:graphicData uri="http://schemas.openxmlformats.org/presentationml/2006/ole">
            <mc:AlternateContent xmlns:mc="http://schemas.openxmlformats.org/markup-compatibility/2006">
              <mc:Choice xmlns:v="urn:schemas-microsoft-com:vml" Requires="v">
                <p:oleObj name="Equação" r:id="rId2" imgW="774360" imgH="482400" progId="Equation.3">
                  <p:embed/>
                </p:oleObj>
              </mc:Choice>
              <mc:Fallback>
                <p:oleObj name="Equação" r:id="rId2" imgW="77436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738" y="857250"/>
                        <a:ext cx="2481262" cy="138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5507" name="Object 3"/>
          <p:cNvGraphicFramePr>
            <a:graphicFrameLocks noChangeAspect="1"/>
          </p:cNvGraphicFramePr>
          <p:nvPr/>
        </p:nvGraphicFramePr>
        <p:xfrm>
          <a:off x="2573338" y="2357438"/>
          <a:ext cx="2236787" cy="581025"/>
        </p:xfrm>
        <a:graphic>
          <a:graphicData uri="http://schemas.openxmlformats.org/presentationml/2006/ole">
            <mc:AlternateContent xmlns:mc="http://schemas.openxmlformats.org/markup-compatibility/2006">
              <mc:Choice xmlns:v="urn:schemas-microsoft-com:vml" Requires="v">
                <p:oleObj name="Equação" r:id="rId4" imgW="698400" imgH="203040" progId="Equation.3">
                  <p:embed/>
                </p:oleObj>
              </mc:Choice>
              <mc:Fallback>
                <p:oleObj name="Equação" r:id="rId4" imgW="69840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38" y="2357438"/>
                        <a:ext cx="2236787"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4482"/>
                                        </p:tgtEl>
                                        <p:attrNameLst>
                                          <p:attrName>style.visibility</p:attrName>
                                        </p:attrNameLst>
                                      </p:cBhvr>
                                      <p:to>
                                        <p:strVal val="visible"/>
                                      </p:to>
                                    </p:set>
                                    <p:animEffect transition="in" filter="box(in)">
                                      <p:cBhvr>
                                        <p:cTn id="12" dur="500"/>
                                        <p:tgtEl>
                                          <p:spTgt spid="40448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5507"/>
                                        </p:tgtEl>
                                        <p:attrNameLst>
                                          <p:attrName>style.visibility</p:attrName>
                                        </p:attrNameLst>
                                      </p:cBhvr>
                                      <p:to>
                                        <p:strVal val="visible"/>
                                      </p:to>
                                    </p:set>
                                    <p:animEffect transition="in" filter="box(in)">
                                      <p:cBhvr>
                                        <p:cTn id="22" dur="500"/>
                                        <p:tgtEl>
                                          <p:spTgt spid="40550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Título 1"/>
          <p:cNvSpPr>
            <a:spLocks noGrp="1"/>
          </p:cNvSpPr>
          <p:nvPr>
            <p:ph type="title"/>
          </p:nvPr>
        </p:nvSpPr>
        <p:spPr/>
        <p:txBody>
          <a:bodyPr/>
          <a:lstStyle/>
          <a:p>
            <a:r>
              <a:rPr lang="en-US"/>
              <a:t>Erro por substituição da entrada</a:t>
            </a:r>
            <a:endParaRPr lang="pt-BR"/>
          </a:p>
        </p:txBody>
      </p:sp>
      <p:sp>
        <p:nvSpPr>
          <p:cNvPr id="83972" name="Espaço Reservado para Conteúdo 2"/>
          <p:cNvSpPr>
            <a:spLocks noGrp="1"/>
          </p:cNvSpPr>
          <p:nvPr>
            <p:ph idx="1"/>
          </p:nvPr>
        </p:nvSpPr>
        <p:spPr/>
        <p:txBody>
          <a:bodyPr/>
          <a:lstStyle/>
          <a:p>
            <a:r>
              <a:rPr lang="en-US"/>
              <a:t>Se a entrada r = t, uma solução possível para </a:t>
            </a:r>
            <a:r>
              <a:rPr lang="en-US" b="1"/>
              <a:t>X </a:t>
            </a:r>
            <a:r>
              <a:rPr lang="en-US"/>
              <a:t>seria : </a:t>
            </a:r>
            <a:endParaRPr lang="pt-BR"/>
          </a:p>
        </p:txBody>
      </p:sp>
      <p:graphicFrame>
        <p:nvGraphicFramePr>
          <p:cNvPr id="404482" name="Object 2"/>
          <p:cNvGraphicFramePr>
            <a:graphicFrameLocks noChangeAspect="1"/>
          </p:cNvGraphicFramePr>
          <p:nvPr/>
        </p:nvGraphicFramePr>
        <p:xfrm>
          <a:off x="1574800" y="1785938"/>
          <a:ext cx="6427788" cy="4725987"/>
        </p:xfrm>
        <a:graphic>
          <a:graphicData uri="http://schemas.openxmlformats.org/presentationml/2006/ole">
            <mc:AlternateContent xmlns:mc="http://schemas.openxmlformats.org/markup-compatibility/2006">
              <mc:Choice xmlns:v="urn:schemas-microsoft-com:vml" Requires="v">
                <p:oleObj name="Equação" r:id="rId2" imgW="2006280" imgH="1650960" progId="Equation.3">
                  <p:embed/>
                </p:oleObj>
              </mc:Choice>
              <mc:Fallback>
                <p:oleObj name="Equação" r:id="rId2" imgW="2006280" imgH="16509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1785938"/>
                        <a:ext cx="6427788" cy="4725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04482"/>
                                        </p:tgtEl>
                                        <p:attrNameLst>
                                          <p:attrName>style.visibility</p:attrName>
                                        </p:attrNameLst>
                                      </p:cBhvr>
                                      <p:to>
                                        <p:strVal val="visible"/>
                                      </p:to>
                                    </p:set>
                                    <p:animEffect transition="in" filter="box(in)">
                                      <p:cBhvr>
                                        <p:cTn id="7" dur="500"/>
                                        <p:tgtEl>
                                          <p:spTgt spid="404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260350"/>
            <a:ext cx="9362546" cy="382568"/>
          </a:xfrm>
        </p:spPr>
        <p:txBody>
          <a:bodyPr/>
          <a:lstStyle/>
          <a:p>
            <a:r>
              <a:rPr lang="en-US" dirty="0" err="1"/>
              <a:t>Operações</a:t>
            </a:r>
            <a:r>
              <a:rPr lang="en-US" dirty="0"/>
              <a:t> com </a:t>
            </a:r>
            <a:r>
              <a:rPr lang="en-US" dirty="0" err="1"/>
              <a:t>polinômios</a:t>
            </a:r>
            <a:r>
              <a:rPr lang="en-US" dirty="0"/>
              <a:t> </a:t>
            </a:r>
            <a:r>
              <a:rPr lang="en-US" dirty="0" err="1"/>
              <a:t>na</a:t>
            </a:r>
            <a:r>
              <a:rPr lang="en-US" dirty="0"/>
              <a:t> forma </a:t>
            </a:r>
            <a:r>
              <a:rPr lang="en-US" dirty="0" err="1"/>
              <a:t>numérica</a:t>
            </a:r>
            <a:endParaRPr lang="pt-BR" dirty="0"/>
          </a:p>
        </p:txBody>
      </p:sp>
      <p:sp>
        <p:nvSpPr>
          <p:cNvPr id="3" name="Espaço Reservado para Conteúdo 2"/>
          <p:cNvSpPr>
            <a:spLocks noGrp="1"/>
          </p:cNvSpPr>
          <p:nvPr>
            <p:ph idx="1"/>
          </p:nvPr>
        </p:nvSpPr>
        <p:spPr>
          <a:xfrm>
            <a:off x="294085" y="833458"/>
            <a:ext cx="9340188" cy="5595939"/>
          </a:xfrm>
          <a:solidFill>
            <a:schemeClr val="bg1"/>
          </a:solidFill>
        </p:spPr>
        <p:txBody>
          <a:bodyPr/>
          <a:lstStyle/>
          <a:p>
            <a:r>
              <a:rPr lang="en-US" dirty="0" err="1"/>
              <a:t>Multiplicação</a:t>
            </a:r>
            <a:endParaRPr lang="en-US" dirty="0"/>
          </a:p>
          <a:p>
            <a:pPr lvl="1"/>
            <a:r>
              <a:rPr lang="en-US" dirty="0"/>
              <a:t> p5a = [1  7  10  9]</a:t>
            </a:r>
          </a:p>
          <a:p>
            <a:pPr lvl="1"/>
            <a:r>
              <a:rPr lang="en-US" dirty="0"/>
              <a:t> p5b = [1  -3  6  2  1]</a:t>
            </a:r>
          </a:p>
          <a:p>
            <a:pPr lvl="1"/>
            <a:r>
              <a:rPr lang="en-US" dirty="0"/>
              <a:t> </a:t>
            </a:r>
            <a:r>
              <a:rPr lang="en-US" b="1" dirty="0" err="1"/>
              <a:t>conv</a:t>
            </a:r>
            <a:r>
              <a:rPr lang="en-US" b="1" dirty="0"/>
              <a:t>(</a:t>
            </a:r>
            <a:r>
              <a:rPr lang="en-US" i="1" dirty="0"/>
              <a:t>p5a</a:t>
            </a:r>
            <a:r>
              <a:rPr lang="en-US" dirty="0"/>
              <a:t>,</a:t>
            </a:r>
            <a:r>
              <a:rPr lang="en-US" i="1" dirty="0"/>
              <a:t>p5b</a:t>
            </a:r>
            <a:r>
              <a:rPr lang="en-US" b="1" dirty="0"/>
              <a:t>)</a:t>
            </a:r>
          </a:p>
          <a:p>
            <a:pPr lvl="1"/>
            <a:r>
              <a:rPr lang="en-US" dirty="0"/>
              <a:t>  </a:t>
            </a:r>
            <a:r>
              <a:rPr lang="en-US" i="1" dirty="0" err="1"/>
              <a:t>ans</a:t>
            </a:r>
            <a:r>
              <a:rPr lang="en-US" i="1" dirty="0"/>
              <a:t> = [1  4  -5  23  48  81  28  9]</a:t>
            </a:r>
          </a:p>
          <a:p>
            <a:r>
              <a:rPr lang="en-US" dirty="0" err="1"/>
              <a:t>Expansão</a:t>
            </a:r>
            <a:r>
              <a:rPr lang="en-US" dirty="0"/>
              <a:t> </a:t>
            </a:r>
            <a:r>
              <a:rPr lang="en-US" dirty="0" err="1"/>
              <a:t>em</a:t>
            </a:r>
            <a:r>
              <a:rPr lang="en-US" dirty="0"/>
              <a:t> </a:t>
            </a:r>
            <a:r>
              <a:rPr lang="en-US" dirty="0" err="1"/>
              <a:t>frações</a:t>
            </a:r>
            <a:r>
              <a:rPr lang="en-US" dirty="0"/>
              <a:t> </a:t>
            </a:r>
            <a:r>
              <a:rPr lang="en-US" dirty="0" err="1"/>
              <a:t>parciais</a:t>
            </a:r>
            <a:endParaRPr lang="en-US" dirty="0"/>
          </a:p>
          <a:p>
            <a:pPr lvl="1"/>
            <a:r>
              <a:rPr lang="en-US" dirty="0"/>
              <a:t> </a:t>
            </a:r>
            <a:r>
              <a:rPr lang="en-US" dirty="0" err="1"/>
              <a:t>numf</a:t>
            </a:r>
            <a:r>
              <a:rPr lang="en-US" dirty="0"/>
              <a:t> = [7  9  12];  </a:t>
            </a:r>
            <a:r>
              <a:rPr lang="en-US" dirty="0" err="1"/>
              <a:t>denf</a:t>
            </a:r>
            <a:r>
              <a:rPr lang="en-US" dirty="0"/>
              <a:t> = [15  12   1   7];</a:t>
            </a:r>
          </a:p>
          <a:p>
            <a:pPr lvl="1"/>
            <a:r>
              <a:rPr lang="en-US" dirty="0"/>
              <a:t> [</a:t>
            </a:r>
            <a:r>
              <a:rPr lang="en-US" dirty="0" err="1"/>
              <a:t>r,p,k</a:t>
            </a:r>
            <a:r>
              <a:rPr lang="en-US" dirty="0"/>
              <a:t>] = residue[</a:t>
            </a:r>
            <a:r>
              <a:rPr lang="en-US" dirty="0" err="1"/>
              <a:t>numf,denf</a:t>
            </a:r>
            <a:r>
              <a:rPr lang="en-US" dirty="0"/>
              <a:t>]</a:t>
            </a:r>
          </a:p>
          <a:p>
            <a:pPr lvl="2"/>
            <a:r>
              <a:rPr lang="en-US" dirty="0"/>
              <a:t> </a:t>
            </a:r>
            <a:r>
              <a:rPr lang="en-US" i="1" dirty="0"/>
              <a:t>r -&gt; </a:t>
            </a:r>
            <a:r>
              <a:rPr lang="en-US" i="1" dirty="0" err="1"/>
              <a:t>resíduos</a:t>
            </a:r>
            <a:endParaRPr lang="en-US" i="1" dirty="0"/>
          </a:p>
          <a:p>
            <a:pPr lvl="2"/>
            <a:r>
              <a:rPr lang="en-US" i="1" dirty="0"/>
              <a:t> p -&gt; </a:t>
            </a:r>
            <a:r>
              <a:rPr lang="en-US" i="1" dirty="0" err="1"/>
              <a:t>raízes</a:t>
            </a:r>
            <a:endParaRPr lang="en-US" i="1" dirty="0"/>
          </a:p>
          <a:p>
            <a:pPr lvl="2"/>
            <a:r>
              <a:rPr lang="en-US" i="1" dirty="0"/>
              <a:t> k =&gt; </a:t>
            </a:r>
            <a:r>
              <a:rPr lang="en-US" i="1" dirty="0" err="1"/>
              <a:t>quociente</a:t>
            </a:r>
            <a:r>
              <a:rPr lang="en-US" i="1" dirty="0"/>
              <a:t> </a:t>
            </a:r>
            <a:r>
              <a:rPr lang="en-US" i="1" dirty="0" err="1"/>
              <a:t>direto</a:t>
            </a:r>
            <a:r>
              <a:rPr lang="en-US" i="1" dirty="0"/>
              <a:t>, </a:t>
            </a:r>
            <a:r>
              <a:rPr lang="en-US" i="1" dirty="0" err="1"/>
              <a:t>caso</a:t>
            </a:r>
            <a:r>
              <a:rPr lang="en-US" i="1" dirty="0"/>
              <a:t> o </a:t>
            </a:r>
            <a:r>
              <a:rPr lang="en-US" i="1" dirty="0" err="1"/>
              <a:t>grau</a:t>
            </a:r>
            <a:r>
              <a:rPr lang="en-US" i="1" dirty="0"/>
              <a:t> do </a:t>
            </a:r>
            <a:r>
              <a:rPr lang="en-US" i="1" dirty="0" err="1"/>
              <a:t>numerador</a:t>
            </a:r>
            <a:r>
              <a:rPr lang="en-US" i="1" dirty="0"/>
              <a:t> </a:t>
            </a:r>
            <a:r>
              <a:rPr lang="en-US" i="1" dirty="0" err="1"/>
              <a:t>seja</a:t>
            </a:r>
            <a:r>
              <a:rPr lang="en-US" i="1" dirty="0"/>
              <a:t> </a:t>
            </a:r>
            <a:r>
              <a:rPr lang="en-US" i="1" dirty="0" err="1"/>
              <a:t>maior</a:t>
            </a:r>
            <a:r>
              <a:rPr lang="en-US" i="1" dirty="0"/>
              <a:t> </a:t>
            </a:r>
            <a:r>
              <a:rPr lang="en-US" i="1" dirty="0" err="1"/>
              <a:t>que</a:t>
            </a:r>
            <a:r>
              <a:rPr lang="en-US" i="1" dirty="0"/>
              <a:t> o </a:t>
            </a:r>
            <a:r>
              <a:rPr lang="en-US" i="1" dirty="0" err="1"/>
              <a:t>grau</a:t>
            </a:r>
            <a:r>
              <a:rPr lang="en-US" i="1" dirty="0"/>
              <a:t> do </a:t>
            </a:r>
            <a:r>
              <a:rPr lang="en-US" i="1" dirty="0" err="1"/>
              <a:t>denominador</a:t>
            </a:r>
            <a:endParaRPr lang="pt-BR"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9" name="Título 1"/>
          <p:cNvSpPr>
            <a:spLocks noGrp="1"/>
          </p:cNvSpPr>
          <p:nvPr>
            <p:ph type="title"/>
          </p:nvPr>
        </p:nvSpPr>
        <p:spPr/>
        <p:txBody>
          <a:bodyPr/>
          <a:lstStyle/>
          <a:p>
            <a:r>
              <a:rPr lang="en-US"/>
              <a:t>Erro por substituição da entrada</a:t>
            </a:r>
            <a:endParaRPr lang="pt-BR"/>
          </a:p>
        </p:txBody>
      </p:sp>
      <p:sp>
        <p:nvSpPr>
          <p:cNvPr id="90118" name="Espaço Reservado para Conteúdo 2"/>
          <p:cNvSpPr>
            <a:spLocks noGrp="1"/>
          </p:cNvSpPr>
          <p:nvPr>
            <p:ph idx="1"/>
          </p:nvPr>
        </p:nvSpPr>
        <p:spPr>
          <a:xfrm>
            <a:off x="271463" y="836613"/>
            <a:ext cx="9410700" cy="5381625"/>
          </a:xfrm>
        </p:spPr>
        <p:txBody>
          <a:bodyPr/>
          <a:lstStyle/>
          <a:p>
            <a:r>
              <a:rPr lang="en-US"/>
              <a:t>A solução para o sistema sairia de :</a:t>
            </a:r>
          </a:p>
          <a:p>
            <a:endParaRPr lang="en-US"/>
          </a:p>
          <a:p>
            <a:r>
              <a:rPr lang="en-US"/>
              <a:t>A qual é :</a:t>
            </a:r>
          </a:p>
          <a:p>
            <a:endParaRPr lang="en-US"/>
          </a:p>
          <a:p>
            <a:endParaRPr lang="en-US"/>
          </a:p>
          <a:p>
            <a:r>
              <a:rPr lang="en-US"/>
              <a:t>Substituindo na segunda equação :</a:t>
            </a:r>
          </a:p>
          <a:p>
            <a:endParaRPr lang="en-US"/>
          </a:p>
          <a:p>
            <a:r>
              <a:rPr lang="en-US"/>
              <a:t>O erro será e(∞)=lim</a:t>
            </a:r>
            <a:r>
              <a:rPr lang="en-US" baseline="-25000"/>
              <a:t>t-&gt;∞</a:t>
            </a:r>
            <a:r>
              <a:rPr lang="en-US"/>
              <a:t> (t-y</a:t>
            </a:r>
            <a:r>
              <a:rPr lang="en-US" baseline="-25000"/>
              <a:t>ss</a:t>
            </a:r>
            <a:r>
              <a:rPr lang="en-US"/>
              <a:t>) o qual será :</a:t>
            </a:r>
            <a:endParaRPr lang="en-US" baseline="30000"/>
          </a:p>
        </p:txBody>
      </p:sp>
      <p:graphicFrame>
        <p:nvGraphicFramePr>
          <p:cNvPr id="404482" name="Object 2"/>
          <p:cNvGraphicFramePr>
            <a:graphicFrameLocks noChangeAspect="1"/>
          </p:cNvGraphicFramePr>
          <p:nvPr/>
        </p:nvGraphicFramePr>
        <p:xfrm>
          <a:off x="5607050" y="1255713"/>
          <a:ext cx="3989388" cy="1381125"/>
        </p:xfrm>
        <a:graphic>
          <a:graphicData uri="http://schemas.openxmlformats.org/presentationml/2006/ole">
            <mc:AlternateContent xmlns:mc="http://schemas.openxmlformats.org/markup-compatibility/2006">
              <mc:Choice xmlns:v="urn:schemas-microsoft-com:vml" Requires="v">
                <p:oleObj name="Equação" r:id="rId2" imgW="1244520" imgH="482400" progId="Equation.3">
                  <p:embed/>
                </p:oleObj>
              </mc:Choice>
              <mc:Fallback>
                <p:oleObj name="Equação" r:id="rId2" imgW="124452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050" y="1255713"/>
                        <a:ext cx="3989388" cy="138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5507" name="Object 3"/>
          <p:cNvGraphicFramePr>
            <a:graphicFrameLocks noChangeAspect="1"/>
          </p:cNvGraphicFramePr>
          <p:nvPr/>
        </p:nvGraphicFramePr>
        <p:xfrm>
          <a:off x="920750" y="2636838"/>
          <a:ext cx="8086725" cy="579437"/>
        </p:xfrm>
        <a:graphic>
          <a:graphicData uri="http://schemas.openxmlformats.org/presentationml/2006/ole">
            <mc:AlternateContent xmlns:mc="http://schemas.openxmlformats.org/markup-compatibility/2006">
              <mc:Choice xmlns:v="urn:schemas-microsoft-com:vml" Requires="v">
                <p:oleObj name="Equation" r:id="rId4" imgW="2527200" imgH="203040" progId="Equation.3">
                  <p:embed/>
                </p:oleObj>
              </mc:Choice>
              <mc:Fallback>
                <p:oleObj name="Equation" r:id="rId4" imgW="252720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0" y="2636838"/>
                        <a:ext cx="8086725"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7556" name="Object 4"/>
          <p:cNvGraphicFramePr>
            <a:graphicFrameLocks noChangeAspect="1"/>
          </p:cNvGraphicFramePr>
          <p:nvPr/>
        </p:nvGraphicFramePr>
        <p:xfrm>
          <a:off x="992188" y="3209925"/>
          <a:ext cx="7800975" cy="650875"/>
        </p:xfrm>
        <a:graphic>
          <a:graphicData uri="http://schemas.openxmlformats.org/presentationml/2006/ole">
            <mc:AlternateContent xmlns:mc="http://schemas.openxmlformats.org/markup-compatibility/2006">
              <mc:Choice xmlns:v="urn:schemas-microsoft-com:vml" Requires="v">
                <p:oleObj name="Equation" r:id="rId6" imgW="2438280" imgH="228600" progId="Equation.3">
                  <p:embed/>
                </p:oleObj>
              </mc:Choice>
              <mc:Fallback>
                <p:oleObj name="Equation" r:id="rId6" imgW="24382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188" y="3209925"/>
                        <a:ext cx="7800975"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5"/>
          <p:cNvGraphicFramePr>
            <a:graphicFrameLocks noChangeAspect="1"/>
          </p:cNvGraphicFramePr>
          <p:nvPr/>
        </p:nvGraphicFramePr>
        <p:xfrm>
          <a:off x="992188" y="4379913"/>
          <a:ext cx="5281612" cy="688975"/>
        </p:xfrm>
        <a:graphic>
          <a:graphicData uri="http://schemas.openxmlformats.org/presentationml/2006/ole">
            <mc:AlternateContent xmlns:mc="http://schemas.openxmlformats.org/markup-compatibility/2006">
              <mc:Choice xmlns:v="urn:schemas-microsoft-com:vml" Requires="v">
                <p:oleObj name="Equation" r:id="rId8" imgW="1650960" imgH="241200" progId="Equation.3">
                  <p:embed/>
                </p:oleObj>
              </mc:Choice>
              <mc:Fallback>
                <p:oleObj name="Equation" r:id="rId8" imgW="165096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188" y="4379913"/>
                        <a:ext cx="5281612"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6"/>
          <p:cNvGraphicFramePr>
            <a:graphicFrameLocks noChangeAspect="1"/>
          </p:cNvGraphicFramePr>
          <p:nvPr/>
        </p:nvGraphicFramePr>
        <p:xfrm>
          <a:off x="971550" y="5691188"/>
          <a:ext cx="7150100" cy="833437"/>
        </p:xfrm>
        <a:graphic>
          <a:graphicData uri="http://schemas.openxmlformats.org/presentationml/2006/ole">
            <mc:AlternateContent xmlns:mc="http://schemas.openxmlformats.org/markup-compatibility/2006">
              <mc:Choice xmlns:v="urn:schemas-microsoft-com:vml" Requires="v">
                <p:oleObj name="Equation" r:id="rId10" imgW="2234880" imgH="291960" progId="Equation.3">
                  <p:embed/>
                </p:oleObj>
              </mc:Choice>
              <mc:Fallback>
                <p:oleObj name="Equation" r:id="rId10" imgW="2234880" imgH="2919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550" y="5691188"/>
                        <a:ext cx="7150100" cy="833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404482"/>
                                        </p:tgtEl>
                                        <p:attrNameLst>
                                          <p:attrName>style.visibility</p:attrName>
                                        </p:attrNameLst>
                                      </p:cBhvr>
                                      <p:to>
                                        <p:strVal val="visible"/>
                                      </p:to>
                                    </p:set>
                                    <p:animEffect transition="in" filter="box(in)">
                                      <p:cBhvr>
                                        <p:cTn id="11" dur="500"/>
                                        <p:tgtEl>
                                          <p:spTgt spid="404482"/>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405507"/>
                                        </p:tgtEl>
                                        <p:attrNameLst>
                                          <p:attrName>style.visibility</p:attrName>
                                        </p:attrNameLst>
                                      </p:cBhvr>
                                      <p:to>
                                        <p:strVal val="visible"/>
                                      </p:to>
                                    </p:set>
                                    <p:animEffect transition="in" filter="box(in)">
                                      <p:cBhvr>
                                        <p:cTn id="16" dur="500"/>
                                        <p:tgtEl>
                                          <p:spTgt spid="405507"/>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407556"/>
                                        </p:tgtEl>
                                        <p:attrNameLst>
                                          <p:attrName>style.visibility</p:attrName>
                                        </p:attrNameLst>
                                      </p:cBhvr>
                                      <p:to>
                                        <p:strVal val="visible"/>
                                      </p:to>
                                    </p:set>
                                    <p:animEffect transition="in" filter="box(in)">
                                      <p:cBhvr>
                                        <p:cTn id="21" dur="500"/>
                                        <p:tgtEl>
                                          <p:spTgt spid="407556"/>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ox(in)">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ox(i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8"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Título 1"/>
          <p:cNvSpPr>
            <a:spLocks noGrp="1"/>
          </p:cNvSpPr>
          <p:nvPr>
            <p:ph type="title"/>
          </p:nvPr>
        </p:nvSpPr>
        <p:spPr/>
        <p:txBody>
          <a:bodyPr/>
          <a:lstStyle/>
          <a:p>
            <a:r>
              <a:rPr lang="en-US"/>
              <a:t>Exercícios</a:t>
            </a:r>
            <a:endParaRPr lang="pt-BR"/>
          </a:p>
        </p:txBody>
      </p:sp>
      <p:sp>
        <p:nvSpPr>
          <p:cNvPr id="490499" name="Espaço Reservado para Conteúdo 2"/>
          <p:cNvSpPr>
            <a:spLocks noGrp="1"/>
          </p:cNvSpPr>
          <p:nvPr>
            <p:ph idx="1"/>
          </p:nvPr>
        </p:nvSpPr>
        <p:spPr/>
        <p:txBody>
          <a:bodyPr/>
          <a:lstStyle/>
          <a:p>
            <a:r>
              <a:rPr lang="en-US" b="1"/>
              <a:t>Para entregar :</a:t>
            </a:r>
          </a:p>
          <a:p>
            <a:pPr lvl="1"/>
            <a:r>
              <a:rPr lang="en-US" b="1"/>
              <a:t>Nise, cap.7, pags.291-299, exs.1-55</a:t>
            </a:r>
            <a:endParaRPr lang="pt-BR" b="1"/>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492547" name="Subtítulo 4"/>
          <p:cNvSpPr>
            <a:spLocks noGrp="1"/>
          </p:cNvSpPr>
          <p:nvPr>
            <p:ph type="subTitle" sz="quarter" idx="1"/>
          </p:nvPr>
        </p:nvSpPr>
        <p:spPr/>
        <p:txBody>
          <a:bodyPr/>
          <a:lstStyle/>
          <a:p>
            <a:r>
              <a:rPr lang="en-US" dirty="0" err="1"/>
              <a:t>Técnica</a:t>
            </a:r>
            <a:r>
              <a:rPr lang="en-US" dirty="0"/>
              <a:t> do Lugar das </a:t>
            </a:r>
            <a:r>
              <a:rPr lang="en-US" dirty="0" err="1"/>
              <a:t>Raízes</a:t>
            </a:r>
            <a:endParaRPr lang="en-US" dirty="0"/>
          </a:p>
          <a:p>
            <a:r>
              <a:rPr lang="en-US" dirty="0" err="1"/>
              <a:t>Nise</a:t>
            </a:r>
            <a:r>
              <a:rPr lang="en-US" dirty="0"/>
              <a:t> – cap.8</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Título 1"/>
          <p:cNvSpPr>
            <a:spLocks noGrp="1"/>
          </p:cNvSpPr>
          <p:nvPr>
            <p:ph type="title" idx="4294967295"/>
          </p:nvPr>
        </p:nvSpPr>
        <p:spPr>
          <a:xfrm>
            <a:off x="600075" y="209550"/>
            <a:ext cx="9305925" cy="533400"/>
          </a:xfrm>
        </p:spPr>
        <p:txBody>
          <a:bodyPr/>
          <a:lstStyle/>
          <a:p>
            <a:pPr eaLnBrk="1" hangingPunct="1"/>
            <a:r>
              <a:rPr lang="en-US" sz="2800"/>
              <a:t>Função de Transferência como Função de Um Parâmetro K</a:t>
            </a:r>
            <a:endParaRPr lang="pt-BR" sz="2800"/>
          </a:p>
        </p:txBody>
      </p:sp>
      <p:pic>
        <p:nvPicPr>
          <p:cNvPr id="493571" name="Picture 4"/>
          <p:cNvPicPr>
            <a:picLocks noChangeAspect="1" noChangeArrowheads="1"/>
          </p:cNvPicPr>
          <p:nvPr/>
        </p:nvPicPr>
        <p:blipFill>
          <a:blip r:embed="rId2"/>
          <a:srcRect/>
          <a:stretch>
            <a:fillRect/>
          </a:stretch>
        </p:blipFill>
        <p:spPr bwMode="auto">
          <a:xfrm>
            <a:off x="128588" y="1054100"/>
            <a:ext cx="9505950" cy="5453063"/>
          </a:xfrm>
          <a:prstGeom prst="rect">
            <a:avLst/>
          </a:prstGeom>
          <a:noFill/>
          <a:ln w="12700">
            <a:noFill/>
            <a:miter lim="800000"/>
            <a:headEnd type="none" w="sm" len="sm"/>
            <a:tailEnd type="none" w="sm" len="sm"/>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1" name="Picture 4"/>
          <p:cNvPicPr>
            <a:picLocks noChangeAspect="1" noChangeArrowheads="1"/>
          </p:cNvPicPr>
          <p:nvPr/>
        </p:nvPicPr>
        <p:blipFill>
          <a:blip r:embed="rId2"/>
          <a:srcRect/>
          <a:stretch>
            <a:fillRect/>
          </a:stretch>
        </p:blipFill>
        <p:spPr bwMode="auto">
          <a:xfrm>
            <a:off x="5529263" y="908050"/>
            <a:ext cx="4248150" cy="3592513"/>
          </a:xfrm>
          <a:prstGeom prst="rect">
            <a:avLst/>
          </a:prstGeom>
          <a:noFill/>
          <a:ln w="12700">
            <a:noFill/>
            <a:miter lim="800000"/>
            <a:headEnd type="none" w="sm" len="sm"/>
            <a:tailEnd type="none" w="sm" len="sm"/>
          </a:ln>
        </p:spPr>
      </p:pic>
      <p:sp>
        <p:nvSpPr>
          <p:cNvPr id="86022" name="Rectangle 2"/>
          <p:cNvSpPr>
            <a:spLocks noGrp="1" noChangeArrowheads="1"/>
          </p:cNvSpPr>
          <p:nvPr>
            <p:ph type="title"/>
          </p:nvPr>
        </p:nvSpPr>
        <p:spPr/>
        <p:txBody>
          <a:bodyPr/>
          <a:lstStyle/>
          <a:p>
            <a:pPr eaLnBrk="1" hangingPunct="1"/>
            <a:r>
              <a:rPr lang="pt-BR" sz="2800"/>
              <a:t>Representação Vetorial de Nos. Complexos</a:t>
            </a:r>
          </a:p>
        </p:txBody>
      </p:sp>
      <p:graphicFrame>
        <p:nvGraphicFramePr>
          <p:cNvPr id="86018" name="Object 5"/>
          <p:cNvGraphicFramePr>
            <a:graphicFrameLocks noGrp="1" noChangeAspect="1"/>
          </p:cNvGraphicFramePr>
          <p:nvPr>
            <p:ph sz="half" idx="1"/>
          </p:nvPr>
        </p:nvGraphicFramePr>
        <p:xfrm>
          <a:off x="1144588" y="3449638"/>
          <a:ext cx="2882900" cy="876300"/>
        </p:xfrm>
        <a:graphic>
          <a:graphicData uri="http://schemas.openxmlformats.org/presentationml/2006/ole">
            <mc:AlternateContent xmlns:mc="http://schemas.openxmlformats.org/markup-compatibility/2006">
              <mc:Choice xmlns:v="urn:schemas-microsoft-com:vml" Requires="v">
                <p:oleObj name="Equation" r:id="rId3" imgW="2882880" imgH="876240" progId="Equation.3">
                  <p:embed/>
                </p:oleObj>
              </mc:Choice>
              <mc:Fallback>
                <p:oleObj name="Equation" r:id="rId3" imgW="2882880" imgH="876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588" y="3449638"/>
                        <a:ext cx="2882900"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19" name="Object 13"/>
          <p:cNvGraphicFramePr>
            <a:graphicFrameLocks noGrp="1" noChangeAspect="1"/>
          </p:cNvGraphicFramePr>
          <p:nvPr>
            <p:ph sz="quarter" idx="2"/>
          </p:nvPr>
        </p:nvGraphicFramePr>
        <p:xfrm>
          <a:off x="200025" y="1133475"/>
          <a:ext cx="3384550" cy="2511425"/>
        </p:xfrm>
        <a:graphic>
          <a:graphicData uri="http://schemas.openxmlformats.org/presentationml/2006/ole">
            <mc:AlternateContent xmlns:mc="http://schemas.openxmlformats.org/markup-compatibility/2006">
              <mc:Choice xmlns:v="urn:schemas-microsoft-com:vml" Requires="v">
                <p:oleObj name="Equation" r:id="rId5" imgW="1180800" imgH="876240" progId="Equation.3">
                  <p:embed/>
                </p:oleObj>
              </mc:Choice>
              <mc:Fallback>
                <p:oleObj name="Equation" r:id="rId5" imgW="1180800" imgH="876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025" y="1133475"/>
                        <a:ext cx="3384550" cy="251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0" name="Object 19"/>
          <p:cNvGraphicFramePr>
            <a:graphicFrameLocks noGrp="1" noChangeAspect="1"/>
          </p:cNvGraphicFramePr>
          <p:nvPr>
            <p:ph sz="quarter" idx="3"/>
          </p:nvPr>
        </p:nvGraphicFramePr>
        <p:xfrm>
          <a:off x="204788" y="5405438"/>
          <a:ext cx="6902450" cy="1119187"/>
        </p:xfrm>
        <a:graphic>
          <a:graphicData uri="http://schemas.openxmlformats.org/presentationml/2006/ole">
            <mc:AlternateContent xmlns:mc="http://schemas.openxmlformats.org/markup-compatibility/2006">
              <mc:Choice xmlns:v="urn:schemas-microsoft-com:vml" Requires="v">
                <p:oleObj name="Equation" r:id="rId7" imgW="2819160" imgH="457200" progId="Equation.3">
                  <p:embed/>
                </p:oleObj>
              </mc:Choice>
              <mc:Fallback>
                <p:oleObj name="Equation" r:id="rId7" imgW="281916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788" y="5405438"/>
                        <a:ext cx="6902450" cy="1119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4594" name="Picture 2"/>
          <p:cNvPicPr>
            <a:picLocks noChangeAspect="1" noChangeArrowheads="1"/>
          </p:cNvPicPr>
          <p:nvPr/>
        </p:nvPicPr>
        <p:blipFill>
          <a:blip r:embed="rId2"/>
          <a:srcRect/>
          <a:stretch>
            <a:fillRect/>
          </a:stretch>
        </p:blipFill>
        <p:spPr bwMode="auto">
          <a:xfrm>
            <a:off x="4805363" y="692150"/>
            <a:ext cx="4972050" cy="5832475"/>
          </a:xfrm>
          <a:prstGeom prst="rect">
            <a:avLst/>
          </a:prstGeom>
          <a:noFill/>
          <a:ln w="12700">
            <a:noFill/>
            <a:miter lim="800000"/>
            <a:headEnd type="none" w="sm" len="sm"/>
            <a:tailEnd type="none" w="sm" len="sm"/>
          </a:ln>
        </p:spPr>
      </p:pic>
      <p:sp>
        <p:nvSpPr>
          <p:cNvPr id="494595" name="Rectangle 3"/>
          <p:cNvSpPr>
            <a:spLocks noGrp="1" noChangeArrowheads="1"/>
          </p:cNvSpPr>
          <p:nvPr>
            <p:ph type="title"/>
          </p:nvPr>
        </p:nvSpPr>
        <p:spPr/>
        <p:txBody>
          <a:bodyPr/>
          <a:lstStyle/>
          <a:p>
            <a:pPr eaLnBrk="1" hangingPunct="1"/>
            <a:r>
              <a:rPr lang="en-US" sz="2400"/>
              <a:t>Exemplo de Sistema de Controle, Nise, pag.306</a:t>
            </a:r>
          </a:p>
        </p:txBody>
      </p:sp>
      <p:sp>
        <p:nvSpPr>
          <p:cNvPr id="423940" name="Text Box 4"/>
          <p:cNvSpPr txBox="1">
            <a:spLocks noChangeArrowheads="1"/>
          </p:cNvSpPr>
          <p:nvPr/>
        </p:nvSpPr>
        <p:spPr bwMode="auto">
          <a:xfrm>
            <a:off x="5283200" y="685800"/>
            <a:ext cx="2476500" cy="274638"/>
          </a:xfrm>
          <a:prstGeom prst="rect">
            <a:avLst/>
          </a:prstGeom>
          <a:noFill/>
          <a:ln w="12700">
            <a:noFill/>
            <a:miter lim="800000"/>
            <a:headEnd type="none" w="sm" len="sm"/>
            <a:tailEnd type="none" w="sm" len="sm"/>
          </a:ln>
          <a:effectLst/>
        </p:spPr>
        <p:txBody>
          <a:bodyPr>
            <a:spAutoFit/>
          </a:bodyPr>
          <a:lstStyle/>
          <a:p>
            <a:pPr eaLnBrk="0" hangingPunct="0">
              <a:spcBef>
                <a:spcPct val="50000"/>
              </a:spcBef>
              <a:defRPr/>
            </a:pPr>
            <a:r>
              <a:rPr lang="en-US" sz="1200">
                <a:latin typeface="Arial" pitchFamily="34" charset="0"/>
                <a:cs typeface="+mn-cs"/>
              </a:rPr>
              <a:t>Courtesy of ParkerVision.</a:t>
            </a:r>
            <a:endParaRPr lang="en-US" sz="2400">
              <a:effectLst>
                <a:outerShdw blurRad="38100" dist="38100" dir="2700000" algn="tl">
                  <a:srgbClr val="C0C0C0"/>
                </a:outerShdw>
              </a:effectLst>
              <a:cs typeface="+mn-cs"/>
            </a:endParaRPr>
          </a:p>
        </p:txBody>
      </p:sp>
      <p:sp>
        <p:nvSpPr>
          <p:cNvPr id="494597" name="Rectangle 6"/>
          <p:cNvSpPr>
            <a:spLocks noChangeArrowheads="1"/>
          </p:cNvSpPr>
          <p:nvPr/>
        </p:nvSpPr>
        <p:spPr bwMode="auto">
          <a:xfrm>
            <a:off x="200025" y="981075"/>
            <a:ext cx="4176713" cy="3140075"/>
          </a:xfrm>
          <a:prstGeom prst="rect">
            <a:avLst/>
          </a:prstGeom>
          <a:noFill/>
          <a:ln w="9525" algn="ctr">
            <a:noFill/>
            <a:miter lim="800000"/>
            <a:headEnd/>
            <a:tailEnd/>
          </a:ln>
        </p:spPr>
        <p:txBody>
          <a:bodyPr>
            <a:spAutoFit/>
          </a:bodyPr>
          <a:lstStyle/>
          <a:p>
            <a:pPr algn="ctr"/>
            <a:r>
              <a:rPr lang="en-US" sz="2000">
                <a:solidFill>
                  <a:schemeClr val="tx2"/>
                </a:solidFill>
              </a:rPr>
              <a:t>O sistema de filmagem mostrado na figura segue automaticamente um individuo que utilize sensores infravermelhos na roupa.</a:t>
            </a:r>
          </a:p>
          <a:p>
            <a:pPr algn="ctr"/>
            <a:r>
              <a:rPr lang="en-US" sz="2000">
                <a:solidFill>
                  <a:schemeClr val="tx2"/>
                </a:solidFill>
              </a:rPr>
              <a:t>Comandos de acionamento e audio são</a:t>
            </a:r>
          </a:p>
          <a:p>
            <a:pPr algn="ctr"/>
            <a:r>
              <a:rPr lang="en-US" sz="2000">
                <a:solidFill>
                  <a:schemeClr val="tx2"/>
                </a:solidFill>
              </a:rPr>
              <a:t>enviados para o camera-man através de um link de rádio frequencia </a:t>
            </a:r>
            <a:br>
              <a:rPr lang="en-US" sz="2000">
                <a:solidFill>
                  <a:schemeClr val="tx2"/>
                </a:solidFill>
              </a:rPr>
            </a:br>
            <a:r>
              <a:rPr lang="en-US" sz="2000" b="1">
                <a:solidFill>
                  <a:schemeClr val="tx2"/>
                </a:solidFill>
              </a:rPr>
              <a:t>b. </a:t>
            </a:r>
            <a:r>
              <a:rPr lang="en-US" sz="2000">
                <a:solidFill>
                  <a:schemeClr val="tx2"/>
                </a:solidFill>
              </a:rPr>
              <a:t>diagrama de blocos</a:t>
            </a:r>
            <a:br>
              <a:rPr lang="en-US" sz="2000">
                <a:solidFill>
                  <a:schemeClr val="tx2"/>
                </a:solidFill>
              </a:rPr>
            </a:br>
            <a:r>
              <a:rPr lang="en-US" sz="2000" b="1">
                <a:solidFill>
                  <a:schemeClr val="tx2"/>
                </a:solidFill>
              </a:rPr>
              <a:t>c. </a:t>
            </a:r>
            <a:r>
              <a:rPr lang="en-US" sz="2000">
                <a:solidFill>
                  <a:schemeClr val="tx2"/>
                </a:solidFill>
              </a:rPr>
              <a:t>função de transferência</a:t>
            </a:r>
          </a:p>
          <a:p>
            <a:pPr algn="ctr"/>
            <a:r>
              <a:rPr lang="en-US" sz="2000">
                <a:solidFill>
                  <a:schemeClr val="tx2"/>
                </a:solidFill>
              </a:rPr>
              <a:t>Em malha fechada</a:t>
            </a:r>
            <a:endParaRPr lang="pt-BR" sz="2000">
              <a:solidFill>
                <a:schemeClr val="tx2"/>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5618" name="Picture 3"/>
          <p:cNvPicPr>
            <a:picLocks noChangeAspect="1" noChangeArrowheads="1"/>
          </p:cNvPicPr>
          <p:nvPr/>
        </p:nvPicPr>
        <p:blipFill>
          <a:blip r:embed="rId2"/>
          <a:srcRect/>
          <a:stretch>
            <a:fillRect/>
          </a:stretch>
        </p:blipFill>
        <p:spPr bwMode="auto">
          <a:xfrm>
            <a:off x="128588" y="1062038"/>
            <a:ext cx="9632950" cy="5103812"/>
          </a:xfrm>
          <a:prstGeom prst="rect">
            <a:avLst/>
          </a:prstGeom>
          <a:noFill/>
          <a:ln w="12700">
            <a:noFill/>
            <a:miter lim="800000"/>
            <a:headEnd type="none" w="sm" len="sm"/>
            <a:tailEnd type="none" w="sm" len="sm"/>
          </a:ln>
        </p:spPr>
      </p:pic>
      <p:sp>
        <p:nvSpPr>
          <p:cNvPr id="495619" name="Rectangle 5"/>
          <p:cNvSpPr>
            <a:spLocks noGrp="1" noChangeArrowheads="1"/>
          </p:cNvSpPr>
          <p:nvPr>
            <p:ph type="title"/>
          </p:nvPr>
        </p:nvSpPr>
        <p:spPr/>
        <p:txBody>
          <a:bodyPr/>
          <a:lstStyle/>
          <a:p>
            <a:pPr eaLnBrk="1" hangingPunct="1"/>
            <a:r>
              <a:rPr lang="en-US" sz="2800"/>
              <a:t>Localização dos polos como uma função do ganho para o sistema do slide anterior</a:t>
            </a:r>
            <a:endParaRPr lang="pt-BR" sz="28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642" name="Picture 2"/>
          <p:cNvPicPr>
            <a:picLocks noChangeAspect="1" noChangeArrowheads="1"/>
          </p:cNvPicPr>
          <p:nvPr/>
        </p:nvPicPr>
        <p:blipFill>
          <a:blip r:embed="rId2"/>
          <a:srcRect/>
          <a:stretch>
            <a:fillRect/>
          </a:stretch>
        </p:blipFill>
        <p:spPr bwMode="auto">
          <a:xfrm>
            <a:off x="1352550" y="838200"/>
            <a:ext cx="6769100" cy="5703888"/>
          </a:xfrm>
          <a:prstGeom prst="rect">
            <a:avLst/>
          </a:prstGeom>
          <a:noFill/>
          <a:ln w="12700">
            <a:noFill/>
            <a:miter lim="800000"/>
            <a:headEnd type="none" w="sm" len="sm"/>
            <a:tailEnd type="none" w="sm" len="sm"/>
          </a:ln>
        </p:spPr>
      </p:pic>
      <p:sp>
        <p:nvSpPr>
          <p:cNvPr id="496643" name="Rectangle 4"/>
          <p:cNvSpPr>
            <a:spLocks noGrp="1" noChangeArrowheads="1"/>
          </p:cNvSpPr>
          <p:nvPr>
            <p:ph type="title"/>
          </p:nvPr>
        </p:nvSpPr>
        <p:spPr/>
        <p:txBody>
          <a:bodyPr/>
          <a:lstStyle/>
          <a:p>
            <a:pPr eaLnBrk="1" hangingPunct="1"/>
            <a:r>
              <a:rPr lang="pt-BR" sz="2800" dirty="0"/>
              <a:t>Localização de alguns pólos e o </a:t>
            </a:r>
            <a:r>
              <a:rPr lang="pt-BR" sz="2800" dirty="0" err="1"/>
              <a:t>Root-Locus</a:t>
            </a:r>
            <a:endParaRPr lang="pt-BR" sz="2800"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9" name="Rectangle 2"/>
          <p:cNvSpPr>
            <a:spLocks noGrp="1" noChangeArrowheads="1"/>
          </p:cNvSpPr>
          <p:nvPr>
            <p:ph type="title"/>
          </p:nvPr>
        </p:nvSpPr>
        <p:spPr/>
        <p:txBody>
          <a:bodyPr/>
          <a:lstStyle/>
          <a:p>
            <a:pPr eaLnBrk="1" hangingPunct="1"/>
            <a:r>
              <a:rPr lang="pt-BR" sz="2800" dirty="0"/>
              <a:t>Vamos deduzir as propriedades do </a:t>
            </a:r>
            <a:r>
              <a:rPr lang="pt-BR" sz="2800" dirty="0" err="1"/>
              <a:t>Root-Locus</a:t>
            </a:r>
            <a:endParaRPr lang="pt-BR" sz="2800" dirty="0"/>
          </a:p>
        </p:txBody>
      </p:sp>
      <p:graphicFrame>
        <p:nvGraphicFramePr>
          <p:cNvPr id="429060" name="Object 4"/>
          <p:cNvGraphicFramePr>
            <a:graphicFrameLocks noGrp="1" noChangeAspect="1"/>
          </p:cNvGraphicFramePr>
          <p:nvPr>
            <p:ph idx="1"/>
          </p:nvPr>
        </p:nvGraphicFramePr>
        <p:xfrm>
          <a:off x="417513" y="765175"/>
          <a:ext cx="3308350" cy="1001713"/>
        </p:xfrm>
        <a:graphic>
          <a:graphicData uri="http://schemas.openxmlformats.org/presentationml/2006/ole">
            <mc:AlternateContent xmlns:mc="http://schemas.openxmlformats.org/markup-compatibility/2006">
              <mc:Choice xmlns:v="urn:schemas-microsoft-com:vml" Requires="v">
                <p:oleObj name="Equation" r:id="rId2" imgW="1384200" imgH="419040" progId="Equation.3">
                  <p:embed/>
                </p:oleObj>
              </mc:Choice>
              <mc:Fallback>
                <p:oleObj name="Equation" r:id="rId2" imgW="138420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65175"/>
                        <a:ext cx="3308350" cy="1001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9064" name="Object 8"/>
          <p:cNvGraphicFramePr>
            <a:graphicFrameLocks noChangeAspect="1"/>
          </p:cNvGraphicFramePr>
          <p:nvPr/>
        </p:nvGraphicFramePr>
        <p:xfrm>
          <a:off x="415925" y="1882775"/>
          <a:ext cx="5040313" cy="468313"/>
        </p:xfrm>
        <a:graphic>
          <a:graphicData uri="http://schemas.openxmlformats.org/presentationml/2006/ole">
            <mc:AlternateContent xmlns:mc="http://schemas.openxmlformats.org/markup-compatibility/2006">
              <mc:Choice xmlns:v="urn:schemas-microsoft-com:vml" Requires="v">
                <p:oleObj name="Equation" r:id="rId4" imgW="2184120" imgH="203040" progId="Equation.3">
                  <p:embed/>
                </p:oleObj>
              </mc:Choice>
              <mc:Fallback>
                <p:oleObj name="Equation" r:id="rId4" imgW="21841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25" y="1882775"/>
                        <a:ext cx="5040313" cy="46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9069" name="Object 13"/>
          <p:cNvGraphicFramePr>
            <a:graphicFrameLocks noChangeAspect="1"/>
          </p:cNvGraphicFramePr>
          <p:nvPr/>
        </p:nvGraphicFramePr>
        <p:xfrm>
          <a:off x="415925" y="2466975"/>
          <a:ext cx="4824413" cy="469900"/>
        </p:xfrm>
        <a:graphic>
          <a:graphicData uri="http://schemas.openxmlformats.org/presentationml/2006/ole">
            <mc:AlternateContent xmlns:mc="http://schemas.openxmlformats.org/markup-compatibility/2006">
              <mc:Choice xmlns:v="urn:schemas-microsoft-com:vml" Requires="v">
                <p:oleObj name="Equation" r:id="rId6" imgW="2082600" imgH="203040" progId="Equation.3">
                  <p:embed/>
                </p:oleObj>
              </mc:Choice>
              <mc:Fallback>
                <p:oleObj name="Equation" r:id="rId6" imgW="20826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925" y="2466975"/>
                        <a:ext cx="4824413"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9070" name="Object 14"/>
          <p:cNvGraphicFramePr>
            <a:graphicFrameLocks noChangeAspect="1"/>
          </p:cNvGraphicFramePr>
          <p:nvPr/>
        </p:nvGraphicFramePr>
        <p:xfrm>
          <a:off x="415925" y="3052763"/>
          <a:ext cx="6648450" cy="528637"/>
        </p:xfrm>
        <a:graphic>
          <a:graphicData uri="http://schemas.openxmlformats.org/presentationml/2006/ole">
            <mc:AlternateContent xmlns:mc="http://schemas.openxmlformats.org/markup-compatibility/2006">
              <mc:Choice xmlns:v="urn:schemas-microsoft-com:vml" Requires="v">
                <p:oleObj name="Equation" r:id="rId8" imgW="2869920" imgH="228600" progId="Equation.3">
                  <p:embed/>
                </p:oleObj>
              </mc:Choice>
              <mc:Fallback>
                <p:oleObj name="Equation" r:id="rId8" imgW="286992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925" y="3052763"/>
                        <a:ext cx="6648450"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9071" name="Object 15"/>
          <p:cNvGraphicFramePr>
            <a:graphicFrameLocks noChangeAspect="1"/>
          </p:cNvGraphicFramePr>
          <p:nvPr/>
        </p:nvGraphicFramePr>
        <p:xfrm>
          <a:off x="415925" y="3697288"/>
          <a:ext cx="7265988" cy="1027112"/>
        </p:xfrm>
        <a:graphic>
          <a:graphicData uri="http://schemas.openxmlformats.org/presentationml/2006/ole">
            <mc:AlternateContent xmlns:mc="http://schemas.openxmlformats.org/markup-compatibility/2006">
              <mc:Choice xmlns:v="urn:schemas-microsoft-com:vml" Requires="v">
                <p:oleObj name="Equation" r:id="rId10" imgW="3136680" imgH="444240" progId="Equation.3">
                  <p:embed/>
                </p:oleObj>
              </mc:Choice>
              <mc:Fallback>
                <p:oleObj name="Equation" r:id="rId10" imgW="3136680" imgH="444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925" y="3697288"/>
                        <a:ext cx="7265988" cy="1027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9072" name="Object 16"/>
          <p:cNvGraphicFramePr>
            <a:graphicFrameLocks noChangeAspect="1"/>
          </p:cNvGraphicFramePr>
          <p:nvPr/>
        </p:nvGraphicFramePr>
        <p:xfrm>
          <a:off x="415925" y="4840288"/>
          <a:ext cx="4972050" cy="527050"/>
        </p:xfrm>
        <a:graphic>
          <a:graphicData uri="http://schemas.openxmlformats.org/presentationml/2006/ole">
            <mc:AlternateContent xmlns:mc="http://schemas.openxmlformats.org/markup-compatibility/2006">
              <mc:Choice xmlns:v="urn:schemas-microsoft-com:vml" Requires="v">
                <p:oleObj name="Equation" r:id="rId12" imgW="2145960" imgH="228600" progId="Equation.3">
                  <p:embed/>
                </p:oleObj>
              </mc:Choice>
              <mc:Fallback>
                <p:oleObj name="Equation" r:id="rId12" imgW="214596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925" y="4840288"/>
                        <a:ext cx="4972050"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9073" name="Object 17"/>
          <p:cNvGraphicFramePr>
            <a:graphicFrameLocks noChangeAspect="1"/>
          </p:cNvGraphicFramePr>
          <p:nvPr/>
        </p:nvGraphicFramePr>
        <p:xfrm>
          <a:off x="415925" y="5484813"/>
          <a:ext cx="8855075" cy="1112837"/>
        </p:xfrm>
        <a:graphic>
          <a:graphicData uri="http://schemas.openxmlformats.org/presentationml/2006/ole">
            <mc:AlternateContent xmlns:mc="http://schemas.openxmlformats.org/markup-compatibility/2006">
              <mc:Choice xmlns:v="urn:schemas-microsoft-com:vml" Requires="v">
                <p:oleObj name="Equation" r:id="rId14" imgW="3822480" imgH="482400" progId="Equation.3">
                  <p:embed/>
                </p:oleObj>
              </mc:Choice>
              <mc:Fallback>
                <p:oleObj name="Equation" r:id="rId14" imgW="3822480" imgH="4824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5925" y="5484813"/>
                        <a:ext cx="8855075" cy="1112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0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0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90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90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90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90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9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Título 1"/>
          <p:cNvSpPr>
            <a:spLocks noGrp="1"/>
          </p:cNvSpPr>
          <p:nvPr>
            <p:ph type="title"/>
          </p:nvPr>
        </p:nvSpPr>
        <p:spPr/>
        <p:txBody>
          <a:bodyPr/>
          <a:lstStyle/>
          <a:p>
            <a:pPr eaLnBrk="1" hangingPunct="1"/>
            <a:r>
              <a:rPr lang="en-US" dirty="0" err="1"/>
              <a:t>Propriedades</a:t>
            </a:r>
            <a:r>
              <a:rPr lang="en-US" dirty="0"/>
              <a:t> do Root-Locus</a:t>
            </a:r>
            <a:endParaRPr lang="pt-BR" dirty="0"/>
          </a:p>
        </p:txBody>
      </p:sp>
      <p:sp>
        <p:nvSpPr>
          <p:cNvPr id="3" name="Espaço Reservado para Conteúdo 2"/>
          <p:cNvSpPr>
            <a:spLocks noGrp="1"/>
          </p:cNvSpPr>
          <p:nvPr>
            <p:ph idx="1"/>
          </p:nvPr>
        </p:nvSpPr>
        <p:spPr/>
        <p:txBody>
          <a:bodyPr/>
          <a:lstStyle/>
          <a:p>
            <a:pPr eaLnBrk="1" hangingPunct="1"/>
            <a:r>
              <a:rPr lang="en-US"/>
              <a:t>1o) Número de ramos ( caminhos )</a:t>
            </a:r>
          </a:p>
          <a:p>
            <a:pPr lvl="1" eaLnBrk="1" hangingPunct="1"/>
            <a:r>
              <a:rPr lang="en-US"/>
              <a:t>Será igual ao número de pólos</a:t>
            </a:r>
          </a:p>
          <a:p>
            <a:pPr eaLnBrk="1" hangingPunct="1"/>
            <a:r>
              <a:rPr lang="en-US"/>
              <a:t>2o) Simetria em relação ao eixo dos reais</a:t>
            </a:r>
          </a:p>
          <a:p>
            <a:pPr lvl="1" eaLnBrk="1" hangingPunct="1"/>
            <a:r>
              <a:rPr lang="en-US"/>
              <a:t>Devido ao fato que as raízes complexas são sempre conjugadas ( ocorrem aos pares )</a:t>
            </a:r>
          </a:p>
          <a:p>
            <a:pPr eaLnBrk="1" hangingPunct="1"/>
            <a:r>
              <a:rPr lang="en-US"/>
              <a:t>3) Segmentos sobre o eixo dos reais</a:t>
            </a:r>
          </a:p>
          <a:p>
            <a:pPr lvl="1" eaLnBrk="1" hangingPunct="1"/>
            <a:r>
              <a:rPr lang="en-US"/>
              <a:t>Somente quando o número de pólos + zeros a direita do ponto for impar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Criação</a:t>
            </a:r>
            <a:r>
              <a:rPr lang="en-US" dirty="0"/>
              <a:t> de </a:t>
            </a:r>
            <a:r>
              <a:rPr lang="en-US" dirty="0" err="1"/>
              <a:t>Funções</a:t>
            </a:r>
            <a:r>
              <a:rPr lang="en-US" dirty="0"/>
              <a:t> de </a:t>
            </a:r>
            <a:r>
              <a:rPr lang="en-US" dirty="0" err="1"/>
              <a:t>Transferência</a:t>
            </a:r>
            <a:endParaRPr lang="pt-BR" dirty="0"/>
          </a:p>
        </p:txBody>
      </p:sp>
      <p:sp>
        <p:nvSpPr>
          <p:cNvPr id="3" name="Espaço Reservado para Conteúdo 2"/>
          <p:cNvSpPr>
            <a:spLocks noGrp="1"/>
          </p:cNvSpPr>
          <p:nvPr>
            <p:ph idx="1"/>
          </p:nvPr>
        </p:nvSpPr>
        <p:spPr/>
        <p:txBody>
          <a:bodyPr/>
          <a:lstStyle/>
          <a:p>
            <a:r>
              <a:rPr lang="en-US" dirty="0"/>
              <a:t>Forma </a:t>
            </a:r>
            <a:r>
              <a:rPr lang="en-US" dirty="0" err="1"/>
              <a:t>polinomial</a:t>
            </a:r>
            <a:endParaRPr lang="en-US" dirty="0"/>
          </a:p>
          <a:p>
            <a:pPr lvl="1"/>
            <a:r>
              <a:rPr lang="en-US" dirty="0"/>
              <a:t>T(s) = 150(s2+2s+7)/(s(s2+5+4))</a:t>
            </a:r>
          </a:p>
          <a:p>
            <a:pPr lvl="2"/>
            <a:r>
              <a:rPr lang="en-US" i="1" dirty="0"/>
              <a:t> </a:t>
            </a:r>
            <a:r>
              <a:rPr lang="en-US" i="1" dirty="0" err="1"/>
              <a:t>numf</a:t>
            </a:r>
            <a:r>
              <a:rPr lang="en-US" i="1" dirty="0"/>
              <a:t> = </a:t>
            </a:r>
            <a:r>
              <a:rPr lang="en-US" i="1" dirty="0" err="1"/>
              <a:t>conv</a:t>
            </a:r>
            <a:r>
              <a:rPr lang="en-US" i="1" dirty="0"/>
              <a:t>([150],[1  2   7])</a:t>
            </a:r>
          </a:p>
          <a:p>
            <a:pPr lvl="2"/>
            <a:r>
              <a:rPr lang="en-US" i="1" dirty="0"/>
              <a:t> </a:t>
            </a:r>
            <a:r>
              <a:rPr lang="en-US" i="1" dirty="0" err="1"/>
              <a:t>denf</a:t>
            </a:r>
            <a:r>
              <a:rPr lang="en-US" i="1" dirty="0"/>
              <a:t> =  </a:t>
            </a:r>
            <a:r>
              <a:rPr lang="en-US" i="1" dirty="0" err="1"/>
              <a:t>conv</a:t>
            </a:r>
            <a:r>
              <a:rPr lang="en-US" i="1" dirty="0"/>
              <a:t>([1 0],[1  5  4])</a:t>
            </a:r>
          </a:p>
          <a:p>
            <a:pPr lvl="2"/>
            <a:r>
              <a:rPr lang="en-US" i="1" dirty="0"/>
              <a:t> Ts = </a:t>
            </a:r>
            <a:r>
              <a:rPr lang="en-US" i="1" dirty="0" err="1"/>
              <a:t>tf</a:t>
            </a:r>
            <a:r>
              <a:rPr lang="en-US" i="1" dirty="0"/>
              <a:t>(</a:t>
            </a:r>
            <a:r>
              <a:rPr lang="en-US" i="1" dirty="0" err="1"/>
              <a:t>numf,denf</a:t>
            </a:r>
            <a:r>
              <a:rPr lang="en-US" i="1" dirty="0"/>
              <a:t>)</a:t>
            </a:r>
          </a:p>
          <a:p>
            <a:r>
              <a:rPr lang="en-US" dirty="0"/>
              <a:t>Forma </a:t>
            </a:r>
            <a:r>
              <a:rPr lang="en-US" dirty="0" err="1"/>
              <a:t>fatorada</a:t>
            </a:r>
            <a:endParaRPr lang="en-US" dirty="0"/>
          </a:p>
          <a:p>
            <a:pPr lvl="1"/>
            <a:r>
              <a:rPr lang="en-US" dirty="0"/>
              <a:t>T(s) = 20(s+2)(s+4)/((s+7)(s+8)(s+9))</a:t>
            </a:r>
          </a:p>
          <a:p>
            <a:pPr lvl="2"/>
            <a:r>
              <a:rPr lang="en-US" dirty="0"/>
              <a:t> </a:t>
            </a:r>
            <a:r>
              <a:rPr lang="en-US" i="1" dirty="0" err="1"/>
              <a:t>numf</a:t>
            </a:r>
            <a:r>
              <a:rPr lang="en-US" i="1" dirty="0"/>
              <a:t> = [-2  -4]</a:t>
            </a:r>
            <a:endParaRPr lang="en-US" dirty="0"/>
          </a:p>
          <a:p>
            <a:pPr lvl="2"/>
            <a:r>
              <a:rPr lang="en-US" dirty="0"/>
              <a:t> </a:t>
            </a:r>
            <a:r>
              <a:rPr lang="en-US" i="1" dirty="0" err="1"/>
              <a:t>denf</a:t>
            </a:r>
            <a:r>
              <a:rPr lang="en-US" i="1" dirty="0"/>
              <a:t> = [-7  -8  -9]</a:t>
            </a:r>
          </a:p>
          <a:p>
            <a:pPr lvl="2"/>
            <a:r>
              <a:rPr lang="en-US" i="1" dirty="0"/>
              <a:t> Ts2 = </a:t>
            </a:r>
            <a:r>
              <a:rPr lang="en-US" i="1" dirty="0" err="1"/>
              <a:t>zpk</a:t>
            </a:r>
            <a:r>
              <a:rPr lang="en-US" i="1" dirty="0"/>
              <a:t>(</a:t>
            </a:r>
            <a:r>
              <a:rPr lang="en-US" i="1" dirty="0" err="1"/>
              <a:t>numf</a:t>
            </a:r>
            <a:r>
              <a:rPr lang="en-US" i="1" dirty="0"/>
              <a:t> , </a:t>
            </a:r>
            <a:r>
              <a:rPr lang="en-US" i="1" dirty="0" err="1"/>
              <a:t>denf</a:t>
            </a:r>
            <a:r>
              <a:rPr lang="en-US" i="1" dirty="0"/>
              <a:t> , 20])</a:t>
            </a:r>
            <a:endParaRPr lang="pt-BR"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Título 1"/>
          <p:cNvSpPr>
            <a:spLocks noGrp="1"/>
          </p:cNvSpPr>
          <p:nvPr>
            <p:ph type="title"/>
          </p:nvPr>
        </p:nvSpPr>
        <p:spPr/>
        <p:txBody>
          <a:bodyPr/>
          <a:lstStyle/>
          <a:p>
            <a:pPr eaLnBrk="1" hangingPunct="1"/>
            <a:r>
              <a:rPr lang="en-US" dirty="0" err="1"/>
              <a:t>Inicio</a:t>
            </a:r>
            <a:r>
              <a:rPr lang="en-US" dirty="0"/>
              <a:t> e </a:t>
            </a:r>
            <a:r>
              <a:rPr lang="en-US" dirty="0" err="1"/>
              <a:t>Fim</a:t>
            </a:r>
            <a:r>
              <a:rPr lang="en-US" dirty="0"/>
              <a:t> do Root Locus</a:t>
            </a:r>
            <a:endParaRPr lang="pt-BR" dirty="0"/>
          </a:p>
        </p:txBody>
      </p:sp>
      <p:sp>
        <p:nvSpPr>
          <p:cNvPr id="3" name="Espaço Reservado para Conteúdo 2"/>
          <p:cNvSpPr>
            <a:spLocks noGrp="1"/>
          </p:cNvSpPr>
          <p:nvPr>
            <p:ph idx="1"/>
          </p:nvPr>
        </p:nvSpPr>
        <p:spPr/>
        <p:txBody>
          <a:bodyPr/>
          <a:lstStyle/>
          <a:p>
            <a:pPr eaLnBrk="1" hangingPunct="1"/>
            <a:r>
              <a:rPr lang="en-US"/>
              <a:t>Seja a função :</a:t>
            </a:r>
          </a:p>
          <a:p>
            <a:pPr eaLnBrk="1" hangingPunct="1"/>
            <a:endParaRPr lang="en-US"/>
          </a:p>
          <a:p>
            <a:pPr eaLnBrk="1" hangingPunct="1"/>
            <a:r>
              <a:rPr lang="en-US"/>
              <a:t>Vamos desmembrar G(s) e H(s) em polinômios com numerador e denominador e chama-los de G</a:t>
            </a:r>
            <a:r>
              <a:rPr lang="en-US" baseline="-25000"/>
              <a:t>n</a:t>
            </a:r>
            <a:r>
              <a:rPr lang="en-US"/>
              <a:t>(s), G</a:t>
            </a:r>
            <a:r>
              <a:rPr lang="en-US" baseline="-25000"/>
              <a:t>d</a:t>
            </a:r>
            <a:r>
              <a:rPr lang="en-US"/>
              <a:t>(s), H</a:t>
            </a:r>
            <a:r>
              <a:rPr lang="en-US" baseline="-25000"/>
              <a:t>n</a:t>
            </a:r>
            <a:r>
              <a:rPr lang="en-US"/>
              <a:t>(s), H</a:t>
            </a:r>
            <a:r>
              <a:rPr lang="en-US" baseline="-25000"/>
              <a:t>d</a:t>
            </a:r>
            <a:r>
              <a:rPr lang="en-US"/>
              <a:t>(s) respectivamente</a:t>
            </a:r>
          </a:p>
          <a:p>
            <a:pPr eaLnBrk="1" hangingPunct="1"/>
            <a:endParaRPr lang="en-US"/>
          </a:p>
          <a:p>
            <a:pPr eaLnBrk="1" hangingPunct="1"/>
            <a:r>
              <a:rPr lang="en-US"/>
              <a:t>Nestas condições </a:t>
            </a:r>
            <a:r>
              <a:rPr lang="en-US" i="1"/>
              <a:t>T(s) </a:t>
            </a:r>
            <a:r>
              <a:rPr lang="en-US"/>
              <a:t>fica : </a:t>
            </a:r>
            <a:endParaRPr lang="pt-BR"/>
          </a:p>
        </p:txBody>
      </p:sp>
      <p:graphicFrame>
        <p:nvGraphicFramePr>
          <p:cNvPr id="437250" name="Object 2"/>
          <p:cNvGraphicFramePr>
            <a:graphicFrameLocks noChangeAspect="1"/>
          </p:cNvGraphicFramePr>
          <p:nvPr/>
        </p:nvGraphicFramePr>
        <p:xfrm>
          <a:off x="3452813" y="1071563"/>
          <a:ext cx="3313112" cy="1001712"/>
        </p:xfrm>
        <a:graphic>
          <a:graphicData uri="http://schemas.openxmlformats.org/presentationml/2006/ole">
            <mc:AlternateContent xmlns:mc="http://schemas.openxmlformats.org/markup-compatibility/2006">
              <mc:Choice xmlns:v="urn:schemas-microsoft-com:vml" Requires="v">
                <p:oleObj name="Equation" r:id="rId2" imgW="1384200" imgH="419040" progId="Equation.3">
                  <p:embed/>
                </p:oleObj>
              </mc:Choice>
              <mc:Fallback>
                <p:oleObj name="Equation" r:id="rId2" imgW="138420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813" y="1071563"/>
                        <a:ext cx="3313112" cy="1001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7251" name="Object 3"/>
          <p:cNvGraphicFramePr>
            <a:graphicFrameLocks noChangeAspect="1"/>
          </p:cNvGraphicFramePr>
          <p:nvPr/>
        </p:nvGraphicFramePr>
        <p:xfrm>
          <a:off x="2595563" y="5286375"/>
          <a:ext cx="5470525" cy="1031875"/>
        </p:xfrm>
        <a:graphic>
          <a:graphicData uri="http://schemas.openxmlformats.org/presentationml/2006/ole">
            <mc:AlternateContent xmlns:mc="http://schemas.openxmlformats.org/markup-compatibility/2006">
              <mc:Choice xmlns:v="urn:schemas-microsoft-com:vml" Requires="v">
                <p:oleObj name="Equação" r:id="rId4" imgW="2286000" imgH="431640" progId="Equation.3">
                  <p:embed/>
                </p:oleObj>
              </mc:Choice>
              <mc:Fallback>
                <p:oleObj name="Equação" r:id="rId4" imgW="228600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5563" y="5286375"/>
                        <a:ext cx="5470525"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372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ox(in)">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ox(i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37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Título 1"/>
          <p:cNvSpPr>
            <a:spLocks noGrp="1"/>
          </p:cNvSpPr>
          <p:nvPr>
            <p:ph type="title"/>
          </p:nvPr>
        </p:nvSpPr>
        <p:spPr/>
        <p:txBody>
          <a:bodyPr/>
          <a:lstStyle/>
          <a:p>
            <a:pPr eaLnBrk="1" hangingPunct="1"/>
            <a:r>
              <a:rPr lang="en-US" dirty="0" err="1"/>
              <a:t>Inicio</a:t>
            </a:r>
            <a:r>
              <a:rPr lang="en-US" dirty="0"/>
              <a:t> e </a:t>
            </a:r>
            <a:r>
              <a:rPr lang="en-US" dirty="0" err="1"/>
              <a:t>Fim</a:t>
            </a:r>
            <a:r>
              <a:rPr lang="en-US" dirty="0"/>
              <a:t> do Root Locus (cont.)</a:t>
            </a:r>
            <a:endParaRPr lang="pt-BR" dirty="0"/>
          </a:p>
        </p:txBody>
      </p:sp>
      <p:sp>
        <p:nvSpPr>
          <p:cNvPr id="3" name="Espaço Reservado para Conteúdo 2"/>
          <p:cNvSpPr>
            <a:spLocks noGrp="1"/>
          </p:cNvSpPr>
          <p:nvPr>
            <p:ph idx="1"/>
          </p:nvPr>
        </p:nvSpPr>
        <p:spPr/>
        <p:txBody>
          <a:bodyPr/>
          <a:lstStyle/>
          <a:p>
            <a:pPr eaLnBrk="1" hangingPunct="1"/>
            <a:r>
              <a:rPr lang="en-US" dirty="0"/>
              <a:t>No </a:t>
            </a:r>
            <a:r>
              <a:rPr lang="en-US" dirty="0" err="1"/>
              <a:t>inicio</a:t>
            </a:r>
            <a:r>
              <a:rPr lang="en-US" dirty="0"/>
              <a:t> do Root-Locus </a:t>
            </a:r>
            <a:r>
              <a:rPr lang="en-US" dirty="0" err="1"/>
              <a:t>temos</a:t>
            </a:r>
            <a:r>
              <a:rPr lang="en-US" dirty="0"/>
              <a:t> a </a:t>
            </a:r>
            <a:r>
              <a:rPr lang="en-US" dirty="0" err="1"/>
              <a:t>condição</a:t>
            </a:r>
            <a:endParaRPr lang="en-US" dirty="0"/>
          </a:p>
          <a:p>
            <a:pPr eaLnBrk="1" hangingPunct="1"/>
            <a:endParaRPr lang="en-US" dirty="0"/>
          </a:p>
          <a:p>
            <a:pPr eaLnBrk="1" hangingPunct="1"/>
            <a:endParaRPr lang="en-US" dirty="0"/>
          </a:p>
          <a:p>
            <a:pPr lvl="1" eaLnBrk="1" hangingPunct="1"/>
            <a:r>
              <a:rPr lang="en-US" dirty="0" err="1"/>
              <a:t>Significa</a:t>
            </a:r>
            <a:r>
              <a:rPr lang="en-US" dirty="0"/>
              <a:t> </a:t>
            </a:r>
            <a:r>
              <a:rPr lang="en-US" dirty="0" err="1"/>
              <a:t>que</a:t>
            </a:r>
            <a:r>
              <a:rPr lang="en-US" dirty="0"/>
              <a:t> o </a:t>
            </a:r>
            <a:r>
              <a:rPr lang="en-US" dirty="0" err="1"/>
              <a:t>o</a:t>
            </a:r>
            <a:r>
              <a:rPr lang="en-US" dirty="0"/>
              <a:t> Root-Locus “</a:t>
            </a:r>
            <a:r>
              <a:rPr lang="en-US" dirty="0" err="1"/>
              <a:t>começa</a:t>
            </a:r>
            <a:r>
              <a:rPr lang="en-US" dirty="0"/>
              <a:t>” </a:t>
            </a:r>
            <a:r>
              <a:rPr lang="en-US" dirty="0" err="1"/>
              <a:t>nos</a:t>
            </a:r>
            <a:r>
              <a:rPr lang="en-US" dirty="0"/>
              <a:t> </a:t>
            </a:r>
            <a:r>
              <a:rPr lang="en-US" dirty="0" err="1"/>
              <a:t>polos</a:t>
            </a:r>
            <a:r>
              <a:rPr lang="en-US" dirty="0"/>
              <a:t> ( </a:t>
            </a:r>
            <a:r>
              <a:rPr lang="en-US" dirty="0" err="1"/>
              <a:t>raízes</a:t>
            </a:r>
            <a:r>
              <a:rPr lang="en-US" dirty="0"/>
              <a:t> dos </a:t>
            </a:r>
            <a:r>
              <a:rPr lang="en-US" dirty="0" err="1"/>
              <a:t>denominadores</a:t>
            </a:r>
            <a:r>
              <a:rPr lang="en-US" dirty="0"/>
              <a:t> ) de G(s) e H(s)</a:t>
            </a:r>
          </a:p>
          <a:p>
            <a:pPr eaLnBrk="1" hangingPunct="1"/>
            <a:r>
              <a:rPr lang="en-US" dirty="0"/>
              <a:t>No final do Root-Locus </a:t>
            </a:r>
            <a:r>
              <a:rPr lang="en-US" dirty="0" err="1"/>
              <a:t>temos</a:t>
            </a:r>
            <a:r>
              <a:rPr lang="en-US" dirty="0"/>
              <a:t> a </a:t>
            </a:r>
            <a:r>
              <a:rPr lang="en-US" dirty="0" err="1"/>
              <a:t>condição</a:t>
            </a:r>
            <a:endParaRPr lang="en-US" dirty="0"/>
          </a:p>
          <a:p>
            <a:pPr lvl="1" eaLnBrk="1" hangingPunct="1"/>
            <a:endParaRPr lang="en-US" dirty="0"/>
          </a:p>
          <a:p>
            <a:pPr eaLnBrk="1" hangingPunct="1"/>
            <a:endParaRPr lang="en-US" dirty="0"/>
          </a:p>
          <a:p>
            <a:pPr lvl="1" eaLnBrk="1" hangingPunct="1"/>
            <a:r>
              <a:rPr lang="en-US" dirty="0" err="1"/>
              <a:t>Significa</a:t>
            </a:r>
            <a:r>
              <a:rPr lang="en-US" dirty="0"/>
              <a:t> </a:t>
            </a:r>
            <a:r>
              <a:rPr lang="en-US" dirty="0" err="1"/>
              <a:t>que</a:t>
            </a:r>
            <a:r>
              <a:rPr lang="en-US" dirty="0"/>
              <a:t> o Root-Locus “</a:t>
            </a:r>
            <a:r>
              <a:rPr lang="en-US" dirty="0" err="1"/>
              <a:t>termina</a:t>
            </a:r>
            <a:r>
              <a:rPr lang="en-US" dirty="0"/>
              <a:t>” </a:t>
            </a:r>
            <a:r>
              <a:rPr lang="en-US" dirty="0" err="1"/>
              <a:t>nos</a:t>
            </a:r>
            <a:r>
              <a:rPr lang="en-US" dirty="0"/>
              <a:t> zeros ( </a:t>
            </a:r>
            <a:r>
              <a:rPr lang="en-US" dirty="0" err="1"/>
              <a:t>raízes</a:t>
            </a:r>
            <a:r>
              <a:rPr lang="en-US" dirty="0"/>
              <a:t> dos </a:t>
            </a:r>
            <a:r>
              <a:rPr lang="en-US" dirty="0" err="1"/>
              <a:t>numeradores</a:t>
            </a:r>
            <a:r>
              <a:rPr lang="en-US" dirty="0"/>
              <a:t> ) de G(s) e H(s)</a:t>
            </a:r>
            <a:endParaRPr lang="pt-BR" dirty="0"/>
          </a:p>
        </p:txBody>
      </p:sp>
      <p:graphicFrame>
        <p:nvGraphicFramePr>
          <p:cNvPr id="437251" name="Object 3"/>
          <p:cNvGraphicFramePr>
            <a:graphicFrameLocks noChangeAspect="1"/>
          </p:cNvGraphicFramePr>
          <p:nvPr/>
        </p:nvGraphicFramePr>
        <p:xfrm>
          <a:off x="828675" y="1857375"/>
          <a:ext cx="7778750" cy="1031875"/>
        </p:xfrm>
        <a:graphic>
          <a:graphicData uri="http://schemas.openxmlformats.org/presentationml/2006/ole">
            <mc:AlternateContent xmlns:mc="http://schemas.openxmlformats.org/markup-compatibility/2006">
              <mc:Choice xmlns:v="urn:schemas-microsoft-com:vml" Requires="v">
                <p:oleObj name="Equação" r:id="rId2" imgW="3251160" imgH="431640" progId="Equation.3">
                  <p:embed/>
                </p:oleObj>
              </mc:Choice>
              <mc:Fallback>
                <p:oleObj name="Equação" r:id="rId2" imgW="3251160" imgH="431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857375"/>
                        <a:ext cx="7778750"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8276" name="Object 4"/>
          <p:cNvGraphicFramePr>
            <a:graphicFrameLocks noChangeAspect="1"/>
          </p:cNvGraphicFramePr>
          <p:nvPr/>
        </p:nvGraphicFramePr>
        <p:xfrm>
          <a:off x="863600" y="4540250"/>
          <a:ext cx="8143875" cy="1031875"/>
        </p:xfrm>
        <a:graphic>
          <a:graphicData uri="http://schemas.openxmlformats.org/presentationml/2006/ole">
            <mc:AlternateContent xmlns:mc="http://schemas.openxmlformats.org/markup-compatibility/2006">
              <mc:Choice xmlns:v="urn:schemas-microsoft-com:vml" Requires="v">
                <p:oleObj name="Equação" r:id="rId4" imgW="3403440" imgH="431640" progId="Equation.3">
                  <p:embed/>
                </p:oleObj>
              </mc:Choice>
              <mc:Fallback>
                <p:oleObj name="Equação" r:id="rId4" imgW="340344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 y="4540250"/>
                        <a:ext cx="8143875"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Elipse 6"/>
          <p:cNvSpPr/>
          <p:nvPr/>
        </p:nvSpPr>
        <p:spPr>
          <a:xfrm>
            <a:off x="6024563" y="2286000"/>
            <a:ext cx="2786062" cy="714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8" name="Elipse 7"/>
          <p:cNvSpPr/>
          <p:nvPr/>
        </p:nvSpPr>
        <p:spPr>
          <a:xfrm>
            <a:off x="6167438" y="4929188"/>
            <a:ext cx="2786062" cy="714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3725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ox(i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ox(in)">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ox(in)">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82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ox(i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ox(in)">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ítulo 1"/>
          <p:cNvSpPr>
            <a:spLocks noGrp="1"/>
          </p:cNvSpPr>
          <p:nvPr>
            <p:ph type="title"/>
          </p:nvPr>
        </p:nvSpPr>
        <p:spPr/>
        <p:txBody>
          <a:bodyPr/>
          <a:lstStyle/>
          <a:p>
            <a:pPr eaLnBrk="1" hangingPunct="1"/>
            <a:r>
              <a:rPr lang="en-US"/>
              <a:t>Comportamento no Infinito </a:t>
            </a:r>
            <a:br>
              <a:rPr lang="en-US"/>
            </a:br>
            <a:r>
              <a:rPr lang="en-US"/>
              <a:t>( a.k.a. assíntotas )</a:t>
            </a:r>
            <a:endParaRPr lang="pt-BR"/>
          </a:p>
        </p:txBody>
      </p:sp>
      <p:sp>
        <p:nvSpPr>
          <p:cNvPr id="3" name="Espaço Reservado para Conteúdo 2"/>
          <p:cNvSpPr>
            <a:spLocks noGrp="1"/>
          </p:cNvSpPr>
          <p:nvPr>
            <p:ph idx="1"/>
          </p:nvPr>
        </p:nvSpPr>
        <p:spPr/>
        <p:txBody>
          <a:bodyPr/>
          <a:lstStyle/>
          <a:p>
            <a:pPr eaLnBrk="1" hangingPunct="1"/>
            <a:r>
              <a:rPr lang="en-US" dirty="0"/>
              <a:t>As </a:t>
            </a:r>
            <a:r>
              <a:rPr lang="en-US" dirty="0" err="1"/>
              <a:t>retas</a:t>
            </a:r>
            <a:r>
              <a:rPr lang="en-US" dirty="0"/>
              <a:t> </a:t>
            </a:r>
            <a:r>
              <a:rPr lang="en-US" dirty="0" err="1"/>
              <a:t>para</a:t>
            </a:r>
            <a:r>
              <a:rPr lang="en-US" dirty="0"/>
              <a:t> as </a:t>
            </a:r>
            <a:r>
              <a:rPr lang="en-US" dirty="0" err="1"/>
              <a:t>quais</a:t>
            </a:r>
            <a:r>
              <a:rPr lang="en-US" dirty="0"/>
              <a:t> o Root-Locus converge </a:t>
            </a:r>
            <a:r>
              <a:rPr lang="en-US" dirty="0" err="1"/>
              <a:t>quando</a:t>
            </a:r>
            <a:r>
              <a:rPr lang="en-US" dirty="0"/>
              <a:t> </a:t>
            </a:r>
            <a:r>
              <a:rPr lang="en-US" dirty="0" err="1"/>
              <a:t>dois</a:t>
            </a:r>
            <a:r>
              <a:rPr lang="en-US" dirty="0"/>
              <a:t> </a:t>
            </a:r>
            <a:r>
              <a:rPr lang="en-US" dirty="0" err="1"/>
              <a:t>ou</a:t>
            </a:r>
            <a:r>
              <a:rPr lang="en-US" dirty="0"/>
              <a:t> </a:t>
            </a:r>
            <a:r>
              <a:rPr lang="en-US" dirty="0" err="1"/>
              <a:t>mais</a:t>
            </a:r>
            <a:r>
              <a:rPr lang="en-US" dirty="0"/>
              <a:t> de </a:t>
            </a:r>
            <a:r>
              <a:rPr lang="en-US" dirty="0" err="1"/>
              <a:t>seus</a:t>
            </a:r>
            <a:r>
              <a:rPr lang="en-US" dirty="0"/>
              <a:t> </a:t>
            </a:r>
            <a:r>
              <a:rPr lang="en-US" dirty="0" err="1"/>
              <a:t>ramos</a:t>
            </a:r>
            <a:r>
              <a:rPr lang="en-US" dirty="0"/>
              <a:t> </a:t>
            </a:r>
            <a:r>
              <a:rPr lang="en-US" dirty="0" err="1"/>
              <a:t>tendem</a:t>
            </a:r>
            <a:r>
              <a:rPr lang="en-US" dirty="0"/>
              <a:t> </a:t>
            </a:r>
            <a:r>
              <a:rPr lang="en-US" dirty="0" err="1"/>
              <a:t>ao</a:t>
            </a:r>
            <a:r>
              <a:rPr lang="en-US" dirty="0"/>
              <a:t> </a:t>
            </a:r>
            <a:r>
              <a:rPr lang="en-US" dirty="0" err="1"/>
              <a:t>infinito</a:t>
            </a:r>
            <a:r>
              <a:rPr lang="en-US" dirty="0"/>
              <a:t> é dada </a:t>
            </a:r>
            <a:r>
              <a:rPr lang="en-US" dirty="0" err="1"/>
              <a:t>por</a:t>
            </a:r>
            <a:r>
              <a:rPr lang="en-US" dirty="0"/>
              <a:t> </a:t>
            </a:r>
          </a:p>
          <a:p>
            <a:pPr lvl="1" eaLnBrk="1" hangingPunct="1"/>
            <a:r>
              <a:rPr lang="en-US" dirty="0"/>
              <a:t>A) um </a:t>
            </a:r>
            <a:r>
              <a:rPr lang="en-US" dirty="0" err="1"/>
              <a:t>ponto</a:t>
            </a:r>
            <a:r>
              <a:rPr lang="en-US" dirty="0"/>
              <a:t> (</a:t>
            </a:r>
            <a:r>
              <a:rPr lang="el-GR" dirty="0"/>
              <a:t>σ</a:t>
            </a:r>
            <a:r>
              <a:rPr lang="en-US" dirty="0"/>
              <a:t>) de </a:t>
            </a:r>
            <a:r>
              <a:rPr lang="en-US" dirty="0" err="1"/>
              <a:t>cruzamento</a:t>
            </a:r>
            <a:r>
              <a:rPr lang="en-US" dirty="0"/>
              <a:t> com o </a:t>
            </a:r>
            <a:r>
              <a:rPr lang="en-US" dirty="0" err="1"/>
              <a:t>eixo</a:t>
            </a:r>
            <a:r>
              <a:rPr lang="en-US" dirty="0"/>
              <a:t> dos </a:t>
            </a:r>
            <a:r>
              <a:rPr lang="en-US" dirty="0" err="1"/>
              <a:t>reais</a:t>
            </a:r>
            <a:endParaRPr lang="en-US" dirty="0"/>
          </a:p>
          <a:p>
            <a:pPr lvl="1" eaLnBrk="1" hangingPunct="1"/>
            <a:r>
              <a:rPr lang="en-US" dirty="0"/>
              <a:t>B) </a:t>
            </a:r>
            <a:r>
              <a:rPr lang="en-US" dirty="0" err="1"/>
              <a:t>ângulos</a:t>
            </a:r>
            <a:r>
              <a:rPr lang="en-US" dirty="0"/>
              <a:t> de </a:t>
            </a:r>
            <a:r>
              <a:rPr lang="en-US" dirty="0" err="1"/>
              <a:t>inclinação</a:t>
            </a:r>
            <a:r>
              <a:rPr lang="en-US" dirty="0"/>
              <a:t> (</a:t>
            </a:r>
            <a:r>
              <a:rPr lang="el-GR" dirty="0"/>
              <a:t>θ</a:t>
            </a:r>
            <a:r>
              <a:rPr lang="en-US" dirty="0"/>
              <a:t>) a </a:t>
            </a:r>
            <a:r>
              <a:rPr lang="en-US" dirty="0" err="1"/>
              <a:t>partir</a:t>
            </a:r>
            <a:r>
              <a:rPr lang="en-US" dirty="0"/>
              <a:t> do </a:t>
            </a:r>
            <a:r>
              <a:rPr lang="en-US" dirty="0" err="1"/>
              <a:t>ponto</a:t>
            </a:r>
            <a:r>
              <a:rPr lang="en-US" dirty="0"/>
              <a:t> </a:t>
            </a:r>
            <a:r>
              <a:rPr lang="el-GR" dirty="0"/>
              <a:t>σ</a:t>
            </a:r>
            <a:endParaRPr lang="en-US" dirty="0"/>
          </a:p>
          <a:p>
            <a:pPr lvl="1" eaLnBrk="1" hangingPunct="1"/>
            <a:r>
              <a:rPr lang="en-US" dirty="0" err="1"/>
              <a:t>Onde</a:t>
            </a:r>
            <a:r>
              <a:rPr lang="en-US" dirty="0"/>
              <a:t> :</a:t>
            </a:r>
            <a:endParaRPr lang="pt-BR" dirty="0"/>
          </a:p>
        </p:txBody>
      </p:sp>
      <p:graphicFrame>
        <p:nvGraphicFramePr>
          <p:cNvPr id="439298" name="Object 2"/>
          <p:cNvGraphicFramePr>
            <a:graphicFrameLocks noChangeAspect="1"/>
          </p:cNvGraphicFramePr>
          <p:nvPr/>
        </p:nvGraphicFramePr>
        <p:xfrm>
          <a:off x="3124200" y="4214813"/>
          <a:ext cx="3614738" cy="2185987"/>
        </p:xfrm>
        <a:graphic>
          <a:graphicData uri="http://schemas.openxmlformats.org/presentationml/2006/ole">
            <mc:AlternateContent xmlns:mc="http://schemas.openxmlformats.org/markup-compatibility/2006">
              <mc:Choice xmlns:v="urn:schemas-microsoft-com:vml" Requires="v">
                <p:oleObj name="Equação" r:id="rId2" imgW="1511280" imgH="914400" progId="Equation.3">
                  <p:embed/>
                </p:oleObj>
              </mc:Choice>
              <mc:Fallback>
                <p:oleObj name="Equação" r:id="rId2" imgW="1511280" imgH="914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214813"/>
                        <a:ext cx="3614738" cy="2185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39298"/>
                                        </p:tgtEl>
                                        <p:attrNameLst>
                                          <p:attrName>style.visibility</p:attrName>
                                        </p:attrNameLst>
                                      </p:cBhvr>
                                      <p:to>
                                        <p:strVal val="visible"/>
                                      </p:to>
                                    </p:set>
                                    <p:animEffect transition="in" filter="box(in)">
                                      <p:cBhvr>
                                        <p:cTn id="27" dur="500"/>
                                        <p:tgtEl>
                                          <p:spTgt spid="439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Título 1"/>
          <p:cNvSpPr>
            <a:spLocks noGrp="1"/>
          </p:cNvSpPr>
          <p:nvPr>
            <p:ph type="title"/>
          </p:nvPr>
        </p:nvSpPr>
        <p:spPr/>
        <p:txBody>
          <a:bodyPr/>
          <a:lstStyle/>
          <a:p>
            <a:r>
              <a:rPr lang="en-US"/>
              <a:t>Pontos de Entrada e Saida no Eixo Real</a:t>
            </a:r>
            <a:endParaRPr lang="pt-BR"/>
          </a:p>
        </p:txBody>
      </p:sp>
      <p:sp>
        <p:nvSpPr>
          <p:cNvPr id="3" name="Espaço Reservado para Conteúdo 2"/>
          <p:cNvSpPr>
            <a:spLocks noGrp="1"/>
          </p:cNvSpPr>
          <p:nvPr>
            <p:ph idx="1"/>
          </p:nvPr>
        </p:nvSpPr>
        <p:spPr>
          <a:xfrm>
            <a:off x="271463" y="1196975"/>
            <a:ext cx="4110037" cy="5381625"/>
          </a:xfrm>
        </p:spPr>
        <p:txBody>
          <a:bodyPr/>
          <a:lstStyle/>
          <a:p>
            <a:r>
              <a:rPr lang="en-US" dirty="0" err="1"/>
              <a:t>Analisando</a:t>
            </a:r>
            <a:r>
              <a:rPr lang="en-US" dirty="0"/>
              <a:t> o Root-Locus </a:t>
            </a:r>
            <a:r>
              <a:rPr lang="en-US" dirty="0" err="1"/>
              <a:t>percebe</a:t>
            </a:r>
            <a:r>
              <a:rPr lang="en-US" dirty="0"/>
              <a:t>-se :</a:t>
            </a:r>
          </a:p>
          <a:p>
            <a:pPr lvl="1"/>
            <a:r>
              <a:rPr lang="en-US" dirty="0"/>
              <a:t>A </a:t>
            </a:r>
            <a:r>
              <a:rPr lang="en-US" dirty="0" err="1"/>
              <a:t>medida</a:t>
            </a:r>
            <a:r>
              <a:rPr lang="en-US" dirty="0"/>
              <a:t> </a:t>
            </a:r>
            <a:r>
              <a:rPr lang="en-US" dirty="0" err="1"/>
              <a:t>que</a:t>
            </a:r>
            <a:r>
              <a:rPr lang="en-US" dirty="0"/>
              <a:t> K </a:t>
            </a:r>
            <a:r>
              <a:rPr lang="en-US" dirty="0" err="1"/>
              <a:t>aumenta</a:t>
            </a:r>
            <a:r>
              <a:rPr lang="en-US" dirty="0"/>
              <a:t> </a:t>
            </a:r>
            <a:r>
              <a:rPr lang="en-US" dirty="0" err="1"/>
              <a:t>os</a:t>
            </a:r>
            <a:r>
              <a:rPr lang="en-US" dirty="0"/>
              <a:t> </a:t>
            </a:r>
            <a:r>
              <a:rPr lang="en-US" dirty="0" err="1"/>
              <a:t>pólos</a:t>
            </a:r>
            <a:r>
              <a:rPr lang="en-US" dirty="0"/>
              <a:t> “</a:t>
            </a:r>
            <a:r>
              <a:rPr lang="en-US" dirty="0" err="1"/>
              <a:t>andam</a:t>
            </a:r>
            <a:r>
              <a:rPr lang="en-US" dirty="0"/>
              <a:t>” de -2 e -1 </a:t>
            </a:r>
            <a:r>
              <a:rPr lang="en-US" dirty="0" err="1"/>
              <a:t>para</a:t>
            </a:r>
            <a:r>
              <a:rPr lang="en-US" dirty="0"/>
              <a:t> 3 e 5</a:t>
            </a:r>
          </a:p>
          <a:p>
            <a:pPr lvl="1"/>
            <a:r>
              <a:rPr lang="en-US" dirty="0"/>
              <a:t>O </a:t>
            </a:r>
            <a:r>
              <a:rPr lang="en-US" dirty="0" err="1"/>
              <a:t>ponto</a:t>
            </a:r>
            <a:r>
              <a:rPr lang="en-US" dirty="0"/>
              <a:t> de </a:t>
            </a:r>
            <a:r>
              <a:rPr lang="en-US" i="1" dirty="0" err="1"/>
              <a:t>saída</a:t>
            </a:r>
            <a:r>
              <a:rPr lang="en-US" dirty="0"/>
              <a:t> é o </a:t>
            </a:r>
            <a:r>
              <a:rPr lang="en-US" dirty="0" err="1"/>
              <a:t>ponto</a:t>
            </a:r>
            <a:r>
              <a:rPr lang="en-US" dirty="0"/>
              <a:t> no </a:t>
            </a:r>
            <a:r>
              <a:rPr lang="en-US" dirty="0" err="1"/>
              <a:t>qual</a:t>
            </a:r>
            <a:r>
              <a:rPr lang="en-US" dirty="0"/>
              <a:t>, </a:t>
            </a:r>
            <a:r>
              <a:rPr lang="en-US" dirty="0" err="1"/>
              <a:t>para</a:t>
            </a:r>
            <a:r>
              <a:rPr lang="en-US" dirty="0"/>
              <a:t> </a:t>
            </a:r>
            <a:r>
              <a:rPr lang="en-US" dirty="0" err="1"/>
              <a:t>uma</a:t>
            </a:r>
            <a:r>
              <a:rPr lang="en-US" dirty="0"/>
              <a:t> </a:t>
            </a:r>
            <a:r>
              <a:rPr lang="en-US" dirty="0" err="1"/>
              <a:t>variável</a:t>
            </a:r>
            <a:r>
              <a:rPr lang="en-US" dirty="0"/>
              <a:t> </a:t>
            </a:r>
            <a:r>
              <a:rPr lang="en-US" dirty="0" err="1"/>
              <a:t>apenas</a:t>
            </a:r>
            <a:r>
              <a:rPr lang="en-US" dirty="0"/>
              <a:t> real </a:t>
            </a:r>
            <a:r>
              <a:rPr lang="el-GR" dirty="0"/>
              <a:t>σ</a:t>
            </a:r>
            <a:r>
              <a:rPr lang="en-US" dirty="0"/>
              <a:t>, o </a:t>
            </a:r>
            <a:r>
              <a:rPr lang="en-US" dirty="0" err="1"/>
              <a:t>ganho</a:t>
            </a:r>
            <a:r>
              <a:rPr lang="en-US" dirty="0"/>
              <a:t> </a:t>
            </a:r>
            <a:r>
              <a:rPr lang="en-US" dirty="0" err="1"/>
              <a:t>será</a:t>
            </a:r>
            <a:r>
              <a:rPr lang="en-US" dirty="0"/>
              <a:t> um </a:t>
            </a:r>
            <a:r>
              <a:rPr lang="en-US" dirty="0" err="1"/>
              <a:t>máximo</a:t>
            </a:r>
            <a:r>
              <a:rPr lang="en-US" dirty="0"/>
              <a:t> local</a:t>
            </a:r>
            <a:endParaRPr lang="pt-BR" dirty="0"/>
          </a:p>
        </p:txBody>
      </p:sp>
      <p:pic>
        <p:nvPicPr>
          <p:cNvPr id="498692" name="Picture 2"/>
          <p:cNvPicPr>
            <a:picLocks noChangeAspect="1" noChangeArrowheads="1"/>
          </p:cNvPicPr>
          <p:nvPr/>
        </p:nvPicPr>
        <p:blipFill>
          <a:blip r:embed="rId2"/>
          <a:srcRect/>
          <a:stretch>
            <a:fillRect/>
          </a:stretch>
        </p:blipFill>
        <p:spPr bwMode="auto">
          <a:xfrm>
            <a:off x="4405313" y="1357313"/>
            <a:ext cx="5334000" cy="4662487"/>
          </a:xfrm>
          <a:prstGeom prst="rect">
            <a:avLst/>
          </a:prstGeom>
          <a:noFill/>
          <a:ln w="12700">
            <a:noFill/>
            <a:miter lim="800000"/>
            <a:headEnd type="none" w="sm" len="sm"/>
            <a:tailEnd type="none" w="sm" len="sm"/>
          </a:ln>
        </p:spPr>
      </p:pic>
      <p:cxnSp>
        <p:nvCxnSpPr>
          <p:cNvPr id="6" name="Conector de seta reta 5"/>
          <p:cNvCxnSpPr/>
          <p:nvPr/>
        </p:nvCxnSpPr>
        <p:spPr>
          <a:xfrm flipV="1">
            <a:off x="4095750" y="4143375"/>
            <a:ext cx="1071563" cy="5000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Título 1"/>
          <p:cNvSpPr>
            <a:spLocks noGrp="1"/>
          </p:cNvSpPr>
          <p:nvPr>
            <p:ph type="title"/>
          </p:nvPr>
        </p:nvSpPr>
        <p:spPr/>
        <p:txBody>
          <a:bodyPr/>
          <a:lstStyle/>
          <a:p>
            <a:r>
              <a:rPr lang="en-US"/>
              <a:t>Pontos de Entrada e Saida no Eixo Real</a:t>
            </a:r>
            <a:endParaRPr lang="pt-BR"/>
          </a:p>
        </p:txBody>
      </p:sp>
      <p:sp>
        <p:nvSpPr>
          <p:cNvPr id="3" name="Espaço Reservado para Conteúdo 2"/>
          <p:cNvSpPr>
            <a:spLocks noGrp="1"/>
          </p:cNvSpPr>
          <p:nvPr>
            <p:ph idx="1"/>
          </p:nvPr>
        </p:nvSpPr>
        <p:spPr>
          <a:xfrm>
            <a:off x="271463" y="1000125"/>
            <a:ext cx="4110037" cy="5381625"/>
          </a:xfrm>
        </p:spPr>
        <p:txBody>
          <a:bodyPr/>
          <a:lstStyle/>
          <a:p>
            <a:r>
              <a:rPr lang="en-US" dirty="0" err="1"/>
              <a:t>Analisando</a:t>
            </a:r>
            <a:r>
              <a:rPr lang="en-US" dirty="0"/>
              <a:t> o Root-Locus </a:t>
            </a:r>
            <a:r>
              <a:rPr lang="en-US" dirty="0" err="1"/>
              <a:t>percebe</a:t>
            </a:r>
            <a:r>
              <a:rPr lang="en-US" dirty="0"/>
              <a:t>-se :</a:t>
            </a:r>
          </a:p>
          <a:p>
            <a:pPr lvl="1"/>
            <a:r>
              <a:rPr lang="en-US" dirty="0"/>
              <a:t>A </a:t>
            </a:r>
            <a:r>
              <a:rPr lang="en-US" dirty="0" err="1"/>
              <a:t>medida</a:t>
            </a:r>
            <a:r>
              <a:rPr lang="en-US" dirty="0"/>
              <a:t> </a:t>
            </a:r>
            <a:r>
              <a:rPr lang="en-US" dirty="0" err="1"/>
              <a:t>que</a:t>
            </a:r>
            <a:r>
              <a:rPr lang="en-US" dirty="0"/>
              <a:t> K </a:t>
            </a:r>
            <a:r>
              <a:rPr lang="en-US" dirty="0" err="1"/>
              <a:t>aumenta</a:t>
            </a:r>
            <a:r>
              <a:rPr lang="en-US" dirty="0"/>
              <a:t> </a:t>
            </a:r>
            <a:r>
              <a:rPr lang="en-US" dirty="0" err="1"/>
              <a:t>os</a:t>
            </a:r>
            <a:r>
              <a:rPr lang="en-US" dirty="0"/>
              <a:t> </a:t>
            </a:r>
            <a:r>
              <a:rPr lang="en-US" dirty="0" err="1"/>
              <a:t>pólos</a:t>
            </a:r>
            <a:r>
              <a:rPr lang="en-US" dirty="0"/>
              <a:t> “</a:t>
            </a:r>
            <a:r>
              <a:rPr lang="en-US" dirty="0" err="1"/>
              <a:t>andam</a:t>
            </a:r>
            <a:r>
              <a:rPr lang="en-US" dirty="0"/>
              <a:t>” de -2 e -1 </a:t>
            </a:r>
            <a:r>
              <a:rPr lang="en-US" dirty="0" err="1"/>
              <a:t>para</a:t>
            </a:r>
            <a:r>
              <a:rPr lang="en-US" dirty="0"/>
              <a:t> 3 e 5</a:t>
            </a:r>
          </a:p>
          <a:p>
            <a:pPr lvl="1"/>
            <a:r>
              <a:rPr lang="en-US" dirty="0"/>
              <a:t>O </a:t>
            </a:r>
            <a:r>
              <a:rPr lang="en-US" dirty="0" err="1"/>
              <a:t>ponto</a:t>
            </a:r>
            <a:r>
              <a:rPr lang="en-US" dirty="0"/>
              <a:t> de </a:t>
            </a:r>
            <a:r>
              <a:rPr lang="en-US" i="1" dirty="0" err="1"/>
              <a:t>entrada</a:t>
            </a:r>
            <a:r>
              <a:rPr lang="en-US" dirty="0"/>
              <a:t> é o </a:t>
            </a:r>
            <a:r>
              <a:rPr lang="en-US" dirty="0" err="1"/>
              <a:t>ponto</a:t>
            </a:r>
            <a:r>
              <a:rPr lang="en-US" dirty="0"/>
              <a:t> no </a:t>
            </a:r>
            <a:r>
              <a:rPr lang="en-US" dirty="0" err="1"/>
              <a:t>qual</a:t>
            </a:r>
            <a:r>
              <a:rPr lang="en-US" dirty="0"/>
              <a:t>, </a:t>
            </a:r>
            <a:r>
              <a:rPr lang="en-US" dirty="0" err="1"/>
              <a:t>para</a:t>
            </a:r>
            <a:r>
              <a:rPr lang="en-US" dirty="0"/>
              <a:t> </a:t>
            </a:r>
            <a:r>
              <a:rPr lang="en-US" dirty="0" err="1"/>
              <a:t>uma</a:t>
            </a:r>
            <a:r>
              <a:rPr lang="en-US" dirty="0"/>
              <a:t> </a:t>
            </a:r>
            <a:r>
              <a:rPr lang="en-US" dirty="0" err="1"/>
              <a:t>variável</a:t>
            </a:r>
            <a:r>
              <a:rPr lang="en-US" dirty="0"/>
              <a:t> </a:t>
            </a:r>
            <a:r>
              <a:rPr lang="en-US" dirty="0" err="1"/>
              <a:t>apenas</a:t>
            </a:r>
            <a:r>
              <a:rPr lang="en-US" dirty="0"/>
              <a:t> real </a:t>
            </a:r>
            <a:r>
              <a:rPr lang="el-GR" dirty="0"/>
              <a:t>σ</a:t>
            </a:r>
            <a:r>
              <a:rPr lang="en-US" dirty="0"/>
              <a:t>, o </a:t>
            </a:r>
            <a:r>
              <a:rPr lang="en-US" dirty="0" err="1"/>
              <a:t>ganho</a:t>
            </a:r>
            <a:r>
              <a:rPr lang="en-US" dirty="0"/>
              <a:t> </a:t>
            </a:r>
            <a:r>
              <a:rPr lang="en-US" dirty="0" err="1"/>
              <a:t>será</a:t>
            </a:r>
            <a:r>
              <a:rPr lang="en-US" dirty="0"/>
              <a:t> um </a:t>
            </a:r>
            <a:r>
              <a:rPr lang="en-US" dirty="0" err="1"/>
              <a:t>mínimo</a:t>
            </a:r>
            <a:r>
              <a:rPr lang="en-US" dirty="0"/>
              <a:t> local</a:t>
            </a:r>
            <a:endParaRPr lang="pt-BR" dirty="0"/>
          </a:p>
        </p:txBody>
      </p:sp>
      <p:pic>
        <p:nvPicPr>
          <p:cNvPr id="499716" name="Picture 2"/>
          <p:cNvPicPr>
            <a:picLocks noChangeAspect="1" noChangeArrowheads="1"/>
          </p:cNvPicPr>
          <p:nvPr/>
        </p:nvPicPr>
        <p:blipFill>
          <a:blip r:embed="rId2"/>
          <a:srcRect/>
          <a:stretch>
            <a:fillRect/>
          </a:stretch>
        </p:blipFill>
        <p:spPr bwMode="auto">
          <a:xfrm>
            <a:off x="4405313" y="1357313"/>
            <a:ext cx="5334000" cy="4662487"/>
          </a:xfrm>
          <a:prstGeom prst="rect">
            <a:avLst/>
          </a:prstGeom>
          <a:noFill/>
          <a:ln w="12700">
            <a:noFill/>
            <a:miter lim="800000"/>
            <a:headEnd type="none" w="sm" len="sm"/>
            <a:tailEnd type="none" w="sm" len="sm"/>
          </a:ln>
        </p:spPr>
      </p:pic>
      <p:cxnSp>
        <p:nvCxnSpPr>
          <p:cNvPr id="6" name="Conector de seta reta 5"/>
          <p:cNvCxnSpPr/>
          <p:nvPr/>
        </p:nvCxnSpPr>
        <p:spPr>
          <a:xfrm flipV="1">
            <a:off x="3952875" y="4143375"/>
            <a:ext cx="4143375" cy="785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Título 1"/>
          <p:cNvSpPr>
            <a:spLocks noGrp="1"/>
          </p:cNvSpPr>
          <p:nvPr>
            <p:ph type="title"/>
          </p:nvPr>
        </p:nvSpPr>
        <p:spPr/>
        <p:txBody>
          <a:bodyPr/>
          <a:lstStyle/>
          <a:p>
            <a:r>
              <a:rPr lang="en-US"/>
              <a:t>Logo para determinar tais pontos :</a:t>
            </a:r>
            <a:endParaRPr lang="pt-BR"/>
          </a:p>
        </p:txBody>
      </p:sp>
      <p:sp>
        <p:nvSpPr>
          <p:cNvPr id="3" name="Espaço Reservado para Conteúdo 2"/>
          <p:cNvSpPr>
            <a:spLocks noGrp="1"/>
          </p:cNvSpPr>
          <p:nvPr>
            <p:ph idx="1"/>
          </p:nvPr>
        </p:nvSpPr>
        <p:spPr>
          <a:xfrm>
            <a:off x="271463" y="1000125"/>
            <a:ext cx="4110037" cy="5381625"/>
          </a:xfrm>
        </p:spPr>
        <p:txBody>
          <a:bodyPr/>
          <a:lstStyle/>
          <a:p>
            <a:r>
              <a:rPr lang="en-US"/>
              <a:t>Pode-se proceder da seguinte forma:</a:t>
            </a:r>
          </a:p>
          <a:p>
            <a:pPr lvl="1"/>
            <a:r>
              <a:rPr lang="en-US"/>
              <a:t>Substitui-se a variável complex </a:t>
            </a:r>
            <a:r>
              <a:rPr lang="en-US" i="1"/>
              <a:t>s </a:t>
            </a:r>
            <a:r>
              <a:rPr lang="en-US"/>
              <a:t>por uma variável real </a:t>
            </a:r>
            <a:r>
              <a:rPr lang="el-GR"/>
              <a:t>σ</a:t>
            </a:r>
            <a:endParaRPr lang="en-US"/>
          </a:p>
          <a:p>
            <a:pPr lvl="1"/>
            <a:r>
              <a:rPr lang="en-US"/>
              <a:t>Deriva-se a expressão K=1/(G(</a:t>
            </a:r>
            <a:r>
              <a:rPr lang="el-GR"/>
              <a:t>σ</a:t>
            </a:r>
            <a:r>
              <a:rPr lang="en-US"/>
              <a:t>).H(</a:t>
            </a:r>
            <a:r>
              <a:rPr lang="el-GR"/>
              <a:t>σ</a:t>
            </a:r>
            <a:r>
              <a:rPr lang="en-US"/>
              <a:t>))</a:t>
            </a:r>
          </a:p>
          <a:p>
            <a:pPr lvl="1"/>
            <a:r>
              <a:rPr lang="en-US"/>
              <a:t>Encontra-se os pontos de derivada = 0 (max e min)</a:t>
            </a:r>
            <a:endParaRPr lang="pt-BR"/>
          </a:p>
        </p:txBody>
      </p:sp>
      <p:pic>
        <p:nvPicPr>
          <p:cNvPr id="500740" name="Picture 2"/>
          <p:cNvPicPr>
            <a:picLocks noChangeAspect="1" noChangeArrowheads="1"/>
          </p:cNvPicPr>
          <p:nvPr/>
        </p:nvPicPr>
        <p:blipFill>
          <a:blip r:embed="rId2"/>
          <a:srcRect/>
          <a:stretch>
            <a:fillRect/>
          </a:stretch>
        </p:blipFill>
        <p:spPr bwMode="auto">
          <a:xfrm>
            <a:off x="4405313" y="1357313"/>
            <a:ext cx="5334000" cy="4662487"/>
          </a:xfrm>
          <a:prstGeom prst="rect">
            <a:avLst/>
          </a:prstGeom>
          <a:noFill/>
          <a:ln w="12700">
            <a:noFill/>
            <a:miter lim="800000"/>
            <a:headEnd type="none" w="sm" len="sm"/>
            <a:tailEnd type="none" w="sm" len="sm"/>
          </a:ln>
        </p:spPr>
      </p:pic>
      <p:cxnSp>
        <p:nvCxnSpPr>
          <p:cNvPr id="6" name="Conector de seta reta 5"/>
          <p:cNvCxnSpPr/>
          <p:nvPr/>
        </p:nvCxnSpPr>
        <p:spPr>
          <a:xfrm flipV="1">
            <a:off x="3952875" y="4143375"/>
            <a:ext cx="4143375" cy="785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ítulo 1"/>
          <p:cNvSpPr>
            <a:spLocks noGrp="1"/>
          </p:cNvSpPr>
          <p:nvPr>
            <p:ph type="title"/>
          </p:nvPr>
        </p:nvSpPr>
        <p:spPr/>
        <p:txBody>
          <a:bodyPr/>
          <a:lstStyle/>
          <a:p>
            <a:r>
              <a:rPr lang="en-US"/>
              <a:t>Pontos de entrada e saída no eixo real</a:t>
            </a:r>
            <a:br>
              <a:rPr lang="en-US"/>
            </a:br>
            <a:r>
              <a:rPr lang="en-US"/>
              <a:t>Método alternativo</a:t>
            </a:r>
            <a:endParaRPr lang="pt-BR"/>
          </a:p>
        </p:txBody>
      </p:sp>
      <p:sp>
        <p:nvSpPr>
          <p:cNvPr id="91140" name="Espaço Reservado para Conteúdo 2"/>
          <p:cNvSpPr>
            <a:spLocks noGrp="1"/>
          </p:cNvSpPr>
          <p:nvPr>
            <p:ph idx="1"/>
          </p:nvPr>
        </p:nvSpPr>
        <p:spPr/>
        <p:txBody>
          <a:bodyPr/>
          <a:lstStyle/>
          <a:p>
            <a:r>
              <a:rPr lang="en-US"/>
              <a:t>Pode-se demonstrar que os pontos de derivada nula, de K em relação a </a:t>
            </a:r>
            <a:r>
              <a:rPr lang="el-GR"/>
              <a:t>σ</a:t>
            </a:r>
            <a:r>
              <a:rPr lang="en-US"/>
              <a:t>, são dados por :</a:t>
            </a:r>
            <a:endParaRPr lang="pt-BR"/>
          </a:p>
        </p:txBody>
      </p:sp>
      <p:graphicFrame>
        <p:nvGraphicFramePr>
          <p:cNvPr id="439298" name="Object 2"/>
          <p:cNvGraphicFramePr>
            <a:graphicFrameLocks noChangeAspect="1"/>
          </p:cNvGraphicFramePr>
          <p:nvPr/>
        </p:nvGraphicFramePr>
        <p:xfrm>
          <a:off x="2863850" y="2500313"/>
          <a:ext cx="3221038" cy="1062037"/>
        </p:xfrm>
        <a:graphic>
          <a:graphicData uri="http://schemas.openxmlformats.org/presentationml/2006/ole">
            <mc:AlternateContent xmlns:mc="http://schemas.openxmlformats.org/markup-compatibility/2006">
              <mc:Choice xmlns:v="urn:schemas-microsoft-com:vml" Requires="v">
                <p:oleObj name="Equação" r:id="rId2" imgW="1346040" imgH="444240" progId="Equation.3">
                  <p:embed/>
                </p:oleObj>
              </mc:Choice>
              <mc:Fallback>
                <p:oleObj name="Equação" r:id="rId2" imgW="1346040" imgH="4442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850" y="2500313"/>
                        <a:ext cx="3221038" cy="1062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39298"/>
                                        </p:tgtEl>
                                        <p:attrNameLst>
                                          <p:attrName>style.visibility</p:attrName>
                                        </p:attrNameLst>
                                      </p:cBhvr>
                                      <p:to>
                                        <p:strVal val="visible"/>
                                      </p:to>
                                    </p:set>
                                    <p:animEffect transition="in" filter="box(in)">
                                      <p:cBhvr>
                                        <p:cTn id="7" dur="500"/>
                                        <p:tgtEl>
                                          <p:spTgt spid="439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Título 1"/>
          <p:cNvSpPr>
            <a:spLocks noGrp="1"/>
          </p:cNvSpPr>
          <p:nvPr>
            <p:ph type="title"/>
          </p:nvPr>
        </p:nvSpPr>
        <p:spPr/>
        <p:txBody>
          <a:bodyPr/>
          <a:lstStyle/>
          <a:p>
            <a:r>
              <a:rPr lang="en-US" dirty="0" err="1"/>
              <a:t>Intersecção</a:t>
            </a:r>
            <a:r>
              <a:rPr lang="en-US" dirty="0"/>
              <a:t> do Root-Locus com o </a:t>
            </a:r>
            <a:r>
              <a:rPr lang="en-US" dirty="0" err="1"/>
              <a:t>eixo</a:t>
            </a:r>
            <a:r>
              <a:rPr lang="en-US" dirty="0"/>
              <a:t> </a:t>
            </a:r>
            <a:r>
              <a:rPr lang="en-US" dirty="0" err="1"/>
              <a:t>imaginário</a:t>
            </a:r>
            <a:r>
              <a:rPr lang="en-US" dirty="0"/>
              <a:t> (s=</a:t>
            </a:r>
            <a:r>
              <a:rPr lang="en-US" dirty="0" err="1"/>
              <a:t>jw</a:t>
            </a:r>
            <a:r>
              <a:rPr lang="en-US" dirty="0"/>
              <a:t>)</a:t>
            </a:r>
            <a:endParaRPr lang="pt-BR" dirty="0"/>
          </a:p>
        </p:txBody>
      </p:sp>
      <p:sp>
        <p:nvSpPr>
          <p:cNvPr id="3" name="Espaço Reservado para Conteúdo 2"/>
          <p:cNvSpPr>
            <a:spLocks noGrp="1"/>
          </p:cNvSpPr>
          <p:nvPr>
            <p:ph idx="1"/>
          </p:nvPr>
        </p:nvSpPr>
        <p:spPr>
          <a:xfrm>
            <a:off x="271463" y="1333500"/>
            <a:ext cx="9410700" cy="4667250"/>
          </a:xfrm>
        </p:spPr>
        <p:txBody>
          <a:bodyPr/>
          <a:lstStyle/>
          <a:p>
            <a:r>
              <a:rPr lang="en-US" dirty="0" err="1"/>
              <a:t>Neste</a:t>
            </a:r>
            <a:r>
              <a:rPr lang="en-US" dirty="0"/>
              <a:t> </a:t>
            </a:r>
            <a:r>
              <a:rPr lang="en-US" dirty="0" err="1"/>
              <a:t>ponto</a:t>
            </a:r>
            <a:r>
              <a:rPr lang="en-US" dirty="0"/>
              <a:t> o </a:t>
            </a:r>
            <a:r>
              <a:rPr lang="en-US" dirty="0" err="1"/>
              <a:t>sistema</a:t>
            </a:r>
            <a:r>
              <a:rPr lang="en-US" dirty="0"/>
              <a:t> é </a:t>
            </a:r>
            <a:r>
              <a:rPr lang="en-US" dirty="0" err="1"/>
              <a:t>marginalmente</a:t>
            </a:r>
            <a:r>
              <a:rPr lang="en-US" dirty="0"/>
              <a:t> </a:t>
            </a:r>
            <a:r>
              <a:rPr lang="en-US" dirty="0" err="1"/>
              <a:t>estável</a:t>
            </a:r>
            <a:r>
              <a:rPr lang="en-US" dirty="0"/>
              <a:t>. </a:t>
            </a:r>
          </a:p>
          <a:p>
            <a:r>
              <a:rPr lang="en-US" dirty="0"/>
              <a:t>O </a:t>
            </a:r>
            <a:r>
              <a:rPr lang="en-US" dirty="0" err="1"/>
              <a:t>método</a:t>
            </a:r>
            <a:r>
              <a:rPr lang="en-US" dirty="0"/>
              <a:t> </a:t>
            </a:r>
            <a:r>
              <a:rPr lang="en-US" dirty="0" err="1"/>
              <a:t>consiste</a:t>
            </a:r>
            <a:r>
              <a:rPr lang="en-US" dirty="0"/>
              <a:t> </a:t>
            </a:r>
            <a:r>
              <a:rPr lang="en-US" dirty="0" err="1"/>
              <a:t>em</a:t>
            </a:r>
            <a:r>
              <a:rPr lang="en-US" dirty="0"/>
              <a:t> </a:t>
            </a:r>
            <a:r>
              <a:rPr lang="en-US" dirty="0" err="1"/>
              <a:t>calcular</a:t>
            </a:r>
            <a:r>
              <a:rPr lang="en-US" dirty="0"/>
              <a:t> o w </a:t>
            </a:r>
            <a:r>
              <a:rPr lang="en-US" dirty="0" err="1"/>
              <a:t>tal</a:t>
            </a:r>
            <a:r>
              <a:rPr lang="en-US" dirty="0"/>
              <a:t> </a:t>
            </a:r>
            <a:r>
              <a:rPr lang="en-US" dirty="0" err="1"/>
              <a:t>que</a:t>
            </a:r>
            <a:r>
              <a:rPr lang="en-US" dirty="0"/>
              <a:t> </a:t>
            </a:r>
            <a:r>
              <a:rPr lang="en-US" dirty="0" err="1"/>
              <a:t>jw</a:t>
            </a:r>
            <a:r>
              <a:rPr lang="en-US" dirty="0"/>
              <a:t> </a:t>
            </a:r>
            <a:r>
              <a:rPr lang="en-US" dirty="0" err="1"/>
              <a:t>seja</a:t>
            </a:r>
            <a:r>
              <a:rPr lang="en-US" dirty="0"/>
              <a:t> </a:t>
            </a:r>
            <a:r>
              <a:rPr lang="en-US" dirty="0" err="1"/>
              <a:t>uma</a:t>
            </a:r>
            <a:r>
              <a:rPr lang="en-US" dirty="0"/>
              <a:t> </a:t>
            </a:r>
            <a:r>
              <a:rPr lang="en-US" dirty="0" err="1"/>
              <a:t>raíz</a:t>
            </a:r>
            <a:r>
              <a:rPr lang="en-US" dirty="0"/>
              <a:t> </a:t>
            </a:r>
            <a:r>
              <a:rPr lang="en-US" dirty="0" err="1"/>
              <a:t>em</a:t>
            </a:r>
            <a:r>
              <a:rPr lang="en-US" dirty="0"/>
              <a:t> </a:t>
            </a:r>
            <a:r>
              <a:rPr lang="en-US" dirty="0" err="1"/>
              <a:t>malha</a:t>
            </a:r>
            <a:r>
              <a:rPr lang="en-US" dirty="0"/>
              <a:t> </a:t>
            </a:r>
            <a:r>
              <a:rPr lang="en-US" dirty="0" err="1"/>
              <a:t>fechada</a:t>
            </a:r>
            <a:r>
              <a:rPr lang="en-US" dirty="0"/>
              <a:t> de T(s)</a:t>
            </a:r>
          </a:p>
          <a:p>
            <a:r>
              <a:rPr lang="en-US" dirty="0"/>
              <a:t>Para </a:t>
            </a:r>
            <a:r>
              <a:rPr lang="en-US" dirty="0" err="1"/>
              <a:t>tanto</a:t>
            </a:r>
            <a:r>
              <a:rPr lang="en-US" dirty="0"/>
              <a:t> </a:t>
            </a:r>
            <a:r>
              <a:rPr lang="en-US" dirty="0" err="1"/>
              <a:t>jw</a:t>
            </a:r>
            <a:r>
              <a:rPr lang="en-US" dirty="0"/>
              <a:t> </a:t>
            </a:r>
            <a:r>
              <a:rPr lang="en-US" dirty="0" err="1"/>
              <a:t>deverá</a:t>
            </a:r>
            <a:r>
              <a:rPr lang="en-US" dirty="0"/>
              <a:t> </a:t>
            </a:r>
            <a:r>
              <a:rPr lang="en-US" dirty="0" err="1"/>
              <a:t>fazer</a:t>
            </a:r>
            <a:r>
              <a:rPr lang="en-US" dirty="0"/>
              <a:t> parte do root-locus e </a:t>
            </a:r>
            <a:r>
              <a:rPr lang="en-US" dirty="0" err="1"/>
              <a:t>neste</a:t>
            </a:r>
            <a:r>
              <a:rPr lang="en-US" dirty="0"/>
              <a:t> </a:t>
            </a:r>
            <a:r>
              <a:rPr lang="en-US" dirty="0" err="1"/>
              <a:t>caso</a:t>
            </a:r>
            <a:r>
              <a:rPr lang="en-US" dirty="0"/>
              <a:t> G(</a:t>
            </a:r>
            <a:r>
              <a:rPr lang="en-US" dirty="0" err="1"/>
              <a:t>jw</a:t>
            </a:r>
            <a:r>
              <a:rPr lang="en-US" dirty="0"/>
              <a:t>)/[1+G(</a:t>
            </a:r>
            <a:r>
              <a:rPr lang="en-US" dirty="0" err="1"/>
              <a:t>jw</a:t>
            </a:r>
            <a:r>
              <a:rPr lang="en-US" dirty="0"/>
              <a:t>)H(</a:t>
            </a:r>
            <a:r>
              <a:rPr lang="en-US" dirty="0" err="1"/>
              <a:t>jw</a:t>
            </a:r>
            <a:r>
              <a:rPr lang="en-US" dirty="0"/>
              <a:t>)] </a:t>
            </a:r>
            <a:r>
              <a:rPr lang="en-US" dirty="0" err="1"/>
              <a:t>deverá</a:t>
            </a:r>
            <a:r>
              <a:rPr lang="en-US" dirty="0"/>
              <a:t> </a:t>
            </a:r>
            <a:r>
              <a:rPr lang="en-US" dirty="0" err="1"/>
              <a:t>ter</a:t>
            </a:r>
            <a:r>
              <a:rPr lang="en-US" dirty="0"/>
              <a:t> parte </a:t>
            </a:r>
            <a:r>
              <a:rPr lang="en-US" dirty="0" err="1"/>
              <a:t>imaginária</a:t>
            </a:r>
            <a:r>
              <a:rPr lang="en-US" dirty="0"/>
              <a:t> </a:t>
            </a:r>
            <a:r>
              <a:rPr lang="en-US" dirty="0" err="1"/>
              <a:t>nula</a:t>
            </a:r>
            <a:endParaRPr lang="en-US" dirty="0"/>
          </a:p>
          <a:p>
            <a:r>
              <a:rPr lang="en-US" dirty="0" err="1"/>
              <a:t>Depois</a:t>
            </a:r>
            <a:r>
              <a:rPr lang="en-US" dirty="0"/>
              <a:t> </a:t>
            </a:r>
            <a:r>
              <a:rPr lang="en-US" dirty="0" err="1"/>
              <a:t>calcula</a:t>
            </a:r>
            <a:r>
              <a:rPr lang="en-US" dirty="0"/>
              <a:t>-se o </a:t>
            </a:r>
            <a:r>
              <a:rPr lang="en-US" dirty="0" err="1"/>
              <a:t>ganho</a:t>
            </a:r>
            <a:r>
              <a:rPr lang="en-US" dirty="0"/>
              <a:t> a </a:t>
            </a:r>
            <a:r>
              <a:rPr lang="en-US" dirty="0" err="1"/>
              <a:t>partir</a:t>
            </a:r>
            <a:r>
              <a:rPr lang="en-US" dirty="0"/>
              <a:t> de 			K=-1/G(</a:t>
            </a:r>
            <a:r>
              <a:rPr lang="en-US" dirty="0" err="1"/>
              <a:t>jw</a:t>
            </a:r>
            <a:r>
              <a:rPr lang="en-US" dirty="0"/>
              <a:t>)H(</a:t>
            </a:r>
            <a:r>
              <a:rPr lang="en-US" dirty="0" err="1"/>
              <a:t>jw</a:t>
            </a:r>
            <a:r>
              <a:rPr lang="en-US" dirty="0"/>
              <a:t>) . </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Título 1"/>
          <p:cNvSpPr>
            <a:spLocks noGrp="1"/>
          </p:cNvSpPr>
          <p:nvPr>
            <p:ph type="title"/>
          </p:nvPr>
        </p:nvSpPr>
        <p:spPr/>
        <p:txBody>
          <a:bodyPr/>
          <a:lstStyle/>
          <a:p>
            <a:r>
              <a:rPr lang="en-US"/>
              <a:t>Outros tópicos :</a:t>
            </a:r>
            <a:endParaRPr lang="pt-BR"/>
          </a:p>
        </p:txBody>
      </p:sp>
      <p:sp>
        <p:nvSpPr>
          <p:cNvPr id="502787" name="Espaço Reservado para Conteúdo 2"/>
          <p:cNvSpPr>
            <a:spLocks noGrp="1"/>
          </p:cNvSpPr>
          <p:nvPr>
            <p:ph idx="1"/>
          </p:nvPr>
        </p:nvSpPr>
        <p:spPr/>
        <p:txBody>
          <a:bodyPr/>
          <a:lstStyle/>
          <a:p>
            <a:endParaRPr lang="en-US" dirty="0"/>
          </a:p>
          <a:p>
            <a:r>
              <a:rPr lang="en-US" dirty="0"/>
              <a:t>Root-Locus </a:t>
            </a:r>
            <a:r>
              <a:rPr lang="en-US" dirty="0" err="1"/>
              <a:t>para</a:t>
            </a:r>
            <a:r>
              <a:rPr lang="en-US" dirty="0"/>
              <a:t> um </a:t>
            </a:r>
            <a:r>
              <a:rPr lang="en-US" dirty="0" err="1"/>
              <a:t>parâmetro</a:t>
            </a:r>
            <a:r>
              <a:rPr lang="en-US" dirty="0"/>
              <a:t> </a:t>
            </a:r>
            <a:r>
              <a:rPr lang="en-US" dirty="0" err="1"/>
              <a:t>qualquer</a:t>
            </a:r>
            <a:endParaRPr lang="en-US" dirty="0"/>
          </a:p>
          <a:p>
            <a:endParaRPr lang="en-US" dirty="0"/>
          </a:p>
          <a:p>
            <a:r>
              <a:rPr lang="en-US" dirty="0"/>
              <a:t>Root-Locus com </a:t>
            </a:r>
            <a:r>
              <a:rPr lang="en-US" dirty="0" err="1"/>
              <a:t>Realimentação</a:t>
            </a:r>
            <a:r>
              <a:rPr lang="en-US" dirty="0"/>
              <a:t> </a:t>
            </a:r>
            <a:r>
              <a:rPr lang="en-US" dirty="0" err="1"/>
              <a:t>Positiva</a:t>
            </a:r>
            <a:endParaRPr lang="en-US" dirty="0"/>
          </a:p>
          <a:p>
            <a:endParaRPr lang="en-US" dirty="0"/>
          </a:p>
          <a:p>
            <a:r>
              <a:rPr lang="en-US" dirty="0" err="1"/>
              <a:t>Sensibilidade</a:t>
            </a:r>
            <a:r>
              <a:rPr lang="en-US" dirty="0"/>
              <a:t> dos </a:t>
            </a:r>
            <a:r>
              <a:rPr lang="en-US" dirty="0" err="1"/>
              <a:t>Pólos</a:t>
            </a:r>
            <a:r>
              <a:rPr lang="en-US" dirty="0"/>
              <a:t> </a:t>
            </a:r>
            <a:r>
              <a:rPr lang="en-US" dirty="0" err="1"/>
              <a:t>ao</a:t>
            </a:r>
            <a:r>
              <a:rPr lang="en-US" dirty="0"/>
              <a:t> </a:t>
            </a:r>
            <a:r>
              <a:rPr lang="en-US" dirty="0" err="1"/>
              <a:t>Ganho</a:t>
            </a:r>
            <a:endParaRPr lang="pt-BR"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ítulo 1"/>
          <p:cNvSpPr>
            <a:spLocks noGrp="1"/>
          </p:cNvSpPr>
          <p:nvPr>
            <p:ph type="title" idx="4294967295"/>
          </p:nvPr>
        </p:nvSpPr>
        <p:spPr>
          <a:xfrm>
            <a:off x="600075" y="209550"/>
            <a:ext cx="9305925" cy="533400"/>
          </a:xfrm>
        </p:spPr>
        <p:txBody>
          <a:bodyPr/>
          <a:lstStyle/>
          <a:p>
            <a:pPr eaLnBrk="1" hangingPunct="1"/>
            <a:r>
              <a:rPr lang="en-US"/>
              <a:t>Exercícios</a:t>
            </a:r>
            <a:endParaRPr lang="pt-BR"/>
          </a:p>
        </p:txBody>
      </p:sp>
      <p:sp>
        <p:nvSpPr>
          <p:cNvPr id="503811" name="Espaço Reservado para Conteúdo 2"/>
          <p:cNvSpPr>
            <a:spLocks noGrp="1"/>
          </p:cNvSpPr>
          <p:nvPr>
            <p:ph idx="4294967295"/>
          </p:nvPr>
        </p:nvSpPr>
        <p:spPr>
          <a:xfrm>
            <a:off x="495300" y="1196975"/>
            <a:ext cx="9410700" cy="5381625"/>
          </a:xfrm>
        </p:spPr>
        <p:txBody>
          <a:bodyPr/>
          <a:lstStyle/>
          <a:p>
            <a:pPr eaLnBrk="1" hangingPunct="1"/>
            <a:r>
              <a:rPr lang="en-US" b="1"/>
              <a:t>Para entregar :</a:t>
            </a:r>
          </a:p>
          <a:p>
            <a:pPr lvl="1" eaLnBrk="1" hangingPunct="1"/>
            <a:r>
              <a:rPr lang="en-US" b="1"/>
              <a:t>Nise, cap.8, pags.338-352, exs.1-53</a:t>
            </a:r>
            <a:endParaRPr lang="pt-B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r>
              <a:rPr lang="pt-BR">
                <a:solidFill>
                  <a:srgbClr val="000066"/>
                </a:solidFill>
              </a:rPr>
              <a:t>Objetivo da Disciplina</a:t>
            </a:r>
          </a:p>
        </p:txBody>
      </p:sp>
      <p:sp>
        <p:nvSpPr>
          <p:cNvPr id="207875" name="Rectangle 3"/>
          <p:cNvSpPr>
            <a:spLocks noGrp="1" noChangeArrowheads="1"/>
          </p:cNvSpPr>
          <p:nvPr>
            <p:ph idx="1"/>
          </p:nvPr>
        </p:nvSpPr>
        <p:spPr/>
        <p:txBody>
          <a:bodyPr/>
          <a:lstStyle/>
          <a:p>
            <a:pPr eaLnBrk="1" hangingPunct="1"/>
            <a:r>
              <a:rPr lang="pt-BR" dirty="0"/>
              <a:t>Utilizando métodos de sistemas de controle, capacitar o aluno a modelar sistemas dinâmicos e a projetar e implementar sistemas de compensação</a:t>
            </a:r>
          </a:p>
          <a:p>
            <a:pPr eaLnBrk="1" hangingPunct="1"/>
            <a:endParaRPr lang="pt-B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Criação</a:t>
            </a:r>
            <a:r>
              <a:rPr lang="en-US" dirty="0"/>
              <a:t> de </a:t>
            </a:r>
            <a:r>
              <a:rPr lang="en-US" dirty="0" err="1"/>
              <a:t>Funções</a:t>
            </a:r>
            <a:r>
              <a:rPr lang="en-US" dirty="0"/>
              <a:t> de </a:t>
            </a:r>
            <a:r>
              <a:rPr lang="en-US" dirty="0" err="1"/>
              <a:t>Transferência</a:t>
            </a:r>
            <a:endParaRPr lang="pt-BR" dirty="0"/>
          </a:p>
        </p:txBody>
      </p:sp>
      <p:sp>
        <p:nvSpPr>
          <p:cNvPr id="3" name="Espaço Reservado para Conteúdo 2"/>
          <p:cNvSpPr>
            <a:spLocks noGrp="1"/>
          </p:cNvSpPr>
          <p:nvPr>
            <p:ph idx="1"/>
          </p:nvPr>
        </p:nvSpPr>
        <p:spPr>
          <a:xfrm>
            <a:off x="294085" y="857233"/>
            <a:ext cx="9340188" cy="5381625"/>
          </a:xfrm>
        </p:spPr>
        <p:txBody>
          <a:bodyPr/>
          <a:lstStyle/>
          <a:p>
            <a:r>
              <a:rPr lang="en-US" dirty="0"/>
              <a:t>Forma </a:t>
            </a:r>
            <a:r>
              <a:rPr lang="en-US" dirty="0" err="1"/>
              <a:t>polinomial</a:t>
            </a:r>
            <a:r>
              <a:rPr lang="en-US" dirty="0"/>
              <a:t> </a:t>
            </a:r>
            <a:r>
              <a:rPr lang="en-US" dirty="0" err="1"/>
              <a:t>por</a:t>
            </a:r>
            <a:r>
              <a:rPr lang="en-US" dirty="0"/>
              <a:t> </a:t>
            </a:r>
            <a:r>
              <a:rPr lang="en-US" dirty="0" err="1"/>
              <a:t>extenso</a:t>
            </a:r>
            <a:endParaRPr lang="en-US" dirty="0"/>
          </a:p>
          <a:p>
            <a:pPr lvl="1"/>
            <a:r>
              <a:rPr lang="en-US" dirty="0"/>
              <a:t>T(s) = 150(s2+2s+7)/(s(s2+5+4))</a:t>
            </a:r>
          </a:p>
          <a:p>
            <a:pPr lvl="2"/>
            <a:r>
              <a:rPr lang="en-US" i="1" dirty="0"/>
              <a:t> s = </a:t>
            </a:r>
            <a:r>
              <a:rPr lang="en-US" i="1" dirty="0" err="1"/>
              <a:t>tf</a:t>
            </a:r>
            <a:r>
              <a:rPr lang="en-US" i="1" dirty="0"/>
              <a:t>(‘</a:t>
            </a:r>
            <a:r>
              <a:rPr lang="en-US" i="1" dirty="0" err="1"/>
              <a:t>s’</a:t>
            </a:r>
            <a:r>
              <a:rPr lang="en-US" i="1" dirty="0"/>
              <a:t>)</a:t>
            </a:r>
          </a:p>
          <a:p>
            <a:pPr lvl="2"/>
            <a:r>
              <a:rPr lang="en-US" i="1" dirty="0"/>
              <a:t> ts4 = 150*(s^2+2*s+7)/(s*(s^2+5*s+4))</a:t>
            </a:r>
          </a:p>
          <a:p>
            <a:pPr lvl="2"/>
            <a:r>
              <a:rPr lang="en-US" i="1" dirty="0"/>
              <a:t> ts5 = 20*(s+2)*(s+4)/((s+7)*(s+8)*(s+9))</a:t>
            </a:r>
          </a:p>
          <a:p>
            <a:pPr lvl="2"/>
            <a:r>
              <a:rPr lang="en-US" i="1" dirty="0"/>
              <a:t> </a:t>
            </a:r>
            <a:r>
              <a:rPr lang="en-US" dirty="0" err="1"/>
              <a:t>Aparece</a:t>
            </a:r>
            <a:r>
              <a:rPr lang="en-US" dirty="0"/>
              <a:t> </a:t>
            </a:r>
            <a:r>
              <a:rPr lang="en-US" dirty="0" err="1"/>
              <a:t>sempre</a:t>
            </a:r>
            <a:r>
              <a:rPr lang="en-US" dirty="0"/>
              <a:t> a forma </a:t>
            </a:r>
            <a:r>
              <a:rPr lang="en-US" dirty="0" err="1"/>
              <a:t>por</a:t>
            </a:r>
            <a:r>
              <a:rPr lang="en-US" dirty="0"/>
              <a:t> </a:t>
            </a:r>
            <a:r>
              <a:rPr lang="en-US" dirty="0" err="1"/>
              <a:t>extenso</a:t>
            </a:r>
            <a:endParaRPr lang="en-US" i="1" dirty="0"/>
          </a:p>
          <a:p>
            <a:r>
              <a:rPr lang="en-US" dirty="0"/>
              <a:t>Forma </a:t>
            </a:r>
            <a:r>
              <a:rPr lang="en-US" dirty="0" err="1"/>
              <a:t>fatorada</a:t>
            </a:r>
            <a:endParaRPr lang="en-US" dirty="0"/>
          </a:p>
          <a:p>
            <a:pPr lvl="1"/>
            <a:r>
              <a:rPr lang="en-US" dirty="0"/>
              <a:t>T(s) = 20(s+2)(s+4)/((s+7)(s+8)(s+9))</a:t>
            </a:r>
          </a:p>
          <a:p>
            <a:pPr lvl="2"/>
            <a:r>
              <a:rPr lang="en-US" dirty="0"/>
              <a:t> </a:t>
            </a:r>
            <a:r>
              <a:rPr lang="en-US" i="1" dirty="0"/>
              <a:t>s = </a:t>
            </a:r>
            <a:r>
              <a:rPr lang="en-US" i="1" dirty="0" err="1"/>
              <a:t>zpk</a:t>
            </a:r>
            <a:r>
              <a:rPr lang="en-US" i="1" dirty="0"/>
              <a:t>(‘</a:t>
            </a:r>
            <a:r>
              <a:rPr lang="en-US" i="1" dirty="0" err="1"/>
              <a:t>s’</a:t>
            </a:r>
            <a:r>
              <a:rPr lang="en-US" i="1" dirty="0"/>
              <a:t>)</a:t>
            </a:r>
          </a:p>
          <a:p>
            <a:pPr lvl="2"/>
            <a:r>
              <a:rPr lang="en-US" i="1" dirty="0"/>
              <a:t> ts4 = 150*(s^2+2*s+7)/(s*(s^2+5*s+4))</a:t>
            </a:r>
          </a:p>
          <a:p>
            <a:pPr lvl="2"/>
            <a:r>
              <a:rPr lang="en-US" i="1" dirty="0"/>
              <a:t> ts5 = 20*(s+2)*(s+4)/((s+7)*(s+8)*(s+9))</a:t>
            </a:r>
          </a:p>
          <a:p>
            <a:pPr lvl="2"/>
            <a:r>
              <a:rPr lang="en-US" i="1" dirty="0"/>
              <a:t> </a:t>
            </a:r>
            <a:r>
              <a:rPr lang="en-US" dirty="0" err="1"/>
              <a:t>Aparece</a:t>
            </a:r>
            <a:r>
              <a:rPr lang="en-US" dirty="0"/>
              <a:t> </a:t>
            </a:r>
            <a:r>
              <a:rPr lang="en-US" dirty="0" err="1"/>
              <a:t>sempre</a:t>
            </a:r>
            <a:r>
              <a:rPr lang="en-US" dirty="0"/>
              <a:t> a forma </a:t>
            </a:r>
            <a:r>
              <a:rPr lang="en-US" dirty="0" err="1"/>
              <a:t>fatorada</a:t>
            </a:r>
            <a:endParaRPr lang="pt-BR"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1196975"/>
            <a:ext cx="9410700" cy="5381625"/>
          </a:xfrm>
        </p:spPr>
        <p:txBody>
          <a:bodyPr/>
          <a:lstStyle/>
          <a:p>
            <a:pPr eaLnBrk="1" hangingPunct="1"/>
            <a:r>
              <a:rPr lang="en-US" dirty="0"/>
              <a:t>3) </a:t>
            </a:r>
            <a:r>
              <a:rPr lang="en-US" dirty="0" err="1"/>
              <a:t>Todos</a:t>
            </a:r>
            <a:r>
              <a:rPr lang="en-US" dirty="0"/>
              <a:t> </a:t>
            </a:r>
            <a:r>
              <a:rPr lang="en-US" dirty="0" err="1"/>
              <a:t>podem</a:t>
            </a:r>
            <a:r>
              <a:rPr lang="en-US" dirty="0"/>
              <a:t> ser </a:t>
            </a:r>
            <a:r>
              <a:rPr lang="en-US" dirty="0" err="1"/>
              <a:t>obtidos</a:t>
            </a:r>
            <a:r>
              <a:rPr lang="en-US" dirty="0"/>
              <a:t> </a:t>
            </a:r>
            <a:r>
              <a:rPr lang="en-US" dirty="0" err="1"/>
              <a:t>pelo</a:t>
            </a:r>
            <a:r>
              <a:rPr lang="en-US" dirty="0"/>
              <a:t> octave</a:t>
            </a:r>
          </a:p>
          <a:p>
            <a:pPr lvl="1" eaLnBrk="1" hangingPunct="1"/>
            <a:r>
              <a:rPr lang="en-US" dirty="0"/>
              <a:t>A) </a:t>
            </a:r>
            <a:r>
              <a:rPr lang="en-US" dirty="0" err="1"/>
              <a:t>rlocus</a:t>
            </a:r>
            <a:r>
              <a:rPr lang="en-US" dirty="0"/>
              <a:t>(</a:t>
            </a:r>
            <a:r>
              <a:rPr lang="en-US" dirty="0" err="1"/>
              <a:t>tf</a:t>
            </a:r>
            <a:r>
              <a:rPr lang="en-US" dirty="0"/>
              <a:t>([1 8 12],[1 8 25]))</a:t>
            </a:r>
          </a:p>
          <a:p>
            <a:pPr lvl="1" eaLnBrk="1" hangingPunct="1"/>
            <a:r>
              <a:rPr lang="en-US" dirty="0"/>
              <a:t>B) </a:t>
            </a:r>
            <a:r>
              <a:rPr lang="en-US" dirty="0" err="1"/>
              <a:t>rlocus</a:t>
            </a:r>
            <a:r>
              <a:rPr lang="en-US" dirty="0"/>
              <a:t>(</a:t>
            </a:r>
            <a:r>
              <a:rPr lang="en-US" dirty="0" err="1"/>
              <a:t>tf</a:t>
            </a:r>
            <a:r>
              <a:rPr lang="en-US" dirty="0"/>
              <a:t>([1 0 4],[1 0 1]))</a:t>
            </a:r>
          </a:p>
          <a:p>
            <a:pPr lvl="1" eaLnBrk="1" hangingPunct="1"/>
            <a:r>
              <a:rPr lang="en-US" dirty="0"/>
              <a:t>C) </a:t>
            </a:r>
            <a:r>
              <a:rPr lang="en-US" dirty="0" err="1"/>
              <a:t>rlocus</a:t>
            </a:r>
            <a:r>
              <a:rPr lang="en-US" dirty="0"/>
              <a:t>(</a:t>
            </a:r>
            <a:r>
              <a:rPr lang="en-US" dirty="0" err="1"/>
              <a:t>tf</a:t>
            </a:r>
            <a:r>
              <a:rPr lang="en-US" dirty="0"/>
              <a:t>([1 0 1],[1 0 0]))</a:t>
            </a:r>
          </a:p>
          <a:p>
            <a:pPr lvl="1" eaLnBrk="1" hangingPunct="1"/>
            <a:r>
              <a:rPr lang="en-US" dirty="0"/>
              <a:t>D) </a:t>
            </a:r>
            <a:r>
              <a:rPr lang="en-US" dirty="0" err="1"/>
              <a:t>rlocus</a:t>
            </a:r>
            <a:r>
              <a:rPr lang="en-US" dirty="0"/>
              <a:t>(</a:t>
            </a:r>
            <a:r>
              <a:rPr lang="en-US" dirty="0" err="1"/>
              <a:t>zp</a:t>
            </a:r>
            <a:r>
              <a:rPr lang="en-US" dirty="0"/>
              <a:t>([],[-j –j –j +j +j +j -4],1))</a:t>
            </a:r>
          </a:p>
          <a:p>
            <a:pPr eaLnBrk="1" hangingPunct="1"/>
            <a:r>
              <a:rPr lang="en-US" dirty="0"/>
              <a:t>4) Os </a:t>
            </a:r>
            <a:r>
              <a:rPr lang="en-US" dirty="0" err="1"/>
              <a:t>polos</a:t>
            </a:r>
            <a:r>
              <a:rPr lang="en-US" dirty="0"/>
              <a:t> e zeros </a:t>
            </a:r>
            <a:r>
              <a:rPr lang="en-US" dirty="0" err="1"/>
              <a:t>são</a:t>
            </a:r>
            <a:endParaRPr lang="en-US" dirty="0"/>
          </a:p>
          <a:p>
            <a:pPr lvl="1" eaLnBrk="1" hangingPunct="1"/>
            <a:r>
              <a:rPr lang="en-US" dirty="0"/>
              <a:t>P1 = -1, P2 = 0, Z1,2 = 1+/-j</a:t>
            </a:r>
          </a:p>
          <a:p>
            <a:pPr lvl="1" eaLnBrk="1" hangingPunct="1"/>
            <a:r>
              <a:rPr lang="en-US" dirty="0"/>
              <a:t>O </a:t>
            </a:r>
            <a:r>
              <a:rPr lang="en-US" dirty="0" err="1"/>
              <a:t>ponto</a:t>
            </a:r>
            <a:r>
              <a:rPr lang="en-US" dirty="0"/>
              <a:t> de </a:t>
            </a:r>
            <a:r>
              <a:rPr lang="en-US" dirty="0" err="1"/>
              <a:t>saida</a:t>
            </a:r>
            <a:r>
              <a:rPr lang="en-US" dirty="0"/>
              <a:t> </a:t>
            </a:r>
            <a:r>
              <a:rPr lang="en-US" dirty="0" err="1"/>
              <a:t>será</a:t>
            </a:r>
            <a:r>
              <a:rPr lang="en-US" dirty="0"/>
              <a:t> : </a:t>
            </a:r>
          </a:p>
          <a:p>
            <a:pPr lvl="2" eaLnBrk="1" hangingPunct="1"/>
            <a:r>
              <a:rPr lang="en-US" dirty="0"/>
              <a:t>solve( 1/(s+1)+1/s=1/(s-1-j)+1/(s-1+j),s )</a:t>
            </a:r>
          </a:p>
          <a:p>
            <a:pPr lvl="2" eaLnBrk="1" hangingPunct="1"/>
            <a:r>
              <a:rPr lang="en-US" dirty="0"/>
              <a:t>s = -0,39</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8" end="8"/>
                                            </p:txEl>
                                          </p:spTgt>
                                        </p:tgtEl>
                                        <p:attrNameLst>
                                          <p:attrName>style.visibility</p:attrName>
                                        </p:attrNameLst>
                                      </p:cBhvr>
                                      <p:to>
                                        <p:strVal val="visible"/>
                                      </p:to>
                                    </p:set>
                                    <p:animEffect transition="in" filter="box(in)">
                                      <p:cBhvr>
                                        <p:cTn id="47" dur="500"/>
                                        <p:tgtEl>
                                          <p:spTgt spid="2099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9923">
                                            <p:txEl>
                                              <p:pRg st="9" end="9"/>
                                            </p:txEl>
                                          </p:spTgt>
                                        </p:tgtEl>
                                        <p:attrNameLst>
                                          <p:attrName>style.visibility</p:attrName>
                                        </p:attrNameLst>
                                      </p:cBhvr>
                                      <p:to>
                                        <p:strVal val="visible"/>
                                      </p:to>
                                    </p:set>
                                    <p:animEffect transition="in" filter="box(in)">
                                      <p:cBhvr>
                                        <p:cTn id="52" dur="500"/>
                                        <p:tgtEl>
                                          <p:spTgt spid="2099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1196975"/>
            <a:ext cx="9410700" cy="5381625"/>
          </a:xfrm>
        </p:spPr>
        <p:txBody>
          <a:bodyPr/>
          <a:lstStyle/>
          <a:p>
            <a:pPr eaLnBrk="1" hangingPunct="1"/>
            <a:r>
              <a:rPr lang="en-US" dirty="0"/>
              <a:t>5) G(s) = K(s+1)(s+2)/((s+5)(s+6))</a:t>
            </a:r>
          </a:p>
          <a:p>
            <a:pPr lvl="1" eaLnBrk="1" hangingPunct="1"/>
            <a:r>
              <a:rPr lang="en-US" dirty="0"/>
              <a:t>Octave : </a:t>
            </a:r>
            <a:r>
              <a:rPr lang="en-US" dirty="0" err="1"/>
              <a:t>rlocus</a:t>
            </a:r>
            <a:r>
              <a:rPr lang="en-US" dirty="0"/>
              <a:t>(</a:t>
            </a:r>
            <a:r>
              <a:rPr lang="en-US" dirty="0" err="1"/>
              <a:t>zp</a:t>
            </a:r>
            <a:r>
              <a:rPr lang="en-US" dirty="0"/>
              <a:t>([-1 -2],[-5 -6],1))</a:t>
            </a:r>
          </a:p>
          <a:p>
            <a:pPr lvl="1" eaLnBrk="1" hangingPunct="1"/>
            <a:r>
              <a:rPr lang="en-US" dirty="0"/>
              <a:t>Maxima : solve(1/(s+1)+1/(s+2)=1/(s+5)+1/(s+6),s)</a:t>
            </a:r>
          </a:p>
          <a:p>
            <a:pPr lvl="2" eaLnBrk="1" hangingPunct="1"/>
            <a:r>
              <a:rPr lang="en-US" dirty="0"/>
              <a:t>s = -5,44 e s = -1,56</a:t>
            </a:r>
          </a:p>
          <a:p>
            <a:pPr eaLnBrk="1" hangingPunct="1"/>
            <a:r>
              <a:rPr lang="en-US" dirty="0"/>
              <a:t>6) </a:t>
            </a:r>
            <a:r>
              <a:rPr lang="en-US" dirty="0" err="1"/>
              <a:t>Denominador</a:t>
            </a:r>
            <a:r>
              <a:rPr lang="en-US" dirty="0"/>
              <a:t> = s</a:t>
            </a:r>
            <a:r>
              <a:rPr lang="en-US" baseline="30000" dirty="0"/>
              <a:t>3</a:t>
            </a:r>
            <a:r>
              <a:rPr lang="en-US" dirty="0"/>
              <a:t>+3s</a:t>
            </a:r>
            <a:r>
              <a:rPr lang="en-US" baseline="30000" dirty="0"/>
              <a:t>2</a:t>
            </a:r>
            <a:r>
              <a:rPr lang="en-US" dirty="0"/>
              <a:t>+(K+2)s+10K</a:t>
            </a:r>
          </a:p>
          <a:p>
            <a:pPr lvl="1" eaLnBrk="1" hangingPunct="1"/>
            <a:r>
              <a:rPr lang="en-US" dirty="0" err="1"/>
              <a:t>Em</a:t>
            </a:r>
            <a:r>
              <a:rPr lang="en-US" dirty="0"/>
              <a:t> T(s) = K.G(s)/[1+K.G(s).H(s)]</a:t>
            </a:r>
            <a:r>
              <a:rPr lang="pt-BR" dirty="0"/>
              <a:t>, com H(s) = 1</a:t>
            </a:r>
          </a:p>
          <a:p>
            <a:pPr lvl="2" eaLnBrk="1" hangingPunct="1"/>
            <a:r>
              <a:rPr lang="en-US" dirty="0" err="1"/>
              <a:t>Dividindo</a:t>
            </a:r>
            <a:r>
              <a:rPr lang="en-US" dirty="0"/>
              <a:t> o </a:t>
            </a:r>
            <a:r>
              <a:rPr lang="en-US" dirty="0" err="1"/>
              <a:t>denominador</a:t>
            </a:r>
            <a:r>
              <a:rPr lang="en-US" dirty="0"/>
              <a:t> </a:t>
            </a:r>
            <a:r>
              <a:rPr lang="en-US" dirty="0" err="1"/>
              <a:t>pelo</a:t>
            </a:r>
            <a:r>
              <a:rPr lang="en-US" dirty="0"/>
              <a:t> </a:t>
            </a:r>
            <a:r>
              <a:rPr lang="en-US" dirty="0" err="1"/>
              <a:t>termo</a:t>
            </a:r>
            <a:r>
              <a:rPr lang="en-US" dirty="0"/>
              <a:t> (s</a:t>
            </a:r>
            <a:r>
              <a:rPr lang="en-US" baseline="30000" dirty="0"/>
              <a:t>3</a:t>
            </a:r>
            <a:r>
              <a:rPr lang="en-US" dirty="0"/>
              <a:t>+3s</a:t>
            </a:r>
            <a:r>
              <a:rPr lang="en-US" baseline="30000" dirty="0"/>
              <a:t>2</a:t>
            </a:r>
            <a:r>
              <a:rPr lang="en-US" dirty="0"/>
              <a:t>+2s) </a:t>
            </a:r>
            <a:r>
              <a:rPr lang="en-US" dirty="0" err="1"/>
              <a:t>fica</a:t>
            </a:r>
            <a:r>
              <a:rPr lang="en-US" dirty="0"/>
              <a:t>:</a:t>
            </a:r>
          </a:p>
          <a:p>
            <a:pPr lvl="2" eaLnBrk="1" hangingPunct="1"/>
            <a:r>
              <a:rPr lang="en-US" dirty="0"/>
              <a:t>1 + K.(2s+10)/(s</a:t>
            </a:r>
            <a:r>
              <a:rPr lang="en-US" baseline="30000" dirty="0"/>
              <a:t>3</a:t>
            </a:r>
            <a:r>
              <a:rPr lang="en-US" dirty="0"/>
              <a:t>+3s</a:t>
            </a:r>
            <a:r>
              <a:rPr lang="en-US" baseline="30000" dirty="0"/>
              <a:t>2</a:t>
            </a:r>
            <a:r>
              <a:rPr lang="en-US" dirty="0"/>
              <a:t>+2s)</a:t>
            </a:r>
          </a:p>
          <a:p>
            <a:pPr lvl="2" eaLnBrk="1" hangingPunct="1"/>
            <a:r>
              <a:rPr lang="en-US" dirty="0"/>
              <a:t>Logo G(s) = K.(2s+10)/(s</a:t>
            </a:r>
            <a:r>
              <a:rPr lang="en-US" baseline="30000" dirty="0"/>
              <a:t>3</a:t>
            </a:r>
            <a:r>
              <a:rPr lang="en-US" dirty="0"/>
              <a:t>+3s</a:t>
            </a:r>
            <a:r>
              <a:rPr lang="en-US" baseline="30000" dirty="0"/>
              <a:t>2</a:t>
            </a:r>
            <a:r>
              <a:rPr lang="en-US" dirty="0"/>
              <a:t>+2s)</a:t>
            </a:r>
          </a:p>
          <a:p>
            <a:pPr lvl="2" eaLnBrk="1" hangingPunct="1"/>
            <a:r>
              <a:rPr lang="en-US" dirty="0"/>
              <a:t>Octave : </a:t>
            </a:r>
            <a:r>
              <a:rPr lang="en-US" dirty="0" err="1"/>
              <a:t>rlocus</a:t>
            </a:r>
            <a:r>
              <a:rPr lang="en-US" dirty="0"/>
              <a:t>(</a:t>
            </a:r>
            <a:r>
              <a:rPr lang="en-US" dirty="0" err="1"/>
              <a:t>tf</a:t>
            </a:r>
            <a:r>
              <a:rPr lang="en-US" dirty="0"/>
              <a:t>([2 10],[1 3 2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8" end="8"/>
                                            </p:txEl>
                                          </p:spTgt>
                                        </p:tgtEl>
                                        <p:attrNameLst>
                                          <p:attrName>style.visibility</p:attrName>
                                        </p:attrNameLst>
                                      </p:cBhvr>
                                      <p:to>
                                        <p:strVal val="visible"/>
                                      </p:to>
                                    </p:set>
                                    <p:animEffect transition="in" filter="box(in)">
                                      <p:cBhvr>
                                        <p:cTn id="47" dur="500"/>
                                        <p:tgtEl>
                                          <p:spTgt spid="2099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9923">
                                            <p:txEl>
                                              <p:pRg st="9" end="9"/>
                                            </p:txEl>
                                          </p:spTgt>
                                        </p:tgtEl>
                                        <p:attrNameLst>
                                          <p:attrName>style.visibility</p:attrName>
                                        </p:attrNameLst>
                                      </p:cBhvr>
                                      <p:to>
                                        <p:strVal val="visible"/>
                                      </p:to>
                                    </p:set>
                                    <p:animEffect transition="in" filter="box(in)">
                                      <p:cBhvr>
                                        <p:cTn id="52" dur="500"/>
                                        <p:tgtEl>
                                          <p:spTgt spid="2099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1196975"/>
            <a:ext cx="9410700" cy="5381625"/>
          </a:xfrm>
        </p:spPr>
        <p:txBody>
          <a:bodyPr/>
          <a:lstStyle/>
          <a:p>
            <a:pPr eaLnBrk="1" hangingPunct="1"/>
            <a:r>
              <a:rPr lang="en-US" dirty="0"/>
              <a:t>7) </a:t>
            </a:r>
            <a:r>
              <a:rPr lang="en-US" dirty="0" err="1"/>
              <a:t>Supondo</a:t>
            </a:r>
            <a:r>
              <a:rPr lang="en-US" dirty="0"/>
              <a:t> </a:t>
            </a:r>
          </a:p>
          <a:p>
            <a:pPr lvl="1" eaLnBrk="1" hangingPunct="1"/>
            <a:r>
              <a:rPr lang="en-US" dirty="0" err="1"/>
              <a:t>Polos</a:t>
            </a:r>
            <a:r>
              <a:rPr lang="en-US" dirty="0"/>
              <a:t> : p1,2 = -2+/-4j e p3 = 4</a:t>
            </a:r>
          </a:p>
          <a:p>
            <a:pPr lvl="1" eaLnBrk="1" hangingPunct="1"/>
            <a:r>
              <a:rPr lang="en-US" dirty="0"/>
              <a:t>Zeros : z1,2 = 1+/-3j e z3 = 5</a:t>
            </a:r>
          </a:p>
          <a:p>
            <a:pPr lvl="1" eaLnBrk="1" hangingPunct="1"/>
            <a:r>
              <a:rPr lang="en-US" dirty="0"/>
              <a:t>Octave : </a:t>
            </a:r>
            <a:r>
              <a:rPr lang="en-US" dirty="0" err="1"/>
              <a:t>rlocus</a:t>
            </a:r>
            <a:r>
              <a:rPr lang="en-US" dirty="0"/>
              <a:t>(</a:t>
            </a:r>
            <a:r>
              <a:rPr lang="en-US" dirty="0" err="1"/>
              <a:t>zp</a:t>
            </a:r>
            <a:r>
              <a:rPr lang="en-US" dirty="0"/>
              <a:t>([1+3j 1-3j],[-2+4j -2-4j 4],1))</a:t>
            </a:r>
          </a:p>
          <a:p>
            <a:pPr lvl="1" eaLnBrk="1" hangingPunct="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1196975"/>
            <a:ext cx="9410700" cy="5381625"/>
          </a:xfrm>
        </p:spPr>
        <p:txBody>
          <a:bodyPr/>
          <a:lstStyle/>
          <a:p>
            <a:pPr eaLnBrk="1" hangingPunct="1"/>
            <a:r>
              <a:rPr lang="en-US" dirty="0"/>
              <a:t>8) Octave :</a:t>
            </a:r>
          </a:p>
          <a:p>
            <a:pPr lvl="1" eaLnBrk="1" hangingPunct="1"/>
            <a:r>
              <a:rPr lang="en-US" dirty="0"/>
              <a:t>Se </a:t>
            </a:r>
            <a:r>
              <a:rPr lang="en-US" dirty="0" err="1"/>
              <a:t>emitirmos</a:t>
            </a:r>
            <a:r>
              <a:rPr lang="en-US" dirty="0"/>
              <a:t> o </a:t>
            </a:r>
            <a:r>
              <a:rPr lang="en-US" dirty="0" err="1"/>
              <a:t>comando</a:t>
            </a:r>
            <a:r>
              <a:rPr lang="en-US" dirty="0"/>
              <a:t> </a:t>
            </a:r>
            <a:r>
              <a:rPr lang="en-US" dirty="0" err="1"/>
              <a:t>direto</a:t>
            </a:r>
            <a:r>
              <a:rPr lang="en-US" dirty="0"/>
              <a:t>, o Octave </a:t>
            </a:r>
            <a:r>
              <a:rPr lang="en-US" dirty="0" err="1"/>
              <a:t>irá</a:t>
            </a:r>
            <a:r>
              <a:rPr lang="en-US" dirty="0"/>
              <a:t> </a:t>
            </a:r>
            <a:r>
              <a:rPr lang="en-US" dirty="0" err="1"/>
              <a:t>acusar</a:t>
            </a:r>
            <a:r>
              <a:rPr lang="en-US" dirty="0"/>
              <a:t> um </a:t>
            </a:r>
            <a:r>
              <a:rPr lang="en-US" dirty="0" err="1"/>
              <a:t>erro</a:t>
            </a:r>
            <a:r>
              <a:rPr lang="en-US" dirty="0"/>
              <a:t> </a:t>
            </a:r>
            <a:r>
              <a:rPr lang="en-US" dirty="0" err="1"/>
              <a:t>pois</a:t>
            </a:r>
            <a:r>
              <a:rPr lang="en-US" dirty="0"/>
              <a:t> a </a:t>
            </a:r>
            <a:r>
              <a:rPr lang="en-US" dirty="0" err="1"/>
              <a:t>função</a:t>
            </a:r>
            <a:r>
              <a:rPr lang="en-US" dirty="0"/>
              <a:t> tem 3 zeros e 2 </a:t>
            </a:r>
            <a:r>
              <a:rPr lang="en-US" dirty="0" err="1"/>
              <a:t>polos</a:t>
            </a:r>
            <a:endParaRPr lang="en-US" dirty="0"/>
          </a:p>
          <a:p>
            <a:pPr lvl="1" eaLnBrk="1" hangingPunct="1"/>
            <a:r>
              <a:rPr lang="en-US" dirty="0" err="1"/>
              <a:t>Isto</a:t>
            </a:r>
            <a:r>
              <a:rPr lang="en-US" dirty="0"/>
              <a:t> </a:t>
            </a:r>
            <a:r>
              <a:rPr lang="en-US" dirty="0" err="1"/>
              <a:t>significa</a:t>
            </a:r>
            <a:r>
              <a:rPr lang="en-US" dirty="0"/>
              <a:t> </a:t>
            </a:r>
            <a:r>
              <a:rPr lang="en-US" dirty="0" err="1"/>
              <a:t>que</a:t>
            </a:r>
            <a:r>
              <a:rPr lang="en-US" dirty="0"/>
              <a:t> um dos </a:t>
            </a:r>
            <a:r>
              <a:rPr lang="en-US" dirty="0" err="1"/>
              <a:t>pólos</a:t>
            </a:r>
            <a:r>
              <a:rPr lang="en-US" dirty="0"/>
              <a:t> </a:t>
            </a:r>
            <a:r>
              <a:rPr lang="en-US" dirty="0" err="1"/>
              <a:t>esta</a:t>
            </a:r>
            <a:r>
              <a:rPr lang="en-US" dirty="0"/>
              <a:t> no </a:t>
            </a:r>
            <a:r>
              <a:rPr lang="en-US" dirty="0" err="1"/>
              <a:t>infinito</a:t>
            </a:r>
            <a:r>
              <a:rPr lang="en-US" dirty="0"/>
              <a:t> (-∞ )</a:t>
            </a:r>
          </a:p>
          <a:p>
            <a:pPr lvl="1" eaLnBrk="1" hangingPunct="1"/>
            <a:r>
              <a:rPr lang="en-US" dirty="0" err="1"/>
              <a:t>Portanto</a:t>
            </a:r>
            <a:r>
              <a:rPr lang="en-US" dirty="0"/>
              <a:t> </a:t>
            </a:r>
            <a:r>
              <a:rPr lang="en-US" dirty="0" err="1"/>
              <a:t>para</a:t>
            </a:r>
            <a:r>
              <a:rPr lang="en-US" dirty="0"/>
              <a:t> </a:t>
            </a:r>
            <a:r>
              <a:rPr lang="en-US" dirty="0" err="1"/>
              <a:t>traçar</a:t>
            </a:r>
            <a:r>
              <a:rPr lang="en-US" dirty="0"/>
              <a:t> o root-locus </a:t>
            </a:r>
            <a:r>
              <a:rPr lang="en-US" dirty="0" err="1"/>
              <a:t>deve</a:t>
            </a:r>
            <a:r>
              <a:rPr lang="en-US" dirty="0"/>
              <a:t>-se </a:t>
            </a:r>
            <a:r>
              <a:rPr lang="en-US" dirty="0" err="1"/>
              <a:t>incluir</a:t>
            </a:r>
            <a:r>
              <a:rPr lang="en-US" dirty="0"/>
              <a:t> um 3o polo, 10x a 100x </a:t>
            </a:r>
            <a:r>
              <a:rPr lang="en-US" dirty="0" err="1"/>
              <a:t>mais</a:t>
            </a:r>
            <a:r>
              <a:rPr lang="en-US" dirty="0"/>
              <a:t> </a:t>
            </a:r>
            <a:r>
              <a:rPr lang="en-US" dirty="0" err="1"/>
              <a:t>negativo</a:t>
            </a:r>
            <a:r>
              <a:rPr lang="en-US" dirty="0"/>
              <a:t> </a:t>
            </a:r>
            <a:r>
              <a:rPr lang="en-US" dirty="0" err="1"/>
              <a:t>que</a:t>
            </a:r>
            <a:r>
              <a:rPr lang="en-US" dirty="0"/>
              <a:t> o </a:t>
            </a:r>
            <a:r>
              <a:rPr lang="en-US" dirty="0" err="1"/>
              <a:t>maior</a:t>
            </a:r>
            <a:r>
              <a:rPr lang="en-US" dirty="0"/>
              <a:t> polo ( </a:t>
            </a:r>
            <a:r>
              <a:rPr lang="en-US" dirty="0" err="1"/>
              <a:t>neste</a:t>
            </a:r>
            <a:r>
              <a:rPr lang="en-US" dirty="0"/>
              <a:t> </a:t>
            </a:r>
            <a:r>
              <a:rPr lang="en-US" dirty="0" err="1"/>
              <a:t>caso</a:t>
            </a:r>
            <a:r>
              <a:rPr lang="en-US" dirty="0"/>
              <a:t> </a:t>
            </a:r>
            <a:r>
              <a:rPr lang="en-US" dirty="0" err="1"/>
              <a:t>foi</a:t>
            </a:r>
            <a:r>
              <a:rPr lang="en-US" dirty="0"/>
              <a:t> </a:t>
            </a:r>
            <a:r>
              <a:rPr lang="en-US" dirty="0" err="1"/>
              <a:t>utilizado</a:t>
            </a:r>
            <a:r>
              <a:rPr lang="en-US" dirty="0"/>
              <a:t> p3 = -30 )</a:t>
            </a:r>
          </a:p>
          <a:p>
            <a:pPr lvl="1" eaLnBrk="1" hangingPunct="1"/>
            <a:r>
              <a:rPr lang="en-US" dirty="0" err="1"/>
              <a:t>rlocus</a:t>
            </a:r>
            <a:r>
              <a:rPr lang="en-US" dirty="0"/>
              <a:t>(</a:t>
            </a:r>
            <a:r>
              <a:rPr lang="en-US" dirty="0" err="1"/>
              <a:t>zp</a:t>
            </a:r>
            <a:r>
              <a:rPr lang="en-US" dirty="0"/>
              <a:t>([-1 -2j </a:t>
            </a:r>
            <a:r>
              <a:rPr lang="en-US" dirty="0" err="1"/>
              <a:t>2j</a:t>
            </a:r>
            <a:r>
              <a:rPr lang="en-US" dirty="0"/>
              <a:t>],[-3 3 -30],1))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1196975"/>
            <a:ext cx="9410700" cy="5381625"/>
          </a:xfrm>
        </p:spPr>
        <p:txBody>
          <a:bodyPr/>
          <a:lstStyle/>
          <a:p>
            <a:pPr eaLnBrk="1" hangingPunct="1"/>
            <a:r>
              <a:rPr lang="en-US"/>
              <a:t>8) Faixa de Estabilidade (cont) :</a:t>
            </a:r>
          </a:p>
          <a:p>
            <a:pPr lvl="2" eaLnBrk="1" hangingPunct="1"/>
            <a:r>
              <a:rPr lang="en-US"/>
              <a:t>Para montar uma tabela de Routh, devemos obter a expressão do denominador de T(s) em potencias de s,  cada termo como função de K, a partir de K*G(s)	</a:t>
            </a:r>
          </a:p>
          <a:p>
            <a:pPr lvl="2" eaLnBrk="1" hangingPunct="1"/>
            <a:r>
              <a:rPr lang="en-US"/>
              <a:t>Maxima :</a:t>
            </a:r>
          </a:p>
          <a:p>
            <a:pPr lvl="3" eaLnBrk="1" hangingPunct="1"/>
            <a:r>
              <a:rPr lang="pt-BR"/>
              <a:t>gs : (s+1)*(s^2+2)/((s+3)*(s-3))</a:t>
            </a:r>
          </a:p>
          <a:p>
            <a:pPr lvl="3" eaLnBrk="1" hangingPunct="1"/>
            <a:r>
              <a:rPr lang="pt-BR"/>
              <a:t>ts : ratsimp(K*gs/(1+K*gs))	</a:t>
            </a:r>
          </a:p>
          <a:p>
            <a:pPr lvl="3" eaLnBrk="1" hangingPunct="1"/>
            <a:r>
              <a:rPr lang="en-US"/>
              <a:t>den_ts  : expand(denom(ts))</a:t>
            </a:r>
          </a:p>
          <a:p>
            <a:pPr lvl="4" eaLnBrk="1" hangingPunct="1"/>
            <a:r>
              <a:rPr lang="en-US"/>
              <a:t>s</a:t>
            </a:r>
            <a:r>
              <a:rPr lang="en-US" baseline="30000"/>
              <a:t>3</a:t>
            </a:r>
            <a:r>
              <a:rPr lang="en-US"/>
              <a:t>K+s</a:t>
            </a:r>
            <a:r>
              <a:rPr lang="en-US" baseline="30000"/>
              <a:t>2</a:t>
            </a:r>
            <a:r>
              <a:rPr lang="en-US"/>
              <a:t>K+2sK+2K+s</a:t>
            </a:r>
            <a:r>
              <a:rPr lang="en-US" baseline="30000"/>
              <a:t>2</a:t>
            </a:r>
            <a:r>
              <a:rPr lang="en-US"/>
              <a:t>-9</a:t>
            </a:r>
          </a:p>
          <a:p>
            <a:pPr lvl="3" eaLnBrk="1" hangingPunct="1"/>
            <a:r>
              <a:rPr lang="en-US"/>
              <a:t>coeff(den_ts,s,3) -&gt; K</a:t>
            </a:r>
          </a:p>
          <a:p>
            <a:pPr lvl="3" eaLnBrk="1" hangingPunct="1"/>
            <a:r>
              <a:rPr lang="en-US"/>
              <a:t>coeff(den_ts,s,2) -&gt; K+1</a:t>
            </a:r>
          </a:p>
          <a:p>
            <a:pPr lvl="3" eaLnBrk="1" hangingPunct="1"/>
            <a:r>
              <a:rPr lang="en-US"/>
              <a:t>coeff(den_ts,s,1) -&gt; 2K</a:t>
            </a:r>
          </a:p>
          <a:p>
            <a:pPr lvl="3" eaLnBrk="1" hangingPunct="1"/>
            <a:r>
              <a:rPr lang="en-US"/>
              <a:t>coeff(den_ts,s,0) -&gt; 2K-9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8" end="8"/>
                                            </p:txEl>
                                          </p:spTgt>
                                        </p:tgtEl>
                                        <p:attrNameLst>
                                          <p:attrName>style.visibility</p:attrName>
                                        </p:attrNameLst>
                                      </p:cBhvr>
                                      <p:to>
                                        <p:strVal val="visible"/>
                                      </p:to>
                                    </p:set>
                                    <p:animEffect transition="in" filter="box(in)">
                                      <p:cBhvr>
                                        <p:cTn id="47" dur="500"/>
                                        <p:tgtEl>
                                          <p:spTgt spid="2099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9923">
                                            <p:txEl>
                                              <p:pRg st="9" end="9"/>
                                            </p:txEl>
                                          </p:spTgt>
                                        </p:tgtEl>
                                        <p:attrNameLst>
                                          <p:attrName>style.visibility</p:attrName>
                                        </p:attrNameLst>
                                      </p:cBhvr>
                                      <p:to>
                                        <p:strVal val="visible"/>
                                      </p:to>
                                    </p:set>
                                    <p:animEffect transition="in" filter="box(in)">
                                      <p:cBhvr>
                                        <p:cTn id="52" dur="500"/>
                                        <p:tgtEl>
                                          <p:spTgt spid="209923">
                                            <p:txEl>
                                              <p:pRg st="9" end="9"/>
                                            </p:txEl>
                                          </p:spTgt>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209923">
                                            <p:txEl>
                                              <p:pRg st="10" end="10"/>
                                            </p:txEl>
                                          </p:spTgt>
                                        </p:tgtEl>
                                        <p:attrNameLst>
                                          <p:attrName>style.visibility</p:attrName>
                                        </p:attrNameLst>
                                      </p:cBhvr>
                                      <p:to>
                                        <p:strVal val="visible"/>
                                      </p:to>
                                    </p:set>
                                    <p:animEffect transition="in" filter="box(in)">
                                      <p:cBhvr>
                                        <p:cTn id="55" dur="500"/>
                                        <p:tgtEl>
                                          <p:spTgt spid="2099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1196975"/>
            <a:ext cx="9410700" cy="5381625"/>
          </a:xfrm>
        </p:spPr>
        <p:txBody>
          <a:bodyPr/>
          <a:lstStyle/>
          <a:p>
            <a:pPr eaLnBrk="1" hangingPunct="1"/>
            <a:r>
              <a:rPr lang="en-US"/>
              <a:t>8) Faixa de Estabilidade (cont) :</a:t>
            </a:r>
          </a:p>
          <a:p>
            <a:pPr lvl="2" eaLnBrk="1" hangingPunct="1"/>
            <a:r>
              <a:rPr lang="en-US"/>
              <a:t>Tabela de Routh:</a:t>
            </a:r>
          </a:p>
          <a:p>
            <a:pPr lvl="3" eaLnBrk="1" hangingPunct="1"/>
            <a:r>
              <a:rPr lang="en-US"/>
              <a:t>A11 = K, A12 = K+1, A21 = 2K, A22 = 2K-9</a:t>
            </a:r>
          </a:p>
          <a:p>
            <a:pPr lvl="3" eaLnBrk="1" hangingPunct="1"/>
            <a:r>
              <a:rPr lang="en-US"/>
              <a:t>A31 = </a:t>
            </a:r>
            <a:r>
              <a:rPr lang="pt-BR"/>
              <a:t>ratsimp(-determinant(A)/(2*K)), A32 = 0</a:t>
            </a:r>
          </a:p>
          <a:p>
            <a:pPr lvl="3" eaLnBrk="1" hangingPunct="1"/>
            <a:endParaRPr lang="en-US"/>
          </a:p>
          <a:p>
            <a:pPr lvl="3" eaLnBrk="1" hangingPunct="1"/>
            <a:endParaRPr lang="en-US"/>
          </a:p>
          <a:p>
            <a:pPr lvl="3" eaLnBrk="1" hangingPunct="1"/>
            <a:endParaRPr lang="en-US"/>
          </a:p>
          <a:p>
            <a:pPr lvl="3" eaLnBrk="1" hangingPunct="1"/>
            <a:endParaRPr lang="en-US"/>
          </a:p>
          <a:p>
            <a:pPr lvl="3" eaLnBrk="1" hangingPunct="1"/>
            <a:endParaRPr lang="en-US"/>
          </a:p>
          <a:p>
            <a:pPr lvl="3" eaLnBrk="1" hangingPunct="1"/>
            <a:r>
              <a:rPr lang="en-US"/>
              <a:t>Para gerar uma linha de zeros, fazendo na 4a linha, K=4,5</a:t>
            </a:r>
          </a:p>
          <a:p>
            <a:pPr lvl="3" eaLnBrk="1" hangingPunct="1"/>
            <a:r>
              <a:rPr lang="en-US"/>
              <a:t>Pela 3a linha 5.5s =0, s = 0  </a:t>
            </a:r>
          </a:p>
          <a:p>
            <a:pPr lvl="3" eaLnBrk="1" hangingPunct="1"/>
            <a:r>
              <a:rPr lang="en-US"/>
              <a:t>Logo o sistema é estável para K&gt;4.5 e o cruzamento ocorre em s=0</a:t>
            </a:r>
          </a:p>
        </p:txBody>
      </p:sp>
      <p:graphicFrame>
        <p:nvGraphicFramePr>
          <p:cNvPr id="4" name="Tabela 3"/>
          <p:cNvGraphicFramePr>
            <a:graphicFrameLocks noGrp="1"/>
          </p:cNvGraphicFramePr>
          <p:nvPr/>
        </p:nvGraphicFramePr>
        <p:xfrm>
          <a:off x="1595438" y="3071813"/>
          <a:ext cx="6604000" cy="148336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tblGrid>
              <a:tr h="370840">
                <a:tc>
                  <a:txBody>
                    <a:bodyPr/>
                    <a:lstStyle/>
                    <a:p>
                      <a:pPr algn="ctr"/>
                      <a:r>
                        <a:rPr lang="en-US" dirty="0"/>
                        <a:t>K</a:t>
                      </a:r>
                      <a:endParaRPr lang="pt-BR" dirty="0"/>
                    </a:p>
                  </a:txBody>
                  <a:tcPr/>
                </a:tc>
                <a:tc>
                  <a:txBody>
                    <a:bodyPr/>
                    <a:lstStyle/>
                    <a:p>
                      <a:pPr algn="ctr"/>
                      <a:r>
                        <a:rPr lang="en-US" dirty="0"/>
                        <a:t>K+1</a:t>
                      </a:r>
                      <a:endParaRPr lang="pt-BR" dirty="0"/>
                    </a:p>
                  </a:txBody>
                  <a:tcPr/>
                </a:tc>
                <a:extLst>
                  <a:ext uri="{0D108BD9-81ED-4DB2-BD59-A6C34878D82A}">
                    <a16:rowId xmlns:a16="http://schemas.microsoft.com/office/drawing/2014/main" val="10000"/>
                  </a:ext>
                </a:extLst>
              </a:tr>
              <a:tr h="370840">
                <a:tc>
                  <a:txBody>
                    <a:bodyPr/>
                    <a:lstStyle/>
                    <a:p>
                      <a:pPr algn="ctr"/>
                      <a:r>
                        <a:rPr lang="en-US" dirty="0"/>
                        <a:t>2K</a:t>
                      </a:r>
                      <a:endParaRPr lang="pt-BR" dirty="0"/>
                    </a:p>
                  </a:txBody>
                  <a:tcPr/>
                </a:tc>
                <a:tc>
                  <a:txBody>
                    <a:bodyPr/>
                    <a:lstStyle/>
                    <a:p>
                      <a:pPr algn="ctr"/>
                      <a:r>
                        <a:rPr lang="en-US" dirty="0"/>
                        <a:t>2K-9</a:t>
                      </a:r>
                      <a:endParaRPr lang="pt-BR" dirty="0"/>
                    </a:p>
                  </a:txBody>
                  <a:tcPr/>
                </a:tc>
                <a:extLst>
                  <a:ext uri="{0D108BD9-81ED-4DB2-BD59-A6C34878D82A}">
                    <a16:rowId xmlns:a16="http://schemas.microsoft.com/office/drawing/2014/main" val="10001"/>
                  </a:ext>
                </a:extLst>
              </a:tr>
              <a:tr h="370840">
                <a:tc>
                  <a:txBody>
                    <a:bodyPr/>
                    <a:lstStyle/>
                    <a:p>
                      <a:pPr algn="ctr"/>
                      <a:r>
                        <a:rPr lang="en-US" dirty="0"/>
                        <a:t>5,5</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2"/>
                  </a:ext>
                </a:extLst>
              </a:tr>
              <a:tr h="370840">
                <a:tc>
                  <a:txBody>
                    <a:bodyPr/>
                    <a:lstStyle/>
                    <a:p>
                      <a:pPr algn="ctr"/>
                      <a:r>
                        <a:rPr lang="en-US" dirty="0"/>
                        <a:t>-(2K-9)</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9" end="9"/>
                                            </p:txEl>
                                          </p:spTgt>
                                        </p:tgtEl>
                                        <p:attrNameLst>
                                          <p:attrName>style.visibility</p:attrName>
                                        </p:attrNameLst>
                                      </p:cBhvr>
                                      <p:to>
                                        <p:strVal val="visible"/>
                                      </p:to>
                                    </p:set>
                                    <p:animEffect transition="in" filter="box(in)">
                                      <p:cBhvr>
                                        <p:cTn id="27" dur="500"/>
                                        <p:tgtEl>
                                          <p:spTgt spid="20992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10" end="10"/>
                                            </p:txEl>
                                          </p:spTgt>
                                        </p:tgtEl>
                                        <p:attrNameLst>
                                          <p:attrName>style.visibility</p:attrName>
                                        </p:attrNameLst>
                                      </p:cBhvr>
                                      <p:to>
                                        <p:strVal val="visible"/>
                                      </p:to>
                                    </p:set>
                                    <p:animEffect transition="in" filter="box(in)">
                                      <p:cBhvr>
                                        <p:cTn id="32" dur="500"/>
                                        <p:tgtEl>
                                          <p:spTgt spid="20992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11" end="11"/>
                                            </p:txEl>
                                          </p:spTgt>
                                        </p:tgtEl>
                                        <p:attrNameLst>
                                          <p:attrName>style.visibility</p:attrName>
                                        </p:attrNameLst>
                                      </p:cBhvr>
                                      <p:to>
                                        <p:strVal val="visible"/>
                                      </p:to>
                                    </p:set>
                                    <p:animEffect transition="in" filter="box(in)">
                                      <p:cBhvr>
                                        <p:cTn id="37" dur="500"/>
                                        <p:tgtEl>
                                          <p:spTgt spid="2099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eaLnBrk="1" hangingPunct="1"/>
            <a:r>
              <a:rPr lang="en-US" dirty="0"/>
              <a:t>9) Root-Locus e </a:t>
            </a:r>
            <a:r>
              <a:rPr lang="en-US" dirty="0" err="1"/>
              <a:t>Faixa</a:t>
            </a:r>
            <a:r>
              <a:rPr lang="en-US" dirty="0"/>
              <a:t> de </a:t>
            </a:r>
            <a:r>
              <a:rPr lang="en-US" dirty="0" err="1"/>
              <a:t>Estabilidade</a:t>
            </a:r>
            <a:r>
              <a:rPr lang="en-US" dirty="0"/>
              <a:t> </a:t>
            </a:r>
            <a:r>
              <a:rPr lang="en-US" dirty="0" err="1"/>
              <a:t>para</a:t>
            </a:r>
            <a:r>
              <a:rPr lang="en-US" dirty="0"/>
              <a:t> :</a:t>
            </a:r>
          </a:p>
          <a:p>
            <a:pPr lvl="1" eaLnBrk="1" hangingPunct="1"/>
            <a:r>
              <a:rPr lang="en-US" dirty="0"/>
              <a:t>G(s) = K(s</a:t>
            </a:r>
            <a:r>
              <a:rPr lang="en-US" baseline="30000" dirty="0"/>
              <a:t>2</a:t>
            </a:r>
            <a:r>
              <a:rPr lang="en-US" dirty="0"/>
              <a:t>+1)/(s</a:t>
            </a:r>
            <a:r>
              <a:rPr lang="en-US" baseline="30000" dirty="0"/>
              <a:t>2</a:t>
            </a:r>
            <a:r>
              <a:rPr lang="en-US" dirty="0"/>
              <a:t> -1)</a:t>
            </a:r>
          </a:p>
          <a:p>
            <a:pPr lvl="2" eaLnBrk="1" hangingPunct="1"/>
            <a:r>
              <a:rPr lang="en-US" dirty="0"/>
              <a:t>Maxima :</a:t>
            </a:r>
          </a:p>
          <a:p>
            <a:pPr lvl="3" eaLnBrk="1" hangingPunct="1"/>
            <a:r>
              <a:rPr lang="pt-BR" dirty="0"/>
              <a:t>gs : (</a:t>
            </a:r>
            <a:r>
              <a:rPr lang="pt-BR" dirty="0" err="1"/>
              <a:t>s^</a:t>
            </a:r>
            <a:r>
              <a:rPr lang="pt-BR" dirty="0"/>
              <a:t>2+1)/(</a:t>
            </a:r>
            <a:r>
              <a:rPr lang="pt-BR" dirty="0" err="1"/>
              <a:t>s^</a:t>
            </a:r>
            <a:r>
              <a:rPr lang="pt-BR" dirty="0"/>
              <a:t>2-1) ; </a:t>
            </a:r>
            <a:r>
              <a:rPr lang="pt-BR" dirty="0" err="1"/>
              <a:t>ts</a:t>
            </a:r>
            <a:r>
              <a:rPr lang="pt-BR" dirty="0"/>
              <a:t> : </a:t>
            </a:r>
            <a:r>
              <a:rPr lang="pt-BR" dirty="0" err="1"/>
              <a:t>ratsimp</a:t>
            </a:r>
            <a:r>
              <a:rPr lang="pt-BR" dirty="0"/>
              <a:t>(K*gs/(1+K*gs))	</a:t>
            </a:r>
          </a:p>
          <a:p>
            <a:pPr lvl="3" eaLnBrk="1" hangingPunct="1"/>
            <a:r>
              <a:rPr lang="en-US" dirty="0" err="1"/>
              <a:t>den_ts</a:t>
            </a:r>
            <a:r>
              <a:rPr lang="en-US" dirty="0"/>
              <a:t>  : expand(</a:t>
            </a:r>
            <a:r>
              <a:rPr lang="en-US" dirty="0" err="1"/>
              <a:t>denom</a:t>
            </a:r>
            <a:r>
              <a:rPr lang="en-US" dirty="0"/>
              <a:t>(</a:t>
            </a:r>
            <a:r>
              <a:rPr lang="en-US" dirty="0" err="1"/>
              <a:t>ts</a:t>
            </a:r>
            <a:r>
              <a:rPr lang="en-US" dirty="0"/>
              <a:t>))</a:t>
            </a:r>
          </a:p>
          <a:p>
            <a:pPr lvl="4" eaLnBrk="1" hangingPunct="1"/>
            <a:r>
              <a:rPr lang="en-US" dirty="0"/>
              <a:t>s</a:t>
            </a:r>
            <a:r>
              <a:rPr lang="en-US" baseline="30000" dirty="0"/>
              <a:t>2</a:t>
            </a:r>
            <a:r>
              <a:rPr lang="en-US" dirty="0"/>
              <a:t>K+K+s</a:t>
            </a:r>
            <a:r>
              <a:rPr lang="en-US" baseline="30000" dirty="0"/>
              <a:t>2</a:t>
            </a:r>
            <a:r>
              <a:rPr lang="en-US" dirty="0"/>
              <a:t>-1</a:t>
            </a:r>
          </a:p>
          <a:p>
            <a:pPr lvl="3" eaLnBrk="1" hangingPunct="1"/>
            <a:r>
              <a:rPr lang="en-US" dirty="0" err="1"/>
              <a:t>coeff</a:t>
            </a:r>
            <a:r>
              <a:rPr lang="en-US" dirty="0"/>
              <a:t>(den_ts,s,2) -&gt; K+1 ; </a:t>
            </a:r>
            <a:r>
              <a:rPr lang="en-US" dirty="0" err="1"/>
              <a:t>coeff</a:t>
            </a:r>
            <a:r>
              <a:rPr lang="en-US" dirty="0"/>
              <a:t>(den_ts,s,1) -&gt; 0</a:t>
            </a:r>
          </a:p>
          <a:p>
            <a:pPr lvl="3" eaLnBrk="1" hangingPunct="1"/>
            <a:r>
              <a:rPr lang="en-US" dirty="0" err="1"/>
              <a:t>coeff</a:t>
            </a:r>
            <a:r>
              <a:rPr lang="en-US" dirty="0"/>
              <a:t>(den_ts,s,0) -&gt; K-1</a:t>
            </a:r>
          </a:p>
          <a:p>
            <a:pPr lvl="3" eaLnBrk="1" hangingPunct="1"/>
            <a:endParaRPr lang="en-US" dirty="0"/>
          </a:p>
          <a:p>
            <a:pPr lvl="3" eaLnBrk="1" hangingPunct="1"/>
            <a:endParaRPr lang="en-US" dirty="0"/>
          </a:p>
          <a:p>
            <a:pPr lvl="3" eaLnBrk="1" hangingPunct="1"/>
            <a:endParaRPr lang="en-US" dirty="0"/>
          </a:p>
          <a:p>
            <a:pPr lvl="3" eaLnBrk="1" hangingPunct="1"/>
            <a:endParaRPr lang="en-US" dirty="0"/>
          </a:p>
          <a:p>
            <a:pPr lvl="3" eaLnBrk="1" hangingPunct="1"/>
            <a:r>
              <a:rPr lang="en-US" dirty="0" err="1"/>
              <a:t>Estabilidade</a:t>
            </a:r>
            <a:r>
              <a:rPr lang="en-US" dirty="0"/>
              <a:t> </a:t>
            </a:r>
            <a:r>
              <a:rPr lang="en-US" dirty="0" err="1"/>
              <a:t>para</a:t>
            </a:r>
            <a:r>
              <a:rPr lang="en-US" dirty="0"/>
              <a:t> K&gt;1, </a:t>
            </a:r>
            <a:r>
              <a:rPr lang="en-US" dirty="0" err="1"/>
              <a:t>para</a:t>
            </a:r>
            <a:r>
              <a:rPr lang="en-US" dirty="0"/>
              <a:t> K=1 (2a  </a:t>
            </a:r>
            <a:r>
              <a:rPr lang="en-US" dirty="0" err="1"/>
              <a:t>linha</a:t>
            </a:r>
            <a:r>
              <a:rPr lang="en-US" dirty="0"/>
              <a:t> ), </a:t>
            </a:r>
            <a:r>
              <a:rPr lang="en-US" dirty="0" err="1"/>
              <a:t>na</a:t>
            </a:r>
            <a:r>
              <a:rPr lang="en-US" dirty="0"/>
              <a:t> 1a </a:t>
            </a:r>
            <a:r>
              <a:rPr lang="en-US" dirty="0" err="1"/>
              <a:t>linha</a:t>
            </a:r>
            <a:r>
              <a:rPr lang="en-US" dirty="0"/>
              <a:t>, s </a:t>
            </a:r>
            <a:r>
              <a:rPr lang="en-US" dirty="0" err="1"/>
              <a:t>deverá</a:t>
            </a:r>
            <a:r>
              <a:rPr lang="en-US" dirty="0"/>
              <a:t> ser = 0 ( </a:t>
            </a:r>
            <a:r>
              <a:rPr lang="en-US" dirty="0" err="1"/>
              <a:t>pto</a:t>
            </a:r>
            <a:r>
              <a:rPr lang="en-US" dirty="0"/>
              <a:t> de </a:t>
            </a:r>
            <a:r>
              <a:rPr lang="en-US" dirty="0" err="1"/>
              <a:t>cruzamento</a:t>
            </a:r>
            <a:r>
              <a:rPr lang="en-US" dirty="0"/>
              <a:t> )</a:t>
            </a:r>
          </a:p>
          <a:p>
            <a:pPr lvl="1" eaLnBrk="1" hangingPunct="1"/>
            <a:endParaRPr lang="en-US" dirty="0"/>
          </a:p>
        </p:txBody>
      </p:sp>
      <p:graphicFrame>
        <p:nvGraphicFramePr>
          <p:cNvPr id="4" name="Tabela 3"/>
          <p:cNvGraphicFramePr>
            <a:graphicFrameLocks noGrp="1"/>
          </p:cNvGraphicFramePr>
          <p:nvPr/>
        </p:nvGraphicFramePr>
        <p:xfrm>
          <a:off x="1595438" y="4459288"/>
          <a:ext cx="6604000" cy="11125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tblGrid>
              <a:tr h="370840">
                <a:tc>
                  <a:txBody>
                    <a:bodyPr/>
                    <a:lstStyle/>
                    <a:p>
                      <a:pPr algn="ctr"/>
                      <a:r>
                        <a:rPr lang="en-US" dirty="0"/>
                        <a:t>K+1</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0"/>
                  </a:ext>
                </a:extLst>
              </a:tr>
              <a:tr h="370840">
                <a:tc>
                  <a:txBody>
                    <a:bodyPr/>
                    <a:lstStyle/>
                    <a:p>
                      <a:pPr algn="ctr"/>
                      <a:r>
                        <a:rPr lang="en-US" dirty="0"/>
                        <a:t>K-1</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1"/>
                  </a:ext>
                </a:extLst>
              </a:tr>
              <a:tr h="370840">
                <a:tc>
                  <a:txBody>
                    <a:bodyPr/>
                    <a:lstStyle/>
                    <a:p>
                      <a:pPr algn="ctr"/>
                      <a:r>
                        <a:rPr lang="en-US" dirty="0"/>
                        <a:t>0</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12" end="12"/>
                                            </p:txEl>
                                          </p:spTgt>
                                        </p:tgtEl>
                                        <p:attrNameLst>
                                          <p:attrName>style.visibility</p:attrName>
                                        </p:attrNameLst>
                                      </p:cBhvr>
                                      <p:to>
                                        <p:strVal val="visible"/>
                                      </p:to>
                                    </p:set>
                                    <p:animEffect transition="in" filter="box(in)">
                                      <p:cBhvr>
                                        <p:cTn id="47" dur="500"/>
                                        <p:tgtEl>
                                          <p:spTgt spid="20992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eaLnBrk="1" hangingPunct="1"/>
            <a:r>
              <a:rPr lang="en-US" dirty="0"/>
              <a:t>10) Root-Locus e </a:t>
            </a:r>
            <a:r>
              <a:rPr lang="en-US" dirty="0" err="1"/>
              <a:t>Faixa</a:t>
            </a:r>
            <a:r>
              <a:rPr lang="en-US" dirty="0"/>
              <a:t> de </a:t>
            </a:r>
            <a:r>
              <a:rPr lang="en-US" dirty="0" err="1"/>
              <a:t>Estabilidade</a:t>
            </a:r>
            <a:r>
              <a:rPr lang="en-US" dirty="0"/>
              <a:t> </a:t>
            </a:r>
            <a:r>
              <a:rPr lang="en-US" dirty="0" err="1"/>
              <a:t>para</a:t>
            </a:r>
            <a:r>
              <a:rPr lang="en-US" dirty="0"/>
              <a:t> :</a:t>
            </a:r>
          </a:p>
          <a:p>
            <a:pPr lvl="1" eaLnBrk="1" hangingPunct="1"/>
            <a:r>
              <a:rPr lang="en-US" dirty="0"/>
              <a:t>G(s) = K(s</a:t>
            </a:r>
            <a:r>
              <a:rPr lang="en-US" baseline="30000" dirty="0"/>
              <a:t>2</a:t>
            </a:r>
            <a:r>
              <a:rPr lang="en-US" dirty="0"/>
              <a:t>+2)/[(s+3)(s+4)]</a:t>
            </a:r>
          </a:p>
          <a:p>
            <a:pPr lvl="2" eaLnBrk="1" hangingPunct="1"/>
            <a:r>
              <a:rPr lang="en-US" dirty="0"/>
              <a:t>Octave : </a:t>
            </a:r>
            <a:r>
              <a:rPr lang="en-US" dirty="0" err="1"/>
              <a:t>rlocus</a:t>
            </a:r>
            <a:r>
              <a:rPr lang="en-US" dirty="0"/>
              <a:t>(</a:t>
            </a:r>
            <a:r>
              <a:rPr lang="en-US" dirty="0" err="1"/>
              <a:t>zp</a:t>
            </a:r>
            <a:r>
              <a:rPr lang="en-US" dirty="0"/>
              <a:t>([</a:t>
            </a:r>
            <a:r>
              <a:rPr lang="en-US" dirty="0" err="1"/>
              <a:t>sqrt</a:t>
            </a:r>
            <a:r>
              <a:rPr lang="en-US" dirty="0"/>
              <a:t>(2)*</a:t>
            </a:r>
            <a:r>
              <a:rPr lang="en-US" dirty="0" err="1"/>
              <a:t>i</a:t>
            </a:r>
            <a:r>
              <a:rPr lang="en-US" dirty="0"/>
              <a:t> –</a:t>
            </a:r>
            <a:r>
              <a:rPr lang="en-US" dirty="0" err="1"/>
              <a:t>sqrt</a:t>
            </a:r>
            <a:r>
              <a:rPr lang="en-US" dirty="0"/>
              <a:t>(2)*</a:t>
            </a:r>
            <a:r>
              <a:rPr lang="en-US" dirty="0" err="1"/>
              <a:t>i</a:t>
            </a:r>
            <a:r>
              <a:rPr lang="en-US" dirty="0"/>
              <a:t>],[-3 -4],1))</a:t>
            </a:r>
          </a:p>
          <a:p>
            <a:pPr lvl="2" eaLnBrk="1" hangingPunct="1"/>
            <a:r>
              <a:rPr lang="en-US" dirty="0"/>
              <a:t>Maxima :</a:t>
            </a:r>
          </a:p>
          <a:p>
            <a:pPr lvl="3" eaLnBrk="1" hangingPunct="1"/>
            <a:r>
              <a:rPr lang="pt-BR" dirty="0"/>
              <a:t>gs : (</a:t>
            </a:r>
            <a:r>
              <a:rPr lang="pt-BR" dirty="0" err="1"/>
              <a:t>s^</a:t>
            </a:r>
            <a:r>
              <a:rPr lang="pt-BR" dirty="0"/>
              <a:t>2+2)/((s+3)*(s+4)) ; </a:t>
            </a:r>
            <a:r>
              <a:rPr lang="pt-BR" dirty="0" err="1"/>
              <a:t>ts</a:t>
            </a:r>
            <a:r>
              <a:rPr lang="pt-BR" dirty="0"/>
              <a:t> : </a:t>
            </a:r>
            <a:r>
              <a:rPr lang="pt-BR" dirty="0" err="1"/>
              <a:t>ratsimp</a:t>
            </a:r>
            <a:r>
              <a:rPr lang="pt-BR" dirty="0"/>
              <a:t>(K*gs/(1+K*gs))	</a:t>
            </a:r>
          </a:p>
          <a:p>
            <a:pPr lvl="3" eaLnBrk="1" hangingPunct="1"/>
            <a:r>
              <a:rPr lang="en-US" dirty="0" err="1"/>
              <a:t>den_ts</a:t>
            </a:r>
            <a:r>
              <a:rPr lang="en-US" dirty="0"/>
              <a:t>  : expand(</a:t>
            </a:r>
            <a:r>
              <a:rPr lang="en-US" dirty="0" err="1"/>
              <a:t>denom</a:t>
            </a:r>
            <a:r>
              <a:rPr lang="en-US" dirty="0"/>
              <a:t>(</a:t>
            </a:r>
            <a:r>
              <a:rPr lang="en-US" dirty="0" err="1"/>
              <a:t>ts</a:t>
            </a:r>
            <a:r>
              <a:rPr lang="en-US" dirty="0"/>
              <a:t>)) -&gt; s</a:t>
            </a:r>
            <a:r>
              <a:rPr lang="en-US" baseline="30000" dirty="0"/>
              <a:t>2</a:t>
            </a:r>
            <a:r>
              <a:rPr lang="en-US" dirty="0"/>
              <a:t>K+2K+s</a:t>
            </a:r>
            <a:r>
              <a:rPr lang="en-US" baseline="30000" dirty="0"/>
              <a:t>2</a:t>
            </a:r>
            <a:r>
              <a:rPr lang="en-US" dirty="0"/>
              <a:t>+7s+12</a:t>
            </a:r>
          </a:p>
          <a:p>
            <a:pPr lvl="3" eaLnBrk="1" hangingPunct="1"/>
            <a:r>
              <a:rPr lang="en-US" dirty="0" err="1"/>
              <a:t>coeff</a:t>
            </a:r>
            <a:r>
              <a:rPr lang="en-US" dirty="0"/>
              <a:t>(den_ts,s,2) -&gt; K+1 ; </a:t>
            </a:r>
            <a:r>
              <a:rPr lang="en-US" dirty="0" err="1"/>
              <a:t>coeff</a:t>
            </a:r>
            <a:r>
              <a:rPr lang="en-US" dirty="0"/>
              <a:t>(den_ts,s,1) -&gt; 7</a:t>
            </a:r>
          </a:p>
          <a:p>
            <a:pPr lvl="3" eaLnBrk="1" hangingPunct="1"/>
            <a:r>
              <a:rPr lang="en-US" dirty="0" err="1"/>
              <a:t>Coeff</a:t>
            </a:r>
            <a:r>
              <a:rPr lang="en-US" dirty="0"/>
              <a:t>(den_ts,s,0) -&gt; 2K+12</a:t>
            </a:r>
          </a:p>
          <a:p>
            <a:pPr lvl="3" eaLnBrk="1" hangingPunct="1"/>
            <a:endParaRPr lang="en-US" dirty="0"/>
          </a:p>
          <a:p>
            <a:pPr lvl="3" eaLnBrk="1" hangingPunct="1"/>
            <a:endParaRPr lang="en-US" dirty="0"/>
          </a:p>
          <a:p>
            <a:pPr lvl="3" eaLnBrk="1" hangingPunct="1"/>
            <a:endParaRPr lang="en-US" dirty="0"/>
          </a:p>
          <a:p>
            <a:pPr lvl="3" eaLnBrk="1" hangingPunct="1"/>
            <a:endParaRPr lang="en-US" dirty="0"/>
          </a:p>
          <a:p>
            <a:pPr lvl="3" eaLnBrk="1" hangingPunct="1"/>
            <a:r>
              <a:rPr lang="en-US" dirty="0" err="1"/>
              <a:t>Estabilidade</a:t>
            </a:r>
            <a:r>
              <a:rPr lang="en-US" dirty="0"/>
              <a:t> </a:t>
            </a:r>
            <a:r>
              <a:rPr lang="en-US" dirty="0" err="1"/>
              <a:t>para</a:t>
            </a:r>
            <a:r>
              <a:rPr lang="en-US" dirty="0"/>
              <a:t> </a:t>
            </a:r>
            <a:r>
              <a:rPr lang="en-US" dirty="0" err="1"/>
              <a:t>qualquer</a:t>
            </a:r>
            <a:r>
              <a:rPr lang="en-US" dirty="0"/>
              <a:t> K&gt;0</a:t>
            </a:r>
          </a:p>
        </p:txBody>
      </p:sp>
      <p:graphicFrame>
        <p:nvGraphicFramePr>
          <p:cNvPr id="4" name="Tabela 3"/>
          <p:cNvGraphicFramePr>
            <a:graphicFrameLocks noGrp="1"/>
          </p:cNvGraphicFramePr>
          <p:nvPr/>
        </p:nvGraphicFramePr>
        <p:xfrm>
          <a:off x="1595438" y="4530725"/>
          <a:ext cx="6604000" cy="11125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tblGrid>
              <a:tr h="370840">
                <a:tc>
                  <a:txBody>
                    <a:bodyPr/>
                    <a:lstStyle/>
                    <a:p>
                      <a:pPr algn="ctr"/>
                      <a:r>
                        <a:rPr lang="en-US" dirty="0"/>
                        <a:t>K+1</a:t>
                      </a:r>
                      <a:endParaRPr lang="pt-BR" dirty="0"/>
                    </a:p>
                  </a:txBody>
                  <a:tcPr/>
                </a:tc>
                <a:tc>
                  <a:txBody>
                    <a:bodyPr/>
                    <a:lstStyle/>
                    <a:p>
                      <a:pPr algn="ctr"/>
                      <a:r>
                        <a:rPr lang="en-US" dirty="0"/>
                        <a:t>2K+12</a:t>
                      </a:r>
                      <a:endParaRPr lang="pt-BR" dirty="0"/>
                    </a:p>
                  </a:txBody>
                  <a:tcPr/>
                </a:tc>
                <a:extLst>
                  <a:ext uri="{0D108BD9-81ED-4DB2-BD59-A6C34878D82A}">
                    <a16:rowId xmlns:a16="http://schemas.microsoft.com/office/drawing/2014/main" val="10000"/>
                  </a:ext>
                </a:extLst>
              </a:tr>
              <a:tr h="370840">
                <a:tc>
                  <a:txBody>
                    <a:bodyPr/>
                    <a:lstStyle/>
                    <a:p>
                      <a:pPr algn="ctr"/>
                      <a:r>
                        <a:rPr lang="en-US" dirty="0"/>
                        <a:t>7</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1"/>
                  </a:ext>
                </a:extLst>
              </a:tr>
              <a:tr h="370840">
                <a:tc>
                  <a:txBody>
                    <a:bodyPr/>
                    <a:lstStyle/>
                    <a:p>
                      <a:pPr algn="ctr"/>
                      <a:r>
                        <a:rPr lang="en-US" dirty="0"/>
                        <a:t>2K+12</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12" end="12"/>
                                            </p:txEl>
                                          </p:spTgt>
                                        </p:tgtEl>
                                        <p:attrNameLst>
                                          <p:attrName>style.visibility</p:attrName>
                                        </p:attrNameLst>
                                      </p:cBhvr>
                                      <p:to>
                                        <p:strVal val="visible"/>
                                      </p:to>
                                    </p:set>
                                    <p:animEffect transition="in" filter="box(in)">
                                      <p:cBhvr>
                                        <p:cTn id="47" dur="500"/>
                                        <p:tgtEl>
                                          <p:spTgt spid="20992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eaLnBrk="1" hangingPunct="1"/>
            <a:r>
              <a:rPr lang="en-US"/>
              <a:t>10) Ponto de saída para :</a:t>
            </a:r>
          </a:p>
          <a:p>
            <a:pPr lvl="1" eaLnBrk="1" hangingPunct="1"/>
            <a:r>
              <a:rPr lang="en-US"/>
              <a:t>G(s) = K(s</a:t>
            </a:r>
            <a:r>
              <a:rPr lang="en-US" baseline="30000"/>
              <a:t>2</a:t>
            </a:r>
            <a:r>
              <a:rPr lang="en-US"/>
              <a:t>+2)/[(s+3)(s+4)]</a:t>
            </a:r>
          </a:p>
          <a:p>
            <a:pPr lvl="2" eaLnBrk="1" hangingPunct="1"/>
            <a:r>
              <a:rPr lang="en-US"/>
              <a:t>Maxima :</a:t>
            </a:r>
          </a:p>
          <a:p>
            <a:pPr lvl="3" eaLnBrk="1" hangingPunct="1"/>
            <a:r>
              <a:rPr lang="pt-BR"/>
              <a:t>solve(1/(s+sqrt(2)*%i)+1/(s-sqrt(2)*%i)=1/(s+3)+1/(s+4),s)</a:t>
            </a:r>
          </a:p>
          <a:p>
            <a:pPr lvl="3" eaLnBrk="1" hangingPunct="1"/>
            <a:r>
              <a:rPr lang="en-US"/>
              <a:t>s =-3,44</a:t>
            </a:r>
          </a:p>
          <a:p>
            <a:pPr lvl="3" eaLnBrk="1" hangingPunct="1"/>
            <a:r>
              <a:rPr lang="en-US"/>
              <a:t>K = -1/G(s=-3,44) -&gt; K=0.017811704834606</a:t>
            </a:r>
          </a:p>
          <a:p>
            <a:pPr lvl="3" eaLnBrk="1" hangingPunct="1"/>
            <a:r>
              <a:rPr lang="en-US"/>
              <a:t>Prova ( Maxima ) :</a:t>
            </a:r>
          </a:p>
          <a:p>
            <a:pPr lvl="4" eaLnBrk="1" hangingPunct="1"/>
            <a:r>
              <a:rPr lang="en-US"/>
              <a:t>K = 0.017811704834606</a:t>
            </a:r>
          </a:p>
          <a:p>
            <a:pPr lvl="4" eaLnBrk="1" hangingPunct="1"/>
            <a:r>
              <a:rPr lang="en-US"/>
              <a:t>gs : (s^2+2)/((s+3)*(s+4))</a:t>
            </a:r>
          </a:p>
          <a:p>
            <a:pPr lvl="4" eaLnBrk="1" hangingPunct="1"/>
            <a:r>
              <a:rPr lang="en-US"/>
              <a:t>ts : K*gs/(1+K*gs)</a:t>
            </a:r>
          </a:p>
          <a:p>
            <a:pPr lvl="4" eaLnBrk="1" hangingPunct="1"/>
            <a:r>
              <a:rPr lang="en-US"/>
              <a:t>solve(denom(ratsimp(K*gs/(1+K*gs)))=0,s) </a:t>
            </a:r>
          </a:p>
          <a:p>
            <a:pPr lvl="4" eaLnBrk="1" hangingPunct="1"/>
            <a:r>
              <a:rPr lang="en-US"/>
              <a:t>Tem-se como resposta s = -3,44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8" end="8"/>
                                            </p:txEl>
                                          </p:spTgt>
                                        </p:tgtEl>
                                        <p:attrNameLst>
                                          <p:attrName>style.visibility</p:attrName>
                                        </p:attrNameLst>
                                      </p:cBhvr>
                                      <p:to>
                                        <p:strVal val="visible"/>
                                      </p:to>
                                    </p:set>
                                    <p:animEffect transition="in" filter="box(in)">
                                      <p:cBhvr>
                                        <p:cTn id="47" dur="500"/>
                                        <p:tgtEl>
                                          <p:spTgt spid="2099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9923">
                                            <p:txEl>
                                              <p:pRg st="9" end="9"/>
                                            </p:txEl>
                                          </p:spTgt>
                                        </p:tgtEl>
                                        <p:attrNameLst>
                                          <p:attrName>style.visibility</p:attrName>
                                        </p:attrNameLst>
                                      </p:cBhvr>
                                      <p:to>
                                        <p:strVal val="visible"/>
                                      </p:to>
                                    </p:set>
                                    <p:animEffect transition="in" filter="box(in)">
                                      <p:cBhvr>
                                        <p:cTn id="52" dur="500"/>
                                        <p:tgtEl>
                                          <p:spTgt spid="20992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09923">
                                            <p:txEl>
                                              <p:pRg st="10" end="10"/>
                                            </p:txEl>
                                          </p:spTgt>
                                        </p:tgtEl>
                                        <p:attrNameLst>
                                          <p:attrName>style.visibility</p:attrName>
                                        </p:attrNameLst>
                                      </p:cBhvr>
                                      <p:to>
                                        <p:strVal val="visible"/>
                                      </p:to>
                                    </p:set>
                                    <p:animEffect transition="in" filter="box(in)">
                                      <p:cBhvr>
                                        <p:cTn id="57" dur="500"/>
                                        <p:tgtEl>
                                          <p:spTgt spid="20992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209923">
                                            <p:txEl>
                                              <p:pRg st="11" end="11"/>
                                            </p:txEl>
                                          </p:spTgt>
                                        </p:tgtEl>
                                        <p:attrNameLst>
                                          <p:attrName>style.visibility</p:attrName>
                                        </p:attrNameLst>
                                      </p:cBhvr>
                                      <p:to>
                                        <p:strVal val="visible"/>
                                      </p:to>
                                    </p:set>
                                    <p:animEffect transition="in" filter="box(in)">
                                      <p:cBhvr>
                                        <p:cTn id="62" dur="500"/>
                                        <p:tgtEl>
                                          <p:spTgt spid="2099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eaLnBrk="1" hangingPunct="1"/>
            <a:r>
              <a:rPr lang="en-US" dirty="0"/>
              <a:t>11) Para G(s) = K[(s+2)(s+1)]/[(s-2)(s-1)]</a:t>
            </a:r>
          </a:p>
          <a:p>
            <a:pPr lvl="1" eaLnBrk="1" hangingPunct="1"/>
            <a:r>
              <a:rPr lang="en-US" dirty="0" err="1"/>
              <a:t>Rlocus</a:t>
            </a:r>
            <a:r>
              <a:rPr lang="en-US" dirty="0"/>
              <a:t> : Octave : </a:t>
            </a:r>
            <a:r>
              <a:rPr lang="en-US" dirty="0" err="1"/>
              <a:t>rlocus</a:t>
            </a:r>
            <a:r>
              <a:rPr lang="en-US" dirty="0"/>
              <a:t>(</a:t>
            </a:r>
            <a:r>
              <a:rPr lang="en-US" dirty="0" err="1"/>
              <a:t>zp</a:t>
            </a:r>
            <a:r>
              <a:rPr lang="en-US" dirty="0"/>
              <a:t>([-2 -1],[2 1],1))</a:t>
            </a:r>
          </a:p>
          <a:p>
            <a:pPr lvl="1" eaLnBrk="1" hangingPunct="1"/>
            <a:r>
              <a:rPr lang="en-US" dirty="0"/>
              <a:t>Ponto de </a:t>
            </a:r>
            <a:r>
              <a:rPr lang="en-US" dirty="0" err="1"/>
              <a:t>Saida</a:t>
            </a:r>
            <a:r>
              <a:rPr lang="en-US" dirty="0"/>
              <a:t> e de </a:t>
            </a:r>
            <a:r>
              <a:rPr lang="en-US" dirty="0" err="1"/>
              <a:t>Entrada</a:t>
            </a:r>
            <a:r>
              <a:rPr lang="en-US" dirty="0"/>
              <a:t> :</a:t>
            </a:r>
          </a:p>
          <a:p>
            <a:pPr lvl="2" eaLnBrk="1" hangingPunct="1"/>
            <a:r>
              <a:rPr lang="en-US" dirty="0"/>
              <a:t>solve(1/(s+2)+1/(s+1)=1/(s-2)+1/(s-1),s)</a:t>
            </a:r>
          </a:p>
          <a:p>
            <a:pPr lvl="3" eaLnBrk="1" hangingPunct="1"/>
            <a:r>
              <a:rPr lang="en-US" dirty="0"/>
              <a:t>s = +/-</a:t>
            </a:r>
            <a:r>
              <a:rPr lang="en-US" dirty="0" err="1"/>
              <a:t>sqrt</a:t>
            </a:r>
            <a:r>
              <a:rPr lang="en-US" dirty="0"/>
              <a:t>(2)</a:t>
            </a:r>
          </a:p>
          <a:p>
            <a:pPr lvl="1" eaLnBrk="1" hangingPunct="1"/>
            <a:r>
              <a:rPr lang="en-US" dirty="0" err="1"/>
              <a:t>Estabilidade</a:t>
            </a:r>
            <a:r>
              <a:rPr lang="en-US" dirty="0"/>
              <a:t> (</a:t>
            </a:r>
            <a:r>
              <a:rPr lang="en-US" dirty="0" err="1"/>
              <a:t>tabela</a:t>
            </a:r>
            <a:r>
              <a:rPr lang="en-US" dirty="0"/>
              <a:t> de </a:t>
            </a:r>
            <a:r>
              <a:rPr lang="en-US" dirty="0" err="1"/>
              <a:t>Routh</a:t>
            </a:r>
            <a:r>
              <a:rPr lang="en-US" dirty="0"/>
              <a:t> ):</a:t>
            </a:r>
          </a:p>
          <a:p>
            <a:pPr lvl="2" eaLnBrk="1" hangingPunct="1"/>
            <a:r>
              <a:rPr lang="en-US" dirty="0" err="1"/>
              <a:t>gs</a:t>
            </a:r>
            <a:r>
              <a:rPr lang="en-US" dirty="0"/>
              <a:t> : ((s+2)*(s+1))/((s-2)*(s-1));</a:t>
            </a:r>
          </a:p>
          <a:p>
            <a:pPr lvl="2" eaLnBrk="1" hangingPunct="1"/>
            <a:r>
              <a:rPr lang="en-US" dirty="0" err="1"/>
              <a:t>ts</a:t>
            </a:r>
            <a:r>
              <a:rPr lang="en-US" dirty="0"/>
              <a:t> : </a:t>
            </a:r>
            <a:r>
              <a:rPr lang="en-US" dirty="0" err="1"/>
              <a:t>ratsimp</a:t>
            </a:r>
            <a:r>
              <a:rPr lang="en-US" dirty="0"/>
              <a:t>(K*</a:t>
            </a:r>
            <a:r>
              <a:rPr lang="en-US" dirty="0" err="1"/>
              <a:t>gs</a:t>
            </a:r>
            <a:r>
              <a:rPr lang="en-US" dirty="0"/>
              <a:t>/(1+K*</a:t>
            </a:r>
            <a:r>
              <a:rPr lang="en-US" dirty="0" err="1"/>
              <a:t>gs</a:t>
            </a:r>
            <a:r>
              <a:rPr lang="en-US" dirty="0"/>
              <a:t>));</a:t>
            </a:r>
          </a:p>
          <a:p>
            <a:pPr lvl="2" eaLnBrk="1" hangingPunct="1"/>
            <a:r>
              <a:rPr lang="en-US" dirty="0" err="1"/>
              <a:t>den_ts</a:t>
            </a:r>
            <a:r>
              <a:rPr lang="en-US" dirty="0"/>
              <a:t> : expand(</a:t>
            </a:r>
            <a:r>
              <a:rPr lang="en-US" dirty="0" err="1"/>
              <a:t>denom</a:t>
            </a:r>
            <a:r>
              <a:rPr lang="en-US" dirty="0"/>
              <a:t>(</a:t>
            </a:r>
            <a:r>
              <a:rPr lang="en-US" dirty="0" err="1"/>
              <a:t>ts</a:t>
            </a:r>
            <a:r>
              <a:rPr lang="en-US" dirty="0"/>
              <a:t>));</a:t>
            </a:r>
          </a:p>
          <a:p>
            <a:pPr lvl="2" eaLnBrk="1" hangingPunct="1"/>
            <a:r>
              <a:rPr lang="en-US" dirty="0" err="1"/>
              <a:t>coeff</a:t>
            </a:r>
            <a:r>
              <a:rPr lang="en-US" dirty="0"/>
              <a:t>(den_ts,s,2) -&gt; K+1</a:t>
            </a:r>
          </a:p>
          <a:p>
            <a:pPr lvl="2" eaLnBrk="1" hangingPunct="1"/>
            <a:r>
              <a:rPr lang="en-US" dirty="0" err="1"/>
              <a:t>coeff</a:t>
            </a:r>
            <a:r>
              <a:rPr lang="en-US" dirty="0"/>
              <a:t>(den_ts,s,1) -&gt; 3K-3</a:t>
            </a:r>
          </a:p>
          <a:p>
            <a:pPr lvl="2" eaLnBrk="1" hangingPunct="1"/>
            <a:r>
              <a:rPr lang="en-US" dirty="0" err="1"/>
              <a:t>coeff</a:t>
            </a:r>
            <a:r>
              <a:rPr lang="en-US" dirty="0"/>
              <a:t>(den_ts,s,0) -&gt; 2K+2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8" end="8"/>
                                            </p:txEl>
                                          </p:spTgt>
                                        </p:tgtEl>
                                        <p:attrNameLst>
                                          <p:attrName>style.visibility</p:attrName>
                                        </p:attrNameLst>
                                      </p:cBhvr>
                                      <p:to>
                                        <p:strVal val="visible"/>
                                      </p:to>
                                    </p:set>
                                    <p:animEffect transition="in" filter="box(in)">
                                      <p:cBhvr>
                                        <p:cTn id="47" dur="500"/>
                                        <p:tgtEl>
                                          <p:spTgt spid="2099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9923">
                                            <p:txEl>
                                              <p:pRg st="9" end="9"/>
                                            </p:txEl>
                                          </p:spTgt>
                                        </p:tgtEl>
                                        <p:attrNameLst>
                                          <p:attrName>style.visibility</p:attrName>
                                        </p:attrNameLst>
                                      </p:cBhvr>
                                      <p:to>
                                        <p:strVal val="visible"/>
                                      </p:to>
                                    </p:set>
                                    <p:animEffect transition="in" filter="box(in)">
                                      <p:cBhvr>
                                        <p:cTn id="52" dur="500"/>
                                        <p:tgtEl>
                                          <p:spTgt spid="20992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09923">
                                            <p:txEl>
                                              <p:pRg st="10" end="10"/>
                                            </p:txEl>
                                          </p:spTgt>
                                        </p:tgtEl>
                                        <p:attrNameLst>
                                          <p:attrName>style.visibility</p:attrName>
                                        </p:attrNameLst>
                                      </p:cBhvr>
                                      <p:to>
                                        <p:strVal val="visible"/>
                                      </p:to>
                                    </p:set>
                                    <p:animEffect transition="in" filter="box(in)">
                                      <p:cBhvr>
                                        <p:cTn id="57" dur="500"/>
                                        <p:tgtEl>
                                          <p:spTgt spid="20992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209923">
                                            <p:txEl>
                                              <p:pRg st="11" end="11"/>
                                            </p:txEl>
                                          </p:spTgt>
                                        </p:tgtEl>
                                        <p:attrNameLst>
                                          <p:attrName>style.visibility</p:attrName>
                                        </p:attrNameLst>
                                      </p:cBhvr>
                                      <p:to>
                                        <p:strVal val="visible"/>
                                      </p:to>
                                    </p:set>
                                    <p:animEffect transition="in" filter="box(in)">
                                      <p:cBhvr>
                                        <p:cTn id="62" dur="500"/>
                                        <p:tgtEl>
                                          <p:spTgt spid="2099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48" y="260350"/>
            <a:ext cx="9634273" cy="533400"/>
          </a:xfrm>
        </p:spPr>
        <p:txBody>
          <a:bodyPr/>
          <a:lstStyle/>
          <a:p>
            <a:r>
              <a:rPr lang="en-US" dirty="0" err="1"/>
              <a:t>Funções</a:t>
            </a:r>
            <a:r>
              <a:rPr lang="en-US" dirty="0"/>
              <a:t> de </a:t>
            </a:r>
            <a:r>
              <a:rPr lang="en-US" dirty="0" err="1"/>
              <a:t>transferência</a:t>
            </a:r>
            <a:r>
              <a:rPr lang="en-US" dirty="0"/>
              <a:t> : </a:t>
            </a:r>
            <a:r>
              <a:rPr lang="en-US" dirty="0" err="1"/>
              <a:t>conversão</a:t>
            </a:r>
            <a:r>
              <a:rPr lang="en-US" dirty="0"/>
              <a:t> de </a:t>
            </a:r>
            <a:r>
              <a:rPr lang="en-US" dirty="0" err="1"/>
              <a:t>formatos</a:t>
            </a:r>
            <a:r>
              <a:rPr lang="en-US" dirty="0"/>
              <a:t> a </a:t>
            </a:r>
            <a:r>
              <a:rPr lang="en-US" dirty="0" err="1"/>
              <a:t>partir</a:t>
            </a:r>
            <a:r>
              <a:rPr lang="en-US" dirty="0"/>
              <a:t> de </a:t>
            </a:r>
            <a:r>
              <a:rPr lang="en-US" dirty="0" err="1"/>
              <a:t>vet.numéricos</a:t>
            </a:r>
            <a:endParaRPr lang="pt-BR" dirty="0"/>
          </a:p>
        </p:txBody>
      </p:sp>
      <p:sp>
        <p:nvSpPr>
          <p:cNvPr id="3" name="Espaço Reservado para Conteúdo 2"/>
          <p:cNvSpPr>
            <a:spLocks noGrp="1"/>
          </p:cNvSpPr>
          <p:nvPr>
            <p:ph idx="1"/>
          </p:nvPr>
        </p:nvSpPr>
        <p:spPr>
          <a:xfrm>
            <a:off x="77357" y="1196976"/>
            <a:ext cx="9673861" cy="5381625"/>
          </a:xfrm>
        </p:spPr>
        <p:txBody>
          <a:bodyPr/>
          <a:lstStyle/>
          <a:p>
            <a:r>
              <a:rPr lang="en-US" dirty="0"/>
              <a:t>Forma </a:t>
            </a:r>
            <a:r>
              <a:rPr lang="en-US" dirty="0" err="1"/>
              <a:t>racional</a:t>
            </a:r>
            <a:r>
              <a:rPr lang="en-US" dirty="0"/>
              <a:t> </a:t>
            </a:r>
            <a:r>
              <a:rPr lang="en-US" dirty="0" err="1"/>
              <a:t>para</a:t>
            </a:r>
            <a:r>
              <a:rPr lang="en-US" dirty="0"/>
              <a:t> forma </a:t>
            </a:r>
            <a:r>
              <a:rPr lang="en-US" dirty="0" err="1"/>
              <a:t>fatorada</a:t>
            </a:r>
            <a:endParaRPr lang="en-US" dirty="0"/>
          </a:p>
          <a:p>
            <a:pPr lvl="1"/>
            <a:r>
              <a:rPr lang="en-US" dirty="0"/>
              <a:t> </a:t>
            </a:r>
            <a:r>
              <a:rPr lang="en-US" i="1" dirty="0" err="1"/>
              <a:t>numf</a:t>
            </a:r>
            <a:r>
              <a:rPr lang="en-US" i="1" dirty="0"/>
              <a:t> = [1  4] – </a:t>
            </a:r>
            <a:r>
              <a:rPr lang="en-US" dirty="0" err="1"/>
              <a:t>representando</a:t>
            </a:r>
            <a:r>
              <a:rPr lang="en-US" dirty="0"/>
              <a:t> : </a:t>
            </a:r>
            <a:r>
              <a:rPr lang="en-US" i="1" dirty="0"/>
              <a:t>s+4</a:t>
            </a:r>
          </a:p>
          <a:p>
            <a:pPr lvl="1"/>
            <a:r>
              <a:rPr lang="en-US" i="1" dirty="0"/>
              <a:t> </a:t>
            </a:r>
            <a:r>
              <a:rPr lang="en-US" i="1" dirty="0" err="1"/>
              <a:t>denf</a:t>
            </a:r>
            <a:r>
              <a:rPr lang="en-US" i="1" dirty="0"/>
              <a:t> = [1  6  8] – </a:t>
            </a:r>
            <a:r>
              <a:rPr lang="en-US" dirty="0" err="1"/>
              <a:t>representando</a:t>
            </a:r>
            <a:r>
              <a:rPr lang="en-US" dirty="0"/>
              <a:t> : s</a:t>
            </a:r>
            <a:r>
              <a:rPr lang="en-US" baseline="30000" dirty="0"/>
              <a:t>2</a:t>
            </a:r>
            <a:r>
              <a:rPr lang="en-US" dirty="0"/>
              <a:t>+6s+8</a:t>
            </a:r>
          </a:p>
          <a:p>
            <a:pPr lvl="1"/>
            <a:r>
              <a:rPr lang="en-US" dirty="0"/>
              <a:t> </a:t>
            </a:r>
            <a:r>
              <a:rPr lang="en-US" i="1" dirty="0"/>
              <a:t>s = </a:t>
            </a:r>
            <a:r>
              <a:rPr lang="en-US" i="1" dirty="0" err="1"/>
              <a:t>tf</a:t>
            </a:r>
            <a:r>
              <a:rPr lang="en-US" i="1" dirty="0"/>
              <a:t>(‘</a:t>
            </a:r>
            <a:r>
              <a:rPr lang="en-US" i="1" dirty="0" err="1"/>
              <a:t>s’</a:t>
            </a:r>
            <a:r>
              <a:rPr lang="en-US" i="1" dirty="0"/>
              <a:t>)</a:t>
            </a:r>
            <a:endParaRPr lang="en-US" dirty="0"/>
          </a:p>
          <a:p>
            <a:pPr lvl="1"/>
            <a:r>
              <a:rPr lang="en-US" dirty="0"/>
              <a:t> </a:t>
            </a:r>
            <a:r>
              <a:rPr lang="en-US" i="1" dirty="0" err="1"/>
              <a:t>tf</a:t>
            </a:r>
            <a:r>
              <a:rPr lang="en-US" i="1" dirty="0"/>
              <a:t>(</a:t>
            </a:r>
            <a:r>
              <a:rPr lang="en-US" i="1" dirty="0" err="1"/>
              <a:t>numf,denf</a:t>
            </a:r>
            <a:r>
              <a:rPr lang="en-US" i="1" dirty="0"/>
              <a:t>)</a:t>
            </a:r>
            <a:r>
              <a:rPr lang="en-US" dirty="0"/>
              <a:t> – </a:t>
            </a:r>
            <a:r>
              <a:rPr lang="en-US" dirty="0" err="1"/>
              <a:t>mostra</a:t>
            </a:r>
            <a:r>
              <a:rPr lang="en-US" dirty="0"/>
              <a:t> a forma </a:t>
            </a:r>
            <a:r>
              <a:rPr lang="en-US" dirty="0" err="1"/>
              <a:t>racional</a:t>
            </a:r>
            <a:endParaRPr lang="en-US" dirty="0"/>
          </a:p>
          <a:p>
            <a:pPr lvl="1"/>
            <a:r>
              <a:rPr lang="en-US" dirty="0"/>
              <a:t> </a:t>
            </a:r>
            <a:r>
              <a:rPr lang="en-US" i="1" dirty="0"/>
              <a:t>[</a:t>
            </a:r>
            <a:r>
              <a:rPr lang="en-US" i="1" dirty="0" err="1"/>
              <a:t>z,p,k</a:t>
            </a:r>
            <a:r>
              <a:rPr lang="en-US" i="1" dirty="0"/>
              <a:t>] = tf2zp(</a:t>
            </a:r>
            <a:r>
              <a:rPr lang="en-US" i="1" dirty="0" err="1"/>
              <a:t>numf,denf</a:t>
            </a:r>
            <a:r>
              <a:rPr lang="en-US" i="1" dirty="0"/>
              <a:t>) </a:t>
            </a:r>
            <a:r>
              <a:rPr lang="en-US" dirty="0"/>
              <a:t>– </a:t>
            </a:r>
            <a:r>
              <a:rPr lang="en-US" dirty="0" err="1"/>
              <a:t>gera</a:t>
            </a:r>
            <a:r>
              <a:rPr lang="en-US" dirty="0"/>
              <a:t> </a:t>
            </a:r>
            <a:r>
              <a:rPr lang="en-US" dirty="0" err="1"/>
              <a:t>vetores</a:t>
            </a:r>
            <a:r>
              <a:rPr lang="en-US" dirty="0"/>
              <a:t> com </a:t>
            </a:r>
            <a:r>
              <a:rPr lang="en-US" dirty="0" err="1"/>
              <a:t>os</a:t>
            </a:r>
            <a:r>
              <a:rPr lang="en-US" dirty="0"/>
              <a:t> </a:t>
            </a:r>
            <a:r>
              <a:rPr lang="en-US" dirty="0" err="1"/>
              <a:t>valores</a:t>
            </a:r>
            <a:r>
              <a:rPr lang="en-US" dirty="0"/>
              <a:t> dos zeros, </a:t>
            </a:r>
            <a:r>
              <a:rPr lang="en-US" dirty="0" err="1"/>
              <a:t>polos</a:t>
            </a:r>
            <a:r>
              <a:rPr lang="en-US" dirty="0"/>
              <a:t> e </a:t>
            </a:r>
            <a:r>
              <a:rPr lang="en-US" dirty="0" err="1"/>
              <a:t>ganho</a:t>
            </a:r>
            <a:r>
              <a:rPr lang="en-US" dirty="0"/>
              <a:t> </a:t>
            </a:r>
            <a:r>
              <a:rPr lang="en-US" dirty="0" err="1"/>
              <a:t>na</a:t>
            </a:r>
            <a:r>
              <a:rPr lang="en-US" dirty="0"/>
              <a:t> forma </a:t>
            </a:r>
            <a:r>
              <a:rPr lang="en-US" dirty="0" err="1"/>
              <a:t>fatorada</a:t>
            </a:r>
            <a:endParaRPr lang="en-US" dirty="0"/>
          </a:p>
          <a:p>
            <a:pPr lvl="1"/>
            <a:r>
              <a:rPr lang="en-US" dirty="0"/>
              <a:t> </a:t>
            </a:r>
            <a:r>
              <a:rPr lang="en-US" i="1" dirty="0"/>
              <a:t>s = </a:t>
            </a:r>
            <a:r>
              <a:rPr lang="en-US" i="1" dirty="0" err="1"/>
              <a:t>zpk</a:t>
            </a:r>
            <a:r>
              <a:rPr lang="en-US" i="1" dirty="0"/>
              <a:t>(‘</a:t>
            </a:r>
            <a:r>
              <a:rPr lang="en-US" i="1" dirty="0" err="1"/>
              <a:t>s’</a:t>
            </a:r>
            <a:r>
              <a:rPr lang="en-US" i="1" dirty="0"/>
              <a:t>)</a:t>
            </a:r>
          </a:p>
          <a:p>
            <a:pPr lvl="1"/>
            <a:r>
              <a:rPr lang="en-US" i="1" dirty="0"/>
              <a:t> </a:t>
            </a:r>
            <a:r>
              <a:rPr lang="en-US" i="1" dirty="0" err="1"/>
              <a:t>zpk</a:t>
            </a:r>
            <a:r>
              <a:rPr lang="en-US" i="1" dirty="0"/>
              <a:t>(</a:t>
            </a:r>
            <a:r>
              <a:rPr lang="en-US" i="1" dirty="0" err="1"/>
              <a:t>z,p,k</a:t>
            </a:r>
            <a:r>
              <a:rPr lang="en-US" i="1" dirty="0"/>
              <a:t>) </a:t>
            </a:r>
            <a:r>
              <a:rPr lang="en-US" dirty="0"/>
              <a:t>– </a:t>
            </a:r>
            <a:r>
              <a:rPr lang="en-US" dirty="0" err="1"/>
              <a:t>mostra</a:t>
            </a:r>
            <a:r>
              <a:rPr lang="en-US" dirty="0"/>
              <a:t> a forma </a:t>
            </a:r>
            <a:r>
              <a:rPr lang="en-US" dirty="0" err="1"/>
              <a:t>fatorada</a:t>
            </a: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lvl="1" eaLnBrk="1" hangingPunct="1"/>
            <a:r>
              <a:rPr lang="en-US"/>
              <a:t>Tabela de Routh</a:t>
            </a:r>
          </a:p>
          <a:p>
            <a:pPr lvl="2" eaLnBrk="1" hangingPunct="1"/>
            <a:r>
              <a:rPr lang="en-US"/>
              <a:t>coeff(den_ts,s,2) -&gt; K+1</a:t>
            </a:r>
          </a:p>
          <a:p>
            <a:pPr lvl="2" eaLnBrk="1" hangingPunct="1"/>
            <a:r>
              <a:rPr lang="en-US"/>
              <a:t>coeff(den_ts,s,1) -&gt; 3K-3</a:t>
            </a:r>
          </a:p>
          <a:p>
            <a:pPr lvl="2" eaLnBrk="1" hangingPunct="1"/>
            <a:r>
              <a:rPr lang="en-US"/>
              <a:t>coeff(den_ts,s,0) -&gt; 2K+2</a:t>
            </a:r>
          </a:p>
          <a:p>
            <a:pPr lvl="2" eaLnBrk="1" hangingPunct="1"/>
            <a:endParaRPr lang="en-US"/>
          </a:p>
          <a:p>
            <a:pPr lvl="2" eaLnBrk="1" hangingPunct="1"/>
            <a:endParaRPr lang="en-US"/>
          </a:p>
          <a:p>
            <a:pPr lvl="2" eaLnBrk="1" hangingPunct="1"/>
            <a:endParaRPr lang="en-US"/>
          </a:p>
          <a:p>
            <a:pPr lvl="2" eaLnBrk="1" hangingPunct="1"/>
            <a:r>
              <a:rPr lang="en-US"/>
              <a:t>Para valores positivos de K, devemos zerar a 2a linha</a:t>
            </a:r>
          </a:p>
          <a:p>
            <a:pPr lvl="3" eaLnBrk="1" hangingPunct="1"/>
            <a:r>
              <a:rPr lang="en-US"/>
              <a:t>K = 1 ( cruzamento ) ; Estável para K &gt; 1</a:t>
            </a:r>
          </a:p>
          <a:p>
            <a:pPr lvl="2" eaLnBrk="1" hangingPunct="1"/>
            <a:r>
              <a:rPr lang="en-US"/>
              <a:t>Para K=1, substituindo na 1a linha</a:t>
            </a:r>
          </a:p>
          <a:p>
            <a:pPr lvl="3" eaLnBrk="1" hangingPunct="1"/>
            <a:r>
              <a:rPr lang="en-US"/>
              <a:t>2s</a:t>
            </a:r>
            <a:r>
              <a:rPr lang="en-US" baseline="30000"/>
              <a:t>2</a:t>
            </a:r>
            <a:r>
              <a:rPr lang="en-US"/>
              <a:t>+4=0</a:t>
            </a:r>
          </a:p>
          <a:p>
            <a:pPr lvl="3" eaLnBrk="1" hangingPunct="1"/>
            <a:r>
              <a:rPr lang="en-US"/>
              <a:t>s = +/- sqrt(2)j ( freqüências no cruzamento )</a:t>
            </a:r>
          </a:p>
          <a:p>
            <a:pPr lvl="2" eaLnBrk="1" hangingPunct="1"/>
            <a:endParaRPr lang="en-US"/>
          </a:p>
        </p:txBody>
      </p:sp>
      <p:graphicFrame>
        <p:nvGraphicFramePr>
          <p:cNvPr id="4" name="Tabela 3"/>
          <p:cNvGraphicFramePr>
            <a:graphicFrameLocks noGrp="1"/>
          </p:cNvGraphicFramePr>
          <p:nvPr/>
        </p:nvGraphicFramePr>
        <p:xfrm>
          <a:off x="1309688" y="2816225"/>
          <a:ext cx="6604000" cy="11125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tblGrid>
              <a:tr h="370840">
                <a:tc>
                  <a:txBody>
                    <a:bodyPr/>
                    <a:lstStyle/>
                    <a:p>
                      <a:pPr algn="ctr"/>
                      <a:r>
                        <a:rPr lang="en-US" dirty="0"/>
                        <a:t>K+1</a:t>
                      </a:r>
                      <a:endParaRPr lang="pt-BR" dirty="0"/>
                    </a:p>
                  </a:txBody>
                  <a:tcPr/>
                </a:tc>
                <a:tc>
                  <a:txBody>
                    <a:bodyPr/>
                    <a:lstStyle/>
                    <a:p>
                      <a:pPr algn="ctr"/>
                      <a:r>
                        <a:rPr lang="en-US" dirty="0"/>
                        <a:t>2K+2</a:t>
                      </a:r>
                      <a:endParaRPr lang="pt-BR" dirty="0"/>
                    </a:p>
                  </a:txBody>
                  <a:tcPr/>
                </a:tc>
                <a:extLst>
                  <a:ext uri="{0D108BD9-81ED-4DB2-BD59-A6C34878D82A}">
                    <a16:rowId xmlns:a16="http://schemas.microsoft.com/office/drawing/2014/main" val="10000"/>
                  </a:ext>
                </a:extLst>
              </a:tr>
              <a:tr h="370840">
                <a:tc>
                  <a:txBody>
                    <a:bodyPr/>
                    <a:lstStyle/>
                    <a:p>
                      <a:pPr algn="ctr"/>
                      <a:r>
                        <a:rPr lang="en-US" dirty="0"/>
                        <a:t>3K-3</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1"/>
                  </a:ext>
                </a:extLst>
              </a:tr>
              <a:tr h="370840">
                <a:tc>
                  <a:txBody>
                    <a:bodyPr/>
                    <a:lstStyle/>
                    <a:p>
                      <a:pPr algn="ctr"/>
                      <a:r>
                        <a:rPr lang="en-US" dirty="0"/>
                        <a:t>-(2K+2)</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ox(i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7" end="7"/>
                                            </p:txEl>
                                          </p:spTgt>
                                        </p:tgtEl>
                                        <p:attrNameLst>
                                          <p:attrName>style.visibility</p:attrName>
                                        </p:attrNameLst>
                                      </p:cBhvr>
                                      <p:to>
                                        <p:strVal val="visible"/>
                                      </p:to>
                                    </p:set>
                                    <p:animEffect transition="in" filter="box(in)">
                                      <p:cBhvr>
                                        <p:cTn id="32" dur="500"/>
                                        <p:tgtEl>
                                          <p:spTgt spid="20992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8" end="8"/>
                                            </p:txEl>
                                          </p:spTgt>
                                        </p:tgtEl>
                                        <p:attrNameLst>
                                          <p:attrName>style.visibility</p:attrName>
                                        </p:attrNameLst>
                                      </p:cBhvr>
                                      <p:to>
                                        <p:strVal val="visible"/>
                                      </p:to>
                                    </p:set>
                                    <p:animEffect transition="in" filter="box(in)">
                                      <p:cBhvr>
                                        <p:cTn id="37" dur="500"/>
                                        <p:tgtEl>
                                          <p:spTgt spid="20992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9" end="9"/>
                                            </p:txEl>
                                          </p:spTgt>
                                        </p:tgtEl>
                                        <p:attrNameLst>
                                          <p:attrName>style.visibility</p:attrName>
                                        </p:attrNameLst>
                                      </p:cBhvr>
                                      <p:to>
                                        <p:strVal val="visible"/>
                                      </p:to>
                                    </p:set>
                                    <p:animEffect transition="in" filter="box(in)">
                                      <p:cBhvr>
                                        <p:cTn id="42" dur="500"/>
                                        <p:tgtEl>
                                          <p:spTgt spid="20992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10" end="10"/>
                                            </p:txEl>
                                          </p:spTgt>
                                        </p:tgtEl>
                                        <p:attrNameLst>
                                          <p:attrName>style.visibility</p:attrName>
                                        </p:attrNameLst>
                                      </p:cBhvr>
                                      <p:to>
                                        <p:strVal val="visible"/>
                                      </p:to>
                                    </p:set>
                                    <p:animEffect transition="in" filter="box(in)">
                                      <p:cBhvr>
                                        <p:cTn id="47" dur="500"/>
                                        <p:tgtEl>
                                          <p:spTgt spid="20992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9923">
                                            <p:txEl>
                                              <p:pRg st="11" end="11"/>
                                            </p:txEl>
                                          </p:spTgt>
                                        </p:tgtEl>
                                        <p:attrNameLst>
                                          <p:attrName>style.visibility</p:attrName>
                                        </p:attrNameLst>
                                      </p:cBhvr>
                                      <p:to>
                                        <p:strVal val="visible"/>
                                      </p:to>
                                    </p:set>
                                    <p:animEffect transition="in" filter="box(in)">
                                      <p:cBhvr>
                                        <p:cTn id="52" dur="500"/>
                                        <p:tgtEl>
                                          <p:spTgt spid="2099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lvl="1" eaLnBrk="1" hangingPunct="1"/>
            <a:r>
              <a:rPr lang="en-US" dirty="0" err="1"/>
              <a:t>Ganho</a:t>
            </a:r>
            <a:r>
              <a:rPr lang="en-US" dirty="0"/>
              <a:t> </a:t>
            </a:r>
            <a:r>
              <a:rPr lang="en-US" dirty="0" err="1"/>
              <a:t>para</a:t>
            </a:r>
            <a:r>
              <a:rPr lang="en-US" dirty="0"/>
              <a:t> </a:t>
            </a:r>
            <a:r>
              <a:rPr lang="en-US" dirty="0" err="1"/>
              <a:t>polos</a:t>
            </a:r>
            <a:r>
              <a:rPr lang="en-US" dirty="0"/>
              <a:t> </a:t>
            </a:r>
            <a:r>
              <a:rPr lang="en-US" dirty="0" err="1"/>
              <a:t>criticamente</a:t>
            </a:r>
            <a:r>
              <a:rPr lang="en-US" dirty="0"/>
              <a:t> </a:t>
            </a:r>
            <a:r>
              <a:rPr lang="en-US" dirty="0" err="1"/>
              <a:t>amortecidos</a:t>
            </a:r>
            <a:r>
              <a:rPr lang="en-US" dirty="0"/>
              <a:t> e </a:t>
            </a:r>
            <a:r>
              <a:rPr lang="en-US" dirty="0" err="1"/>
              <a:t>estáveis</a:t>
            </a:r>
            <a:endParaRPr lang="en-US" dirty="0"/>
          </a:p>
          <a:p>
            <a:pPr lvl="2" eaLnBrk="1" hangingPunct="1"/>
            <a:r>
              <a:rPr lang="en-US" dirty="0" err="1"/>
              <a:t>Pelo</a:t>
            </a:r>
            <a:r>
              <a:rPr lang="en-US" dirty="0"/>
              <a:t> root-locus, </a:t>
            </a:r>
            <a:r>
              <a:rPr lang="en-US" dirty="0" err="1"/>
              <a:t>os</a:t>
            </a:r>
            <a:r>
              <a:rPr lang="en-US" dirty="0"/>
              <a:t> </a:t>
            </a:r>
            <a:r>
              <a:rPr lang="en-US" dirty="0" err="1"/>
              <a:t>polos</a:t>
            </a:r>
            <a:r>
              <a:rPr lang="en-US" dirty="0"/>
              <a:t> </a:t>
            </a:r>
            <a:r>
              <a:rPr lang="en-US" dirty="0" err="1"/>
              <a:t>serão</a:t>
            </a:r>
            <a:r>
              <a:rPr lang="en-US" dirty="0"/>
              <a:t> </a:t>
            </a:r>
            <a:r>
              <a:rPr lang="en-US" dirty="0" err="1"/>
              <a:t>negativos</a:t>
            </a:r>
            <a:r>
              <a:rPr lang="en-US" dirty="0"/>
              <a:t>, </a:t>
            </a:r>
            <a:r>
              <a:rPr lang="en-US" dirty="0" err="1"/>
              <a:t>reais</a:t>
            </a:r>
            <a:r>
              <a:rPr lang="en-US" dirty="0"/>
              <a:t> e </a:t>
            </a:r>
            <a:r>
              <a:rPr lang="en-US" dirty="0" err="1"/>
              <a:t>iguais</a:t>
            </a:r>
            <a:r>
              <a:rPr lang="en-US" dirty="0"/>
              <a:t> no </a:t>
            </a:r>
            <a:r>
              <a:rPr lang="en-US" dirty="0" err="1"/>
              <a:t>ponto</a:t>
            </a:r>
            <a:r>
              <a:rPr lang="en-US" dirty="0"/>
              <a:t> de </a:t>
            </a:r>
            <a:r>
              <a:rPr lang="en-US" dirty="0" err="1"/>
              <a:t>entrada</a:t>
            </a:r>
            <a:endParaRPr lang="en-US" dirty="0"/>
          </a:p>
          <a:p>
            <a:pPr lvl="2" eaLnBrk="1" hangingPunct="1"/>
            <a:r>
              <a:rPr lang="en-US" dirty="0" err="1"/>
              <a:t>Sabe</a:t>
            </a:r>
            <a:r>
              <a:rPr lang="en-US" dirty="0"/>
              <a:t>-se </a:t>
            </a:r>
            <a:r>
              <a:rPr lang="en-US" dirty="0" err="1"/>
              <a:t>que</a:t>
            </a:r>
            <a:r>
              <a:rPr lang="en-US" dirty="0"/>
              <a:t> </a:t>
            </a:r>
            <a:r>
              <a:rPr lang="en-US" dirty="0" err="1"/>
              <a:t>neste</a:t>
            </a:r>
            <a:r>
              <a:rPr lang="en-US" dirty="0"/>
              <a:t> </a:t>
            </a:r>
            <a:r>
              <a:rPr lang="en-US" dirty="0" err="1"/>
              <a:t>ponto</a:t>
            </a:r>
            <a:r>
              <a:rPr lang="en-US" dirty="0"/>
              <a:t> s = -</a:t>
            </a:r>
            <a:r>
              <a:rPr lang="en-US" dirty="0" err="1"/>
              <a:t>sqrt</a:t>
            </a:r>
            <a:r>
              <a:rPr lang="en-US" dirty="0"/>
              <a:t>(2)</a:t>
            </a:r>
          </a:p>
          <a:p>
            <a:pPr lvl="2" eaLnBrk="1" hangingPunct="1"/>
            <a:r>
              <a:rPr lang="en-US" dirty="0" err="1"/>
              <a:t>Calculando</a:t>
            </a:r>
            <a:r>
              <a:rPr lang="en-US" dirty="0"/>
              <a:t> K = -1/g(s=-</a:t>
            </a:r>
            <a:r>
              <a:rPr lang="en-US" dirty="0" err="1"/>
              <a:t>sqrt</a:t>
            </a:r>
            <a:r>
              <a:rPr lang="en-US" dirty="0"/>
              <a:t>(2)) -&gt; K = 33,97</a:t>
            </a:r>
          </a:p>
          <a:p>
            <a:pPr lvl="1" eaLnBrk="1" hangingPunct="1"/>
            <a:r>
              <a:rPr lang="en-US" dirty="0" err="1"/>
              <a:t>Ganho</a:t>
            </a:r>
            <a:r>
              <a:rPr lang="en-US" dirty="0"/>
              <a:t> </a:t>
            </a:r>
            <a:r>
              <a:rPr lang="en-US" dirty="0" err="1"/>
              <a:t>para</a:t>
            </a:r>
            <a:r>
              <a:rPr lang="en-US" dirty="0"/>
              <a:t> se </a:t>
            </a:r>
            <a:r>
              <a:rPr lang="en-US" dirty="0" err="1"/>
              <a:t>ter</a:t>
            </a:r>
            <a:r>
              <a:rPr lang="en-US" dirty="0"/>
              <a:t> um par de </a:t>
            </a:r>
            <a:r>
              <a:rPr lang="en-US" dirty="0" err="1"/>
              <a:t>pólos</a:t>
            </a:r>
            <a:r>
              <a:rPr lang="en-US" dirty="0"/>
              <a:t> com </a:t>
            </a:r>
            <a:r>
              <a:rPr lang="el-GR" dirty="0"/>
              <a:t>ζ</a:t>
            </a:r>
            <a:r>
              <a:rPr lang="en-US" dirty="0"/>
              <a:t> = 0,707</a:t>
            </a:r>
          </a:p>
          <a:p>
            <a:pPr lvl="2" eaLnBrk="1" hangingPunct="1"/>
            <a:r>
              <a:rPr lang="en-US" dirty="0"/>
              <a:t>No </a:t>
            </a:r>
            <a:r>
              <a:rPr lang="en-US" dirty="0" err="1"/>
              <a:t>plano</a:t>
            </a:r>
            <a:r>
              <a:rPr lang="en-US" dirty="0"/>
              <a:t> </a:t>
            </a:r>
            <a:r>
              <a:rPr lang="en-US" dirty="0" err="1"/>
              <a:t>complexo</a:t>
            </a:r>
            <a:r>
              <a:rPr lang="en-US" dirty="0"/>
              <a:t>, </a:t>
            </a:r>
            <a:r>
              <a:rPr lang="en-US" dirty="0" err="1"/>
              <a:t>cos</a:t>
            </a:r>
            <a:r>
              <a:rPr lang="en-US" dirty="0"/>
              <a:t> </a:t>
            </a:r>
            <a:r>
              <a:rPr lang="el-GR" dirty="0"/>
              <a:t>θ</a:t>
            </a:r>
            <a:r>
              <a:rPr lang="en-US" dirty="0"/>
              <a:t> = </a:t>
            </a:r>
            <a:r>
              <a:rPr lang="el-GR" dirty="0"/>
              <a:t>ζ</a:t>
            </a:r>
            <a:r>
              <a:rPr lang="en-US" dirty="0"/>
              <a:t>, logo </a:t>
            </a:r>
            <a:r>
              <a:rPr lang="el-GR" dirty="0"/>
              <a:t>θ</a:t>
            </a:r>
            <a:r>
              <a:rPr lang="en-US" dirty="0"/>
              <a:t> = 45 +90 = 135</a:t>
            </a:r>
            <a:r>
              <a:rPr lang="en-US" baseline="30000" dirty="0"/>
              <a:t>o</a:t>
            </a:r>
            <a:r>
              <a:rPr lang="en-US" dirty="0"/>
              <a:t> (vide root-locus, </a:t>
            </a:r>
            <a:r>
              <a:rPr lang="en-US" dirty="0" err="1"/>
              <a:t>os</a:t>
            </a:r>
            <a:r>
              <a:rPr lang="en-US" dirty="0"/>
              <a:t> </a:t>
            </a:r>
            <a:r>
              <a:rPr lang="en-US" dirty="0" err="1"/>
              <a:t>polos</a:t>
            </a:r>
            <a:r>
              <a:rPr lang="en-US" dirty="0"/>
              <a:t> </a:t>
            </a:r>
            <a:r>
              <a:rPr lang="en-US" dirty="0" err="1"/>
              <a:t>são</a:t>
            </a:r>
            <a:r>
              <a:rPr lang="en-US" dirty="0"/>
              <a:t> </a:t>
            </a:r>
            <a:r>
              <a:rPr lang="en-US" dirty="0" err="1"/>
              <a:t>estáveis</a:t>
            </a:r>
            <a:r>
              <a:rPr lang="en-US" dirty="0"/>
              <a:t> </a:t>
            </a:r>
            <a:r>
              <a:rPr lang="en-US" dirty="0" err="1"/>
              <a:t>somente</a:t>
            </a:r>
            <a:r>
              <a:rPr lang="en-US" dirty="0"/>
              <a:t> </a:t>
            </a:r>
            <a:r>
              <a:rPr lang="en-US" dirty="0" err="1"/>
              <a:t>após</a:t>
            </a:r>
            <a:r>
              <a:rPr lang="en-US" dirty="0"/>
              <a:t> </a:t>
            </a:r>
            <a:r>
              <a:rPr lang="el-GR" dirty="0"/>
              <a:t>θ</a:t>
            </a:r>
            <a:r>
              <a:rPr lang="en-US" dirty="0"/>
              <a:t>&gt;90</a:t>
            </a:r>
            <a:r>
              <a:rPr lang="en-US" baseline="30000" dirty="0"/>
              <a:t>o</a:t>
            </a:r>
            <a:r>
              <a:rPr lang="en-US" dirty="0"/>
              <a:t> </a:t>
            </a:r>
          </a:p>
          <a:p>
            <a:pPr lvl="2" eaLnBrk="1" hangingPunct="1"/>
            <a:r>
              <a:rPr lang="en-US" dirty="0" err="1"/>
              <a:t>Olhando</a:t>
            </a:r>
            <a:r>
              <a:rPr lang="en-US" dirty="0"/>
              <a:t> o Root-Locus, </a:t>
            </a:r>
            <a:r>
              <a:rPr lang="en-US" dirty="0" err="1"/>
              <a:t>percebe</a:t>
            </a:r>
            <a:r>
              <a:rPr lang="en-US" dirty="0"/>
              <a:t>-se </a:t>
            </a:r>
            <a:r>
              <a:rPr lang="en-US" dirty="0" err="1"/>
              <a:t>que</a:t>
            </a:r>
            <a:r>
              <a:rPr lang="en-US" dirty="0"/>
              <a:t> </a:t>
            </a:r>
            <a:r>
              <a:rPr lang="en-US" dirty="0" err="1"/>
              <a:t>os</a:t>
            </a:r>
            <a:r>
              <a:rPr lang="en-US" dirty="0"/>
              <a:t> </a:t>
            </a:r>
            <a:r>
              <a:rPr lang="en-US" dirty="0" err="1"/>
              <a:t>pólos</a:t>
            </a:r>
            <a:r>
              <a:rPr lang="en-US" dirty="0"/>
              <a:t> </a:t>
            </a:r>
            <a:r>
              <a:rPr lang="en-US" dirty="0" err="1"/>
              <a:t>que</a:t>
            </a:r>
            <a:r>
              <a:rPr lang="en-US" dirty="0"/>
              <a:t> </a:t>
            </a:r>
            <a:r>
              <a:rPr lang="en-US" dirty="0" err="1"/>
              <a:t>satisfazem</a:t>
            </a:r>
            <a:r>
              <a:rPr lang="en-US" dirty="0"/>
              <a:t> </a:t>
            </a:r>
            <a:r>
              <a:rPr lang="en-US" dirty="0" err="1"/>
              <a:t>esta</a:t>
            </a:r>
            <a:r>
              <a:rPr lang="en-US" dirty="0"/>
              <a:t> </a:t>
            </a:r>
            <a:r>
              <a:rPr lang="en-US" dirty="0" err="1"/>
              <a:t>condição</a:t>
            </a:r>
            <a:r>
              <a:rPr lang="en-US" dirty="0"/>
              <a:t> </a:t>
            </a:r>
            <a:r>
              <a:rPr lang="en-US" dirty="0" err="1"/>
              <a:t>são</a:t>
            </a:r>
            <a:r>
              <a:rPr lang="en-US" dirty="0"/>
              <a:t> -1+/-j</a:t>
            </a:r>
          </a:p>
          <a:p>
            <a:pPr lvl="2" eaLnBrk="1" hangingPunct="1"/>
            <a:r>
              <a:rPr lang="en-US" dirty="0" err="1"/>
              <a:t>Fazendo</a:t>
            </a:r>
            <a:r>
              <a:rPr lang="en-US" dirty="0"/>
              <a:t> K=-1/G(s=-1+j)</a:t>
            </a:r>
          </a:p>
          <a:p>
            <a:pPr lvl="3" eaLnBrk="1" hangingPunct="1"/>
            <a:r>
              <a:rPr lang="pt-BR" dirty="0"/>
              <a:t>s : -1+%i; gs : ((s+2)*(s+1))/((s-2)*(s-1));K=-1/gs;</a:t>
            </a:r>
            <a:r>
              <a:rPr lang="pt-BR" dirty="0" err="1"/>
              <a:t>abs</a:t>
            </a:r>
            <a:r>
              <a:rPr lang="pt-BR" dirty="0"/>
              <a:t>(K);</a:t>
            </a:r>
            <a:r>
              <a:rPr lang="pt-BR" dirty="0" err="1"/>
              <a:t>carg</a:t>
            </a:r>
            <a:r>
              <a:rPr lang="pt-BR" dirty="0"/>
              <a:t>(K)</a:t>
            </a:r>
          </a:p>
          <a:p>
            <a:pPr lvl="4" eaLnBrk="1" hangingPunct="1"/>
            <a:r>
              <a:rPr lang="en-US" dirty="0"/>
              <a:t>K = 5, </a:t>
            </a:r>
            <a:r>
              <a:rPr lang="en-US" dirty="0" err="1"/>
              <a:t>arg</a:t>
            </a:r>
            <a:r>
              <a:rPr lang="en-US" dirty="0"/>
              <a:t> = 0 (OK!)</a:t>
            </a:r>
            <a:endParaRPr lang="pt-BR" dirty="0"/>
          </a:p>
          <a:p>
            <a:pPr lvl="3" eaLnBrk="1" hangingPunct="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9923">
                                            <p:txEl>
                                              <p:pRg st="1" end="1"/>
                                            </p:txEl>
                                          </p:spTgt>
                                        </p:tgtEl>
                                        <p:attrNameLst>
                                          <p:attrName>style.visibility</p:attrName>
                                        </p:attrNameLst>
                                      </p:cBhvr>
                                      <p:to>
                                        <p:strVal val="visible"/>
                                      </p:to>
                                    </p:set>
                                    <p:animEffect transition="in" filter="box(in)">
                                      <p:cBhvr>
                                        <p:cTn id="10" dur="500"/>
                                        <p:tgtEl>
                                          <p:spTgt spid="209923">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09923">
                                            <p:txEl>
                                              <p:pRg st="2" end="2"/>
                                            </p:txEl>
                                          </p:spTgt>
                                        </p:tgtEl>
                                        <p:attrNameLst>
                                          <p:attrName>style.visibility</p:attrName>
                                        </p:attrNameLst>
                                      </p:cBhvr>
                                      <p:to>
                                        <p:strVal val="visible"/>
                                      </p:to>
                                    </p:set>
                                    <p:animEffect transition="in" filter="box(in)">
                                      <p:cBhvr>
                                        <p:cTn id="13" dur="500"/>
                                        <p:tgtEl>
                                          <p:spTgt spid="209923">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09923">
                                            <p:txEl>
                                              <p:pRg st="3" end="3"/>
                                            </p:txEl>
                                          </p:spTgt>
                                        </p:tgtEl>
                                        <p:attrNameLst>
                                          <p:attrName>style.visibility</p:attrName>
                                        </p:attrNameLst>
                                      </p:cBhvr>
                                      <p:to>
                                        <p:strVal val="visible"/>
                                      </p:to>
                                    </p:set>
                                    <p:animEffect transition="in" filter="box(in)">
                                      <p:cBhvr>
                                        <p:cTn id="16" dur="500"/>
                                        <p:tgtEl>
                                          <p:spTgt spid="209923">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09923">
                                            <p:txEl>
                                              <p:pRg st="4" end="4"/>
                                            </p:txEl>
                                          </p:spTgt>
                                        </p:tgtEl>
                                        <p:attrNameLst>
                                          <p:attrName>style.visibility</p:attrName>
                                        </p:attrNameLst>
                                      </p:cBhvr>
                                      <p:to>
                                        <p:strVal val="visible"/>
                                      </p:to>
                                    </p:set>
                                    <p:animEffect transition="in" filter="box(in)">
                                      <p:cBhvr>
                                        <p:cTn id="19" dur="500"/>
                                        <p:tgtEl>
                                          <p:spTgt spid="209923">
                                            <p:txEl>
                                              <p:pRg st="4" end="4"/>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09923">
                                            <p:txEl>
                                              <p:pRg st="5" end="5"/>
                                            </p:txEl>
                                          </p:spTgt>
                                        </p:tgtEl>
                                        <p:attrNameLst>
                                          <p:attrName>style.visibility</p:attrName>
                                        </p:attrNameLst>
                                      </p:cBhvr>
                                      <p:to>
                                        <p:strVal val="visible"/>
                                      </p:to>
                                    </p:set>
                                    <p:animEffect transition="in" filter="box(in)">
                                      <p:cBhvr>
                                        <p:cTn id="22" dur="500"/>
                                        <p:tgtEl>
                                          <p:spTgt spid="209923">
                                            <p:txEl>
                                              <p:pRg st="5" end="5"/>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09923">
                                            <p:txEl>
                                              <p:pRg st="6" end="6"/>
                                            </p:txEl>
                                          </p:spTgt>
                                        </p:tgtEl>
                                        <p:attrNameLst>
                                          <p:attrName>style.visibility</p:attrName>
                                        </p:attrNameLst>
                                      </p:cBhvr>
                                      <p:to>
                                        <p:strVal val="visible"/>
                                      </p:to>
                                    </p:set>
                                    <p:animEffect transition="in" filter="box(in)">
                                      <p:cBhvr>
                                        <p:cTn id="25" dur="500"/>
                                        <p:tgtEl>
                                          <p:spTgt spid="209923">
                                            <p:txEl>
                                              <p:pRg st="6" end="6"/>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09923">
                                            <p:txEl>
                                              <p:pRg st="7" end="7"/>
                                            </p:txEl>
                                          </p:spTgt>
                                        </p:tgtEl>
                                        <p:attrNameLst>
                                          <p:attrName>style.visibility</p:attrName>
                                        </p:attrNameLst>
                                      </p:cBhvr>
                                      <p:to>
                                        <p:strVal val="visible"/>
                                      </p:to>
                                    </p:set>
                                    <p:animEffect transition="in" filter="box(in)">
                                      <p:cBhvr>
                                        <p:cTn id="28" dur="500"/>
                                        <p:tgtEl>
                                          <p:spTgt spid="209923">
                                            <p:txEl>
                                              <p:pRg st="7" end="7"/>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09923">
                                            <p:txEl>
                                              <p:pRg st="8" end="8"/>
                                            </p:txEl>
                                          </p:spTgt>
                                        </p:tgtEl>
                                        <p:attrNameLst>
                                          <p:attrName>style.visibility</p:attrName>
                                        </p:attrNameLst>
                                      </p:cBhvr>
                                      <p:to>
                                        <p:strVal val="visible"/>
                                      </p:to>
                                    </p:set>
                                    <p:animEffect transition="in" filter="box(in)">
                                      <p:cBhvr>
                                        <p:cTn id="31" dur="500"/>
                                        <p:tgtEl>
                                          <p:spTgt spid="209923">
                                            <p:txEl>
                                              <p:pRg st="8" end="8"/>
                                            </p:txEl>
                                          </p:spTgt>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209923">
                                            <p:txEl>
                                              <p:pRg st="9" end="9"/>
                                            </p:txEl>
                                          </p:spTgt>
                                        </p:tgtEl>
                                        <p:attrNameLst>
                                          <p:attrName>style.visibility</p:attrName>
                                        </p:attrNameLst>
                                      </p:cBhvr>
                                      <p:to>
                                        <p:strVal val="visible"/>
                                      </p:to>
                                    </p:set>
                                    <p:animEffect transition="in" filter="box(in)">
                                      <p:cBhvr>
                                        <p:cTn id="34" dur="500"/>
                                        <p:tgtEl>
                                          <p:spTgt spid="2099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lvl="1" eaLnBrk="1" hangingPunct="1"/>
            <a:r>
              <a:rPr lang="en-US"/>
              <a:t>Tabela de Routh</a:t>
            </a:r>
          </a:p>
          <a:p>
            <a:pPr lvl="2" eaLnBrk="1" hangingPunct="1"/>
            <a:r>
              <a:rPr lang="en-US"/>
              <a:t>coeff(den_ts,s,2) -&gt; K+1</a:t>
            </a:r>
          </a:p>
          <a:p>
            <a:pPr lvl="2" eaLnBrk="1" hangingPunct="1"/>
            <a:r>
              <a:rPr lang="en-US"/>
              <a:t>coeff(den_ts,s,1) -&gt; 3K-2</a:t>
            </a:r>
          </a:p>
          <a:p>
            <a:pPr lvl="2" eaLnBrk="1" hangingPunct="1"/>
            <a:r>
              <a:rPr lang="en-US"/>
              <a:t>coeff(den_ts,s,0) -&gt; 2K+2</a:t>
            </a:r>
          </a:p>
          <a:p>
            <a:pPr lvl="2" eaLnBrk="1" hangingPunct="1"/>
            <a:endParaRPr lang="en-US"/>
          </a:p>
          <a:p>
            <a:pPr lvl="2" eaLnBrk="1" hangingPunct="1"/>
            <a:endParaRPr lang="en-US"/>
          </a:p>
          <a:p>
            <a:pPr lvl="2" eaLnBrk="1" hangingPunct="1"/>
            <a:endParaRPr lang="en-US"/>
          </a:p>
          <a:p>
            <a:pPr lvl="2" eaLnBrk="1" hangingPunct="1"/>
            <a:r>
              <a:rPr lang="en-US"/>
              <a:t>Para valores positivos de K, devemos zerar a 2a linha</a:t>
            </a:r>
          </a:p>
          <a:p>
            <a:pPr lvl="3" eaLnBrk="1" hangingPunct="1"/>
            <a:r>
              <a:rPr lang="en-US"/>
              <a:t>K = 2/3 ( cruzamento ) ; Estável para K &gt; 2/3</a:t>
            </a:r>
          </a:p>
          <a:p>
            <a:pPr lvl="2" eaLnBrk="1" hangingPunct="1"/>
            <a:r>
              <a:rPr lang="en-US"/>
              <a:t>Para K=2/3, substituindo na 1a linha</a:t>
            </a:r>
          </a:p>
          <a:p>
            <a:pPr lvl="3" eaLnBrk="1" hangingPunct="1"/>
            <a:r>
              <a:rPr lang="en-US"/>
              <a:t>(5/3)s</a:t>
            </a:r>
            <a:r>
              <a:rPr lang="en-US" baseline="30000"/>
              <a:t>2</a:t>
            </a:r>
            <a:r>
              <a:rPr lang="en-US"/>
              <a:t>+10/3=0</a:t>
            </a:r>
          </a:p>
          <a:p>
            <a:pPr lvl="3" eaLnBrk="1" hangingPunct="1"/>
            <a:r>
              <a:rPr lang="en-US"/>
              <a:t>s = +/- sqrt(2)j ( freqüências no cruzamento )</a:t>
            </a:r>
          </a:p>
          <a:p>
            <a:pPr lvl="2" eaLnBrk="1" hangingPunct="1"/>
            <a:endParaRPr lang="en-US"/>
          </a:p>
        </p:txBody>
      </p:sp>
      <p:graphicFrame>
        <p:nvGraphicFramePr>
          <p:cNvPr id="4" name="Tabela 3"/>
          <p:cNvGraphicFramePr>
            <a:graphicFrameLocks noGrp="1"/>
          </p:cNvGraphicFramePr>
          <p:nvPr/>
        </p:nvGraphicFramePr>
        <p:xfrm>
          <a:off x="1309688" y="2816225"/>
          <a:ext cx="6604000" cy="11125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tblGrid>
              <a:tr h="370840">
                <a:tc>
                  <a:txBody>
                    <a:bodyPr/>
                    <a:lstStyle/>
                    <a:p>
                      <a:pPr algn="ctr"/>
                      <a:r>
                        <a:rPr lang="en-US" dirty="0"/>
                        <a:t>K+1</a:t>
                      </a:r>
                      <a:endParaRPr lang="pt-BR" dirty="0"/>
                    </a:p>
                  </a:txBody>
                  <a:tcPr/>
                </a:tc>
                <a:tc>
                  <a:txBody>
                    <a:bodyPr/>
                    <a:lstStyle/>
                    <a:p>
                      <a:pPr algn="ctr"/>
                      <a:r>
                        <a:rPr lang="en-US" dirty="0"/>
                        <a:t>2K+2</a:t>
                      </a:r>
                      <a:endParaRPr lang="pt-BR" dirty="0"/>
                    </a:p>
                  </a:txBody>
                  <a:tcPr/>
                </a:tc>
                <a:extLst>
                  <a:ext uri="{0D108BD9-81ED-4DB2-BD59-A6C34878D82A}">
                    <a16:rowId xmlns:a16="http://schemas.microsoft.com/office/drawing/2014/main" val="10000"/>
                  </a:ext>
                </a:extLst>
              </a:tr>
              <a:tr h="370840">
                <a:tc>
                  <a:txBody>
                    <a:bodyPr/>
                    <a:lstStyle/>
                    <a:p>
                      <a:pPr algn="ctr"/>
                      <a:r>
                        <a:rPr lang="en-US" dirty="0"/>
                        <a:t>3K-2</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1"/>
                  </a:ext>
                </a:extLst>
              </a:tr>
              <a:tr h="370840">
                <a:tc>
                  <a:txBody>
                    <a:bodyPr/>
                    <a:lstStyle/>
                    <a:p>
                      <a:pPr algn="ctr"/>
                      <a:r>
                        <a:rPr lang="en-US" dirty="0"/>
                        <a:t>-(2K+2)</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ox(i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7" end="7"/>
                                            </p:txEl>
                                          </p:spTgt>
                                        </p:tgtEl>
                                        <p:attrNameLst>
                                          <p:attrName>style.visibility</p:attrName>
                                        </p:attrNameLst>
                                      </p:cBhvr>
                                      <p:to>
                                        <p:strVal val="visible"/>
                                      </p:to>
                                    </p:set>
                                    <p:animEffect transition="in" filter="box(in)">
                                      <p:cBhvr>
                                        <p:cTn id="32" dur="500"/>
                                        <p:tgtEl>
                                          <p:spTgt spid="20992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8" end="8"/>
                                            </p:txEl>
                                          </p:spTgt>
                                        </p:tgtEl>
                                        <p:attrNameLst>
                                          <p:attrName>style.visibility</p:attrName>
                                        </p:attrNameLst>
                                      </p:cBhvr>
                                      <p:to>
                                        <p:strVal val="visible"/>
                                      </p:to>
                                    </p:set>
                                    <p:animEffect transition="in" filter="box(in)">
                                      <p:cBhvr>
                                        <p:cTn id="37" dur="500"/>
                                        <p:tgtEl>
                                          <p:spTgt spid="20992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9" end="9"/>
                                            </p:txEl>
                                          </p:spTgt>
                                        </p:tgtEl>
                                        <p:attrNameLst>
                                          <p:attrName>style.visibility</p:attrName>
                                        </p:attrNameLst>
                                      </p:cBhvr>
                                      <p:to>
                                        <p:strVal val="visible"/>
                                      </p:to>
                                    </p:set>
                                    <p:animEffect transition="in" filter="box(in)">
                                      <p:cBhvr>
                                        <p:cTn id="42" dur="500"/>
                                        <p:tgtEl>
                                          <p:spTgt spid="20992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10" end="10"/>
                                            </p:txEl>
                                          </p:spTgt>
                                        </p:tgtEl>
                                        <p:attrNameLst>
                                          <p:attrName>style.visibility</p:attrName>
                                        </p:attrNameLst>
                                      </p:cBhvr>
                                      <p:to>
                                        <p:strVal val="visible"/>
                                      </p:to>
                                    </p:set>
                                    <p:animEffect transition="in" filter="box(in)">
                                      <p:cBhvr>
                                        <p:cTn id="47" dur="500"/>
                                        <p:tgtEl>
                                          <p:spTgt spid="20992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9923">
                                            <p:txEl>
                                              <p:pRg st="11" end="11"/>
                                            </p:txEl>
                                          </p:spTgt>
                                        </p:tgtEl>
                                        <p:attrNameLst>
                                          <p:attrName>style.visibility</p:attrName>
                                        </p:attrNameLst>
                                      </p:cBhvr>
                                      <p:to>
                                        <p:strVal val="visible"/>
                                      </p:to>
                                    </p:set>
                                    <p:animEffect transition="in" filter="box(in)">
                                      <p:cBhvr>
                                        <p:cTn id="52" dur="500"/>
                                        <p:tgtEl>
                                          <p:spTgt spid="2099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lvl="1" eaLnBrk="1" hangingPunct="1"/>
            <a:r>
              <a:rPr lang="en-US" dirty="0" err="1"/>
              <a:t>Ganho</a:t>
            </a:r>
            <a:r>
              <a:rPr lang="en-US" dirty="0"/>
              <a:t> </a:t>
            </a:r>
            <a:r>
              <a:rPr lang="en-US" dirty="0" err="1"/>
              <a:t>para</a:t>
            </a:r>
            <a:r>
              <a:rPr lang="en-US" dirty="0"/>
              <a:t> </a:t>
            </a:r>
            <a:r>
              <a:rPr lang="en-US" dirty="0" err="1"/>
              <a:t>polos</a:t>
            </a:r>
            <a:r>
              <a:rPr lang="en-US" dirty="0"/>
              <a:t> </a:t>
            </a:r>
            <a:r>
              <a:rPr lang="en-US" dirty="0" err="1"/>
              <a:t>criticamente</a:t>
            </a:r>
            <a:r>
              <a:rPr lang="en-US" dirty="0"/>
              <a:t> </a:t>
            </a:r>
            <a:r>
              <a:rPr lang="en-US" dirty="0" err="1"/>
              <a:t>amortecidos</a:t>
            </a:r>
            <a:r>
              <a:rPr lang="en-US" dirty="0"/>
              <a:t> e </a:t>
            </a:r>
            <a:r>
              <a:rPr lang="en-US" dirty="0" err="1"/>
              <a:t>estáveis</a:t>
            </a:r>
            <a:endParaRPr lang="en-US" dirty="0"/>
          </a:p>
          <a:p>
            <a:pPr lvl="2" eaLnBrk="1" hangingPunct="1"/>
            <a:r>
              <a:rPr lang="en-US" dirty="0" err="1"/>
              <a:t>Pelo</a:t>
            </a:r>
            <a:r>
              <a:rPr lang="en-US" dirty="0"/>
              <a:t> root-locus, </a:t>
            </a:r>
            <a:r>
              <a:rPr lang="en-US" dirty="0" err="1"/>
              <a:t>os</a:t>
            </a:r>
            <a:r>
              <a:rPr lang="en-US" dirty="0"/>
              <a:t> </a:t>
            </a:r>
            <a:r>
              <a:rPr lang="en-US" dirty="0" err="1"/>
              <a:t>polos</a:t>
            </a:r>
            <a:r>
              <a:rPr lang="en-US" dirty="0"/>
              <a:t> </a:t>
            </a:r>
            <a:r>
              <a:rPr lang="en-US" dirty="0" err="1"/>
              <a:t>serão</a:t>
            </a:r>
            <a:r>
              <a:rPr lang="en-US" dirty="0"/>
              <a:t> </a:t>
            </a:r>
            <a:r>
              <a:rPr lang="en-US" dirty="0" err="1"/>
              <a:t>negativos</a:t>
            </a:r>
            <a:r>
              <a:rPr lang="en-US" dirty="0"/>
              <a:t>, </a:t>
            </a:r>
            <a:r>
              <a:rPr lang="en-US" dirty="0" err="1"/>
              <a:t>reais</a:t>
            </a:r>
            <a:r>
              <a:rPr lang="en-US" dirty="0"/>
              <a:t> e </a:t>
            </a:r>
            <a:r>
              <a:rPr lang="en-US" dirty="0" err="1"/>
              <a:t>iguais</a:t>
            </a:r>
            <a:r>
              <a:rPr lang="en-US" dirty="0"/>
              <a:t> no </a:t>
            </a:r>
            <a:r>
              <a:rPr lang="en-US" dirty="0" err="1"/>
              <a:t>ponto</a:t>
            </a:r>
            <a:r>
              <a:rPr lang="en-US" dirty="0"/>
              <a:t> de </a:t>
            </a:r>
            <a:r>
              <a:rPr lang="en-US" dirty="0" err="1"/>
              <a:t>entrada</a:t>
            </a:r>
            <a:endParaRPr lang="en-US" dirty="0"/>
          </a:p>
          <a:p>
            <a:pPr lvl="2" eaLnBrk="1" hangingPunct="1"/>
            <a:r>
              <a:rPr lang="en-US" dirty="0" err="1"/>
              <a:t>Sabe</a:t>
            </a:r>
            <a:r>
              <a:rPr lang="en-US" dirty="0"/>
              <a:t>-se </a:t>
            </a:r>
            <a:r>
              <a:rPr lang="en-US" dirty="0" err="1"/>
              <a:t>que</a:t>
            </a:r>
            <a:r>
              <a:rPr lang="en-US" dirty="0"/>
              <a:t> </a:t>
            </a:r>
            <a:r>
              <a:rPr lang="en-US" dirty="0" err="1"/>
              <a:t>neste</a:t>
            </a:r>
            <a:r>
              <a:rPr lang="en-US" dirty="0"/>
              <a:t> </a:t>
            </a:r>
            <a:r>
              <a:rPr lang="en-US" dirty="0" err="1"/>
              <a:t>ponto</a:t>
            </a:r>
            <a:r>
              <a:rPr lang="en-US" dirty="0"/>
              <a:t> s = -</a:t>
            </a:r>
            <a:r>
              <a:rPr lang="en-US" dirty="0" err="1"/>
              <a:t>sqrt</a:t>
            </a:r>
            <a:r>
              <a:rPr lang="en-US" dirty="0"/>
              <a:t>(2)</a:t>
            </a:r>
          </a:p>
          <a:p>
            <a:pPr lvl="2" eaLnBrk="1" hangingPunct="1"/>
            <a:r>
              <a:rPr lang="en-US" dirty="0" err="1"/>
              <a:t>Calculando</a:t>
            </a:r>
            <a:r>
              <a:rPr lang="en-US" dirty="0"/>
              <a:t> K = -1/g(s=-</a:t>
            </a:r>
            <a:r>
              <a:rPr lang="en-US" dirty="0" err="1"/>
              <a:t>sqrt</a:t>
            </a:r>
            <a:r>
              <a:rPr lang="en-US" dirty="0"/>
              <a:t>(2)) -&gt; K = 28,14</a:t>
            </a:r>
          </a:p>
          <a:p>
            <a:pPr lvl="1" eaLnBrk="1" hangingPunct="1"/>
            <a:r>
              <a:rPr lang="en-US" dirty="0" err="1"/>
              <a:t>Ganho</a:t>
            </a:r>
            <a:r>
              <a:rPr lang="en-US" dirty="0"/>
              <a:t> </a:t>
            </a:r>
            <a:r>
              <a:rPr lang="en-US" dirty="0" err="1"/>
              <a:t>para</a:t>
            </a:r>
            <a:r>
              <a:rPr lang="en-US" dirty="0"/>
              <a:t> se </a:t>
            </a:r>
            <a:r>
              <a:rPr lang="en-US" dirty="0" err="1"/>
              <a:t>ter</a:t>
            </a:r>
            <a:r>
              <a:rPr lang="en-US" dirty="0"/>
              <a:t> um par de </a:t>
            </a:r>
            <a:r>
              <a:rPr lang="en-US" dirty="0" err="1"/>
              <a:t>pólos</a:t>
            </a:r>
            <a:r>
              <a:rPr lang="en-US" dirty="0"/>
              <a:t> com </a:t>
            </a:r>
            <a:r>
              <a:rPr lang="el-GR" dirty="0"/>
              <a:t>ζ</a:t>
            </a:r>
            <a:r>
              <a:rPr lang="en-US" dirty="0"/>
              <a:t> = 0,707</a:t>
            </a:r>
          </a:p>
          <a:p>
            <a:pPr lvl="2" eaLnBrk="1" hangingPunct="1"/>
            <a:r>
              <a:rPr lang="en-US" dirty="0"/>
              <a:t>No </a:t>
            </a:r>
            <a:r>
              <a:rPr lang="en-US" dirty="0" err="1"/>
              <a:t>plano</a:t>
            </a:r>
            <a:r>
              <a:rPr lang="en-US" dirty="0"/>
              <a:t> </a:t>
            </a:r>
            <a:r>
              <a:rPr lang="en-US" dirty="0" err="1"/>
              <a:t>complexo</a:t>
            </a:r>
            <a:r>
              <a:rPr lang="en-US" dirty="0"/>
              <a:t>, </a:t>
            </a:r>
            <a:r>
              <a:rPr lang="en-US" dirty="0" err="1"/>
              <a:t>cos</a:t>
            </a:r>
            <a:r>
              <a:rPr lang="en-US" dirty="0"/>
              <a:t> </a:t>
            </a:r>
            <a:r>
              <a:rPr lang="el-GR" dirty="0"/>
              <a:t>θ</a:t>
            </a:r>
            <a:r>
              <a:rPr lang="en-US" dirty="0"/>
              <a:t> = </a:t>
            </a:r>
            <a:r>
              <a:rPr lang="el-GR" dirty="0"/>
              <a:t>ζ</a:t>
            </a:r>
            <a:r>
              <a:rPr lang="en-US" dirty="0"/>
              <a:t>, logo </a:t>
            </a:r>
            <a:r>
              <a:rPr lang="el-GR" dirty="0"/>
              <a:t>θ</a:t>
            </a:r>
            <a:r>
              <a:rPr lang="en-US" dirty="0"/>
              <a:t> = 45 +90 = 135</a:t>
            </a:r>
            <a:r>
              <a:rPr lang="en-US" baseline="30000" dirty="0"/>
              <a:t>o</a:t>
            </a:r>
            <a:endParaRPr lang="en-US" dirty="0"/>
          </a:p>
          <a:p>
            <a:pPr lvl="2" eaLnBrk="1" hangingPunct="1"/>
            <a:r>
              <a:rPr lang="en-US" dirty="0" err="1"/>
              <a:t>Olhando</a:t>
            </a:r>
            <a:r>
              <a:rPr lang="en-US" dirty="0"/>
              <a:t> o Root-Locus, </a:t>
            </a:r>
            <a:r>
              <a:rPr lang="en-US" dirty="0" err="1"/>
              <a:t>percebe</a:t>
            </a:r>
            <a:r>
              <a:rPr lang="en-US" dirty="0"/>
              <a:t>-se </a:t>
            </a:r>
            <a:r>
              <a:rPr lang="en-US" dirty="0" err="1"/>
              <a:t>que</a:t>
            </a:r>
            <a:r>
              <a:rPr lang="en-US" dirty="0"/>
              <a:t> </a:t>
            </a:r>
            <a:r>
              <a:rPr lang="en-US" dirty="0" err="1"/>
              <a:t>os</a:t>
            </a:r>
            <a:r>
              <a:rPr lang="en-US" dirty="0"/>
              <a:t> </a:t>
            </a:r>
            <a:r>
              <a:rPr lang="en-US" dirty="0" err="1"/>
              <a:t>pólos</a:t>
            </a:r>
            <a:r>
              <a:rPr lang="en-US" dirty="0"/>
              <a:t> </a:t>
            </a:r>
            <a:r>
              <a:rPr lang="en-US" dirty="0" err="1"/>
              <a:t>que</a:t>
            </a:r>
            <a:r>
              <a:rPr lang="en-US" dirty="0"/>
              <a:t> </a:t>
            </a:r>
            <a:r>
              <a:rPr lang="en-US" dirty="0" err="1"/>
              <a:t>satisfazem</a:t>
            </a:r>
            <a:r>
              <a:rPr lang="en-US" dirty="0"/>
              <a:t> </a:t>
            </a:r>
            <a:r>
              <a:rPr lang="en-US" dirty="0" err="1"/>
              <a:t>esta</a:t>
            </a:r>
            <a:r>
              <a:rPr lang="en-US" dirty="0"/>
              <a:t> </a:t>
            </a:r>
            <a:r>
              <a:rPr lang="en-US" dirty="0" err="1"/>
              <a:t>condição</a:t>
            </a:r>
            <a:r>
              <a:rPr lang="en-US" dirty="0"/>
              <a:t> </a:t>
            </a:r>
            <a:r>
              <a:rPr lang="en-US" dirty="0" err="1"/>
              <a:t>são</a:t>
            </a:r>
            <a:r>
              <a:rPr lang="en-US" dirty="0"/>
              <a:t> -1+/-j</a:t>
            </a:r>
          </a:p>
          <a:p>
            <a:pPr lvl="2" eaLnBrk="1" hangingPunct="1"/>
            <a:r>
              <a:rPr lang="en-US" dirty="0" err="1"/>
              <a:t>Fazendo</a:t>
            </a:r>
            <a:r>
              <a:rPr lang="en-US" dirty="0"/>
              <a:t> K=-1/G(s=-1+j)</a:t>
            </a:r>
          </a:p>
          <a:p>
            <a:pPr lvl="3" eaLnBrk="1" hangingPunct="1"/>
            <a:r>
              <a:rPr lang="pt-BR" dirty="0"/>
              <a:t>s : -1+%i; gs : (s</a:t>
            </a:r>
            <a:r>
              <a:rPr lang="pt-BR" baseline="30000" dirty="0"/>
              <a:t>2</a:t>
            </a:r>
            <a:r>
              <a:rPr lang="pt-BR" dirty="0"/>
              <a:t>+3s+2)/(s</a:t>
            </a:r>
            <a:r>
              <a:rPr lang="pt-BR" baseline="30000" dirty="0"/>
              <a:t>2</a:t>
            </a:r>
            <a:r>
              <a:rPr lang="pt-BR" dirty="0"/>
              <a:t>-2s+2);K:-1/gs;</a:t>
            </a:r>
            <a:r>
              <a:rPr lang="pt-BR" dirty="0" err="1"/>
              <a:t>abs</a:t>
            </a:r>
            <a:r>
              <a:rPr lang="pt-BR" dirty="0"/>
              <a:t>(K);</a:t>
            </a:r>
            <a:r>
              <a:rPr lang="pt-BR" dirty="0" err="1"/>
              <a:t>carg</a:t>
            </a:r>
            <a:r>
              <a:rPr lang="pt-BR" dirty="0"/>
              <a:t>(K)</a:t>
            </a:r>
          </a:p>
          <a:p>
            <a:pPr lvl="4" eaLnBrk="1" hangingPunct="1"/>
            <a:r>
              <a:rPr lang="en-US" dirty="0"/>
              <a:t>K = 4, </a:t>
            </a:r>
            <a:r>
              <a:rPr lang="en-US" dirty="0" err="1"/>
              <a:t>arg</a:t>
            </a:r>
            <a:r>
              <a:rPr lang="en-US" dirty="0"/>
              <a:t> = 0 (OK!)</a:t>
            </a:r>
            <a:endParaRPr lang="pt-BR" dirty="0"/>
          </a:p>
          <a:p>
            <a:pPr lvl="3" eaLnBrk="1" hangingPunct="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8" end="8"/>
                                            </p:txEl>
                                          </p:spTgt>
                                        </p:tgtEl>
                                        <p:attrNameLst>
                                          <p:attrName>style.visibility</p:attrName>
                                        </p:attrNameLst>
                                      </p:cBhvr>
                                      <p:to>
                                        <p:strVal val="visible"/>
                                      </p:to>
                                    </p:set>
                                    <p:animEffect transition="in" filter="box(in)">
                                      <p:cBhvr>
                                        <p:cTn id="47" dur="500"/>
                                        <p:tgtEl>
                                          <p:spTgt spid="2099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9923">
                                            <p:txEl>
                                              <p:pRg st="9" end="9"/>
                                            </p:txEl>
                                          </p:spTgt>
                                        </p:tgtEl>
                                        <p:attrNameLst>
                                          <p:attrName>style.visibility</p:attrName>
                                        </p:attrNameLst>
                                      </p:cBhvr>
                                      <p:to>
                                        <p:strVal val="visible"/>
                                      </p:to>
                                    </p:set>
                                    <p:animEffect transition="in" filter="box(in)">
                                      <p:cBhvr>
                                        <p:cTn id="52" dur="500"/>
                                        <p:tgtEl>
                                          <p:spTgt spid="2099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Título 1"/>
          <p:cNvSpPr>
            <a:spLocks noGrp="1"/>
          </p:cNvSpPr>
          <p:nvPr>
            <p:ph type="title" idx="4294967295"/>
          </p:nvPr>
        </p:nvSpPr>
        <p:spPr>
          <a:xfrm>
            <a:off x="600075" y="209550"/>
            <a:ext cx="9305925" cy="533400"/>
          </a:xfrm>
        </p:spPr>
        <p:txBody>
          <a:bodyPr/>
          <a:lstStyle/>
          <a:p>
            <a:pPr eaLnBrk="1" hangingPunct="1"/>
            <a:r>
              <a:rPr lang="en-US"/>
              <a:t>Nise, cap.8, pag.340</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eaLnBrk="1" hangingPunct="1"/>
            <a:r>
              <a:rPr lang="en-US" dirty="0"/>
              <a:t>11) Para G(s) = K[(s+2)(s+1)]/[(s</a:t>
            </a:r>
            <a:r>
              <a:rPr lang="en-US" baseline="30000" dirty="0"/>
              <a:t>2</a:t>
            </a:r>
            <a:r>
              <a:rPr lang="en-US" dirty="0"/>
              <a:t>-2s+2)]</a:t>
            </a:r>
          </a:p>
          <a:p>
            <a:pPr lvl="1" eaLnBrk="1" hangingPunct="1"/>
            <a:r>
              <a:rPr lang="en-US" dirty="0" err="1"/>
              <a:t>Rlocus</a:t>
            </a:r>
            <a:r>
              <a:rPr lang="en-US" dirty="0"/>
              <a:t> : Octave : </a:t>
            </a:r>
            <a:r>
              <a:rPr lang="en-US" dirty="0" err="1"/>
              <a:t>rlocus</a:t>
            </a:r>
            <a:r>
              <a:rPr lang="en-US" dirty="0"/>
              <a:t>(</a:t>
            </a:r>
            <a:r>
              <a:rPr lang="en-US" dirty="0" err="1"/>
              <a:t>tf</a:t>
            </a:r>
            <a:r>
              <a:rPr lang="en-US" dirty="0"/>
              <a:t>([1 3 2],[1 -2 2]))</a:t>
            </a:r>
          </a:p>
          <a:p>
            <a:pPr lvl="1" eaLnBrk="1" hangingPunct="1"/>
            <a:r>
              <a:rPr lang="en-US" dirty="0"/>
              <a:t>Ponto de </a:t>
            </a:r>
            <a:r>
              <a:rPr lang="en-US" dirty="0" err="1"/>
              <a:t>Saida</a:t>
            </a:r>
            <a:r>
              <a:rPr lang="en-US" dirty="0"/>
              <a:t> e de </a:t>
            </a:r>
            <a:r>
              <a:rPr lang="en-US" dirty="0" err="1"/>
              <a:t>Entrada</a:t>
            </a:r>
            <a:r>
              <a:rPr lang="en-US" dirty="0"/>
              <a:t> :</a:t>
            </a:r>
          </a:p>
          <a:p>
            <a:pPr lvl="2" eaLnBrk="1" hangingPunct="1"/>
            <a:r>
              <a:rPr lang="en-US" dirty="0"/>
              <a:t>solve(1/(s+2)+1/(s+1)=1/(s-1+%</a:t>
            </a:r>
            <a:r>
              <a:rPr lang="en-US" dirty="0" err="1"/>
              <a:t>i</a:t>
            </a:r>
            <a:r>
              <a:rPr lang="en-US" dirty="0"/>
              <a:t>)+1/(s-1-%</a:t>
            </a:r>
            <a:r>
              <a:rPr lang="en-US" dirty="0" err="1"/>
              <a:t>i</a:t>
            </a:r>
            <a:r>
              <a:rPr lang="en-US" dirty="0"/>
              <a:t>),s)</a:t>
            </a:r>
          </a:p>
          <a:p>
            <a:pPr lvl="3" eaLnBrk="1" hangingPunct="1"/>
            <a:r>
              <a:rPr lang="en-US" dirty="0"/>
              <a:t>s = +/-</a:t>
            </a:r>
            <a:r>
              <a:rPr lang="en-US" dirty="0" err="1"/>
              <a:t>sqrt</a:t>
            </a:r>
            <a:r>
              <a:rPr lang="en-US" dirty="0"/>
              <a:t>(2)</a:t>
            </a:r>
          </a:p>
          <a:p>
            <a:pPr lvl="1" eaLnBrk="1" hangingPunct="1"/>
            <a:r>
              <a:rPr lang="en-US" dirty="0" err="1"/>
              <a:t>Estabilidade</a:t>
            </a:r>
            <a:r>
              <a:rPr lang="en-US" dirty="0"/>
              <a:t> (</a:t>
            </a:r>
            <a:r>
              <a:rPr lang="en-US" dirty="0" err="1"/>
              <a:t>tabela</a:t>
            </a:r>
            <a:r>
              <a:rPr lang="en-US" dirty="0"/>
              <a:t> de </a:t>
            </a:r>
            <a:r>
              <a:rPr lang="en-US" dirty="0" err="1"/>
              <a:t>Routh</a:t>
            </a:r>
            <a:r>
              <a:rPr lang="en-US" dirty="0"/>
              <a:t>):</a:t>
            </a:r>
          </a:p>
          <a:p>
            <a:pPr lvl="2" eaLnBrk="1" hangingPunct="1"/>
            <a:r>
              <a:rPr lang="en-US" dirty="0" err="1"/>
              <a:t>gs</a:t>
            </a:r>
            <a:r>
              <a:rPr lang="en-US" dirty="0"/>
              <a:t> : (s^2+3*s+2)/(s^2-2*s+2); </a:t>
            </a:r>
            <a:r>
              <a:rPr lang="en-US" dirty="0" err="1"/>
              <a:t>ts</a:t>
            </a:r>
            <a:r>
              <a:rPr lang="en-US" dirty="0"/>
              <a:t> : </a:t>
            </a:r>
            <a:r>
              <a:rPr lang="en-US" dirty="0" err="1"/>
              <a:t>ratsimp</a:t>
            </a:r>
            <a:r>
              <a:rPr lang="en-US" dirty="0"/>
              <a:t>(K*</a:t>
            </a:r>
            <a:r>
              <a:rPr lang="en-US" dirty="0" err="1"/>
              <a:t>gs</a:t>
            </a:r>
            <a:r>
              <a:rPr lang="en-US" dirty="0"/>
              <a:t>/(1+K*</a:t>
            </a:r>
            <a:r>
              <a:rPr lang="en-US" dirty="0" err="1"/>
              <a:t>gs</a:t>
            </a:r>
            <a:r>
              <a:rPr lang="en-US" dirty="0"/>
              <a:t>)); </a:t>
            </a:r>
            <a:r>
              <a:rPr lang="en-US" dirty="0" err="1"/>
              <a:t>den_ts</a:t>
            </a:r>
            <a:r>
              <a:rPr lang="en-US" dirty="0"/>
              <a:t> : expand(</a:t>
            </a:r>
            <a:r>
              <a:rPr lang="en-US" dirty="0" err="1"/>
              <a:t>denom</a:t>
            </a:r>
            <a:r>
              <a:rPr lang="en-US" dirty="0"/>
              <a:t>(</a:t>
            </a:r>
            <a:r>
              <a:rPr lang="en-US" dirty="0" err="1"/>
              <a:t>ts</a:t>
            </a:r>
            <a:r>
              <a:rPr lang="en-US" dirty="0"/>
              <a:t>)); </a:t>
            </a:r>
            <a:r>
              <a:rPr lang="en-US" dirty="0" err="1"/>
              <a:t>coeff</a:t>
            </a:r>
            <a:r>
              <a:rPr lang="en-US" dirty="0"/>
              <a:t>(den_ts,s,2); </a:t>
            </a:r>
            <a:r>
              <a:rPr lang="en-US" dirty="0" err="1"/>
              <a:t>coeff</a:t>
            </a:r>
            <a:r>
              <a:rPr lang="en-US" dirty="0"/>
              <a:t>(den_ts,s,1); </a:t>
            </a:r>
            <a:r>
              <a:rPr lang="en-US" dirty="0" err="1"/>
              <a:t>coeff</a:t>
            </a:r>
            <a:r>
              <a:rPr lang="en-US" dirty="0"/>
              <a:t>(den_ts,s,0);</a:t>
            </a:r>
          </a:p>
          <a:p>
            <a:pPr lvl="3" eaLnBrk="1" hangingPunct="1"/>
            <a:r>
              <a:rPr lang="en-US" dirty="0"/>
              <a:t>s</a:t>
            </a:r>
            <a:r>
              <a:rPr lang="en-US" baseline="30000" dirty="0"/>
              <a:t>2</a:t>
            </a:r>
            <a:r>
              <a:rPr lang="en-US" dirty="0"/>
              <a:t> -&gt; K+1</a:t>
            </a:r>
          </a:p>
          <a:p>
            <a:pPr lvl="3" eaLnBrk="1" hangingPunct="1"/>
            <a:r>
              <a:rPr lang="en-US" dirty="0"/>
              <a:t>s -&gt; 3K-2</a:t>
            </a:r>
          </a:p>
          <a:p>
            <a:pPr lvl="3" eaLnBrk="1" hangingPunct="1"/>
            <a:r>
              <a:rPr lang="en-US" dirty="0"/>
              <a:t>s</a:t>
            </a:r>
            <a:r>
              <a:rPr lang="en-US" baseline="30000" dirty="0"/>
              <a:t>0</a:t>
            </a:r>
            <a:r>
              <a:rPr lang="en-US" dirty="0"/>
              <a:t> -&gt; 2K+2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209923">
                                            <p:txEl>
                                              <p:pRg st="6" end="6"/>
                                            </p:txEl>
                                          </p:spTgt>
                                        </p:tgtEl>
                                        <p:attrNameLst>
                                          <p:attrName>style.visibility</p:attrName>
                                        </p:attrNameLst>
                                      </p:cBhvr>
                                      <p:to>
                                        <p:strVal val="visible"/>
                                      </p:to>
                                    </p:set>
                                    <p:animEffect transition="in" filter="box(in)">
                                      <p:cBhvr>
                                        <p:cTn id="35" dur="500"/>
                                        <p:tgtEl>
                                          <p:spTgt spid="209923">
                                            <p:txEl>
                                              <p:pRg st="6" end="6"/>
                                            </p:txEl>
                                          </p:spTgt>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209923">
                                            <p:txEl>
                                              <p:pRg st="7" end="7"/>
                                            </p:txEl>
                                          </p:spTgt>
                                        </p:tgtEl>
                                        <p:attrNameLst>
                                          <p:attrName>style.visibility</p:attrName>
                                        </p:attrNameLst>
                                      </p:cBhvr>
                                      <p:to>
                                        <p:strVal val="visible"/>
                                      </p:to>
                                    </p:set>
                                    <p:animEffect transition="in" filter="box(in)">
                                      <p:cBhvr>
                                        <p:cTn id="38" dur="500"/>
                                        <p:tgtEl>
                                          <p:spTgt spid="209923">
                                            <p:txEl>
                                              <p:pRg st="7" end="7"/>
                                            </p:txEl>
                                          </p:spTgt>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209923">
                                            <p:txEl>
                                              <p:pRg st="8" end="8"/>
                                            </p:txEl>
                                          </p:spTgt>
                                        </p:tgtEl>
                                        <p:attrNameLst>
                                          <p:attrName>style.visibility</p:attrName>
                                        </p:attrNameLst>
                                      </p:cBhvr>
                                      <p:to>
                                        <p:strVal val="visible"/>
                                      </p:to>
                                    </p:set>
                                    <p:animEffect transition="in" filter="box(in)">
                                      <p:cBhvr>
                                        <p:cTn id="41" dur="500"/>
                                        <p:tgtEl>
                                          <p:spTgt spid="209923">
                                            <p:txEl>
                                              <p:pRg st="8" end="8"/>
                                            </p:txEl>
                                          </p:spTgt>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209923">
                                            <p:txEl>
                                              <p:pRg st="9" end="9"/>
                                            </p:txEl>
                                          </p:spTgt>
                                        </p:tgtEl>
                                        <p:attrNameLst>
                                          <p:attrName>style.visibility</p:attrName>
                                        </p:attrNameLst>
                                      </p:cBhvr>
                                      <p:to>
                                        <p:strVal val="visible"/>
                                      </p:to>
                                    </p:set>
                                    <p:animEffect transition="in" filter="box(in)">
                                      <p:cBhvr>
                                        <p:cTn id="44" dur="500"/>
                                        <p:tgtEl>
                                          <p:spTgt spid="2099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pt-BR" sz="2800"/>
              <a:t>Nise cap.8 ex.12 pag341</a:t>
            </a:r>
          </a:p>
        </p:txBody>
      </p:sp>
      <p:sp>
        <p:nvSpPr>
          <p:cNvPr id="520195" name="Rectangle 3"/>
          <p:cNvSpPr>
            <a:spLocks noGrp="1" noChangeArrowheads="1"/>
          </p:cNvSpPr>
          <p:nvPr>
            <p:ph idx="1"/>
          </p:nvPr>
        </p:nvSpPr>
        <p:spPr/>
        <p:txBody>
          <a:bodyPr/>
          <a:lstStyle/>
          <a:p>
            <a:r>
              <a:rPr lang="pt-BR" dirty="0"/>
              <a:t>12) a) G(s) = K(s</a:t>
            </a:r>
            <a:r>
              <a:rPr lang="pt-BR" baseline="30000" dirty="0"/>
              <a:t>2</a:t>
            </a:r>
            <a:r>
              <a:rPr lang="pt-BR" dirty="0"/>
              <a:t>+1)/[(s-1)(s+2)*(s+3)]</a:t>
            </a:r>
          </a:p>
          <a:p>
            <a:pPr lvl="1"/>
            <a:endParaRPr lang="pt-BR" dirty="0"/>
          </a:p>
          <a:p>
            <a:pPr lvl="1"/>
            <a:r>
              <a:rPr lang="pt-BR" dirty="0"/>
              <a:t>Pelo </a:t>
            </a:r>
            <a:r>
              <a:rPr lang="pt-BR" dirty="0" err="1"/>
              <a:t>rootlocus</a:t>
            </a:r>
            <a:r>
              <a:rPr lang="pt-BR" dirty="0"/>
              <a:t> (</a:t>
            </a:r>
            <a:r>
              <a:rPr lang="pt-BR" dirty="0" err="1"/>
              <a:t>octave</a:t>
            </a:r>
            <a:r>
              <a:rPr lang="pt-BR" dirty="0"/>
              <a:t>), percebe-se que o ponto de entrada no </a:t>
            </a:r>
            <a:r>
              <a:rPr lang="pt-BR" dirty="0" err="1"/>
              <a:t>semiplano</a:t>
            </a:r>
            <a:r>
              <a:rPr lang="pt-BR" dirty="0"/>
              <a:t> esquerdo ocorre em (0,0). </a:t>
            </a:r>
          </a:p>
          <a:p>
            <a:pPr lvl="1"/>
            <a:endParaRPr lang="pt-BR" dirty="0"/>
          </a:p>
          <a:p>
            <a:pPr lvl="1"/>
            <a:r>
              <a:rPr lang="pt-BR" dirty="0"/>
              <a:t>Para este valor de s, K = -1/GH(0) = 6</a:t>
            </a:r>
          </a:p>
          <a:p>
            <a:pPr lvl="1"/>
            <a:endParaRPr lang="pt-BR" dirty="0"/>
          </a:p>
          <a:p>
            <a:pPr lvl="1"/>
            <a:r>
              <a:rPr lang="pt-BR" dirty="0"/>
              <a:t>Logo o sistema torna-se marginalmente estável para K&gt;=6</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pt-BR" sz="2800"/>
              <a:t>Nise cap.8 ex.12 pag341</a:t>
            </a:r>
          </a:p>
        </p:txBody>
      </p:sp>
      <p:sp>
        <p:nvSpPr>
          <p:cNvPr id="521219" name="Rectangle 3"/>
          <p:cNvSpPr>
            <a:spLocks noGrp="1" noChangeArrowheads="1"/>
          </p:cNvSpPr>
          <p:nvPr>
            <p:ph idx="1"/>
          </p:nvPr>
        </p:nvSpPr>
        <p:spPr/>
        <p:txBody>
          <a:bodyPr/>
          <a:lstStyle/>
          <a:p>
            <a:r>
              <a:rPr lang="pt-BR" dirty="0"/>
              <a:t>12) b) G(s) = K(s</a:t>
            </a:r>
            <a:r>
              <a:rPr lang="pt-BR" baseline="30000" dirty="0"/>
              <a:t>2</a:t>
            </a:r>
            <a:r>
              <a:rPr lang="pt-BR" dirty="0"/>
              <a:t>-2s+2)/(s*(s+1)*(s+2))</a:t>
            </a:r>
          </a:p>
          <a:p>
            <a:pPr lvl="1"/>
            <a:r>
              <a:rPr lang="pt-BR" dirty="0" err="1"/>
              <a:t>Rootlocus</a:t>
            </a:r>
            <a:r>
              <a:rPr lang="pt-BR" dirty="0"/>
              <a:t> : </a:t>
            </a:r>
            <a:r>
              <a:rPr lang="pt-BR" dirty="0" err="1"/>
              <a:t>octave</a:t>
            </a:r>
            <a:endParaRPr lang="pt-BR" dirty="0"/>
          </a:p>
          <a:p>
            <a:pPr lvl="1"/>
            <a:r>
              <a:rPr lang="pt-BR" dirty="0"/>
              <a:t>Valor de K para estabilidade</a:t>
            </a:r>
          </a:p>
          <a:p>
            <a:pPr lvl="1"/>
            <a:r>
              <a:rPr lang="pt-BR" dirty="0"/>
              <a:t>Fazendo pelo </a:t>
            </a:r>
            <a:r>
              <a:rPr lang="pt-BR" dirty="0" err="1"/>
              <a:t>maxima</a:t>
            </a:r>
            <a:r>
              <a:rPr lang="pt-BR" dirty="0"/>
              <a:t> :</a:t>
            </a:r>
          </a:p>
          <a:p>
            <a:pPr lvl="2"/>
            <a:r>
              <a:rPr lang="pt-BR" dirty="0"/>
              <a:t>s : %i*w</a:t>
            </a:r>
          </a:p>
          <a:p>
            <a:pPr lvl="2"/>
            <a:r>
              <a:rPr lang="pt-BR" dirty="0" err="1"/>
              <a:t>gh</a:t>
            </a:r>
            <a:r>
              <a:rPr lang="pt-BR" dirty="0"/>
              <a:t> : K(</a:t>
            </a:r>
            <a:r>
              <a:rPr lang="pt-BR" dirty="0" err="1"/>
              <a:t>s^</a:t>
            </a:r>
            <a:r>
              <a:rPr lang="pt-BR" dirty="0"/>
              <a:t>2-2*s+2)/(s*(s+1)*(s+2))</a:t>
            </a:r>
          </a:p>
          <a:p>
            <a:pPr lvl="2"/>
            <a:r>
              <a:rPr lang="pt-BR" dirty="0"/>
              <a:t>K : -1/</a:t>
            </a:r>
            <a:r>
              <a:rPr lang="pt-BR" dirty="0" err="1"/>
              <a:t>gh</a:t>
            </a:r>
            <a:endParaRPr lang="pt-BR" dirty="0"/>
          </a:p>
          <a:p>
            <a:pPr lvl="2"/>
            <a:r>
              <a:rPr lang="pt-BR" dirty="0" err="1"/>
              <a:t>carg</a:t>
            </a:r>
            <a:r>
              <a:rPr lang="pt-BR" dirty="0"/>
              <a:t>(K) -&gt; </a:t>
            </a:r>
            <a:r>
              <a:rPr lang="pt-BR" dirty="0" err="1"/>
              <a:t>tan</a:t>
            </a:r>
            <a:r>
              <a:rPr lang="pt-BR" dirty="0"/>
              <a:t>(%) -&gt; </a:t>
            </a:r>
            <a:r>
              <a:rPr lang="pt-BR" dirty="0" err="1"/>
              <a:t>ratsimp</a:t>
            </a:r>
            <a:r>
              <a:rPr lang="pt-BR" dirty="0"/>
              <a:t>(%) -&gt; solve(%=0,w)</a:t>
            </a:r>
          </a:p>
          <a:p>
            <a:pPr lvl="2"/>
            <a:r>
              <a:rPr lang="pt-BR" dirty="0"/>
              <a:t>s = +/- 3,091 e s = +/- 0,646</a:t>
            </a:r>
          </a:p>
          <a:p>
            <a:pPr lvl="1"/>
            <a:r>
              <a:rPr lang="pt-BR" dirty="0"/>
              <a:t>Pelo </a:t>
            </a:r>
            <a:r>
              <a:rPr lang="pt-BR" dirty="0" err="1"/>
              <a:t>rootlocus</a:t>
            </a:r>
            <a:r>
              <a:rPr lang="pt-BR" dirty="0"/>
              <a:t> percebe-se que o ponto é s = 0.646</a:t>
            </a:r>
          </a:p>
          <a:p>
            <a:pPr lvl="1"/>
            <a:r>
              <a:rPr lang="pt-BR" dirty="0"/>
              <a:t>Calculando o valor de K chega-se a 0.7913</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Título 1"/>
          <p:cNvSpPr>
            <a:spLocks noGrp="1"/>
          </p:cNvSpPr>
          <p:nvPr>
            <p:ph type="title"/>
          </p:nvPr>
        </p:nvSpPr>
        <p:spPr/>
        <p:txBody>
          <a:bodyPr/>
          <a:lstStyle/>
          <a:p>
            <a:pPr eaLnBrk="1" hangingPunct="1"/>
            <a:r>
              <a:rPr lang="en-US"/>
              <a:t>Nise, cap.8, pag.340</a:t>
            </a:r>
            <a:endParaRPr lang="pt-BR"/>
          </a:p>
        </p:txBody>
      </p:sp>
      <p:sp>
        <p:nvSpPr>
          <p:cNvPr id="522243" name="Rectangle 4"/>
          <p:cNvSpPr>
            <a:spLocks noGrp="1" noChangeArrowheads="1"/>
          </p:cNvSpPr>
          <p:nvPr>
            <p:ph idx="1"/>
          </p:nvPr>
        </p:nvSpPr>
        <p:spPr/>
        <p:txBody>
          <a:bodyPr/>
          <a:lstStyle/>
          <a:p>
            <a:r>
              <a:rPr lang="pt-BR" dirty="0"/>
              <a:t>13) </a:t>
            </a:r>
            <a:r>
              <a:rPr lang="pt-BR" dirty="0" err="1"/>
              <a:t>Rootlocus</a:t>
            </a:r>
            <a:r>
              <a:rPr lang="pt-BR" dirty="0"/>
              <a:t> -&gt; </a:t>
            </a:r>
            <a:r>
              <a:rPr lang="pt-BR" dirty="0" err="1"/>
              <a:t>Octave</a:t>
            </a:r>
            <a:endParaRPr lang="pt-BR" dirty="0"/>
          </a:p>
          <a:p>
            <a:pPr lvl="1"/>
            <a:r>
              <a:rPr lang="pt-BR" dirty="0" err="1"/>
              <a:t>sys</a:t>
            </a:r>
            <a:r>
              <a:rPr lang="pt-BR" dirty="0"/>
              <a:t> = </a:t>
            </a:r>
            <a:r>
              <a:rPr lang="pt-BR" dirty="0" err="1"/>
              <a:t>zp</a:t>
            </a:r>
            <a:r>
              <a:rPr lang="pt-BR" dirty="0"/>
              <a:t>([-3],[-</a:t>
            </a:r>
            <a:r>
              <a:rPr lang="pt-BR" dirty="0" err="1"/>
              <a:t>sqrt</a:t>
            </a:r>
            <a:r>
              <a:rPr lang="pt-BR" dirty="0"/>
              <a:t>(2)*j +</a:t>
            </a:r>
            <a:r>
              <a:rPr lang="pt-BR" dirty="0" err="1"/>
              <a:t>sqrt</a:t>
            </a:r>
            <a:r>
              <a:rPr lang="pt-BR" dirty="0"/>
              <a:t>(2)*j 2 -5],1)</a:t>
            </a:r>
          </a:p>
          <a:p>
            <a:pPr lvl="1"/>
            <a:r>
              <a:rPr lang="pt-BR" dirty="0" err="1"/>
              <a:t>rlocus</a:t>
            </a:r>
            <a:r>
              <a:rPr lang="pt-BR" dirty="0"/>
              <a:t>(</a:t>
            </a:r>
            <a:r>
              <a:rPr lang="pt-BR" dirty="0" err="1"/>
              <a:t>sys</a:t>
            </a:r>
            <a:r>
              <a:rPr lang="pt-BR" dirty="0"/>
              <a:t>)</a:t>
            </a:r>
          </a:p>
          <a:p>
            <a:pPr lvl="1"/>
            <a:r>
              <a:rPr lang="pt-BR" dirty="0"/>
              <a:t>Pelo </a:t>
            </a:r>
            <a:r>
              <a:rPr lang="pt-BR" dirty="0" err="1"/>
              <a:t>rootlocus</a:t>
            </a:r>
            <a:r>
              <a:rPr lang="pt-BR" dirty="0"/>
              <a:t> percebe-se que o sistema é sempre instável.</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eaLnBrk="1" hangingPunct="1"/>
            <a:r>
              <a:rPr lang="en-US" dirty="0"/>
              <a:t>17) Dado G(s) = K(s+1)/(s(s+2)(s+3)(s+4))</a:t>
            </a:r>
          </a:p>
          <a:p>
            <a:pPr lvl="1" eaLnBrk="1" hangingPunct="1"/>
            <a:r>
              <a:rPr lang="en-US" dirty="0"/>
              <a:t>Root-locus</a:t>
            </a:r>
          </a:p>
          <a:p>
            <a:pPr lvl="2" eaLnBrk="1" hangingPunct="1"/>
            <a:r>
              <a:rPr lang="en-US" dirty="0"/>
              <a:t>Octave : </a:t>
            </a:r>
            <a:r>
              <a:rPr lang="en-US" dirty="0" err="1"/>
              <a:t>rlocus</a:t>
            </a:r>
            <a:r>
              <a:rPr lang="en-US" dirty="0"/>
              <a:t>(</a:t>
            </a:r>
            <a:r>
              <a:rPr lang="en-US" dirty="0" err="1"/>
              <a:t>zp</a:t>
            </a:r>
            <a:r>
              <a:rPr lang="en-US" dirty="0"/>
              <a:t>([-1],[0 -2 -3 -4],1))</a:t>
            </a:r>
          </a:p>
          <a:p>
            <a:pPr lvl="1" eaLnBrk="1" hangingPunct="1"/>
            <a:r>
              <a:rPr lang="en-US" dirty="0" err="1"/>
              <a:t>Assintotas</a:t>
            </a:r>
            <a:endParaRPr lang="en-US" dirty="0"/>
          </a:p>
          <a:p>
            <a:pPr lvl="2" eaLnBrk="1" hangingPunct="1"/>
            <a:r>
              <a:rPr lang="el-GR" dirty="0"/>
              <a:t>σ</a:t>
            </a:r>
            <a:r>
              <a:rPr lang="en-US" dirty="0"/>
              <a:t> = [(0-2-3-4) – (-1)]/[4 – 1] = -8/3</a:t>
            </a:r>
          </a:p>
          <a:p>
            <a:pPr lvl="2" eaLnBrk="1" hangingPunct="1"/>
            <a:r>
              <a:rPr lang="el-GR" dirty="0"/>
              <a:t>θ</a:t>
            </a:r>
            <a:r>
              <a:rPr lang="en-US" dirty="0"/>
              <a:t> = </a:t>
            </a:r>
            <a:r>
              <a:rPr lang="el-GR" dirty="0"/>
              <a:t>π</a:t>
            </a:r>
            <a:r>
              <a:rPr lang="en-US" dirty="0"/>
              <a:t>/3 ( 60</a:t>
            </a:r>
            <a:r>
              <a:rPr lang="en-US" baseline="30000" dirty="0"/>
              <a:t>o</a:t>
            </a:r>
            <a:r>
              <a:rPr lang="en-US" dirty="0"/>
              <a:t> ); </a:t>
            </a:r>
            <a:r>
              <a:rPr lang="el-GR" dirty="0"/>
              <a:t>π</a:t>
            </a:r>
            <a:r>
              <a:rPr lang="en-US" dirty="0"/>
              <a:t> ( 180</a:t>
            </a:r>
            <a:r>
              <a:rPr lang="en-US" baseline="30000" dirty="0"/>
              <a:t>o</a:t>
            </a:r>
            <a:r>
              <a:rPr lang="en-US" dirty="0"/>
              <a:t> ); 5</a:t>
            </a:r>
            <a:r>
              <a:rPr lang="el-GR" dirty="0"/>
              <a:t>π</a:t>
            </a:r>
            <a:r>
              <a:rPr lang="en-US" dirty="0"/>
              <a:t>/3 ( 300</a:t>
            </a:r>
            <a:r>
              <a:rPr lang="en-US" baseline="30000" dirty="0"/>
              <a:t>o </a:t>
            </a:r>
            <a:r>
              <a:rPr lang="en-US" dirty="0"/>
              <a:t>=-60</a:t>
            </a:r>
            <a:r>
              <a:rPr lang="en-US" baseline="30000" dirty="0"/>
              <a:t>o</a:t>
            </a:r>
            <a:r>
              <a:rPr lang="en-US" dirty="0"/>
              <a:t> )</a:t>
            </a:r>
            <a:r>
              <a:rPr lang="en-US" baseline="-25000" dirty="0"/>
              <a:t>  </a:t>
            </a:r>
          </a:p>
          <a:p>
            <a:pPr lvl="1" eaLnBrk="1" hangingPunct="1"/>
            <a:r>
              <a:rPr lang="en-US" dirty="0"/>
              <a:t>K do </a:t>
            </a:r>
            <a:r>
              <a:rPr lang="en-US" dirty="0" err="1"/>
              <a:t>ponto</a:t>
            </a:r>
            <a:r>
              <a:rPr lang="en-US" dirty="0"/>
              <a:t> de </a:t>
            </a:r>
            <a:r>
              <a:rPr lang="en-US" dirty="0" err="1"/>
              <a:t>cruzamento</a:t>
            </a:r>
            <a:endParaRPr lang="en-US" dirty="0"/>
          </a:p>
          <a:p>
            <a:pPr lvl="2" eaLnBrk="1" hangingPunct="1"/>
            <a:r>
              <a:rPr lang="pt-BR" dirty="0"/>
              <a:t>gs : (s+1)/(s*(s+2)*(s+3)*(s+4)); </a:t>
            </a:r>
            <a:r>
              <a:rPr lang="pt-BR" dirty="0" err="1"/>
              <a:t>ts</a:t>
            </a:r>
            <a:r>
              <a:rPr lang="pt-BR" dirty="0"/>
              <a:t> : </a:t>
            </a:r>
            <a:r>
              <a:rPr lang="pt-BR" dirty="0" err="1"/>
              <a:t>ratsimp</a:t>
            </a:r>
            <a:r>
              <a:rPr lang="pt-BR" dirty="0"/>
              <a:t>(K*gs/(1+K*gs)); </a:t>
            </a:r>
            <a:r>
              <a:rPr lang="pt-BR" dirty="0" err="1"/>
              <a:t>den_ts</a:t>
            </a:r>
            <a:r>
              <a:rPr lang="pt-BR" dirty="0"/>
              <a:t> : </a:t>
            </a:r>
            <a:r>
              <a:rPr lang="pt-BR" dirty="0" err="1"/>
              <a:t>expand</a:t>
            </a:r>
            <a:r>
              <a:rPr lang="pt-BR" dirty="0"/>
              <a:t>(</a:t>
            </a:r>
            <a:r>
              <a:rPr lang="pt-BR" dirty="0" err="1"/>
              <a:t>denom</a:t>
            </a:r>
            <a:r>
              <a:rPr lang="pt-BR" dirty="0"/>
              <a:t>(</a:t>
            </a:r>
            <a:r>
              <a:rPr lang="pt-BR" dirty="0" err="1"/>
              <a:t>ts</a:t>
            </a:r>
            <a:r>
              <a:rPr lang="pt-BR" dirty="0"/>
              <a:t>));</a:t>
            </a:r>
            <a:r>
              <a:rPr lang="pt-BR" dirty="0" err="1"/>
              <a:t>coeff</a:t>
            </a:r>
            <a:r>
              <a:rPr lang="pt-BR" dirty="0"/>
              <a:t>(</a:t>
            </a:r>
            <a:r>
              <a:rPr lang="pt-BR" dirty="0" err="1"/>
              <a:t>den_ts</a:t>
            </a:r>
            <a:r>
              <a:rPr lang="pt-BR" dirty="0"/>
              <a:t>,s,4);</a:t>
            </a:r>
            <a:r>
              <a:rPr lang="pt-BR" dirty="0" err="1"/>
              <a:t>coeff</a:t>
            </a:r>
            <a:r>
              <a:rPr lang="pt-BR" dirty="0"/>
              <a:t>(</a:t>
            </a:r>
            <a:r>
              <a:rPr lang="pt-BR" dirty="0" err="1"/>
              <a:t>den_ts</a:t>
            </a:r>
            <a:r>
              <a:rPr lang="pt-BR" dirty="0"/>
              <a:t>,s,3);</a:t>
            </a:r>
            <a:r>
              <a:rPr lang="pt-BR" dirty="0" err="1"/>
              <a:t>coeff</a:t>
            </a:r>
            <a:r>
              <a:rPr lang="pt-BR" dirty="0"/>
              <a:t>(</a:t>
            </a:r>
            <a:r>
              <a:rPr lang="pt-BR" dirty="0" err="1"/>
              <a:t>den_ts</a:t>
            </a:r>
            <a:r>
              <a:rPr lang="pt-BR" dirty="0"/>
              <a:t>,s,2);</a:t>
            </a:r>
            <a:r>
              <a:rPr lang="pt-BR" dirty="0" err="1"/>
              <a:t>coeff</a:t>
            </a:r>
            <a:r>
              <a:rPr lang="pt-BR" dirty="0"/>
              <a:t>(</a:t>
            </a:r>
            <a:r>
              <a:rPr lang="pt-BR" dirty="0" err="1"/>
              <a:t>den_ts</a:t>
            </a:r>
            <a:r>
              <a:rPr lang="pt-BR" dirty="0"/>
              <a:t>,s,1); </a:t>
            </a:r>
            <a:r>
              <a:rPr lang="pt-BR" dirty="0" err="1"/>
              <a:t>coeff</a:t>
            </a:r>
            <a:r>
              <a:rPr lang="pt-BR" dirty="0"/>
              <a:t>(</a:t>
            </a:r>
            <a:r>
              <a:rPr lang="pt-BR" dirty="0" err="1"/>
              <a:t>den_ts</a:t>
            </a:r>
            <a:r>
              <a:rPr lang="pt-BR" dirty="0"/>
              <a:t>,s,0)</a:t>
            </a:r>
          </a:p>
          <a:p>
            <a:pPr lvl="2" eaLnBrk="1" hangingPunct="1"/>
            <a:r>
              <a:rPr lang="en-US" dirty="0" err="1"/>
              <a:t>Routh</a:t>
            </a:r>
            <a:r>
              <a:rPr lang="en-US" dirty="0"/>
              <a:t> : 1, 9, 26, K+24, 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8" end="8"/>
                                            </p:txEl>
                                          </p:spTgt>
                                        </p:tgtEl>
                                        <p:attrNameLst>
                                          <p:attrName>style.visibility</p:attrName>
                                        </p:attrNameLst>
                                      </p:cBhvr>
                                      <p:to>
                                        <p:strVal val="visible"/>
                                      </p:to>
                                    </p:set>
                                    <p:animEffect transition="in" filter="box(in)">
                                      <p:cBhvr>
                                        <p:cTn id="47" dur="500"/>
                                        <p:tgtEl>
                                          <p:spTgt spid="2099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eaLnBrk="1" hangingPunct="1"/>
            <a:r>
              <a:rPr lang="en-US"/>
              <a:t>17) Dado G(s) = K(s+1)/(s(s+2)(s+3)(s+4))</a:t>
            </a:r>
          </a:p>
          <a:p>
            <a:pPr lvl="1" eaLnBrk="1" hangingPunct="1"/>
            <a:r>
              <a:rPr lang="en-US"/>
              <a:t>Routh : 1, 9, 26, K+24, K</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a:t>Fazendo a 4a linha, 1a coluna = 0, K = 140,79</a:t>
            </a:r>
          </a:p>
          <a:p>
            <a:pPr lvl="1" eaLnBrk="1" hangingPunct="1"/>
            <a:r>
              <a:rPr lang="en-US"/>
              <a:t>Substituindo K=140,79 na 3a linha e resolvendo</a:t>
            </a:r>
          </a:p>
          <a:p>
            <a:pPr lvl="2" eaLnBrk="1" hangingPunct="1"/>
            <a:r>
              <a:rPr lang="en-US"/>
              <a:t>(210-140.79)/9 s</a:t>
            </a:r>
            <a:r>
              <a:rPr lang="en-US" baseline="30000"/>
              <a:t>2 </a:t>
            </a:r>
            <a:r>
              <a:rPr lang="en-US"/>
              <a:t> +140,79 = 0</a:t>
            </a:r>
          </a:p>
          <a:p>
            <a:pPr lvl="2" eaLnBrk="1" hangingPunct="1"/>
            <a:r>
              <a:rPr lang="en-US"/>
              <a:t>s = +/-4,27j</a:t>
            </a:r>
          </a:p>
          <a:p>
            <a:pPr lvl="2" eaLnBrk="1" hangingPunct="1"/>
            <a:endParaRPr lang="en-US"/>
          </a:p>
        </p:txBody>
      </p:sp>
      <p:graphicFrame>
        <p:nvGraphicFramePr>
          <p:cNvPr id="4" name="Tabela 3"/>
          <p:cNvGraphicFramePr>
            <a:graphicFrameLocks noGrp="1"/>
          </p:cNvGraphicFramePr>
          <p:nvPr/>
        </p:nvGraphicFramePr>
        <p:xfrm>
          <a:off x="1651000" y="2143125"/>
          <a:ext cx="6603999" cy="1854200"/>
        </p:xfrm>
        <a:graphic>
          <a:graphicData uri="http://schemas.openxmlformats.org/drawingml/2006/table">
            <a:tbl>
              <a:tblPr firstRow="1" bandRow="1">
                <a:tableStyleId>{5C22544A-7EE6-4342-B048-85BDC9FD1C3A}</a:tableStyleId>
              </a:tblPr>
              <a:tblGrid>
                <a:gridCol w="3373438">
                  <a:extLst>
                    <a:ext uri="{9D8B030D-6E8A-4147-A177-3AD203B41FA5}">
                      <a16:colId xmlns:a16="http://schemas.microsoft.com/office/drawing/2014/main" val="20000"/>
                    </a:ext>
                  </a:extLst>
                </a:gridCol>
                <a:gridCol w="1643074">
                  <a:extLst>
                    <a:ext uri="{9D8B030D-6E8A-4147-A177-3AD203B41FA5}">
                      <a16:colId xmlns:a16="http://schemas.microsoft.com/office/drawing/2014/main" val="20001"/>
                    </a:ext>
                  </a:extLst>
                </a:gridCol>
                <a:gridCol w="1587487">
                  <a:extLst>
                    <a:ext uri="{9D8B030D-6E8A-4147-A177-3AD203B41FA5}">
                      <a16:colId xmlns:a16="http://schemas.microsoft.com/office/drawing/2014/main" val="20002"/>
                    </a:ext>
                  </a:extLst>
                </a:gridCol>
              </a:tblGrid>
              <a:tr h="370840">
                <a:tc>
                  <a:txBody>
                    <a:bodyPr/>
                    <a:lstStyle/>
                    <a:p>
                      <a:pPr algn="ctr"/>
                      <a:r>
                        <a:rPr lang="en-US" dirty="0"/>
                        <a:t>1</a:t>
                      </a:r>
                      <a:endParaRPr lang="pt-BR" dirty="0"/>
                    </a:p>
                  </a:txBody>
                  <a:tcPr/>
                </a:tc>
                <a:tc>
                  <a:txBody>
                    <a:bodyPr/>
                    <a:lstStyle/>
                    <a:p>
                      <a:pPr algn="ctr"/>
                      <a:r>
                        <a:rPr lang="en-US" dirty="0"/>
                        <a:t>26</a:t>
                      </a:r>
                      <a:endParaRPr lang="pt-BR" dirty="0"/>
                    </a:p>
                  </a:txBody>
                  <a:tcPr/>
                </a:tc>
                <a:tc>
                  <a:txBody>
                    <a:bodyPr/>
                    <a:lstStyle/>
                    <a:p>
                      <a:pPr algn="ctr"/>
                      <a:r>
                        <a:rPr lang="en-US" dirty="0"/>
                        <a:t>K</a:t>
                      </a:r>
                      <a:endParaRPr lang="pt-BR" dirty="0"/>
                    </a:p>
                  </a:txBody>
                  <a:tcPr/>
                </a:tc>
                <a:extLst>
                  <a:ext uri="{0D108BD9-81ED-4DB2-BD59-A6C34878D82A}">
                    <a16:rowId xmlns:a16="http://schemas.microsoft.com/office/drawing/2014/main" val="10000"/>
                  </a:ext>
                </a:extLst>
              </a:tr>
              <a:tr h="370840">
                <a:tc>
                  <a:txBody>
                    <a:bodyPr/>
                    <a:lstStyle/>
                    <a:p>
                      <a:pPr algn="ctr"/>
                      <a:r>
                        <a:rPr lang="en-US" dirty="0"/>
                        <a:t>9</a:t>
                      </a:r>
                      <a:endParaRPr lang="pt-BR" dirty="0"/>
                    </a:p>
                  </a:txBody>
                  <a:tcPr/>
                </a:tc>
                <a:tc>
                  <a:txBody>
                    <a:bodyPr/>
                    <a:lstStyle/>
                    <a:p>
                      <a:pPr algn="ctr"/>
                      <a:r>
                        <a:rPr lang="en-US" dirty="0"/>
                        <a:t>K+24</a:t>
                      </a:r>
                      <a:endParaRPr lang="pt-BR" dirty="0"/>
                    </a:p>
                  </a:txBody>
                  <a:tcPr/>
                </a:tc>
                <a:tc>
                  <a:txBody>
                    <a:bodyPr/>
                    <a:lstStyle/>
                    <a:p>
                      <a:pPr algn="ctr"/>
                      <a:r>
                        <a:rPr lang="en-US" dirty="0"/>
                        <a:t>-</a:t>
                      </a:r>
                      <a:endParaRPr lang="pt-BR" dirty="0"/>
                    </a:p>
                  </a:txBody>
                  <a:tcPr/>
                </a:tc>
                <a:extLst>
                  <a:ext uri="{0D108BD9-81ED-4DB2-BD59-A6C34878D82A}">
                    <a16:rowId xmlns:a16="http://schemas.microsoft.com/office/drawing/2014/main" val="10001"/>
                  </a:ext>
                </a:extLst>
              </a:tr>
              <a:tr h="370840">
                <a:tc>
                  <a:txBody>
                    <a:bodyPr/>
                    <a:lstStyle/>
                    <a:p>
                      <a:pPr algn="ctr"/>
                      <a:r>
                        <a:rPr lang="en-US" dirty="0"/>
                        <a:t>(210-K)/9</a:t>
                      </a:r>
                      <a:endParaRPr lang="pt-BR" dirty="0"/>
                    </a:p>
                  </a:txBody>
                  <a:tcPr/>
                </a:tc>
                <a:tc>
                  <a:txBody>
                    <a:bodyPr/>
                    <a:lstStyle/>
                    <a:p>
                      <a:pPr algn="ctr"/>
                      <a:r>
                        <a:rPr lang="en-US" dirty="0"/>
                        <a:t>K</a:t>
                      </a:r>
                      <a:endParaRPr lang="pt-BR" dirty="0"/>
                    </a:p>
                  </a:txBody>
                  <a:tcPr/>
                </a:tc>
                <a:tc>
                  <a:txBody>
                    <a:bodyPr/>
                    <a:lstStyle/>
                    <a:p>
                      <a:pPr algn="ctr"/>
                      <a:r>
                        <a:rPr lang="en-US" dirty="0"/>
                        <a:t>-</a:t>
                      </a:r>
                      <a:endParaRPr lang="pt-BR" dirty="0"/>
                    </a:p>
                  </a:txBody>
                  <a:tcPr/>
                </a:tc>
                <a:extLst>
                  <a:ext uri="{0D108BD9-81ED-4DB2-BD59-A6C34878D82A}">
                    <a16:rowId xmlns:a16="http://schemas.microsoft.com/office/drawing/2014/main" val="10002"/>
                  </a:ext>
                </a:extLst>
              </a:tr>
              <a:tr h="370840">
                <a:tc>
                  <a:txBody>
                    <a:bodyPr/>
                    <a:lstStyle/>
                    <a:p>
                      <a:pPr algn="ctr"/>
                      <a:r>
                        <a:rPr lang="pt-BR" dirty="0"/>
                        <a:t>(K</a:t>
                      </a:r>
                      <a:r>
                        <a:rPr lang="pt-BR" baseline="30000" dirty="0"/>
                        <a:t>2</a:t>
                      </a:r>
                      <a:r>
                        <a:rPr lang="pt-BR" dirty="0"/>
                        <a:t>-105K-5040)/(K-210)</a:t>
                      </a:r>
                    </a:p>
                  </a:txBody>
                  <a:tcPr/>
                </a:tc>
                <a:tc>
                  <a:txBody>
                    <a:bodyPr/>
                    <a:lstStyle/>
                    <a:p>
                      <a:pPr algn="ctr"/>
                      <a:r>
                        <a:rPr lang="en-US" dirty="0"/>
                        <a:t>0</a:t>
                      </a:r>
                      <a:endParaRPr lang="pt-BR" dirty="0"/>
                    </a:p>
                  </a:txBody>
                  <a:tcPr/>
                </a:tc>
                <a:tc>
                  <a:txBody>
                    <a:bodyPr/>
                    <a:lstStyle/>
                    <a:p>
                      <a:pPr algn="ctr"/>
                      <a:r>
                        <a:rPr lang="en-US" dirty="0"/>
                        <a:t>-</a:t>
                      </a:r>
                      <a:endParaRPr lang="pt-BR" dirty="0"/>
                    </a:p>
                  </a:txBody>
                  <a:tcPr/>
                </a:tc>
                <a:extLst>
                  <a:ext uri="{0D108BD9-81ED-4DB2-BD59-A6C34878D82A}">
                    <a16:rowId xmlns:a16="http://schemas.microsoft.com/office/drawing/2014/main" val="10003"/>
                  </a:ext>
                </a:extLst>
              </a:tr>
              <a:tr h="370840">
                <a:tc>
                  <a:txBody>
                    <a:bodyPr/>
                    <a:lstStyle/>
                    <a:p>
                      <a:pPr algn="ctr"/>
                      <a:r>
                        <a:rPr lang="en-US" dirty="0"/>
                        <a:t>-</a:t>
                      </a:r>
                      <a:endParaRPr lang="pt-BR" dirty="0"/>
                    </a:p>
                  </a:txBody>
                  <a:tcPr/>
                </a:tc>
                <a:tc>
                  <a:txBody>
                    <a:bodyPr/>
                    <a:lstStyle/>
                    <a:p>
                      <a:pPr algn="ctr"/>
                      <a:r>
                        <a:rPr lang="en-US" dirty="0"/>
                        <a:t>-</a:t>
                      </a:r>
                      <a:endParaRPr lang="pt-BR" dirty="0"/>
                    </a:p>
                  </a:txBody>
                  <a:tcPr/>
                </a:tc>
                <a:tc>
                  <a:txBody>
                    <a:bodyPr/>
                    <a:lstStyle/>
                    <a:p>
                      <a:pPr algn="ctr"/>
                      <a:r>
                        <a:rPr lang="en-US" dirty="0"/>
                        <a:t>-</a:t>
                      </a:r>
                      <a:endParaRPr lang="pt-BR" dirty="0"/>
                    </a:p>
                  </a:txBody>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6" end="6"/>
                                            </p:txEl>
                                          </p:spTgt>
                                        </p:tgtEl>
                                        <p:attrNameLst>
                                          <p:attrName>style.visibility</p:attrName>
                                        </p:attrNameLst>
                                      </p:cBhvr>
                                      <p:to>
                                        <p:strVal val="visible"/>
                                      </p:to>
                                    </p:set>
                                    <p:animEffect transition="in" filter="box(in)">
                                      <p:cBhvr>
                                        <p:cTn id="22" dur="500"/>
                                        <p:tgtEl>
                                          <p:spTgt spid="20992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7" end="7"/>
                                            </p:txEl>
                                          </p:spTgt>
                                        </p:tgtEl>
                                        <p:attrNameLst>
                                          <p:attrName>style.visibility</p:attrName>
                                        </p:attrNameLst>
                                      </p:cBhvr>
                                      <p:to>
                                        <p:strVal val="visible"/>
                                      </p:to>
                                    </p:set>
                                    <p:animEffect transition="in" filter="box(in)">
                                      <p:cBhvr>
                                        <p:cTn id="27" dur="500"/>
                                        <p:tgtEl>
                                          <p:spTgt spid="20992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8" end="8"/>
                                            </p:txEl>
                                          </p:spTgt>
                                        </p:tgtEl>
                                        <p:attrNameLst>
                                          <p:attrName>style.visibility</p:attrName>
                                        </p:attrNameLst>
                                      </p:cBhvr>
                                      <p:to>
                                        <p:strVal val="visible"/>
                                      </p:to>
                                    </p:set>
                                    <p:animEffect transition="in" filter="box(in)">
                                      <p:cBhvr>
                                        <p:cTn id="32" dur="500"/>
                                        <p:tgtEl>
                                          <p:spTgt spid="20992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9" end="9"/>
                                            </p:txEl>
                                          </p:spTgt>
                                        </p:tgtEl>
                                        <p:attrNameLst>
                                          <p:attrName>style.visibility</p:attrName>
                                        </p:attrNameLst>
                                      </p:cBhvr>
                                      <p:to>
                                        <p:strVal val="visible"/>
                                      </p:to>
                                    </p:set>
                                    <p:animEffect transition="in" filter="box(in)">
                                      <p:cBhvr>
                                        <p:cTn id="37" dur="500"/>
                                        <p:tgtEl>
                                          <p:spTgt spid="2099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748" y="260350"/>
            <a:ext cx="9634273" cy="533400"/>
          </a:xfrm>
        </p:spPr>
        <p:txBody>
          <a:bodyPr/>
          <a:lstStyle/>
          <a:p>
            <a:r>
              <a:rPr lang="en-US" dirty="0" err="1"/>
              <a:t>Funções</a:t>
            </a:r>
            <a:r>
              <a:rPr lang="en-US" dirty="0"/>
              <a:t> de </a:t>
            </a:r>
            <a:r>
              <a:rPr lang="en-US" dirty="0" err="1"/>
              <a:t>transferência</a:t>
            </a:r>
            <a:r>
              <a:rPr lang="en-US" dirty="0"/>
              <a:t> : </a:t>
            </a:r>
            <a:r>
              <a:rPr lang="en-US" dirty="0" err="1"/>
              <a:t>conversão</a:t>
            </a:r>
            <a:r>
              <a:rPr lang="en-US" dirty="0"/>
              <a:t> de </a:t>
            </a:r>
            <a:r>
              <a:rPr lang="en-US" dirty="0" err="1"/>
              <a:t>formatos</a:t>
            </a:r>
            <a:r>
              <a:rPr lang="en-US" dirty="0"/>
              <a:t> a </a:t>
            </a:r>
            <a:r>
              <a:rPr lang="en-US" dirty="0" err="1"/>
              <a:t>partir</a:t>
            </a:r>
            <a:r>
              <a:rPr lang="en-US" dirty="0"/>
              <a:t> de </a:t>
            </a:r>
            <a:r>
              <a:rPr lang="en-US" dirty="0" err="1"/>
              <a:t>vet.numéricos</a:t>
            </a:r>
            <a:endParaRPr lang="pt-BR" dirty="0"/>
          </a:p>
        </p:txBody>
      </p:sp>
      <p:sp>
        <p:nvSpPr>
          <p:cNvPr id="3" name="Espaço Reservado para Conteúdo 2"/>
          <p:cNvSpPr>
            <a:spLocks noGrp="1"/>
          </p:cNvSpPr>
          <p:nvPr>
            <p:ph idx="1"/>
          </p:nvPr>
        </p:nvSpPr>
        <p:spPr>
          <a:xfrm>
            <a:off x="77357" y="1119210"/>
            <a:ext cx="9673861" cy="5381625"/>
          </a:xfrm>
        </p:spPr>
        <p:txBody>
          <a:bodyPr/>
          <a:lstStyle/>
          <a:p>
            <a:r>
              <a:rPr lang="en-US" dirty="0"/>
              <a:t>Forma </a:t>
            </a:r>
            <a:r>
              <a:rPr lang="en-US" dirty="0" err="1"/>
              <a:t>fatorada</a:t>
            </a:r>
            <a:r>
              <a:rPr lang="en-US" dirty="0"/>
              <a:t> </a:t>
            </a:r>
            <a:r>
              <a:rPr lang="en-US" dirty="0" err="1"/>
              <a:t>para</a:t>
            </a:r>
            <a:r>
              <a:rPr lang="en-US" dirty="0"/>
              <a:t> forma </a:t>
            </a:r>
            <a:r>
              <a:rPr lang="en-US" dirty="0" err="1"/>
              <a:t>racional</a:t>
            </a:r>
            <a:endParaRPr lang="en-US" dirty="0"/>
          </a:p>
          <a:p>
            <a:pPr lvl="1"/>
            <a:r>
              <a:rPr lang="en-US" dirty="0"/>
              <a:t> </a:t>
            </a:r>
            <a:r>
              <a:rPr lang="en-US" i="1" dirty="0" err="1"/>
              <a:t>numf</a:t>
            </a:r>
            <a:r>
              <a:rPr lang="en-US" i="1" dirty="0"/>
              <a:t> = [-1  -4] – </a:t>
            </a:r>
            <a:r>
              <a:rPr lang="en-US" dirty="0" err="1"/>
              <a:t>repres</a:t>
            </a:r>
            <a:r>
              <a:rPr lang="en-US" dirty="0"/>
              <a:t>. : </a:t>
            </a:r>
            <a:r>
              <a:rPr lang="en-US" i="1" dirty="0"/>
              <a:t>(s+1)(s+4)</a:t>
            </a:r>
          </a:p>
          <a:p>
            <a:pPr lvl="1"/>
            <a:r>
              <a:rPr lang="en-US" i="1" dirty="0"/>
              <a:t> </a:t>
            </a:r>
            <a:r>
              <a:rPr lang="en-US" i="1" dirty="0" err="1"/>
              <a:t>denf</a:t>
            </a:r>
            <a:r>
              <a:rPr lang="en-US" i="1" dirty="0"/>
              <a:t> = [-1  -6  -8] – </a:t>
            </a:r>
            <a:r>
              <a:rPr lang="en-US" dirty="0" err="1"/>
              <a:t>repres</a:t>
            </a:r>
            <a:r>
              <a:rPr lang="en-US" dirty="0"/>
              <a:t>. : </a:t>
            </a:r>
            <a:r>
              <a:rPr lang="en-US" i="1" dirty="0"/>
              <a:t>(s+1)(s+6)(s+8)</a:t>
            </a:r>
            <a:endParaRPr lang="en-US" dirty="0"/>
          </a:p>
          <a:p>
            <a:pPr lvl="1"/>
            <a:r>
              <a:rPr lang="en-US" dirty="0"/>
              <a:t> </a:t>
            </a:r>
            <a:r>
              <a:rPr lang="en-US" i="1" dirty="0"/>
              <a:t>s = </a:t>
            </a:r>
            <a:r>
              <a:rPr lang="en-US" i="1" dirty="0" err="1"/>
              <a:t>zpk</a:t>
            </a:r>
            <a:r>
              <a:rPr lang="en-US" i="1" dirty="0"/>
              <a:t>(‘</a:t>
            </a:r>
            <a:r>
              <a:rPr lang="en-US" i="1" dirty="0" err="1"/>
              <a:t>s’</a:t>
            </a:r>
            <a:r>
              <a:rPr lang="en-US" i="1" dirty="0"/>
              <a:t>)</a:t>
            </a:r>
            <a:endParaRPr lang="en-US" dirty="0"/>
          </a:p>
          <a:p>
            <a:pPr lvl="1"/>
            <a:r>
              <a:rPr lang="en-US" dirty="0"/>
              <a:t> </a:t>
            </a:r>
            <a:r>
              <a:rPr lang="en-US" i="1" dirty="0" err="1"/>
              <a:t>zpk</a:t>
            </a:r>
            <a:r>
              <a:rPr lang="en-US" i="1" dirty="0"/>
              <a:t>(numf,denf,1)</a:t>
            </a:r>
            <a:r>
              <a:rPr lang="en-US" dirty="0"/>
              <a:t> – </a:t>
            </a:r>
            <a:r>
              <a:rPr lang="en-US" dirty="0" err="1"/>
              <a:t>mostra</a:t>
            </a:r>
            <a:r>
              <a:rPr lang="en-US" dirty="0"/>
              <a:t> a forma </a:t>
            </a:r>
            <a:r>
              <a:rPr lang="en-US" dirty="0" err="1"/>
              <a:t>fatorada</a:t>
            </a:r>
            <a:endParaRPr lang="en-US" dirty="0"/>
          </a:p>
          <a:p>
            <a:pPr lvl="1"/>
            <a:r>
              <a:rPr lang="en-US" dirty="0"/>
              <a:t>OBS : zp2tf </a:t>
            </a:r>
            <a:r>
              <a:rPr lang="en-US" dirty="0" err="1"/>
              <a:t>trabalha</a:t>
            </a:r>
            <a:r>
              <a:rPr lang="en-US" dirty="0"/>
              <a:t> com </a:t>
            </a:r>
            <a:r>
              <a:rPr lang="en-US" dirty="0" err="1"/>
              <a:t>vetores</a:t>
            </a:r>
            <a:r>
              <a:rPr lang="en-US" dirty="0"/>
              <a:t> COLUNA</a:t>
            </a:r>
          </a:p>
          <a:p>
            <a:pPr lvl="1"/>
            <a:r>
              <a:rPr lang="en-US" i="1" dirty="0"/>
              <a:t>[num2,den2] = zp2tf(numf’,denf’,1) </a:t>
            </a:r>
            <a:r>
              <a:rPr lang="en-US" dirty="0"/>
              <a:t>– </a:t>
            </a:r>
            <a:r>
              <a:rPr lang="en-US" dirty="0" err="1"/>
              <a:t>gera</a:t>
            </a:r>
            <a:r>
              <a:rPr lang="en-US" dirty="0"/>
              <a:t> </a:t>
            </a:r>
            <a:r>
              <a:rPr lang="en-US" dirty="0" err="1"/>
              <a:t>vetores</a:t>
            </a:r>
            <a:r>
              <a:rPr lang="en-US" dirty="0"/>
              <a:t> com </a:t>
            </a:r>
            <a:r>
              <a:rPr lang="en-US" dirty="0" err="1"/>
              <a:t>os</a:t>
            </a:r>
            <a:r>
              <a:rPr lang="en-US" dirty="0"/>
              <a:t> </a:t>
            </a:r>
            <a:r>
              <a:rPr lang="en-US" dirty="0" err="1"/>
              <a:t>valores</a:t>
            </a:r>
            <a:r>
              <a:rPr lang="en-US" dirty="0"/>
              <a:t> dos coef.dos </a:t>
            </a:r>
            <a:r>
              <a:rPr lang="en-US" dirty="0" err="1"/>
              <a:t>polinômios</a:t>
            </a:r>
            <a:r>
              <a:rPr lang="en-US" dirty="0"/>
              <a:t> do </a:t>
            </a:r>
            <a:r>
              <a:rPr lang="en-US" dirty="0" err="1"/>
              <a:t>numerodor</a:t>
            </a:r>
            <a:r>
              <a:rPr lang="en-US" dirty="0"/>
              <a:t> e </a:t>
            </a:r>
            <a:r>
              <a:rPr lang="en-US" dirty="0" err="1"/>
              <a:t>denominador</a:t>
            </a:r>
            <a:r>
              <a:rPr lang="en-US" dirty="0"/>
              <a:t> </a:t>
            </a:r>
            <a:r>
              <a:rPr lang="en-US" dirty="0" err="1"/>
              <a:t>na</a:t>
            </a:r>
            <a:r>
              <a:rPr lang="en-US" dirty="0"/>
              <a:t> forma </a:t>
            </a:r>
            <a:r>
              <a:rPr lang="en-US" dirty="0" err="1"/>
              <a:t>fatorada</a:t>
            </a:r>
            <a:endParaRPr lang="en-US" dirty="0"/>
          </a:p>
          <a:p>
            <a:pPr lvl="1"/>
            <a:r>
              <a:rPr lang="en-US" dirty="0"/>
              <a:t> </a:t>
            </a:r>
            <a:r>
              <a:rPr lang="en-US" i="1" dirty="0"/>
              <a:t>s = </a:t>
            </a:r>
            <a:r>
              <a:rPr lang="en-US" i="1" dirty="0" err="1"/>
              <a:t>tf</a:t>
            </a:r>
            <a:r>
              <a:rPr lang="en-US" i="1" dirty="0"/>
              <a:t>(‘</a:t>
            </a:r>
            <a:r>
              <a:rPr lang="en-US" i="1" dirty="0" err="1"/>
              <a:t>s’</a:t>
            </a:r>
            <a:r>
              <a:rPr lang="en-US" i="1" dirty="0"/>
              <a:t>)</a:t>
            </a:r>
          </a:p>
          <a:p>
            <a:pPr lvl="1"/>
            <a:r>
              <a:rPr lang="en-US" i="1" dirty="0"/>
              <a:t> </a:t>
            </a:r>
            <a:r>
              <a:rPr lang="en-US" i="1" dirty="0" err="1"/>
              <a:t>tf</a:t>
            </a:r>
            <a:r>
              <a:rPr lang="en-US" i="1" dirty="0"/>
              <a:t>(num2,den2) </a:t>
            </a:r>
            <a:r>
              <a:rPr lang="en-US" dirty="0"/>
              <a:t>– </a:t>
            </a:r>
            <a:r>
              <a:rPr lang="en-US" dirty="0" err="1"/>
              <a:t>mostra</a:t>
            </a:r>
            <a:r>
              <a:rPr lang="en-US" dirty="0"/>
              <a:t> a forma </a:t>
            </a:r>
            <a:r>
              <a:rPr lang="en-US" dirty="0" err="1"/>
              <a:t>racional</a:t>
            </a:r>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eaLnBrk="1" hangingPunct="1"/>
            <a:r>
              <a:rPr lang="en-US"/>
              <a:t>17) Dado G(s) = K(s+1)/(s(s+2)(s+3)(s+4))</a:t>
            </a:r>
          </a:p>
          <a:p>
            <a:pPr lvl="1" eaLnBrk="1" hangingPunct="1"/>
            <a:r>
              <a:rPr lang="en-US"/>
              <a:t>K para que um dos pólos seja -0.5</a:t>
            </a:r>
          </a:p>
          <a:p>
            <a:pPr lvl="1" eaLnBrk="1" hangingPunct="1"/>
            <a:r>
              <a:rPr lang="en-US"/>
              <a:t>K = -1/G(s) -&gt; K = -1/G(-0.5) -&gt; K = 13,125</a:t>
            </a:r>
          </a:p>
          <a:p>
            <a:pPr lvl="2" eaLnBrk="1" hangingPunct="1"/>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928688"/>
            <a:ext cx="9410700" cy="5381625"/>
          </a:xfrm>
        </p:spPr>
        <p:txBody>
          <a:bodyPr/>
          <a:lstStyle/>
          <a:p>
            <a:pPr eaLnBrk="1" hangingPunct="1"/>
            <a:r>
              <a:rPr lang="en-US"/>
              <a:t>18) Dado G(s) = K(s+</a:t>
            </a:r>
            <a:r>
              <a:rPr lang="el-GR"/>
              <a:t>α</a:t>
            </a:r>
            <a:r>
              <a:rPr lang="en-US"/>
              <a:t>)/(s(s+3)(s+6))</a:t>
            </a:r>
          </a:p>
          <a:p>
            <a:pPr lvl="1" eaLnBrk="1" hangingPunct="1"/>
            <a:r>
              <a:rPr lang="en-US"/>
              <a:t>K para que dois polos sejam -1+/-j100</a:t>
            </a:r>
          </a:p>
          <a:p>
            <a:pPr lvl="1" eaLnBrk="1" hangingPunct="1"/>
            <a:r>
              <a:rPr lang="en-US"/>
              <a:t>Vamos analisar 3 posições relativas para </a:t>
            </a:r>
            <a:r>
              <a:rPr lang="el-GR"/>
              <a:t>α</a:t>
            </a:r>
            <a:endParaRPr lang="en-US"/>
          </a:p>
          <a:p>
            <a:pPr lvl="1" eaLnBrk="1" hangingPunct="1"/>
            <a:r>
              <a:rPr lang="en-US"/>
              <a:t>Em -1,5 ( entre 0 e -3 )</a:t>
            </a:r>
          </a:p>
          <a:p>
            <a:pPr lvl="2" eaLnBrk="1" hangingPunct="1"/>
            <a:r>
              <a:rPr lang="en-US"/>
              <a:t>Neste caso a assintota dos polos complexos fica depois de -3</a:t>
            </a:r>
          </a:p>
          <a:p>
            <a:pPr lvl="1" eaLnBrk="1" hangingPunct="1"/>
            <a:r>
              <a:rPr lang="en-US"/>
              <a:t>Em -4,5 ( entre -3 e -6 )</a:t>
            </a:r>
          </a:p>
          <a:p>
            <a:pPr lvl="2" eaLnBrk="1" hangingPunct="1"/>
            <a:r>
              <a:rPr lang="en-US"/>
              <a:t>Neste caso a assintota já está entre 0 e -3 porém a esquerda de -1, o que faz com que o caminho dos polos nao inclua -1 como parte real de raizes complexas</a:t>
            </a:r>
          </a:p>
          <a:p>
            <a:pPr lvl="1" eaLnBrk="1" hangingPunct="1"/>
            <a:r>
              <a:rPr lang="en-US"/>
              <a:t>Em -7,5 ( depois de -6 )</a:t>
            </a:r>
          </a:p>
          <a:p>
            <a:pPr lvl="2" eaLnBrk="1" hangingPunct="1"/>
            <a:r>
              <a:rPr lang="en-US"/>
              <a:t>Neste caso a assintota está entre 0 e -3 e o caminho dos pólos inclui uma passagem por -1 na sua parte real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8" end="8"/>
                                            </p:txEl>
                                          </p:spTgt>
                                        </p:tgtEl>
                                        <p:attrNameLst>
                                          <p:attrName>style.visibility</p:attrName>
                                        </p:attrNameLst>
                                      </p:cBhvr>
                                      <p:to>
                                        <p:strVal val="visible"/>
                                      </p:to>
                                    </p:set>
                                    <p:animEffect transition="in" filter="box(in)">
                                      <p:cBhvr>
                                        <p:cTn id="47" dur="500"/>
                                        <p:tgtEl>
                                          <p:spTgt spid="2099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14375"/>
            <a:ext cx="9410700" cy="5381625"/>
          </a:xfrm>
        </p:spPr>
        <p:txBody>
          <a:bodyPr/>
          <a:lstStyle/>
          <a:p>
            <a:pPr eaLnBrk="1" hangingPunct="1"/>
            <a:r>
              <a:rPr lang="en-US"/>
              <a:t>18) Dado G(s) = K(s+</a:t>
            </a:r>
            <a:r>
              <a:rPr lang="el-GR"/>
              <a:t>α</a:t>
            </a:r>
            <a:r>
              <a:rPr lang="en-US"/>
              <a:t>)/(s(s+3)(s+6))</a:t>
            </a:r>
          </a:p>
          <a:p>
            <a:pPr lvl="1" eaLnBrk="1" hangingPunct="1"/>
            <a:r>
              <a:rPr lang="en-US"/>
              <a:t>K para que dois polos sejam -1+/-j100</a:t>
            </a:r>
          </a:p>
          <a:p>
            <a:pPr lvl="1" eaLnBrk="1" hangingPunct="1"/>
            <a:r>
              <a:rPr lang="el-GR"/>
              <a:t>α</a:t>
            </a:r>
            <a:r>
              <a:rPr lang="en-US"/>
              <a:t> deve ser maior que -6</a:t>
            </a:r>
          </a:p>
          <a:p>
            <a:pPr lvl="1" eaLnBrk="1" hangingPunct="1"/>
            <a:r>
              <a:rPr lang="en-US"/>
              <a:t>A parte imaginária tem valor alto</a:t>
            </a:r>
          </a:p>
          <a:p>
            <a:pPr lvl="1" eaLnBrk="1" hangingPunct="1"/>
            <a:r>
              <a:rPr lang="en-US"/>
              <a:t>Logo estará próxima da assíntota em -1</a:t>
            </a:r>
          </a:p>
          <a:p>
            <a:pPr lvl="1" eaLnBrk="1" hangingPunct="1"/>
            <a:r>
              <a:rPr lang="en-US"/>
              <a:t>O valor </a:t>
            </a:r>
            <a:r>
              <a:rPr lang="el-GR"/>
              <a:t>σ</a:t>
            </a:r>
            <a:r>
              <a:rPr lang="en-US"/>
              <a:t> da assíntota será [(0-3-6)-(</a:t>
            </a:r>
            <a:r>
              <a:rPr lang="el-GR"/>
              <a:t>α</a:t>
            </a:r>
            <a:r>
              <a:rPr lang="en-US"/>
              <a:t>)]/(3-1)~-1</a:t>
            </a:r>
          </a:p>
          <a:p>
            <a:pPr lvl="2" eaLnBrk="1" hangingPunct="1"/>
            <a:r>
              <a:rPr lang="el-GR"/>
              <a:t>α</a:t>
            </a:r>
            <a:r>
              <a:rPr lang="en-US"/>
              <a:t> ~ 7</a:t>
            </a:r>
          </a:p>
          <a:p>
            <a:pPr lvl="1" eaLnBrk="1" hangingPunct="1"/>
            <a:r>
              <a:rPr lang="en-US"/>
              <a:t>Os angulos serão (2k+1)/2-&gt;90</a:t>
            </a:r>
            <a:r>
              <a:rPr lang="en-US" baseline="30000"/>
              <a:t>o</a:t>
            </a:r>
            <a:r>
              <a:rPr lang="en-US"/>
              <a:t> e 270</a:t>
            </a:r>
            <a:r>
              <a:rPr lang="en-US" baseline="30000"/>
              <a:t>o</a:t>
            </a:r>
            <a:r>
              <a:rPr lang="en-US"/>
              <a:t> </a:t>
            </a:r>
          </a:p>
          <a:p>
            <a:pPr lvl="1" eaLnBrk="1" hangingPunct="1"/>
            <a:r>
              <a:rPr lang="en-US"/>
              <a:t>Calculando K=-1/G(</a:t>
            </a:r>
            <a:r>
              <a:rPr lang="el-GR"/>
              <a:t>α</a:t>
            </a:r>
            <a:r>
              <a:rPr lang="en-US"/>
              <a:t>,s) para </a:t>
            </a:r>
            <a:r>
              <a:rPr lang="el-GR"/>
              <a:t>α</a:t>
            </a:r>
            <a:r>
              <a:rPr lang="en-US"/>
              <a:t> = 7 e s = -1+100j</a:t>
            </a:r>
          </a:p>
          <a:p>
            <a:pPr lvl="2" eaLnBrk="1" hangingPunct="1"/>
            <a:r>
              <a:rPr lang="en-US"/>
              <a:t>K = 9997,02</a:t>
            </a:r>
          </a:p>
          <a:p>
            <a:pPr lvl="1" eaLnBrk="1" hangingPunct="1"/>
            <a:r>
              <a:rPr lang="en-US"/>
              <a:t>Calculando T(s) = K*G(s)/[1+K*G(s)] </a:t>
            </a:r>
          </a:p>
          <a:p>
            <a:pPr lvl="2" eaLnBrk="1" hangingPunct="1"/>
            <a:r>
              <a:rPr lang="en-US"/>
              <a:t>Para K=9997,02; </a:t>
            </a:r>
            <a:r>
              <a:rPr lang="el-GR"/>
              <a:t>α</a:t>
            </a:r>
            <a:r>
              <a:rPr lang="en-US"/>
              <a:t>=7 os pólos de T(s) serão ~1+/-100j</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8" end="8"/>
                                            </p:txEl>
                                          </p:spTgt>
                                        </p:tgtEl>
                                        <p:attrNameLst>
                                          <p:attrName>style.visibility</p:attrName>
                                        </p:attrNameLst>
                                      </p:cBhvr>
                                      <p:to>
                                        <p:strVal val="visible"/>
                                      </p:to>
                                    </p:set>
                                    <p:animEffect transition="in" filter="box(in)">
                                      <p:cBhvr>
                                        <p:cTn id="47" dur="500"/>
                                        <p:tgtEl>
                                          <p:spTgt spid="2099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9923">
                                            <p:txEl>
                                              <p:pRg st="9" end="9"/>
                                            </p:txEl>
                                          </p:spTgt>
                                        </p:tgtEl>
                                        <p:attrNameLst>
                                          <p:attrName>style.visibility</p:attrName>
                                        </p:attrNameLst>
                                      </p:cBhvr>
                                      <p:to>
                                        <p:strVal val="visible"/>
                                      </p:to>
                                    </p:set>
                                    <p:animEffect transition="in" filter="box(in)">
                                      <p:cBhvr>
                                        <p:cTn id="52" dur="500"/>
                                        <p:tgtEl>
                                          <p:spTgt spid="20992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09923">
                                            <p:txEl>
                                              <p:pRg st="10" end="10"/>
                                            </p:txEl>
                                          </p:spTgt>
                                        </p:tgtEl>
                                        <p:attrNameLst>
                                          <p:attrName>style.visibility</p:attrName>
                                        </p:attrNameLst>
                                      </p:cBhvr>
                                      <p:to>
                                        <p:strVal val="visible"/>
                                      </p:to>
                                    </p:set>
                                    <p:animEffect transition="in" filter="box(in)">
                                      <p:cBhvr>
                                        <p:cTn id="57" dur="500"/>
                                        <p:tgtEl>
                                          <p:spTgt spid="20992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209923">
                                            <p:txEl>
                                              <p:pRg st="11" end="11"/>
                                            </p:txEl>
                                          </p:spTgt>
                                        </p:tgtEl>
                                        <p:attrNameLst>
                                          <p:attrName>style.visibility</p:attrName>
                                        </p:attrNameLst>
                                      </p:cBhvr>
                                      <p:to>
                                        <p:strVal val="visible"/>
                                      </p:to>
                                    </p:set>
                                    <p:animEffect transition="in" filter="box(in)">
                                      <p:cBhvr>
                                        <p:cTn id="62" dur="500"/>
                                        <p:tgtEl>
                                          <p:spTgt spid="2099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14375"/>
            <a:ext cx="9410700" cy="5381625"/>
          </a:xfrm>
        </p:spPr>
        <p:txBody>
          <a:bodyPr/>
          <a:lstStyle/>
          <a:p>
            <a:pPr eaLnBrk="1" hangingPunct="1"/>
            <a:r>
              <a:rPr lang="en-US" dirty="0"/>
              <a:t>19) Dado G(s) =K[(s-1)(s-2)]/[s(s+1)], </a:t>
            </a:r>
            <a:r>
              <a:rPr lang="en-US" dirty="0" err="1"/>
              <a:t>pede</a:t>
            </a:r>
            <a:r>
              <a:rPr lang="en-US" dirty="0"/>
              <a:t>-se:</a:t>
            </a:r>
          </a:p>
          <a:p>
            <a:pPr lvl="1" eaLnBrk="1" hangingPunct="1"/>
            <a:r>
              <a:rPr lang="en-US" dirty="0"/>
              <a:t>Root-locus</a:t>
            </a:r>
          </a:p>
          <a:p>
            <a:pPr lvl="1" eaLnBrk="1" hangingPunct="1"/>
            <a:r>
              <a:rPr lang="en-US" dirty="0" err="1"/>
              <a:t>Pontos</a:t>
            </a:r>
            <a:r>
              <a:rPr lang="en-US" dirty="0"/>
              <a:t> de </a:t>
            </a:r>
            <a:r>
              <a:rPr lang="en-US" dirty="0" err="1"/>
              <a:t>Entrada</a:t>
            </a:r>
            <a:r>
              <a:rPr lang="en-US" dirty="0"/>
              <a:t> e </a:t>
            </a:r>
            <a:r>
              <a:rPr lang="en-US" dirty="0" err="1"/>
              <a:t>saida</a:t>
            </a:r>
            <a:endParaRPr lang="en-US" dirty="0"/>
          </a:p>
          <a:p>
            <a:pPr lvl="2" eaLnBrk="1" hangingPunct="1"/>
            <a:r>
              <a:rPr lang="en-US" dirty="0"/>
              <a:t>solve(1/(s-1)+1/(s-2)=1/s+1/(s+1),s) -&gt; s=-0,36 e s=1,36</a:t>
            </a:r>
          </a:p>
          <a:p>
            <a:pPr lvl="1" eaLnBrk="1" hangingPunct="1"/>
            <a:r>
              <a:rPr lang="en-US" dirty="0" err="1"/>
              <a:t>Intersecção</a:t>
            </a:r>
            <a:r>
              <a:rPr lang="en-US" dirty="0"/>
              <a:t> </a:t>
            </a:r>
            <a:r>
              <a:rPr lang="en-US" dirty="0" err="1"/>
              <a:t>em</a:t>
            </a:r>
            <a:r>
              <a:rPr lang="en-US" dirty="0"/>
              <a:t> </a:t>
            </a:r>
            <a:r>
              <a:rPr lang="en-US" dirty="0" err="1"/>
              <a:t>jw</a:t>
            </a:r>
            <a:r>
              <a:rPr lang="en-US" dirty="0"/>
              <a:t> (</a:t>
            </a:r>
            <a:r>
              <a:rPr lang="en-US" dirty="0" err="1"/>
              <a:t>tabela</a:t>
            </a:r>
            <a:r>
              <a:rPr lang="en-US" dirty="0"/>
              <a:t> de </a:t>
            </a:r>
            <a:r>
              <a:rPr lang="en-US" dirty="0" err="1"/>
              <a:t>Routh</a:t>
            </a:r>
            <a:r>
              <a:rPr lang="en-US" dirty="0"/>
              <a:t>)</a:t>
            </a:r>
          </a:p>
          <a:p>
            <a:pPr lvl="2" eaLnBrk="1" hangingPunct="1"/>
            <a:r>
              <a:rPr lang="en-US" dirty="0" err="1"/>
              <a:t>Aplicando</a:t>
            </a:r>
            <a:r>
              <a:rPr lang="en-US" dirty="0"/>
              <a:t> : </a:t>
            </a:r>
            <a:r>
              <a:rPr lang="en-US" dirty="0" err="1"/>
              <a:t>gs</a:t>
            </a:r>
            <a:r>
              <a:rPr lang="en-US" dirty="0"/>
              <a:t> : (s^2+3*s+2)/(s^2-2*s+2); </a:t>
            </a:r>
            <a:r>
              <a:rPr lang="en-US" dirty="0" err="1"/>
              <a:t>ts</a:t>
            </a:r>
            <a:r>
              <a:rPr lang="en-US" dirty="0"/>
              <a:t> : </a:t>
            </a:r>
            <a:r>
              <a:rPr lang="en-US" dirty="0" err="1"/>
              <a:t>ratsimp</a:t>
            </a:r>
            <a:r>
              <a:rPr lang="en-US" dirty="0"/>
              <a:t>(K*</a:t>
            </a:r>
            <a:r>
              <a:rPr lang="en-US" dirty="0" err="1"/>
              <a:t>gs</a:t>
            </a:r>
            <a:r>
              <a:rPr lang="en-US" dirty="0"/>
              <a:t>/(1+K*</a:t>
            </a:r>
            <a:r>
              <a:rPr lang="en-US" dirty="0" err="1"/>
              <a:t>gs</a:t>
            </a:r>
            <a:r>
              <a:rPr lang="en-US" dirty="0"/>
              <a:t>)); </a:t>
            </a:r>
            <a:r>
              <a:rPr lang="en-US" dirty="0" err="1"/>
              <a:t>den_ts</a:t>
            </a:r>
            <a:r>
              <a:rPr lang="en-US" dirty="0"/>
              <a:t> : expand(</a:t>
            </a:r>
            <a:r>
              <a:rPr lang="en-US" dirty="0" err="1"/>
              <a:t>denom</a:t>
            </a:r>
            <a:r>
              <a:rPr lang="en-US" dirty="0"/>
              <a:t>(</a:t>
            </a:r>
            <a:r>
              <a:rPr lang="en-US" dirty="0" err="1"/>
              <a:t>ts</a:t>
            </a:r>
            <a:r>
              <a:rPr lang="en-US" dirty="0"/>
              <a:t>)); </a:t>
            </a:r>
            <a:r>
              <a:rPr lang="en-US" dirty="0" err="1"/>
              <a:t>coeff</a:t>
            </a:r>
            <a:r>
              <a:rPr lang="en-US" dirty="0"/>
              <a:t>(den_ts,s,2); </a:t>
            </a:r>
            <a:r>
              <a:rPr lang="en-US" dirty="0" err="1"/>
              <a:t>coeff</a:t>
            </a:r>
            <a:r>
              <a:rPr lang="en-US" dirty="0"/>
              <a:t>(den_ts,s,1); </a:t>
            </a:r>
            <a:r>
              <a:rPr lang="en-US" dirty="0" err="1"/>
              <a:t>coeff</a:t>
            </a:r>
            <a:r>
              <a:rPr lang="en-US" dirty="0"/>
              <a:t>(den_ts,s,0);</a:t>
            </a:r>
          </a:p>
          <a:p>
            <a:pPr lvl="2" eaLnBrk="1" hangingPunct="1"/>
            <a:endParaRPr lang="en-US" dirty="0"/>
          </a:p>
          <a:p>
            <a:pPr lvl="2" eaLnBrk="1" hangingPunct="1"/>
            <a:endParaRPr lang="en-US" dirty="0"/>
          </a:p>
          <a:p>
            <a:pPr lvl="2" eaLnBrk="1" hangingPunct="1"/>
            <a:endParaRPr lang="en-US" dirty="0"/>
          </a:p>
          <a:p>
            <a:pPr lvl="2" eaLnBrk="1" hangingPunct="1"/>
            <a:r>
              <a:rPr lang="en-US" dirty="0"/>
              <a:t>2a </a:t>
            </a:r>
            <a:r>
              <a:rPr lang="en-US" dirty="0" err="1"/>
              <a:t>linha</a:t>
            </a:r>
            <a:r>
              <a:rPr lang="en-US" dirty="0"/>
              <a:t> -&gt; K=1/3, </a:t>
            </a:r>
            <a:r>
              <a:rPr lang="en-US" dirty="0" err="1"/>
              <a:t>estabilidade</a:t>
            </a:r>
            <a:r>
              <a:rPr lang="en-US" dirty="0"/>
              <a:t> </a:t>
            </a:r>
            <a:r>
              <a:rPr lang="en-US" dirty="0" err="1"/>
              <a:t>para</a:t>
            </a:r>
            <a:r>
              <a:rPr lang="en-US" dirty="0"/>
              <a:t> K&lt;1/3</a:t>
            </a:r>
          </a:p>
          <a:p>
            <a:pPr lvl="2" eaLnBrk="1" hangingPunct="1"/>
            <a:r>
              <a:rPr lang="en-US" dirty="0"/>
              <a:t>1a </a:t>
            </a:r>
            <a:r>
              <a:rPr lang="en-US" dirty="0" err="1"/>
              <a:t>linha</a:t>
            </a:r>
            <a:r>
              <a:rPr lang="en-US" dirty="0"/>
              <a:t> </a:t>
            </a:r>
            <a:r>
              <a:rPr lang="en-US" dirty="0" err="1"/>
              <a:t>para</a:t>
            </a:r>
            <a:r>
              <a:rPr lang="en-US" dirty="0"/>
              <a:t> K=1/3, s</a:t>
            </a:r>
            <a:r>
              <a:rPr lang="en-US" baseline="30000" dirty="0"/>
              <a:t>2</a:t>
            </a:r>
            <a:r>
              <a:rPr lang="en-US" dirty="0"/>
              <a:t>(1+1/3)+2.1/3=0 -&gt; s=+/-0.707</a:t>
            </a:r>
          </a:p>
          <a:p>
            <a:pPr lvl="2" eaLnBrk="1" hangingPunct="1"/>
            <a:endParaRPr lang="en-US" dirty="0"/>
          </a:p>
          <a:p>
            <a:pPr lvl="1" eaLnBrk="1" hangingPunct="1"/>
            <a:endParaRPr lang="en-US" dirty="0"/>
          </a:p>
        </p:txBody>
      </p:sp>
      <p:graphicFrame>
        <p:nvGraphicFramePr>
          <p:cNvPr id="4" name="Tabela 3"/>
          <p:cNvGraphicFramePr>
            <a:graphicFrameLocks noGrp="1"/>
          </p:cNvGraphicFramePr>
          <p:nvPr/>
        </p:nvGraphicFramePr>
        <p:xfrm>
          <a:off x="1666875" y="4459288"/>
          <a:ext cx="6604000" cy="111252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tblGrid>
              <a:tr h="370840">
                <a:tc>
                  <a:txBody>
                    <a:bodyPr/>
                    <a:lstStyle/>
                    <a:p>
                      <a:pPr algn="ctr"/>
                      <a:r>
                        <a:rPr lang="en-US" dirty="0"/>
                        <a:t>K+1</a:t>
                      </a:r>
                      <a:endParaRPr lang="pt-BR" dirty="0"/>
                    </a:p>
                  </a:txBody>
                  <a:tcPr/>
                </a:tc>
                <a:tc>
                  <a:txBody>
                    <a:bodyPr/>
                    <a:lstStyle/>
                    <a:p>
                      <a:pPr algn="ctr"/>
                      <a:r>
                        <a:rPr lang="en-US" dirty="0"/>
                        <a:t>2K</a:t>
                      </a:r>
                      <a:endParaRPr lang="pt-BR" dirty="0"/>
                    </a:p>
                  </a:txBody>
                  <a:tcPr/>
                </a:tc>
                <a:extLst>
                  <a:ext uri="{0D108BD9-81ED-4DB2-BD59-A6C34878D82A}">
                    <a16:rowId xmlns:a16="http://schemas.microsoft.com/office/drawing/2014/main" val="10000"/>
                  </a:ext>
                </a:extLst>
              </a:tr>
              <a:tr h="370840">
                <a:tc>
                  <a:txBody>
                    <a:bodyPr/>
                    <a:lstStyle/>
                    <a:p>
                      <a:pPr algn="ctr"/>
                      <a:r>
                        <a:rPr lang="en-US" dirty="0"/>
                        <a:t>1-3K</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1"/>
                  </a:ext>
                </a:extLst>
              </a:tr>
              <a:tr h="370840">
                <a:tc>
                  <a:txBody>
                    <a:bodyPr/>
                    <a:lstStyle/>
                    <a:p>
                      <a:pPr algn="ctr"/>
                      <a:r>
                        <a:rPr lang="en-US" dirty="0"/>
                        <a:t>2K</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ox(in)">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9" end="9"/>
                                            </p:txEl>
                                          </p:spTgt>
                                        </p:tgtEl>
                                        <p:attrNameLst>
                                          <p:attrName>style.visibility</p:attrName>
                                        </p:attrNameLst>
                                      </p:cBhvr>
                                      <p:to>
                                        <p:strVal val="visible"/>
                                      </p:to>
                                    </p:set>
                                    <p:animEffect transition="in" filter="box(in)">
                                      <p:cBhvr>
                                        <p:cTn id="42" dur="500"/>
                                        <p:tgtEl>
                                          <p:spTgt spid="20992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10" end="10"/>
                                            </p:txEl>
                                          </p:spTgt>
                                        </p:tgtEl>
                                        <p:attrNameLst>
                                          <p:attrName>style.visibility</p:attrName>
                                        </p:attrNameLst>
                                      </p:cBhvr>
                                      <p:to>
                                        <p:strVal val="visible"/>
                                      </p:to>
                                    </p:set>
                                    <p:animEffect transition="in" filter="box(in)">
                                      <p:cBhvr>
                                        <p:cTn id="47" dur="500"/>
                                        <p:tgtEl>
                                          <p:spTgt spid="2099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62000"/>
            <a:ext cx="9410700" cy="5381625"/>
          </a:xfrm>
        </p:spPr>
        <p:txBody>
          <a:bodyPr/>
          <a:lstStyle/>
          <a:p>
            <a:pPr eaLnBrk="1" hangingPunct="1"/>
            <a:r>
              <a:rPr lang="en-US" dirty="0"/>
              <a:t>19) Dado G(s) =K[(s-1)(s-2)]/[s(s+1)], </a:t>
            </a:r>
            <a:r>
              <a:rPr lang="en-US" dirty="0" err="1"/>
              <a:t>pede</a:t>
            </a:r>
            <a:r>
              <a:rPr lang="en-US" dirty="0"/>
              <a:t>-se:</a:t>
            </a:r>
          </a:p>
          <a:p>
            <a:pPr lvl="1" eaLnBrk="1" hangingPunct="1"/>
            <a:r>
              <a:rPr lang="en-US" dirty="0"/>
              <a:t>K </a:t>
            </a:r>
            <a:r>
              <a:rPr lang="en-US" dirty="0" err="1"/>
              <a:t>para</a:t>
            </a:r>
            <a:r>
              <a:rPr lang="en-US" dirty="0"/>
              <a:t> </a:t>
            </a:r>
            <a:r>
              <a:rPr lang="en-US" dirty="0" err="1"/>
              <a:t>produzir</a:t>
            </a:r>
            <a:r>
              <a:rPr lang="en-US" dirty="0"/>
              <a:t> um </a:t>
            </a:r>
            <a:r>
              <a:rPr lang="en-US" dirty="0" err="1"/>
              <a:t>sistema</a:t>
            </a:r>
            <a:r>
              <a:rPr lang="en-US" dirty="0"/>
              <a:t> </a:t>
            </a:r>
            <a:r>
              <a:rPr lang="en-US" dirty="0" err="1"/>
              <a:t>estável</a:t>
            </a:r>
            <a:r>
              <a:rPr lang="en-US" dirty="0"/>
              <a:t> com </a:t>
            </a:r>
            <a:r>
              <a:rPr lang="el-GR" dirty="0"/>
              <a:t>ζ</a:t>
            </a:r>
            <a:r>
              <a:rPr lang="en-US" dirty="0"/>
              <a:t>=0,5</a:t>
            </a:r>
          </a:p>
          <a:p>
            <a:pPr lvl="1" eaLnBrk="1" hangingPunct="1"/>
            <a:r>
              <a:rPr lang="en-US" dirty="0"/>
              <a:t>θ =</a:t>
            </a:r>
            <a:r>
              <a:rPr lang="en-US" dirty="0" err="1"/>
              <a:t>arccos</a:t>
            </a:r>
            <a:r>
              <a:rPr lang="en-US" dirty="0"/>
              <a:t>(-0,5)*180/%pi = 120</a:t>
            </a:r>
            <a:r>
              <a:rPr lang="en-US" baseline="30000" dirty="0"/>
              <a:t>o</a:t>
            </a:r>
            <a:r>
              <a:rPr lang="en-US" dirty="0"/>
              <a:t> </a:t>
            </a:r>
          </a:p>
          <a:p>
            <a:pPr lvl="2" eaLnBrk="1" hangingPunct="1"/>
            <a:r>
              <a:rPr lang="en-US" dirty="0"/>
              <a:t>(-0.5 </a:t>
            </a:r>
            <a:r>
              <a:rPr lang="en-US" dirty="0" err="1"/>
              <a:t>porque</a:t>
            </a:r>
            <a:r>
              <a:rPr lang="en-US" dirty="0"/>
              <a:t> </a:t>
            </a:r>
            <a:r>
              <a:rPr lang="en-US" dirty="0" err="1"/>
              <a:t>queremos</a:t>
            </a:r>
            <a:r>
              <a:rPr lang="en-US" dirty="0"/>
              <a:t> no 2o </a:t>
            </a:r>
            <a:r>
              <a:rPr lang="en-US" dirty="0" err="1"/>
              <a:t>quadrante</a:t>
            </a:r>
            <a:r>
              <a:rPr lang="en-US" dirty="0"/>
              <a:t>)</a:t>
            </a:r>
          </a:p>
          <a:p>
            <a:pPr lvl="1" eaLnBrk="1" hangingPunct="1"/>
            <a:r>
              <a:rPr lang="en-US" dirty="0" err="1"/>
              <a:t>tg</a:t>
            </a:r>
            <a:r>
              <a:rPr lang="en-US" dirty="0"/>
              <a:t>(120) = -1,73 ; logo </a:t>
            </a:r>
            <a:r>
              <a:rPr lang="en-US" dirty="0" err="1"/>
              <a:t>queremos</a:t>
            </a:r>
            <a:r>
              <a:rPr lang="en-US" dirty="0"/>
              <a:t> </a:t>
            </a:r>
            <a:r>
              <a:rPr lang="en-US" dirty="0" err="1"/>
              <a:t>polos</a:t>
            </a:r>
            <a:r>
              <a:rPr lang="en-US" dirty="0"/>
              <a:t> </a:t>
            </a:r>
            <a:r>
              <a:rPr lang="en-US" dirty="0" err="1"/>
              <a:t>complexos</a:t>
            </a:r>
            <a:r>
              <a:rPr lang="en-US" dirty="0"/>
              <a:t> </a:t>
            </a:r>
            <a:r>
              <a:rPr lang="en-US" dirty="0" err="1"/>
              <a:t>conjugados</a:t>
            </a:r>
            <a:r>
              <a:rPr lang="en-US" dirty="0"/>
              <a:t> da forma a+/-1,73a</a:t>
            </a:r>
          </a:p>
          <a:p>
            <a:pPr lvl="1" eaLnBrk="1" hangingPunct="1"/>
            <a:r>
              <a:rPr lang="en-US" dirty="0" err="1"/>
              <a:t>Pode</a:t>
            </a:r>
            <a:r>
              <a:rPr lang="en-US" dirty="0"/>
              <a:t>-se </a:t>
            </a:r>
            <a:r>
              <a:rPr lang="en-US" dirty="0" err="1"/>
              <a:t>encontrar</a:t>
            </a:r>
            <a:r>
              <a:rPr lang="en-US" dirty="0"/>
              <a:t> o </a:t>
            </a:r>
            <a:r>
              <a:rPr lang="en-US" dirty="0" err="1"/>
              <a:t>ponto</a:t>
            </a:r>
            <a:r>
              <a:rPr lang="en-US" dirty="0"/>
              <a:t> </a:t>
            </a:r>
            <a:r>
              <a:rPr lang="en-US" dirty="0" err="1"/>
              <a:t>aproximado</a:t>
            </a:r>
            <a:r>
              <a:rPr lang="en-US" dirty="0"/>
              <a:t> </a:t>
            </a:r>
            <a:r>
              <a:rPr lang="en-US" dirty="0" err="1"/>
              <a:t>por</a:t>
            </a:r>
            <a:r>
              <a:rPr lang="en-US" dirty="0"/>
              <a:t> </a:t>
            </a:r>
            <a:r>
              <a:rPr lang="en-US" dirty="0" err="1"/>
              <a:t>inspeção</a:t>
            </a:r>
            <a:r>
              <a:rPr lang="en-US" dirty="0"/>
              <a:t> no </a:t>
            </a:r>
            <a:r>
              <a:rPr lang="en-US" dirty="0" err="1"/>
              <a:t>gráfico</a:t>
            </a:r>
            <a:r>
              <a:rPr lang="en-US" dirty="0"/>
              <a:t> do root-locus com um </a:t>
            </a:r>
            <a:r>
              <a:rPr lang="en-US" dirty="0" err="1"/>
              <a:t>transferidor</a:t>
            </a:r>
            <a:r>
              <a:rPr lang="en-US" dirty="0"/>
              <a:t> e </a:t>
            </a:r>
            <a:r>
              <a:rPr lang="en-US" dirty="0" err="1"/>
              <a:t>régua</a:t>
            </a:r>
            <a:r>
              <a:rPr lang="en-US" dirty="0"/>
              <a:t>, </a:t>
            </a:r>
            <a:r>
              <a:rPr lang="en-US" dirty="0" err="1"/>
              <a:t>bastando</a:t>
            </a:r>
            <a:r>
              <a:rPr lang="en-US" dirty="0"/>
              <a:t> </a:t>
            </a:r>
            <a:r>
              <a:rPr lang="en-US" dirty="0" err="1"/>
              <a:t>para</a:t>
            </a:r>
            <a:r>
              <a:rPr lang="en-US" dirty="0"/>
              <a:t> </a:t>
            </a:r>
            <a:r>
              <a:rPr lang="en-US" dirty="0" err="1"/>
              <a:t>isto</a:t>
            </a:r>
            <a:r>
              <a:rPr lang="en-US" dirty="0"/>
              <a:t> </a:t>
            </a:r>
            <a:r>
              <a:rPr lang="en-US" dirty="0" err="1"/>
              <a:t>procurar</a:t>
            </a:r>
            <a:r>
              <a:rPr lang="en-US" dirty="0"/>
              <a:t> o </a:t>
            </a:r>
            <a:r>
              <a:rPr lang="en-US" dirty="0" err="1"/>
              <a:t>ponto</a:t>
            </a:r>
            <a:r>
              <a:rPr lang="en-US" dirty="0"/>
              <a:t> do root-locus </a:t>
            </a:r>
            <a:r>
              <a:rPr lang="en-US" dirty="0" err="1"/>
              <a:t>que</a:t>
            </a:r>
            <a:r>
              <a:rPr lang="en-US" dirty="0"/>
              <a:t> </a:t>
            </a:r>
            <a:r>
              <a:rPr lang="en-US" dirty="0" err="1"/>
              <a:t>está</a:t>
            </a:r>
            <a:r>
              <a:rPr lang="en-US" dirty="0"/>
              <a:t> </a:t>
            </a:r>
            <a:r>
              <a:rPr lang="en-US" dirty="0" err="1"/>
              <a:t>em</a:t>
            </a:r>
            <a:r>
              <a:rPr lang="en-US" dirty="0"/>
              <a:t> 120</a:t>
            </a:r>
            <a:r>
              <a:rPr lang="en-US" baseline="30000" dirty="0"/>
              <a:t>o</a:t>
            </a:r>
            <a:r>
              <a:rPr lang="en-US" dirty="0"/>
              <a:t> de </a:t>
            </a:r>
            <a:r>
              <a:rPr lang="en-US" dirty="0" err="1"/>
              <a:t>angulo</a:t>
            </a:r>
            <a:endParaRPr lang="en-US" dirty="0"/>
          </a:p>
          <a:p>
            <a:pPr lvl="1" eaLnBrk="1" hangingPunct="1"/>
            <a:r>
              <a:rPr lang="en-US" dirty="0" err="1"/>
              <a:t>Ou</a:t>
            </a:r>
            <a:r>
              <a:rPr lang="en-US" dirty="0"/>
              <a:t> </a:t>
            </a:r>
            <a:r>
              <a:rPr lang="en-US" dirty="0" err="1"/>
              <a:t>pode</a:t>
            </a:r>
            <a:r>
              <a:rPr lang="en-US" dirty="0"/>
              <a:t>-se </a:t>
            </a:r>
            <a:r>
              <a:rPr lang="en-US" dirty="0" err="1"/>
              <a:t>seguir</a:t>
            </a:r>
            <a:r>
              <a:rPr lang="en-US" dirty="0"/>
              <a:t> </a:t>
            </a:r>
            <a:r>
              <a:rPr lang="en-US" dirty="0" err="1"/>
              <a:t>os</a:t>
            </a:r>
            <a:r>
              <a:rPr lang="en-US" dirty="0"/>
              <a:t> </a:t>
            </a:r>
            <a:r>
              <a:rPr lang="en-US" dirty="0" err="1"/>
              <a:t>passos</a:t>
            </a:r>
            <a:r>
              <a:rPr lang="en-US" dirty="0"/>
              <a:t> </a:t>
            </a:r>
            <a:r>
              <a:rPr lang="en-US" dirty="0" err="1"/>
              <a:t>analíticos</a:t>
            </a:r>
            <a:r>
              <a:rPr lang="en-US" dirty="0"/>
              <a:t> </a:t>
            </a:r>
            <a:r>
              <a:rPr lang="en-US" dirty="0" err="1"/>
              <a:t>apresentados</a:t>
            </a:r>
            <a:r>
              <a:rPr lang="en-US" dirty="0"/>
              <a:t> a </a:t>
            </a:r>
            <a:r>
              <a:rPr lang="en-US" dirty="0" err="1"/>
              <a:t>seguir</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62000"/>
            <a:ext cx="9410700" cy="5381625"/>
          </a:xfrm>
        </p:spPr>
        <p:txBody>
          <a:bodyPr/>
          <a:lstStyle/>
          <a:p>
            <a:pPr eaLnBrk="1" hangingPunct="1"/>
            <a:r>
              <a:rPr lang="en-US"/>
              <a:t>19) Dado G(s) =K[(s-1)(s-2)]/[s(s+1)], pede-se:</a:t>
            </a:r>
          </a:p>
          <a:p>
            <a:pPr lvl="1" eaLnBrk="1" hangingPunct="1"/>
            <a:r>
              <a:rPr lang="en-US"/>
              <a:t>K = -1/G(s)</a:t>
            </a:r>
          </a:p>
          <a:p>
            <a:pPr lvl="1" eaLnBrk="1" hangingPunct="1"/>
            <a:r>
              <a:rPr lang="en-US"/>
              <a:t>Queremos K para que s = a+1,73.a.j (polo complexo)</a:t>
            </a:r>
          </a:p>
          <a:p>
            <a:pPr lvl="2" eaLnBrk="1" hangingPunct="1"/>
            <a:r>
              <a:rPr lang="pt-BR"/>
              <a:t>s : a + 1.73*a*%i</a:t>
            </a:r>
          </a:p>
          <a:p>
            <a:pPr lvl="2" eaLnBrk="1" hangingPunct="1"/>
            <a:r>
              <a:rPr lang="pt-BR"/>
              <a:t>gs:((s-1)*(s-2))/(s*(s+1))</a:t>
            </a:r>
          </a:p>
          <a:p>
            <a:pPr lvl="2" eaLnBrk="1" hangingPunct="1"/>
            <a:r>
              <a:rPr lang="en-US"/>
              <a:t>K : -1/gs, sendo K um numero real, logo carg(K)=0</a:t>
            </a:r>
          </a:p>
          <a:p>
            <a:pPr lvl="2" eaLnBrk="1" hangingPunct="1"/>
            <a:r>
              <a:rPr lang="en-US"/>
              <a:t>theta : carg(K) </a:t>
            </a:r>
            <a:r>
              <a:rPr lang="en-US" i="1"/>
              <a:t>(obtemos um ângulo em função de uma arctan)</a:t>
            </a:r>
          </a:p>
          <a:p>
            <a:pPr lvl="2" eaLnBrk="1" hangingPunct="1"/>
            <a:r>
              <a:rPr lang="en-US"/>
              <a:t>valor : tan(theta) </a:t>
            </a:r>
            <a:r>
              <a:rPr lang="en-US" i="1"/>
              <a:t>(preparamos a expressão para retorna num)</a:t>
            </a:r>
          </a:p>
          <a:p>
            <a:pPr lvl="2" eaLnBrk="1" hangingPunct="1"/>
            <a:r>
              <a:rPr lang="en-US"/>
              <a:t>expr : trigreduce(valor) </a:t>
            </a:r>
            <a:r>
              <a:rPr lang="en-US" i="1"/>
              <a:t>( geramos uma expressão em a )</a:t>
            </a:r>
          </a:p>
          <a:p>
            <a:pPr lvl="2" eaLnBrk="1" hangingPunct="1"/>
            <a:r>
              <a:rPr lang="en-US"/>
              <a:t>solve(expr=0,a)  -&gt; a : -0.25 e a : 0.5, queremos o negativo</a:t>
            </a:r>
          </a:p>
          <a:p>
            <a:pPr lvl="2" eaLnBrk="1" hangingPunct="1"/>
            <a:r>
              <a:rPr lang="en-US"/>
              <a:t>Recalculando para s = -0.25 + 0.4325j</a:t>
            </a:r>
          </a:p>
          <a:p>
            <a:pPr lvl="3" eaLnBrk="1" hangingPunct="1"/>
            <a:r>
              <a:rPr lang="en-US"/>
              <a:t>K = 0.1427</a:t>
            </a:r>
          </a:p>
          <a:p>
            <a:pPr lvl="1" eaLnBrk="1" hangingPunct="1"/>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8" end="8"/>
                                            </p:txEl>
                                          </p:spTgt>
                                        </p:tgtEl>
                                        <p:attrNameLst>
                                          <p:attrName>style.visibility</p:attrName>
                                        </p:attrNameLst>
                                      </p:cBhvr>
                                      <p:to>
                                        <p:strVal val="visible"/>
                                      </p:to>
                                    </p:set>
                                    <p:animEffect transition="in" filter="box(in)">
                                      <p:cBhvr>
                                        <p:cTn id="47" dur="500"/>
                                        <p:tgtEl>
                                          <p:spTgt spid="2099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9923">
                                            <p:txEl>
                                              <p:pRg st="9" end="9"/>
                                            </p:txEl>
                                          </p:spTgt>
                                        </p:tgtEl>
                                        <p:attrNameLst>
                                          <p:attrName>style.visibility</p:attrName>
                                        </p:attrNameLst>
                                      </p:cBhvr>
                                      <p:to>
                                        <p:strVal val="visible"/>
                                      </p:to>
                                    </p:set>
                                    <p:animEffect transition="in" filter="box(in)">
                                      <p:cBhvr>
                                        <p:cTn id="52" dur="500"/>
                                        <p:tgtEl>
                                          <p:spTgt spid="20992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09923">
                                            <p:txEl>
                                              <p:pRg st="10" end="10"/>
                                            </p:txEl>
                                          </p:spTgt>
                                        </p:tgtEl>
                                        <p:attrNameLst>
                                          <p:attrName>style.visibility</p:attrName>
                                        </p:attrNameLst>
                                      </p:cBhvr>
                                      <p:to>
                                        <p:strVal val="visible"/>
                                      </p:to>
                                    </p:set>
                                    <p:animEffect transition="in" filter="box(in)">
                                      <p:cBhvr>
                                        <p:cTn id="57" dur="500"/>
                                        <p:tgtEl>
                                          <p:spTgt spid="20992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209923">
                                            <p:txEl>
                                              <p:pRg st="11" end="11"/>
                                            </p:txEl>
                                          </p:spTgt>
                                        </p:tgtEl>
                                        <p:attrNameLst>
                                          <p:attrName>style.visibility</p:attrName>
                                        </p:attrNameLst>
                                      </p:cBhvr>
                                      <p:to>
                                        <p:strVal val="visible"/>
                                      </p:to>
                                    </p:set>
                                    <p:animEffect transition="in" filter="box(in)">
                                      <p:cBhvr>
                                        <p:cTn id="62" dur="500"/>
                                        <p:tgtEl>
                                          <p:spTgt spid="2099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62000"/>
            <a:ext cx="9410700" cy="5381625"/>
          </a:xfrm>
        </p:spPr>
        <p:txBody>
          <a:bodyPr/>
          <a:lstStyle/>
          <a:p>
            <a:pPr eaLnBrk="1" hangingPunct="1"/>
            <a:r>
              <a:rPr lang="en-US"/>
              <a:t>20) Dado </a:t>
            </a:r>
          </a:p>
          <a:p>
            <a:pPr lvl="1" eaLnBrk="1" hangingPunct="1"/>
            <a:r>
              <a:rPr lang="en-US"/>
              <a:t>G(s) =K((s+10)(s+20))/((s+30)(s</a:t>
            </a:r>
            <a:r>
              <a:rPr lang="en-US" baseline="30000"/>
              <a:t>2</a:t>
            </a:r>
            <a:r>
              <a:rPr lang="en-US"/>
              <a:t>-20s+200))</a:t>
            </a:r>
          </a:p>
          <a:p>
            <a:pPr lvl="1" eaLnBrk="1" hangingPunct="1"/>
            <a:r>
              <a:rPr lang="en-US"/>
              <a:t>Faixa de estabilidade</a:t>
            </a:r>
          </a:p>
          <a:p>
            <a:pPr lvl="2" eaLnBrk="1" hangingPunct="1"/>
            <a:r>
              <a:rPr lang="en-US"/>
              <a:t>Pelo gráfico s~+/-18j no cruzamento, logo </a:t>
            </a:r>
          </a:p>
          <a:p>
            <a:pPr lvl="3" eaLnBrk="1" hangingPunct="1"/>
            <a:r>
              <a:rPr lang="en-US"/>
              <a:t>K = -1/(g(18j) ~ 24 (crítico), K&gt;24 estável</a:t>
            </a:r>
          </a:p>
          <a:p>
            <a:pPr lvl="1" eaLnBrk="1" hangingPunct="1"/>
            <a:r>
              <a:rPr lang="en-US"/>
              <a:t>Ganho para a relação de amortecimento ser 0,707</a:t>
            </a:r>
          </a:p>
          <a:p>
            <a:pPr lvl="2" eaLnBrk="1" hangingPunct="1"/>
            <a:r>
              <a:rPr lang="en-US"/>
              <a:t>cos(</a:t>
            </a:r>
            <a:r>
              <a:rPr lang="el-GR"/>
              <a:t>θ</a:t>
            </a:r>
            <a:r>
              <a:rPr lang="en-US"/>
              <a:t>) = 0,707-&gt; sen(</a:t>
            </a:r>
            <a:r>
              <a:rPr lang="el-GR"/>
              <a:t>θ</a:t>
            </a:r>
            <a:r>
              <a:rPr lang="en-US"/>
              <a:t>) = 0,707</a:t>
            </a:r>
          </a:p>
          <a:p>
            <a:pPr lvl="2" eaLnBrk="1" hangingPunct="1"/>
            <a:r>
              <a:rPr lang="en-US"/>
              <a:t>s : a+a*%i; </a:t>
            </a:r>
            <a:r>
              <a:rPr lang="pt-BR"/>
              <a:t>gs : (s+10)*(s+20)/((s+30)*(s^2-30*s+200));      K : ratsimp(-1/gs);solve(ratsimp(tan(carg(K)))=0,a)</a:t>
            </a:r>
          </a:p>
          <a:p>
            <a:pPr lvl="2" eaLnBrk="1" hangingPunct="1"/>
            <a:r>
              <a:rPr lang="en-US"/>
              <a:t>Queremos </a:t>
            </a:r>
            <a:r>
              <a:rPr lang="en-US" i="1"/>
              <a:t>“a”</a:t>
            </a:r>
            <a:r>
              <a:rPr lang="en-US"/>
              <a:t> negativo, portanto das opções escolhemos</a:t>
            </a:r>
          </a:p>
          <a:p>
            <a:pPr lvl="2" eaLnBrk="1" hangingPunct="1"/>
            <a:r>
              <a:rPr lang="en-US"/>
              <a:t>a: -13.04;s:a+a*%i;</a:t>
            </a:r>
            <a:r>
              <a:rPr lang="pt-BR"/>
              <a:t> gs : (s+10)*(s+20)/((s+30)*(s^2-20*s+200));K : ratsimp(-1/gs);abs(K);carg(K)</a:t>
            </a:r>
          </a:p>
          <a:p>
            <a:pPr lvl="3" eaLnBrk="1" hangingPunct="1"/>
            <a:r>
              <a:rPr lang="en-US"/>
              <a:t>K = 81,85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09923">
                                            <p:txEl>
                                              <p:pRg st="8" end="8"/>
                                            </p:txEl>
                                          </p:spTgt>
                                        </p:tgtEl>
                                        <p:attrNameLst>
                                          <p:attrName>style.visibility</p:attrName>
                                        </p:attrNameLst>
                                      </p:cBhvr>
                                      <p:to>
                                        <p:strVal val="visible"/>
                                      </p:to>
                                    </p:set>
                                    <p:animEffect transition="in" filter="box(in)">
                                      <p:cBhvr>
                                        <p:cTn id="47" dur="500"/>
                                        <p:tgtEl>
                                          <p:spTgt spid="2099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09923">
                                            <p:txEl>
                                              <p:pRg st="9" end="9"/>
                                            </p:txEl>
                                          </p:spTgt>
                                        </p:tgtEl>
                                        <p:attrNameLst>
                                          <p:attrName>style.visibility</p:attrName>
                                        </p:attrNameLst>
                                      </p:cBhvr>
                                      <p:to>
                                        <p:strVal val="visible"/>
                                      </p:to>
                                    </p:set>
                                    <p:animEffect transition="in" filter="box(in)">
                                      <p:cBhvr>
                                        <p:cTn id="52" dur="500"/>
                                        <p:tgtEl>
                                          <p:spTgt spid="20992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09923">
                                            <p:txEl>
                                              <p:pRg st="10" end="10"/>
                                            </p:txEl>
                                          </p:spTgt>
                                        </p:tgtEl>
                                        <p:attrNameLst>
                                          <p:attrName>style.visibility</p:attrName>
                                        </p:attrNameLst>
                                      </p:cBhvr>
                                      <p:to>
                                        <p:strVal val="visible"/>
                                      </p:to>
                                    </p:set>
                                    <p:animEffect transition="in" filter="box(in)">
                                      <p:cBhvr>
                                        <p:cTn id="57" dur="500"/>
                                        <p:tgtEl>
                                          <p:spTgt spid="2099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62000"/>
            <a:ext cx="9410700" cy="5381625"/>
          </a:xfrm>
        </p:spPr>
        <p:txBody>
          <a:bodyPr/>
          <a:lstStyle/>
          <a:p>
            <a:pPr eaLnBrk="1" hangingPunct="1"/>
            <a:r>
              <a:rPr lang="en-US"/>
              <a:t>21) Dado G(s) =K/((s+1)(s+2)(s+3)(s+4)) :</a:t>
            </a:r>
          </a:p>
          <a:p>
            <a:pPr lvl="1" eaLnBrk="1" hangingPunct="1"/>
            <a:r>
              <a:rPr lang="en-US"/>
              <a:t>Assintotas : (2k+1).180/(4-0) -&gt; 45, 135, 225 e 315</a:t>
            </a:r>
          </a:p>
          <a:p>
            <a:pPr lvl="1" eaLnBrk="1" hangingPunct="1"/>
            <a:r>
              <a:rPr lang="en-US"/>
              <a:t> 				    σ = [(-1-2-3-4)-0]/(4-0) = -2,5</a:t>
            </a:r>
          </a:p>
          <a:p>
            <a:pPr lvl="1" eaLnBrk="1" hangingPunct="1"/>
            <a:r>
              <a:rPr lang="en-US"/>
              <a:t>Pts de Saida: 1/(s+1)+1/(s+2)+1/(s+3)+1/(s+4)=0</a:t>
            </a:r>
          </a:p>
          <a:p>
            <a:pPr lvl="1" eaLnBrk="1" hangingPunct="1"/>
            <a:r>
              <a:rPr lang="en-US"/>
              <a:t> 				    s = -3,62 e s = -1,38</a:t>
            </a:r>
          </a:p>
          <a:p>
            <a:pPr lvl="1" eaLnBrk="1" hangingPunct="1"/>
            <a:r>
              <a:rPr lang="en-US"/>
              <a:t>Faixa de Estabilidade</a:t>
            </a:r>
          </a:p>
          <a:p>
            <a:pPr lvl="2" eaLnBrk="1" hangingPunct="1"/>
            <a:r>
              <a:rPr lang="en-US"/>
              <a:t>gs : 1/((s+1)*(s+2)*(s+3)*(s+4)); ts : ratsimp(K*gs/(1+K*gs)); den_ts : expand(denom(ts)); coeff(den_ts,s,4); coeff(den_ts,s,3); coeff(den_ts,s,2); coeff(den_ts,s,1); coeff(den_ts,s,0);</a:t>
            </a:r>
          </a:p>
          <a:p>
            <a:pPr lvl="2" eaLnBrk="1" hangingPunct="1"/>
            <a:r>
              <a:rPr lang="en-US"/>
              <a:t>1, 10, 35, 50, K+24</a:t>
            </a:r>
          </a:p>
          <a:p>
            <a:pPr lvl="2" eaLnBrk="1" hangingPunct="1"/>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4" end="4"/>
                                            </p:txEl>
                                          </p:spTgt>
                                        </p:tgtEl>
                                        <p:attrNameLst>
                                          <p:attrName>style.visibility</p:attrName>
                                        </p:attrNameLst>
                                      </p:cBhvr>
                                      <p:to>
                                        <p:strVal val="visible"/>
                                      </p:to>
                                    </p:set>
                                    <p:animEffect transition="in" filter="box(in)">
                                      <p:cBhvr>
                                        <p:cTn id="27" dur="500"/>
                                        <p:tgtEl>
                                          <p:spTgt spid="209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5" end="5"/>
                                            </p:txEl>
                                          </p:spTgt>
                                        </p:tgtEl>
                                        <p:attrNameLst>
                                          <p:attrName>style.visibility</p:attrName>
                                        </p:attrNameLst>
                                      </p:cBhvr>
                                      <p:to>
                                        <p:strVal val="visible"/>
                                      </p:to>
                                    </p:set>
                                    <p:animEffect transition="in" filter="box(in)">
                                      <p:cBhvr>
                                        <p:cTn id="32" dur="500"/>
                                        <p:tgtEl>
                                          <p:spTgt spid="209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6" end="6"/>
                                            </p:txEl>
                                          </p:spTgt>
                                        </p:tgtEl>
                                        <p:attrNameLst>
                                          <p:attrName>style.visibility</p:attrName>
                                        </p:attrNameLst>
                                      </p:cBhvr>
                                      <p:to>
                                        <p:strVal val="visible"/>
                                      </p:to>
                                    </p:set>
                                    <p:animEffect transition="in" filter="box(in)">
                                      <p:cBhvr>
                                        <p:cTn id="37" dur="500"/>
                                        <p:tgtEl>
                                          <p:spTgt spid="209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7" end="7"/>
                                            </p:txEl>
                                          </p:spTgt>
                                        </p:tgtEl>
                                        <p:attrNameLst>
                                          <p:attrName>style.visibility</p:attrName>
                                        </p:attrNameLst>
                                      </p:cBhvr>
                                      <p:to>
                                        <p:strVal val="visible"/>
                                      </p:to>
                                    </p:set>
                                    <p:animEffect transition="in" filter="box(in)">
                                      <p:cBhvr>
                                        <p:cTn id="42" dur="500"/>
                                        <p:tgtEl>
                                          <p:spTgt spid="2099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62000"/>
            <a:ext cx="9410700" cy="5381625"/>
          </a:xfrm>
        </p:spPr>
        <p:txBody>
          <a:bodyPr/>
          <a:lstStyle/>
          <a:p>
            <a:pPr eaLnBrk="1" hangingPunct="1"/>
            <a:r>
              <a:rPr lang="en-US"/>
              <a:t>21) Dado G(s) =K/((s+1)(s+2)(s+3)(s+4)) :</a:t>
            </a:r>
          </a:p>
          <a:p>
            <a:pPr lvl="1" eaLnBrk="1" hangingPunct="1"/>
            <a:r>
              <a:rPr lang="en-US"/>
              <a:t>Faixa de Estabilidade : 1, 10, 35, 50, K+24</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a:t>K&lt;126 ganho no cruzamento</a:t>
            </a:r>
          </a:p>
          <a:p>
            <a:pPr lvl="1" eaLnBrk="1" hangingPunct="1"/>
            <a:r>
              <a:rPr lang="en-US"/>
              <a:t>30s</a:t>
            </a:r>
            <a:r>
              <a:rPr lang="en-US" baseline="30000"/>
              <a:t>2</a:t>
            </a:r>
            <a:r>
              <a:rPr lang="en-US"/>
              <a:t>+126+24=0-&gt; s=+/-2,24j frequencia de cruzam.</a:t>
            </a:r>
          </a:p>
          <a:p>
            <a:pPr lvl="1" eaLnBrk="1" hangingPunct="1"/>
            <a:r>
              <a:rPr lang="en-US"/>
              <a:t>Ganho para amortecimento de 0,707</a:t>
            </a:r>
          </a:p>
          <a:p>
            <a:pPr lvl="2" eaLnBrk="1" hangingPunct="1"/>
            <a:r>
              <a:rPr lang="en-US"/>
              <a:t>Seguindo o algoritmo anterior para s=a+a.j</a:t>
            </a:r>
          </a:p>
          <a:p>
            <a:pPr lvl="2" eaLnBrk="1" hangingPunct="1"/>
            <a:r>
              <a:rPr lang="en-US"/>
              <a:t>a = -2,5; a = -1; K&lt;0 para a=-2,5; K=10 para a=-1</a:t>
            </a:r>
          </a:p>
        </p:txBody>
      </p:sp>
      <p:graphicFrame>
        <p:nvGraphicFramePr>
          <p:cNvPr id="4" name="Tabela 3"/>
          <p:cNvGraphicFramePr>
            <a:graphicFrameLocks noGrp="1"/>
          </p:cNvGraphicFramePr>
          <p:nvPr/>
        </p:nvGraphicFramePr>
        <p:xfrm>
          <a:off x="1651000" y="2000250"/>
          <a:ext cx="6603999" cy="1854200"/>
        </p:xfrm>
        <a:graphic>
          <a:graphicData uri="http://schemas.openxmlformats.org/drawingml/2006/table">
            <a:tbl>
              <a:tblPr firstRow="1" bandRow="1">
                <a:tableStyleId>{5C22544A-7EE6-4342-B048-85BDC9FD1C3A}</a:tableStyleId>
              </a:tblPr>
              <a:tblGrid>
                <a:gridCol w="2201333">
                  <a:extLst>
                    <a:ext uri="{9D8B030D-6E8A-4147-A177-3AD203B41FA5}">
                      <a16:colId xmlns:a16="http://schemas.microsoft.com/office/drawing/2014/main" val="20000"/>
                    </a:ext>
                  </a:extLst>
                </a:gridCol>
                <a:gridCol w="2201333">
                  <a:extLst>
                    <a:ext uri="{9D8B030D-6E8A-4147-A177-3AD203B41FA5}">
                      <a16:colId xmlns:a16="http://schemas.microsoft.com/office/drawing/2014/main" val="20001"/>
                    </a:ext>
                  </a:extLst>
                </a:gridCol>
                <a:gridCol w="2201333">
                  <a:extLst>
                    <a:ext uri="{9D8B030D-6E8A-4147-A177-3AD203B41FA5}">
                      <a16:colId xmlns:a16="http://schemas.microsoft.com/office/drawing/2014/main" val="20002"/>
                    </a:ext>
                  </a:extLst>
                </a:gridCol>
              </a:tblGrid>
              <a:tr h="370840">
                <a:tc>
                  <a:txBody>
                    <a:bodyPr/>
                    <a:lstStyle/>
                    <a:p>
                      <a:pPr algn="ctr"/>
                      <a:r>
                        <a:rPr lang="en-US" dirty="0"/>
                        <a:t>1</a:t>
                      </a:r>
                      <a:endParaRPr lang="pt-BR" dirty="0"/>
                    </a:p>
                  </a:txBody>
                  <a:tcPr/>
                </a:tc>
                <a:tc>
                  <a:txBody>
                    <a:bodyPr/>
                    <a:lstStyle/>
                    <a:p>
                      <a:pPr algn="ctr"/>
                      <a:r>
                        <a:rPr lang="en-US" dirty="0"/>
                        <a:t>35</a:t>
                      </a:r>
                      <a:endParaRPr lang="pt-BR" dirty="0"/>
                    </a:p>
                  </a:txBody>
                  <a:tcPr/>
                </a:tc>
                <a:tc>
                  <a:txBody>
                    <a:bodyPr/>
                    <a:lstStyle/>
                    <a:p>
                      <a:pPr algn="ctr"/>
                      <a:r>
                        <a:rPr lang="en-US" dirty="0"/>
                        <a:t>K+24</a:t>
                      </a:r>
                      <a:endParaRPr lang="pt-BR" dirty="0"/>
                    </a:p>
                  </a:txBody>
                  <a:tcPr/>
                </a:tc>
                <a:extLst>
                  <a:ext uri="{0D108BD9-81ED-4DB2-BD59-A6C34878D82A}">
                    <a16:rowId xmlns:a16="http://schemas.microsoft.com/office/drawing/2014/main" val="10000"/>
                  </a:ext>
                </a:extLst>
              </a:tr>
              <a:tr h="370840">
                <a:tc>
                  <a:txBody>
                    <a:bodyPr/>
                    <a:lstStyle/>
                    <a:p>
                      <a:pPr algn="ctr"/>
                      <a:r>
                        <a:rPr lang="en-US" dirty="0"/>
                        <a:t>10</a:t>
                      </a:r>
                      <a:endParaRPr lang="pt-BR" dirty="0"/>
                    </a:p>
                  </a:txBody>
                  <a:tcPr/>
                </a:tc>
                <a:tc>
                  <a:txBody>
                    <a:bodyPr/>
                    <a:lstStyle/>
                    <a:p>
                      <a:pPr algn="ctr"/>
                      <a:r>
                        <a:rPr lang="en-US" dirty="0"/>
                        <a:t>50</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1"/>
                  </a:ext>
                </a:extLst>
              </a:tr>
              <a:tr h="370840">
                <a:tc>
                  <a:txBody>
                    <a:bodyPr/>
                    <a:lstStyle/>
                    <a:p>
                      <a:pPr algn="ctr"/>
                      <a:r>
                        <a:rPr lang="en-US" dirty="0"/>
                        <a:t>30</a:t>
                      </a:r>
                      <a:endParaRPr lang="pt-BR" dirty="0"/>
                    </a:p>
                  </a:txBody>
                  <a:tcPr/>
                </a:tc>
                <a:tc>
                  <a:txBody>
                    <a:bodyPr/>
                    <a:lstStyle/>
                    <a:p>
                      <a:pPr algn="ctr"/>
                      <a:r>
                        <a:rPr lang="en-US" dirty="0"/>
                        <a:t>K+24</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2"/>
                  </a:ext>
                </a:extLst>
              </a:tr>
              <a:tr h="370840">
                <a:tc>
                  <a:txBody>
                    <a:bodyPr/>
                    <a:lstStyle/>
                    <a:p>
                      <a:pPr algn="ctr"/>
                      <a:r>
                        <a:rPr lang="en-US" dirty="0"/>
                        <a:t>(126-K)/3</a:t>
                      </a:r>
                      <a:endParaRPr lang="pt-BR" dirty="0"/>
                    </a:p>
                  </a:txBody>
                  <a:tcPr/>
                </a:tc>
                <a:tc>
                  <a:txBody>
                    <a:bodyPr/>
                    <a:lstStyle/>
                    <a:p>
                      <a:pPr algn="ctr"/>
                      <a:r>
                        <a:rPr lang="en-US" dirty="0"/>
                        <a:t>0</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3"/>
                  </a:ext>
                </a:extLst>
              </a:tr>
              <a:tr h="370840">
                <a:tc>
                  <a:txBody>
                    <a:bodyPr/>
                    <a:lstStyle/>
                    <a:p>
                      <a:pPr algn="ctr"/>
                      <a:r>
                        <a:rPr lang="en-US" dirty="0"/>
                        <a:t>K+24</a:t>
                      </a:r>
                      <a:endParaRPr lang="pt-BR" dirty="0"/>
                    </a:p>
                  </a:txBody>
                  <a:tcPr/>
                </a:tc>
                <a:tc>
                  <a:txBody>
                    <a:bodyPr/>
                    <a:lstStyle/>
                    <a:p>
                      <a:pPr algn="ctr"/>
                      <a:r>
                        <a:rPr lang="en-US" dirty="0"/>
                        <a:t>0</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6" end="6"/>
                                            </p:txEl>
                                          </p:spTgt>
                                        </p:tgtEl>
                                        <p:attrNameLst>
                                          <p:attrName>style.visibility</p:attrName>
                                        </p:attrNameLst>
                                      </p:cBhvr>
                                      <p:to>
                                        <p:strVal val="visible"/>
                                      </p:to>
                                    </p:set>
                                    <p:animEffect transition="in" filter="box(in)">
                                      <p:cBhvr>
                                        <p:cTn id="17" dur="500"/>
                                        <p:tgtEl>
                                          <p:spTgt spid="20992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7" end="7"/>
                                            </p:txEl>
                                          </p:spTgt>
                                        </p:tgtEl>
                                        <p:attrNameLst>
                                          <p:attrName>style.visibility</p:attrName>
                                        </p:attrNameLst>
                                      </p:cBhvr>
                                      <p:to>
                                        <p:strVal val="visible"/>
                                      </p:to>
                                    </p:set>
                                    <p:animEffect transition="in" filter="box(in)">
                                      <p:cBhvr>
                                        <p:cTn id="22" dur="500"/>
                                        <p:tgtEl>
                                          <p:spTgt spid="20992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8" end="8"/>
                                            </p:txEl>
                                          </p:spTgt>
                                        </p:tgtEl>
                                        <p:attrNameLst>
                                          <p:attrName>style.visibility</p:attrName>
                                        </p:attrNameLst>
                                      </p:cBhvr>
                                      <p:to>
                                        <p:strVal val="visible"/>
                                      </p:to>
                                    </p:set>
                                    <p:animEffect transition="in" filter="box(in)">
                                      <p:cBhvr>
                                        <p:cTn id="27" dur="500"/>
                                        <p:tgtEl>
                                          <p:spTgt spid="20992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9" end="9"/>
                                            </p:txEl>
                                          </p:spTgt>
                                        </p:tgtEl>
                                        <p:attrNameLst>
                                          <p:attrName>style.visibility</p:attrName>
                                        </p:attrNameLst>
                                      </p:cBhvr>
                                      <p:to>
                                        <p:strVal val="visible"/>
                                      </p:to>
                                    </p:set>
                                    <p:animEffect transition="in" filter="box(in)">
                                      <p:cBhvr>
                                        <p:cTn id="32" dur="500"/>
                                        <p:tgtEl>
                                          <p:spTgt spid="20992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10" end="10"/>
                                            </p:txEl>
                                          </p:spTgt>
                                        </p:tgtEl>
                                        <p:attrNameLst>
                                          <p:attrName>style.visibility</p:attrName>
                                        </p:attrNameLst>
                                      </p:cBhvr>
                                      <p:to>
                                        <p:strVal val="visible"/>
                                      </p:to>
                                    </p:set>
                                    <p:animEffect transition="in" filter="box(in)">
                                      <p:cBhvr>
                                        <p:cTn id="37" dur="500"/>
                                        <p:tgtEl>
                                          <p:spTgt spid="2099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62000"/>
            <a:ext cx="9410700" cy="5381625"/>
          </a:xfrm>
        </p:spPr>
        <p:txBody>
          <a:bodyPr/>
          <a:lstStyle/>
          <a:p>
            <a:pPr eaLnBrk="1" hangingPunct="1"/>
            <a:r>
              <a:rPr lang="en-US"/>
              <a:t>21) Dado G(s)=K(s+a)/((s+1)(s+2)(s+3)(s+4)):</a:t>
            </a:r>
          </a:p>
          <a:p>
            <a:pPr lvl="1" eaLnBrk="1" hangingPunct="1"/>
            <a:r>
              <a:rPr lang="en-US"/>
              <a:t>Faixa de Estabilidade : 1, 10, 35, K+50, aK+24</a:t>
            </a:r>
          </a:p>
          <a:p>
            <a:pPr lvl="1" eaLnBrk="1" hangingPunct="1"/>
            <a:endParaRPr lang="en-US"/>
          </a:p>
          <a:p>
            <a:pPr lvl="1" eaLnBrk="1" hangingPunct="1"/>
            <a:endParaRPr lang="en-US"/>
          </a:p>
          <a:p>
            <a:pPr lvl="1" eaLnBrk="1" hangingPunct="1"/>
            <a:endParaRPr lang="en-US"/>
          </a:p>
          <a:p>
            <a:pPr lvl="1" eaLnBrk="1" hangingPunct="1"/>
            <a:endParaRPr lang="en-US"/>
          </a:p>
          <a:p>
            <a:pPr lvl="1" eaLnBrk="1" hangingPunct="1"/>
            <a:r>
              <a:rPr lang="en-US"/>
              <a:t>Determine a para que o cruzamento ocorra em j5,5</a:t>
            </a:r>
          </a:p>
          <a:p>
            <a:pPr lvl="2" eaLnBrk="1" hangingPunct="1"/>
            <a:r>
              <a:rPr lang="en-US"/>
              <a:t>4a linha=0 -&gt; solve((K^2+(100*a-250)*K-12600)=0,K);</a:t>
            </a:r>
          </a:p>
          <a:p>
            <a:pPr lvl="2" eaLnBrk="1" hangingPunct="1"/>
            <a:r>
              <a:rPr lang="en-US"/>
              <a:t>K=+/-5*sqrt(100*a^2-500*a+1129)-50*a+125</a:t>
            </a:r>
          </a:p>
          <a:p>
            <a:pPr lvl="2" eaLnBrk="1" hangingPunct="1"/>
            <a:r>
              <a:rPr lang="en-US"/>
              <a:t>3a linha -&gt; s : 5.5j ; K : vide acima</a:t>
            </a:r>
          </a:p>
          <a:p>
            <a:pPr lvl="2" eaLnBrk="1" hangingPunct="1"/>
            <a:r>
              <a:rPr lang="en-US"/>
              <a:t> 		solve((300-K)/10*s^2+a*K+24 = 0,a)</a:t>
            </a:r>
          </a:p>
          <a:p>
            <a:pPr lvl="2" eaLnBrk="1" hangingPunct="1"/>
            <a:r>
              <a:rPr lang="en-US"/>
              <a:t>a = -0.08 ou a = 0.47</a:t>
            </a:r>
          </a:p>
        </p:txBody>
      </p:sp>
      <p:graphicFrame>
        <p:nvGraphicFramePr>
          <p:cNvPr id="4" name="Tabela 3"/>
          <p:cNvGraphicFramePr>
            <a:graphicFrameLocks noGrp="1"/>
          </p:cNvGraphicFramePr>
          <p:nvPr/>
        </p:nvGraphicFramePr>
        <p:xfrm>
          <a:off x="1651000" y="2000250"/>
          <a:ext cx="6603999" cy="1854200"/>
        </p:xfrm>
        <a:graphic>
          <a:graphicData uri="http://schemas.openxmlformats.org/drawingml/2006/table">
            <a:tbl>
              <a:tblPr firstRow="1" bandRow="1">
                <a:tableStyleId>{5C22544A-7EE6-4342-B048-85BDC9FD1C3A}</a:tableStyleId>
              </a:tblPr>
              <a:tblGrid>
                <a:gridCol w="4230694">
                  <a:extLst>
                    <a:ext uri="{9D8B030D-6E8A-4147-A177-3AD203B41FA5}">
                      <a16:colId xmlns:a16="http://schemas.microsoft.com/office/drawing/2014/main" val="20000"/>
                    </a:ext>
                  </a:extLst>
                </a:gridCol>
                <a:gridCol w="1000132">
                  <a:extLst>
                    <a:ext uri="{9D8B030D-6E8A-4147-A177-3AD203B41FA5}">
                      <a16:colId xmlns:a16="http://schemas.microsoft.com/office/drawing/2014/main" val="20001"/>
                    </a:ext>
                  </a:extLst>
                </a:gridCol>
                <a:gridCol w="1373173">
                  <a:extLst>
                    <a:ext uri="{9D8B030D-6E8A-4147-A177-3AD203B41FA5}">
                      <a16:colId xmlns:a16="http://schemas.microsoft.com/office/drawing/2014/main" val="20002"/>
                    </a:ext>
                  </a:extLst>
                </a:gridCol>
              </a:tblGrid>
              <a:tr h="370840">
                <a:tc>
                  <a:txBody>
                    <a:bodyPr/>
                    <a:lstStyle/>
                    <a:p>
                      <a:pPr algn="ctr"/>
                      <a:r>
                        <a:rPr lang="en-US" dirty="0"/>
                        <a:t>1</a:t>
                      </a:r>
                      <a:endParaRPr lang="pt-BR" dirty="0"/>
                    </a:p>
                  </a:txBody>
                  <a:tcPr/>
                </a:tc>
                <a:tc>
                  <a:txBody>
                    <a:bodyPr/>
                    <a:lstStyle/>
                    <a:p>
                      <a:pPr algn="ctr"/>
                      <a:r>
                        <a:rPr lang="en-US" dirty="0"/>
                        <a:t>35</a:t>
                      </a:r>
                      <a:endParaRPr lang="pt-BR" dirty="0"/>
                    </a:p>
                  </a:txBody>
                  <a:tcPr/>
                </a:tc>
                <a:tc>
                  <a:txBody>
                    <a:bodyPr/>
                    <a:lstStyle/>
                    <a:p>
                      <a:pPr algn="ctr"/>
                      <a:r>
                        <a:rPr lang="en-US" dirty="0"/>
                        <a:t>aK+24</a:t>
                      </a:r>
                      <a:endParaRPr lang="pt-BR" dirty="0"/>
                    </a:p>
                  </a:txBody>
                  <a:tcPr/>
                </a:tc>
                <a:extLst>
                  <a:ext uri="{0D108BD9-81ED-4DB2-BD59-A6C34878D82A}">
                    <a16:rowId xmlns:a16="http://schemas.microsoft.com/office/drawing/2014/main" val="10000"/>
                  </a:ext>
                </a:extLst>
              </a:tr>
              <a:tr h="370840">
                <a:tc>
                  <a:txBody>
                    <a:bodyPr/>
                    <a:lstStyle/>
                    <a:p>
                      <a:pPr algn="ctr"/>
                      <a:r>
                        <a:rPr lang="en-US" dirty="0"/>
                        <a:t>10</a:t>
                      </a:r>
                      <a:endParaRPr lang="pt-BR" dirty="0"/>
                    </a:p>
                  </a:txBody>
                  <a:tcPr/>
                </a:tc>
                <a:tc>
                  <a:txBody>
                    <a:bodyPr/>
                    <a:lstStyle/>
                    <a:p>
                      <a:pPr algn="ctr"/>
                      <a:r>
                        <a:rPr lang="en-US" dirty="0"/>
                        <a:t>K+50</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1"/>
                  </a:ext>
                </a:extLst>
              </a:tr>
              <a:tr h="370840">
                <a:tc>
                  <a:txBody>
                    <a:bodyPr/>
                    <a:lstStyle/>
                    <a:p>
                      <a:pPr algn="ctr"/>
                      <a:r>
                        <a:rPr lang="en-US" dirty="0"/>
                        <a:t>(300-K)/10</a:t>
                      </a:r>
                      <a:endParaRPr lang="pt-BR" dirty="0"/>
                    </a:p>
                  </a:txBody>
                  <a:tcPr/>
                </a:tc>
                <a:tc>
                  <a:txBody>
                    <a:bodyPr/>
                    <a:lstStyle/>
                    <a:p>
                      <a:pPr algn="ctr"/>
                      <a:r>
                        <a:rPr lang="en-US" dirty="0"/>
                        <a:t>aK+24</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2"/>
                  </a:ext>
                </a:extLst>
              </a:tr>
              <a:tr h="370840">
                <a:tc>
                  <a:txBody>
                    <a:bodyPr/>
                    <a:lstStyle/>
                    <a:p>
                      <a:pPr algn="ctr"/>
                      <a:r>
                        <a:rPr lang="en-US" dirty="0"/>
                        <a:t>(K</a:t>
                      </a:r>
                      <a:r>
                        <a:rPr lang="en-US" baseline="30000" dirty="0"/>
                        <a:t>2</a:t>
                      </a:r>
                      <a:r>
                        <a:rPr lang="en-US" dirty="0"/>
                        <a:t>+(100a-250)K-12600)/(K-300)</a:t>
                      </a:r>
                      <a:endParaRPr lang="pt-BR" dirty="0"/>
                    </a:p>
                  </a:txBody>
                  <a:tcPr/>
                </a:tc>
                <a:tc>
                  <a:txBody>
                    <a:bodyPr/>
                    <a:lstStyle/>
                    <a:p>
                      <a:pPr algn="ctr"/>
                      <a:r>
                        <a:rPr lang="en-US" dirty="0"/>
                        <a:t>0</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3"/>
                  </a:ext>
                </a:extLst>
              </a:tr>
              <a:tr h="370840">
                <a:tc>
                  <a:txBody>
                    <a:bodyPr/>
                    <a:lstStyle/>
                    <a:p>
                      <a:pPr algn="ctr"/>
                      <a:r>
                        <a:rPr lang="en-US" dirty="0"/>
                        <a:t>aK+24</a:t>
                      </a:r>
                      <a:endParaRPr lang="pt-BR" dirty="0"/>
                    </a:p>
                  </a:txBody>
                  <a:tcPr/>
                </a:tc>
                <a:tc>
                  <a:txBody>
                    <a:bodyPr/>
                    <a:lstStyle/>
                    <a:p>
                      <a:pPr algn="ctr"/>
                      <a:r>
                        <a:rPr lang="en-US" dirty="0"/>
                        <a:t>0</a:t>
                      </a:r>
                      <a:endParaRPr lang="pt-BR" dirty="0"/>
                    </a:p>
                  </a:txBody>
                  <a:tcPr/>
                </a:tc>
                <a:tc>
                  <a:txBody>
                    <a:bodyPr/>
                    <a:lstStyle/>
                    <a:p>
                      <a:pPr algn="ctr"/>
                      <a:r>
                        <a:rPr lang="en-US" dirty="0"/>
                        <a:t>0</a:t>
                      </a:r>
                      <a:endParaRPr lang="pt-BR" dirty="0"/>
                    </a:p>
                  </a:txBody>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6" end="6"/>
                                            </p:txEl>
                                          </p:spTgt>
                                        </p:tgtEl>
                                        <p:attrNameLst>
                                          <p:attrName>style.visibility</p:attrName>
                                        </p:attrNameLst>
                                      </p:cBhvr>
                                      <p:to>
                                        <p:strVal val="visible"/>
                                      </p:to>
                                    </p:set>
                                    <p:animEffect transition="in" filter="box(in)">
                                      <p:cBhvr>
                                        <p:cTn id="17" dur="500"/>
                                        <p:tgtEl>
                                          <p:spTgt spid="20992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7" end="7"/>
                                            </p:txEl>
                                          </p:spTgt>
                                        </p:tgtEl>
                                        <p:attrNameLst>
                                          <p:attrName>style.visibility</p:attrName>
                                        </p:attrNameLst>
                                      </p:cBhvr>
                                      <p:to>
                                        <p:strVal val="visible"/>
                                      </p:to>
                                    </p:set>
                                    <p:animEffect transition="in" filter="box(in)">
                                      <p:cBhvr>
                                        <p:cTn id="22" dur="500"/>
                                        <p:tgtEl>
                                          <p:spTgt spid="20992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9923">
                                            <p:txEl>
                                              <p:pRg st="8" end="8"/>
                                            </p:txEl>
                                          </p:spTgt>
                                        </p:tgtEl>
                                        <p:attrNameLst>
                                          <p:attrName>style.visibility</p:attrName>
                                        </p:attrNameLst>
                                      </p:cBhvr>
                                      <p:to>
                                        <p:strVal val="visible"/>
                                      </p:to>
                                    </p:set>
                                    <p:animEffect transition="in" filter="box(in)">
                                      <p:cBhvr>
                                        <p:cTn id="27" dur="500"/>
                                        <p:tgtEl>
                                          <p:spTgt spid="20992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09923">
                                            <p:txEl>
                                              <p:pRg st="9" end="9"/>
                                            </p:txEl>
                                          </p:spTgt>
                                        </p:tgtEl>
                                        <p:attrNameLst>
                                          <p:attrName>style.visibility</p:attrName>
                                        </p:attrNameLst>
                                      </p:cBhvr>
                                      <p:to>
                                        <p:strVal val="visible"/>
                                      </p:to>
                                    </p:set>
                                    <p:animEffect transition="in" filter="box(in)">
                                      <p:cBhvr>
                                        <p:cTn id="32" dur="500"/>
                                        <p:tgtEl>
                                          <p:spTgt spid="20992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9923">
                                            <p:txEl>
                                              <p:pRg st="10" end="10"/>
                                            </p:txEl>
                                          </p:spTgt>
                                        </p:tgtEl>
                                        <p:attrNameLst>
                                          <p:attrName>style.visibility</p:attrName>
                                        </p:attrNameLst>
                                      </p:cBhvr>
                                      <p:to>
                                        <p:strVal val="visible"/>
                                      </p:to>
                                    </p:set>
                                    <p:animEffect transition="in" filter="box(in)">
                                      <p:cBhvr>
                                        <p:cTn id="37" dur="500"/>
                                        <p:tgtEl>
                                          <p:spTgt spid="20992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9923">
                                            <p:txEl>
                                              <p:pRg st="11" end="11"/>
                                            </p:txEl>
                                          </p:spTgt>
                                        </p:tgtEl>
                                        <p:attrNameLst>
                                          <p:attrName>style.visibility</p:attrName>
                                        </p:attrNameLst>
                                      </p:cBhvr>
                                      <p:to>
                                        <p:strVal val="visible"/>
                                      </p:to>
                                    </p:set>
                                    <p:animEffect transition="in" filter="box(in)">
                                      <p:cBhvr>
                                        <p:cTn id="42" dur="500"/>
                                        <p:tgtEl>
                                          <p:spTgt spid="2099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Representação</a:t>
            </a:r>
            <a:r>
              <a:rPr lang="en-US" dirty="0"/>
              <a:t> de </a:t>
            </a:r>
            <a:r>
              <a:rPr lang="en-US" dirty="0" err="1"/>
              <a:t>Matrizes</a:t>
            </a:r>
            <a:endParaRPr lang="pt-BR" dirty="0"/>
          </a:p>
        </p:txBody>
      </p:sp>
      <p:sp>
        <p:nvSpPr>
          <p:cNvPr id="3" name="Espaço Reservado para Conteúdo 2"/>
          <p:cNvSpPr>
            <a:spLocks noGrp="1"/>
          </p:cNvSpPr>
          <p:nvPr>
            <p:ph idx="1"/>
          </p:nvPr>
        </p:nvSpPr>
        <p:spPr/>
        <p:txBody>
          <a:bodyPr/>
          <a:lstStyle/>
          <a:p>
            <a:r>
              <a:rPr lang="en-US" i="1" dirty="0"/>
              <a:t>A = [0  1  0;0  0  1;-9  -8  -7]</a:t>
            </a:r>
          </a:p>
          <a:p>
            <a:r>
              <a:rPr lang="en-US" i="1" dirty="0"/>
              <a:t>A’ – </a:t>
            </a:r>
            <a:r>
              <a:rPr lang="en-US" dirty="0" err="1"/>
              <a:t>transposta</a:t>
            </a:r>
            <a:r>
              <a:rPr lang="en-US" dirty="0"/>
              <a:t> de A</a:t>
            </a:r>
          </a:p>
          <a:p>
            <a:r>
              <a:rPr lang="en-US" i="1" dirty="0"/>
              <a:t>inv(A) </a:t>
            </a:r>
            <a:r>
              <a:rPr lang="en-US" dirty="0"/>
              <a:t>– </a:t>
            </a:r>
            <a:r>
              <a:rPr lang="en-US" dirty="0" err="1"/>
              <a:t>inversa</a:t>
            </a:r>
            <a:r>
              <a:rPr lang="en-US" dirty="0"/>
              <a:t> de A</a:t>
            </a:r>
          </a:p>
          <a:p>
            <a:r>
              <a:rPr lang="en-US" i="1" dirty="0"/>
              <a:t> A*A – </a:t>
            </a:r>
            <a:r>
              <a:rPr lang="en-US" dirty="0" err="1"/>
              <a:t>produto</a:t>
            </a:r>
            <a:r>
              <a:rPr lang="en-US" dirty="0"/>
              <a:t> </a:t>
            </a:r>
            <a:r>
              <a:rPr lang="en-US" dirty="0" err="1"/>
              <a:t>matricial</a:t>
            </a:r>
            <a:endParaRPr lang="pt-BR" i="1"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62000"/>
            <a:ext cx="9410700" cy="5381625"/>
          </a:xfrm>
        </p:spPr>
        <p:txBody>
          <a:bodyPr/>
          <a:lstStyle/>
          <a:p>
            <a:pPr eaLnBrk="1" hangingPunct="1"/>
            <a:r>
              <a:rPr lang="en-US" dirty="0"/>
              <a:t>21) Dado G(s)=K(</a:t>
            </a:r>
            <a:r>
              <a:rPr lang="en-US" dirty="0" err="1"/>
              <a:t>s+a</a:t>
            </a:r>
            <a:r>
              <a:rPr lang="en-US" dirty="0"/>
              <a:t>)/((s+1)(s+2)(s+3)(s+4)):</a:t>
            </a:r>
          </a:p>
          <a:p>
            <a:pPr lvl="1" eaLnBrk="1" hangingPunct="1"/>
            <a:r>
              <a:rPr lang="en-US" dirty="0"/>
              <a:t>O </a:t>
            </a:r>
            <a:r>
              <a:rPr lang="en-US" dirty="0" err="1"/>
              <a:t>método</a:t>
            </a:r>
            <a:r>
              <a:rPr lang="en-US" dirty="0"/>
              <a:t> a </a:t>
            </a:r>
            <a:r>
              <a:rPr lang="en-US" dirty="0" err="1"/>
              <a:t>seguir</a:t>
            </a:r>
            <a:r>
              <a:rPr lang="en-US" dirty="0"/>
              <a:t> </a:t>
            </a:r>
            <a:r>
              <a:rPr lang="en-US" dirty="0" err="1"/>
              <a:t>requer</a:t>
            </a:r>
            <a:r>
              <a:rPr lang="en-US" dirty="0"/>
              <a:t> </a:t>
            </a:r>
            <a:r>
              <a:rPr lang="en-US" dirty="0" err="1"/>
              <a:t>bem</a:t>
            </a:r>
            <a:r>
              <a:rPr lang="en-US" dirty="0"/>
              <a:t> </a:t>
            </a:r>
            <a:r>
              <a:rPr lang="en-US" dirty="0" err="1"/>
              <a:t>menos</a:t>
            </a:r>
            <a:r>
              <a:rPr lang="en-US" dirty="0"/>
              <a:t> </a:t>
            </a:r>
            <a:r>
              <a:rPr lang="en-US" dirty="0" err="1"/>
              <a:t>capacidade</a:t>
            </a:r>
            <a:r>
              <a:rPr lang="en-US" dirty="0"/>
              <a:t> de </a:t>
            </a:r>
            <a:r>
              <a:rPr lang="en-US" dirty="0" err="1"/>
              <a:t>cálculo</a:t>
            </a:r>
            <a:r>
              <a:rPr lang="en-US" dirty="0"/>
              <a:t> </a:t>
            </a:r>
            <a:r>
              <a:rPr lang="en-US" dirty="0" err="1"/>
              <a:t>que</a:t>
            </a:r>
            <a:r>
              <a:rPr lang="en-US" dirty="0"/>
              <a:t> o anterior</a:t>
            </a:r>
          </a:p>
          <a:p>
            <a:pPr lvl="1" eaLnBrk="1" hangingPunct="1"/>
            <a:r>
              <a:rPr lang="en-US" dirty="0"/>
              <a:t>Determine a </a:t>
            </a:r>
            <a:r>
              <a:rPr lang="en-US" dirty="0" err="1"/>
              <a:t>para</a:t>
            </a:r>
            <a:r>
              <a:rPr lang="en-US" dirty="0"/>
              <a:t> </a:t>
            </a:r>
            <a:r>
              <a:rPr lang="en-US" dirty="0" err="1"/>
              <a:t>que</a:t>
            </a:r>
            <a:r>
              <a:rPr lang="en-US" dirty="0"/>
              <a:t> o </a:t>
            </a:r>
            <a:r>
              <a:rPr lang="en-US" dirty="0" err="1"/>
              <a:t>cruzamento</a:t>
            </a:r>
            <a:r>
              <a:rPr lang="en-US" dirty="0"/>
              <a:t> </a:t>
            </a:r>
            <a:r>
              <a:rPr lang="en-US" dirty="0" err="1"/>
              <a:t>ocorra</a:t>
            </a:r>
            <a:r>
              <a:rPr lang="en-US" dirty="0"/>
              <a:t> </a:t>
            </a:r>
            <a:r>
              <a:rPr lang="en-US" dirty="0" err="1"/>
              <a:t>em</a:t>
            </a:r>
            <a:r>
              <a:rPr lang="en-US" dirty="0"/>
              <a:t> +/-5.5j</a:t>
            </a:r>
          </a:p>
          <a:p>
            <a:pPr lvl="1" eaLnBrk="1" hangingPunct="1"/>
            <a:r>
              <a:rPr lang="en-US" dirty="0"/>
              <a:t>5.5j </a:t>
            </a:r>
            <a:r>
              <a:rPr lang="en-US" dirty="0" err="1"/>
              <a:t>pertencerá</a:t>
            </a:r>
            <a:r>
              <a:rPr lang="en-US" dirty="0"/>
              <a:t> </a:t>
            </a:r>
            <a:r>
              <a:rPr lang="en-US" dirty="0" err="1"/>
              <a:t>ao</a:t>
            </a:r>
            <a:r>
              <a:rPr lang="en-US" dirty="0"/>
              <a:t> root-locus</a:t>
            </a:r>
          </a:p>
          <a:p>
            <a:pPr lvl="1" eaLnBrk="1" hangingPunct="1"/>
            <a:r>
              <a:rPr lang="en-US" dirty="0"/>
              <a:t>Para </a:t>
            </a:r>
            <a:r>
              <a:rPr lang="en-US" dirty="0" err="1"/>
              <a:t>pertencer</a:t>
            </a:r>
            <a:r>
              <a:rPr lang="en-US" dirty="0"/>
              <a:t> </a:t>
            </a:r>
            <a:r>
              <a:rPr lang="el-GR" dirty="0"/>
              <a:t>Σθ</a:t>
            </a:r>
            <a:r>
              <a:rPr lang="en-US" baseline="-25000" dirty="0"/>
              <a:t>p</a:t>
            </a:r>
            <a:r>
              <a:rPr lang="en-US" dirty="0"/>
              <a:t> - </a:t>
            </a:r>
            <a:r>
              <a:rPr lang="el-GR" dirty="0"/>
              <a:t>Σθ</a:t>
            </a:r>
            <a:r>
              <a:rPr lang="en-US" baseline="-25000" dirty="0"/>
              <a:t>z</a:t>
            </a:r>
            <a:r>
              <a:rPr lang="en-US" dirty="0"/>
              <a:t> = 180</a:t>
            </a:r>
            <a:r>
              <a:rPr lang="en-US" baseline="30000" dirty="0"/>
              <a:t>o</a:t>
            </a:r>
            <a:r>
              <a:rPr lang="en-US" dirty="0"/>
              <a:t> </a:t>
            </a:r>
          </a:p>
          <a:p>
            <a:pPr lvl="3" eaLnBrk="1" hangingPunct="1"/>
            <a:r>
              <a:rPr lang="en-US" dirty="0" err="1"/>
              <a:t>Lembrar</a:t>
            </a:r>
            <a:r>
              <a:rPr lang="en-US" dirty="0"/>
              <a:t> </a:t>
            </a:r>
            <a:r>
              <a:rPr lang="en-US" dirty="0" err="1"/>
              <a:t>que</a:t>
            </a:r>
            <a:r>
              <a:rPr lang="en-US" dirty="0"/>
              <a:t> 1+GH=0 -&gt; GH=-1 </a:t>
            </a:r>
            <a:r>
              <a:rPr lang="en-US" dirty="0" err="1"/>
              <a:t>ou</a:t>
            </a:r>
            <a:r>
              <a:rPr lang="en-US" dirty="0"/>
              <a:t> GH = 1≤180</a:t>
            </a:r>
            <a:r>
              <a:rPr lang="en-US" baseline="30000" dirty="0"/>
              <a:t>o</a:t>
            </a:r>
            <a:r>
              <a:rPr lang="en-US" dirty="0"/>
              <a:t> </a:t>
            </a:r>
          </a:p>
          <a:p>
            <a:pPr lvl="2" eaLnBrk="1" hangingPunct="1"/>
            <a:r>
              <a:rPr lang="el-GR" dirty="0"/>
              <a:t>θ</a:t>
            </a:r>
            <a:r>
              <a:rPr lang="en-US" baseline="-25000" dirty="0"/>
              <a:t>p1</a:t>
            </a:r>
            <a:r>
              <a:rPr lang="en-US" dirty="0"/>
              <a:t>+</a:t>
            </a:r>
            <a:r>
              <a:rPr lang="el-GR" dirty="0"/>
              <a:t>θ</a:t>
            </a:r>
            <a:r>
              <a:rPr lang="en-US" baseline="-25000" dirty="0"/>
              <a:t>p2</a:t>
            </a:r>
            <a:r>
              <a:rPr lang="en-US" dirty="0"/>
              <a:t>+</a:t>
            </a:r>
            <a:r>
              <a:rPr lang="el-GR" dirty="0"/>
              <a:t>θ</a:t>
            </a:r>
            <a:r>
              <a:rPr lang="en-US" baseline="-25000" dirty="0"/>
              <a:t>p3</a:t>
            </a:r>
            <a:r>
              <a:rPr lang="en-US" dirty="0"/>
              <a:t>+</a:t>
            </a:r>
            <a:r>
              <a:rPr lang="el-GR" dirty="0"/>
              <a:t>θ</a:t>
            </a:r>
            <a:r>
              <a:rPr lang="en-US" baseline="-25000" dirty="0"/>
              <a:t>p4</a:t>
            </a:r>
            <a:r>
              <a:rPr lang="en-US" dirty="0"/>
              <a:t>-</a:t>
            </a:r>
            <a:r>
              <a:rPr lang="el-GR" dirty="0"/>
              <a:t>θ</a:t>
            </a:r>
            <a:r>
              <a:rPr lang="en-US" baseline="-25000" dirty="0" err="1"/>
              <a:t>za</a:t>
            </a:r>
            <a:r>
              <a:rPr lang="en-US" dirty="0"/>
              <a:t> = 180</a:t>
            </a:r>
            <a:r>
              <a:rPr lang="en-US" baseline="30000" dirty="0"/>
              <a:t>o</a:t>
            </a:r>
            <a:r>
              <a:rPr lang="en-US" dirty="0"/>
              <a:t> </a:t>
            </a:r>
          </a:p>
          <a:p>
            <a:pPr lvl="2" eaLnBrk="1" hangingPunct="1"/>
            <a:r>
              <a:rPr lang="en-US" dirty="0" err="1"/>
              <a:t>atan</a:t>
            </a:r>
            <a:r>
              <a:rPr lang="en-US" dirty="0"/>
              <a:t>(5.5/1)+</a:t>
            </a:r>
            <a:r>
              <a:rPr lang="en-US" dirty="0" err="1"/>
              <a:t>atan</a:t>
            </a:r>
            <a:r>
              <a:rPr lang="en-US" dirty="0"/>
              <a:t>(5.5/2)+</a:t>
            </a:r>
            <a:r>
              <a:rPr lang="en-US" dirty="0" err="1"/>
              <a:t>atan</a:t>
            </a:r>
            <a:r>
              <a:rPr lang="en-US" dirty="0"/>
              <a:t>(5.5/3)+</a:t>
            </a:r>
            <a:r>
              <a:rPr lang="en-US" dirty="0" err="1"/>
              <a:t>atan</a:t>
            </a:r>
            <a:r>
              <a:rPr lang="en-US" dirty="0"/>
              <a:t>(5.5/4)-</a:t>
            </a:r>
            <a:r>
              <a:rPr lang="el-GR" dirty="0"/>
              <a:t>θ</a:t>
            </a:r>
            <a:r>
              <a:rPr lang="en-US" baseline="-25000" dirty="0" err="1"/>
              <a:t>za</a:t>
            </a:r>
            <a:r>
              <a:rPr lang="en-US" dirty="0"/>
              <a:t>=180</a:t>
            </a:r>
            <a:r>
              <a:rPr lang="en-US" baseline="30000" dirty="0"/>
              <a:t>o</a:t>
            </a:r>
            <a:endParaRPr lang="en-US" dirty="0"/>
          </a:p>
          <a:p>
            <a:pPr lvl="2" eaLnBrk="1" hangingPunct="1"/>
            <a:r>
              <a:rPr lang="el-GR" dirty="0"/>
              <a:t>θ</a:t>
            </a:r>
            <a:r>
              <a:rPr lang="en-US" baseline="-25000" dirty="0" err="1"/>
              <a:t>za</a:t>
            </a:r>
            <a:r>
              <a:rPr lang="en-US" dirty="0"/>
              <a:t>=85.07</a:t>
            </a:r>
            <a:r>
              <a:rPr lang="en-US" baseline="30000" dirty="0"/>
              <a:t>o</a:t>
            </a:r>
            <a:r>
              <a:rPr lang="en-US" dirty="0"/>
              <a:t> </a:t>
            </a:r>
          </a:p>
          <a:p>
            <a:pPr lvl="2" eaLnBrk="1" hangingPunct="1"/>
            <a:r>
              <a:rPr lang="en-US" dirty="0" err="1"/>
              <a:t>tg</a:t>
            </a:r>
            <a:r>
              <a:rPr lang="en-US" dirty="0"/>
              <a:t>(</a:t>
            </a:r>
            <a:r>
              <a:rPr lang="el-GR" dirty="0"/>
              <a:t>θ</a:t>
            </a:r>
            <a:r>
              <a:rPr lang="en-US" baseline="-25000" dirty="0" err="1"/>
              <a:t>za</a:t>
            </a:r>
            <a:r>
              <a:rPr lang="en-US" dirty="0"/>
              <a:t>)=5.5/a </a:t>
            </a:r>
          </a:p>
          <a:p>
            <a:pPr lvl="2" eaLnBrk="1" hangingPunct="1"/>
            <a:r>
              <a:rPr lang="en-US" dirty="0"/>
              <a:t>a</a:t>
            </a:r>
            <a:r>
              <a:rPr lang="en-US" baseline="-25000" dirty="0"/>
              <a:t> </a:t>
            </a:r>
            <a:r>
              <a:rPr lang="en-US" dirty="0"/>
              <a:t>= 0.47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9923">
                                            <p:txEl>
                                              <p:pRg st="1" end="1"/>
                                            </p:txEl>
                                          </p:spTgt>
                                        </p:tgtEl>
                                        <p:attrNameLst>
                                          <p:attrName>style.visibility</p:attrName>
                                        </p:attrNameLst>
                                      </p:cBhvr>
                                      <p:to>
                                        <p:strVal val="visible"/>
                                      </p:to>
                                    </p:set>
                                    <p:animEffect transition="in" filter="box(in)">
                                      <p:cBhvr>
                                        <p:cTn id="10" dur="500"/>
                                        <p:tgtEl>
                                          <p:spTgt spid="20992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09923">
                                            <p:txEl>
                                              <p:pRg st="2" end="2"/>
                                            </p:txEl>
                                          </p:spTgt>
                                        </p:tgtEl>
                                        <p:attrNameLst>
                                          <p:attrName>style.visibility</p:attrName>
                                        </p:attrNameLst>
                                      </p:cBhvr>
                                      <p:to>
                                        <p:strVal val="visible"/>
                                      </p:to>
                                    </p:set>
                                    <p:animEffect transition="in" filter="box(in)">
                                      <p:cBhvr>
                                        <p:cTn id="15" dur="500"/>
                                        <p:tgtEl>
                                          <p:spTgt spid="20992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209923">
                                            <p:txEl>
                                              <p:pRg st="3" end="3"/>
                                            </p:txEl>
                                          </p:spTgt>
                                        </p:tgtEl>
                                        <p:attrNameLst>
                                          <p:attrName>style.visibility</p:attrName>
                                        </p:attrNameLst>
                                      </p:cBhvr>
                                      <p:to>
                                        <p:strVal val="visible"/>
                                      </p:to>
                                    </p:set>
                                    <p:animEffect transition="in" filter="box(in)">
                                      <p:cBhvr>
                                        <p:cTn id="20" dur="500"/>
                                        <p:tgtEl>
                                          <p:spTgt spid="20992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09923">
                                            <p:txEl>
                                              <p:pRg st="4" end="4"/>
                                            </p:txEl>
                                          </p:spTgt>
                                        </p:tgtEl>
                                        <p:attrNameLst>
                                          <p:attrName>style.visibility</p:attrName>
                                        </p:attrNameLst>
                                      </p:cBhvr>
                                      <p:to>
                                        <p:strVal val="visible"/>
                                      </p:to>
                                    </p:set>
                                    <p:animEffect transition="in" filter="box(in)">
                                      <p:cBhvr>
                                        <p:cTn id="25" dur="500"/>
                                        <p:tgtEl>
                                          <p:spTgt spid="20992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09923">
                                            <p:txEl>
                                              <p:pRg st="5" end="5"/>
                                            </p:txEl>
                                          </p:spTgt>
                                        </p:tgtEl>
                                        <p:attrNameLst>
                                          <p:attrName>style.visibility</p:attrName>
                                        </p:attrNameLst>
                                      </p:cBhvr>
                                      <p:to>
                                        <p:strVal val="visible"/>
                                      </p:to>
                                    </p:set>
                                    <p:animEffect transition="in" filter="box(in)">
                                      <p:cBhvr>
                                        <p:cTn id="30" dur="500"/>
                                        <p:tgtEl>
                                          <p:spTgt spid="20992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09923">
                                            <p:txEl>
                                              <p:pRg st="6" end="6"/>
                                            </p:txEl>
                                          </p:spTgt>
                                        </p:tgtEl>
                                        <p:attrNameLst>
                                          <p:attrName>style.visibility</p:attrName>
                                        </p:attrNameLst>
                                      </p:cBhvr>
                                      <p:to>
                                        <p:strVal val="visible"/>
                                      </p:to>
                                    </p:set>
                                    <p:animEffect transition="in" filter="box(in)">
                                      <p:cBhvr>
                                        <p:cTn id="35" dur="500"/>
                                        <p:tgtEl>
                                          <p:spTgt spid="20992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09923">
                                            <p:txEl>
                                              <p:pRg st="7" end="7"/>
                                            </p:txEl>
                                          </p:spTgt>
                                        </p:tgtEl>
                                        <p:attrNameLst>
                                          <p:attrName>style.visibility</p:attrName>
                                        </p:attrNameLst>
                                      </p:cBhvr>
                                      <p:to>
                                        <p:strVal val="visible"/>
                                      </p:to>
                                    </p:set>
                                    <p:animEffect transition="in" filter="box(in)">
                                      <p:cBhvr>
                                        <p:cTn id="40" dur="500"/>
                                        <p:tgtEl>
                                          <p:spTgt spid="20992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209923">
                                            <p:txEl>
                                              <p:pRg st="8" end="8"/>
                                            </p:txEl>
                                          </p:spTgt>
                                        </p:tgtEl>
                                        <p:attrNameLst>
                                          <p:attrName>style.visibility</p:attrName>
                                        </p:attrNameLst>
                                      </p:cBhvr>
                                      <p:to>
                                        <p:strVal val="visible"/>
                                      </p:to>
                                    </p:set>
                                    <p:animEffect transition="in" filter="box(in)">
                                      <p:cBhvr>
                                        <p:cTn id="45" dur="500"/>
                                        <p:tgtEl>
                                          <p:spTgt spid="20992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209923">
                                            <p:txEl>
                                              <p:pRg st="9" end="9"/>
                                            </p:txEl>
                                          </p:spTgt>
                                        </p:tgtEl>
                                        <p:attrNameLst>
                                          <p:attrName>style.visibility</p:attrName>
                                        </p:attrNameLst>
                                      </p:cBhvr>
                                      <p:to>
                                        <p:strVal val="visible"/>
                                      </p:to>
                                    </p:set>
                                    <p:animEffect transition="in" filter="box(in)">
                                      <p:cBhvr>
                                        <p:cTn id="50" dur="500"/>
                                        <p:tgtEl>
                                          <p:spTgt spid="20992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209923">
                                            <p:txEl>
                                              <p:pRg st="10" end="10"/>
                                            </p:txEl>
                                          </p:spTgt>
                                        </p:tgtEl>
                                        <p:attrNameLst>
                                          <p:attrName>style.visibility</p:attrName>
                                        </p:attrNameLst>
                                      </p:cBhvr>
                                      <p:to>
                                        <p:strVal val="visible"/>
                                      </p:to>
                                    </p:set>
                                    <p:animEffect transition="in" filter="box(in)">
                                      <p:cBhvr>
                                        <p:cTn id="55" dur="500"/>
                                        <p:tgtEl>
                                          <p:spTgt spid="2099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62000"/>
            <a:ext cx="9410700" cy="5381625"/>
          </a:xfrm>
        </p:spPr>
        <p:txBody>
          <a:bodyPr/>
          <a:lstStyle/>
          <a:p>
            <a:pPr eaLnBrk="1" hangingPunct="1"/>
            <a:r>
              <a:rPr lang="en-US" dirty="0"/>
              <a:t>23) Dado G(s)=1/(s(</a:t>
            </a:r>
            <a:r>
              <a:rPr lang="en-US" dirty="0" err="1"/>
              <a:t>s+a</a:t>
            </a:r>
            <a:r>
              <a:rPr lang="en-US" dirty="0"/>
              <a:t>)) </a:t>
            </a:r>
            <a:r>
              <a:rPr lang="en-US" dirty="0" err="1"/>
              <a:t>calcule</a:t>
            </a:r>
            <a:r>
              <a:rPr lang="en-US" dirty="0"/>
              <a:t> o root-locus </a:t>
            </a:r>
            <a:r>
              <a:rPr lang="en-US" dirty="0" err="1"/>
              <a:t>em</a:t>
            </a:r>
            <a:r>
              <a:rPr lang="en-US" dirty="0"/>
              <a:t> </a:t>
            </a:r>
            <a:r>
              <a:rPr lang="en-US" dirty="0" err="1"/>
              <a:t>função</a:t>
            </a:r>
            <a:r>
              <a:rPr lang="en-US" dirty="0"/>
              <a:t> de a:</a:t>
            </a:r>
          </a:p>
          <a:p>
            <a:pPr lvl="1" eaLnBrk="1" hangingPunct="1"/>
            <a:r>
              <a:rPr lang="en-US" dirty="0"/>
              <a:t>T(s) = G(s)/[1+G(s)]=1/(s</a:t>
            </a:r>
            <a:r>
              <a:rPr lang="en-US" baseline="30000" dirty="0"/>
              <a:t>2</a:t>
            </a:r>
            <a:r>
              <a:rPr lang="en-US" dirty="0"/>
              <a:t> +as+1)</a:t>
            </a:r>
          </a:p>
          <a:p>
            <a:pPr lvl="1" eaLnBrk="1" hangingPunct="1"/>
            <a:r>
              <a:rPr lang="en-US" dirty="0"/>
              <a:t>T(s) = {1/[s</a:t>
            </a:r>
            <a:r>
              <a:rPr lang="en-US" baseline="30000" dirty="0"/>
              <a:t>2</a:t>
            </a:r>
            <a:r>
              <a:rPr lang="en-US" dirty="0"/>
              <a:t>+1]}/[1+as/(s</a:t>
            </a:r>
            <a:r>
              <a:rPr lang="en-US" baseline="30000" dirty="0"/>
              <a:t>2</a:t>
            </a:r>
            <a:r>
              <a:rPr lang="en-US" dirty="0"/>
              <a:t>+1)]</a:t>
            </a:r>
          </a:p>
          <a:p>
            <a:pPr lvl="1" eaLnBrk="1" hangingPunct="1"/>
            <a:r>
              <a:rPr lang="en-US" dirty="0"/>
              <a:t>Logo </a:t>
            </a:r>
            <a:r>
              <a:rPr lang="en-US" dirty="0" err="1"/>
              <a:t>para</a:t>
            </a:r>
            <a:r>
              <a:rPr lang="en-US" dirty="0"/>
              <a:t> </a:t>
            </a:r>
            <a:r>
              <a:rPr lang="en-US" dirty="0" err="1"/>
              <a:t>este</a:t>
            </a:r>
            <a:r>
              <a:rPr lang="en-US" dirty="0"/>
              <a:t> </a:t>
            </a:r>
            <a:r>
              <a:rPr lang="en-US" dirty="0" err="1"/>
              <a:t>sistema</a:t>
            </a:r>
            <a:r>
              <a:rPr lang="en-US" dirty="0"/>
              <a:t> G(s).H(s) = as/(s</a:t>
            </a:r>
            <a:r>
              <a:rPr lang="en-US" baseline="30000" dirty="0"/>
              <a:t>2</a:t>
            </a:r>
            <a:r>
              <a:rPr lang="en-US" dirty="0"/>
              <a:t>+1)</a:t>
            </a:r>
          </a:p>
          <a:p>
            <a:pPr lvl="1" eaLnBrk="1" hangingPunct="1"/>
            <a:r>
              <a:rPr lang="en-US" dirty="0"/>
              <a:t>O </a:t>
            </a:r>
            <a:r>
              <a:rPr lang="en-US" dirty="0" err="1"/>
              <a:t>rootlocus</a:t>
            </a:r>
            <a:r>
              <a:rPr lang="en-US" dirty="0"/>
              <a:t> </a:t>
            </a:r>
            <a:r>
              <a:rPr lang="en-US" dirty="0" err="1"/>
              <a:t>pode</a:t>
            </a:r>
            <a:r>
              <a:rPr lang="en-US" dirty="0"/>
              <a:t> ser </a:t>
            </a:r>
            <a:r>
              <a:rPr lang="en-US" dirty="0" err="1"/>
              <a:t>feito</a:t>
            </a:r>
            <a:r>
              <a:rPr lang="en-US" dirty="0"/>
              <a:t> agora da </a:t>
            </a:r>
            <a:r>
              <a:rPr lang="en-US" dirty="0" err="1"/>
              <a:t>maneira</a:t>
            </a:r>
            <a:r>
              <a:rPr lang="en-US" dirty="0"/>
              <a:t> </a:t>
            </a:r>
            <a:r>
              <a:rPr lang="en-US" dirty="0" err="1"/>
              <a:t>tradicional</a:t>
            </a:r>
            <a:r>
              <a:rPr lang="en-US" dirty="0"/>
              <a:t> </a:t>
            </a:r>
            <a:r>
              <a:rPr lang="en-US" dirty="0" err="1"/>
              <a:t>pelo</a:t>
            </a:r>
            <a:r>
              <a:rPr lang="en-US" dirty="0"/>
              <a:t> Octave</a:t>
            </a:r>
          </a:p>
          <a:p>
            <a:pPr lvl="2" eaLnBrk="1" hangingPunct="1"/>
            <a:r>
              <a:rPr lang="en-US" dirty="0" err="1"/>
              <a:t>rlocus</a:t>
            </a:r>
            <a:r>
              <a:rPr lang="en-US" dirty="0"/>
              <a:t>(</a:t>
            </a:r>
            <a:r>
              <a:rPr lang="en-US" dirty="0" err="1"/>
              <a:t>tf</a:t>
            </a:r>
            <a:r>
              <a:rPr lang="en-US" dirty="0"/>
              <a:t>([1 0],[1 0 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9923">
                                            <p:txEl>
                                              <p:pRg st="3" end="3"/>
                                            </p:txEl>
                                          </p:spTgt>
                                        </p:tgtEl>
                                        <p:attrNameLst>
                                          <p:attrName>style.visibility</p:attrName>
                                        </p:attrNameLst>
                                      </p:cBhvr>
                                      <p:to>
                                        <p:strVal val="visible"/>
                                      </p:to>
                                    </p:set>
                                    <p:animEffect transition="in" filter="box(in)">
                                      <p:cBhvr>
                                        <p:cTn id="22" dur="500"/>
                                        <p:tgtEl>
                                          <p:spTgt spid="209923">
                                            <p:txEl>
                                              <p:pRg st="3" end="3"/>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09923">
                                            <p:txEl>
                                              <p:pRg st="4" end="4"/>
                                            </p:txEl>
                                          </p:spTgt>
                                        </p:tgtEl>
                                        <p:attrNameLst>
                                          <p:attrName>style.visibility</p:attrName>
                                        </p:attrNameLst>
                                      </p:cBhvr>
                                      <p:to>
                                        <p:strVal val="visible"/>
                                      </p:to>
                                    </p:set>
                                    <p:animEffect transition="in" filter="box(in)">
                                      <p:cBhvr>
                                        <p:cTn id="25" dur="500"/>
                                        <p:tgtEl>
                                          <p:spTgt spid="209923">
                                            <p:txEl>
                                              <p:pRg st="4" end="4"/>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09923">
                                            <p:txEl>
                                              <p:pRg st="5" end="5"/>
                                            </p:txEl>
                                          </p:spTgt>
                                        </p:tgtEl>
                                        <p:attrNameLst>
                                          <p:attrName>style.visibility</p:attrName>
                                        </p:attrNameLst>
                                      </p:cBhvr>
                                      <p:to>
                                        <p:strVal val="visible"/>
                                      </p:to>
                                    </p:set>
                                    <p:animEffect transition="in" filter="box(in)">
                                      <p:cBhvr>
                                        <p:cTn id="28" dur="500"/>
                                        <p:tgtEl>
                                          <p:spTgt spid="2099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62000"/>
            <a:ext cx="9410700" cy="5381625"/>
          </a:xfrm>
        </p:spPr>
        <p:txBody>
          <a:bodyPr/>
          <a:lstStyle/>
          <a:p>
            <a:pPr eaLnBrk="1" hangingPunct="1"/>
            <a:r>
              <a:rPr lang="en-US"/>
              <a:t>24) Dado G(s)=K/[(s+1)(s+2)(s+3)], pede-se</a:t>
            </a:r>
          </a:p>
          <a:p>
            <a:pPr lvl="1" eaLnBrk="1" hangingPunct="1"/>
            <a:r>
              <a:rPr lang="en-US"/>
              <a:t>Root-locus</a:t>
            </a:r>
          </a:p>
          <a:p>
            <a:pPr lvl="1" eaLnBrk="1" hangingPunct="1"/>
            <a:r>
              <a:rPr lang="en-US"/>
              <a:t>T(s) = K/(K+s</a:t>
            </a:r>
            <a:r>
              <a:rPr lang="en-US" baseline="30000"/>
              <a:t>3</a:t>
            </a:r>
            <a:r>
              <a:rPr lang="en-US"/>
              <a:t>+6s</a:t>
            </a:r>
            <a:r>
              <a:rPr lang="en-US" baseline="30000"/>
              <a:t>2</a:t>
            </a:r>
            <a:r>
              <a:rPr lang="en-US"/>
              <a:t>+11s+6)</a:t>
            </a:r>
          </a:p>
          <a:p>
            <a:pPr lvl="1" eaLnBrk="1" hangingPunct="1"/>
            <a:r>
              <a:rPr lang="en-US"/>
              <a:t>K para 20% de ultrapassagem</a:t>
            </a:r>
          </a:p>
          <a:p>
            <a:pPr lvl="2" eaLnBrk="1" hangingPunct="1"/>
            <a:r>
              <a:rPr lang="el-GR"/>
              <a:t>ε</a:t>
            </a:r>
            <a:r>
              <a:rPr lang="en-US"/>
              <a:t> = -ln(0,2)/raiz[pi</a:t>
            </a:r>
            <a:r>
              <a:rPr lang="en-US" baseline="30000"/>
              <a:t>2</a:t>
            </a:r>
            <a:r>
              <a:rPr lang="en-US"/>
              <a:t> +ln</a:t>
            </a:r>
            <a:r>
              <a:rPr lang="en-US" baseline="30000"/>
              <a:t>2</a:t>
            </a:r>
            <a:r>
              <a:rPr lang="en-US"/>
              <a:t>(0,2)] = 0,46; sen </a:t>
            </a:r>
            <a:r>
              <a:rPr lang="el-GR"/>
              <a:t>θ</a:t>
            </a:r>
            <a:r>
              <a:rPr lang="en-US"/>
              <a:t> = 0,88</a:t>
            </a:r>
          </a:p>
          <a:p>
            <a:pPr lvl="2" eaLnBrk="1" hangingPunct="1"/>
            <a:r>
              <a:rPr lang="en-US"/>
              <a:t>s = a*(-0,46+i0,88);gs : 1/((s+1)*(s+2)*(s+3)); K : -1/gs;</a:t>
            </a:r>
          </a:p>
          <a:p>
            <a:pPr lvl="2" eaLnBrk="1" hangingPunct="1"/>
            <a:r>
              <a:rPr lang="en-US"/>
              <a:t>K : expand(K); Theta : carg(K); Valor : tan(Theta); </a:t>
            </a:r>
          </a:p>
          <a:p>
            <a:pPr lvl="2" eaLnBrk="1" hangingPunct="1"/>
            <a:r>
              <a:rPr lang="en-US"/>
              <a:t>Expr : num(Valor); allroots(Expr); a=1.90</a:t>
            </a:r>
          </a:p>
          <a:p>
            <a:pPr lvl="2" eaLnBrk="1" hangingPunct="1"/>
            <a:r>
              <a:rPr lang="en-US"/>
              <a:t>a : 1.90; s : a*(-0,46+i0,88); gs : 1/((s+1)*(s+2)*(s+3)); </a:t>
            </a:r>
          </a:p>
          <a:p>
            <a:pPr lvl="2" eaLnBrk="1" hangingPunct="1"/>
            <a:r>
              <a:rPr lang="en-US"/>
              <a:t>K : -1/gs; abs(K) -&gt; 9.14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9923">
                                            <p:txEl>
                                              <p:pRg st="1" end="1"/>
                                            </p:txEl>
                                          </p:spTgt>
                                        </p:tgtEl>
                                        <p:attrNameLst>
                                          <p:attrName>style.visibility</p:attrName>
                                        </p:attrNameLst>
                                      </p:cBhvr>
                                      <p:to>
                                        <p:strVal val="visible"/>
                                      </p:to>
                                    </p:set>
                                    <p:animEffect transition="in" filter="box(in)">
                                      <p:cBhvr>
                                        <p:cTn id="10" dur="500"/>
                                        <p:tgtEl>
                                          <p:spTgt spid="209923">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09923">
                                            <p:txEl>
                                              <p:pRg st="2" end="2"/>
                                            </p:txEl>
                                          </p:spTgt>
                                        </p:tgtEl>
                                        <p:attrNameLst>
                                          <p:attrName>style.visibility</p:attrName>
                                        </p:attrNameLst>
                                      </p:cBhvr>
                                      <p:to>
                                        <p:strVal val="visible"/>
                                      </p:to>
                                    </p:set>
                                    <p:animEffect transition="in" filter="box(in)">
                                      <p:cBhvr>
                                        <p:cTn id="13" dur="500"/>
                                        <p:tgtEl>
                                          <p:spTgt spid="209923">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09923">
                                            <p:txEl>
                                              <p:pRg st="3" end="3"/>
                                            </p:txEl>
                                          </p:spTgt>
                                        </p:tgtEl>
                                        <p:attrNameLst>
                                          <p:attrName>style.visibility</p:attrName>
                                        </p:attrNameLst>
                                      </p:cBhvr>
                                      <p:to>
                                        <p:strVal val="visible"/>
                                      </p:to>
                                    </p:set>
                                    <p:animEffect transition="in" filter="box(in)">
                                      <p:cBhvr>
                                        <p:cTn id="16" dur="500"/>
                                        <p:tgtEl>
                                          <p:spTgt spid="209923">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09923">
                                            <p:txEl>
                                              <p:pRg st="4" end="4"/>
                                            </p:txEl>
                                          </p:spTgt>
                                        </p:tgtEl>
                                        <p:attrNameLst>
                                          <p:attrName>style.visibility</p:attrName>
                                        </p:attrNameLst>
                                      </p:cBhvr>
                                      <p:to>
                                        <p:strVal val="visible"/>
                                      </p:to>
                                    </p:set>
                                    <p:animEffect transition="in" filter="box(in)">
                                      <p:cBhvr>
                                        <p:cTn id="19" dur="500"/>
                                        <p:tgtEl>
                                          <p:spTgt spid="209923">
                                            <p:txEl>
                                              <p:pRg st="4" end="4"/>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09923">
                                            <p:txEl>
                                              <p:pRg st="5" end="5"/>
                                            </p:txEl>
                                          </p:spTgt>
                                        </p:tgtEl>
                                        <p:attrNameLst>
                                          <p:attrName>style.visibility</p:attrName>
                                        </p:attrNameLst>
                                      </p:cBhvr>
                                      <p:to>
                                        <p:strVal val="visible"/>
                                      </p:to>
                                    </p:set>
                                    <p:animEffect transition="in" filter="box(in)">
                                      <p:cBhvr>
                                        <p:cTn id="22" dur="500"/>
                                        <p:tgtEl>
                                          <p:spTgt spid="209923">
                                            <p:txEl>
                                              <p:pRg st="5" end="5"/>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09923">
                                            <p:txEl>
                                              <p:pRg st="6" end="6"/>
                                            </p:txEl>
                                          </p:spTgt>
                                        </p:tgtEl>
                                        <p:attrNameLst>
                                          <p:attrName>style.visibility</p:attrName>
                                        </p:attrNameLst>
                                      </p:cBhvr>
                                      <p:to>
                                        <p:strVal val="visible"/>
                                      </p:to>
                                    </p:set>
                                    <p:animEffect transition="in" filter="box(in)">
                                      <p:cBhvr>
                                        <p:cTn id="25" dur="500"/>
                                        <p:tgtEl>
                                          <p:spTgt spid="209923">
                                            <p:txEl>
                                              <p:pRg st="6" end="6"/>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09923">
                                            <p:txEl>
                                              <p:pRg st="7" end="7"/>
                                            </p:txEl>
                                          </p:spTgt>
                                        </p:tgtEl>
                                        <p:attrNameLst>
                                          <p:attrName>style.visibility</p:attrName>
                                        </p:attrNameLst>
                                      </p:cBhvr>
                                      <p:to>
                                        <p:strVal val="visible"/>
                                      </p:to>
                                    </p:set>
                                    <p:animEffect transition="in" filter="box(in)">
                                      <p:cBhvr>
                                        <p:cTn id="28" dur="500"/>
                                        <p:tgtEl>
                                          <p:spTgt spid="209923">
                                            <p:txEl>
                                              <p:pRg st="7" end="7"/>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09923">
                                            <p:txEl>
                                              <p:pRg st="8" end="8"/>
                                            </p:txEl>
                                          </p:spTgt>
                                        </p:tgtEl>
                                        <p:attrNameLst>
                                          <p:attrName>style.visibility</p:attrName>
                                        </p:attrNameLst>
                                      </p:cBhvr>
                                      <p:to>
                                        <p:strVal val="visible"/>
                                      </p:to>
                                    </p:set>
                                    <p:animEffect transition="in" filter="box(in)">
                                      <p:cBhvr>
                                        <p:cTn id="31" dur="500"/>
                                        <p:tgtEl>
                                          <p:spTgt spid="209923">
                                            <p:txEl>
                                              <p:pRg st="8" end="8"/>
                                            </p:txEl>
                                          </p:spTgt>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209923">
                                            <p:txEl>
                                              <p:pRg st="9" end="9"/>
                                            </p:txEl>
                                          </p:spTgt>
                                        </p:tgtEl>
                                        <p:attrNameLst>
                                          <p:attrName>style.visibility</p:attrName>
                                        </p:attrNameLst>
                                      </p:cBhvr>
                                      <p:to>
                                        <p:strVal val="visible"/>
                                      </p:to>
                                    </p:set>
                                    <p:animEffect transition="in" filter="box(in)">
                                      <p:cBhvr>
                                        <p:cTn id="34" dur="500"/>
                                        <p:tgtEl>
                                          <p:spTgt spid="2099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495300" y="762000"/>
            <a:ext cx="9410700" cy="5381625"/>
          </a:xfrm>
        </p:spPr>
        <p:txBody>
          <a:bodyPr/>
          <a:lstStyle/>
          <a:p>
            <a:pPr eaLnBrk="1" hangingPunct="1"/>
            <a:r>
              <a:rPr lang="en-US"/>
              <a:t>25) Dado 							G(s)=K(s</a:t>
            </a:r>
            <a:r>
              <a:rPr lang="en-US" baseline="30000"/>
              <a:t>2 </a:t>
            </a:r>
            <a:r>
              <a:rPr lang="en-US"/>
              <a:t>-2s+2)/[(s+2)(s+4)(s+5)(s+6]</a:t>
            </a:r>
          </a:p>
          <a:p>
            <a:pPr lvl="1" eaLnBrk="1" hangingPunct="1"/>
            <a:r>
              <a:rPr lang="en-US"/>
              <a:t>K para 25% de ultrapassagem</a:t>
            </a:r>
          </a:p>
          <a:p>
            <a:pPr lvl="2" eaLnBrk="1" hangingPunct="1"/>
            <a:r>
              <a:rPr lang="el-GR"/>
              <a:t>ε</a:t>
            </a:r>
            <a:r>
              <a:rPr lang="en-US"/>
              <a:t> = -ln(0,25)/raiz[pi</a:t>
            </a:r>
            <a:r>
              <a:rPr lang="en-US" baseline="30000"/>
              <a:t>2</a:t>
            </a:r>
            <a:r>
              <a:rPr lang="en-US"/>
              <a:t> +ln</a:t>
            </a:r>
            <a:r>
              <a:rPr lang="en-US" baseline="30000"/>
              <a:t>2</a:t>
            </a:r>
            <a:r>
              <a:rPr lang="en-US"/>
              <a:t>(0,25)] = 0,404; sen </a:t>
            </a:r>
            <a:r>
              <a:rPr lang="el-GR"/>
              <a:t>θ</a:t>
            </a:r>
            <a:r>
              <a:rPr lang="en-US"/>
              <a:t> = 0,915</a:t>
            </a:r>
          </a:p>
          <a:p>
            <a:pPr lvl="2" eaLnBrk="1" hangingPunct="1"/>
            <a:r>
              <a:rPr lang="en-US"/>
              <a:t>s = a*(-0,404+i0,915);gs : (s</a:t>
            </a:r>
            <a:r>
              <a:rPr lang="en-US" baseline="30000"/>
              <a:t>2</a:t>
            </a:r>
            <a:r>
              <a:rPr lang="en-US"/>
              <a:t>-2s+4)/((s+1)*(s+2)*(s+3)); </a:t>
            </a:r>
          </a:p>
          <a:p>
            <a:pPr lvl="2" eaLnBrk="1" hangingPunct="1"/>
            <a:r>
              <a:rPr lang="en-US"/>
              <a:t>K : -1/gs; K : expand(K); Theta : carg(K); Valor : tan(Theta); </a:t>
            </a:r>
          </a:p>
          <a:p>
            <a:pPr lvl="2" eaLnBrk="1" hangingPunct="1"/>
            <a:r>
              <a:rPr lang="en-US"/>
              <a:t>Expr : num(ratsimp(Valor)); allroots(Expr); a=1.63</a:t>
            </a:r>
          </a:p>
          <a:p>
            <a:pPr lvl="2" eaLnBrk="1" hangingPunct="1"/>
            <a:r>
              <a:rPr lang="en-US"/>
              <a:t>a : 1.63; s : a*(-0,404+i0,915); </a:t>
            </a:r>
          </a:p>
          <a:p>
            <a:pPr lvl="2" eaLnBrk="1" hangingPunct="1"/>
            <a:r>
              <a:rPr lang="en-US"/>
              <a:t>gs : (s</a:t>
            </a:r>
            <a:r>
              <a:rPr lang="en-US" baseline="30000"/>
              <a:t>2</a:t>
            </a:r>
            <a:r>
              <a:rPr lang="en-US"/>
              <a:t>-2s+4)/((s+1)*(s+2)*(s+3)); K : -1/gs; </a:t>
            </a:r>
          </a:p>
          <a:p>
            <a:pPr lvl="2" eaLnBrk="1" hangingPunct="1"/>
            <a:r>
              <a:rPr lang="en-US"/>
              <a:t>abs(K) -&gt; 36.09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9923">
                                            <p:txEl>
                                              <p:pRg st="1" end="1"/>
                                            </p:txEl>
                                          </p:spTgt>
                                        </p:tgtEl>
                                        <p:attrNameLst>
                                          <p:attrName>style.visibility</p:attrName>
                                        </p:attrNameLst>
                                      </p:cBhvr>
                                      <p:to>
                                        <p:strVal val="visible"/>
                                      </p:to>
                                    </p:set>
                                    <p:animEffect transition="in" filter="box(in)">
                                      <p:cBhvr>
                                        <p:cTn id="10" dur="500"/>
                                        <p:tgtEl>
                                          <p:spTgt spid="209923">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09923">
                                            <p:txEl>
                                              <p:pRg st="2" end="2"/>
                                            </p:txEl>
                                          </p:spTgt>
                                        </p:tgtEl>
                                        <p:attrNameLst>
                                          <p:attrName>style.visibility</p:attrName>
                                        </p:attrNameLst>
                                      </p:cBhvr>
                                      <p:to>
                                        <p:strVal val="visible"/>
                                      </p:to>
                                    </p:set>
                                    <p:animEffect transition="in" filter="box(in)">
                                      <p:cBhvr>
                                        <p:cTn id="13" dur="500"/>
                                        <p:tgtEl>
                                          <p:spTgt spid="209923">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09923">
                                            <p:txEl>
                                              <p:pRg st="3" end="3"/>
                                            </p:txEl>
                                          </p:spTgt>
                                        </p:tgtEl>
                                        <p:attrNameLst>
                                          <p:attrName>style.visibility</p:attrName>
                                        </p:attrNameLst>
                                      </p:cBhvr>
                                      <p:to>
                                        <p:strVal val="visible"/>
                                      </p:to>
                                    </p:set>
                                    <p:animEffect transition="in" filter="box(in)">
                                      <p:cBhvr>
                                        <p:cTn id="16" dur="500"/>
                                        <p:tgtEl>
                                          <p:spTgt spid="209923">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09923">
                                            <p:txEl>
                                              <p:pRg st="4" end="4"/>
                                            </p:txEl>
                                          </p:spTgt>
                                        </p:tgtEl>
                                        <p:attrNameLst>
                                          <p:attrName>style.visibility</p:attrName>
                                        </p:attrNameLst>
                                      </p:cBhvr>
                                      <p:to>
                                        <p:strVal val="visible"/>
                                      </p:to>
                                    </p:set>
                                    <p:animEffect transition="in" filter="box(in)">
                                      <p:cBhvr>
                                        <p:cTn id="19" dur="500"/>
                                        <p:tgtEl>
                                          <p:spTgt spid="209923">
                                            <p:txEl>
                                              <p:pRg st="4" end="4"/>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09923">
                                            <p:txEl>
                                              <p:pRg st="5" end="5"/>
                                            </p:txEl>
                                          </p:spTgt>
                                        </p:tgtEl>
                                        <p:attrNameLst>
                                          <p:attrName>style.visibility</p:attrName>
                                        </p:attrNameLst>
                                      </p:cBhvr>
                                      <p:to>
                                        <p:strVal val="visible"/>
                                      </p:to>
                                    </p:set>
                                    <p:animEffect transition="in" filter="box(in)">
                                      <p:cBhvr>
                                        <p:cTn id="22" dur="500"/>
                                        <p:tgtEl>
                                          <p:spTgt spid="209923">
                                            <p:txEl>
                                              <p:pRg st="5" end="5"/>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09923">
                                            <p:txEl>
                                              <p:pRg st="6" end="6"/>
                                            </p:txEl>
                                          </p:spTgt>
                                        </p:tgtEl>
                                        <p:attrNameLst>
                                          <p:attrName>style.visibility</p:attrName>
                                        </p:attrNameLst>
                                      </p:cBhvr>
                                      <p:to>
                                        <p:strVal val="visible"/>
                                      </p:to>
                                    </p:set>
                                    <p:animEffect transition="in" filter="box(in)">
                                      <p:cBhvr>
                                        <p:cTn id="25" dur="500"/>
                                        <p:tgtEl>
                                          <p:spTgt spid="209923">
                                            <p:txEl>
                                              <p:pRg st="6" end="6"/>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09923">
                                            <p:txEl>
                                              <p:pRg st="7" end="7"/>
                                            </p:txEl>
                                          </p:spTgt>
                                        </p:tgtEl>
                                        <p:attrNameLst>
                                          <p:attrName>style.visibility</p:attrName>
                                        </p:attrNameLst>
                                      </p:cBhvr>
                                      <p:to>
                                        <p:strVal val="visible"/>
                                      </p:to>
                                    </p:set>
                                    <p:animEffect transition="in" filter="box(in)">
                                      <p:cBhvr>
                                        <p:cTn id="28" dur="500"/>
                                        <p:tgtEl>
                                          <p:spTgt spid="209923">
                                            <p:txEl>
                                              <p:pRg st="7" end="7"/>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09923">
                                            <p:txEl>
                                              <p:pRg st="8" end="8"/>
                                            </p:txEl>
                                          </p:spTgt>
                                        </p:tgtEl>
                                        <p:attrNameLst>
                                          <p:attrName>style.visibility</p:attrName>
                                        </p:attrNameLst>
                                      </p:cBhvr>
                                      <p:to>
                                        <p:strVal val="visible"/>
                                      </p:to>
                                    </p:set>
                                    <p:animEffect transition="in" filter="box(in)">
                                      <p:cBhvr>
                                        <p:cTn id="31" dur="500"/>
                                        <p:tgtEl>
                                          <p:spTgt spid="2099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0" y="855663"/>
            <a:ext cx="9483725" cy="5381625"/>
          </a:xfrm>
        </p:spPr>
        <p:txBody>
          <a:bodyPr/>
          <a:lstStyle/>
          <a:p>
            <a:pPr eaLnBrk="1" hangingPunct="1"/>
            <a:r>
              <a:rPr lang="en-US"/>
              <a:t>40) Dado : G(s)=K/[(s+1)(s+3)(s+6)</a:t>
            </a:r>
            <a:r>
              <a:rPr lang="en-US" baseline="30000"/>
              <a:t>2</a:t>
            </a:r>
            <a:r>
              <a:rPr lang="en-US"/>
              <a:t>]</a:t>
            </a:r>
          </a:p>
          <a:p>
            <a:pPr lvl="1" eaLnBrk="1" hangingPunct="1"/>
            <a:r>
              <a:rPr lang="en-US"/>
              <a:t>O valor de ganho para um tempo de ass. de 4s</a:t>
            </a:r>
          </a:p>
          <a:p>
            <a:pPr lvl="1" eaLnBrk="1" hangingPunct="1"/>
            <a:r>
              <a:rPr lang="en-US"/>
              <a:t>Ts = 4/SigmaD -&gt; SigmaD = 1</a:t>
            </a:r>
          </a:p>
          <a:p>
            <a:pPr lvl="1" eaLnBrk="1" hangingPunct="1"/>
            <a:r>
              <a:rPr lang="en-US"/>
              <a:t>s : -1+jw</a:t>
            </a:r>
          </a:p>
          <a:p>
            <a:pPr lvl="1" eaLnBrk="1" hangingPunct="1"/>
            <a:r>
              <a:rPr lang="en-US"/>
              <a:t>gs : 1/((s+1)*(s+3)*((s+6)^2))</a:t>
            </a:r>
          </a:p>
          <a:p>
            <a:pPr lvl="1" eaLnBrk="1" hangingPunct="1"/>
            <a:r>
              <a:rPr lang="en-US"/>
              <a:t>K : -1/gh</a:t>
            </a:r>
          </a:p>
          <a:p>
            <a:pPr lvl="1" eaLnBrk="1" hangingPunct="1"/>
            <a:r>
              <a:rPr lang="en-US"/>
              <a:t>carg(K) -&gt; tan(%) -&gt; solve(%=0,w)</a:t>
            </a:r>
          </a:p>
          <a:p>
            <a:pPr lvl="1" eaLnBrk="1" hangingPunct="1"/>
            <a:r>
              <a:rPr lang="en-US"/>
              <a:t>w = 2,0412 // s : -1+%i*2.0412</a:t>
            </a:r>
          </a:p>
          <a:p>
            <a:pPr lvl="1" eaLnBrk="1" hangingPunct="1"/>
            <a:r>
              <a:rPr lang="en-US"/>
              <a:t>gs : 1/((s+1)*(s+3)*((s+6)^2))  // K : -1/gs</a:t>
            </a:r>
          </a:p>
          <a:p>
            <a:pPr lvl="1" eaLnBrk="1" hangingPunct="1"/>
            <a:r>
              <a:rPr lang="en-US"/>
              <a:t>abs(K) =&gt; 170 // carg(K) =&gt; 0 (ok!!!)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9923">
                                            <p:txEl>
                                              <p:pRg st="1" end="1"/>
                                            </p:txEl>
                                          </p:spTgt>
                                        </p:tgtEl>
                                        <p:attrNameLst>
                                          <p:attrName>style.visibility</p:attrName>
                                        </p:attrNameLst>
                                      </p:cBhvr>
                                      <p:to>
                                        <p:strVal val="visible"/>
                                      </p:to>
                                    </p:set>
                                    <p:animEffect transition="in" filter="box(in)">
                                      <p:cBhvr>
                                        <p:cTn id="10" dur="500"/>
                                        <p:tgtEl>
                                          <p:spTgt spid="209923">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09923">
                                            <p:txEl>
                                              <p:pRg st="2" end="2"/>
                                            </p:txEl>
                                          </p:spTgt>
                                        </p:tgtEl>
                                        <p:attrNameLst>
                                          <p:attrName>style.visibility</p:attrName>
                                        </p:attrNameLst>
                                      </p:cBhvr>
                                      <p:to>
                                        <p:strVal val="visible"/>
                                      </p:to>
                                    </p:set>
                                    <p:animEffect transition="in" filter="box(in)">
                                      <p:cBhvr>
                                        <p:cTn id="13" dur="500"/>
                                        <p:tgtEl>
                                          <p:spTgt spid="209923">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09923">
                                            <p:txEl>
                                              <p:pRg st="3" end="3"/>
                                            </p:txEl>
                                          </p:spTgt>
                                        </p:tgtEl>
                                        <p:attrNameLst>
                                          <p:attrName>style.visibility</p:attrName>
                                        </p:attrNameLst>
                                      </p:cBhvr>
                                      <p:to>
                                        <p:strVal val="visible"/>
                                      </p:to>
                                    </p:set>
                                    <p:animEffect transition="in" filter="box(in)">
                                      <p:cBhvr>
                                        <p:cTn id="16" dur="500"/>
                                        <p:tgtEl>
                                          <p:spTgt spid="209923">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09923">
                                            <p:txEl>
                                              <p:pRg st="4" end="4"/>
                                            </p:txEl>
                                          </p:spTgt>
                                        </p:tgtEl>
                                        <p:attrNameLst>
                                          <p:attrName>style.visibility</p:attrName>
                                        </p:attrNameLst>
                                      </p:cBhvr>
                                      <p:to>
                                        <p:strVal val="visible"/>
                                      </p:to>
                                    </p:set>
                                    <p:animEffect transition="in" filter="box(in)">
                                      <p:cBhvr>
                                        <p:cTn id="19" dur="500"/>
                                        <p:tgtEl>
                                          <p:spTgt spid="209923">
                                            <p:txEl>
                                              <p:pRg st="4" end="4"/>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09923">
                                            <p:txEl>
                                              <p:pRg st="5" end="5"/>
                                            </p:txEl>
                                          </p:spTgt>
                                        </p:tgtEl>
                                        <p:attrNameLst>
                                          <p:attrName>style.visibility</p:attrName>
                                        </p:attrNameLst>
                                      </p:cBhvr>
                                      <p:to>
                                        <p:strVal val="visible"/>
                                      </p:to>
                                    </p:set>
                                    <p:animEffect transition="in" filter="box(in)">
                                      <p:cBhvr>
                                        <p:cTn id="22" dur="500"/>
                                        <p:tgtEl>
                                          <p:spTgt spid="209923">
                                            <p:txEl>
                                              <p:pRg st="5" end="5"/>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09923">
                                            <p:txEl>
                                              <p:pRg st="6" end="6"/>
                                            </p:txEl>
                                          </p:spTgt>
                                        </p:tgtEl>
                                        <p:attrNameLst>
                                          <p:attrName>style.visibility</p:attrName>
                                        </p:attrNameLst>
                                      </p:cBhvr>
                                      <p:to>
                                        <p:strVal val="visible"/>
                                      </p:to>
                                    </p:set>
                                    <p:animEffect transition="in" filter="box(in)">
                                      <p:cBhvr>
                                        <p:cTn id="25" dur="500"/>
                                        <p:tgtEl>
                                          <p:spTgt spid="209923">
                                            <p:txEl>
                                              <p:pRg st="6" end="6"/>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09923">
                                            <p:txEl>
                                              <p:pRg st="7" end="7"/>
                                            </p:txEl>
                                          </p:spTgt>
                                        </p:tgtEl>
                                        <p:attrNameLst>
                                          <p:attrName>style.visibility</p:attrName>
                                        </p:attrNameLst>
                                      </p:cBhvr>
                                      <p:to>
                                        <p:strVal val="visible"/>
                                      </p:to>
                                    </p:set>
                                    <p:animEffect transition="in" filter="box(in)">
                                      <p:cBhvr>
                                        <p:cTn id="28" dur="500"/>
                                        <p:tgtEl>
                                          <p:spTgt spid="209923">
                                            <p:txEl>
                                              <p:pRg st="7" end="7"/>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09923">
                                            <p:txEl>
                                              <p:pRg st="8" end="8"/>
                                            </p:txEl>
                                          </p:spTgt>
                                        </p:tgtEl>
                                        <p:attrNameLst>
                                          <p:attrName>style.visibility</p:attrName>
                                        </p:attrNameLst>
                                      </p:cBhvr>
                                      <p:to>
                                        <p:strVal val="visible"/>
                                      </p:to>
                                    </p:set>
                                    <p:animEffect transition="in" filter="box(in)">
                                      <p:cBhvr>
                                        <p:cTn id="31" dur="500"/>
                                        <p:tgtEl>
                                          <p:spTgt spid="209923">
                                            <p:txEl>
                                              <p:pRg st="8" end="8"/>
                                            </p:txEl>
                                          </p:spTgt>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209923">
                                            <p:txEl>
                                              <p:pRg st="9" end="9"/>
                                            </p:txEl>
                                          </p:spTgt>
                                        </p:tgtEl>
                                        <p:attrNameLst>
                                          <p:attrName>style.visibility</p:attrName>
                                        </p:attrNameLst>
                                      </p:cBhvr>
                                      <p:to>
                                        <p:strVal val="visible"/>
                                      </p:to>
                                    </p:set>
                                    <p:animEffect transition="in" filter="box(in)">
                                      <p:cBhvr>
                                        <p:cTn id="34" dur="500"/>
                                        <p:tgtEl>
                                          <p:spTgt spid="2099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ítulo 1"/>
          <p:cNvSpPr>
            <a:spLocks noGrp="1"/>
          </p:cNvSpPr>
          <p:nvPr>
            <p:ph type="title" idx="4294967295"/>
          </p:nvPr>
        </p:nvSpPr>
        <p:spPr>
          <a:xfrm>
            <a:off x="600075" y="209550"/>
            <a:ext cx="9305925" cy="533400"/>
          </a:xfrm>
        </p:spPr>
        <p:txBody>
          <a:bodyPr/>
          <a:lstStyle/>
          <a:p>
            <a:pPr eaLnBrk="1" hangingPunct="1"/>
            <a:r>
              <a:rPr lang="en-US"/>
              <a:t>Nise, cap.8, pag.341</a:t>
            </a:r>
            <a:endParaRPr lang="pt-BR"/>
          </a:p>
        </p:txBody>
      </p:sp>
      <p:sp>
        <p:nvSpPr>
          <p:cNvPr id="209923" name="Espaço Reservado para Conteúdo 2"/>
          <p:cNvSpPr>
            <a:spLocks noGrp="1"/>
          </p:cNvSpPr>
          <p:nvPr>
            <p:ph idx="4294967295"/>
          </p:nvPr>
        </p:nvSpPr>
        <p:spPr>
          <a:xfrm>
            <a:off x="0" y="855663"/>
            <a:ext cx="9483725" cy="5381625"/>
          </a:xfrm>
        </p:spPr>
        <p:txBody>
          <a:bodyPr/>
          <a:lstStyle/>
          <a:p>
            <a:pPr eaLnBrk="1" hangingPunct="1"/>
            <a:r>
              <a:rPr lang="en-US"/>
              <a:t>40) Dado : G(s)=K/[(s+1)(s+3)(s+6)</a:t>
            </a:r>
            <a:r>
              <a:rPr lang="en-US" baseline="30000"/>
              <a:t>2</a:t>
            </a:r>
            <a:r>
              <a:rPr lang="en-US"/>
              <a:t>]</a:t>
            </a:r>
          </a:p>
          <a:p>
            <a:pPr lvl="1" eaLnBrk="1" hangingPunct="1"/>
            <a:r>
              <a:rPr lang="en-US"/>
              <a:t>O valor de ganho para um sistema criticamente amortecido</a:t>
            </a:r>
          </a:p>
          <a:p>
            <a:pPr lvl="1" eaLnBrk="1" hangingPunct="1"/>
            <a:r>
              <a:rPr lang="en-US"/>
              <a:t>gs : 1/((s+1)*(s+3)*((s+6)^2))</a:t>
            </a:r>
          </a:p>
          <a:p>
            <a:pPr lvl="1" eaLnBrk="1" hangingPunct="1"/>
            <a:r>
              <a:rPr lang="en-US"/>
              <a:t>K : -1/gh</a:t>
            </a:r>
          </a:p>
          <a:p>
            <a:pPr lvl="1" eaLnBrk="1" hangingPunct="1"/>
            <a:r>
              <a:rPr lang="en-US"/>
              <a:t>diff(K,s) -&gt;solve(%,s) -&gt;s =-4,22 // s =-1.77 // s =-6</a:t>
            </a:r>
          </a:p>
          <a:p>
            <a:pPr lvl="1" eaLnBrk="1" hangingPunct="1"/>
            <a:r>
              <a:rPr lang="en-US"/>
              <a:t>Recalculando : </a:t>
            </a:r>
          </a:p>
          <a:p>
            <a:pPr lvl="2" eaLnBrk="1" hangingPunct="1"/>
            <a:r>
              <a:rPr lang="en-US"/>
              <a:t>Para s = -6 -&gt; K = 0 ( início do root-locus )</a:t>
            </a:r>
          </a:p>
          <a:p>
            <a:pPr lvl="2" eaLnBrk="1" hangingPunct="1"/>
            <a:r>
              <a:rPr lang="en-US"/>
              <a:t>Para s = -4,22 -&gt; K= -12,45 ( valor negativo )</a:t>
            </a:r>
          </a:p>
          <a:p>
            <a:pPr lvl="2" eaLnBrk="1" hangingPunct="1"/>
            <a:r>
              <a:rPr lang="en-US"/>
              <a:t>Para s = -1,77 -&gt; K= 16,94 (OK!)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9923">
                                            <p:txEl>
                                              <p:pRg st="1" end="1"/>
                                            </p:txEl>
                                          </p:spTgt>
                                        </p:tgtEl>
                                        <p:attrNameLst>
                                          <p:attrName>style.visibility</p:attrName>
                                        </p:attrNameLst>
                                      </p:cBhvr>
                                      <p:to>
                                        <p:strVal val="visible"/>
                                      </p:to>
                                    </p:set>
                                    <p:animEffect transition="in" filter="box(in)">
                                      <p:cBhvr>
                                        <p:cTn id="10" dur="500"/>
                                        <p:tgtEl>
                                          <p:spTgt spid="209923">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09923">
                                            <p:txEl>
                                              <p:pRg st="2" end="2"/>
                                            </p:txEl>
                                          </p:spTgt>
                                        </p:tgtEl>
                                        <p:attrNameLst>
                                          <p:attrName>style.visibility</p:attrName>
                                        </p:attrNameLst>
                                      </p:cBhvr>
                                      <p:to>
                                        <p:strVal val="visible"/>
                                      </p:to>
                                    </p:set>
                                    <p:animEffect transition="in" filter="box(in)">
                                      <p:cBhvr>
                                        <p:cTn id="13" dur="500"/>
                                        <p:tgtEl>
                                          <p:spTgt spid="209923">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09923">
                                            <p:txEl>
                                              <p:pRg st="3" end="3"/>
                                            </p:txEl>
                                          </p:spTgt>
                                        </p:tgtEl>
                                        <p:attrNameLst>
                                          <p:attrName>style.visibility</p:attrName>
                                        </p:attrNameLst>
                                      </p:cBhvr>
                                      <p:to>
                                        <p:strVal val="visible"/>
                                      </p:to>
                                    </p:set>
                                    <p:animEffect transition="in" filter="box(in)">
                                      <p:cBhvr>
                                        <p:cTn id="16" dur="500"/>
                                        <p:tgtEl>
                                          <p:spTgt spid="209923">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09923">
                                            <p:txEl>
                                              <p:pRg st="4" end="4"/>
                                            </p:txEl>
                                          </p:spTgt>
                                        </p:tgtEl>
                                        <p:attrNameLst>
                                          <p:attrName>style.visibility</p:attrName>
                                        </p:attrNameLst>
                                      </p:cBhvr>
                                      <p:to>
                                        <p:strVal val="visible"/>
                                      </p:to>
                                    </p:set>
                                    <p:animEffect transition="in" filter="box(in)">
                                      <p:cBhvr>
                                        <p:cTn id="19" dur="500"/>
                                        <p:tgtEl>
                                          <p:spTgt spid="209923">
                                            <p:txEl>
                                              <p:pRg st="4" end="4"/>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09923">
                                            <p:txEl>
                                              <p:pRg st="5" end="5"/>
                                            </p:txEl>
                                          </p:spTgt>
                                        </p:tgtEl>
                                        <p:attrNameLst>
                                          <p:attrName>style.visibility</p:attrName>
                                        </p:attrNameLst>
                                      </p:cBhvr>
                                      <p:to>
                                        <p:strVal val="visible"/>
                                      </p:to>
                                    </p:set>
                                    <p:animEffect transition="in" filter="box(in)">
                                      <p:cBhvr>
                                        <p:cTn id="22" dur="500"/>
                                        <p:tgtEl>
                                          <p:spTgt spid="209923">
                                            <p:txEl>
                                              <p:pRg st="5" end="5"/>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09923">
                                            <p:txEl>
                                              <p:pRg st="6" end="6"/>
                                            </p:txEl>
                                          </p:spTgt>
                                        </p:tgtEl>
                                        <p:attrNameLst>
                                          <p:attrName>style.visibility</p:attrName>
                                        </p:attrNameLst>
                                      </p:cBhvr>
                                      <p:to>
                                        <p:strVal val="visible"/>
                                      </p:to>
                                    </p:set>
                                    <p:animEffect transition="in" filter="box(in)">
                                      <p:cBhvr>
                                        <p:cTn id="25" dur="500"/>
                                        <p:tgtEl>
                                          <p:spTgt spid="209923">
                                            <p:txEl>
                                              <p:pRg st="6" end="6"/>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09923">
                                            <p:txEl>
                                              <p:pRg st="7" end="7"/>
                                            </p:txEl>
                                          </p:spTgt>
                                        </p:tgtEl>
                                        <p:attrNameLst>
                                          <p:attrName>style.visibility</p:attrName>
                                        </p:attrNameLst>
                                      </p:cBhvr>
                                      <p:to>
                                        <p:strVal val="visible"/>
                                      </p:to>
                                    </p:set>
                                    <p:animEffect transition="in" filter="box(in)">
                                      <p:cBhvr>
                                        <p:cTn id="28" dur="500"/>
                                        <p:tgtEl>
                                          <p:spTgt spid="209923">
                                            <p:txEl>
                                              <p:pRg st="7" end="7"/>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09923">
                                            <p:txEl>
                                              <p:pRg st="8" end="8"/>
                                            </p:txEl>
                                          </p:spTgt>
                                        </p:tgtEl>
                                        <p:attrNameLst>
                                          <p:attrName>style.visibility</p:attrName>
                                        </p:attrNameLst>
                                      </p:cBhvr>
                                      <p:to>
                                        <p:strVal val="visible"/>
                                      </p:to>
                                    </p:set>
                                    <p:animEffect transition="in" filter="box(in)">
                                      <p:cBhvr>
                                        <p:cTn id="31" dur="500"/>
                                        <p:tgtEl>
                                          <p:spTgt spid="2099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0" name="Título 1"/>
          <p:cNvSpPr>
            <a:spLocks noGrp="1"/>
          </p:cNvSpPr>
          <p:nvPr>
            <p:ph type="title"/>
          </p:nvPr>
        </p:nvSpPr>
        <p:spPr/>
        <p:txBody>
          <a:bodyPr/>
          <a:lstStyle/>
          <a:p>
            <a:r>
              <a:rPr lang="en-US"/>
              <a:t>Recordando :</a:t>
            </a:r>
            <a:endParaRPr lang="pt-BR"/>
          </a:p>
        </p:txBody>
      </p:sp>
      <p:pic>
        <p:nvPicPr>
          <p:cNvPr id="92171" name="Picture 2"/>
          <p:cNvPicPr>
            <a:picLocks noChangeAspect="1" noChangeArrowheads="1"/>
          </p:cNvPicPr>
          <p:nvPr/>
        </p:nvPicPr>
        <p:blipFill>
          <a:blip r:embed="rId2"/>
          <a:srcRect/>
          <a:stretch>
            <a:fillRect/>
          </a:stretch>
        </p:blipFill>
        <p:spPr bwMode="auto">
          <a:xfrm>
            <a:off x="4167188" y="1571625"/>
            <a:ext cx="5529262" cy="4224338"/>
          </a:xfrm>
          <a:prstGeom prst="rect">
            <a:avLst/>
          </a:prstGeom>
          <a:noFill/>
          <a:ln w="12700">
            <a:noFill/>
            <a:miter lim="800000"/>
            <a:headEnd type="none" w="sm" len="sm"/>
            <a:tailEnd type="none" w="sm" len="sm"/>
          </a:ln>
        </p:spPr>
      </p:pic>
      <p:graphicFrame>
        <p:nvGraphicFramePr>
          <p:cNvPr id="92162" name="Object 2"/>
          <p:cNvGraphicFramePr>
            <a:graphicFrameLocks noChangeAspect="1"/>
          </p:cNvGraphicFramePr>
          <p:nvPr/>
        </p:nvGraphicFramePr>
        <p:xfrm>
          <a:off x="6769100" y="1000125"/>
          <a:ext cx="3041650" cy="1071563"/>
        </p:xfrm>
        <a:graphic>
          <a:graphicData uri="http://schemas.openxmlformats.org/presentationml/2006/ole">
            <mc:AlternateContent xmlns:mc="http://schemas.openxmlformats.org/markup-compatibility/2006">
              <mc:Choice xmlns:v="urn:schemas-microsoft-com:vml" Requires="v">
                <p:oleObj name="Equação" r:id="rId3" imgW="1333440" imgH="469800" progId="Equation.3">
                  <p:embed/>
                </p:oleObj>
              </mc:Choice>
              <mc:Fallback>
                <p:oleObj name="Equação" r:id="rId3" imgW="13334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100" y="1000125"/>
                        <a:ext cx="3041650"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3" name="Object 5"/>
          <p:cNvGraphicFramePr>
            <a:graphicFrameLocks noChangeAspect="1"/>
          </p:cNvGraphicFramePr>
          <p:nvPr/>
        </p:nvGraphicFramePr>
        <p:xfrm>
          <a:off x="7453313" y="5857875"/>
          <a:ext cx="1360487" cy="461963"/>
        </p:xfrm>
        <a:graphic>
          <a:graphicData uri="http://schemas.openxmlformats.org/presentationml/2006/ole">
            <mc:AlternateContent xmlns:mc="http://schemas.openxmlformats.org/markup-compatibility/2006">
              <mc:Choice xmlns:v="urn:schemas-microsoft-com:vml" Requires="v">
                <p:oleObj name="Equação" r:id="rId5" imgW="596880" imgH="203040" progId="Equation.3">
                  <p:embed/>
                </p:oleObj>
              </mc:Choice>
              <mc:Fallback>
                <p:oleObj name="Equação" r:id="rId5" imgW="5968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313" y="5857875"/>
                        <a:ext cx="136048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6115" name="Object 3"/>
          <p:cNvGraphicFramePr>
            <a:graphicFrameLocks noChangeAspect="1"/>
          </p:cNvGraphicFramePr>
          <p:nvPr/>
        </p:nvGraphicFramePr>
        <p:xfrm>
          <a:off x="452438" y="2262188"/>
          <a:ext cx="2751137" cy="809625"/>
        </p:xfrm>
        <a:graphic>
          <a:graphicData uri="http://schemas.openxmlformats.org/presentationml/2006/ole">
            <mc:AlternateContent xmlns:mc="http://schemas.openxmlformats.org/markup-compatibility/2006">
              <mc:Choice xmlns:v="urn:schemas-microsoft-com:vml" Requires="v">
                <p:oleObj name="Equação" r:id="rId7" imgW="1206360" imgH="355320" progId="Equation.3">
                  <p:embed/>
                </p:oleObj>
              </mc:Choice>
              <mc:Fallback>
                <p:oleObj name="Equação" r:id="rId7" imgW="1206360" imgH="3553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438" y="2262188"/>
                        <a:ext cx="2751137"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6116" name="Object 4"/>
          <p:cNvGraphicFramePr>
            <a:graphicFrameLocks noChangeAspect="1"/>
          </p:cNvGraphicFramePr>
          <p:nvPr/>
        </p:nvGraphicFramePr>
        <p:xfrm>
          <a:off x="388938" y="1000125"/>
          <a:ext cx="4921250" cy="1128713"/>
        </p:xfrm>
        <a:graphic>
          <a:graphicData uri="http://schemas.openxmlformats.org/presentationml/2006/ole">
            <mc:AlternateContent xmlns:mc="http://schemas.openxmlformats.org/markup-compatibility/2006">
              <mc:Choice xmlns:v="urn:schemas-microsoft-com:vml" Requires="v">
                <p:oleObj name="Equação" r:id="rId9" imgW="2158920" imgH="495000" progId="Equation.3">
                  <p:embed/>
                </p:oleObj>
              </mc:Choice>
              <mc:Fallback>
                <p:oleObj name="Equação" r:id="rId9" imgW="2158920" imgH="495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938" y="1000125"/>
                        <a:ext cx="4921250" cy="1128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nvGraphicFramePr>
        <p:xfrm>
          <a:off x="309563" y="4643438"/>
          <a:ext cx="3300412" cy="1100137"/>
        </p:xfrm>
        <a:graphic>
          <a:graphicData uri="http://schemas.openxmlformats.org/presentationml/2006/ole">
            <mc:AlternateContent xmlns:mc="http://schemas.openxmlformats.org/markup-compatibility/2006">
              <mc:Choice xmlns:v="urn:schemas-microsoft-com:vml" Requires="v">
                <p:oleObj name="Equação" r:id="rId11" imgW="1447560" imgH="482400" progId="Equation.3">
                  <p:embed/>
                </p:oleObj>
              </mc:Choice>
              <mc:Fallback>
                <p:oleObj name="Equação" r:id="rId11" imgW="1447560" imgH="482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563" y="4643438"/>
                        <a:ext cx="3300412" cy="110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5091" name="Object 7"/>
          <p:cNvGraphicFramePr>
            <a:graphicFrameLocks noChangeAspect="1"/>
          </p:cNvGraphicFramePr>
          <p:nvPr/>
        </p:nvGraphicFramePr>
        <p:xfrm>
          <a:off x="3857625" y="5786438"/>
          <a:ext cx="2952750" cy="666750"/>
        </p:xfrm>
        <a:graphic>
          <a:graphicData uri="http://schemas.openxmlformats.org/presentationml/2006/ole">
            <mc:AlternateContent xmlns:mc="http://schemas.openxmlformats.org/markup-compatibility/2006">
              <mc:Choice xmlns:v="urn:schemas-microsoft-com:vml" Requires="v">
                <p:oleObj name="Equação" r:id="rId13" imgW="1295280" imgH="291960" progId="Equation.3">
                  <p:embed/>
                </p:oleObj>
              </mc:Choice>
              <mc:Fallback>
                <p:oleObj name="Equação" r:id="rId13" imgW="1295280" imgH="2919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7625" y="5786438"/>
                        <a:ext cx="2952750"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5092" name="Object 8"/>
          <p:cNvGraphicFramePr>
            <a:graphicFrameLocks noChangeAspect="1"/>
          </p:cNvGraphicFramePr>
          <p:nvPr/>
        </p:nvGraphicFramePr>
        <p:xfrm>
          <a:off x="523875" y="5715000"/>
          <a:ext cx="2749550" cy="957263"/>
        </p:xfrm>
        <a:graphic>
          <a:graphicData uri="http://schemas.openxmlformats.org/presentationml/2006/ole">
            <mc:AlternateContent xmlns:mc="http://schemas.openxmlformats.org/markup-compatibility/2006">
              <mc:Choice xmlns:v="urn:schemas-microsoft-com:vml" Requires="v">
                <p:oleObj name="Equação" r:id="rId15" imgW="1206360" imgH="419040" progId="Equation.3">
                  <p:embed/>
                </p:oleObj>
              </mc:Choice>
              <mc:Fallback>
                <p:oleObj name="Equação" r:id="rId15" imgW="1206360" imgH="419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3875" y="5715000"/>
                        <a:ext cx="2749550" cy="957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9" name="Object 11"/>
          <p:cNvGraphicFramePr>
            <a:graphicFrameLocks noChangeAspect="1"/>
          </p:cNvGraphicFramePr>
          <p:nvPr/>
        </p:nvGraphicFramePr>
        <p:xfrm>
          <a:off x="309563" y="3500438"/>
          <a:ext cx="3514725" cy="1000125"/>
        </p:xfrm>
        <a:graphic>
          <a:graphicData uri="http://schemas.openxmlformats.org/presentationml/2006/ole">
            <mc:AlternateContent xmlns:mc="http://schemas.openxmlformats.org/markup-compatibility/2006">
              <mc:Choice xmlns:v="urn:schemas-microsoft-com:vml" Requires="v">
                <p:oleObj name="Equação" r:id="rId17" imgW="1650960" imgH="469800" progId="Equation.3">
                  <p:embed/>
                </p:oleObj>
              </mc:Choice>
              <mc:Fallback>
                <p:oleObj name="Equação" r:id="rId17" imgW="1650960" imgH="469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9563" y="3500438"/>
                        <a:ext cx="3514725"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46115"/>
                                        </p:tgtEl>
                                        <p:attrNameLst>
                                          <p:attrName>style.visibility</p:attrName>
                                        </p:attrNameLst>
                                      </p:cBhvr>
                                      <p:to>
                                        <p:strVal val="visible"/>
                                      </p:to>
                                    </p:set>
                                    <p:animEffect transition="in" filter="box(in)">
                                      <p:cBhvr>
                                        <p:cTn id="7" dur="500"/>
                                        <p:tgtEl>
                                          <p:spTgt spid="346115"/>
                                        </p:tgtEl>
                                      </p:cBhvr>
                                    </p:animEffect>
                                  </p:childTnLst>
                                </p:cTn>
                              </p:par>
                              <p:par>
                                <p:cTn id="8" presetID="4" presetClass="entr" presetSubtype="16" fill="hold" nodeType="withEffect">
                                  <p:stCondLst>
                                    <p:cond delay="0"/>
                                  </p:stCondLst>
                                  <p:childTnLst>
                                    <p:set>
                                      <p:cBhvr>
                                        <p:cTn id="9" dur="1" fill="hold">
                                          <p:stCondLst>
                                            <p:cond delay="0"/>
                                          </p:stCondLst>
                                        </p:cTn>
                                        <p:tgtEl>
                                          <p:spTgt spid="346116"/>
                                        </p:tgtEl>
                                        <p:attrNameLst>
                                          <p:attrName>style.visibility</p:attrName>
                                        </p:attrNameLst>
                                      </p:cBhvr>
                                      <p:to>
                                        <p:strVal val="visible"/>
                                      </p:to>
                                    </p:set>
                                    <p:animEffect transition="in" filter="box(in)">
                                      <p:cBhvr>
                                        <p:cTn id="10" dur="500"/>
                                        <p:tgtEl>
                                          <p:spTgt spid="346116"/>
                                        </p:tgtEl>
                                      </p:cBhvr>
                                    </p:animEffect>
                                  </p:childTnLst>
                                </p:cTn>
                              </p:par>
                              <p:par>
                                <p:cTn id="11" presetID="4"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500"/>
                                        <p:tgtEl>
                                          <p:spTgt spid="5"/>
                                        </p:tgtEl>
                                      </p:cBhvr>
                                    </p:animEffect>
                                  </p:childTnLst>
                                </p:cTn>
                              </p:par>
                              <p:par>
                                <p:cTn id="14" presetID="4" presetClass="entr" presetSubtype="16" fill="hold" nodeType="withEffect">
                                  <p:stCondLst>
                                    <p:cond delay="0"/>
                                  </p:stCondLst>
                                  <p:childTnLst>
                                    <p:set>
                                      <p:cBhvr>
                                        <p:cTn id="15" dur="1" fill="hold">
                                          <p:stCondLst>
                                            <p:cond delay="0"/>
                                          </p:stCondLst>
                                        </p:cTn>
                                        <p:tgtEl>
                                          <p:spTgt spid="345091"/>
                                        </p:tgtEl>
                                        <p:attrNameLst>
                                          <p:attrName>style.visibility</p:attrName>
                                        </p:attrNameLst>
                                      </p:cBhvr>
                                      <p:to>
                                        <p:strVal val="visible"/>
                                      </p:to>
                                    </p:set>
                                    <p:animEffect transition="in" filter="box(in)">
                                      <p:cBhvr>
                                        <p:cTn id="16" dur="500"/>
                                        <p:tgtEl>
                                          <p:spTgt spid="345091"/>
                                        </p:tgtEl>
                                      </p:cBhvr>
                                    </p:animEffect>
                                  </p:childTnLst>
                                </p:cTn>
                              </p:par>
                              <p:par>
                                <p:cTn id="17" presetID="4" presetClass="entr" presetSubtype="16" fill="hold" nodeType="withEffect">
                                  <p:stCondLst>
                                    <p:cond delay="0"/>
                                  </p:stCondLst>
                                  <p:childTnLst>
                                    <p:set>
                                      <p:cBhvr>
                                        <p:cTn id="18" dur="1" fill="hold">
                                          <p:stCondLst>
                                            <p:cond delay="0"/>
                                          </p:stCondLst>
                                        </p:cTn>
                                        <p:tgtEl>
                                          <p:spTgt spid="345092"/>
                                        </p:tgtEl>
                                        <p:attrNameLst>
                                          <p:attrName>style.visibility</p:attrName>
                                        </p:attrNameLst>
                                      </p:cBhvr>
                                      <p:to>
                                        <p:strVal val="visible"/>
                                      </p:to>
                                    </p:set>
                                    <p:animEffect transition="in" filter="box(in)">
                                      <p:cBhvr>
                                        <p:cTn id="19" dur="500"/>
                                        <p:tgtEl>
                                          <p:spTgt spid="345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Título 1"/>
          <p:cNvSpPr>
            <a:spLocks noGrp="1"/>
          </p:cNvSpPr>
          <p:nvPr>
            <p:ph type="title"/>
          </p:nvPr>
        </p:nvSpPr>
        <p:spPr/>
        <p:txBody>
          <a:bodyPr/>
          <a:lstStyle/>
          <a:p>
            <a:r>
              <a:rPr lang="en-US"/>
              <a:t>Tempo de Subida Normalizado </a:t>
            </a:r>
            <a:br>
              <a:rPr lang="en-US"/>
            </a:br>
            <a:r>
              <a:rPr lang="en-US"/>
              <a:t>para w</a:t>
            </a:r>
            <a:r>
              <a:rPr lang="en-US" baseline="-25000"/>
              <a:t>n</a:t>
            </a:r>
            <a:r>
              <a:rPr lang="en-US"/>
              <a:t> =1 x Amortecimento</a:t>
            </a:r>
            <a:endParaRPr lang="pt-BR"/>
          </a:p>
        </p:txBody>
      </p:sp>
      <p:pic>
        <p:nvPicPr>
          <p:cNvPr id="541699" name="Picture 2"/>
          <p:cNvPicPr>
            <a:picLocks noChangeAspect="1" noChangeArrowheads="1"/>
          </p:cNvPicPr>
          <p:nvPr/>
        </p:nvPicPr>
        <p:blipFill>
          <a:blip r:embed="rId2"/>
          <a:srcRect/>
          <a:stretch>
            <a:fillRect/>
          </a:stretch>
        </p:blipFill>
        <p:spPr bwMode="auto">
          <a:xfrm>
            <a:off x="452438" y="1000125"/>
            <a:ext cx="8786812" cy="5580063"/>
          </a:xfrm>
          <a:prstGeom prst="rect">
            <a:avLst/>
          </a:prstGeom>
          <a:noFill/>
          <a:ln w="12700">
            <a:noFill/>
            <a:miter lim="800000"/>
            <a:headEnd type="none" w="sm" len="sm"/>
            <a:tailEnd type="none" w="sm" len="sm"/>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pt-BR" dirty="0">
                <a:solidFill>
                  <a:srgbClr val="000066"/>
                </a:solidFill>
              </a:rPr>
              <a:t>Resumo - I</a:t>
            </a:r>
          </a:p>
        </p:txBody>
      </p:sp>
      <p:sp>
        <p:nvSpPr>
          <p:cNvPr id="4099" name="Rectangle 3"/>
          <p:cNvSpPr>
            <a:spLocks noGrp="1" noChangeArrowheads="1"/>
          </p:cNvSpPr>
          <p:nvPr>
            <p:ph idx="1"/>
          </p:nvPr>
        </p:nvSpPr>
        <p:spPr/>
        <p:txBody>
          <a:bodyPr/>
          <a:lstStyle/>
          <a:p>
            <a:pPr eaLnBrk="1" hangingPunct="1"/>
            <a:r>
              <a:rPr lang="en-US"/>
              <a:t>Condições de comportamento de um sistema de 2a ordem</a:t>
            </a:r>
          </a:p>
          <a:p>
            <a:pPr lvl="1" eaLnBrk="1" hangingPunct="1"/>
            <a:r>
              <a:rPr lang="en-US"/>
              <a:t>UP = exp[-</a:t>
            </a:r>
            <a:r>
              <a:rPr lang="el-GR"/>
              <a:t>ζ</a:t>
            </a:r>
            <a:r>
              <a:rPr lang="en-US"/>
              <a:t>.</a:t>
            </a:r>
            <a:r>
              <a:rPr lang="el-GR"/>
              <a:t>π</a:t>
            </a:r>
            <a:r>
              <a:rPr lang="en-US"/>
              <a:t>/raiz(1-</a:t>
            </a:r>
            <a:r>
              <a:rPr lang="el-GR"/>
              <a:t> ζ</a:t>
            </a:r>
            <a:r>
              <a:rPr lang="en-US" baseline="30000"/>
              <a:t>2</a:t>
            </a:r>
            <a:r>
              <a:rPr lang="en-US"/>
              <a:t>)]</a:t>
            </a:r>
          </a:p>
          <a:p>
            <a:pPr eaLnBrk="1" hangingPunct="1"/>
            <a:endParaRPr lang="en-US"/>
          </a:p>
          <a:p>
            <a:pPr lvl="1" eaLnBrk="1" hangingPunct="1"/>
            <a:r>
              <a:rPr lang="el-GR"/>
              <a:t>ζ</a:t>
            </a:r>
            <a:r>
              <a:rPr lang="en-US"/>
              <a:t> = -ln(UP)/raiz[</a:t>
            </a:r>
            <a:r>
              <a:rPr lang="el-GR"/>
              <a:t>π</a:t>
            </a:r>
            <a:r>
              <a:rPr lang="en-US" baseline="30000"/>
              <a:t>2</a:t>
            </a:r>
            <a:r>
              <a:rPr lang="en-US"/>
              <a:t>+ln(UP)</a:t>
            </a:r>
            <a:r>
              <a:rPr lang="en-US" baseline="30000"/>
              <a:t>2</a:t>
            </a:r>
            <a:r>
              <a:rPr lang="en-US"/>
              <a:t>]</a:t>
            </a:r>
          </a:p>
          <a:p>
            <a:pPr eaLnBrk="1" hangingPunct="1"/>
            <a:endParaRPr lang="en-US"/>
          </a:p>
          <a:p>
            <a:pPr lvl="1" eaLnBrk="1" hangingPunct="1"/>
            <a:r>
              <a:rPr lang="en-US"/>
              <a:t>Tp = </a:t>
            </a:r>
            <a:r>
              <a:rPr lang="el-GR"/>
              <a:t>π</a:t>
            </a:r>
            <a:r>
              <a:rPr lang="en-US"/>
              <a:t>/[</a:t>
            </a:r>
            <a:r>
              <a:rPr lang="el-GR"/>
              <a:t>ω</a:t>
            </a:r>
            <a:r>
              <a:rPr lang="en-US" baseline="-25000"/>
              <a:t>n</a:t>
            </a:r>
            <a:r>
              <a:rPr lang="en-US"/>
              <a:t>raiz(1-</a:t>
            </a:r>
            <a:r>
              <a:rPr lang="el-GR"/>
              <a:t> ζ</a:t>
            </a:r>
            <a:r>
              <a:rPr lang="en-US" baseline="30000"/>
              <a:t>2</a:t>
            </a:r>
            <a:r>
              <a:rPr lang="en-US"/>
              <a:t>)]</a:t>
            </a:r>
            <a:endParaRPr lang="pt-BR"/>
          </a:p>
          <a:p>
            <a:pPr eaLnBrk="1" hangingPunct="1"/>
            <a:endParaRPr lang="en-US"/>
          </a:p>
          <a:p>
            <a:pPr lvl="1" eaLnBrk="1" hangingPunct="1"/>
            <a:r>
              <a:rPr lang="en-US"/>
              <a:t>Ts = 4/(</a:t>
            </a:r>
            <a:r>
              <a:rPr lang="el-GR"/>
              <a:t>ζω</a:t>
            </a:r>
            <a:r>
              <a:rPr lang="en-US" baseline="-25000"/>
              <a:t>n</a:t>
            </a:r>
            <a:r>
              <a:rPr lang="en-US"/>
              <a:t>)</a:t>
            </a:r>
          </a:p>
          <a:p>
            <a:pPr eaLnBrk="1" hangingPunct="1"/>
            <a:endParaRPr lang="en-US"/>
          </a:p>
          <a:p>
            <a:pPr eaLnBrk="1" hangingPunct="1"/>
            <a:endParaRPr lang="pt-B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pt-BR" dirty="0">
                <a:solidFill>
                  <a:srgbClr val="000066"/>
                </a:solidFill>
              </a:rPr>
              <a:t>Resumo - II</a:t>
            </a:r>
          </a:p>
        </p:txBody>
      </p:sp>
      <p:sp>
        <p:nvSpPr>
          <p:cNvPr id="5123" name="Rectangle 3"/>
          <p:cNvSpPr>
            <a:spLocks noGrp="1" noChangeArrowheads="1"/>
          </p:cNvSpPr>
          <p:nvPr>
            <p:ph idx="1"/>
          </p:nvPr>
        </p:nvSpPr>
        <p:spPr>
          <a:xfrm>
            <a:off x="271463" y="785813"/>
            <a:ext cx="9410700" cy="5381625"/>
          </a:xfrm>
        </p:spPr>
        <p:txBody>
          <a:bodyPr/>
          <a:lstStyle/>
          <a:p>
            <a:pPr eaLnBrk="1" hangingPunct="1"/>
            <a:r>
              <a:rPr lang="en-US" dirty="0"/>
              <a:t>Plano </a:t>
            </a:r>
            <a:r>
              <a:rPr lang="en-US" dirty="0" err="1"/>
              <a:t>complexo</a:t>
            </a:r>
            <a:endParaRPr lang="en-US" dirty="0"/>
          </a:p>
          <a:p>
            <a:pPr lvl="1" eaLnBrk="1" hangingPunct="1"/>
            <a:r>
              <a:rPr lang="en-US" dirty="0"/>
              <a:t>Ts </a:t>
            </a:r>
            <a:r>
              <a:rPr lang="en-US" dirty="0" err="1"/>
              <a:t>constante</a:t>
            </a:r>
            <a:r>
              <a:rPr lang="en-US" dirty="0"/>
              <a:t> -&gt; </a:t>
            </a:r>
            <a:r>
              <a:rPr lang="en-US" dirty="0" err="1"/>
              <a:t>Reais</a:t>
            </a:r>
            <a:r>
              <a:rPr lang="en-US" dirty="0"/>
              <a:t> = </a:t>
            </a:r>
            <a:r>
              <a:rPr lang="el-GR" dirty="0"/>
              <a:t>ζω</a:t>
            </a:r>
            <a:r>
              <a:rPr lang="en-US" baseline="-25000" dirty="0"/>
              <a:t>n</a:t>
            </a:r>
            <a:endParaRPr lang="en-US" dirty="0"/>
          </a:p>
          <a:p>
            <a:pPr lvl="1" eaLnBrk="1" hangingPunct="1"/>
            <a:r>
              <a:rPr lang="en-US" dirty="0" err="1"/>
              <a:t>Tp</a:t>
            </a:r>
            <a:r>
              <a:rPr lang="en-US" dirty="0"/>
              <a:t> </a:t>
            </a:r>
            <a:r>
              <a:rPr lang="en-US" dirty="0" err="1"/>
              <a:t>constante</a:t>
            </a:r>
            <a:r>
              <a:rPr lang="en-US" dirty="0"/>
              <a:t> -&gt; </a:t>
            </a:r>
            <a:r>
              <a:rPr lang="en-US" dirty="0" err="1"/>
              <a:t>Imaginários</a:t>
            </a:r>
            <a:r>
              <a:rPr lang="en-US" dirty="0"/>
              <a:t> = </a:t>
            </a:r>
            <a:r>
              <a:rPr lang="el-GR" dirty="0"/>
              <a:t>ω</a:t>
            </a:r>
            <a:r>
              <a:rPr lang="en-US" baseline="-25000" dirty="0" err="1"/>
              <a:t>n</a:t>
            </a:r>
            <a:r>
              <a:rPr lang="en-US" dirty="0" err="1"/>
              <a:t>raiz</a:t>
            </a:r>
            <a:r>
              <a:rPr lang="en-US" dirty="0"/>
              <a:t>(1-</a:t>
            </a:r>
            <a:r>
              <a:rPr lang="el-GR" dirty="0"/>
              <a:t> ζ</a:t>
            </a:r>
            <a:r>
              <a:rPr lang="en-US" baseline="30000" dirty="0"/>
              <a:t>2</a:t>
            </a:r>
            <a:r>
              <a:rPr lang="en-US" dirty="0"/>
              <a:t>)</a:t>
            </a:r>
          </a:p>
          <a:p>
            <a:pPr lvl="1" eaLnBrk="1" hangingPunct="1"/>
            <a:r>
              <a:rPr lang="en-US" dirty="0" err="1"/>
              <a:t>Amortecimento</a:t>
            </a:r>
            <a:r>
              <a:rPr lang="en-US" dirty="0"/>
              <a:t> </a:t>
            </a:r>
            <a:r>
              <a:rPr lang="en-US" dirty="0" err="1"/>
              <a:t>constante</a:t>
            </a:r>
            <a:r>
              <a:rPr lang="en-US" dirty="0"/>
              <a:t> -&gt; </a:t>
            </a:r>
            <a:r>
              <a:rPr lang="el-GR" dirty="0"/>
              <a:t>ζ</a:t>
            </a:r>
            <a:r>
              <a:rPr lang="en-US" dirty="0"/>
              <a:t> </a:t>
            </a:r>
            <a:r>
              <a:rPr lang="en-US" dirty="0" err="1"/>
              <a:t>cte</a:t>
            </a:r>
            <a:r>
              <a:rPr lang="en-US" dirty="0"/>
              <a:t> = </a:t>
            </a:r>
            <a:r>
              <a:rPr lang="en-US" dirty="0" err="1"/>
              <a:t>cos</a:t>
            </a:r>
            <a:r>
              <a:rPr lang="en-US" dirty="0"/>
              <a:t>(</a:t>
            </a:r>
            <a:r>
              <a:rPr lang="el-GR" dirty="0"/>
              <a:t>Θ</a:t>
            </a:r>
            <a:r>
              <a:rPr lang="en-US" dirty="0"/>
              <a:t>) </a:t>
            </a:r>
            <a:r>
              <a:rPr lang="en-US" dirty="0" err="1"/>
              <a:t>cte</a:t>
            </a:r>
            <a:endParaRPr lang="en-US" dirty="0"/>
          </a:p>
          <a:p>
            <a:pPr eaLnBrk="1" hangingPunct="1"/>
            <a:r>
              <a:rPr lang="en-US" dirty="0" err="1"/>
              <a:t>Assíntotas</a:t>
            </a:r>
            <a:r>
              <a:rPr lang="en-US" dirty="0"/>
              <a:t> do </a:t>
            </a:r>
            <a:r>
              <a:rPr lang="en-US" dirty="0" err="1"/>
              <a:t>rootlocus</a:t>
            </a:r>
            <a:endParaRPr lang="en-US" dirty="0"/>
          </a:p>
          <a:p>
            <a:pPr lvl="1" eaLnBrk="1" hangingPunct="1"/>
            <a:r>
              <a:rPr lang="el-GR" dirty="0"/>
              <a:t>σ</a:t>
            </a:r>
            <a:r>
              <a:rPr lang="en-US" dirty="0"/>
              <a:t> = (</a:t>
            </a:r>
            <a:r>
              <a:rPr lang="el-GR" dirty="0"/>
              <a:t>Σ</a:t>
            </a:r>
            <a:r>
              <a:rPr lang="en-US" dirty="0" err="1"/>
              <a:t>polos</a:t>
            </a:r>
            <a:r>
              <a:rPr lang="en-US" dirty="0"/>
              <a:t> – </a:t>
            </a:r>
            <a:r>
              <a:rPr lang="el-GR" dirty="0"/>
              <a:t>Σ</a:t>
            </a:r>
            <a:r>
              <a:rPr lang="en-US" dirty="0"/>
              <a:t>zeros)/(</a:t>
            </a:r>
            <a:r>
              <a:rPr lang="en-US" dirty="0" err="1"/>
              <a:t>n.polos</a:t>
            </a:r>
            <a:r>
              <a:rPr lang="en-US" dirty="0"/>
              <a:t> – </a:t>
            </a:r>
            <a:r>
              <a:rPr lang="en-US" dirty="0" err="1"/>
              <a:t>n.zeros</a:t>
            </a:r>
            <a:r>
              <a:rPr lang="en-US" dirty="0"/>
              <a:t>)</a:t>
            </a:r>
          </a:p>
          <a:p>
            <a:pPr lvl="1" eaLnBrk="1" hangingPunct="1"/>
            <a:r>
              <a:rPr lang="el-GR" dirty="0"/>
              <a:t>Θ</a:t>
            </a:r>
            <a:r>
              <a:rPr lang="en-US" dirty="0"/>
              <a:t> = (2k+1)</a:t>
            </a:r>
            <a:r>
              <a:rPr lang="el-GR" dirty="0"/>
              <a:t> π</a:t>
            </a:r>
            <a:r>
              <a:rPr lang="en-US" dirty="0"/>
              <a:t>/ (</a:t>
            </a:r>
            <a:r>
              <a:rPr lang="en-US" dirty="0" err="1"/>
              <a:t>n.polos</a:t>
            </a:r>
            <a:r>
              <a:rPr lang="en-US" dirty="0"/>
              <a:t> – </a:t>
            </a:r>
            <a:r>
              <a:rPr lang="en-US" dirty="0" err="1"/>
              <a:t>n.zeros</a:t>
            </a:r>
            <a:r>
              <a:rPr lang="en-US" dirty="0"/>
              <a:t>)</a:t>
            </a:r>
          </a:p>
          <a:p>
            <a:pPr eaLnBrk="1" hangingPunct="1"/>
            <a:r>
              <a:rPr lang="en-US" dirty="0" err="1"/>
              <a:t>Pontos</a:t>
            </a:r>
            <a:r>
              <a:rPr lang="en-US" dirty="0"/>
              <a:t> de </a:t>
            </a:r>
            <a:r>
              <a:rPr lang="en-US" dirty="0" err="1"/>
              <a:t>saida</a:t>
            </a:r>
            <a:r>
              <a:rPr lang="en-US" dirty="0"/>
              <a:t> e de </a:t>
            </a:r>
            <a:r>
              <a:rPr lang="en-US" dirty="0" err="1"/>
              <a:t>entrada</a:t>
            </a:r>
            <a:endParaRPr lang="en-US" dirty="0"/>
          </a:p>
          <a:p>
            <a:pPr lvl="1" eaLnBrk="1" hangingPunct="1"/>
            <a:r>
              <a:rPr lang="en-US" dirty="0" err="1"/>
              <a:t>dK</a:t>
            </a:r>
            <a:r>
              <a:rPr lang="en-US" dirty="0"/>
              <a:t>/</a:t>
            </a:r>
            <a:r>
              <a:rPr lang="en-US" dirty="0" err="1"/>
              <a:t>ds</a:t>
            </a:r>
            <a:r>
              <a:rPr lang="en-US" dirty="0"/>
              <a:t> = 0 </a:t>
            </a:r>
          </a:p>
          <a:p>
            <a:pPr lvl="1" eaLnBrk="1" hangingPunct="1"/>
            <a:r>
              <a:rPr lang="en-US" dirty="0"/>
              <a:t>d</a:t>
            </a:r>
            <a:r>
              <a:rPr lang="en-US" baseline="30000" dirty="0"/>
              <a:t>2</a:t>
            </a:r>
            <a:r>
              <a:rPr lang="en-US" dirty="0"/>
              <a:t>K/ds</a:t>
            </a:r>
            <a:r>
              <a:rPr lang="en-US" baseline="30000" dirty="0"/>
              <a:t>2</a:t>
            </a:r>
            <a:r>
              <a:rPr lang="en-US" dirty="0"/>
              <a:t> &lt; 0 -&gt; </a:t>
            </a:r>
            <a:r>
              <a:rPr lang="en-US" dirty="0" err="1"/>
              <a:t>máximo</a:t>
            </a:r>
            <a:r>
              <a:rPr lang="en-US" dirty="0"/>
              <a:t> -&gt; </a:t>
            </a:r>
            <a:r>
              <a:rPr lang="en-US" dirty="0" err="1"/>
              <a:t>saída</a:t>
            </a:r>
            <a:endParaRPr lang="en-US" dirty="0"/>
          </a:p>
          <a:p>
            <a:pPr lvl="1" eaLnBrk="1" hangingPunct="1"/>
            <a:r>
              <a:rPr lang="en-US" dirty="0"/>
              <a:t>d</a:t>
            </a:r>
            <a:r>
              <a:rPr lang="en-US" baseline="30000" dirty="0"/>
              <a:t>2</a:t>
            </a:r>
            <a:r>
              <a:rPr lang="en-US" dirty="0"/>
              <a:t>K/ds</a:t>
            </a:r>
            <a:r>
              <a:rPr lang="en-US" baseline="30000" dirty="0"/>
              <a:t>2</a:t>
            </a:r>
            <a:r>
              <a:rPr lang="en-US" dirty="0"/>
              <a:t> &gt; 0 -&gt; </a:t>
            </a:r>
            <a:r>
              <a:rPr lang="en-US" dirty="0" err="1"/>
              <a:t>mínimo</a:t>
            </a:r>
            <a:r>
              <a:rPr lang="en-US" dirty="0"/>
              <a:t> -&gt; </a:t>
            </a:r>
            <a:r>
              <a:rPr lang="en-US" dirty="0" err="1"/>
              <a:t>entrada</a:t>
            </a:r>
            <a:endParaRPr lang="en-US" dirty="0"/>
          </a:p>
          <a:p>
            <a:pPr lvl="1" eaLnBrk="1" hangingPunct="1">
              <a:buFontTx/>
              <a:buNone/>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Representação</a:t>
            </a:r>
            <a:r>
              <a:rPr lang="en-US" dirty="0"/>
              <a:t> no </a:t>
            </a:r>
            <a:r>
              <a:rPr lang="en-US" dirty="0" err="1"/>
              <a:t>espaço</a:t>
            </a:r>
            <a:r>
              <a:rPr lang="en-US" dirty="0"/>
              <a:t> de </a:t>
            </a:r>
            <a:r>
              <a:rPr lang="en-US" dirty="0" err="1"/>
              <a:t>estados</a:t>
            </a:r>
            <a:endParaRPr lang="pt-BR" dirty="0"/>
          </a:p>
        </p:txBody>
      </p:sp>
      <p:sp>
        <p:nvSpPr>
          <p:cNvPr id="3" name="Espaço Reservado para Conteúdo 2"/>
          <p:cNvSpPr>
            <a:spLocks noGrp="1"/>
          </p:cNvSpPr>
          <p:nvPr>
            <p:ph idx="1"/>
          </p:nvPr>
        </p:nvSpPr>
        <p:spPr>
          <a:xfrm>
            <a:off x="116980" y="904896"/>
            <a:ext cx="9634273" cy="5381625"/>
          </a:xfrm>
        </p:spPr>
        <p:txBody>
          <a:bodyPr/>
          <a:lstStyle/>
          <a:p>
            <a:pPr lvl="1"/>
            <a:r>
              <a:rPr lang="en-US" i="1" dirty="0"/>
              <a:t>A = [0 1 0;0 0 1;-9 -8 -7]; B = [7;8;9]</a:t>
            </a:r>
          </a:p>
          <a:p>
            <a:pPr lvl="1"/>
            <a:r>
              <a:rPr lang="en-US" i="1" dirty="0"/>
              <a:t>C = [2 3 4]; D = 0; sys = </a:t>
            </a:r>
            <a:r>
              <a:rPr lang="en-US" i="1" dirty="0" err="1"/>
              <a:t>ss</a:t>
            </a:r>
            <a:r>
              <a:rPr lang="en-US" i="1" dirty="0"/>
              <a:t>(A,B,C,D)</a:t>
            </a:r>
          </a:p>
          <a:p>
            <a:pPr lvl="2"/>
            <a:r>
              <a:rPr lang="en-US" dirty="0"/>
              <a:t>Gera </a:t>
            </a:r>
            <a:r>
              <a:rPr lang="en-US" dirty="0" err="1"/>
              <a:t>uma</a:t>
            </a:r>
            <a:r>
              <a:rPr lang="en-US" dirty="0"/>
              <a:t> </a:t>
            </a:r>
            <a:r>
              <a:rPr lang="en-US" dirty="0" err="1"/>
              <a:t>representação</a:t>
            </a:r>
            <a:r>
              <a:rPr lang="en-US" dirty="0"/>
              <a:t> no </a:t>
            </a:r>
            <a:r>
              <a:rPr lang="en-US" dirty="0" err="1"/>
              <a:t>espaço</a:t>
            </a:r>
            <a:r>
              <a:rPr lang="en-US" dirty="0"/>
              <a:t> de </a:t>
            </a:r>
            <a:r>
              <a:rPr lang="en-US" dirty="0" err="1"/>
              <a:t>estados</a:t>
            </a:r>
            <a:r>
              <a:rPr lang="en-US" dirty="0"/>
              <a:t> de um </a:t>
            </a:r>
            <a:r>
              <a:rPr lang="en-US" dirty="0" err="1"/>
              <a:t>sistema</a:t>
            </a:r>
            <a:r>
              <a:rPr lang="en-US" dirty="0"/>
              <a:t> com </a:t>
            </a:r>
            <a:r>
              <a:rPr lang="en-US" dirty="0" err="1"/>
              <a:t>matrizes</a:t>
            </a:r>
            <a:r>
              <a:rPr lang="en-US" dirty="0"/>
              <a:t> A, B, C, D </a:t>
            </a:r>
            <a:r>
              <a:rPr lang="en-US" dirty="0" err="1"/>
              <a:t>acima</a:t>
            </a:r>
            <a:r>
              <a:rPr lang="en-US" dirty="0"/>
              <a:t> </a:t>
            </a:r>
            <a:r>
              <a:rPr lang="en-US" dirty="0" err="1"/>
              <a:t>denominando</a:t>
            </a:r>
            <a:r>
              <a:rPr lang="en-US" dirty="0"/>
              <a:t> o </a:t>
            </a:r>
            <a:r>
              <a:rPr lang="en-US" dirty="0" err="1"/>
              <a:t>mesmo</a:t>
            </a:r>
            <a:r>
              <a:rPr lang="en-US" dirty="0"/>
              <a:t> de </a:t>
            </a:r>
            <a:r>
              <a:rPr lang="en-US" i="1" dirty="0"/>
              <a:t>F</a:t>
            </a:r>
          </a:p>
          <a:p>
            <a:pPr lvl="1"/>
            <a:r>
              <a:rPr lang="en-US" i="1" dirty="0" err="1"/>
              <a:t>tf</a:t>
            </a:r>
            <a:r>
              <a:rPr lang="en-US" i="1" dirty="0"/>
              <a:t>(sys)</a:t>
            </a:r>
          </a:p>
          <a:p>
            <a:pPr lvl="1"/>
            <a:r>
              <a:rPr lang="en-US" i="1" dirty="0"/>
              <a:t>[</a:t>
            </a:r>
            <a:r>
              <a:rPr lang="en-US" i="1" dirty="0" err="1"/>
              <a:t>num,den</a:t>
            </a:r>
            <a:r>
              <a:rPr lang="en-US" i="1" dirty="0"/>
              <a:t>]=ss2tf(A,B,C,D)</a:t>
            </a:r>
          </a:p>
          <a:p>
            <a:pPr lvl="2"/>
            <a:r>
              <a:rPr lang="en-US" dirty="0" err="1"/>
              <a:t>Converte</a:t>
            </a:r>
            <a:r>
              <a:rPr lang="en-US" dirty="0"/>
              <a:t> </a:t>
            </a:r>
            <a:r>
              <a:rPr lang="en-US" dirty="0" err="1"/>
              <a:t>uma</a:t>
            </a:r>
            <a:r>
              <a:rPr lang="en-US" dirty="0"/>
              <a:t> </a:t>
            </a:r>
            <a:r>
              <a:rPr lang="en-US" dirty="0" err="1"/>
              <a:t>representação</a:t>
            </a:r>
            <a:r>
              <a:rPr lang="en-US" dirty="0"/>
              <a:t> no </a:t>
            </a:r>
            <a:r>
              <a:rPr lang="en-US" dirty="0" err="1"/>
              <a:t>espaço</a:t>
            </a:r>
            <a:r>
              <a:rPr lang="en-US" dirty="0"/>
              <a:t> de </a:t>
            </a:r>
            <a:r>
              <a:rPr lang="en-US" dirty="0" err="1"/>
              <a:t>estados</a:t>
            </a:r>
            <a:r>
              <a:rPr lang="en-US" dirty="0"/>
              <a:t> do </a:t>
            </a:r>
            <a:r>
              <a:rPr lang="en-US" dirty="0" err="1"/>
              <a:t>sistema</a:t>
            </a:r>
            <a:r>
              <a:rPr lang="en-US" dirty="0"/>
              <a:t> </a:t>
            </a:r>
            <a:r>
              <a:rPr lang="en-US" dirty="0" err="1"/>
              <a:t>representado</a:t>
            </a:r>
            <a:r>
              <a:rPr lang="en-US" dirty="0"/>
              <a:t> </a:t>
            </a:r>
            <a:r>
              <a:rPr lang="en-US" dirty="0" err="1"/>
              <a:t>pelas</a:t>
            </a:r>
            <a:r>
              <a:rPr lang="en-US" dirty="0"/>
              <a:t> </a:t>
            </a:r>
            <a:r>
              <a:rPr lang="en-US" dirty="0" err="1"/>
              <a:t>matrizes</a:t>
            </a:r>
            <a:r>
              <a:rPr lang="en-US" dirty="0"/>
              <a:t> A,B,C,D </a:t>
            </a:r>
            <a:r>
              <a:rPr lang="en-US" dirty="0" err="1"/>
              <a:t>em</a:t>
            </a:r>
            <a:r>
              <a:rPr lang="en-US" dirty="0"/>
              <a:t> </a:t>
            </a:r>
            <a:r>
              <a:rPr lang="en-US" dirty="0" err="1"/>
              <a:t>uma</a:t>
            </a:r>
            <a:r>
              <a:rPr lang="en-US" dirty="0"/>
              <a:t> </a:t>
            </a:r>
            <a:r>
              <a:rPr lang="en-US" dirty="0" err="1"/>
              <a:t>representação</a:t>
            </a:r>
            <a:r>
              <a:rPr lang="en-US" dirty="0"/>
              <a:t> </a:t>
            </a:r>
            <a:r>
              <a:rPr lang="en-US" dirty="0" err="1"/>
              <a:t>como</a:t>
            </a:r>
            <a:r>
              <a:rPr lang="en-US" dirty="0"/>
              <a:t> </a:t>
            </a:r>
            <a:r>
              <a:rPr lang="en-US" dirty="0" err="1"/>
              <a:t>função</a:t>
            </a:r>
            <a:r>
              <a:rPr lang="en-US" dirty="0"/>
              <a:t> de </a:t>
            </a:r>
            <a:r>
              <a:rPr lang="en-US" dirty="0" err="1"/>
              <a:t>transferência</a:t>
            </a:r>
            <a:r>
              <a:rPr lang="en-US" dirty="0"/>
              <a:t>, com </a:t>
            </a:r>
            <a:r>
              <a:rPr lang="en-US" dirty="0" err="1"/>
              <a:t>os</a:t>
            </a:r>
            <a:r>
              <a:rPr lang="en-US" dirty="0"/>
              <a:t> </a:t>
            </a:r>
            <a:r>
              <a:rPr lang="en-US" dirty="0" err="1"/>
              <a:t>coef.do</a:t>
            </a:r>
            <a:r>
              <a:rPr lang="en-US" dirty="0"/>
              <a:t> </a:t>
            </a:r>
            <a:r>
              <a:rPr lang="en-US" dirty="0" err="1"/>
              <a:t>numerador</a:t>
            </a:r>
            <a:r>
              <a:rPr lang="en-US" dirty="0"/>
              <a:t> </a:t>
            </a:r>
            <a:r>
              <a:rPr lang="en-US" dirty="0" err="1"/>
              <a:t>representado</a:t>
            </a:r>
            <a:r>
              <a:rPr lang="en-US" dirty="0"/>
              <a:t> </a:t>
            </a:r>
            <a:r>
              <a:rPr lang="en-US" dirty="0" err="1"/>
              <a:t>por</a:t>
            </a:r>
            <a:r>
              <a:rPr lang="en-US" dirty="0"/>
              <a:t> </a:t>
            </a:r>
            <a:r>
              <a:rPr lang="en-US" i="1" dirty="0"/>
              <a:t>num </a:t>
            </a:r>
            <a:r>
              <a:rPr lang="en-US" dirty="0"/>
              <a:t>e </a:t>
            </a:r>
            <a:r>
              <a:rPr lang="en-US" dirty="0" err="1"/>
              <a:t>os</a:t>
            </a:r>
            <a:r>
              <a:rPr lang="en-US" dirty="0"/>
              <a:t> </a:t>
            </a:r>
            <a:r>
              <a:rPr lang="en-US" dirty="0" err="1"/>
              <a:t>coef.do</a:t>
            </a:r>
            <a:r>
              <a:rPr lang="en-US" dirty="0"/>
              <a:t> </a:t>
            </a:r>
            <a:r>
              <a:rPr lang="en-US" dirty="0" err="1"/>
              <a:t>denominador</a:t>
            </a:r>
            <a:r>
              <a:rPr lang="en-US" dirty="0"/>
              <a:t> </a:t>
            </a:r>
            <a:r>
              <a:rPr lang="en-US" dirty="0" err="1"/>
              <a:t>por</a:t>
            </a:r>
            <a:r>
              <a:rPr lang="en-US" dirty="0"/>
              <a:t> </a:t>
            </a:r>
            <a:r>
              <a:rPr lang="en-US" i="1" dirty="0"/>
              <a:t>den</a:t>
            </a:r>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3"/>
          <p:cNvSpPr>
            <a:spLocks noGrp="1"/>
          </p:cNvSpPr>
          <p:nvPr>
            <p:ph type="ctrTitle" sz="quarter"/>
          </p:nvPr>
        </p:nvSpPr>
        <p:spPr/>
        <p:txBody>
          <a:bodyPr/>
          <a:lstStyle/>
          <a:p>
            <a:pPr eaLnBrk="1" hangingPunct="1"/>
            <a:r>
              <a:rPr lang="en-US" dirty="0" err="1"/>
              <a:t>Sistemas</a:t>
            </a:r>
            <a:r>
              <a:rPr lang="en-US" dirty="0"/>
              <a:t> de </a:t>
            </a:r>
            <a:r>
              <a:rPr lang="en-US" dirty="0" err="1"/>
              <a:t>Controle</a:t>
            </a:r>
            <a:endParaRPr lang="pt-BR" dirty="0"/>
          </a:p>
        </p:txBody>
      </p:sp>
      <p:sp>
        <p:nvSpPr>
          <p:cNvPr id="15362" name="Subtítulo 4"/>
          <p:cNvSpPr>
            <a:spLocks noGrp="1"/>
          </p:cNvSpPr>
          <p:nvPr>
            <p:ph type="subTitle" sz="quarter" idx="1"/>
          </p:nvPr>
        </p:nvSpPr>
        <p:spPr/>
        <p:txBody>
          <a:bodyPr/>
          <a:lstStyle/>
          <a:p>
            <a:pPr eaLnBrk="1" hangingPunct="1"/>
            <a:r>
              <a:rPr lang="en-US"/>
              <a:t>Projeto por Intermédio do Lugar das Raízes</a:t>
            </a:r>
          </a:p>
          <a:p>
            <a:pPr eaLnBrk="1" hangingPunct="1"/>
            <a:r>
              <a:rPr lang="en-US"/>
              <a:t>Compensação PI</a:t>
            </a:r>
          </a:p>
          <a:p>
            <a:pPr eaLnBrk="1" hangingPunct="1"/>
            <a:r>
              <a:rPr lang="en-US"/>
              <a:t>Compensação por Atraso de Fase</a:t>
            </a:r>
            <a:endParaRPr lang="pt-B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ítulo 1"/>
          <p:cNvSpPr>
            <a:spLocks noGrp="1"/>
          </p:cNvSpPr>
          <p:nvPr>
            <p:ph type="title"/>
          </p:nvPr>
        </p:nvSpPr>
        <p:spPr/>
        <p:txBody>
          <a:bodyPr/>
          <a:lstStyle/>
          <a:p>
            <a:pPr eaLnBrk="1" hangingPunct="1"/>
            <a:r>
              <a:rPr lang="en-US"/>
              <a:t>Novo Software : Simulink Matlab</a:t>
            </a:r>
            <a:endParaRPr lang="pt-BR"/>
          </a:p>
        </p:txBody>
      </p:sp>
      <p:sp>
        <p:nvSpPr>
          <p:cNvPr id="244739" name="Espaço Reservado para Conteúdo 2"/>
          <p:cNvSpPr>
            <a:spLocks noGrp="1"/>
          </p:cNvSpPr>
          <p:nvPr>
            <p:ph idx="1"/>
          </p:nvPr>
        </p:nvSpPr>
        <p:spPr>
          <a:xfrm>
            <a:off x="293688" y="785813"/>
            <a:ext cx="9340850" cy="5381625"/>
          </a:xfrm>
        </p:spPr>
        <p:txBody>
          <a:bodyPr/>
          <a:lstStyle/>
          <a:p>
            <a:pPr eaLnBrk="1" hangingPunct="1"/>
            <a:r>
              <a:rPr lang="en-US"/>
              <a:t>A partir desta etapa o foco do curso voltasse para o projeto de compensadores, ou seja, blocos de circuitos que corrigem a resposta do sistema</a:t>
            </a:r>
          </a:p>
          <a:p>
            <a:pPr eaLnBrk="1" hangingPunct="1"/>
            <a:r>
              <a:rPr lang="en-US"/>
              <a:t>Nesta etapa o software a ser utilizado é o Simulink 3.0, versão comercial do simulador do pacote Matlab, da Mathworks.</a:t>
            </a:r>
          </a:p>
          <a:p>
            <a:pPr eaLnBrk="1" hangingPunct="1"/>
            <a:r>
              <a:rPr lang="en-US"/>
              <a:t>Estamos agora interessados em rapidez da resolução e não em entendimento. O software preferencial será o Matlab/Simulink e o Máxima será um auxiliar apenas.</a:t>
            </a:r>
          </a:p>
          <a:p>
            <a:pPr eaLnBrk="1" hangingPunct="1"/>
            <a:endParaRPr lang="en-US"/>
          </a:p>
          <a:p>
            <a:pPr eaLnBrk="1" hangingPunct="1"/>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4739">
                                            <p:txEl>
                                              <p:pRg st="0" end="0"/>
                                            </p:txEl>
                                          </p:spTgt>
                                        </p:tgtEl>
                                        <p:attrNameLst>
                                          <p:attrName>style.visibility</p:attrName>
                                        </p:attrNameLst>
                                      </p:cBhvr>
                                      <p:to>
                                        <p:strVal val="visible"/>
                                      </p:to>
                                    </p:set>
                                    <p:animEffect transition="in" filter="box(in)">
                                      <p:cBhvr>
                                        <p:cTn id="7" dur="500"/>
                                        <p:tgtEl>
                                          <p:spTgt spid="2447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44739">
                                            <p:txEl>
                                              <p:pRg st="1" end="1"/>
                                            </p:txEl>
                                          </p:spTgt>
                                        </p:tgtEl>
                                        <p:attrNameLst>
                                          <p:attrName>style.visibility</p:attrName>
                                        </p:attrNameLst>
                                      </p:cBhvr>
                                      <p:to>
                                        <p:strVal val="visible"/>
                                      </p:to>
                                    </p:set>
                                    <p:animEffect transition="in" filter="box(in)">
                                      <p:cBhvr>
                                        <p:cTn id="12" dur="500"/>
                                        <p:tgtEl>
                                          <p:spTgt spid="2447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44739">
                                            <p:txEl>
                                              <p:pRg st="2" end="2"/>
                                            </p:txEl>
                                          </p:spTgt>
                                        </p:tgtEl>
                                        <p:attrNameLst>
                                          <p:attrName>style.visibility</p:attrName>
                                        </p:attrNameLst>
                                      </p:cBhvr>
                                      <p:to>
                                        <p:strVal val="visible"/>
                                      </p:to>
                                    </p:set>
                                    <p:animEffect transition="in" filter="box(in)">
                                      <p:cBhvr>
                                        <p:cTn id="17" dur="500"/>
                                        <p:tgtEl>
                                          <p:spTgt spid="2447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build="p"/>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
          <p:cNvSpPr>
            <a:spLocks noGrp="1"/>
          </p:cNvSpPr>
          <p:nvPr>
            <p:ph type="title"/>
          </p:nvPr>
        </p:nvSpPr>
        <p:spPr/>
        <p:txBody>
          <a:bodyPr/>
          <a:lstStyle/>
          <a:p>
            <a:pPr eaLnBrk="1" hangingPunct="1"/>
            <a:r>
              <a:rPr lang="en-US"/>
              <a:t>Aperfeiçoando a resposta transitória</a:t>
            </a:r>
            <a:br>
              <a:rPr lang="en-US"/>
            </a:br>
            <a:r>
              <a:rPr lang="en-US"/>
              <a:t>Ponto A (atual) Ponto B (desejado)</a:t>
            </a:r>
            <a:endParaRPr lang="pt-BR"/>
          </a:p>
        </p:txBody>
      </p:sp>
      <p:pic>
        <p:nvPicPr>
          <p:cNvPr id="17410" name="Picture 2"/>
          <p:cNvPicPr>
            <a:picLocks noChangeAspect="1" noChangeArrowheads="1"/>
          </p:cNvPicPr>
          <p:nvPr/>
        </p:nvPicPr>
        <p:blipFill>
          <a:blip r:embed="rId2" cstate="print"/>
          <a:srcRect/>
          <a:stretch>
            <a:fillRect/>
          </a:stretch>
        </p:blipFill>
        <p:spPr bwMode="auto">
          <a:xfrm>
            <a:off x="809625" y="1143000"/>
            <a:ext cx="8072438" cy="5248275"/>
          </a:xfrm>
          <a:prstGeom prst="rect">
            <a:avLst/>
          </a:prstGeom>
          <a:noFill/>
          <a:ln w="12700">
            <a:noFill/>
            <a:miter lim="800000"/>
            <a:headEnd type="none" w="sm" len="sm"/>
            <a:tailEnd type="none" w="sm" len="sm"/>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
          <p:cNvSpPr>
            <a:spLocks noGrp="1"/>
          </p:cNvSpPr>
          <p:nvPr>
            <p:ph type="title"/>
          </p:nvPr>
        </p:nvSpPr>
        <p:spPr/>
        <p:txBody>
          <a:bodyPr/>
          <a:lstStyle/>
          <a:p>
            <a:pPr eaLnBrk="1" hangingPunct="1"/>
            <a:r>
              <a:rPr lang="en-US"/>
              <a:t>Técnicas de Compensação : Em Cascata e em Retroação</a:t>
            </a:r>
            <a:endParaRPr lang="pt-BR"/>
          </a:p>
        </p:txBody>
      </p:sp>
      <p:pic>
        <p:nvPicPr>
          <p:cNvPr id="18434" name="Picture 2"/>
          <p:cNvPicPr>
            <a:picLocks noChangeAspect="1" noChangeArrowheads="1"/>
          </p:cNvPicPr>
          <p:nvPr/>
        </p:nvPicPr>
        <p:blipFill>
          <a:blip r:embed="rId2" cstate="print"/>
          <a:srcRect/>
          <a:stretch>
            <a:fillRect/>
          </a:stretch>
        </p:blipFill>
        <p:spPr bwMode="auto">
          <a:xfrm>
            <a:off x="1104900" y="1354138"/>
            <a:ext cx="7634288" cy="4575175"/>
          </a:xfrm>
          <a:prstGeom prst="rect">
            <a:avLst/>
          </a:prstGeom>
          <a:noFill/>
          <a:ln w="12700">
            <a:noFill/>
            <a:miter lim="800000"/>
            <a:headEnd type="none" w="sm" len="sm"/>
            <a:tailEnd type="none" w="sm" len="sm"/>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ítulo 1"/>
          <p:cNvSpPr>
            <a:spLocks noGrp="1"/>
          </p:cNvSpPr>
          <p:nvPr>
            <p:ph type="title"/>
          </p:nvPr>
        </p:nvSpPr>
        <p:spPr/>
        <p:txBody>
          <a:bodyPr/>
          <a:lstStyle/>
          <a:p>
            <a:pPr eaLnBrk="1" hangingPunct="1"/>
            <a:r>
              <a:rPr lang="en-US"/>
              <a:t>Compensação : Erro Estacionário corrigido, amortecimento afetado</a:t>
            </a:r>
            <a:endParaRPr lang="pt-BR"/>
          </a:p>
        </p:txBody>
      </p:sp>
      <p:pic>
        <p:nvPicPr>
          <p:cNvPr id="19458" name="Picture 2"/>
          <p:cNvPicPr>
            <a:picLocks noChangeAspect="1" noChangeArrowheads="1"/>
          </p:cNvPicPr>
          <p:nvPr/>
        </p:nvPicPr>
        <p:blipFill>
          <a:blip r:embed="rId2" cstate="print"/>
          <a:srcRect/>
          <a:stretch>
            <a:fillRect/>
          </a:stretch>
        </p:blipFill>
        <p:spPr bwMode="auto">
          <a:xfrm>
            <a:off x="595313" y="1071563"/>
            <a:ext cx="8547100" cy="5000625"/>
          </a:xfrm>
          <a:prstGeom prst="rect">
            <a:avLst/>
          </a:prstGeom>
          <a:noFill/>
          <a:ln w="12700">
            <a:noFill/>
            <a:miter lim="800000"/>
            <a:headEnd type="none" w="sm" len="sm"/>
            <a:tailEnd type="none" w="sm" len="sm"/>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ítulo 1"/>
          <p:cNvSpPr>
            <a:spLocks noGrp="1"/>
          </p:cNvSpPr>
          <p:nvPr>
            <p:ph type="title"/>
          </p:nvPr>
        </p:nvSpPr>
        <p:spPr/>
        <p:txBody>
          <a:bodyPr/>
          <a:lstStyle/>
          <a:p>
            <a:pPr eaLnBrk="1" hangingPunct="1"/>
            <a:r>
              <a:rPr lang="en-US"/>
              <a:t>Correção Final : Adição de Pólo na origem e Zero próximo da origem : </a:t>
            </a:r>
            <a:r>
              <a:rPr lang="el-GR"/>
              <a:t>ζ</a:t>
            </a:r>
            <a:r>
              <a:rPr lang="en-US"/>
              <a:t> ok!</a:t>
            </a:r>
            <a:endParaRPr lang="pt-BR"/>
          </a:p>
        </p:txBody>
      </p:sp>
      <p:pic>
        <p:nvPicPr>
          <p:cNvPr id="20482" name="Picture 2"/>
          <p:cNvPicPr>
            <a:picLocks noChangeAspect="1" noChangeArrowheads="1"/>
          </p:cNvPicPr>
          <p:nvPr/>
        </p:nvPicPr>
        <p:blipFill>
          <a:blip r:embed="rId2" cstate="print"/>
          <a:srcRect/>
          <a:stretch>
            <a:fillRect/>
          </a:stretch>
        </p:blipFill>
        <p:spPr bwMode="auto">
          <a:xfrm>
            <a:off x="1595438" y="1028700"/>
            <a:ext cx="6561137" cy="5257800"/>
          </a:xfrm>
          <a:prstGeom prst="rect">
            <a:avLst/>
          </a:prstGeom>
          <a:noFill/>
          <a:ln w="12700">
            <a:noFill/>
            <a:miter lim="800000"/>
            <a:headEnd type="none" w="sm" len="sm"/>
            <a:tailEnd type="none" w="sm" len="sm"/>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ítulo 1"/>
          <p:cNvSpPr>
            <a:spLocks noGrp="1"/>
          </p:cNvSpPr>
          <p:nvPr>
            <p:ph type="title"/>
          </p:nvPr>
        </p:nvSpPr>
        <p:spPr/>
        <p:txBody>
          <a:bodyPr/>
          <a:lstStyle/>
          <a:p>
            <a:pPr eaLnBrk="1" hangingPunct="1"/>
            <a:r>
              <a:rPr lang="en-US"/>
              <a:t>Exemplo 9.1, Nise, pag.358</a:t>
            </a:r>
            <a:endParaRPr lang="pt-BR"/>
          </a:p>
        </p:txBody>
      </p:sp>
      <p:sp>
        <p:nvSpPr>
          <p:cNvPr id="21506" name="Espaço Reservado para Conteúdo 3"/>
          <p:cNvSpPr>
            <a:spLocks noGrp="1"/>
          </p:cNvSpPr>
          <p:nvPr>
            <p:ph idx="1"/>
          </p:nvPr>
        </p:nvSpPr>
        <p:spPr/>
        <p:txBody>
          <a:bodyPr/>
          <a:lstStyle/>
          <a:p>
            <a:pPr eaLnBrk="1" hangingPunct="1"/>
            <a:r>
              <a:rPr lang="en-US"/>
              <a:t>Para o circuito da figura a seguir, o qual opera com uma relação de amortecimento </a:t>
            </a:r>
            <a:r>
              <a:rPr lang="el-GR"/>
              <a:t>ζ</a:t>
            </a:r>
            <a:r>
              <a:rPr lang="en-US"/>
              <a:t> próxima de 0.174, projetar um compensador em cascata, do tipo </a:t>
            </a:r>
            <a:r>
              <a:rPr lang="en-US" i="1"/>
              <a:t>Proporcional-Integral (PI)</a:t>
            </a:r>
            <a:r>
              <a:rPr lang="en-US"/>
              <a:t> que reduza a zero o o erro de estado estacionário para uma entrada em degrau, sem afetar de forma apreciável a resposta transitória</a:t>
            </a:r>
          </a:p>
          <a:p>
            <a:pPr eaLnBrk="1" hangingPunct="1"/>
            <a:endParaRPr lang="pt-B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ítulo 1"/>
          <p:cNvSpPr>
            <a:spLocks noGrp="1"/>
          </p:cNvSpPr>
          <p:nvPr>
            <p:ph type="title"/>
          </p:nvPr>
        </p:nvSpPr>
        <p:spPr/>
        <p:txBody>
          <a:bodyPr/>
          <a:lstStyle/>
          <a:p>
            <a:pPr algn="ctr" eaLnBrk="1" hangingPunct="1"/>
            <a:r>
              <a:rPr lang="en-US"/>
              <a:t>Circuito a Compensar e Compensador Proposto</a:t>
            </a:r>
            <a:endParaRPr lang="pt-BR"/>
          </a:p>
        </p:txBody>
      </p:sp>
      <p:pic>
        <p:nvPicPr>
          <p:cNvPr id="22530" name="Picture 2"/>
          <p:cNvPicPr>
            <a:picLocks noChangeAspect="1" noChangeArrowheads="1"/>
          </p:cNvPicPr>
          <p:nvPr/>
        </p:nvPicPr>
        <p:blipFill>
          <a:blip r:embed="rId2" cstate="print"/>
          <a:srcRect/>
          <a:stretch>
            <a:fillRect/>
          </a:stretch>
        </p:blipFill>
        <p:spPr bwMode="auto">
          <a:xfrm>
            <a:off x="909638" y="1336675"/>
            <a:ext cx="7972425" cy="4664075"/>
          </a:xfrm>
          <a:prstGeom prst="rect">
            <a:avLst/>
          </a:prstGeom>
          <a:noFill/>
          <a:ln w="12700">
            <a:noFill/>
            <a:miter lim="800000"/>
            <a:headEnd type="none" w="sm" len="sm"/>
            <a:tailEnd type="none" w="sm" len="sm"/>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ítulo 1"/>
          <p:cNvSpPr>
            <a:spLocks noGrp="1"/>
          </p:cNvSpPr>
          <p:nvPr>
            <p:ph type="title"/>
          </p:nvPr>
        </p:nvSpPr>
        <p:spPr/>
        <p:txBody>
          <a:bodyPr/>
          <a:lstStyle/>
          <a:p>
            <a:pPr eaLnBrk="1" hangingPunct="1"/>
            <a:r>
              <a:rPr lang="en-US"/>
              <a:t>Exemplo 9.1, Nise, pag.358</a:t>
            </a:r>
            <a:endParaRPr lang="pt-BR"/>
          </a:p>
        </p:txBody>
      </p:sp>
      <p:sp>
        <p:nvSpPr>
          <p:cNvPr id="4" name="Espaço Reservado para Conteúdo 3"/>
          <p:cNvSpPr>
            <a:spLocks noGrp="1"/>
          </p:cNvSpPr>
          <p:nvPr>
            <p:ph idx="1"/>
          </p:nvPr>
        </p:nvSpPr>
        <p:spPr/>
        <p:txBody>
          <a:bodyPr/>
          <a:lstStyle/>
          <a:p>
            <a:pPr eaLnBrk="1" hangingPunct="1"/>
            <a:r>
              <a:rPr lang="en-US"/>
              <a:t>Estratégia :</a:t>
            </a:r>
          </a:p>
          <a:p>
            <a:pPr lvl="1" eaLnBrk="1" hangingPunct="1"/>
            <a:r>
              <a:rPr lang="en-US"/>
              <a:t>Determina-se o ganho K e os 2 pólos dominantes no circuito original, em malha fechada, quando </a:t>
            </a:r>
            <a:r>
              <a:rPr lang="el-GR"/>
              <a:t>ζ</a:t>
            </a:r>
            <a:r>
              <a:rPr lang="en-US"/>
              <a:t> = 0,174</a:t>
            </a:r>
          </a:p>
          <a:p>
            <a:pPr lvl="1" eaLnBrk="1" hangingPunct="1"/>
            <a:r>
              <a:rPr lang="en-US"/>
              <a:t>Determina-se o erro em estado estacionário para o ganho K da etapa anterior</a:t>
            </a:r>
          </a:p>
          <a:p>
            <a:pPr lvl="1" eaLnBrk="1" hangingPunct="1"/>
            <a:r>
              <a:rPr lang="en-US"/>
              <a:t>Calcula-se o root-locus com o acrescimo do compensador.</a:t>
            </a:r>
          </a:p>
          <a:p>
            <a:pPr lvl="1" eaLnBrk="1" hangingPunct="1"/>
            <a:r>
              <a:rPr lang="en-US"/>
              <a:t>Procura-se no root-locus compensado, o ganho para que, quando </a:t>
            </a:r>
            <a:r>
              <a:rPr lang="el-GR"/>
              <a:t>ζ </a:t>
            </a:r>
            <a:r>
              <a:rPr lang="en-US"/>
              <a:t>= 0,174, os polos dominantes sejam aproximadamente iguais aos do circuito original</a:t>
            </a:r>
          </a:p>
          <a:p>
            <a:pPr lvl="1" eaLnBrk="1" hangingPunct="1"/>
            <a:r>
              <a:rPr lang="en-US"/>
              <a:t>Determina-se o novo erro em estado estacionário</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i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ox(i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ox(i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ox(i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ox(in)">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ítulo 1"/>
          <p:cNvSpPr>
            <a:spLocks noGrp="1"/>
          </p:cNvSpPr>
          <p:nvPr>
            <p:ph type="title"/>
          </p:nvPr>
        </p:nvSpPr>
        <p:spPr/>
        <p:txBody>
          <a:bodyPr/>
          <a:lstStyle/>
          <a:p>
            <a:pPr eaLnBrk="1" hangingPunct="1"/>
            <a:r>
              <a:rPr lang="en-US"/>
              <a:t>Root-Locus Não Compensado x Compensado (Nise)</a:t>
            </a:r>
            <a:endParaRPr lang="pt-BR"/>
          </a:p>
        </p:txBody>
      </p:sp>
      <p:pic>
        <p:nvPicPr>
          <p:cNvPr id="5" name="Picture 2"/>
          <p:cNvPicPr>
            <a:picLocks noChangeAspect="1" noChangeArrowheads="1"/>
          </p:cNvPicPr>
          <p:nvPr/>
        </p:nvPicPr>
        <p:blipFill>
          <a:blip r:embed="rId2" cstate="print"/>
          <a:srcRect/>
          <a:stretch>
            <a:fillRect/>
          </a:stretch>
        </p:blipFill>
        <p:spPr bwMode="auto">
          <a:xfrm>
            <a:off x="309563" y="1071563"/>
            <a:ext cx="4572000" cy="5429250"/>
          </a:xfrm>
          <a:prstGeom prst="rect">
            <a:avLst/>
          </a:prstGeom>
          <a:noFill/>
          <a:ln w="12700">
            <a:noFill/>
            <a:miter lim="800000"/>
            <a:headEnd type="none" w="sm" len="sm"/>
            <a:tailEnd type="none" w="sm" len="sm"/>
          </a:ln>
        </p:spPr>
      </p:pic>
      <p:pic>
        <p:nvPicPr>
          <p:cNvPr id="6" name="Picture 2"/>
          <p:cNvPicPr>
            <a:picLocks noChangeAspect="1" noChangeArrowheads="1"/>
          </p:cNvPicPr>
          <p:nvPr/>
        </p:nvPicPr>
        <p:blipFill>
          <a:blip r:embed="rId3" cstate="print"/>
          <a:srcRect/>
          <a:stretch>
            <a:fillRect/>
          </a:stretch>
        </p:blipFill>
        <p:spPr bwMode="auto">
          <a:xfrm>
            <a:off x="5095875" y="1071563"/>
            <a:ext cx="4429125" cy="5429250"/>
          </a:xfrm>
          <a:prstGeom prst="rect">
            <a:avLst/>
          </a:prstGeom>
          <a:noFill/>
          <a:ln w="12700">
            <a:solidFill>
              <a:schemeClr val="accent1"/>
            </a:solid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Respostas</a:t>
            </a:r>
            <a:r>
              <a:rPr lang="en-US" dirty="0"/>
              <a:t> </a:t>
            </a:r>
            <a:r>
              <a:rPr lang="en-US" dirty="0" err="1"/>
              <a:t>temporais</a:t>
            </a:r>
            <a:endParaRPr lang="pt-BR" dirty="0"/>
          </a:p>
        </p:txBody>
      </p:sp>
      <p:sp>
        <p:nvSpPr>
          <p:cNvPr id="3" name="Espaço Reservado para Conteúdo 2"/>
          <p:cNvSpPr>
            <a:spLocks noGrp="1"/>
          </p:cNvSpPr>
          <p:nvPr>
            <p:ph idx="1"/>
          </p:nvPr>
        </p:nvSpPr>
        <p:spPr>
          <a:xfrm>
            <a:off x="309530" y="785794"/>
            <a:ext cx="9340188" cy="5381625"/>
          </a:xfrm>
        </p:spPr>
        <p:txBody>
          <a:bodyPr/>
          <a:lstStyle/>
          <a:p>
            <a:r>
              <a:rPr lang="en-US" dirty="0" err="1"/>
              <a:t>Seja</a:t>
            </a:r>
            <a:r>
              <a:rPr lang="en-US" dirty="0"/>
              <a:t> T(s) = (24s+542)/(s</a:t>
            </a:r>
            <a:r>
              <a:rPr lang="en-US" baseline="30000" dirty="0"/>
              <a:t>2</a:t>
            </a:r>
            <a:r>
              <a:rPr lang="en-US" dirty="0"/>
              <a:t>+4s+24.542)</a:t>
            </a:r>
          </a:p>
          <a:p>
            <a:r>
              <a:rPr lang="en-US" dirty="0"/>
              <a:t>Para </a:t>
            </a:r>
            <a:r>
              <a:rPr lang="en-US" dirty="0" err="1"/>
              <a:t>calcular</a:t>
            </a:r>
            <a:r>
              <a:rPr lang="en-US" dirty="0"/>
              <a:t> a </a:t>
            </a:r>
            <a:r>
              <a:rPr lang="en-US" dirty="0" err="1"/>
              <a:t>resposta</a:t>
            </a:r>
            <a:r>
              <a:rPr lang="en-US" dirty="0"/>
              <a:t> </a:t>
            </a:r>
            <a:r>
              <a:rPr lang="en-US" dirty="0" err="1"/>
              <a:t>ao</a:t>
            </a:r>
            <a:r>
              <a:rPr lang="en-US" dirty="0"/>
              <a:t> </a:t>
            </a:r>
            <a:r>
              <a:rPr lang="en-US" dirty="0" err="1"/>
              <a:t>degrau</a:t>
            </a:r>
            <a:r>
              <a:rPr lang="en-US" dirty="0"/>
              <a:t> :</a:t>
            </a:r>
          </a:p>
          <a:p>
            <a:pPr lvl="1"/>
            <a:r>
              <a:rPr lang="en-US" dirty="0"/>
              <a:t> </a:t>
            </a:r>
            <a:r>
              <a:rPr lang="en-US" i="1" dirty="0" err="1"/>
              <a:t>numf</a:t>
            </a:r>
            <a:r>
              <a:rPr lang="en-US" i="1" dirty="0"/>
              <a:t> = [24 542]; </a:t>
            </a:r>
            <a:r>
              <a:rPr lang="en-US" i="1" dirty="0" err="1"/>
              <a:t>denf</a:t>
            </a:r>
            <a:r>
              <a:rPr lang="en-US" i="1" dirty="0"/>
              <a:t> = [1  4  24.542];</a:t>
            </a:r>
          </a:p>
          <a:p>
            <a:pPr lvl="2"/>
            <a:r>
              <a:rPr lang="en-US" dirty="0" err="1"/>
              <a:t>Vetores</a:t>
            </a:r>
            <a:r>
              <a:rPr lang="en-US" dirty="0"/>
              <a:t> com </a:t>
            </a:r>
            <a:r>
              <a:rPr lang="en-US" dirty="0" err="1"/>
              <a:t>representação</a:t>
            </a:r>
            <a:r>
              <a:rPr lang="en-US" dirty="0"/>
              <a:t> dos coef.dos </a:t>
            </a:r>
            <a:r>
              <a:rPr lang="en-US" dirty="0" err="1"/>
              <a:t>polinômios</a:t>
            </a:r>
            <a:endParaRPr lang="en-US" dirty="0"/>
          </a:p>
          <a:p>
            <a:pPr lvl="1"/>
            <a:r>
              <a:rPr lang="en-US" i="1" dirty="0"/>
              <a:t> sys = </a:t>
            </a:r>
            <a:r>
              <a:rPr lang="en-US" i="1" dirty="0" err="1"/>
              <a:t>tf</a:t>
            </a:r>
            <a:r>
              <a:rPr lang="en-US" i="1" dirty="0"/>
              <a:t>(</a:t>
            </a:r>
            <a:r>
              <a:rPr lang="en-US" i="1" dirty="0" err="1"/>
              <a:t>numf,denf</a:t>
            </a:r>
            <a:r>
              <a:rPr lang="en-US" i="1" dirty="0"/>
              <a:t>)</a:t>
            </a:r>
          </a:p>
          <a:p>
            <a:pPr lvl="2"/>
            <a:r>
              <a:rPr lang="en-US" dirty="0" err="1"/>
              <a:t>Variável</a:t>
            </a:r>
            <a:r>
              <a:rPr lang="en-US" dirty="0"/>
              <a:t> com </a:t>
            </a:r>
            <a:r>
              <a:rPr lang="en-US" dirty="0" err="1"/>
              <a:t>representação</a:t>
            </a:r>
            <a:r>
              <a:rPr lang="en-US" dirty="0"/>
              <a:t> da </a:t>
            </a:r>
            <a:r>
              <a:rPr lang="en-US" dirty="0" err="1"/>
              <a:t>função</a:t>
            </a:r>
            <a:r>
              <a:rPr lang="en-US" dirty="0"/>
              <a:t> de </a:t>
            </a:r>
            <a:r>
              <a:rPr lang="en-US" dirty="0" err="1"/>
              <a:t>transf.do</a:t>
            </a:r>
            <a:r>
              <a:rPr lang="en-US" dirty="0"/>
              <a:t> </a:t>
            </a:r>
            <a:r>
              <a:rPr lang="en-US" dirty="0" err="1"/>
              <a:t>sist</a:t>
            </a:r>
            <a:r>
              <a:rPr lang="en-US" dirty="0"/>
              <a:t>.</a:t>
            </a:r>
          </a:p>
          <a:p>
            <a:pPr lvl="1"/>
            <a:r>
              <a:rPr lang="en-US" i="1" dirty="0"/>
              <a:t> step(sys)</a:t>
            </a:r>
          </a:p>
          <a:p>
            <a:pPr lvl="2"/>
            <a:r>
              <a:rPr lang="en-US" dirty="0"/>
              <a:t>Gera um </a:t>
            </a:r>
            <a:r>
              <a:rPr lang="en-US" dirty="0" err="1"/>
              <a:t>gráfico</a:t>
            </a:r>
            <a:r>
              <a:rPr lang="en-US" dirty="0"/>
              <a:t> com a </a:t>
            </a:r>
            <a:r>
              <a:rPr lang="en-US" dirty="0" err="1"/>
              <a:t>resposta</a:t>
            </a:r>
            <a:r>
              <a:rPr lang="en-US" dirty="0"/>
              <a:t> temporal</a:t>
            </a:r>
          </a:p>
          <a:p>
            <a:pPr lvl="1"/>
            <a:r>
              <a:rPr lang="en-US" dirty="0"/>
              <a:t> </a:t>
            </a:r>
            <a:r>
              <a:rPr lang="en-US" i="1" dirty="0"/>
              <a:t>title(‘</a:t>
            </a:r>
            <a:r>
              <a:rPr lang="en-US" i="1" dirty="0" err="1"/>
              <a:t>Resposta</a:t>
            </a:r>
            <a:r>
              <a:rPr lang="en-US" i="1" dirty="0"/>
              <a:t> </a:t>
            </a:r>
            <a:r>
              <a:rPr lang="en-US" i="1" dirty="0" err="1"/>
              <a:t>ao</a:t>
            </a:r>
            <a:r>
              <a:rPr lang="en-US" i="1" dirty="0"/>
              <a:t> </a:t>
            </a:r>
            <a:r>
              <a:rPr lang="en-US" i="1" dirty="0" err="1"/>
              <a:t>Degrau</a:t>
            </a:r>
            <a:r>
              <a:rPr lang="en-US" i="1" dirty="0"/>
              <a:t> de T(s)’)</a:t>
            </a:r>
          </a:p>
          <a:p>
            <a:pPr lvl="2"/>
            <a:r>
              <a:rPr lang="en-US" dirty="0" err="1"/>
              <a:t>Acrescenta</a:t>
            </a:r>
            <a:r>
              <a:rPr lang="en-US" dirty="0"/>
              <a:t> um </a:t>
            </a:r>
            <a:r>
              <a:rPr lang="en-US" dirty="0" err="1"/>
              <a:t>título</a:t>
            </a:r>
            <a:r>
              <a:rPr lang="en-US" dirty="0"/>
              <a:t> </a:t>
            </a:r>
            <a:r>
              <a:rPr lang="en-US" dirty="0" err="1"/>
              <a:t>ao</a:t>
            </a:r>
            <a:r>
              <a:rPr lang="en-US" dirty="0"/>
              <a:t> </a:t>
            </a:r>
            <a:r>
              <a:rPr lang="en-US" dirty="0" err="1"/>
              <a:t>gráfico</a:t>
            </a:r>
            <a:endParaRPr lang="en-US" dirty="0"/>
          </a:p>
          <a:p>
            <a:pPr lvl="1"/>
            <a:r>
              <a:rPr lang="en-US" dirty="0"/>
              <a:t> </a:t>
            </a:r>
            <a:r>
              <a:rPr lang="en-US" i="1" dirty="0"/>
              <a:t>[y1,t1] = step(sys)</a:t>
            </a:r>
          </a:p>
          <a:p>
            <a:pPr lvl="2"/>
            <a:r>
              <a:rPr lang="en-US" dirty="0" err="1"/>
              <a:t>Coleta</a:t>
            </a:r>
            <a:r>
              <a:rPr lang="en-US" dirty="0"/>
              <a:t> </a:t>
            </a:r>
            <a:r>
              <a:rPr lang="en-US" dirty="0" err="1"/>
              <a:t>os</a:t>
            </a:r>
            <a:r>
              <a:rPr lang="en-US" dirty="0"/>
              <a:t> dados </a:t>
            </a:r>
            <a:r>
              <a:rPr lang="en-US" dirty="0" err="1"/>
              <a:t>nos</a:t>
            </a:r>
            <a:r>
              <a:rPr lang="en-US" dirty="0"/>
              <a:t> </a:t>
            </a:r>
            <a:r>
              <a:rPr lang="en-US" dirty="0" err="1"/>
              <a:t>vetores</a:t>
            </a:r>
            <a:r>
              <a:rPr lang="en-US" dirty="0"/>
              <a:t> y1 e t1</a:t>
            </a:r>
            <a:endParaRPr lang="pt-BR"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ítulo 1"/>
          <p:cNvSpPr>
            <a:spLocks noGrp="1"/>
          </p:cNvSpPr>
          <p:nvPr>
            <p:ph type="title"/>
          </p:nvPr>
        </p:nvSpPr>
        <p:spPr/>
        <p:txBody>
          <a:bodyPr/>
          <a:lstStyle/>
          <a:p>
            <a:pPr eaLnBrk="1" hangingPunct="1"/>
            <a:r>
              <a:rPr lang="en-US"/>
              <a:t>Erro em estado estacionário</a:t>
            </a:r>
            <a:endParaRPr lang="pt-BR"/>
          </a:p>
        </p:txBody>
      </p:sp>
      <p:sp>
        <p:nvSpPr>
          <p:cNvPr id="3" name="Espaço Reservado para Conteúdo 2"/>
          <p:cNvSpPr>
            <a:spLocks noGrp="1"/>
          </p:cNvSpPr>
          <p:nvPr>
            <p:ph idx="1"/>
          </p:nvPr>
        </p:nvSpPr>
        <p:spPr/>
        <p:txBody>
          <a:bodyPr/>
          <a:lstStyle/>
          <a:p>
            <a:pPr eaLnBrk="1" hangingPunct="1"/>
            <a:r>
              <a:rPr lang="en-US"/>
              <a:t>3o polo para K = 164,6 fica em -11,61</a:t>
            </a:r>
          </a:p>
          <a:p>
            <a:pPr lvl="1" eaLnBrk="1" hangingPunct="1"/>
            <a:r>
              <a:rPr lang="en-US"/>
              <a:t>Aula de Erro em Estado Estacionário (recordando) :</a:t>
            </a:r>
          </a:p>
          <a:p>
            <a:pPr lvl="1" eaLnBrk="1" hangingPunct="1"/>
            <a:r>
              <a:rPr lang="en-US"/>
              <a:t>E(s) = R(s)-C(s) = R(s) – R(s).T(s) = R(s).[1-T(s)]</a:t>
            </a:r>
          </a:p>
          <a:p>
            <a:pPr lvl="1" eaLnBrk="1" hangingPunct="1"/>
            <a:r>
              <a:rPr lang="en-US"/>
              <a:t>E(s) = R(s).{1-[G(s)/(1+G(s)]} = R(s)/[1+G(s)]</a:t>
            </a:r>
          </a:p>
          <a:p>
            <a:pPr lvl="1" eaLnBrk="1" hangingPunct="1"/>
            <a:r>
              <a:rPr lang="en-US"/>
              <a:t>Pelo teorema do valor final lim</a:t>
            </a:r>
            <a:r>
              <a:rPr lang="en-US" baseline="-25000"/>
              <a:t>t-&gt;∞</a:t>
            </a:r>
            <a:r>
              <a:rPr lang="en-US"/>
              <a:t>f(t)=lim</a:t>
            </a:r>
            <a:r>
              <a:rPr lang="en-US" baseline="-25000"/>
              <a:t>s-&gt;0</a:t>
            </a:r>
            <a:r>
              <a:rPr lang="en-US"/>
              <a:t> s.F(s)</a:t>
            </a:r>
          </a:p>
          <a:p>
            <a:pPr lvl="1" eaLnBrk="1" hangingPunct="1"/>
            <a:r>
              <a:rPr lang="en-US"/>
              <a:t>Erro de Posição : Medido quando R(s) = 1/s (degrau 1)</a:t>
            </a:r>
          </a:p>
          <a:p>
            <a:pPr lvl="1" eaLnBrk="1" hangingPunct="1"/>
            <a:r>
              <a:rPr lang="en-US"/>
              <a:t>e</a:t>
            </a:r>
            <a:r>
              <a:rPr lang="en-US" baseline="-25000"/>
              <a:t>p</a:t>
            </a:r>
            <a:r>
              <a:rPr lang="en-US"/>
              <a:t> (∞)=lim</a:t>
            </a:r>
            <a:r>
              <a:rPr lang="en-US" baseline="-25000"/>
              <a:t>s-&gt;0</a:t>
            </a:r>
            <a:r>
              <a:rPr lang="en-US"/>
              <a:t> {s.1/s}.{1/[1+G(s)]}=1/[1+G(0)]</a:t>
            </a:r>
          </a:p>
          <a:p>
            <a:pPr lvl="1" eaLnBrk="1" hangingPunct="1"/>
            <a:r>
              <a:rPr lang="en-US"/>
              <a:t>Fazendo K</a:t>
            </a:r>
            <a:r>
              <a:rPr lang="en-US" baseline="-25000"/>
              <a:t>p</a:t>
            </a:r>
            <a:r>
              <a:rPr lang="en-US"/>
              <a:t>=lim</a:t>
            </a:r>
            <a:r>
              <a:rPr lang="en-US" baseline="-25000"/>
              <a:t>s-&gt;0</a:t>
            </a:r>
            <a:r>
              <a:rPr lang="en-US"/>
              <a:t>G(s)=G(0), teremos :</a:t>
            </a:r>
          </a:p>
          <a:p>
            <a:pPr lvl="1" eaLnBrk="1" hangingPunct="1"/>
            <a:r>
              <a:rPr lang="en-US"/>
              <a:t>Erro de Posição : e(∞)</a:t>
            </a:r>
            <a:r>
              <a:rPr lang="en-US" baseline="-25000"/>
              <a:t> </a:t>
            </a:r>
            <a:r>
              <a:rPr lang="en-US"/>
              <a:t>=1/(1+K</a:t>
            </a:r>
            <a:r>
              <a:rPr lang="en-US" baseline="-25000"/>
              <a:t>p</a:t>
            </a:r>
            <a:r>
              <a:rPr lang="en-US"/>
              <a:t>), onde K</a:t>
            </a:r>
            <a:r>
              <a:rPr lang="en-US" baseline="-25000"/>
              <a:t>p</a:t>
            </a:r>
            <a:r>
              <a:rPr lang="en-US"/>
              <a:t>=G(s=0)</a:t>
            </a:r>
          </a:p>
          <a:p>
            <a:pPr lvl="1" eaLnBrk="1" hangingPunct="1"/>
            <a:r>
              <a:rPr lang="en-US"/>
              <a:t> 			       e(∞)</a:t>
            </a:r>
            <a:r>
              <a:rPr lang="en-US" baseline="-25000"/>
              <a:t> </a:t>
            </a:r>
            <a:r>
              <a:rPr lang="en-US"/>
              <a:t>=1/(1+8,23)=0,108 ou 10,8%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ox(in)">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ítulo 1"/>
          <p:cNvSpPr>
            <a:spLocks noGrp="1"/>
          </p:cNvSpPr>
          <p:nvPr>
            <p:ph type="title"/>
          </p:nvPr>
        </p:nvSpPr>
        <p:spPr/>
        <p:txBody>
          <a:bodyPr/>
          <a:lstStyle/>
          <a:p>
            <a:pPr eaLnBrk="1" hangingPunct="1"/>
            <a:r>
              <a:rPr lang="en-US"/>
              <a:t>Calculo do K pelo VisSim</a:t>
            </a:r>
            <a:endParaRPr lang="pt-BR"/>
          </a:p>
        </p:txBody>
      </p:sp>
      <p:sp>
        <p:nvSpPr>
          <p:cNvPr id="558083" name="Espaço Reservado para Conteúdo 2"/>
          <p:cNvSpPr>
            <a:spLocks noGrp="1"/>
          </p:cNvSpPr>
          <p:nvPr>
            <p:ph idx="1"/>
          </p:nvPr>
        </p:nvSpPr>
        <p:spPr/>
        <p:txBody>
          <a:bodyPr/>
          <a:lstStyle/>
          <a:p>
            <a:pPr eaLnBrk="1" hangingPunct="1"/>
            <a:r>
              <a:rPr lang="en-US"/>
              <a:t>1o – Rodar uma simulação com o Root-Locus em Auto Range</a:t>
            </a:r>
          </a:p>
          <a:p>
            <a:pPr eaLnBrk="1" hangingPunct="1"/>
            <a:r>
              <a:rPr lang="en-US"/>
              <a:t>2o – Utilizar a função read coordinates para obter uma idéia da região onde se encontra o ganho</a:t>
            </a:r>
          </a:p>
          <a:p>
            <a:pPr eaLnBrk="1" hangingPunct="1"/>
            <a:r>
              <a:rPr lang="en-US"/>
              <a:t>3o – Refazer o calculo sem a opção auto-range, dentro dos parâmetros de K escolhidos e com o Step Count em no máximo 1000</a:t>
            </a:r>
          </a:p>
          <a:p>
            <a:pPr eaLnBrk="1" hangingPunct="1"/>
            <a:r>
              <a:rPr lang="en-US"/>
              <a:t>4o – Determinar desta forma com alta precisão a localização dos polos e o ganho K associado.</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58083">
                                            <p:txEl>
                                              <p:pRg st="0" end="0"/>
                                            </p:txEl>
                                          </p:spTgt>
                                        </p:tgtEl>
                                        <p:attrNameLst>
                                          <p:attrName>style.visibility</p:attrName>
                                        </p:attrNameLst>
                                      </p:cBhvr>
                                      <p:to>
                                        <p:strVal val="visible"/>
                                      </p:to>
                                    </p:set>
                                    <p:anim calcmode="lin" valueType="num">
                                      <p:cBhvr>
                                        <p:cTn id="7" dur="500" fill="hold"/>
                                        <p:tgtEl>
                                          <p:spTgt spid="55808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5808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5808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58083">
                                            <p:txEl>
                                              <p:pRg st="1" end="1"/>
                                            </p:txEl>
                                          </p:spTgt>
                                        </p:tgtEl>
                                        <p:attrNameLst>
                                          <p:attrName>style.visibility</p:attrName>
                                        </p:attrNameLst>
                                      </p:cBhvr>
                                      <p:to>
                                        <p:strVal val="visible"/>
                                      </p:to>
                                    </p:set>
                                    <p:anim calcmode="lin" valueType="num">
                                      <p:cBhvr>
                                        <p:cTn id="14" dur="500" fill="hold"/>
                                        <p:tgtEl>
                                          <p:spTgt spid="55808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5808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5808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558083">
                                            <p:txEl>
                                              <p:pRg st="2" end="2"/>
                                            </p:txEl>
                                          </p:spTgt>
                                        </p:tgtEl>
                                        <p:attrNameLst>
                                          <p:attrName>style.visibility</p:attrName>
                                        </p:attrNameLst>
                                      </p:cBhvr>
                                      <p:to>
                                        <p:strVal val="visible"/>
                                      </p:to>
                                    </p:set>
                                    <p:anim calcmode="lin" valueType="num">
                                      <p:cBhvr>
                                        <p:cTn id="21" dur="500" fill="hold"/>
                                        <p:tgtEl>
                                          <p:spTgt spid="55808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5808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5808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558083">
                                            <p:txEl>
                                              <p:pRg st="3" end="3"/>
                                            </p:txEl>
                                          </p:spTgt>
                                        </p:tgtEl>
                                        <p:attrNameLst>
                                          <p:attrName>style.visibility</p:attrName>
                                        </p:attrNameLst>
                                      </p:cBhvr>
                                      <p:to>
                                        <p:strVal val="visible"/>
                                      </p:to>
                                    </p:set>
                                    <p:anim calcmode="lin" valueType="num">
                                      <p:cBhvr>
                                        <p:cTn id="28" dur="500" fill="hold"/>
                                        <p:tgtEl>
                                          <p:spTgt spid="55808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55808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5580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ítulo 1"/>
          <p:cNvSpPr>
            <a:spLocks noGrp="1"/>
          </p:cNvSpPr>
          <p:nvPr>
            <p:ph type="title"/>
          </p:nvPr>
        </p:nvSpPr>
        <p:spPr/>
        <p:txBody>
          <a:bodyPr/>
          <a:lstStyle/>
          <a:p>
            <a:pPr algn="ctr" eaLnBrk="1" hangingPunct="1"/>
            <a:r>
              <a:rPr lang="en-US"/>
              <a:t>Cálculo pelo VisSim – 1a Aproximação</a:t>
            </a:r>
            <a:br>
              <a:rPr lang="en-US"/>
            </a:br>
            <a:r>
              <a:rPr lang="en-US"/>
              <a:t>K entre 100 e 200</a:t>
            </a:r>
            <a:endParaRPr lang="pt-BR"/>
          </a:p>
        </p:txBody>
      </p:sp>
      <p:pic>
        <p:nvPicPr>
          <p:cNvPr id="27650" name="Picture 2"/>
          <p:cNvPicPr>
            <a:picLocks noChangeAspect="1" noChangeArrowheads="1"/>
          </p:cNvPicPr>
          <p:nvPr/>
        </p:nvPicPr>
        <p:blipFill>
          <a:blip r:embed="rId2" cstate="print"/>
          <a:srcRect/>
          <a:stretch>
            <a:fillRect/>
          </a:stretch>
        </p:blipFill>
        <p:spPr bwMode="auto">
          <a:xfrm>
            <a:off x="1095375" y="1300163"/>
            <a:ext cx="7648575" cy="4772025"/>
          </a:xfrm>
          <a:prstGeom prst="rect">
            <a:avLst/>
          </a:prstGeom>
          <a:noFill/>
          <a:ln w="9525" algn="ctr">
            <a:noFill/>
            <a:miter lim="800000"/>
            <a:headEnd/>
            <a:tailEnd/>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ítulo 1"/>
          <p:cNvSpPr>
            <a:spLocks noGrp="1"/>
          </p:cNvSpPr>
          <p:nvPr>
            <p:ph type="title"/>
          </p:nvPr>
        </p:nvSpPr>
        <p:spPr/>
        <p:txBody>
          <a:bodyPr/>
          <a:lstStyle/>
          <a:p>
            <a:pPr algn="ctr" eaLnBrk="1" hangingPunct="1"/>
            <a:r>
              <a:rPr lang="en-US"/>
              <a:t>Cálculo pelo VisSim – K entre 100 e 200</a:t>
            </a:r>
            <a:br>
              <a:rPr lang="en-US"/>
            </a:br>
            <a:r>
              <a:rPr lang="en-US"/>
              <a:t>P/</a:t>
            </a:r>
            <a:r>
              <a:rPr lang="el-GR"/>
              <a:t>ζ</a:t>
            </a:r>
            <a:r>
              <a:rPr lang="en-US"/>
              <a:t>=0.174, K=164,2 e p</a:t>
            </a:r>
            <a:r>
              <a:rPr lang="en-US" baseline="-25000"/>
              <a:t>1,2</a:t>
            </a:r>
            <a:r>
              <a:rPr lang="en-US"/>
              <a:t>=X+/-jY</a:t>
            </a:r>
            <a:endParaRPr lang="pt-BR"/>
          </a:p>
        </p:txBody>
      </p:sp>
      <p:pic>
        <p:nvPicPr>
          <p:cNvPr id="28674" name="Picture 2"/>
          <p:cNvPicPr>
            <a:picLocks noChangeAspect="1" noChangeArrowheads="1"/>
          </p:cNvPicPr>
          <p:nvPr/>
        </p:nvPicPr>
        <p:blipFill>
          <a:blip r:embed="rId2" cstate="print"/>
          <a:srcRect/>
          <a:stretch>
            <a:fillRect/>
          </a:stretch>
        </p:blipFill>
        <p:spPr bwMode="auto">
          <a:xfrm>
            <a:off x="1012825" y="1085850"/>
            <a:ext cx="8297863" cy="5129213"/>
          </a:xfrm>
          <a:prstGeom prst="rect">
            <a:avLst/>
          </a:prstGeom>
          <a:noFill/>
          <a:ln w="9525" algn="ctr">
            <a:noFill/>
            <a:miter lim="800000"/>
            <a:headEnd/>
            <a:tailEnd/>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ítulo 1"/>
          <p:cNvSpPr>
            <a:spLocks noGrp="1"/>
          </p:cNvSpPr>
          <p:nvPr>
            <p:ph type="title"/>
          </p:nvPr>
        </p:nvSpPr>
        <p:spPr/>
        <p:txBody>
          <a:bodyPr/>
          <a:lstStyle/>
          <a:p>
            <a:pPr algn="ctr" eaLnBrk="1" hangingPunct="1"/>
            <a:r>
              <a:rPr lang="en-US"/>
              <a:t>Sistema Compens.– K = 157,8</a:t>
            </a:r>
            <a:br>
              <a:rPr lang="en-US"/>
            </a:br>
            <a:r>
              <a:rPr lang="en-US"/>
              <a:t>P/</a:t>
            </a:r>
            <a:r>
              <a:rPr lang="el-GR"/>
              <a:t>ζ</a:t>
            </a:r>
            <a:r>
              <a:rPr lang="en-US"/>
              <a:t>=0.174, e p</a:t>
            </a:r>
            <a:r>
              <a:rPr lang="en-US" baseline="-25000"/>
              <a:t>1,2</a:t>
            </a:r>
            <a:r>
              <a:rPr lang="en-US"/>
              <a:t>=X+/-jY</a:t>
            </a:r>
            <a:endParaRPr lang="pt-BR"/>
          </a:p>
        </p:txBody>
      </p:sp>
      <p:pic>
        <p:nvPicPr>
          <p:cNvPr id="29698" name="Picture 2"/>
          <p:cNvPicPr>
            <a:picLocks noChangeAspect="1" noChangeArrowheads="1"/>
          </p:cNvPicPr>
          <p:nvPr/>
        </p:nvPicPr>
        <p:blipFill>
          <a:blip r:embed="rId2" cstate="print"/>
          <a:srcRect/>
          <a:stretch>
            <a:fillRect/>
          </a:stretch>
        </p:blipFill>
        <p:spPr bwMode="auto">
          <a:xfrm>
            <a:off x="646113" y="1071563"/>
            <a:ext cx="8664575" cy="5334000"/>
          </a:xfrm>
          <a:prstGeom prst="rect">
            <a:avLst/>
          </a:prstGeom>
          <a:noFill/>
          <a:ln w="9525" algn="ctr">
            <a:noFill/>
            <a:miter lim="800000"/>
            <a:headEnd/>
            <a:tailEnd/>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ítulo 1"/>
          <p:cNvSpPr>
            <a:spLocks noGrp="1"/>
          </p:cNvSpPr>
          <p:nvPr>
            <p:ph type="title"/>
          </p:nvPr>
        </p:nvSpPr>
        <p:spPr/>
        <p:txBody>
          <a:bodyPr/>
          <a:lstStyle/>
          <a:p>
            <a:pPr eaLnBrk="1" hangingPunct="1"/>
            <a:r>
              <a:rPr lang="en-US"/>
              <a:t>Cálculo do K pelo wxMaxima (recordação)</a:t>
            </a:r>
            <a:endParaRPr lang="pt-BR"/>
          </a:p>
        </p:txBody>
      </p:sp>
      <p:sp>
        <p:nvSpPr>
          <p:cNvPr id="30722" name="Espaço Reservado para Conteúdo 2"/>
          <p:cNvSpPr>
            <a:spLocks noGrp="1"/>
          </p:cNvSpPr>
          <p:nvPr>
            <p:ph idx="1"/>
          </p:nvPr>
        </p:nvSpPr>
        <p:spPr>
          <a:xfrm>
            <a:off x="104775" y="1196975"/>
            <a:ext cx="9634538" cy="5381625"/>
          </a:xfrm>
        </p:spPr>
        <p:txBody>
          <a:bodyPr/>
          <a:lstStyle/>
          <a:p>
            <a:pPr eaLnBrk="1" hangingPunct="1"/>
            <a:r>
              <a:rPr lang="en-US"/>
              <a:t>Faça :</a:t>
            </a:r>
          </a:p>
          <a:p>
            <a:pPr lvl="1" eaLnBrk="1" hangingPunct="1"/>
            <a:r>
              <a:rPr lang="en-US"/>
              <a:t>ζ = 0.174 e lembrando que cos(</a:t>
            </a:r>
            <a:r>
              <a:rPr lang="el-GR"/>
              <a:t>θ</a:t>
            </a:r>
            <a:r>
              <a:rPr lang="en-US"/>
              <a:t>)= ζ</a:t>
            </a:r>
          </a:p>
          <a:p>
            <a:pPr lvl="2" eaLnBrk="1" hangingPunct="1"/>
            <a:r>
              <a:rPr lang="en-US"/>
              <a:t>s(r,zeta):=r*(-zeta+sqrt(1- zeta^2)*%i)</a:t>
            </a:r>
          </a:p>
          <a:p>
            <a:pPr lvl="1" eaLnBrk="1" hangingPunct="1"/>
            <a:r>
              <a:rPr lang="en-US"/>
              <a:t>G(s):=1/((s+1)*(s+2)*(s+10))</a:t>
            </a:r>
          </a:p>
          <a:p>
            <a:pPr lvl="1" eaLnBrk="1" hangingPunct="1"/>
            <a:r>
              <a:rPr lang="en-US"/>
              <a:t>K(s):=-1/G(s)</a:t>
            </a:r>
          </a:p>
          <a:p>
            <a:pPr lvl="1" eaLnBrk="1" hangingPunct="1"/>
            <a:r>
              <a:rPr lang="en-US"/>
              <a:t>K(s(r,zeta));imagpart(%);ratsimp(%);num(%);allroots(%); Obtemos os r e selecionamos r=3.986, a 2a raiz.</a:t>
            </a:r>
          </a:p>
          <a:p>
            <a:pPr lvl="1" eaLnBrk="1" hangingPunct="1"/>
            <a:r>
              <a:rPr lang="en-US"/>
              <a:t>kp:K(s(rhs(%[2]),zeta));imagpart(kp);realpart(kp); </a:t>
            </a:r>
          </a:p>
          <a:p>
            <a:pPr lvl="2" eaLnBrk="1" hangingPunct="1"/>
            <a:r>
              <a:rPr lang="en-US"/>
              <a:t>imagpart ~ 0 confirma o cálculo de realpart(kp) que é ~164 </a:t>
            </a:r>
          </a:p>
          <a:p>
            <a:pPr lvl="1" eaLnBrk="1" hangingPunct="1"/>
            <a:endParaRPr lang="pt-B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
          <p:cNvSpPr>
            <a:spLocks noGrp="1"/>
          </p:cNvSpPr>
          <p:nvPr>
            <p:ph type="title"/>
          </p:nvPr>
        </p:nvSpPr>
        <p:spPr/>
        <p:txBody>
          <a:bodyPr/>
          <a:lstStyle/>
          <a:p>
            <a:pPr eaLnBrk="1" hangingPunct="1"/>
            <a:r>
              <a:rPr lang="en-US"/>
              <a:t>Ajuste do compensador</a:t>
            </a:r>
            <a:endParaRPr lang="pt-BR"/>
          </a:p>
        </p:txBody>
      </p:sp>
      <p:sp>
        <p:nvSpPr>
          <p:cNvPr id="3" name="Espaço Reservado para Conteúdo 2"/>
          <p:cNvSpPr>
            <a:spLocks noGrp="1"/>
          </p:cNvSpPr>
          <p:nvPr>
            <p:ph idx="1"/>
          </p:nvPr>
        </p:nvSpPr>
        <p:spPr/>
        <p:txBody>
          <a:bodyPr/>
          <a:lstStyle/>
          <a:p>
            <a:pPr eaLnBrk="1" hangingPunct="1"/>
            <a:r>
              <a:rPr lang="en-US"/>
              <a:t>Vamos incluir um polo na origem o que irá zerar o erro estacionário</a:t>
            </a:r>
          </a:p>
          <a:p>
            <a:pPr eaLnBrk="1" hangingPunct="1"/>
            <a:r>
              <a:rPr lang="en-US"/>
              <a:t>Para neutralizar o efeito deste polo no root-locus ( e por consequencia na resposta transitória ) devemos incluir um zero nas proximidades do polo.</a:t>
            </a:r>
          </a:p>
          <a:p>
            <a:pPr eaLnBrk="1" hangingPunct="1"/>
            <a:r>
              <a:rPr lang="en-US"/>
              <a:t>Sendo assim podemos fazer o compensador com uma função de transferência = (s+0,1)/s</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ítulo 1"/>
          <p:cNvSpPr>
            <a:spLocks noGrp="1"/>
          </p:cNvSpPr>
          <p:nvPr>
            <p:ph type="title"/>
          </p:nvPr>
        </p:nvSpPr>
        <p:spPr/>
        <p:txBody>
          <a:bodyPr/>
          <a:lstStyle/>
          <a:p>
            <a:pPr eaLnBrk="1" hangingPunct="1"/>
            <a:r>
              <a:rPr lang="en-US"/>
              <a:t>Erro em estado estacionário (compensado)</a:t>
            </a:r>
            <a:endParaRPr lang="pt-BR"/>
          </a:p>
        </p:txBody>
      </p:sp>
      <p:sp>
        <p:nvSpPr>
          <p:cNvPr id="3" name="Espaço Reservado para Conteúdo 2"/>
          <p:cNvSpPr>
            <a:spLocks noGrp="1"/>
          </p:cNvSpPr>
          <p:nvPr>
            <p:ph idx="1"/>
          </p:nvPr>
        </p:nvSpPr>
        <p:spPr/>
        <p:txBody>
          <a:bodyPr/>
          <a:lstStyle/>
          <a:p>
            <a:pPr eaLnBrk="1" hangingPunct="1"/>
            <a:r>
              <a:rPr lang="en-US"/>
              <a:t>Sendo K</a:t>
            </a:r>
            <a:r>
              <a:rPr lang="en-US" baseline="-25000"/>
              <a:t>p</a:t>
            </a:r>
            <a:r>
              <a:rPr lang="en-US"/>
              <a:t> = G(0) e considerando que agora G(s) inclui o termo 1/s, lim</a:t>
            </a:r>
            <a:r>
              <a:rPr lang="en-US" baseline="-25000"/>
              <a:t>s-&gt;0</a:t>
            </a:r>
            <a:r>
              <a:rPr lang="en-US"/>
              <a:t> G(s) = ∞</a:t>
            </a:r>
          </a:p>
          <a:p>
            <a:pPr eaLnBrk="1" hangingPunct="1"/>
            <a:r>
              <a:rPr lang="en-US"/>
              <a:t>Uma vez que e</a:t>
            </a:r>
            <a:r>
              <a:rPr lang="en-US" baseline="-25000"/>
              <a:t>p</a:t>
            </a:r>
            <a:r>
              <a:rPr lang="en-US"/>
              <a:t> (∞)=lim</a:t>
            </a:r>
            <a:r>
              <a:rPr lang="en-US" baseline="-25000"/>
              <a:t>s-&gt;0</a:t>
            </a:r>
            <a:r>
              <a:rPr lang="en-US"/>
              <a:t> {1/[1+G(0)]} o seu limite será 0 ( pois G(0)-&gt; ∞ )</a:t>
            </a:r>
          </a:p>
          <a:p>
            <a:pPr eaLnBrk="1" hangingPunct="1"/>
            <a:r>
              <a:rPr lang="en-US"/>
              <a:t>O erro de estado estacionário foi eliminado!</a:t>
            </a:r>
          </a:p>
          <a:p>
            <a:pPr eaLnBrk="1" hangingPunct="1"/>
            <a:r>
              <a:rPr lang="en-US"/>
              <a:t>Vamos confirmar isto na simulação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ítulo 1"/>
          <p:cNvSpPr>
            <a:spLocks noGrp="1"/>
          </p:cNvSpPr>
          <p:nvPr>
            <p:ph type="title"/>
          </p:nvPr>
        </p:nvSpPr>
        <p:spPr/>
        <p:txBody>
          <a:bodyPr/>
          <a:lstStyle/>
          <a:p>
            <a:pPr algn="ctr" eaLnBrk="1" hangingPunct="1"/>
            <a:r>
              <a:rPr lang="en-US"/>
              <a:t>Exemplo 9.1, Nise, pag.358 </a:t>
            </a:r>
            <a:br>
              <a:rPr lang="en-US"/>
            </a:br>
            <a:r>
              <a:rPr lang="en-US"/>
              <a:t>Não Comp. x Comp. (10s. de simulação)</a:t>
            </a:r>
            <a:endParaRPr lang="pt-BR"/>
          </a:p>
        </p:txBody>
      </p:sp>
      <p:pic>
        <p:nvPicPr>
          <p:cNvPr id="33794" name="Picture 6"/>
          <p:cNvPicPr>
            <a:picLocks noChangeAspect="1" noChangeArrowheads="1"/>
          </p:cNvPicPr>
          <p:nvPr/>
        </p:nvPicPr>
        <p:blipFill>
          <a:blip r:embed="rId2" cstate="print"/>
          <a:srcRect/>
          <a:stretch>
            <a:fillRect/>
          </a:stretch>
        </p:blipFill>
        <p:spPr bwMode="auto">
          <a:xfrm>
            <a:off x="171450" y="1184275"/>
            <a:ext cx="9639300" cy="4887913"/>
          </a:xfrm>
          <a:prstGeom prst="rect">
            <a:avLst/>
          </a:prstGeom>
          <a:noFill/>
          <a:ln w="9525" algn="ctr">
            <a:noFill/>
            <a:miter lim="800000"/>
            <a:headEnd/>
            <a:tailEnd/>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ítulo 1"/>
          <p:cNvSpPr>
            <a:spLocks noGrp="1"/>
          </p:cNvSpPr>
          <p:nvPr>
            <p:ph type="title"/>
          </p:nvPr>
        </p:nvSpPr>
        <p:spPr/>
        <p:txBody>
          <a:bodyPr/>
          <a:lstStyle/>
          <a:p>
            <a:pPr algn="ctr" eaLnBrk="1" hangingPunct="1"/>
            <a:r>
              <a:rPr lang="en-US"/>
              <a:t>Exemplo 9.1, Nise, pag.358 </a:t>
            </a:r>
            <a:br>
              <a:rPr lang="en-US"/>
            </a:br>
            <a:r>
              <a:rPr lang="en-US"/>
              <a:t>Não Comp. x Comp. (30s. de simulação)</a:t>
            </a:r>
            <a:endParaRPr lang="pt-BR"/>
          </a:p>
        </p:txBody>
      </p:sp>
      <p:pic>
        <p:nvPicPr>
          <p:cNvPr id="34818" name="Picture 3"/>
          <p:cNvPicPr>
            <a:picLocks noChangeAspect="1" noChangeArrowheads="1"/>
          </p:cNvPicPr>
          <p:nvPr/>
        </p:nvPicPr>
        <p:blipFill>
          <a:blip r:embed="rId2" cstate="print"/>
          <a:srcRect/>
          <a:stretch>
            <a:fillRect/>
          </a:stretch>
        </p:blipFill>
        <p:spPr bwMode="auto">
          <a:xfrm>
            <a:off x="95250" y="1076325"/>
            <a:ext cx="9710738" cy="4924425"/>
          </a:xfrm>
          <a:prstGeom prst="rect">
            <a:avLst/>
          </a:prstGeom>
          <a:noFill/>
          <a:ln w="9525" algn="ctr">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142852"/>
            <a:ext cx="9362546" cy="533400"/>
          </a:xfrm>
        </p:spPr>
        <p:txBody>
          <a:bodyPr/>
          <a:lstStyle/>
          <a:p>
            <a:r>
              <a:rPr lang="en-US" dirty="0" err="1"/>
              <a:t>Respostas</a:t>
            </a:r>
            <a:r>
              <a:rPr lang="en-US" dirty="0"/>
              <a:t> </a:t>
            </a:r>
            <a:r>
              <a:rPr lang="en-US" dirty="0" err="1"/>
              <a:t>temporais</a:t>
            </a:r>
            <a:r>
              <a:rPr lang="en-US" dirty="0"/>
              <a:t> (cont.)</a:t>
            </a:r>
            <a:endParaRPr lang="pt-BR" dirty="0"/>
          </a:p>
        </p:txBody>
      </p:sp>
      <p:sp>
        <p:nvSpPr>
          <p:cNvPr id="3" name="Espaço Reservado para Conteúdo 2"/>
          <p:cNvSpPr>
            <a:spLocks noGrp="1"/>
          </p:cNvSpPr>
          <p:nvPr>
            <p:ph idx="1"/>
          </p:nvPr>
        </p:nvSpPr>
        <p:spPr>
          <a:xfrm>
            <a:off x="309530" y="642919"/>
            <a:ext cx="9340188" cy="5381625"/>
          </a:xfrm>
        </p:spPr>
        <p:txBody>
          <a:bodyPr/>
          <a:lstStyle/>
          <a:p>
            <a:pPr lvl="1"/>
            <a:r>
              <a:rPr lang="en-US" dirty="0"/>
              <a:t> </a:t>
            </a:r>
            <a:r>
              <a:rPr lang="en-US" i="1" dirty="0"/>
              <a:t>numt2 = [245.52]</a:t>
            </a:r>
          </a:p>
          <a:p>
            <a:pPr lvl="1"/>
            <a:r>
              <a:rPr lang="en-US" i="1" dirty="0"/>
              <a:t> p1 = [1 10]; p2 = [1  4  24.542]</a:t>
            </a:r>
          </a:p>
          <a:p>
            <a:pPr lvl="1"/>
            <a:r>
              <a:rPr lang="en-US" i="1" dirty="0"/>
              <a:t> dent2 = </a:t>
            </a:r>
            <a:r>
              <a:rPr lang="en-US" i="1" dirty="0" err="1"/>
              <a:t>conv</a:t>
            </a:r>
            <a:r>
              <a:rPr lang="en-US" i="1" dirty="0"/>
              <a:t>(p1,p2)</a:t>
            </a:r>
          </a:p>
          <a:p>
            <a:pPr lvl="1"/>
            <a:r>
              <a:rPr lang="en-US" i="1" dirty="0"/>
              <a:t> sys2 = </a:t>
            </a:r>
            <a:r>
              <a:rPr lang="en-US" i="1" dirty="0" err="1"/>
              <a:t>tf</a:t>
            </a:r>
            <a:r>
              <a:rPr lang="en-US" i="1" dirty="0"/>
              <a:t>(numt2,dent2)</a:t>
            </a:r>
          </a:p>
          <a:p>
            <a:pPr lvl="1"/>
            <a:r>
              <a:rPr lang="en-US" i="1" dirty="0"/>
              <a:t> [y2,t2]=step(sys2)</a:t>
            </a:r>
          </a:p>
          <a:p>
            <a:pPr lvl="1"/>
            <a:r>
              <a:rPr lang="en-US" i="1" dirty="0"/>
              <a:t> </a:t>
            </a:r>
            <a:r>
              <a:rPr lang="en-US" i="1" dirty="0" err="1"/>
              <a:t>clf</a:t>
            </a:r>
            <a:r>
              <a:rPr lang="en-US" i="1" dirty="0"/>
              <a:t> </a:t>
            </a:r>
            <a:r>
              <a:rPr lang="en-US" dirty="0"/>
              <a:t>– </a:t>
            </a:r>
            <a:r>
              <a:rPr lang="en-US" dirty="0" err="1"/>
              <a:t>Limpa</a:t>
            </a:r>
            <a:r>
              <a:rPr lang="en-US" dirty="0"/>
              <a:t> o </a:t>
            </a:r>
            <a:r>
              <a:rPr lang="en-US" dirty="0" err="1"/>
              <a:t>gráfico</a:t>
            </a:r>
            <a:endParaRPr lang="en-US" dirty="0"/>
          </a:p>
          <a:p>
            <a:pPr lvl="1"/>
            <a:r>
              <a:rPr lang="en-US" i="1" dirty="0"/>
              <a:t> plot(t1,y1,t2,y2) – </a:t>
            </a:r>
            <a:r>
              <a:rPr lang="en-US" dirty="0" err="1"/>
              <a:t>Plota</a:t>
            </a:r>
            <a:r>
              <a:rPr lang="en-US" dirty="0"/>
              <a:t> </a:t>
            </a:r>
            <a:r>
              <a:rPr lang="en-US" dirty="0" err="1"/>
              <a:t>os</a:t>
            </a:r>
            <a:r>
              <a:rPr lang="en-US" dirty="0"/>
              <a:t> </a:t>
            </a:r>
            <a:r>
              <a:rPr lang="en-US" dirty="0" err="1"/>
              <a:t>pontos</a:t>
            </a:r>
            <a:r>
              <a:rPr lang="en-US" dirty="0"/>
              <a:t> de </a:t>
            </a:r>
            <a:r>
              <a:rPr lang="en-US" dirty="0" err="1"/>
              <a:t>duas</a:t>
            </a:r>
            <a:r>
              <a:rPr lang="en-US" dirty="0"/>
              <a:t> </a:t>
            </a:r>
            <a:r>
              <a:rPr lang="en-US" dirty="0" err="1"/>
              <a:t>respostas</a:t>
            </a:r>
            <a:r>
              <a:rPr lang="en-US" dirty="0"/>
              <a:t> </a:t>
            </a:r>
            <a:r>
              <a:rPr lang="en-US" dirty="0" err="1"/>
              <a:t>diferentes</a:t>
            </a:r>
            <a:r>
              <a:rPr lang="en-US" dirty="0"/>
              <a:t> no </a:t>
            </a:r>
            <a:r>
              <a:rPr lang="en-US" dirty="0" err="1"/>
              <a:t>mesmo</a:t>
            </a:r>
            <a:r>
              <a:rPr lang="en-US" dirty="0"/>
              <a:t> </a:t>
            </a:r>
            <a:r>
              <a:rPr lang="en-US" dirty="0" err="1"/>
              <a:t>gráfico</a:t>
            </a:r>
            <a:endParaRPr lang="en-US" dirty="0"/>
          </a:p>
          <a:p>
            <a:pPr lvl="1"/>
            <a:r>
              <a:rPr lang="en-US" i="1" dirty="0"/>
              <a:t> title(‘</a:t>
            </a:r>
            <a:r>
              <a:rPr lang="en-US" i="1" dirty="0" err="1"/>
              <a:t>Resposta</a:t>
            </a:r>
            <a:r>
              <a:rPr lang="en-US" i="1" dirty="0"/>
              <a:t> </a:t>
            </a:r>
            <a:r>
              <a:rPr lang="en-US" i="1" dirty="0" err="1"/>
              <a:t>ao</a:t>
            </a:r>
            <a:r>
              <a:rPr lang="en-US" i="1" dirty="0"/>
              <a:t> </a:t>
            </a:r>
            <a:r>
              <a:rPr lang="en-US" i="1" dirty="0" err="1"/>
              <a:t>degrau</a:t>
            </a:r>
            <a:r>
              <a:rPr lang="en-US" i="1" dirty="0"/>
              <a:t> de T</a:t>
            </a:r>
            <a:r>
              <a:rPr lang="en-US" i="1" baseline="-25000" dirty="0"/>
              <a:t>1</a:t>
            </a:r>
            <a:r>
              <a:rPr lang="en-US" i="1" dirty="0"/>
              <a:t>(s), T</a:t>
            </a:r>
            <a:r>
              <a:rPr lang="en-US" i="1" baseline="-25000" dirty="0"/>
              <a:t>2</a:t>
            </a:r>
            <a:r>
              <a:rPr lang="en-US" i="1" dirty="0"/>
              <a:t>(s)’)</a:t>
            </a:r>
          </a:p>
          <a:p>
            <a:pPr lvl="1"/>
            <a:r>
              <a:rPr lang="en-US" i="1" dirty="0"/>
              <a:t> </a:t>
            </a:r>
            <a:r>
              <a:rPr lang="en-US" i="1" dirty="0" err="1"/>
              <a:t>xlabel</a:t>
            </a:r>
            <a:r>
              <a:rPr lang="en-US" i="1" dirty="0"/>
              <a:t>(‘Tempo’)</a:t>
            </a:r>
          </a:p>
          <a:p>
            <a:pPr lvl="1"/>
            <a:r>
              <a:rPr lang="en-US" i="1" dirty="0"/>
              <a:t> </a:t>
            </a:r>
            <a:r>
              <a:rPr lang="en-US" i="1" dirty="0" err="1"/>
              <a:t>ylabel</a:t>
            </a:r>
            <a:r>
              <a:rPr lang="en-US" i="1" dirty="0"/>
              <a:t>(‘</a:t>
            </a:r>
            <a:r>
              <a:rPr lang="en-US" i="1" dirty="0" err="1"/>
              <a:t>Resposta</a:t>
            </a:r>
            <a:r>
              <a:rPr lang="en-US" i="1" dirty="0"/>
              <a:t>’)</a:t>
            </a:r>
          </a:p>
          <a:p>
            <a:pPr lvl="1"/>
            <a:r>
              <a:rPr lang="en-US" i="1" dirty="0"/>
              <a:t> text(0.5,20,’c1(t)’) – </a:t>
            </a:r>
            <a:r>
              <a:rPr lang="en-US" dirty="0" err="1"/>
              <a:t>Escreve</a:t>
            </a:r>
            <a:r>
              <a:rPr lang="en-US" dirty="0"/>
              <a:t> “c1(t)” </a:t>
            </a:r>
            <a:r>
              <a:rPr lang="en-US" dirty="0" err="1"/>
              <a:t>em</a:t>
            </a:r>
            <a:r>
              <a:rPr lang="en-US" dirty="0"/>
              <a:t> 0.5 e 20</a:t>
            </a:r>
            <a:endParaRPr lang="en-US" i="1"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ítulo 1"/>
          <p:cNvSpPr>
            <a:spLocks noGrp="1"/>
          </p:cNvSpPr>
          <p:nvPr>
            <p:ph type="title"/>
          </p:nvPr>
        </p:nvSpPr>
        <p:spPr/>
        <p:txBody>
          <a:bodyPr/>
          <a:lstStyle/>
          <a:p>
            <a:pPr algn="ctr" eaLnBrk="1" hangingPunct="1"/>
            <a:r>
              <a:rPr lang="en-US"/>
              <a:t>Exemplo 9.1, Nise, pag.358 </a:t>
            </a:r>
            <a:br>
              <a:rPr lang="en-US"/>
            </a:br>
            <a:r>
              <a:rPr lang="en-US"/>
              <a:t>Não Comp. x Comp. (50s. de simulação)</a:t>
            </a:r>
            <a:endParaRPr lang="pt-BR"/>
          </a:p>
        </p:txBody>
      </p:sp>
      <p:pic>
        <p:nvPicPr>
          <p:cNvPr id="35842" name="Picture 3"/>
          <p:cNvPicPr>
            <a:picLocks noChangeAspect="1" noChangeArrowheads="1"/>
          </p:cNvPicPr>
          <p:nvPr/>
        </p:nvPicPr>
        <p:blipFill>
          <a:blip r:embed="rId2" cstate="print"/>
          <a:srcRect/>
          <a:stretch>
            <a:fillRect/>
          </a:stretch>
        </p:blipFill>
        <p:spPr bwMode="auto">
          <a:xfrm>
            <a:off x="166688" y="1076325"/>
            <a:ext cx="9567862" cy="4852988"/>
          </a:xfrm>
          <a:prstGeom prst="rect">
            <a:avLst/>
          </a:prstGeom>
          <a:noFill/>
          <a:ln w="9525" algn="ctr">
            <a:noFill/>
            <a:miter lim="800000"/>
            <a:headEnd/>
            <a:tailEnd/>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ítulo 1"/>
          <p:cNvSpPr>
            <a:spLocks noGrp="1"/>
          </p:cNvSpPr>
          <p:nvPr>
            <p:ph type="title"/>
          </p:nvPr>
        </p:nvSpPr>
        <p:spPr/>
        <p:txBody>
          <a:bodyPr/>
          <a:lstStyle/>
          <a:p>
            <a:pPr eaLnBrk="1" hangingPunct="1"/>
            <a:r>
              <a:rPr lang="en-US"/>
              <a:t>O polo na origem no entanto … </a:t>
            </a:r>
            <a:endParaRPr lang="pt-BR"/>
          </a:p>
        </p:txBody>
      </p:sp>
      <p:sp>
        <p:nvSpPr>
          <p:cNvPr id="3" name="Espaço Reservado para Conteúdo 2"/>
          <p:cNvSpPr>
            <a:spLocks noGrp="1"/>
          </p:cNvSpPr>
          <p:nvPr>
            <p:ph idx="1"/>
          </p:nvPr>
        </p:nvSpPr>
        <p:spPr/>
        <p:txBody>
          <a:bodyPr/>
          <a:lstStyle/>
          <a:p>
            <a:pPr eaLnBrk="1" hangingPunct="1"/>
            <a:r>
              <a:rPr lang="en-US"/>
              <a:t>… requer componentes ativos ( op.amps ) que irão requerer alimentação em separado.</a:t>
            </a:r>
          </a:p>
          <a:p>
            <a:pPr eaLnBrk="1" hangingPunct="1"/>
            <a:r>
              <a:rPr lang="en-US"/>
              <a:t>A alternativa para componentes passivos e baratos seria posicionar o polo tão próximo da origem quanto possível e corrigir o erro estacionário em um fator pré-determinado</a:t>
            </a:r>
          </a:p>
          <a:p>
            <a:pPr eaLnBrk="1" hangingPunct="1"/>
            <a:r>
              <a:rPr lang="en-US"/>
              <a:t>Este tipo de compensação chama-se compensação por atraso de fase</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ítulo 1"/>
          <p:cNvSpPr>
            <a:spLocks noGrp="1"/>
          </p:cNvSpPr>
          <p:nvPr>
            <p:ph type="title"/>
          </p:nvPr>
        </p:nvSpPr>
        <p:spPr/>
        <p:txBody>
          <a:bodyPr/>
          <a:lstStyle/>
          <a:p>
            <a:pPr algn="ctr" eaLnBrk="1" hangingPunct="1"/>
            <a:r>
              <a:rPr lang="en-US"/>
              <a:t>Vamos calcular a melhoria no erro estacionário</a:t>
            </a:r>
            <a:endParaRPr lang="pt-BR"/>
          </a:p>
        </p:txBody>
      </p:sp>
      <p:sp>
        <p:nvSpPr>
          <p:cNvPr id="3" name="Espaço Reservado para Conteúdo 2"/>
          <p:cNvSpPr>
            <a:spLocks noGrp="1"/>
          </p:cNvSpPr>
          <p:nvPr>
            <p:ph idx="1"/>
          </p:nvPr>
        </p:nvSpPr>
        <p:spPr/>
        <p:txBody>
          <a:bodyPr/>
          <a:lstStyle/>
          <a:p>
            <a:pPr eaLnBrk="1" hangingPunct="1"/>
            <a:r>
              <a:rPr lang="en-US"/>
              <a:t>O erro estacionário é dado por :</a:t>
            </a:r>
          </a:p>
          <a:p>
            <a:pPr lvl="1" eaLnBrk="1" hangingPunct="1"/>
            <a:r>
              <a:rPr lang="en-US"/>
              <a:t>e(∞)=1/[1+G(0)]</a:t>
            </a:r>
          </a:p>
          <a:p>
            <a:pPr lvl="1" eaLnBrk="1" hangingPunct="1"/>
            <a:r>
              <a:rPr lang="en-US"/>
              <a:t>Quanto maior G(0) menor será o erro</a:t>
            </a:r>
          </a:p>
          <a:p>
            <a:pPr eaLnBrk="1" hangingPunct="1"/>
            <a:r>
              <a:rPr lang="en-US"/>
              <a:t>No entanto após a compensação G(0) fica :</a:t>
            </a:r>
          </a:p>
          <a:p>
            <a:pPr lvl="1" eaLnBrk="1" hangingPunct="1"/>
            <a:r>
              <a:rPr lang="en-US"/>
              <a:t>G</a:t>
            </a:r>
            <a:r>
              <a:rPr lang="en-US" baseline="-25000"/>
              <a:t>comp.</a:t>
            </a:r>
            <a:r>
              <a:rPr lang="en-US"/>
              <a:t>(0)=G</a:t>
            </a:r>
            <a:r>
              <a:rPr lang="en-US" baseline="-25000"/>
              <a:t>não comp.</a:t>
            </a:r>
            <a:r>
              <a:rPr lang="en-US"/>
              <a:t>(0).(s+z</a:t>
            </a:r>
            <a:r>
              <a:rPr lang="en-US" baseline="-25000"/>
              <a:t>c</a:t>
            </a:r>
            <a:r>
              <a:rPr lang="en-US"/>
              <a:t>)/(s+p</a:t>
            </a:r>
            <a:r>
              <a:rPr lang="en-US" baseline="-25000"/>
              <a:t>c</a:t>
            </a:r>
            <a:r>
              <a:rPr lang="en-US"/>
              <a:t>), e como s=0</a:t>
            </a:r>
          </a:p>
          <a:p>
            <a:pPr lvl="1" eaLnBrk="1" hangingPunct="1"/>
            <a:r>
              <a:rPr lang="en-US"/>
              <a:t>G</a:t>
            </a:r>
            <a:r>
              <a:rPr lang="en-US" baseline="-25000"/>
              <a:t>comp.</a:t>
            </a:r>
            <a:r>
              <a:rPr lang="en-US"/>
              <a:t>(0)=G</a:t>
            </a:r>
            <a:r>
              <a:rPr lang="en-US" baseline="-25000"/>
              <a:t>não comp.</a:t>
            </a:r>
            <a:r>
              <a:rPr lang="en-US"/>
              <a:t>(0).z</a:t>
            </a:r>
            <a:r>
              <a:rPr lang="en-US" baseline="-25000"/>
              <a:t>c</a:t>
            </a:r>
            <a:r>
              <a:rPr lang="en-US"/>
              <a:t>/p</a:t>
            </a:r>
            <a:r>
              <a:rPr lang="en-US" baseline="-25000"/>
              <a:t>c</a:t>
            </a:r>
            <a:endParaRPr lang="en-US"/>
          </a:p>
          <a:p>
            <a:pPr eaLnBrk="1" hangingPunct="1"/>
            <a:r>
              <a:rPr lang="en-US"/>
              <a:t>A melhoria então será dada pelo quanto maior o zero é em relação ao polo</a:t>
            </a:r>
          </a:p>
          <a:p>
            <a:pPr eaLnBrk="1" hangingPunct="1"/>
            <a:r>
              <a:rPr lang="en-US"/>
              <a:t>Atente no entanto para um detalhe…</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ítulo 1"/>
          <p:cNvSpPr>
            <a:spLocks noGrp="1"/>
          </p:cNvSpPr>
          <p:nvPr>
            <p:ph type="title"/>
          </p:nvPr>
        </p:nvSpPr>
        <p:spPr/>
        <p:txBody>
          <a:bodyPr/>
          <a:lstStyle/>
          <a:p>
            <a:pPr eaLnBrk="1" hangingPunct="1"/>
            <a:r>
              <a:rPr lang="en-US"/>
              <a:t>Resposta Transitória</a:t>
            </a:r>
            <a:endParaRPr lang="pt-BR"/>
          </a:p>
        </p:txBody>
      </p:sp>
      <p:sp>
        <p:nvSpPr>
          <p:cNvPr id="3" name="Espaço Reservado para Conteúdo 2"/>
          <p:cNvSpPr>
            <a:spLocks noGrp="1"/>
          </p:cNvSpPr>
          <p:nvPr>
            <p:ph idx="1"/>
          </p:nvPr>
        </p:nvSpPr>
        <p:spPr/>
        <p:txBody>
          <a:bodyPr/>
          <a:lstStyle/>
          <a:p>
            <a:pPr eaLnBrk="1" hangingPunct="1"/>
            <a:r>
              <a:rPr lang="en-US"/>
              <a:t>A resposta transitória vai depender dos pólos dominantes</a:t>
            </a:r>
          </a:p>
          <a:p>
            <a:pPr eaLnBrk="1" hangingPunct="1"/>
            <a:r>
              <a:rPr lang="en-US"/>
              <a:t>Temos de “mexer” bem pouco neles para não altera-la em muito</a:t>
            </a:r>
          </a:p>
          <a:p>
            <a:pPr eaLnBrk="1" hangingPunct="1"/>
            <a:r>
              <a:rPr lang="en-US"/>
              <a:t>Para isto a contribuição angular do zero e do pólo no root-locus tem de ser mínima ou seja, eles devem ser bem pequenos</a:t>
            </a:r>
          </a:p>
          <a:p>
            <a:pPr eaLnBrk="1" hangingPunct="1"/>
            <a:r>
              <a:rPr lang="en-US"/>
              <a:t>Veja a figura a seguir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ítulo 1"/>
          <p:cNvSpPr>
            <a:spLocks noGrp="1"/>
          </p:cNvSpPr>
          <p:nvPr>
            <p:ph type="title"/>
          </p:nvPr>
        </p:nvSpPr>
        <p:spPr/>
        <p:txBody>
          <a:bodyPr/>
          <a:lstStyle/>
          <a:p>
            <a:pPr algn="ctr" eaLnBrk="1" hangingPunct="1"/>
            <a:r>
              <a:rPr lang="en-US"/>
              <a:t>Root-locus para a compensação por atraso de fase</a:t>
            </a:r>
            <a:endParaRPr lang="pt-BR"/>
          </a:p>
        </p:txBody>
      </p:sp>
      <p:pic>
        <p:nvPicPr>
          <p:cNvPr id="39938" name="Picture 2"/>
          <p:cNvPicPr>
            <a:picLocks noChangeAspect="1" noChangeArrowheads="1"/>
          </p:cNvPicPr>
          <p:nvPr/>
        </p:nvPicPr>
        <p:blipFill>
          <a:blip r:embed="rId2" cstate="print"/>
          <a:srcRect/>
          <a:stretch>
            <a:fillRect/>
          </a:stretch>
        </p:blipFill>
        <p:spPr bwMode="auto">
          <a:xfrm>
            <a:off x="595313" y="1571625"/>
            <a:ext cx="8670925" cy="4329113"/>
          </a:xfrm>
          <a:prstGeom prst="rect">
            <a:avLst/>
          </a:prstGeom>
          <a:noFill/>
          <a:ln w="12700">
            <a:noFill/>
            <a:miter lim="800000"/>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ítulo 1"/>
          <p:cNvSpPr>
            <a:spLocks noGrp="1"/>
          </p:cNvSpPr>
          <p:nvPr>
            <p:ph type="title"/>
          </p:nvPr>
        </p:nvSpPr>
        <p:spPr/>
        <p:txBody>
          <a:bodyPr/>
          <a:lstStyle/>
          <a:p>
            <a:pPr eaLnBrk="1" hangingPunct="1"/>
            <a:r>
              <a:rPr lang="en-US"/>
              <a:t>Agora veja a solução :</a:t>
            </a:r>
            <a:endParaRPr lang="pt-BR"/>
          </a:p>
        </p:txBody>
      </p:sp>
      <p:sp>
        <p:nvSpPr>
          <p:cNvPr id="3" name="Espaço Reservado para Conteúdo 2"/>
          <p:cNvSpPr>
            <a:spLocks noGrp="1"/>
          </p:cNvSpPr>
          <p:nvPr>
            <p:ph idx="1"/>
          </p:nvPr>
        </p:nvSpPr>
        <p:spPr>
          <a:xfrm>
            <a:off x="271463" y="857250"/>
            <a:ext cx="9410700" cy="5381625"/>
          </a:xfrm>
        </p:spPr>
        <p:txBody>
          <a:bodyPr/>
          <a:lstStyle/>
          <a:p>
            <a:pPr eaLnBrk="1" hangingPunct="1"/>
            <a:r>
              <a:rPr lang="en-US"/>
              <a:t>A contribuição angular de pólos e zeros ao Root-Locus se dá por </a:t>
            </a:r>
            <a:r>
              <a:rPr lang="en-US" i="1"/>
              <a:t>SOMA </a:t>
            </a:r>
          </a:p>
          <a:p>
            <a:pPr lvl="1" eaLnBrk="1" hangingPunct="1"/>
            <a:r>
              <a:rPr lang="en-US"/>
              <a:t>Uma vez que ao multiplicar números complexos somamos seus ângulos</a:t>
            </a:r>
          </a:p>
          <a:p>
            <a:pPr eaLnBrk="1" hangingPunct="1"/>
            <a:r>
              <a:rPr lang="en-US"/>
              <a:t>A contribuição de módulo dos pólos e zeros ao Root-Locus se dá por </a:t>
            </a:r>
            <a:r>
              <a:rPr lang="en-US" i="1"/>
              <a:t>PRODUTO</a:t>
            </a:r>
            <a:endParaRPr lang="en-US"/>
          </a:p>
          <a:p>
            <a:pPr lvl="1" eaLnBrk="1" hangingPunct="1"/>
            <a:r>
              <a:rPr lang="en-US"/>
              <a:t>Uma vez que ao multiplicar números complexos multiplicamos seus módulos</a:t>
            </a:r>
          </a:p>
          <a:p>
            <a:pPr eaLnBrk="1" hangingPunct="1"/>
            <a:r>
              <a:rPr lang="en-US"/>
              <a:t>Logo para termos uma boa compensação basta que : z</a:t>
            </a:r>
            <a:r>
              <a:rPr lang="en-US" baseline="-25000"/>
              <a:t>c </a:t>
            </a:r>
            <a:r>
              <a:rPr lang="en-US"/>
              <a:t>e p</a:t>
            </a:r>
            <a:r>
              <a:rPr lang="en-US" baseline="-25000"/>
              <a:t>c</a:t>
            </a:r>
            <a:r>
              <a:rPr lang="en-US"/>
              <a:t> sejam pequenos mas tenham uma razão grande entre sí</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p:cNvSpPr>
            <a:spLocks noGrp="1"/>
          </p:cNvSpPr>
          <p:nvPr>
            <p:ph type="title"/>
          </p:nvPr>
        </p:nvSpPr>
        <p:spPr/>
        <p:txBody>
          <a:bodyPr/>
          <a:lstStyle/>
          <a:p>
            <a:pPr eaLnBrk="1" hangingPunct="1"/>
            <a:r>
              <a:rPr lang="en-US"/>
              <a:t>Nise, Exemplo 9.2 : Compensar para melhorar o erro estacionário em 10x</a:t>
            </a:r>
            <a:endParaRPr lang="pt-BR"/>
          </a:p>
        </p:txBody>
      </p:sp>
      <p:sp>
        <p:nvSpPr>
          <p:cNvPr id="3" name="Espaço Reservado para Conteúdo 2"/>
          <p:cNvSpPr>
            <a:spLocks noGrp="1"/>
          </p:cNvSpPr>
          <p:nvPr>
            <p:ph idx="1"/>
          </p:nvPr>
        </p:nvSpPr>
        <p:spPr/>
        <p:txBody>
          <a:bodyPr/>
          <a:lstStyle/>
          <a:p>
            <a:pPr eaLnBrk="1" hangingPunct="1"/>
            <a:r>
              <a:rPr lang="en-US"/>
              <a:t>Suponha o mesmo circuito do exemplo anterior</a:t>
            </a:r>
            <a:r>
              <a:rPr lang="pt-BR"/>
              <a:t> onde : G(s)=1/[(s+1)*(s+2)*(s+10)] e K=164</a:t>
            </a:r>
          </a:p>
          <a:p>
            <a:pPr eaLnBrk="1" hangingPunct="1"/>
            <a:r>
              <a:rPr lang="en-US"/>
              <a:t>O erro neste caso será : </a:t>
            </a:r>
          </a:p>
          <a:p>
            <a:pPr lvl="1" eaLnBrk="1" hangingPunct="1"/>
            <a:r>
              <a:rPr lang="en-US"/>
              <a:t>e(∞)=1/[1+(164/20)] = 1/[1+8,2]=0,1086</a:t>
            </a:r>
          </a:p>
          <a:p>
            <a:pPr eaLnBrk="1" hangingPunct="1"/>
            <a:r>
              <a:rPr lang="en-US"/>
              <a:t>O novo erro deverá ser :</a:t>
            </a:r>
          </a:p>
          <a:p>
            <a:pPr lvl="1" eaLnBrk="1" hangingPunct="1"/>
            <a:r>
              <a:rPr lang="en-US"/>
              <a:t>e(∞)=0,1086/10 = 0,0108</a:t>
            </a:r>
          </a:p>
          <a:p>
            <a:pPr eaLnBrk="1" hangingPunct="1"/>
            <a:r>
              <a:rPr lang="en-US"/>
              <a:t>Calculando o novo K</a:t>
            </a:r>
            <a:r>
              <a:rPr lang="en-US" baseline="-25000"/>
              <a:t>p</a:t>
            </a:r>
            <a:r>
              <a:rPr lang="en-US"/>
              <a:t> teremos </a:t>
            </a:r>
          </a:p>
          <a:p>
            <a:pPr lvl="1" eaLnBrk="1" hangingPunct="1"/>
            <a:r>
              <a:rPr lang="en-US"/>
              <a:t>e(∞) = 1/[1+K</a:t>
            </a:r>
            <a:r>
              <a:rPr lang="en-US" baseline="-25000"/>
              <a:t>p</a:t>
            </a:r>
            <a:r>
              <a:rPr lang="en-US"/>
              <a:t>] -&gt; K.G(0)=K</a:t>
            </a:r>
            <a:r>
              <a:rPr lang="en-US" baseline="-25000"/>
              <a:t>p</a:t>
            </a:r>
            <a:r>
              <a:rPr lang="en-US"/>
              <a:t>=91,59</a:t>
            </a:r>
          </a:p>
          <a:p>
            <a:pPr eaLnBrk="1" hangingPunct="1"/>
            <a:r>
              <a:rPr lang="en-US"/>
              <a:t>Queremos então passar de um K</a:t>
            </a:r>
            <a:r>
              <a:rPr lang="en-US" baseline="-25000"/>
              <a:t>p</a:t>
            </a:r>
            <a:r>
              <a:rPr lang="en-US"/>
              <a:t> de 8,2 para 91,59 ( em outras palavras 11,13x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ox(in)">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ox(in)">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ítulo 1"/>
          <p:cNvSpPr>
            <a:spLocks noGrp="1"/>
          </p:cNvSpPr>
          <p:nvPr>
            <p:ph type="title"/>
          </p:nvPr>
        </p:nvSpPr>
        <p:spPr/>
        <p:txBody>
          <a:bodyPr/>
          <a:lstStyle/>
          <a:p>
            <a:pPr eaLnBrk="1" hangingPunct="1"/>
            <a:r>
              <a:rPr lang="en-US"/>
              <a:t>Nise, Exemplo 9.2 : Compensar para melhorar o erro estacionário em 10x</a:t>
            </a:r>
            <a:endParaRPr lang="pt-BR"/>
          </a:p>
        </p:txBody>
      </p:sp>
      <p:sp>
        <p:nvSpPr>
          <p:cNvPr id="3" name="Espaço Reservado para Conteúdo 2"/>
          <p:cNvSpPr>
            <a:spLocks noGrp="1"/>
          </p:cNvSpPr>
          <p:nvPr>
            <p:ph idx="1"/>
          </p:nvPr>
        </p:nvSpPr>
        <p:spPr/>
        <p:txBody>
          <a:bodyPr/>
          <a:lstStyle/>
          <a:p>
            <a:pPr eaLnBrk="1" hangingPunct="1"/>
            <a:r>
              <a:rPr lang="en-US"/>
              <a:t>Queremos então uma relação z</a:t>
            </a:r>
            <a:r>
              <a:rPr lang="en-US" baseline="-25000"/>
              <a:t>c</a:t>
            </a:r>
            <a:r>
              <a:rPr lang="en-US"/>
              <a:t>/p</a:t>
            </a:r>
            <a:r>
              <a:rPr lang="en-US" baseline="-25000"/>
              <a:t>c</a:t>
            </a:r>
            <a:r>
              <a:rPr lang="en-US"/>
              <a:t> = 11,13 vezes</a:t>
            </a:r>
          </a:p>
          <a:p>
            <a:pPr eaLnBrk="1" hangingPunct="1"/>
            <a:endParaRPr lang="en-US"/>
          </a:p>
          <a:p>
            <a:pPr eaLnBrk="1" hangingPunct="1"/>
            <a:r>
              <a:rPr lang="en-US"/>
              <a:t>Selecionando arbitrariamente  p</a:t>
            </a:r>
            <a:r>
              <a:rPr lang="en-US" baseline="-25000"/>
              <a:t>c</a:t>
            </a:r>
            <a:r>
              <a:rPr lang="en-US"/>
              <a:t> = 0,01 teremos z</a:t>
            </a:r>
            <a:r>
              <a:rPr lang="en-US" baseline="-25000"/>
              <a:t>c</a:t>
            </a:r>
            <a:r>
              <a:rPr lang="en-US"/>
              <a:t> = 0,111</a:t>
            </a:r>
          </a:p>
          <a:p>
            <a:pPr eaLnBrk="1" hangingPunct="1"/>
            <a:endParaRPr lang="en-US"/>
          </a:p>
          <a:p>
            <a:pPr eaLnBrk="1" hangingPunct="1"/>
            <a:r>
              <a:rPr lang="en-US"/>
              <a:t>O resultado da simulação é mostrado no slide a seguir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ítulo 1"/>
          <p:cNvSpPr>
            <a:spLocks noGrp="1"/>
          </p:cNvSpPr>
          <p:nvPr>
            <p:ph type="title"/>
          </p:nvPr>
        </p:nvSpPr>
        <p:spPr/>
        <p:txBody>
          <a:bodyPr/>
          <a:lstStyle/>
          <a:p>
            <a:pPr algn="ctr" eaLnBrk="1" hangingPunct="1"/>
            <a:r>
              <a:rPr lang="en-US"/>
              <a:t>Compensação por Atraso de Fase (Simulação)</a:t>
            </a:r>
            <a:endParaRPr lang="pt-BR"/>
          </a:p>
        </p:txBody>
      </p:sp>
      <p:pic>
        <p:nvPicPr>
          <p:cNvPr id="44034" name="Picture 3"/>
          <p:cNvPicPr>
            <a:picLocks noChangeAspect="1" noChangeArrowheads="1"/>
          </p:cNvPicPr>
          <p:nvPr/>
        </p:nvPicPr>
        <p:blipFill>
          <a:blip r:embed="rId2" cstate="print"/>
          <a:srcRect/>
          <a:stretch>
            <a:fillRect/>
          </a:stretch>
        </p:blipFill>
        <p:spPr bwMode="auto">
          <a:xfrm>
            <a:off x="100013" y="1219200"/>
            <a:ext cx="9710737" cy="4924425"/>
          </a:xfrm>
          <a:prstGeom prst="rect">
            <a:avLst/>
          </a:prstGeom>
          <a:noFill/>
          <a:ln w="9525" algn="ctr">
            <a:noFill/>
            <a:miter lim="800000"/>
            <a:headEnd/>
            <a:tailEnd/>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ítulo 1"/>
          <p:cNvSpPr>
            <a:spLocks noGrp="1"/>
          </p:cNvSpPr>
          <p:nvPr>
            <p:ph type="title"/>
          </p:nvPr>
        </p:nvSpPr>
        <p:spPr/>
        <p:txBody>
          <a:bodyPr/>
          <a:lstStyle/>
          <a:p>
            <a:pPr eaLnBrk="1" hangingPunct="1"/>
            <a:r>
              <a:rPr lang="en-US"/>
              <a:t>Nise Exercício de Avaliação 9.1</a:t>
            </a:r>
            <a:endParaRPr lang="pt-BR"/>
          </a:p>
        </p:txBody>
      </p:sp>
      <p:pic>
        <p:nvPicPr>
          <p:cNvPr id="45058" name="Picture 2"/>
          <p:cNvPicPr>
            <a:picLocks noChangeAspect="1" noChangeArrowheads="1"/>
          </p:cNvPicPr>
          <p:nvPr/>
        </p:nvPicPr>
        <p:blipFill>
          <a:blip r:embed="rId2" cstate="print"/>
          <a:srcRect/>
          <a:stretch>
            <a:fillRect/>
          </a:stretch>
        </p:blipFill>
        <p:spPr bwMode="auto">
          <a:xfrm>
            <a:off x="95250" y="928688"/>
            <a:ext cx="9674225" cy="5643562"/>
          </a:xfrm>
          <a:prstGeom prst="rect">
            <a:avLst/>
          </a:prstGeom>
          <a:noFill/>
          <a:ln w="9525" algn="ctr">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Respostas</a:t>
            </a:r>
            <a:r>
              <a:rPr lang="en-US" dirty="0"/>
              <a:t> </a:t>
            </a:r>
            <a:r>
              <a:rPr lang="en-US" dirty="0" err="1"/>
              <a:t>temporais</a:t>
            </a:r>
            <a:r>
              <a:rPr lang="en-US" dirty="0"/>
              <a:t> (cont.)</a:t>
            </a:r>
            <a:endParaRPr lang="pt-BR" dirty="0"/>
          </a:p>
        </p:txBody>
      </p:sp>
      <p:sp>
        <p:nvSpPr>
          <p:cNvPr id="3" name="Espaço Reservado para Conteúdo 2"/>
          <p:cNvSpPr>
            <a:spLocks noGrp="1"/>
          </p:cNvSpPr>
          <p:nvPr>
            <p:ph idx="1"/>
          </p:nvPr>
        </p:nvSpPr>
        <p:spPr>
          <a:xfrm>
            <a:off x="294085" y="857233"/>
            <a:ext cx="9340188" cy="5381625"/>
          </a:xfrm>
        </p:spPr>
        <p:txBody>
          <a:bodyPr/>
          <a:lstStyle/>
          <a:p>
            <a:r>
              <a:rPr lang="en-US" i="1" dirty="0" err="1"/>
              <a:t>clf</a:t>
            </a:r>
            <a:r>
              <a:rPr lang="en-US" i="1" dirty="0"/>
              <a:t> </a:t>
            </a:r>
          </a:p>
          <a:p>
            <a:r>
              <a:rPr lang="en-US" i="1" dirty="0"/>
              <a:t>step(sys,sys2) – </a:t>
            </a:r>
            <a:r>
              <a:rPr lang="en-US" dirty="0" err="1"/>
              <a:t>Várias</a:t>
            </a:r>
            <a:r>
              <a:rPr lang="en-US" dirty="0"/>
              <a:t> </a:t>
            </a:r>
            <a:r>
              <a:rPr lang="en-US" dirty="0" err="1"/>
              <a:t>respostas</a:t>
            </a:r>
            <a:r>
              <a:rPr lang="en-US" dirty="0"/>
              <a:t> no </a:t>
            </a:r>
            <a:r>
              <a:rPr lang="en-US" dirty="0" err="1"/>
              <a:t>mesmo</a:t>
            </a:r>
            <a:r>
              <a:rPr lang="en-US" dirty="0"/>
              <a:t> </a:t>
            </a:r>
            <a:r>
              <a:rPr lang="en-US" dirty="0" err="1"/>
              <a:t>gráfico</a:t>
            </a:r>
            <a:endParaRPr lang="en-US" dirty="0"/>
          </a:p>
          <a:p>
            <a:r>
              <a:rPr lang="en-US" i="1" dirty="0"/>
              <a:t>t = 0:0.01:3 – </a:t>
            </a:r>
            <a:r>
              <a:rPr lang="en-US" dirty="0"/>
              <a:t>0 a 3 de 0.01 </a:t>
            </a:r>
            <a:r>
              <a:rPr lang="en-US" dirty="0" err="1"/>
              <a:t>em</a:t>
            </a:r>
            <a:r>
              <a:rPr lang="en-US" dirty="0"/>
              <a:t> 0.01</a:t>
            </a:r>
          </a:p>
          <a:p>
            <a:r>
              <a:rPr lang="en-US" i="1" dirty="0"/>
              <a:t>step(sys,sys2,t) – </a:t>
            </a:r>
            <a:r>
              <a:rPr lang="en-US" dirty="0" err="1"/>
              <a:t>Altera</a:t>
            </a:r>
            <a:r>
              <a:rPr lang="en-US" dirty="0"/>
              <a:t> o interv.de tempo</a:t>
            </a:r>
            <a:r>
              <a:rPr lang="en-US" i="1" dirty="0"/>
              <a:t> </a:t>
            </a:r>
            <a:endParaRPr lang="pt-BR" i="1"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ítulo 1"/>
          <p:cNvSpPr>
            <a:spLocks noGrp="1"/>
          </p:cNvSpPr>
          <p:nvPr>
            <p:ph type="title"/>
          </p:nvPr>
        </p:nvSpPr>
        <p:spPr/>
        <p:txBody>
          <a:bodyPr/>
          <a:lstStyle/>
          <a:p>
            <a:pPr eaLnBrk="1" hangingPunct="1"/>
            <a:r>
              <a:rPr lang="en-US"/>
              <a:t>Nise Exercício de Avaliação 9.1</a:t>
            </a:r>
            <a:endParaRPr lang="pt-BR"/>
          </a:p>
        </p:txBody>
      </p:sp>
      <p:pic>
        <p:nvPicPr>
          <p:cNvPr id="46082" name="Picture 2"/>
          <p:cNvPicPr>
            <a:picLocks noChangeAspect="1" noChangeArrowheads="1"/>
          </p:cNvPicPr>
          <p:nvPr/>
        </p:nvPicPr>
        <p:blipFill>
          <a:blip r:embed="rId2" cstate="print"/>
          <a:srcRect/>
          <a:stretch>
            <a:fillRect/>
          </a:stretch>
        </p:blipFill>
        <p:spPr bwMode="auto">
          <a:xfrm>
            <a:off x="95250" y="1155700"/>
            <a:ext cx="9729788" cy="4916488"/>
          </a:xfrm>
          <a:prstGeom prst="rect">
            <a:avLst/>
          </a:prstGeom>
          <a:noFill/>
          <a:ln w="9525" algn="ctr">
            <a:noFill/>
            <a:miter lim="800000"/>
            <a:headEnd/>
            <a:tailEnd/>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3"/>
          <p:cNvSpPr>
            <a:spLocks noGrp="1"/>
          </p:cNvSpPr>
          <p:nvPr>
            <p:ph type="ctrTitle" sz="quarter"/>
          </p:nvPr>
        </p:nvSpPr>
        <p:spPr/>
        <p:txBody>
          <a:bodyPr/>
          <a:lstStyle/>
          <a:p>
            <a:pPr eaLnBrk="1" hangingPunct="1"/>
            <a:r>
              <a:rPr lang="en-US" dirty="0" err="1"/>
              <a:t>Sistemas</a:t>
            </a:r>
            <a:r>
              <a:rPr lang="en-US" dirty="0"/>
              <a:t> de </a:t>
            </a:r>
            <a:r>
              <a:rPr lang="en-US" dirty="0" err="1"/>
              <a:t>Controle</a:t>
            </a:r>
            <a:endParaRPr lang="pt-BR" dirty="0"/>
          </a:p>
        </p:txBody>
      </p:sp>
      <p:sp>
        <p:nvSpPr>
          <p:cNvPr id="15362" name="Subtítulo 4"/>
          <p:cNvSpPr>
            <a:spLocks noGrp="1"/>
          </p:cNvSpPr>
          <p:nvPr>
            <p:ph type="subTitle" sz="quarter" idx="1"/>
          </p:nvPr>
        </p:nvSpPr>
        <p:spPr/>
        <p:txBody>
          <a:bodyPr/>
          <a:lstStyle/>
          <a:p>
            <a:pPr eaLnBrk="1" hangingPunct="1"/>
            <a:r>
              <a:rPr lang="en-US" dirty="0" err="1"/>
              <a:t>Projeto</a:t>
            </a:r>
            <a:r>
              <a:rPr lang="en-US" dirty="0"/>
              <a:t> </a:t>
            </a:r>
            <a:r>
              <a:rPr lang="en-US" dirty="0" err="1"/>
              <a:t>por</a:t>
            </a:r>
            <a:r>
              <a:rPr lang="en-US" dirty="0"/>
              <a:t> </a:t>
            </a:r>
            <a:r>
              <a:rPr lang="en-US" dirty="0" err="1"/>
              <a:t>Intermédio</a:t>
            </a:r>
            <a:r>
              <a:rPr lang="en-US" dirty="0"/>
              <a:t> do Lugar das </a:t>
            </a:r>
            <a:r>
              <a:rPr lang="en-US" dirty="0" err="1"/>
              <a:t>Raízes</a:t>
            </a:r>
            <a:endParaRPr lang="en-US" dirty="0"/>
          </a:p>
          <a:p>
            <a:pPr eaLnBrk="1" hangingPunct="1"/>
            <a:r>
              <a:rPr lang="en-US" dirty="0" err="1"/>
              <a:t>Compensação</a:t>
            </a:r>
            <a:r>
              <a:rPr lang="en-US" dirty="0"/>
              <a:t> PD Ideal</a:t>
            </a:r>
          </a:p>
          <a:p>
            <a:pPr eaLnBrk="1" hangingPunct="1"/>
            <a:r>
              <a:rPr lang="en-US" dirty="0" err="1"/>
              <a:t>Compensação</a:t>
            </a:r>
            <a:r>
              <a:rPr lang="en-US" dirty="0"/>
              <a:t> </a:t>
            </a:r>
            <a:r>
              <a:rPr lang="en-US" dirty="0" err="1"/>
              <a:t>por</a:t>
            </a:r>
            <a:r>
              <a:rPr lang="en-US" dirty="0"/>
              <a:t> </a:t>
            </a:r>
            <a:r>
              <a:rPr lang="en-US" dirty="0" err="1"/>
              <a:t>Avanço</a:t>
            </a:r>
            <a:r>
              <a:rPr lang="en-US" dirty="0"/>
              <a:t> de </a:t>
            </a:r>
            <a:r>
              <a:rPr lang="en-US" dirty="0" err="1"/>
              <a:t>Fase</a:t>
            </a:r>
            <a:endParaRPr lang="en-US" dirty="0"/>
          </a:p>
          <a:p>
            <a:pPr eaLnBrk="1" hangingPunct="1"/>
            <a:r>
              <a:rPr lang="en-US" dirty="0" err="1"/>
              <a:t>Nise</a:t>
            </a:r>
            <a:r>
              <a:rPr lang="en-US" dirty="0"/>
              <a:t> – cap.9</a:t>
            </a:r>
            <a:endParaRPr lang="pt-BR"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ítulo 1"/>
          <p:cNvSpPr>
            <a:spLocks noGrp="1"/>
          </p:cNvSpPr>
          <p:nvPr>
            <p:ph type="title"/>
          </p:nvPr>
        </p:nvSpPr>
        <p:spPr/>
        <p:txBody>
          <a:bodyPr/>
          <a:lstStyle/>
          <a:p>
            <a:pPr eaLnBrk="1" hangingPunct="1"/>
            <a:r>
              <a:rPr lang="en-US"/>
              <a:t>Melhorando a Resposta Transitória</a:t>
            </a:r>
            <a:endParaRPr lang="pt-BR"/>
          </a:p>
        </p:txBody>
      </p:sp>
      <p:sp>
        <p:nvSpPr>
          <p:cNvPr id="274435" name="Espaço Reservado para Conteúdo 2"/>
          <p:cNvSpPr>
            <a:spLocks noGrp="1"/>
          </p:cNvSpPr>
          <p:nvPr>
            <p:ph idx="1"/>
          </p:nvPr>
        </p:nvSpPr>
        <p:spPr/>
        <p:txBody>
          <a:bodyPr/>
          <a:lstStyle/>
          <a:p>
            <a:pPr eaLnBrk="1" hangingPunct="1"/>
            <a:r>
              <a:rPr lang="en-US"/>
              <a:t>Compensação PI : Melhora o Erro Estacionário sem afetar a resposta transitória</a:t>
            </a:r>
          </a:p>
          <a:p>
            <a:pPr eaLnBrk="1" hangingPunct="1"/>
            <a:r>
              <a:rPr lang="en-US"/>
              <a:t>Compensação PD : Melhora a resposta transitória</a:t>
            </a:r>
          </a:p>
          <a:p>
            <a:pPr eaLnBrk="1" hangingPunct="1"/>
            <a:r>
              <a:rPr lang="en-US"/>
              <a:t>Compensação Derivativa Ideal : acréscimo de um derivador puro ( i.e. de um zero ) na função de transferência</a:t>
            </a:r>
          </a:p>
          <a:p>
            <a:pPr eaLnBrk="1" hangingPunct="1"/>
            <a:r>
              <a:rPr lang="en-US"/>
              <a:t>Compensação Derivativa Não Ideal : acréscimo de um zero mais um pólo ( depois do zero ) na função de transferência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animEffect transition="in" filter="box(in)">
                                      <p:cBhvr>
                                        <p:cTn id="7" dur="500"/>
                                        <p:tgtEl>
                                          <p:spTgt spid="274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74435">
                                            <p:txEl>
                                              <p:pRg st="1" end="1"/>
                                            </p:txEl>
                                          </p:spTgt>
                                        </p:tgtEl>
                                        <p:attrNameLst>
                                          <p:attrName>style.visibility</p:attrName>
                                        </p:attrNameLst>
                                      </p:cBhvr>
                                      <p:to>
                                        <p:strVal val="visible"/>
                                      </p:to>
                                    </p:set>
                                    <p:animEffect transition="in" filter="box(in)">
                                      <p:cBhvr>
                                        <p:cTn id="12" dur="500"/>
                                        <p:tgtEl>
                                          <p:spTgt spid="274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74435">
                                            <p:txEl>
                                              <p:pRg st="2" end="2"/>
                                            </p:txEl>
                                          </p:spTgt>
                                        </p:tgtEl>
                                        <p:attrNameLst>
                                          <p:attrName>style.visibility</p:attrName>
                                        </p:attrNameLst>
                                      </p:cBhvr>
                                      <p:to>
                                        <p:strVal val="visible"/>
                                      </p:to>
                                    </p:set>
                                    <p:animEffect transition="in" filter="box(in)">
                                      <p:cBhvr>
                                        <p:cTn id="17" dur="500"/>
                                        <p:tgtEl>
                                          <p:spTgt spid="2744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74435">
                                            <p:txEl>
                                              <p:pRg st="3" end="3"/>
                                            </p:txEl>
                                          </p:spTgt>
                                        </p:tgtEl>
                                        <p:attrNameLst>
                                          <p:attrName>style.visibility</p:attrName>
                                        </p:attrNameLst>
                                      </p:cBhvr>
                                      <p:to>
                                        <p:strVal val="visible"/>
                                      </p:to>
                                    </p:set>
                                    <p:animEffect transition="in" filter="box(in)">
                                      <p:cBhvr>
                                        <p:cTn id="22" dur="500"/>
                                        <p:tgtEl>
                                          <p:spTgt spid="274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
          <p:cNvSpPr>
            <a:spLocks noGrp="1"/>
          </p:cNvSpPr>
          <p:nvPr>
            <p:ph type="title"/>
          </p:nvPr>
        </p:nvSpPr>
        <p:spPr/>
        <p:txBody>
          <a:bodyPr/>
          <a:lstStyle/>
          <a:p>
            <a:pPr eaLnBrk="1" hangingPunct="1"/>
            <a:r>
              <a:rPr lang="en-US"/>
              <a:t>Qual o objetivo do acréscimo do zero na função de transferência?</a:t>
            </a:r>
            <a:endParaRPr lang="pt-BR"/>
          </a:p>
        </p:txBody>
      </p:sp>
      <p:sp>
        <p:nvSpPr>
          <p:cNvPr id="3" name="Espaço Reservado para Conteúdo 2"/>
          <p:cNvSpPr>
            <a:spLocks noGrp="1"/>
          </p:cNvSpPr>
          <p:nvPr>
            <p:ph idx="1"/>
          </p:nvPr>
        </p:nvSpPr>
        <p:spPr/>
        <p:txBody>
          <a:bodyPr/>
          <a:lstStyle/>
          <a:p>
            <a:pPr eaLnBrk="1" hangingPunct="1"/>
            <a:r>
              <a:rPr lang="en-US"/>
              <a:t>Deslocar o root-locus para que ele “passe” por sobre uma raiz, a qual desejamos, para que a resposta transitória seja ajustada a nossas especificações</a:t>
            </a:r>
          </a:p>
          <a:p>
            <a:pPr eaLnBrk="1" hangingPunct="1"/>
            <a:r>
              <a:rPr lang="en-US"/>
              <a:t>Se tal raiz estiver no root-locus atual, precisamos apenas ajustar o ganho</a:t>
            </a:r>
          </a:p>
          <a:p>
            <a:pPr eaLnBrk="1" hangingPunct="1"/>
            <a:r>
              <a:rPr lang="en-US"/>
              <a:t>Se tal raiz não estiver no root-locus atual, precisamos ajusta-lo pela compensação PD, ideal ou real</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
          <p:cNvSpPr>
            <a:spLocks noGrp="1"/>
          </p:cNvSpPr>
          <p:nvPr>
            <p:ph type="title"/>
          </p:nvPr>
        </p:nvSpPr>
        <p:spPr/>
        <p:txBody>
          <a:bodyPr/>
          <a:lstStyle/>
          <a:p>
            <a:pPr eaLnBrk="1" hangingPunct="1"/>
            <a:r>
              <a:rPr lang="en-US"/>
              <a:t>Exemplo 9.3, Nise, pag.368</a:t>
            </a:r>
            <a:endParaRPr lang="pt-BR"/>
          </a:p>
        </p:txBody>
      </p:sp>
      <p:sp>
        <p:nvSpPr>
          <p:cNvPr id="18434" name="Espaço Reservado para Conteúdo 2"/>
          <p:cNvSpPr>
            <a:spLocks noGrp="1"/>
          </p:cNvSpPr>
          <p:nvPr>
            <p:ph idx="1"/>
          </p:nvPr>
        </p:nvSpPr>
        <p:spPr/>
        <p:txBody>
          <a:bodyPr/>
          <a:lstStyle/>
          <a:p>
            <a:pPr eaLnBrk="1" hangingPunct="1"/>
            <a:r>
              <a:rPr lang="en-US"/>
              <a:t>Dado o sistema abaixo, projetar um compensador derivativo ideal, para produzir uma ultrapassagem de 16%, com uma redução de 3 vezes o tempo de assentamento</a:t>
            </a:r>
            <a:endParaRPr lang="pt-BR"/>
          </a:p>
        </p:txBody>
      </p:sp>
      <p:pic>
        <p:nvPicPr>
          <p:cNvPr id="18435" name="Picture 2"/>
          <p:cNvPicPr>
            <a:picLocks noChangeAspect="1" noChangeArrowheads="1"/>
          </p:cNvPicPr>
          <p:nvPr/>
        </p:nvPicPr>
        <p:blipFill>
          <a:blip r:embed="rId2" cstate="print"/>
          <a:srcRect/>
          <a:stretch>
            <a:fillRect/>
          </a:stretch>
        </p:blipFill>
        <p:spPr bwMode="auto">
          <a:xfrm>
            <a:off x="1457325" y="3779838"/>
            <a:ext cx="6781800" cy="1935162"/>
          </a:xfrm>
          <a:prstGeom prst="rect">
            <a:avLst/>
          </a:prstGeom>
          <a:noFill/>
          <a:ln w="12700">
            <a:noFill/>
            <a:miter lim="800000"/>
            <a:headEnd type="none" w="sm" len="sm"/>
            <a:tailEnd type="none" w="sm" len="sm"/>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ítulo 1"/>
          <p:cNvSpPr>
            <a:spLocks noGrp="1"/>
          </p:cNvSpPr>
          <p:nvPr>
            <p:ph type="title"/>
          </p:nvPr>
        </p:nvSpPr>
        <p:spPr/>
        <p:txBody>
          <a:bodyPr/>
          <a:lstStyle/>
          <a:p>
            <a:pPr eaLnBrk="1" hangingPunct="1"/>
            <a:r>
              <a:rPr lang="en-US"/>
              <a:t>Resolução</a:t>
            </a:r>
            <a:endParaRPr lang="pt-BR"/>
          </a:p>
        </p:txBody>
      </p:sp>
      <p:sp>
        <p:nvSpPr>
          <p:cNvPr id="3" name="Espaço Reservado para Conteúdo 2"/>
          <p:cNvSpPr>
            <a:spLocks noGrp="1"/>
          </p:cNvSpPr>
          <p:nvPr>
            <p:ph idx="1"/>
          </p:nvPr>
        </p:nvSpPr>
        <p:spPr/>
        <p:txBody>
          <a:bodyPr/>
          <a:lstStyle/>
          <a:p>
            <a:pPr eaLnBrk="1" hangingPunct="1"/>
            <a:r>
              <a:rPr lang="en-US"/>
              <a:t>Para uma %UP de 16% -&gt; </a:t>
            </a:r>
            <a:r>
              <a:rPr lang="el-GR"/>
              <a:t>ζ</a:t>
            </a:r>
            <a:r>
              <a:rPr lang="en-US"/>
              <a:t> = 0,504</a:t>
            </a:r>
          </a:p>
          <a:p>
            <a:pPr eaLnBrk="1" hangingPunct="1"/>
            <a:r>
              <a:rPr lang="en-US"/>
              <a:t>Procurando o encontro da reta com 		cos(</a:t>
            </a:r>
            <a:r>
              <a:rPr lang="el-GR"/>
              <a:t>θ</a:t>
            </a:r>
            <a:r>
              <a:rPr lang="en-US"/>
              <a:t>) = 0,504 com o root-locus teremos :		s=-1,205+/-j2,064</a:t>
            </a:r>
          </a:p>
          <a:p>
            <a:pPr eaLnBrk="1" hangingPunct="1"/>
            <a:r>
              <a:rPr lang="en-US"/>
              <a:t>O tempo de assentamento será T</a:t>
            </a:r>
            <a:r>
              <a:rPr lang="en-US" baseline="-25000"/>
              <a:t>s</a:t>
            </a:r>
            <a:r>
              <a:rPr lang="en-US"/>
              <a:t> = 4/</a:t>
            </a:r>
            <a:r>
              <a:rPr lang="el-GR"/>
              <a:t>ζω</a:t>
            </a:r>
            <a:r>
              <a:rPr lang="en-US" baseline="-25000"/>
              <a:t>n</a:t>
            </a:r>
            <a:r>
              <a:rPr lang="en-US"/>
              <a:t> = 4/1,205 = 3,320</a:t>
            </a:r>
          </a:p>
          <a:p>
            <a:pPr eaLnBrk="1" hangingPunct="1"/>
            <a:r>
              <a:rPr lang="en-US"/>
              <a:t>O 3o polo para este ganho será -7,59 ( 6x o polo dominante complexo conjugado ), logo a aproximação de 2a ordem é válida</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ítulo 1"/>
          <p:cNvSpPr>
            <a:spLocks noGrp="1"/>
          </p:cNvSpPr>
          <p:nvPr>
            <p:ph type="title"/>
          </p:nvPr>
        </p:nvSpPr>
        <p:spPr/>
        <p:txBody>
          <a:bodyPr/>
          <a:lstStyle/>
          <a:p>
            <a:pPr eaLnBrk="1" hangingPunct="1"/>
            <a:r>
              <a:rPr lang="en-US"/>
              <a:t>O novo sistema terá :</a:t>
            </a:r>
            <a:endParaRPr lang="pt-BR"/>
          </a:p>
        </p:txBody>
      </p:sp>
      <p:sp>
        <p:nvSpPr>
          <p:cNvPr id="3" name="Espaço Reservado para Conteúdo 2"/>
          <p:cNvSpPr>
            <a:spLocks noGrp="1"/>
          </p:cNvSpPr>
          <p:nvPr>
            <p:ph idx="1"/>
          </p:nvPr>
        </p:nvSpPr>
        <p:spPr/>
        <p:txBody>
          <a:bodyPr/>
          <a:lstStyle/>
          <a:p>
            <a:pPr eaLnBrk="1" hangingPunct="1"/>
            <a:r>
              <a:rPr lang="en-US"/>
              <a:t>T</a:t>
            </a:r>
            <a:r>
              <a:rPr lang="en-US" baseline="-25000"/>
              <a:t>s</a:t>
            </a:r>
            <a:r>
              <a:rPr lang="en-US"/>
              <a:t> = 3,32/3 = 1,107</a:t>
            </a:r>
          </a:p>
          <a:p>
            <a:pPr eaLnBrk="1" hangingPunct="1"/>
            <a:r>
              <a:rPr lang="en-US"/>
              <a:t>A parte real do polo dominante será </a:t>
            </a:r>
            <a:r>
              <a:rPr lang="el-GR"/>
              <a:t>σ</a:t>
            </a:r>
            <a:r>
              <a:rPr lang="en-US"/>
              <a:t> = 4/T</a:t>
            </a:r>
            <a:r>
              <a:rPr lang="en-US" baseline="-25000"/>
              <a:t>s</a:t>
            </a:r>
            <a:r>
              <a:rPr lang="en-US"/>
              <a:t> = 4/1,107 = 3,613</a:t>
            </a:r>
          </a:p>
          <a:p>
            <a:pPr eaLnBrk="1" hangingPunct="1"/>
            <a:r>
              <a:rPr lang="en-US"/>
              <a:t>Logo o novo polo terá cosθ = -0,507 e parte real -3,613.</a:t>
            </a:r>
          </a:p>
          <a:p>
            <a:pPr eaLnBrk="1" hangingPunct="1"/>
            <a:r>
              <a:rPr lang="en-US"/>
              <a:t>Sua parte imaginária será </a:t>
            </a:r>
            <a:r>
              <a:rPr lang="el-GR"/>
              <a:t>ω</a:t>
            </a:r>
            <a:r>
              <a:rPr lang="en-US" baseline="-25000"/>
              <a:t>d</a:t>
            </a:r>
            <a:r>
              <a:rPr lang="en-US"/>
              <a:t> = 6,193</a:t>
            </a:r>
          </a:p>
          <a:p>
            <a:pPr eaLnBrk="1" hangingPunct="1"/>
            <a:r>
              <a:rPr lang="en-US"/>
              <a:t>Queremos então que o ponto -3,613 +/-j6,193 esteja no root-locus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ítulo 1"/>
          <p:cNvSpPr>
            <a:spLocks noGrp="1"/>
          </p:cNvSpPr>
          <p:nvPr>
            <p:ph type="title"/>
          </p:nvPr>
        </p:nvSpPr>
        <p:spPr/>
        <p:txBody>
          <a:bodyPr/>
          <a:lstStyle/>
          <a:p>
            <a:pPr eaLnBrk="1" hangingPunct="1"/>
            <a:r>
              <a:rPr lang="en-US"/>
              <a:t>Nosso compensador derivativo :</a:t>
            </a:r>
            <a:endParaRPr lang="pt-BR"/>
          </a:p>
        </p:txBody>
      </p:sp>
      <p:sp>
        <p:nvSpPr>
          <p:cNvPr id="3" name="Espaço Reservado para Conteúdo 2"/>
          <p:cNvSpPr>
            <a:spLocks noGrp="1"/>
          </p:cNvSpPr>
          <p:nvPr>
            <p:ph idx="1"/>
          </p:nvPr>
        </p:nvSpPr>
        <p:spPr/>
        <p:txBody>
          <a:bodyPr/>
          <a:lstStyle/>
          <a:p>
            <a:pPr eaLnBrk="1" hangingPunct="1"/>
            <a:r>
              <a:rPr lang="en-US"/>
              <a:t>Precisa colocar o ponto -3,613 +/-j6,193 no root-locus </a:t>
            </a:r>
          </a:p>
          <a:p>
            <a:pPr eaLnBrk="1" hangingPunct="1"/>
            <a:r>
              <a:rPr lang="en-US"/>
              <a:t>A contribuição angular dos polos e zeros atuais no ponto acima, soma -275,6</a:t>
            </a:r>
            <a:r>
              <a:rPr lang="en-US" baseline="30000"/>
              <a:t>o</a:t>
            </a:r>
            <a:r>
              <a:rPr lang="en-US"/>
              <a:t> .</a:t>
            </a:r>
          </a:p>
          <a:p>
            <a:pPr eaLnBrk="1" hangingPunct="1"/>
            <a:r>
              <a:rPr lang="en-US"/>
              <a:t>Para que tal soma seja de -180</a:t>
            </a:r>
            <a:r>
              <a:rPr lang="en-US" baseline="30000"/>
              <a:t>o</a:t>
            </a:r>
            <a:r>
              <a:rPr lang="en-US"/>
              <a:t> o zero do compensador precisará adicionar 95,6</a:t>
            </a:r>
            <a:r>
              <a:rPr lang="en-US" baseline="30000"/>
              <a:t>o</a:t>
            </a:r>
            <a:r>
              <a:rPr lang="en-US"/>
              <a:t> </a:t>
            </a:r>
          </a:p>
          <a:p>
            <a:pPr eaLnBrk="1" hangingPunct="1"/>
            <a:r>
              <a:rPr lang="en-US"/>
              <a:t>A parte imaginária do zero será o próprio 6,193j</a:t>
            </a:r>
          </a:p>
          <a:p>
            <a:pPr eaLnBrk="1" hangingPunct="1"/>
            <a:r>
              <a:rPr lang="en-US"/>
              <a:t>A parte real será : 6,193/[3,613-</a:t>
            </a:r>
            <a:r>
              <a:rPr lang="el-GR"/>
              <a:t>σ</a:t>
            </a:r>
            <a:r>
              <a:rPr lang="en-US"/>
              <a:t>]=tg(180-95,6)</a:t>
            </a:r>
          </a:p>
          <a:p>
            <a:pPr eaLnBrk="1" hangingPunct="1"/>
            <a:r>
              <a:rPr lang="el-GR"/>
              <a:t>σ</a:t>
            </a:r>
            <a:r>
              <a:rPr lang="en-US"/>
              <a:t> = 3,006 ( vide figuras a seguir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ítulo 1"/>
          <p:cNvSpPr>
            <a:spLocks noGrp="1"/>
          </p:cNvSpPr>
          <p:nvPr>
            <p:ph type="title"/>
          </p:nvPr>
        </p:nvSpPr>
        <p:spPr/>
        <p:txBody>
          <a:bodyPr/>
          <a:lstStyle/>
          <a:p>
            <a:pPr eaLnBrk="1" hangingPunct="1"/>
            <a:r>
              <a:rPr lang="en-US"/>
              <a:t>Root-Locus Não Compensado</a:t>
            </a:r>
            <a:endParaRPr lang="pt-BR"/>
          </a:p>
        </p:txBody>
      </p:sp>
      <p:pic>
        <p:nvPicPr>
          <p:cNvPr id="23554" name="Picture 2"/>
          <p:cNvPicPr>
            <a:picLocks noChangeAspect="1" noChangeArrowheads="1"/>
          </p:cNvPicPr>
          <p:nvPr/>
        </p:nvPicPr>
        <p:blipFill>
          <a:blip r:embed="rId2" cstate="print"/>
          <a:srcRect/>
          <a:stretch>
            <a:fillRect/>
          </a:stretch>
        </p:blipFill>
        <p:spPr bwMode="auto">
          <a:xfrm>
            <a:off x="877888" y="1214438"/>
            <a:ext cx="8004175" cy="5000625"/>
          </a:xfrm>
          <a:prstGeom prst="rect">
            <a:avLst/>
          </a:prstGeom>
          <a:noFill/>
          <a:ln w="12700">
            <a:noFill/>
            <a:miter lim="800000"/>
            <a:headEnd type="none" w="sm" len="sm"/>
            <a:tailEnd type="none" w="sm" len="sm"/>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ítulo 1"/>
          <p:cNvSpPr>
            <a:spLocks noGrp="1"/>
          </p:cNvSpPr>
          <p:nvPr>
            <p:ph type="title"/>
          </p:nvPr>
        </p:nvSpPr>
        <p:spPr/>
        <p:txBody>
          <a:bodyPr/>
          <a:lstStyle/>
          <a:p>
            <a:pPr eaLnBrk="1" hangingPunct="1"/>
            <a:r>
              <a:rPr lang="en-US"/>
              <a:t>Root-Locus Compensado : Avaliação do Zero do Compensador</a:t>
            </a:r>
            <a:endParaRPr lang="pt-BR"/>
          </a:p>
        </p:txBody>
      </p:sp>
      <p:pic>
        <p:nvPicPr>
          <p:cNvPr id="24578" name="Picture 2"/>
          <p:cNvPicPr>
            <a:picLocks noChangeAspect="1" noChangeArrowheads="1"/>
          </p:cNvPicPr>
          <p:nvPr/>
        </p:nvPicPr>
        <p:blipFill>
          <a:blip r:embed="rId2" cstate="print"/>
          <a:srcRect/>
          <a:stretch>
            <a:fillRect/>
          </a:stretch>
        </p:blipFill>
        <p:spPr bwMode="auto">
          <a:xfrm>
            <a:off x="2095500" y="989013"/>
            <a:ext cx="6149975" cy="5440362"/>
          </a:xfrm>
          <a:prstGeom prst="rect">
            <a:avLst/>
          </a:prstGeom>
          <a:noFill/>
          <a:ln w="12700">
            <a:noFill/>
            <a:miter lim="800000"/>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Redução</a:t>
            </a:r>
            <a:r>
              <a:rPr lang="en-US" dirty="0"/>
              <a:t> de </a:t>
            </a:r>
            <a:r>
              <a:rPr lang="en-US" dirty="0" err="1"/>
              <a:t>sistemas</a:t>
            </a:r>
            <a:endParaRPr lang="pt-BR" dirty="0"/>
          </a:p>
        </p:txBody>
      </p:sp>
      <p:sp>
        <p:nvSpPr>
          <p:cNvPr id="3" name="Espaço Reservado para Conteúdo 2"/>
          <p:cNvSpPr>
            <a:spLocks noGrp="1"/>
          </p:cNvSpPr>
          <p:nvPr>
            <p:ph idx="1"/>
          </p:nvPr>
        </p:nvSpPr>
        <p:spPr/>
        <p:txBody>
          <a:bodyPr/>
          <a:lstStyle/>
          <a:p>
            <a:r>
              <a:rPr lang="en-US" dirty="0"/>
              <a:t> g1(s) = s/(s2+3s+4)  ;  g2(s) = 1/(s+3)</a:t>
            </a:r>
          </a:p>
          <a:p>
            <a:r>
              <a:rPr lang="en-US" dirty="0"/>
              <a:t> Para </a:t>
            </a:r>
            <a:r>
              <a:rPr lang="en-US" dirty="0" err="1"/>
              <a:t>gerar</a:t>
            </a:r>
            <a:r>
              <a:rPr lang="en-US" dirty="0"/>
              <a:t> </a:t>
            </a:r>
            <a:r>
              <a:rPr lang="en-US" dirty="0" err="1"/>
              <a:t>combinações</a:t>
            </a:r>
            <a:endParaRPr lang="en-US" dirty="0"/>
          </a:p>
          <a:p>
            <a:pPr lvl="1"/>
            <a:r>
              <a:rPr lang="en-US" i="1" dirty="0"/>
              <a:t>g1=</a:t>
            </a:r>
            <a:r>
              <a:rPr lang="en-US" i="1" dirty="0" err="1"/>
              <a:t>tf</a:t>
            </a:r>
            <a:r>
              <a:rPr lang="en-US" i="1" dirty="0"/>
              <a:t>([1 0],[1 3 4]); g2=</a:t>
            </a:r>
            <a:r>
              <a:rPr lang="en-US" i="1" dirty="0" err="1"/>
              <a:t>tf</a:t>
            </a:r>
            <a:r>
              <a:rPr lang="en-US" i="1" dirty="0"/>
              <a:t>([1],[1 3]);</a:t>
            </a:r>
          </a:p>
          <a:p>
            <a:pPr lvl="1"/>
            <a:r>
              <a:rPr lang="en-US" i="1" dirty="0"/>
              <a:t> g3 = series(g1,g2)  </a:t>
            </a:r>
            <a:r>
              <a:rPr lang="en-US" dirty="0" err="1"/>
              <a:t>ou</a:t>
            </a:r>
            <a:r>
              <a:rPr lang="en-US" dirty="0"/>
              <a:t>  </a:t>
            </a:r>
            <a:r>
              <a:rPr lang="en-US" i="1" dirty="0"/>
              <a:t>g3 = g1*g2</a:t>
            </a:r>
          </a:p>
          <a:p>
            <a:pPr lvl="1"/>
            <a:r>
              <a:rPr lang="en-US" i="1" dirty="0"/>
              <a:t> g4 = parallel(g1,g2) </a:t>
            </a:r>
            <a:r>
              <a:rPr lang="en-US" dirty="0" err="1"/>
              <a:t>ou</a:t>
            </a:r>
            <a:r>
              <a:rPr lang="en-US" dirty="0"/>
              <a:t> </a:t>
            </a:r>
            <a:r>
              <a:rPr lang="en-US" i="1" dirty="0"/>
              <a:t>g4 = g1+g2</a:t>
            </a:r>
          </a:p>
          <a:p>
            <a:pPr lvl="1"/>
            <a:r>
              <a:rPr lang="en-US" i="1" dirty="0"/>
              <a:t> g5 = feedback(g1,g2,-1) </a:t>
            </a:r>
            <a:r>
              <a:rPr lang="en-US" i="1" dirty="0" err="1"/>
              <a:t>ou</a:t>
            </a:r>
            <a:r>
              <a:rPr lang="en-US" i="1" dirty="0"/>
              <a:t> g5 = g1/(1+g1*g2)</a:t>
            </a:r>
          </a:p>
          <a:p>
            <a:pPr lvl="1"/>
            <a:r>
              <a:rPr lang="en-US" i="1" dirty="0"/>
              <a:t> </a:t>
            </a:r>
            <a:r>
              <a:rPr lang="en-US" i="1" dirty="0" err="1"/>
              <a:t>minreal</a:t>
            </a:r>
            <a:r>
              <a:rPr lang="en-US" i="1" dirty="0"/>
              <a:t>(g5) – </a:t>
            </a:r>
            <a:r>
              <a:rPr lang="en-US" dirty="0" err="1"/>
              <a:t>Elimina</a:t>
            </a:r>
            <a:r>
              <a:rPr lang="en-US" dirty="0"/>
              <a:t> </a:t>
            </a:r>
            <a:r>
              <a:rPr lang="en-US" dirty="0" err="1"/>
              <a:t>termos</a:t>
            </a:r>
            <a:r>
              <a:rPr lang="en-US" dirty="0"/>
              <a:t> </a:t>
            </a:r>
            <a:r>
              <a:rPr lang="en-US" dirty="0" err="1"/>
              <a:t>comuns</a:t>
            </a:r>
            <a:r>
              <a:rPr lang="en-US" dirty="0"/>
              <a:t> no </a:t>
            </a:r>
            <a:r>
              <a:rPr lang="en-US" dirty="0" err="1"/>
              <a:t>numerador</a:t>
            </a:r>
            <a:r>
              <a:rPr lang="en-US" dirty="0"/>
              <a:t> e no </a:t>
            </a:r>
            <a:r>
              <a:rPr lang="en-US" dirty="0" err="1"/>
              <a:t>denominador</a:t>
            </a:r>
            <a:r>
              <a:rPr lang="en-US" i="1" dirty="0"/>
              <a:t> </a:t>
            </a:r>
            <a:endParaRPr lang="pt-BR" i="1"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ítulo 1"/>
          <p:cNvSpPr>
            <a:spLocks noGrp="1"/>
          </p:cNvSpPr>
          <p:nvPr>
            <p:ph type="title"/>
          </p:nvPr>
        </p:nvSpPr>
        <p:spPr/>
        <p:txBody>
          <a:bodyPr/>
          <a:lstStyle/>
          <a:p>
            <a:pPr eaLnBrk="1" hangingPunct="1"/>
            <a:r>
              <a:rPr lang="en-US"/>
              <a:t>Root-Locus Compensado : Visualização Final</a:t>
            </a:r>
            <a:endParaRPr lang="pt-BR"/>
          </a:p>
        </p:txBody>
      </p:sp>
      <p:pic>
        <p:nvPicPr>
          <p:cNvPr id="25602" name="Picture 2"/>
          <p:cNvPicPr>
            <a:picLocks noChangeAspect="1" noChangeArrowheads="1"/>
          </p:cNvPicPr>
          <p:nvPr/>
        </p:nvPicPr>
        <p:blipFill>
          <a:blip r:embed="rId2" cstate="print"/>
          <a:srcRect/>
          <a:stretch>
            <a:fillRect/>
          </a:stretch>
        </p:blipFill>
        <p:spPr bwMode="auto">
          <a:xfrm>
            <a:off x="2452688" y="957263"/>
            <a:ext cx="5716587" cy="5543550"/>
          </a:xfrm>
          <a:prstGeom prst="rect">
            <a:avLst/>
          </a:prstGeom>
          <a:noFill/>
          <a:ln w="12700">
            <a:noFill/>
            <a:miter lim="800000"/>
            <a:headEnd type="none" w="sm" len="sm"/>
            <a:tailEnd type="none" w="sm" len="sm"/>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ítulo 1"/>
          <p:cNvSpPr>
            <a:spLocks noGrp="1"/>
          </p:cNvSpPr>
          <p:nvPr>
            <p:ph type="title"/>
          </p:nvPr>
        </p:nvSpPr>
        <p:spPr/>
        <p:txBody>
          <a:bodyPr/>
          <a:lstStyle/>
          <a:p>
            <a:pPr eaLnBrk="1" hangingPunct="1"/>
            <a:r>
              <a:rPr lang="en-US"/>
              <a:t>Respostas ao Degrau para os sistemas compensado e não compensado</a:t>
            </a:r>
            <a:endParaRPr lang="pt-BR"/>
          </a:p>
        </p:txBody>
      </p:sp>
      <p:pic>
        <p:nvPicPr>
          <p:cNvPr id="26626" name="Picture 2"/>
          <p:cNvPicPr>
            <a:picLocks noChangeAspect="1" noChangeArrowheads="1"/>
          </p:cNvPicPr>
          <p:nvPr/>
        </p:nvPicPr>
        <p:blipFill>
          <a:blip r:embed="rId2" cstate="print"/>
          <a:srcRect/>
          <a:stretch>
            <a:fillRect/>
          </a:stretch>
        </p:blipFill>
        <p:spPr bwMode="auto">
          <a:xfrm>
            <a:off x="1290638" y="1214438"/>
            <a:ext cx="7448550" cy="4972050"/>
          </a:xfrm>
          <a:prstGeom prst="rect">
            <a:avLst/>
          </a:prstGeom>
          <a:noFill/>
          <a:ln w="12700">
            <a:noFill/>
            <a:miter lim="800000"/>
            <a:headEnd type="none" w="sm" len="sm"/>
            <a:tailEnd type="none" w="sm" len="sm"/>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ítulo 1"/>
          <p:cNvSpPr>
            <a:spLocks noGrp="1"/>
          </p:cNvSpPr>
          <p:nvPr>
            <p:ph type="title"/>
          </p:nvPr>
        </p:nvSpPr>
        <p:spPr/>
        <p:txBody>
          <a:bodyPr/>
          <a:lstStyle/>
          <a:p>
            <a:pPr eaLnBrk="1" hangingPunct="1"/>
            <a:r>
              <a:rPr lang="en-US"/>
              <a:t>Compensação por avanço de fase</a:t>
            </a:r>
            <a:endParaRPr lang="pt-BR"/>
          </a:p>
        </p:txBody>
      </p:sp>
      <p:sp>
        <p:nvSpPr>
          <p:cNvPr id="3" name="Espaço Reservado para Conteúdo 2"/>
          <p:cNvSpPr>
            <a:spLocks noGrp="1"/>
          </p:cNvSpPr>
          <p:nvPr>
            <p:ph idx="1"/>
          </p:nvPr>
        </p:nvSpPr>
        <p:spPr/>
        <p:txBody>
          <a:bodyPr/>
          <a:lstStyle/>
          <a:p>
            <a:pPr eaLnBrk="1" hangingPunct="1"/>
            <a:r>
              <a:rPr lang="en-US"/>
              <a:t>Um compensador derivativo ideal requer componentes ativos, alimentados em separado e possivelmente caros para sua operação</a:t>
            </a:r>
          </a:p>
          <a:p>
            <a:pPr eaLnBrk="1" hangingPunct="1"/>
            <a:r>
              <a:rPr lang="en-US"/>
              <a:t>Alternativas passivas, mais baratas podem ser implementadas, sem obter 100% do desempenho de um compensador derivativo ideal.</a:t>
            </a:r>
          </a:p>
          <a:p>
            <a:pPr eaLnBrk="1" hangingPunct="1"/>
            <a:r>
              <a:rPr lang="en-US"/>
              <a:t>O objetivo será introduzir um zero na região de resposta do root-locus e um polo bem mais longe</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ítulo 1"/>
          <p:cNvSpPr>
            <a:spLocks noGrp="1"/>
          </p:cNvSpPr>
          <p:nvPr>
            <p:ph type="title"/>
          </p:nvPr>
        </p:nvSpPr>
        <p:spPr/>
        <p:txBody>
          <a:bodyPr/>
          <a:lstStyle/>
          <a:p>
            <a:pPr eaLnBrk="1" hangingPunct="1"/>
            <a:r>
              <a:rPr lang="en-US"/>
              <a:t>Exemplo 9.4, Nise, pag.373 – Projetar um comp.de avanço para o exemplo 9.3</a:t>
            </a:r>
            <a:endParaRPr lang="pt-BR"/>
          </a:p>
        </p:txBody>
      </p:sp>
      <p:pic>
        <p:nvPicPr>
          <p:cNvPr id="28674" name="Picture 2"/>
          <p:cNvPicPr>
            <a:picLocks noChangeAspect="1" noChangeArrowheads="1"/>
          </p:cNvPicPr>
          <p:nvPr/>
        </p:nvPicPr>
        <p:blipFill>
          <a:blip r:embed="rId2" cstate="print"/>
          <a:srcRect/>
          <a:stretch>
            <a:fillRect/>
          </a:stretch>
        </p:blipFill>
        <p:spPr bwMode="auto">
          <a:xfrm>
            <a:off x="2238375" y="1295400"/>
            <a:ext cx="5829300" cy="5062538"/>
          </a:xfrm>
          <a:prstGeom prst="rect">
            <a:avLst/>
          </a:prstGeom>
          <a:noFill/>
          <a:ln w="12700">
            <a:noFill/>
            <a:miter lim="800000"/>
            <a:headEnd type="none" w="sm" len="sm"/>
            <a:tailEnd type="none" w="sm" len="sm"/>
          </a:ln>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ítulo 1"/>
          <p:cNvSpPr>
            <a:spLocks noGrp="1"/>
          </p:cNvSpPr>
          <p:nvPr>
            <p:ph type="title"/>
          </p:nvPr>
        </p:nvSpPr>
        <p:spPr/>
        <p:txBody>
          <a:bodyPr/>
          <a:lstStyle/>
          <a:p>
            <a:pPr eaLnBrk="1" hangingPunct="1"/>
            <a:r>
              <a:rPr lang="en-US"/>
              <a:t>3 tentativas</a:t>
            </a:r>
            <a:endParaRPr lang="pt-BR"/>
          </a:p>
        </p:txBody>
      </p:sp>
      <p:grpSp>
        <p:nvGrpSpPr>
          <p:cNvPr id="29698" name="Group 1028"/>
          <p:cNvGrpSpPr>
            <a:grpSpLocks/>
          </p:cNvGrpSpPr>
          <p:nvPr/>
        </p:nvGrpSpPr>
        <p:grpSpPr bwMode="auto">
          <a:xfrm>
            <a:off x="381000" y="1357313"/>
            <a:ext cx="9001125" cy="4876800"/>
            <a:chOff x="420" y="1521"/>
            <a:chExt cx="4981" cy="2406"/>
          </a:xfrm>
        </p:grpSpPr>
        <p:pic>
          <p:nvPicPr>
            <p:cNvPr id="29699" name="Picture 1029"/>
            <p:cNvPicPr>
              <a:picLocks noChangeAspect="1" noChangeArrowheads="1"/>
            </p:cNvPicPr>
            <p:nvPr/>
          </p:nvPicPr>
          <p:blipFill>
            <a:blip r:embed="rId2" cstate="print"/>
            <a:srcRect/>
            <a:stretch>
              <a:fillRect/>
            </a:stretch>
          </p:blipFill>
          <p:spPr bwMode="auto">
            <a:xfrm>
              <a:off x="420" y="1527"/>
              <a:ext cx="973" cy="2242"/>
            </a:xfrm>
            <a:prstGeom prst="rect">
              <a:avLst/>
            </a:prstGeom>
            <a:noFill/>
            <a:ln w="12700">
              <a:noFill/>
              <a:miter lim="800000"/>
              <a:headEnd type="none" w="sm" len="sm"/>
              <a:tailEnd type="none" w="sm" len="sm"/>
            </a:ln>
          </p:spPr>
        </p:pic>
        <p:pic>
          <p:nvPicPr>
            <p:cNvPr id="29700" name="Picture 1030"/>
            <p:cNvPicPr>
              <a:picLocks noChangeAspect="1" noChangeArrowheads="1"/>
            </p:cNvPicPr>
            <p:nvPr/>
          </p:nvPicPr>
          <p:blipFill>
            <a:blip r:embed="rId3" cstate="print"/>
            <a:srcRect/>
            <a:stretch>
              <a:fillRect/>
            </a:stretch>
          </p:blipFill>
          <p:spPr bwMode="auto">
            <a:xfrm>
              <a:off x="1395" y="1521"/>
              <a:ext cx="754" cy="2249"/>
            </a:xfrm>
            <a:prstGeom prst="rect">
              <a:avLst/>
            </a:prstGeom>
            <a:noFill/>
            <a:ln w="12700">
              <a:noFill/>
              <a:miter lim="800000"/>
              <a:headEnd type="none" w="sm" len="sm"/>
              <a:tailEnd type="none" w="sm" len="sm"/>
            </a:ln>
          </p:spPr>
        </p:pic>
        <p:pic>
          <p:nvPicPr>
            <p:cNvPr id="29701" name="Picture 1031"/>
            <p:cNvPicPr>
              <a:picLocks noChangeAspect="1" noChangeArrowheads="1"/>
            </p:cNvPicPr>
            <p:nvPr/>
          </p:nvPicPr>
          <p:blipFill>
            <a:blip r:embed="rId4" cstate="print"/>
            <a:srcRect/>
            <a:stretch>
              <a:fillRect/>
            </a:stretch>
          </p:blipFill>
          <p:spPr bwMode="auto">
            <a:xfrm>
              <a:off x="2148" y="1521"/>
              <a:ext cx="1106" cy="2250"/>
            </a:xfrm>
            <a:prstGeom prst="rect">
              <a:avLst/>
            </a:prstGeom>
            <a:noFill/>
            <a:ln w="12700">
              <a:noFill/>
              <a:miter lim="800000"/>
              <a:headEnd type="none" w="sm" len="sm"/>
              <a:tailEnd type="none" w="sm" len="sm"/>
            </a:ln>
          </p:spPr>
        </p:pic>
        <p:pic>
          <p:nvPicPr>
            <p:cNvPr id="29702" name="Picture 1032"/>
            <p:cNvPicPr>
              <a:picLocks noChangeAspect="1" noChangeArrowheads="1"/>
            </p:cNvPicPr>
            <p:nvPr/>
          </p:nvPicPr>
          <p:blipFill>
            <a:blip r:embed="rId5" cstate="print"/>
            <a:srcRect/>
            <a:stretch>
              <a:fillRect/>
            </a:stretch>
          </p:blipFill>
          <p:spPr bwMode="auto">
            <a:xfrm>
              <a:off x="3252" y="1524"/>
              <a:ext cx="1106" cy="2261"/>
            </a:xfrm>
            <a:prstGeom prst="rect">
              <a:avLst/>
            </a:prstGeom>
            <a:noFill/>
            <a:ln w="12700">
              <a:noFill/>
              <a:miter lim="800000"/>
              <a:headEnd type="none" w="sm" len="sm"/>
              <a:tailEnd type="none" w="sm" len="sm"/>
            </a:ln>
          </p:spPr>
        </p:pic>
        <p:pic>
          <p:nvPicPr>
            <p:cNvPr id="29703" name="Picture 1033"/>
            <p:cNvPicPr>
              <a:picLocks noChangeAspect="1" noChangeArrowheads="1"/>
            </p:cNvPicPr>
            <p:nvPr/>
          </p:nvPicPr>
          <p:blipFill>
            <a:blip r:embed="rId6" cstate="print"/>
            <a:srcRect/>
            <a:stretch>
              <a:fillRect/>
            </a:stretch>
          </p:blipFill>
          <p:spPr bwMode="auto">
            <a:xfrm>
              <a:off x="4353" y="1521"/>
              <a:ext cx="1048" cy="2261"/>
            </a:xfrm>
            <a:prstGeom prst="rect">
              <a:avLst/>
            </a:prstGeom>
            <a:noFill/>
            <a:ln w="12700">
              <a:noFill/>
              <a:miter lim="800000"/>
              <a:headEnd type="none" w="sm" len="sm"/>
              <a:tailEnd type="none" w="sm" len="sm"/>
            </a:ln>
          </p:spPr>
        </p:pic>
        <p:pic>
          <p:nvPicPr>
            <p:cNvPr id="29704" name="Picture 1034"/>
            <p:cNvPicPr>
              <a:picLocks noChangeAspect="1" noChangeArrowheads="1"/>
            </p:cNvPicPr>
            <p:nvPr/>
          </p:nvPicPr>
          <p:blipFill>
            <a:blip r:embed="rId7" cstate="print"/>
            <a:srcRect/>
            <a:stretch>
              <a:fillRect/>
            </a:stretch>
          </p:blipFill>
          <p:spPr bwMode="auto">
            <a:xfrm>
              <a:off x="462" y="3795"/>
              <a:ext cx="1710" cy="132"/>
            </a:xfrm>
            <a:prstGeom prst="rect">
              <a:avLst/>
            </a:prstGeom>
            <a:noFill/>
            <a:ln w="12700">
              <a:noFill/>
              <a:miter lim="800000"/>
              <a:headEnd type="none" w="sm" len="sm"/>
              <a:tailEnd type="none" w="sm" len="sm"/>
            </a:ln>
          </p:spPr>
        </p:pic>
      </p:gr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ítulo 1"/>
          <p:cNvSpPr>
            <a:spLocks noGrp="1"/>
          </p:cNvSpPr>
          <p:nvPr>
            <p:ph type="title"/>
          </p:nvPr>
        </p:nvSpPr>
        <p:spPr/>
        <p:txBody>
          <a:bodyPr/>
          <a:lstStyle/>
          <a:p>
            <a:pPr eaLnBrk="1" hangingPunct="1"/>
            <a:r>
              <a:rPr lang="en-US"/>
              <a:t>Root-Locus compensado</a:t>
            </a:r>
            <a:endParaRPr lang="pt-BR"/>
          </a:p>
        </p:txBody>
      </p:sp>
      <p:pic>
        <p:nvPicPr>
          <p:cNvPr id="30722" name="Picture 2"/>
          <p:cNvPicPr>
            <a:picLocks noChangeAspect="1" noChangeArrowheads="1"/>
          </p:cNvPicPr>
          <p:nvPr/>
        </p:nvPicPr>
        <p:blipFill>
          <a:blip r:embed="rId2" cstate="print"/>
          <a:srcRect/>
          <a:stretch>
            <a:fillRect/>
          </a:stretch>
        </p:blipFill>
        <p:spPr bwMode="auto">
          <a:xfrm>
            <a:off x="1046163" y="1030288"/>
            <a:ext cx="7693025" cy="5327650"/>
          </a:xfrm>
          <a:prstGeom prst="rect">
            <a:avLst/>
          </a:prstGeom>
          <a:noFill/>
          <a:ln w="12700">
            <a:noFill/>
            <a:miter lim="800000"/>
            <a:headEnd type="none" w="sm" len="sm"/>
            <a:tailEnd type="none" w="sm" len="sm"/>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
          <p:cNvSpPr>
            <a:spLocks noGrp="1"/>
          </p:cNvSpPr>
          <p:nvPr>
            <p:ph type="title"/>
          </p:nvPr>
        </p:nvSpPr>
        <p:spPr/>
        <p:txBody>
          <a:bodyPr/>
          <a:lstStyle/>
          <a:p>
            <a:pPr eaLnBrk="1" hangingPunct="1"/>
            <a:r>
              <a:rPr lang="en-US"/>
              <a:t>Respostas ao Degrau</a:t>
            </a:r>
            <a:endParaRPr lang="pt-BR"/>
          </a:p>
        </p:txBody>
      </p:sp>
      <p:pic>
        <p:nvPicPr>
          <p:cNvPr id="31746" name="Picture 2"/>
          <p:cNvPicPr>
            <a:picLocks noChangeAspect="1" noChangeArrowheads="1"/>
          </p:cNvPicPr>
          <p:nvPr/>
        </p:nvPicPr>
        <p:blipFill>
          <a:blip r:embed="rId2" cstate="print"/>
          <a:srcRect/>
          <a:stretch>
            <a:fillRect/>
          </a:stretch>
        </p:blipFill>
        <p:spPr bwMode="auto">
          <a:xfrm>
            <a:off x="1130300" y="1071563"/>
            <a:ext cx="7661275" cy="5429250"/>
          </a:xfrm>
          <a:prstGeom prst="rect">
            <a:avLst/>
          </a:prstGeom>
          <a:noFill/>
          <a:ln w="12700">
            <a:noFill/>
            <a:miter lim="800000"/>
            <a:headEnd type="none" w="sm" len="sm"/>
            <a:tailEnd type="none" w="sm" len="sm"/>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15362" name="Subtítulo 4"/>
          <p:cNvSpPr>
            <a:spLocks noGrp="1"/>
          </p:cNvSpPr>
          <p:nvPr>
            <p:ph type="subTitle" sz="quarter" idx="1"/>
          </p:nvPr>
        </p:nvSpPr>
        <p:spPr/>
        <p:txBody>
          <a:bodyPr/>
          <a:lstStyle/>
          <a:p>
            <a:r>
              <a:rPr lang="en-US"/>
              <a:t>Projeto por Intermédio do Lugar das Raízes</a:t>
            </a:r>
          </a:p>
          <a:p>
            <a:r>
              <a:rPr lang="en-US"/>
              <a:t>Compensação PID</a:t>
            </a:r>
            <a:endParaRPr lang="pt-B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ítulo 1"/>
          <p:cNvSpPr>
            <a:spLocks noGrp="1"/>
          </p:cNvSpPr>
          <p:nvPr>
            <p:ph type="title"/>
          </p:nvPr>
        </p:nvSpPr>
        <p:spPr/>
        <p:txBody>
          <a:bodyPr/>
          <a:lstStyle/>
          <a:p>
            <a:r>
              <a:rPr lang="en-US"/>
              <a:t>Controlador PID Ideal</a:t>
            </a:r>
            <a:endParaRPr lang="pt-BR"/>
          </a:p>
        </p:txBody>
      </p:sp>
      <p:pic>
        <p:nvPicPr>
          <p:cNvPr id="16386" name="Picture 2"/>
          <p:cNvPicPr>
            <a:picLocks noChangeAspect="1" noChangeArrowheads="1"/>
          </p:cNvPicPr>
          <p:nvPr/>
        </p:nvPicPr>
        <p:blipFill>
          <a:blip r:embed="rId2" cstate="print"/>
          <a:srcRect/>
          <a:stretch>
            <a:fillRect/>
          </a:stretch>
        </p:blipFill>
        <p:spPr bwMode="auto">
          <a:xfrm>
            <a:off x="595313" y="1285875"/>
            <a:ext cx="8751887" cy="4929188"/>
          </a:xfrm>
          <a:prstGeom prst="rect">
            <a:avLst/>
          </a:prstGeom>
          <a:noFill/>
          <a:ln w="12700">
            <a:noFill/>
            <a:miter lim="800000"/>
            <a:headEnd type="none" w="sm" len="sm"/>
            <a:tailEnd type="none" w="sm" len="sm"/>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
          <p:cNvSpPr>
            <a:spLocks noGrp="1"/>
          </p:cNvSpPr>
          <p:nvPr>
            <p:ph type="title"/>
          </p:nvPr>
        </p:nvSpPr>
        <p:spPr/>
        <p:txBody>
          <a:bodyPr/>
          <a:lstStyle/>
          <a:p>
            <a:r>
              <a:rPr lang="en-US"/>
              <a:t>Passos de Projeto</a:t>
            </a:r>
            <a:endParaRPr lang="pt-BR"/>
          </a:p>
        </p:txBody>
      </p:sp>
      <p:sp>
        <p:nvSpPr>
          <p:cNvPr id="17410" name="Espaço Reservado para Conteúdo 2"/>
          <p:cNvSpPr>
            <a:spLocks noGrp="1"/>
          </p:cNvSpPr>
          <p:nvPr>
            <p:ph idx="1"/>
          </p:nvPr>
        </p:nvSpPr>
        <p:spPr>
          <a:xfrm>
            <a:off x="271463" y="1000125"/>
            <a:ext cx="9410700" cy="5381625"/>
          </a:xfrm>
        </p:spPr>
        <p:txBody>
          <a:bodyPr/>
          <a:lstStyle/>
          <a:p>
            <a:r>
              <a:rPr lang="en-US" dirty="0" err="1"/>
              <a:t>Calcular</a:t>
            </a:r>
            <a:r>
              <a:rPr lang="en-US" dirty="0"/>
              <a:t> o </a:t>
            </a:r>
            <a:r>
              <a:rPr lang="en-US" dirty="0" err="1"/>
              <a:t>desempenho</a:t>
            </a:r>
            <a:r>
              <a:rPr lang="en-US" dirty="0"/>
              <a:t> </a:t>
            </a:r>
            <a:r>
              <a:rPr lang="en-US" dirty="0" err="1"/>
              <a:t>atual</a:t>
            </a:r>
            <a:r>
              <a:rPr lang="en-US" dirty="0"/>
              <a:t> do </a:t>
            </a:r>
            <a:r>
              <a:rPr lang="en-US" dirty="0" err="1"/>
              <a:t>sistema</a:t>
            </a:r>
            <a:r>
              <a:rPr lang="en-US" dirty="0"/>
              <a:t> </a:t>
            </a:r>
            <a:r>
              <a:rPr lang="en-US" dirty="0" err="1"/>
              <a:t>não</a:t>
            </a:r>
            <a:r>
              <a:rPr lang="en-US" dirty="0"/>
              <a:t> </a:t>
            </a:r>
            <a:r>
              <a:rPr lang="en-US" dirty="0" err="1"/>
              <a:t>compensado</a:t>
            </a:r>
            <a:endParaRPr lang="en-US" dirty="0"/>
          </a:p>
          <a:p>
            <a:pPr lvl="1"/>
            <a:r>
              <a:rPr lang="en-US" dirty="0" err="1"/>
              <a:t>Determinar</a:t>
            </a:r>
            <a:r>
              <a:rPr lang="en-US" dirty="0"/>
              <a:t> as </a:t>
            </a:r>
            <a:r>
              <a:rPr lang="en-US" dirty="0" err="1"/>
              <a:t>melhorias</a:t>
            </a:r>
            <a:r>
              <a:rPr lang="en-US" dirty="0"/>
              <a:t> </a:t>
            </a:r>
            <a:r>
              <a:rPr lang="en-US" dirty="0" err="1"/>
              <a:t>necessárias</a:t>
            </a:r>
            <a:endParaRPr lang="en-US" dirty="0"/>
          </a:p>
          <a:p>
            <a:r>
              <a:rPr lang="en-US" dirty="0" err="1"/>
              <a:t>Projetar</a:t>
            </a:r>
            <a:r>
              <a:rPr lang="en-US" dirty="0"/>
              <a:t> o PD </a:t>
            </a:r>
            <a:r>
              <a:rPr lang="en-US" dirty="0" err="1"/>
              <a:t>para</a:t>
            </a:r>
            <a:r>
              <a:rPr lang="en-US" dirty="0"/>
              <a:t> </a:t>
            </a:r>
            <a:r>
              <a:rPr lang="en-US" dirty="0" err="1"/>
              <a:t>atender</a:t>
            </a:r>
            <a:r>
              <a:rPr lang="en-US" dirty="0"/>
              <a:t> as </a:t>
            </a:r>
            <a:r>
              <a:rPr lang="en-US" dirty="0" err="1"/>
              <a:t>especificações</a:t>
            </a:r>
            <a:r>
              <a:rPr lang="en-US" dirty="0"/>
              <a:t> da </a:t>
            </a:r>
            <a:r>
              <a:rPr lang="en-US" dirty="0" err="1"/>
              <a:t>resposta</a:t>
            </a:r>
            <a:r>
              <a:rPr lang="en-US" dirty="0"/>
              <a:t> </a:t>
            </a:r>
            <a:r>
              <a:rPr lang="en-US" dirty="0" err="1"/>
              <a:t>transitória</a:t>
            </a:r>
            <a:endParaRPr lang="en-US" dirty="0"/>
          </a:p>
          <a:p>
            <a:r>
              <a:rPr lang="en-US" dirty="0" err="1"/>
              <a:t>Simular</a:t>
            </a:r>
            <a:r>
              <a:rPr lang="en-US" dirty="0"/>
              <a:t> o </a:t>
            </a:r>
            <a:r>
              <a:rPr lang="en-US" dirty="0" err="1"/>
              <a:t>sistema</a:t>
            </a:r>
            <a:r>
              <a:rPr lang="en-US" dirty="0"/>
              <a:t>, </a:t>
            </a:r>
            <a:r>
              <a:rPr lang="en-US" dirty="0" err="1"/>
              <a:t>verificar</a:t>
            </a:r>
            <a:r>
              <a:rPr lang="en-US" dirty="0"/>
              <a:t> </a:t>
            </a:r>
            <a:r>
              <a:rPr lang="en-US" dirty="0" err="1"/>
              <a:t>resposta</a:t>
            </a:r>
            <a:r>
              <a:rPr lang="en-US" dirty="0"/>
              <a:t>, </a:t>
            </a:r>
            <a:r>
              <a:rPr lang="en-US" dirty="0" err="1"/>
              <a:t>reprojetar</a:t>
            </a:r>
            <a:endParaRPr lang="en-US" dirty="0"/>
          </a:p>
          <a:p>
            <a:r>
              <a:rPr lang="en-US" dirty="0" err="1"/>
              <a:t>Projetar</a:t>
            </a:r>
            <a:r>
              <a:rPr lang="en-US" dirty="0"/>
              <a:t> o PI </a:t>
            </a:r>
            <a:r>
              <a:rPr lang="en-US" dirty="0" err="1"/>
              <a:t>para</a:t>
            </a:r>
            <a:r>
              <a:rPr lang="en-US" dirty="0"/>
              <a:t> </a:t>
            </a:r>
            <a:r>
              <a:rPr lang="en-US" dirty="0" err="1"/>
              <a:t>atender</a:t>
            </a:r>
            <a:r>
              <a:rPr lang="en-US" dirty="0"/>
              <a:t> as </a:t>
            </a:r>
            <a:r>
              <a:rPr lang="en-US" dirty="0" err="1"/>
              <a:t>especificações</a:t>
            </a:r>
            <a:r>
              <a:rPr lang="en-US" dirty="0"/>
              <a:t> de </a:t>
            </a:r>
            <a:r>
              <a:rPr lang="en-US" dirty="0" err="1"/>
              <a:t>erro</a:t>
            </a:r>
            <a:r>
              <a:rPr lang="en-US" dirty="0"/>
              <a:t> </a:t>
            </a:r>
            <a:r>
              <a:rPr lang="en-US" dirty="0" err="1"/>
              <a:t>estacionário</a:t>
            </a:r>
            <a:endParaRPr lang="en-US" dirty="0"/>
          </a:p>
          <a:p>
            <a:r>
              <a:rPr lang="en-US" dirty="0" err="1"/>
              <a:t>Determinar</a:t>
            </a:r>
            <a:r>
              <a:rPr lang="en-US" dirty="0"/>
              <a:t> </a:t>
            </a:r>
            <a:r>
              <a:rPr lang="en-US" dirty="0" err="1"/>
              <a:t>ganhos</a:t>
            </a:r>
            <a:r>
              <a:rPr lang="en-US" dirty="0"/>
              <a:t> K</a:t>
            </a:r>
            <a:r>
              <a:rPr lang="en-US" baseline="-25000" dirty="0"/>
              <a:t>1</a:t>
            </a:r>
            <a:r>
              <a:rPr lang="en-US" dirty="0"/>
              <a:t> ,K</a:t>
            </a:r>
            <a:r>
              <a:rPr lang="en-US" baseline="-25000" dirty="0"/>
              <a:t>2</a:t>
            </a:r>
            <a:r>
              <a:rPr lang="en-US" dirty="0"/>
              <a:t> , K</a:t>
            </a:r>
            <a:r>
              <a:rPr lang="en-US" baseline="-25000" dirty="0"/>
              <a:t>3</a:t>
            </a:r>
            <a:r>
              <a:rPr lang="en-US" dirty="0"/>
              <a:t> </a:t>
            </a:r>
          </a:p>
          <a:p>
            <a:r>
              <a:rPr lang="en-US" dirty="0" err="1"/>
              <a:t>Simular</a:t>
            </a:r>
            <a:r>
              <a:rPr lang="en-US" dirty="0"/>
              <a:t> o </a:t>
            </a:r>
            <a:r>
              <a:rPr lang="en-US" dirty="0" err="1"/>
              <a:t>sistema</a:t>
            </a:r>
            <a:r>
              <a:rPr lang="en-US" dirty="0"/>
              <a:t>, </a:t>
            </a:r>
            <a:r>
              <a:rPr lang="en-US" dirty="0" err="1"/>
              <a:t>verificar</a:t>
            </a:r>
            <a:r>
              <a:rPr lang="en-US" dirty="0"/>
              <a:t> </a:t>
            </a:r>
            <a:r>
              <a:rPr lang="en-US" dirty="0" err="1"/>
              <a:t>resposta</a:t>
            </a:r>
            <a:r>
              <a:rPr lang="en-US" dirty="0"/>
              <a:t>, </a:t>
            </a:r>
            <a:r>
              <a:rPr lang="en-US" dirty="0" err="1"/>
              <a:t>reprojetar</a:t>
            </a:r>
            <a:r>
              <a:rPr lang="en-US" dirty="0"/>
              <a:t> </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 calcmode="lin" valueType="num">
                                      <p:cBhvr>
                                        <p:cTn id="7" dur="500" fill="hold"/>
                                        <p:tgtEl>
                                          <p:spTgt spid="1741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741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7410">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7410">
                                            <p:txEl>
                                              <p:pRg st="1" end="1"/>
                                            </p:txEl>
                                          </p:spTgt>
                                        </p:tgtEl>
                                        <p:attrNameLst>
                                          <p:attrName>style.visibility</p:attrName>
                                        </p:attrNameLst>
                                      </p:cBhvr>
                                      <p:to>
                                        <p:strVal val="visible"/>
                                      </p:to>
                                    </p:set>
                                    <p:anim calcmode="lin" valueType="num">
                                      <p:cBhvr>
                                        <p:cTn id="12" dur="500" fill="hold"/>
                                        <p:tgtEl>
                                          <p:spTgt spid="17410">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7410">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741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17410">
                                            <p:txEl>
                                              <p:pRg st="2" end="2"/>
                                            </p:txEl>
                                          </p:spTgt>
                                        </p:tgtEl>
                                        <p:attrNameLst>
                                          <p:attrName>style.visibility</p:attrName>
                                        </p:attrNameLst>
                                      </p:cBhvr>
                                      <p:to>
                                        <p:strVal val="visible"/>
                                      </p:to>
                                    </p:set>
                                    <p:anim calcmode="lin" valueType="num">
                                      <p:cBhvr>
                                        <p:cTn id="19" dur="500" fill="hold"/>
                                        <p:tgtEl>
                                          <p:spTgt spid="17410">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7410">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741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17410">
                                            <p:txEl>
                                              <p:pRg st="3" end="3"/>
                                            </p:txEl>
                                          </p:spTgt>
                                        </p:tgtEl>
                                        <p:attrNameLst>
                                          <p:attrName>style.visibility</p:attrName>
                                        </p:attrNameLst>
                                      </p:cBhvr>
                                      <p:to>
                                        <p:strVal val="visible"/>
                                      </p:to>
                                    </p:set>
                                    <p:anim calcmode="lin" valueType="num">
                                      <p:cBhvr>
                                        <p:cTn id="26" dur="500" fill="hold"/>
                                        <p:tgtEl>
                                          <p:spTgt spid="17410">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7410">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7410">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grpId="0" nodeType="clickEffect">
                                  <p:stCondLst>
                                    <p:cond delay="0"/>
                                  </p:stCondLst>
                                  <p:childTnLst>
                                    <p:set>
                                      <p:cBhvr>
                                        <p:cTn id="32" dur="1" fill="hold">
                                          <p:stCondLst>
                                            <p:cond delay="0"/>
                                          </p:stCondLst>
                                        </p:cTn>
                                        <p:tgtEl>
                                          <p:spTgt spid="17410">
                                            <p:txEl>
                                              <p:pRg st="4" end="4"/>
                                            </p:txEl>
                                          </p:spTgt>
                                        </p:tgtEl>
                                        <p:attrNameLst>
                                          <p:attrName>style.visibility</p:attrName>
                                        </p:attrNameLst>
                                      </p:cBhvr>
                                      <p:to>
                                        <p:strVal val="visible"/>
                                      </p:to>
                                    </p:set>
                                    <p:anim calcmode="lin" valueType="num">
                                      <p:cBhvr>
                                        <p:cTn id="33" dur="500" fill="hold"/>
                                        <p:tgtEl>
                                          <p:spTgt spid="17410">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17410">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17410">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0" fill="hold" grpId="0" nodeType="clickEffect">
                                  <p:stCondLst>
                                    <p:cond delay="0"/>
                                  </p:stCondLst>
                                  <p:childTnLst>
                                    <p:set>
                                      <p:cBhvr>
                                        <p:cTn id="39" dur="1" fill="hold">
                                          <p:stCondLst>
                                            <p:cond delay="0"/>
                                          </p:stCondLst>
                                        </p:cTn>
                                        <p:tgtEl>
                                          <p:spTgt spid="17410">
                                            <p:txEl>
                                              <p:pRg st="5" end="5"/>
                                            </p:txEl>
                                          </p:spTgt>
                                        </p:tgtEl>
                                        <p:attrNameLst>
                                          <p:attrName>style.visibility</p:attrName>
                                        </p:attrNameLst>
                                      </p:cBhvr>
                                      <p:to>
                                        <p:strVal val="visible"/>
                                      </p:to>
                                    </p:set>
                                    <p:anim calcmode="lin" valueType="num">
                                      <p:cBhvr>
                                        <p:cTn id="40" dur="500" fill="hold"/>
                                        <p:tgtEl>
                                          <p:spTgt spid="17410">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17410">
                                            <p:txEl>
                                              <p:pRg st="5" end="5"/>
                                            </p:txEl>
                                          </p:spTgt>
                                        </p:tgtEl>
                                        <p:attrNameLst>
                                          <p:attrName>ppt_h</p:attrName>
                                        </p:attrNameLst>
                                      </p:cBhvr>
                                      <p:tavLst>
                                        <p:tav tm="0">
                                          <p:val>
                                            <p:fltVal val="0"/>
                                          </p:val>
                                        </p:tav>
                                        <p:tav tm="100000">
                                          <p:val>
                                            <p:strVal val="#ppt_h"/>
                                          </p:val>
                                        </p:tav>
                                      </p:tavLst>
                                    </p:anim>
                                    <p:animEffect transition="in" filter="fade">
                                      <p:cBhvr>
                                        <p:cTn id="42" dur="500"/>
                                        <p:tgtEl>
                                          <p:spTgt spid="17410">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0" fill="hold" grpId="0" nodeType="clickEffect">
                                  <p:stCondLst>
                                    <p:cond delay="0"/>
                                  </p:stCondLst>
                                  <p:childTnLst>
                                    <p:set>
                                      <p:cBhvr>
                                        <p:cTn id="46" dur="1" fill="hold">
                                          <p:stCondLst>
                                            <p:cond delay="0"/>
                                          </p:stCondLst>
                                        </p:cTn>
                                        <p:tgtEl>
                                          <p:spTgt spid="17410">
                                            <p:txEl>
                                              <p:pRg st="6" end="6"/>
                                            </p:txEl>
                                          </p:spTgt>
                                        </p:tgtEl>
                                        <p:attrNameLst>
                                          <p:attrName>style.visibility</p:attrName>
                                        </p:attrNameLst>
                                      </p:cBhvr>
                                      <p:to>
                                        <p:strVal val="visible"/>
                                      </p:to>
                                    </p:set>
                                    <p:anim calcmode="lin" valueType="num">
                                      <p:cBhvr>
                                        <p:cTn id="47" dur="500" fill="hold"/>
                                        <p:tgtEl>
                                          <p:spTgt spid="17410">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17410">
                                            <p:txEl>
                                              <p:pRg st="6" end="6"/>
                                            </p:txEl>
                                          </p:spTgt>
                                        </p:tgtEl>
                                        <p:attrNameLst>
                                          <p:attrName>ppt_h</p:attrName>
                                        </p:attrNameLst>
                                      </p:cBhvr>
                                      <p:tavLst>
                                        <p:tav tm="0">
                                          <p:val>
                                            <p:fltVal val="0"/>
                                          </p:val>
                                        </p:tav>
                                        <p:tav tm="100000">
                                          <p:val>
                                            <p:strVal val="#ppt_h"/>
                                          </p:val>
                                        </p:tav>
                                      </p:tavLst>
                                    </p:anim>
                                    <p:animEffect transition="in" filter="fade">
                                      <p:cBhvr>
                                        <p:cTn id="49" dur="500"/>
                                        <p:tgtEl>
                                          <p:spTgt spid="174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357" y="260350"/>
            <a:ext cx="9634273" cy="533400"/>
          </a:xfrm>
        </p:spPr>
        <p:txBody>
          <a:bodyPr/>
          <a:lstStyle/>
          <a:p>
            <a:r>
              <a:rPr lang="en-US" dirty="0" err="1"/>
              <a:t>Redução</a:t>
            </a:r>
            <a:r>
              <a:rPr lang="en-US" dirty="0"/>
              <a:t> de </a:t>
            </a:r>
            <a:r>
              <a:rPr lang="en-US" dirty="0" err="1"/>
              <a:t>sist</a:t>
            </a:r>
            <a:r>
              <a:rPr lang="en-US" dirty="0"/>
              <a:t>. via </a:t>
            </a:r>
            <a:r>
              <a:rPr lang="en-US" i="1" dirty="0"/>
              <a:t>append </a:t>
            </a:r>
            <a:r>
              <a:rPr lang="en-US" dirty="0"/>
              <a:t>e </a:t>
            </a:r>
            <a:r>
              <a:rPr lang="en-US" i="1" dirty="0"/>
              <a:t>connect</a:t>
            </a:r>
            <a:endParaRPr lang="pt-BR" dirty="0"/>
          </a:p>
        </p:txBody>
      </p:sp>
      <p:sp>
        <p:nvSpPr>
          <p:cNvPr id="3" name="Espaço Reservado para Conteúdo 2"/>
          <p:cNvSpPr>
            <a:spLocks noGrp="1"/>
          </p:cNvSpPr>
          <p:nvPr>
            <p:ph idx="1"/>
          </p:nvPr>
        </p:nvSpPr>
        <p:spPr>
          <a:xfrm>
            <a:off x="0" y="642919"/>
            <a:ext cx="9906000" cy="5381625"/>
          </a:xfrm>
        </p:spPr>
        <p:txBody>
          <a:bodyPr/>
          <a:lstStyle/>
          <a:p>
            <a:pPr lvl="1"/>
            <a:r>
              <a:rPr lang="en-US" dirty="0" err="1"/>
              <a:t>Passos</a:t>
            </a:r>
            <a:r>
              <a:rPr lang="en-US" dirty="0"/>
              <a:t> :</a:t>
            </a:r>
          </a:p>
          <a:p>
            <a:pPr marL="1371600" lvl="2" indent="-457200">
              <a:buFont typeface="+mj-lt"/>
              <a:buAutoNum type="arabicPeriod"/>
            </a:pPr>
            <a:r>
              <a:rPr lang="en-US" dirty="0" err="1"/>
              <a:t>Listar</a:t>
            </a:r>
            <a:r>
              <a:rPr lang="en-US" dirty="0"/>
              <a:t> </a:t>
            </a:r>
            <a:r>
              <a:rPr lang="en-US" dirty="0" err="1"/>
              <a:t>todos</a:t>
            </a:r>
            <a:r>
              <a:rPr lang="en-US" dirty="0"/>
              <a:t> </a:t>
            </a:r>
            <a:r>
              <a:rPr lang="en-US" dirty="0" err="1"/>
              <a:t>os</a:t>
            </a:r>
            <a:r>
              <a:rPr lang="en-US" dirty="0"/>
              <a:t> </a:t>
            </a:r>
            <a:r>
              <a:rPr lang="en-US" dirty="0" err="1"/>
              <a:t>sistemas</a:t>
            </a:r>
            <a:r>
              <a:rPr lang="en-US" dirty="0"/>
              <a:t> </a:t>
            </a:r>
            <a:r>
              <a:rPr lang="en-US" dirty="0" err="1"/>
              <a:t>individuais</a:t>
            </a:r>
            <a:r>
              <a:rPr lang="en-US" dirty="0"/>
              <a:t> </a:t>
            </a:r>
            <a:r>
              <a:rPr lang="en-US" dirty="0" err="1"/>
              <a:t>em</a:t>
            </a:r>
            <a:r>
              <a:rPr lang="en-US" dirty="0"/>
              <a:t> </a:t>
            </a:r>
            <a:r>
              <a:rPr lang="en-US" dirty="0" err="1"/>
              <a:t>modelos</a:t>
            </a:r>
            <a:r>
              <a:rPr lang="en-US" dirty="0"/>
              <a:t> LTI ( </a:t>
            </a:r>
            <a:r>
              <a:rPr lang="en-US" dirty="0" err="1"/>
              <a:t>seja</a:t>
            </a:r>
            <a:r>
              <a:rPr lang="en-US" dirty="0"/>
              <a:t> do </a:t>
            </a:r>
            <a:r>
              <a:rPr lang="en-US" dirty="0" err="1"/>
              <a:t>tipo</a:t>
            </a:r>
            <a:r>
              <a:rPr lang="en-US" dirty="0"/>
              <a:t> </a:t>
            </a:r>
            <a:r>
              <a:rPr lang="en-US" i="1" dirty="0" err="1"/>
              <a:t>tf</a:t>
            </a:r>
            <a:r>
              <a:rPr lang="en-US" i="1" dirty="0"/>
              <a:t>, </a:t>
            </a:r>
            <a:r>
              <a:rPr lang="en-US" i="1" dirty="0" err="1"/>
              <a:t>zpk</a:t>
            </a:r>
            <a:r>
              <a:rPr lang="en-US" i="1" dirty="0"/>
              <a:t> </a:t>
            </a:r>
            <a:r>
              <a:rPr lang="en-US" dirty="0" err="1"/>
              <a:t>ou</a:t>
            </a:r>
            <a:r>
              <a:rPr lang="en-US" dirty="0"/>
              <a:t> </a:t>
            </a:r>
            <a:r>
              <a:rPr lang="en-US" i="1" dirty="0" err="1"/>
              <a:t>ss</a:t>
            </a:r>
            <a:r>
              <a:rPr lang="en-US" i="1" dirty="0"/>
              <a:t> </a:t>
            </a:r>
            <a:r>
              <a:rPr lang="en-US" dirty="0"/>
              <a:t>).  </a:t>
            </a:r>
            <a:r>
              <a:rPr lang="en-US" dirty="0" err="1"/>
              <a:t>Suponha</a:t>
            </a:r>
            <a:r>
              <a:rPr lang="en-US" dirty="0"/>
              <a:t> G1,G2,G3,G4,G5</a:t>
            </a:r>
          </a:p>
          <a:p>
            <a:pPr marL="1371600" lvl="2" indent="-457200">
              <a:buFont typeface="+mj-lt"/>
              <a:buAutoNum type="arabicPeriod"/>
            </a:pPr>
            <a:r>
              <a:rPr lang="en-US" dirty="0" err="1"/>
              <a:t>Agrupar</a:t>
            </a:r>
            <a:r>
              <a:rPr lang="en-US" dirty="0"/>
              <a:t> </a:t>
            </a:r>
            <a:r>
              <a:rPr lang="en-US" dirty="0" err="1"/>
              <a:t>na</a:t>
            </a:r>
            <a:r>
              <a:rPr lang="en-US" dirty="0"/>
              <a:t> </a:t>
            </a:r>
            <a:r>
              <a:rPr lang="en-US" dirty="0" err="1"/>
              <a:t>variável</a:t>
            </a:r>
            <a:r>
              <a:rPr lang="en-US" dirty="0"/>
              <a:t> </a:t>
            </a:r>
            <a:r>
              <a:rPr lang="en-US" i="1" dirty="0"/>
              <a:t>system </a:t>
            </a:r>
            <a:r>
              <a:rPr lang="en-US" dirty="0"/>
              <a:t>com </a:t>
            </a:r>
            <a:r>
              <a:rPr lang="en-US" i="1" dirty="0"/>
              <a:t>system=append(G1,G2,G3,G4,G5)</a:t>
            </a:r>
          </a:p>
          <a:p>
            <a:pPr marL="1371600" lvl="2" indent="-457200">
              <a:buFont typeface="+mj-lt"/>
              <a:buAutoNum type="arabicPeriod"/>
            </a:pPr>
            <a:r>
              <a:rPr lang="en-US" dirty="0"/>
              <a:t>Agora G1 é </a:t>
            </a:r>
            <a:r>
              <a:rPr lang="en-US" dirty="0" err="1"/>
              <a:t>denominado</a:t>
            </a:r>
            <a:r>
              <a:rPr lang="en-US" dirty="0"/>
              <a:t> 1, </a:t>
            </a:r>
            <a:r>
              <a:rPr lang="en-US" dirty="0" err="1"/>
              <a:t>por</a:t>
            </a:r>
            <a:r>
              <a:rPr lang="en-US" dirty="0"/>
              <a:t> </a:t>
            </a:r>
            <a:r>
              <a:rPr lang="en-US" dirty="0" err="1"/>
              <a:t>causa</a:t>
            </a:r>
            <a:r>
              <a:rPr lang="en-US" dirty="0"/>
              <a:t> de </a:t>
            </a:r>
            <a:r>
              <a:rPr lang="en-US" dirty="0" err="1"/>
              <a:t>sua</a:t>
            </a:r>
            <a:r>
              <a:rPr lang="en-US" dirty="0"/>
              <a:t> </a:t>
            </a:r>
            <a:r>
              <a:rPr lang="en-US" dirty="0" err="1"/>
              <a:t>posição</a:t>
            </a:r>
            <a:r>
              <a:rPr lang="en-US" dirty="0"/>
              <a:t> no </a:t>
            </a:r>
            <a:r>
              <a:rPr lang="en-US" dirty="0" err="1"/>
              <a:t>argumento</a:t>
            </a:r>
            <a:r>
              <a:rPr lang="en-US" dirty="0"/>
              <a:t> do </a:t>
            </a:r>
            <a:r>
              <a:rPr lang="en-US" dirty="0" err="1"/>
              <a:t>comando</a:t>
            </a:r>
            <a:r>
              <a:rPr lang="en-US" dirty="0"/>
              <a:t> </a:t>
            </a:r>
            <a:r>
              <a:rPr lang="en-US" i="1" dirty="0"/>
              <a:t>append, </a:t>
            </a:r>
            <a:r>
              <a:rPr lang="en-US" dirty="0"/>
              <a:t>G2 é 2, etc…</a:t>
            </a:r>
          </a:p>
          <a:p>
            <a:pPr marL="1371600" lvl="2" indent="-457200">
              <a:buFont typeface="+mj-lt"/>
              <a:buAutoNum type="arabicPeriod"/>
            </a:pPr>
            <a:r>
              <a:rPr lang="en-US" dirty="0" err="1"/>
              <a:t>Determinar</a:t>
            </a:r>
            <a:r>
              <a:rPr lang="en-US" dirty="0"/>
              <a:t> </a:t>
            </a:r>
            <a:r>
              <a:rPr lang="en-US" dirty="0" err="1"/>
              <a:t>quem</a:t>
            </a:r>
            <a:r>
              <a:rPr lang="en-US" dirty="0"/>
              <a:t> </a:t>
            </a:r>
            <a:r>
              <a:rPr lang="en-US" dirty="0" err="1"/>
              <a:t>são</a:t>
            </a:r>
            <a:r>
              <a:rPr lang="en-US" dirty="0"/>
              <a:t> </a:t>
            </a:r>
            <a:r>
              <a:rPr lang="en-US" dirty="0" err="1"/>
              <a:t>os</a:t>
            </a:r>
            <a:r>
              <a:rPr lang="en-US" dirty="0"/>
              <a:t> </a:t>
            </a:r>
            <a:r>
              <a:rPr lang="en-US" dirty="0" err="1"/>
              <a:t>sistemas</a:t>
            </a:r>
            <a:r>
              <a:rPr lang="en-US" dirty="0"/>
              <a:t> de </a:t>
            </a:r>
            <a:r>
              <a:rPr lang="en-US" dirty="0" err="1"/>
              <a:t>entrada</a:t>
            </a:r>
            <a:r>
              <a:rPr lang="en-US" dirty="0"/>
              <a:t> </a:t>
            </a:r>
            <a:r>
              <a:rPr lang="en-US" dirty="0" err="1"/>
              <a:t>na</a:t>
            </a:r>
            <a:r>
              <a:rPr lang="en-US" dirty="0"/>
              <a:t> </a:t>
            </a:r>
            <a:r>
              <a:rPr lang="en-US" dirty="0" err="1"/>
              <a:t>variável</a:t>
            </a:r>
            <a:r>
              <a:rPr lang="en-US" dirty="0"/>
              <a:t> </a:t>
            </a:r>
            <a:r>
              <a:rPr lang="en-US" i="1" dirty="0"/>
              <a:t>input. </a:t>
            </a:r>
            <a:r>
              <a:rPr lang="en-US" dirty="0" err="1"/>
              <a:t>Suponha</a:t>
            </a:r>
            <a:r>
              <a:rPr lang="en-US" dirty="0"/>
              <a:t> </a:t>
            </a:r>
            <a:r>
              <a:rPr lang="en-US" dirty="0" err="1"/>
              <a:t>neste</a:t>
            </a:r>
            <a:r>
              <a:rPr lang="en-US" dirty="0"/>
              <a:t> </a:t>
            </a:r>
            <a:r>
              <a:rPr lang="en-US" dirty="0" err="1"/>
              <a:t>caso</a:t>
            </a:r>
            <a:r>
              <a:rPr lang="en-US" dirty="0"/>
              <a:t> </a:t>
            </a:r>
            <a:r>
              <a:rPr lang="en-US" i="1" dirty="0"/>
              <a:t>input=[1 3]</a:t>
            </a:r>
          </a:p>
          <a:p>
            <a:pPr marL="1371600" lvl="2" indent="-457200">
              <a:buFont typeface="+mj-lt"/>
              <a:buAutoNum type="arabicPeriod"/>
            </a:pPr>
            <a:r>
              <a:rPr lang="en-US" dirty="0" err="1"/>
              <a:t>Determinar</a:t>
            </a:r>
            <a:r>
              <a:rPr lang="en-US" dirty="0"/>
              <a:t> </a:t>
            </a:r>
            <a:r>
              <a:rPr lang="en-US" dirty="0" err="1"/>
              <a:t>quem</a:t>
            </a:r>
            <a:r>
              <a:rPr lang="en-US" dirty="0"/>
              <a:t> </a:t>
            </a:r>
            <a:r>
              <a:rPr lang="en-US" dirty="0" err="1"/>
              <a:t>são</a:t>
            </a:r>
            <a:r>
              <a:rPr lang="en-US" dirty="0"/>
              <a:t> </a:t>
            </a:r>
            <a:r>
              <a:rPr lang="en-US" dirty="0" err="1"/>
              <a:t>os</a:t>
            </a:r>
            <a:r>
              <a:rPr lang="en-US" dirty="0"/>
              <a:t> </a:t>
            </a:r>
            <a:r>
              <a:rPr lang="en-US" dirty="0" err="1"/>
              <a:t>sistemas</a:t>
            </a:r>
            <a:r>
              <a:rPr lang="en-US" dirty="0"/>
              <a:t> de </a:t>
            </a:r>
            <a:r>
              <a:rPr lang="en-US" dirty="0" err="1"/>
              <a:t>saída</a:t>
            </a:r>
            <a:r>
              <a:rPr lang="en-US" dirty="0"/>
              <a:t> </a:t>
            </a:r>
            <a:r>
              <a:rPr lang="en-US" dirty="0" err="1"/>
              <a:t>na</a:t>
            </a:r>
            <a:r>
              <a:rPr lang="en-US" dirty="0"/>
              <a:t> </a:t>
            </a:r>
            <a:r>
              <a:rPr lang="en-US" dirty="0" err="1"/>
              <a:t>variável</a:t>
            </a:r>
            <a:r>
              <a:rPr lang="en-US" dirty="0"/>
              <a:t> </a:t>
            </a:r>
            <a:r>
              <a:rPr lang="en-US" i="1" dirty="0"/>
              <a:t>output. </a:t>
            </a:r>
            <a:r>
              <a:rPr lang="en-US" dirty="0" err="1"/>
              <a:t>Suponha</a:t>
            </a:r>
            <a:r>
              <a:rPr lang="en-US" dirty="0"/>
              <a:t> </a:t>
            </a:r>
            <a:r>
              <a:rPr lang="en-US" dirty="0" err="1"/>
              <a:t>neste</a:t>
            </a:r>
            <a:r>
              <a:rPr lang="en-US" dirty="0"/>
              <a:t> </a:t>
            </a:r>
            <a:r>
              <a:rPr lang="en-US" dirty="0" err="1"/>
              <a:t>caso</a:t>
            </a:r>
            <a:r>
              <a:rPr lang="en-US" dirty="0"/>
              <a:t> </a:t>
            </a:r>
            <a:r>
              <a:rPr lang="en-US" i="1" dirty="0"/>
              <a:t>output=[2,5]</a:t>
            </a:r>
          </a:p>
          <a:p>
            <a:pPr marL="1371600" lvl="2" indent="-457200">
              <a:buFont typeface="+mj-lt"/>
              <a:buAutoNum type="arabicPeriod"/>
            </a:pPr>
            <a:r>
              <a:rPr lang="en-US" dirty="0" err="1"/>
              <a:t>Criar</a:t>
            </a:r>
            <a:r>
              <a:rPr lang="en-US" dirty="0"/>
              <a:t> a </a:t>
            </a:r>
            <a:r>
              <a:rPr lang="en-US" dirty="0" err="1"/>
              <a:t>matriz</a:t>
            </a:r>
            <a:r>
              <a:rPr lang="en-US" dirty="0"/>
              <a:t> de </a:t>
            </a:r>
            <a:r>
              <a:rPr lang="en-US" dirty="0" err="1"/>
              <a:t>conexão</a:t>
            </a:r>
            <a:r>
              <a:rPr lang="en-US" dirty="0"/>
              <a:t>. </a:t>
            </a:r>
            <a:r>
              <a:rPr lang="en-US" dirty="0" err="1"/>
              <a:t>Uma</a:t>
            </a:r>
            <a:r>
              <a:rPr lang="en-US" dirty="0"/>
              <a:t> </a:t>
            </a:r>
            <a:r>
              <a:rPr lang="en-US" dirty="0" err="1"/>
              <a:t>linha</a:t>
            </a:r>
            <a:r>
              <a:rPr lang="en-US" dirty="0"/>
              <a:t> </a:t>
            </a:r>
            <a:r>
              <a:rPr lang="en-US" dirty="0" err="1"/>
              <a:t>que</a:t>
            </a:r>
            <a:r>
              <a:rPr lang="en-US" dirty="0"/>
              <a:t> </a:t>
            </a:r>
            <a:r>
              <a:rPr lang="en-US" dirty="0" err="1"/>
              <a:t>contenha</a:t>
            </a:r>
            <a:r>
              <a:rPr lang="en-US" dirty="0"/>
              <a:t> 		[3   4  -1] </a:t>
            </a:r>
            <a:r>
              <a:rPr lang="en-US" dirty="0" err="1"/>
              <a:t>significa</a:t>
            </a:r>
            <a:r>
              <a:rPr lang="en-US" dirty="0"/>
              <a:t> : </a:t>
            </a:r>
            <a:r>
              <a:rPr lang="en-US" i="1" dirty="0"/>
              <a:t>a </a:t>
            </a:r>
            <a:r>
              <a:rPr lang="en-US" i="1" dirty="0" err="1"/>
              <a:t>entrada</a:t>
            </a:r>
            <a:r>
              <a:rPr lang="en-US" i="1" dirty="0"/>
              <a:t> do 3 </a:t>
            </a:r>
            <a:r>
              <a:rPr lang="en-US" i="1" dirty="0" err="1"/>
              <a:t>provém</a:t>
            </a:r>
            <a:r>
              <a:rPr lang="en-US" i="1" dirty="0"/>
              <a:t> da </a:t>
            </a:r>
            <a:r>
              <a:rPr lang="en-US" i="1" dirty="0" err="1"/>
              <a:t>saída</a:t>
            </a:r>
            <a:r>
              <a:rPr lang="en-US" i="1" dirty="0"/>
              <a:t> do </a:t>
            </a:r>
            <a:r>
              <a:rPr lang="en-US" i="1" dirty="0" err="1"/>
              <a:t>vetor</a:t>
            </a:r>
            <a:r>
              <a:rPr lang="en-US" i="1" dirty="0"/>
              <a:t> 4 </a:t>
            </a:r>
            <a:r>
              <a:rPr lang="en-US" i="1" dirty="0" err="1"/>
              <a:t>menos</a:t>
            </a:r>
            <a:r>
              <a:rPr lang="en-US" i="1" dirty="0"/>
              <a:t> a </a:t>
            </a:r>
            <a:r>
              <a:rPr lang="en-US" i="1" dirty="0" err="1"/>
              <a:t>saída</a:t>
            </a:r>
            <a:r>
              <a:rPr lang="en-US" i="1" dirty="0"/>
              <a:t> do </a:t>
            </a:r>
            <a:r>
              <a:rPr lang="en-US" i="1" dirty="0" err="1"/>
              <a:t>vetor</a:t>
            </a:r>
            <a:r>
              <a:rPr lang="en-US" i="1" dirty="0"/>
              <a:t> 1. </a:t>
            </a:r>
            <a:r>
              <a:rPr lang="en-US" dirty="0" err="1"/>
              <a:t>Fazemos</a:t>
            </a:r>
            <a:r>
              <a:rPr lang="en-US" dirty="0"/>
              <a:t> </a:t>
            </a:r>
            <a:r>
              <a:rPr lang="en-US" dirty="0" err="1"/>
              <a:t>isso</a:t>
            </a:r>
            <a:r>
              <a:rPr lang="en-US" dirty="0"/>
              <a:t> </a:t>
            </a:r>
            <a:r>
              <a:rPr lang="en-US" dirty="0" err="1"/>
              <a:t>para</a:t>
            </a:r>
            <a:r>
              <a:rPr lang="en-US" dirty="0"/>
              <a:t> </a:t>
            </a:r>
            <a:r>
              <a:rPr lang="en-US" dirty="0" err="1"/>
              <a:t>todas</a:t>
            </a:r>
            <a:r>
              <a:rPr lang="en-US" dirty="0"/>
              <a:t> as </a:t>
            </a:r>
            <a:r>
              <a:rPr lang="en-US" dirty="0" err="1"/>
              <a:t>entradas</a:t>
            </a:r>
            <a:r>
              <a:rPr lang="en-US" dirty="0"/>
              <a:t> </a:t>
            </a:r>
            <a:r>
              <a:rPr lang="en-US" dirty="0" err="1"/>
              <a:t>internas</a:t>
            </a:r>
            <a:r>
              <a:rPr lang="en-US" dirty="0"/>
              <a:t> do </a:t>
            </a:r>
            <a:r>
              <a:rPr lang="en-US" dirty="0" err="1"/>
              <a:t>sistema</a:t>
            </a:r>
            <a:r>
              <a:rPr lang="en-US" dirty="0"/>
              <a:t>. A </a:t>
            </a:r>
            <a:r>
              <a:rPr lang="en-US" dirty="0" err="1"/>
              <a:t>matriz</a:t>
            </a:r>
            <a:r>
              <a:rPr lang="en-US" dirty="0"/>
              <a:t> </a:t>
            </a:r>
            <a:r>
              <a:rPr lang="en-US" dirty="0" err="1"/>
              <a:t>chamamos</a:t>
            </a:r>
            <a:r>
              <a:rPr lang="en-US" dirty="0"/>
              <a:t> de </a:t>
            </a:r>
            <a:r>
              <a:rPr lang="en-US" i="1" dirty="0"/>
              <a:t>Q</a:t>
            </a:r>
            <a:endParaRPr lang="pt-BR" i="1"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
          <p:cNvSpPr>
            <a:spLocks noGrp="1"/>
          </p:cNvSpPr>
          <p:nvPr>
            <p:ph type="title"/>
          </p:nvPr>
        </p:nvSpPr>
        <p:spPr/>
        <p:txBody>
          <a:bodyPr/>
          <a:lstStyle/>
          <a:p>
            <a:r>
              <a:rPr lang="en-US"/>
              <a:t>Exemplo 9.3, Nise, pag.377</a:t>
            </a:r>
            <a:endParaRPr lang="pt-BR"/>
          </a:p>
        </p:txBody>
      </p:sp>
      <p:sp>
        <p:nvSpPr>
          <p:cNvPr id="18434" name="Espaço Reservado para Conteúdo 2"/>
          <p:cNvSpPr>
            <a:spLocks noGrp="1"/>
          </p:cNvSpPr>
          <p:nvPr>
            <p:ph idx="1"/>
          </p:nvPr>
        </p:nvSpPr>
        <p:spPr/>
        <p:txBody>
          <a:bodyPr/>
          <a:lstStyle/>
          <a:p>
            <a:r>
              <a:rPr lang="en-US"/>
              <a:t>T</a:t>
            </a:r>
            <a:r>
              <a:rPr lang="en-US" baseline="-25000"/>
              <a:t>p</a:t>
            </a:r>
            <a:r>
              <a:rPr lang="en-US"/>
              <a:t> : 2/3 do sistema não compensado</a:t>
            </a:r>
          </a:p>
          <a:p>
            <a:r>
              <a:rPr lang="en-US"/>
              <a:t>%UP : 20%</a:t>
            </a:r>
          </a:p>
          <a:p>
            <a:r>
              <a:rPr lang="en-US"/>
              <a:t>Erro Estacionário : Nulo ao Degrau</a:t>
            </a:r>
            <a:endParaRPr lang="pt-BR"/>
          </a:p>
        </p:txBody>
      </p:sp>
      <p:pic>
        <p:nvPicPr>
          <p:cNvPr id="18435" name="Picture 2"/>
          <p:cNvPicPr>
            <a:picLocks noChangeAspect="1" noChangeArrowheads="1"/>
          </p:cNvPicPr>
          <p:nvPr/>
        </p:nvPicPr>
        <p:blipFill>
          <a:blip r:embed="rId2" cstate="print"/>
          <a:srcRect/>
          <a:stretch>
            <a:fillRect/>
          </a:stretch>
        </p:blipFill>
        <p:spPr bwMode="auto">
          <a:xfrm>
            <a:off x="914400" y="3429000"/>
            <a:ext cx="7629525" cy="1897063"/>
          </a:xfrm>
          <a:prstGeom prst="rect">
            <a:avLst/>
          </a:prstGeom>
          <a:noFill/>
          <a:ln w="12700">
            <a:noFill/>
            <a:miter lim="800000"/>
            <a:headEnd type="none" w="sm" len="sm"/>
            <a:tailEnd type="none" w="sm" len="sm"/>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
          <p:cNvSpPr>
            <a:spLocks noGrp="1"/>
          </p:cNvSpPr>
          <p:nvPr>
            <p:ph type="title"/>
          </p:nvPr>
        </p:nvSpPr>
        <p:spPr/>
        <p:txBody>
          <a:bodyPr/>
          <a:lstStyle/>
          <a:p>
            <a:r>
              <a:rPr lang="en-US" dirty="0" err="1"/>
              <a:t>Exemplo</a:t>
            </a:r>
            <a:r>
              <a:rPr lang="en-US" dirty="0"/>
              <a:t> 9.3, </a:t>
            </a:r>
            <a:r>
              <a:rPr lang="en-US" dirty="0" err="1"/>
              <a:t>Nise</a:t>
            </a:r>
            <a:r>
              <a:rPr lang="en-US" dirty="0"/>
              <a:t>, pag.377, via </a:t>
            </a:r>
            <a:r>
              <a:rPr lang="en-US" dirty="0" err="1"/>
              <a:t>Matlab</a:t>
            </a:r>
            <a:endParaRPr lang="pt-BR" dirty="0"/>
          </a:p>
        </p:txBody>
      </p:sp>
      <p:sp>
        <p:nvSpPr>
          <p:cNvPr id="18434" name="Espaço Reservado para Conteúdo 2"/>
          <p:cNvSpPr>
            <a:spLocks noGrp="1"/>
          </p:cNvSpPr>
          <p:nvPr>
            <p:ph idx="1"/>
          </p:nvPr>
        </p:nvSpPr>
        <p:spPr/>
        <p:txBody>
          <a:bodyPr/>
          <a:lstStyle/>
          <a:p>
            <a:r>
              <a:rPr lang="en-US" dirty="0" err="1"/>
              <a:t>Determinar</a:t>
            </a:r>
            <a:r>
              <a:rPr lang="en-US" dirty="0"/>
              <a:t> o </a:t>
            </a:r>
            <a:r>
              <a:rPr lang="en-US" dirty="0" err="1"/>
              <a:t>ponto</a:t>
            </a:r>
            <a:r>
              <a:rPr lang="en-US" dirty="0"/>
              <a:t> de </a:t>
            </a:r>
            <a:r>
              <a:rPr lang="en-US" dirty="0" err="1"/>
              <a:t>operação</a:t>
            </a:r>
            <a:endParaRPr lang="en-US" dirty="0"/>
          </a:p>
          <a:p>
            <a:r>
              <a:rPr lang="en-US" dirty="0"/>
              <a:t>UP=20% -&gt; Zeta = -</a:t>
            </a:r>
            <a:r>
              <a:rPr lang="en-US" dirty="0" err="1"/>
              <a:t>ln</a:t>
            </a:r>
            <a:r>
              <a:rPr lang="en-US" dirty="0"/>
              <a:t>(UP)/</a:t>
            </a:r>
            <a:r>
              <a:rPr lang="en-US" dirty="0" err="1"/>
              <a:t>sqrt</a:t>
            </a:r>
            <a:r>
              <a:rPr lang="en-US" dirty="0"/>
              <a:t>(</a:t>
            </a:r>
            <a:r>
              <a:rPr lang="en-US" dirty="0" err="1"/>
              <a:t>ln</a:t>
            </a:r>
            <a:r>
              <a:rPr lang="en-US" dirty="0"/>
              <a:t>(UP)^2+pi^2)</a:t>
            </a:r>
          </a:p>
          <a:p>
            <a:r>
              <a:rPr lang="en-US" dirty="0" err="1"/>
              <a:t>Obtemos</a:t>
            </a:r>
            <a:r>
              <a:rPr lang="en-US" dirty="0"/>
              <a:t> : Zeta = 0.456</a:t>
            </a:r>
          </a:p>
          <a:p>
            <a:r>
              <a:rPr lang="en-US" dirty="0"/>
              <a:t> num=[1 8];den=poly([-3 -6 -10]);</a:t>
            </a:r>
          </a:p>
          <a:p>
            <a:r>
              <a:rPr lang="en-US" dirty="0"/>
              <a:t> GH = </a:t>
            </a:r>
            <a:r>
              <a:rPr lang="en-US" dirty="0" err="1"/>
              <a:t>tf</a:t>
            </a:r>
            <a:r>
              <a:rPr lang="en-US" dirty="0"/>
              <a:t>(</a:t>
            </a:r>
            <a:r>
              <a:rPr lang="en-US" dirty="0" err="1"/>
              <a:t>num,den</a:t>
            </a:r>
            <a:r>
              <a:rPr lang="en-US" dirty="0"/>
              <a:t>); </a:t>
            </a:r>
            <a:r>
              <a:rPr lang="en-US" dirty="0" err="1"/>
              <a:t>rlocus</a:t>
            </a:r>
            <a:r>
              <a:rPr lang="en-US" dirty="0"/>
              <a:t>(GH); </a:t>
            </a:r>
            <a:r>
              <a:rPr lang="en-US" dirty="0" err="1"/>
              <a:t>sgrid</a:t>
            </a:r>
            <a:r>
              <a:rPr lang="en-US" dirty="0"/>
              <a:t>(z,0);</a:t>
            </a:r>
          </a:p>
          <a:p>
            <a:r>
              <a:rPr lang="en-US" dirty="0" err="1"/>
              <a:t>Rootlocus</a:t>
            </a:r>
            <a:r>
              <a:rPr lang="en-US" dirty="0"/>
              <a:t> com </a:t>
            </a:r>
            <a:r>
              <a:rPr lang="en-US" dirty="0" err="1"/>
              <a:t>linhas</a:t>
            </a:r>
            <a:r>
              <a:rPr lang="en-US" dirty="0"/>
              <a:t> de z const = 0.456 é </a:t>
            </a:r>
            <a:r>
              <a:rPr lang="en-US" dirty="0" err="1"/>
              <a:t>mostrado</a:t>
            </a:r>
            <a:r>
              <a:rPr lang="en-US" dirty="0"/>
              <a:t> a </a:t>
            </a:r>
            <a:r>
              <a:rPr lang="en-US" dirty="0" err="1"/>
              <a:t>seguir</a:t>
            </a:r>
            <a:endParaRPr lang="pt-BR" dirty="0"/>
          </a:p>
        </p:txBody>
      </p:sp>
      <p:pic>
        <p:nvPicPr>
          <p:cNvPr id="18435" name="Picture 2"/>
          <p:cNvPicPr>
            <a:picLocks noChangeAspect="1" noChangeArrowheads="1"/>
          </p:cNvPicPr>
          <p:nvPr/>
        </p:nvPicPr>
        <p:blipFill>
          <a:blip r:embed="rId2" cstate="print"/>
          <a:srcRect/>
          <a:stretch>
            <a:fillRect/>
          </a:stretch>
        </p:blipFill>
        <p:spPr bwMode="auto">
          <a:xfrm>
            <a:off x="2038383" y="5357826"/>
            <a:ext cx="7629525" cy="1468435"/>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 calcmode="lin" valueType="num">
                                      <p:cBhvr>
                                        <p:cTn id="7" dur="500" fill="hold"/>
                                        <p:tgtEl>
                                          <p:spTgt spid="1843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843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843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8434">
                                            <p:txEl>
                                              <p:pRg st="1" end="1"/>
                                            </p:txEl>
                                          </p:spTgt>
                                        </p:tgtEl>
                                        <p:attrNameLst>
                                          <p:attrName>style.visibility</p:attrName>
                                        </p:attrNameLst>
                                      </p:cBhvr>
                                      <p:to>
                                        <p:strVal val="visible"/>
                                      </p:to>
                                    </p:set>
                                    <p:anim calcmode="lin" valueType="num">
                                      <p:cBhvr>
                                        <p:cTn id="14" dur="500" fill="hold"/>
                                        <p:tgtEl>
                                          <p:spTgt spid="1843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843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843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18434">
                                            <p:txEl>
                                              <p:pRg st="2" end="2"/>
                                            </p:txEl>
                                          </p:spTgt>
                                        </p:tgtEl>
                                        <p:attrNameLst>
                                          <p:attrName>style.visibility</p:attrName>
                                        </p:attrNameLst>
                                      </p:cBhvr>
                                      <p:to>
                                        <p:strVal val="visible"/>
                                      </p:to>
                                    </p:set>
                                    <p:anim calcmode="lin" valueType="num">
                                      <p:cBhvr>
                                        <p:cTn id="21" dur="500" fill="hold"/>
                                        <p:tgtEl>
                                          <p:spTgt spid="1843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843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843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18434">
                                            <p:txEl>
                                              <p:pRg st="3" end="3"/>
                                            </p:txEl>
                                          </p:spTgt>
                                        </p:tgtEl>
                                        <p:attrNameLst>
                                          <p:attrName>style.visibility</p:attrName>
                                        </p:attrNameLst>
                                      </p:cBhvr>
                                      <p:to>
                                        <p:strVal val="visible"/>
                                      </p:to>
                                    </p:set>
                                    <p:anim calcmode="lin" valueType="num">
                                      <p:cBhvr>
                                        <p:cTn id="28" dur="500" fill="hold"/>
                                        <p:tgtEl>
                                          <p:spTgt spid="1843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843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843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18434">
                                            <p:txEl>
                                              <p:pRg st="4" end="4"/>
                                            </p:txEl>
                                          </p:spTgt>
                                        </p:tgtEl>
                                        <p:attrNameLst>
                                          <p:attrName>style.visibility</p:attrName>
                                        </p:attrNameLst>
                                      </p:cBhvr>
                                      <p:to>
                                        <p:strVal val="visible"/>
                                      </p:to>
                                    </p:set>
                                    <p:anim calcmode="lin" valueType="num">
                                      <p:cBhvr>
                                        <p:cTn id="35" dur="500" fill="hold"/>
                                        <p:tgtEl>
                                          <p:spTgt spid="18434">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8434">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843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18434">
                                            <p:txEl>
                                              <p:pRg st="5" end="5"/>
                                            </p:txEl>
                                          </p:spTgt>
                                        </p:tgtEl>
                                        <p:attrNameLst>
                                          <p:attrName>style.visibility</p:attrName>
                                        </p:attrNameLst>
                                      </p:cBhvr>
                                      <p:to>
                                        <p:strVal val="visible"/>
                                      </p:to>
                                    </p:set>
                                    <p:anim calcmode="lin" valueType="num">
                                      <p:cBhvr>
                                        <p:cTn id="42" dur="500" fill="hold"/>
                                        <p:tgtEl>
                                          <p:spTgt spid="18434">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8434">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84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
          <p:cNvSpPr>
            <a:spLocks noGrp="1"/>
          </p:cNvSpPr>
          <p:nvPr>
            <p:ph type="title"/>
          </p:nvPr>
        </p:nvSpPr>
        <p:spPr/>
        <p:txBody>
          <a:bodyPr/>
          <a:lstStyle/>
          <a:p>
            <a:r>
              <a:rPr lang="en-US" dirty="0" err="1"/>
              <a:t>Exemplo</a:t>
            </a:r>
            <a:r>
              <a:rPr lang="en-US" dirty="0"/>
              <a:t> 9.3, </a:t>
            </a:r>
            <a:r>
              <a:rPr lang="en-US" dirty="0" err="1"/>
              <a:t>Nise</a:t>
            </a:r>
            <a:r>
              <a:rPr lang="en-US" dirty="0"/>
              <a:t>, pag.377, via </a:t>
            </a:r>
            <a:r>
              <a:rPr lang="en-US" dirty="0" err="1"/>
              <a:t>Matlab</a:t>
            </a:r>
            <a:endParaRPr lang="pt-BR" dirty="0"/>
          </a:p>
        </p:txBody>
      </p:sp>
      <p:sp>
        <p:nvSpPr>
          <p:cNvPr id="6" name="Espaço Reservado para Conteúdo 5"/>
          <p:cNvSpPr>
            <a:spLocks noGrp="1"/>
          </p:cNvSpPr>
          <p:nvPr>
            <p:ph sz="half" idx="1"/>
          </p:nvPr>
        </p:nvSpPr>
        <p:spPr/>
        <p:txBody>
          <a:bodyPr/>
          <a:lstStyle/>
          <a:p>
            <a:r>
              <a:rPr lang="en-US" dirty="0" err="1"/>
              <a:t>Ganho</a:t>
            </a:r>
            <a:r>
              <a:rPr lang="en-US" dirty="0"/>
              <a:t> = 120</a:t>
            </a:r>
          </a:p>
          <a:p>
            <a:r>
              <a:rPr lang="en-US" dirty="0" err="1"/>
              <a:t>Polos</a:t>
            </a:r>
            <a:r>
              <a:rPr lang="en-US" dirty="0"/>
              <a:t> </a:t>
            </a:r>
            <a:r>
              <a:rPr lang="en-US" dirty="0" err="1"/>
              <a:t>dominantes</a:t>
            </a:r>
            <a:r>
              <a:rPr lang="en-US" dirty="0"/>
              <a:t> = 	-5,41+10,5j</a:t>
            </a:r>
          </a:p>
          <a:p>
            <a:r>
              <a:rPr lang="en-US" dirty="0"/>
              <a:t>Z = 0.459</a:t>
            </a:r>
          </a:p>
          <a:p>
            <a:r>
              <a:rPr lang="en-US" dirty="0"/>
              <a:t>Ts = 4/Real logo </a:t>
            </a:r>
          </a:p>
          <a:p>
            <a:r>
              <a:rPr lang="en-US" dirty="0"/>
              <a:t>Ts = 4/5,41 = 0.6240</a:t>
            </a:r>
          </a:p>
          <a:p>
            <a:r>
              <a:rPr lang="en-US" dirty="0" err="1"/>
              <a:t>Tp</a:t>
            </a:r>
            <a:r>
              <a:rPr lang="en-US" dirty="0"/>
              <a:t> = pi/</a:t>
            </a:r>
            <a:r>
              <a:rPr lang="en-US" dirty="0" err="1"/>
              <a:t>Complexo</a:t>
            </a:r>
            <a:r>
              <a:rPr lang="en-US" dirty="0"/>
              <a:t> logo</a:t>
            </a:r>
          </a:p>
          <a:p>
            <a:r>
              <a:rPr lang="en-US" dirty="0" err="1"/>
              <a:t>Tp</a:t>
            </a:r>
            <a:r>
              <a:rPr lang="en-US" dirty="0"/>
              <a:t> = pi/10,5 = 0,2992</a:t>
            </a:r>
            <a:endParaRPr lang="pt-BR" dirty="0"/>
          </a:p>
        </p:txBody>
      </p:sp>
      <p:pic>
        <p:nvPicPr>
          <p:cNvPr id="110594" name="Picture 2"/>
          <p:cNvPicPr>
            <a:picLocks noChangeAspect="1" noChangeArrowheads="1"/>
          </p:cNvPicPr>
          <p:nvPr/>
        </p:nvPicPr>
        <p:blipFill>
          <a:blip r:embed="rId2" cstate="print"/>
          <a:srcRect/>
          <a:stretch>
            <a:fillRect/>
          </a:stretch>
        </p:blipFill>
        <p:spPr bwMode="auto">
          <a:xfrm>
            <a:off x="4238620" y="1000108"/>
            <a:ext cx="5643602" cy="562812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ítulo 1"/>
          <p:cNvSpPr>
            <a:spLocks noGrp="1"/>
          </p:cNvSpPr>
          <p:nvPr>
            <p:ph type="title"/>
          </p:nvPr>
        </p:nvSpPr>
        <p:spPr/>
        <p:txBody>
          <a:bodyPr/>
          <a:lstStyle/>
          <a:p>
            <a:r>
              <a:rPr lang="en-US" dirty="0"/>
              <a:t>Root-Locus </a:t>
            </a:r>
            <a:r>
              <a:rPr lang="en-US" dirty="0" err="1"/>
              <a:t>Não</a:t>
            </a:r>
            <a:r>
              <a:rPr lang="en-US" dirty="0"/>
              <a:t> Comp. (slides </a:t>
            </a:r>
            <a:r>
              <a:rPr lang="en-US" dirty="0" err="1"/>
              <a:t>livro</a:t>
            </a:r>
            <a:r>
              <a:rPr lang="en-US" dirty="0"/>
              <a:t>) </a:t>
            </a:r>
            <a:endParaRPr lang="pt-BR" dirty="0"/>
          </a:p>
        </p:txBody>
      </p:sp>
      <p:sp>
        <p:nvSpPr>
          <p:cNvPr id="19458" name="Espaço Reservado para Conteúdo 2"/>
          <p:cNvSpPr>
            <a:spLocks noGrp="1"/>
          </p:cNvSpPr>
          <p:nvPr>
            <p:ph idx="1"/>
          </p:nvPr>
        </p:nvSpPr>
        <p:spPr>
          <a:xfrm>
            <a:off x="0" y="1000125"/>
            <a:ext cx="4810125" cy="5381625"/>
          </a:xfrm>
        </p:spPr>
        <p:txBody>
          <a:bodyPr/>
          <a:lstStyle/>
          <a:p>
            <a:pPr lvl="1"/>
            <a:r>
              <a:rPr lang="en-US" dirty="0"/>
              <a:t>Para UP:20%&gt;</a:t>
            </a:r>
            <a:r>
              <a:rPr lang="el-GR" dirty="0"/>
              <a:t>ζ</a:t>
            </a:r>
            <a:r>
              <a:rPr lang="en-US" dirty="0"/>
              <a:t>=0,456</a:t>
            </a:r>
          </a:p>
          <a:p>
            <a:pPr lvl="1"/>
            <a:r>
              <a:rPr lang="en-US" dirty="0"/>
              <a:t>s = -5,41+/-j10.57</a:t>
            </a:r>
          </a:p>
          <a:p>
            <a:pPr lvl="1"/>
            <a:r>
              <a:rPr lang="en-US" dirty="0"/>
              <a:t>K = 121,5</a:t>
            </a:r>
          </a:p>
          <a:p>
            <a:pPr lvl="1"/>
            <a:endParaRPr lang="en-US" dirty="0"/>
          </a:p>
          <a:p>
            <a:pPr lvl="1"/>
            <a:r>
              <a:rPr lang="en-US" dirty="0" err="1"/>
              <a:t>Por</a:t>
            </a:r>
            <a:r>
              <a:rPr lang="en-US" dirty="0"/>
              <a:t> </a:t>
            </a:r>
            <a:r>
              <a:rPr lang="en-US" dirty="0" err="1"/>
              <a:t>simulação</a:t>
            </a:r>
            <a:r>
              <a:rPr lang="en-US" dirty="0"/>
              <a:t> : </a:t>
            </a:r>
          </a:p>
          <a:p>
            <a:pPr lvl="1"/>
            <a:r>
              <a:rPr lang="en-US" dirty="0"/>
              <a:t> Ts=feedback(120*GH,1)</a:t>
            </a:r>
          </a:p>
          <a:p>
            <a:pPr lvl="1"/>
            <a:r>
              <a:rPr lang="en-US" dirty="0"/>
              <a:t> step(Ts)</a:t>
            </a:r>
          </a:p>
          <a:p>
            <a:pPr lvl="1"/>
            <a:r>
              <a:rPr lang="en-US" dirty="0"/>
              <a:t> </a:t>
            </a:r>
            <a:r>
              <a:rPr lang="en-US" dirty="0" err="1"/>
              <a:t>gráfico</a:t>
            </a:r>
            <a:r>
              <a:rPr lang="en-US" dirty="0"/>
              <a:t> de </a:t>
            </a:r>
            <a:r>
              <a:rPr lang="en-US" dirty="0" err="1"/>
              <a:t>simulação</a:t>
            </a:r>
            <a:r>
              <a:rPr lang="en-US" dirty="0"/>
              <a:t> no </a:t>
            </a:r>
            <a:r>
              <a:rPr lang="en-US" dirty="0" err="1"/>
              <a:t>próximo</a:t>
            </a:r>
            <a:r>
              <a:rPr lang="en-US" dirty="0"/>
              <a:t> slide</a:t>
            </a:r>
          </a:p>
          <a:p>
            <a:pPr lvl="1"/>
            <a:r>
              <a:rPr lang="en-US" dirty="0" err="1"/>
              <a:t>T</a:t>
            </a:r>
            <a:r>
              <a:rPr lang="en-US" baseline="-25000" dirty="0" err="1"/>
              <a:t>p</a:t>
            </a:r>
            <a:r>
              <a:rPr lang="en-US" dirty="0"/>
              <a:t> = 0,297</a:t>
            </a:r>
          </a:p>
          <a:p>
            <a:pPr lvl="1"/>
            <a:r>
              <a:rPr lang="en-US" dirty="0"/>
              <a:t>UP = 20% (</a:t>
            </a:r>
            <a:r>
              <a:rPr lang="en-US" dirty="0" err="1"/>
              <a:t>confere</a:t>
            </a:r>
            <a:r>
              <a:rPr lang="en-US" dirty="0"/>
              <a:t>)</a:t>
            </a:r>
            <a:endParaRPr lang="pt-BR" dirty="0"/>
          </a:p>
        </p:txBody>
      </p:sp>
      <p:pic>
        <p:nvPicPr>
          <p:cNvPr id="19459" name="Picture 2"/>
          <p:cNvPicPr>
            <a:picLocks noChangeAspect="1" noChangeArrowheads="1"/>
          </p:cNvPicPr>
          <p:nvPr/>
        </p:nvPicPr>
        <p:blipFill>
          <a:blip r:embed="rId2" cstate="print"/>
          <a:srcRect/>
          <a:stretch>
            <a:fillRect/>
          </a:stretch>
        </p:blipFill>
        <p:spPr bwMode="auto">
          <a:xfrm>
            <a:off x="4845050" y="1190625"/>
            <a:ext cx="4394200" cy="4953000"/>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anim calcmode="lin" valueType="num">
                                      <p:cBhvr>
                                        <p:cTn id="7" dur="500" fill="hold"/>
                                        <p:tgtEl>
                                          <p:spTgt spid="1945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45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45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9458">
                                            <p:txEl>
                                              <p:pRg st="1" end="1"/>
                                            </p:txEl>
                                          </p:spTgt>
                                        </p:tgtEl>
                                        <p:attrNameLst>
                                          <p:attrName>style.visibility</p:attrName>
                                        </p:attrNameLst>
                                      </p:cBhvr>
                                      <p:to>
                                        <p:strVal val="visible"/>
                                      </p:to>
                                    </p:set>
                                    <p:anim calcmode="lin" valueType="num">
                                      <p:cBhvr>
                                        <p:cTn id="14" dur="500" fill="hold"/>
                                        <p:tgtEl>
                                          <p:spTgt spid="1945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945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945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19458">
                                            <p:txEl>
                                              <p:pRg st="2" end="2"/>
                                            </p:txEl>
                                          </p:spTgt>
                                        </p:tgtEl>
                                        <p:attrNameLst>
                                          <p:attrName>style.visibility</p:attrName>
                                        </p:attrNameLst>
                                      </p:cBhvr>
                                      <p:to>
                                        <p:strVal val="visible"/>
                                      </p:to>
                                    </p:set>
                                    <p:anim calcmode="lin" valueType="num">
                                      <p:cBhvr>
                                        <p:cTn id="21" dur="500" fill="hold"/>
                                        <p:tgtEl>
                                          <p:spTgt spid="19458">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9458">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945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19458">
                                            <p:txEl>
                                              <p:pRg st="4" end="4"/>
                                            </p:txEl>
                                          </p:spTgt>
                                        </p:tgtEl>
                                        <p:attrNameLst>
                                          <p:attrName>style.visibility</p:attrName>
                                        </p:attrNameLst>
                                      </p:cBhvr>
                                      <p:to>
                                        <p:strVal val="visible"/>
                                      </p:to>
                                    </p:set>
                                    <p:anim calcmode="lin" valueType="num">
                                      <p:cBhvr>
                                        <p:cTn id="28" dur="500" fill="hold"/>
                                        <p:tgtEl>
                                          <p:spTgt spid="19458">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19458">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1945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19458">
                                            <p:txEl>
                                              <p:pRg st="5" end="5"/>
                                            </p:txEl>
                                          </p:spTgt>
                                        </p:tgtEl>
                                        <p:attrNameLst>
                                          <p:attrName>style.visibility</p:attrName>
                                        </p:attrNameLst>
                                      </p:cBhvr>
                                      <p:to>
                                        <p:strVal val="visible"/>
                                      </p:to>
                                    </p:set>
                                    <p:anim calcmode="lin" valueType="num">
                                      <p:cBhvr>
                                        <p:cTn id="35" dur="500" fill="hold"/>
                                        <p:tgtEl>
                                          <p:spTgt spid="19458">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19458">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1945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19458">
                                            <p:txEl>
                                              <p:pRg st="6" end="6"/>
                                            </p:txEl>
                                          </p:spTgt>
                                        </p:tgtEl>
                                        <p:attrNameLst>
                                          <p:attrName>style.visibility</p:attrName>
                                        </p:attrNameLst>
                                      </p:cBhvr>
                                      <p:to>
                                        <p:strVal val="visible"/>
                                      </p:to>
                                    </p:set>
                                    <p:anim calcmode="lin" valueType="num">
                                      <p:cBhvr>
                                        <p:cTn id="42" dur="500" fill="hold"/>
                                        <p:tgtEl>
                                          <p:spTgt spid="19458">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19458">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19458">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19458">
                                            <p:txEl>
                                              <p:pRg st="7" end="7"/>
                                            </p:txEl>
                                          </p:spTgt>
                                        </p:tgtEl>
                                        <p:attrNameLst>
                                          <p:attrName>style.visibility</p:attrName>
                                        </p:attrNameLst>
                                      </p:cBhvr>
                                      <p:to>
                                        <p:strVal val="visible"/>
                                      </p:to>
                                    </p:set>
                                    <p:anim calcmode="lin" valueType="num">
                                      <p:cBhvr>
                                        <p:cTn id="49" dur="500" fill="hold"/>
                                        <p:tgtEl>
                                          <p:spTgt spid="19458">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19458">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19458">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19458">
                                            <p:txEl>
                                              <p:pRg st="8" end="8"/>
                                            </p:txEl>
                                          </p:spTgt>
                                        </p:tgtEl>
                                        <p:attrNameLst>
                                          <p:attrName>style.visibility</p:attrName>
                                        </p:attrNameLst>
                                      </p:cBhvr>
                                      <p:to>
                                        <p:strVal val="visible"/>
                                      </p:to>
                                    </p:set>
                                    <p:anim calcmode="lin" valueType="num">
                                      <p:cBhvr>
                                        <p:cTn id="56" dur="500" fill="hold"/>
                                        <p:tgtEl>
                                          <p:spTgt spid="19458">
                                            <p:txEl>
                                              <p:pRg st="8" end="8"/>
                                            </p:txEl>
                                          </p:spTgt>
                                        </p:tgtEl>
                                        <p:attrNameLst>
                                          <p:attrName>ppt_w</p:attrName>
                                        </p:attrNameLst>
                                      </p:cBhvr>
                                      <p:tavLst>
                                        <p:tav tm="0">
                                          <p:val>
                                            <p:fltVal val="0"/>
                                          </p:val>
                                        </p:tav>
                                        <p:tav tm="100000">
                                          <p:val>
                                            <p:strVal val="#ppt_w"/>
                                          </p:val>
                                        </p:tav>
                                      </p:tavLst>
                                    </p:anim>
                                    <p:anim calcmode="lin" valueType="num">
                                      <p:cBhvr>
                                        <p:cTn id="57" dur="500" fill="hold"/>
                                        <p:tgtEl>
                                          <p:spTgt spid="19458">
                                            <p:txEl>
                                              <p:pRg st="8" end="8"/>
                                            </p:txEl>
                                          </p:spTgt>
                                        </p:tgtEl>
                                        <p:attrNameLst>
                                          <p:attrName>ppt_h</p:attrName>
                                        </p:attrNameLst>
                                      </p:cBhvr>
                                      <p:tavLst>
                                        <p:tav tm="0">
                                          <p:val>
                                            <p:fltVal val="0"/>
                                          </p:val>
                                        </p:tav>
                                        <p:tav tm="100000">
                                          <p:val>
                                            <p:strVal val="#ppt_h"/>
                                          </p:val>
                                        </p:tav>
                                      </p:tavLst>
                                    </p:anim>
                                    <p:animEffect transition="in" filter="fade">
                                      <p:cBhvr>
                                        <p:cTn id="58" dur="500"/>
                                        <p:tgtEl>
                                          <p:spTgt spid="19458">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19458">
                                            <p:txEl>
                                              <p:pRg st="9" end="9"/>
                                            </p:txEl>
                                          </p:spTgt>
                                        </p:tgtEl>
                                        <p:attrNameLst>
                                          <p:attrName>style.visibility</p:attrName>
                                        </p:attrNameLst>
                                      </p:cBhvr>
                                      <p:to>
                                        <p:strVal val="visible"/>
                                      </p:to>
                                    </p:set>
                                    <p:anim calcmode="lin" valueType="num">
                                      <p:cBhvr>
                                        <p:cTn id="63" dur="500" fill="hold"/>
                                        <p:tgtEl>
                                          <p:spTgt spid="19458">
                                            <p:txEl>
                                              <p:pRg st="9" end="9"/>
                                            </p:txEl>
                                          </p:spTgt>
                                        </p:tgtEl>
                                        <p:attrNameLst>
                                          <p:attrName>ppt_w</p:attrName>
                                        </p:attrNameLst>
                                      </p:cBhvr>
                                      <p:tavLst>
                                        <p:tav tm="0">
                                          <p:val>
                                            <p:fltVal val="0"/>
                                          </p:val>
                                        </p:tav>
                                        <p:tav tm="100000">
                                          <p:val>
                                            <p:strVal val="#ppt_w"/>
                                          </p:val>
                                        </p:tav>
                                      </p:tavLst>
                                    </p:anim>
                                    <p:anim calcmode="lin" valueType="num">
                                      <p:cBhvr>
                                        <p:cTn id="64" dur="500" fill="hold"/>
                                        <p:tgtEl>
                                          <p:spTgt spid="19458">
                                            <p:txEl>
                                              <p:pRg st="9" end="9"/>
                                            </p:txEl>
                                          </p:spTgt>
                                        </p:tgtEl>
                                        <p:attrNameLst>
                                          <p:attrName>ppt_h</p:attrName>
                                        </p:attrNameLst>
                                      </p:cBhvr>
                                      <p:tavLst>
                                        <p:tav tm="0">
                                          <p:val>
                                            <p:fltVal val="0"/>
                                          </p:val>
                                        </p:tav>
                                        <p:tav tm="100000">
                                          <p:val>
                                            <p:strVal val="#ppt_h"/>
                                          </p:val>
                                        </p:tav>
                                      </p:tavLst>
                                    </p:anim>
                                    <p:animEffect transition="in" filter="fade">
                                      <p:cBhvr>
                                        <p:cTn id="65" dur="500"/>
                                        <p:tgtEl>
                                          <p:spTgt spid="194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uild="p"/>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Resposta</a:t>
            </a:r>
            <a:r>
              <a:rPr lang="en-US" dirty="0"/>
              <a:t> do </a:t>
            </a:r>
            <a:r>
              <a:rPr lang="en-US" dirty="0" err="1"/>
              <a:t>Sistema</a:t>
            </a:r>
            <a:r>
              <a:rPr lang="en-US" dirty="0"/>
              <a:t> </a:t>
            </a:r>
            <a:r>
              <a:rPr lang="en-US" dirty="0" err="1"/>
              <a:t>Não</a:t>
            </a:r>
            <a:r>
              <a:rPr lang="en-US" dirty="0"/>
              <a:t> </a:t>
            </a:r>
            <a:r>
              <a:rPr lang="en-US" dirty="0" err="1"/>
              <a:t>Compensado</a:t>
            </a:r>
            <a:endParaRPr lang="pt-BR" dirty="0"/>
          </a:p>
        </p:txBody>
      </p:sp>
      <p:sp>
        <p:nvSpPr>
          <p:cNvPr id="3" name="Espaço Reservado para Conteúdo 2"/>
          <p:cNvSpPr>
            <a:spLocks noGrp="1"/>
          </p:cNvSpPr>
          <p:nvPr>
            <p:ph idx="1"/>
          </p:nvPr>
        </p:nvSpPr>
        <p:spPr>
          <a:xfrm>
            <a:off x="293688" y="1196975"/>
            <a:ext cx="4659312" cy="5381625"/>
          </a:xfrm>
        </p:spPr>
        <p:txBody>
          <a:bodyPr/>
          <a:lstStyle/>
          <a:p>
            <a:r>
              <a:rPr lang="en-US" dirty="0"/>
              <a:t> num=[1 8]</a:t>
            </a:r>
          </a:p>
          <a:p>
            <a:r>
              <a:rPr lang="en-US" dirty="0"/>
              <a:t> poles=[-10 -6 -3]</a:t>
            </a:r>
          </a:p>
          <a:p>
            <a:r>
              <a:rPr lang="en-US" dirty="0"/>
              <a:t> den=poly(poles)</a:t>
            </a:r>
          </a:p>
          <a:p>
            <a:r>
              <a:rPr lang="en-US" dirty="0"/>
              <a:t> GH=</a:t>
            </a:r>
            <a:r>
              <a:rPr lang="en-US" dirty="0" err="1"/>
              <a:t>tf</a:t>
            </a:r>
            <a:r>
              <a:rPr lang="en-US" dirty="0"/>
              <a:t>(</a:t>
            </a:r>
            <a:r>
              <a:rPr lang="en-US" dirty="0" err="1"/>
              <a:t>num,den</a:t>
            </a:r>
            <a:r>
              <a:rPr lang="en-US" dirty="0"/>
              <a:t>)</a:t>
            </a:r>
          </a:p>
          <a:p>
            <a:r>
              <a:rPr lang="en-US" dirty="0"/>
              <a:t> Ts=feedback(K*GH,1)</a:t>
            </a:r>
          </a:p>
          <a:p>
            <a:r>
              <a:rPr lang="en-US" dirty="0"/>
              <a:t> step(Ts)</a:t>
            </a:r>
          </a:p>
          <a:p>
            <a:r>
              <a:rPr lang="en-US" dirty="0"/>
              <a:t> </a:t>
            </a:r>
            <a:r>
              <a:rPr lang="en-US" dirty="0" err="1"/>
              <a:t>Tp</a:t>
            </a:r>
            <a:r>
              <a:rPr lang="en-US" dirty="0"/>
              <a:t>=0.297 (</a:t>
            </a:r>
            <a:r>
              <a:rPr lang="en-US" dirty="0" err="1"/>
              <a:t>confere</a:t>
            </a:r>
            <a:r>
              <a:rPr lang="en-US" dirty="0"/>
              <a:t>)</a:t>
            </a:r>
          </a:p>
          <a:p>
            <a:r>
              <a:rPr lang="en-US" dirty="0"/>
              <a:t> UP=1.01/0.837=0.21 (</a:t>
            </a:r>
            <a:r>
              <a:rPr lang="en-US" dirty="0" err="1"/>
              <a:t>confere</a:t>
            </a:r>
            <a:r>
              <a:rPr lang="en-US" dirty="0"/>
              <a:t> </a:t>
            </a:r>
            <a:r>
              <a:rPr lang="en-US" dirty="0" err="1"/>
              <a:t>também</a:t>
            </a:r>
            <a:r>
              <a:rPr lang="en-US" dirty="0"/>
              <a:t>)</a:t>
            </a:r>
            <a:endParaRPr lang="pt-BR" dirty="0"/>
          </a:p>
        </p:txBody>
      </p:sp>
      <p:pic>
        <p:nvPicPr>
          <p:cNvPr id="111619" name="Picture 3"/>
          <p:cNvPicPr>
            <a:picLocks noChangeAspect="1" noChangeArrowheads="1"/>
          </p:cNvPicPr>
          <p:nvPr/>
        </p:nvPicPr>
        <p:blipFill>
          <a:blip r:embed="rId2" cstate="print"/>
          <a:srcRect/>
          <a:stretch>
            <a:fillRect/>
          </a:stretch>
        </p:blipFill>
        <p:spPr bwMode="auto">
          <a:xfrm>
            <a:off x="4548222" y="857232"/>
            <a:ext cx="5334000" cy="56436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ítulo 1"/>
          <p:cNvSpPr>
            <a:spLocks noGrp="1"/>
          </p:cNvSpPr>
          <p:nvPr>
            <p:ph type="title"/>
          </p:nvPr>
        </p:nvSpPr>
        <p:spPr/>
        <p:txBody>
          <a:bodyPr/>
          <a:lstStyle/>
          <a:p>
            <a:r>
              <a:rPr lang="en-US"/>
              <a:t>Melhorias</a:t>
            </a:r>
            <a:endParaRPr lang="pt-BR"/>
          </a:p>
        </p:txBody>
      </p:sp>
      <p:sp>
        <p:nvSpPr>
          <p:cNvPr id="20482" name="Espaço Reservado para Conteúdo 2"/>
          <p:cNvSpPr>
            <a:spLocks noGrp="1"/>
          </p:cNvSpPr>
          <p:nvPr>
            <p:ph idx="1"/>
          </p:nvPr>
        </p:nvSpPr>
        <p:spPr/>
        <p:txBody>
          <a:bodyPr/>
          <a:lstStyle/>
          <a:p>
            <a:r>
              <a:rPr lang="en-US" dirty="0" err="1"/>
              <a:t>T</a:t>
            </a:r>
            <a:r>
              <a:rPr lang="en-US" baseline="-25000" dirty="0" err="1"/>
              <a:t>p</a:t>
            </a:r>
            <a:r>
              <a:rPr lang="en-US" dirty="0"/>
              <a:t> : 2/3 </a:t>
            </a:r>
            <a:r>
              <a:rPr lang="en-US" dirty="0" err="1"/>
              <a:t>T</a:t>
            </a:r>
            <a:r>
              <a:rPr lang="en-US" baseline="-25000" dirty="0" err="1"/>
              <a:t>p</a:t>
            </a:r>
            <a:r>
              <a:rPr lang="en-US" dirty="0"/>
              <a:t> </a:t>
            </a:r>
            <a:r>
              <a:rPr lang="en-US" baseline="-25000" dirty="0" err="1"/>
              <a:t>atual</a:t>
            </a:r>
            <a:r>
              <a:rPr lang="en-US" dirty="0"/>
              <a:t>=2/3*0.297=0.198</a:t>
            </a:r>
            <a:endParaRPr lang="en-US" baseline="-25000" dirty="0"/>
          </a:p>
          <a:p>
            <a:endParaRPr lang="en-US" baseline="-25000" dirty="0"/>
          </a:p>
          <a:p>
            <a:pPr lvl="1"/>
            <a:r>
              <a:rPr lang="el-GR" dirty="0"/>
              <a:t>ω</a:t>
            </a:r>
            <a:r>
              <a:rPr lang="en-US" baseline="-25000" dirty="0"/>
              <a:t>d</a:t>
            </a:r>
            <a:r>
              <a:rPr lang="en-US" dirty="0"/>
              <a:t> = </a:t>
            </a:r>
            <a:r>
              <a:rPr lang="el-GR" dirty="0"/>
              <a:t>π</a:t>
            </a:r>
            <a:r>
              <a:rPr lang="en-US" dirty="0"/>
              <a:t>/</a:t>
            </a:r>
            <a:r>
              <a:rPr lang="en-US" dirty="0" err="1"/>
              <a:t>T</a:t>
            </a:r>
            <a:r>
              <a:rPr lang="en-US" baseline="-25000" dirty="0" err="1"/>
              <a:t>p</a:t>
            </a:r>
            <a:r>
              <a:rPr lang="en-US" dirty="0"/>
              <a:t> = 3.14/[(2/3).(0.297)] = 15,87</a:t>
            </a:r>
          </a:p>
          <a:p>
            <a:pPr lvl="1"/>
            <a:r>
              <a:rPr lang="en-US" dirty="0"/>
              <a:t>Theta = </a:t>
            </a:r>
            <a:r>
              <a:rPr lang="en-US" dirty="0" err="1"/>
              <a:t>acos</a:t>
            </a:r>
            <a:r>
              <a:rPr lang="en-US" dirty="0"/>
              <a:t>(0,456) = 62,87</a:t>
            </a:r>
          </a:p>
          <a:p>
            <a:endParaRPr lang="en-US" dirty="0"/>
          </a:p>
          <a:p>
            <a:r>
              <a:rPr lang="en-US" dirty="0" err="1"/>
              <a:t>Portanto</a:t>
            </a:r>
            <a:r>
              <a:rPr lang="en-US" dirty="0"/>
              <a:t> </a:t>
            </a:r>
            <a:r>
              <a:rPr lang="el-GR" dirty="0"/>
              <a:t>σ</a:t>
            </a:r>
            <a:r>
              <a:rPr lang="en-US" dirty="0"/>
              <a:t> = </a:t>
            </a:r>
            <a:r>
              <a:rPr lang="el-GR" dirty="0"/>
              <a:t>ω</a:t>
            </a:r>
            <a:r>
              <a:rPr lang="en-US" baseline="-25000" dirty="0"/>
              <a:t>d</a:t>
            </a:r>
            <a:r>
              <a:rPr lang="en-US" dirty="0"/>
              <a:t> / </a:t>
            </a:r>
            <a:r>
              <a:rPr lang="en-US" dirty="0" err="1"/>
              <a:t>tg</a:t>
            </a:r>
            <a:r>
              <a:rPr lang="en-US" dirty="0"/>
              <a:t>(62,87</a:t>
            </a:r>
            <a:r>
              <a:rPr lang="en-US" baseline="30000" dirty="0"/>
              <a:t>o</a:t>
            </a:r>
            <a:r>
              <a:rPr lang="en-US" dirty="0"/>
              <a:t>) = 8,13</a:t>
            </a:r>
          </a:p>
          <a:p>
            <a:endParaRPr lang="en-US" dirty="0"/>
          </a:p>
          <a:p>
            <a:r>
              <a:rPr lang="en-US" dirty="0"/>
              <a:t>Novo </a:t>
            </a:r>
            <a:r>
              <a:rPr lang="en-US" dirty="0" err="1"/>
              <a:t>ponto</a:t>
            </a:r>
            <a:r>
              <a:rPr lang="en-US" dirty="0"/>
              <a:t> de </a:t>
            </a:r>
            <a:r>
              <a:rPr lang="en-US" dirty="0" err="1"/>
              <a:t>operação</a:t>
            </a:r>
            <a:r>
              <a:rPr lang="en-US" dirty="0"/>
              <a:t> = -8,13+15,87j</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anim calcmode="lin" valueType="num">
                                      <p:cBhvr>
                                        <p:cTn id="7" dur="500" fill="hold"/>
                                        <p:tgtEl>
                                          <p:spTgt spid="2048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048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0482">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0482">
                                            <p:txEl>
                                              <p:pRg st="2" end="2"/>
                                            </p:txEl>
                                          </p:spTgt>
                                        </p:tgtEl>
                                        <p:attrNameLst>
                                          <p:attrName>style.visibility</p:attrName>
                                        </p:attrNameLst>
                                      </p:cBhvr>
                                      <p:to>
                                        <p:strVal val="visible"/>
                                      </p:to>
                                    </p:set>
                                    <p:anim calcmode="lin" valueType="num">
                                      <p:cBhvr>
                                        <p:cTn id="12" dur="500" fill="hold"/>
                                        <p:tgtEl>
                                          <p:spTgt spid="20482">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20482">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20482">
                                            <p:txEl>
                                              <p:pRg st="2" end="2"/>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20482">
                                            <p:txEl>
                                              <p:pRg st="3" end="3"/>
                                            </p:txEl>
                                          </p:spTgt>
                                        </p:tgtEl>
                                        <p:attrNameLst>
                                          <p:attrName>style.visibility</p:attrName>
                                        </p:attrNameLst>
                                      </p:cBhvr>
                                      <p:to>
                                        <p:strVal val="visible"/>
                                      </p:to>
                                    </p:set>
                                    <p:anim calcmode="lin" valueType="num">
                                      <p:cBhvr>
                                        <p:cTn id="17" dur="500" fill="hold"/>
                                        <p:tgtEl>
                                          <p:spTgt spid="20482">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20482">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2048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grpId="0" nodeType="clickEffect">
                                  <p:stCondLst>
                                    <p:cond delay="0"/>
                                  </p:stCondLst>
                                  <p:childTnLst>
                                    <p:set>
                                      <p:cBhvr>
                                        <p:cTn id="23" dur="1" fill="hold">
                                          <p:stCondLst>
                                            <p:cond delay="0"/>
                                          </p:stCondLst>
                                        </p:cTn>
                                        <p:tgtEl>
                                          <p:spTgt spid="20482">
                                            <p:txEl>
                                              <p:pRg st="5" end="5"/>
                                            </p:txEl>
                                          </p:spTgt>
                                        </p:tgtEl>
                                        <p:attrNameLst>
                                          <p:attrName>style.visibility</p:attrName>
                                        </p:attrNameLst>
                                      </p:cBhvr>
                                      <p:to>
                                        <p:strVal val="visible"/>
                                      </p:to>
                                    </p:set>
                                    <p:anim calcmode="lin" valueType="num">
                                      <p:cBhvr>
                                        <p:cTn id="24" dur="500" fill="hold"/>
                                        <p:tgtEl>
                                          <p:spTgt spid="20482">
                                            <p:txEl>
                                              <p:pRg st="5" end="5"/>
                                            </p:txEl>
                                          </p:spTgt>
                                        </p:tgtEl>
                                        <p:attrNameLst>
                                          <p:attrName>ppt_w</p:attrName>
                                        </p:attrNameLst>
                                      </p:cBhvr>
                                      <p:tavLst>
                                        <p:tav tm="0">
                                          <p:val>
                                            <p:fltVal val="0"/>
                                          </p:val>
                                        </p:tav>
                                        <p:tav tm="100000">
                                          <p:val>
                                            <p:strVal val="#ppt_w"/>
                                          </p:val>
                                        </p:tav>
                                      </p:tavLst>
                                    </p:anim>
                                    <p:anim calcmode="lin" valueType="num">
                                      <p:cBhvr>
                                        <p:cTn id="25" dur="500" fill="hold"/>
                                        <p:tgtEl>
                                          <p:spTgt spid="20482">
                                            <p:txEl>
                                              <p:pRg st="5" end="5"/>
                                            </p:txEl>
                                          </p:spTgt>
                                        </p:tgtEl>
                                        <p:attrNameLst>
                                          <p:attrName>ppt_h</p:attrName>
                                        </p:attrNameLst>
                                      </p:cBhvr>
                                      <p:tavLst>
                                        <p:tav tm="0">
                                          <p:val>
                                            <p:fltVal val="0"/>
                                          </p:val>
                                        </p:tav>
                                        <p:tav tm="100000">
                                          <p:val>
                                            <p:strVal val="#ppt_h"/>
                                          </p:val>
                                        </p:tav>
                                      </p:tavLst>
                                    </p:anim>
                                    <p:animEffect transition="in" filter="fade">
                                      <p:cBhvr>
                                        <p:cTn id="26" dur="500"/>
                                        <p:tgtEl>
                                          <p:spTgt spid="2048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20482">
                                            <p:txEl>
                                              <p:pRg st="7" end="7"/>
                                            </p:txEl>
                                          </p:spTgt>
                                        </p:tgtEl>
                                        <p:attrNameLst>
                                          <p:attrName>style.visibility</p:attrName>
                                        </p:attrNameLst>
                                      </p:cBhvr>
                                      <p:to>
                                        <p:strVal val="visible"/>
                                      </p:to>
                                    </p:set>
                                    <p:anim calcmode="lin" valueType="num">
                                      <p:cBhvr>
                                        <p:cTn id="31" dur="500" fill="hold"/>
                                        <p:tgtEl>
                                          <p:spTgt spid="20482">
                                            <p:txEl>
                                              <p:pRg st="7" end="7"/>
                                            </p:txEl>
                                          </p:spTgt>
                                        </p:tgtEl>
                                        <p:attrNameLst>
                                          <p:attrName>ppt_w</p:attrName>
                                        </p:attrNameLst>
                                      </p:cBhvr>
                                      <p:tavLst>
                                        <p:tav tm="0">
                                          <p:val>
                                            <p:fltVal val="0"/>
                                          </p:val>
                                        </p:tav>
                                        <p:tav tm="100000">
                                          <p:val>
                                            <p:strVal val="#ppt_w"/>
                                          </p:val>
                                        </p:tav>
                                      </p:tavLst>
                                    </p:anim>
                                    <p:anim calcmode="lin" valueType="num">
                                      <p:cBhvr>
                                        <p:cTn id="32" dur="500" fill="hold"/>
                                        <p:tgtEl>
                                          <p:spTgt spid="20482">
                                            <p:txEl>
                                              <p:pRg st="7" end="7"/>
                                            </p:txEl>
                                          </p:spTgt>
                                        </p:tgtEl>
                                        <p:attrNameLst>
                                          <p:attrName>ppt_h</p:attrName>
                                        </p:attrNameLst>
                                      </p:cBhvr>
                                      <p:tavLst>
                                        <p:tav tm="0">
                                          <p:val>
                                            <p:fltVal val="0"/>
                                          </p:val>
                                        </p:tav>
                                        <p:tav tm="100000">
                                          <p:val>
                                            <p:strVal val="#ppt_h"/>
                                          </p:val>
                                        </p:tav>
                                      </p:tavLst>
                                    </p:anim>
                                    <p:animEffect transition="in" filter="fade">
                                      <p:cBhvr>
                                        <p:cTn id="33" dur="500"/>
                                        <p:tgtEl>
                                          <p:spTgt spid="2048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Zero do </a:t>
            </a:r>
            <a:r>
              <a:rPr lang="en-US" dirty="0" err="1"/>
              <a:t>compensador</a:t>
            </a:r>
            <a:r>
              <a:rPr lang="en-US" dirty="0"/>
              <a:t> PD : </a:t>
            </a:r>
            <a:r>
              <a:rPr lang="en-US" dirty="0" err="1"/>
              <a:t>cálculo</a:t>
            </a:r>
            <a:r>
              <a:rPr lang="en-US" dirty="0"/>
              <a:t> via </a:t>
            </a:r>
            <a:r>
              <a:rPr lang="en-US" dirty="0" err="1"/>
              <a:t>condição</a:t>
            </a:r>
            <a:r>
              <a:rPr lang="en-US" dirty="0"/>
              <a:t> angular</a:t>
            </a:r>
            <a:endParaRPr lang="pt-BR" dirty="0"/>
          </a:p>
        </p:txBody>
      </p:sp>
      <p:sp>
        <p:nvSpPr>
          <p:cNvPr id="3" name="Espaço Reservado para Conteúdo 2"/>
          <p:cNvSpPr>
            <a:spLocks noGrp="1"/>
          </p:cNvSpPr>
          <p:nvPr>
            <p:ph idx="1"/>
          </p:nvPr>
        </p:nvSpPr>
        <p:spPr/>
        <p:txBody>
          <a:bodyPr/>
          <a:lstStyle/>
          <a:p>
            <a:r>
              <a:rPr lang="en-US" dirty="0"/>
              <a:t> s</a:t>
            </a:r>
            <a:r>
              <a:rPr lang="en-US" baseline="-25000" dirty="0"/>
              <a:t>1</a:t>
            </a:r>
            <a:r>
              <a:rPr lang="en-US" dirty="0"/>
              <a:t> = -8.13+15.87j</a:t>
            </a:r>
          </a:p>
          <a:p>
            <a:r>
              <a:rPr lang="en-US" dirty="0"/>
              <a:t> </a:t>
            </a:r>
            <a:r>
              <a:rPr lang="en-US" dirty="0" err="1"/>
              <a:t>GH</a:t>
            </a:r>
            <a:r>
              <a:rPr lang="en-US" baseline="-25000" dirty="0" err="1"/>
              <a:t>c</a:t>
            </a:r>
            <a:r>
              <a:rPr lang="en-US" dirty="0"/>
              <a:t>(s</a:t>
            </a:r>
            <a:r>
              <a:rPr lang="en-US" baseline="-25000" dirty="0"/>
              <a:t>1</a:t>
            </a:r>
            <a:r>
              <a:rPr lang="en-US" dirty="0"/>
              <a:t>) = GH(s</a:t>
            </a:r>
            <a:r>
              <a:rPr lang="en-US" baseline="-25000" dirty="0"/>
              <a:t>1</a:t>
            </a:r>
            <a:r>
              <a:rPr lang="en-US" dirty="0"/>
              <a:t>).(s</a:t>
            </a:r>
            <a:r>
              <a:rPr lang="en-US" baseline="-25000" dirty="0"/>
              <a:t>1</a:t>
            </a:r>
            <a:r>
              <a:rPr lang="en-US" dirty="0"/>
              <a:t>+z</a:t>
            </a:r>
            <a:r>
              <a:rPr lang="en-US" baseline="-25000" dirty="0"/>
              <a:t>c</a:t>
            </a:r>
            <a:r>
              <a:rPr lang="en-US" dirty="0"/>
              <a:t>) -&gt; </a:t>
            </a:r>
            <a:r>
              <a:rPr lang="en-US" dirty="0" err="1"/>
              <a:t>fase</a:t>
            </a:r>
            <a:r>
              <a:rPr lang="en-US" dirty="0"/>
              <a:t> = 180</a:t>
            </a:r>
            <a:r>
              <a:rPr lang="en-US" baseline="30000" dirty="0"/>
              <a:t>o</a:t>
            </a:r>
          </a:p>
          <a:p>
            <a:r>
              <a:rPr lang="en-US" dirty="0"/>
              <a:t> GH(s</a:t>
            </a:r>
            <a:r>
              <a:rPr lang="en-US" baseline="-25000" dirty="0"/>
              <a:t>1</a:t>
            </a:r>
            <a:r>
              <a:rPr lang="en-US" dirty="0"/>
              <a:t>)-&gt;</a:t>
            </a:r>
            <a:r>
              <a:rPr lang="en-US" dirty="0" err="1"/>
              <a:t>pto</a:t>
            </a:r>
            <a:r>
              <a:rPr lang="en-US" dirty="0"/>
              <a:t>=(-0.0035+0.0012j) </a:t>
            </a:r>
          </a:p>
          <a:p>
            <a:r>
              <a:rPr lang="en-US" dirty="0"/>
              <a:t> [</a:t>
            </a:r>
            <a:r>
              <a:rPr lang="en-US" dirty="0" err="1"/>
              <a:t>theta,r</a:t>
            </a:r>
            <a:r>
              <a:rPr lang="en-US" dirty="0"/>
              <a:t>]=cart2pol(real(</a:t>
            </a:r>
            <a:r>
              <a:rPr lang="en-US" dirty="0" err="1"/>
              <a:t>pto</a:t>
            </a:r>
            <a:r>
              <a:rPr lang="en-US" dirty="0"/>
              <a:t>),</a:t>
            </a:r>
            <a:r>
              <a:rPr lang="en-US" dirty="0" err="1"/>
              <a:t>imag</a:t>
            </a:r>
            <a:r>
              <a:rPr lang="en-US" dirty="0"/>
              <a:t>(</a:t>
            </a:r>
            <a:r>
              <a:rPr lang="en-US" dirty="0" err="1"/>
              <a:t>pto</a:t>
            </a:r>
            <a:r>
              <a:rPr lang="en-US" dirty="0"/>
              <a:t>))</a:t>
            </a:r>
          </a:p>
          <a:p>
            <a:r>
              <a:rPr lang="en-US" dirty="0"/>
              <a:t> </a:t>
            </a:r>
            <a:r>
              <a:rPr lang="en-US" dirty="0" err="1"/>
              <a:t>Obtemos</a:t>
            </a:r>
            <a:r>
              <a:rPr lang="en-US" dirty="0"/>
              <a:t> theta = 161.63</a:t>
            </a:r>
            <a:r>
              <a:rPr lang="en-US" baseline="30000" dirty="0"/>
              <a:t>o</a:t>
            </a:r>
            <a:r>
              <a:rPr lang="en-US" dirty="0"/>
              <a:t> .</a:t>
            </a:r>
          </a:p>
          <a:p>
            <a:r>
              <a:rPr lang="en-US" dirty="0"/>
              <a:t> Para </a:t>
            </a:r>
            <a:r>
              <a:rPr lang="en-US" dirty="0" err="1"/>
              <a:t>levar</a:t>
            </a:r>
            <a:r>
              <a:rPr lang="en-US" dirty="0"/>
              <a:t> a </a:t>
            </a:r>
            <a:r>
              <a:rPr lang="en-US" dirty="0" err="1"/>
              <a:t>fase</a:t>
            </a:r>
            <a:r>
              <a:rPr lang="en-US" dirty="0"/>
              <a:t> de </a:t>
            </a:r>
            <a:r>
              <a:rPr lang="en-US" dirty="0" err="1"/>
              <a:t>GH</a:t>
            </a:r>
            <a:r>
              <a:rPr lang="en-US" baseline="-25000" dirty="0" err="1"/>
              <a:t>c</a:t>
            </a:r>
            <a:r>
              <a:rPr lang="en-US" dirty="0"/>
              <a:t>(s</a:t>
            </a:r>
            <a:r>
              <a:rPr lang="en-US" baseline="-25000" dirty="0"/>
              <a:t>1</a:t>
            </a:r>
            <a:r>
              <a:rPr lang="en-US" dirty="0"/>
              <a:t>) </a:t>
            </a:r>
            <a:r>
              <a:rPr lang="en-US" dirty="0" err="1"/>
              <a:t>para</a:t>
            </a:r>
            <a:r>
              <a:rPr lang="en-US" dirty="0"/>
              <a:t> 180</a:t>
            </a:r>
            <a:r>
              <a:rPr lang="en-US" baseline="30000" dirty="0"/>
              <a:t>o</a:t>
            </a:r>
            <a:r>
              <a:rPr lang="en-US" dirty="0"/>
              <a:t> , a </a:t>
            </a:r>
            <a:r>
              <a:rPr lang="en-US" dirty="0" err="1"/>
              <a:t>fase</a:t>
            </a:r>
            <a:r>
              <a:rPr lang="en-US" dirty="0"/>
              <a:t> de (s</a:t>
            </a:r>
            <a:r>
              <a:rPr lang="en-US" baseline="-25000" dirty="0"/>
              <a:t>1</a:t>
            </a:r>
            <a:r>
              <a:rPr lang="en-US" dirty="0"/>
              <a:t>+z</a:t>
            </a:r>
            <a:r>
              <a:rPr lang="en-US" baseline="-25000" dirty="0"/>
              <a:t>c</a:t>
            </a:r>
            <a:r>
              <a:rPr lang="en-US" dirty="0"/>
              <a:t>) </a:t>
            </a:r>
            <a:r>
              <a:rPr lang="en-US" dirty="0" err="1"/>
              <a:t>deverá</a:t>
            </a:r>
            <a:r>
              <a:rPr lang="en-US" dirty="0"/>
              <a:t> ser 180</a:t>
            </a:r>
            <a:r>
              <a:rPr lang="en-US" baseline="30000" dirty="0"/>
              <a:t>o</a:t>
            </a:r>
            <a:r>
              <a:rPr lang="en-US" dirty="0"/>
              <a:t>-161.63</a:t>
            </a:r>
            <a:r>
              <a:rPr lang="en-US" baseline="30000" dirty="0"/>
              <a:t>o</a:t>
            </a:r>
            <a:r>
              <a:rPr lang="en-US" dirty="0"/>
              <a:t> = 18.36</a:t>
            </a:r>
            <a:r>
              <a:rPr lang="en-US" baseline="30000" dirty="0"/>
              <a:t>o</a:t>
            </a:r>
            <a:r>
              <a:rPr lang="en-US" dirty="0"/>
              <a:t> </a:t>
            </a:r>
          </a:p>
          <a:p>
            <a:r>
              <a:rPr lang="en-US" dirty="0"/>
              <a:t> </a:t>
            </a:r>
            <a:r>
              <a:rPr lang="en-US" dirty="0" err="1"/>
              <a:t>Por</a:t>
            </a:r>
            <a:r>
              <a:rPr lang="en-US" dirty="0"/>
              <a:t> </a:t>
            </a:r>
            <a:r>
              <a:rPr lang="en-US" dirty="0" err="1"/>
              <a:t>geometria</a:t>
            </a:r>
            <a:r>
              <a:rPr lang="en-US" dirty="0"/>
              <a:t> ( </a:t>
            </a:r>
            <a:r>
              <a:rPr lang="en-US" dirty="0" err="1"/>
              <a:t>próximo</a:t>
            </a:r>
            <a:r>
              <a:rPr lang="en-US" dirty="0"/>
              <a:t> slide ) </a:t>
            </a:r>
            <a:r>
              <a:rPr lang="en-US" dirty="0" err="1"/>
              <a:t>calcula</a:t>
            </a:r>
            <a:r>
              <a:rPr lang="en-US" dirty="0"/>
              <a:t>-se o valor de </a:t>
            </a:r>
            <a:r>
              <a:rPr lang="en-US" dirty="0" err="1"/>
              <a:t>z</a:t>
            </a:r>
            <a:r>
              <a:rPr lang="en-US" baseline="-25000" dirty="0" err="1"/>
              <a:t>c</a:t>
            </a:r>
            <a:endParaRPr lang="pt-BR"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Título 1"/>
          <p:cNvSpPr>
            <a:spLocks noGrp="1"/>
          </p:cNvSpPr>
          <p:nvPr>
            <p:ph type="title"/>
          </p:nvPr>
        </p:nvSpPr>
        <p:spPr/>
        <p:txBody>
          <a:bodyPr/>
          <a:lstStyle/>
          <a:p>
            <a:r>
              <a:rPr lang="en-US"/>
              <a:t>Calculo do Zero do PD</a:t>
            </a:r>
            <a:endParaRPr lang="pt-BR"/>
          </a:p>
        </p:txBody>
      </p:sp>
      <p:pic>
        <p:nvPicPr>
          <p:cNvPr id="86022" name="Picture 2"/>
          <p:cNvPicPr>
            <a:picLocks noChangeAspect="1" noChangeArrowheads="1"/>
          </p:cNvPicPr>
          <p:nvPr/>
        </p:nvPicPr>
        <p:blipFill>
          <a:blip r:embed="rId2" cstate="print"/>
          <a:srcRect/>
          <a:stretch>
            <a:fillRect/>
          </a:stretch>
        </p:blipFill>
        <p:spPr bwMode="auto">
          <a:xfrm>
            <a:off x="3678238" y="1428736"/>
            <a:ext cx="5989637" cy="4691063"/>
          </a:xfrm>
          <a:prstGeom prst="rect">
            <a:avLst/>
          </a:prstGeom>
          <a:noFill/>
          <a:ln w="12700">
            <a:noFill/>
            <a:miter lim="800000"/>
            <a:headEnd type="none" w="sm" len="sm"/>
            <a:tailEnd type="none" w="sm" len="sm"/>
          </a:ln>
        </p:spPr>
      </p:pic>
      <p:graphicFrame>
        <p:nvGraphicFramePr>
          <p:cNvPr id="86018" name="Object 2"/>
          <p:cNvGraphicFramePr>
            <a:graphicFrameLocks noChangeAspect="1"/>
          </p:cNvGraphicFramePr>
          <p:nvPr/>
        </p:nvGraphicFramePr>
        <p:xfrm>
          <a:off x="254000" y="1428750"/>
          <a:ext cx="3270250" cy="1146175"/>
        </p:xfrm>
        <a:graphic>
          <a:graphicData uri="http://schemas.openxmlformats.org/presentationml/2006/ole">
            <mc:AlternateContent xmlns:mc="http://schemas.openxmlformats.org/markup-compatibility/2006">
              <mc:Choice xmlns:v="urn:schemas-microsoft-com:vml" Requires="v">
                <p:oleObj name="Equação" r:id="rId3" imgW="1231560" imgH="431640" progId="Equation.3">
                  <p:embed/>
                </p:oleObj>
              </mc:Choice>
              <mc:Fallback>
                <p:oleObj name="Equação" r:id="rId3" imgW="12315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0" y="1428750"/>
                        <a:ext cx="3270250" cy="1146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19" name="Object 3"/>
          <p:cNvGraphicFramePr>
            <a:graphicFrameLocks noChangeAspect="1"/>
          </p:cNvGraphicFramePr>
          <p:nvPr/>
        </p:nvGraphicFramePr>
        <p:xfrm>
          <a:off x="841375" y="2928938"/>
          <a:ext cx="1754188" cy="606425"/>
        </p:xfrm>
        <a:graphic>
          <a:graphicData uri="http://schemas.openxmlformats.org/presentationml/2006/ole">
            <mc:AlternateContent xmlns:mc="http://schemas.openxmlformats.org/markup-compatibility/2006">
              <mc:Choice xmlns:v="urn:schemas-microsoft-com:vml" Requires="v">
                <p:oleObj name="Equação" r:id="rId5" imgW="660240" imgH="228600" progId="Equation.3">
                  <p:embed/>
                </p:oleObj>
              </mc:Choice>
              <mc:Fallback>
                <p:oleObj name="Equação" r:id="rId5" imgW="6602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75" y="2928938"/>
                        <a:ext cx="1754188"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0" name="Object 4"/>
          <p:cNvGraphicFramePr>
            <a:graphicFrameLocks noChangeAspect="1"/>
          </p:cNvGraphicFramePr>
          <p:nvPr/>
        </p:nvGraphicFramePr>
        <p:xfrm>
          <a:off x="388938" y="3998913"/>
          <a:ext cx="2597150" cy="573087"/>
        </p:xfrm>
        <a:graphic>
          <a:graphicData uri="http://schemas.openxmlformats.org/presentationml/2006/ole">
            <mc:AlternateContent xmlns:mc="http://schemas.openxmlformats.org/markup-compatibility/2006">
              <mc:Choice xmlns:v="urn:schemas-microsoft-com:vml" Requires="v">
                <p:oleObj name="Equação" r:id="rId7" imgW="977760" imgH="215640" progId="Equation.3">
                  <p:embed/>
                </p:oleObj>
              </mc:Choice>
              <mc:Fallback>
                <p:oleObj name="Equação" r:id="rId7" imgW="97776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938" y="3998913"/>
                        <a:ext cx="2597150"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ítulo 1"/>
          <p:cNvSpPr>
            <a:spLocks noGrp="1"/>
          </p:cNvSpPr>
          <p:nvPr>
            <p:ph type="title"/>
          </p:nvPr>
        </p:nvSpPr>
        <p:spPr/>
        <p:txBody>
          <a:bodyPr/>
          <a:lstStyle/>
          <a:p>
            <a:r>
              <a:rPr lang="en-US" dirty="0"/>
              <a:t>Root-Locus do </a:t>
            </a:r>
            <a:r>
              <a:rPr lang="en-US" dirty="0" err="1"/>
              <a:t>Compensado</a:t>
            </a:r>
            <a:r>
              <a:rPr lang="en-US" dirty="0"/>
              <a:t> </a:t>
            </a:r>
            <a:r>
              <a:rPr lang="en-US" dirty="0" err="1"/>
              <a:t>por</a:t>
            </a:r>
            <a:r>
              <a:rPr lang="en-US" dirty="0"/>
              <a:t> PD (slide do </a:t>
            </a:r>
            <a:r>
              <a:rPr lang="en-US" dirty="0" err="1"/>
              <a:t>livro</a:t>
            </a:r>
            <a:r>
              <a:rPr lang="en-US" dirty="0"/>
              <a:t> – </a:t>
            </a:r>
            <a:r>
              <a:rPr lang="en-US" dirty="0" err="1"/>
              <a:t>çálculos</a:t>
            </a:r>
            <a:r>
              <a:rPr lang="en-US" dirty="0"/>
              <a:t> a </a:t>
            </a:r>
            <a:r>
              <a:rPr lang="en-US" dirty="0" err="1"/>
              <a:t>seguir</a:t>
            </a:r>
            <a:r>
              <a:rPr lang="en-US" dirty="0"/>
              <a:t> )</a:t>
            </a:r>
            <a:endParaRPr lang="pt-BR" dirty="0"/>
          </a:p>
        </p:txBody>
      </p:sp>
      <p:pic>
        <p:nvPicPr>
          <p:cNvPr id="89090" name="Picture 2"/>
          <p:cNvPicPr>
            <a:picLocks noChangeAspect="1" noChangeArrowheads="1"/>
          </p:cNvPicPr>
          <p:nvPr/>
        </p:nvPicPr>
        <p:blipFill>
          <a:blip r:embed="rId2" cstate="print"/>
          <a:srcRect/>
          <a:stretch>
            <a:fillRect/>
          </a:stretch>
        </p:blipFill>
        <p:spPr bwMode="auto">
          <a:xfrm>
            <a:off x="1638300" y="1111273"/>
            <a:ext cx="6743700" cy="5603875"/>
          </a:xfrm>
          <a:prstGeom prst="rect">
            <a:avLst/>
          </a:prstGeom>
          <a:noFill/>
          <a:ln w="12700">
            <a:noFill/>
            <a:miter lim="800000"/>
            <a:headEnd type="none" w="sm" len="sm"/>
            <a:tailEnd type="none" w="sm" len="sm"/>
          </a:ln>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Geração</a:t>
            </a:r>
            <a:r>
              <a:rPr lang="en-US" dirty="0"/>
              <a:t> do </a:t>
            </a:r>
            <a:r>
              <a:rPr lang="en-US" dirty="0" err="1"/>
              <a:t>sistema</a:t>
            </a:r>
            <a:r>
              <a:rPr lang="en-US" dirty="0"/>
              <a:t> GH + PD</a:t>
            </a:r>
            <a:endParaRPr lang="pt-BR" dirty="0"/>
          </a:p>
        </p:txBody>
      </p:sp>
      <p:sp>
        <p:nvSpPr>
          <p:cNvPr id="3" name="Espaço Reservado para Conteúdo 2"/>
          <p:cNvSpPr>
            <a:spLocks noGrp="1"/>
          </p:cNvSpPr>
          <p:nvPr>
            <p:ph idx="1"/>
          </p:nvPr>
        </p:nvSpPr>
        <p:spPr>
          <a:xfrm>
            <a:off x="293688" y="1196975"/>
            <a:ext cx="4873626" cy="5381625"/>
          </a:xfrm>
        </p:spPr>
        <p:txBody>
          <a:bodyPr/>
          <a:lstStyle/>
          <a:p>
            <a:r>
              <a:rPr lang="en-US" dirty="0"/>
              <a:t> pd = </a:t>
            </a:r>
            <a:r>
              <a:rPr lang="en-US" dirty="0" err="1"/>
              <a:t>tf</a:t>
            </a:r>
            <a:r>
              <a:rPr lang="en-US" dirty="0"/>
              <a:t>([1 55.92],[1]);</a:t>
            </a:r>
          </a:p>
          <a:p>
            <a:r>
              <a:rPr lang="en-US" dirty="0"/>
              <a:t> </a:t>
            </a:r>
            <a:r>
              <a:rPr lang="en-US" dirty="0" err="1"/>
              <a:t>GHd</a:t>
            </a:r>
            <a:r>
              <a:rPr lang="en-US" dirty="0"/>
              <a:t> = GH*pd;</a:t>
            </a:r>
          </a:p>
          <a:p>
            <a:r>
              <a:rPr lang="en-US" dirty="0"/>
              <a:t> </a:t>
            </a:r>
            <a:r>
              <a:rPr lang="en-US" dirty="0" err="1"/>
              <a:t>rlocus</a:t>
            </a:r>
            <a:r>
              <a:rPr lang="en-US" dirty="0"/>
              <a:t>(</a:t>
            </a:r>
            <a:r>
              <a:rPr lang="en-US" dirty="0" err="1"/>
              <a:t>GHd</a:t>
            </a:r>
            <a:r>
              <a:rPr lang="en-US" dirty="0"/>
              <a:t>)</a:t>
            </a:r>
          </a:p>
          <a:p>
            <a:r>
              <a:rPr lang="en-US" dirty="0"/>
              <a:t> UP=20%, Z=0.456 </a:t>
            </a:r>
          </a:p>
          <a:p>
            <a:pPr lvl="2">
              <a:buNone/>
            </a:pPr>
            <a:r>
              <a:rPr lang="en-US" dirty="0"/>
              <a:t>(</a:t>
            </a:r>
            <a:r>
              <a:rPr lang="en-US" dirty="0" err="1"/>
              <a:t>já</a:t>
            </a:r>
            <a:r>
              <a:rPr lang="en-US" dirty="0"/>
              <a:t> </a:t>
            </a:r>
            <a:r>
              <a:rPr lang="en-US" dirty="0" err="1"/>
              <a:t>calculados</a:t>
            </a:r>
            <a:r>
              <a:rPr lang="en-US" dirty="0"/>
              <a:t>)</a:t>
            </a:r>
          </a:p>
          <a:p>
            <a:r>
              <a:rPr lang="en-US" dirty="0"/>
              <a:t> </a:t>
            </a:r>
            <a:r>
              <a:rPr lang="en-US" dirty="0" err="1"/>
              <a:t>sgrid</a:t>
            </a:r>
            <a:r>
              <a:rPr lang="en-US" dirty="0"/>
              <a:t>(Z,0)</a:t>
            </a:r>
          </a:p>
          <a:p>
            <a:r>
              <a:rPr lang="en-US" dirty="0"/>
              <a:t> </a:t>
            </a:r>
            <a:r>
              <a:rPr lang="en-US" dirty="0" err="1"/>
              <a:t>rootlocus</a:t>
            </a:r>
            <a:r>
              <a:rPr lang="en-US" dirty="0"/>
              <a:t> </a:t>
            </a:r>
            <a:r>
              <a:rPr lang="en-US" dirty="0" err="1"/>
              <a:t>mais</a:t>
            </a:r>
            <a:r>
              <a:rPr lang="en-US" dirty="0"/>
              <a:t> </a:t>
            </a:r>
            <a:r>
              <a:rPr lang="en-US" dirty="0" err="1"/>
              <a:t>detalhado</a:t>
            </a:r>
            <a:r>
              <a:rPr lang="en-US" dirty="0"/>
              <a:t> no </a:t>
            </a:r>
            <a:r>
              <a:rPr lang="en-US" dirty="0" err="1"/>
              <a:t>próximo</a:t>
            </a:r>
            <a:r>
              <a:rPr lang="en-US" dirty="0"/>
              <a:t> slide</a:t>
            </a:r>
            <a:endParaRPr lang="pt-BR" dirty="0"/>
          </a:p>
        </p:txBody>
      </p:sp>
      <p:pic>
        <p:nvPicPr>
          <p:cNvPr id="112642" name="Picture 2"/>
          <p:cNvPicPr>
            <a:picLocks noChangeAspect="1" noChangeArrowheads="1"/>
          </p:cNvPicPr>
          <p:nvPr/>
        </p:nvPicPr>
        <p:blipFill>
          <a:blip r:embed="rId2" cstate="print"/>
          <a:srcRect/>
          <a:stretch>
            <a:fillRect/>
          </a:stretch>
        </p:blipFill>
        <p:spPr bwMode="auto">
          <a:xfrm>
            <a:off x="4476784" y="1000108"/>
            <a:ext cx="5334000" cy="55721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par>
                                <p:cTn id="31" presetID="53"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p:cTn id="4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pt-BR"/>
              <a:t>Bibliografia</a:t>
            </a:r>
          </a:p>
        </p:txBody>
      </p:sp>
      <p:sp>
        <p:nvSpPr>
          <p:cNvPr id="53251" name="Rectangle 3"/>
          <p:cNvSpPr>
            <a:spLocks noGrp="1" noChangeArrowheads="1"/>
          </p:cNvSpPr>
          <p:nvPr>
            <p:ph idx="1"/>
          </p:nvPr>
        </p:nvSpPr>
        <p:spPr>
          <a:xfrm>
            <a:off x="166654" y="857250"/>
            <a:ext cx="9515509" cy="5381625"/>
          </a:xfrm>
        </p:spPr>
        <p:txBody>
          <a:bodyPr/>
          <a:lstStyle/>
          <a:p>
            <a:pPr eaLnBrk="1" hangingPunct="1"/>
            <a:r>
              <a:rPr lang="pt-BR" sz="2400" dirty="0"/>
              <a:t>Básica</a:t>
            </a:r>
          </a:p>
          <a:p>
            <a:pPr lvl="1" eaLnBrk="1" hangingPunct="1"/>
            <a:r>
              <a:rPr lang="en-US" sz="2000" b="1" dirty="0"/>
              <a:t>NISE, Norman S. </a:t>
            </a:r>
            <a:r>
              <a:rPr lang="en-US" sz="2000" b="1" i="1" dirty="0"/>
              <a:t>Engenharia de </a:t>
            </a:r>
            <a:r>
              <a:rPr lang="en-US" sz="2000" b="1" i="1" dirty="0" err="1"/>
              <a:t>Sistemas</a:t>
            </a:r>
            <a:r>
              <a:rPr lang="en-US" sz="2000" b="1" i="1" dirty="0"/>
              <a:t> de </a:t>
            </a:r>
            <a:r>
              <a:rPr lang="en-US" sz="2000" b="1" i="1" dirty="0" err="1"/>
              <a:t>Controle</a:t>
            </a:r>
            <a:r>
              <a:rPr lang="en-US" sz="2000" b="1" dirty="0"/>
              <a:t>, LTC, 2002, 3</a:t>
            </a:r>
            <a:r>
              <a:rPr lang="en-US" sz="2000" b="1" baseline="30000" dirty="0"/>
              <a:t>a</a:t>
            </a:r>
            <a:r>
              <a:rPr lang="en-US" sz="2000" b="1" dirty="0"/>
              <a:t> ed.</a:t>
            </a:r>
          </a:p>
          <a:p>
            <a:pPr lvl="1" eaLnBrk="1" hangingPunct="1"/>
            <a:r>
              <a:rPr lang="en-US" sz="2000" dirty="0"/>
              <a:t>GILAT, Amos </a:t>
            </a:r>
            <a:r>
              <a:rPr lang="en-US" sz="2000" i="1" dirty="0" err="1"/>
              <a:t>Matlab</a:t>
            </a:r>
            <a:r>
              <a:rPr lang="en-US" sz="2000" i="1" dirty="0"/>
              <a:t> com </a:t>
            </a:r>
            <a:r>
              <a:rPr lang="en-US" sz="2000" i="1" dirty="0" err="1"/>
              <a:t>Aplicações</a:t>
            </a:r>
            <a:r>
              <a:rPr lang="en-US" sz="2000" i="1" dirty="0"/>
              <a:t> </a:t>
            </a:r>
            <a:r>
              <a:rPr lang="en-US" sz="2000" i="1" dirty="0" err="1"/>
              <a:t>em</a:t>
            </a:r>
            <a:r>
              <a:rPr lang="en-US" sz="2000" i="1" dirty="0"/>
              <a:t> </a:t>
            </a:r>
            <a:r>
              <a:rPr lang="en-US" sz="2000" i="1" dirty="0" err="1"/>
              <a:t>Engenharia,</a:t>
            </a:r>
            <a:r>
              <a:rPr lang="en-US" sz="2000" dirty="0" err="1"/>
              <a:t>Bookman</a:t>
            </a:r>
            <a:r>
              <a:rPr lang="en-US" sz="2000" dirty="0"/>
              <a:t>, 2005, 2</a:t>
            </a:r>
            <a:r>
              <a:rPr lang="en-US" sz="2000" baseline="30000" dirty="0"/>
              <a:t>a</a:t>
            </a:r>
            <a:r>
              <a:rPr lang="en-US" sz="2000" dirty="0"/>
              <a:t> ed.</a:t>
            </a:r>
          </a:p>
          <a:p>
            <a:pPr lvl="1" eaLnBrk="1" hangingPunct="1"/>
            <a:r>
              <a:rPr lang="en-US" sz="2000" dirty="0"/>
              <a:t>KUO, Benjamin C. </a:t>
            </a:r>
            <a:r>
              <a:rPr lang="en-US" sz="2000" i="1" dirty="0"/>
              <a:t>Automatic Control Systems. </a:t>
            </a:r>
            <a:r>
              <a:rPr lang="en-US" sz="2000" dirty="0"/>
              <a:t>Wiley, 2003, 8</a:t>
            </a:r>
            <a:r>
              <a:rPr lang="en-US" sz="2000" baseline="30000" dirty="0"/>
              <a:t>th</a:t>
            </a:r>
            <a:r>
              <a:rPr lang="en-US" sz="2000" dirty="0"/>
              <a:t> ed.</a:t>
            </a:r>
            <a:endParaRPr lang="pt-BR" sz="2000" dirty="0"/>
          </a:p>
          <a:p>
            <a:pPr eaLnBrk="1" hangingPunct="1"/>
            <a:r>
              <a:rPr lang="pt-BR" sz="2400" dirty="0"/>
              <a:t>Complementar</a:t>
            </a:r>
          </a:p>
          <a:p>
            <a:pPr lvl="1" eaLnBrk="1" hangingPunct="1"/>
            <a:r>
              <a:rPr lang="en-US" sz="2000" dirty="0"/>
              <a:t>DISTEFANO, </a:t>
            </a:r>
            <a:r>
              <a:rPr lang="en-US" sz="2000" i="1" dirty="0" err="1"/>
              <a:t>Schaum’s</a:t>
            </a:r>
            <a:r>
              <a:rPr lang="en-US" sz="2000" i="1" dirty="0"/>
              <a:t> Outline of Theory and Problems of Feedback and Control Systems</a:t>
            </a:r>
            <a:r>
              <a:rPr lang="en-US" sz="2000" dirty="0"/>
              <a:t>, McGraw Hill, 1995, 2</a:t>
            </a:r>
            <a:r>
              <a:rPr lang="en-US" sz="2000" baseline="30000" dirty="0"/>
              <a:t>nd</a:t>
            </a:r>
            <a:r>
              <a:rPr lang="en-US" sz="2000" dirty="0"/>
              <a:t> ed.</a:t>
            </a:r>
          </a:p>
          <a:p>
            <a:pPr lvl="1" eaLnBrk="1" hangingPunct="1"/>
            <a:r>
              <a:rPr lang="en-US" sz="2000" dirty="0"/>
              <a:t>FRANKLIN, Gene F. </a:t>
            </a:r>
            <a:r>
              <a:rPr lang="en-US" sz="2000" i="1" dirty="0"/>
              <a:t>Digital Control of Dynamic Systems</a:t>
            </a:r>
            <a:r>
              <a:rPr lang="en-US" sz="2000" dirty="0"/>
              <a:t>, Addison Wesley, 1998, 3</a:t>
            </a:r>
            <a:r>
              <a:rPr lang="en-US" sz="2000" baseline="30000" dirty="0"/>
              <a:t>rd</a:t>
            </a:r>
            <a:r>
              <a:rPr lang="en-US" sz="2000" dirty="0"/>
              <a:t> ed.</a:t>
            </a:r>
          </a:p>
          <a:p>
            <a:pPr lvl="1" eaLnBrk="1" hangingPunct="1"/>
            <a:r>
              <a:rPr lang="en-US" sz="2000" dirty="0"/>
              <a:t>KUO, Benjamin C. </a:t>
            </a:r>
            <a:r>
              <a:rPr lang="en-US" sz="2000" i="1" dirty="0"/>
              <a:t>Digital Control Systems</a:t>
            </a:r>
            <a:r>
              <a:rPr lang="en-US" sz="2000" dirty="0"/>
              <a:t>. Oxford University Press, 1995, 2ª 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Redução</a:t>
            </a:r>
            <a:r>
              <a:rPr lang="en-US" dirty="0"/>
              <a:t> via </a:t>
            </a:r>
            <a:r>
              <a:rPr lang="en-US" i="1" dirty="0" err="1"/>
              <a:t>append&amp;connect</a:t>
            </a:r>
            <a:r>
              <a:rPr lang="en-US" i="1" dirty="0"/>
              <a:t> </a:t>
            </a:r>
            <a:r>
              <a:rPr lang="en-US" dirty="0"/>
              <a:t>(cont.)</a:t>
            </a:r>
            <a:endParaRPr lang="pt-BR" dirty="0"/>
          </a:p>
        </p:txBody>
      </p:sp>
      <p:sp>
        <p:nvSpPr>
          <p:cNvPr id="3" name="Espaço Reservado para Conteúdo 2"/>
          <p:cNvSpPr>
            <a:spLocks noGrp="1"/>
          </p:cNvSpPr>
          <p:nvPr>
            <p:ph idx="1"/>
          </p:nvPr>
        </p:nvSpPr>
        <p:spPr/>
        <p:txBody>
          <a:bodyPr/>
          <a:lstStyle/>
          <a:p>
            <a:r>
              <a:rPr lang="en-US" dirty="0" err="1"/>
              <a:t>Criamos</a:t>
            </a:r>
            <a:r>
              <a:rPr lang="en-US" dirty="0"/>
              <a:t> o </a:t>
            </a:r>
            <a:r>
              <a:rPr lang="en-US" dirty="0" err="1"/>
              <a:t>sistema</a:t>
            </a:r>
            <a:r>
              <a:rPr lang="en-US" dirty="0"/>
              <a:t> com :</a:t>
            </a:r>
          </a:p>
          <a:p>
            <a:pPr lvl="1"/>
            <a:r>
              <a:rPr lang="en-US" i="1" dirty="0"/>
              <a:t> </a:t>
            </a:r>
            <a:r>
              <a:rPr lang="en-US" b="1" i="1" dirty="0"/>
              <a:t>T</a:t>
            </a:r>
            <a:r>
              <a:rPr lang="en-US" i="1" dirty="0"/>
              <a:t> = connect( </a:t>
            </a:r>
            <a:r>
              <a:rPr lang="en-US" b="1" i="1" dirty="0"/>
              <a:t>system</a:t>
            </a:r>
            <a:r>
              <a:rPr lang="en-US" i="1" dirty="0"/>
              <a:t>, </a:t>
            </a:r>
            <a:r>
              <a:rPr lang="en-US" b="1" i="1" dirty="0"/>
              <a:t>Q</a:t>
            </a:r>
            <a:r>
              <a:rPr lang="en-US" i="1" dirty="0"/>
              <a:t>,</a:t>
            </a:r>
            <a:r>
              <a:rPr lang="en-US" b="1" i="1" dirty="0"/>
              <a:t> input</a:t>
            </a:r>
            <a:r>
              <a:rPr lang="en-US" i="1" dirty="0"/>
              <a:t>, </a:t>
            </a:r>
            <a:r>
              <a:rPr lang="en-US" b="1" i="1" dirty="0"/>
              <a:t>output </a:t>
            </a:r>
            <a:r>
              <a:rPr lang="en-US" i="1" dirty="0"/>
              <a:t>)</a:t>
            </a:r>
          </a:p>
          <a:p>
            <a:pPr lvl="1"/>
            <a:r>
              <a:rPr lang="en-US" i="1" dirty="0"/>
              <a:t> </a:t>
            </a:r>
            <a:r>
              <a:rPr lang="en-US" b="1" i="1" dirty="0"/>
              <a:t>T </a:t>
            </a:r>
            <a:r>
              <a:rPr lang="en-US" dirty="0"/>
              <a:t>é o </a:t>
            </a:r>
            <a:r>
              <a:rPr lang="en-US" dirty="0" err="1"/>
              <a:t>objeto</a:t>
            </a:r>
            <a:r>
              <a:rPr lang="en-US" dirty="0"/>
              <a:t> </a:t>
            </a:r>
            <a:r>
              <a:rPr lang="en-US" dirty="0" err="1"/>
              <a:t>que</a:t>
            </a:r>
            <a:r>
              <a:rPr lang="en-US" dirty="0"/>
              <a:t> </a:t>
            </a:r>
            <a:r>
              <a:rPr lang="en-US" dirty="0" err="1"/>
              <a:t>irá</a:t>
            </a:r>
            <a:r>
              <a:rPr lang="en-US" dirty="0"/>
              <a:t> </a:t>
            </a:r>
            <a:r>
              <a:rPr lang="en-US" dirty="0" err="1"/>
              <a:t>receber</a:t>
            </a:r>
            <a:r>
              <a:rPr lang="en-US" dirty="0"/>
              <a:t> o </a:t>
            </a:r>
            <a:r>
              <a:rPr lang="en-US" dirty="0" err="1"/>
              <a:t>sistema</a:t>
            </a:r>
            <a:endParaRPr lang="en-US" dirty="0"/>
          </a:p>
          <a:p>
            <a:pPr lvl="1"/>
            <a:r>
              <a:rPr lang="en-US" i="1" dirty="0"/>
              <a:t> </a:t>
            </a:r>
            <a:r>
              <a:rPr lang="en-US" b="1" i="1" dirty="0"/>
              <a:t>system</a:t>
            </a:r>
            <a:r>
              <a:rPr lang="en-US" i="1" dirty="0"/>
              <a:t>, </a:t>
            </a:r>
            <a:r>
              <a:rPr lang="en-US" b="1" i="1" dirty="0"/>
              <a:t>Q</a:t>
            </a:r>
            <a:r>
              <a:rPr lang="en-US" i="1" dirty="0"/>
              <a:t>, </a:t>
            </a:r>
            <a:r>
              <a:rPr lang="en-US" b="1" i="1" dirty="0"/>
              <a:t>input</a:t>
            </a:r>
            <a:r>
              <a:rPr lang="en-US" i="1" dirty="0"/>
              <a:t> e </a:t>
            </a:r>
            <a:r>
              <a:rPr lang="en-US" b="1" i="1" dirty="0"/>
              <a:t>output </a:t>
            </a:r>
            <a:r>
              <a:rPr lang="en-US" dirty="0" err="1"/>
              <a:t>são</a:t>
            </a:r>
            <a:r>
              <a:rPr lang="en-US" dirty="0"/>
              <a:t> as </a:t>
            </a:r>
            <a:r>
              <a:rPr lang="en-US" dirty="0" err="1"/>
              <a:t>matrizes</a:t>
            </a:r>
            <a:r>
              <a:rPr lang="en-US" dirty="0"/>
              <a:t> e </a:t>
            </a:r>
            <a:r>
              <a:rPr lang="en-US" dirty="0" err="1"/>
              <a:t>objetos</a:t>
            </a:r>
            <a:r>
              <a:rPr lang="en-US" dirty="0"/>
              <a:t> </a:t>
            </a:r>
            <a:r>
              <a:rPr lang="en-US" dirty="0" err="1"/>
              <a:t>criados</a:t>
            </a:r>
            <a:r>
              <a:rPr lang="en-US" dirty="0"/>
              <a:t> </a:t>
            </a:r>
            <a:r>
              <a:rPr lang="en-US" dirty="0" err="1"/>
              <a:t>na</a:t>
            </a:r>
            <a:r>
              <a:rPr lang="en-US" dirty="0"/>
              <a:t> </a:t>
            </a:r>
            <a:r>
              <a:rPr lang="en-US" dirty="0" err="1"/>
              <a:t>etapa</a:t>
            </a:r>
            <a:r>
              <a:rPr lang="en-US" dirty="0"/>
              <a:t> anterior.</a:t>
            </a:r>
            <a:endParaRPr lang="pt-BR" i="1"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Geração</a:t>
            </a:r>
            <a:r>
              <a:rPr lang="en-US" dirty="0"/>
              <a:t> do </a:t>
            </a:r>
            <a:r>
              <a:rPr lang="en-US" dirty="0" err="1"/>
              <a:t>sistema</a:t>
            </a:r>
            <a:r>
              <a:rPr lang="en-US" dirty="0"/>
              <a:t> GH + PD</a:t>
            </a:r>
            <a:endParaRPr lang="pt-BR" dirty="0"/>
          </a:p>
        </p:txBody>
      </p:sp>
      <p:sp>
        <p:nvSpPr>
          <p:cNvPr id="3" name="Espaço Reservado para Conteúdo 2"/>
          <p:cNvSpPr>
            <a:spLocks noGrp="1"/>
          </p:cNvSpPr>
          <p:nvPr>
            <p:ph idx="1"/>
          </p:nvPr>
        </p:nvSpPr>
        <p:spPr>
          <a:xfrm>
            <a:off x="71438" y="1196975"/>
            <a:ext cx="5167314" cy="5381625"/>
          </a:xfrm>
        </p:spPr>
        <p:txBody>
          <a:bodyPr/>
          <a:lstStyle/>
          <a:p>
            <a:r>
              <a:rPr lang="en-US" i="1" dirty="0"/>
              <a:t>axis([-50 0 10 40])</a:t>
            </a:r>
          </a:p>
          <a:p>
            <a:r>
              <a:rPr lang="en-US" i="1" dirty="0" err="1"/>
              <a:t>Kpd</a:t>
            </a:r>
            <a:r>
              <a:rPr lang="en-US" i="1" dirty="0"/>
              <a:t>=5,56 </a:t>
            </a:r>
          </a:p>
          <a:p>
            <a:r>
              <a:rPr lang="en-US" i="1" dirty="0"/>
              <a:t>Td=feedback(</a:t>
            </a:r>
            <a:r>
              <a:rPr lang="en-US" i="1" dirty="0" err="1"/>
              <a:t>Kpd</a:t>
            </a:r>
            <a:r>
              <a:rPr lang="en-US" i="1" dirty="0"/>
              <a:t>*GHd,1)</a:t>
            </a:r>
          </a:p>
          <a:p>
            <a:r>
              <a:rPr lang="en-US" i="1" dirty="0"/>
              <a:t>step(</a:t>
            </a:r>
            <a:r>
              <a:rPr lang="en-US" i="1" dirty="0" err="1"/>
              <a:t>Ts,Td</a:t>
            </a:r>
            <a:r>
              <a:rPr lang="en-US" i="1" dirty="0"/>
              <a:t>)</a:t>
            </a:r>
          </a:p>
          <a:p>
            <a:r>
              <a:rPr lang="en-US" dirty="0" err="1"/>
              <a:t>gráficos</a:t>
            </a:r>
            <a:r>
              <a:rPr lang="en-US" dirty="0"/>
              <a:t> no </a:t>
            </a:r>
            <a:r>
              <a:rPr lang="en-US" dirty="0" err="1"/>
              <a:t>próximo</a:t>
            </a:r>
            <a:r>
              <a:rPr lang="en-US" dirty="0"/>
              <a:t> slide</a:t>
            </a:r>
            <a:endParaRPr lang="pt-BR" dirty="0"/>
          </a:p>
        </p:txBody>
      </p:sp>
      <p:pic>
        <p:nvPicPr>
          <p:cNvPr id="113666" name="Picture 2"/>
          <p:cNvPicPr>
            <a:picLocks noChangeAspect="1" noChangeArrowheads="1"/>
          </p:cNvPicPr>
          <p:nvPr/>
        </p:nvPicPr>
        <p:blipFill>
          <a:blip r:embed="rId2" cstate="print"/>
          <a:srcRect/>
          <a:stretch>
            <a:fillRect/>
          </a:stretch>
        </p:blipFill>
        <p:spPr bwMode="auto">
          <a:xfrm>
            <a:off x="4524372" y="1142984"/>
            <a:ext cx="5715040" cy="53578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Simulações</a:t>
            </a:r>
            <a:r>
              <a:rPr lang="en-US" dirty="0"/>
              <a:t> </a:t>
            </a:r>
            <a:r>
              <a:rPr lang="en-US" dirty="0" err="1"/>
              <a:t>Não</a:t>
            </a:r>
            <a:r>
              <a:rPr lang="en-US" dirty="0"/>
              <a:t> Comp. x </a:t>
            </a:r>
            <a:r>
              <a:rPr lang="en-US" dirty="0" err="1"/>
              <a:t>Comp.PD</a:t>
            </a:r>
            <a:endParaRPr lang="pt-BR" dirty="0"/>
          </a:p>
        </p:txBody>
      </p:sp>
      <p:sp>
        <p:nvSpPr>
          <p:cNvPr id="3" name="Espaço Reservado para Conteúdo 2"/>
          <p:cNvSpPr>
            <a:spLocks noGrp="1"/>
          </p:cNvSpPr>
          <p:nvPr>
            <p:ph idx="1"/>
          </p:nvPr>
        </p:nvSpPr>
        <p:spPr>
          <a:xfrm>
            <a:off x="293688" y="1196975"/>
            <a:ext cx="3873494" cy="5381625"/>
          </a:xfrm>
        </p:spPr>
        <p:txBody>
          <a:bodyPr/>
          <a:lstStyle/>
          <a:p>
            <a:r>
              <a:rPr lang="en-US" dirty="0" err="1"/>
              <a:t>Tp</a:t>
            </a:r>
            <a:r>
              <a:rPr lang="en-US" dirty="0"/>
              <a:t>=0.172 ( </a:t>
            </a:r>
            <a:r>
              <a:rPr lang="en-US" dirty="0" err="1"/>
              <a:t>melhor</a:t>
            </a:r>
            <a:r>
              <a:rPr lang="en-US" dirty="0"/>
              <a:t> </a:t>
            </a:r>
            <a:r>
              <a:rPr lang="en-US" dirty="0" err="1"/>
              <a:t>que</a:t>
            </a:r>
            <a:r>
              <a:rPr lang="en-US" dirty="0"/>
              <a:t> o </a:t>
            </a:r>
            <a:r>
              <a:rPr lang="en-US" dirty="0" err="1"/>
              <a:t>esperado</a:t>
            </a:r>
            <a:r>
              <a:rPr lang="en-US" dirty="0"/>
              <a:t> )</a:t>
            </a:r>
          </a:p>
          <a:p>
            <a:r>
              <a:rPr lang="en-US" dirty="0"/>
              <a:t>UP = 1.14/0.929</a:t>
            </a:r>
          </a:p>
          <a:p>
            <a:r>
              <a:rPr lang="en-US" dirty="0"/>
              <a:t>UP = 22,7% (~ok)</a:t>
            </a:r>
          </a:p>
          <a:p>
            <a:endParaRPr lang="en-US" dirty="0"/>
          </a:p>
          <a:p>
            <a:r>
              <a:rPr lang="en-US" dirty="0" err="1"/>
              <a:t>Compensação</a:t>
            </a:r>
            <a:r>
              <a:rPr lang="en-US" dirty="0"/>
              <a:t> PD </a:t>
            </a:r>
            <a:r>
              <a:rPr lang="en-US" dirty="0" err="1"/>
              <a:t>pronta</a:t>
            </a:r>
            <a:r>
              <a:rPr lang="en-US" dirty="0"/>
              <a:t>. </a:t>
            </a:r>
          </a:p>
          <a:p>
            <a:r>
              <a:rPr lang="en-US" dirty="0"/>
              <a:t>Parte-se agora </a:t>
            </a:r>
            <a:r>
              <a:rPr lang="en-US" dirty="0" err="1"/>
              <a:t>para</a:t>
            </a:r>
            <a:r>
              <a:rPr lang="en-US" dirty="0"/>
              <a:t> a PI</a:t>
            </a:r>
          </a:p>
          <a:p>
            <a:endParaRPr lang="pt-BR" dirty="0"/>
          </a:p>
        </p:txBody>
      </p:sp>
      <p:pic>
        <p:nvPicPr>
          <p:cNvPr id="114690" name="Picture 2"/>
          <p:cNvPicPr>
            <a:picLocks noChangeAspect="1" noChangeArrowheads="1"/>
          </p:cNvPicPr>
          <p:nvPr/>
        </p:nvPicPr>
        <p:blipFill>
          <a:blip r:embed="rId2" cstate="print"/>
          <a:srcRect/>
          <a:stretch>
            <a:fillRect/>
          </a:stretch>
        </p:blipFill>
        <p:spPr bwMode="auto">
          <a:xfrm>
            <a:off x="4167183" y="1000108"/>
            <a:ext cx="5715039" cy="537807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p:cTn id="28"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ítulo 1"/>
          <p:cNvSpPr>
            <a:spLocks noGrp="1"/>
          </p:cNvSpPr>
          <p:nvPr>
            <p:ph type="title"/>
          </p:nvPr>
        </p:nvSpPr>
        <p:spPr/>
        <p:txBody>
          <a:bodyPr/>
          <a:lstStyle/>
          <a:p>
            <a:r>
              <a:rPr lang="en-US"/>
              <a:t>Root-Locus do Compensado por PID</a:t>
            </a:r>
            <a:endParaRPr lang="pt-BR"/>
          </a:p>
        </p:txBody>
      </p:sp>
      <p:pic>
        <p:nvPicPr>
          <p:cNvPr id="87045" name="Picture 2050"/>
          <p:cNvPicPr>
            <a:picLocks noChangeAspect="1" noChangeArrowheads="1"/>
          </p:cNvPicPr>
          <p:nvPr/>
        </p:nvPicPr>
        <p:blipFill>
          <a:blip r:embed="rId2" cstate="print"/>
          <a:srcRect/>
          <a:stretch>
            <a:fillRect/>
          </a:stretch>
        </p:blipFill>
        <p:spPr bwMode="auto">
          <a:xfrm>
            <a:off x="3170238" y="1214459"/>
            <a:ext cx="6426200" cy="5286375"/>
          </a:xfrm>
          <a:prstGeom prst="rect">
            <a:avLst/>
          </a:prstGeom>
          <a:noFill/>
          <a:ln w="12700">
            <a:noFill/>
            <a:miter lim="800000"/>
            <a:headEnd type="none" w="sm" len="sm"/>
            <a:tailEnd type="none" w="sm" len="sm"/>
          </a:ln>
        </p:spPr>
      </p:pic>
      <p:sp>
        <p:nvSpPr>
          <p:cNvPr id="5" name="CaixaDeTexto 4"/>
          <p:cNvSpPr txBox="1"/>
          <p:nvPr/>
        </p:nvSpPr>
        <p:spPr>
          <a:xfrm>
            <a:off x="182563" y="1214438"/>
            <a:ext cx="5500687" cy="1200150"/>
          </a:xfrm>
          <a:prstGeom prst="rect">
            <a:avLst/>
          </a:prstGeom>
          <a:noFill/>
        </p:spPr>
        <p:txBody>
          <a:bodyPr wrap="none">
            <a:spAutoFit/>
          </a:bodyPr>
          <a:lstStyle/>
          <a:p>
            <a:pPr algn="ctr">
              <a:defRPr/>
            </a:pPr>
            <a:r>
              <a:rPr lang="en-US" sz="2400" dirty="0" err="1">
                <a:latin typeface="+mn-lt"/>
                <a:cs typeface="+mn-cs"/>
              </a:rPr>
              <a:t>Qualquer</a:t>
            </a:r>
            <a:r>
              <a:rPr lang="en-US" sz="2400" dirty="0">
                <a:latin typeface="+mn-lt"/>
                <a:cs typeface="+mn-cs"/>
              </a:rPr>
              <a:t> polo </a:t>
            </a:r>
            <a:r>
              <a:rPr lang="en-US" sz="2400" dirty="0" err="1">
                <a:latin typeface="+mn-lt"/>
                <a:cs typeface="+mn-cs"/>
              </a:rPr>
              <a:t>na</a:t>
            </a:r>
            <a:r>
              <a:rPr lang="en-US" sz="2400" dirty="0">
                <a:latin typeface="+mn-lt"/>
                <a:cs typeface="+mn-cs"/>
              </a:rPr>
              <a:t> </a:t>
            </a:r>
            <a:r>
              <a:rPr lang="en-US" sz="2400" dirty="0" err="1">
                <a:latin typeface="+mn-lt"/>
                <a:cs typeface="+mn-cs"/>
              </a:rPr>
              <a:t>origem</a:t>
            </a:r>
            <a:r>
              <a:rPr lang="en-US" sz="2400" dirty="0">
                <a:latin typeface="+mn-lt"/>
                <a:cs typeface="+mn-cs"/>
              </a:rPr>
              <a:t> </a:t>
            </a:r>
            <a:r>
              <a:rPr lang="en-US" sz="2400" dirty="0" err="1">
                <a:latin typeface="+mn-lt"/>
                <a:cs typeface="+mn-cs"/>
              </a:rPr>
              <a:t>servir</a:t>
            </a:r>
            <a:r>
              <a:rPr lang="pt-BR" sz="2400" dirty="0">
                <a:latin typeface="+mn-lt"/>
                <a:cs typeface="+mn-cs"/>
              </a:rPr>
              <a:t>á,</a:t>
            </a:r>
          </a:p>
          <a:p>
            <a:pPr algn="ctr">
              <a:defRPr/>
            </a:pPr>
            <a:r>
              <a:rPr lang="en-US" sz="2400" dirty="0" err="1">
                <a:latin typeface="+mn-lt"/>
                <a:cs typeface="+mn-cs"/>
              </a:rPr>
              <a:t>desde</a:t>
            </a:r>
            <a:r>
              <a:rPr lang="en-US" sz="2400" dirty="0">
                <a:latin typeface="+mn-lt"/>
                <a:cs typeface="+mn-cs"/>
              </a:rPr>
              <a:t> </a:t>
            </a:r>
            <a:r>
              <a:rPr lang="en-US" sz="2400" dirty="0" err="1">
                <a:latin typeface="+mn-lt"/>
                <a:cs typeface="+mn-cs"/>
              </a:rPr>
              <a:t>que</a:t>
            </a:r>
            <a:r>
              <a:rPr lang="en-US" sz="2400" dirty="0">
                <a:latin typeface="+mn-lt"/>
                <a:cs typeface="+mn-cs"/>
              </a:rPr>
              <a:t> o zero </a:t>
            </a:r>
            <a:r>
              <a:rPr lang="en-US" sz="2400" dirty="0" err="1">
                <a:latin typeface="+mn-lt"/>
                <a:cs typeface="+mn-cs"/>
              </a:rPr>
              <a:t>associado</a:t>
            </a:r>
            <a:r>
              <a:rPr lang="en-US" sz="2400" dirty="0">
                <a:latin typeface="+mn-lt"/>
                <a:cs typeface="+mn-cs"/>
              </a:rPr>
              <a:t> </a:t>
            </a:r>
            <a:r>
              <a:rPr lang="en-US" sz="2400" dirty="0" err="1">
                <a:latin typeface="+mn-lt"/>
                <a:cs typeface="+mn-cs"/>
              </a:rPr>
              <a:t>esteja</a:t>
            </a:r>
            <a:endParaRPr lang="en-US" sz="2400" dirty="0">
              <a:latin typeface="+mn-lt"/>
              <a:cs typeface="+mn-cs"/>
            </a:endParaRPr>
          </a:p>
          <a:p>
            <a:pPr algn="ctr">
              <a:defRPr/>
            </a:pPr>
            <a:r>
              <a:rPr lang="en-US" sz="2400" dirty="0" err="1">
                <a:latin typeface="+mn-lt"/>
                <a:cs typeface="+mn-cs"/>
              </a:rPr>
              <a:t>próximo</a:t>
            </a:r>
            <a:r>
              <a:rPr lang="en-US" sz="2400" dirty="0">
                <a:latin typeface="+mn-lt"/>
                <a:cs typeface="+mn-cs"/>
              </a:rPr>
              <a:t> dele</a:t>
            </a:r>
          </a:p>
        </p:txBody>
      </p:sp>
      <p:graphicFrame>
        <p:nvGraphicFramePr>
          <p:cNvPr id="87042" name="Object 2"/>
          <p:cNvGraphicFramePr>
            <a:graphicFrameLocks noChangeAspect="1"/>
          </p:cNvGraphicFramePr>
          <p:nvPr/>
        </p:nvGraphicFramePr>
        <p:xfrm>
          <a:off x="523875" y="2571750"/>
          <a:ext cx="2000250" cy="785813"/>
        </p:xfrm>
        <a:graphic>
          <a:graphicData uri="http://schemas.openxmlformats.org/presentationml/2006/ole">
            <mc:AlternateContent xmlns:mc="http://schemas.openxmlformats.org/markup-compatibility/2006">
              <mc:Choice xmlns:v="urn:schemas-microsoft-com:vml" Requires="v">
                <p:oleObj name="Equação" r:id="rId3" imgW="1002960" imgH="393480" progId="Equation.3">
                  <p:embed/>
                </p:oleObj>
              </mc:Choice>
              <mc:Fallback>
                <p:oleObj name="Equação" r:id="rId3" imgW="10029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 y="2571750"/>
                        <a:ext cx="2000250"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3" name="Object 3"/>
          <p:cNvGraphicFramePr>
            <a:graphicFrameLocks noChangeAspect="1"/>
          </p:cNvGraphicFramePr>
          <p:nvPr/>
        </p:nvGraphicFramePr>
        <p:xfrm>
          <a:off x="95216" y="3429000"/>
          <a:ext cx="3606800" cy="1116013"/>
        </p:xfrm>
        <a:graphic>
          <a:graphicData uri="http://schemas.openxmlformats.org/presentationml/2006/ole">
            <mc:AlternateContent xmlns:mc="http://schemas.openxmlformats.org/markup-compatibility/2006">
              <mc:Choice xmlns:v="urn:schemas-microsoft-com:vml" Requires="v">
                <p:oleObj name="Equação" r:id="rId5" imgW="1968480" imgH="609480" progId="Equation.3">
                  <p:embed/>
                </p:oleObj>
              </mc:Choice>
              <mc:Fallback>
                <p:oleObj name="Equação" r:id="rId5" imgW="1968480" imgH="609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16" y="3429000"/>
                        <a:ext cx="3606800" cy="1116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Geração</a:t>
            </a:r>
            <a:r>
              <a:rPr lang="en-US" dirty="0"/>
              <a:t> da </a:t>
            </a:r>
            <a:r>
              <a:rPr lang="en-US" dirty="0" err="1"/>
              <a:t>função</a:t>
            </a:r>
            <a:r>
              <a:rPr lang="en-US" dirty="0"/>
              <a:t> PI e GH+PD+PI</a:t>
            </a:r>
            <a:endParaRPr lang="pt-BR" dirty="0"/>
          </a:p>
        </p:txBody>
      </p:sp>
      <p:sp>
        <p:nvSpPr>
          <p:cNvPr id="3" name="Espaço Reservado para Conteúdo 2"/>
          <p:cNvSpPr>
            <a:spLocks noGrp="1"/>
          </p:cNvSpPr>
          <p:nvPr>
            <p:ph idx="1"/>
          </p:nvPr>
        </p:nvSpPr>
        <p:spPr/>
        <p:txBody>
          <a:bodyPr/>
          <a:lstStyle/>
          <a:p>
            <a:r>
              <a:rPr lang="en-US" dirty="0" err="1"/>
              <a:t>Conforme</a:t>
            </a:r>
            <a:r>
              <a:rPr lang="en-US" dirty="0"/>
              <a:t> </a:t>
            </a:r>
            <a:r>
              <a:rPr lang="en-US" dirty="0" err="1"/>
              <a:t>mostrado</a:t>
            </a:r>
            <a:r>
              <a:rPr lang="en-US" dirty="0"/>
              <a:t> no slide anterior, o polo </a:t>
            </a:r>
            <a:r>
              <a:rPr lang="en-US" dirty="0" err="1"/>
              <a:t>fica</a:t>
            </a:r>
            <a:r>
              <a:rPr lang="en-US" dirty="0"/>
              <a:t> </a:t>
            </a:r>
            <a:r>
              <a:rPr lang="en-US" dirty="0" err="1"/>
              <a:t>na</a:t>
            </a:r>
            <a:r>
              <a:rPr lang="en-US" dirty="0"/>
              <a:t> </a:t>
            </a:r>
            <a:r>
              <a:rPr lang="en-US" dirty="0" err="1"/>
              <a:t>origem</a:t>
            </a:r>
            <a:r>
              <a:rPr lang="en-US" dirty="0"/>
              <a:t>. </a:t>
            </a:r>
            <a:r>
              <a:rPr lang="en-US" dirty="0" err="1"/>
              <a:t>Qualquer</a:t>
            </a:r>
            <a:r>
              <a:rPr lang="en-US" dirty="0"/>
              <a:t> zero </a:t>
            </a:r>
            <a:r>
              <a:rPr lang="en-US" dirty="0" err="1"/>
              <a:t>próximo</a:t>
            </a:r>
            <a:r>
              <a:rPr lang="en-US" dirty="0"/>
              <a:t> do </a:t>
            </a:r>
            <a:r>
              <a:rPr lang="en-US" dirty="0" err="1"/>
              <a:t>mesmo</a:t>
            </a:r>
            <a:r>
              <a:rPr lang="en-US" dirty="0"/>
              <a:t> </a:t>
            </a:r>
            <a:r>
              <a:rPr lang="en-US" dirty="0" err="1"/>
              <a:t>servirá</a:t>
            </a:r>
            <a:r>
              <a:rPr lang="en-US" dirty="0"/>
              <a:t>.</a:t>
            </a:r>
          </a:p>
          <a:p>
            <a:r>
              <a:rPr lang="en-US" dirty="0" err="1"/>
              <a:t>Fazendo</a:t>
            </a:r>
            <a:r>
              <a:rPr lang="en-US" dirty="0"/>
              <a:t> o zero </a:t>
            </a:r>
            <a:r>
              <a:rPr lang="en-US" dirty="0" err="1"/>
              <a:t>em</a:t>
            </a:r>
            <a:r>
              <a:rPr lang="en-US" dirty="0"/>
              <a:t> -0.5 :</a:t>
            </a:r>
          </a:p>
          <a:p>
            <a:pPr lvl="1"/>
            <a:r>
              <a:rPr lang="en-US" dirty="0"/>
              <a:t>  Pi = </a:t>
            </a:r>
            <a:r>
              <a:rPr lang="en-US" dirty="0" err="1"/>
              <a:t>tf</a:t>
            </a:r>
            <a:r>
              <a:rPr lang="en-US" dirty="0"/>
              <a:t>([1 0.5],[1 0]); </a:t>
            </a:r>
            <a:r>
              <a:rPr lang="en-US" dirty="0">
                <a:solidFill>
                  <a:srgbClr val="00B050"/>
                </a:solidFill>
              </a:rPr>
              <a:t>% </a:t>
            </a:r>
            <a:r>
              <a:rPr lang="en-US" dirty="0" err="1">
                <a:solidFill>
                  <a:srgbClr val="00B050"/>
                </a:solidFill>
              </a:rPr>
              <a:t>Utilizamos</a:t>
            </a:r>
            <a:r>
              <a:rPr lang="en-US" dirty="0">
                <a:solidFill>
                  <a:srgbClr val="00B050"/>
                </a:solidFill>
              </a:rPr>
              <a:t> Pi com P </a:t>
            </a:r>
            <a:r>
              <a:rPr lang="en-US" dirty="0" err="1">
                <a:solidFill>
                  <a:srgbClr val="00B050"/>
                </a:solidFill>
              </a:rPr>
              <a:t>maiúsculo</a:t>
            </a:r>
            <a:r>
              <a:rPr lang="en-US" dirty="0">
                <a:solidFill>
                  <a:srgbClr val="00B050"/>
                </a:solidFill>
              </a:rPr>
              <a:t> </a:t>
            </a:r>
            <a:r>
              <a:rPr lang="en-US" dirty="0" err="1">
                <a:solidFill>
                  <a:srgbClr val="00B050"/>
                </a:solidFill>
              </a:rPr>
              <a:t>para</a:t>
            </a:r>
            <a:r>
              <a:rPr lang="en-US" dirty="0">
                <a:solidFill>
                  <a:srgbClr val="00B050"/>
                </a:solidFill>
              </a:rPr>
              <a:t> </a:t>
            </a:r>
            <a:r>
              <a:rPr lang="en-US" dirty="0" err="1">
                <a:solidFill>
                  <a:srgbClr val="00B050"/>
                </a:solidFill>
              </a:rPr>
              <a:t>evitar</a:t>
            </a:r>
            <a:r>
              <a:rPr lang="en-US" dirty="0">
                <a:solidFill>
                  <a:srgbClr val="00B050"/>
                </a:solidFill>
              </a:rPr>
              <a:t> </a:t>
            </a:r>
            <a:r>
              <a:rPr lang="en-US" dirty="0" err="1">
                <a:solidFill>
                  <a:srgbClr val="00B050"/>
                </a:solidFill>
              </a:rPr>
              <a:t>conflito</a:t>
            </a:r>
            <a:r>
              <a:rPr lang="en-US" dirty="0">
                <a:solidFill>
                  <a:srgbClr val="00B050"/>
                </a:solidFill>
              </a:rPr>
              <a:t> com a </a:t>
            </a:r>
            <a:r>
              <a:rPr lang="en-US" dirty="0" err="1">
                <a:solidFill>
                  <a:srgbClr val="00B050"/>
                </a:solidFill>
              </a:rPr>
              <a:t>constante</a:t>
            </a:r>
            <a:r>
              <a:rPr lang="en-US" dirty="0">
                <a:solidFill>
                  <a:srgbClr val="00B050"/>
                </a:solidFill>
              </a:rPr>
              <a:t> pi</a:t>
            </a:r>
          </a:p>
          <a:p>
            <a:pPr lvl="1"/>
            <a:r>
              <a:rPr lang="en-US" dirty="0">
                <a:solidFill>
                  <a:srgbClr val="000099"/>
                </a:solidFill>
              </a:rPr>
              <a:t> </a:t>
            </a:r>
            <a:r>
              <a:rPr lang="en-US" dirty="0" err="1">
                <a:solidFill>
                  <a:srgbClr val="000099"/>
                </a:solidFill>
              </a:rPr>
              <a:t>GHpid</a:t>
            </a:r>
            <a:r>
              <a:rPr lang="en-US" dirty="0">
                <a:solidFill>
                  <a:srgbClr val="000099"/>
                </a:solidFill>
              </a:rPr>
              <a:t>= </a:t>
            </a:r>
            <a:r>
              <a:rPr lang="en-US" dirty="0" err="1">
                <a:solidFill>
                  <a:srgbClr val="000099"/>
                </a:solidFill>
              </a:rPr>
              <a:t>GHpd</a:t>
            </a:r>
            <a:r>
              <a:rPr lang="en-US" dirty="0">
                <a:solidFill>
                  <a:srgbClr val="000099"/>
                </a:solidFill>
              </a:rPr>
              <a:t>*Pi; </a:t>
            </a:r>
            <a:r>
              <a:rPr lang="en-US" dirty="0" err="1">
                <a:solidFill>
                  <a:srgbClr val="000099"/>
                </a:solidFill>
              </a:rPr>
              <a:t>rlocus</a:t>
            </a:r>
            <a:r>
              <a:rPr lang="en-US" dirty="0">
                <a:solidFill>
                  <a:srgbClr val="000099"/>
                </a:solidFill>
              </a:rPr>
              <a:t>(</a:t>
            </a:r>
            <a:r>
              <a:rPr lang="en-US" dirty="0" err="1">
                <a:solidFill>
                  <a:srgbClr val="000099"/>
                </a:solidFill>
              </a:rPr>
              <a:t>GHpid</a:t>
            </a:r>
            <a:r>
              <a:rPr lang="en-US" dirty="0">
                <a:solidFill>
                  <a:srgbClr val="000099"/>
                </a:solidFill>
              </a:rPr>
              <a:t>); </a:t>
            </a:r>
            <a:r>
              <a:rPr lang="en-US" dirty="0" err="1">
                <a:solidFill>
                  <a:srgbClr val="000099"/>
                </a:solidFill>
              </a:rPr>
              <a:t>sgrid</a:t>
            </a:r>
            <a:r>
              <a:rPr lang="en-US" dirty="0">
                <a:solidFill>
                  <a:srgbClr val="000099"/>
                </a:solidFill>
              </a:rPr>
              <a:t>(z,0);</a:t>
            </a:r>
          </a:p>
          <a:p>
            <a:pPr lvl="1"/>
            <a:r>
              <a:rPr lang="en-US" dirty="0" err="1">
                <a:solidFill>
                  <a:srgbClr val="000099"/>
                </a:solidFill>
              </a:rPr>
              <a:t>Rootlocus</a:t>
            </a:r>
            <a:r>
              <a:rPr lang="en-US" dirty="0">
                <a:solidFill>
                  <a:srgbClr val="000099"/>
                </a:solidFill>
              </a:rPr>
              <a:t> é </a:t>
            </a:r>
            <a:r>
              <a:rPr lang="en-US" dirty="0" err="1">
                <a:solidFill>
                  <a:srgbClr val="000099"/>
                </a:solidFill>
              </a:rPr>
              <a:t>apresentado</a:t>
            </a:r>
            <a:r>
              <a:rPr lang="en-US" dirty="0">
                <a:solidFill>
                  <a:srgbClr val="000099"/>
                </a:solidFill>
              </a:rPr>
              <a:t> a </a:t>
            </a:r>
            <a:r>
              <a:rPr lang="en-US" dirty="0" err="1">
                <a:solidFill>
                  <a:srgbClr val="000099"/>
                </a:solidFill>
              </a:rPr>
              <a:t>seguir</a:t>
            </a:r>
            <a:endParaRPr lang="pt-BR" dirty="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Rootlocus</a:t>
            </a:r>
            <a:r>
              <a:rPr lang="en-US" dirty="0"/>
              <a:t> do </a:t>
            </a:r>
            <a:r>
              <a:rPr lang="en-US" dirty="0" err="1"/>
              <a:t>sistema</a:t>
            </a:r>
            <a:r>
              <a:rPr lang="en-US" dirty="0"/>
              <a:t> </a:t>
            </a:r>
            <a:r>
              <a:rPr lang="en-US" dirty="0" err="1"/>
              <a:t>GHpid</a:t>
            </a:r>
            <a:endParaRPr lang="pt-BR" dirty="0"/>
          </a:p>
        </p:txBody>
      </p:sp>
      <p:sp>
        <p:nvSpPr>
          <p:cNvPr id="3" name="Espaço Reservado para Conteúdo 2"/>
          <p:cNvSpPr>
            <a:spLocks noGrp="1"/>
          </p:cNvSpPr>
          <p:nvPr>
            <p:ph idx="1"/>
          </p:nvPr>
        </p:nvSpPr>
        <p:spPr>
          <a:xfrm>
            <a:off x="293688" y="1196975"/>
            <a:ext cx="4516436" cy="5381625"/>
          </a:xfrm>
        </p:spPr>
        <p:txBody>
          <a:bodyPr/>
          <a:lstStyle/>
          <a:p>
            <a:r>
              <a:rPr lang="en-US" dirty="0" err="1"/>
              <a:t>Ganho</a:t>
            </a:r>
            <a:r>
              <a:rPr lang="en-US" dirty="0"/>
              <a:t> K total = 4.15</a:t>
            </a:r>
          </a:p>
          <a:p>
            <a:r>
              <a:rPr lang="en-US" dirty="0" err="1"/>
              <a:t>Podemos</a:t>
            </a:r>
            <a:r>
              <a:rPr lang="en-US" dirty="0"/>
              <a:t> </a:t>
            </a:r>
            <a:r>
              <a:rPr lang="en-US" dirty="0" err="1"/>
              <a:t>melhorar</a:t>
            </a:r>
            <a:r>
              <a:rPr lang="en-US" dirty="0"/>
              <a:t> a </a:t>
            </a:r>
            <a:r>
              <a:rPr lang="en-US" dirty="0" err="1"/>
              <a:t>escolha</a:t>
            </a:r>
            <a:r>
              <a:rPr lang="en-US" dirty="0"/>
              <a:t> do </a:t>
            </a:r>
            <a:r>
              <a:rPr lang="en-US" dirty="0" err="1"/>
              <a:t>ganho</a:t>
            </a:r>
            <a:r>
              <a:rPr lang="en-US" dirty="0"/>
              <a:t> </a:t>
            </a:r>
            <a:r>
              <a:rPr lang="en-US" dirty="0" err="1"/>
              <a:t>alterando</a:t>
            </a:r>
            <a:r>
              <a:rPr lang="en-US" dirty="0"/>
              <a:t> </a:t>
            </a:r>
            <a:r>
              <a:rPr lang="en-US" dirty="0" err="1"/>
              <a:t>os</a:t>
            </a:r>
            <a:r>
              <a:rPr lang="en-US" dirty="0"/>
              <a:t> </a:t>
            </a:r>
            <a:r>
              <a:rPr lang="en-US" dirty="0" err="1"/>
              <a:t>eixos</a:t>
            </a:r>
            <a:r>
              <a:rPr lang="en-US" dirty="0"/>
              <a:t> </a:t>
            </a:r>
            <a:r>
              <a:rPr lang="en-US" dirty="0" err="1"/>
              <a:t>fazendo</a:t>
            </a:r>
            <a:r>
              <a:rPr lang="en-US" dirty="0"/>
              <a:t> :</a:t>
            </a:r>
          </a:p>
          <a:p>
            <a:pPr lvl="1"/>
            <a:r>
              <a:rPr lang="en-US" dirty="0"/>
              <a:t> axis([-30 0 0 35])</a:t>
            </a:r>
          </a:p>
          <a:p>
            <a:pPr lvl="1"/>
            <a:r>
              <a:rPr lang="en-US" dirty="0"/>
              <a:t> </a:t>
            </a:r>
            <a:r>
              <a:rPr lang="en-US" dirty="0" err="1"/>
              <a:t>rootlocus</a:t>
            </a:r>
            <a:r>
              <a:rPr lang="en-US" dirty="0"/>
              <a:t> é </a:t>
            </a:r>
            <a:r>
              <a:rPr lang="en-US" dirty="0" err="1"/>
              <a:t>mostrado</a:t>
            </a:r>
            <a:r>
              <a:rPr lang="en-US" dirty="0"/>
              <a:t> no slide a </a:t>
            </a:r>
            <a:r>
              <a:rPr lang="en-US" dirty="0" err="1"/>
              <a:t>seguir</a:t>
            </a:r>
            <a:endParaRPr lang="pt-BR" dirty="0"/>
          </a:p>
        </p:txBody>
      </p:sp>
      <p:pic>
        <p:nvPicPr>
          <p:cNvPr id="115714" name="Picture 2"/>
          <p:cNvPicPr>
            <a:picLocks noChangeAspect="1" noChangeArrowheads="1"/>
          </p:cNvPicPr>
          <p:nvPr/>
        </p:nvPicPr>
        <p:blipFill>
          <a:blip r:embed="rId2" cstate="print"/>
          <a:srcRect/>
          <a:stretch>
            <a:fillRect/>
          </a:stretch>
        </p:blipFill>
        <p:spPr bwMode="auto">
          <a:xfrm>
            <a:off x="4381496" y="1428736"/>
            <a:ext cx="5357850" cy="492920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Detalhe</a:t>
            </a:r>
            <a:r>
              <a:rPr lang="en-US" dirty="0"/>
              <a:t> do </a:t>
            </a:r>
            <a:r>
              <a:rPr lang="en-US" dirty="0" err="1"/>
              <a:t>rootlocus</a:t>
            </a:r>
            <a:r>
              <a:rPr lang="en-US" dirty="0"/>
              <a:t> </a:t>
            </a:r>
            <a:r>
              <a:rPr lang="en-US" dirty="0" err="1"/>
              <a:t>para</a:t>
            </a:r>
            <a:r>
              <a:rPr lang="en-US" dirty="0"/>
              <a:t> </a:t>
            </a:r>
            <a:r>
              <a:rPr lang="en-US" dirty="0" err="1"/>
              <a:t>cálculo</a:t>
            </a:r>
            <a:r>
              <a:rPr lang="en-US" dirty="0"/>
              <a:t> do K</a:t>
            </a:r>
            <a:endParaRPr lang="pt-BR" dirty="0"/>
          </a:p>
        </p:txBody>
      </p:sp>
      <p:sp>
        <p:nvSpPr>
          <p:cNvPr id="3" name="Espaço Reservado para Conteúdo 2"/>
          <p:cNvSpPr>
            <a:spLocks noGrp="1"/>
          </p:cNvSpPr>
          <p:nvPr>
            <p:ph idx="1"/>
          </p:nvPr>
        </p:nvSpPr>
        <p:spPr>
          <a:xfrm>
            <a:off x="95216" y="1196975"/>
            <a:ext cx="5016502" cy="5381625"/>
          </a:xfrm>
        </p:spPr>
        <p:txBody>
          <a:bodyPr/>
          <a:lstStyle/>
          <a:p>
            <a:r>
              <a:rPr lang="en-US" dirty="0" err="1"/>
              <a:t>Ganho</a:t>
            </a:r>
            <a:r>
              <a:rPr lang="en-US" dirty="0"/>
              <a:t> total = 4.71</a:t>
            </a:r>
          </a:p>
          <a:p>
            <a:r>
              <a:rPr lang="en-US" dirty="0" err="1"/>
              <a:t>Passamos</a:t>
            </a:r>
            <a:r>
              <a:rPr lang="en-US" dirty="0"/>
              <a:t> a </a:t>
            </a:r>
            <a:r>
              <a:rPr lang="en-US" dirty="0" err="1"/>
              <a:t>simulação</a:t>
            </a:r>
            <a:endParaRPr lang="en-US" dirty="0"/>
          </a:p>
          <a:p>
            <a:r>
              <a:rPr lang="en-US" dirty="0" err="1"/>
              <a:t>Kpid</a:t>
            </a:r>
            <a:r>
              <a:rPr lang="en-US" dirty="0"/>
              <a:t>=4.71</a:t>
            </a:r>
          </a:p>
          <a:p>
            <a:r>
              <a:rPr lang="en-US" dirty="0" err="1"/>
              <a:t>Tpid</a:t>
            </a:r>
            <a:r>
              <a:rPr lang="en-US" dirty="0"/>
              <a:t>=feedback(</a:t>
            </a:r>
            <a:r>
              <a:rPr lang="en-US" dirty="0" err="1"/>
              <a:t>Kpid</a:t>
            </a:r>
            <a:r>
              <a:rPr lang="en-US" dirty="0"/>
              <a:t> * GHpid,1);</a:t>
            </a:r>
          </a:p>
          <a:p>
            <a:r>
              <a:rPr lang="en-US" dirty="0"/>
              <a:t> step(</a:t>
            </a:r>
            <a:r>
              <a:rPr lang="en-US" dirty="0" err="1"/>
              <a:t>Tpid,Tpd,Ts</a:t>
            </a:r>
            <a:r>
              <a:rPr lang="en-US" dirty="0"/>
              <a:t>)</a:t>
            </a:r>
            <a:endParaRPr lang="pt-BR" dirty="0"/>
          </a:p>
        </p:txBody>
      </p:sp>
      <p:pic>
        <p:nvPicPr>
          <p:cNvPr id="116738" name="Picture 2"/>
          <p:cNvPicPr>
            <a:picLocks noChangeAspect="1" noChangeArrowheads="1"/>
          </p:cNvPicPr>
          <p:nvPr/>
        </p:nvPicPr>
        <p:blipFill>
          <a:blip r:embed="rId2" cstate="print"/>
          <a:srcRect/>
          <a:stretch>
            <a:fillRect/>
          </a:stretch>
        </p:blipFill>
        <p:spPr bwMode="auto">
          <a:xfrm>
            <a:off x="4452934" y="1285860"/>
            <a:ext cx="5357850" cy="521497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ítulo 1"/>
          <p:cNvSpPr>
            <a:spLocks noGrp="1"/>
          </p:cNvSpPr>
          <p:nvPr>
            <p:ph type="title"/>
          </p:nvPr>
        </p:nvSpPr>
        <p:spPr/>
        <p:txBody>
          <a:bodyPr/>
          <a:lstStyle/>
          <a:p>
            <a:r>
              <a:rPr lang="en-US"/>
              <a:t>Estimativas para o PD e o PID</a:t>
            </a:r>
            <a:endParaRPr lang="pt-BR"/>
          </a:p>
        </p:txBody>
      </p:sp>
      <p:grpSp>
        <p:nvGrpSpPr>
          <p:cNvPr id="2" name="Group 2052"/>
          <p:cNvGrpSpPr>
            <a:grpSpLocks/>
          </p:cNvGrpSpPr>
          <p:nvPr/>
        </p:nvGrpSpPr>
        <p:grpSpPr bwMode="auto">
          <a:xfrm>
            <a:off x="1152525" y="1354138"/>
            <a:ext cx="7800975" cy="5075237"/>
            <a:chOff x="771" y="1578"/>
            <a:chExt cx="3960" cy="2249"/>
          </a:xfrm>
        </p:grpSpPr>
        <p:pic>
          <p:nvPicPr>
            <p:cNvPr id="21507" name="Picture 2053"/>
            <p:cNvPicPr>
              <a:picLocks noChangeAspect="1" noChangeArrowheads="1"/>
            </p:cNvPicPr>
            <p:nvPr/>
          </p:nvPicPr>
          <p:blipFill>
            <a:blip r:embed="rId2" cstate="print"/>
            <a:srcRect/>
            <a:stretch>
              <a:fillRect/>
            </a:stretch>
          </p:blipFill>
          <p:spPr bwMode="auto">
            <a:xfrm>
              <a:off x="771" y="1578"/>
              <a:ext cx="933" cy="2238"/>
            </a:xfrm>
            <a:prstGeom prst="rect">
              <a:avLst/>
            </a:prstGeom>
            <a:noFill/>
            <a:ln w="12700">
              <a:noFill/>
              <a:miter lim="800000"/>
              <a:headEnd type="none" w="sm" len="sm"/>
              <a:tailEnd type="none" w="sm" len="sm"/>
            </a:ln>
          </p:spPr>
        </p:pic>
        <p:pic>
          <p:nvPicPr>
            <p:cNvPr id="21508" name="Picture 2054"/>
            <p:cNvPicPr>
              <a:picLocks noChangeAspect="1" noChangeArrowheads="1"/>
            </p:cNvPicPr>
            <p:nvPr/>
          </p:nvPicPr>
          <p:blipFill>
            <a:blip r:embed="rId3" cstate="print"/>
            <a:srcRect/>
            <a:stretch>
              <a:fillRect/>
            </a:stretch>
          </p:blipFill>
          <p:spPr bwMode="auto">
            <a:xfrm>
              <a:off x="1704" y="1581"/>
              <a:ext cx="944" cy="2239"/>
            </a:xfrm>
            <a:prstGeom prst="rect">
              <a:avLst/>
            </a:prstGeom>
            <a:noFill/>
            <a:ln w="12700">
              <a:noFill/>
              <a:miter lim="800000"/>
              <a:headEnd type="none" w="sm" len="sm"/>
              <a:tailEnd type="none" w="sm" len="sm"/>
            </a:ln>
          </p:spPr>
        </p:pic>
        <p:pic>
          <p:nvPicPr>
            <p:cNvPr id="21509" name="Picture 2055"/>
            <p:cNvPicPr>
              <a:picLocks noChangeAspect="1" noChangeArrowheads="1"/>
            </p:cNvPicPr>
            <p:nvPr/>
          </p:nvPicPr>
          <p:blipFill>
            <a:blip r:embed="rId4" cstate="print"/>
            <a:srcRect/>
            <a:stretch>
              <a:fillRect/>
            </a:stretch>
          </p:blipFill>
          <p:spPr bwMode="auto">
            <a:xfrm>
              <a:off x="2647" y="1581"/>
              <a:ext cx="933" cy="2246"/>
            </a:xfrm>
            <a:prstGeom prst="rect">
              <a:avLst/>
            </a:prstGeom>
            <a:noFill/>
            <a:ln w="12700">
              <a:noFill/>
              <a:miter lim="800000"/>
              <a:headEnd type="none" w="sm" len="sm"/>
              <a:tailEnd type="none" w="sm" len="sm"/>
            </a:ln>
          </p:spPr>
        </p:pic>
        <p:pic>
          <p:nvPicPr>
            <p:cNvPr id="21510" name="Picture 2056"/>
            <p:cNvPicPr>
              <a:picLocks noChangeAspect="1" noChangeArrowheads="1"/>
            </p:cNvPicPr>
            <p:nvPr/>
          </p:nvPicPr>
          <p:blipFill>
            <a:blip r:embed="rId5" cstate="print"/>
            <a:srcRect/>
            <a:stretch>
              <a:fillRect/>
            </a:stretch>
          </p:blipFill>
          <p:spPr bwMode="auto">
            <a:xfrm>
              <a:off x="3579" y="1581"/>
              <a:ext cx="1152" cy="2245"/>
            </a:xfrm>
            <a:prstGeom prst="rect">
              <a:avLst/>
            </a:prstGeom>
            <a:noFill/>
            <a:ln w="12700">
              <a:noFill/>
              <a:miter lim="800000"/>
              <a:headEnd type="none" w="sm" len="sm"/>
              <a:tailEnd type="none" w="sm" len="sm"/>
            </a:ln>
          </p:spPr>
        </p:pic>
      </p:gr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ítulo 1"/>
          <p:cNvSpPr>
            <a:spLocks noGrp="1"/>
          </p:cNvSpPr>
          <p:nvPr>
            <p:ph type="title"/>
          </p:nvPr>
        </p:nvSpPr>
        <p:spPr/>
        <p:txBody>
          <a:bodyPr/>
          <a:lstStyle/>
          <a:p>
            <a:r>
              <a:rPr lang="en-US" dirty="0" err="1"/>
              <a:t>Simulação</a:t>
            </a:r>
            <a:r>
              <a:rPr lang="en-US" dirty="0"/>
              <a:t> das </a:t>
            </a:r>
            <a:r>
              <a:rPr lang="en-US" dirty="0" err="1"/>
              <a:t>Respostas</a:t>
            </a:r>
            <a:r>
              <a:rPr lang="en-US" dirty="0"/>
              <a:t> (slides do </a:t>
            </a:r>
            <a:r>
              <a:rPr lang="en-US" dirty="0" err="1"/>
              <a:t>livro</a:t>
            </a:r>
            <a:r>
              <a:rPr lang="en-US" dirty="0"/>
              <a:t>)</a:t>
            </a:r>
            <a:endParaRPr lang="pt-BR" dirty="0"/>
          </a:p>
        </p:txBody>
      </p:sp>
      <p:pic>
        <p:nvPicPr>
          <p:cNvPr id="90114" name="Picture 3"/>
          <p:cNvPicPr>
            <a:picLocks noChangeAspect="1" noChangeArrowheads="1"/>
          </p:cNvPicPr>
          <p:nvPr/>
        </p:nvPicPr>
        <p:blipFill>
          <a:blip r:embed="rId2" cstate="print"/>
          <a:srcRect/>
          <a:stretch>
            <a:fillRect/>
          </a:stretch>
        </p:blipFill>
        <p:spPr bwMode="auto">
          <a:xfrm>
            <a:off x="1666875" y="1285875"/>
            <a:ext cx="7073900" cy="4867275"/>
          </a:xfrm>
          <a:prstGeom prst="rect">
            <a:avLst/>
          </a:prstGeom>
          <a:noFill/>
          <a:ln w="12700">
            <a:noFill/>
            <a:miter lim="800000"/>
            <a:headEnd type="none" w="sm" len="sm"/>
            <a:tailEnd type="none" w="sm" len="sm"/>
          </a:ln>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Simulação</a:t>
            </a:r>
            <a:r>
              <a:rPr lang="en-US" dirty="0"/>
              <a:t> das </a:t>
            </a:r>
            <a:r>
              <a:rPr lang="en-US" dirty="0" err="1"/>
              <a:t>respostas</a:t>
            </a:r>
            <a:r>
              <a:rPr lang="en-US" dirty="0"/>
              <a:t> (</a:t>
            </a:r>
            <a:r>
              <a:rPr lang="en-US" dirty="0" err="1"/>
              <a:t>Matlab</a:t>
            </a:r>
            <a:r>
              <a:rPr lang="en-US" dirty="0"/>
              <a:t>)</a:t>
            </a:r>
            <a:endParaRPr lang="pt-BR" dirty="0"/>
          </a:p>
        </p:txBody>
      </p:sp>
      <p:sp>
        <p:nvSpPr>
          <p:cNvPr id="3" name="Espaço Reservado para Conteúdo 2"/>
          <p:cNvSpPr>
            <a:spLocks noGrp="1"/>
          </p:cNvSpPr>
          <p:nvPr>
            <p:ph idx="1"/>
          </p:nvPr>
        </p:nvSpPr>
        <p:spPr>
          <a:xfrm>
            <a:off x="71438" y="1196975"/>
            <a:ext cx="4238620" cy="5381625"/>
          </a:xfrm>
        </p:spPr>
        <p:txBody>
          <a:bodyPr/>
          <a:lstStyle/>
          <a:p>
            <a:r>
              <a:rPr lang="en-US" dirty="0"/>
              <a:t>K=0:0.01:3; </a:t>
            </a:r>
          </a:p>
          <a:p>
            <a:r>
              <a:rPr lang="en-US" dirty="0"/>
              <a:t>step(</a:t>
            </a:r>
            <a:r>
              <a:rPr lang="en-US" dirty="0" err="1"/>
              <a:t>Ts,Tpd,Tpid</a:t>
            </a:r>
            <a:r>
              <a:rPr lang="en-US" dirty="0"/>
              <a:t>)</a:t>
            </a:r>
          </a:p>
          <a:p>
            <a:r>
              <a:rPr lang="en-US" dirty="0" err="1"/>
              <a:t>Acertou</a:t>
            </a:r>
            <a:r>
              <a:rPr lang="en-US" dirty="0"/>
              <a:t>-se o tempo de </a:t>
            </a:r>
            <a:r>
              <a:rPr lang="en-US" dirty="0" err="1"/>
              <a:t>pico</a:t>
            </a:r>
            <a:endParaRPr lang="en-US" dirty="0"/>
          </a:p>
          <a:p>
            <a:r>
              <a:rPr lang="en-US" dirty="0" err="1"/>
              <a:t>Corrige</a:t>
            </a:r>
            <a:r>
              <a:rPr lang="en-US" dirty="0"/>
              <a:t>-se o </a:t>
            </a:r>
            <a:r>
              <a:rPr lang="en-US" dirty="0" err="1"/>
              <a:t>erro</a:t>
            </a:r>
            <a:r>
              <a:rPr lang="en-US" dirty="0"/>
              <a:t> (</a:t>
            </a:r>
            <a:r>
              <a:rPr lang="en-US" dirty="0" err="1"/>
              <a:t>apesar</a:t>
            </a:r>
            <a:r>
              <a:rPr lang="en-US" dirty="0"/>
              <a:t> da forma </a:t>
            </a:r>
            <a:r>
              <a:rPr lang="en-US" dirty="0" err="1"/>
              <a:t>lenta</a:t>
            </a:r>
            <a:r>
              <a:rPr lang="en-US" dirty="0"/>
              <a:t>)</a:t>
            </a:r>
          </a:p>
          <a:p>
            <a:r>
              <a:rPr lang="en-US" dirty="0"/>
              <a:t>Para </a:t>
            </a:r>
            <a:r>
              <a:rPr lang="en-US" dirty="0" err="1"/>
              <a:t>melhorar</a:t>
            </a:r>
            <a:r>
              <a:rPr lang="en-US" dirty="0"/>
              <a:t> </a:t>
            </a:r>
            <a:r>
              <a:rPr lang="en-US" dirty="0" err="1"/>
              <a:t>pode</a:t>
            </a:r>
            <a:r>
              <a:rPr lang="en-US" dirty="0"/>
              <a:t>-se </a:t>
            </a:r>
            <a:r>
              <a:rPr lang="en-US" dirty="0" err="1"/>
              <a:t>tentar</a:t>
            </a:r>
            <a:r>
              <a:rPr lang="en-US" dirty="0"/>
              <a:t> </a:t>
            </a:r>
            <a:r>
              <a:rPr lang="en-US" dirty="0" err="1"/>
              <a:t>afastar</a:t>
            </a:r>
            <a:r>
              <a:rPr lang="en-US" dirty="0"/>
              <a:t> o zero do PI</a:t>
            </a:r>
            <a:endParaRPr lang="pt-BR" dirty="0"/>
          </a:p>
        </p:txBody>
      </p:sp>
      <p:pic>
        <p:nvPicPr>
          <p:cNvPr id="117763" name="Picture 3"/>
          <p:cNvPicPr>
            <a:picLocks noChangeAspect="1" noChangeArrowheads="1"/>
          </p:cNvPicPr>
          <p:nvPr/>
        </p:nvPicPr>
        <p:blipFill>
          <a:blip r:embed="rId2" cstate="print"/>
          <a:srcRect/>
          <a:stretch>
            <a:fillRect/>
          </a:stretch>
        </p:blipFill>
        <p:spPr bwMode="auto">
          <a:xfrm>
            <a:off x="3167050" y="1214422"/>
            <a:ext cx="6667528" cy="55721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Tentativa</a:t>
            </a:r>
            <a:r>
              <a:rPr lang="en-US" dirty="0"/>
              <a:t> com o zero do PI </a:t>
            </a:r>
            <a:r>
              <a:rPr lang="en-US" dirty="0" err="1"/>
              <a:t>em</a:t>
            </a:r>
            <a:r>
              <a:rPr lang="en-US" dirty="0"/>
              <a:t> -1.9</a:t>
            </a:r>
            <a:endParaRPr lang="pt-BR" dirty="0"/>
          </a:p>
        </p:txBody>
      </p:sp>
      <p:sp>
        <p:nvSpPr>
          <p:cNvPr id="3" name="Espaço Reservado para Conteúdo 2"/>
          <p:cNvSpPr>
            <a:spLocks noGrp="1"/>
          </p:cNvSpPr>
          <p:nvPr>
            <p:ph idx="1"/>
          </p:nvPr>
        </p:nvSpPr>
        <p:spPr/>
        <p:txBody>
          <a:bodyPr/>
          <a:lstStyle/>
          <a:p>
            <a:r>
              <a:rPr lang="en-US" dirty="0"/>
              <a:t> pi6=</a:t>
            </a:r>
            <a:r>
              <a:rPr lang="en-US" dirty="0" err="1"/>
              <a:t>tf</a:t>
            </a:r>
            <a:r>
              <a:rPr lang="en-US" dirty="0"/>
              <a:t>([1 1.9],[1 0]);</a:t>
            </a:r>
          </a:p>
          <a:p>
            <a:r>
              <a:rPr lang="en-US" dirty="0"/>
              <a:t> GHpid6=</a:t>
            </a:r>
            <a:r>
              <a:rPr lang="en-US" dirty="0" err="1"/>
              <a:t>GHpd</a:t>
            </a:r>
            <a:r>
              <a:rPr lang="en-US" dirty="0"/>
              <a:t>*pi6;</a:t>
            </a:r>
          </a:p>
          <a:p>
            <a:r>
              <a:rPr lang="en-US" dirty="0"/>
              <a:t> </a:t>
            </a:r>
            <a:r>
              <a:rPr lang="en-US" dirty="0" err="1"/>
              <a:t>rlocus</a:t>
            </a:r>
            <a:r>
              <a:rPr lang="en-US" dirty="0"/>
              <a:t>(GHpid6);</a:t>
            </a:r>
            <a:r>
              <a:rPr lang="en-US" dirty="0" err="1"/>
              <a:t>sgrid</a:t>
            </a:r>
            <a:r>
              <a:rPr lang="en-US" dirty="0"/>
              <a:t>(z,0);axis([-30 0 0 35]);</a:t>
            </a:r>
          </a:p>
          <a:p>
            <a:r>
              <a:rPr lang="en-US" dirty="0"/>
              <a:t> </a:t>
            </a:r>
            <a:r>
              <a:rPr lang="en-US" dirty="0" err="1"/>
              <a:t>Obtemos</a:t>
            </a:r>
            <a:r>
              <a:rPr lang="en-US" dirty="0"/>
              <a:t> Kpid6 = 3.44;</a:t>
            </a:r>
          </a:p>
          <a:p>
            <a:r>
              <a:rPr lang="en-US" dirty="0"/>
              <a:t> Tpid6=feedback(Kpid6*GHpid6,1);</a:t>
            </a:r>
          </a:p>
          <a:p>
            <a:r>
              <a:rPr lang="en-US" dirty="0"/>
              <a:t> step(Ts,Tpd,Tpid,Tpid6,0:0.01:3);</a:t>
            </a:r>
          </a:p>
          <a:p>
            <a:r>
              <a:rPr lang="en-US" dirty="0" err="1"/>
              <a:t>Percebe</a:t>
            </a:r>
            <a:r>
              <a:rPr lang="en-US" dirty="0"/>
              <a:t>-se </a:t>
            </a:r>
            <a:r>
              <a:rPr lang="en-US" dirty="0" err="1"/>
              <a:t>que</a:t>
            </a:r>
            <a:r>
              <a:rPr lang="en-US" dirty="0"/>
              <a:t> o tempo de </a:t>
            </a:r>
            <a:r>
              <a:rPr lang="en-US" dirty="0" err="1"/>
              <a:t>assentamento</a:t>
            </a:r>
            <a:r>
              <a:rPr lang="en-US" dirty="0"/>
              <a:t> </a:t>
            </a:r>
            <a:r>
              <a:rPr lang="en-US" dirty="0" err="1"/>
              <a:t>melhora</a:t>
            </a:r>
            <a:r>
              <a:rPr lang="en-US" dirty="0"/>
              <a:t>, </a:t>
            </a:r>
            <a:r>
              <a:rPr lang="en-US" dirty="0" err="1"/>
              <a:t>mas</a:t>
            </a:r>
            <a:r>
              <a:rPr lang="en-US" dirty="0"/>
              <a:t> as </a:t>
            </a:r>
            <a:r>
              <a:rPr lang="en-US" dirty="0" err="1"/>
              <a:t>custas</a:t>
            </a:r>
            <a:r>
              <a:rPr lang="en-US" dirty="0"/>
              <a:t> de </a:t>
            </a:r>
            <a:r>
              <a:rPr lang="en-US" dirty="0" err="1"/>
              <a:t>uma</a:t>
            </a:r>
            <a:r>
              <a:rPr lang="en-US" dirty="0"/>
              <a:t> </a:t>
            </a:r>
            <a:r>
              <a:rPr lang="en-US" dirty="0" err="1"/>
              <a:t>piora</a:t>
            </a:r>
            <a:r>
              <a:rPr lang="en-US" dirty="0"/>
              <a:t> do tempo de </a:t>
            </a:r>
            <a:r>
              <a:rPr lang="en-US" dirty="0" err="1"/>
              <a:t>pico</a:t>
            </a:r>
            <a:r>
              <a:rPr lang="en-US" dirty="0"/>
              <a:t>. </a:t>
            </a:r>
            <a:r>
              <a:rPr lang="en-US" dirty="0" err="1"/>
              <a:t>Veja</a:t>
            </a:r>
            <a:r>
              <a:rPr lang="en-US" dirty="0"/>
              <a:t> </a:t>
            </a:r>
            <a:r>
              <a:rPr lang="en-US" dirty="0" err="1"/>
              <a:t>os</a:t>
            </a:r>
            <a:r>
              <a:rPr lang="en-US" dirty="0"/>
              <a:t> </a:t>
            </a:r>
            <a:r>
              <a:rPr lang="en-US" dirty="0" err="1"/>
              <a:t>gráficos</a:t>
            </a:r>
            <a:r>
              <a:rPr lang="en-US" dirty="0"/>
              <a:t> no </a:t>
            </a:r>
            <a:r>
              <a:rPr lang="en-US" dirty="0" err="1"/>
              <a:t>próximo</a:t>
            </a:r>
            <a:r>
              <a:rPr lang="en-US" dirty="0"/>
              <a:t> slide.</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Obtenção</a:t>
            </a:r>
            <a:r>
              <a:rPr lang="en-US" dirty="0"/>
              <a:t> do num e </a:t>
            </a:r>
            <a:r>
              <a:rPr lang="en-US" dirty="0" err="1"/>
              <a:t>dem</a:t>
            </a:r>
            <a:r>
              <a:rPr lang="en-US" dirty="0"/>
              <a:t> de </a:t>
            </a:r>
            <a:r>
              <a:rPr lang="en-US" dirty="0" err="1"/>
              <a:t>uma</a:t>
            </a:r>
            <a:r>
              <a:rPr lang="en-US" dirty="0"/>
              <a:t> T(s)</a:t>
            </a:r>
            <a:endParaRPr lang="pt-BR" dirty="0"/>
          </a:p>
        </p:txBody>
      </p:sp>
      <p:sp>
        <p:nvSpPr>
          <p:cNvPr id="3" name="Espaço Reservado para Conteúdo 2"/>
          <p:cNvSpPr>
            <a:spLocks noGrp="1"/>
          </p:cNvSpPr>
          <p:nvPr>
            <p:ph idx="1"/>
          </p:nvPr>
        </p:nvSpPr>
        <p:spPr/>
        <p:txBody>
          <a:bodyPr/>
          <a:lstStyle/>
          <a:p>
            <a:r>
              <a:rPr lang="en-US" dirty="0"/>
              <a:t> g6 = </a:t>
            </a:r>
            <a:r>
              <a:rPr lang="en-US" dirty="0" err="1"/>
              <a:t>tf</a:t>
            </a:r>
            <a:r>
              <a:rPr lang="en-US" dirty="0"/>
              <a:t>([1 3 0],[1 6 14 12])</a:t>
            </a:r>
          </a:p>
          <a:p>
            <a:r>
              <a:rPr lang="en-US" dirty="0"/>
              <a:t> [num6,den6]=</a:t>
            </a:r>
            <a:r>
              <a:rPr lang="en-US" dirty="0" err="1"/>
              <a:t>tfdata</a:t>
            </a:r>
            <a:r>
              <a:rPr lang="en-US" dirty="0"/>
              <a:t>(g6,’v’)</a:t>
            </a:r>
          </a:p>
          <a:p>
            <a:pPr lvl="1"/>
            <a:r>
              <a:rPr lang="en-US" dirty="0" err="1"/>
              <a:t>Obtém</a:t>
            </a:r>
            <a:r>
              <a:rPr lang="en-US" dirty="0"/>
              <a:t> o num. e den. de g6 </a:t>
            </a:r>
            <a:r>
              <a:rPr lang="en-US" dirty="0" err="1"/>
              <a:t>em</a:t>
            </a:r>
            <a:r>
              <a:rPr lang="en-US" dirty="0"/>
              <a:t> </a:t>
            </a:r>
            <a:r>
              <a:rPr lang="en-US" dirty="0" err="1"/>
              <a:t>formato</a:t>
            </a:r>
            <a:r>
              <a:rPr lang="en-US" dirty="0"/>
              <a:t> de </a:t>
            </a:r>
            <a:r>
              <a:rPr lang="en-US" dirty="0" err="1"/>
              <a:t>vetores</a:t>
            </a:r>
            <a:r>
              <a:rPr lang="en-US" dirty="0"/>
              <a:t> </a:t>
            </a:r>
            <a:r>
              <a:rPr lang="en-US" dirty="0" err="1"/>
              <a:t>linha</a:t>
            </a:r>
            <a:r>
              <a:rPr lang="en-US" dirty="0"/>
              <a:t>. Para </a:t>
            </a:r>
            <a:r>
              <a:rPr lang="en-US" dirty="0" err="1"/>
              <a:t>isso</a:t>
            </a:r>
            <a:r>
              <a:rPr lang="en-US" dirty="0"/>
              <a:t> é </a:t>
            </a:r>
            <a:r>
              <a:rPr lang="en-US" dirty="0" err="1"/>
              <a:t>essencial</a:t>
            </a:r>
            <a:r>
              <a:rPr lang="en-US" dirty="0"/>
              <a:t> a </a:t>
            </a:r>
            <a:r>
              <a:rPr lang="en-US" dirty="0" err="1"/>
              <a:t>opção</a:t>
            </a:r>
            <a:r>
              <a:rPr lang="en-US"/>
              <a:t> ‘v’.</a:t>
            </a:r>
            <a:endParaRPr lang="pt-BR"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Simulações</a:t>
            </a:r>
            <a:endParaRPr lang="pt-BR" dirty="0"/>
          </a:p>
        </p:txBody>
      </p:sp>
      <p:pic>
        <p:nvPicPr>
          <p:cNvPr id="118786" name="Picture 2"/>
          <p:cNvPicPr>
            <a:picLocks noChangeAspect="1" noChangeArrowheads="1"/>
          </p:cNvPicPr>
          <p:nvPr/>
        </p:nvPicPr>
        <p:blipFill>
          <a:blip r:embed="rId2" cstate="print"/>
          <a:srcRect/>
          <a:stretch>
            <a:fillRect/>
          </a:stretch>
        </p:blipFill>
        <p:spPr bwMode="auto">
          <a:xfrm>
            <a:off x="380967" y="1214422"/>
            <a:ext cx="9286941" cy="5214974"/>
          </a:xfrm>
          <a:prstGeom prst="rect">
            <a:avLst/>
          </a:prstGeom>
          <a:noFill/>
          <a:ln w="9525">
            <a:noFill/>
            <a:miter lim="800000"/>
            <a:headEnd/>
            <a:tailEnd/>
          </a:ln>
          <a:effectLst/>
        </p:spPr>
      </p:pic>
      <p:sp>
        <p:nvSpPr>
          <p:cNvPr id="5" name="CaixaDeTexto 4"/>
          <p:cNvSpPr txBox="1"/>
          <p:nvPr/>
        </p:nvSpPr>
        <p:spPr>
          <a:xfrm>
            <a:off x="6167446" y="3500438"/>
            <a:ext cx="2438488" cy="400110"/>
          </a:xfrm>
          <a:prstGeom prst="rect">
            <a:avLst/>
          </a:prstGeom>
          <a:noFill/>
        </p:spPr>
        <p:txBody>
          <a:bodyPr wrap="none" rtlCol="0">
            <a:spAutoFit/>
          </a:bodyPr>
          <a:lstStyle/>
          <a:p>
            <a:r>
              <a:rPr lang="en-US" sz="2000" dirty="0" err="1">
                <a:latin typeface="+mn-lt"/>
              </a:rPr>
              <a:t>Não</a:t>
            </a:r>
            <a:r>
              <a:rPr lang="en-US" sz="2000" dirty="0">
                <a:latin typeface="+mn-lt"/>
              </a:rPr>
              <a:t> </a:t>
            </a:r>
            <a:r>
              <a:rPr lang="en-US" sz="2000" dirty="0" err="1">
                <a:latin typeface="+mn-lt"/>
              </a:rPr>
              <a:t>Compensado</a:t>
            </a:r>
            <a:endParaRPr lang="pt-BR" sz="2000" dirty="0">
              <a:latin typeface="+mn-lt"/>
            </a:endParaRPr>
          </a:p>
        </p:txBody>
      </p:sp>
      <p:sp>
        <p:nvSpPr>
          <p:cNvPr id="6" name="CaixaDeTexto 5"/>
          <p:cNvSpPr txBox="1"/>
          <p:nvPr/>
        </p:nvSpPr>
        <p:spPr>
          <a:xfrm>
            <a:off x="1881166" y="2500306"/>
            <a:ext cx="445956" cy="400110"/>
          </a:xfrm>
          <a:prstGeom prst="rect">
            <a:avLst/>
          </a:prstGeom>
          <a:noFill/>
        </p:spPr>
        <p:txBody>
          <a:bodyPr wrap="none" rtlCol="0">
            <a:spAutoFit/>
          </a:bodyPr>
          <a:lstStyle/>
          <a:p>
            <a:r>
              <a:rPr lang="en-US" sz="2000" dirty="0">
                <a:latin typeface="+mn-lt"/>
              </a:rPr>
              <a:t>PI</a:t>
            </a:r>
            <a:endParaRPr lang="pt-BR" sz="2000" dirty="0">
              <a:latin typeface="+mn-lt"/>
            </a:endParaRPr>
          </a:p>
        </p:txBody>
      </p:sp>
      <p:sp>
        <p:nvSpPr>
          <p:cNvPr id="7" name="CaixaDeTexto 6"/>
          <p:cNvSpPr txBox="1"/>
          <p:nvPr/>
        </p:nvSpPr>
        <p:spPr>
          <a:xfrm>
            <a:off x="2792532" y="2385948"/>
            <a:ext cx="1386918" cy="400110"/>
          </a:xfrm>
          <a:prstGeom prst="rect">
            <a:avLst/>
          </a:prstGeom>
          <a:noFill/>
        </p:spPr>
        <p:txBody>
          <a:bodyPr wrap="none" rtlCol="0">
            <a:spAutoFit/>
          </a:bodyPr>
          <a:lstStyle/>
          <a:p>
            <a:r>
              <a:rPr lang="en-US" sz="2000" dirty="0">
                <a:latin typeface="+mn-lt"/>
              </a:rPr>
              <a:t>PID I e II</a:t>
            </a:r>
            <a:endParaRPr lang="pt-BR" sz="2000" dirty="0">
              <a:latin typeface="+mn-lt"/>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ítulo 1"/>
          <p:cNvSpPr>
            <a:spLocks noGrp="1"/>
          </p:cNvSpPr>
          <p:nvPr>
            <p:ph type="title"/>
          </p:nvPr>
        </p:nvSpPr>
        <p:spPr/>
        <p:txBody>
          <a:bodyPr/>
          <a:lstStyle/>
          <a:p>
            <a:r>
              <a:rPr lang="en-US"/>
              <a:t>Exercício : Exemplo 9.6, Nise, pag.381</a:t>
            </a:r>
            <a:endParaRPr lang="pt-BR"/>
          </a:p>
        </p:txBody>
      </p:sp>
      <p:sp>
        <p:nvSpPr>
          <p:cNvPr id="91138" name="Espaço Reservado para Conteúdo 2"/>
          <p:cNvSpPr>
            <a:spLocks noGrp="1"/>
          </p:cNvSpPr>
          <p:nvPr>
            <p:ph idx="1"/>
          </p:nvPr>
        </p:nvSpPr>
        <p:spPr/>
        <p:txBody>
          <a:bodyPr/>
          <a:lstStyle/>
          <a:p>
            <a:r>
              <a:rPr lang="en-US" dirty="0" err="1"/>
              <a:t>Compensador</a:t>
            </a:r>
            <a:r>
              <a:rPr lang="en-US" dirty="0"/>
              <a:t> </a:t>
            </a:r>
            <a:r>
              <a:rPr lang="en-US" dirty="0" err="1"/>
              <a:t>por</a:t>
            </a:r>
            <a:r>
              <a:rPr lang="en-US" dirty="0"/>
              <a:t> </a:t>
            </a:r>
            <a:r>
              <a:rPr lang="en-US" dirty="0" err="1"/>
              <a:t>atraso</a:t>
            </a:r>
            <a:r>
              <a:rPr lang="en-US" dirty="0"/>
              <a:t> e </a:t>
            </a:r>
            <a:r>
              <a:rPr lang="en-US" dirty="0" err="1"/>
              <a:t>avanço</a:t>
            </a:r>
            <a:r>
              <a:rPr lang="en-US" dirty="0"/>
              <a:t> de </a:t>
            </a:r>
            <a:r>
              <a:rPr lang="en-US" dirty="0" err="1"/>
              <a:t>fase</a:t>
            </a:r>
            <a:endParaRPr lang="en-US" dirty="0"/>
          </a:p>
          <a:p>
            <a:pPr lvl="1"/>
            <a:r>
              <a:rPr lang="en-US" dirty="0" err="1"/>
              <a:t>Estratégia</a:t>
            </a:r>
            <a:r>
              <a:rPr lang="en-US" dirty="0"/>
              <a:t> </a:t>
            </a:r>
            <a:r>
              <a:rPr lang="en-US" dirty="0" err="1"/>
              <a:t>geral</a:t>
            </a:r>
            <a:r>
              <a:rPr lang="en-US" dirty="0"/>
              <a:t> :</a:t>
            </a:r>
          </a:p>
          <a:p>
            <a:pPr lvl="2"/>
            <a:r>
              <a:rPr lang="en-US" dirty="0" err="1"/>
              <a:t>Mesmo</a:t>
            </a:r>
            <a:r>
              <a:rPr lang="en-US" dirty="0"/>
              <a:t> </a:t>
            </a:r>
            <a:r>
              <a:rPr lang="en-US" dirty="0" err="1"/>
              <a:t>sistema</a:t>
            </a:r>
            <a:r>
              <a:rPr lang="en-US" dirty="0"/>
              <a:t> do </a:t>
            </a:r>
            <a:r>
              <a:rPr lang="en-US" dirty="0" err="1"/>
              <a:t>exemplo</a:t>
            </a:r>
            <a:r>
              <a:rPr lang="en-US" dirty="0"/>
              <a:t> anterior</a:t>
            </a:r>
          </a:p>
          <a:p>
            <a:pPr lvl="2"/>
            <a:r>
              <a:rPr lang="en-US" dirty="0" err="1"/>
              <a:t>Considerar</a:t>
            </a:r>
            <a:r>
              <a:rPr lang="en-US" dirty="0"/>
              <a:t> o </a:t>
            </a:r>
            <a:r>
              <a:rPr lang="en-US" dirty="0" err="1"/>
              <a:t>efeito</a:t>
            </a:r>
            <a:r>
              <a:rPr lang="en-US" dirty="0"/>
              <a:t> dos </a:t>
            </a:r>
            <a:r>
              <a:rPr lang="en-US" dirty="0" err="1"/>
              <a:t>polos</a:t>
            </a:r>
            <a:r>
              <a:rPr lang="en-US" dirty="0"/>
              <a:t> e zeros </a:t>
            </a:r>
            <a:r>
              <a:rPr lang="en-US" dirty="0" err="1"/>
              <a:t>adicionais</a:t>
            </a:r>
            <a:endParaRPr lang="en-US" dirty="0"/>
          </a:p>
          <a:p>
            <a:pPr lvl="2"/>
            <a:r>
              <a:rPr lang="en-US" dirty="0" err="1"/>
              <a:t>Demais</a:t>
            </a:r>
            <a:r>
              <a:rPr lang="en-US" dirty="0"/>
              <a:t> </a:t>
            </a:r>
            <a:r>
              <a:rPr lang="en-US" dirty="0" err="1"/>
              <a:t>etapas</a:t>
            </a:r>
            <a:r>
              <a:rPr lang="en-US" dirty="0"/>
              <a:t> </a:t>
            </a:r>
            <a:r>
              <a:rPr lang="en-US" dirty="0" err="1"/>
              <a:t>iguais</a:t>
            </a:r>
            <a:endParaRPr lang="en-US" dirty="0"/>
          </a:p>
          <a:p>
            <a:pPr lvl="1"/>
            <a:endParaRPr lang="en-US" dirty="0"/>
          </a:p>
          <a:p>
            <a:r>
              <a:rPr lang="en-US" dirty="0"/>
              <a:t>G(s)=K/(s(s+6)(s+10))</a:t>
            </a:r>
          </a:p>
          <a:p>
            <a:pPr lvl="1"/>
            <a:r>
              <a:rPr lang="en-US" dirty="0" err="1"/>
              <a:t>Deseja</a:t>
            </a:r>
            <a:r>
              <a:rPr lang="en-US" dirty="0"/>
              <a:t>-se :</a:t>
            </a:r>
          </a:p>
          <a:p>
            <a:pPr lvl="2"/>
            <a:r>
              <a:rPr lang="en-US" dirty="0"/>
              <a:t> UP=20%</a:t>
            </a:r>
          </a:p>
          <a:p>
            <a:pPr lvl="2"/>
            <a:r>
              <a:rPr lang="en-US" dirty="0"/>
              <a:t> </a:t>
            </a:r>
            <a:r>
              <a:rPr lang="en-US" dirty="0" err="1"/>
              <a:t>Ts_compensado</a:t>
            </a:r>
            <a:r>
              <a:rPr lang="en-US" dirty="0"/>
              <a:t> = </a:t>
            </a:r>
            <a:r>
              <a:rPr lang="en-US" dirty="0" err="1"/>
              <a:t>Ts_não_compensado</a:t>
            </a:r>
            <a:r>
              <a:rPr lang="en-US" dirty="0"/>
              <a:t>/2</a:t>
            </a:r>
          </a:p>
          <a:p>
            <a:pPr lvl="2"/>
            <a:r>
              <a:rPr lang="en-US" dirty="0"/>
              <a:t> </a:t>
            </a:r>
            <a:r>
              <a:rPr lang="en-US" dirty="0" err="1"/>
              <a:t>Erro_rampa_comp</a:t>
            </a:r>
            <a:r>
              <a:rPr lang="en-US" dirty="0"/>
              <a:t> = </a:t>
            </a:r>
            <a:r>
              <a:rPr lang="en-US" dirty="0" err="1"/>
              <a:t>Erro_rampa_não_comp</a:t>
            </a:r>
            <a:r>
              <a:rPr lang="en-US" dirty="0"/>
              <a:t>/10</a:t>
            </a:r>
            <a:endParaRPr lang="pt-BR"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1o – Ponto de </a:t>
            </a:r>
            <a:r>
              <a:rPr lang="en-US" dirty="0" err="1"/>
              <a:t>Operação</a:t>
            </a:r>
            <a:r>
              <a:rPr lang="en-US" dirty="0"/>
              <a:t> </a:t>
            </a:r>
            <a:r>
              <a:rPr lang="en-US" dirty="0" err="1"/>
              <a:t>Atual</a:t>
            </a:r>
            <a:endParaRPr lang="pt-BR" dirty="0"/>
          </a:p>
        </p:txBody>
      </p:sp>
      <p:sp>
        <p:nvSpPr>
          <p:cNvPr id="3" name="Espaço Reservado para Conteúdo 2"/>
          <p:cNvSpPr>
            <a:spLocks noGrp="1"/>
          </p:cNvSpPr>
          <p:nvPr>
            <p:ph idx="1"/>
          </p:nvPr>
        </p:nvSpPr>
        <p:spPr/>
        <p:txBody>
          <a:bodyPr/>
          <a:lstStyle/>
          <a:p>
            <a:r>
              <a:rPr lang="en-US" dirty="0"/>
              <a:t> UP =20%;z=-</a:t>
            </a:r>
            <a:r>
              <a:rPr lang="en-US" dirty="0" err="1"/>
              <a:t>ln</a:t>
            </a:r>
            <a:r>
              <a:rPr lang="en-US" dirty="0"/>
              <a:t>(UP)/</a:t>
            </a:r>
            <a:r>
              <a:rPr lang="en-US" dirty="0" err="1"/>
              <a:t>sqrt</a:t>
            </a:r>
            <a:r>
              <a:rPr lang="en-US" dirty="0"/>
              <a:t>(</a:t>
            </a:r>
            <a:r>
              <a:rPr lang="en-US" dirty="0" err="1"/>
              <a:t>ln</a:t>
            </a:r>
            <a:r>
              <a:rPr lang="en-US" dirty="0"/>
              <a:t>(UP)</a:t>
            </a:r>
            <a:r>
              <a:rPr lang="en-US" baseline="30000" dirty="0"/>
              <a:t>2</a:t>
            </a:r>
            <a:r>
              <a:rPr lang="en-US" dirty="0"/>
              <a:t>+pi</a:t>
            </a:r>
            <a:r>
              <a:rPr lang="en-US" baseline="30000" dirty="0"/>
              <a:t>2</a:t>
            </a:r>
            <a:r>
              <a:rPr lang="en-US" dirty="0"/>
              <a:t>);</a:t>
            </a:r>
          </a:p>
          <a:p>
            <a:r>
              <a:rPr lang="en-US" dirty="0"/>
              <a:t> GH=</a:t>
            </a:r>
            <a:r>
              <a:rPr lang="en-US" dirty="0" err="1"/>
              <a:t>tf</a:t>
            </a:r>
            <a:r>
              <a:rPr lang="en-US" dirty="0"/>
              <a:t>([1],poly([0 -6 -10]));</a:t>
            </a:r>
          </a:p>
          <a:p>
            <a:r>
              <a:rPr lang="en-US" dirty="0"/>
              <a:t> </a:t>
            </a:r>
            <a:r>
              <a:rPr lang="en-US" dirty="0" err="1"/>
              <a:t>rlocus</a:t>
            </a:r>
            <a:r>
              <a:rPr lang="en-US" dirty="0"/>
              <a:t>(GH); </a:t>
            </a:r>
            <a:r>
              <a:rPr lang="en-US" dirty="0" err="1"/>
              <a:t>sgrid</a:t>
            </a:r>
            <a:r>
              <a:rPr lang="en-US" dirty="0"/>
              <a:t>(s,0);</a:t>
            </a:r>
          </a:p>
          <a:p>
            <a:r>
              <a:rPr lang="en-US" dirty="0"/>
              <a:t> </a:t>
            </a:r>
            <a:r>
              <a:rPr lang="en-US" dirty="0" err="1"/>
              <a:t>Rootlocus</a:t>
            </a:r>
            <a:r>
              <a:rPr lang="en-US" dirty="0"/>
              <a:t> de GH no </a:t>
            </a:r>
            <a:r>
              <a:rPr lang="en-US" dirty="0" err="1"/>
              <a:t>próximo</a:t>
            </a:r>
            <a:r>
              <a:rPr lang="en-US" dirty="0"/>
              <a:t> slide</a:t>
            </a:r>
            <a:endParaRPr lang="pt-BR"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Rootlocus</a:t>
            </a:r>
            <a:r>
              <a:rPr lang="en-US" dirty="0"/>
              <a:t> de GH (</a:t>
            </a:r>
            <a:r>
              <a:rPr lang="en-US" dirty="0" err="1"/>
              <a:t>não</a:t>
            </a:r>
            <a:r>
              <a:rPr lang="en-US" dirty="0"/>
              <a:t> </a:t>
            </a:r>
            <a:r>
              <a:rPr lang="en-US" dirty="0" err="1"/>
              <a:t>compensado</a:t>
            </a:r>
            <a:r>
              <a:rPr lang="en-US" dirty="0"/>
              <a:t>)</a:t>
            </a:r>
            <a:endParaRPr lang="pt-BR" dirty="0"/>
          </a:p>
        </p:txBody>
      </p:sp>
      <p:sp>
        <p:nvSpPr>
          <p:cNvPr id="3" name="Espaço Reservado para Conteúdo 2"/>
          <p:cNvSpPr>
            <a:spLocks noGrp="1"/>
          </p:cNvSpPr>
          <p:nvPr>
            <p:ph idx="1"/>
          </p:nvPr>
        </p:nvSpPr>
        <p:spPr>
          <a:xfrm>
            <a:off x="95216" y="1196975"/>
            <a:ext cx="4230684" cy="5381625"/>
          </a:xfrm>
        </p:spPr>
        <p:txBody>
          <a:bodyPr/>
          <a:lstStyle/>
          <a:p>
            <a:r>
              <a:rPr lang="en-US" dirty="0"/>
              <a:t>K=193</a:t>
            </a:r>
          </a:p>
          <a:p>
            <a:r>
              <a:rPr lang="en-US" dirty="0"/>
              <a:t> </a:t>
            </a:r>
            <a:r>
              <a:rPr lang="en-US" dirty="0" err="1"/>
              <a:t>polos</a:t>
            </a:r>
            <a:r>
              <a:rPr lang="en-US" dirty="0"/>
              <a:t> = -1,79+j3,51</a:t>
            </a:r>
          </a:p>
          <a:p>
            <a:endParaRPr lang="en-US" dirty="0"/>
          </a:p>
          <a:p>
            <a:r>
              <a:rPr lang="en-US" dirty="0" err="1"/>
              <a:t>Desempenho</a:t>
            </a:r>
            <a:r>
              <a:rPr lang="en-US" dirty="0"/>
              <a:t> </a:t>
            </a:r>
            <a:r>
              <a:rPr lang="en-US" dirty="0" err="1"/>
              <a:t>calculado</a:t>
            </a:r>
            <a:r>
              <a:rPr lang="en-US" dirty="0"/>
              <a:t> no </a:t>
            </a:r>
            <a:r>
              <a:rPr lang="en-US" dirty="0" err="1"/>
              <a:t>próximo</a:t>
            </a:r>
            <a:r>
              <a:rPr lang="en-US" dirty="0"/>
              <a:t> slide</a:t>
            </a:r>
            <a:endParaRPr lang="pt-BR" dirty="0"/>
          </a:p>
        </p:txBody>
      </p:sp>
      <p:pic>
        <p:nvPicPr>
          <p:cNvPr id="116738" name="Picture 2"/>
          <p:cNvPicPr>
            <a:picLocks noChangeAspect="1" noChangeArrowheads="1"/>
          </p:cNvPicPr>
          <p:nvPr/>
        </p:nvPicPr>
        <p:blipFill>
          <a:blip r:embed="rId2" cstate="print"/>
          <a:srcRect/>
          <a:stretch>
            <a:fillRect/>
          </a:stretch>
        </p:blipFill>
        <p:spPr bwMode="auto">
          <a:xfrm>
            <a:off x="3667116" y="1000108"/>
            <a:ext cx="6167481" cy="5500726"/>
          </a:xfrm>
          <a:prstGeom prst="rect">
            <a:avLst/>
          </a:prstGeom>
          <a:noFill/>
          <a:ln w="9525">
            <a:noFill/>
            <a:miter lim="800000"/>
            <a:headEnd/>
            <a:tailEnd/>
          </a:ln>
          <a:effectLst/>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Desempenho</a:t>
            </a:r>
            <a:r>
              <a:rPr lang="en-US" dirty="0"/>
              <a:t> do </a:t>
            </a:r>
            <a:r>
              <a:rPr lang="en-US" dirty="0" err="1"/>
              <a:t>sistema</a:t>
            </a:r>
            <a:r>
              <a:rPr lang="en-US" dirty="0"/>
              <a:t> </a:t>
            </a:r>
            <a:r>
              <a:rPr lang="en-US" dirty="0" err="1"/>
              <a:t>não</a:t>
            </a:r>
            <a:r>
              <a:rPr lang="en-US" dirty="0"/>
              <a:t> </a:t>
            </a:r>
            <a:r>
              <a:rPr lang="en-US" dirty="0" err="1"/>
              <a:t>compens</a:t>
            </a:r>
            <a:r>
              <a:rPr lang="en-US" dirty="0"/>
              <a:t>.</a:t>
            </a:r>
            <a:endParaRPr lang="pt-BR" dirty="0"/>
          </a:p>
        </p:txBody>
      </p:sp>
      <p:sp>
        <p:nvSpPr>
          <p:cNvPr id="3" name="Espaço Reservado para Conteúdo 2"/>
          <p:cNvSpPr>
            <a:spLocks noGrp="1"/>
          </p:cNvSpPr>
          <p:nvPr>
            <p:ph idx="1"/>
          </p:nvPr>
        </p:nvSpPr>
        <p:spPr>
          <a:xfrm>
            <a:off x="293688" y="785794"/>
            <a:ext cx="9340850" cy="5381625"/>
          </a:xfrm>
        </p:spPr>
        <p:txBody>
          <a:bodyPr/>
          <a:lstStyle/>
          <a:p>
            <a:r>
              <a:rPr lang="en-US" dirty="0"/>
              <a:t>K=193; </a:t>
            </a:r>
            <a:r>
              <a:rPr lang="en-US" dirty="0" err="1"/>
              <a:t>polos</a:t>
            </a:r>
            <a:r>
              <a:rPr lang="en-US" dirty="0"/>
              <a:t> = -1,79+j3,51;</a:t>
            </a:r>
          </a:p>
          <a:p>
            <a:r>
              <a:rPr lang="en-US" dirty="0"/>
              <a:t> Ts = 4/Real = 4/1,79 = 2,2346 </a:t>
            </a:r>
            <a:r>
              <a:rPr lang="en-US" dirty="0" err="1"/>
              <a:t>segundos</a:t>
            </a:r>
            <a:endParaRPr lang="en-US" dirty="0"/>
          </a:p>
          <a:p>
            <a:r>
              <a:rPr lang="en-US" dirty="0"/>
              <a:t> </a:t>
            </a:r>
            <a:r>
              <a:rPr lang="en-US" dirty="0" err="1"/>
              <a:t>Ts</a:t>
            </a:r>
            <a:r>
              <a:rPr lang="en-US" baseline="-25000" dirty="0" err="1"/>
              <a:t>comp</a:t>
            </a:r>
            <a:r>
              <a:rPr lang="en-US" dirty="0"/>
              <a:t> = 2,2346/2 = 1,1173 </a:t>
            </a:r>
            <a:r>
              <a:rPr lang="en-US" dirty="0" err="1"/>
              <a:t>segundos</a:t>
            </a:r>
            <a:endParaRPr lang="en-US" dirty="0"/>
          </a:p>
          <a:p>
            <a:r>
              <a:rPr lang="en-US" dirty="0"/>
              <a:t> </a:t>
            </a:r>
            <a:r>
              <a:rPr lang="en-US" dirty="0" err="1"/>
              <a:t>Real</a:t>
            </a:r>
            <a:r>
              <a:rPr lang="en-US" baseline="-25000" dirty="0" err="1"/>
              <a:t>comp</a:t>
            </a:r>
            <a:r>
              <a:rPr lang="en-US" dirty="0"/>
              <a:t> = 4/</a:t>
            </a:r>
            <a:r>
              <a:rPr lang="en-US" dirty="0" err="1"/>
              <a:t>Ts</a:t>
            </a:r>
            <a:r>
              <a:rPr lang="en-US" baseline="-25000" dirty="0" err="1"/>
              <a:t>comp</a:t>
            </a:r>
            <a:r>
              <a:rPr lang="en-US" dirty="0"/>
              <a:t> = 3,58</a:t>
            </a:r>
          </a:p>
          <a:p>
            <a:r>
              <a:rPr lang="en-US" dirty="0"/>
              <a:t> Ts = 4/(</a:t>
            </a:r>
            <a:r>
              <a:rPr lang="en-US" dirty="0" err="1"/>
              <a:t>zeta.wn</a:t>
            </a:r>
            <a:r>
              <a:rPr lang="en-US" dirty="0"/>
              <a:t>) ; zeta = 0,456 ( UP=20% );</a:t>
            </a:r>
          </a:p>
          <a:p>
            <a:r>
              <a:rPr lang="en-US" dirty="0"/>
              <a:t> </a:t>
            </a:r>
            <a:r>
              <a:rPr lang="en-US" dirty="0" err="1"/>
              <a:t>wn</a:t>
            </a:r>
            <a:r>
              <a:rPr lang="en-US" dirty="0"/>
              <a:t> = 4/(</a:t>
            </a:r>
            <a:r>
              <a:rPr lang="en-US" dirty="0" err="1"/>
              <a:t>zeta.Ts</a:t>
            </a:r>
            <a:r>
              <a:rPr lang="en-US" baseline="-25000" dirty="0" err="1"/>
              <a:t>comp</a:t>
            </a:r>
            <a:r>
              <a:rPr lang="en-US" dirty="0"/>
              <a:t>) = 4/(0,456*1,115)</a:t>
            </a:r>
          </a:p>
          <a:p>
            <a:r>
              <a:rPr lang="en-US" dirty="0"/>
              <a:t> </a:t>
            </a:r>
            <a:r>
              <a:rPr lang="en-US" dirty="0" err="1"/>
              <a:t>wn</a:t>
            </a:r>
            <a:r>
              <a:rPr lang="en-US" dirty="0"/>
              <a:t> = 7,851</a:t>
            </a:r>
          </a:p>
          <a:p>
            <a:r>
              <a:rPr lang="en-US" dirty="0"/>
              <a:t> </a:t>
            </a:r>
            <a:r>
              <a:rPr lang="en-US" dirty="0" err="1"/>
              <a:t>Imaginário</a:t>
            </a:r>
            <a:r>
              <a:rPr lang="en-US" dirty="0"/>
              <a:t> = wd = </a:t>
            </a:r>
            <a:r>
              <a:rPr lang="en-US" dirty="0" err="1"/>
              <a:t>wn</a:t>
            </a:r>
            <a:r>
              <a:rPr lang="en-US" dirty="0"/>
              <a:t>*</a:t>
            </a:r>
            <a:r>
              <a:rPr lang="en-US" dirty="0" err="1"/>
              <a:t>sqrt</a:t>
            </a:r>
            <a:r>
              <a:rPr lang="en-US" dirty="0"/>
              <a:t>(1-zeta^2)</a:t>
            </a:r>
          </a:p>
          <a:p>
            <a:r>
              <a:rPr lang="en-US" dirty="0"/>
              <a:t> </a:t>
            </a:r>
            <a:r>
              <a:rPr lang="en-US" dirty="0" err="1"/>
              <a:t>Imaginário</a:t>
            </a:r>
            <a:r>
              <a:rPr lang="en-US" dirty="0"/>
              <a:t> = 6,987</a:t>
            </a:r>
          </a:p>
          <a:p>
            <a:r>
              <a:rPr lang="en-US" dirty="0"/>
              <a:t> Novo </a:t>
            </a:r>
            <a:r>
              <a:rPr lang="en-US" dirty="0" err="1"/>
              <a:t>pto</a:t>
            </a:r>
            <a:r>
              <a:rPr lang="en-US" dirty="0"/>
              <a:t> </a:t>
            </a:r>
            <a:r>
              <a:rPr lang="en-US" dirty="0" err="1"/>
              <a:t>operação</a:t>
            </a:r>
            <a:r>
              <a:rPr lang="en-US" dirty="0"/>
              <a:t> = -3,58+6,987j</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Compensador</a:t>
            </a:r>
            <a:r>
              <a:rPr lang="en-US" dirty="0"/>
              <a:t> </a:t>
            </a:r>
            <a:r>
              <a:rPr lang="en-US" dirty="0" err="1"/>
              <a:t>por</a:t>
            </a:r>
            <a:r>
              <a:rPr lang="en-US" dirty="0"/>
              <a:t> </a:t>
            </a:r>
            <a:r>
              <a:rPr lang="en-US" dirty="0" err="1"/>
              <a:t>avanço</a:t>
            </a:r>
            <a:r>
              <a:rPr lang="en-US" dirty="0"/>
              <a:t> de </a:t>
            </a:r>
            <a:r>
              <a:rPr lang="en-US" dirty="0" err="1"/>
              <a:t>fase</a:t>
            </a:r>
            <a:endParaRPr lang="pt-BR" dirty="0"/>
          </a:p>
        </p:txBody>
      </p:sp>
      <p:sp>
        <p:nvSpPr>
          <p:cNvPr id="3" name="Espaço Reservado para Conteúdo 2"/>
          <p:cNvSpPr>
            <a:spLocks noGrp="1"/>
          </p:cNvSpPr>
          <p:nvPr>
            <p:ph idx="1"/>
          </p:nvPr>
        </p:nvSpPr>
        <p:spPr>
          <a:xfrm>
            <a:off x="293688" y="857256"/>
            <a:ext cx="9340850" cy="6072206"/>
          </a:xfrm>
        </p:spPr>
        <p:txBody>
          <a:bodyPr/>
          <a:lstStyle/>
          <a:p>
            <a:r>
              <a:rPr lang="en-US" dirty="0"/>
              <a:t>GH=1/(s(s+6)(s+10))</a:t>
            </a:r>
          </a:p>
          <a:p>
            <a:r>
              <a:rPr lang="en-US" dirty="0"/>
              <a:t> s</a:t>
            </a:r>
            <a:r>
              <a:rPr lang="en-US" baseline="-25000" dirty="0"/>
              <a:t>1</a:t>
            </a:r>
            <a:r>
              <a:rPr lang="en-US" dirty="0"/>
              <a:t>= -3,58+6,987j</a:t>
            </a:r>
          </a:p>
          <a:p>
            <a:r>
              <a:rPr lang="en-US" dirty="0" err="1"/>
              <a:t>G</a:t>
            </a:r>
            <a:r>
              <a:rPr lang="en-US" baseline="-25000" dirty="0" err="1"/>
              <a:t>av</a:t>
            </a:r>
            <a:r>
              <a:rPr lang="en-US" dirty="0"/>
              <a:t>=(</a:t>
            </a:r>
            <a:r>
              <a:rPr lang="en-US" dirty="0" err="1"/>
              <a:t>s+z</a:t>
            </a:r>
            <a:r>
              <a:rPr lang="en-US" baseline="-25000" dirty="0" err="1"/>
              <a:t>av</a:t>
            </a:r>
            <a:r>
              <a:rPr lang="en-US" dirty="0"/>
              <a:t>)/(</a:t>
            </a:r>
            <a:r>
              <a:rPr lang="en-US" dirty="0" err="1"/>
              <a:t>s+p</a:t>
            </a:r>
            <a:r>
              <a:rPr lang="en-US" baseline="-25000" dirty="0" err="1"/>
              <a:t>av</a:t>
            </a:r>
            <a:r>
              <a:rPr lang="en-US" dirty="0"/>
              <a:t>)</a:t>
            </a:r>
          </a:p>
          <a:p>
            <a:r>
              <a:rPr lang="en-US" dirty="0"/>
              <a:t>A </a:t>
            </a:r>
            <a:r>
              <a:rPr lang="en-US" dirty="0" err="1"/>
              <a:t>escolha</a:t>
            </a:r>
            <a:r>
              <a:rPr lang="en-US" dirty="0"/>
              <a:t> do zero do </a:t>
            </a:r>
            <a:r>
              <a:rPr lang="en-US" dirty="0" err="1"/>
              <a:t>compensador</a:t>
            </a:r>
            <a:r>
              <a:rPr lang="en-US" dirty="0"/>
              <a:t> é </a:t>
            </a:r>
            <a:r>
              <a:rPr lang="en-US" dirty="0" err="1"/>
              <a:t>arbitrária</a:t>
            </a:r>
            <a:endParaRPr lang="en-US" dirty="0"/>
          </a:p>
          <a:p>
            <a:r>
              <a:rPr lang="en-US" dirty="0" err="1"/>
              <a:t>Escolhemos</a:t>
            </a:r>
            <a:r>
              <a:rPr lang="en-US" dirty="0"/>
              <a:t> -6 </a:t>
            </a:r>
            <a:r>
              <a:rPr lang="en-US" dirty="0" err="1"/>
              <a:t>para</a:t>
            </a:r>
            <a:r>
              <a:rPr lang="en-US" dirty="0"/>
              <a:t> “</a:t>
            </a:r>
            <a:r>
              <a:rPr lang="en-US" dirty="0" err="1"/>
              <a:t>matar</a:t>
            </a:r>
            <a:r>
              <a:rPr lang="en-US" dirty="0"/>
              <a:t>” um dos </a:t>
            </a:r>
            <a:r>
              <a:rPr lang="en-US" dirty="0" err="1"/>
              <a:t>polos</a:t>
            </a:r>
            <a:r>
              <a:rPr lang="en-US" dirty="0"/>
              <a:t> de GH</a:t>
            </a:r>
          </a:p>
          <a:p>
            <a:r>
              <a:rPr lang="en-US" dirty="0" err="1"/>
              <a:t>Calculamos</a:t>
            </a:r>
            <a:r>
              <a:rPr lang="en-US" dirty="0"/>
              <a:t> a </a:t>
            </a:r>
            <a:r>
              <a:rPr lang="en-US" dirty="0" err="1"/>
              <a:t>seguir</a:t>
            </a:r>
            <a:r>
              <a:rPr lang="en-US" dirty="0"/>
              <a:t> a </a:t>
            </a:r>
            <a:r>
              <a:rPr lang="en-US" dirty="0" err="1"/>
              <a:t>fase</a:t>
            </a:r>
            <a:r>
              <a:rPr lang="en-US" dirty="0"/>
              <a:t> </a:t>
            </a:r>
            <a:r>
              <a:rPr lang="en-US" dirty="0" err="1"/>
              <a:t>em</a:t>
            </a:r>
            <a:r>
              <a:rPr lang="en-US" dirty="0"/>
              <a:t> s</a:t>
            </a:r>
            <a:r>
              <a:rPr lang="en-US" baseline="-25000" dirty="0"/>
              <a:t>1</a:t>
            </a:r>
            <a:r>
              <a:rPr lang="en-US" dirty="0"/>
              <a:t> de :</a:t>
            </a:r>
          </a:p>
          <a:p>
            <a:pPr lvl="1"/>
            <a:r>
              <a:rPr lang="en-US" dirty="0"/>
              <a:t>GH2 = 1/(s</a:t>
            </a:r>
            <a:r>
              <a:rPr lang="en-US" baseline="-25000" dirty="0"/>
              <a:t>1</a:t>
            </a:r>
            <a:r>
              <a:rPr lang="en-US" dirty="0"/>
              <a:t>(s</a:t>
            </a:r>
            <a:r>
              <a:rPr lang="en-US" baseline="-25000" dirty="0"/>
              <a:t>1</a:t>
            </a:r>
            <a:r>
              <a:rPr lang="en-US" dirty="0"/>
              <a:t>+10)) =&gt; -0.0129 -0.0036j</a:t>
            </a:r>
          </a:p>
          <a:p>
            <a:pPr lvl="1"/>
            <a:r>
              <a:rPr lang="en-US" dirty="0"/>
              <a:t> p1 = -0.0129 -0.0036j;</a:t>
            </a:r>
          </a:p>
          <a:p>
            <a:pPr lvl="1"/>
            <a:r>
              <a:rPr lang="en-US" dirty="0"/>
              <a:t>[</a:t>
            </a:r>
            <a:r>
              <a:rPr lang="en-US" dirty="0" err="1"/>
              <a:t>theta,r</a:t>
            </a:r>
            <a:r>
              <a:rPr lang="en-US" dirty="0"/>
              <a:t>]=cart2pol(real(p1),</a:t>
            </a:r>
            <a:r>
              <a:rPr lang="en-US" dirty="0" err="1"/>
              <a:t>imag</a:t>
            </a:r>
            <a:r>
              <a:rPr lang="en-US" dirty="0"/>
              <a:t>(p1));</a:t>
            </a:r>
          </a:p>
          <a:p>
            <a:pPr lvl="1"/>
            <a:r>
              <a:rPr lang="en-US" dirty="0"/>
              <a:t> theta = -2,872 rad. -&gt; theta = -164,55</a:t>
            </a:r>
            <a:r>
              <a:rPr lang="en-US" baseline="30000" dirty="0"/>
              <a:t>o</a:t>
            </a:r>
            <a:r>
              <a:rPr lang="en-US" dirty="0"/>
              <a:t>  </a:t>
            </a:r>
            <a:endParaRPr lang="pt-BR"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Comp.por </a:t>
            </a:r>
            <a:r>
              <a:rPr lang="en-US" dirty="0" err="1"/>
              <a:t>avanço</a:t>
            </a:r>
            <a:r>
              <a:rPr lang="en-US" dirty="0"/>
              <a:t> – </a:t>
            </a:r>
            <a:r>
              <a:rPr lang="en-US" dirty="0" err="1"/>
              <a:t>cálculo</a:t>
            </a:r>
            <a:r>
              <a:rPr lang="en-US" dirty="0"/>
              <a:t> do polo</a:t>
            </a:r>
            <a:endParaRPr lang="pt-BR" dirty="0"/>
          </a:p>
        </p:txBody>
      </p:sp>
      <p:sp>
        <p:nvSpPr>
          <p:cNvPr id="3" name="Espaço Reservado para Conteúdo 2"/>
          <p:cNvSpPr>
            <a:spLocks noGrp="1"/>
          </p:cNvSpPr>
          <p:nvPr>
            <p:ph idx="1"/>
          </p:nvPr>
        </p:nvSpPr>
        <p:spPr/>
        <p:txBody>
          <a:bodyPr/>
          <a:lstStyle/>
          <a:p>
            <a:r>
              <a:rPr lang="en-US" dirty="0" err="1"/>
              <a:t>Em</a:t>
            </a:r>
            <a:r>
              <a:rPr lang="en-US" dirty="0"/>
              <a:t> s</a:t>
            </a:r>
            <a:r>
              <a:rPr lang="en-US" baseline="-25000" dirty="0"/>
              <a:t>1</a:t>
            </a:r>
            <a:r>
              <a:rPr lang="en-US" dirty="0"/>
              <a:t> = -3,58+6,987j  a </a:t>
            </a:r>
            <a:r>
              <a:rPr lang="en-US" dirty="0" err="1"/>
              <a:t>fase</a:t>
            </a:r>
            <a:r>
              <a:rPr lang="en-US" dirty="0"/>
              <a:t> é de -164,55o </a:t>
            </a:r>
          </a:p>
          <a:p>
            <a:r>
              <a:rPr lang="en-US" dirty="0"/>
              <a:t>O polo </a:t>
            </a:r>
            <a:r>
              <a:rPr lang="en-US" dirty="0" err="1"/>
              <a:t>deverá</a:t>
            </a:r>
            <a:r>
              <a:rPr lang="en-US" dirty="0"/>
              <a:t> </a:t>
            </a:r>
            <a:r>
              <a:rPr lang="en-US" dirty="0" err="1"/>
              <a:t>diminuir</a:t>
            </a:r>
            <a:r>
              <a:rPr lang="en-US" dirty="0"/>
              <a:t> 180-164,55=15,44</a:t>
            </a:r>
            <a:r>
              <a:rPr lang="en-US" baseline="30000" dirty="0"/>
              <a:t>o</a:t>
            </a:r>
            <a:r>
              <a:rPr lang="en-US" dirty="0"/>
              <a:t> </a:t>
            </a:r>
            <a:r>
              <a:rPr lang="en-US" dirty="0" err="1"/>
              <a:t>para</a:t>
            </a:r>
            <a:r>
              <a:rPr lang="en-US" dirty="0"/>
              <a:t> </a:t>
            </a:r>
            <a:r>
              <a:rPr lang="en-US" dirty="0" err="1"/>
              <a:t>que</a:t>
            </a:r>
            <a:r>
              <a:rPr lang="en-US" dirty="0"/>
              <a:t> s</a:t>
            </a:r>
            <a:r>
              <a:rPr lang="en-US" baseline="-25000" dirty="0"/>
              <a:t>1</a:t>
            </a:r>
            <a:r>
              <a:rPr lang="en-US" dirty="0"/>
              <a:t> </a:t>
            </a:r>
            <a:r>
              <a:rPr lang="en-US" dirty="0" err="1"/>
              <a:t>passe</a:t>
            </a:r>
            <a:r>
              <a:rPr lang="en-US" dirty="0"/>
              <a:t> a </a:t>
            </a:r>
            <a:r>
              <a:rPr lang="en-US" dirty="0" err="1"/>
              <a:t>fazer</a:t>
            </a:r>
            <a:r>
              <a:rPr lang="en-US" dirty="0"/>
              <a:t> parte do root-locus.</a:t>
            </a:r>
          </a:p>
          <a:p>
            <a:r>
              <a:rPr lang="en-US" dirty="0"/>
              <a:t> </a:t>
            </a:r>
            <a:r>
              <a:rPr lang="en-US" dirty="0" err="1"/>
              <a:t>Usando</a:t>
            </a:r>
            <a:r>
              <a:rPr lang="en-US" dirty="0"/>
              <a:t> </a:t>
            </a:r>
            <a:r>
              <a:rPr lang="en-US" dirty="0" err="1"/>
              <a:t>geometria</a:t>
            </a:r>
            <a:r>
              <a:rPr lang="en-US" dirty="0"/>
              <a:t> :</a:t>
            </a:r>
          </a:p>
          <a:p>
            <a:pPr lvl="1"/>
            <a:r>
              <a:rPr lang="en-US" dirty="0"/>
              <a:t> tan(15,44)=6,98/(p-3,58)</a:t>
            </a:r>
          </a:p>
          <a:p>
            <a:pPr lvl="1"/>
            <a:r>
              <a:rPr lang="en-US" dirty="0"/>
              <a:t> </a:t>
            </a:r>
            <a:r>
              <a:rPr lang="en-US" dirty="0" err="1"/>
              <a:t>Resolvendo</a:t>
            </a:r>
            <a:r>
              <a:rPr lang="en-US" dirty="0"/>
              <a:t> </a:t>
            </a:r>
            <a:r>
              <a:rPr lang="en-US" dirty="0" err="1"/>
              <a:t>temos</a:t>
            </a:r>
            <a:r>
              <a:rPr lang="en-US" dirty="0"/>
              <a:t> p=-28,85</a:t>
            </a:r>
            <a:endParaRPr lang="pt-BR" dirty="0"/>
          </a:p>
        </p:txBody>
      </p:sp>
      <p:cxnSp>
        <p:nvCxnSpPr>
          <p:cNvPr id="5" name="Conector de seta reta 4"/>
          <p:cNvCxnSpPr/>
          <p:nvPr/>
        </p:nvCxnSpPr>
        <p:spPr>
          <a:xfrm>
            <a:off x="5381628" y="5214950"/>
            <a:ext cx="350046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Conector de seta reta 6"/>
          <p:cNvCxnSpPr/>
          <p:nvPr/>
        </p:nvCxnSpPr>
        <p:spPr>
          <a:xfrm rot="16200000">
            <a:off x="6559560" y="4749809"/>
            <a:ext cx="350046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CaixaDeTexto 7"/>
          <p:cNvSpPr txBox="1"/>
          <p:nvPr/>
        </p:nvSpPr>
        <p:spPr>
          <a:xfrm>
            <a:off x="5881694" y="5072074"/>
            <a:ext cx="301686" cy="276999"/>
          </a:xfrm>
          <a:prstGeom prst="rect">
            <a:avLst/>
          </a:prstGeom>
          <a:noFill/>
        </p:spPr>
        <p:txBody>
          <a:bodyPr wrap="none" rtlCol="0">
            <a:spAutoFit/>
          </a:bodyPr>
          <a:lstStyle/>
          <a:p>
            <a:r>
              <a:rPr lang="en-US" sz="1200" b="1" dirty="0">
                <a:latin typeface="+mn-lt"/>
              </a:rPr>
              <a:t>X</a:t>
            </a:r>
            <a:endParaRPr lang="pt-BR" sz="1200" b="1" dirty="0">
              <a:latin typeface="+mn-lt"/>
            </a:endParaRPr>
          </a:p>
        </p:txBody>
      </p:sp>
      <p:sp>
        <p:nvSpPr>
          <p:cNvPr id="9" name="CaixaDeTexto 8"/>
          <p:cNvSpPr txBox="1"/>
          <p:nvPr/>
        </p:nvSpPr>
        <p:spPr>
          <a:xfrm>
            <a:off x="5810256" y="5286388"/>
            <a:ext cx="365806" cy="276999"/>
          </a:xfrm>
          <a:prstGeom prst="rect">
            <a:avLst/>
          </a:prstGeom>
          <a:noFill/>
        </p:spPr>
        <p:txBody>
          <a:bodyPr wrap="none" rtlCol="0">
            <a:spAutoFit/>
          </a:bodyPr>
          <a:lstStyle/>
          <a:p>
            <a:r>
              <a:rPr lang="en-US" sz="1200" b="1" dirty="0">
                <a:latin typeface="+mn-lt"/>
              </a:rPr>
              <a:t>-p</a:t>
            </a:r>
            <a:endParaRPr lang="pt-BR" sz="1200" b="1" dirty="0">
              <a:latin typeface="+mn-lt"/>
            </a:endParaRPr>
          </a:p>
        </p:txBody>
      </p:sp>
      <p:cxnSp>
        <p:nvCxnSpPr>
          <p:cNvPr id="11" name="Conector de seta reta 10"/>
          <p:cNvCxnSpPr/>
          <p:nvPr/>
        </p:nvCxnSpPr>
        <p:spPr>
          <a:xfrm rot="5400000" flipH="1" flipV="1">
            <a:off x="5810256" y="3857628"/>
            <a:ext cx="1571636" cy="1143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a:xfrm rot="5400000">
            <a:off x="6381760" y="4429132"/>
            <a:ext cx="157163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6810388" y="5286388"/>
            <a:ext cx="641522" cy="276999"/>
          </a:xfrm>
          <a:prstGeom prst="rect">
            <a:avLst/>
          </a:prstGeom>
          <a:noFill/>
        </p:spPr>
        <p:txBody>
          <a:bodyPr wrap="none" rtlCol="0">
            <a:spAutoFit/>
          </a:bodyPr>
          <a:lstStyle/>
          <a:p>
            <a:r>
              <a:rPr lang="en-US" sz="1200" b="1" dirty="0">
                <a:latin typeface="+mn-lt"/>
              </a:rPr>
              <a:t>-3,58</a:t>
            </a:r>
            <a:endParaRPr lang="pt-BR" sz="1200" b="1" dirty="0">
              <a:latin typeface="+mn-lt"/>
            </a:endParaRPr>
          </a:p>
        </p:txBody>
      </p:sp>
      <p:cxnSp>
        <p:nvCxnSpPr>
          <p:cNvPr id="16" name="Conector reto 15"/>
          <p:cNvCxnSpPr/>
          <p:nvPr/>
        </p:nvCxnSpPr>
        <p:spPr>
          <a:xfrm rot="10800000">
            <a:off x="7167578" y="3643314"/>
            <a:ext cx="1143008"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8" name="CaixaDeTexto 17"/>
          <p:cNvSpPr txBox="1"/>
          <p:nvPr/>
        </p:nvSpPr>
        <p:spPr>
          <a:xfrm>
            <a:off x="8382024" y="3500438"/>
            <a:ext cx="567784" cy="276999"/>
          </a:xfrm>
          <a:prstGeom prst="rect">
            <a:avLst/>
          </a:prstGeom>
          <a:noFill/>
        </p:spPr>
        <p:txBody>
          <a:bodyPr wrap="none" rtlCol="0">
            <a:spAutoFit/>
          </a:bodyPr>
          <a:lstStyle/>
          <a:p>
            <a:r>
              <a:rPr lang="en-US" sz="1200" b="1" dirty="0">
                <a:latin typeface="+mn-lt"/>
              </a:rPr>
              <a:t>6,98</a:t>
            </a:r>
            <a:endParaRPr lang="pt-BR" sz="1200" b="1" dirty="0">
              <a:latin typeface="+mn-lt"/>
            </a:endParaRPr>
          </a:p>
        </p:txBody>
      </p:sp>
      <p:sp>
        <p:nvSpPr>
          <p:cNvPr id="19" name="Retângulo 18"/>
          <p:cNvSpPr/>
          <p:nvPr/>
        </p:nvSpPr>
        <p:spPr>
          <a:xfrm>
            <a:off x="6238884" y="4929198"/>
            <a:ext cx="678391" cy="253916"/>
          </a:xfrm>
          <a:prstGeom prst="rect">
            <a:avLst/>
          </a:prstGeom>
        </p:spPr>
        <p:txBody>
          <a:bodyPr wrap="none">
            <a:spAutoFit/>
          </a:bodyPr>
          <a:lstStyle/>
          <a:p>
            <a:r>
              <a:rPr lang="en-US" sz="1050" b="1" dirty="0">
                <a:latin typeface="+mn-lt"/>
              </a:rPr>
              <a:t>15,44</a:t>
            </a:r>
            <a:r>
              <a:rPr lang="en-US" sz="1050" b="1" baseline="30000" dirty="0">
                <a:latin typeface="+mn-lt"/>
              </a:rPr>
              <a:t>o</a:t>
            </a:r>
            <a:endParaRPr lang="pt-BR" sz="1050" b="1" dirty="0">
              <a:latin typeface="+mn-lt"/>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Sistema</a:t>
            </a:r>
            <a:r>
              <a:rPr lang="en-US" dirty="0"/>
              <a:t> </a:t>
            </a:r>
            <a:r>
              <a:rPr lang="en-US" dirty="0" err="1"/>
              <a:t>GH+avanço</a:t>
            </a:r>
            <a:endParaRPr lang="pt-BR" dirty="0"/>
          </a:p>
        </p:txBody>
      </p:sp>
      <p:sp>
        <p:nvSpPr>
          <p:cNvPr id="3" name="Espaço Reservado para Conteúdo 2"/>
          <p:cNvSpPr>
            <a:spLocks noGrp="1"/>
          </p:cNvSpPr>
          <p:nvPr>
            <p:ph idx="1"/>
          </p:nvPr>
        </p:nvSpPr>
        <p:spPr>
          <a:xfrm>
            <a:off x="33370" y="1196975"/>
            <a:ext cx="9872630" cy="5381625"/>
          </a:xfrm>
        </p:spPr>
        <p:txBody>
          <a:bodyPr/>
          <a:lstStyle/>
          <a:p>
            <a:r>
              <a:rPr lang="en-US" dirty="0"/>
              <a:t>GH = 1/(s(s+6)(s+10))</a:t>
            </a:r>
          </a:p>
          <a:p>
            <a:r>
              <a:rPr lang="en-US" dirty="0" err="1"/>
              <a:t>P</a:t>
            </a:r>
            <a:r>
              <a:rPr lang="en-US" baseline="-25000" dirty="0" err="1"/>
              <a:t>av</a:t>
            </a:r>
            <a:r>
              <a:rPr lang="en-US" dirty="0"/>
              <a:t> = (s+6)/(s+28,85)</a:t>
            </a:r>
          </a:p>
          <a:p>
            <a:r>
              <a:rPr lang="en-US" dirty="0"/>
              <a:t>Para </a:t>
            </a:r>
            <a:r>
              <a:rPr lang="en-US" dirty="0" err="1"/>
              <a:t>encontrar</a:t>
            </a:r>
            <a:r>
              <a:rPr lang="en-US" dirty="0"/>
              <a:t> o </a:t>
            </a:r>
            <a:r>
              <a:rPr lang="en-US" dirty="0" err="1"/>
              <a:t>K</a:t>
            </a:r>
            <a:r>
              <a:rPr lang="en-US" baseline="-25000" dirty="0" err="1"/>
              <a:t>av</a:t>
            </a:r>
            <a:r>
              <a:rPr lang="en-US" dirty="0"/>
              <a:t> </a:t>
            </a:r>
          </a:p>
          <a:p>
            <a:r>
              <a:rPr lang="en-US" dirty="0"/>
              <a:t>GH=</a:t>
            </a:r>
            <a:r>
              <a:rPr lang="en-US" dirty="0" err="1"/>
              <a:t>tf</a:t>
            </a:r>
            <a:r>
              <a:rPr lang="en-US" dirty="0"/>
              <a:t>([1],poly[0 -6 -10]);</a:t>
            </a:r>
            <a:r>
              <a:rPr lang="en-US" dirty="0" err="1"/>
              <a:t>Pav</a:t>
            </a:r>
            <a:r>
              <a:rPr lang="en-US" dirty="0"/>
              <a:t>=</a:t>
            </a:r>
            <a:r>
              <a:rPr lang="en-US" dirty="0" err="1"/>
              <a:t>tf</a:t>
            </a:r>
            <a:r>
              <a:rPr lang="en-US" dirty="0"/>
              <a:t>([1 6],[1 28.85]);</a:t>
            </a:r>
          </a:p>
          <a:p>
            <a:r>
              <a:rPr lang="en-US" dirty="0" err="1"/>
              <a:t>GHav</a:t>
            </a:r>
            <a:r>
              <a:rPr lang="en-US" dirty="0"/>
              <a:t> = GH*</a:t>
            </a:r>
            <a:r>
              <a:rPr lang="en-US" dirty="0" err="1"/>
              <a:t>Pav</a:t>
            </a:r>
            <a:r>
              <a:rPr lang="en-US" dirty="0"/>
              <a:t>; </a:t>
            </a:r>
            <a:r>
              <a:rPr lang="en-US" dirty="0" err="1"/>
              <a:t>rlocus</a:t>
            </a:r>
            <a:r>
              <a:rPr lang="en-US" dirty="0"/>
              <a:t>(</a:t>
            </a:r>
            <a:r>
              <a:rPr lang="en-US" dirty="0" err="1"/>
              <a:t>GHav</a:t>
            </a:r>
            <a:r>
              <a:rPr lang="en-US" dirty="0"/>
              <a:t>); </a:t>
            </a:r>
            <a:r>
              <a:rPr lang="en-US" dirty="0" err="1"/>
              <a:t>sgrid</a:t>
            </a:r>
            <a:r>
              <a:rPr lang="en-US" dirty="0"/>
              <a:t>(z,0);</a:t>
            </a:r>
          </a:p>
          <a:p>
            <a:r>
              <a:rPr lang="en-US" dirty="0"/>
              <a:t> axis([-20 0 0 20]);</a:t>
            </a:r>
          </a:p>
          <a:p>
            <a:r>
              <a:rPr lang="en-US" dirty="0" err="1"/>
              <a:t>Lembrando</a:t>
            </a:r>
            <a:r>
              <a:rPr lang="en-US" dirty="0"/>
              <a:t> </a:t>
            </a:r>
            <a:r>
              <a:rPr lang="en-US" dirty="0" err="1"/>
              <a:t>que</a:t>
            </a:r>
            <a:r>
              <a:rPr lang="en-US" dirty="0"/>
              <a:t> z=0.456, </a:t>
            </a:r>
            <a:r>
              <a:rPr lang="en-US" dirty="0" err="1"/>
              <a:t>já</a:t>
            </a:r>
            <a:r>
              <a:rPr lang="en-US" dirty="0"/>
              <a:t> </a:t>
            </a:r>
            <a:r>
              <a:rPr lang="en-US" dirty="0" err="1"/>
              <a:t>calculado</a:t>
            </a:r>
            <a:r>
              <a:rPr lang="en-US" dirty="0"/>
              <a:t>;</a:t>
            </a:r>
          </a:p>
          <a:p>
            <a:r>
              <a:rPr lang="en-US" dirty="0"/>
              <a:t>O </a:t>
            </a:r>
            <a:r>
              <a:rPr lang="en-US" dirty="0" err="1"/>
              <a:t>rootlocus</a:t>
            </a:r>
            <a:r>
              <a:rPr lang="en-US" dirty="0"/>
              <a:t> (</a:t>
            </a:r>
            <a:r>
              <a:rPr lang="en-US" dirty="0" err="1"/>
              <a:t>em</a:t>
            </a:r>
            <a:r>
              <a:rPr lang="en-US" dirty="0"/>
              <a:t> </a:t>
            </a:r>
            <a:r>
              <a:rPr lang="en-US" dirty="0" err="1"/>
              <a:t>detalhe</a:t>
            </a:r>
            <a:r>
              <a:rPr lang="en-US" dirty="0"/>
              <a:t> )é </a:t>
            </a:r>
            <a:r>
              <a:rPr lang="en-US" dirty="0" err="1"/>
              <a:t>mostrado</a:t>
            </a:r>
            <a:r>
              <a:rPr lang="en-US" dirty="0"/>
              <a:t> no </a:t>
            </a:r>
            <a:r>
              <a:rPr lang="en-US" dirty="0" err="1"/>
              <a:t>próximo</a:t>
            </a:r>
            <a:r>
              <a:rPr lang="en-US" dirty="0"/>
              <a:t> slide. O valor de K </a:t>
            </a:r>
            <a:r>
              <a:rPr lang="en-US" dirty="0" err="1"/>
              <a:t>obtido</a:t>
            </a:r>
            <a:r>
              <a:rPr lang="en-US" dirty="0"/>
              <a:t> é 1890 </a:t>
            </a:r>
            <a:endParaRPr lang="pt-BR"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Rootlocus</a:t>
            </a:r>
            <a:r>
              <a:rPr lang="en-US" dirty="0"/>
              <a:t> de </a:t>
            </a:r>
            <a:r>
              <a:rPr lang="en-US" dirty="0" err="1"/>
              <a:t>GH+avanço</a:t>
            </a:r>
            <a:endParaRPr lang="pt-BR" dirty="0"/>
          </a:p>
        </p:txBody>
      </p:sp>
      <p:sp>
        <p:nvSpPr>
          <p:cNvPr id="3" name="Espaço Reservado para Conteúdo 2"/>
          <p:cNvSpPr>
            <a:spLocks noGrp="1"/>
          </p:cNvSpPr>
          <p:nvPr>
            <p:ph idx="1"/>
          </p:nvPr>
        </p:nvSpPr>
        <p:spPr>
          <a:xfrm>
            <a:off x="293688" y="1196975"/>
            <a:ext cx="4516436" cy="5381625"/>
          </a:xfrm>
        </p:spPr>
        <p:txBody>
          <a:bodyPr/>
          <a:lstStyle/>
          <a:p>
            <a:r>
              <a:rPr lang="en-US" dirty="0" err="1"/>
              <a:t>Kav</a:t>
            </a:r>
            <a:r>
              <a:rPr lang="en-US" dirty="0"/>
              <a:t> = 1890</a:t>
            </a:r>
          </a:p>
          <a:p>
            <a:r>
              <a:rPr lang="en-US" dirty="0"/>
              <a:t>Para </a:t>
            </a:r>
            <a:r>
              <a:rPr lang="en-US" dirty="0" err="1"/>
              <a:t>simular</a:t>
            </a:r>
            <a:r>
              <a:rPr lang="en-US" dirty="0"/>
              <a:t> :</a:t>
            </a:r>
          </a:p>
          <a:p>
            <a:r>
              <a:rPr lang="en-US" dirty="0"/>
              <a:t>Ts = feedback(K * GH , 1)</a:t>
            </a:r>
          </a:p>
          <a:p>
            <a:r>
              <a:rPr lang="en-US" dirty="0" err="1"/>
              <a:t>Tav</a:t>
            </a:r>
            <a:r>
              <a:rPr lang="en-US" dirty="0"/>
              <a:t> = feedback(</a:t>
            </a:r>
            <a:r>
              <a:rPr lang="en-US" dirty="0" err="1"/>
              <a:t>Kav</a:t>
            </a:r>
            <a:r>
              <a:rPr lang="en-US" dirty="0"/>
              <a:t> * </a:t>
            </a:r>
            <a:r>
              <a:rPr lang="en-US" dirty="0" err="1"/>
              <a:t>GHav</a:t>
            </a:r>
            <a:r>
              <a:rPr lang="en-US" dirty="0"/>
              <a:t> , 1)</a:t>
            </a:r>
          </a:p>
          <a:p>
            <a:r>
              <a:rPr lang="en-US" dirty="0"/>
              <a:t> step(Ts, </a:t>
            </a:r>
            <a:r>
              <a:rPr lang="en-US" dirty="0" err="1"/>
              <a:t>Tav</a:t>
            </a:r>
            <a:r>
              <a:rPr lang="en-US" dirty="0"/>
              <a:t>)</a:t>
            </a:r>
          </a:p>
          <a:p>
            <a:r>
              <a:rPr lang="en-US" dirty="0" err="1"/>
              <a:t>Gráficos</a:t>
            </a:r>
            <a:r>
              <a:rPr lang="en-US" dirty="0"/>
              <a:t> de </a:t>
            </a:r>
            <a:r>
              <a:rPr lang="en-US" dirty="0" err="1"/>
              <a:t>simulação</a:t>
            </a:r>
            <a:r>
              <a:rPr lang="en-US" dirty="0"/>
              <a:t> no </a:t>
            </a:r>
            <a:r>
              <a:rPr lang="en-US" dirty="0" err="1"/>
              <a:t>próximo</a:t>
            </a:r>
            <a:r>
              <a:rPr lang="en-US" dirty="0"/>
              <a:t> slide</a:t>
            </a:r>
          </a:p>
          <a:p>
            <a:endParaRPr lang="pt-BR" dirty="0"/>
          </a:p>
        </p:txBody>
      </p:sp>
      <p:pic>
        <p:nvPicPr>
          <p:cNvPr id="117762" name="Picture 2"/>
          <p:cNvPicPr>
            <a:picLocks noChangeAspect="1" noChangeArrowheads="1"/>
          </p:cNvPicPr>
          <p:nvPr/>
        </p:nvPicPr>
        <p:blipFill>
          <a:blip r:embed="rId2" cstate="print"/>
          <a:srcRect/>
          <a:stretch>
            <a:fillRect/>
          </a:stretch>
        </p:blipFill>
        <p:spPr bwMode="auto">
          <a:xfrm>
            <a:off x="4476784" y="1000108"/>
            <a:ext cx="5334000" cy="5429288"/>
          </a:xfrm>
          <a:prstGeom prst="rect">
            <a:avLst/>
          </a:prstGeom>
          <a:noFill/>
          <a:ln w="9525">
            <a:noFill/>
            <a:miter lim="800000"/>
            <a:headEnd/>
            <a:tailEnd/>
          </a:ln>
          <a:effectLst/>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Simulação</a:t>
            </a:r>
            <a:r>
              <a:rPr lang="en-US" dirty="0"/>
              <a:t> </a:t>
            </a:r>
            <a:r>
              <a:rPr lang="en-US" dirty="0" err="1"/>
              <a:t>T</a:t>
            </a:r>
            <a:r>
              <a:rPr lang="en-US" baseline="-25000" dirty="0" err="1"/>
              <a:t>não_comp</a:t>
            </a:r>
            <a:r>
              <a:rPr lang="en-US" dirty="0"/>
              <a:t> x </a:t>
            </a:r>
            <a:r>
              <a:rPr lang="en-US" dirty="0" err="1"/>
              <a:t>T</a:t>
            </a:r>
            <a:r>
              <a:rPr lang="en-US" baseline="-25000" dirty="0" err="1"/>
              <a:t>comp_avanço</a:t>
            </a:r>
            <a:endParaRPr lang="pt-BR" baseline="-25000" dirty="0"/>
          </a:p>
        </p:txBody>
      </p:sp>
      <p:sp>
        <p:nvSpPr>
          <p:cNvPr id="5" name="Espaço Reservado para Conteúdo 4"/>
          <p:cNvSpPr>
            <a:spLocks noGrp="1"/>
          </p:cNvSpPr>
          <p:nvPr>
            <p:ph sz="half" idx="1"/>
          </p:nvPr>
        </p:nvSpPr>
        <p:spPr/>
        <p:txBody>
          <a:bodyPr/>
          <a:lstStyle/>
          <a:p>
            <a:r>
              <a:rPr lang="en-US" dirty="0"/>
              <a:t>A </a:t>
            </a:r>
            <a:r>
              <a:rPr lang="en-US" dirty="0" err="1"/>
              <a:t>simulação</a:t>
            </a:r>
            <a:r>
              <a:rPr lang="en-US" dirty="0"/>
              <a:t> </a:t>
            </a:r>
            <a:r>
              <a:rPr lang="en-US" dirty="0" err="1"/>
              <a:t>indica</a:t>
            </a:r>
            <a:r>
              <a:rPr lang="en-US" dirty="0"/>
              <a:t> </a:t>
            </a:r>
            <a:r>
              <a:rPr lang="en-US" dirty="0" err="1"/>
              <a:t>que</a:t>
            </a:r>
            <a:r>
              <a:rPr lang="en-US" dirty="0"/>
              <a:t> o </a:t>
            </a:r>
            <a:r>
              <a:rPr lang="en-US" dirty="0" err="1"/>
              <a:t>compensador</a:t>
            </a:r>
            <a:r>
              <a:rPr lang="en-US" dirty="0"/>
              <a:t> </a:t>
            </a:r>
            <a:r>
              <a:rPr lang="en-US" dirty="0" err="1"/>
              <a:t>reduziu</a:t>
            </a:r>
            <a:r>
              <a:rPr lang="en-US" dirty="0"/>
              <a:t> o tempo de </a:t>
            </a:r>
            <a:r>
              <a:rPr lang="en-US" dirty="0" err="1"/>
              <a:t>assentamento</a:t>
            </a:r>
            <a:r>
              <a:rPr lang="en-US" dirty="0"/>
              <a:t> </a:t>
            </a:r>
            <a:r>
              <a:rPr lang="en-US" dirty="0" err="1"/>
              <a:t>mantendo</a:t>
            </a:r>
            <a:r>
              <a:rPr lang="en-US" dirty="0"/>
              <a:t> a </a:t>
            </a:r>
            <a:r>
              <a:rPr lang="en-US" dirty="0" err="1"/>
              <a:t>ultrapassagem</a:t>
            </a:r>
            <a:r>
              <a:rPr lang="en-US" dirty="0"/>
              <a:t> </a:t>
            </a:r>
            <a:r>
              <a:rPr lang="en-US" dirty="0" err="1"/>
              <a:t>percentual</a:t>
            </a:r>
            <a:r>
              <a:rPr lang="en-US" dirty="0"/>
              <a:t>.</a:t>
            </a:r>
          </a:p>
          <a:p>
            <a:r>
              <a:rPr lang="en-US" dirty="0"/>
              <a:t>Parte-se agora </a:t>
            </a:r>
            <a:r>
              <a:rPr lang="en-US" dirty="0" err="1"/>
              <a:t>para</a:t>
            </a:r>
            <a:r>
              <a:rPr lang="en-US" dirty="0"/>
              <a:t> a </a:t>
            </a:r>
            <a:r>
              <a:rPr lang="en-US" dirty="0" err="1"/>
              <a:t>compensação</a:t>
            </a:r>
            <a:r>
              <a:rPr lang="en-US" dirty="0"/>
              <a:t> </a:t>
            </a:r>
            <a:r>
              <a:rPr lang="en-US" dirty="0" err="1"/>
              <a:t>por</a:t>
            </a:r>
            <a:r>
              <a:rPr lang="en-US" dirty="0"/>
              <a:t> </a:t>
            </a:r>
            <a:r>
              <a:rPr lang="en-US" dirty="0" err="1"/>
              <a:t>atraso</a:t>
            </a:r>
            <a:r>
              <a:rPr lang="en-US" dirty="0"/>
              <a:t> </a:t>
            </a:r>
            <a:endParaRPr lang="pt-BR" dirty="0"/>
          </a:p>
        </p:txBody>
      </p:sp>
      <p:sp>
        <p:nvSpPr>
          <p:cNvPr id="6" name="Espaço Reservado para Conteúdo 5"/>
          <p:cNvSpPr>
            <a:spLocks noGrp="1"/>
          </p:cNvSpPr>
          <p:nvPr>
            <p:ph sz="half" idx="2"/>
          </p:nvPr>
        </p:nvSpPr>
        <p:spPr/>
        <p:txBody>
          <a:bodyPr/>
          <a:lstStyle/>
          <a:p>
            <a:endParaRPr lang="pt-BR"/>
          </a:p>
        </p:txBody>
      </p:sp>
      <p:pic>
        <p:nvPicPr>
          <p:cNvPr id="118786" name="Picture 2"/>
          <p:cNvPicPr>
            <a:picLocks noChangeAspect="1" noChangeArrowheads="1"/>
          </p:cNvPicPr>
          <p:nvPr/>
        </p:nvPicPr>
        <p:blipFill>
          <a:blip r:embed="rId2" cstate="print"/>
          <a:srcRect/>
          <a:stretch>
            <a:fillRect/>
          </a:stretch>
        </p:blipFill>
        <p:spPr bwMode="auto">
          <a:xfrm>
            <a:off x="4238620" y="1071546"/>
            <a:ext cx="5500726" cy="5500726"/>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Formas</a:t>
            </a:r>
            <a:r>
              <a:rPr lang="en-US" dirty="0"/>
              <a:t> </a:t>
            </a:r>
            <a:r>
              <a:rPr lang="en-US" dirty="0" err="1"/>
              <a:t>canônica</a:t>
            </a:r>
            <a:r>
              <a:rPr lang="en-US" dirty="0"/>
              <a:t> </a:t>
            </a:r>
            <a:r>
              <a:rPr lang="en-US" dirty="0" err="1"/>
              <a:t>controlável</a:t>
            </a:r>
            <a:r>
              <a:rPr lang="en-US" dirty="0"/>
              <a:t> &amp; </a:t>
            </a:r>
            <a:r>
              <a:rPr lang="en-US" dirty="0" err="1"/>
              <a:t>observável</a:t>
            </a:r>
            <a:endParaRPr lang="pt-BR" dirty="0"/>
          </a:p>
        </p:txBody>
      </p:sp>
      <p:sp>
        <p:nvSpPr>
          <p:cNvPr id="3" name="Espaço Reservado para Conteúdo 2"/>
          <p:cNvSpPr>
            <a:spLocks noGrp="1"/>
          </p:cNvSpPr>
          <p:nvPr>
            <p:ph idx="1"/>
          </p:nvPr>
        </p:nvSpPr>
        <p:spPr/>
        <p:txBody>
          <a:bodyPr/>
          <a:lstStyle/>
          <a:p>
            <a:r>
              <a:rPr lang="en-US" dirty="0"/>
              <a:t>Para </a:t>
            </a:r>
            <a:r>
              <a:rPr lang="en-US" dirty="0" err="1"/>
              <a:t>passar</a:t>
            </a:r>
            <a:r>
              <a:rPr lang="en-US" dirty="0"/>
              <a:t> T(s) = s+3/(s2+3s+2) </a:t>
            </a:r>
            <a:r>
              <a:rPr lang="en-US" dirty="0" err="1"/>
              <a:t>para</a:t>
            </a:r>
            <a:r>
              <a:rPr lang="en-US" dirty="0"/>
              <a:t> a forma </a:t>
            </a:r>
            <a:r>
              <a:rPr lang="en-US" dirty="0" err="1"/>
              <a:t>canônica</a:t>
            </a:r>
            <a:r>
              <a:rPr lang="en-US" dirty="0"/>
              <a:t> </a:t>
            </a:r>
            <a:r>
              <a:rPr lang="en-US" dirty="0" err="1"/>
              <a:t>controlável</a:t>
            </a:r>
            <a:r>
              <a:rPr lang="en-US" dirty="0"/>
              <a:t> </a:t>
            </a:r>
            <a:r>
              <a:rPr lang="en-US" dirty="0" err="1"/>
              <a:t>faça</a:t>
            </a:r>
            <a:r>
              <a:rPr lang="en-US" dirty="0"/>
              <a:t> :</a:t>
            </a:r>
          </a:p>
          <a:p>
            <a:pPr lvl="1"/>
            <a:r>
              <a:rPr lang="en-US" dirty="0"/>
              <a:t> </a:t>
            </a:r>
            <a:r>
              <a:rPr lang="en-US" i="1" dirty="0"/>
              <a:t>num = [1 3];den = [1 3 2]; </a:t>
            </a:r>
          </a:p>
          <a:p>
            <a:pPr lvl="1"/>
            <a:r>
              <a:rPr lang="en-US" i="1" dirty="0"/>
              <a:t> [A B C D] = tf2ss(</a:t>
            </a:r>
            <a:r>
              <a:rPr lang="en-US" i="1" dirty="0" err="1"/>
              <a:t>num,den</a:t>
            </a:r>
            <a:r>
              <a:rPr lang="en-US" i="1" dirty="0"/>
              <a:t>)</a:t>
            </a:r>
          </a:p>
          <a:p>
            <a:r>
              <a:rPr lang="en-US" dirty="0" err="1"/>
              <a:t>Em</a:t>
            </a:r>
            <a:r>
              <a:rPr lang="en-US" dirty="0"/>
              <a:t> </a:t>
            </a:r>
            <a:r>
              <a:rPr lang="en-US" dirty="0" err="1"/>
              <a:t>seguida</a:t>
            </a:r>
            <a:r>
              <a:rPr lang="en-US" dirty="0"/>
              <a:t> </a:t>
            </a:r>
            <a:r>
              <a:rPr lang="en-US" dirty="0" err="1"/>
              <a:t>pode</a:t>
            </a:r>
            <a:r>
              <a:rPr lang="en-US" dirty="0"/>
              <a:t>-se </a:t>
            </a:r>
            <a:r>
              <a:rPr lang="en-US" dirty="0" err="1"/>
              <a:t>condensar</a:t>
            </a:r>
            <a:r>
              <a:rPr lang="en-US" dirty="0"/>
              <a:t> as </a:t>
            </a:r>
            <a:r>
              <a:rPr lang="en-US" dirty="0" err="1"/>
              <a:t>matrizes</a:t>
            </a:r>
            <a:r>
              <a:rPr lang="en-US" dirty="0"/>
              <a:t> A, B, C, D </a:t>
            </a:r>
            <a:r>
              <a:rPr lang="en-US" dirty="0" err="1"/>
              <a:t>para</a:t>
            </a:r>
            <a:r>
              <a:rPr lang="en-US" dirty="0"/>
              <a:t> um </a:t>
            </a:r>
            <a:r>
              <a:rPr lang="en-US" dirty="0" err="1"/>
              <a:t>objeto</a:t>
            </a:r>
            <a:r>
              <a:rPr lang="en-US" dirty="0"/>
              <a:t> </a:t>
            </a:r>
            <a:r>
              <a:rPr lang="en-US" dirty="0" err="1"/>
              <a:t>único</a:t>
            </a:r>
            <a:r>
              <a:rPr lang="en-US" dirty="0"/>
              <a:t> </a:t>
            </a:r>
            <a:r>
              <a:rPr lang="en-US" dirty="0" err="1"/>
              <a:t>fazendo</a:t>
            </a:r>
            <a:r>
              <a:rPr lang="en-US" dirty="0"/>
              <a:t> :</a:t>
            </a:r>
          </a:p>
          <a:p>
            <a:pPr lvl="1"/>
            <a:r>
              <a:rPr lang="en-US" dirty="0"/>
              <a:t> </a:t>
            </a:r>
            <a:r>
              <a:rPr lang="en-US" i="1" dirty="0"/>
              <a:t>SCC = </a:t>
            </a:r>
            <a:r>
              <a:rPr lang="en-US" i="1" dirty="0" err="1"/>
              <a:t>ss</a:t>
            </a:r>
            <a:r>
              <a:rPr lang="en-US" i="1" dirty="0"/>
              <a:t>(A,B,C,D)</a:t>
            </a:r>
          </a:p>
          <a:p>
            <a:r>
              <a:rPr lang="en-US" dirty="0"/>
              <a:t>Este </a:t>
            </a:r>
            <a:r>
              <a:rPr lang="en-US" dirty="0" err="1"/>
              <a:t>objeto</a:t>
            </a:r>
            <a:r>
              <a:rPr lang="en-US" dirty="0"/>
              <a:t> </a:t>
            </a:r>
            <a:r>
              <a:rPr lang="en-US" dirty="0" err="1"/>
              <a:t>pode</a:t>
            </a:r>
            <a:r>
              <a:rPr lang="en-US" dirty="0"/>
              <a:t> </a:t>
            </a:r>
            <a:r>
              <a:rPr lang="en-US" dirty="0" err="1"/>
              <a:t>então</a:t>
            </a:r>
            <a:r>
              <a:rPr lang="en-US" dirty="0"/>
              <a:t> ser </a:t>
            </a:r>
            <a:r>
              <a:rPr lang="en-US" dirty="0" err="1"/>
              <a:t>convertido</a:t>
            </a:r>
            <a:r>
              <a:rPr lang="en-US" dirty="0"/>
              <a:t> a forma </a:t>
            </a:r>
            <a:r>
              <a:rPr lang="en-US" dirty="0" err="1"/>
              <a:t>paralela</a:t>
            </a:r>
            <a:r>
              <a:rPr lang="en-US" dirty="0"/>
              <a:t> </a:t>
            </a:r>
            <a:r>
              <a:rPr lang="en-US" dirty="0" err="1"/>
              <a:t>fazendo</a:t>
            </a:r>
            <a:r>
              <a:rPr lang="en-US" dirty="0"/>
              <a:t> :</a:t>
            </a:r>
          </a:p>
          <a:p>
            <a:pPr lvl="1"/>
            <a:r>
              <a:rPr lang="en-US" dirty="0"/>
              <a:t> </a:t>
            </a:r>
            <a:r>
              <a:rPr lang="en-US" i="1" dirty="0"/>
              <a:t>SCO = canon(</a:t>
            </a:r>
            <a:r>
              <a:rPr lang="en-US" i="1" dirty="0" err="1"/>
              <a:t>SCC,’modal</a:t>
            </a:r>
            <a:r>
              <a:rPr lang="en-US" i="1" dirty="0"/>
              <a:t>’)</a:t>
            </a:r>
            <a:r>
              <a:rPr lang="en-US" dirty="0"/>
              <a:t> </a:t>
            </a:r>
            <a:endParaRPr lang="pt-BR"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err="1"/>
              <a:t>Sistema</a:t>
            </a:r>
            <a:r>
              <a:rPr lang="en-US" dirty="0"/>
              <a:t> </a:t>
            </a:r>
            <a:r>
              <a:rPr lang="en-US" dirty="0" err="1"/>
              <a:t>inicial</a:t>
            </a:r>
            <a:endParaRPr lang="pt-BR" dirty="0"/>
          </a:p>
        </p:txBody>
      </p:sp>
      <p:sp>
        <p:nvSpPr>
          <p:cNvPr id="6" name="Espaço Reservado para Conteúdo 5"/>
          <p:cNvSpPr>
            <a:spLocks noGrp="1"/>
          </p:cNvSpPr>
          <p:nvPr>
            <p:ph idx="1"/>
          </p:nvPr>
        </p:nvSpPr>
        <p:spPr>
          <a:xfrm>
            <a:off x="293688" y="1000108"/>
            <a:ext cx="9340850" cy="5381625"/>
          </a:xfrm>
        </p:spPr>
        <p:txBody>
          <a:bodyPr/>
          <a:lstStyle/>
          <a:p>
            <a:r>
              <a:rPr lang="en-US" dirty="0"/>
              <a:t>GH(s)= 193/(s(s+6)(s+10))</a:t>
            </a:r>
          </a:p>
          <a:p>
            <a:r>
              <a:rPr lang="en-US" dirty="0" err="1"/>
              <a:t>Deseja</a:t>
            </a:r>
            <a:r>
              <a:rPr lang="en-US" dirty="0"/>
              <a:t>-se </a:t>
            </a:r>
            <a:r>
              <a:rPr lang="en-US" dirty="0" err="1"/>
              <a:t>melhoria</a:t>
            </a:r>
            <a:r>
              <a:rPr lang="en-US" dirty="0"/>
              <a:t> de 10x a </a:t>
            </a:r>
            <a:r>
              <a:rPr lang="en-US" dirty="0" err="1"/>
              <a:t>entrada</a:t>
            </a:r>
            <a:r>
              <a:rPr lang="en-US" dirty="0"/>
              <a:t> </a:t>
            </a:r>
            <a:r>
              <a:rPr lang="en-US" dirty="0" err="1"/>
              <a:t>em</a:t>
            </a:r>
            <a:r>
              <a:rPr lang="en-US" dirty="0"/>
              <a:t> </a:t>
            </a:r>
            <a:r>
              <a:rPr lang="en-US" dirty="0" err="1"/>
              <a:t>rampa</a:t>
            </a:r>
            <a:endParaRPr lang="en-US" dirty="0"/>
          </a:p>
          <a:p>
            <a:r>
              <a:rPr lang="en-US" dirty="0" err="1"/>
              <a:t>Kv</a:t>
            </a:r>
            <a:r>
              <a:rPr lang="en-US" dirty="0"/>
              <a:t> (</a:t>
            </a:r>
            <a:r>
              <a:rPr lang="en-US" dirty="0" err="1"/>
              <a:t>const.erro</a:t>
            </a:r>
            <a:r>
              <a:rPr lang="en-US" dirty="0"/>
              <a:t> de </a:t>
            </a:r>
            <a:r>
              <a:rPr lang="en-US" dirty="0" err="1"/>
              <a:t>velocidade</a:t>
            </a:r>
            <a:r>
              <a:rPr lang="en-US" dirty="0"/>
              <a:t> ) </a:t>
            </a:r>
          </a:p>
          <a:p>
            <a:r>
              <a:rPr lang="en-US" dirty="0" err="1"/>
              <a:t>Kv</a:t>
            </a:r>
            <a:r>
              <a:rPr lang="en-US" dirty="0"/>
              <a:t> = </a:t>
            </a:r>
            <a:r>
              <a:rPr lang="en-US" dirty="0" err="1"/>
              <a:t>lim</a:t>
            </a:r>
            <a:r>
              <a:rPr lang="en-US" baseline="-25000" dirty="0" err="1"/>
              <a:t>s</a:t>
            </a:r>
            <a:r>
              <a:rPr lang="en-US" baseline="-25000" dirty="0"/>
              <a:t>-&gt;0 </a:t>
            </a:r>
            <a:r>
              <a:rPr lang="en-US" dirty="0" err="1"/>
              <a:t>sGH</a:t>
            </a:r>
            <a:r>
              <a:rPr lang="en-US" dirty="0"/>
              <a:t>(s) = 193/(6x10) = 3,2167</a:t>
            </a:r>
          </a:p>
          <a:p>
            <a:r>
              <a:rPr lang="en-US" dirty="0" err="1"/>
              <a:t>Kv</a:t>
            </a:r>
            <a:r>
              <a:rPr lang="en-US" dirty="0"/>
              <a:t> = 3,2167</a:t>
            </a:r>
          </a:p>
          <a:p>
            <a:r>
              <a:rPr lang="en-US" dirty="0" err="1"/>
              <a:t>E</a:t>
            </a:r>
            <a:r>
              <a:rPr lang="en-US" baseline="-25000" dirty="0" err="1"/>
              <a:t>rampa</a:t>
            </a:r>
            <a:r>
              <a:rPr lang="en-US" dirty="0"/>
              <a:t> = 1/</a:t>
            </a:r>
            <a:r>
              <a:rPr lang="en-US" dirty="0" err="1"/>
              <a:t>Kv</a:t>
            </a:r>
            <a:r>
              <a:rPr lang="en-US" dirty="0"/>
              <a:t> = 0,3109</a:t>
            </a:r>
          </a:p>
          <a:p>
            <a:r>
              <a:rPr lang="en-US" dirty="0" err="1"/>
              <a:t>E</a:t>
            </a:r>
            <a:r>
              <a:rPr lang="en-US" baseline="-25000" dirty="0" err="1"/>
              <a:t>rampa_comp</a:t>
            </a:r>
            <a:r>
              <a:rPr lang="en-US" dirty="0"/>
              <a:t> = 0,3109/10 = 0,03109</a:t>
            </a:r>
          </a:p>
          <a:p>
            <a:r>
              <a:rPr lang="en-US" dirty="0" err="1"/>
              <a:t>Kv</a:t>
            </a:r>
            <a:r>
              <a:rPr lang="en-US" baseline="-25000" dirty="0" err="1"/>
              <a:t>comp</a:t>
            </a:r>
            <a:r>
              <a:rPr lang="en-US" dirty="0"/>
              <a:t> = 1/0,03109 = 32,67</a:t>
            </a:r>
          </a:p>
          <a:p>
            <a:r>
              <a:rPr lang="en-US" dirty="0" err="1"/>
              <a:t>Deseja</a:t>
            </a:r>
            <a:r>
              <a:rPr lang="en-US" dirty="0"/>
              <a:t>-se </a:t>
            </a:r>
            <a:r>
              <a:rPr lang="en-US" dirty="0" err="1"/>
              <a:t>levar</a:t>
            </a:r>
            <a:r>
              <a:rPr lang="en-US" dirty="0"/>
              <a:t> o </a:t>
            </a:r>
            <a:r>
              <a:rPr lang="en-US" dirty="0" err="1"/>
              <a:t>Kv</a:t>
            </a:r>
            <a:r>
              <a:rPr lang="en-US" dirty="0"/>
              <a:t> de 3,2167 </a:t>
            </a:r>
            <a:r>
              <a:rPr lang="en-US" dirty="0" err="1"/>
              <a:t>para</a:t>
            </a:r>
            <a:r>
              <a:rPr lang="en-US" dirty="0"/>
              <a:t> 32,67</a:t>
            </a:r>
            <a:endParaRPr lang="pt-BR"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Sistema</a:t>
            </a:r>
            <a:r>
              <a:rPr lang="en-US" dirty="0"/>
              <a:t> GH + </a:t>
            </a:r>
            <a:r>
              <a:rPr lang="en-US" dirty="0" err="1"/>
              <a:t>avanço</a:t>
            </a:r>
            <a:endParaRPr lang="pt-BR" dirty="0"/>
          </a:p>
        </p:txBody>
      </p:sp>
      <p:sp>
        <p:nvSpPr>
          <p:cNvPr id="3" name="Espaço Reservado para Conteúdo 2"/>
          <p:cNvSpPr>
            <a:spLocks noGrp="1"/>
          </p:cNvSpPr>
          <p:nvPr>
            <p:ph idx="1"/>
          </p:nvPr>
        </p:nvSpPr>
        <p:spPr/>
        <p:txBody>
          <a:bodyPr/>
          <a:lstStyle/>
          <a:p>
            <a:r>
              <a:rPr lang="en-US" dirty="0" err="1"/>
              <a:t>GHav</a:t>
            </a:r>
            <a:r>
              <a:rPr lang="en-US" dirty="0"/>
              <a:t> = 1890/(s(s+10)(s+28,85))</a:t>
            </a:r>
          </a:p>
          <a:p>
            <a:r>
              <a:rPr lang="en-US" dirty="0" err="1"/>
              <a:t>Kv</a:t>
            </a:r>
            <a:r>
              <a:rPr lang="en-US" baseline="-25000" dirty="0" err="1"/>
              <a:t>av</a:t>
            </a:r>
            <a:r>
              <a:rPr lang="en-US" dirty="0"/>
              <a:t> = </a:t>
            </a:r>
            <a:r>
              <a:rPr lang="en-US" dirty="0" err="1"/>
              <a:t>lim</a:t>
            </a:r>
            <a:r>
              <a:rPr lang="en-US" baseline="-25000" dirty="0" err="1"/>
              <a:t>s</a:t>
            </a:r>
            <a:r>
              <a:rPr lang="en-US" baseline="-25000" dirty="0"/>
              <a:t>-&gt;0 </a:t>
            </a:r>
            <a:r>
              <a:rPr lang="en-US" dirty="0" err="1"/>
              <a:t>s.GHav</a:t>
            </a:r>
            <a:r>
              <a:rPr lang="en-US" dirty="0"/>
              <a:t>(s) = 1890/(10.28,85)</a:t>
            </a:r>
          </a:p>
          <a:p>
            <a:r>
              <a:rPr lang="en-US" dirty="0" err="1"/>
              <a:t>Kvav</a:t>
            </a:r>
            <a:r>
              <a:rPr lang="en-US" dirty="0"/>
              <a:t> = 6,5511</a:t>
            </a:r>
          </a:p>
          <a:p>
            <a:r>
              <a:rPr lang="en-US" dirty="0"/>
              <a:t>Com o </a:t>
            </a:r>
            <a:r>
              <a:rPr lang="en-US" dirty="0" err="1"/>
              <a:t>compensador</a:t>
            </a:r>
            <a:r>
              <a:rPr lang="en-US" dirty="0"/>
              <a:t> de </a:t>
            </a:r>
            <a:r>
              <a:rPr lang="en-US" dirty="0" err="1"/>
              <a:t>avanço</a:t>
            </a:r>
            <a:r>
              <a:rPr lang="en-US" dirty="0"/>
              <a:t> de </a:t>
            </a:r>
            <a:r>
              <a:rPr lang="en-US" dirty="0" err="1"/>
              <a:t>fase</a:t>
            </a:r>
            <a:r>
              <a:rPr lang="en-US" dirty="0"/>
              <a:t> a </a:t>
            </a:r>
            <a:r>
              <a:rPr lang="en-US" dirty="0" err="1"/>
              <a:t>constante</a:t>
            </a:r>
            <a:r>
              <a:rPr lang="en-US" dirty="0"/>
              <a:t> de </a:t>
            </a:r>
            <a:r>
              <a:rPr lang="en-US" dirty="0" err="1"/>
              <a:t>erro</a:t>
            </a:r>
            <a:r>
              <a:rPr lang="en-US" dirty="0"/>
              <a:t> à </a:t>
            </a:r>
            <a:r>
              <a:rPr lang="en-US" dirty="0" err="1"/>
              <a:t>rampa</a:t>
            </a:r>
            <a:r>
              <a:rPr lang="en-US" dirty="0"/>
              <a:t> </a:t>
            </a:r>
            <a:r>
              <a:rPr lang="en-US" dirty="0" err="1"/>
              <a:t>passou</a:t>
            </a:r>
            <a:r>
              <a:rPr lang="en-US" dirty="0"/>
              <a:t> </a:t>
            </a:r>
            <a:r>
              <a:rPr lang="en-US" dirty="0" err="1"/>
              <a:t>para</a:t>
            </a:r>
            <a:r>
              <a:rPr lang="en-US" dirty="0"/>
              <a:t> 6,55.</a:t>
            </a:r>
          </a:p>
          <a:p>
            <a:r>
              <a:rPr lang="en-US" dirty="0" err="1"/>
              <a:t>Desejamos</a:t>
            </a:r>
            <a:r>
              <a:rPr lang="en-US" dirty="0"/>
              <a:t> </a:t>
            </a:r>
            <a:r>
              <a:rPr lang="en-US" dirty="0" err="1"/>
              <a:t>levar</a:t>
            </a:r>
            <a:r>
              <a:rPr lang="en-US" dirty="0"/>
              <a:t> </a:t>
            </a:r>
            <a:r>
              <a:rPr lang="en-US" dirty="0" err="1"/>
              <a:t>Kv</a:t>
            </a:r>
            <a:r>
              <a:rPr lang="en-US" dirty="0"/>
              <a:t> </a:t>
            </a:r>
            <a:r>
              <a:rPr lang="en-US" dirty="0" err="1"/>
              <a:t>para</a:t>
            </a:r>
            <a:r>
              <a:rPr lang="en-US" dirty="0"/>
              <a:t> 32,67 (vide slide anterior)</a:t>
            </a:r>
          </a:p>
          <a:p>
            <a:r>
              <a:rPr lang="en-US" dirty="0"/>
              <a:t>Logo o </a:t>
            </a:r>
            <a:r>
              <a:rPr lang="en-US" dirty="0" err="1"/>
              <a:t>compensador</a:t>
            </a:r>
            <a:r>
              <a:rPr lang="en-US" dirty="0"/>
              <a:t> </a:t>
            </a:r>
            <a:r>
              <a:rPr lang="en-US" dirty="0" err="1"/>
              <a:t>por</a:t>
            </a:r>
            <a:r>
              <a:rPr lang="en-US" dirty="0"/>
              <a:t> </a:t>
            </a:r>
            <a:r>
              <a:rPr lang="en-US" dirty="0" err="1"/>
              <a:t>atraso</a:t>
            </a:r>
            <a:r>
              <a:rPr lang="en-US" dirty="0"/>
              <a:t> </a:t>
            </a:r>
            <a:r>
              <a:rPr lang="en-US" dirty="0" err="1"/>
              <a:t>deverá</a:t>
            </a:r>
            <a:r>
              <a:rPr lang="en-US" dirty="0"/>
              <a:t> </a:t>
            </a:r>
            <a:r>
              <a:rPr lang="en-US" dirty="0" err="1"/>
              <a:t>ter</a:t>
            </a:r>
            <a:r>
              <a:rPr lang="en-US" dirty="0"/>
              <a:t> um </a:t>
            </a:r>
            <a:r>
              <a:rPr lang="en-US" dirty="0" err="1"/>
              <a:t>Kv</a:t>
            </a:r>
            <a:r>
              <a:rPr lang="en-US" baseline="-25000" dirty="0" err="1"/>
              <a:t>atraso</a:t>
            </a:r>
            <a:r>
              <a:rPr lang="en-US" dirty="0"/>
              <a:t> = 32,67/6,55 = 4,98</a:t>
            </a:r>
            <a:endParaRPr lang="pt-BR"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Compensador</a:t>
            </a:r>
            <a:r>
              <a:rPr lang="en-US" dirty="0"/>
              <a:t> </a:t>
            </a:r>
            <a:r>
              <a:rPr lang="en-US" dirty="0" err="1"/>
              <a:t>por</a:t>
            </a:r>
            <a:r>
              <a:rPr lang="en-US" dirty="0"/>
              <a:t> </a:t>
            </a:r>
            <a:r>
              <a:rPr lang="en-US" dirty="0" err="1"/>
              <a:t>atraso</a:t>
            </a:r>
            <a:endParaRPr lang="pt-BR" dirty="0"/>
          </a:p>
        </p:txBody>
      </p:sp>
      <p:sp>
        <p:nvSpPr>
          <p:cNvPr id="3" name="Espaço Reservado para Conteúdo 2"/>
          <p:cNvSpPr>
            <a:spLocks noGrp="1"/>
          </p:cNvSpPr>
          <p:nvPr>
            <p:ph idx="1"/>
          </p:nvPr>
        </p:nvSpPr>
        <p:spPr>
          <a:xfrm>
            <a:off x="293688" y="857232"/>
            <a:ext cx="9340850" cy="5381625"/>
          </a:xfrm>
        </p:spPr>
        <p:txBody>
          <a:bodyPr/>
          <a:lstStyle/>
          <a:p>
            <a:r>
              <a:rPr lang="en-US" dirty="0" err="1"/>
              <a:t>Recordando</a:t>
            </a:r>
            <a:r>
              <a:rPr lang="en-US" dirty="0"/>
              <a:t> </a:t>
            </a:r>
            <a:r>
              <a:rPr lang="en-US" dirty="0" err="1"/>
              <a:t>que</a:t>
            </a:r>
            <a:r>
              <a:rPr lang="en-US" dirty="0"/>
              <a:t> o </a:t>
            </a:r>
            <a:r>
              <a:rPr lang="en-US" dirty="0" err="1"/>
              <a:t>compensador</a:t>
            </a:r>
            <a:r>
              <a:rPr lang="en-US" dirty="0"/>
              <a:t> </a:t>
            </a:r>
            <a:r>
              <a:rPr lang="en-US" dirty="0" err="1"/>
              <a:t>por</a:t>
            </a:r>
            <a:r>
              <a:rPr lang="en-US" dirty="0"/>
              <a:t> </a:t>
            </a:r>
            <a:r>
              <a:rPr lang="en-US" dirty="0" err="1"/>
              <a:t>atraso</a:t>
            </a:r>
            <a:r>
              <a:rPr lang="en-US" dirty="0"/>
              <a:t> </a:t>
            </a:r>
            <a:r>
              <a:rPr lang="en-US" dirty="0" err="1"/>
              <a:t>deve</a:t>
            </a:r>
            <a:r>
              <a:rPr lang="en-US" dirty="0"/>
              <a:t>:</a:t>
            </a:r>
          </a:p>
          <a:p>
            <a:pPr lvl="1"/>
            <a:r>
              <a:rPr lang="en-US" dirty="0" err="1"/>
              <a:t>Ter</a:t>
            </a:r>
            <a:r>
              <a:rPr lang="en-US" dirty="0"/>
              <a:t> um polo antes (</a:t>
            </a:r>
            <a:r>
              <a:rPr lang="en-US" dirty="0" err="1"/>
              <a:t>menor</a:t>
            </a:r>
            <a:r>
              <a:rPr lang="en-US" dirty="0"/>
              <a:t> </a:t>
            </a:r>
            <a:r>
              <a:rPr lang="en-US" dirty="0" err="1"/>
              <a:t>em</a:t>
            </a:r>
            <a:r>
              <a:rPr lang="en-US" dirty="0"/>
              <a:t> modulo) </a:t>
            </a:r>
            <a:r>
              <a:rPr lang="en-US" dirty="0" err="1"/>
              <a:t>que</a:t>
            </a:r>
            <a:r>
              <a:rPr lang="en-US" dirty="0"/>
              <a:t> o </a:t>
            </a:r>
            <a:r>
              <a:rPr lang="en-US" dirty="0" err="1"/>
              <a:t>seu</a:t>
            </a:r>
            <a:r>
              <a:rPr lang="en-US" dirty="0"/>
              <a:t> zero</a:t>
            </a:r>
          </a:p>
          <a:p>
            <a:pPr lvl="1"/>
            <a:r>
              <a:rPr lang="en-US" dirty="0" err="1"/>
              <a:t>Estar</a:t>
            </a:r>
            <a:r>
              <a:rPr lang="en-US" dirty="0"/>
              <a:t> </a:t>
            </a:r>
            <a:r>
              <a:rPr lang="en-US" dirty="0" err="1"/>
              <a:t>próximo</a:t>
            </a:r>
            <a:r>
              <a:rPr lang="en-US" dirty="0"/>
              <a:t> da </a:t>
            </a:r>
            <a:r>
              <a:rPr lang="en-US" dirty="0" err="1"/>
              <a:t>origem</a:t>
            </a:r>
            <a:r>
              <a:rPr lang="en-US" dirty="0"/>
              <a:t>, </a:t>
            </a:r>
            <a:r>
              <a:rPr lang="en-US" dirty="0" err="1"/>
              <a:t>tendo</a:t>
            </a:r>
            <a:r>
              <a:rPr lang="en-US" dirty="0"/>
              <a:t> </a:t>
            </a:r>
            <a:r>
              <a:rPr lang="en-US" dirty="0" err="1"/>
              <a:t>valores</a:t>
            </a:r>
            <a:r>
              <a:rPr lang="en-US" dirty="0"/>
              <a:t> </a:t>
            </a:r>
            <a:r>
              <a:rPr lang="en-US" dirty="0" err="1"/>
              <a:t>absolutos</a:t>
            </a:r>
            <a:r>
              <a:rPr lang="en-US" dirty="0"/>
              <a:t>, do polo e do zero, </a:t>
            </a:r>
            <a:r>
              <a:rPr lang="en-US" dirty="0" err="1"/>
              <a:t>pequenos</a:t>
            </a:r>
            <a:endParaRPr lang="en-US" dirty="0"/>
          </a:p>
          <a:p>
            <a:pPr lvl="1"/>
            <a:r>
              <a:rPr lang="en-US" dirty="0" err="1"/>
              <a:t>Ter</a:t>
            </a:r>
            <a:r>
              <a:rPr lang="en-US" dirty="0"/>
              <a:t> entre </a:t>
            </a:r>
            <a:r>
              <a:rPr lang="en-US" dirty="0" err="1"/>
              <a:t>sí</a:t>
            </a:r>
            <a:r>
              <a:rPr lang="en-US" dirty="0"/>
              <a:t> a </a:t>
            </a:r>
            <a:r>
              <a:rPr lang="en-US" dirty="0" err="1"/>
              <a:t>relação</a:t>
            </a:r>
            <a:r>
              <a:rPr lang="en-US" dirty="0"/>
              <a:t> </a:t>
            </a:r>
            <a:r>
              <a:rPr lang="en-US" dirty="0" err="1"/>
              <a:t>desejada</a:t>
            </a:r>
            <a:r>
              <a:rPr lang="en-US" dirty="0"/>
              <a:t> </a:t>
            </a:r>
            <a:r>
              <a:rPr lang="en-US" dirty="0" err="1"/>
              <a:t>para</a:t>
            </a:r>
            <a:r>
              <a:rPr lang="en-US" dirty="0"/>
              <a:t> </a:t>
            </a:r>
            <a:r>
              <a:rPr lang="en-US" dirty="0" err="1"/>
              <a:t>Kv</a:t>
            </a:r>
            <a:r>
              <a:rPr lang="en-US" dirty="0"/>
              <a:t> </a:t>
            </a:r>
            <a:r>
              <a:rPr lang="en-US" dirty="0" err="1"/>
              <a:t>em</a:t>
            </a:r>
            <a:r>
              <a:rPr lang="en-US" dirty="0"/>
              <a:t> s=0</a:t>
            </a:r>
          </a:p>
          <a:p>
            <a:r>
              <a:rPr lang="en-US" dirty="0"/>
              <a:t>Logo, </a:t>
            </a:r>
            <a:r>
              <a:rPr lang="en-US" dirty="0" err="1"/>
              <a:t>escolhendo</a:t>
            </a:r>
            <a:r>
              <a:rPr lang="en-US" dirty="0"/>
              <a:t> </a:t>
            </a:r>
            <a:r>
              <a:rPr lang="en-US" dirty="0" err="1"/>
              <a:t>arbitrariamente</a:t>
            </a:r>
            <a:r>
              <a:rPr lang="en-US" dirty="0"/>
              <a:t> o polo </a:t>
            </a:r>
            <a:r>
              <a:rPr lang="en-US" dirty="0" err="1"/>
              <a:t>em</a:t>
            </a:r>
            <a:r>
              <a:rPr lang="en-US" dirty="0"/>
              <a:t> 	p</a:t>
            </a:r>
            <a:r>
              <a:rPr lang="en-US" baseline="-25000" dirty="0"/>
              <a:t>at</a:t>
            </a:r>
            <a:r>
              <a:rPr lang="en-US" dirty="0"/>
              <a:t>=-0,01 , o zero </a:t>
            </a:r>
            <a:r>
              <a:rPr lang="en-US" dirty="0" err="1"/>
              <a:t>teria</a:t>
            </a:r>
            <a:r>
              <a:rPr lang="en-US" dirty="0"/>
              <a:t> de </a:t>
            </a:r>
            <a:r>
              <a:rPr lang="en-US" dirty="0" err="1"/>
              <a:t>ter</a:t>
            </a:r>
            <a:r>
              <a:rPr lang="en-US" dirty="0"/>
              <a:t> </a:t>
            </a:r>
            <a:r>
              <a:rPr lang="en-US" dirty="0" err="1"/>
              <a:t>uma</a:t>
            </a:r>
            <a:r>
              <a:rPr lang="en-US" dirty="0"/>
              <a:t> </a:t>
            </a:r>
            <a:r>
              <a:rPr lang="en-US" dirty="0" err="1"/>
              <a:t>relação</a:t>
            </a:r>
            <a:r>
              <a:rPr lang="en-US" dirty="0"/>
              <a:t> de 4,98 </a:t>
            </a:r>
            <a:r>
              <a:rPr lang="en-US" dirty="0" err="1"/>
              <a:t>vezes</a:t>
            </a:r>
            <a:r>
              <a:rPr lang="en-US" dirty="0"/>
              <a:t> o polo, </a:t>
            </a:r>
            <a:r>
              <a:rPr lang="en-US" dirty="0" err="1"/>
              <a:t>ou</a:t>
            </a:r>
            <a:r>
              <a:rPr lang="en-US" dirty="0"/>
              <a:t> </a:t>
            </a:r>
            <a:r>
              <a:rPr lang="en-US" dirty="0" err="1"/>
              <a:t>z</a:t>
            </a:r>
            <a:r>
              <a:rPr lang="en-US" baseline="-25000" dirty="0" err="1"/>
              <a:t>at</a:t>
            </a:r>
            <a:r>
              <a:rPr lang="en-US" dirty="0"/>
              <a:t>=-0,0498.</a:t>
            </a:r>
          </a:p>
          <a:p>
            <a:r>
              <a:rPr lang="en-US" dirty="0" err="1"/>
              <a:t>Sendo</a:t>
            </a:r>
            <a:r>
              <a:rPr lang="en-US" dirty="0"/>
              <a:t> </a:t>
            </a:r>
            <a:r>
              <a:rPr lang="en-US" dirty="0" err="1"/>
              <a:t>assim</a:t>
            </a:r>
            <a:r>
              <a:rPr lang="en-US" dirty="0"/>
              <a:t> Pat = (s+0,0498)/(s+0,01)</a:t>
            </a:r>
          </a:p>
          <a:p>
            <a:r>
              <a:rPr lang="en-US" dirty="0" err="1"/>
              <a:t>Devemos</a:t>
            </a:r>
            <a:r>
              <a:rPr lang="en-US" dirty="0"/>
              <a:t> agora </a:t>
            </a:r>
            <a:r>
              <a:rPr lang="en-US" dirty="0" err="1"/>
              <a:t>calcular</a:t>
            </a:r>
            <a:r>
              <a:rPr lang="en-US" dirty="0"/>
              <a:t> o novo </a:t>
            </a:r>
            <a:r>
              <a:rPr lang="en-US" dirty="0" err="1"/>
              <a:t>ganho</a:t>
            </a:r>
            <a:r>
              <a:rPr lang="en-US" dirty="0"/>
              <a:t> e </a:t>
            </a:r>
            <a:r>
              <a:rPr lang="en-US" dirty="0" err="1"/>
              <a:t>ponto</a:t>
            </a:r>
            <a:r>
              <a:rPr lang="en-US" dirty="0"/>
              <a:t> de </a:t>
            </a:r>
            <a:r>
              <a:rPr lang="en-US" dirty="0" err="1"/>
              <a:t>operação</a:t>
            </a:r>
            <a:r>
              <a:rPr lang="en-US" dirty="0"/>
              <a:t> do </a:t>
            </a:r>
            <a:r>
              <a:rPr lang="en-US" dirty="0" err="1"/>
              <a:t>sistema</a:t>
            </a:r>
            <a:r>
              <a:rPr lang="en-US" dirty="0"/>
              <a:t> </a:t>
            </a:r>
            <a:r>
              <a:rPr lang="en-US" dirty="0" err="1"/>
              <a:t>Ghavat</a:t>
            </a:r>
            <a:r>
              <a:rPr lang="en-US" dirty="0"/>
              <a:t> e </a:t>
            </a:r>
            <a:r>
              <a:rPr lang="en-US" dirty="0" err="1"/>
              <a:t>simular</a:t>
            </a:r>
            <a:r>
              <a:rPr lang="en-US" dirty="0"/>
              <a:t> o </a:t>
            </a:r>
            <a:r>
              <a:rPr lang="en-US" dirty="0" err="1"/>
              <a:t>mesmo</a:t>
            </a:r>
            <a:r>
              <a:rPr lang="en-US" dirty="0"/>
              <a:t>.</a:t>
            </a:r>
          </a:p>
          <a:p>
            <a:pPr lvl="1"/>
            <a:endParaRPr lang="pt-BR"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Rlocus</a:t>
            </a:r>
            <a:r>
              <a:rPr lang="en-US" dirty="0"/>
              <a:t> e </a:t>
            </a:r>
            <a:r>
              <a:rPr lang="en-US" dirty="0" err="1"/>
              <a:t>ganho</a:t>
            </a:r>
            <a:r>
              <a:rPr lang="en-US" dirty="0"/>
              <a:t> de </a:t>
            </a:r>
            <a:r>
              <a:rPr lang="en-US" dirty="0" err="1"/>
              <a:t>GHavat</a:t>
            </a:r>
            <a:r>
              <a:rPr lang="en-US" dirty="0"/>
              <a:t> </a:t>
            </a:r>
            <a:endParaRPr lang="pt-BR" dirty="0"/>
          </a:p>
        </p:txBody>
      </p:sp>
      <p:sp>
        <p:nvSpPr>
          <p:cNvPr id="3" name="Espaço Reservado para Conteúdo 2"/>
          <p:cNvSpPr>
            <a:spLocks noGrp="1"/>
          </p:cNvSpPr>
          <p:nvPr>
            <p:ph idx="1"/>
          </p:nvPr>
        </p:nvSpPr>
        <p:spPr>
          <a:xfrm>
            <a:off x="293688" y="785794"/>
            <a:ext cx="9340850" cy="5381625"/>
          </a:xfrm>
        </p:spPr>
        <p:txBody>
          <a:bodyPr/>
          <a:lstStyle/>
          <a:p>
            <a:r>
              <a:rPr lang="en-US" dirty="0"/>
              <a:t>Pat = </a:t>
            </a:r>
            <a:r>
              <a:rPr lang="en-US" dirty="0" err="1"/>
              <a:t>tf</a:t>
            </a:r>
            <a:r>
              <a:rPr lang="en-US" dirty="0"/>
              <a:t>([1 0.0498],[1 0.01]);</a:t>
            </a:r>
          </a:p>
          <a:p>
            <a:r>
              <a:rPr lang="en-US" dirty="0" err="1"/>
              <a:t>GHavat</a:t>
            </a:r>
            <a:r>
              <a:rPr lang="en-US" dirty="0"/>
              <a:t> = </a:t>
            </a:r>
            <a:r>
              <a:rPr lang="en-US" dirty="0" err="1"/>
              <a:t>GHav</a:t>
            </a:r>
            <a:r>
              <a:rPr lang="en-US" dirty="0"/>
              <a:t>*Pat; </a:t>
            </a:r>
            <a:r>
              <a:rPr lang="en-US" dirty="0" err="1"/>
              <a:t>rlocus</a:t>
            </a:r>
            <a:r>
              <a:rPr lang="en-US" dirty="0"/>
              <a:t>(</a:t>
            </a:r>
            <a:r>
              <a:rPr lang="en-US" dirty="0" err="1"/>
              <a:t>GHavat</a:t>
            </a:r>
            <a:r>
              <a:rPr lang="en-US" dirty="0"/>
              <a:t>); </a:t>
            </a:r>
            <a:r>
              <a:rPr lang="en-US" dirty="0" err="1"/>
              <a:t>sgrid</a:t>
            </a:r>
            <a:r>
              <a:rPr lang="en-US" dirty="0"/>
              <a:t>(z,0);</a:t>
            </a:r>
          </a:p>
          <a:p>
            <a:r>
              <a:rPr lang="en-US" dirty="0" err="1"/>
              <a:t>Kavat</a:t>
            </a:r>
            <a:r>
              <a:rPr lang="en-US" dirty="0"/>
              <a:t> = 1860; </a:t>
            </a:r>
          </a:p>
          <a:p>
            <a:r>
              <a:rPr lang="en-US" dirty="0" err="1"/>
              <a:t>Simulações</a:t>
            </a:r>
            <a:r>
              <a:rPr lang="en-US" dirty="0"/>
              <a:t> no </a:t>
            </a:r>
            <a:r>
              <a:rPr lang="en-US" dirty="0" err="1"/>
              <a:t>próximo</a:t>
            </a:r>
            <a:r>
              <a:rPr lang="en-US" dirty="0"/>
              <a:t> slide</a:t>
            </a:r>
            <a:endParaRPr lang="pt-BR" dirty="0"/>
          </a:p>
        </p:txBody>
      </p:sp>
      <p:pic>
        <p:nvPicPr>
          <p:cNvPr id="119810" name="Picture 2"/>
          <p:cNvPicPr>
            <a:picLocks noChangeAspect="1" noChangeArrowheads="1"/>
          </p:cNvPicPr>
          <p:nvPr/>
        </p:nvPicPr>
        <p:blipFill>
          <a:blip r:embed="rId2" cstate="print"/>
          <a:srcRect/>
          <a:stretch>
            <a:fillRect/>
          </a:stretch>
        </p:blipFill>
        <p:spPr bwMode="auto">
          <a:xfrm>
            <a:off x="5453066" y="2786058"/>
            <a:ext cx="4429156" cy="4000500"/>
          </a:xfrm>
          <a:prstGeom prst="rect">
            <a:avLst/>
          </a:prstGeom>
          <a:noFill/>
          <a:ln w="9525">
            <a:noFill/>
            <a:miter lim="800000"/>
            <a:headEnd/>
            <a:tailEnd/>
          </a:ln>
          <a:effectLst/>
        </p:spPr>
      </p:pic>
      <p:pic>
        <p:nvPicPr>
          <p:cNvPr id="119811" name="Picture 3"/>
          <p:cNvPicPr>
            <a:picLocks noChangeAspect="1" noChangeArrowheads="1"/>
          </p:cNvPicPr>
          <p:nvPr/>
        </p:nvPicPr>
        <p:blipFill>
          <a:blip r:embed="rId3" cstate="print"/>
          <a:srcRect/>
          <a:stretch>
            <a:fillRect/>
          </a:stretch>
        </p:blipFill>
        <p:spPr bwMode="auto">
          <a:xfrm>
            <a:off x="1309662" y="2821803"/>
            <a:ext cx="4524372" cy="3821907"/>
          </a:xfrm>
          <a:prstGeom prst="rect">
            <a:avLst/>
          </a:prstGeom>
          <a:noFill/>
          <a:ln w="9525">
            <a:noFill/>
            <a:miter lim="800000"/>
            <a:headEnd/>
            <a:tailEnd/>
          </a:ln>
          <a:effectLst/>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Simulação</a:t>
            </a:r>
            <a:r>
              <a:rPr lang="en-US" dirty="0"/>
              <a:t> de </a:t>
            </a:r>
            <a:r>
              <a:rPr lang="en-US" dirty="0" err="1"/>
              <a:t>GHavat</a:t>
            </a:r>
            <a:endParaRPr lang="pt-BR" dirty="0"/>
          </a:p>
        </p:txBody>
      </p:sp>
      <p:sp>
        <p:nvSpPr>
          <p:cNvPr id="3" name="Espaço Reservado para Conteúdo 2"/>
          <p:cNvSpPr>
            <a:spLocks noGrp="1"/>
          </p:cNvSpPr>
          <p:nvPr>
            <p:ph idx="1"/>
          </p:nvPr>
        </p:nvSpPr>
        <p:spPr/>
        <p:txBody>
          <a:bodyPr/>
          <a:lstStyle/>
          <a:p>
            <a:r>
              <a:rPr lang="en-US" dirty="0" err="1"/>
              <a:t>Kavat</a:t>
            </a:r>
            <a:r>
              <a:rPr lang="en-US" dirty="0"/>
              <a:t>=1860;</a:t>
            </a:r>
          </a:p>
          <a:p>
            <a:r>
              <a:rPr lang="en-US" dirty="0" err="1"/>
              <a:t>Tavat</a:t>
            </a:r>
            <a:r>
              <a:rPr lang="en-US" dirty="0"/>
              <a:t>=feedback(</a:t>
            </a:r>
            <a:r>
              <a:rPr lang="en-US" dirty="0" err="1"/>
              <a:t>Kavat</a:t>
            </a:r>
            <a:r>
              <a:rPr lang="en-US" dirty="0"/>
              <a:t>*GHavat,1);</a:t>
            </a:r>
          </a:p>
          <a:p>
            <a:r>
              <a:rPr lang="en-US" dirty="0" err="1"/>
              <a:t>Queremos</a:t>
            </a:r>
            <a:r>
              <a:rPr lang="en-US" dirty="0"/>
              <a:t> agora </a:t>
            </a:r>
            <a:r>
              <a:rPr lang="en-US" dirty="0" err="1"/>
              <a:t>uma</a:t>
            </a:r>
            <a:r>
              <a:rPr lang="en-US" dirty="0"/>
              <a:t> </a:t>
            </a:r>
            <a:r>
              <a:rPr lang="en-US" dirty="0" err="1"/>
              <a:t>análise</a:t>
            </a:r>
            <a:r>
              <a:rPr lang="en-US" dirty="0"/>
              <a:t> de </a:t>
            </a:r>
            <a:r>
              <a:rPr lang="en-US" dirty="0" err="1"/>
              <a:t>uma</a:t>
            </a:r>
            <a:r>
              <a:rPr lang="en-US" dirty="0"/>
              <a:t> </a:t>
            </a:r>
            <a:r>
              <a:rPr lang="en-US" dirty="0" err="1"/>
              <a:t>entrada</a:t>
            </a:r>
            <a:r>
              <a:rPr lang="en-US" dirty="0"/>
              <a:t> </a:t>
            </a:r>
            <a:r>
              <a:rPr lang="en-US" dirty="0" err="1"/>
              <a:t>em</a:t>
            </a:r>
            <a:r>
              <a:rPr lang="en-US" dirty="0"/>
              <a:t> </a:t>
            </a:r>
            <a:r>
              <a:rPr lang="en-US" dirty="0" err="1"/>
              <a:t>rampa</a:t>
            </a:r>
            <a:r>
              <a:rPr lang="en-US" dirty="0"/>
              <a:t>. Para </a:t>
            </a:r>
            <a:r>
              <a:rPr lang="en-US" dirty="0" err="1"/>
              <a:t>tanto</a:t>
            </a:r>
            <a:r>
              <a:rPr lang="en-US" dirty="0"/>
              <a:t> </a:t>
            </a:r>
            <a:r>
              <a:rPr lang="en-US" dirty="0" err="1"/>
              <a:t>temos</a:t>
            </a:r>
            <a:r>
              <a:rPr lang="en-US" dirty="0"/>
              <a:t> </a:t>
            </a:r>
            <a:r>
              <a:rPr lang="en-US" dirty="0" err="1"/>
              <a:t>que</a:t>
            </a:r>
            <a:r>
              <a:rPr lang="en-US" dirty="0"/>
              <a:t> </a:t>
            </a:r>
            <a:r>
              <a:rPr lang="en-US" dirty="0" err="1"/>
              <a:t>ir</a:t>
            </a:r>
            <a:r>
              <a:rPr lang="en-US" dirty="0"/>
              <a:t> </a:t>
            </a:r>
            <a:r>
              <a:rPr lang="en-US" dirty="0" err="1"/>
              <a:t>direto</a:t>
            </a:r>
            <a:r>
              <a:rPr lang="en-US" dirty="0"/>
              <a:t> </a:t>
            </a:r>
            <a:r>
              <a:rPr lang="en-US" dirty="0" err="1"/>
              <a:t>ao</a:t>
            </a:r>
            <a:r>
              <a:rPr lang="en-US" dirty="0"/>
              <a:t> </a:t>
            </a:r>
            <a:r>
              <a:rPr lang="en-US" dirty="0" err="1"/>
              <a:t>simulador</a:t>
            </a:r>
            <a:r>
              <a:rPr lang="en-US" dirty="0"/>
              <a:t> ( </a:t>
            </a:r>
            <a:r>
              <a:rPr lang="en-US" dirty="0" err="1"/>
              <a:t>simulink</a:t>
            </a:r>
            <a:r>
              <a:rPr lang="en-US" dirty="0"/>
              <a:t> </a:t>
            </a:r>
            <a:r>
              <a:rPr lang="en-US" dirty="0" err="1"/>
              <a:t>ou</a:t>
            </a:r>
            <a:r>
              <a:rPr lang="en-US" dirty="0"/>
              <a:t> </a:t>
            </a:r>
            <a:r>
              <a:rPr lang="en-US" dirty="0" err="1"/>
              <a:t>vissim</a:t>
            </a:r>
            <a:r>
              <a:rPr lang="en-US" dirty="0"/>
              <a:t> ), </a:t>
            </a:r>
            <a:r>
              <a:rPr lang="en-US" dirty="0" err="1"/>
              <a:t>pois</a:t>
            </a:r>
            <a:r>
              <a:rPr lang="en-US" dirty="0"/>
              <a:t> o </a:t>
            </a:r>
            <a:r>
              <a:rPr lang="en-US" dirty="0" err="1"/>
              <a:t>Matlab</a:t>
            </a:r>
            <a:r>
              <a:rPr lang="en-US" dirty="0"/>
              <a:t> </a:t>
            </a:r>
            <a:r>
              <a:rPr lang="en-US" dirty="0" err="1"/>
              <a:t>não</a:t>
            </a:r>
            <a:r>
              <a:rPr lang="en-US" dirty="0"/>
              <a:t> </a:t>
            </a:r>
            <a:r>
              <a:rPr lang="en-US" dirty="0" err="1"/>
              <a:t>possui</a:t>
            </a:r>
            <a:r>
              <a:rPr lang="en-US" dirty="0"/>
              <a:t> </a:t>
            </a:r>
            <a:r>
              <a:rPr lang="en-US" dirty="0" err="1"/>
              <a:t>função</a:t>
            </a:r>
            <a:r>
              <a:rPr lang="en-US" dirty="0"/>
              <a:t> </a:t>
            </a:r>
            <a:r>
              <a:rPr lang="en-US" dirty="0" err="1"/>
              <a:t>para</a:t>
            </a:r>
            <a:r>
              <a:rPr lang="en-US" dirty="0"/>
              <a:t> </a:t>
            </a:r>
            <a:r>
              <a:rPr lang="en-US" dirty="0" err="1"/>
              <a:t>resposta</a:t>
            </a:r>
            <a:r>
              <a:rPr lang="en-US" dirty="0"/>
              <a:t> a </a:t>
            </a:r>
            <a:r>
              <a:rPr lang="en-US" dirty="0" err="1"/>
              <a:t>rampa</a:t>
            </a:r>
            <a:r>
              <a:rPr lang="en-US" dirty="0"/>
              <a:t>.</a:t>
            </a:r>
          </a:p>
          <a:p>
            <a:r>
              <a:rPr lang="en-US" dirty="0"/>
              <a:t>O </a:t>
            </a:r>
            <a:r>
              <a:rPr lang="en-US" dirty="0" err="1"/>
              <a:t>diagrama</a:t>
            </a:r>
            <a:r>
              <a:rPr lang="en-US" dirty="0"/>
              <a:t> de </a:t>
            </a:r>
            <a:r>
              <a:rPr lang="en-US" dirty="0" err="1"/>
              <a:t>simulação</a:t>
            </a:r>
            <a:r>
              <a:rPr lang="en-US" dirty="0"/>
              <a:t> é </a:t>
            </a:r>
            <a:r>
              <a:rPr lang="en-US" dirty="0" err="1"/>
              <a:t>mostrado</a:t>
            </a:r>
            <a:r>
              <a:rPr lang="en-US" dirty="0"/>
              <a:t> a </a:t>
            </a:r>
            <a:r>
              <a:rPr lang="en-US" dirty="0" err="1"/>
              <a:t>seguir</a:t>
            </a:r>
            <a:r>
              <a:rPr lang="en-US" dirty="0"/>
              <a:t> </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Simulação</a:t>
            </a:r>
            <a:r>
              <a:rPr lang="en-US" dirty="0"/>
              <a:t> no </a:t>
            </a:r>
            <a:r>
              <a:rPr lang="en-US" dirty="0" err="1"/>
              <a:t>Vissim</a:t>
            </a:r>
            <a:endParaRPr lang="pt-BR" dirty="0"/>
          </a:p>
        </p:txBody>
      </p:sp>
      <p:pic>
        <p:nvPicPr>
          <p:cNvPr id="120834" name="Picture 2"/>
          <p:cNvPicPr>
            <a:picLocks noChangeAspect="1" noChangeArrowheads="1"/>
          </p:cNvPicPr>
          <p:nvPr/>
        </p:nvPicPr>
        <p:blipFill>
          <a:blip r:embed="rId2" cstate="print"/>
          <a:srcRect/>
          <a:stretch>
            <a:fillRect/>
          </a:stretch>
        </p:blipFill>
        <p:spPr bwMode="auto">
          <a:xfrm>
            <a:off x="166654" y="1061266"/>
            <a:ext cx="9501254" cy="5225254"/>
          </a:xfrm>
          <a:prstGeom prst="rect">
            <a:avLst/>
          </a:prstGeom>
          <a:noFill/>
          <a:ln w="9525">
            <a:noFill/>
            <a:miter lim="800000"/>
            <a:headEnd/>
            <a:tailEnd/>
          </a:ln>
          <a:effectLst/>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Pela</a:t>
            </a:r>
            <a:r>
              <a:rPr lang="en-US" dirty="0"/>
              <a:t> </a:t>
            </a:r>
            <a:r>
              <a:rPr lang="en-US" dirty="0" err="1"/>
              <a:t>simulação</a:t>
            </a:r>
            <a:r>
              <a:rPr lang="en-US" dirty="0"/>
              <a:t>…</a:t>
            </a:r>
            <a:endParaRPr lang="pt-BR" dirty="0"/>
          </a:p>
        </p:txBody>
      </p:sp>
      <p:sp>
        <p:nvSpPr>
          <p:cNvPr id="3" name="Espaço Reservado para Conteúdo 2"/>
          <p:cNvSpPr>
            <a:spLocks noGrp="1"/>
          </p:cNvSpPr>
          <p:nvPr>
            <p:ph idx="1"/>
          </p:nvPr>
        </p:nvSpPr>
        <p:spPr>
          <a:xfrm>
            <a:off x="293688" y="690581"/>
            <a:ext cx="9340850" cy="5381625"/>
          </a:xfrm>
        </p:spPr>
        <p:txBody>
          <a:bodyPr/>
          <a:lstStyle/>
          <a:p>
            <a:r>
              <a:rPr lang="en-US" dirty="0"/>
              <a:t> … </a:t>
            </a:r>
            <a:r>
              <a:rPr lang="en-US" dirty="0" err="1"/>
              <a:t>percebe</a:t>
            </a:r>
            <a:r>
              <a:rPr lang="en-US" dirty="0"/>
              <a:t>-se </a:t>
            </a:r>
            <a:r>
              <a:rPr lang="en-US" dirty="0" err="1"/>
              <a:t>que</a:t>
            </a:r>
            <a:r>
              <a:rPr lang="en-US" dirty="0"/>
              <a:t> o </a:t>
            </a:r>
            <a:r>
              <a:rPr lang="en-US" dirty="0" err="1"/>
              <a:t>compensador</a:t>
            </a:r>
            <a:r>
              <a:rPr lang="en-US" dirty="0"/>
              <a:t> </a:t>
            </a:r>
            <a:r>
              <a:rPr lang="en-US" dirty="0" err="1"/>
              <a:t>por</a:t>
            </a:r>
            <a:r>
              <a:rPr lang="en-US" dirty="0"/>
              <a:t> </a:t>
            </a:r>
            <a:r>
              <a:rPr lang="en-US" dirty="0" err="1"/>
              <a:t>avanço</a:t>
            </a:r>
            <a:r>
              <a:rPr lang="en-US" dirty="0"/>
              <a:t> </a:t>
            </a:r>
            <a:r>
              <a:rPr lang="en-US" dirty="0" err="1"/>
              <a:t>conseguiu</a:t>
            </a:r>
            <a:r>
              <a:rPr lang="en-US" dirty="0"/>
              <a:t> </a:t>
            </a:r>
            <a:r>
              <a:rPr lang="en-US" dirty="0" err="1"/>
              <a:t>melhorar</a:t>
            </a:r>
            <a:r>
              <a:rPr lang="en-US" dirty="0"/>
              <a:t> a </a:t>
            </a:r>
            <a:r>
              <a:rPr lang="en-US" dirty="0" err="1"/>
              <a:t>resposta</a:t>
            </a:r>
            <a:r>
              <a:rPr lang="en-US" dirty="0"/>
              <a:t> </a:t>
            </a:r>
            <a:r>
              <a:rPr lang="en-US" dirty="0" err="1"/>
              <a:t>transitória</a:t>
            </a:r>
            <a:r>
              <a:rPr lang="en-US" dirty="0"/>
              <a:t> </a:t>
            </a:r>
            <a:r>
              <a:rPr lang="en-US" dirty="0" err="1"/>
              <a:t>em</a:t>
            </a:r>
            <a:r>
              <a:rPr lang="en-US" dirty="0"/>
              <a:t> </a:t>
            </a:r>
            <a:r>
              <a:rPr lang="en-US" dirty="0" err="1"/>
              <a:t>relação</a:t>
            </a:r>
            <a:r>
              <a:rPr lang="en-US" dirty="0"/>
              <a:t> </a:t>
            </a:r>
            <a:r>
              <a:rPr lang="en-US" dirty="0" err="1"/>
              <a:t>ao</a:t>
            </a:r>
            <a:r>
              <a:rPr lang="en-US" dirty="0"/>
              <a:t> </a:t>
            </a:r>
            <a:r>
              <a:rPr lang="en-US" dirty="0" err="1"/>
              <a:t>sistema</a:t>
            </a:r>
            <a:r>
              <a:rPr lang="en-US" dirty="0"/>
              <a:t> </a:t>
            </a:r>
            <a:r>
              <a:rPr lang="en-US" dirty="0" err="1"/>
              <a:t>não</a:t>
            </a:r>
            <a:r>
              <a:rPr lang="en-US" dirty="0"/>
              <a:t> </a:t>
            </a:r>
            <a:r>
              <a:rPr lang="en-US" dirty="0" err="1"/>
              <a:t>compensado</a:t>
            </a:r>
            <a:r>
              <a:rPr lang="en-US" dirty="0"/>
              <a:t> ( </a:t>
            </a:r>
            <a:r>
              <a:rPr lang="en-US" dirty="0" err="1"/>
              <a:t>curva</a:t>
            </a:r>
            <a:r>
              <a:rPr lang="en-US" dirty="0"/>
              <a:t> </a:t>
            </a:r>
            <a:r>
              <a:rPr lang="en-US" dirty="0" err="1"/>
              <a:t>em</a:t>
            </a:r>
            <a:r>
              <a:rPr lang="en-US" dirty="0"/>
              <a:t> </a:t>
            </a:r>
            <a:r>
              <a:rPr lang="en-US" dirty="0" err="1"/>
              <a:t>azul</a:t>
            </a:r>
            <a:r>
              <a:rPr lang="en-US" dirty="0"/>
              <a:t> ), PORÉM…</a:t>
            </a:r>
          </a:p>
          <a:p>
            <a:r>
              <a:rPr lang="en-US" dirty="0"/>
              <a:t> … o </a:t>
            </a:r>
            <a:r>
              <a:rPr lang="en-US" dirty="0" err="1"/>
              <a:t>compensador</a:t>
            </a:r>
            <a:r>
              <a:rPr lang="en-US" dirty="0"/>
              <a:t> </a:t>
            </a:r>
            <a:r>
              <a:rPr lang="en-US" dirty="0" err="1"/>
              <a:t>por</a:t>
            </a:r>
            <a:r>
              <a:rPr lang="en-US" dirty="0"/>
              <a:t> </a:t>
            </a:r>
            <a:r>
              <a:rPr lang="en-US" dirty="0" err="1"/>
              <a:t>atraso</a:t>
            </a:r>
            <a:r>
              <a:rPr lang="en-US" dirty="0"/>
              <a:t> </a:t>
            </a:r>
            <a:r>
              <a:rPr lang="en-US" dirty="0" err="1"/>
              <a:t>não</a:t>
            </a:r>
            <a:r>
              <a:rPr lang="en-US" dirty="0"/>
              <a:t> </a:t>
            </a:r>
            <a:r>
              <a:rPr lang="en-US" dirty="0" err="1"/>
              <a:t>provocou</a:t>
            </a:r>
            <a:r>
              <a:rPr lang="en-US" dirty="0"/>
              <a:t> </a:t>
            </a:r>
            <a:r>
              <a:rPr lang="en-US" dirty="0" err="1"/>
              <a:t>aumento</a:t>
            </a:r>
            <a:r>
              <a:rPr lang="en-US" dirty="0"/>
              <a:t> </a:t>
            </a:r>
            <a:r>
              <a:rPr lang="en-US" dirty="0" err="1"/>
              <a:t>significativo</a:t>
            </a:r>
            <a:r>
              <a:rPr lang="en-US" dirty="0"/>
              <a:t> de </a:t>
            </a:r>
            <a:r>
              <a:rPr lang="en-US" dirty="0" err="1"/>
              <a:t>Kv</a:t>
            </a:r>
            <a:r>
              <a:rPr lang="en-US" dirty="0"/>
              <a:t> com </a:t>
            </a:r>
            <a:r>
              <a:rPr lang="en-US" dirty="0" err="1"/>
              <a:t>consequente</a:t>
            </a:r>
            <a:r>
              <a:rPr lang="en-US" dirty="0"/>
              <a:t> </a:t>
            </a:r>
            <a:r>
              <a:rPr lang="en-US" dirty="0" err="1"/>
              <a:t>diminuição</a:t>
            </a:r>
            <a:r>
              <a:rPr lang="en-US" dirty="0"/>
              <a:t> do </a:t>
            </a:r>
            <a:r>
              <a:rPr lang="en-US" dirty="0" err="1"/>
              <a:t>erro</a:t>
            </a:r>
            <a:r>
              <a:rPr lang="en-US" dirty="0"/>
              <a:t> à </a:t>
            </a:r>
            <a:r>
              <a:rPr lang="en-US" dirty="0" err="1"/>
              <a:t>rampa</a:t>
            </a:r>
            <a:r>
              <a:rPr lang="en-US" dirty="0"/>
              <a:t>.</a:t>
            </a:r>
          </a:p>
          <a:p>
            <a:r>
              <a:rPr lang="en-US" dirty="0" err="1"/>
              <a:t>Neste</a:t>
            </a:r>
            <a:r>
              <a:rPr lang="en-US" dirty="0"/>
              <a:t> </a:t>
            </a:r>
            <a:r>
              <a:rPr lang="en-US" dirty="0" err="1"/>
              <a:t>caso</a:t>
            </a:r>
            <a:r>
              <a:rPr lang="en-US" dirty="0"/>
              <a:t> </a:t>
            </a:r>
            <a:r>
              <a:rPr lang="en-US" dirty="0" err="1"/>
              <a:t>pode</a:t>
            </a:r>
            <a:r>
              <a:rPr lang="en-US" dirty="0"/>
              <a:t>-se </a:t>
            </a:r>
            <a:r>
              <a:rPr lang="en-US" dirty="0" err="1"/>
              <a:t>tentar</a:t>
            </a:r>
            <a:r>
              <a:rPr lang="en-US" dirty="0"/>
              <a:t> </a:t>
            </a:r>
            <a:r>
              <a:rPr lang="en-US" dirty="0" err="1"/>
              <a:t>aumentar</a:t>
            </a:r>
            <a:r>
              <a:rPr lang="en-US" dirty="0"/>
              <a:t> o valor do zero do </a:t>
            </a:r>
            <a:r>
              <a:rPr lang="en-US" dirty="0" err="1"/>
              <a:t>compensador</a:t>
            </a:r>
            <a:r>
              <a:rPr lang="en-US" dirty="0"/>
              <a:t> </a:t>
            </a:r>
            <a:r>
              <a:rPr lang="en-US" dirty="0" err="1"/>
              <a:t>em</a:t>
            </a:r>
            <a:r>
              <a:rPr lang="en-US" dirty="0"/>
              <a:t> </a:t>
            </a:r>
            <a:r>
              <a:rPr lang="en-US" dirty="0" err="1"/>
              <a:t>avanço</a:t>
            </a:r>
            <a:r>
              <a:rPr lang="en-US" dirty="0"/>
              <a:t> e </a:t>
            </a:r>
            <a:r>
              <a:rPr lang="en-US" dirty="0" err="1"/>
              <a:t>verificar</a:t>
            </a:r>
            <a:r>
              <a:rPr lang="en-US" dirty="0"/>
              <a:t> </a:t>
            </a:r>
            <a:r>
              <a:rPr lang="en-US" dirty="0" err="1"/>
              <a:t>qual</a:t>
            </a:r>
            <a:r>
              <a:rPr lang="en-US" dirty="0"/>
              <a:t> o </a:t>
            </a:r>
            <a:r>
              <a:rPr lang="en-US" dirty="0" err="1"/>
              <a:t>efeito</a:t>
            </a:r>
            <a:r>
              <a:rPr lang="en-US" dirty="0"/>
              <a:t> </a:t>
            </a:r>
            <a:r>
              <a:rPr lang="en-US" dirty="0" err="1"/>
              <a:t>na</a:t>
            </a:r>
            <a:r>
              <a:rPr lang="en-US" dirty="0"/>
              <a:t> </a:t>
            </a:r>
            <a:r>
              <a:rPr lang="en-US" dirty="0" err="1"/>
              <a:t>simulação</a:t>
            </a:r>
            <a:r>
              <a:rPr lang="en-US" dirty="0"/>
              <a:t>. </a:t>
            </a:r>
          </a:p>
          <a:p>
            <a:r>
              <a:rPr lang="en-US" dirty="0" err="1"/>
              <a:t>Resultado</a:t>
            </a:r>
            <a:r>
              <a:rPr lang="en-US" dirty="0"/>
              <a:t> a </a:t>
            </a:r>
            <a:r>
              <a:rPr lang="en-US" dirty="0" err="1"/>
              <a:t>seguir</a:t>
            </a:r>
            <a:endParaRPr lang="pt-BR"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Nova </a:t>
            </a:r>
            <a:r>
              <a:rPr lang="en-US" dirty="0" err="1"/>
              <a:t>simulação</a:t>
            </a:r>
            <a:endParaRPr lang="pt-BR" dirty="0"/>
          </a:p>
        </p:txBody>
      </p:sp>
      <p:pic>
        <p:nvPicPr>
          <p:cNvPr id="121858" name="Picture 2"/>
          <p:cNvPicPr>
            <a:picLocks noChangeAspect="1" noChangeArrowheads="1"/>
          </p:cNvPicPr>
          <p:nvPr/>
        </p:nvPicPr>
        <p:blipFill>
          <a:blip r:embed="rId2" cstate="print"/>
          <a:srcRect/>
          <a:stretch>
            <a:fillRect/>
          </a:stretch>
        </p:blipFill>
        <p:spPr bwMode="auto">
          <a:xfrm>
            <a:off x="166654" y="1204143"/>
            <a:ext cx="9501254" cy="5225253"/>
          </a:xfrm>
          <a:prstGeom prst="rect">
            <a:avLst/>
          </a:prstGeom>
          <a:noFill/>
          <a:ln w="9525">
            <a:noFill/>
            <a:miter lim="800000"/>
            <a:headEnd/>
            <a:tailEnd/>
          </a:ln>
          <a:effectLst/>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Neste</a:t>
            </a:r>
            <a:r>
              <a:rPr lang="en-US" dirty="0"/>
              <a:t> </a:t>
            </a:r>
            <a:r>
              <a:rPr lang="en-US" dirty="0" err="1"/>
              <a:t>caso</a:t>
            </a:r>
            <a:r>
              <a:rPr lang="en-US" dirty="0"/>
              <a:t> …</a:t>
            </a:r>
            <a:endParaRPr lang="pt-BR" dirty="0"/>
          </a:p>
        </p:txBody>
      </p:sp>
      <p:sp>
        <p:nvSpPr>
          <p:cNvPr id="3" name="Espaço Reservado para Conteúdo 2"/>
          <p:cNvSpPr>
            <a:spLocks noGrp="1"/>
          </p:cNvSpPr>
          <p:nvPr>
            <p:ph idx="1"/>
          </p:nvPr>
        </p:nvSpPr>
        <p:spPr/>
        <p:txBody>
          <a:bodyPr/>
          <a:lstStyle/>
          <a:p>
            <a:r>
              <a:rPr lang="en-US" dirty="0"/>
              <a:t>… </a:t>
            </a:r>
            <a:r>
              <a:rPr lang="en-US" dirty="0" err="1"/>
              <a:t>percebeu</a:t>
            </a:r>
            <a:r>
              <a:rPr lang="en-US" dirty="0"/>
              <a:t>-se </a:t>
            </a:r>
            <a:r>
              <a:rPr lang="en-US" dirty="0" err="1"/>
              <a:t>uma</a:t>
            </a:r>
            <a:r>
              <a:rPr lang="en-US" dirty="0"/>
              <a:t> </a:t>
            </a:r>
            <a:r>
              <a:rPr lang="en-US" dirty="0" err="1"/>
              <a:t>melhora</a:t>
            </a:r>
            <a:r>
              <a:rPr lang="en-US" dirty="0"/>
              <a:t> </a:t>
            </a:r>
            <a:r>
              <a:rPr lang="en-US" dirty="0" err="1"/>
              <a:t>tanto</a:t>
            </a:r>
            <a:r>
              <a:rPr lang="en-US" dirty="0"/>
              <a:t> do </a:t>
            </a:r>
            <a:r>
              <a:rPr lang="en-US" dirty="0" err="1"/>
              <a:t>transitório</a:t>
            </a:r>
            <a:r>
              <a:rPr lang="en-US" dirty="0"/>
              <a:t> </a:t>
            </a:r>
            <a:r>
              <a:rPr lang="en-US" dirty="0" err="1"/>
              <a:t>quanto</a:t>
            </a:r>
            <a:r>
              <a:rPr lang="en-US" dirty="0"/>
              <a:t> do regime </a:t>
            </a:r>
            <a:r>
              <a:rPr lang="en-US" dirty="0" err="1"/>
              <a:t>permanente</a:t>
            </a:r>
            <a:r>
              <a:rPr lang="en-US" dirty="0"/>
              <a:t>. </a:t>
            </a:r>
          </a:p>
          <a:p>
            <a:r>
              <a:rPr lang="en-US" dirty="0"/>
              <a:t>O </a:t>
            </a:r>
            <a:r>
              <a:rPr lang="en-US" dirty="0" err="1"/>
              <a:t>sistema</a:t>
            </a:r>
            <a:r>
              <a:rPr lang="en-US" dirty="0"/>
              <a:t> é dado </a:t>
            </a:r>
            <a:r>
              <a:rPr lang="en-US" dirty="0" err="1"/>
              <a:t>como</a:t>
            </a:r>
            <a:r>
              <a:rPr lang="en-US" dirty="0"/>
              <a:t> </a:t>
            </a:r>
            <a:r>
              <a:rPr lang="en-US" dirty="0" err="1"/>
              <a:t>finalizado</a:t>
            </a:r>
            <a:r>
              <a:rPr lang="en-US" dirty="0"/>
              <a:t>.</a:t>
            </a:r>
            <a:endParaRPr lang="pt-BR"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609283" name="Subtítulo 4"/>
          <p:cNvSpPr>
            <a:spLocks noGrp="1"/>
          </p:cNvSpPr>
          <p:nvPr>
            <p:ph type="subTitle" sz="quarter" idx="1"/>
          </p:nvPr>
        </p:nvSpPr>
        <p:spPr/>
        <p:txBody>
          <a:bodyPr/>
          <a:lstStyle/>
          <a:p>
            <a:r>
              <a:rPr lang="en-US" dirty="0" err="1"/>
              <a:t>Projeto</a:t>
            </a:r>
            <a:r>
              <a:rPr lang="en-US" dirty="0"/>
              <a:t> </a:t>
            </a:r>
            <a:r>
              <a:rPr lang="en-US" dirty="0" err="1"/>
              <a:t>por</a:t>
            </a:r>
            <a:r>
              <a:rPr lang="en-US" dirty="0"/>
              <a:t> </a:t>
            </a:r>
            <a:r>
              <a:rPr lang="en-US" dirty="0" err="1"/>
              <a:t>Intermédio</a:t>
            </a:r>
            <a:r>
              <a:rPr lang="en-US" dirty="0"/>
              <a:t> do Lugar das </a:t>
            </a:r>
            <a:r>
              <a:rPr lang="en-US" dirty="0" err="1"/>
              <a:t>Raízes</a:t>
            </a:r>
            <a:endParaRPr lang="en-US" dirty="0"/>
          </a:p>
          <a:p>
            <a:r>
              <a:rPr lang="en-US"/>
              <a:t>Compensação</a:t>
            </a:r>
            <a:r>
              <a:rPr lang="en-US" dirty="0"/>
              <a:t> </a:t>
            </a:r>
            <a:r>
              <a:rPr lang="en-US" dirty="0" err="1"/>
              <a:t>por</a:t>
            </a:r>
            <a:r>
              <a:rPr lang="en-US" dirty="0"/>
              <a:t> </a:t>
            </a:r>
            <a:r>
              <a:rPr lang="en-US" dirty="0" err="1"/>
              <a:t>Realimentação</a:t>
            </a:r>
            <a:endParaRPr lang="pt-BR" dirty="0"/>
          </a:p>
          <a:p>
            <a:endParaRPr lang="pt-B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Formas</a:t>
            </a:r>
            <a:r>
              <a:rPr lang="en-US" dirty="0"/>
              <a:t> </a:t>
            </a:r>
            <a:r>
              <a:rPr lang="en-US" dirty="0" err="1"/>
              <a:t>canônica</a:t>
            </a:r>
            <a:r>
              <a:rPr lang="en-US" dirty="0"/>
              <a:t> </a:t>
            </a:r>
            <a:r>
              <a:rPr lang="en-US" dirty="0" err="1"/>
              <a:t>controlável</a:t>
            </a:r>
            <a:r>
              <a:rPr lang="en-US" dirty="0"/>
              <a:t> &amp; </a:t>
            </a:r>
            <a:r>
              <a:rPr lang="en-US" dirty="0" err="1"/>
              <a:t>observável</a:t>
            </a:r>
            <a:r>
              <a:rPr lang="en-US" dirty="0"/>
              <a:t> (cont.) &amp; </a:t>
            </a:r>
            <a:r>
              <a:rPr lang="en-US" dirty="0" err="1"/>
              <a:t>Eigenvalues</a:t>
            </a:r>
            <a:endParaRPr lang="pt-BR" dirty="0"/>
          </a:p>
        </p:txBody>
      </p:sp>
      <p:sp>
        <p:nvSpPr>
          <p:cNvPr id="3" name="Espaço Reservado para Conteúdo 2"/>
          <p:cNvSpPr>
            <a:spLocks noGrp="1"/>
          </p:cNvSpPr>
          <p:nvPr>
            <p:ph idx="1"/>
          </p:nvPr>
        </p:nvSpPr>
        <p:spPr/>
        <p:txBody>
          <a:bodyPr/>
          <a:lstStyle/>
          <a:p>
            <a:r>
              <a:rPr lang="en-US" dirty="0"/>
              <a:t>Para inverter o </a:t>
            </a:r>
            <a:r>
              <a:rPr lang="en-US" dirty="0" err="1"/>
              <a:t>processo</a:t>
            </a:r>
            <a:r>
              <a:rPr lang="en-US" dirty="0"/>
              <a:t>, </a:t>
            </a:r>
            <a:r>
              <a:rPr lang="en-US" dirty="0" err="1"/>
              <a:t>isto</a:t>
            </a:r>
            <a:r>
              <a:rPr lang="en-US" dirty="0"/>
              <a:t> é, a </a:t>
            </a:r>
            <a:r>
              <a:rPr lang="en-US" dirty="0" err="1"/>
              <a:t>partir</a:t>
            </a:r>
            <a:r>
              <a:rPr lang="en-US" dirty="0"/>
              <a:t> de um </a:t>
            </a:r>
            <a:r>
              <a:rPr lang="en-US" dirty="0" err="1"/>
              <a:t>objeto</a:t>
            </a:r>
            <a:r>
              <a:rPr lang="en-US" dirty="0"/>
              <a:t> de </a:t>
            </a:r>
            <a:r>
              <a:rPr lang="en-US" dirty="0" err="1"/>
              <a:t>espaço</a:t>
            </a:r>
            <a:r>
              <a:rPr lang="en-US" dirty="0"/>
              <a:t> de </a:t>
            </a:r>
            <a:r>
              <a:rPr lang="en-US" dirty="0" err="1"/>
              <a:t>estados</a:t>
            </a:r>
            <a:r>
              <a:rPr lang="en-US" dirty="0"/>
              <a:t> </a:t>
            </a:r>
            <a:r>
              <a:rPr lang="en-US" dirty="0" err="1"/>
              <a:t>obter</a:t>
            </a:r>
            <a:r>
              <a:rPr lang="en-US" dirty="0"/>
              <a:t> as </a:t>
            </a:r>
            <a:r>
              <a:rPr lang="en-US" dirty="0" err="1"/>
              <a:t>matrizes</a:t>
            </a:r>
            <a:r>
              <a:rPr lang="en-US" dirty="0"/>
              <a:t> A,B,C,D </a:t>
            </a:r>
            <a:r>
              <a:rPr lang="en-US" dirty="0" err="1"/>
              <a:t>fazemos</a:t>
            </a:r>
            <a:r>
              <a:rPr lang="en-US" dirty="0"/>
              <a:t> :</a:t>
            </a:r>
          </a:p>
          <a:p>
            <a:pPr lvl="1"/>
            <a:r>
              <a:rPr lang="en-US" dirty="0"/>
              <a:t>[A1,B1,C1,D1]=</a:t>
            </a:r>
            <a:r>
              <a:rPr lang="en-US" dirty="0" err="1"/>
              <a:t>ssdata</a:t>
            </a:r>
            <a:r>
              <a:rPr lang="en-US" dirty="0"/>
              <a:t>(SCC)</a:t>
            </a:r>
          </a:p>
          <a:p>
            <a:pPr lvl="1"/>
            <a:endParaRPr lang="en-US" dirty="0"/>
          </a:p>
          <a:p>
            <a:r>
              <a:rPr lang="en-US" dirty="0"/>
              <a:t>Para </a:t>
            </a:r>
            <a:r>
              <a:rPr lang="en-US" dirty="0" err="1"/>
              <a:t>obter</a:t>
            </a:r>
            <a:r>
              <a:rPr lang="en-US" dirty="0"/>
              <a:t> </a:t>
            </a:r>
            <a:r>
              <a:rPr lang="en-US" dirty="0" err="1"/>
              <a:t>os</a:t>
            </a:r>
            <a:r>
              <a:rPr lang="en-US" dirty="0"/>
              <a:t> </a:t>
            </a:r>
            <a:r>
              <a:rPr lang="en-US" dirty="0" err="1"/>
              <a:t>autovalores</a:t>
            </a:r>
            <a:r>
              <a:rPr lang="en-US" dirty="0"/>
              <a:t> de </a:t>
            </a:r>
            <a:r>
              <a:rPr lang="en-US" dirty="0" err="1"/>
              <a:t>uma</a:t>
            </a:r>
            <a:r>
              <a:rPr lang="en-US" dirty="0"/>
              <a:t> </a:t>
            </a:r>
            <a:r>
              <a:rPr lang="en-US" dirty="0" err="1"/>
              <a:t>matriz</a:t>
            </a:r>
            <a:r>
              <a:rPr lang="en-US" dirty="0"/>
              <a:t>, </a:t>
            </a:r>
            <a:r>
              <a:rPr lang="en-US" dirty="0" err="1"/>
              <a:t>utilizasse</a:t>
            </a:r>
            <a:r>
              <a:rPr lang="en-US" dirty="0"/>
              <a:t> o </a:t>
            </a:r>
            <a:r>
              <a:rPr lang="en-US" dirty="0" err="1"/>
              <a:t>comando</a:t>
            </a:r>
            <a:r>
              <a:rPr lang="en-US" dirty="0"/>
              <a:t> </a:t>
            </a:r>
            <a:r>
              <a:rPr lang="en-US" i="1" dirty="0"/>
              <a:t>[</a:t>
            </a:r>
            <a:r>
              <a:rPr lang="en-US" i="1" dirty="0" err="1"/>
              <a:t>P,d</a:t>
            </a:r>
            <a:r>
              <a:rPr lang="en-US" i="1" dirty="0"/>
              <a:t>]=</a:t>
            </a:r>
            <a:r>
              <a:rPr lang="en-US" i="1" dirty="0" err="1"/>
              <a:t>eig</a:t>
            </a:r>
            <a:r>
              <a:rPr lang="en-US" i="1" dirty="0"/>
              <a:t>(A) </a:t>
            </a:r>
            <a:r>
              <a:rPr lang="en-US" dirty="0"/>
              <a:t>o </a:t>
            </a:r>
            <a:r>
              <a:rPr lang="en-US" dirty="0" err="1"/>
              <a:t>qual</a:t>
            </a:r>
            <a:r>
              <a:rPr lang="en-US" dirty="0"/>
              <a:t> </a:t>
            </a:r>
            <a:r>
              <a:rPr lang="en-US" dirty="0" err="1"/>
              <a:t>produz</a:t>
            </a:r>
            <a:r>
              <a:rPr lang="en-US" dirty="0"/>
              <a:t> </a:t>
            </a:r>
            <a:r>
              <a:rPr lang="en-US" dirty="0" err="1"/>
              <a:t>na</a:t>
            </a:r>
            <a:r>
              <a:rPr lang="en-US" dirty="0"/>
              <a:t> </a:t>
            </a:r>
            <a:r>
              <a:rPr lang="en-US" dirty="0" err="1"/>
              <a:t>matriz</a:t>
            </a:r>
            <a:r>
              <a:rPr lang="en-US" dirty="0"/>
              <a:t> </a:t>
            </a:r>
            <a:r>
              <a:rPr lang="en-US" i="1" dirty="0"/>
              <a:t>P </a:t>
            </a:r>
            <a:r>
              <a:rPr lang="en-US" dirty="0" err="1"/>
              <a:t>os</a:t>
            </a:r>
            <a:r>
              <a:rPr lang="en-US" dirty="0"/>
              <a:t> eigenvectors de </a:t>
            </a:r>
            <a:r>
              <a:rPr lang="en-US" i="1" dirty="0"/>
              <a:t>A </a:t>
            </a:r>
            <a:r>
              <a:rPr lang="en-US" dirty="0"/>
              <a:t>e </a:t>
            </a:r>
            <a:r>
              <a:rPr lang="en-US" dirty="0" err="1"/>
              <a:t>na</a:t>
            </a:r>
            <a:r>
              <a:rPr lang="en-US" dirty="0"/>
              <a:t> </a:t>
            </a:r>
            <a:r>
              <a:rPr lang="en-US" dirty="0" err="1"/>
              <a:t>matriz</a:t>
            </a:r>
            <a:r>
              <a:rPr lang="en-US" dirty="0"/>
              <a:t> </a:t>
            </a:r>
            <a:r>
              <a:rPr lang="en-US" i="1" dirty="0"/>
              <a:t>d </a:t>
            </a:r>
            <a:r>
              <a:rPr lang="en-US" dirty="0" err="1"/>
              <a:t>os</a:t>
            </a:r>
            <a:r>
              <a:rPr lang="en-US" dirty="0"/>
              <a:t> </a:t>
            </a:r>
            <a:r>
              <a:rPr lang="en-US" dirty="0" err="1"/>
              <a:t>eigenvalues</a:t>
            </a:r>
            <a:r>
              <a:rPr lang="en-US" dirty="0"/>
              <a:t> de </a:t>
            </a:r>
            <a:r>
              <a:rPr lang="en-US" i="1" dirty="0"/>
              <a:t>A </a:t>
            </a:r>
            <a:r>
              <a:rPr lang="en-US" dirty="0" err="1"/>
              <a:t>na</a:t>
            </a:r>
            <a:r>
              <a:rPr lang="en-US" dirty="0"/>
              <a:t> </a:t>
            </a:r>
            <a:r>
              <a:rPr lang="en-US" dirty="0" err="1"/>
              <a:t>sua</a:t>
            </a:r>
            <a:r>
              <a:rPr lang="en-US" dirty="0"/>
              <a:t> diagonal principal</a:t>
            </a:r>
            <a:r>
              <a:rPr lang="en-US" i="1" dirty="0"/>
              <a:t> </a:t>
            </a:r>
            <a:endParaRPr lang="pt-BR"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ítulo 1"/>
          <p:cNvSpPr>
            <a:spLocks noGrp="1"/>
          </p:cNvSpPr>
          <p:nvPr>
            <p:ph type="title"/>
          </p:nvPr>
        </p:nvSpPr>
        <p:spPr/>
        <p:txBody>
          <a:bodyPr/>
          <a:lstStyle/>
          <a:p>
            <a:r>
              <a:rPr lang="en-US"/>
              <a:t>Por que utilizar a compensação na realimentação?</a:t>
            </a:r>
            <a:endParaRPr lang="pt-BR"/>
          </a:p>
        </p:txBody>
      </p:sp>
      <p:sp>
        <p:nvSpPr>
          <p:cNvPr id="610307" name="Espaço Reservado para Conteúdo 2"/>
          <p:cNvSpPr>
            <a:spLocks noGrp="1"/>
          </p:cNvSpPr>
          <p:nvPr>
            <p:ph idx="1"/>
          </p:nvPr>
        </p:nvSpPr>
        <p:spPr/>
        <p:txBody>
          <a:bodyPr/>
          <a:lstStyle/>
          <a:p>
            <a:r>
              <a:rPr lang="en-US"/>
              <a:t>A resposta será mais rápida pois o sinal de entrada vem da saida principal do sistema</a:t>
            </a:r>
          </a:p>
          <a:p>
            <a:endParaRPr lang="en-US"/>
          </a:p>
          <a:p>
            <a:r>
              <a:rPr lang="en-US"/>
              <a:t>Os sistemas são calculados por redução e simplificação</a:t>
            </a:r>
          </a:p>
          <a:p>
            <a:endParaRPr lang="en-US"/>
          </a:p>
          <a:p>
            <a:r>
              <a:rPr lang="en-US"/>
              <a:t>Em seguida é gerado para fins de análise um sistema equivalente no formato direto com realimentação unitária</a:t>
            </a:r>
            <a:endParaRPr lang="pt-B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Título 1"/>
          <p:cNvSpPr>
            <a:spLocks noGrp="1"/>
          </p:cNvSpPr>
          <p:nvPr>
            <p:ph type="title"/>
          </p:nvPr>
        </p:nvSpPr>
        <p:spPr/>
        <p:txBody>
          <a:bodyPr/>
          <a:lstStyle/>
          <a:p>
            <a:r>
              <a:rPr lang="en-US"/>
              <a:t>Exemplos de Simplificação</a:t>
            </a:r>
            <a:endParaRPr lang="pt-BR"/>
          </a:p>
        </p:txBody>
      </p:sp>
      <p:sp>
        <p:nvSpPr>
          <p:cNvPr id="611331" name="Espaço Reservado para Conteúdo 2"/>
          <p:cNvSpPr>
            <a:spLocks noGrp="1"/>
          </p:cNvSpPr>
          <p:nvPr>
            <p:ph idx="1"/>
          </p:nvPr>
        </p:nvSpPr>
        <p:spPr>
          <a:xfrm>
            <a:off x="271463" y="1071563"/>
            <a:ext cx="3181350" cy="5381625"/>
          </a:xfrm>
        </p:spPr>
        <p:txBody>
          <a:bodyPr/>
          <a:lstStyle/>
          <a:p>
            <a:pPr marL="457200" indent="-457200">
              <a:buFont typeface="Verdana" pitchFamily="34" charset="0"/>
              <a:buAutoNum type="alphaLcParenR"/>
            </a:pPr>
            <a:r>
              <a:rPr lang="en-US" sz="2400">
                <a:latin typeface="Arial" pitchFamily="34" charset="0"/>
              </a:rPr>
              <a:t>sistema original</a:t>
            </a:r>
          </a:p>
          <a:p>
            <a:pPr marL="457200" indent="-457200">
              <a:buFont typeface="Verdana" pitchFamily="34" charset="0"/>
              <a:buAutoNum type="alphaLcParenR"/>
            </a:pPr>
            <a:r>
              <a:rPr lang="en-US" sz="2400">
                <a:latin typeface="Arial" pitchFamily="34" charset="0"/>
              </a:rPr>
              <a:t>sistema com realimentação ativa</a:t>
            </a:r>
          </a:p>
          <a:p>
            <a:pPr marL="457200" indent="-457200">
              <a:buFont typeface="Verdana" pitchFamily="34" charset="0"/>
              <a:buAutoNum type="alphaLcParenR"/>
            </a:pPr>
            <a:r>
              <a:rPr lang="en-US" sz="2400">
                <a:latin typeface="Arial" pitchFamily="34" charset="0"/>
              </a:rPr>
              <a:t>sistema equivalente compensado</a:t>
            </a:r>
          </a:p>
          <a:p>
            <a:pPr marL="457200" indent="-457200">
              <a:buFont typeface="Verdana" pitchFamily="34" charset="0"/>
              <a:buAutoNum type="alphaLcParenR"/>
            </a:pPr>
            <a:r>
              <a:rPr lang="en-US" sz="2400">
                <a:latin typeface="Arial" pitchFamily="34" charset="0"/>
              </a:rPr>
              <a:t>sistema equivalente compensado com realimentação unitária</a:t>
            </a:r>
            <a:endParaRPr lang="pt-BR" sz="2400"/>
          </a:p>
        </p:txBody>
      </p:sp>
      <p:pic>
        <p:nvPicPr>
          <p:cNvPr id="611332" name="Picture 5"/>
          <p:cNvPicPr>
            <a:picLocks noChangeAspect="1" noChangeArrowheads="1"/>
          </p:cNvPicPr>
          <p:nvPr/>
        </p:nvPicPr>
        <p:blipFill>
          <a:blip r:embed="rId2" cstate="print"/>
          <a:srcRect/>
          <a:stretch>
            <a:fillRect/>
          </a:stretch>
        </p:blipFill>
        <p:spPr bwMode="auto">
          <a:xfrm>
            <a:off x="3476625" y="3509963"/>
            <a:ext cx="5557838" cy="3062287"/>
          </a:xfrm>
          <a:prstGeom prst="rect">
            <a:avLst/>
          </a:prstGeom>
          <a:noFill/>
          <a:ln w="12700">
            <a:noFill/>
            <a:miter lim="800000"/>
            <a:headEnd type="none" w="sm" len="sm"/>
            <a:tailEnd type="none" w="sm" len="sm"/>
          </a:ln>
        </p:spPr>
      </p:pic>
      <p:pic>
        <p:nvPicPr>
          <p:cNvPr id="611333" name="Picture 6"/>
          <p:cNvPicPr>
            <a:picLocks noChangeAspect="1" noChangeArrowheads="1"/>
          </p:cNvPicPr>
          <p:nvPr/>
        </p:nvPicPr>
        <p:blipFill>
          <a:blip r:embed="rId3" cstate="print"/>
          <a:srcRect/>
          <a:stretch>
            <a:fillRect/>
          </a:stretch>
        </p:blipFill>
        <p:spPr bwMode="auto">
          <a:xfrm>
            <a:off x="3597275" y="919163"/>
            <a:ext cx="4784725" cy="2582862"/>
          </a:xfrm>
          <a:prstGeom prst="rect">
            <a:avLst/>
          </a:prstGeom>
          <a:noFill/>
          <a:ln w="12700">
            <a:noFill/>
            <a:miter lim="800000"/>
            <a:headEnd type="none" w="sm" len="sm"/>
            <a:tailEnd type="none" w="sm" len="sm"/>
          </a:ln>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Título 1"/>
          <p:cNvSpPr>
            <a:spLocks noGrp="1"/>
          </p:cNvSpPr>
          <p:nvPr>
            <p:ph type="title"/>
          </p:nvPr>
        </p:nvSpPr>
        <p:spPr/>
        <p:txBody>
          <a:bodyPr/>
          <a:lstStyle/>
          <a:p>
            <a:r>
              <a:rPr lang="en-US"/>
              <a:t>Exercícios</a:t>
            </a:r>
            <a:endParaRPr lang="pt-BR"/>
          </a:p>
        </p:txBody>
      </p:sp>
      <p:sp>
        <p:nvSpPr>
          <p:cNvPr id="612355" name="Espaço Reservado para Conteúdo 2"/>
          <p:cNvSpPr>
            <a:spLocks noGrp="1"/>
          </p:cNvSpPr>
          <p:nvPr>
            <p:ph idx="1"/>
          </p:nvPr>
        </p:nvSpPr>
        <p:spPr/>
        <p:txBody>
          <a:bodyPr/>
          <a:lstStyle/>
          <a:p>
            <a:r>
              <a:rPr lang="en-US" b="1"/>
              <a:t>Para entregar : </a:t>
            </a:r>
          </a:p>
          <a:p>
            <a:pPr lvl="1"/>
            <a:r>
              <a:rPr lang="en-US" b="1"/>
              <a:t>Nise, cap.9, pags 408 a 415, exs 1 a 44</a:t>
            </a:r>
            <a:endParaRPr lang="pt-BR" b="1"/>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Título 1"/>
          <p:cNvSpPr>
            <a:spLocks noGrp="1"/>
          </p:cNvSpPr>
          <p:nvPr>
            <p:ph type="title"/>
          </p:nvPr>
        </p:nvSpPr>
        <p:spPr/>
        <p:txBody>
          <a:bodyPr/>
          <a:lstStyle/>
          <a:p>
            <a:r>
              <a:rPr lang="en-US"/>
              <a:t>Nise, Cap.9, Problema 1</a:t>
            </a:r>
            <a:endParaRPr lang="pt-BR"/>
          </a:p>
        </p:txBody>
      </p:sp>
      <p:sp>
        <p:nvSpPr>
          <p:cNvPr id="3" name="Espaço Reservado para Conteúdo 2"/>
          <p:cNvSpPr>
            <a:spLocks noGrp="1"/>
          </p:cNvSpPr>
          <p:nvPr>
            <p:ph idx="1"/>
          </p:nvPr>
        </p:nvSpPr>
        <p:spPr/>
        <p:txBody>
          <a:bodyPr/>
          <a:lstStyle/>
          <a:p>
            <a:r>
              <a:rPr lang="en-US"/>
              <a:t>Solução : investigar o sistema no root-locus para amortecimento igual a 0,707</a:t>
            </a:r>
          </a:p>
          <a:p>
            <a:r>
              <a:rPr lang="en-US"/>
              <a:t>K = 22,52</a:t>
            </a:r>
          </a:p>
          <a:p>
            <a:endParaRPr lang="en-US"/>
          </a:p>
          <a:p>
            <a:r>
              <a:rPr lang="en-US"/>
              <a:t>Introduzir o compensador PI ideal ( 1/s )</a:t>
            </a:r>
          </a:p>
          <a:p>
            <a:r>
              <a:rPr lang="en-US"/>
              <a:t>Recalcular o root-locus</a:t>
            </a:r>
          </a:p>
          <a:p>
            <a:r>
              <a:rPr lang="en-US"/>
              <a:t>Encontrar o novo ganho para um amortecimento de 0,707</a:t>
            </a:r>
          </a:p>
          <a:p>
            <a:r>
              <a:rPr lang="en-US"/>
              <a:t>K = 18</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ítulo 1"/>
          <p:cNvSpPr>
            <a:spLocks noGrp="1"/>
          </p:cNvSpPr>
          <p:nvPr>
            <p:ph type="title"/>
          </p:nvPr>
        </p:nvSpPr>
        <p:spPr/>
        <p:txBody>
          <a:bodyPr/>
          <a:lstStyle/>
          <a:p>
            <a:r>
              <a:rPr lang="en-US"/>
              <a:t>Outras especificações</a:t>
            </a:r>
            <a:endParaRPr lang="pt-BR"/>
          </a:p>
        </p:txBody>
      </p:sp>
      <p:sp>
        <p:nvSpPr>
          <p:cNvPr id="3" name="Espaço Reservado para Conteúdo 2"/>
          <p:cNvSpPr>
            <a:spLocks noGrp="1"/>
          </p:cNvSpPr>
          <p:nvPr>
            <p:ph idx="1"/>
          </p:nvPr>
        </p:nvSpPr>
        <p:spPr/>
        <p:txBody>
          <a:bodyPr/>
          <a:lstStyle/>
          <a:p>
            <a:r>
              <a:rPr lang="en-US"/>
              <a:t>T(s) orig.(K=22.52) = 563/(25s</a:t>
            </a:r>
            <a:r>
              <a:rPr lang="en-US" baseline="30000"/>
              <a:t>2</a:t>
            </a:r>
            <a:r>
              <a:rPr lang="en-US"/>
              <a:t>+225s+1013)</a:t>
            </a:r>
          </a:p>
          <a:p>
            <a:endParaRPr lang="en-US"/>
          </a:p>
          <a:p>
            <a:endParaRPr lang="en-US"/>
          </a:p>
          <a:p>
            <a:r>
              <a:rPr lang="en-US"/>
              <a:t>T(s) comp.(K=18) = 18/(s</a:t>
            </a:r>
            <a:r>
              <a:rPr lang="en-US" baseline="30000"/>
              <a:t>3</a:t>
            </a:r>
            <a:r>
              <a:rPr lang="en-US"/>
              <a:t>+9s</a:t>
            </a:r>
            <a:r>
              <a:rPr lang="en-US" baseline="30000"/>
              <a:t>2</a:t>
            </a:r>
            <a:r>
              <a:rPr lang="en-US"/>
              <a:t>+18s+18)</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Título 1"/>
          <p:cNvSpPr>
            <a:spLocks noGrp="1"/>
          </p:cNvSpPr>
          <p:nvPr>
            <p:ph type="title"/>
          </p:nvPr>
        </p:nvSpPr>
        <p:spPr/>
        <p:txBody>
          <a:bodyPr/>
          <a:lstStyle/>
          <a:p>
            <a:r>
              <a:rPr lang="en-US"/>
              <a:t>Nise, Cap.9, Problema 1 - Simulação</a:t>
            </a:r>
            <a:endParaRPr lang="pt-BR"/>
          </a:p>
        </p:txBody>
      </p:sp>
      <p:pic>
        <p:nvPicPr>
          <p:cNvPr id="615427" name="Picture 2"/>
          <p:cNvPicPr>
            <a:picLocks noChangeAspect="1" noChangeArrowheads="1"/>
          </p:cNvPicPr>
          <p:nvPr/>
        </p:nvPicPr>
        <p:blipFill>
          <a:blip r:embed="rId2" cstate="print"/>
          <a:srcRect/>
          <a:stretch>
            <a:fillRect/>
          </a:stretch>
        </p:blipFill>
        <p:spPr bwMode="auto">
          <a:xfrm>
            <a:off x="238125" y="1285875"/>
            <a:ext cx="9431338" cy="4819650"/>
          </a:xfrm>
          <a:prstGeom prst="rect">
            <a:avLst/>
          </a:prstGeom>
          <a:noFill/>
          <a:ln w="9525">
            <a:noFill/>
            <a:miter lim="800000"/>
            <a:headEnd/>
            <a:tailEnd/>
          </a:ln>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Título 1"/>
          <p:cNvSpPr>
            <a:spLocks noGrp="1"/>
          </p:cNvSpPr>
          <p:nvPr>
            <p:ph type="title"/>
          </p:nvPr>
        </p:nvSpPr>
        <p:spPr/>
        <p:txBody>
          <a:bodyPr/>
          <a:lstStyle/>
          <a:p>
            <a:r>
              <a:rPr lang="en-US"/>
              <a:t>Nise, Cap.9, Problema 01, root-locus nao compensado</a:t>
            </a:r>
            <a:endParaRPr lang="pt-BR"/>
          </a:p>
        </p:txBody>
      </p:sp>
      <p:pic>
        <p:nvPicPr>
          <p:cNvPr id="616451" name="Picture 2"/>
          <p:cNvPicPr>
            <a:picLocks noChangeAspect="1" noChangeArrowheads="1"/>
          </p:cNvPicPr>
          <p:nvPr/>
        </p:nvPicPr>
        <p:blipFill>
          <a:blip r:embed="rId2" cstate="print"/>
          <a:srcRect/>
          <a:stretch>
            <a:fillRect/>
          </a:stretch>
        </p:blipFill>
        <p:spPr bwMode="auto">
          <a:xfrm>
            <a:off x="1190625" y="1390650"/>
            <a:ext cx="7524750" cy="4610100"/>
          </a:xfrm>
          <a:prstGeom prst="rect">
            <a:avLst/>
          </a:prstGeom>
          <a:noFill/>
          <a:ln w="9525">
            <a:noFill/>
            <a:miter lim="800000"/>
            <a:headEnd/>
            <a:tailEnd/>
          </a:ln>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Título 1"/>
          <p:cNvSpPr>
            <a:spLocks noGrp="1"/>
          </p:cNvSpPr>
          <p:nvPr>
            <p:ph type="title"/>
          </p:nvPr>
        </p:nvSpPr>
        <p:spPr/>
        <p:txBody>
          <a:bodyPr/>
          <a:lstStyle/>
          <a:p>
            <a:pPr algn="ctr"/>
            <a:r>
              <a:rPr lang="en-US"/>
              <a:t>Nise, Cap.9, Problema 01, Root-Locus Compensado</a:t>
            </a:r>
            <a:endParaRPr lang="pt-BR"/>
          </a:p>
        </p:txBody>
      </p:sp>
      <p:pic>
        <p:nvPicPr>
          <p:cNvPr id="617475" name="Picture 2"/>
          <p:cNvPicPr>
            <a:picLocks noChangeAspect="1" noChangeArrowheads="1"/>
          </p:cNvPicPr>
          <p:nvPr/>
        </p:nvPicPr>
        <p:blipFill>
          <a:blip r:embed="rId2" cstate="print"/>
          <a:srcRect/>
          <a:stretch>
            <a:fillRect/>
          </a:stretch>
        </p:blipFill>
        <p:spPr bwMode="auto">
          <a:xfrm>
            <a:off x="912813" y="1123950"/>
            <a:ext cx="8183562" cy="5019675"/>
          </a:xfrm>
          <a:prstGeom prst="rect">
            <a:avLst/>
          </a:prstGeom>
          <a:noFill/>
          <a:ln w="9525">
            <a:noFill/>
            <a:miter lim="800000"/>
            <a:headEnd/>
            <a:tailEnd/>
          </a:ln>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Título 1"/>
          <p:cNvSpPr>
            <a:spLocks noGrp="1"/>
          </p:cNvSpPr>
          <p:nvPr>
            <p:ph type="title"/>
          </p:nvPr>
        </p:nvSpPr>
        <p:spPr/>
        <p:txBody>
          <a:bodyPr/>
          <a:lstStyle/>
          <a:p>
            <a:r>
              <a:rPr lang="en-US"/>
              <a:t>Nise Cap.9 Problema 2</a:t>
            </a:r>
            <a:endParaRPr lang="pt-BR"/>
          </a:p>
        </p:txBody>
      </p:sp>
      <p:sp>
        <p:nvSpPr>
          <p:cNvPr id="3" name="Espaço Reservado para Conteúdo 2"/>
          <p:cNvSpPr>
            <a:spLocks noGrp="1"/>
          </p:cNvSpPr>
          <p:nvPr>
            <p:ph idx="1"/>
          </p:nvPr>
        </p:nvSpPr>
        <p:spPr/>
        <p:txBody>
          <a:bodyPr/>
          <a:lstStyle/>
          <a:p>
            <a:r>
              <a:rPr lang="en-US"/>
              <a:t>G(s) : K/[s(s+2)(s+5)]</a:t>
            </a:r>
          </a:p>
          <a:p>
            <a:pPr lvl="1"/>
            <a:r>
              <a:rPr lang="en-US"/>
              <a:t>Projetar controlador PI para forçar a zero o erro de estado estacionário a uma entrada em rampa para valores de K que levam a estabilidade</a:t>
            </a:r>
          </a:p>
          <a:p>
            <a:pPr lvl="1"/>
            <a:r>
              <a:rPr lang="en-US"/>
              <a:t>Estratégia :</a:t>
            </a:r>
          </a:p>
          <a:p>
            <a:pPr lvl="2"/>
            <a:r>
              <a:rPr lang="en-US"/>
              <a:t>Acrescentar um polo na origem e 2 zeros nas proximidades</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Título 1"/>
          <p:cNvSpPr>
            <a:spLocks noGrp="1"/>
          </p:cNvSpPr>
          <p:nvPr>
            <p:ph type="title"/>
          </p:nvPr>
        </p:nvSpPr>
        <p:spPr/>
        <p:txBody>
          <a:bodyPr/>
          <a:lstStyle/>
          <a:p>
            <a:r>
              <a:rPr lang="en-US"/>
              <a:t>Root Locus Não Compensado</a:t>
            </a:r>
            <a:endParaRPr lang="pt-BR"/>
          </a:p>
        </p:txBody>
      </p:sp>
      <p:pic>
        <p:nvPicPr>
          <p:cNvPr id="619523" name="Picture 2"/>
          <p:cNvPicPr>
            <a:picLocks noChangeAspect="1" noChangeArrowheads="1"/>
          </p:cNvPicPr>
          <p:nvPr/>
        </p:nvPicPr>
        <p:blipFill>
          <a:blip r:embed="rId2" cstate="print"/>
          <a:srcRect/>
          <a:stretch>
            <a:fillRect/>
          </a:stretch>
        </p:blipFill>
        <p:spPr bwMode="auto">
          <a:xfrm>
            <a:off x="238125" y="928688"/>
            <a:ext cx="9429750" cy="557212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8.1, pag.304</a:t>
            </a:r>
            <a:endParaRPr lang="pt-BR" dirty="0"/>
          </a:p>
        </p:txBody>
      </p:sp>
      <p:sp>
        <p:nvSpPr>
          <p:cNvPr id="3" name="Espaço Reservado para Conteúdo 2"/>
          <p:cNvSpPr>
            <a:spLocks noGrp="1"/>
          </p:cNvSpPr>
          <p:nvPr>
            <p:ph idx="1"/>
          </p:nvPr>
        </p:nvSpPr>
        <p:spPr>
          <a:xfrm>
            <a:off x="77356" y="904896"/>
            <a:ext cx="9673896" cy="5381625"/>
          </a:xfrm>
        </p:spPr>
        <p:txBody>
          <a:bodyPr/>
          <a:lstStyle/>
          <a:p>
            <a:r>
              <a:rPr lang="en-US" dirty="0" err="1"/>
              <a:t>Calcule</a:t>
            </a:r>
            <a:r>
              <a:rPr lang="en-US" dirty="0"/>
              <a:t> F(s) = (s+1)/(s(s+2))</a:t>
            </a:r>
          </a:p>
          <a:p>
            <a:r>
              <a:rPr lang="en-US" dirty="0"/>
              <a:t>No </a:t>
            </a:r>
            <a:r>
              <a:rPr lang="en-US" dirty="0" err="1"/>
              <a:t>Matlab</a:t>
            </a:r>
            <a:r>
              <a:rPr lang="en-US" dirty="0"/>
              <a:t> :</a:t>
            </a:r>
          </a:p>
          <a:p>
            <a:pPr lvl="1"/>
            <a:r>
              <a:rPr lang="en-US" dirty="0"/>
              <a:t>File,  New, M-File -&gt;</a:t>
            </a:r>
            <a:r>
              <a:rPr lang="en-US" dirty="0" err="1"/>
              <a:t>Abrirá</a:t>
            </a:r>
            <a:r>
              <a:rPr lang="en-US" dirty="0"/>
              <a:t> o editor de </a:t>
            </a:r>
            <a:r>
              <a:rPr lang="en-US" dirty="0" err="1"/>
              <a:t>funções</a:t>
            </a:r>
            <a:endParaRPr lang="en-US" dirty="0"/>
          </a:p>
          <a:p>
            <a:pPr lvl="1"/>
            <a:r>
              <a:rPr lang="en-US" dirty="0" err="1"/>
              <a:t>Escreva</a:t>
            </a:r>
            <a:r>
              <a:rPr lang="en-US" dirty="0"/>
              <a:t> no editor :</a:t>
            </a:r>
          </a:p>
          <a:p>
            <a:pPr lvl="2"/>
            <a:r>
              <a:rPr lang="en-US" dirty="0"/>
              <a:t> function [</a:t>
            </a:r>
            <a:r>
              <a:rPr lang="en-US" dirty="0" err="1"/>
              <a:t>r,theta</a:t>
            </a:r>
            <a:r>
              <a:rPr lang="en-US" dirty="0"/>
              <a:t>] = f08_01(s)</a:t>
            </a:r>
          </a:p>
          <a:p>
            <a:pPr lvl="2"/>
            <a:r>
              <a:rPr lang="en-US" dirty="0"/>
              <a:t> F = (s+1)/(s*(s+2))</a:t>
            </a:r>
          </a:p>
          <a:p>
            <a:pPr lvl="2"/>
            <a:r>
              <a:rPr lang="en-US" dirty="0"/>
              <a:t> [theta2,r] = cart2pol(real(F),</a:t>
            </a:r>
            <a:r>
              <a:rPr lang="en-US" dirty="0" err="1"/>
              <a:t>imag</a:t>
            </a:r>
            <a:r>
              <a:rPr lang="en-US" dirty="0"/>
              <a:t>(F)) </a:t>
            </a:r>
            <a:r>
              <a:rPr lang="en-US" dirty="0">
                <a:solidFill>
                  <a:srgbClr val="00B050"/>
                </a:solidFill>
              </a:rPr>
              <a:t>% </a:t>
            </a:r>
            <a:r>
              <a:rPr lang="en-US" dirty="0" err="1">
                <a:solidFill>
                  <a:srgbClr val="00B050"/>
                </a:solidFill>
              </a:rPr>
              <a:t>passa</a:t>
            </a:r>
            <a:r>
              <a:rPr lang="en-US" dirty="0">
                <a:solidFill>
                  <a:srgbClr val="00B050"/>
                </a:solidFill>
              </a:rPr>
              <a:t> a </a:t>
            </a:r>
            <a:r>
              <a:rPr lang="en-US" dirty="0" err="1">
                <a:solidFill>
                  <a:srgbClr val="00B050"/>
                </a:solidFill>
              </a:rPr>
              <a:t>função</a:t>
            </a:r>
            <a:r>
              <a:rPr lang="en-US" dirty="0">
                <a:solidFill>
                  <a:srgbClr val="00B050"/>
                </a:solidFill>
              </a:rPr>
              <a:t> </a:t>
            </a:r>
            <a:r>
              <a:rPr lang="en-US" dirty="0" err="1">
                <a:solidFill>
                  <a:srgbClr val="00B050"/>
                </a:solidFill>
              </a:rPr>
              <a:t>para</a:t>
            </a:r>
            <a:r>
              <a:rPr lang="en-US" dirty="0">
                <a:solidFill>
                  <a:srgbClr val="00B050"/>
                </a:solidFill>
              </a:rPr>
              <a:t> a forma polar, theta </a:t>
            </a:r>
            <a:r>
              <a:rPr lang="en-US" dirty="0" err="1">
                <a:solidFill>
                  <a:srgbClr val="00B050"/>
                </a:solidFill>
              </a:rPr>
              <a:t>em</a:t>
            </a:r>
            <a:r>
              <a:rPr lang="en-US" dirty="0">
                <a:solidFill>
                  <a:srgbClr val="00B050"/>
                </a:solidFill>
              </a:rPr>
              <a:t> </a:t>
            </a:r>
            <a:r>
              <a:rPr lang="en-US" dirty="0" err="1">
                <a:solidFill>
                  <a:srgbClr val="00B050"/>
                </a:solidFill>
              </a:rPr>
              <a:t>radianos</a:t>
            </a:r>
            <a:endParaRPr lang="en-US" dirty="0">
              <a:solidFill>
                <a:srgbClr val="00B050"/>
              </a:solidFill>
            </a:endParaRPr>
          </a:p>
          <a:p>
            <a:pPr lvl="2"/>
            <a:r>
              <a:rPr lang="en-US" dirty="0"/>
              <a:t> theta = theta2*180/pi </a:t>
            </a:r>
            <a:r>
              <a:rPr lang="en-US" dirty="0">
                <a:solidFill>
                  <a:srgbClr val="00B050"/>
                </a:solidFill>
              </a:rPr>
              <a:t>% devolve theta </a:t>
            </a:r>
            <a:r>
              <a:rPr lang="en-US" dirty="0" err="1">
                <a:solidFill>
                  <a:srgbClr val="00B050"/>
                </a:solidFill>
              </a:rPr>
              <a:t>em</a:t>
            </a:r>
            <a:r>
              <a:rPr lang="en-US" dirty="0">
                <a:solidFill>
                  <a:srgbClr val="00B050"/>
                </a:solidFill>
              </a:rPr>
              <a:t> </a:t>
            </a:r>
            <a:r>
              <a:rPr lang="en-US" dirty="0" err="1">
                <a:solidFill>
                  <a:srgbClr val="00B050"/>
                </a:solidFill>
              </a:rPr>
              <a:t>graus</a:t>
            </a:r>
            <a:r>
              <a:rPr lang="en-US" dirty="0"/>
              <a:t> </a:t>
            </a:r>
          </a:p>
          <a:p>
            <a:pPr lvl="1"/>
            <a:r>
              <a:rPr lang="en-US" dirty="0"/>
              <a:t>Salve o </a:t>
            </a:r>
            <a:r>
              <a:rPr lang="en-US" dirty="0" err="1"/>
              <a:t>arquivo,retorne</a:t>
            </a:r>
            <a:r>
              <a:rPr lang="en-US" dirty="0"/>
              <a:t> </a:t>
            </a:r>
            <a:r>
              <a:rPr lang="en-US" dirty="0" err="1"/>
              <a:t>ao</a:t>
            </a:r>
            <a:r>
              <a:rPr lang="en-US" dirty="0"/>
              <a:t> prompt e </a:t>
            </a:r>
            <a:r>
              <a:rPr lang="en-US" dirty="0" err="1"/>
              <a:t>digite</a:t>
            </a:r>
            <a:r>
              <a:rPr lang="en-US" dirty="0"/>
              <a:t> :</a:t>
            </a:r>
            <a:endParaRPr lang="pt-BR" dirty="0"/>
          </a:p>
          <a:p>
            <a:pPr lvl="2"/>
            <a:r>
              <a:rPr lang="en-US" dirty="0"/>
              <a:t> s = -3 + 4j</a:t>
            </a:r>
          </a:p>
          <a:p>
            <a:pPr lvl="2"/>
            <a:r>
              <a:rPr lang="en-US" dirty="0"/>
              <a:t> f08_01(s) </a:t>
            </a:r>
            <a:r>
              <a:rPr lang="en-US" dirty="0">
                <a:solidFill>
                  <a:srgbClr val="00B050"/>
                </a:solidFill>
              </a:rPr>
              <a:t>% </a:t>
            </a:r>
            <a:r>
              <a:rPr lang="en-US" dirty="0" err="1">
                <a:solidFill>
                  <a:srgbClr val="00B050"/>
                </a:solidFill>
              </a:rPr>
              <a:t>chama</a:t>
            </a:r>
            <a:r>
              <a:rPr lang="en-US" dirty="0">
                <a:solidFill>
                  <a:srgbClr val="00B050"/>
                </a:solidFill>
              </a:rPr>
              <a:t> a </a:t>
            </a:r>
            <a:r>
              <a:rPr lang="en-US" dirty="0" err="1">
                <a:solidFill>
                  <a:srgbClr val="00B050"/>
                </a:solidFill>
              </a:rPr>
              <a:t>função</a:t>
            </a:r>
            <a:endParaRPr lang="en-US" dirty="0">
              <a:solidFill>
                <a:srgbClr val="00B050"/>
              </a:solidFill>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Título 1"/>
          <p:cNvSpPr>
            <a:spLocks noGrp="1"/>
          </p:cNvSpPr>
          <p:nvPr>
            <p:ph type="title"/>
          </p:nvPr>
        </p:nvSpPr>
        <p:spPr/>
        <p:txBody>
          <a:bodyPr/>
          <a:lstStyle/>
          <a:p>
            <a:r>
              <a:rPr lang="en-US"/>
              <a:t>Root Locus Compensado</a:t>
            </a:r>
            <a:endParaRPr lang="pt-BR"/>
          </a:p>
        </p:txBody>
      </p:sp>
      <p:pic>
        <p:nvPicPr>
          <p:cNvPr id="620547" name="Picture 2"/>
          <p:cNvPicPr>
            <a:picLocks noChangeAspect="1" noChangeArrowheads="1"/>
          </p:cNvPicPr>
          <p:nvPr/>
        </p:nvPicPr>
        <p:blipFill>
          <a:blip r:embed="rId2" cstate="print"/>
          <a:srcRect/>
          <a:stretch>
            <a:fillRect/>
          </a:stretch>
        </p:blipFill>
        <p:spPr bwMode="auto">
          <a:xfrm>
            <a:off x="238125" y="1000125"/>
            <a:ext cx="9382125" cy="5534025"/>
          </a:xfrm>
          <a:prstGeom prst="rect">
            <a:avLst/>
          </a:prstGeom>
          <a:noFill/>
          <a:ln w="9525">
            <a:noFill/>
            <a:miter lim="800000"/>
            <a:headEnd/>
            <a:tailEnd/>
          </a:ln>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ítulo 1"/>
          <p:cNvSpPr>
            <a:spLocks noGrp="1"/>
          </p:cNvSpPr>
          <p:nvPr>
            <p:ph type="title"/>
          </p:nvPr>
        </p:nvSpPr>
        <p:spPr/>
        <p:txBody>
          <a:bodyPr/>
          <a:lstStyle/>
          <a:p>
            <a:r>
              <a:rPr lang="en-US"/>
              <a:t>Circuitos : Comparação da Resposta</a:t>
            </a:r>
            <a:endParaRPr lang="pt-BR"/>
          </a:p>
        </p:txBody>
      </p:sp>
      <p:pic>
        <p:nvPicPr>
          <p:cNvPr id="621571" name="Picture 2"/>
          <p:cNvPicPr>
            <a:picLocks noChangeAspect="1" noChangeArrowheads="1"/>
          </p:cNvPicPr>
          <p:nvPr/>
        </p:nvPicPr>
        <p:blipFill>
          <a:blip r:embed="rId2" cstate="print"/>
          <a:srcRect/>
          <a:stretch>
            <a:fillRect/>
          </a:stretch>
        </p:blipFill>
        <p:spPr bwMode="auto">
          <a:xfrm>
            <a:off x="28575" y="1085850"/>
            <a:ext cx="9848850" cy="5057775"/>
          </a:xfrm>
          <a:prstGeom prst="rect">
            <a:avLst/>
          </a:prstGeom>
          <a:noFill/>
          <a:ln w="9525">
            <a:noFill/>
            <a:miter lim="800000"/>
            <a:headEnd/>
            <a:tailEnd/>
          </a:ln>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Título 1"/>
          <p:cNvSpPr>
            <a:spLocks noGrp="1"/>
          </p:cNvSpPr>
          <p:nvPr>
            <p:ph type="title"/>
          </p:nvPr>
        </p:nvSpPr>
        <p:spPr/>
        <p:txBody>
          <a:bodyPr/>
          <a:lstStyle/>
          <a:p>
            <a:r>
              <a:rPr lang="en-US"/>
              <a:t>Nise Cap.9 Problema 3</a:t>
            </a:r>
            <a:endParaRPr lang="pt-BR"/>
          </a:p>
        </p:txBody>
      </p:sp>
      <p:sp>
        <p:nvSpPr>
          <p:cNvPr id="3" name="Espaço Reservado para Conteúdo 2"/>
          <p:cNvSpPr>
            <a:spLocks noGrp="1"/>
          </p:cNvSpPr>
          <p:nvPr>
            <p:ph idx="1"/>
          </p:nvPr>
        </p:nvSpPr>
        <p:spPr/>
        <p:txBody>
          <a:bodyPr/>
          <a:lstStyle/>
          <a:p>
            <a:r>
              <a:rPr lang="en-US"/>
              <a:t>G(s) : K/[(s+1)(s+3)(s+5)]</a:t>
            </a:r>
          </a:p>
          <a:p>
            <a:r>
              <a:rPr lang="en-US"/>
              <a:t>10% ultrapassagem -&gt; </a:t>
            </a:r>
            <a:r>
              <a:rPr lang="el-GR"/>
              <a:t>ζ</a:t>
            </a:r>
            <a:r>
              <a:rPr lang="en-US"/>
              <a:t>=0,59 -&gt; K = 20 </a:t>
            </a:r>
          </a:p>
          <a:p>
            <a:r>
              <a:rPr lang="en-US"/>
              <a:t>Polos em -1,4+/-1,92j  e  -6,2</a:t>
            </a:r>
          </a:p>
          <a:p>
            <a:r>
              <a:rPr lang="en-US"/>
              <a:t>Const.Erro : K.G(s),s-&gt;0,K.G(0) = 20/15 = 1.33</a:t>
            </a:r>
          </a:p>
          <a:p>
            <a:r>
              <a:rPr lang="en-US"/>
              <a:t>Const.Erro Desejada = 4 ( ou 3x de melhoria )</a:t>
            </a:r>
          </a:p>
          <a:p>
            <a:r>
              <a:rPr lang="en-US"/>
              <a:t>3x de melhoria -&gt; 3x o compr.do polo no zero </a:t>
            </a:r>
          </a:p>
          <a:p>
            <a:r>
              <a:rPr lang="en-US"/>
              <a:t>Comp(s) = (s+0.3)/(s+0.1)</a:t>
            </a:r>
          </a:p>
          <a:p>
            <a:r>
              <a:rPr lang="en-US"/>
              <a:t>K para manter os polos em -1,4 +/-1,92j=&gt;24</a:t>
            </a:r>
          </a:p>
          <a:p>
            <a:r>
              <a:rPr lang="en-US"/>
              <a:t>Simulações a seguir</a:t>
            </a:r>
          </a:p>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Título 1"/>
          <p:cNvSpPr>
            <a:spLocks noGrp="1"/>
          </p:cNvSpPr>
          <p:nvPr>
            <p:ph type="title"/>
          </p:nvPr>
        </p:nvSpPr>
        <p:spPr/>
        <p:txBody>
          <a:bodyPr/>
          <a:lstStyle/>
          <a:p>
            <a:r>
              <a:rPr lang="en-US"/>
              <a:t>Simulações</a:t>
            </a:r>
            <a:endParaRPr lang="pt-BR"/>
          </a:p>
        </p:txBody>
      </p:sp>
      <p:pic>
        <p:nvPicPr>
          <p:cNvPr id="623619" name="Picture 3"/>
          <p:cNvPicPr>
            <a:picLocks noChangeAspect="1" noChangeArrowheads="1"/>
          </p:cNvPicPr>
          <p:nvPr/>
        </p:nvPicPr>
        <p:blipFill>
          <a:blip r:embed="rId2" cstate="print"/>
          <a:srcRect/>
          <a:stretch>
            <a:fillRect/>
          </a:stretch>
        </p:blipFill>
        <p:spPr bwMode="auto">
          <a:xfrm>
            <a:off x="95250" y="1103313"/>
            <a:ext cx="9704388" cy="5326062"/>
          </a:xfrm>
          <a:prstGeom prst="rect">
            <a:avLst/>
          </a:prstGeom>
          <a:noFill/>
          <a:ln w="9525">
            <a:noFill/>
            <a:miter lim="800000"/>
            <a:headEnd/>
            <a:tailEnd/>
          </a:ln>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Título 1"/>
          <p:cNvSpPr>
            <a:spLocks noGrp="1"/>
          </p:cNvSpPr>
          <p:nvPr>
            <p:ph type="title"/>
          </p:nvPr>
        </p:nvSpPr>
        <p:spPr/>
        <p:txBody>
          <a:bodyPr/>
          <a:lstStyle/>
          <a:p>
            <a:r>
              <a:rPr lang="en-US"/>
              <a:t>Nise Cap.9 Problema 4</a:t>
            </a:r>
            <a:endParaRPr lang="pt-BR"/>
          </a:p>
        </p:txBody>
      </p:sp>
      <p:sp>
        <p:nvSpPr>
          <p:cNvPr id="3" name="Espaço Reservado para Conteúdo 2"/>
          <p:cNvSpPr>
            <a:spLocks noGrp="1"/>
          </p:cNvSpPr>
          <p:nvPr>
            <p:ph idx="1"/>
          </p:nvPr>
        </p:nvSpPr>
        <p:spPr>
          <a:xfrm>
            <a:off x="128588" y="1143000"/>
            <a:ext cx="9682162" cy="5381625"/>
          </a:xfrm>
        </p:spPr>
        <p:txBody>
          <a:bodyPr/>
          <a:lstStyle/>
          <a:p>
            <a:r>
              <a:rPr lang="en-US"/>
              <a:t>G(s):K/[(s)(s+3)(s+5)]-&gt;Melhorar o erro à rampa</a:t>
            </a:r>
          </a:p>
          <a:p>
            <a:r>
              <a:rPr lang="en-US"/>
              <a:t>10% ultrapassagem -&gt; </a:t>
            </a:r>
            <a:r>
              <a:rPr lang="el-GR"/>
              <a:t>ζ</a:t>
            </a:r>
            <a:r>
              <a:rPr lang="en-US"/>
              <a:t>=0,59 -&gt; K = 17,5 </a:t>
            </a:r>
          </a:p>
          <a:p>
            <a:r>
              <a:rPr lang="en-US"/>
              <a:t>Polos em -1,0+/-1,38j  e  -5,98</a:t>
            </a:r>
          </a:p>
          <a:p>
            <a:r>
              <a:rPr lang="en-US"/>
              <a:t>Ct.Erro : K.s.G(s),s-&gt;0,K.s.G(0) =17.5/15 = 1.17</a:t>
            </a:r>
          </a:p>
          <a:p>
            <a:r>
              <a:rPr lang="en-US"/>
              <a:t>Const.Erro Desejada = 4 (ou 3,429x de melhoria)</a:t>
            </a:r>
          </a:p>
          <a:p>
            <a:r>
              <a:rPr lang="en-US"/>
              <a:t>3,429x de melhoria -&gt; 3,429x polo / zero</a:t>
            </a:r>
          </a:p>
          <a:p>
            <a:r>
              <a:rPr lang="en-US"/>
              <a:t>Comp(s) = (s+0.3429)/(s+0.1)</a:t>
            </a:r>
          </a:p>
          <a:p>
            <a:r>
              <a:rPr lang="en-US"/>
              <a:t>K para manter os polos em -1,0 +/-1,38j=&gt;13.15</a:t>
            </a:r>
          </a:p>
          <a:p>
            <a:r>
              <a:rPr lang="en-US"/>
              <a:t>Simulações a seguir</a:t>
            </a:r>
          </a:p>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ítulo 1"/>
          <p:cNvSpPr>
            <a:spLocks noGrp="1"/>
          </p:cNvSpPr>
          <p:nvPr>
            <p:ph type="title"/>
          </p:nvPr>
        </p:nvSpPr>
        <p:spPr/>
        <p:txBody>
          <a:bodyPr/>
          <a:lstStyle/>
          <a:p>
            <a:r>
              <a:rPr lang="en-US"/>
              <a:t>Simulações Capítulo 9 Exercício 4 </a:t>
            </a:r>
            <a:endParaRPr lang="pt-BR"/>
          </a:p>
        </p:txBody>
      </p:sp>
      <p:pic>
        <p:nvPicPr>
          <p:cNvPr id="625667" name="Picture 2"/>
          <p:cNvPicPr>
            <a:picLocks noChangeAspect="1" noChangeArrowheads="1"/>
          </p:cNvPicPr>
          <p:nvPr/>
        </p:nvPicPr>
        <p:blipFill>
          <a:blip r:embed="rId2" cstate="print"/>
          <a:srcRect/>
          <a:stretch>
            <a:fillRect/>
          </a:stretch>
        </p:blipFill>
        <p:spPr bwMode="auto">
          <a:xfrm>
            <a:off x="238125" y="928688"/>
            <a:ext cx="9367838" cy="5624512"/>
          </a:xfrm>
          <a:prstGeom prst="rect">
            <a:avLst/>
          </a:prstGeom>
          <a:noFill/>
          <a:ln w="9525">
            <a:noFill/>
            <a:miter lim="800000"/>
            <a:headEnd/>
            <a:tailEnd/>
          </a:ln>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ítulo 1"/>
          <p:cNvSpPr>
            <a:spLocks noGrp="1"/>
          </p:cNvSpPr>
          <p:nvPr>
            <p:ph type="title"/>
          </p:nvPr>
        </p:nvSpPr>
        <p:spPr/>
        <p:txBody>
          <a:bodyPr/>
          <a:lstStyle/>
          <a:p>
            <a:r>
              <a:rPr lang="en-US"/>
              <a:t>Nise Pag.409 Ex.14</a:t>
            </a:r>
            <a:endParaRPr lang="pt-BR"/>
          </a:p>
        </p:txBody>
      </p:sp>
      <p:sp>
        <p:nvSpPr>
          <p:cNvPr id="626691" name="Espaço Reservado para Conteúdo 2"/>
          <p:cNvSpPr>
            <a:spLocks noGrp="1"/>
          </p:cNvSpPr>
          <p:nvPr>
            <p:ph idx="1"/>
          </p:nvPr>
        </p:nvSpPr>
        <p:spPr/>
        <p:txBody>
          <a:bodyPr/>
          <a:lstStyle/>
          <a:p>
            <a:r>
              <a:rPr lang="pt-BR"/>
              <a:t>O sistema com retroação unitária com :</a:t>
            </a:r>
          </a:p>
          <a:p>
            <a:pPr lvl="1"/>
            <a:r>
              <a:rPr lang="pt-BR"/>
              <a:t>G(s) = K/[(s</a:t>
            </a:r>
            <a:r>
              <a:rPr lang="pt-BR" baseline="30000"/>
              <a:t>2</a:t>
            </a:r>
            <a:r>
              <a:rPr lang="pt-BR"/>
              <a:t>+6s+13)(s+15)] </a:t>
            </a:r>
            <a:endParaRPr lang="el-GR"/>
          </a:p>
          <a:p>
            <a:pPr lvl="1"/>
            <a:r>
              <a:rPr lang="pt-BR"/>
              <a:t>Opera com 30% de ultrapassagem. </a:t>
            </a:r>
          </a:p>
          <a:p>
            <a:pPr lvl="1"/>
            <a:r>
              <a:rPr lang="pt-BR"/>
              <a:t>Projete um compensador de avanço de fase, com o zero em -7, para que o tempo de assentamento (T</a:t>
            </a:r>
            <a:r>
              <a:rPr lang="pt-BR" baseline="-25000"/>
              <a:t>s</a:t>
            </a:r>
            <a:r>
              <a:rPr lang="pt-BR"/>
              <a:t>) seja reduzido a metade</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ítulo 1"/>
          <p:cNvSpPr>
            <a:spLocks noGrp="1"/>
          </p:cNvSpPr>
          <p:nvPr>
            <p:ph type="title"/>
          </p:nvPr>
        </p:nvSpPr>
        <p:spPr/>
        <p:txBody>
          <a:bodyPr/>
          <a:lstStyle/>
          <a:p>
            <a:r>
              <a:rPr lang="en-US"/>
              <a:t>Nise Pag.409 Ex.14 - Resolução</a:t>
            </a:r>
            <a:endParaRPr lang="pt-BR"/>
          </a:p>
        </p:txBody>
      </p:sp>
      <p:sp>
        <p:nvSpPr>
          <p:cNvPr id="627715" name="Espaço Reservado para Conteúdo 2"/>
          <p:cNvSpPr>
            <a:spLocks noGrp="1"/>
          </p:cNvSpPr>
          <p:nvPr>
            <p:ph idx="1"/>
          </p:nvPr>
        </p:nvSpPr>
        <p:spPr/>
        <p:txBody>
          <a:bodyPr/>
          <a:lstStyle/>
          <a:p>
            <a:r>
              <a:rPr lang="en-US"/>
              <a:t>UP = 30% -&gt; </a:t>
            </a:r>
            <a:r>
              <a:rPr lang="el-GR"/>
              <a:t>ζ</a:t>
            </a:r>
            <a:r>
              <a:rPr lang="en-US"/>
              <a:t>=0.357 -&gt; K = 333.54 -&gt;</a:t>
            </a:r>
          </a:p>
          <a:p>
            <a:r>
              <a:rPr lang="en-US"/>
              <a:t>Pto de Operação = -2.063 +/- 5.397j -&gt;</a:t>
            </a:r>
          </a:p>
          <a:p>
            <a:r>
              <a:rPr lang="en-US"/>
              <a:t>σ</a:t>
            </a:r>
            <a:r>
              <a:rPr lang="en-US" baseline="-25000"/>
              <a:t>d</a:t>
            </a:r>
            <a:r>
              <a:rPr lang="en-US"/>
              <a:t> = -2.063 -&gt; Ts = 1.93 segundos</a:t>
            </a:r>
          </a:p>
          <a:p>
            <a:r>
              <a:rPr lang="en-US"/>
              <a:t>Ts compensado = 0.97 segundos -&gt;</a:t>
            </a:r>
          </a:p>
          <a:p>
            <a:r>
              <a:rPr lang="en-US"/>
              <a:t>σ</a:t>
            </a:r>
            <a:r>
              <a:rPr lang="en-US" baseline="-25000"/>
              <a:t>d</a:t>
            </a:r>
            <a:r>
              <a:rPr lang="en-US"/>
              <a:t> = -4.125 -&gt; </a:t>
            </a:r>
            <a:r>
              <a:rPr lang="el-GR"/>
              <a:t>ω</a:t>
            </a:r>
            <a:r>
              <a:rPr lang="en-US" baseline="-25000"/>
              <a:t>d</a:t>
            </a:r>
            <a:r>
              <a:rPr lang="en-US"/>
              <a:t> = 10.794 ( pois estamos assumindo que o amortecimento permaneça constante )</a:t>
            </a:r>
          </a:p>
          <a:p>
            <a:r>
              <a:rPr lang="en-US"/>
              <a:t>Pto de Operação = -4.125 +/- 10.794j -&gt;</a:t>
            </a:r>
            <a:endParaRPr lang="pt-B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ítulo 1"/>
          <p:cNvSpPr>
            <a:spLocks noGrp="1"/>
          </p:cNvSpPr>
          <p:nvPr>
            <p:ph type="title"/>
          </p:nvPr>
        </p:nvSpPr>
        <p:spPr/>
        <p:txBody>
          <a:bodyPr/>
          <a:lstStyle/>
          <a:p>
            <a:r>
              <a:rPr lang="en-US"/>
              <a:t>Nise Pag.409 Ex.14 - Resolução</a:t>
            </a:r>
            <a:endParaRPr lang="pt-BR"/>
          </a:p>
        </p:txBody>
      </p:sp>
      <p:sp>
        <p:nvSpPr>
          <p:cNvPr id="628739" name="Espaço Reservado para Conteúdo 2"/>
          <p:cNvSpPr>
            <a:spLocks noGrp="1"/>
          </p:cNvSpPr>
          <p:nvPr>
            <p:ph idx="1"/>
          </p:nvPr>
        </p:nvSpPr>
        <p:spPr/>
        <p:txBody>
          <a:bodyPr/>
          <a:lstStyle/>
          <a:p>
            <a:r>
              <a:rPr lang="en-US"/>
              <a:t>Pto de Operação = -4.125 +/- 10.794j -&gt;</a:t>
            </a:r>
          </a:p>
          <a:p>
            <a:endParaRPr lang="en-US"/>
          </a:p>
          <a:p>
            <a:r>
              <a:rPr lang="en-US"/>
              <a:t>G(s) = (s+7)/[(s+15)(s</a:t>
            </a:r>
            <a:r>
              <a:rPr lang="en-US" baseline="30000"/>
              <a:t>2</a:t>
            </a:r>
            <a:r>
              <a:rPr lang="en-US"/>
              <a:t>+6s+13)]</a:t>
            </a:r>
          </a:p>
          <a:p>
            <a:endParaRPr lang="en-US"/>
          </a:p>
          <a:p>
            <a:r>
              <a:rPr lang="en-US"/>
              <a:t>&lt;G(s) no pto de operação = -162</a:t>
            </a:r>
            <a:r>
              <a:rPr lang="en-US" baseline="30000"/>
              <a:t>o</a:t>
            </a:r>
            <a:r>
              <a:rPr lang="en-US"/>
              <a:t> </a:t>
            </a:r>
          </a:p>
          <a:p>
            <a:endParaRPr lang="en-US"/>
          </a:p>
          <a:p>
            <a:r>
              <a:rPr lang="en-US"/>
              <a:t>-&lt;Polo +&lt;G(s) = -180</a:t>
            </a:r>
            <a:r>
              <a:rPr lang="en-US" baseline="30000"/>
              <a:t>o</a:t>
            </a:r>
            <a:r>
              <a:rPr lang="en-US"/>
              <a:t> -&gt; &lt;Polo = -17.98</a:t>
            </a:r>
            <a:r>
              <a:rPr lang="en-US" baseline="30000"/>
              <a:t>o</a:t>
            </a:r>
            <a:endParaRPr lang="pt-BR" baseline="3000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Título 1"/>
          <p:cNvSpPr>
            <a:spLocks noGrp="1"/>
          </p:cNvSpPr>
          <p:nvPr>
            <p:ph type="title" idx="4294967295"/>
          </p:nvPr>
        </p:nvSpPr>
        <p:spPr>
          <a:xfrm>
            <a:off x="600075" y="209550"/>
            <a:ext cx="9305925" cy="533400"/>
          </a:xfrm>
        </p:spPr>
        <p:txBody>
          <a:bodyPr/>
          <a:lstStyle/>
          <a:p>
            <a:r>
              <a:rPr lang="en-US"/>
              <a:t>Nise Pag.409 Ex.14</a:t>
            </a:r>
            <a:endParaRPr lang="pt-BR"/>
          </a:p>
        </p:txBody>
      </p:sp>
      <p:sp>
        <p:nvSpPr>
          <p:cNvPr id="629763" name="Espaço Reservado para Conteúdo 2"/>
          <p:cNvSpPr>
            <a:spLocks noGrp="1"/>
          </p:cNvSpPr>
          <p:nvPr>
            <p:ph idx="4294967295"/>
          </p:nvPr>
        </p:nvSpPr>
        <p:spPr>
          <a:xfrm>
            <a:off x="495300" y="857250"/>
            <a:ext cx="9410700" cy="5381625"/>
          </a:xfrm>
        </p:spPr>
        <p:txBody>
          <a:bodyPr/>
          <a:lstStyle/>
          <a:p>
            <a:r>
              <a:rPr lang="en-US"/>
              <a:t>Projeto do polo do compensador de avanço</a:t>
            </a:r>
          </a:p>
        </p:txBody>
      </p:sp>
      <p:cxnSp>
        <p:nvCxnSpPr>
          <p:cNvPr id="4" name="Conector de seta reta 3"/>
          <p:cNvCxnSpPr/>
          <p:nvPr/>
        </p:nvCxnSpPr>
        <p:spPr>
          <a:xfrm rot="5400000">
            <a:off x="2917031" y="3750469"/>
            <a:ext cx="4645025" cy="158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 name="Conector de seta reta 4"/>
          <p:cNvCxnSpPr/>
          <p:nvPr/>
        </p:nvCxnSpPr>
        <p:spPr>
          <a:xfrm>
            <a:off x="1952625" y="3571875"/>
            <a:ext cx="70723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4595813" y="2500313"/>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7" name="CaixaDeTexto 6"/>
          <p:cNvSpPr txBox="1"/>
          <p:nvPr/>
        </p:nvSpPr>
        <p:spPr>
          <a:xfrm>
            <a:off x="4502150" y="3571875"/>
            <a:ext cx="701675" cy="276225"/>
          </a:xfrm>
          <a:prstGeom prst="rect">
            <a:avLst/>
          </a:prstGeom>
          <a:noFill/>
        </p:spPr>
        <p:txBody>
          <a:bodyPr wrap="none">
            <a:spAutoFit/>
          </a:bodyPr>
          <a:lstStyle/>
          <a:p>
            <a:pPr algn="ctr">
              <a:defRPr/>
            </a:pPr>
            <a:r>
              <a:rPr lang="en-US" sz="1200" dirty="0">
                <a:latin typeface="+mn-lt"/>
                <a:cs typeface="+mn-cs"/>
              </a:rPr>
              <a:t>-4.125</a:t>
            </a:r>
            <a:endParaRPr lang="pt-BR" sz="1200" dirty="0">
              <a:latin typeface="+mn-lt"/>
              <a:cs typeface="+mn-cs"/>
            </a:endParaRPr>
          </a:p>
        </p:txBody>
      </p:sp>
      <p:sp>
        <p:nvSpPr>
          <p:cNvPr id="8" name="CaixaDeTexto 7"/>
          <p:cNvSpPr txBox="1"/>
          <p:nvPr/>
        </p:nvSpPr>
        <p:spPr>
          <a:xfrm>
            <a:off x="5453063" y="2500313"/>
            <a:ext cx="909637" cy="276225"/>
          </a:xfrm>
          <a:prstGeom prst="rect">
            <a:avLst/>
          </a:prstGeom>
          <a:noFill/>
        </p:spPr>
        <p:txBody>
          <a:bodyPr wrap="none">
            <a:spAutoFit/>
          </a:bodyPr>
          <a:lstStyle/>
          <a:p>
            <a:pPr algn="ctr">
              <a:defRPr/>
            </a:pPr>
            <a:r>
              <a:rPr lang="en-US" sz="1200" dirty="0">
                <a:latin typeface="+mn-lt"/>
                <a:cs typeface="+mn-cs"/>
              </a:rPr>
              <a:t>+10.194j</a:t>
            </a:r>
            <a:endParaRPr lang="pt-BR" sz="1200" dirty="0">
              <a:latin typeface="+mn-lt"/>
              <a:cs typeface="+mn-cs"/>
            </a:endParaRPr>
          </a:p>
        </p:txBody>
      </p:sp>
      <p:sp>
        <p:nvSpPr>
          <p:cNvPr id="9" name="CaixaDeTexto 8"/>
          <p:cNvSpPr txBox="1"/>
          <p:nvPr/>
        </p:nvSpPr>
        <p:spPr>
          <a:xfrm>
            <a:off x="3305175" y="3652838"/>
            <a:ext cx="379413" cy="276225"/>
          </a:xfrm>
          <a:prstGeom prst="rect">
            <a:avLst/>
          </a:prstGeom>
          <a:noFill/>
        </p:spPr>
        <p:txBody>
          <a:bodyPr wrap="none">
            <a:spAutoFit/>
          </a:bodyPr>
          <a:lstStyle/>
          <a:p>
            <a:pPr algn="ctr">
              <a:defRPr/>
            </a:pPr>
            <a:r>
              <a:rPr lang="en-US" sz="1200" dirty="0">
                <a:latin typeface="+mn-lt"/>
                <a:cs typeface="+mn-cs"/>
              </a:rPr>
              <a:t>p1</a:t>
            </a:r>
            <a:endParaRPr lang="pt-BR" sz="1200" dirty="0">
              <a:latin typeface="+mn-lt"/>
              <a:cs typeface="+mn-cs"/>
            </a:endParaRPr>
          </a:p>
        </p:txBody>
      </p:sp>
      <p:cxnSp>
        <p:nvCxnSpPr>
          <p:cNvPr id="10" name="Conector de seta reta 9"/>
          <p:cNvCxnSpPr/>
          <p:nvPr/>
        </p:nvCxnSpPr>
        <p:spPr>
          <a:xfrm rot="5400000">
            <a:off x="4274344" y="3107532"/>
            <a:ext cx="930275" cy="1587"/>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flipV="1">
            <a:off x="4738688" y="2643188"/>
            <a:ext cx="857250" cy="9525"/>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3416300" y="3071813"/>
            <a:ext cx="1409700" cy="276225"/>
          </a:xfrm>
          <a:prstGeom prst="rect">
            <a:avLst/>
          </a:prstGeom>
          <a:noFill/>
        </p:spPr>
        <p:txBody>
          <a:bodyPr wrap="none">
            <a:spAutoFit/>
          </a:bodyPr>
          <a:lstStyle/>
          <a:p>
            <a:pPr algn="ctr">
              <a:defRPr/>
            </a:pPr>
            <a:r>
              <a:rPr lang="el-GR" sz="1200" dirty="0">
                <a:latin typeface="+mn-lt"/>
                <a:cs typeface="+mn-cs"/>
              </a:rPr>
              <a:t>Θ</a:t>
            </a:r>
            <a:r>
              <a:rPr lang="en-US" sz="1200" dirty="0">
                <a:latin typeface="+mn-lt"/>
                <a:cs typeface="+mn-cs"/>
              </a:rPr>
              <a:t>p1 = 17,98</a:t>
            </a:r>
            <a:r>
              <a:rPr lang="en-US" sz="1200" baseline="30000" dirty="0">
                <a:latin typeface="+mn-lt"/>
                <a:cs typeface="+mn-cs"/>
              </a:rPr>
              <a:t>o</a:t>
            </a:r>
            <a:r>
              <a:rPr lang="en-US" sz="1200" dirty="0">
                <a:latin typeface="+mn-lt"/>
                <a:cs typeface="+mn-cs"/>
              </a:rPr>
              <a:t>   </a:t>
            </a:r>
            <a:endParaRPr lang="pt-BR" sz="1200" dirty="0">
              <a:latin typeface="+mn-lt"/>
              <a:cs typeface="+mn-cs"/>
            </a:endParaRPr>
          </a:p>
        </p:txBody>
      </p:sp>
      <p:sp>
        <p:nvSpPr>
          <p:cNvPr id="13" name="CaixaDeTexto 12"/>
          <p:cNvSpPr txBox="1"/>
          <p:nvPr/>
        </p:nvSpPr>
        <p:spPr>
          <a:xfrm>
            <a:off x="4524375" y="2286000"/>
            <a:ext cx="368300" cy="276225"/>
          </a:xfrm>
          <a:prstGeom prst="rect">
            <a:avLst/>
          </a:prstGeom>
          <a:noFill/>
        </p:spPr>
        <p:txBody>
          <a:bodyPr wrap="none">
            <a:spAutoFit/>
          </a:bodyPr>
          <a:lstStyle/>
          <a:p>
            <a:pPr algn="ctr">
              <a:defRPr/>
            </a:pPr>
            <a:r>
              <a:rPr lang="en-US" sz="1200" dirty="0" err="1">
                <a:latin typeface="+mn-lt"/>
                <a:cs typeface="+mn-cs"/>
              </a:rPr>
              <a:t>Px</a:t>
            </a:r>
            <a:endParaRPr lang="pt-BR" sz="1200" dirty="0">
              <a:latin typeface="+mn-lt"/>
              <a:cs typeface="+mn-cs"/>
            </a:endParaRPr>
          </a:p>
        </p:txBody>
      </p:sp>
      <p:cxnSp>
        <p:nvCxnSpPr>
          <p:cNvPr id="14" name="Conector de seta reta 13"/>
          <p:cNvCxnSpPr/>
          <p:nvPr/>
        </p:nvCxnSpPr>
        <p:spPr>
          <a:xfrm rot="10800000" flipV="1">
            <a:off x="3452813" y="2643188"/>
            <a:ext cx="1285875" cy="92868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3309938" y="3429000"/>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6" name="CaixaDeTexto 15"/>
          <p:cNvSpPr txBox="1"/>
          <p:nvPr/>
        </p:nvSpPr>
        <p:spPr>
          <a:xfrm>
            <a:off x="452438" y="4071938"/>
            <a:ext cx="4008437" cy="369887"/>
          </a:xfrm>
          <a:prstGeom prst="rect">
            <a:avLst/>
          </a:prstGeom>
          <a:noFill/>
        </p:spPr>
        <p:txBody>
          <a:bodyPr wrap="none">
            <a:spAutoFit/>
          </a:bodyPr>
          <a:lstStyle/>
          <a:p>
            <a:pPr algn="ctr">
              <a:defRPr/>
            </a:pPr>
            <a:r>
              <a:rPr lang="en-US" sz="1800" dirty="0">
                <a:latin typeface="+mn-lt"/>
                <a:cs typeface="+mn-cs"/>
              </a:rPr>
              <a:t>tan(17,98</a:t>
            </a:r>
            <a:r>
              <a:rPr lang="en-US" sz="1800" baseline="30000" dirty="0">
                <a:latin typeface="+mn-lt"/>
                <a:cs typeface="+mn-cs"/>
              </a:rPr>
              <a:t>o</a:t>
            </a:r>
            <a:r>
              <a:rPr lang="en-US" sz="1800" dirty="0">
                <a:latin typeface="+mn-lt"/>
                <a:cs typeface="+mn-cs"/>
              </a:rPr>
              <a:t>)= 10.194/(p1-4.125)</a:t>
            </a:r>
            <a:endParaRPr lang="pt-BR" sz="1800" dirty="0">
              <a:latin typeface="+mn-lt"/>
              <a:cs typeface="+mn-cs"/>
            </a:endParaRPr>
          </a:p>
        </p:txBody>
      </p:sp>
      <p:sp>
        <p:nvSpPr>
          <p:cNvPr id="17" name="CaixaDeTexto 16"/>
          <p:cNvSpPr txBox="1"/>
          <p:nvPr/>
        </p:nvSpPr>
        <p:spPr>
          <a:xfrm>
            <a:off x="1524000" y="4714875"/>
            <a:ext cx="1770063" cy="369888"/>
          </a:xfrm>
          <a:prstGeom prst="rect">
            <a:avLst/>
          </a:prstGeom>
          <a:noFill/>
        </p:spPr>
        <p:txBody>
          <a:bodyPr wrap="none">
            <a:spAutoFit/>
          </a:bodyPr>
          <a:lstStyle/>
          <a:p>
            <a:pPr algn="ctr">
              <a:defRPr/>
            </a:pPr>
            <a:r>
              <a:rPr lang="en-US" sz="1800" dirty="0">
                <a:latin typeface="+mn-lt"/>
                <a:cs typeface="+mn-cs"/>
              </a:rPr>
              <a:t>p1 = -35.53  </a:t>
            </a:r>
            <a:endParaRPr lang="pt-BR" sz="1800" dirty="0">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ox(in)">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180956"/>
            <a:ext cx="9362546" cy="533400"/>
          </a:xfrm>
        </p:spPr>
        <p:txBody>
          <a:bodyPr/>
          <a:lstStyle/>
          <a:p>
            <a:r>
              <a:rPr lang="en-US" dirty="0" err="1"/>
              <a:t>Nise</a:t>
            </a:r>
            <a:r>
              <a:rPr lang="en-US" dirty="0"/>
              <a:t>, </a:t>
            </a:r>
            <a:r>
              <a:rPr lang="en-US" dirty="0" err="1"/>
              <a:t>exemplo</a:t>
            </a:r>
            <a:r>
              <a:rPr lang="en-US" dirty="0"/>
              <a:t> 8.2, pag.312</a:t>
            </a:r>
            <a:endParaRPr lang="pt-BR" dirty="0"/>
          </a:p>
        </p:txBody>
      </p:sp>
      <p:sp>
        <p:nvSpPr>
          <p:cNvPr id="3" name="Espaço Reservado para Conteúdo 2"/>
          <p:cNvSpPr>
            <a:spLocks noGrp="1"/>
          </p:cNvSpPr>
          <p:nvPr>
            <p:ph idx="1"/>
          </p:nvPr>
        </p:nvSpPr>
        <p:spPr>
          <a:xfrm>
            <a:off x="116980" y="714357"/>
            <a:ext cx="9634273" cy="5810253"/>
          </a:xfrm>
        </p:spPr>
        <p:txBody>
          <a:bodyPr/>
          <a:lstStyle/>
          <a:p>
            <a:r>
              <a:rPr lang="en-US" dirty="0" err="1"/>
              <a:t>Gerar</a:t>
            </a:r>
            <a:r>
              <a:rPr lang="en-US" dirty="0"/>
              <a:t> o </a:t>
            </a:r>
            <a:r>
              <a:rPr lang="en-US" dirty="0" err="1"/>
              <a:t>rloc</a:t>
            </a:r>
            <a:r>
              <a:rPr lang="en-US" dirty="0"/>
              <a:t> de G=K(s+3)/(s(s+1)(s+2)(s+4))</a:t>
            </a:r>
          </a:p>
          <a:p>
            <a:pPr lvl="1"/>
            <a:r>
              <a:rPr lang="en-US" dirty="0"/>
              <a:t> zeros = [-3]; </a:t>
            </a:r>
            <a:r>
              <a:rPr lang="en-US" dirty="0" err="1"/>
              <a:t>polos</a:t>
            </a:r>
            <a:r>
              <a:rPr lang="en-US" dirty="0"/>
              <a:t> = [0 -1 -2 -4];</a:t>
            </a:r>
          </a:p>
          <a:p>
            <a:pPr lvl="1"/>
            <a:r>
              <a:rPr lang="en-US" dirty="0"/>
              <a:t> num=poly(zeros);den=poly(</a:t>
            </a:r>
            <a:r>
              <a:rPr lang="en-US" dirty="0" err="1"/>
              <a:t>polos</a:t>
            </a:r>
            <a:r>
              <a:rPr lang="en-US" dirty="0"/>
              <a:t>);K=0:0.01:100</a:t>
            </a:r>
          </a:p>
          <a:p>
            <a:pPr lvl="1"/>
            <a:r>
              <a:rPr lang="en-US" dirty="0"/>
              <a:t> GH = </a:t>
            </a:r>
            <a:r>
              <a:rPr lang="en-US" dirty="0" err="1"/>
              <a:t>tf</a:t>
            </a:r>
            <a:r>
              <a:rPr lang="en-US" dirty="0"/>
              <a:t>(</a:t>
            </a:r>
            <a:r>
              <a:rPr lang="en-US" dirty="0" err="1"/>
              <a:t>num,den</a:t>
            </a:r>
            <a:r>
              <a:rPr lang="en-US" dirty="0"/>
              <a:t>); </a:t>
            </a:r>
            <a:r>
              <a:rPr lang="en-US" dirty="0" err="1"/>
              <a:t>rlocus</a:t>
            </a:r>
            <a:r>
              <a:rPr lang="en-US" dirty="0"/>
              <a:t>(GH,K);</a:t>
            </a:r>
          </a:p>
          <a:p>
            <a:pPr lvl="1"/>
            <a:r>
              <a:rPr lang="en-US" dirty="0"/>
              <a:t> axis([-3 3 -2 2]); </a:t>
            </a:r>
            <a:r>
              <a:rPr lang="en-US" dirty="0">
                <a:solidFill>
                  <a:srgbClr val="00B050"/>
                </a:solidFill>
              </a:rPr>
              <a:t>% </a:t>
            </a:r>
            <a:r>
              <a:rPr lang="en-US" dirty="0" err="1">
                <a:solidFill>
                  <a:srgbClr val="00B050"/>
                </a:solidFill>
              </a:rPr>
              <a:t>delimita</a:t>
            </a:r>
            <a:r>
              <a:rPr lang="en-US" dirty="0">
                <a:solidFill>
                  <a:srgbClr val="00B050"/>
                </a:solidFill>
              </a:rPr>
              <a:t> as </a:t>
            </a:r>
            <a:r>
              <a:rPr lang="en-US" dirty="0" err="1">
                <a:solidFill>
                  <a:srgbClr val="00B050"/>
                </a:solidFill>
              </a:rPr>
              <a:t>faixas</a:t>
            </a:r>
            <a:r>
              <a:rPr lang="en-US" dirty="0">
                <a:solidFill>
                  <a:srgbClr val="00B050"/>
                </a:solidFill>
              </a:rPr>
              <a:t> de </a:t>
            </a:r>
            <a:r>
              <a:rPr lang="en-US" dirty="0" err="1">
                <a:solidFill>
                  <a:srgbClr val="00B050"/>
                </a:solidFill>
              </a:rPr>
              <a:t>valores</a:t>
            </a:r>
            <a:r>
              <a:rPr lang="en-US" dirty="0">
                <a:solidFill>
                  <a:srgbClr val="00B050"/>
                </a:solidFill>
              </a:rPr>
              <a:t> </a:t>
            </a:r>
            <a:r>
              <a:rPr lang="en-US" dirty="0" err="1">
                <a:solidFill>
                  <a:srgbClr val="00B050"/>
                </a:solidFill>
              </a:rPr>
              <a:t>para</a:t>
            </a:r>
            <a:r>
              <a:rPr lang="en-US" dirty="0">
                <a:solidFill>
                  <a:srgbClr val="00B050"/>
                </a:solidFill>
              </a:rPr>
              <a:t> </a:t>
            </a:r>
            <a:r>
              <a:rPr lang="en-US" dirty="0" err="1">
                <a:solidFill>
                  <a:srgbClr val="00B050"/>
                </a:solidFill>
              </a:rPr>
              <a:t>os</a:t>
            </a:r>
            <a:r>
              <a:rPr lang="en-US" dirty="0">
                <a:solidFill>
                  <a:srgbClr val="00B050"/>
                </a:solidFill>
              </a:rPr>
              <a:t> </a:t>
            </a:r>
            <a:r>
              <a:rPr lang="en-US" dirty="0" err="1">
                <a:solidFill>
                  <a:srgbClr val="00B050"/>
                </a:solidFill>
              </a:rPr>
              <a:t>eixos</a:t>
            </a:r>
            <a:r>
              <a:rPr lang="en-US" dirty="0">
                <a:solidFill>
                  <a:srgbClr val="00B050"/>
                </a:solidFill>
              </a:rPr>
              <a:t> x (-3 a 3) e y (-2 a 2 ) </a:t>
            </a:r>
            <a:r>
              <a:rPr lang="en-US" dirty="0" err="1">
                <a:solidFill>
                  <a:srgbClr val="00B050"/>
                </a:solidFill>
              </a:rPr>
              <a:t>para</a:t>
            </a:r>
            <a:r>
              <a:rPr lang="en-US" dirty="0">
                <a:solidFill>
                  <a:srgbClr val="00B050"/>
                </a:solidFill>
              </a:rPr>
              <a:t> o </a:t>
            </a:r>
            <a:r>
              <a:rPr lang="en-US" dirty="0" err="1">
                <a:solidFill>
                  <a:srgbClr val="00B050"/>
                </a:solidFill>
              </a:rPr>
              <a:t>rlocus</a:t>
            </a:r>
            <a:endParaRPr lang="en-US" dirty="0">
              <a:solidFill>
                <a:srgbClr val="00B050"/>
              </a:solidFill>
            </a:endParaRPr>
          </a:p>
          <a:p>
            <a:pPr lvl="1"/>
            <a:r>
              <a:rPr lang="en-US" dirty="0">
                <a:solidFill>
                  <a:srgbClr val="002060"/>
                </a:solidFill>
              </a:rPr>
              <a:t> title(‘</a:t>
            </a:r>
            <a:r>
              <a:rPr lang="en-US" dirty="0" err="1">
                <a:solidFill>
                  <a:srgbClr val="002060"/>
                </a:solidFill>
              </a:rPr>
              <a:t>Visão</a:t>
            </a:r>
            <a:r>
              <a:rPr lang="en-US" dirty="0">
                <a:solidFill>
                  <a:srgbClr val="002060"/>
                </a:solidFill>
              </a:rPr>
              <a:t> </a:t>
            </a:r>
            <a:r>
              <a:rPr lang="en-US" dirty="0" err="1">
                <a:solidFill>
                  <a:srgbClr val="002060"/>
                </a:solidFill>
              </a:rPr>
              <a:t>Expandida</a:t>
            </a:r>
            <a:r>
              <a:rPr lang="en-US" dirty="0">
                <a:solidFill>
                  <a:srgbClr val="002060"/>
                </a:solidFill>
              </a:rPr>
              <a:t>’); z=0.45;wn=0;sgrid(</a:t>
            </a:r>
            <a:r>
              <a:rPr lang="en-US" dirty="0" err="1">
                <a:solidFill>
                  <a:srgbClr val="002060"/>
                </a:solidFill>
              </a:rPr>
              <a:t>z,wn</a:t>
            </a:r>
            <a:r>
              <a:rPr lang="en-US" dirty="0">
                <a:solidFill>
                  <a:srgbClr val="002060"/>
                </a:solidFill>
              </a:rPr>
              <a:t>) </a:t>
            </a:r>
            <a:r>
              <a:rPr lang="en-US" dirty="0">
                <a:solidFill>
                  <a:srgbClr val="00B050"/>
                </a:solidFill>
              </a:rPr>
              <a:t>% </a:t>
            </a:r>
            <a:r>
              <a:rPr lang="en-US" dirty="0" err="1">
                <a:solidFill>
                  <a:srgbClr val="00B050"/>
                </a:solidFill>
              </a:rPr>
              <a:t>desenha</a:t>
            </a:r>
            <a:r>
              <a:rPr lang="en-US" dirty="0">
                <a:solidFill>
                  <a:srgbClr val="00B050"/>
                </a:solidFill>
              </a:rPr>
              <a:t> </a:t>
            </a:r>
            <a:r>
              <a:rPr lang="en-US" dirty="0" err="1">
                <a:solidFill>
                  <a:srgbClr val="00B050"/>
                </a:solidFill>
              </a:rPr>
              <a:t>faixas</a:t>
            </a:r>
            <a:r>
              <a:rPr lang="en-US" dirty="0">
                <a:solidFill>
                  <a:srgbClr val="00B050"/>
                </a:solidFill>
              </a:rPr>
              <a:t> de </a:t>
            </a:r>
            <a:r>
              <a:rPr lang="en-US" dirty="0" err="1">
                <a:solidFill>
                  <a:srgbClr val="00B050"/>
                </a:solidFill>
              </a:rPr>
              <a:t>amortecimento</a:t>
            </a:r>
            <a:r>
              <a:rPr lang="en-US" dirty="0">
                <a:solidFill>
                  <a:srgbClr val="00B050"/>
                </a:solidFill>
              </a:rPr>
              <a:t> (z) e </a:t>
            </a:r>
            <a:r>
              <a:rPr lang="en-US" dirty="0" err="1">
                <a:solidFill>
                  <a:srgbClr val="00B050"/>
                </a:solidFill>
              </a:rPr>
              <a:t>frequência</a:t>
            </a:r>
            <a:r>
              <a:rPr lang="en-US" dirty="0">
                <a:solidFill>
                  <a:srgbClr val="00B050"/>
                </a:solidFill>
              </a:rPr>
              <a:t> natural (</a:t>
            </a:r>
            <a:r>
              <a:rPr lang="en-US" dirty="0" err="1">
                <a:solidFill>
                  <a:srgbClr val="00B050"/>
                </a:solidFill>
              </a:rPr>
              <a:t>wn</a:t>
            </a:r>
            <a:r>
              <a:rPr lang="en-US" dirty="0">
                <a:solidFill>
                  <a:srgbClr val="00B050"/>
                </a:solidFill>
              </a:rPr>
              <a:t>) </a:t>
            </a:r>
            <a:r>
              <a:rPr lang="en-US" dirty="0" err="1">
                <a:solidFill>
                  <a:srgbClr val="00B050"/>
                </a:solidFill>
              </a:rPr>
              <a:t>constantes</a:t>
            </a:r>
            <a:endParaRPr lang="en-US" dirty="0">
              <a:solidFill>
                <a:srgbClr val="00B050"/>
              </a:solidFill>
            </a:endParaRPr>
          </a:p>
          <a:p>
            <a:pPr lvl="1"/>
            <a:r>
              <a:rPr lang="en-US" dirty="0">
                <a:solidFill>
                  <a:srgbClr val="002060"/>
                </a:solidFill>
              </a:rPr>
              <a:t>[</a:t>
            </a:r>
            <a:r>
              <a:rPr lang="en-US" dirty="0" err="1">
                <a:solidFill>
                  <a:srgbClr val="002060"/>
                </a:solidFill>
              </a:rPr>
              <a:t>K,p</a:t>
            </a:r>
            <a:r>
              <a:rPr lang="en-US" dirty="0">
                <a:solidFill>
                  <a:srgbClr val="002060"/>
                </a:solidFill>
              </a:rPr>
              <a:t>] = </a:t>
            </a:r>
            <a:r>
              <a:rPr lang="en-US" dirty="0" err="1">
                <a:solidFill>
                  <a:srgbClr val="002060"/>
                </a:solidFill>
              </a:rPr>
              <a:t>rlocfind</a:t>
            </a:r>
            <a:r>
              <a:rPr lang="en-US" dirty="0">
                <a:solidFill>
                  <a:srgbClr val="002060"/>
                </a:solidFill>
              </a:rPr>
              <a:t>(GH) </a:t>
            </a:r>
            <a:r>
              <a:rPr lang="en-US" dirty="0">
                <a:solidFill>
                  <a:srgbClr val="00B050"/>
                </a:solidFill>
              </a:rPr>
              <a:t>% </a:t>
            </a:r>
            <a:r>
              <a:rPr lang="en-US" dirty="0" err="1">
                <a:solidFill>
                  <a:srgbClr val="00B050"/>
                </a:solidFill>
              </a:rPr>
              <a:t>ganho</a:t>
            </a:r>
            <a:r>
              <a:rPr lang="en-US" dirty="0">
                <a:solidFill>
                  <a:srgbClr val="00B050"/>
                </a:solidFill>
              </a:rPr>
              <a:t> e </a:t>
            </a:r>
            <a:r>
              <a:rPr lang="en-US" dirty="0" err="1">
                <a:solidFill>
                  <a:srgbClr val="00B050"/>
                </a:solidFill>
              </a:rPr>
              <a:t>polos</a:t>
            </a:r>
            <a:r>
              <a:rPr lang="en-US" dirty="0">
                <a:solidFill>
                  <a:srgbClr val="00B050"/>
                </a:solidFill>
              </a:rPr>
              <a:t> a </a:t>
            </a:r>
            <a:r>
              <a:rPr lang="en-US" dirty="0" err="1">
                <a:solidFill>
                  <a:srgbClr val="00B050"/>
                </a:solidFill>
              </a:rPr>
              <a:t>partir</a:t>
            </a:r>
            <a:r>
              <a:rPr lang="en-US" dirty="0">
                <a:solidFill>
                  <a:srgbClr val="00B050"/>
                </a:solidFill>
              </a:rPr>
              <a:t> de </a:t>
            </a:r>
            <a:r>
              <a:rPr lang="en-US" dirty="0" err="1">
                <a:solidFill>
                  <a:srgbClr val="00B050"/>
                </a:solidFill>
              </a:rPr>
              <a:t>pontos</a:t>
            </a:r>
            <a:r>
              <a:rPr lang="en-US" dirty="0">
                <a:solidFill>
                  <a:srgbClr val="00B050"/>
                </a:solidFill>
              </a:rPr>
              <a:t> </a:t>
            </a:r>
            <a:r>
              <a:rPr lang="en-US" dirty="0" err="1">
                <a:solidFill>
                  <a:srgbClr val="00B050"/>
                </a:solidFill>
              </a:rPr>
              <a:t>escolhidos</a:t>
            </a:r>
            <a:r>
              <a:rPr lang="en-US" dirty="0">
                <a:solidFill>
                  <a:srgbClr val="00B050"/>
                </a:solidFill>
              </a:rPr>
              <a:t> no </a:t>
            </a:r>
            <a:r>
              <a:rPr lang="en-US" dirty="0" err="1">
                <a:solidFill>
                  <a:srgbClr val="00B050"/>
                </a:solidFill>
              </a:rPr>
              <a:t>gráfico</a:t>
            </a:r>
            <a:r>
              <a:rPr lang="en-US" dirty="0">
                <a:solidFill>
                  <a:srgbClr val="00B050"/>
                </a:solidFill>
              </a:rPr>
              <a:t> e salvos </a:t>
            </a:r>
            <a:r>
              <a:rPr lang="en-US" dirty="0" err="1">
                <a:solidFill>
                  <a:srgbClr val="00B050"/>
                </a:solidFill>
              </a:rPr>
              <a:t>nas</a:t>
            </a:r>
            <a:r>
              <a:rPr lang="en-US" dirty="0">
                <a:solidFill>
                  <a:srgbClr val="00B050"/>
                </a:solidFill>
              </a:rPr>
              <a:t> </a:t>
            </a:r>
            <a:r>
              <a:rPr lang="en-US" dirty="0" err="1">
                <a:solidFill>
                  <a:srgbClr val="00B050"/>
                </a:solidFill>
              </a:rPr>
              <a:t>variáveis</a:t>
            </a:r>
            <a:r>
              <a:rPr lang="en-US" dirty="0">
                <a:solidFill>
                  <a:srgbClr val="00B050"/>
                </a:solidFill>
              </a:rPr>
              <a:t> K e p</a:t>
            </a:r>
            <a:endParaRPr lang="pt-BR" dirty="0">
              <a:solidFill>
                <a:srgbClr val="00B050"/>
              </a:solidFill>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Título 1"/>
          <p:cNvSpPr>
            <a:spLocks noGrp="1"/>
          </p:cNvSpPr>
          <p:nvPr>
            <p:ph type="title"/>
          </p:nvPr>
        </p:nvSpPr>
        <p:spPr/>
        <p:txBody>
          <a:bodyPr/>
          <a:lstStyle/>
          <a:p>
            <a:r>
              <a:rPr lang="en-US"/>
              <a:t>Nise Pag.409 Ex.14 - Resolução</a:t>
            </a:r>
            <a:endParaRPr lang="pt-BR"/>
          </a:p>
        </p:txBody>
      </p:sp>
      <p:sp>
        <p:nvSpPr>
          <p:cNvPr id="630787" name="Espaço Reservado para Conteúdo 2"/>
          <p:cNvSpPr>
            <a:spLocks noGrp="1"/>
          </p:cNvSpPr>
          <p:nvPr>
            <p:ph idx="1"/>
          </p:nvPr>
        </p:nvSpPr>
        <p:spPr/>
        <p:txBody>
          <a:bodyPr/>
          <a:lstStyle/>
          <a:p>
            <a:r>
              <a:rPr lang="en-US"/>
              <a:t>G(s) = (s+7)/[(s+15)(s</a:t>
            </a:r>
            <a:r>
              <a:rPr lang="en-US" baseline="30000"/>
              <a:t>2</a:t>
            </a:r>
            <a:r>
              <a:rPr lang="en-US"/>
              <a:t>+6s+13)(s+35.53)]</a:t>
            </a:r>
          </a:p>
          <a:p>
            <a:endParaRPr lang="en-US"/>
          </a:p>
          <a:p>
            <a:r>
              <a:rPr lang="en-US"/>
              <a:t>Para s = -4.125 +/- 10.794j -&gt; K=5.186 </a:t>
            </a:r>
          </a:p>
          <a:p>
            <a:endParaRPr lang="en-US" baseline="30000"/>
          </a:p>
          <a:p>
            <a:r>
              <a:rPr lang="en-US"/>
              <a:t>Avaliando os sistemas compensado e não compensado por simulação ( vide slide a seguir ):</a:t>
            </a:r>
            <a:endParaRPr lang="pt-BR" baseline="3000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Título 1"/>
          <p:cNvSpPr>
            <a:spLocks noGrp="1"/>
          </p:cNvSpPr>
          <p:nvPr>
            <p:ph type="title"/>
          </p:nvPr>
        </p:nvSpPr>
        <p:spPr/>
        <p:txBody>
          <a:bodyPr/>
          <a:lstStyle/>
          <a:p>
            <a:r>
              <a:rPr lang="en-US"/>
              <a:t>Simulação</a:t>
            </a:r>
            <a:endParaRPr lang="pt-BR"/>
          </a:p>
        </p:txBody>
      </p:sp>
      <p:pic>
        <p:nvPicPr>
          <p:cNvPr id="631811" name="Picture 3"/>
          <p:cNvPicPr>
            <a:picLocks noChangeAspect="1" noChangeArrowheads="1"/>
          </p:cNvPicPr>
          <p:nvPr/>
        </p:nvPicPr>
        <p:blipFill>
          <a:blip r:embed="rId2" cstate="print"/>
          <a:srcRect/>
          <a:stretch>
            <a:fillRect/>
          </a:stretch>
        </p:blipFill>
        <p:spPr bwMode="auto">
          <a:xfrm>
            <a:off x="95250" y="1285875"/>
            <a:ext cx="9691688" cy="4824413"/>
          </a:xfrm>
          <a:prstGeom prst="rect">
            <a:avLst/>
          </a:prstGeom>
          <a:noFill/>
          <a:ln w="9525">
            <a:noFill/>
            <a:miter lim="800000"/>
            <a:headEnd/>
            <a:tailEnd/>
          </a:ln>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ex.16</a:t>
            </a:r>
            <a:endParaRPr lang="pt-BR" dirty="0"/>
          </a:p>
        </p:txBody>
      </p:sp>
      <p:sp>
        <p:nvSpPr>
          <p:cNvPr id="3" name="Espaço Reservado para Conteúdo 2"/>
          <p:cNvSpPr>
            <a:spLocks noGrp="1"/>
          </p:cNvSpPr>
          <p:nvPr>
            <p:ph idx="1"/>
          </p:nvPr>
        </p:nvSpPr>
        <p:spPr/>
        <p:txBody>
          <a:bodyPr/>
          <a:lstStyle/>
          <a:p>
            <a:r>
              <a:rPr lang="en-US" dirty="0"/>
              <a:t>No </a:t>
            </a:r>
            <a:r>
              <a:rPr lang="en-US" dirty="0" err="1"/>
              <a:t>Matlab</a:t>
            </a:r>
            <a:r>
              <a:rPr lang="en-US" dirty="0"/>
              <a:t> :</a:t>
            </a:r>
          </a:p>
          <a:p>
            <a:pPr lvl="1"/>
            <a:r>
              <a:rPr lang="en-US" dirty="0"/>
              <a:t> GH = </a:t>
            </a:r>
            <a:r>
              <a:rPr lang="en-US" dirty="0" err="1"/>
              <a:t>tf</a:t>
            </a:r>
            <a:r>
              <a:rPr lang="en-US" dirty="0"/>
              <a:t>([1],</a:t>
            </a:r>
            <a:r>
              <a:rPr lang="en-US" dirty="0" err="1"/>
              <a:t>conv</a:t>
            </a:r>
            <a:r>
              <a:rPr lang="en-US" dirty="0"/>
              <a:t>([1 20 101],[1 20]))</a:t>
            </a:r>
          </a:p>
          <a:p>
            <a:pPr lvl="1"/>
            <a:r>
              <a:rPr lang="en-US" dirty="0"/>
              <a:t> </a:t>
            </a:r>
            <a:r>
              <a:rPr lang="en-US" dirty="0" err="1"/>
              <a:t>rlocus</a:t>
            </a:r>
            <a:r>
              <a:rPr lang="en-US" dirty="0"/>
              <a:t>(GH)</a:t>
            </a:r>
          </a:p>
          <a:p>
            <a:pPr lvl="1"/>
            <a:r>
              <a:rPr lang="en-US" dirty="0"/>
              <a:t> </a:t>
            </a:r>
            <a:r>
              <a:rPr lang="en-US" dirty="0" err="1"/>
              <a:t>sgrid</a:t>
            </a:r>
            <a:r>
              <a:rPr lang="en-US" dirty="0"/>
              <a:t>(0.4,0)</a:t>
            </a:r>
          </a:p>
          <a:p>
            <a:pPr lvl="1"/>
            <a:endParaRPr lang="en-US" dirty="0"/>
          </a:p>
          <a:p>
            <a:r>
              <a:rPr lang="en-US" dirty="0"/>
              <a:t> </a:t>
            </a:r>
            <a:r>
              <a:rPr lang="en-US" dirty="0" err="1"/>
              <a:t>Rootlocus</a:t>
            </a:r>
            <a:r>
              <a:rPr lang="en-US" dirty="0"/>
              <a:t> com </a:t>
            </a:r>
            <a:r>
              <a:rPr lang="en-US" dirty="0" err="1"/>
              <a:t>posição</a:t>
            </a:r>
            <a:r>
              <a:rPr lang="en-US" dirty="0"/>
              <a:t> de zeta = 0.4 </a:t>
            </a:r>
            <a:r>
              <a:rPr lang="en-US" dirty="0" err="1"/>
              <a:t>para</a:t>
            </a:r>
            <a:r>
              <a:rPr lang="en-US" dirty="0"/>
              <a:t> o </a:t>
            </a:r>
            <a:r>
              <a:rPr lang="en-US" dirty="0" err="1"/>
              <a:t>sistema</a:t>
            </a:r>
            <a:r>
              <a:rPr lang="en-US" dirty="0"/>
              <a:t> </a:t>
            </a:r>
            <a:r>
              <a:rPr lang="en-US" dirty="0" err="1"/>
              <a:t>não</a:t>
            </a:r>
            <a:r>
              <a:rPr lang="en-US" dirty="0"/>
              <a:t> </a:t>
            </a:r>
            <a:r>
              <a:rPr lang="en-US" dirty="0" err="1"/>
              <a:t>compensado</a:t>
            </a:r>
            <a:r>
              <a:rPr lang="en-US" dirty="0"/>
              <a:t>, é </a:t>
            </a:r>
            <a:r>
              <a:rPr lang="en-US" dirty="0" err="1"/>
              <a:t>mostrado</a:t>
            </a:r>
            <a:r>
              <a:rPr lang="en-US" dirty="0"/>
              <a:t> no </a:t>
            </a:r>
            <a:r>
              <a:rPr lang="en-US" dirty="0" err="1"/>
              <a:t>próximo</a:t>
            </a:r>
            <a:r>
              <a:rPr lang="en-US" dirty="0"/>
              <a:t> slide</a:t>
            </a:r>
            <a:endParaRPr lang="pt-BR" dirty="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ex.16 (</a:t>
            </a:r>
            <a:r>
              <a:rPr lang="en-US" dirty="0" err="1"/>
              <a:t>rootlocus</a:t>
            </a:r>
            <a:r>
              <a:rPr lang="en-US" dirty="0"/>
              <a:t>)</a:t>
            </a:r>
            <a:endParaRPr lang="pt-BR" dirty="0"/>
          </a:p>
        </p:txBody>
      </p:sp>
      <p:pic>
        <p:nvPicPr>
          <p:cNvPr id="168964" name="Picture 4"/>
          <p:cNvPicPr>
            <a:picLocks noChangeAspect="1" noChangeArrowheads="1"/>
          </p:cNvPicPr>
          <p:nvPr/>
        </p:nvPicPr>
        <p:blipFill>
          <a:blip r:embed="rId2" cstate="print"/>
          <a:srcRect/>
          <a:stretch>
            <a:fillRect/>
          </a:stretch>
        </p:blipFill>
        <p:spPr bwMode="auto">
          <a:xfrm>
            <a:off x="23778" y="857232"/>
            <a:ext cx="9810784" cy="5757681"/>
          </a:xfrm>
          <a:prstGeom prst="rect">
            <a:avLst/>
          </a:prstGeom>
          <a:noFill/>
          <a:ln w="9525">
            <a:noFill/>
            <a:miter lim="800000"/>
            <a:headEnd/>
            <a:tailEnd/>
          </a:ln>
          <a:effectLst/>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ex.16 </a:t>
            </a:r>
            <a:endParaRPr lang="pt-BR" dirty="0"/>
          </a:p>
        </p:txBody>
      </p:sp>
      <p:sp>
        <p:nvSpPr>
          <p:cNvPr id="3" name="Espaço Reservado para Conteúdo 2"/>
          <p:cNvSpPr>
            <a:spLocks noGrp="1"/>
          </p:cNvSpPr>
          <p:nvPr>
            <p:ph idx="1"/>
          </p:nvPr>
        </p:nvSpPr>
        <p:spPr>
          <a:xfrm>
            <a:off x="294085" y="857232"/>
            <a:ext cx="9340188" cy="5715040"/>
          </a:xfrm>
        </p:spPr>
        <p:txBody>
          <a:bodyPr/>
          <a:lstStyle/>
          <a:p>
            <a:r>
              <a:rPr lang="en-US" dirty="0" err="1"/>
              <a:t>Pólo</a:t>
            </a:r>
            <a:r>
              <a:rPr lang="en-US" dirty="0"/>
              <a:t> </a:t>
            </a:r>
            <a:r>
              <a:rPr lang="en-US" dirty="0" err="1"/>
              <a:t>dominante</a:t>
            </a:r>
            <a:r>
              <a:rPr lang="en-US" dirty="0"/>
              <a:t> : -5.46 + 12,4j ; K = 3300</a:t>
            </a:r>
          </a:p>
          <a:p>
            <a:r>
              <a:rPr lang="en-US" dirty="0"/>
              <a:t>Ts = 4/Real = 4/5.46 = 0.7326</a:t>
            </a:r>
          </a:p>
          <a:p>
            <a:r>
              <a:rPr lang="en-US" dirty="0"/>
              <a:t>Ts (</a:t>
            </a:r>
            <a:r>
              <a:rPr lang="en-US" dirty="0" err="1"/>
              <a:t>pedido</a:t>
            </a:r>
            <a:r>
              <a:rPr lang="en-US" dirty="0"/>
              <a:t>) = 0.5 -&gt; Real = 4/Ts = 8</a:t>
            </a:r>
          </a:p>
          <a:p>
            <a:r>
              <a:rPr lang="en-US" dirty="0"/>
              <a:t>Theta = </a:t>
            </a:r>
            <a:r>
              <a:rPr lang="en-US" dirty="0" err="1"/>
              <a:t>acos</a:t>
            </a:r>
            <a:r>
              <a:rPr lang="en-US" dirty="0"/>
              <a:t>(0.4)*180/pi = 66.4</a:t>
            </a:r>
            <a:r>
              <a:rPr lang="en-US" baseline="30000" dirty="0"/>
              <a:t>o</a:t>
            </a:r>
            <a:r>
              <a:rPr lang="en-US" dirty="0"/>
              <a:t> </a:t>
            </a:r>
          </a:p>
          <a:p>
            <a:r>
              <a:rPr lang="en-US" dirty="0"/>
              <a:t>tan(Theta) = </a:t>
            </a:r>
            <a:r>
              <a:rPr lang="en-US" dirty="0" err="1"/>
              <a:t>Im</a:t>
            </a:r>
            <a:r>
              <a:rPr lang="en-US" dirty="0"/>
              <a:t>/Real -&gt; </a:t>
            </a:r>
            <a:r>
              <a:rPr lang="en-US" dirty="0" err="1"/>
              <a:t>Im</a:t>
            </a:r>
            <a:r>
              <a:rPr lang="en-US" dirty="0"/>
              <a:t> = tan(Theta)*Real</a:t>
            </a:r>
          </a:p>
          <a:p>
            <a:r>
              <a:rPr lang="en-US" dirty="0" err="1"/>
              <a:t>Im</a:t>
            </a:r>
            <a:r>
              <a:rPr lang="en-US" dirty="0"/>
              <a:t> = 18.33</a:t>
            </a:r>
          </a:p>
          <a:p>
            <a:r>
              <a:rPr lang="en-US" dirty="0"/>
              <a:t>Novo </a:t>
            </a:r>
            <a:r>
              <a:rPr lang="en-US" dirty="0" err="1"/>
              <a:t>pólo</a:t>
            </a:r>
            <a:r>
              <a:rPr lang="en-US" dirty="0"/>
              <a:t> </a:t>
            </a:r>
            <a:r>
              <a:rPr lang="en-US" dirty="0" err="1"/>
              <a:t>dominante</a:t>
            </a:r>
            <a:r>
              <a:rPr lang="en-US" dirty="0"/>
              <a:t> =&gt; -8 + 18.33j</a:t>
            </a:r>
          </a:p>
          <a:p>
            <a:r>
              <a:rPr lang="en-US" dirty="0" err="1"/>
              <a:t>GHc</a:t>
            </a:r>
            <a:r>
              <a:rPr lang="en-US" dirty="0"/>
              <a:t>(s) = (</a:t>
            </a:r>
            <a:r>
              <a:rPr lang="en-US" dirty="0" err="1"/>
              <a:t>s+zc</a:t>
            </a:r>
            <a:r>
              <a:rPr lang="en-US" dirty="0"/>
              <a:t>)/(s+15)*GH(s) </a:t>
            </a:r>
          </a:p>
          <a:p>
            <a:r>
              <a:rPr lang="en-US" dirty="0" err="1"/>
              <a:t>Theta</a:t>
            </a:r>
            <a:r>
              <a:rPr lang="en-US" baseline="-25000" dirty="0" err="1"/>
              <a:t>Zero</a:t>
            </a:r>
            <a:r>
              <a:rPr lang="en-US" dirty="0"/>
              <a:t> + </a:t>
            </a:r>
            <a:r>
              <a:rPr lang="en-US" dirty="0" err="1"/>
              <a:t>Theta</a:t>
            </a:r>
            <a:r>
              <a:rPr lang="en-US" baseline="-25000" dirty="0" err="1"/>
              <a:t>GH</a:t>
            </a:r>
            <a:r>
              <a:rPr lang="en-US" baseline="-25000" dirty="0"/>
              <a:t>(s1)/(s1+15)</a:t>
            </a:r>
            <a:r>
              <a:rPr lang="en-US" dirty="0"/>
              <a:t> = +/-180</a:t>
            </a:r>
            <a:endParaRPr lang="pt-BR"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ex.16 </a:t>
            </a:r>
            <a:endParaRPr lang="pt-BR" dirty="0"/>
          </a:p>
        </p:txBody>
      </p:sp>
      <p:sp>
        <p:nvSpPr>
          <p:cNvPr id="3" name="Espaço Reservado para Conteúdo 2"/>
          <p:cNvSpPr>
            <a:spLocks noGrp="1"/>
          </p:cNvSpPr>
          <p:nvPr>
            <p:ph idx="1"/>
          </p:nvPr>
        </p:nvSpPr>
        <p:spPr>
          <a:xfrm>
            <a:off x="294085" y="857232"/>
            <a:ext cx="9340188" cy="5715040"/>
          </a:xfrm>
        </p:spPr>
        <p:txBody>
          <a:bodyPr/>
          <a:lstStyle/>
          <a:p>
            <a:r>
              <a:rPr lang="en-US" dirty="0" err="1"/>
              <a:t>Theta</a:t>
            </a:r>
            <a:r>
              <a:rPr lang="en-US" baseline="-25000" dirty="0" err="1"/>
              <a:t>Zero</a:t>
            </a:r>
            <a:r>
              <a:rPr lang="en-US" dirty="0"/>
              <a:t> + </a:t>
            </a:r>
            <a:r>
              <a:rPr lang="en-US" dirty="0" err="1"/>
              <a:t>Theta</a:t>
            </a:r>
            <a:r>
              <a:rPr lang="en-US" baseline="-25000" dirty="0" err="1"/>
              <a:t>GH</a:t>
            </a:r>
            <a:r>
              <a:rPr lang="en-US" baseline="-25000" dirty="0"/>
              <a:t>(s1)/(s1+15)</a:t>
            </a:r>
            <a:r>
              <a:rPr lang="en-US" dirty="0"/>
              <a:t> = +/-180</a:t>
            </a:r>
          </a:p>
          <a:p>
            <a:r>
              <a:rPr lang="en-US" dirty="0"/>
              <a:t>Theta</a:t>
            </a:r>
            <a:r>
              <a:rPr lang="en-US" baseline="-25000" dirty="0"/>
              <a:t>(s1+15)*GH(s1)</a:t>
            </a:r>
            <a:r>
              <a:rPr lang="en-US" dirty="0"/>
              <a:t> = 66.58</a:t>
            </a:r>
            <a:r>
              <a:rPr lang="en-US" baseline="30000" dirty="0"/>
              <a:t>o</a:t>
            </a:r>
          </a:p>
          <a:p>
            <a:r>
              <a:rPr lang="en-US" dirty="0" err="1"/>
              <a:t>Theta</a:t>
            </a:r>
            <a:r>
              <a:rPr lang="en-US" baseline="-25000" dirty="0" err="1"/>
              <a:t>Zero</a:t>
            </a:r>
            <a:r>
              <a:rPr lang="en-US" dirty="0"/>
              <a:t> = 113.4</a:t>
            </a:r>
            <a:r>
              <a:rPr lang="en-US" baseline="30000" dirty="0"/>
              <a:t>o</a:t>
            </a:r>
          </a:p>
          <a:p>
            <a:r>
              <a:rPr lang="en-US" dirty="0" err="1"/>
              <a:t>Utilizando</a:t>
            </a:r>
            <a:r>
              <a:rPr lang="en-US" dirty="0"/>
              <a:t> </a:t>
            </a:r>
            <a:r>
              <a:rPr lang="en-US" dirty="0" err="1"/>
              <a:t>trigonometria</a:t>
            </a:r>
            <a:r>
              <a:rPr lang="en-US" dirty="0"/>
              <a:t> :</a:t>
            </a:r>
          </a:p>
          <a:p>
            <a:pPr lvl="3"/>
            <a:endParaRPr lang="en-US" dirty="0"/>
          </a:p>
          <a:p>
            <a:pPr lvl="3"/>
            <a:endParaRPr lang="en-US" dirty="0"/>
          </a:p>
          <a:p>
            <a:pPr lvl="3"/>
            <a:endParaRPr lang="en-US" dirty="0"/>
          </a:p>
          <a:p>
            <a:pPr lvl="3"/>
            <a:endParaRPr lang="en-US" dirty="0"/>
          </a:p>
          <a:p>
            <a:pPr lvl="3"/>
            <a:endParaRPr lang="en-US" dirty="0"/>
          </a:p>
          <a:p>
            <a:pPr lvl="3"/>
            <a:endParaRPr lang="en-US" dirty="0"/>
          </a:p>
          <a:p>
            <a:pPr lvl="3"/>
            <a:r>
              <a:rPr lang="en-US" dirty="0"/>
              <a:t> tan (180-113.4) = 18.33/d</a:t>
            </a:r>
          </a:p>
          <a:p>
            <a:pPr lvl="3"/>
            <a:r>
              <a:rPr lang="en-US" dirty="0"/>
              <a:t> d = 18.33/tan(66.58) = 7.94</a:t>
            </a:r>
          </a:p>
          <a:p>
            <a:pPr lvl="3"/>
            <a:r>
              <a:rPr lang="en-US" dirty="0"/>
              <a:t> </a:t>
            </a:r>
            <a:r>
              <a:rPr lang="en-US" dirty="0" err="1"/>
              <a:t>zc</a:t>
            </a:r>
            <a:r>
              <a:rPr lang="en-US" dirty="0"/>
              <a:t> = 7.94-8 = -0.06</a:t>
            </a:r>
            <a:endParaRPr lang="pt-BR" dirty="0"/>
          </a:p>
        </p:txBody>
      </p:sp>
      <p:cxnSp>
        <p:nvCxnSpPr>
          <p:cNvPr id="5" name="Conector reto 4"/>
          <p:cNvCxnSpPr/>
          <p:nvPr/>
        </p:nvCxnSpPr>
        <p:spPr>
          <a:xfrm rot="5400000">
            <a:off x="4738686" y="4857760"/>
            <a:ext cx="3143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ector reto 5"/>
          <p:cNvCxnSpPr/>
          <p:nvPr/>
        </p:nvCxnSpPr>
        <p:spPr>
          <a:xfrm>
            <a:off x="3381364" y="4857760"/>
            <a:ext cx="3143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aixaDeTexto 6"/>
          <p:cNvSpPr txBox="1"/>
          <p:nvPr/>
        </p:nvSpPr>
        <p:spPr>
          <a:xfrm>
            <a:off x="3383064" y="4754415"/>
            <a:ext cx="284052" cy="246221"/>
          </a:xfrm>
          <a:prstGeom prst="rect">
            <a:avLst/>
          </a:prstGeom>
          <a:noFill/>
        </p:spPr>
        <p:txBody>
          <a:bodyPr wrap="none" rtlCol="0">
            <a:spAutoFit/>
          </a:bodyPr>
          <a:lstStyle/>
          <a:p>
            <a:r>
              <a:rPr lang="en-US" sz="1000" b="1" dirty="0">
                <a:latin typeface="Arial Black" pitchFamily="34" charset="0"/>
              </a:rPr>
              <a:t>X</a:t>
            </a:r>
            <a:endParaRPr lang="pt-BR" sz="1000" b="1" dirty="0">
              <a:latin typeface="Arial Black" pitchFamily="34" charset="0"/>
            </a:endParaRPr>
          </a:p>
        </p:txBody>
      </p:sp>
      <p:sp>
        <p:nvSpPr>
          <p:cNvPr id="8" name="CaixaDeTexto 7"/>
          <p:cNvSpPr txBox="1"/>
          <p:nvPr/>
        </p:nvSpPr>
        <p:spPr>
          <a:xfrm>
            <a:off x="3354210" y="4929198"/>
            <a:ext cx="312906" cy="246221"/>
          </a:xfrm>
          <a:prstGeom prst="rect">
            <a:avLst/>
          </a:prstGeom>
          <a:noFill/>
        </p:spPr>
        <p:txBody>
          <a:bodyPr wrap="none" rtlCol="0">
            <a:spAutoFit/>
          </a:bodyPr>
          <a:lstStyle/>
          <a:p>
            <a:r>
              <a:rPr lang="en-US" sz="1000" b="1" dirty="0">
                <a:latin typeface="Arial Black" pitchFamily="34" charset="0"/>
              </a:rPr>
              <a:t>-8</a:t>
            </a:r>
            <a:endParaRPr lang="pt-BR" sz="1000" b="1" dirty="0">
              <a:latin typeface="Arial Black" pitchFamily="34" charset="0"/>
            </a:endParaRPr>
          </a:p>
        </p:txBody>
      </p:sp>
      <p:sp>
        <p:nvSpPr>
          <p:cNvPr id="9" name="CaixaDeTexto 8"/>
          <p:cNvSpPr txBox="1"/>
          <p:nvPr/>
        </p:nvSpPr>
        <p:spPr>
          <a:xfrm>
            <a:off x="6169146" y="3293748"/>
            <a:ext cx="284052" cy="246221"/>
          </a:xfrm>
          <a:prstGeom prst="rect">
            <a:avLst/>
          </a:prstGeom>
          <a:noFill/>
        </p:spPr>
        <p:txBody>
          <a:bodyPr wrap="none" rtlCol="0">
            <a:spAutoFit/>
          </a:bodyPr>
          <a:lstStyle/>
          <a:p>
            <a:r>
              <a:rPr lang="en-US" sz="1000" b="1" dirty="0">
                <a:latin typeface="Arial Black" pitchFamily="34" charset="0"/>
              </a:rPr>
              <a:t>X</a:t>
            </a:r>
            <a:endParaRPr lang="pt-BR" sz="1000" b="1" dirty="0">
              <a:latin typeface="Arial Black" pitchFamily="34" charset="0"/>
            </a:endParaRPr>
          </a:p>
        </p:txBody>
      </p:sp>
      <p:sp>
        <p:nvSpPr>
          <p:cNvPr id="10" name="CaixaDeTexto 9"/>
          <p:cNvSpPr txBox="1"/>
          <p:nvPr/>
        </p:nvSpPr>
        <p:spPr>
          <a:xfrm>
            <a:off x="6283168" y="3325655"/>
            <a:ext cx="567784" cy="246221"/>
          </a:xfrm>
          <a:prstGeom prst="rect">
            <a:avLst/>
          </a:prstGeom>
          <a:noFill/>
        </p:spPr>
        <p:txBody>
          <a:bodyPr wrap="none" rtlCol="0">
            <a:spAutoFit/>
          </a:bodyPr>
          <a:lstStyle/>
          <a:p>
            <a:r>
              <a:rPr lang="en-US" sz="1000" b="1" dirty="0">
                <a:latin typeface="Arial Black" pitchFamily="34" charset="0"/>
              </a:rPr>
              <a:t>18.33</a:t>
            </a:r>
            <a:endParaRPr lang="pt-BR" sz="1000" b="1" dirty="0">
              <a:latin typeface="Arial Black" pitchFamily="34" charset="0"/>
            </a:endParaRPr>
          </a:p>
        </p:txBody>
      </p:sp>
      <p:cxnSp>
        <p:nvCxnSpPr>
          <p:cNvPr id="11" name="Conector reto 10"/>
          <p:cNvCxnSpPr/>
          <p:nvPr/>
        </p:nvCxnSpPr>
        <p:spPr>
          <a:xfrm rot="5400000">
            <a:off x="2809860" y="4143380"/>
            <a:ext cx="142876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rot="10800000">
            <a:off x="3524240" y="3429000"/>
            <a:ext cx="2786082"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a:xfrm>
            <a:off x="3524240" y="3429000"/>
            <a:ext cx="1714512" cy="142876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5167314" y="4540101"/>
            <a:ext cx="625492" cy="246221"/>
          </a:xfrm>
          <a:prstGeom prst="rect">
            <a:avLst/>
          </a:prstGeom>
          <a:noFill/>
        </p:spPr>
        <p:txBody>
          <a:bodyPr wrap="none" rtlCol="0">
            <a:spAutoFit/>
          </a:bodyPr>
          <a:lstStyle/>
          <a:p>
            <a:r>
              <a:rPr lang="en-US" sz="1000" b="1" dirty="0">
                <a:latin typeface="Arial Black" pitchFamily="34" charset="0"/>
              </a:rPr>
              <a:t>116.1</a:t>
            </a:r>
            <a:r>
              <a:rPr lang="en-US" sz="1000" b="1" baseline="30000" dirty="0">
                <a:latin typeface="Arial Black" pitchFamily="34" charset="0"/>
              </a:rPr>
              <a:t>o</a:t>
            </a:r>
            <a:endParaRPr lang="pt-BR" sz="1000" b="1" baseline="30000" dirty="0">
              <a:latin typeface="Arial Black" pitchFamily="34" charset="0"/>
            </a:endParaRPr>
          </a:p>
        </p:txBody>
      </p:sp>
      <p:sp>
        <p:nvSpPr>
          <p:cNvPr id="22" name="CaixaDeTexto 21"/>
          <p:cNvSpPr txBox="1"/>
          <p:nvPr/>
        </p:nvSpPr>
        <p:spPr>
          <a:xfrm>
            <a:off x="5095876" y="4929198"/>
            <a:ext cx="362600" cy="246221"/>
          </a:xfrm>
          <a:prstGeom prst="rect">
            <a:avLst/>
          </a:prstGeom>
          <a:noFill/>
        </p:spPr>
        <p:txBody>
          <a:bodyPr wrap="none" rtlCol="0">
            <a:spAutoFit/>
          </a:bodyPr>
          <a:lstStyle/>
          <a:p>
            <a:r>
              <a:rPr lang="en-US" sz="1000" b="1" dirty="0" err="1">
                <a:latin typeface="Arial Black" pitchFamily="34" charset="0"/>
              </a:rPr>
              <a:t>Zc</a:t>
            </a:r>
            <a:endParaRPr lang="pt-BR" sz="1000" b="1" dirty="0">
              <a:latin typeface="Arial Black" pitchFamily="34" charset="0"/>
            </a:endParaRPr>
          </a:p>
        </p:txBody>
      </p:sp>
      <p:sp>
        <p:nvSpPr>
          <p:cNvPr id="23" name="CaixaDeTexto 22"/>
          <p:cNvSpPr txBox="1"/>
          <p:nvPr/>
        </p:nvSpPr>
        <p:spPr>
          <a:xfrm>
            <a:off x="4238620" y="4572008"/>
            <a:ext cx="269626" cy="246221"/>
          </a:xfrm>
          <a:prstGeom prst="rect">
            <a:avLst/>
          </a:prstGeom>
          <a:noFill/>
        </p:spPr>
        <p:txBody>
          <a:bodyPr wrap="none" rtlCol="0">
            <a:spAutoFit/>
          </a:bodyPr>
          <a:lstStyle/>
          <a:p>
            <a:r>
              <a:rPr lang="en-US" sz="1000" b="1" dirty="0">
                <a:latin typeface="Arial Black" pitchFamily="34" charset="0"/>
              </a:rPr>
              <a:t>d</a:t>
            </a:r>
            <a:endParaRPr lang="pt-BR" sz="1000" b="1" dirty="0">
              <a:latin typeface="Arial Black" pitchFamily="34" charset="0"/>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ex.16 </a:t>
            </a:r>
            <a:endParaRPr lang="pt-BR" dirty="0"/>
          </a:p>
        </p:txBody>
      </p:sp>
      <p:sp>
        <p:nvSpPr>
          <p:cNvPr id="3" name="Espaço Reservado para Conteúdo 2"/>
          <p:cNvSpPr>
            <a:spLocks noGrp="1"/>
          </p:cNvSpPr>
          <p:nvPr>
            <p:ph idx="1"/>
          </p:nvPr>
        </p:nvSpPr>
        <p:spPr>
          <a:xfrm>
            <a:off x="294085" y="857232"/>
            <a:ext cx="9340188" cy="5715040"/>
          </a:xfrm>
        </p:spPr>
        <p:txBody>
          <a:bodyPr/>
          <a:lstStyle/>
          <a:p>
            <a:r>
              <a:rPr lang="en-US" dirty="0"/>
              <a:t>A </a:t>
            </a:r>
            <a:r>
              <a:rPr lang="en-US" dirty="0" err="1"/>
              <a:t>função</a:t>
            </a:r>
            <a:r>
              <a:rPr lang="en-US" dirty="0"/>
              <a:t> de </a:t>
            </a:r>
            <a:r>
              <a:rPr lang="en-US" dirty="0" err="1"/>
              <a:t>transferência</a:t>
            </a:r>
            <a:r>
              <a:rPr lang="en-US" dirty="0"/>
              <a:t> </a:t>
            </a:r>
            <a:r>
              <a:rPr lang="en-US" dirty="0" err="1"/>
              <a:t>fica</a:t>
            </a:r>
            <a:r>
              <a:rPr lang="en-US" dirty="0"/>
              <a:t> </a:t>
            </a:r>
            <a:r>
              <a:rPr lang="en-US" dirty="0" err="1"/>
              <a:t>então</a:t>
            </a:r>
            <a:r>
              <a:rPr lang="en-US" dirty="0"/>
              <a:t> :</a:t>
            </a:r>
          </a:p>
          <a:p>
            <a:pPr lvl="1"/>
            <a:r>
              <a:rPr lang="en-US" dirty="0" err="1"/>
              <a:t>GHc</a:t>
            </a:r>
            <a:r>
              <a:rPr lang="en-US" dirty="0"/>
              <a:t> = (s+0.06)/(s+15)*1/[(s</a:t>
            </a:r>
            <a:r>
              <a:rPr lang="en-US" baseline="30000" dirty="0"/>
              <a:t>2</a:t>
            </a:r>
            <a:r>
              <a:rPr lang="en-US" dirty="0"/>
              <a:t>+20s+101)*(s+20)]</a:t>
            </a:r>
          </a:p>
          <a:p>
            <a:pPr lvl="1"/>
            <a:r>
              <a:rPr lang="en-US" dirty="0"/>
              <a:t>No </a:t>
            </a:r>
            <a:r>
              <a:rPr lang="en-US" dirty="0" err="1"/>
              <a:t>Matlab</a:t>
            </a:r>
            <a:r>
              <a:rPr lang="en-US" dirty="0"/>
              <a:t> :</a:t>
            </a:r>
          </a:p>
          <a:p>
            <a:pPr lvl="2"/>
            <a:r>
              <a:rPr lang="en-US" dirty="0" err="1"/>
              <a:t>GHc</a:t>
            </a:r>
            <a:r>
              <a:rPr lang="en-US" dirty="0"/>
              <a:t> = </a:t>
            </a:r>
            <a:r>
              <a:rPr lang="en-US" dirty="0" err="1"/>
              <a:t>tf</a:t>
            </a:r>
            <a:r>
              <a:rPr lang="en-US" dirty="0"/>
              <a:t>([1 0.06],</a:t>
            </a:r>
            <a:r>
              <a:rPr lang="en-US" dirty="0" err="1"/>
              <a:t>conv</a:t>
            </a:r>
            <a:r>
              <a:rPr lang="en-US" dirty="0"/>
              <a:t>([1 15],</a:t>
            </a:r>
            <a:r>
              <a:rPr lang="en-US" dirty="0" err="1"/>
              <a:t>conv</a:t>
            </a:r>
            <a:r>
              <a:rPr lang="en-US" dirty="0"/>
              <a:t>([1 20 101],[1 20])))</a:t>
            </a:r>
          </a:p>
          <a:p>
            <a:pPr lvl="2"/>
            <a:r>
              <a:rPr lang="en-US" dirty="0"/>
              <a:t> </a:t>
            </a:r>
            <a:r>
              <a:rPr lang="en-US" dirty="0" err="1"/>
              <a:t>rlocus</a:t>
            </a:r>
            <a:r>
              <a:rPr lang="en-US" dirty="0"/>
              <a:t>(</a:t>
            </a:r>
            <a:r>
              <a:rPr lang="en-US" dirty="0" err="1"/>
              <a:t>GHc</a:t>
            </a:r>
            <a:r>
              <a:rPr lang="en-US" dirty="0"/>
              <a:t>) ; </a:t>
            </a:r>
            <a:r>
              <a:rPr lang="en-US" dirty="0" err="1"/>
              <a:t>sgrid</a:t>
            </a:r>
            <a:r>
              <a:rPr lang="en-US" dirty="0"/>
              <a:t>(0.4,0) ;</a:t>
            </a:r>
          </a:p>
          <a:p>
            <a:pPr lvl="2"/>
            <a:r>
              <a:rPr lang="en-US" dirty="0"/>
              <a:t> O novo </a:t>
            </a:r>
            <a:r>
              <a:rPr lang="en-US" dirty="0" err="1"/>
              <a:t>ganho</a:t>
            </a:r>
            <a:r>
              <a:rPr lang="en-US" dirty="0"/>
              <a:t> do </a:t>
            </a:r>
            <a:r>
              <a:rPr lang="en-US" dirty="0" err="1"/>
              <a:t>sistema</a:t>
            </a:r>
            <a:r>
              <a:rPr lang="en-US" dirty="0"/>
              <a:t> </a:t>
            </a:r>
            <a:r>
              <a:rPr lang="en-US" dirty="0" err="1"/>
              <a:t>compensado</a:t>
            </a:r>
            <a:r>
              <a:rPr lang="en-US" dirty="0"/>
              <a:t> </a:t>
            </a:r>
            <a:r>
              <a:rPr lang="en-US" dirty="0" err="1"/>
              <a:t>será</a:t>
            </a:r>
            <a:r>
              <a:rPr lang="en-US" dirty="0"/>
              <a:t> : K = 6960</a:t>
            </a:r>
          </a:p>
          <a:p>
            <a:pPr lvl="2"/>
            <a:r>
              <a:rPr lang="en-US" dirty="0"/>
              <a:t> o </a:t>
            </a:r>
            <a:r>
              <a:rPr lang="en-US" dirty="0" err="1"/>
              <a:t>rootlocus</a:t>
            </a:r>
            <a:r>
              <a:rPr lang="en-US" dirty="0"/>
              <a:t> </a:t>
            </a:r>
            <a:r>
              <a:rPr lang="en-US" dirty="0" err="1"/>
              <a:t>pode</a:t>
            </a:r>
            <a:r>
              <a:rPr lang="en-US" dirty="0"/>
              <a:t> ser </a:t>
            </a:r>
            <a:r>
              <a:rPr lang="en-US" dirty="0" err="1"/>
              <a:t>visto</a:t>
            </a:r>
            <a:r>
              <a:rPr lang="en-US" dirty="0"/>
              <a:t> no slide a </a:t>
            </a:r>
            <a:r>
              <a:rPr lang="en-US" dirty="0" err="1"/>
              <a:t>seguir</a:t>
            </a:r>
            <a:r>
              <a:rPr lang="en-US" dirty="0"/>
              <a:t> :</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 ex.16</a:t>
            </a:r>
            <a:endParaRPr lang="pt-BR" dirty="0"/>
          </a:p>
        </p:txBody>
      </p:sp>
      <p:pic>
        <p:nvPicPr>
          <p:cNvPr id="169990" name="Picture 6"/>
          <p:cNvPicPr>
            <a:picLocks noChangeAspect="1" noChangeArrowheads="1"/>
          </p:cNvPicPr>
          <p:nvPr/>
        </p:nvPicPr>
        <p:blipFill>
          <a:blip r:embed="rId2" cstate="print"/>
          <a:srcRect/>
          <a:stretch>
            <a:fillRect/>
          </a:stretch>
        </p:blipFill>
        <p:spPr bwMode="auto">
          <a:xfrm>
            <a:off x="23778" y="928670"/>
            <a:ext cx="9817807" cy="5722706"/>
          </a:xfrm>
          <a:prstGeom prst="rect">
            <a:avLst/>
          </a:prstGeom>
          <a:noFill/>
          <a:ln w="9525">
            <a:noFill/>
            <a:miter lim="800000"/>
            <a:headEnd/>
            <a:tailEnd/>
          </a:ln>
          <a:effectLst/>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 ex.16</a:t>
            </a:r>
            <a:endParaRPr lang="pt-BR" dirty="0"/>
          </a:p>
        </p:txBody>
      </p:sp>
      <p:sp>
        <p:nvSpPr>
          <p:cNvPr id="4" name="Espaço Reservado para Conteúdo 3"/>
          <p:cNvSpPr>
            <a:spLocks noGrp="1"/>
          </p:cNvSpPr>
          <p:nvPr>
            <p:ph idx="1"/>
          </p:nvPr>
        </p:nvSpPr>
        <p:spPr>
          <a:xfrm>
            <a:off x="294085" y="1000108"/>
            <a:ext cx="9340188" cy="5381625"/>
          </a:xfrm>
        </p:spPr>
        <p:txBody>
          <a:bodyPr/>
          <a:lstStyle/>
          <a:p>
            <a:r>
              <a:rPr lang="en-US" dirty="0" err="1"/>
              <a:t>Vamos</a:t>
            </a:r>
            <a:r>
              <a:rPr lang="en-US" dirty="0"/>
              <a:t> agora </a:t>
            </a:r>
            <a:r>
              <a:rPr lang="en-US" dirty="0" err="1"/>
              <a:t>comparar</a:t>
            </a:r>
            <a:r>
              <a:rPr lang="en-US" dirty="0"/>
              <a:t> as </a:t>
            </a:r>
            <a:r>
              <a:rPr lang="en-US" dirty="0" err="1"/>
              <a:t>respostas</a:t>
            </a:r>
            <a:r>
              <a:rPr lang="en-US" dirty="0"/>
              <a:t> </a:t>
            </a:r>
            <a:r>
              <a:rPr lang="en-US" dirty="0" err="1"/>
              <a:t>ao</a:t>
            </a:r>
            <a:r>
              <a:rPr lang="en-US" dirty="0"/>
              <a:t> </a:t>
            </a:r>
            <a:r>
              <a:rPr lang="en-US" dirty="0" err="1"/>
              <a:t>degrau</a:t>
            </a:r>
            <a:r>
              <a:rPr lang="en-US" dirty="0"/>
              <a:t>. Para </a:t>
            </a:r>
            <a:r>
              <a:rPr lang="en-US" dirty="0" err="1"/>
              <a:t>tanto</a:t>
            </a:r>
            <a:r>
              <a:rPr lang="en-US" dirty="0"/>
              <a:t> </a:t>
            </a:r>
            <a:r>
              <a:rPr lang="en-US" dirty="0" err="1"/>
              <a:t>precisamos</a:t>
            </a:r>
            <a:r>
              <a:rPr lang="en-US" dirty="0"/>
              <a:t> </a:t>
            </a:r>
            <a:r>
              <a:rPr lang="en-US" dirty="0" err="1"/>
              <a:t>formar</a:t>
            </a:r>
            <a:r>
              <a:rPr lang="en-US" dirty="0"/>
              <a:t> as </a:t>
            </a:r>
            <a:r>
              <a:rPr lang="en-US" dirty="0" err="1"/>
              <a:t>funções</a:t>
            </a:r>
            <a:r>
              <a:rPr lang="en-US" dirty="0"/>
              <a:t> de </a:t>
            </a:r>
            <a:r>
              <a:rPr lang="en-US" dirty="0" err="1"/>
              <a:t>transferência</a:t>
            </a:r>
            <a:r>
              <a:rPr lang="en-US" dirty="0"/>
              <a:t> </a:t>
            </a:r>
            <a:r>
              <a:rPr lang="en-US" dirty="0" err="1"/>
              <a:t>em</a:t>
            </a:r>
            <a:r>
              <a:rPr lang="en-US" dirty="0"/>
              <a:t> </a:t>
            </a:r>
            <a:r>
              <a:rPr lang="en-US" dirty="0" err="1"/>
              <a:t>malha</a:t>
            </a:r>
            <a:r>
              <a:rPr lang="en-US" dirty="0"/>
              <a:t> </a:t>
            </a:r>
            <a:r>
              <a:rPr lang="en-US" dirty="0" err="1"/>
              <a:t>fechada</a:t>
            </a:r>
            <a:r>
              <a:rPr lang="en-US" dirty="0"/>
              <a:t>, </a:t>
            </a:r>
            <a:r>
              <a:rPr lang="en-US" dirty="0" err="1"/>
              <a:t>levando</a:t>
            </a:r>
            <a:r>
              <a:rPr lang="en-US" dirty="0"/>
              <a:t> </a:t>
            </a:r>
            <a:r>
              <a:rPr lang="en-US" dirty="0" err="1"/>
              <a:t>em</a:t>
            </a:r>
            <a:r>
              <a:rPr lang="en-US" dirty="0"/>
              <a:t> </a:t>
            </a:r>
            <a:r>
              <a:rPr lang="en-US" dirty="0" err="1"/>
              <a:t>conta</a:t>
            </a:r>
            <a:r>
              <a:rPr lang="en-US" dirty="0"/>
              <a:t> </a:t>
            </a:r>
            <a:r>
              <a:rPr lang="en-US" dirty="0" err="1"/>
              <a:t>os</a:t>
            </a:r>
            <a:r>
              <a:rPr lang="en-US" dirty="0"/>
              <a:t> </a:t>
            </a:r>
            <a:r>
              <a:rPr lang="en-US" dirty="0" err="1"/>
              <a:t>ganhos</a:t>
            </a:r>
            <a:r>
              <a:rPr lang="en-US" dirty="0"/>
              <a:t> </a:t>
            </a:r>
            <a:r>
              <a:rPr lang="en-US" dirty="0" err="1"/>
              <a:t>correspondentes</a:t>
            </a:r>
            <a:r>
              <a:rPr lang="en-US" dirty="0"/>
              <a:t> ( 3300 e 6960 </a:t>
            </a:r>
            <a:r>
              <a:rPr lang="en-US" dirty="0" err="1"/>
              <a:t>respectivamente</a:t>
            </a:r>
            <a:r>
              <a:rPr lang="en-US" dirty="0"/>
              <a:t> )</a:t>
            </a:r>
          </a:p>
          <a:p>
            <a:pPr lvl="1"/>
            <a:r>
              <a:rPr lang="en-US" dirty="0"/>
              <a:t> tf1 = feedback(3300*GH,1);</a:t>
            </a:r>
          </a:p>
          <a:p>
            <a:pPr lvl="1"/>
            <a:r>
              <a:rPr lang="en-US" dirty="0"/>
              <a:t> tf2 = feedback(6960*GHc,1);</a:t>
            </a:r>
          </a:p>
          <a:p>
            <a:pPr lvl="1"/>
            <a:r>
              <a:rPr lang="en-US" dirty="0"/>
              <a:t> step(tf1,tf2)</a:t>
            </a:r>
          </a:p>
          <a:p>
            <a:pPr lvl="1"/>
            <a:r>
              <a:rPr lang="en-US" dirty="0"/>
              <a:t>Como </a:t>
            </a:r>
            <a:r>
              <a:rPr lang="en-US" dirty="0" err="1"/>
              <a:t>poderá</a:t>
            </a:r>
            <a:r>
              <a:rPr lang="en-US" dirty="0"/>
              <a:t> ser </a:t>
            </a:r>
            <a:r>
              <a:rPr lang="en-US" dirty="0" err="1"/>
              <a:t>visto</a:t>
            </a:r>
            <a:r>
              <a:rPr lang="en-US" dirty="0"/>
              <a:t> no </a:t>
            </a:r>
            <a:r>
              <a:rPr lang="en-US" dirty="0" err="1"/>
              <a:t>próximo</a:t>
            </a:r>
            <a:r>
              <a:rPr lang="en-US" dirty="0"/>
              <a:t> slide, </a:t>
            </a:r>
            <a:r>
              <a:rPr lang="en-US" dirty="0" err="1"/>
              <a:t>para</a:t>
            </a:r>
            <a:r>
              <a:rPr lang="en-US" dirty="0"/>
              <a:t> o </a:t>
            </a:r>
            <a:r>
              <a:rPr lang="en-US" dirty="0" err="1"/>
              <a:t>caso</a:t>
            </a:r>
            <a:r>
              <a:rPr lang="en-US" dirty="0"/>
              <a:t> do </a:t>
            </a:r>
            <a:r>
              <a:rPr lang="en-US" dirty="0" err="1"/>
              <a:t>sistema</a:t>
            </a:r>
            <a:r>
              <a:rPr lang="en-US" dirty="0"/>
              <a:t> </a:t>
            </a:r>
            <a:r>
              <a:rPr lang="en-US" dirty="0" err="1"/>
              <a:t>compensado</a:t>
            </a:r>
            <a:r>
              <a:rPr lang="en-US" dirty="0"/>
              <a:t> a </a:t>
            </a:r>
            <a:r>
              <a:rPr lang="en-US" dirty="0" err="1"/>
              <a:t>aproximação</a:t>
            </a:r>
            <a:r>
              <a:rPr lang="en-US" dirty="0"/>
              <a:t> de 2a </a:t>
            </a:r>
            <a:r>
              <a:rPr lang="en-US" dirty="0" err="1"/>
              <a:t>ordem</a:t>
            </a:r>
            <a:r>
              <a:rPr lang="en-US" dirty="0"/>
              <a:t> </a:t>
            </a:r>
            <a:r>
              <a:rPr lang="en-US" dirty="0" err="1"/>
              <a:t>não</a:t>
            </a:r>
            <a:r>
              <a:rPr lang="en-US" dirty="0"/>
              <a:t> </a:t>
            </a:r>
            <a:r>
              <a:rPr lang="en-US" dirty="0" err="1"/>
              <a:t>será</a:t>
            </a:r>
            <a:r>
              <a:rPr lang="en-US" dirty="0"/>
              <a:t> </a:t>
            </a:r>
            <a:r>
              <a:rPr lang="en-US" dirty="0" err="1"/>
              <a:t>válida</a:t>
            </a:r>
            <a:r>
              <a:rPr lang="en-US" dirty="0"/>
              <a:t>.</a:t>
            </a:r>
            <a:endParaRPr lang="pt-BR"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 ex.16</a:t>
            </a:r>
            <a:endParaRPr lang="pt-BR" dirty="0"/>
          </a:p>
        </p:txBody>
      </p:sp>
      <p:pic>
        <p:nvPicPr>
          <p:cNvPr id="171010" name="Picture 2"/>
          <p:cNvPicPr>
            <a:picLocks noChangeAspect="1" noChangeArrowheads="1"/>
          </p:cNvPicPr>
          <p:nvPr/>
        </p:nvPicPr>
        <p:blipFill>
          <a:blip r:embed="rId2" cstate="print"/>
          <a:srcRect/>
          <a:stretch>
            <a:fillRect/>
          </a:stretch>
        </p:blipFill>
        <p:spPr bwMode="auto">
          <a:xfrm>
            <a:off x="95217" y="934399"/>
            <a:ext cx="9644130" cy="5637873"/>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8.8, pag.324</a:t>
            </a:r>
            <a:endParaRPr lang="pt-BR" dirty="0"/>
          </a:p>
        </p:txBody>
      </p:sp>
      <p:sp>
        <p:nvSpPr>
          <p:cNvPr id="3" name="Espaço Reservado para Conteúdo 2"/>
          <p:cNvSpPr>
            <a:spLocks noGrp="1"/>
          </p:cNvSpPr>
          <p:nvPr>
            <p:ph idx="1"/>
          </p:nvPr>
        </p:nvSpPr>
        <p:spPr>
          <a:xfrm>
            <a:off x="116980" y="1000109"/>
            <a:ext cx="9634273" cy="5381625"/>
          </a:xfrm>
        </p:spPr>
        <p:txBody>
          <a:bodyPr/>
          <a:lstStyle/>
          <a:p>
            <a:r>
              <a:rPr lang="en-US" dirty="0" err="1"/>
              <a:t>Seja</a:t>
            </a:r>
            <a:r>
              <a:rPr lang="en-US" dirty="0"/>
              <a:t> o </a:t>
            </a:r>
            <a:r>
              <a:rPr lang="en-US" dirty="0" err="1"/>
              <a:t>sistema</a:t>
            </a:r>
            <a:r>
              <a:rPr lang="en-US" dirty="0"/>
              <a:t> G(s)=K*(s+1,5)/(s(s+1)(s+10)). </a:t>
            </a:r>
            <a:r>
              <a:rPr lang="en-US" dirty="0" err="1"/>
              <a:t>Calcule</a:t>
            </a:r>
            <a:r>
              <a:rPr lang="en-US" dirty="0"/>
              <a:t> o K </a:t>
            </a:r>
            <a:r>
              <a:rPr lang="en-US" dirty="0" err="1"/>
              <a:t>para</a:t>
            </a:r>
            <a:r>
              <a:rPr lang="en-US" dirty="0"/>
              <a:t> </a:t>
            </a:r>
            <a:r>
              <a:rPr lang="en-US" dirty="0" err="1"/>
              <a:t>uma</a:t>
            </a:r>
            <a:r>
              <a:rPr lang="en-US" dirty="0"/>
              <a:t> UP = 1,52% e o tempo de </a:t>
            </a:r>
            <a:r>
              <a:rPr lang="en-US" dirty="0" err="1"/>
              <a:t>assentamento</a:t>
            </a:r>
            <a:r>
              <a:rPr lang="en-US" dirty="0"/>
              <a:t>, </a:t>
            </a:r>
            <a:r>
              <a:rPr lang="en-US" dirty="0" err="1"/>
              <a:t>instante</a:t>
            </a:r>
            <a:r>
              <a:rPr lang="en-US" dirty="0"/>
              <a:t> de </a:t>
            </a:r>
            <a:r>
              <a:rPr lang="en-US" dirty="0" err="1"/>
              <a:t>pico</a:t>
            </a:r>
            <a:r>
              <a:rPr lang="en-US" dirty="0"/>
              <a:t> e </a:t>
            </a:r>
            <a:r>
              <a:rPr lang="en-US" dirty="0" err="1"/>
              <a:t>erro</a:t>
            </a:r>
            <a:r>
              <a:rPr lang="en-US" dirty="0"/>
              <a:t> </a:t>
            </a:r>
            <a:r>
              <a:rPr lang="en-US" dirty="0" err="1"/>
              <a:t>estacionario</a:t>
            </a:r>
            <a:r>
              <a:rPr lang="en-US" dirty="0"/>
              <a:t> </a:t>
            </a:r>
            <a:r>
              <a:rPr lang="en-US" dirty="0" err="1"/>
              <a:t>resultante</a:t>
            </a:r>
            <a:endParaRPr lang="en-US" dirty="0"/>
          </a:p>
          <a:p>
            <a:pPr lvl="1"/>
            <a:r>
              <a:rPr lang="en-US" dirty="0"/>
              <a:t> zeros = [-1.5]; </a:t>
            </a:r>
            <a:r>
              <a:rPr lang="en-US" dirty="0" err="1"/>
              <a:t>polos</a:t>
            </a:r>
            <a:r>
              <a:rPr lang="en-US" dirty="0"/>
              <a:t> = [0 -1 -10]; </a:t>
            </a:r>
          </a:p>
          <a:p>
            <a:pPr lvl="1"/>
            <a:r>
              <a:rPr lang="en-US" dirty="0"/>
              <a:t> GH = </a:t>
            </a:r>
            <a:r>
              <a:rPr lang="en-US" dirty="0" err="1"/>
              <a:t>tf</a:t>
            </a:r>
            <a:r>
              <a:rPr lang="en-US" dirty="0"/>
              <a:t>(poly(zeros),poly(</a:t>
            </a:r>
            <a:r>
              <a:rPr lang="en-US" dirty="0" err="1"/>
              <a:t>polos</a:t>
            </a:r>
            <a:r>
              <a:rPr lang="en-US" dirty="0"/>
              <a:t>)); </a:t>
            </a:r>
            <a:r>
              <a:rPr lang="en-US" dirty="0" err="1"/>
              <a:t>rlocus</a:t>
            </a:r>
            <a:r>
              <a:rPr lang="en-US" dirty="0"/>
              <a:t>(GH);</a:t>
            </a:r>
          </a:p>
          <a:p>
            <a:pPr lvl="1"/>
            <a:r>
              <a:rPr lang="en-US" dirty="0"/>
              <a:t> UP=0.0152; z=-log(UP)/</a:t>
            </a:r>
            <a:r>
              <a:rPr lang="en-US" dirty="0" err="1"/>
              <a:t>sqrt</a:t>
            </a:r>
            <a:r>
              <a:rPr lang="en-US" dirty="0"/>
              <a:t>((log(UP))^2+pi^2);</a:t>
            </a:r>
          </a:p>
          <a:p>
            <a:pPr lvl="1"/>
            <a:r>
              <a:rPr lang="en-US" dirty="0"/>
              <a:t> </a:t>
            </a:r>
            <a:r>
              <a:rPr lang="en-US" dirty="0" err="1"/>
              <a:t>wn</a:t>
            </a:r>
            <a:r>
              <a:rPr lang="en-US" dirty="0"/>
              <a:t>=0; </a:t>
            </a:r>
            <a:r>
              <a:rPr lang="en-US" dirty="0" err="1"/>
              <a:t>sgrid</a:t>
            </a:r>
            <a:r>
              <a:rPr lang="en-US" dirty="0"/>
              <a:t>(</a:t>
            </a:r>
            <a:r>
              <a:rPr lang="en-US" dirty="0" err="1"/>
              <a:t>z,wn</a:t>
            </a:r>
            <a:r>
              <a:rPr lang="en-US" dirty="0"/>
              <a:t>)</a:t>
            </a:r>
          </a:p>
          <a:p>
            <a:pPr>
              <a:buNone/>
            </a:pPr>
            <a:endParaRPr lang="pt-BR"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ex.16</a:t>
            </a:r>
            <a:endParaRPr lang="pt-BR" dirty="0"/>
          </a:p>
        </p:txBody>
      </p:sp>
      <p:sp>
        <p:nvSpPr>
          <p:cNvPr id="3" name="Espaço Reservado para Conteúdo 2"/>
          <p:cNvSpPr>
            <a:spLocks noGrp="1"/>
          </p:cNvSpPr>
          <p:nvPr>
            <p:ph idx="1"/>
          </p:nvPr>
        </p:nvSpPr>
        <p:spPr>
          <a:xfrm>
            <a:off x="294085" y="642918"/>
            <a:ext cx="9340188" cy="5381625"/>
          </a:xfrm>
        </p:spPr>
        <p:txBody>
          <a:bodyPr/>
          <a:lstStyle/>
          <a:p>
            <a:r>
              <a:rPr lang="en-US" dirty="0" err="1"/>
              <a:t>Vamos</a:t>
            </a:r>
            <a:r>
              <a:rPr lang="en-US" dirty="0"/>
              <a:t> </a:t>
            </a:r>
            <a:r>
              <a:rPr lang="en-US" dirty="0" err="1"/>
              <a:t>tentar</a:t>
            </a:r>
            <a:r>
              <a:rPr lang="en-US" dirty="0"/>
              <a:t> </a:t>
            </a:r>
            <a:r>
              <a:rPr lang="en-US" dirty="0" err="1"/>
              <a:t>então</a:t>
            </a:r>
            <a:r>
              <a:rPr lang="en-US" dirty="0"/>
              <a:t> </a:t>
            </a:r>
            <a:r>
              <a:rPr lang="en-US" dirty="0" err="1"/>
              <a:t>deslocar</a:t>
            </a:r>
            <a:r>
              <a:rPr lang="en-US" dirty="0"/>
              <a:t> o zero do </a:t>
            </a:r>
            <a:r>
              <a:rPr lang="en-US" dirty="0" err="1"/>
              <a:t>compensador</a:t>
            </a:r>
            <a:r>
              <a:rPr lang="en-US" dirty="0"/>
              <a:t> </a:t>
            </a:r>
            <a:r>
              <a:rPr lang="en-US" dirty="0" err="1"/>
              <a:t>bastante</a:t>
            </a:r>
            <a:r>
              <a:rPr lang="en-US" dirty="0"/>
              <a:t> </a:t>
            </a:r>
            <a:r>
              <a:rPr lang="en-US" dirty="0" err="1"/>
              <a:t>para</a:t>
            </a:r>
            <a:r>
              <a:rPr lang="en-US" dirty="0"/>
              <a:t> a </a:t>
            </a:r>
            <a:r>
              <a:rPr lang="en-US" dirty="0" err="1"/>
              <a:t>esquerda</a:t>
            </a:r>
            <a:r>
              <a:rPr lang="en-US" dirty="0"/>
              <a:t> de </a:t>
            </a:r>
            <a:r>
              <a:rPr lang="en-US" dirty="0" err="1"/>
              <a:t>modo</a:t>
            </a:r>
            <a:r>
              <a:rPr lang="en-US" dirty="0"/>
              <a:t> a </a:t>
            </a:r>
            <a:r>
              <a:rPr lang="en-US" dirty="0" err="1"/>
              <a:t>fazer</a:t>
            </a:r>
            <a:r>
              <a:rPr lang="en-US" dirty="0"/>
              <a:t> a aprox.de 2a </a:t>
            </a:r>
            <a:r>
              <a:rPr lang="en-US" dirty="0" err="1"/>
              <a:t>tornar</a:t>
            </a:r>
            <a:r>
              <a:rPr lang="en-US" dirty="0"/>
              <a:t>-se </a:t>
            </a:r>
            <a:r>
              <a:rPr lang="en-US" dirty="0" err="1"/>
              <a:t>válida</a:t>
            </a:r>
            <a:r>
              <a:rPr lang="en-US" dirty="0"/>
              <a:t>.</a:t>
            </a:r>
          </a:p>
          <a:p>
            <a:r>
              <a:rPr lang="en-US" dirty="0" err="1"/>
              <a:t>Fazendo</a:t>
            </a:r>
            <a:r>
              <a:rPr lang="en-US" dirty="0"/>
              <a:t> z = -20, </a:t>
            </a:r>
            <a:r>
              <a:rPr lang="en-US" dirty="0" err="1"/>
              <a:t>teremos</a:t>
            </a:r>
            <a:r>
              <a:rPr lang="en-US" dirty="0"/>
              <a:t> </a:t>
            </a:r>
            <a:r>
              <a:rPr lang="en-US" dirty="0" err="1"/>
              <a:t>para</a:t>
            </a:r>
            <a:r>
              <a:rPr lang="en-US" dirty="0"/>
              <a:t> s1 = -8+18.33j</a:t>
            </a:r>
            <a:r>
              <a:rPr lang="pt-BR" dirty="0"/>
              <a:t> a contribuição será :-</a:t>
            </a:r>
            <a:r>
              <a:rPr lang="pt-BR" dirty="0" err="1"/>
              <a:t>Theta</a:t>
            </a:r>
            <a:r>
              <a:rPr lang="pt-BR" dirty="0"/>
              <a:t>-167=-180-&gt; </a:t>
            </a:r>
            <a:r>
              <a:rPr lang="pt-BR" dirty="0" err="1"/>
              <a:t>Theta~</a:t>
            </a:r>
            <a:r>
              <a:rPr lang="pt-BR" dirty="0"/>
              <a:t>13</a:t>
            </a:r>
          </a:p>
          <a:p>
            <a:r>
              <a:rPr lang="en-US" dirty="0"/>
              <a:t>O zero </a:t>
            </a:r>
            <a:r>
              <a:rPr lang="en-US" dirty="0" err="1"/>
              <a:t>será</a:t>
            </a:r>
            <a:r>
              <a:rPr lang="en-US" dirty="0"/>
              <a:t> agora : x = 18.33/tan(13) = 82.89</a:t>
            </a:r>
          </a:p>
          <a:p>
            <a:r>
              <a:rPr lang="en-US" dirty="0"/>
              <a:t>O polo do </a:t>
            </a:r>
            <a:r>
              <a:rPr lang="en-US" dirty="0" err="1"/>
              <a:t>compensador</a:t>
            </a:r>
            <a:r>
              <a:rPr lang="en-US" dirty="0"/>
              <a:t> </a:t>
            </a:r>
            <a:r>
              <a:rPr lang="en-US" dirty="0" err="1"/>
              <a:t>será</a:t>
            </a:r>
            <a:r>
              <a:rPr lang="en-US" dirty="0"/>
              <a:t> p = -8 -82.89 =	-90.89 ~ -91</a:t>
            </a:r>
          </a:p>
          <a:p>
            <a:r>
              <a:rPr lang="en-US" dirty="0"/>
              <a:t>O </a:t>
            </a:r>
            <a:r>
              <a:rPr lang="en-US" dirty="0" err="1"/>
              <a:t>ganho</a:t>
            </a:r>
            <a:r>
              <a:rPr lang="en-US" dirty="0"/>
              <a:t> </a:t>
            </a:r>
            <a:r>
              <a:rPr lang="en-US" dirty="0" err="1"/>
              <a:t>será</a:t>
            </a:r>
            <a:r>
              <a:rPr lang="en-US" dirty="0"/>
              <a:t> </a:t>
            </a:r>
            <a:r>
              <a:rPr lang="en-US" dirty="0" err="1"/>
              <a:t>então</a:t>
            </a:r>
            <a:r>
              <a:rPr lang="en-US" dirty="0"/>
              <a:t> ( </a:t>
            </a:r>
            <a:r>
              <a:rPr lang="en-US" dirty="0" err="1"/>
              <a:t>para</a:t>
            </a:r>
            <a:r>
              <a:rPr lang="en-US" dirty="0"/>
              <a:t> z=0.4 ) de : 27100</a:t>
            </a:r>
          </a:p>
          <a:p>
            <a:r>
              <a:rPr lang="en-US" dirty="0" err="1"/>
              <a:t>Fazendo</a:t>
            </a:r>
            <a:r>
              <a:rPr lang="en-US" dirty="0"/>
              <a:t> tf3=feedback(GHc3,1);step(tf3); </a:t>
            </a:r>
            <a:r>
              <a:rPr lang="en-US" dirty="0" err="1"/>
              <a:t>percebemos</a:t>
            </a:r>
            <a:r>
              <a:rPr lang="en-US" dirty="0"/>
              <a:t> </a:t>
            </a:r>
            <a:r>
              <a:rPr lang="en-US" dirty="0" err="1"/>
              <a:t>que</a:t>
            </a:r>
            <a:r>
              <a:rPr lang="en-US" dirty="0"/>
              <a:t> a aprox.de 2a </a:t>
            </a:r>
            <a:r>
              <a:rPr lang="en-US" dirty="0" err="1"/>
              <a:t>ordem</a:t>
            </a:r>
            <a:r>
              <a:rPr lang="en-US" dirty="0"/>
              <a:t> é </a:t>
            </a:r>
            <a:r>
              <a:rPr lang="en-US" dirty="0" err="1"/>
              <a:t>válida</a:t>
            </a:r>
            <a:endParaRPr 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 ex.16, nova </a:t>
            </a:r>
            <a:r>
              <a:rPr lang="en-US" dirty="0" err="1"/>
              <a:t>simulação</a:t>
            </a:r>
            <a:endParaRPr lang="pt-BR" dirty="0"/>
          </a:p>
        </p:txBody>
      </p:sp>
      <p:pic>
        <p:nvPicPr>
          <p:cNvPr id="172034" name="Picture 2"/>
          <p:cNvPicPr>
            <a:picLocks noChangeAspect="1" noChangeArrowheads="1"/>
          </p:cNvPicPr>
          <p:nvPr/>
        </p:nvPicPr>
        <p:blipFill>
          <a:blip r:embed="rId2" cstate="print"/>
          <a:srcRect/>
          <a:stretch>
            <a:fillRect/>
          </a:stretch>
        </p:blipFill>
        <p:spPr bwMode="auto">
          <a:xfrm>
            <a:off x="166655" y="857232"/>
            <a:ext cx="9501254" cy="5716008"/>
          </a:xfrm>
          <a:prstGeom prst="rect">
            <a:avLst/>
          </a:prstGeom>
          <a:noFill/>
          <a:ln w="9525">
            <a:noFill/>
            <a:miter lim="800000"/>
            <a:headEnd/>
            <a:tailEnd/>
          </a:ln>
          <a:effectLst/>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ex.18</a:t>
            </a:r>
            <a:endParaRPr lang="pt-BR" dirty="0"/>
          </a:p>
        </p:txBody>
      </p:sp>
      <p:sp>
        <p:nvSpPr>
          <p:cNvPr id="3" name="Espaço Reservado para Conteúdo 2"/>
          <p:cNvSpPr>
            <a:spLocks noGrp="1"/>
          </p:cNvSpPr>
          <p:nvPr>
            <p:ph idx="1"/>
          </p:nvPr>
        </p:nvSpPr>
        <p:spPr/>
        <p:txBody>
          <a:bodyPr/>
          <a:lstStyle/>
          <a:p>
            <a:r>
              <a:rPr lang="en-US" dirty="0" err="1"/>
              <a:t>Mostre</a:t>
            </a:r>
            <a:r>
              <a:rPr lang="en-US" dirty="0"/>
              <a:t> </a:t>
            </a:r>
            <a:r>
              <a:rPr lang="en-US" dirty="0" err="1"/>
              <a:t>que</a:t>
            </a:r>
            <a:r>
              <a:rPr lang="en-US" dirty="0"/>
              <a:t> G(s)=K/((s+3)(s+5)) </a:t>
            </a:r>
            <a:r>
              <a:rPr lang="en-US" dirty="0" err="1"/>
              <a:t>não</a:t>
            </a:r>
            <a:r>
              <a:rPr lang="en-US" dirty="0"/>
              <a:t> </a:t>
            </a:r>
            <a:r>
              <a:rPr lang="en-US" dirty="0" err="1"/>
              <a:t>pode</a:t>
            </a:r>
            <a:r>
              <a:rPr lang="en-US" dirty="0"/>
              <a:t> </a:t>
            </a:r>
            <a:r>
              <a:rPr lang="en-US" dirty="0" err="1"/>
              <a:t>operar</a:t>
            </a:r>
            <a:r>
              <a:rPr lang="en-US" dirty="0"/>
              <a:t> com Ts=2/3 e UP = 1,5% </a:t>
            </a:r>
            <a:r>
              <a:rPr lang="en-US" dirty="0" err="1"/>
              <a:t>por</a:t>
            </a:r>
            <a:r>
              <a:rPr lang="en-US" dirty="0"/>
              <a:t> </a:t>
            </a:r>
            <a:r>
              <a:rPr lang="en-US" dirty="0" err="1"/>
              <a:t>ajuste</a:t>
            </a:r>
            <a:r>
              <a:rPr lang="en-US" dirty="0"/>
              <a:t> de </a:t>
            </a:r>
            <a:r>
              <a:rPr lang="en-US" dirty="0" err="1"/>
              <a:t>ganho</a:t>
            </a:r>
            <a:endParaRPr lang="en-US" dirty="0"/>
          </a:p>
          <a:p>
            <a:pPr lvl="1"/>
            <a:r>
              <a:rPr lang="en-US" dirty="0"/>
              <a:t> zeta = -log(0.015)/</a:t>
            </a:r>
            <a:r>
              <a:rPr lang="en-US" dirty="0" err="1"/>
              <a:t>sqrt</a:t>
            </a:r>
            <a:r>
              <a:rPr lang="en-US" dirty="0"/>
              <a:t>(log(0.015)^2+pi^2)</a:t>
            </a:r>
          </a:p>
          <a:p>
            <a:pPr lvl="1"/>
            <a:r>
              <a:rPr lang="en-US" dirty="0"/>
              <a:t> </a:t>
            </a:r>
            <a:r>
              <a:rPr lang="en-US" dirty="0" err="1"/>
              <a:t>gh</a:t>
            </a:r>
            <a:r>
              <a:rPr lang="en-US" dirty="0"/>
              <a:t> = </a:t>
            </a:r>
            <a:r>
              <a:rPr lang="en-US" dirty="0" err="1"/>
              <a:t>tf</a:t>
            </a:r>
            <a:r>
              <a:rPr lang="en-US" dirty="0"/>
              <a:t>([1],poly([-3 -5])); </a:t>
            </a:r>
            <a:r>
              <a:rPr lang="en-US" dirty="0" err="1"/>
              <a:t>rlocus</a:t>
            </a:r>
            <a:r>
              <a:rPr lang="en-US" dirty="0"/>
              <a:t>(GH); </a:t>
            </a:r>
            <a:r>
              <a:rPr lang="en-US" dirty="0" err="1"/>
              <a:t>sgrid</a:t>
            </a:r>
            <a:r>
              <a:rPr lang="en-US" dirty="0"/>
              <a:t>(zeta,0);</a:t>
            </a:r>
          </a:p>
          <a:p>
            <a:pPr lvl="1"/>
            <a:r>
              <a:rPr lang="en-US" dirty="0"/>
              <a:t> </a:t>
            </a:r>
            <a:r>
              <a:rPr lang="en-US" dirty="0" err="1"/>
              <a:t>Pelo</a:t>
            </a:r>
            <a:r>
              <a:rPr lang="en-US" dirty="0"/>
              <a:t> </a:t>
            </a:r>
            <a:r>
              <a:rPr lang="en-US" dirty="0" err="1"/>
              <a:t>rootlocus</a:t>
            </a:r>
            <a:r>
              <a:rPr lang="en-US" dirty="0"/>
              <a:t> ( slide a </a:t>
            </a:r>
            <a:r>
              <a:rPr lang="en-US" dirty="0" err="1"/>
              <a:t>seguir</a:t>
            </a:r>
            <a:r>
              <a:rPr lang="en-US" dirty="0"/>
              <a:t> ), um dos </a:t>
            </a:r>
            <a:r>
              <a:rPr lang="en-US" dirty="0" err="1"/>
              <a:t>polos</a:t>
            </a:r>
            <a:r>
              <a:rPr lang="en-US" dirty="0"/>
              <a:t> </a:t>
            </a:r>
            <a:r>
              <a:rPr lang="en-US" dirty="0" err="1"/>
              <a:t>dominantes</a:t>
            </a:r>
            <a:r>
              <a:rPr lang="en-US" dirty="0"/>
              <a:t> </a:t>
            </a:r>
            <a:r>
              <a:rPr lang="en-US" dirty="0" err="1"/>
              <a:t>será</a:t>
            </a:r>
            <a:r>
              <a:rPr lang="en-US" dirty="0"/>
              <a:t> : s1 = -4+3j e K=10</a:t>
            </a:r>
          </a:p>
          <a:p>
            <a:pPr lvl="1"/>
            <a:r>
              <a:rPr lang="en-US" dirty="0"/>
              <a:t> Ts = 4/Real = 4/4 = 1s</a:t>
            </a:r>
          </a:p>
          <a:p>
            <a:pPr lvl="1"/>
            <a:r>
              <a:rPr lang="en-US" dirty="0"/>
              <a:t> Logo </a:t>
            </a:r>
            <a:r>
              <a:rPr lang="en-US" dirty="0" err="1"/>
              <a:t>não</a:t>
            </a:r>
            <a:r>
              <a:rPr lang="en-US" dirty="0"/>
              <a:t> é </a:t>
            </a:r>
            <a:r>
              <a:rPr lang="en-US" dirty="0" err="1"/>
              <a:t>possível</a:t>
            </a:r>
            <a:r>
              <a:rPr lang="en-US" dirty="0"/>
              <a:t> </a:t>
            </a:r>
            <a:r>
              <a:rPr lang="en-US" dirty="0" err="1"/>
              <a:t>ter</a:t>
            </a:r>
            <a:r>
              <a:rPr lang="en-US" dirty="0"/>
              <a:t> UP = 1,5% e Ts = 0,67 com </a:t>
            </a:r>
            <a:r>
              <a:rPr lang="en-US" dirty="0" err="1"/>
              <a:t>apenas</a:t>
            </a:r>
            <a:r>
              <a:rPr lang="en-US" dirty="0"/>
              <a:t> o </a:t>
            </a:r>
            <a:r>
              <a:rPr lang="en-US" dirty="0" err="1"/>
              <a:t>ajuste</a:t>
            </a:r>
            <a:r>
              <a:rPr lang="en-US" dirty="0"/>
              <a:t> de </a:t>
            </a:r>
            <a:r>
              <a:rPr lang="en-US" dirty="0" err="1"/>
              <a:t>ganho</a:t>
            </a:r>
            <a:r>
              <a:rPr lang="en-US" dirty="0"/>
              <a:t>.</a:t>
            </a:r>
            <a:endParaRPr lang="pt-BR"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ex.18</a:t>
            </a:r>
            <a:endParaRPr lang="pt-BR" dirty="0"/>
          </a:p>
        </p:txBody>
      </p:sp>
      <p:pic>
        <p:nvPicPr>
          <p:cNvPr id="173058"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ex.18</a:t>
            </a:r>
            <a:endParaRPr lang="pt-BR" dirty="0"/>
          </a:p>
        </p:txBody>
      </p:sp>
      <p:sp>
        <p:nvSpPr>
          <p:cNvPr id="3" name="Espaço Reservado para Conteúdo 2"/>
          <p:cNvSpPr>
            <a:spLocks noGrp="1"/>
          </p:cNvSpPr>
          <p:nvPr>
            <p:ph idx="1"/>
          </p:nvPr>
        </p:nvSpPr>
        <p:spPr>
          <a:xfrm>
            <a:off x="0" y="785794"/>
            <a:ext cx="9906000" cy="5381625"/>
          </a:xfrm>
        </p:spPr>
        <p:txBody>
          <a:bodyPr/>
          <a:lstStyle/>
          <a:p>
            <a:r>
              <a:rPr lang="en-US" dirty="0" err="1"/>
              <a:t>Devemos</a:t>
            </a:r>
            <a:r>
              <a:rPr lang="en-US" dirty="0"/>
              <a:t> </a:t>
            </a:r>
            <a:r>
              <a:rPr lang="en-US" dirty="0" err="1"/>
              <a:t>projetar</a:t>
            </a:r>
            <a:r>
              <a:rPr lang="en-US" dirty="0"/>
              <a:t> um </a:t>
            </a:r>
            <a:r>
              <a:rPr lang="en-US" dirty="0" err="1"/>
              <a:t>compensador</a:t>
            </a:r>
            <a:r>
              <a:rPr lang="en-US" dirty="0"/>
              <a:t> </a:t>
            </a:r>
            <a:r>
              <a:rPr lang="en-US" dirty="0" err="1"/>
              <a:t>por</a:t>
            </a:r>
            <a:r>
              <a:rPr lang="en-US" dirty="0"/>
              <a:t> </a:t>
            </a:r>
            <a:r>
              <a:rPr lang="en-US" dirty="0" err="1"/>
              <a:t>avanço</a:t>
            </a:r>
            <a:r>
              <a:rPr lang="en-US" dirty="0"/>
              <a:t> de </a:t>
            </a:r>
            <a:r>
              <a:rPr lang="en-US" dirty="0" err="1"/>
              <a:t>fase</a:t>
            </a:r>
            <a:r>
              <a:rPr lang="en-US" dirty="0"/>
              <a:t> </a:t>
            </a:r>
            <a:r>
              <a:rPr lang="en-US" dirty="0" err="1"/>
              <a:t>para</a:t>
            </a:r>
            <a:r>
              <a:rPr lang="en-US" dirty="0"/>
              <a:t> </a:t>
            </a:r>
            <a:r>
              <a:rPr lang="en-US" dirty="0" err="1"/>
              <a:t>atender</a:t>
            </a:r>
            <a:r>
              <a:rPr lang="en-US" dirty="0"/>
              <a:t> </a:t>
            </a:r>
            <a:r>
              <a:rPr lang="en-US" dirty="0" err="1"/>
              <a:t>aos</a:t>
            </a:r>
            <a:r>
              <a:rPr lang="en-US" dirty="0"/>
              <a:t> </a:t>
            </a:r>
            <a:r>
              <a:rPr lang="en-US" dirty="0" err="1"/>
              <a:t>requisitos</a:t>
            </a:r>
            <a:r>
              <a:rPr lang="en-US" dirty="0"/>
              <a:t> de UP e Ts</a:t>
            </a:r>
          </a:p>
          <a:p>
            <a:pPr lvl="1"/>
            <a:r>
              <a:rPr lang="en-US" dirty="0" err="1"/>
              <a:t>Devemos</a:t>
            </a:r>
            <a:r>
              <a:rPr lang="en-US" dirty="0"/>
              <a:t> </a:t>
            </a:r>
            <a:r>
              <a:rPr lang="en-US" dirty="0" err="1"/>
              <a:t>calcular</a:t>
            </a:r>
            <a:r>
              <a:rPr lang="en-US" dirty="0"/>
              <a:t> o novo </a:t>
            </a:r>
            <a:r>
              <a:rPr lang="en-US" dirty="0" err="1"/>
              <a:t>pólo</a:t>
            </a:r>
            <a:r>
              <a:rPr lang="en-US" dirty="0"/>
              <a:t> </a:t>
            </a:r>
            <a:r>
              <a:rPr lang="en-US" dirty="0" err="1"/>
              <a:t>dominante</a:t>
            </a:r>
            <a:r>
              <a:rPr lang="en-US" dirty="0"/>
              <a:t>. Ts = 0,67.</a:t>
            </a:r>
          </a:p>
          <a:p>
            <a:pPr lvl="1"/>
            <a:r>
              <a:rPr lang="en-US" dirty="0"/>
              <a:t>Ts = 4/Real -&gt; Real = 4/Ts = 4/0,67 = 5,97</a:t>
            </a:r>
          </a:p>
          <a:p>
            <a:pPr lvl="1"/>
            <a:r>
              <a:rPr lang="en-US" dirty="0"/>
              <a:t>UP=0.015 -&gt; zeta=0.8 -&gt; theta=</a:t>
            </a:r>
            <a:r>
              <a:rPr lang="en-US" dirty="0" err="1"/>
              <a:t>acos</a:t>
            </a:r>
            <a:r>
              <a:rPr lang="en-US" dirty="0"/>
              <a:t>(0.8)=36,8</a:t>
            </a:r>
            <a:r>
              <a:rPr lang="en-US" baseline="30000" dirty="0"/>
              <a:t>o</a:t>
            </a:r>
          </a:p>
          <a:p>
            <a:pPr lvl="1"/>
            <a:r>
              <a:rPr lang="en-US" dirty="0"/>
              <a:t> tan(theta)=</a:t>
            </a:r>
            <a:r>
              <a:rPr lang="en-US" dirty="0" err="1"/>
              <a:t>Im</a:t>
            </a:r>
            <a:r>
              <a:rPr lang="en-US" dirty="0"/>
              <a:t>/Real -&gt; </a:t>
            </a:r>
            <a:r>
              <a:rPr lang="en-US" dirty="0" err="1"/>
              <a:t>Im</a:t>
            </a:r>
            <a:r>
              <a:rPr lang="en-US" dirty="0"/>
              <a:t>=tan(36,8</a:t>
            </a:r>
            <a:r>
              <a:rPr lang="en-US" baseline="30000" dirty="0"/>
              <a:t>o</a:t>
            </a:r>
            <a:r>
              <a:rPr lang="en-US" dirty="0"/>
              <a:t>)*5,97=4,46</a:t>
            </a:r>
          </a:p>
          <a:p>
            <a:pPr lvl="1"/>
            <a:r>
              <a:rPr lang="en-US" dirty="0"/>
              <a:t>O novo polo </a:t>
            </a:r>
            <a:r>
              <a:rPr lang="en-US" dirty="0" err="1"/>
              <a:t>será</a:t>
            </a:r>
            <a:r>
              <a:rPr lang="en-US" dirty="0"/>
              <a:t> s2=-5,97+4,46j </a:t>
            </a:r>
          </a:p>
          <a:p>
            <a:pPr lvl="1"/>
            <a:r>
              <a:rPr lang="en-US" dirty="0" err="1"/>
              <a:t>Supomos</a:t>
            </a:r>
            <a:r>
              <a:rPr lang="en-US" dirty="0"/>
              <a:t> o polo do </a:t>
            </a:r>
            <a:r>
              <a:rPr lang="en-US" dirty="0" err="1"/>
              <a:t>compensador</a:t>
            </a:r>
            <a:r>
              <a:rPr lang="en-US" dirty="0"/>
              <a:t> </a:t>
            </a:r>
            <a:r>
              <a:rPr lang="en-US" dirty="0" err="1"/>
              <a:t>em</a:t>
            </a:r>
            <a:r>
              <a:rPr lang="en-US" dirty="0"/>
              <a:t> -20. </a:t>
            </a:r>
            <a:r>
              <a:rPr lang="en-US" dirty="0" err="1"/>
              <a:t>Vamos</a:t>
            </a:r>
            <a:r>
              <a:rPr lang="en-US" dirty="0"/>
              <a:t> </a:t>
            </a:r>
            <a:r>
              <a:rPr lang="en-US" dirty="0" err="1"/>
              <a:t>calcular</a:t>
            </a:r>
            <a:r>
              <a:rPr lang="en-US" dirty="0"/>
              <a:t> o zero </a:t>
            </a:r>
            <a:r>
              <a:rPr lang="en-US" dirty="0" err="1"/>
              <a:t>para</a:t>
            </a:r>
            <a:r>
              <a:rPr lang="en-US" dirty="0"/>
              <a:t> </a:t>
            </a:r>
            <a:r>
              <a:rPr lang="en-US" dirty="0" err="1"/>
              <a:t>que</a:t>
            </a:r>
            <a:r>
              <a:rPr lang="en-US" dirty="0"/>
              <a:t> s2 </a:t>
            </a:r>
            <a:r>
              <a:rPr lang="en-US" dirty="0" err="1"/>
              <a:t>pertença</a:t>
            </a:r>
            <a:r>
              <a:rPr lang="en-US" dirty="0"/>
              <a:t> </a:t>
            </a:r>
            <a:r>
              <a:rPr lang="en-US" dirty="0" err="1"/>
              <a:t>ao</a:t>
            </a:r>
            <a:r>
              <a:rPr lang="en-US" dirty="0"/>
              <a:t> </a:t>
            </a:r>
            <a:r>
              <a:rPr lang="en-US" dirty="0" err="1"/>
              <a:t>rootlocus</a:t>
            </a:r>
            <a:r>
              <a:rPr lang="en-US" dirty="0"/>
              <a:t> </a:t>
            </a:r>
          </a:p>
          <a:p>
            <a:pPr lvl="1"/>
            <a:r>
              <a:rPr lang="en-US" dirty="0"/>
              <a:t>Theta(s2+zero)+Theta(1/[(s2+3)(s2+5)(s2+20)])=+-180</a:t>
            </a:r>
            <a:endParaRPr lang="pt-BR"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ex.18</a:t>
            </a:r>
            <a:endParaRPr lang="pt-BR" dirty="0"/>
          </a:p>
        </p:txBody>
      </p:sp>
      <p:sp>
        <p:nvSpPr>
          <p:cNvPr id="3" name="Espaço Reservado para Conteúdo 2"/>
          <p:cNvSpPr>
            <a:spLocks noGrp="1"/>
          </p:cNvSpPr>
          <p:nvPr>
            <p:ph idx="1"/>
          </p:nvPr>
        </p:nvSpPr>
        <p:spPr>
          <a:xfrm>
            <a:off x="0" y="785794"/>
            <a:ext cx="9906000" cy="5381625"/>
          </a:xfrm>
        </p:spPr>
        <p:txBody>
          <a:bodyPr/>
          <a:lstStyle/>
          <a:p>
            <a:pPr lvl="2"/>
            <a:r>
              <a:rPr lang="en-US" dirty="0"/>
              <a:t>s2=-5,97+4,46j </a:t>
            </a:r>
          </a:p>
          <a:p>
            <a:pPr lvl="2"/>
            <a:r>
              <a:rPr lang="en-US" dirty="0"/>
              <a:t>Theta(s2+zero)+Theta(1/[(s2+3)(s2+5)(s2+20)])=+-180</a:t>
            </a:r>
          </a:p>
          <a:p>
            <a:pPr lvl="2"/>
            <a:r>
              <a:rPr lang="en-US" dirty="0"/>
              <a:t>No </a:t>
            </a:r>
            <a:r>
              <a:rPr lang="en-US" dirty="0" err="1"/>
              <a:t>wxMaxima</a:t>
            </a:r>
            <a:r>
              <a:rPr lang="en-US" dirty="0"/>
              <a:t> :</a:t>
            </a:r>
          </a:p>
          <a:p>
            <a:pPr lvl="3"/>
            <a:r>
              <a:rPr lang="en-US" dirty="0"/>
              <a:t> G(s):=1/((s+3)*(s+5)*(s+20)); s2:-5.97+4.46*%</a:t>
            </a:r>
            <a:r>
              <a:rPr lang="en-US" dirty="0" err="1"/>
              <a:t>i</a:t>
            </a:r>
            <a:r>
              <a:rPr lang="en-US" dirty="0"/>
              <a:t>;</a:t>
            </a:r>
          </a:p>
          <a:p>
            <a:pPr lvl="3"/>
            <a:r>
              <a:rPr lang="en-US" dirty="0"/>
              <a:t> G(s2);</a:t>
            </a:r>
            <a:r>
              <a:rPr lang="en-US" dirty="0" err="1"/>
              <a:t>polarform</a:t>
            </a:r>
            <a:r>
              <a:rPr lang="en-US" dirty="0"/>
              <a:t>(%); Com </a:t>
            </a:r>
            <a:r>
              <a:rPr lang="en-US" dirty="0" err="1"/>
              <a:t>isto</a:t>
            </a:r>
            <a:r>
              <a:rPr lang="en-US" dirty="0"/>
              <a:t> </a:t>
            </a:r>
            <a:r>
              <a:rPr lang="en-US" dirty="0" err="1"/>
              <a:t>obtemos</a:t>
            </a:r>
            <a:r>
              <a:rPr lang="en-US" dirty="0"/>
              <a:t> Theta(1/…) = 116,4</a:t>
            </a:r>
          </a:p>
          <a:p>
            <a:pPr lvl="3"/>
            <a:r>
              <a:rPr lang="en-US" dirty="0"/>
              <a:t> Theta(s2+zero) + 116,4 = 180 -&gt; Theta(s2+zero)=63,6</a:t>
            </a:r>
          </a:p>
          <a:p>
            <a:pPr lvl="3"/>
            <a:endParaRPr lang="en-US" dirty="0"/>
          </a:p>
          <a:p>
            <a:pPr lvl="3"/>
            <a:endParaRPr lang="en-US" dirty="0"/>
          </a:p>
          <a:p>
            <a:pPr lvl="3"/>
            <a:endParaRPr lang="en-US" dirty="0"/>
          </a:p>
          <a:p>
            <a:pPr lvl="3"/>
            <a:endParaRPr lang="en-US" dirty="0"/>
          </a:p>
          <a:p>
            <a:pPr lvl="3"/>
            <a:endParaRPr lang="en-US" dirty="0"/>
          </a:p>
          <a:p>
            <a:pPr lvl="3"/>
            <a:endParaRPr lang="en-US" dirty="0"/>
          </a:p>
          <a:p>
            <a:pPr lvl="3"/>
            <a:endParaRPr lang="en-US" dirty="0"/>
          </a:p>
          <a:p>
            <a:pPr lvl="3"/>
            <a:r>
              <a:rPr lang="en-US" dirty="0"/>
              <a:t> d = 4,46/tan(63,6) = 2,217</a:t>
            </a:r>
          </a:p>
          <a:p>
            <a:pPr lvl="3"/>
            <a:r>
              <a:rPr lang="en-US" dirty="0"/>
              <a:t> </a:t>
            </a:r>
            <a:r>
              <a:rPr lang="en-US" dirty="0" err="1"/>
              <a:t>zc</a:t>
            </a:r>
            <a:r>
              <a:rPr lang="en-US" dirty="0"/>
              <a:t> = -2,217-5,970 = -8,18</a:t>
            </a:r>
            <a:endParaRPr lang="pt-BR" dirty="0"/>
          </a:p>
        </p:txBody>
      </p:sp>
      <p:cxnSp>
        <p:nvCxnSpPr>
          <p:cNvPr id="4" name="Conector reto 3"/>
          <p:cNvCxnSpPr/>
          <p:nvPr/>
        </p:nvCxnSpPr>
        <p:spPr>
          <a:xfrm rot="5400000">
            <a:off x="4738686" y="4857760"/>
            <a:ext cx="3143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ector reto 4"/>
          <p:cNvCxnSpPr/>
          <p:nvPr/>
        </p:nvCxnSpPr>
        <p:spPr>
          <a:xfrm>
            <a:off x="809596" y="4857760"/>
            <a:ext cx="5715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3383064" y="4754415"/>
            <a:ext cx="284052" cy="246221"/>
          </a:xfrm>
          <a:prstGeom prst="rect">
            <a:avLst/>
          </a:prstGeom>
          <a:noFill/>
        </p:spPr>
        <p:txBody>
          <a:bodyPr wrap="none" rtlCol="0">
            <a:spAutoFit/>
          </a:bodyPr>
          <a:lstStyle/>
          <a:p>
            <a:r>
              <a:rPr lang="en-US" sz="1000" b="1" dirty="0">
                <a:latin typeface="Arial Black" pitchFamily="34" charset="0"/>
              </a:rPr>
              <a:t>X</a:t>
            </a:r>
            <a:endParaRPr lang="pt-BR" sz="1000" b="1" dirty="0">
              <a:latin typeface="Arial Black" pitchFamily="34" charset="0"/>
            </a:endParaRPr>
          </a:p>
        </p:txBody>
      </p:sp>
      <p:sp>
        <p:nvSpPr>
          <p:cNvPr id="7" name="CaixaDeTexto 6"/>
          <p:cNvSpPr txBox="1"/>
          <p:nvPr/>
        </p:nvSpPr>
        <p:spPr>
          <a:xfrm>
            <a:off x="3354210" y="4929198"/>
            <a:ext cx="526106" cy="246221"/>
          </a:xfrm>
          <a:prstGeom prst="rect">
            <a:avLst/>
          </a:prstGeom>
          <a:noFill/>
        </p:spPr>
        <p:txBody>
          <a:bodyPr wrap="none" rtlCol="0">
            <a:spAutoFit/>
          </a:bodyPr>
          <a:lstStyle/>
          <a:p>
            <a:r>
              <a:rPr lang="en-US" sz="1000" b="1" dirty="0">
                <a:latin typeface="Arial Black" pitchFamily="34" charset="0"/>
              </a:rPr>
              <a:t>-5.97</a:t>
            </a:r>
            <a:endParaRPr lang="pt-BR" sz="1000" b="1" dirty="0">
              <a:latin typeface="Arial Black" pitchFamily="34" charset="0"/>
            </a:endParaRPr>
          </a:p>
        </p:txBody>
      </p:sp>
      <p:sp>
        <p:nvSpPr>
          <p:cNvPr id="8" name="CaixaDeTexto 7"/>
          <p:cNvSpPr txBox="1"/>
          <p:nvPr/>
        </p:nvSpPr>
        <p:spPr>
          <a:xfrm>
            <a:off x="6169146" y="3293748"/>
            <a:ext cx="284052" cy="246221"/>
          </a:xfrm>
          <a:prstGeom prst="rect">
            <a:avLst/>
          </a:prstGeom>
          <a:noFill/>
        </p:spPr>
        <p:txBody>
          <a:bodyPr wrap="none" rtlCol="0">
            <a:spAutoFit/>
          </a:bodyPr>
          <a:lstStyle/>
          <a:p>
            <a:r>
              <a:rPr lang="en-US" sz="1000" b="1" dirty="0">
                <a:latin typeface="Arial Black" pitchFamily="34" charset="0"/>
              </a:rPr>
              <a:t>X</a:t>
            </a:r>
            <a:endParaRPr lang="pt-BR" sz="1000" b="1" dirty="0">
              <a:latin typeface="Arial Black" pitchFamily="34" charset="0"/>
            </a:endParaRPr>
          </a:p>
        </p:txBody>
      </p:sp>
      <p:sp>
        <p:nvSpPr>
          <p:cNvPr id="9" name="CaixaDeTexto 8"/>
          <p:cNvSpPr txBox="1"/>
          <p:nvPr/>
        </p:nvSpPr>
        <p:spPr>
          <a:xfrm>
            <a:off x="6283168" y="3325655"/>
            <a:ext cx="482824" cy="246221"/>
          </a:xfrm>
          <a:prstGeom prst="rect">
            <a:avLst/>
          </a:prstGeom>
          <a:noFill/>
        </p:spPr>
        <p:txBody>
          <a:bodyPr wrap="none" rtlCol="0">
            <a:spAutoFit/>
          </a:bodyPr>
          <a:lstStyle/>
          <a:p>
            <a:r>
              <a:rPr lang="en-US" sz="1000" b="1" dirty="0">
                <a:latin typeface="Arial Black" pitchFamily="34" charset="0"/>
              </a:rPr>
              <a:t>4.46</a:t>
            </a:r>
            <a:endParaRPr lang="pt-BR" sz="1000" b="1" dirty="0">
              <a:latin typeface="Arial Black" pitchFamily="34" charset="0"/>
            </a:endParaRPr>
          </a:p>
        </p:txBody>
      </p:sp>
      <p:cxnSp>
        <p:nvCxnSpPr>
          <p:cNvPr id="10" name="Conector reto 9"/>
          <p:cNvCxnSpPr/>
          <p:nvPr/>
        </p:nvCxnSpPr>
        <p:spPr>
          <a:xfrm rot="5400000">
            <a:off x="2809860" y="4143380"/>
            <a:ext cx="142876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a:xfrm rot="10800000">
            <a:off x="3524240" y="3429000"/>
            <a:ext cx="2786082"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a:xfrm flipV="1">
            <a:off x="1238224" y="3429000"/>
            <a:ext cx="2286016" cy="142876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1541426" y="4611539"/>
            <a:ext cx="540533" cy="246221"/>
          </a:xfrm>
          <a:prstGeom prst="rect">
            <a:avLst/>
          </a:prstGeom>
          <a:noFill/>
        </p:spPr>
        <p:txBody>
          <a:bodyPr wrap="none" rtlCol="0">
            <a:spAutoFit/>
          </a:bodyPr>
          <a:lstStyle/>
          <a:p>
            <a:r>
              <a:rPr lang="en-US" sz="1000" b="1" dirty="0">
                <a:latin typeface="Arial Black" pitchFamily="34" charset="0"/>
              </a:rPr>
              <a:t>63.6</a:t>
            </a:r>
            <a:r>
              <a:rPr lang="en-US" sz="1000" b="1" baseline="30000" dirty="0">
                <a:latin typeface="Arial Black" pitchFamily="34" charset="0"/>
              </a:rPr>
              <a:t>o</a:t>
            </a:r>
            <a:endParaRPr lang="pt-BR" sz="1000" b="1" baseline="30000" dirty="0">
              <a:latin typeface="Arial Black" pitchFamily="34" charset="0"/>
            </a:endParaRPr>
          </a:p>
        </p:txBody>
      </p:sp>
      <p:sp>
        <p:nvSpPr>
          <p:cNvPr id="14" name="CaixaDeTexto 13"/>
          <p:cNvSpPr txBox="1"/>
          <p:nvPr/>
        </p:nvSpPr>
        <p:spPr>
          <a:xfrm>
            <a:off x="1095348" y="4857760"/>
            <a:ext cx="362600" cy="246221"/>
          </a:xfrm>
          <a:prstGeom prst="rect">
            <a:avLst/>
          </a:prstGeom>
          <a:noFill/>
        </p:spPr>
        <p:txBody>
          <a:bodyPr wrap="none" rtlCol="0">
            <a:spAutoFit/>
          </a:bodyPr>
          <a:lstStyle/>
          <a:p>
            <a:r>
              <a:rPr lang="en-US" sz="1000" b="1" dirty="0" err="1">
                <a:latin typeface="Arial Black" pitchFamily="34" charset="0"/>
              </a:rPr>
              <a:t>Zc</a:t>
            </a:r>
            <a:endParaRPr lang="pt-BR" sz="1000" b="1" dirty="0">
              <a:latin typeface="Arial Black" pitchFamily="34" charset="0"/>
            </a:endParaRPr>
          </a:p>
        </p:txBody>
      </p:sp>
      <p:sp>
        <p:nvSpPr>
          <p:cNvPr id="15" name="CaixaDeTexto 14"/>
          <p:cNvSpPr txBox="1"/>
          <p:nvPr/>
        </p:nvSpPr>
        <p:spPr>
          <a:xfrm>
            <a:off x="2540234" y="4572008"/>
            <a:ext cx="269626" cy="246221"/>
          </a:xfrm>
          <a:prstGeom prst="rect">
            <a:avLst/>
          </a:prstGeom>
          <a:noFill/>
        </p:spPr>
        <p:txBody>
          <a:bodyPr wrap="none" rtlCol="0">
            <a:spAutoFit/>
          </a:bodyPr>
          <a:lstStyle/>
          <a:p>
            <a:r>
              <a:rPr lang="en-US" sz="1000" b="1" dirty="0">
                <a:latin typeface="Arial Black" pitchFamily="34" charset="0"/>
              </a:rPr>
              <a:t>d</a:t>
            </a:r>
            <a:endParaRPr lang="pt-BR" sz="1000" b="1" dirty="0">
              <a:latin typeface="Arial Black" pitchFamily="34" charset="0"/>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ex.18</a:t>
            </a:r>
            <a:endParaRPr lang="pt-BR" dirty="0"/>
          </a:p>
        </p:txBody>
      </p:sp>
      <p:sp>
        <p:nvSpPr>
          <p:cNvPr id="3" name="Espaço Reservado para Conteúdo 2"/>
          <p:cNvSpPr>
            <a:spLocks noGrp="1"/>
          </p:cNvSpPr>
          <p:nvPr>
            <p:ph idx="1"/>
          </p:nvPr>
        </p:nvSpPr>
        <p:spPr>
          <a:xfrm>
            <a:off x="0" y="785794"/>
            <a:ext cx="9906000" cy="5381625"/>
          </a:xfrm>
        </p:spPr>
        <p:txBody>
          <a:bodyPr/>
          <a:lstStyle/>
          <a:p>
            <a:pPr lvl="2"/>
            <a:r>
              <a:rPr lang="en-US" dirty="0" err="1"/>
              <a:t>Preparando</a:t>
            </a:r>
            <a:r>
              <a:rPr lang="en-US" dirty="0"/>
              <a:t> a nova </a:t>
            </a:r>
            <a:r>
              <a:rPr lang="en-US" dirty="0" err="1"/>
              <a:t>simulação</a:t>
            </a:r>
            <a:r>
              <a:rPr lang="en-US" dirty="0"/>
              <a:t> :</a:t>
            </a:r>
          </a:p>
          <a:p>
            <a:pPr lvl="2"/>
            <a:r>
              <a:rPr lang="en-US" dirty="0" err="1"/>
              <a:t>GHc</a:t>
            </a:r>
            <a:r>
              <a:rPr lang="en-US" dirty="0"/>
              <a:t> = (s+8,18)/((s+3)(s+5)(s+20))</a:t>
            </a:r>
          </a:p>
          <a:p>
            <a:pPr lvl="2"/>
            <a:r>
              <a:rPr lang="en-US" dirty="0"/>
              <a:t>No </a:t>
            </a:r>
            <a:r>
              <a:rPr lang="en-US" dirty="0" err="1"/>
              <a:t>Matlab</a:t>
            </a:r>
            <a:r>
              <a:rPr lang="en-US" dirty="0"/>
              <a:t> :</a:t>
            </a:r>
          </a:p>
          <a:p>
            <a:pPr lvl="3"/>
            <a:r>
              <a:rPr lang="en-US" dirty="0" err="1"/>
              <a:t>GHc</a:t>
            </a:r>
            <a:r>
              <a:rPr lang="en-US" dirty="0"/>
              <a:t> = </a:t>
            </a:r>
            <a:r>
              <a:rPr lang="en-US" dirty="0" err="1"/>
              <a:t>tf</a:t>
            </a:r>
            <a:r>
              <a:rPr lang="en-US" dirty="0"/>
              <a:t>([1 8.18],poly([-3 -5 -20]));</a:t>
            </a:r>
          </a:p>
          <a:p>
            <a:pPr lvl="3"/>
            <a:r>
              <a:rPr lang="en-US" dirty="0"/>
              <a:t> </a:t>
            </a:r>
            <a:r>
              <a:rPr lang="en-US" dirty="0" err="1"/>
              <a:t>rlocus</a:t>
            </a:r>
            <a:r>
              <a:rPr lang="en-US" dirty="0"/>
              <a:t>(</a:t>
            </a:r>
            <a:r>
              <a:rPr lang="en-US" dirty="0" err="1"/>
              <a:t>GHc</a:t>
            </a:r>
            <a:r>
              <a:rPr lang="en-US" dirty="0"/>
              <a:t>);</a:t>
            </a:r>
            <a:r>
              <a:rPr lang="en-US" dirty="0" err="1"/>
              <a:t>sgrid</a:t>
            </a:r>
            <a:r>
              <a:rPr lang="en-US" dirty="0"/>
              <a:t>(zeta,0); </a:t>
            </a:r>
          </a:p>
          <a:p>
            <a:pPr lvl="2"/>
            <a:r>
              <a:rPr lang="en-US" dirty="0"/>
              <a:t>O </a:t>
            </a:r>
            <a:r>
              <a:rPr lang="en-US" dirty="0" err="1"/>
              <a:t>ganho</a:t>
            </a:r>
            <a:r>
              <a:rPr lang="en-US" dirty="0"/>
              <a:t> K=63</a:t>
            </a:r>
          </a:p>
          <a:p>
            <a:pPr lvl="2"/>
            <a:r>
              <a:rPr lang="en-US" dirty="0" err="1"/>
              <a:t>Preparando</a:t>
            </a:r>
            <a:r>
              <a:rPr lang="en-US" dirty="0"/>
              <a:t> a </a:t>
            </a:r>
            <a:r>
              <a:rPr lang="en-US" dirty="0" err="1"/>
              <a:t>simulação</a:t>
            </a:r>
            <a:r>
              <a:rPr lang="en-US" dirty="0"/>
              <a:t> :</a:t>
            </a:r>
          </a:p>
          <a:p>
            <a:pPr lvl="3"/>
            <a:r>
              <a:rPr lang="en-US" dirty="0"/>
              <a:t> tf2=feedback(63*GHc,1);</a:t>
            </a:r>
          </a:p>
          <a:p>
            <a:pPr lvl="3"/>
            <a:r>
              <a:rPr lang="en-US" dirty="0"/>
              <a:t> step(tf2);</a:t>
            </a:r>
          </a:p>
        </p:txBody>
      </p:sp>
      <p:pic>
        <p:nvPicPr>
          <p:cNvPr id="174083" name="Picture 3"/>
          <p:cNvPicPr>
            <a:picLocks noChangeAspect="1" noChangeArrowheads="1"/>
          </p:cNvPicPr>
          <p:nvPr/>
        </p:nvPicPr>
        <p:blipFill>
          <a:blip r:embed="rId2" cstate="print"/>
          <a:srcRect/>
          <a:stretch>
            <a:fillRect/>
          </a:stretch>
        </p:blipFill>
        <p:spPr bwMode="auto">
          <a:xfrm>
            <a:off x="4738686" y="1071546"/>
            <a:ext cx="5010139" cy="5786454"/>
          </a:xfrm>
          <a:prstGeom prst="rect">
            <a:avLst/>
          </a:prstGeom>
          <a:noFill/>
          <a:ln w="9525">
            <a:noFill/>
            <a:miter lim="800000"/>
            <a:headEnd/>
            <a:tailEnd/>
          </a:ln>
          <a:effectLst/>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ex.18</a:t>
            </a:r>
            <a:endParaRPr lang="pt-BR" dirty="0"/>
          </a:p>
        </p:txBody>
      </p:sp>
      <p:pic>
        <p:nvPicPr>
          <p:cNvPr id="175106"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pag.410, ex.19</a:t>
            </a:r>
            <a:endParaRPr lang="pt-BR" dirty="0"/>
          </a:p>
        </p:txBody>
      </p:sp>
      <p:sp>
        <p:nvSpPr>
          <p:cNvPr id="3" name="Espaço Reservado para Conteúdo 2"/>
          <p:cNvSpPr>
            <a:spLocks noGrp="1"/>
          </p:cNvSpPr>
          <p:nvPr>
            <p:ph idx="1"/>
          </p:nvPr>
        </p:nvSpPr>
        <p:spPr/>
        <p:txBody>
          <a:bodyPr/>
          <a:lstStyle/>
          <a:p>
            <a:r>
              <a:rPr lang="en-US" dirty="0"/>
              <a:t>Dado G(s) = 1/[(s+2)(s+4)(s+6)(s+8)], </a:t>
            </a:r>
            <a:r>
              <a:rPr lang="en-US" dirty="0" err="1"/>
              <a:t>pede</a:t>
            </a:r>
            <a:r>
              <a:rPr lang="en-US" dirty="0"/>
              <a:t>-se um </a:t>
            </a:r>
            <a:r>
              <a:rPr lang="en-US" dirty="0" err="1"/>
              <a:t>compensador</a:t>
            </a:r>
            <a:r>
              <a:rPr lang="en-US" dirty="0"/>
              <a:t> </a:t>
            </a:r>
            <a:r>
              <a:rPr lang="en-US" dirty="0" err="1"/>
              <a:t>por</a:t>
            </a:r>
            <a:r>
              <a:rPr lang="en-US" dirty="0"/>
              <a:t> </a:t>
            </a:r>
            <a:r>
              <a:rPr lang="en-US" dirty="0" err="1"/>
              <a:t>avanço&amp;atraso</a:t>
            </a:r>
            <a:r>
              <a:rPr lang="en-US" dirty="0"/>
              <a:t> com </a:t>
            </a:r>
            <a:r>
              <a:rPr lang="en-US" dirty="0" err="1"/>
              <a:t>ts</a:t>
            </a:r>
            <a:r>
              <a:rPr lang="en-US" dirty="0"/>
              <a:t>=0,5s </a:t>
            </a:r>
            <a:r>
              <a:rPr lang="en-US" dirty="0" err="1"/>
              <a:t>menor</a:t>
            </a:r>
            <a:r>
              <a:rPr lang="en-US" dirty="0"/>
              <a:t> </a:t>
            </a:r>
            <a:r>
              <a:rPr lang="en-US" dirty="0" err="1"/>
              <a:t>que</a:t>
            </a:r>
            <a:r>
              <a:rPr lang="en-US" dirty="0"/>
              <a:t> o </a:t>
            </a:r>
            <a:r>
              <a:rPr lang="en-US" dirty="0" err="1"/>
              <a:t>não</a:t>
            </a:r>
            <a:r>
              <a:rPr lang="en-US" dirty="0"/>
              <a:t> </a:t>
            </a:r>
            <a:r>
              <a:rPr lang="en-US" dirty="0" err="1"/>
              <a:t>compensado</a:t>
            </a:r>
            <a:r>
              <a:rPr lang="en-US" dirty="0"/>
              <a:t>, com </a:t>
            </a:r>
            <a:r>
              <a:rPr lang="en-US" dirty="0" err="1"/>
              <a:t>relação</a:t>
            </a:r>
            <a:r>
              <a:rPr lang="en-US" dirty="0"/>
              <a:t> de </a:t>
            </a:r>
            <a:r>
              <a:rPr lang="en-US" dirty="0" err="1"/>
              <a:t>amortecimento</a:t>
            </a:r>
            <a:r>
              <a:rPr lang="en-US" dirty="0"/>
              <a:t> de 0,5 e </a:t>
            </a:r>
            <a:r>
              <a:rPr lang="en-US" dirty="0" err="1"/>
              <a:t>que</a:t>
            </a:r>
            <a:r>
              <a:rPr lang="en-US" dirty="0"/>
              <a:t> </a:t>
            </a:r>
            <a:r>
              <a:rPr lang="en-US" dirty="0" err="1"/>
              <a:t>melhore</a:t>
            </a:r>
            <a:r>
              <a:rPr lang="en-US" dirty="0"/>
              <a:t> o </a:t>
            </a:r>
            <a:r>
              <a:rPr lang="en-US" dirty="0" err="1"/>
              <a:t>erro</a:t>
            </a:r>
            <a:r>
              <a:rPr lang="en-US" dirty="0"/>
              <a:t> de </a:t>
            </a:r>
            <a:r>
              <a:rPr lang="en-US" dirty="0" err="1"/>
              <a:t>estado</a:t>
            </a:r>
            <a:r>
              <a:rPr lang="en-US" dirty="0"/>
              <a:t> </a:t>
            </a:r>
            <a:r>
              <a:rPr lang="en-US" dirty="0" err="1"/>
              <a:t>estacionário</a:t>
            </a:r>
            <a:r>
              <a:rPr lang="en-US" dirty="0"/>
              <a:t> </a:t>
            </a:r>
            <a:r>
              <a:rPr lang="en-US" dirty="0" err="1"/>
              <a:t>em</a:t>
            </a:r>
            <a:r>
              <a:rPr lang="en-US" dirty="0"/>
              <a:t> 30x. </a:t>
            </a:r>
          </a:p>
          <a:p>
            <a:r>
              <a:rPr lang="en-US" dirty="0"/>
              <a:t>O zero do </a:t>
            </a:r>
            <a:r>
              <a:rPr lang="en-US" dirty="0" err="1"/>
              <a:t>compensador</a:t>
            </a:r>
            <a:r>
              <a:rPr lang="en-US" dirty="0"/>
              <a:t> </a:t>
            </a:r>
            <a:r>
              <a:rPr lang="en-US" dirty="0" err="1"/>
              <a:t>esta</a:t>
            </a:r>
            <a:r>
              <a:rPr lang="en-US" dirty="0"/>
              <a:t> </a:t>
            </a:r>
            <a:r>
              <a:rPr lang="en-US" dirty="0" err="1"/>
              <a:t>em</a:t>
            </a:r>
            <a:r>
              <a:rPr lang="en-US" dirty="0"/>
              <a:t> -5.</a:t>
            </a:r>
          </a:p>
          <a:p>
            <a:r>
              <a:rPr lang="en-US" dirty="0"/>
              <a:t>Determine </a:t>
            </a:r>
            <a:r>
              <a:rPr lang="en-US" dirty="0" err="1"/>
              <a:t>também</a:t>
            </a:r>
            <a:r>
              <a:rPr lang="en-US" dirty="0"/>
              <a:t> o </a:t>
            </a:r>
            <a:r>
              <a:rPr lang="en-US" dirty="0" err="1"/>
              <a:t>ganho</a:t>
            </a:r>
            <a:r>
              <a:rPr lang="en-US" dirty="0"/>
              <a:t> do </a:t>
            </a:r>
            <a:r>
              <a:rPr lang="en-US" dirty="0" err="1"/>
              <a:t>sistema</a:t>
            </a:r>
            <a:r>
              <a:rPr lang="en-US" dirty="0"/>
              <a:t> </a:t>
            </a:r>
            <a:r>
              <a:rPr lang="en-US" dirty="0" err="1"/>
              <a:t>compensado</a:t>
            </a:r>
            <a:r>
              <a:rPr lang="en-US" dirty="0"/>
              <a:t>. </a:t>
            </a:r>
          </a:p>
          <a:p>
            <a:r>
              <a:rPr lang="en-US" dirty="0" err="1"/>
              <a:t>Verifique</a:t>
            </a:r>
            <a:r>
              <a:rPr lang="en-US" dirty="0"/>
              <a:t> o </a:t>
            </a:r>
            <a:r>
              <a:rPr lang="en-US" dirty="0" err="1"/>
              <a:t>projeto</a:t>
            </a:r>
            <a:r>
              <a:rPr lang="en-US" dirty="0"/>
              <a:t> </a:t>
            </a:r>
            <a:r>
              <a:rPr lang="en-US" dirty="0" err="1"/>
              <a:t>por</a:t>
            </a:r>
            <a:r>
              <a:rPr lang="en-US" dirty="0"/>
              <a:t> </a:t>
            </a:r>
            <a:r>
              <a:rPr lang="en-US" dirty="0" err="1"/>
              <a:t>simulação</a:t>
            </a:r>
            <a:endParaRPr lang="pt-BR"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 ex.19</a:t>
            </a:r>
            <a:endParaRPr lang="pt-BR" dirty="0"/>
          </a:p>
        </p:txBody>
      </p:sp>
      <p:sp>
        <p:nvSpPr>
          <p:cNvPr id="3" name="Espaço Reservado para Conteúdo 2"/>
          <p:cNvSpPr>
            <a:spLocks noGrp="1"/>
          </p:cNvSpPr>
          <p:nvPr>
            <p:ph idx="1"/>
          </p:nvPr>
        </p:nvSpPr>
        <p:spPr>
          <a:xfrm>
            <a:off x="166654" y="690581"/>
            <a:ext cx="9572692" cy="5381625"/>
          </a:xfrm>
        </p:spPr>
        <p:txBody>
          <a:bodyPr/>
          <a:lstStyle/>
          <a:p>
            <a:pPr lvl="1"/>
            <a:r>
              <a:rPr lang="en-US" dirty="0"/>
              <a:t>GH=</a:t>
            </a:r>
            <a:r>
              <a:rPr lang="en-US" dirty="0" err="1"/>
              <a:t>tf</a:t>
            </a:r>
            <a:r>
              <a:rPr lang="en-US" dirty="0"/>
              <a:t>([1],[-2 -4 -6 -8]); </a:t>
            </a:r>
            <a:r>
              <a:rPr lang="en-US" dirty="0" err="1"/>
              <a:t>rlocus</a:t>
            </a:r>
            <a:r>
              <a:rPr lang="en-US" dirty="0"/>
              <a:t>(GH); </a:t>
            </a:r>
            <a:r>
              <a:rPr lang="en-US" dirty="0" err="1"/>
              <a:t>sgrid</a:t>
            </a:r>
            <a:r>
              <a:rPr lang="en-US" dirty="0"/>
              <a:t>(0.5,0);</a:t>
            </a:r>
          </a:p>
          <a:p>
            <a:pPr lvl="1"/>
            <a:r>
              <a:rPr lang="en-US" dirty="0" err="1"/>
              <a:t>Obtemos</a:t>
            </a:r>
            <a:r>
              <a:rPr lang="en-US" dirty="0"/>
              <a:t> : K=360, s1 = -1,53+2,63j</a:t>
            </a:r>
          </a:p>
          <a:p>
            <a:pPr lvl="1"/>
            <a:r>
              <a:rPr lang="en-US" dirty="0"/>
              <a:t>Ts = 4/1,53 = 2,61 ; </a:t>
            </a:r>
            <a:r>
              <a:rPr lang="en-US" dirty="0" err="1"/>
              <a:t>Tsc</a:t>
            </a:r>
            <a:r>
              <a:rPr lang="en-US" dirty="0"/>
              <a:t> = 2,11 ; Re = 4/2,11 = 1,892;</a:t>
            </a:r>
          </a:p>
          <a:p>
            <a:pPr lvl="1"/>
            <a:r>
              <a:rPr lang="en-US" dirty="0"/>
              <a:t> Theta = </a:t>
            </a:r>
            <a:r>
              <a:rPr lang="en-US" dirty="0" err="1"/>
              <a:t>acos</a:t>
            </a:r>
            <a:r>
              <a:rPr lang="en-US" dirty="0"/>
              <a:t>(0,5) = 60</a:t>
            </a:r>
            <a:r>
              <a:rPr lang="en-US" baseline="30000" dirty="0"/>
              <a:t>o</a:t>
            </a:r>
            <a:r>
              <a:rPr lang="en-US" dirty="0"/>
              <a:t> ; </a:t>
            </a:r>
            <a:r>
              <a:rPr lang="en-US" dirty="0" err="1"/>
              <a:t>Im</a:t>
            </a:r>
            <a:r>
              <a:rPr lang="en-US" dirty="0"/>
              <a:t> = </a:t>
            </a:r>
            <a:r>
              <a:rPr lang="en-US" dirty="0" err="1"/>
              <a:t>tg</a:t>
            </a:r>
            <a:r>
              <a:rPr lang="en-US" dirty="0"/>
              <a:t>(60</a:t>
            </a:r>
            <a:r>
              <a:rPr lang="en-US" baseline="30000" dirty="0"/>
              <a:t>o</a:t>
            </a:r>
            <a:r>
              <a:rPr lang="en-US" dirty="0"/>
              <a:t>)*1,892 = 3,277</a:t>
            </a:r>
          </a:p>
          <a:p>
            <a:pPr lvl="1"/>
            <a:r>
              <a:rPr lang="en-US" dirty="0"/>
              <a:t> s2 = -1,892 + 3,277j ( novo </a:t>
            </a:r>
            <a:r>
              <a:rPr lang="en-US" dirty="0" err="1"/>
              <a:t>ponto</a:t>
            </a:r>
            <a:r>
              <a:rPr lang="en-US" dirty="0"/>
              <a:t> de </a:t>
            </a:r>
            <a:r>
              <a:rPr lang="en-US" dirty="0" err="1"/>
              <a:t>operação</a:t>
            </a:r>
            <a:r>
              <a:rPr lang="en-US" dirty="0"/>
              <a:t> )</a:t>
            </a:r>
          </a:p>
          <a:p>
            <a:pPr lvl="1"/>
            <a:r>
              <a:rPr lang="en-US" dirty="0"/>
              <a:t> s2+5/s2+p*GH(s2) -&gt; -165,6</a:t>
            </a:r>
            <a:r>
              <a:rPr lang="en-US" baseline="30000" dirty="0"/>
              <a:t>o</a:t>
            </a:r>
            <a:r>
              <a:rPr lang="en-US" dirty="0"/>
              <a:t>–p</a:t>
            </a:r>
            <a:r>
              <a:rPr lang="en-US" baseline="30000" dirty="0"/>
              <a:t>o</a:t>
            </a:r>
            <a:r>
              <a:rPr lang="en-US" dirty="0"/>
              <a:t>=-180</a:t>
            </a:r>
            <a:r>
              <a:rPr lang="en-US" baseline="30000" dirty="0"/>
              <a:t>o </a:t>
            </a:r>
            <a:r>
              <a:rPr lang="en-US" dirty="0"/>
              <a:t>-&gt; </a:t>
            </a:r>
            <a:r>
              <a:rPr lang="en-US" dirty="0" err="1"/>
              <a:t>p</a:t>
            </a:r>
            <a:r>
              <a:rPr lang="en-US" baseline="30000" dirty="0" err="1"/>
              <a:t>o</a:t>
            </a:r>
            <a:r>
              <a:rPr lang="en-US" dirty="0"/>
              <a:t>=14,3</a:t>
            </a:r>
            <a:r>
              <a:rPr lang="en-US" baseline="30000" dirty="0"/>
              <a:t>o</a:t>
            </a:r>
          </a:p>
          <a:p>
            <a:pPr lvl="1"/>
            <a:r>
              <a:rPr lang="en-US" dirty="0"/>
              <a:t> </a:t>
            </a:r>
            <a:r>
              <a:rPr lang="en-US" dirty="0" err="1"/>
              <a:t>tg</a:t>
            </a:r>
            <a:r>
              <a:rPr lang="en-US" dirty="0"/>
              <a:t>(14,3o)=3,277/(x-1,892) -&gt; x=14,69</a:t>
            </a:r>
          </a:p>
          <a:p>
            <a:pPr lvl="1"/>
            <a:r>
              <a:rPr lang="en-US" dirty="0"/>
              <a:t> (s+5)/(s+14,69)*G(s) com zeta = 0.5 -&gt; K=1340 </a:t>
            </a:r>
          </a:p>
          <a:p>
            <a:pPr lvl="1"/>
            <a:r>
              <a:rPr lang="en-US" dirty="0"/>
              <a:t> Ep1=1/(1+Kp1) ; Kp1=GH(0) ; Ep1=0,5161;</a:t>
            </a:r>
          </a:p>
          <a:p>
            <a:pPr lvl="1"/>
            <a:r>
              <a:rPr lang="en-US" dirty="0"/>
              <a:t> Ep2=Ep1/30=0.0172 ; Kp2=57,125 ;</a:t>
            </a:r>
          </a:p>
          <a:p>
            <a:pPr lvl="1"/>
            <a:r>
              <a:rPr lang="en-US" dirty="0"/>
              <a:t> 1340*(s+5)/(s+14.69)*G(s)*(</a:t>
            </a:r>
            <a:r>
              <a:rPr lang="en-US" dirty="0" err="1"/>
              <a:t>s+zat</a:t>
            </a:r>
            <a:r>
              <a:rPr lang="en-US" dirty="0"/>
              <a:t>)/(</a:t>
            </a:r>
            <a:r>
              <a:rPr lang="en-US" dirty="0" err="1"/>
              <a:t>s+pat</a:t>
            </a:r>
            <a:r>
              <a:rPr lang="en-US" dirty="0"/>
              <a:t>)=57,125 , </a:t>
            </a:r>
            <a:r>
              <a:rPr lang="en-US" dirty="0" err="1"/>
              <a:t>para</a:t>
            </a:r>
            <a:r>
              <a:rPr lang="en-US" dirty="0"/>
              <a:t> s=0</a:t>
            </a:r>
            <a:endParaRPr lang="pt-B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980" y="260350"/>
            <a:ext cx="9634273" cy="533400"/>
          </a:xfrm>
        </p:spPr>
        <p:txBody>
          <a:bodyPr/>
          <a:lstStyle/>
          <a:p>
            <a:r>
              <a:rPr lang="en-US" dirty="0" err="1"/>
              <a:t>Nise</a:t>
            </a:r>
            <a:r>
              <a:rPr lang="en-US" dirty="0"/>
              <a:t>, </a:t>
            </a:r>
            <a:r>
              <a:rPr lang="en-US" dirty="0" err="1"/>
              <a:t>exemplo</a:t>
            </a:r>
            <a:r>
              <a:rPr lang="en-US" dirty="0"/>
              <a:t> 8.8, pag.324 (cont.)</a:t>
            </a:r>
            <a:endParaRPr lang="pt-BR" dirty="0"/>
          </a:p>
        </p:txBody>
      </p:sp>
      <p:sp>
        <p:nvSpPr>
          <p:cNvPr id="3" name="Espaço Reservado para Conteúdo 2"/>
          <p:cNvSpPr>
            <a:spLocks noGrp="1"/>
          </p:cNvSpPr>
          <p:nvPr>
            <p:ph idx="1"/>
          </p:nvPr>
        </p:nvSpPr>
        <p:spPr>
          <a:xfrm>
            <a:off x="116980" y="1000109"/>
            <a:ext cx="9634273" cy="5381625"/>
          </a:xfrm>
        </p:spPr>
        <p:txBody>
          <a:bodyPr/>
          <a:lstStyle/>
          <a:p>
            <a:r>
              <a:rPr lang="en-US" dirty="0" err="1"/>
              <a:t>Detalhes</a:t>
            </a:r>
            <a:r>
              <a:rPr lang="en-US" dirty="0"/>
              <a:t> </a:t>
            </a:r>
            <a:r>
              <a:rPr lang="en-US" dirty="0" err="1"/>
              <a:t>obtidos</a:t>
            </a:r>
            <a:r>
              <a:rPr lang="en-US" dirty="0"/>
              <a:t> </a:t>
            </a:r>
            <a:r>
              <a:rPr lang="en-US" dirty="0" err="1"/>
              <a:t>clicando</a:t>
            </a:r>
            <a:r>
              <a:rPr lang="en-US" dirty="0"/>
              <a:t>-se no </a:t>
            </a:r>
            <a:r>
              <a:rPr lang="en-US" dirty="0" err="1"/>
              <a:t>gráfico</a:t>
            </a:r>
            <a:r>
              <a:rPr lang="en-US" dirty="0"/>
              <a:t> do </a:t>
            </a:r>
            <a:r>
              <a:rPr lang="en-US" dirty="0" err="1"/>
              <a:t>rootlocus</a:t>
            </a:r>
            <a:endParaRPr lang="pt-BR" dirty="0"/>
          </a:p>
        </p:txBody>
      </p:sp>
      <p:pic>
        <p:nvPicPr>
          <p:cNvPr id="1028" name="Picture 4"/>
          <p:cNvPicPr>
            <a:picLocks noChangeAspect="1" noChangeArrowheads="1"/>
          </p:cNvPicPr>
          <p:nvPr/>
        </p:nvPicPr>
        <p:blipFill>
          <a:blip r:embed="rId2" cstate="print"/>
          <a:srcRect/>
          <a:stretch>
            <a:fillRect/>
          </a:stretch>
        </p:blipFill>
        <p:spPr bwMode="auto">
          <a:xfrm>
            <a:off x="2399092" y="1643050"/>
            <a:ext cx="7119987" cy="4929222"/>
          </a:xfrm>
          <a:prstGeom prst="rect">
            <a:avLst/>
          </a:prstGeom>
          <a:solidFill>
            <a:schemeClr val="bg1"/>
          </a:solidFill>
          <a:ln w="9525">
            <a:noFill/>
            <a:miter lim="800000"/>
            <a:headEnd/>
            <a:tailEnd/>
          </a:ln>
          <a:effectLst/>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 ex.19</a:t>
            </a:r>
            <a:endParaRPr lang="pt-BR" dirty="0"/>
          </a:p>
        </p:txBody>
      </p:sp>
      <p:sp>
        <p:nvSpPr>
          <p:cNvPr id="3" name="Espaço Reservado para Conteúdo 2"/>
          <p:cNvSpPr>
            <a:spLocks noGrp="1"/>
          </p:cNvSpPr>
          <p:nvPr>
            <p:ph idx="1"/>
          </p:nvPr>
        </p:nvSpPr>
        <p:spPr>
          <a:xfrm>
            <a:off x="166654" y="857232"/>
            <a:ext cx="9572692" cy="5381625"/>
          </a:xfrm>
        </p:spPr>
        <p:txBody>
          <a:bodyPr/>
          <a:lstStyle/>
          <a:p>
            <a:pPr lvl="1"/>
            <a:r>
              <a:rPr lang="en-US" dirty="0"/>
              <a:t>1340*(5)/(14.69)*G(0)*(</a:t>
            </a:r>
            <a:r>
              <a:rPr lang="en-US" dirty="0" err="1"/>
              <a:t>zat</a:t>
            </a:r>
            <a:r>
              <a:rPr lang="en-US" dirty="0"/>
              <a:t>)/(pat)=57,125</a:t>
            </a:r>
          </a:p>
          <a:p>
            <a:pPr lvl="1"/>
            <a:r>
              <a:rPr lang="en-US" dirty="0"/>
              <a:t>Logo </a:t>
            </a:r>
            <a:r>
              <a:rPr lang="en-US" dirty="0" err="1"/>
              <a:t>zat</a:t>
            </a:r>
            <a:r>
              <a:rPr lang="en-US" dirty="0"/>
              <a:t>/pat~49 , </a:t>
            </a:r>
            <a:r>
              <a:rPr lang="en-US" dirty="0" err="1"/>
              <a:t>fazendo</a:t>
            </a:r>
            <a:r>
              <a:rPr lang="en-US" dirty="0"/>
              <a:t> pat=0.001-&gt; </a:t>
            </a:r>
            <a:r>
              <a:rPr lang="en-US" dirty="0" err="1"/>
              <a:t>zat</a:t>
            </a:r>
            <a:r>
              <a:rPr lang="en-US" dirty="0"/>
              <a:t>=0.049</a:t>
            </a:r>
          </a:p>
          <a:p>
            <a:pPr lvl="1"/>
            <a:r>
              <a:rPr lang="en-US" dirty="0" err="1"/>
              <a:t>Sendo</a:t>
            </a:r>
            <a:r>
              <a:rPr lang="en-US" dirty="0"/>
              <a:t> </a:t>
            </a:r>
            <a:r>
              <a:rPr lang="en-US" dirty="0" err="1"/>
              <a:t>assim</a:t>
            </a:r>
            <a:r>
              <a:rPr lang="en-US" dirty="0"/>
              <a:t> a </a:t>
            </a:r>
            <a:r>
              <a:rPr lang="en-US" dirty="0" err="1"/>
              <a:t>função</a:t>
            </a:r>
            <a:r>
              <a:rPr lang="en-US" dirty="0"/>
              <a:t> final </a:t>
            </a:r>
            <a:r>
              <a:rPr lang="en-US" dirty="0" err="1"/>
              <a:t>fica</a:t>
            </a:r>
            <a:r>
              <a:rPr lang="en-US" dirty="0"/>
              <a:t> :</a:t>
            </a:r>
          </a:p>
          <a:p>
            <a:pPr lvl="1"/>
            <a:r>
              <a:rPr lang="en-US" dirty="0" err="1"/>
              <a:t>GHc_avat</a:t>
            </a:r>
            <a:r>
              <a:rPr lang="en-US" dirty="0"/>
              <a:t> = 1340*(s+5)/(s+14,69)*(s+0.049)/(s+0.001)*G(s)</a:t>
            </a:r>
          </a:p>
          <a:p>
            <a:pPr lvl="1"/>
            <a:r>
              <a:rPr lang="en-US" dirty="0" err="1"/>
              <a:t>Rootlocus</a:t>
            </a:r>
            <a:r>
              <a:rPr lang="en-US" dirty="0"/>
              <a:t> e </a:t>
            </a:r>
            <a:r>
              <a:rPr lang="en-US" dirty="0" err="1"/>
              <a:t>simulações</a:t>
            </a:r>
            <a:r>
              <a:rPr lang="en-US" dirty="0"/>
              <a:t> </a:t>
            </a:r>
            <a:r>
              <a:rPr lang="en-US" dirty="0" err="1"/>
              <a:t>encontram</a:t>
            </a:r>
            <a:r>
              <a:rPr lang="en-US" dirty="0"/>
              <a:t>-se </a:t>
            </a:r>
            <a:r>
              <a:rPr lang="en-US" dirty="0" err="1"/>
              <a:t>nos</a:t>
            </a:r>
            <a:r>
              <a:rPr lang="en-US" dirty="0"/>
              <a:t> </a:t>
            </a:r>
            <a:r>
              <a:rPr lang="en-US" dirty="0" err="1"/>
              <a:t>próximos</a:t>
            </a:r>
            <a:r>
              <a:rPr lang="en-US" dirty="0"/>
              <a:t> slides</a:t>
            </a:r>
            <a:endParaRPr lang="pt-BR"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 ex.19, </a:t>
            </a:r>
            <a:r>
              <a:rPr lang="en-US" dirty="0" err="1"/>
              <a:t>rootlocus</a:t>
            </a:r>
            <a:endParaRPr lang="pt-BR" dirty="0"/>
          </a:p>
        </p:txBody>
      </p:sp>
      <p:pic>
        <p:nvPicPr>
          <p:cNvPr id="176130"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 ex.19, </a:t>
            </a:r>
            <a:r>
              <a:rPr lang="en-US" dirty="0" err="1"/>
              <a:t>simulação</a:t>
            </a:r>
            <a:endParaRPr lang="pt-BR" dirty="0"/>
          </a:p>
        </p:txBody>
      </p:sp>
      <p:pic>
        <p:nvPicPr>
          <p:cNvPr id="177154"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 ex.19</a:t>
            </a:r>
            <a:endParaRPr lang="pt-BR" dirty="0"/>
          </a:p>
        </p:txBody>
      </p:sp>
      <p:sp>
        <p:nvSpPr>
          <p:cNvPr id="3" name="Espaço Reservado para Conteúdo 2"/>
          <p:cNvSpPr>
            <a:spLocks noGrp="1"/>
          </p:cNvSpPr>
          <p:nvPr>
            <p:ph idx="1"/>
          </p:nvPr>
        </p:nvSpPr>
        <p:spPr>
          <a:xfrm>
            <a:off x="166654" y="857232"/>
            <a:ext cx="9572692" cy="5381625"/>
          </a:xfrm>
        </p:spPr>
        <p:txBody>
          <a:bodyPr/>
          <a:lstStyle/>
          <a:p>
            <a:pPr lvl="1"/>
            <a:r>
              <a:rPr lang="en-US" dirty="0" err="1"/>
              <a:t>Caso</a:t>
            </a:r>
            <a:r>
              <a:rPr lang="en-US" dirty="0"/>
              <a:t> a </a:t>
            </a:r>
            <a:r>
              <a:rPr lang="en-US" dirty="0" err="1"/>
              <a:t>simulação</a:t>
            </a:r>
            <a:r>
              <a:rPr lang="en-US" dirty="0"/>
              <a:t> </a:t>
            </a:r>
            <a:r>
              <a:rPr lang="en-US" dirty="0" err="1"/>
              <a:t>não</a:t>
            </a:r>
            <a:r>
              <a:rPr lang="en-US" dirty="0"/>
              <a:t> </a:t>
            </a:r>
            <a:r>
              <a:rPr lang="en-US" dirty="0" err="1"/>
              <a:t>satisfaça</a:t>
            </a:r>
            <a:r>
              <a:rPr lang="en-US" dirty="0"/>
              <a:t> </a:t>
            </a:r>
            <a:r>
              <a:rPr lang="en-US" dirty="0" err="1"/>
              <a:t>podemos</a:t>
            </a:r>
            <a:r>
              <a:rPr lang="en-US" dirty="0"/>
              <a:t> </a:t>
            </a:r>
            <a:r>
              <a:rPr lang="en-US" dirty="0" err="1"/>
              <a:t>tentar</a:t>
            </a:r>
            <a:r>
              <a:rPr lang="en-US" dirty="0"/>
              <a:t> </a:t>
            </a:r>
            <a:r>
              <a:rPr lang="en-US" dirty="0" err="1"/>
              <a:t>outra</a:t>
            </a:r>
            <a:r>
              <a:rPr lang="en-US" dirty="0"/>
              <a:t> </a:t>
            </a:r>
            <a:r>
              <a:rPr lang="en-US" dirty="0" err="1"/>
              <a:t>relação</a:t>
            </a:r>
            <a:r>
              <a:rPr lang="en-US" dirty="0"/>
              <a:t> entre o </a:t>
            </a:r>
            <a:r>
              <a:rPr lang="en-US" dirty="0" err="1"/>
              <a:t>pólo</a:t>
            </a:r>
            <a:r>
              <a:rPr lang="en-US" dirty="0"/>
              <a:t> e o zero do </a:t>
            </a:r>
            <a:r>
              <a:rPr lang="en-US" dirty="0" err="1"/>
              <a:t>compensador</a:t>
            </a:r>
            <a:r>
              <a:rPr lang="en-US" dirty="0"/>
              <a:t> </a:t>
            </a:r>
            <a:r>
              <a:rPr lang="en-US" dirty="0" err="1"/>
              <a:t>por</a:t>
            </a:r>
            <a:r>
              <a:rPr lang="en-US" dirty="0"/>
              <a:t> </a:t>
            </a:r>
            <a:r>
              <a:rPr lang="en-US" dirty="0" err="1"/>
              <a:t>atraso</a:t>
            </a:r>
            <a:r>
              <a:rPr lang="en-US" dirty="0"/>
              <a:t>, </a:t>
            </a:r>
            <a:r>
              <a:rPr lang="en-US" dirty="0" err="1"/>
              <a:t>por</a:t>
            </a:r>
            <a:r>
              <a:rPr lang="en-US" dirty="0"/>
              <a:t> </a:t>
            </a:r>
            <a:r>
              <a:rPr lang="en-US" dirty="0" err="1"/>
              <a:t>exemplo</a:t>
            </a:r>
            <a:r>
              <a:rPr lang="en-US" dirty="0"/>
              <a:t> pat=0.03, o </a:t>
            </a:r>
            <a:r>
              <a:rPr lang="en-US" dirty="0" err="1"/>
              <a:t>que</a:t>
            </a:r>
            <a:r>
              <a:rPr lang="en-US" dirty="0"/>
              <a:t> </a:t>
            </a:r>
            <a:r>
              <a:rPr lang="en-US" dirty="0" err="1"/>
              <a:t>refazendo</a:t>
            </a:r>
            <a:r>
              <a:rPr lang="en-US" dirty="0"/>
              <a:t> o </a:t>
            </a:r>
            <a:r>
              <a:rPr lang="en-US" dirty="0" err="1"/>
              <a:t>rootlocus</a:t>
            </a:r>
            <a:r>
              <a:rPr lang="en-US" dirty="0"/>
              <a:t> </a:t>
            </a:r>
            <a:r>
              <a:rPr lang="en-US" dirty="0" err="1"/>
              <a:t>pelo</a:t>
            </a:r>
            <a:r>
              <a:rPr lang="en-US" dirty="0"/>
              <a:t> </a:t>
            </a:r>
            <a:r>
              <a:rPr lang="en-US" dirty="0" err="1"/>
              <a:t>matlab</a:t>
            </a:r>
            <a:r>
              <a:rPr lang="en-US" dirty="0"/>
              <a:t> ( com </a:t>
            </a:r>
            <a:r>
              <a:rPr lang="en-US" dirty="0" err="1"/>
              <a:t>zat</a:t>
            </a:r>
            <a:r>
              <a:rPr lang="en-US" dirty="0"/>
              <a:t>=49*0.025 ) </a:t>
            </a:r>
            <a:r>
              <a:rPr lang="en-US" dirty="0" err="1"/>
              <a:t>nos</a:t>
            </a:r>
            <a:r>
              <a:rPr lang="en-US" dirty="0"/>
              <a:t> </a:t>
            </a:r>
            <a:r>
              <a:rPr lang="en-US" dirty="0" err="1"/>
              <a:t>leva</a:t>
            </a:r>
            <a:r>
              <a:rPr lang="en-US" dirty="0"/>
              <a:t> a um </a:t>
            </a:r>
            <a:r>
              <a:rPr lang="en-US" dirty="0" err="1"/>
              <a:t>ganho</a:t>
            </a:r>
            <a:r>
              <a:rPr lang="en-US" dirty="0"/>
              <a:t> de K=1330, </a:t>
            </a:r>
            <a:r>
              <a:rPr lang="en-US" dirty="0" err="1"/>
              <a:t>para</a:t>
            </a:r>
            <a:r>
              <a:rPr lang="en-US" dirty="0"/>
              <a:t> um zeta =0,5.</a:t>
            </a:r>
          </a:p>
          <a:p>
            <a:pPr lvl="1"/>
            <a:r>
              <a:rPr lang="en-US" dirty="0" err="1"/>
              <a:t>Rootlocus</a:t>
            </a:r>
            <a:r>
              <a:rPr lang="en-US" dirty="0"/>
              <a:t> e </a:t>
            </a:r>
            <a:r>
              <a:rPr lang="en-US" dirty="0" err="1"/>
              <a:t>simulação</a:t>
            </a:r>
            <a:r>
              <a:rPr lang="en-US" dirty="0"/>
              <a:t> </a:t>
            </a:r>
            <a:r>
              <a:rPr lang="en-US" dirty="0" err="1"/>
              <a:t>são</a:t>
            </a:r>
            <a:r>
              <a:rPr lang="en-US" dirty="0"/>
              <a:t> </a:t>
            </a:r>
            <a:r>
              <a:rPr lang="en-US" dirty="0" err="1"/>
              <a:t>apresentados</a:t>
            </a:r>
            <a:r>
              <a:rPr lang="en-US" dirty="0"/>
              <a:t> no </a:t>
            </a:r>
            <a:r>
              <a:rPr lang="en-US" dirty="0" err="1"/>
              <a:t>próximo</a:t>
            </a:r>
            <a:r>
              <a:rPr lang="en-US" dirty="0"/>
              <a:t> slide.</a:t>
            </a:r>
            <a:endParaRPr lang="pt-BR"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 ex.19</a:t>
            </a:r>
            <a:endParaRPr lang="pt-BR" dirty="0"/>
          </a:p>
        </p:txBody>
      </p:sp>
      <p:pic>
        <p:nvPicPr>
          <p:cNvPr id="178178"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 ex.19</a:t>
            </a:r>
            <a:endParaRPr lang="pt-BR" dirty="0"/>
          </a:p>
        </p:txBody>
      </p:sp>
      <p:pic>
        <p:nvPicPr>
          <p:cNvPr id="179202"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ítulo 1"/>
          <p:cNvSpPr>
            <a:spLocks noGrp="1"/>
          </p:cNvSpPr>
          <p:nvPr>
            <p:ph type="title"/>
          </p:nvPr>
        </p:nvSpPr>
        <p:spPr/>
        <p:txBody>
          <a:bodyPr/>
          <a:lstStyle/>
          <a:p>
            <a:r>
              <a:rPr lang="en-US"/>
              <a:t>Nise Pag.411 Ex.23</a:t>
            </a:r>
            <a:endParaRPr lang="pt-BR"/>
          </a:p>
        </p:txBody>
      </p:sp>
      <p:sp>
        <p:nvSpPr>
          <p:cNvPr id="632835" name="Espaço Reservado para Conteúdo 2"/>
          <p:cNvSpPr>
            <a:spLocks noGrp="1"/>
          </p:cNvSpPr>
          <p:nvPr>
            <p:ph idx="1"/>
          </p:nvPr>
        </p:nvSpPr>
        <p:spPr/>
        <p:txBody>
          <a:bodyPr/>
          <a:lstStyle/>
          <a:p>
            <a:r>
              <a:rPr lang="pt-BR"/>
              <a:t>O sistema com retroação unitária com :</a:t>
            </a:r>
          </a:p>
          <a:p>
            <a:pPr lvl="1"/>
            <a:r>
              <a:rPr lang="pt-BR"/>
              <a:t>G(s) = K/[(s</a:t>
            </a:r>
            <a:r>
              <a:rPr lang="pt-BR" baseline="30000"/>
              <a:t>2</a:t>
            </a:r>
            <a:r>
              <a:rPr lang="pt-BR"/>
              <a:t>+4s+8)(s+10)] </a:t>
            </a:r>
            <a:endParaRPr lang="el-GR"/>
          </a:p>
          <a:p>
            <a:pPr lvl="1"/>
            <a:r>
              <a:rPr lang="pt-BR"/>
              <a:t>deve ser compensado para atender as seguintes especificações : UP% &lt; 25%, Ts &lt; 1s, Kp = 10. </a:t>
            </a:r>
          </a:p>
          <a:p>
            <a:pPr lvl="1"/>
            <a:r>
              <a:rPr lang="pt-BR"/>
              <a:t>Para tanto determine :</a:t>
            </a:r>
          </a:p>
          <a:p>
            <a:pPr lvl="2"/>
            <a:r>
              <a:rPr lang="pt-BR"/>
              <a:t>O desempenho do sistema não compensado operando com 10% de ultrapassagem</a:t>
            </a:r>
          </a:p>
          <a:p>
            <a:pPr lvl="2"/>
            <a:r>
              <a:rPr lang="pt-BR"/>
              <a:t>Os valores de um compensador com função de transferência K.(s+a)/(s+b) que faça com que o sistema atenda as especificações pedidas </a:t>
            </a: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Título 1"/>
          <p:cNvSpPr>
            <a:spLocks noGrp="1"/>
          </p:cNvSpPr>
          <p:nvPr>
            <p:ph type="title" idx="4294967295"/>
          </p:nvPr>
        </p:nvSpPr>
        <p:spPr>
          <a:xfrm>
            <a:off x="600075" y="209550"/>
            <a:ext cx="9305925" cy="533400"/>
          </a:xfrm>
        </p:spPr>
        <p:txBody>
          <a:bodyPr/>
          <a:lstStyle/>
          <a:p>
            <a:r>
              <a:rPr lang="en-US"/>
              <a:t>Nise Pag.411 Ex.23</a:t>
            </a:r>
            <a:endParaRPr lang="pt-BR"/>
          </a:p>
        </p:txBody>
      </p:sp>
      <p:sp>
        <p:nvSpPr>
          <p:cNvPr id="633859" name="Espaço Reservado para Conteúdo 2"/>
          <p:cNvSpPr>
            <a:spLocks noGrp="1"/>
          </p:cNvSpPr>
          <p:nvPr>
            <p:ph idx="4294967295"/>
          </p:nvPr>
        </p:nvSpPr>
        <p:spPr>
          <a:xfrm>
            <a:off x="495300" y="1196975"/>
            <a:ext cx="9410700" cy="5381625"/>
          </a:xfrm>
        </p:spPr>
        <p:txBody>
          <a:bodyPr/>
          <a:lstStyle/>
          <a:p>
            <a:r>
              <a:rPr lang="pt-BR"/>
              <a:t>Desempenho com UP = 10% :</a:t>
            </a:r>
          </a:p>
          <a:p>
            <a:pPr lvl="1"/>
            <a:r>
              <a:rPr lang="pt-BR"/>
              <a:t>G(s) = K/[(s</a:t>
            </a:r>
            <a:r>
              <a:rPr lang="pt-BR" baseline="30000"/>
              <a:t>2</a:t>
            </a:r>
            <a:r>
              <a:rPr lang="pt-BR"/>
              <a:t>+4s+8)(s+10)] </a:t>
            </a:r>
          </a:p>
          <a:p>
            <a:pPr lvl="1"/>
            <a:r>
              <a:rPr lang="el-GR"/>
              <a:t>ζ</a:t>
            </a:r>
            <a:r>
              <a:rPr lang="pt-BR"/>
              <a:t> = 0,5911</a:t>
            </a:r>
          </a:p>
          <a:p>
            <a:pPr lvl="1"/>
            <a:r>
              <a:rPr lang="pt-BR"/>
              <a:t>Estabilidade para : </a:t>
            </a:r>
          </a:p>
          <a:p>
            <a:pPr lvl="1"/>
            <a:r>
              <a:rPr lang="pt-BR"/>
              <a:t>s = -6,92j -&gt; K &lt; 591</a:t>
            </a:r>
          </a:p>
          <a:p>
            <a:pPr lvl="1"/>
            <a:endParaRPr lang="el-G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Título 1"/>
          <p:cNvSpPr>
            <a:spLocks noGrp="1"/>
          </p:cNvSpPr>
          <p:nvPr>
            <p:ph type="title" idx="4294967295"/>
          </p:nvPr>
        </p:nvSpPr>
        <p:spPr>
          <a:xfrm>
            <a:off x="600075" y="209550"/>
            <a:ext cx="9305925" cy="533400"/>
          </a:xfrm>
        </p:spPr>
        <p:txBody>
          <a:bodyPr/>
          <a:lstStyle/>
          <a:p>
            <a:r>
              <a:rPr lang="en-US"/>
              <a:t>Nise Pag.411 Ex.23</a:t>
            </a:r>
            <a:endParaRPr lang="pt-BR"/>
          </a:p>
        </p:txBody>
      </p:sp>
      <p:sp>
        <p:nvSpPr>
          <p:cNvPr id="634883" name="Espaço Reservado para Conteúdo 2"/>
          <p:cNvSpPr>
            <a:spLocks noGrp="1"/>
          </p:cNvSpPr>
          <p:nvPr>
            <p:ph idx="4294967295"/>
          </p:nvPr>
        </p:nvSpPr>
        <p:spPr>
          <a:xfrm>
            <a:off x="495300" y="1000125"/>
            <a:ext cx="9410700" cy="5381625"/>
          </a:xfrm>
        </p:spPr>
        <p:txBody>
          <a:bodyPr/>
          <a:lstStyle/>
          <a:p>
            <a:r>
              <a:rPr lang="pt-BR"/>
              <a:t>Desempenho com UP = 10% :</a:t>
            </a:r>
          </a:p>
          <a:p>
            <a:pPr lvl="1"/>
            <a:r>
              <a:rPr lang="pt-BR"/>
              <a:t>G(s) = K/[(s</a:t>
            </a:r>
            <a:r>
              <a:rPr lang="pt-BR" baseline="30000"/>
              <a:t>2</a:t>
            </a:r>
            <a:r>
              <a:rPr lang="pt-BR"/>
              <a:t>+4s+8)(s+10)] ; </a:t>
            </a:r>
            <a:r>
              <a:rPr lang="el-GR"/>
              <a:t>ζ</a:t>
            </a:r>
            <a:r>
              <a:rPr lang="pt-BR"/>
              <a:t> = 0,5911</a:t>
            </a:r>
          </a:p>
          <a:p>
            <a:pPr lvl="1"/>
            <a:r>
              <a:rPr lang="pt-BR"/>
              <a:t>Ponto de operação </a:t>
            </a:r>
          </a:p>
          <a:p>
            <a:pPr lvl="2"/>
            <a:r>
              <a:rPr lang="pt-BR"/>
              <a:t>s = a*[0,5911+j*raiz(1-0,5911^2)]</a:t>
            </a:r>
          </a:p>
          <a:p>
            <a:pPr lvl="2"/>
            <a:r>
              <a:rPr lang="pt-BR"/>
              <a:t>gs = K/[(s</a:t>
            </a:r>
            <a:r>
              <a:rPr lang="pt-BR" baseline="30000"/>
              <a:t>2</a:t>
            </a:r>
            <a:r>
              <a:rPr lang="pt-BR"/>
              <a:t>+4s+8)(s+10)] ; K = -1/gs</a:t>
            </a:r>
          </a:p>
          <a:p>
            <a:pPr lvl="2"/>
            <a:r>
              <a:rPr lang="pt-BR"/>
              <a:t>carg(K) -&gt; tan(%) -&gt; solve(%=0,a) -&gt; a = -38.49 e a = -3,13</a:t>
            </a:r>
          </a:p>
          <a:p>
            <a:pPr lvl="1"/>
            <a:r>
              <a:rPr lang="pt-BR"/>
              <a:t>Calculo dos Ks</a:t>
            </a:r>
          </a:p>
          <a:p>
            <a:pPr lvl="2"/>
            <a:r>
              <a:rPr lang="pt-BR"/>
              <a:t>a=-38,49-&gt;K=46753 (instável) ; a=-3,14-&gt; K=21,24 (estável)</a:t>
            </a:r>
          </a:p>
          <a:p>
            <a:pPr lvl="1"/>
            <a:r>
              <a:rPr lang="pt-BR"/>
              <a:t>Pto : </a:t>
            </a:r>
          </a:p>
          <a:p>
            <a:pPr lvl="2"/>
            <a:r>
              <a:rPr lang="en-US"/>
              <a:t>s =-1,85+/-2,23j -&gt; </a:t>
            </a:r>
            <a:r>
              <a:rPr lang="pt-BR"/>
              <a:t>K = 21,24 </a:t>
            </a:r>
          </a:p>
          <a:p>
            <a:pPr lvl="2"/>
            <a:r>
              <a:rPr lang="pt-BR"/>
              <a:t>Kp : G(0) = 21,24/80 = 0,2655</a:t>
            </a:r>
          </a:p>
          <a:p>
            <a:pPr lvl="2"/>
            <a:r>
              <a:rPr lang="en-US"/>
              <a:t>Ts = 4/</a:t>
            </a:r>
            <a:r>
              <a:rPr lang="el-GR"/>
              <a:t>σ</a:t>
            </a:r>
            <a:r>
              <a:rPr lang="en-US"/>
              <a:t> = 4/1,85 = 2,16 segundos</a:t>
            </a:r>
            <a:endParaRPr lang="pt-B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Título 1"/>
          <p:cNvSpPr>
            <a:spLocks noGrp="1"/>
          </p:cNvSpPr>
          <p:nvPr>
            <p:ph type="title" idx="4294967295"/>
          </p:nvPr>
        </p:nvSpPr>
        <p:spPr>
          <a:xfrm>
            <a:off x="600075" y="209550"/>
            <a:ext cx="9305925" cy="533400"/>
          </a:xfrm>
        </p:spPr>
        <p:txBody>
          <a:bodyPr/>
          <a:lstStyle/>
          <a:p>
            <a:r>
              <a:rPr lang="en-US"/>
              <a:t>Nise Pag.411 Ex.23</a:t>
            </a:r>
            <a:endParaRPr lang="pt-BR"/>
          </a:p>
        </p:txBody>
      </p:sp>
      <p:sp>
        <p:nvSpPr>
          <p:cNvPr id="635907" name="Espaço Reservado para Conteúdo 2"/>
          <p:cNvSpPr>
            <a:spLocks noGrp="1"/>
          </p:cNvSpPr>
          <p:nvPr>
            <p:ph idx="4294967295"/>
          </p:nvPr>
        </p:nvSpPr>
        <p:spPr>
          <a:xfrm>
            <a:off x="495300" y="857250"/>
            <a:ext cx="9410700" cy="5381625"/>
          </a:xfrm>
        </p:spPr>
        <p:txBody>
          <a:bodyPr/>
          <a:lstStyle/>
          <a:p>
            <a:r>
              <a:rPr lang="en-US"/>
              <a:t>Projeto do compensador de avanço</a:t>
            </a:r>
          </a:p>
          <a:p>
            <a:pPr lvl="1"/>
            <a:r>
              <a:rPr lang="en-US"/>
              <a:t>C</a:t>
            </a:r>
            <a:r>
              <a:rPr lang="en-US" baseline="-25000"/>
              <a:t>avanço</a:t>
            </a:r>
            <a:r>
              <a:rPr lang="en-US"/>
              <a:t>(s)=(s+a)/(s+b) ,  onde a&lt;b (zero vem antes)</a:t>
            </a:r>
            <a:endParaRPr lang="pt-BR"/>
          </a:p>
          <a:p>
            <a:pPr lvl="1">
              <a:buFontTx/>
              <a:buNone/>
            </a:pPr>
            <a:endParaRPr lang="en-US"/>
          </a:p>
          <a:p>
            <a:pPr lvl="1"/>
            <a:r>
              <a:rPr lang="el-GR"/>
              <a:t>ζ</a:t>
            </a:r>
            <a:r>
              <a:rPr lang="pt-BR"/>
              <a:t> = 0,5911</a:t>
            </a:r>
          </a:p>
          <a:p>
            <a:pPr lvl="1"/>
            <a:endParaRPr lang="en-US"/>
          </a:p>
          <a:p>
            <a:pPr lvl="1"/>
            <a:r>
              <a:rPr lang="en-US"/>
              <a:t>T</a:t>
            </a:r>
            <a:r>
              <a:rPr lang="en-US" baseline="-25000"/>
              <a:t>s</a:t>
            </a:r>
            <a:r>
              <a:rPr lang="en-US"/>
              <a:t> = 1 = 4/</a:t>
            </a:r>
            <a:r>
              <a:rPr lang="el-GR"/>
              <a:t>σ</a:t>
            </a:r>
            <a:r>
              <a:rPr lang="en-US" baseline="-25000"/>
              <a:t>d</a:t>
            </a:r>
            <a:r>
              <a:rPr lang="en-US"/>
              <a:t> -&gt; </a:t>
            </a:r>
            <a:r>
              <a:rPr lang="el-GR"/>
              <a:t>σ</a:t>
            </a:r>
            <a:r>
              <a:rPr lang="en-US" baseline="-25000"/>
              <a:t>d</a:t>
            </a:r>
            <a:r>
              <a:rPr lang="en-US"/>
              <a:t> = 4 = </a:t>
            </a:r>
            <a:r>
              <a:rPr lang="el-GR"/>
              <a:t>ζ ω</a:t>
            </a:r>
            <a:r>
              <a:rPr lang="pt-BR" baseline="-25000"/>
              <a:t>n</a:t>
            </a:r>
            <a:r>
              <a:rPr lang="pt-BR"/>
              <a:t> -&gt; </a:t>
            </a:r>
            <a:r>
              <a:rPr lang="el-GR"/>
              <a:t>ω</a:t>
            </a:r>
            <a:r>
              <a:rPr lang="pt-BR" baseline="-25000"/>
              <a:t>n </a:t>
            </a:r>
            <a:r>
              <a:rPr lang="pt-BR"/>
              <a:t>=6,768</a:t>
            </a:r>
          </a:p>
          <a:p>
            <a:pPr lvl="1"/>
            <a:endParaRPr lang="pt-BR"/>
          </a:p>
          <a:p>
            <a:pPr lvl="1"/>
            <a:r>
              <a:rPr lang="pt-BR"/>
              <a:t>Pto de operação -&gt; s = -</a:t>
            </a:r>
            <a:r>
              <a:rPr lang="el-GR"/>
              <a:t>ζ</a:t>
            </a:r>
            <a:r>
              <a:rPr lang="pt-BR"/>
              <a:t>.</a:t>
            </a:r>
            <a:r>
              <a:rPr lang="el-GR"/>
              <a:t>ω</a:t>
            </a:r>
            <a:r>
              <a:rPr lang="pt-BR" baseline="-25000"/>
              <a:t>n </a:t>
            </a:r>
            <a:r>
              <a:rPr lang="pt-BR"/>
              <a:t>+/- </a:t>
            </a:r>
            <a:r>
              <a:rPr lang="el-GR"/>
              <a:t>ω</a:t>
            </a:r>
            <a:r>
              <a:rPr lang="pt-BR" baseline="-25000"/>
              <a:t>n</a:t>
            </a:r>
            <a:r>
              <a:rPr lang="pt-BR"/>
              <a:t>√(1-</a:t>
            </a:r>
            <a:r>
              <a:rPr lang="el-GR"/>
              <a:t>ζ</a:t>
            </a:r>
            <a:r>
              <a:rPr lang="pt-BR" baseline="30000"/>
              <a:t>2</a:t>
            </a:r>
            <a:r>
              <a:rPr lang="pt-BR"/>
              <a:t>).j</a:t>
            </a:r>
          </a:p>
          <a:p>
            <a:pPr lvl="1"/>
            <a:endParaRPr lang="pt-BR"/>
          </a:p>
          <a:p>
            <a:pPr lvl="1"/>
            <a:r>
              <a:rPr lang="pt-BR"/>
              <a:t>Pto de operação -&gt; s = -4 +/- 5,45j</a:t>
            </a:r>
          </a:p>
          <a:p>
            <a:pPr lvl="1"/>
            <a:endParaRPr lang="pt-B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980" y="260350"/>
            <a:ext cx="9634273" cy="533400"/>
          </a:xfrm>
        </p:spPr>
        <p:txBody>
          <a:bodyPr/>
          <a:lstStyle/>
          <a:p>
            <a:r>
              <a:rPr lang="en-US" dirty="0" err="1"/>
              <a:t>Nise</a:t>
            </a:r>
            <a:r>
              <a:rPr lang="en-US" dirty="0"/>
              <a:t>, </a:t>
            </a:r>
            <a:r>
              <a:rPr lang="en-US" dirty="0" err="1"/>
              <a:t>exemplo</a:t>
            </a:r>
            <a:r>
              <a:rPr lang="en-US" dirty="0"/>
              <a:t> 8.8, pag.324 (cont.)</a:t>
            </a:r>
            <a:endParaRPr lang="pt-BR" dirty="0"/>
          </a:p>
        </p:txBody>
      </p:sp>
      <p:sp>
        <p:nvSpPr>
          <p:cNvPr id="3" name="Espaço Reservado para Conteúdo 2"/>
          <p:cNvSpPr>
            <a:spLocks noGrp="1"/>
          </p:cNvSpPr>
          <p:nvPr>
            <p:ph idx="1"/>
          </p:nvPr>
        </p:nvSpPr>
        <p:spPr>
          <a:xfrm>
            <a:off x="116980" y="1000109"/>
            <a:ext cx="9634273" cy="5381625"/>
          </a:xfrm>
        </p:spPr>
        <p:txBody>
          <a:bodyPr/>
          <a:lstStyle/>
          <a:p>
            <a:r>
              <a:rPr lang="en-US" dirty="0" err="1"/>
              <a:t>Detalhes</a:t>
            </a:r>
            <a:r>
              <a:rPr lang="en-US" dirty="0"/>
              <a:t> </a:t>
            </a:r>
            <a:r>
              <a:rPr lang="en-US" dirty="0" err="1"/>
              <a:t>obtidos</a:t>
            </a:r>
            <a:r>
              <a:rPr lang="en-US" dirty="0"/>
              <a:t> </a:t>
            </a:r>
            <a:r>
              <a:rPr lang="en-US" dirty="0" err="1"/>
              <a:t>clicando</a:t>
            </a:r>
            <a:r>
              <a:rPr lang="en-US" dirty="0"/>
              <a:t>-se no </a:t>
            </a:r>
            <a:r>
              <a:rPr lang="en-US" dirty="0" err="1"/>
              <a:t>gráfico</a:t>
            </a:r>
            <a:r>
              <a:rPr lang="en-US" dirty="0"/>
              <a:t> do </a:t>
            </a:r>
            <a:r>
              <a:rPr lang="en-US" dirty="0" err="1"/>
              <a:t>rootlocus</a:t>
            </a:r>
            <a:endParaRPr lang="pt-BR" dirty="0"/>
          </a:p>
        </p:txBody>
      </p:sp>
      <p:pic>
        <p:nvPicPr>
          <p:cNvPr id="3074" name="Picture 2"/>
          <p:cNvPicPr>
            <a:picLocks noChangeAspect="1" noChangeArrowheads="1"/>
          </p:cNvPicPr>
          <p:nvPr/>
        </p:nvPicPr>
        <p:blipFill>
          <a:blip r:embed="rId2" cstate="print"/>
          <a:srcRect/>
          <a:stretch>
            <a:fillRect/>
          </a:stretch>
        </p:blipFill>
        <p:spPr bwMode="auto">
          <a:xfrm>
            <a:off x="2424928" y="1571612"/>
            <a:ext cx="7016799" cy="4857784"/>
          </a:xfrm>
          <a:prstGeom prst="rect">
            <a:avLst/>
          </a:prstGeom>
          <a:noFill/>
          <a:ln w="9525">
            <a:noFill/>
            <a:miter lim="800000"/>
            <a:headEnd/>
            <a:tailEnd/>
          </a:ln>
          <a:effectLst/>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Título 1"/>
          <p:cNvSpPr>
            <a:spLocks noGrp="1"/>
          </p:cNvSpPr>
          <p:nvPr>
            <p:ph type="title" idx="4294967295"/>
          </p:nvPr>
        </p:nvSpPr>
        <p:spPr>
          <a:xfrm>
            <a:off x="600075" y="209550"/>
            <a:ext cx="9305925" cy="533400"/>
          </a:xfrm>
        </p:spPr>
        <p:txBody>
          <a:bodyPr/>
          <a:lstStyle/>
          <a:p>
            <a:r>
              <a:rPr lang="en-US"/>
              <a:t>Nise Pag.411 Ex.23</a:t>
            </a:r>
            <a:endParaRPr lang="pt-BR"/>
          </a:p>
        </p:txBody>
      </p:sp>
      <p:sp>
        <p:nvSpPr>
          <p:cNvPr id="636931" name="Espaço Reservado para Conteúdo 2"/>
          <p:cNvSpPr>
            <a:spLocks noGrp="1"/>
          </p:cNvSpPr>
          <p:nvPr>
            <p:ph idx="4294967295"/>
          </p:nvPr>
        </p:nvSpPr>
        <p:spPr>
          <a:xfrm>
            <a:off x="495300" y="857250"/>
            <a:ext cx="9410700" cy="5381625"/>
          </a:xfrm>
        </p:spPr>
        <p:txBody>
          <a:bodyPr/>
          <a:lstStyle/>
          <a:p>
            <a:r>
              <a:rPr lang="en-US"/>
              <a:t>Projeto do compensador de avanço</a:t>
            </a:r>
          </a:p>
          <a:p>
            <a:pPr lvl="1"/>
            <a:r>
              <a:rPr lang="en-US"/>
              <a:t>C</a:t>
            </a:r>
            <a:r>
              <a:rPr lang="en-US" baseline="-25000"/>
              <a:t>avanço</a:t>
            </a:r>
            <a:r>
              <a:rPr lang="en-US"/>
              <a:t>(s)=(s+a)/(s+b) ,  onde a&lt;b (zero vem antes)</a:t>
            </a:r>
            <a:endParaRPr lang="pt-BR"/>
          </a:p>
          <a:p>
            <a:pPr lvl="1"/>
            <a:r>
              <a:rPr lang="pt-BR"/>
              <a:t>Pto de operação -&gt; s = -4 +/- 5,45j</a:t>
            </a:r>
          </a:p>
          <a:p>
            <a:pPr lvl="1"/>
            <a:r>
              <a:rPr lang="en-US"/>
              <a:t>CHUTE : a = -3</a:t>
            </a:r>
          </a:p>
          <a:p>
            <a:pPr lvl="1"/>
            <a:r>
              <a:rPr lang="pt-BR"/>
              <a:t>G(s) = K/[(s</a:t>
            </a:r>
            <a:r>
              <a:rPr lang="pt-BR" baseline="30000"/>
              <a:t>2</a:t>
            </a:r>
            <a:r>
              <a:rPr lang="pt-BR"/>
              <a:t>+4s+8)(s+10)]*(s+3)/(s+b)</a:t>
            </a:r>
          </a:p>
          <a:p>
            <a:pPr lvl="1"/>
            <a:r>
              <a:rPr lang="en-US"/>
              <a:t>Calculando b para que o root-locus passe pelo pto de operação </a:t>
            </a:r>
          </a:p>
          <a:p>
            <a:pPr lvl="2"/>
            <a:r>
              <a:rPr lang="en-US"/>
              <a:t>Contribuição angular sem b :</a:t>
            </a:r>
          </a:p>
          <a:p>
            <a:pPr lvl="3"/>
            <a:r>
              <a:rPr lang="en-US"/>
              <a:t>s : -4+5.45*%i ; carg(</a:t>
            </a:r>
            <a:r>
              <a:rPr lang="pt-BR"/>
              <a:t>(s+3)/((s</a:t>
            </a:r>
            <a:r>
              <a:rPr lang="pt-BR" baseline="30000"/>
              <a:t>2</a:t>
            </a:r>
            <a:r>
              <a:rPr lang="pt-BR"/>
              <a:t>+4s+8)(s+10))) ; -&gt; -166.98</a:t>
            </a:r>
            <a:r>
              <a:rPr lang="pt-BR" baseline="30000"/>
              <a:t>o</a:t>
            </a:r>
            <a:r>
              <a:rPr lang="pt-BR"/>
              <a:t> </a:t>
            </a:r>
          </a:p>
          <a:p>
            <a:pPr lvl="3"/>
            <a:r>
              <a:rPr lang="pt-BR"/>
              <a:t>-166,98 - arg(polo) = 180</a:t>
            </a:r>
          </a:p>
          <a:p>
            <a:pPr lvl="3"/>
            <a:r>
              <a:rPr lang="pt-BR"/>
              <a:t>arg(polo) = -13.02 </a:t>
            </a:r>
            <a:endParaRPr lang="en-US"/>
          </a:p>
          <a:p>
            <a:pPr lvl="1"/>
            <a:endParaRPr lang="pt-B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Título 1"/>
          <p:cNvSpPr>
            <a:spLocks noGrp="1"/>
          </p:cNvSpPr>
          <p:nvPr>
            <p:ph type="title" idx="4294967295"/>
          </p:nvPr>
        </p:nvSpPr>
        <p:spPr>
          <a:xfrm>
            <a:off x="600075" y="209550"/>
            <a:ext cx="9305925" cy="533400"/>
          </a:xfrm>
        </p:spPr>
        <p:txBody>
          <a:bodyPr/>
          <a:lstStyle/>
          <a:p>
            <a:r>
              <a:rPr lang="en-US"/>
              <a:t>Nise Pag.411 Ex.23</a:t>
            </a:r>
            <a:endParaRPr lang="pt-BR"/>
          </a:p>
        </p:txBody>
      </p:sp>
      <p:sp>
        <p:nvSpPr>
          <p:cNvPr id="637955" name="Espaço Reservado para Conteúdo 2"/>
          <p:cNvSpPr>
            <a:spLocks noGrp="1"/>
          </p:cNvSpPr>
          <p:nvPr>
            <p:ph idx="4294967295"/>
          </p:nvPr>
        </p:nvSpPr>
        <p:spPr>
          <a:xfrm>
            <a:off x="495300" y="857250"/>
            <a:ext cx="9410700" cy="5381625"/>
          </a:xfrm>
        </p:spPr>
        <p:txBody>
          <a:bodyPr/>
          <a:lstStyle/>
          <a:p>
            <a:r>
              <a:rPr lang="en-US"/>
              <a:t>Projeto do compensador de avanço</a:t>
            </a:r>
          </a:p>
        </p:txBody>
      </p:sp>
      <p:cxnSp>
        <p:nvCxnSpPr>
          <p:cNvPr id="4" name="Conector de seta reta 3"/>
          <p:cNvCxnSpPr/>
          <p:nvPr/>
        </p:nvCxnSpPr>
        <p:spPr>
          <a:xfrm rot="5400000">
            <a:off x="2917031" y="3750469"/>
            <a:ext cx="4645025" cy="158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 name="Conector de seta reta 4"/>
          <p:cNvCxnSpPr/>
          <p:nvPr/>
        </p:nvCxnSpPr>
        <p:spPr>
          <a:xfrm>
            <a:off x="1952625" y="3571875"/>
            <a:ext cx="70723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4595813" y="2500313"/>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7" name="CaixaDeTexto 6"/>
          <p:cNvSpPr txBox="1"/>
          <p:nvPr/>
        </p:nvSpPr>
        <p:spPr>
          <a:xfrm>
            <a:off x="4502150" y="3571875"/>
            <a:ext cx="352425" cy="276225"/>
          </a:xfrm>
          <a:prstGeom prst="rect">
            <a:avLst/>
          </a:prstGeom>
          <a:noFill/>
        </p:spPr>
        <p:txBody>
          <a:bodyPr wrap="none">
            <a:spAutoFit/>
          </a:bodyPr>
          <a:lstStyle/>
          <a:p>
            <a:pPr algn="ctr">
              <a:defRPr/>
            </a:pPr>
            <a:r>
              <a:rPr lang="en-US" sz="1200" dirty="0">
                <a:latin typeface="+mn-lt"/>
                <a:cs typeface="+mn-cs"/>
              </a:rPr>
              <a:t>-4</a:t>
            </a:r>
            <a:endParaRPr lang="pt-BR" sz="1200" dirty="0">
              <a:latin typeface="+mn-lt"/>
              <a:cs typeface="+mn-cs"/>
            </a:endParaRPr>
          </a:p>
        </p:txBody>
      </p:sp>
      <p:sp>
        <p:nvSpPr>
          <p:cNvPr id="8" name="CaixaDeTexto 7"/>
          <p:cNvSpPr txBox="1"/>
          <p:nvPr/>
        </p:nvSpPr>
        <p:spPr>
          <a:xfrm>
            <a:off x="5453063" y="2500313"/>
            <a:ext cx="714375" cy="276225"/>
          </a:xfrm>
          <a:prstGeom prst="rect">
            <a:avLst/>
          </a:prstGeom>
          <a:noFill/>
        </p:spPr>
        <p:txBody>
          <a:bodyPr wrap="none">
            <a:spAutoFit/>
          </a:bodyPr>
          <a:lstStyle/>
          <a:p>
            <a:pPr algn="ctr">
              <a:defRPr/>
            </a:pPr>
            <a:r>
              <a:rPr lang="en-US" sz="1200" dirty="0">
                <a:latin typeface="+mn-lt"/>
                <a:cs typeface="+mn-cs"/>
              </a:rPr>
              <a:t>+5.45j</a:t>
            </a:r>
            <a:endParaRPr lang="pt-BR" sz="1200" dirty="0">
              <a:latin typeface="+mn-lt"/>
              <a:cs typeface="+mn-cs"/>
            </a:endParaRPr>
          </a:p>
        </p:txBody>
      </p:sp>
      <p:sp>
        <p:nvSpPr>
          <p:cNvPr id="9" name="CaixaDeTexto 8"/>
          <p:cNvSpPr txBox="1"/>
          <p:nvPr/>
        </p:nvSpPr>
        <p:spPr>
          <a:xfrm>
            <a:off x="3305175" y="3652838"/>
            <a:ext cx="379413" cy="276225"/>
          </a:xfrm>
          <a:prstGeom prst="rect">
            <a:avLst/>
          </a:prstGeom>
          <a:noFill/>
        </p:spPr>
        <p:txBody>
          <a:bodyPr wrap="none">
            <a:spAutoFit/>
          </a:bodyPr>
          <a:lstStyle/>
          <a:p>
            <a:pPr algn="ctr">
              <a:defRPr/>
            </a:pPr>
            <a:r>
              <a:rPr lang="en-US" sz="1200" dirty="0">
                <a:latin typeface="+mn-lt"/>
                <a:cs typeface="+mn-cs"/>
              </a:rPr>
              <a:t>p1</a:t>
            </a:r>
            <a:endParaRPr lang="pt-BR" sz="1200" dirty="0">
              <a:latin typeface="+mn-lt"/>
              <a:cs typeface="+mn-cs"/>
            </a:endParaRPr>
          </a:p>
        </p:txBody>
      </p:sp>
      <p:cxnSp>
        <p:nvCxnSpPr>
          <p:cNvPr id="10" name="Conector de seta reta 9"/>
          <p:cNvCxnSpPr/>
          <p:nvPr/>
        </p:nvCxnSpPr>
        <p:spPr>
          <a:xfrm rot="5400000">
            <a:off x="4274344" y="3107532"/>
            <a:ext cx="930275" cy="1587"/>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flipV="1">
            <a:off x="4738688" y="2643188"/>
            <a:ext cx="857250" cy="9525"/>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3416300" y="3071813"/>
            <a:ext cx="1409700" cy="276225"/>
          </a:xfrm>
          <a:prstGeom prst="rect">
            <a:avLst/>
          </a:prstGeom>
          <a:noFill/>
        </p:spPr>
        <p:txBody>
          <a:bodyPr wrap="none">
            <a:spAutoFit/>
          </a:bodyPr>
          <a:lstStyle/>
          <a:p>
            <a:pPr algn="ctr">
              <a:defRPr/>
            </a:pPr>
            <a:r>
              <a:rPr lang="el-GR" sz="1200" dirty="0">
                <a:latin typeface="+mn-lt"/>
                <a:cs typeface="+mn-cs"/>
              </a:rPr>
              <a:t>Θ</a:t>
            </a:r>
            <a:r>
              <a:rPr lang="en-US" sz="1200" dirty="0">
                <a:latin typeface="+mn-lt"/>
                <a:cs typeface="+mn-cs"/>
              </a:rPr>
              <a:t>p1 = 13,02</a:t>
            </a:r>
            <a:r>
              <a:rPr lang="en-US" sz="1200" baseline="30000" dirty="0">
                <a:latin typeface="+mn-lt"/>
                <a:cs typeface="+mn-cs"/>
              </a:rPr>
              <a:t>o</a:t>
            </a:r>
            <a:r>
              <a:rPr lang="en-US" sz="1200" dirty="0">
                <a:latin typeface="+mn-lt"/>
                <a:cs typeface="+mn-cs"/>
              </a:rPr>
              <a:t>   </a:t>
            </a:r>
            <a:endParaRPr lang="pt-BR" sz="1200" dirty="0">
              <a:latin typeface="+mn-lt"/>
              <a:cs typeface="+mn-cs"/>
            </a:endParaRPr>
          </a:p>
        </p:txBody>
      </p:sp>
      <p:sp>
        <p:nvSpPr>
          <p:cNvPr id="13" name="CaixaDeTexto 12"/>
          <p:cNvSpPr txBox="1"/>
          <p:nvPr/>
        </p:nvSpPr>
        <p:spPr>
          <a:xfrm>
            <a:off x="4524375" y="2286000"/>
            <a:ext cx="368300" cy="276225"/>
          </a:xfrm>
          <a:prstGeom prst="rect">
            <a:avLst/>
          </a:prstGeom>
          <a:noFill/>
        </p:spPr>
        <p:txBody>
          <a:bodyPr wrap="none">
            <a:spAutoFit/>
          </a:bodyPr>
          <a:lstStyle/>
          <a:p>
            <a:pPr algn="ctr">
              <a:defRPr/>
            </a:pPr>
            <a:r>
              <a:rPr lang="en-US" sz="1200" dirty="0" err="1">
                <a:latin typeface="+mn-lt"/>
                <a:cs typeface="+mn-cs"/>
              </a:rPr>
              <a:t>Px</a:t>
            </a:r>
            <a:endParaRPr lang="pt-BR" sz="1200" dirty="0">
              <a:latin typeface="+mn-lt"/>
              <a:cs typeface="+mn-cs"/>
            </a:endParaRPr>
          </a:p>
        </p:txBody>
      </p:sp>
      <p:cxnSp>
        <p:nvCxnSpPr>
          <p:cNvPr id="14" name="Conector de seta reta 13"/>
          <p:cNvCxnSpPr/>
          <p:nvPr/>
        </p:nvCxnSpPr>
        <p:spPr>
          <a:xfrm rot="10800000" flipV="1">
            <a:off x="3452813" y="2643188"/>
            <a:ext cx="1285875" cy="92868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3309938" y="3429000"/>
            <a:ext cx="277812" cy="276225"/>
          </a:xfrm>
          <a:prstGeom prst="rect">
            <a:avLst/>
          </a:prstGeom>
          <a:noFill/>
        </p:spPr>
        <p:txBody>
          <a:bodyPr wrap="none">
            <a:spAutoFit/>
          </a:bodyPr>
          <a:lstStyle/>
          <a:p>
            <a:pPr algn="ctr">
              <a:defRPr/>
            </a:pPr>
            <a:r>
              <a:rPr lang="en-US" sz="1200" dirty="0">
                <a:latin typeface="+mn-lt"/>
                <a:cs typeface="+mn-cs"/>
              </a:rPr>
              <a:t>o</a:t>
            </a:r>
            <a:endParaRPr lang="pt-BR" sz="1200" dirty="0">
              <a:latin typeface="+mn-lt"/>
              <a:cs typeface="+mn-cs"/>
            </a:endParaRPr>
          </a:p>
        </p:txBody>
      </p:sp>
      <p:sp>
        <p:nvSpPr>
          <p:cNvPr id="16" name="CaixaDeTexto 15"/>
          <p:cNvSpPr txBox="1"/>
          <p:nvPr/>
        </p:nvSpPr>
        <p:spPr>
          <a:xfrm>
            <a:off x="452438" y="4071938"/>
            <a:ext cx="3311525" cy="369887"/>
          </a:xfrm>
          <a:prstGeom prst="rect">
            <a:avLst/>
          </a:prstGeom>
          <a:noFill/>
        </p:spPr>
        <p:txBody>
          <a:bodyPr wrap="none">
            <a:spAutoFit/>
          </a:bodyPr>
          <a:lstStyle/>
          <a:p>
            <a:pPr algn="ctr">
              <a:defRPr/>
            </a:pPr>
            <a:r>
              <a:rPr lang="en-US" sz="1800" dirty="0">
                <a:latin typeface="+mn-lt"/>
                <a:cs typeface="+mn-cs"/>
              </a:rPr>
              <a:t>tan(13,02</a:t>
            </a:r>
            <a:r>
              <a:rPr lang="en-US" sz="1800" baseline="30000" dirty="0">
                <a:latin typeface="+mn-lt"/>
                <a:cs typeface="+mn-cs"/>
              </a:rPr>
              <a:t>o</a:t>
            </a:r>
            <a:r>
              <a:rPr lang="en-US" sz="1800" dirty="0">
                <a:latin typeface="+mn-lt"/>
                <a:cs typeface="+mn-cs"/>
              </a:rPr>
              <a:t>)= 5,45/(p1-4)</a:t>
            </a:r>
            <a:endParaRPr lang="pt-BR" sz="1800" dirty="0">
              <a:latin typeface="+mn-lt"/>
              <a:cs typeface="+mn-cs"/>
            </a:endParaRPr>
          </a:p>
        </p:txBody>
      </p:sp>
      <p:sp>
        <p:nvSpPr>
          <p:cNvPr id="17" name="CaixaDeTexto 16"/>
          <p:cNvSpPr txBox="1"/>
          <p:nvPr/>
        </p:nvSpPr>
        <p:spPr>
          <a:xfrm>
            <a:off x="1524000" y="4714875"/>
            <a:ext cx="1770063" cy="369888"/>
          </a:xfrm>
          <a:prstGeom prst="rect">
            <a:avLst/>
          </a:prstGeom>
          <a:noFill/>
        </p:spPr>
        <p:txBody>
          <a:bodyPr wrap="none">
            <a:spAutoFit/>
          </a:bodyPr>
          <a:lstStyle/>
          <a:p>
            <a:pPr algn="ctr">
              <a:defRPr/>
            </a:pPr>
            <a:r>
              <a:rPr lang="en-US" sz="1800" dirty="0">
                <a:latin typeface="+mn-lt"/>
                <a:cs typeface="+mn-cs"/>
              </a:rPr>
              <a:t>p1 = -27,57  </a:t>
            </a:r>
            <a:endParaRPr lang="pt-BR" sz="1800" dirty="0">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ox(in)">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Título 1"/>
          <p:cNvSpPr>
            <a:spLocks noGrp="1"/>
          </p:cNvSpPr>
          <p:nvPr>
            <p:ph type="title" idx="4294967295"/>
          </p:nvPr>
        </p:nvSpPr>
        <p:spPr>
          <a:xfrm>
            <a:off x="600075" y="209550"/>
            <a:ext cx="9305925" cy="533400"/>
          </a:xfrm>
        </p:spPr>
        <p:txBody>
          <a:bodyPr/>
          <a:lstStyle/>
          <a:p>
            <a:r>
              <a:rPr lang="en-US"/>
              <a:t>Nise Pag.411 Ex.23</a:t>
            </a:r>
            <a:endParaRPr lang="pt-BR"/>
          </a:p>
        </p:txBody>
      </p:sp>
      <p:sp>
        <p:nvSpPr>
          <p:cNvPr id="638979" name="Espaço Reservado para Conteúdo 2"/>
          <p:cNvSpPr>
            <a:spLocks noGrp="1"/>
          </p:cNvSpPr>
          <p:nvPr>
            <p:ph idx="4294967295"/>
          </p:nvPr>
        </p:nvSpPr>
        <p:spPr>
          <a:xfrm>
            <a:off x="495300" y="857250"/>
            <a:ext cx="9410700" cy="5381625"/>
          </a:xfrm>
        </p:spPr>
        <p:txBody>
          <a:bodyPr/>
          <a:lstStyle/>
          <a:p>
            <a:r>
              <a:rPr lang="en-US"/>
              <a:t>Projeto do compensador de atraso</a:t>
            </a:r>
          </a:p>
          <a:p>
            <a:pPr lvl="1"/>
            <a:r>
              <a:rPr lang="pt-BR"/>
              <a:t>G(s) = K/[(s</a:t>
            </a:r>
            <a:r>
              <a:rPr lang="pt-BR" baseline="30000"/>
              <a:t>2</a:t>
            </a:r>
            <a:r>
              <a:rPr lang="pt-BR"/>
              <a:t>+4s+8)(s+10)]*[(s+3)/(s+27,57)]</a:t>
            </a:r>
            <a:endParaRPr lang="en-US"/>
          </a:p>
          <a:p>
            <a:pPr lvl="1"/>
            <a:r>
              <a:rPr lang="pt-BR"/>
              <a:t>s = -4 +/- 5,45j</a:t>
            </a:r>
          </a:p>
          <a:p>
            <a:pPr lvl="1"/>
            <a:r>
              <a:rPr lang="en-US"/>
              <a:t>K = abs(-1/gs) = 1088</a:t>
            </a:r>
          </a:p>
          <a:p>
            <a:pPr lvl="1"/>
            <a:r>
              <a:rPr lang="pt-BR"/>
              <a:t>G(s) = 1088/[(s</a:t>
            </a:r>
            <a:r>
              <a:rPr lang="pt-BR" baseline="30000"/>
              <a:t>2</a:t>
            </a:r>
            <a:r>
              <a:rPr lang="pt-BR"/>
              <a:t>+4s+8)(s+10)]*[(s+3)/(s+27,57)]</a:t>
            </a:r>
            <a:endParaRPr lang="en-US"/>
          </a:p>
          <a:p>
            <a:pPr lvl="1"/>
            <a:r>
              <a:rPr lang="en-US"/>
              <a:t>Kp atual : G(0) = 1,48</a:t>
            </a:r>
          </a:p>
          <a:p>
            <a:pPr lvl="1"/>
            <a:r>
              <a:rPr lang="en-US"/>
              <a:t>C</a:t>
            </a:r>
            <a:r>
              <a:rPr lang="en-US" baseline="-25000"/>
              <a:t>atraso</a:t>
            </a:r>
            <a:r>
              <a:rPr lang="en-US"/>
              <a:t>(s)=(s+a)/(s+b) ,  onde b&lt;a (polo vem antes)</a:t>
            </a:r>
            <a:endParaRPr lang="pt-BR"/>
          </a:p>
          <a:p>
            <a:pPr lvl="1"/>
            <a:r>
              <a:rPr lang="en-US"/>
              <a:t>Kp pedido : 10</a:t>
            </a:r>
          </a:p>
          <a:p>
            <a:pPr lvl="1"/>
            <a:r>
              <a:rPr lang="en-US"/>
              <a:t>Melhoria : 10/1,48 = 6,734</a:t>
            </a:r>
          </a:p>
          <a:p>
            <a:pPr lvl="1"/>
            <a:r>
              <a:rPr lang="en-US"/>
              <a:t>Considerando b = 0,01 -&gt; a = 0,01*6,734 = 0,06734</a:t>
            </a:r>
            <a:endParaRPr lang="pt-B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Título 1"/>
          <p:cNvSpPr>
            <a:spLocks noGrp="1"/>
          </p:cNvSpPr>
          <p:nvPr>
            <p:ph type="title" idx="4294967295"/>
          </p:nvPr>
        </p:nvSpPr>
        <p:spPr>
          <a:xfrm>
            <a:off x="600075" y="209550"/>
            <a:ext cx="9305925" cy="533400"/>
          </a:xfrm>
        </p:spPr>
        <p:txBody>
          <a:bodyPr/>
          <a:lstStyle/>
          <a:p>
            <a:r>
              <a:rPr lang="en-US"/>
              <a:t>Nise Pag.411 Ex.23 - Simulação</a:t>
            </a:r>
            <a:endParaRPr lang="pt-BR"/>
          </a:p>
        </p:txBody>
      </p:sp>
      <p:pic>
        <p:nvPicPr>
          <p:cNvPr id="640003" name="Picture 2"/>
          <p:cNvPicPr>
            <a:picLocks noChangeAspect="1" noChangeArrowheads="1"/>
          </p:cNvPicPr>
          <p:nvPr/>
        </p:nvPicPr>
        <p:blipFill>
          <a:blip r:embed="rId2" cstate="print"/>
          <a:srcRect/>
          <a:stretch>
            <a:fillRect/>
          </a:stretch>
        </p:blipFill>
        <p:spPr bwMode="auto">
          <a:xfrm>
            <a:off x="220663" y="1143000"/>
            <a:ext cx="9447212" cy="5072063"/>
          </a:xfrm>
          <a:prstGeom prst="rect">
            <a:avLst/>
          </a:prstGeom>
          <a:noFill/>
          <a:ln w="9525">
            <a:noFill/>
            <a:miter lim="800000"/>
            <a:headEnd/>
            <a:tailEnd/>
          </a:ln>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ítulo 1"/>
          <p:cNvSpPr>
            <a:spLocks noGrp="1"/>
          </p:cNvSpPr>
          <p:nvPr>
            <p:ph type="title"/>
          </p:nvPr>
        </p:nvSpPr>
        <p:spPr/>
        <p:txBody>
          <a:bodyPr/>
          <a:lstStyle/>
          <a:p>
            <a:r>
              <a:rPr lang="en-US"/>
              <a:t>Nise pag.411, ex.28</a:t>
            </a:r>
            <a:endParaRPr lang="pt-BR"/>
          </a:p>
        </p:txBody>
      </p:sp>
      <p:sp>
        <p:nvSpPr>
          <p:cNvPr id="641027" name="Espaço Reservado para Conteúdo 2"/>
          <p:cNvSpPr>
            <a:spLocks noGrp="1"/>
          </p:cNvSpPr>
          <p:nvPr>
            <p:ph idx="1"/>
          </p:nvPr>
        </p:nvSpPr>
        <p:spPr/>
        <p:txBody>
          <a:bodyPr/>
          <a:lstStyle/>
          <a:p>
            <a:r>
              <a:rPr lang="en-US"/>
              <a:t>G(s) = K/[s2+2s+0.25]</a:t>
            </a:r>
          </a:p>
          <a:p>
            <a:r>
              <a:rPr lang="en-US"/>
              <a:t>H(s) = (s+3)/(s+2)</a:t>
            </a:r>
          </a:p>
          <a:p>
            <a:r>
              <a:rPr lang="en-US"/>
              <a:t>ζ = 0,517 -&gt; s= -0.746+/-1.235j -&gt; K = 1.574 </a:t>
            </a:r>
          </a:p>
          <a:p>
            <a:r>
              <a:rPr lang="en-US"/>
              <a:t>T(s) = KG(s)/[1+KG(s)H(s)]</a:t>
            </a:r>
          </a:p>
          <a:p>
            <a:pPr lvl="1"/>
            <a:r>
              <a:rPr lang="en-US"/>
              <a:t>T(s)=(787s+1574)/(500s</a:t>
            </a:r>
            <a:r>
              <a:rPr lang="en-US" baseline="30000"/>
              <a:t>3</a:t>
            </a:r>
            <a:r>
              <a:rPr lang="en-US"/>
              <a:t>+2000s</a:t>
            </a:r>
            <a:r>
              <a:rPr lang="en-US" baseline="30000"/>
              <a:t>2</a:t>
            </a:r>
            <a:r>
              <a:rPr lang="en-US"/>
              <a:t>+2912s+2611)</a:t>
            </a:r>
          </a:p>
          <a:p>
            <a:r>
              <a:rPr lang="en-US"/>
              <a:t>Zeros de malha fechada : -2</a:t>
            </a:r>
          </a:p>
          <a:p>
            <a:r>
              <a:rPr lang="en-US"/>
              <a:t>Polos de malha fechada : -0.745+/-1.235j e 		-2.508</a:t>
            </a:r>
            <a:endParaRPr lang="pt-B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Título 1"/>
          <p:cNvSpPr>
            <a:spLocks noGrp="1"/>
          </p:cNvSpPr>
          <p:nvPr>
            <p:ph type="title"/>
          </p:nvPr>
        </p:nvSpPr>
        <p:spPr/>
        <p:txBody>
          <a:bodyPr/>
          <a:lstStyle/>
          <a:p>
            <a:r>
              <a:rPr lang="en-US"/>
              <a:t>Nise, ex.38, pag.413, compensação tacométrica</a:t>
            </a:r>
            <a:endParaRPr lang="pt-BR"/>
          </a:p>
        </p:txBody>
      </p:sp>
      <p:sp>
        <p:nvSpPr>
          <p:cNvPr id="642051" name="Espaço Reservado para Conteúdo 2"/>
          <p:cNvSpPr>
            <a:spLocks noGrp="1"/>
          </p:cNvSpPr>
          <p:nvPr>
            <p:ph idx="1"/>
          </p:nvPr>
        </p:nvSpPr>
        <p:spPr/>
        <p:txBody>
          <a:bodyPr/>
          <a:lstStyle/>
          <a:p>
            <a:r>
              <a:rPr lang="en-US"/>
              <a:t>Determine K e K</a:t>
            </a:r>
            <a:r>
              <a:rPr lang="en-US" baseline="-25000"/>
              <a:t>t</a:t>
            </a:r>
            <a:r>
              <a:rPr lang="en-US"/>
              <a:t> para que os polos da malha externa tenham </a:t>
            </a:r>
            <a:r>
              <a:rPr lang="el-GR"/>
              <a:t>ζ</a:t>
            </a:r>
            <a:r>
              <a:rPr lang="en-US"/>
              <a:t> = 0,5 e os polos da malha interna tenham </a:t>
            </a:r>
            <a:r>
              <a:rPr lang="el-GR"/>
              <a:t>ζ</a:t>
            </a:r>
            <a:r>
              <a:rPr lang="en-US"/>
              <a:t> = 0,8.</a:t>
            </a:r>
            <a:endParaRPr lang="pt-BR"/>
          </a:p>
        </p:txBody>
      </p:sp>
      <p:pic>
        <p:nvPicPr>
          <p:cNvPr id="642052" name="Picture 2"/>
          <p:cNvPicPr>
            <a:picLocks noChangeAspect="1" noChangeArrowheads="1"/>
          </p:cNvPicPr>
          <p:nvPr/>
        </p:nvPicPr>
        <p:blipFill>
          <a:blip r:embed="rId2" cstate="print"/>
          <a:srcRect/>
          <a:stretch>
            <a:fillRect/>
          </a:stretch>
        </p:blipFill>
        <p:spPr bwMode="auto">
          <a:xfrm>
            <a:off x="1700213" y="3071813"/>
            <a:ext cx="6610350" cy="3087687"/>
          </a:xfrm>
          <a:prstGeom prst="rect">
            <a:avLst/>
          </a:prstGeom>
          <a:noFill/>
          <a:ln w="12700">
            <a:noFill/>
            <a:miter lim="800000"/>
            <a:headEnd type="none" w="sm" len="sm"/>
            <a:tailEnd type="none" w="sm" len="sm"/>
          </a:ln>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Título 1"/>
          <p:cNvSpPr>
            <a:spLocks noGrp="1"/>
          </p:cNvSpPr>
          <p:nvPr>
            <p:ph type="title"/>
          </p:nvPr>
        </p:nvSpPr>
        <p:spPr/>
        <p:txBody>
          <a:bodyPr/>
          <a:lstStyle/>
          <a:p>
            <a:r>
              <a:rPr lang="en-US"/>
              <a:t>Nise, ex.38, pag.413, compensação tacométrica</a:t>
            </a:r>
            <a:endParaRPr lang="pt-BR"/>
          </a:p>
        </p:txBody>
      </p:sp>
      <p:sp>
        <p:nvSpPr>
          <p:cNvPr id="643075" name="Espaço Reservado para Conteúdo 2"/>
          <p:cNvSpPr>
            <a:spLocks noGrp="1"/>
          </p:cNvSpPr>
          <p:nvPr>
            <p:ph idx="1"/>
          </p:nvPr>
        </p:nvSpPr>
        <p:spPr/>
        <p:txBody>
          <a:bodyPr/>
          <a:lstStyle/>
          <a:p>
            <a:r>
              <a:rPr lang="en-US"/>
              <a:t>Na malha interna com </a:t>
            </a:r>
            <a:r>
              <a:rPr lang="el-GR"/>
              <a:t>ζ</a:t>
            </a:r>
            <a:r>
              <a:rPr lang="en-US"/>
              <a:t> = 0,8 teremos os polos em s</a:t>
            </a:r>
            <a:r>
              <a:rPr lang="en-US" baseline="-25000"/>
              <a:t>1,2</a:t>
            </a:r>
            <a:r>
              <a:rPr lang="en-US"/>
              <a:t> = -3,36+/-2,52j e em s = -0,28 e um 	K</a:t>
            </a:r>
            <a:r>
              <a:rPr lang="en-US" baseline="-25000"/>
              <a:t>t</a:t>
            </a:r>
            <a:r>
              <a:rPr lang="en-US"/>
              <a:t> = 8,52</a:t>
            </a:r>
          </a:p>
          <a:p>
            <a:r>
              <a:rPr lang="en-US"/>
              <a:t>G = 1/[(s+1)</a:t>
            </a:r>
            <a:r>
              <a:rPr lang="en-US" baseline="30000"/>
              <a:t>2</a:t>
            </a:r>
            <a:r>
              <a:rPr lang="en-US"/>
              <a:t>(s+5)] e H = 8,52s</a:t>
            </a:r>
          </a:p>
          <a:p>
            <a:r>
              <a:rPr lang="en-US"/>
              <a:t>Temos uma função de transferência para a malha externa de T(s) = 25/[25s</a:t>
            </a:r>
            <a:r>
              <a:rPr lang="en-US" baseline="30000"/>
              <a:t>3</a:t>
            </a:r>
            <a:r>
              <a:rPr lang="en-US"/>
              <a:t>+175s</a:t>
            </a:r>
            <a:r>
              <a:rPr lang="en-US" baseline="30000"/>
              <a:t>2</a:t>
            </a:r>
            <a:r>
              <a:rPr lang="en-US"/>
              <a:t>+488s+125]</a:t>
            </a:r>
          </a:p>
          <a:p>
            <a:r>
              <a:rPr lang="en-US"/>
              <a:t>Na malha externa com </a:t>
            </a:r>
            <a:r>
              <a:rPr lang="el-GR"/>
              <a:t>ζ</a:t>
            </a:r>
            <a:r>
              <a:rPr lang="en-US"/>
              <a:t> = 0,5 teremos um K ( obtido pelo root-locus ) de : 27.74</a:t>
            </a:r>
            <a:endParaRPr lang="pt-B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Título 1"/>
          <p:cNvSpPr>
            <a:spLocks noGrp="1"/>
          </p:cNvSpPr>
          <p:nvPr>
            <p:ph type="title"/>
          </p:nvPr>
        </p:nvSpPr>
        <p:spPr/>
        <p:txBody>
          <a:bodyPr/>
          <a:lstStyle/>
          <a:p>
            <a:r>
              <a:rPr lang="en-US"/>
              <a:t>Nise, pag.413, ex.39 – Compensação tacométrica</a:t>
            </a:r>
            <a:endParaRPr lang="pt-BR"/>
          </a:p>
        </p:txBody>
      </p:sp>
      <p:sp>
        <p:nvSpPr>
          <p:cNvPr id="644099" name="Espaço Reservado para Conteúdo 2"/>
          <p:cNvSpPr>
            <a:spLocks noGrp="1"/>
          </p:cNvSpPr>
          <p:nvPr>
            <p:ph idx="1"/>
          </p:nvPr>
        </p:nvSpPr>
        <p:spPr/>
        <p:txBody>
          <a:bodyPr/>
          <a:lstStyle/>
          <a:p>
            <a:r>
              <a:rPr lang="en-US"/>
              <a:t>Considere o sistema na figura. Obter K e K</a:t>
            </a:r>
            <a:r>
              <a:rPr lang="en-US" baseline="-25000"/>
              <a:t>t</a:t>
            </a:r>
            <a:r>
              <a:rPr lang="en-US"/>
              <a:t> para que o sistema a malha fechada tenha UP=4,32% e na malha secundária um </a:t>
            </a:r>
            <a:r>
              <a:rPr lang="el-GR"/>
              <a:t>ζ</a:t>
            </a:r>
            <a:r>
              <a:rPr lang="en-US"/>
              <a:t> = 0,8. Compare as respostas ao degrau com e sem a realimentação tacométrica</a:t>
            </a:r>
            <a:endParaRPr lang="pt-BR"/>
          </a:p>
        </p:txBody>
      </p:sp>
      <p:pic>
        <p:nvPicPr>
          <p:cNvPr id="644100" name="Picture 2"/>
          <p:cNvPicPr>
            <a:picLocks noChangeAspect="1" noChangeArrowheads="1"/>
          </p:cNvPicPr>
          <p:nvPr/>
        </p:nvPicPr>
        <p:blipFill>
          <a:blip r:embed="rId2" cstate="print"/>
          <a:srcRect/>
          <a:stretch>
            <a:fillRect/>
          </a:stretch>
        </p:blipFill>
        <p:spPr bwMode="auto">
          <a:xfrm>
            <a:off x="1452563" y="3746500"/>
            <a:ext cx="7253287" cy="2897188"/>
          </a:xfrm>
          <a:prstGeom prst="rect">
            <a:avLst/>
          </a:prstGeom>
          <a:noFill/>
          <a:ln w="12700">
            <a:noFill/>
            <a:miter lim="800000"/>
            <a:headEnd type="none" w="sm" len="sm"/>
            <a:tailEnd type="none" w="sm" len="sm"/>
          </a:ln>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ítulo 1"/>
          <p:cNvSpPr>
            <a:spLocks noGrp="1"/>
          </p:cNvSpPr>
          <p:nvPr>
            <p:ph type="title"/>
          </p:nvPr>
        </p:nvSpPr>
        <p:spPr/>
        <p:txBody>
          <a:bodyPr/>
          <a:lstStyle/>
          <a:p>
            <a:r>
              <a:rPr lang="en-US"/>
              <a:t>Pto de operação (sistema com o tacógrafo)</a:t>
            </a:r>
            <a:endParaRPr lang="pt-BR"/>
          </a:p>
        </p:txBody>
      </p:sp>
      <p:sp>
        <p:nvSpPr>
          <p:cNvPr id="645123" name="Espaço Reservado para Conteúdo 2"/>
          <p:cNvSpPr>
            <a:spLocks noGrp="1"/>
          </p:cNvSpPr>
          <p:nvPr>
            <p:ph idx="1"/>
          </p:nvPr>
        </p:nvSpPr>
        <p:spPr/>
        <p:txBody>
          <a:bodyPr/>
          <a:lstStyle/>
          <a:p>
            <a:r>
              <a:rPr lang="en-US"/>
              <a:t>Na malha interna : </a:t>
            </a:r>
            <a:r>
              <a:rPr lang="el-GR"/>
              <a:t>ζ</a:t>
            </a:r>
            <a:r>
              <a:rPr lang="en-US"/>
              <a:t> = 0,8 -&gt; </a:t>
            </a:r>
          </a:p>
          <a:p>
            <a:r>
              <a:rPr lang="en-US"/>
              <a:t>Pelo root-locus : s=-7,74+j5,93  -&gt; Kf = 38.16</a:t>
            </a:r>
          </a:p>
          <a:p>
            <a:r>
              <a:rPr lang="en-US"/>
              <a:t>Considerando que </a:t>
            </a:r>
          </a:p>
          <a:p>
            <a:pPr lvl="1"/>
            <a:r>
              <a:rPr lang="en-US"/>
              <a:t>G=1/[(s+1)(s+5)(s+10)] e H=Kf.s=38.16s</a:t>
            </a:r>
          </a:p>
          <a:p>
            <a:pPr lvl="1"/>
            <a:r>
              <a:rPr lang="en-US"/>
              <a:t>T(s)=G/[1+G.Kf.H]=25/(25s</a:t>
            </a:r>
            <a:r>
              <a:rPr lang="en-US" baseline="30000"/>
              <a:t>3</a:t>
            </a:r>
            <a:r>
              <a:rPr lang="en-US"/>
              <a:t>+400s</a:t>
            </a:r>
            <a:r>
              <a:rPr lang="en-US" baseline="30000"/>
              <a:t>2</a:t>
            </a:r>
            <a:r>
              <a:rPr lang="en-US"/>
              <a:t>+2579s+1250)</a:t>
            </a:r>
          </a:p>
          <a:p>
            <a:r>
              <a:rPr lang="en-US"/>
              <a:t>Teremos então na malha externa um sistema com : T(s) =25K/(25s</a:t>
            </a:r>
            <a:r>
              <a:rPr lang="en-US" baseline="30000"/>
              <a:t>3</a:t>
            </a:r>
            <a:r>
              <a:rPr lang="en-US"/>
              <a:t>+400s</a:t>
            </a:r>
            <a:r>
              <a:rPr lang="en-US" baseline="30000"/>
              <a:t>2</a:t>
            </a:r>
            <a:r>
              <a:rPr lang="en-US"/>
              <a:t>+2579s+1250)</a:t>
            </a:r>
          </a:p>
          <a:p>
            <a:r>
              <a:rPr lang="en-US"/>
              <a:t>Na malha externa : UP=4,32% -&gt; </a:t>
            </a:r>
            <a:r>
              <a:rPr lang="el-GR"/>
              <a:t>ζ</a:t>
            </a:r>
            <a:r>
              <a:rPr lang="en-US"/>
              <a:t> = 0,707</a:t>
            </a:r>
          </a:p>
          <a:p>
            <a:r>
              <a:rPr lang="en-US"/>
              <a:t>Para </a:t>
            </a:r>
            <a:r>
              <a:rPr lang="el-GR"/>
              <a:t>ζ</a:t>
            </a:r>
            <a:r>
              <a:rPr lang="en-US"/>
              <a:t> = 0,707 -&gt; s=-4,37+j4,37 -&gt; K = 233</a:t>
            </a:r>
            <a:endParaRPr lang="pt-B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Título 1"/>
          <p:cNvSpPr>
            <a:spLocks noGrp="1"/>
          </p:cNvSpPr>
          <p:nvPr>
            <p:ph type="title"/>
          </p:nvPr>
        </p:nvSpPr>
        <p:spPr/>
        <p:txBody>
          <a:bodyPr/>
          <a:lstStyle/>
          <a:p>
            <a:r>
              <a:rPr lang="en-US"/>
              <a:t>Pto de operação (sistema sem o tacógrafo)</a:t>
            </a:r>
            <a:endParaRPr lang="pt-BR"/>
          </a:p>
        </p:txBody>
      </p:sp>
      <p:sp>
        <p:nvSpPr>
          <p:cNvPr id="646147" name="Espaço Reservado para Conteúdo 2"/>
          <p:cNvSpPr>
            <a:spLocks noGrp="1"/>
          </p:cNvSpPr>
          <p:nvPr>
            <p:ph idx="1"/>
          </p:nvPr>
        </p:nvSpPr>
        <p:spPr>
          <a:xfrm>
            <a:off x="271463" y="857250"/>
            <a:ext cx="9410700" cy="5381625"/>
          </a:xfrm>
        </p:spPr>
        <p:txBody>
          <a:bodyPr/>
          <a:lstStyle/>
          <a:p>
            <a:r>
              <a:rPr lang="en-US"/>
              <a:t>Teremos na malha externa um sistema com : G(s) =K/[(s+1)(s+5)(s+10)]</a:t>
            </a:r>
          </a:p>
          <a:p>
            <a:endParaRPr lang="en-US"/>
          </a:p>
          <a:p>
            <a:r>
              <a:rPr lang="en-US"/>
              <a:t>Na malha externa : UP=4,32% -&gt; </a:t>
            </a:r>
            <a:r>
              <a:rPr lang="el-GR"/>
              <a:t>ζ</a:t>
            </a:r>
            <a:r>
              <a:rPr lang="en-US"/>
              <a:t> = 0,707</a:t>
            </a:r>
          </a:p>
          <a:p>
            <a:endParaRPr lang="en-US"/>
          </a:p>
          <a:p>
            <a:r>
              <a:rPr lang="en-US"/>
              <a:t>Para </a:t>
            </a:r>
            <a:r>
              <a:rPr lang="el-GR"/>
              <a:t>ζ</a:t>
            </a:r>
            <a:r>
              <a:rPr lang="en-US"/>
              <a:t> = 0,707 -&gt; s=-2,38+j2,38 -&gt; K = 77,73</a:t>
            </a:r>
          </a:p>
          <a:p>
            <a:endParaRPr lang="en-US"/>
          </a:p>
          <a:p>
            <a:r>
              <a:rPr lang="en-US"/>
              <a:t>A simulação a seguir compara a resposta ao degrau dos dois sistemas ( com e sem o tacógrafo)</a:t>
            </a:r>
            <a:endParaRPr lang="pt-B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980" y="260350"/>
            <a:ext cx="9634273" cy="533400"/>
          </a:xfrm>
        </p:spPr>
        <p:txBody>
          <a:bodyPr/>
          <a:lstStyle/>
          <a:p>
            <a:r>
              <a:rPr lang="en-US" dirty="0" err="1"/>
              <a:t>Nise</a:t>
            </a:r>
            <a:r>
              <a:rPr lang="en-US" dirty="0"/>
              <a:t>, </a:t>
            </a:r>
            <a:r>
              <a:rPr lang="en-US" dirty="0" err="1"/>
              <a:t>exemplo</a:t>
            </a:r>
            <a:r>
              <a:rPr lang="en-US" dirty="0"/>
              <a:t> 8.8, pag.324 (cont.)</a:t>
            </a:r>
            <a:endParaRPr lang="pt-BR" dirty="0"/>
          </a:p>
        </p:txBody>
      </p:sp>
      <p:sp>
        <p:nvSpPr>
          <p:cNvPr id="3" name="Espaço Reservado para Conteúdo 2"/>
          <p:cNvSpPr>
            <a:spLocks noGrp="1"/>
          </p:cNvSpPr>
          <p:nvPr>
            <p:ph idx="1"/>
          </p:nvPr>
        </p:nvSpPr>
        <p:spPr>
          <a:xfrm>
            <a:off x="116980" y="1000109"/>
            <a:ext cx="9634273" cy="5381625"/>
          </a:xfrm>
        </p:spPr>
        <p:txBody>
          <a:bodyPr/>
          <a:lstStyle/>
          <a:p>
            <a:r>
              <a:rPr lang="en-US" dirty="0"/>
              <a:t>Um dos </a:t>
            </a:r>
            <a:r>
              <a:rPr lang="en-US" dirty="0" err="1"/>
              <a:t>possíveis</a:t>
            </a:r>
            <a:r>
              <a:rPr lang="en-US" dirty="0"/>
              <a:t> </a:t>
            </a:r>
            <a:r>
              <a:rPr lang="en-US" dirty="0" err="1"/>
              <a:t>ganho</a:t>
            </a:r>
            <a:r>
              <a:rPr lang="en-US" dirty="0"/>
              <a:t> </a:t>
            </a:r>
            <a:r>
              <a:rPr lang="en-US" dirty="0" err="1"/>
              <a:t>fica</a:t>
            </a:r>
            <a:r>
              <a:rPr lang="en-US" dirty="0"/>
              <a:t> </a:t>
            </a:r>
            <a:r>
              <a:rPr lang="en-US" dirty="0" err="1"/>
              <a:t>próximo</a:t>
            </a:r>
            <a:r>
              <a:rPr lang="en-US" dirty="0"/>
              <a:t> a 40. Para </a:t>
            </a:r>
            <a:r>
              <a:rPr lang="en-US" dirty="0" err="1"/>
              <a:t>melhor</a:t>
            </a:r>
            <a:r>
              <a:rPr lang="en-US" dirty="0"/>
              <a:t> </a:t>
            </a:r>
            <a:r>
              <a:rPr lang="en-US" dirty="0" err="1"/>
              <a:t>detalhar</a:t>
            </a:r>
            <a:r>
              <a:rPr lang="en-US" dirty="0"/>
              <a:t> a </a:t>
            </a:r>
            <a:r>
              <a:rPr lang="en-US" dirty="0" err="1"/>
              <a:t>região</a:t>
            </a:r>
            <a:r>
              <a:rPr lang="en-US" dirty="0"/>
              <a:t> </a:t>
            </a:r>
            <a:r>
              <a:rPr lang="en-US" dirty="0" err="1"/>
              <a:t>fazemos</a:t>
            </a:r>
            <a:r>
              <a:rPr lang="en-US" dirty="0"/>
              <a:t> :</a:t>
            </a:r>
          </a:p>
          <a:p>
            <a:pPr lvl="1"/>
            <a:r>
              <a:rPr lang="en-US" dirty="0"/>
              <a:t>K=38:0.1:42; </a:t>
            </a:r>
            <a:r>
              <a:rPr lang="en-US" dirty="0" err="1"/>
              <a:t>rlocus</a:t>
            </a:r>
            <a:r>
              <a:rPr lang="en-US" dirty="0"/>
              <a:t>(GH,K);</a:t>
            </a:r>
            <a:r>
              <a:rPr lang="en-US" dirty="0" err="1"/>
              <a:t>sgrid</a:t>
            </a:r>
            <a:r>
              <a:rPr lang="en-US" dirty="0"/>
              <a:t>(</a:t>
            </a:r>
            <a:r>
              <a:rPr lang="en-US" dirty="0" err="1"/>
              <a:t>z,wn</a:t>
            </a:r>
            <a:r>
              <a:rPr lang="en-US" dirty="0"/>
              <a:t>);</a:t>
            </a:r>
          </a:p>
          <a:p>
            <a:pPr lvl="1"/>
            <a:r>
              <a:rPr lang="en-US" dirty="0"/>
              <a:t> axis([-6 -4 3 4])</a:t>
            </a:r>
          </a:p>
          <a:p>
            <a:pPr lvl="1"/>
            <a:r>
              <a:rPr lang="en-US" dirty="0" err="1"/>
              <a:t>Neste</a:t>
            </a:r>
            <a:r>
              <a:rPr lang="en-US" dirty="0"/>
              <a:t> </a:t>
            </a:r>
            <a:r>
              <a:rPr lang="en-US" dirty="0" err="1"/>
              <a:t>caso</a:t>
            </a:r>
            <a:r>
              <a:rPr lang="en-US" dirty="0"/>
              <a:t> 							K</a:t>
            </a:r>
            <a:r>
              <a:rPr lang="en-US" baseline="-25000" dirty="0"/>
              <a:t>3</a:t>
            </a:r>
            <a:r>
              <a:rPr lang="en-US" dirty="0"/>
              <a:t>=39,6</a:t>
            </a:r>
            <a:endParaRPr lang="pt-BR" dirty="0"/>
          </a:p>
        </p:txBody>
      </p:sp>
      <p:pic>
        <p:nvPicPr>
          <p:cNvPr id="2050" name="Picture 2"/>
          <p:cNvPicPr>
            <a:picLocks noChangeAspect="1" noChangeArrowheads="1"/>
          </p:cNvPicPr>
          <p:nvPr/>
        </p:nvPicPr>
        <p:blipFill>
          <a:blip r:embed="rId2" cstate="print"/>
          <a:srcRect/>
          <a:stretch>
            <a:fillRect/>
          </a:stretch>
        </p:blipFill>
        <p:spPr bwMode="auto">
          <a:xfrm>
            <a:off x="3946915" y="2643210"/>
            <a:ext cx="5778500" cy="4000500"/>
          </a:xfrm>
          <a:prstGeom prst="rect">
            <a:avLst/>
          </a:prstGeom>
          <a:solidFill>
            <a:schemeClr val="bg1"/>
          </a:solidFill>
          <a:ln w="9525">
            <a:noFill/>
            <a:miter lim="800000"/>
            <a:headEnd/>
            <a:tailEnd/>
          </a:ln>
          <a:effectLst/>
        </p:spPr>
      </p:pic>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ítulo 1"/>
          <p:cNvSpPr>
            <a:spLocks noGrp="1"/>
          </p:cNvSpPr>
          <p:nvPr>
            <p:ph type="title"/>
          </p:nvPr>
        </p:nvSpPr>
        <p:spPr/>
        <p:txBody>
          <a:bodyPr/>
          <a:lstStyle/>
          <a:p>
            <a:r>
              <a:rPr lang="en-US"/>
              <a:t>Simulação – Sistemas com e sem o tacógrafo</a:t>
            </a:r>
            <a:endParaRPr lang="pt-BR"/>
          </a:p>
        </p:txBody>
      </p:sp>
      <p:pic>
        <p:nvPicPr>
          <p:cNvPr id="647171" name="Picture 2"/>
          <p:cNvPicPr>
            <a:picLocks noChangeAspect="1" noChangeArrowheads="1"/>
          </p:cNvPicPr>
          <p:nvPr/>
        </p:nvPicPr>
        <p:blipFill>
          <a:blip r:embed="rId2" cstate="print"/>
          <a:srcRect/>
          <a:stretch>
            <a:fillRect/>
          </a:stretch>
        </p:blipFill>
        <p:spPr bwMode="auto">
          <a:xfrm>
            <a:off x="238125" y="1282700"/>
            <a:ext cx="9499600" cy="5003800"/>
          </a:xfrm>
          <a:prstGeom prst="rect">
            <a:avLst/>
          </a:prstGeom>
          <a:noFill/>
          <a:ln w="9525">
            <a:noFill/>
            <a:miter lim="800000"/>
            <a:headEnd/>
            <a:tailEnd/>
          </a:ln>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bwMode="auto">
          <a:xfrm>
            <a:off x="327025" y="209550"/>
            <a:ext cx="9305925" cy="533400"/>
          </a:xfrm>
          <a:prstGeom prst="rect">
            <a:avLst/>
          </a:prstGeom>
          <a:noFill/>
          <a:ln w="9525">
            <a:noFill/>
            <a:miter lim="800000"/>
            <a:headEnd/>
            <a:tailEnd/>
          </a:ln>
        </p:spPr>
        <p:txBody>
          <a:bodyPr lIns="46800" rIns="46800" anchor="ctr"/>
          <a:lstStyle/>
          <a:p>
            <a:pPr eaLnBrk="0" hangingPunct="0">
              <a:lnSpc>
                <a:spcPct val="80000"/>
              </a:lnSpc>
              <a:defRPr/>
            </a:pPr>
            <a:r>
              <a:rPr lang="en-US" b="1" kern="0" dirty="0" err="1">
                <a:solidFill>
                  <a:srgbClr val="00326E"/>
                </a:solidFill>
                <a:latin typeface="+mj-lt"/>
                <a:ea typeface="+mj-ea"/>
                <a:cs typeface="+mj-cs"/>
              </a:rPr>
              <a:t>Nise</a:t>
            </a:r>
            <a:r>
              <a:rPr lang="en-US" b="1" kern="0" dirty="0">
                <a:solidFill>
                  <a:srgbClr val="00326E"/>
                </a:solidFill>
                <a:latin typeface="+mj-lt"/>
                <a:ea typeface="+mj-ea"/>
                <a:cs typeface="+mj-cs"/>
              </a:rPr>
              <a:t> Pag.414 Ex.40 </a:t>
            </a:r>
            <a:r>
              <a:rPr lang="en-US" b="1" kern="0" dirty="0" err="1">
                <a:solidFill>
                  <a:srgbClr val="00326E"/>
                </a:solidFill>
                <a:latin typeface="+mj-lt"/>
                <a:ea typeface="+mj-ea"/>
                <a:cs typeface="+mj-cs"/>
              </a:rPr>
              <a:t>Sistema</a:t>
            </a:r>
            <a:r>
              <a:rPr lang="en-US" b="1" kern="0" dirty="0">
                <a:solidFill>
                  <a:srgbClr val="00326E"/>
                </a:solidFill>
                <a:latin typeface="+mj-lt"/>
                <a:ea typeface="+mj-ea"/>
                <a:cs typeface="+mj-cs"/>
              </a:rPr>
              <a:t> de </a:t>
            </a:r>
            <a:r>
              <a:rPr lang="en-US" b="1" kern="0" dirty="0" err="1">
                <a:solidFill>
                  <a:srgbClr val="00326E"/>
                </a:solidFill>
                <a:latin typeface="+mj-lt"/>
                <a:ea typeface="+mj-ea"/>
                <a:cs typeface="+mj-cs"/>
              </a:rPr>
              <a:t>Controle</a:t>
            </a:r>
            <a:r>
              <a:rPr lang="en-US" b="1" kern="0" dirty="0">
                <a:solidFill>
                  <a:srgbClr val="00326E"/>
                </a:solidFill>
                <a:latin typeface="+mj-lt"/>
                <a:ea typeface="+mj-ea"/>
                <a:cs typeface="+mj-cs"/>
              </a:rPr>
              <a:t> de </a:t>
            </a:r>
            <a:r>
              <a:rPr lang="en-US" b="1" kern="0" dirty="0" err="1">
                <a:solidFill>
                  <a:srgbClr val="00326E"/>
                </a:solidFill>
                <a:latin typeface="+mj-lt"/>
                <a:ea typeface="+mj-ea"/>
                <a:cs typeface="+mj-cs"/>
              </a:rPr>
              <a:t>Posicionamento</a:t>
            </a:r>
            <a:r>
              <a:rPr lang="en-US" b="1" kern="0" dirty="0">
                <a:solidFill>
                  <a:srgbClr val="00326E"/>
                </a:solidFill>
                <a:latin typeface="+mj-lt"/>
                <a:ea typeface="+mj-ea"/>
                <a:cs typeface="+mj-cs"/>
              </a:rPr>
              <a:t> de Disco</a:t>
            </a:r>
            <a:endParaRPr lang="pt-BR" b="1" kern="0" dirty="0">
              <a:solidFill>
                <a:srgbClr val="00326E"/>
              </a:solidFill>
              <a:latin typeface="+mj-lt"/>
              <a:ea typeface="+mj-ea"/>
              <a:cs typeface="+mj-cs"/>
            </a:endParaRPr>
          </a:p>
        </p:txBody>
      </p:sp>
      <p:sp>
        <p:nvSpPr>
          <p:cNvPr id="648195" name="Espaço Reservado para Conteúdo 3"/>
          <p:cNvSpPr>
            <a:spLocks noGrp="1"/>
          </p:cNvSpPr>
          <p:nvPr>
            <p:ph idx="1"/>
          </p:nvPr>
        </p:nvSpPr>
        <p:spPr>
          <a:xfrm>
            <a:off x="271463" y="1196975"/>
            <a:ext cx="4610100" cy="5381625"/>
          </a:xfrm>
        </p:spPr>
        <p:txBody>
          <a:bodyPr/>
          <a:lstStyle/>
          <a:p>
            <a:r>
              <a:rPr lang="en-US"/>
              <a:t>Considere o sistema abaixo e determine :</a:t>
            </a:r>
          </a:p>
          <a:p>
            <a:pPr lvl="1"/>
            <a:r>
              <a:rPr lang="en-US"/>
              <a:t>K para um T</a:t>
            </a:r>
            <a:r>
              <a:rPr lang="en-US" baseline="-25000"/>
              <a:t>s</a:t>
            </a:r>
            <a:r>
              <a:rPr lang="en-US"/>
              <a:t> = 0,1s</a:t>
            </a:r>
          </a:p>
          <a:p>
            <a:pPr lvl="1"/>
            <a:r>
              <a:rPr lang="en-US"/>
              <a:t>Calcule a UP</a:t>
            </a:r>
          </a:p>
          <a:p>
            <a:pPr lvl="1"/>
            <a:r>
              <a:rPr lang="en-US"/>
              <a:t>Mantento a UP projete um compensador de avanço de fase para obter T</a:t>
            </a:r>
            <a:r>
              <a:rPr lang="en-US" baseline="-25000"/>
              <a:t>s</a:t>
            </a:r>
            <a:r>
              <a:rPr lang="en-US"/>
              <a:t> = 0,05s sem alterar a UP</a:t>
            </a:r>
            <a:endParaRPr lang="pt-BR"/>
          </a:p>
        </p:txBody>
      </p:sp>
      <p:pic>
        <p:nvPicPr>
          <p:cNvPr id="648196" name="Picture 2"/>
          <p:cNvPicPr>
            <a:picLocks noChangeAspect="1" noChangeArrowheads="1"/>
          </p:cNvPicPr>
          <p:nvPr/>
        </p:nvPicPr>
        <p:blipFill>
          <a:blip r:embed="rId2" cstate="print"/>
          <a:srcRect/>
          <a:stretch>
            <a:fillRect/>
          </a:stretch>
        </p:blipFill>
        <p:spPr bwMode="auto">
          <a:xfrm>
            <a:off x="4881563" y="1371600"/>
            <a:ext cx="4610100" cy="4383088"/>
          </a:xfrm>
          <a:prstGeom prst="rect">
            <a:avLst/>
          </a:prstGeom>
          <a:noFill/>
          <a:ln w="12700">
            <a:noFill/>
            <a:miter lim="800000"/>
            <a:headEnd type="none" w="sm" len="sm"/>
            <a:tailEnd type="none" w="sm" len="sm"/>
          </a:ln>
        </p:spPr>
      </p:pic>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Título 1"/>
          <p:cNvSpPr>
            <a:spLocks noGrp="1"/>
          </p:cNvSpPr>
          <p:nvPr>
            <p:ph type="title"/>
          </p:nvPr>
        </p:nvSpPr>
        <p:spPr/>
        <p:txBody>
          <a:bodyPr/>
          <a:lstStyle/>
          <a:p>
            <a:r>
              <a:rPr lang="en-US"/>
              <a:t>Resolução – Determinação do ponto de operação</a:t>
            </a:r>
            <a:endParaRPr lang="pt-BR"/>
          </a:p>
        </p:txBody>
      </p:sp>
      <p:sp>
        <p:nvSpPr>
          <p:cNvPr id="649219" name="Espaço Reservado para Conteúdo 2"/>
          <p:cNvSpPr>
            <a:spLocks noGrp="1"/>
          </p:cNvSpPr>
          <p:nvPr>
            <p:ph idx="1"/>
          </p:nvPr>
        </p:nvSpPr>
        <p:spPr/>
        <p:txBody>
          <a:bodyPr/>
          <a:lstStyle/>
          <a:p>
            <a:r>
              <a:rPr lang="en-US"/>
              <a:t>T</a:t>
            </a:r>
            <a:r>
              <a:rPr lang="en-US" baseline="-25000"/>
              <a:t>s</a:t>
            </a:r>
            <a:r>
              <a:rPr lang="en-US"/>
              <a:t> = 4/</a:t>
            </a:r>
            <a:r>
              <a:rPr lang="el-GR"/>
              <a:t>σ</a:t>
            </a:r>
            <a:r>
              <a:rPr lang="en-US" baseline="-25000"/>
              <a:t>d</a:t>
            </a:r>
            <a:r>
              <a:rPr lang="en-US"/>
              <a:t> -&gt; 0,1 = 4/</a:t>
            </a:r>
            <a:r>
              <a:rPr lang="el-GR"/>
              <a:t>σ</a:t>
            </a:r>
            <a:r>
              <a:rPr lang="en-US" baseline="-25000"/>
              <a:t>d</a:t>
            </a:r>
            <a:r>
              <a:rPr lang="en-US"/>
              <a:t> -&gt; </a:t>
            </a:r>
            <a:r>
              <a:rPr lang="el-GR"/>
              <a:t>σ</a:t>
            </a:r>
            <a:r>
              <a:rPr lang="en-US" baseline="-25000"/>
              <a:t>d</a:t>
            </a:r>
            <a:r>
              <a:rPr lang="en-US"/>
              <a:t> = 4/0,1 = 40</a:t>
            </a:r>
          </a:p>
          <a:p>
            <a:r>
              <a:rPr lang="en-US"/>
              <a:t>Devemos agora procurar no rootlocus o ganho para se obter um ponto de operação com parte real = -40</a:t>
            </a:r>
          </a:p>
          <a:p>
            <a:pPr lvl="1"/>
            <a:r>
              <a:rPr lang="en-US"/>
              <a:t>s  = -40+a.j</a:t>
            </a:r>
          </a:p>
          <a:p>
            <a:pPr lvl="1"/>
            <a:r>
              <a:rPr lang="en-US"/>
              <a:t>GH = 20000/[(s+500)(s+800)s(s+100)] /// K = -1/GH</a:t>
            </a:r>
          </a:p>
          <a:p>
            <a:pPr lvl="1"/>
            <a:r>
              <a:rPr lang="en-US"/>
              <a:t>Theta = carg(K) /// Valor = tan(Theta)</a:t>
            </a:r>
          </a:p>
          <a:p>
            <a:pPr lvl="1"/>
            <a:r>
              <a:rPr lang="en-US"/>
              <a:t>solve(valor=0,a) /// a = +/-57,25</a:t>
            </a:r>
          </a:p>
          <a:p>
            <a:pPr lvl="1"/>
            <a:r>
              <a:rPr lang="en-US"/>
              <a:t>K = 1/GH(s=-40+57,25j) -&gt; |K|= 102.309</a:t>
            </a:r>
            <a:endParaRPr lang="pt-B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Título 1"/>
          <p:cNvSpPr>
            <a:spLocks noGrp="1"/>
          </p:cNvSpPr>
          <p:nvPr>
            <p:ph type="title"/>
          </p:nvPr>
        </p:nvSpPr>
        <p:spPr/>
        <p:txBody>
          <a:bodyPr/>
          <a:lstStyle/>
          <a:p>
            <a:r>
              <a:rPr lang="en-US"/>
              <a:t>Resolução – Determinação do UP</a:t>
            </a:r>
            <a:endParaRPr lang="pt-BR"/>
          </a:p>
        </p:txBody>
      </p:sp>
      <p:sp>
        <p:nvSpPr>
          <p:cNvPr id="650243" name="Espaço Reservado para Conteúdo 2"/>
          <p:cNvSpPr>
            <a:spLocks noGrp="1"/>
          </p:cNvSpPr>
          <p:nvPr>
            <p:ph idx="1"/>
          </p:nvPr>
        </p:nvSpPr>
        <p:spPr/>
        <p:txBody>
          <a:bodyPr/>
          <a:lstStyle/>
          <a:p>
            <a:r>
              <a:rPr lang="el-GR"/>
              <a:t>σ</a:t>
            </a:r>
            <a:r>
              <a:rPr lang="en-US" baseline="-25000"/>
              <a:t>d</a:t>
            </a:r>
            <a:r>
              <a:rPr lang="en-US"/>
              <a:t> = -40 // </a:t>
            </a:r>
            <a:r>
              <a:rPr lang="el-GR"/>
              <a:t>ω</a:t>
            </a:r>
            <a:r>
              <a:rPr lang="en-US" baseline="-25000"/>
              <a:t>d</a:t>
            </a:r>
            <a:r>
              <a:rPr lang="en-US"/>
              <a:t> = 57.25</a:t>
            </a:r>
          </a:p>
          <a:p>
            <a:r>
              <a:rPr lang="el-GR"/>
              <a:t>σ</a:t>
            </a:r>
            <a:r>
              <a:rPr lang="en-US" baseline="-25000"/>
              <a:t>d</a:t>
            </a:r>
            <a:r>
              <a:rPr lang="en-US"/>
              <a:t> = </a:t>
            </a:r>
            <a:r>
              <a:rPr lang="el-GR"/>
              <a:t>ζ</a:t>
            </a:r>
            <a:r>
              <a:rPr lang="en-US"/>
              <a:t>.</a:t>
            </a:r>
            <a:r>
              <a:rPr lang="el-GR"/>
              <a:t>ω</a:t>
            </a:r>
            <a:r>
              <a:rPr lang="en-US" baseline="-25000"/>
              <a:t>n</a:t>
            </a:r>
            <a:r>
              <a:rPr lang="en-US"/>
              <a:t> // </a:t>
            </a:r>
            <a:r>
              <a:rPr lang="el-GR"/>
              <a:t>ω</a:t>
            </a:r>
            <a:r>
              <a:rPr lang="en-US" baseline="-25000"/>
              <a:t>d</a:t>
            </a:r>
            <a:r>
              <a:rPr lang="en-US"/>
              <a:t> = </a:t>
            </a:r>
            <a:r>
              <a:rPr lang="el-GR"/>
              <a:t>ω</a:t>
            </a:r>
            <a:r>
              <a:rPr lang="en-US" baseline="-25000"/>
              <a:t>n</a:t>
            </a:r>
            <a:r>
              <a:rPr lang="en-US"/>
              <a:t>.√(1-</a:t>
            </a:r>
            <a:r>
              <a:rPr lang="el-GR"/>
              <a:t>ζ</a:t>
            </a:r>
            <a:r>
              <a:rPr lang="en-US" baseline="30000"/>
              <a:t>2</a:t>
            </a:r>
            <a:r>
              <a:rPr lang="en-US"/>
              <a:t>)</a:t>
            </a:r>
          </a:p>
          <a:p>
            <a:r>
              <a:rPr lang="en-US"/>
              <a:t>-&gt; </a:t>
            </a:r>
            <a:r>
              <a:rPr lang="el-GR"/>
              <a:t>ζ</a:t>
            </a:r>
            <a:r>
              <a:rPr lang="en-US"/>
              <a:t> = 0,573 -&gt; UP = 5%</a:t>
            </a:r>
          </a:p>
          <a:p>
            <a:r>
              <a:rPr lang="en-US"/>
              <a:t>Queremos agora T</a:t>
            </a:r>
            <a:r>
              <a:rPr lang="en-US" baseline="-25000"/>
              <a:t>s</a:t>
            </a:r>
            <a:r>
              <a:rPr lang="en-US"/>
              <a:t> = 0.05 com o mesmo UP</a:t>
            </a:r>
          </a:p>
          <a:p>
            <a:r>
              <a:rPr lang="en-US"/>
              <a:t>Neste caso nosso novo ponto de operação será :</a:t>
            </a:r>
          </a:p>
          <a:p>
            <a:pPr lvl="1"/>
            <a:r>
              <a:rPr lang="en-US"/>
              <a:t>Real : </a:t>
            </a:r>
            <a:r>
              <a:rPr lang="el-GR"/>
              <a:t>σ</a:t>
            </a:r>
            <a:r>
              <a:rPr lang="en-US" baseline="-25000"/>
              <a:t>d</a:t>
            </a:r>
            <a:r>
              <a:rPr lang="en-US"/>
              <a:t> = -4/T</a:t>
            </a:r>
            <a:r>
              <a:rPr lang="en-US" baseline="-25000"/>
              <a:t>s</a:t>
            </a:r>
            <a:r>
              <a:rPr lang="en-US"/>
              <a:t>=-80 // </a:t>
            </a:r>
            <a:r>
              <a:rPr lang="el-GR"/>
              <a:t>θ</a:t>
            </a:r>
            <a:r>
              <a:rPr lang="en-US"/>
              <a:t> = acos(0.573) = 55,04</a:t>
            </a:r>
            <a:r>
              <a:rPr lang="en-US" baseline="30000"/>
              <a:t>o</a:t>
            </a:r>
          </a:p>
          <a:p>
            <a:pPr lvl="1"/>
            <a:r>
              <a:rPr lang="en-US"/>
              <a:t>Imag : </a:t>
            </a:r>
            <a:r>
              <a:rPr lang="el-GR"/>
              <a:t>ω</a:t>
            </a:r>
            <a:r>
              <a:rPr lang="en-US" baseline="-25000"/>
              <a:t>d</a:t>
            </a:r>
            <a:r>
              <a:rPr lang="en-US"/>
              <a:t> = tg(55,04)*80 = 114,42</a:t>
            </a:r>
            <a:r>
              <a:rPr lang="en-US" baseline="30000"/>
              <a:t>o</a:t>
            </a:r>
            <a:r>
              <a:rPr lang="en-US"/>
              <a:t> </a:t>
            </a:r>
          </a:p>
          <a:p>
            <a:pPr lvl="1"/>
            <a:r>
              <a:rPr lang="en-US"/>
              <a:t>s = -80 + 114,42.j</a:t>
            </a:r>
          </a:p>
          <a:p>
            <a:endParaRPr lang="pt-B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Título 1"/>
          <p:cNvSpPr>
            <a:spLocks noGrp="1"/>
          </p:cNvSpPr>
          <p:nvPr>
            <p:ph type="title"/>
          </p:nvPr>
        </p:nvSpPr>
        <p:spPr/>
        <p:txBody>
          <a:bodyPr/>
          <a:lstStyle/>
          <a:p>
            <a:r>
              <a:rPr lang="en-US"/>
              <a:t>Cálculo do comp. PD (s+a)/(s+b)</a:t>
            </a:r>
            <a:endParaRPr lang="pt-BR"/>
          </a:p>
        </p:txBody>
      </p:sp>
      <p:sp>
        <p:nvSpPr>
          <p:cNvPr id="651267" name="Espaço Reservado para Conteúdo 2"/>
          <p:cNvSpPr>
            <a:spLocks noGrp="1"/>
          </p:cNvSpPr>
          <p:nvPr>
            <p:ph idx="1"/>
          </p:nvPr>
        </p:nvSpPr>
        <p:spPr/>
        <p:txBody>
          <a:bodyPr/>
          <a:lstStyle/>
          <a:p>
            <a:pPr marL="342900" lvl="1" indent="-342900">
              <a:buFontTx/>
              <a:buChar char="•"/>
            </a:pPr>
            <a:r>
              <a:rPr lang="en-US"/>
              <a:t>s = -80 + 114,42.j</a:t>
            </a:r>
          </a:p>
          <a:p>
            <a:pPr marL="342900" lvl="1" indent="-342900">
              <a:buFontTx/>
              <a:buChar char="•"/>
            </a:pPr>
            <a:endParaRPr lang="en-US"/>
          </a:p>
          <a:p>
            <a:pPr marL="342900" lvl="1" indent="-342900">
              <a:buFontTx/>
              <a:buChar char="•"/>
            </a:pPr>
            <a:r>
              <a:rPr lang="en-US"/>
              <a:t>Fazendo a = 100 ( para cancelar o pólo dominante )</a:t>
            </a:r>
          </a:p>
          <a:p>
            <a:pPr marL="342900" lvl="1" indent="-342900">
              <a:buFontTx/>
              <a:buChar char="•"/>
            </a:pPr>
            <a:endParaRPr lang="en-US"/>
          </a:p>
          <a:p>
            <a:pPr marL="342900" lvl="1" indent="-342900">
              <a:buFontTx/>
              <a:buChar char="•"/>
            </a:pPr>
            <a:r>
              <a:rPr lang="en-US"/>
              <a:t>GH = 1/[(s+800)(s+500)s] // arg(GH) = -149</a:t>
            </a:r>
            <a:r>
              <a:rPr lang="en-US" baseline="30000"/>
              <a:t>o</a:t>
            </a:r>
            <a:r>
              <a:rPr lang="en-US"/>
              <a:t> </a:t>
            </a:r>
          </a:p>
          <a:p>
            <a:endParaRPr lang="en-US"/>
          </a:p>
          <a:p>
            <a:r>
              <a:rPr lang="en-US"/>
              <a:t>-arg(polo)-149</a:t>
            </a:r>
            <a:r>
              <a:rPr lang="en-US" baseline="30000"/>
              <a:t>o</a:t>
            </a:r>
            <a:r>
              <a:rPr lang="en-US"/>
              <a:t> = -180 -&gt; arg(polo) = 30,77</a:t>
            </a:r>
            <a:r>
              <a:rPr lang="en-US" baseline="30000"/>
              <a:t>o</a:t>
            </a:r>
            <a:r>
              <a:rPr lang="en-US"/>
              <a:t> </a:t>
            </a:r>
          </a:p>
          <a:p>
            <a:endParaRPr lang="en-US"/>
          </a:p>
          <a:p>
            <a:r>
              <a:rPr lang="en-US"/>
              <a:t>Por geometria ( slide a seguir ) determinamos b</a:t>
            </a:r>
            <a:endParaRPr lang="pt-B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Título 1"/>
          <p:cNvSpPr>
            <a:spLocks noGrp="1"/>
          </p:cNvSpPr>
          <p:nvPr>
            <p:ph type="title"/>
          </p:nvPr>
        </p:nvSpPr>
        <p:spPr/>
        <p:txBody>
          <a:bodyPr/>
          <a:lstStyle/>
          <a:p>
            <a:r>
              <a:rPr lang="en-US"/>
              <a:t>4o) Determ. o polo do controlador de avanço de fase</a:t>
            </a:r>
            <a:endParaRPr lang="pt-BR"/>
          </a:p>
        </p:txBody>
      </p:sp>
      <p:cxnSp>
        <p:nvCxnSpPr>
          <p:cNvPr id="10" name="Conector de seta reta 9"/>
          <p:cNvCxnSpPr/>
          <p:nvPr/>
        </p:nvCxnSpPr>
        <p:spPr>
          <a:xfrm rot="5400000">
            <a:off x="2917031" y="3750469"/>
            <a:ext cx="4645025" cy="158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1952625" y="3571875"/>
            <a:ext cx="70723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4595813" y="2500313"/>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1" name="CaixaDeTexto 10"/>
          <p:cNvSpPr txBox="1"/>
          <p:nvPr/>
        </p:nvSpPr>
        <p:spPr>
          <a:xfrm>
            <a:off x="4502150" y="3571875"/>
            <a:ext cx="450850" cy="276225"/>
          </a:xfrm>
          <a:prstGeom prst="rect">
            <a:avLst/>
          </a:prstGeom>
          <a:noFill/>
        </p:spPr>
        <p:txBody>
          <a:bodyPr wrap="none">
            <a:spAutoFit/>
          </a:bodyPr>
          <a:lstStyle/>
          <a:p>
            <a:pPr algn="ctr">
              <a:defRPr/>
            </a:pPr>
            <a:r>
              <a:rPr lang="en-US" sz="1200" dirty="0">
                <a:latin typeface="+mn-lt"/>
                <a:cs typeface="+mn-cs"/>
              </a:rPr>
              <a:t>-80</a:t>
            </a:r>
            <a:endParaRPr lang="pt-BR" sz="1200" dirty="0">
              <a:latin typeface="+mn-lt"/>
              <a:cs typeface="+mn-cs"/>
            </a:endParaRPr>
          </a:p>
        </p:txBody>
      </p:sp>
      <p:sp>
        <p:nvSpPr>
          <p:cNvPr id="17" name="CaixaDeTexto 16"/>
          <p:cNvSpPr txBox="1"/>
          <p:nvPr/>
        </p:nvSpPr>
        <p:spPr>
          <a:xfrm>
            <a:off x="5453063" y="2500313"/>
            <a:ext cx="909637" cy="276225"/>
          </a:xfrm>
          <a:prstGeom prst="rect">
            <a:avLst/>
          </a:prstGeom>
          <a:noFill/>
        </p:spPr>
        <p:txBody>
          <a:bodyPr wrap="none">
            <a:spAutoFit/>
          </a:bodyPr>
          <a:lstStyle/>
          <a:p>
            <a:pPr algn="ctr">
              <a:defRPr/>
            </a:pPr>
            <a:r>
              <a:rPr lang="en-US" sz="1200" dirty="0">
                <a:latin typeface="+mn-lt"/>
                <a:cs typeface="+mn-cs"/>
              </a:rPr>
              <a:t>+114,42j</a:t>
            </a:r>
            <a:endParaRPr lang="pt-BR" sz="1200" dirty="0">
              <a:latin typeface="+mn-lt"/>
              <a:cs typeface="+mn-cs"/>
            </a:endParaRPr>
          </a:p>
        </p:txBody>
      </p:sp>
      <p:sp>
        <p:nvSpPr>
          <p:cNvPr id="20" name="CaixaDeTexto 19"/>
          <p:cNvSpPr txBox="1"/>
          <p:nvPr/>
        </p:nvSpPr>
        <p:spPr>
          <a:xfrm>
            <a:off x="3305175" y="3652838"/>
            <a:ext cx="379413" cy="276225"/>
          </a:xfrm>
          <a:prstGeom prst="rect">
            <a:avLst/>
          </a:prstGeom>
          <a:noFill/>
        </p:spPr>
        <p:txBody>
          <a:bodyPr wrap="none">
            <a:spAutoFit/>
          </a:bodyPr>
          <a:lstStyle/>
          <a:p>
            <a:pPr algn="ctr">
              <a:defRPr/>
            </a:pPr>
            <a:r>
              <a:rPr lang="en-US" sz="1200" dirty="0">
                <a:latin typeface="+mn-lt"/>
                <a:cs typeface="+mn-cs"/>
              </a:rPr>
              <a:t>p1</a:t>
            </a:r>
            <a:endParaRPr lang="pt-BR" sz="1200" dirty="0">
              <a:latin typeface="+mn-lt"/>
              <a:cs typeface="+mn-cs"/>
            </a:endParaRPr>
          </a:p>
        </p:txBody>
      </p:sp>
      <p:cxnSp>
        <p:nvCxnSpPr>
          <p:cNvPr id="21" name="Conector de seta reta 20"/>
          <p:cNvCxnSpPr/>
          <p:nvPr/>
        </p:nvCxnSpPr>
        <p:spPr>
          <a:xfrm rot="5400000">
            <a:off x="4274344" y="3107532"/>
            <a:ext cx="930275" cy="1587"/>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p:nvPr/>
        </p:nvCxnSpPr>
        <p:spPr>
          <a:xfrm flipV="1">
            <a:off x="4738688" y="2643188"/>
            <a:ext cx="857250" cy="9525"/>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CaixaDeTexto 43"/>
          <p:cNvSpPr txBox="1"/>
          <p:nvPr/>
        </p:nvSpPr>
        <p:spPr>
          <a:xfrm>
            <a:off x="3416300" y="3071813"/>
            <a:ext cx="1409700" cy="276225"/>
          </a:xfrm>
          <a:prstGeom prst="rect">
            <a:avLst/>
          </a:prstGeom>
          <a:noFill/>
        </p:spPr>
        <p:txBody>
          <a:bodyPr wrap="none">
            <a:spAutoFit/>
          </a:bodyPr>
          <a:lstStyle/>
          <a:p>
            <a:pPr algn="ctr">
              <a:defRPr/>
            </a:pPr>
            <a:r>
              <a:rPr lang="el-GR" sz="1200" dirty="0">
                <a:latin typeface="+mn-lt"/>
                <a:cs typeface="+mn-cs"/>
              </a:rPr>
              <a:t>Θ</a:t>
            </a:r>
            <a:r>
              <a:rPr lang="en-US" sz="1200" dirty="0">
                <a:latin typeface="+mn-lt"/>
                <a:cs typeface="+mn-cs"/>
              </a:rPr>
              <a:t>p1 = 30,77</a:t>
            </a:r>
            <a:r>
              <a:rPr lang="en-US" sz="1200" baseline="30000" dirty="0">
                <a:latin typeface="+mn-lt"/>
                <a:cs typeface="+mn-cs"/>
              </a:rPr>
              <a:t>o</a:t>
            </a:r>
            <a:r>
              <a:rPr lang="en-US" sz="1200" dirty="0">
                <a:latin typeface="+mn-lt"/>
                <a:cs typeface="+mn-cs"/>
              </a:rPr>
              <a:t>   </a:t>
            </a:r>
            <a:endParaRPr lang="pt-BR" sz="1200" dirty="0">
              <a:latin typeface="+mn-lt"/>
              <a:cs typeface="+mn-cs"/>
            </a:endParaRPr>
          </a:p>
        </p:txBody>
      </p:sp>
      <p:sp>
        <p:nvSpPr>
          <p:cNvPr id="45" name="CaixaDeTexto 44"/>
          <p:cNvSpPr txBox="1"/>
          <p:nvPr/>
        </p:nvSpPr>
        <p:spPr>
          <a:xfrm>
            <a:off x="4524375" y="2286000"/>
            <a:ext cx="368300" cy="276225"/>
          </a:xfrm>
          <a:prstGeom prst="rect">
            <a:avLst/>
          </a:prstGeom>
          <a:noFill/>
        </p:spPr>
        <p:txBody>
          <a:bodyPr wrap="none">
            <a:spAutoFit/>
          </a:bodyPr>
          <a:lstStyle/>
          <a:p>
            <a:pPr algn="ctr">
              <a:defRPr/>
            </a:pPr>
            <a:r>
              <a:rPr lang="en-US" sz="1200" dirty="0" err="1">
                <a:latin typeface="+mn-lt"/>
                <a:cs typeface="+mn-cs"/>
              </a:rPr>
              <a:t>Px</a:t>
            </a:r>
            <a:endParaRPr lang="pt-BR" sz="1200" dirty="0">
              <a:latin typeface="+mn-lt"/>
              <a:cs typeface="+mn-cs"/>
            </a:endParaRPr>
          </a:p>
        </p:txBody>
      </p:sp>
      <p:cxnSp>
        <p:nvCxnSpPr>
          <p:cNvPr id="46" name="Conector de seta reta 45"/>
          <p:cNvCxnSpPr/>
          <p:nvPr/>
        </p:nvCxnSpPr>
        <p:spPr>
          <a:xfrm rot="10800000" flipV="1">
            <a:off x="3452813" y="2643188"/>
            <a:ext cx="1285875" cy="92868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CaixaDeTexto 48"/>
          <p:cNvSpPr txBox="1"/>
          <p:nvPr/>
        </p:nvSpPr>
        <p:spPr>
          <a:xfrm>
            <a:off x="3309938" y="3429000"/>
            <a:ext cx="2778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27" name="CaixaDeTexto 26"/>
          <p:cNvSpPr txBox="1"/>
          <p:nvPr/>
        </p:nvSpPr>
        <p:spPr>
          <a:xfrm>
            <a:off x="452438" y="4071938"/>
            <a:ext cx="3606800" cy="369887"/>
          </a:xfrm>
          <a:prstGeom prst="rect">
            <a:avLst/>
          </a:prstGeom>
          <a:noFill/>
        </p:spPr>
        <p:txBody>
          <a:bodyPr wrap="none">
            <a:spAutoFit/>
          </a:bodyPr>
          <a:lstStyle/>
          <a:p>
            <a:pPr algn="ctr">
              <a:defRPr/>
            </a:pPr>
            <a:r>
              <a:rPr lang="en-US" sz="1800" dirty="0">
                <a:latin typeface="+mn-lt"/>
                <a:cs typeface="+mn-cs"/>
              </a:rPr>
              <a:t>tan(30,77</a:t>
            </a:r>
            <a:r>
              <a:rPr lang="en-US" sz="1800" baseline="30000" dirty="0">
                <a:latin typeface="+mn-lt"/>
                <a:cs typeface="+mn-cs"/>
              </a:rPr>
              <a:t>o</a:t>
            </a:r>
            <a:r>
              <a:rPr lang="en-US" sz="1800" dirty="0">
                <a:latin typeface="+mn-lt"/>
                <a:cs typeface="+mn-cs"/>
              </a:rPr>
              <a:t>)= 114,42/(p1-80)</a:t>
            </a:r>
            <a:endParaRPr lang="pt-BR" sz="1800" dirty="0">
              <a:latin typeface="+mn-lt"/>
              <a:cs typeface="+mn-cs"/>
            </a:endParaRPr>
          </a:p>
        </p:txBody>
      </p:sp>
      <p:sp>
        <p:nvSpPr>
          <p:cNvPr id="28" name="CaixaDeTexto 27"/>
          <p:cNvSpPr txBox="1"/>
          <p:nvPr/>
        </p:nvSpPr>
        <p:spPr>
          <a:xfrm>
            <a:off x="1524000" y="4714875"/>
            <a:ext cx="1539875" cy="369888"/>
          </a:xfrm>
          <a:prstGeom prst="rect">
            <a:avLst/>
          </a:prstGeom>
          <a:noFill/>
        </p:spPr>
        <p:txBody>
          <a:bodyPr wrap="none">
            <a:spAutoFit/>
          </a:bodyPr>
          <a:lstStyle/>
          <a:p>
            <a:pPr algn="ctr">
              <a:defRPr/>
            </a:pPr>
            <a:r>
              <a:rPr lang="en-US" sz="1800" dirty="0">
                <a:latin typeface="+mn-lt"/>
                <a:cs typeface="+mn-cs"/>
              </a:rPr>
              <a:t>p1 = -272  </a:t>
            </a:r>
            <a:endParaRPr lang="pt-BR" sz="1800" dirty="0">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ox(in)">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ítulo 1"/>
          <p:cNvSpPr>
            <a:spLocks noGrp="1"/>
          </p:cNvSpPr>
          <p:nvPr>
            <p:ph type="title"/>
          </p:nvPr>
        </p:nvSpPr>
        <p:spPr/>
        <p:txBody>
          <a:bodyPr/>
          <a:lstStyle/>
          <a:p>
            <a:r>
              <a:rPr lang="en-US"/>
              <a:t>Determinamos agora o valor de K e a expressão final de GH</a:t>
            </a:r>
            <a:endParaRPr lang="pt-BR"/>
          </a:p>
        </p:txBody>
      </p:sp>
      <p:sp>
        <p:nvSpPr>
          <p:cNvPr id="653315" name="Espaço Reservado para Conteúdo 2"/>
          <p:cNvSpPr>
            <a:spLocks noGrp="1"/>
          </p:cNvSpPr>
          <p:nvPr>
            <p:ph idx="1"/>
          </p:nvPr>
        </p:nvSpPr>
        <p:spPr>
          <a:xfrm>
            <a:off x="271463" y="928688"/>
            <a:ext cx="9410700" cy="5381625"/>
          </a:xfrm>
        </p:spPr>
        <p:txBody>
          <a:bodyPr/>
          <a:lstStyle/>
          <a:p>
            <a:pPr marL="342900" lvl="1" indent="-342900">
              <a:buFontTx/>
              <a:buChar char="•"/>
            </a:pPr>
            <a:r>
              <a:rPr lang="en-US"/>
              <a:t>s = -80 + 114,42.j</a:t>
            </a:r>
          </a:p>
          <a:p>
            <a:pPr marL="342900" lvl="1" indent="-342900">
              <a:buFontTx/>
              <a:buChar char="•"/>
            </a:pPr>
            <a:endParaRPr lang="en-US"/>
          </a:p>
          <a:p>
            <a:pPr marL="342900" lvl="1" indent="-342900">
              <a:buFontTx/>
              <a:buChar char="•"/>
            </a:pPr>
            <a:r>
              <a:rPr lang="en-US"/>
              <a:t>GH = 20000/[s(s+272)(s+500)(s+800)] </a:t>
            </a:r>
          </a:p>
          <a:p>
            <a:pPr marL="342900" lvl="1" indent="-342900">
              <a:buFontTx/>
              <a:buChar char="•"/>
            </a:pPr>
            <a:endParaRPr lang="en-US"/>
          </a:p>
          <a:p>
            <a:pPr marL="342900" lvl="1" indent="-342900">
              <a:buFontTx/>
              <a:buChar char="•"/>
            </a:pPr>
            <a:r>
              <a:rPr lang="en-US"/>
              <a:t>K = -1/GH</a:t>
            </a:r>
          </a:p>
          <a:p>
            <a:pPr marL="342900" lvl="1" indent="-342900">
              <a:buFontTx/>
              <a:buChar char="•"/>
            </a:pPr>
            <a:endParaRPr lang="en-US"/>
          </a:p>
          <a:p>
            <a:pPr marL="342900" lvl="1" indent="-342900">
              <a:buFontTx/>
              <a:buChar char="•"/>
            </a:pPr>
            <a:r>
              <a:rPr lang="en-US"/>
              <a:t>abs(K) = 495.147,69</a:t>
            </a:r>
          </a:p>
          <a:p>
            <a:pPr marL="342900" lvl="1" indent="-342900">
              <a:buFontTx/>
              <a:buChar char="•"/>
            </a:pPr>
            <a:endParaRPr lang="en-US"/>
          </a:p>
          <a:p>
            <a:pPr marL="342900" lvl="1" indent="-342900">
              <a:buFontTx/>
              <a:buChar char="•"/>
            </a:pPr>
            <a:r>
              <a:rPr lang="en-US"/>
              <a:t>carg(K) ~ 0</a:t>
            </a:r>
            <a:r>
              <a:rPr lang="en-US" baseline="30000"/>
              <a:t>o</a:t>
            </a:r>
            <a:r>
              <a:rPr lang="en-US"/>
              <a:t> (ok!)</a:t>
            </a:r>
          </a:p>
          <a:p>
            <a:pPr marL="342900" lvl="1" indent="-342900">
              <a:buFontTx/>
              <a:buChar char="•"/>
            </a:pPr>
            <a:endParaRPr lang="en-US"/>
          </a:p>
          <a:p>
            <a:pPr marL="342900" lvl="1" indent="-342900">
              <a:buFontTx/>
              <a:buChar char="•"/>
            </a:pPr>
            <a:r>
              <a:rPr lang="en-US"/>
              <a:t>GH = 495.147,69 * 20.000/[s(s+272)(s+500)(s+800)]</a:t>
            </a: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Título 1"/>
          <p:cNvSpPr>
            <a:spLocks noGrp="1"/>
          </p:cNvSpPr>
          <p:nvPr>
            <p:ph type="title"/>
          </p:nvPr>
        </p:nvSpPr>
        <p:spPr/>
        <p:txBody>
          <a:bodyPr/>
          <a:lstStyle/>
          <a:p>
            <a:r>
              <a:rPr lang="en-US"/>
              <a:t>Verificamos o resultado por simulação</a:t>
            </a:r>
            <a:endParaRPr lang="pt-BR"/>
          </a:p>
        </p:txBody>
      </p:sp>
      <p:pic>
        <p:nvPicPr>
          <p:cNvPr id="654339" name="Picture 2"/>
          <p:cNvPicPr>
            <a:picLocks noChangeAspect="1" noChangeArrowheads="1"/>
          </p:cNvPicPr>
          <p:nvPr/>
        </p:nvPicPr>
        <p:blipFill>
          <a:blip r:embed="rId2" cstate="print"/>
          <a:srcRect/>
          <a:stretch>
            <a:fillRect/>
          </a:stretch>
        </p:blipFill>
        <p:spPr bwMode="auto">
          <a:xfrm>
            <a:off x="166688" y="1423988"/>
            <a:ext cx="9607550" cy="4576762"/>
          </a:xfrm>
          <a:prstGeom prst="rect">
            <a:avLst/>
          </a:prstGeom>
          <a:noFill/>
          <a:ln w="9525">
            <a:noFill/>
            <a:miter lim="800000"/>
            <a:headEnd/>
            <a:tailEnd/>
          </a:ln>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bwMode="auto">
          <a:xfrm>
            <a:off x="327025" y="209550"/>
            <a:ext cx="9305925" cy="533400"/>
          </a:xfrm>
          <a:prstGeom prst="rect">
            <a:avLst/>
          </a:prstGeom>
          <a:noFill/>
          <a:ln w="9525">
            <a:noFill/>
            <a:miter lim="800000"/>
            <a:headEnd/>
            <a:tailEnd/>
          </a:ln>
        </p:spPr>
        <p:txBody>
          <a:bodyPr lIns="46800" rIns="46800" anchor="ctr"/>
          <a:lstStyle/>
          <a:p>
            <a:pPr eaLnBrk="0" hangingPunct="0">
              <a:lnSpc>
                <a:spcPct val="80000"/>
              </a:lnSpc>
              <a:defRPr/>
            </a:pPr>
            <a:r>
              <a:rPr lang="en-US" b="1" kern="0" dirty="0" err="1">
                <a:solidFill>
                  <a:srgbClr val="00326E"/>
                </a:solidFill>
                <a:latin typeface="+mj-lt"/>
                <a:ea typeface="+mj-ea"/>
                <a:cs typeface="+mj-cs"/>
              </a:rPr>
              <a:t>Nise</a:t>
            </a:r>
            <a:r>
              <a:rPr lang="en-US" b="1" kern="0" dirty="0">
                <a:solidFill>
                  <a:srgbClr val="00326E"/>
                </a:solidFill>
                <a:latin typeface="+mj-lt"/>
                <a:ea typeface="+mj-ea"/>
                <a:cs typeface="+mj-cs"/>
              </a:rPr>
              <a:t> Pag.414 Ex.41 </a:t>
            </a:r>
            <a:r>
              <a:rPr lang="en-US" b="1" kern="0" dirty="0" err="1">
                <a:solidFill>
                  <a:srgbClr val="00326E"/>
                </a:solidFill>
                <a:latin typeface="+mj-lt"/>
                <a:ea typeface="+mj-ea"/>
                <a:cs typeface="+mj-cs"/>
              </a:rPr>
              <a:t>Sistema</a:t>
            </a:r>
            <a:r>
              <a:rPr lang="en-US" b="1" kern="0" dirty="0">
                <a:solidFill>
                  <a:srgbClr val="00326E"/>
                </a:solidFill>
                <a:latin typeface="+mj-lt"/>
                <a:ea typeface="+mj-ea"/>
                <a:cs typeface="+mj-cs"/>
              </a:rPr>
              <a:t> de </a:t>
            </a:r>
            <a:r>
              <a:rPr lang="en-US" b="1" kern="0" dirty="0" err="1">
                <a:solidFill>
                  <a:srgbClr val="00326E"/>
                </a:solidFill>
                <a:latin typeface="+mj-lt"/>
                <a:ea typeface="+mj-ea"/>
                <a:cs typeface="+mj-cs"/>
              </a:rPr>
              <a:t>Controle</a:t>
            </a:r>
            <a:r>
              <a:rPr lang="en-US" b="1" kern="0" dirty="0">
                <a:solidFill>
                  <a:srgbClr val="00326E"/>
                </a:solidFill>
                <a:latin typeface="+mj-lt"/>
                <a:ea typeface="+mj-ea"/>
                <a:cs typeface="+mj-cs"/>
              </a:rPr>
              <a:t> de </a:t>
            </a:r>
            <a:r>
              <a:rPr lang="en-US" b="1" kern="0" dirty="0" err="1">
                <a:solidFill>
                  <a:srgbClr val="00326E"/>
                </a:solidFill>
                <a:latin typeface="+mj-lt"/>
                <a:ea typeface="+mj-ea"/>
                <a:cs typeface="+mj-cs"/>
              </a:rPr>
              <a:t>Temperatura</a:t>
            </a:r>
            <a:endParaRPr lang="pt-BR" b="1" kern="0" dirty="0">
              <a:solidFill>
                <a:srgbClr val="00326E"/>
              </a:solidFill>
              <a:latin typeface="+mj-lt"/>
              <a:ea typeface="+mj-ea"/>
              <a:cs typeface="+mj-cs"/>
            </a:endParaRPr>
          </a:p>
        </p:txBody>
      </p:sp>
      <p:sp>
        <p:nvSpPr>
          <p:cNvPr id="655363" name="Espaço Reservado para Conteúdo 3"/>
          <p:cNvSpPr>
            <a:spLocks noGrp="1"/>
          </p:cNvSpPr>
          <p:nvPr>
            <p:ph idx="1"/>
          </p:nvPr>
        </p:nvSpPr>
        <p:spPr/>
        <p:txBody>
          <a:bodyPr/>
          <a:lstStyle/>
          <a:p>
            <a:r>
              <a:rPr lang="en-US"/>
              <a:t>O sistema abaixo tem Tp = 16s, UP = 5% e erro estacionário considerável. Projetar um compensador PID para um Tp = 8s, UP = 5% e erro estacionário nulo.</a:t>
            </a:r>
            <a:endParaRPr lang="pt-BR"/>
          </a:p>
        </p:txBody>
      </p:sp>
      <p:pic>
        <p:nvPicPr>
          <p:cNvPr id="655364" name="Picture 2"/>
          <p:cNvPicPr>
            <a:picLocks noChangeAspect="1" noChangeArrowheads="1"/>
          </p:cNvPicPr>
          <p:nvPr/>
        </p:nvPicPr>
        <p:blipFill>
          <a:blip r:embed="rId2" cstate="print"/>
          <a:srcRect/>
          <a:stretch>
            <a:fillRect/>
          </a:stretch>
        </p:blipFill>
        <p:spPr bwMode="auto">
          <a:xfrm>
            <a:off x="1171575" y="3662363"/>
            <a:ext cx="7781925" cy="2409825"/>
          </a:xfrm>
          <a:prstGeom prst="rect">
            <a:avLst/>
          </a:prstGeom>
          <a:noFill/>
          <a:ln w="12700">
            <a:noFill/>
            <a:miter lim="800000"/>
            <a:headEnd type="none" w="sm" len="sm"/>
            <a:tailEnd type="none" w="sm" len="sm"/>
          </a:ln>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Título 1"/>
          <p:cNvSpPr>
            <a:spLocks noGrp="1"/>
          </p:cNvSpPr>
          <p:nvPr>
            <p:ph type="title"/>
          </p:nvPr>
        </p:nvSpPr>
        <p:spPr/>
        <p:txBody>
          <a:bodyPr/>
          <a:lstStyle/>
          <a:p>
            <a:r>
              <a:rPr lang="en-US"/>
              <a:t>Resolução</a:t>
            </a:r>
            <a:endParaRPr lang="pt-BR"/>
          </a:p>
        </p:txBody>
      </p:sp>
      <p:sp>
        <p:nvSpPr>
          <p:cNvPr id="656387" name="Espaço Reservado para Conteúdo 2"/>
          <p:cNvSpPr>
            <a:spLocks noGrp="1"/>
          </p:cNvSpPr>
          <p:nvPr>
            <p:ph idx="1"/>
          </p:nvPr>
        </p:nvSpPr>
        <p:spPr/>
        <p:txBody>
          <a:bodyPr/>
          <a:lstStyle/>
          <a:p>
            <a:r>
              <a:rPr lang="en-US"/>
              <a:t>UP = 5% -&gt; </a:t>
            </a:r>
            <a:r>
              <a:rPr lang="el-GR"/>
              <a:t>ζ</a:t>
            </a:r>
            <a:r>
              <a:rPr lang="en-US"/>
              <a:t> = 0,69  // Tp = 16 -&gt; </a:t>
            </a:r>
            <a:r>
              <a:rPr lang="el-GR"/>
              <a:t>ω</a:t>
            </a:r>
            <a:r>
              <a:rPr lang="en-US" baseline="-25000"/>
              <a:t>n</a:t>
            </a:r>
            <a:r>
              <a:rPr lang="en-US"/>
              <a:t> = 0,27</a:t>
            </a:r>
          </a:p>
          <a:p>
            <a:pPr lvl="1"/>
            <a:r>
              <a:rPr lang="en-US"/>
              <a:t>Lembrar </a:t>
            </a:r>
            <a:r>
              <a:rPr lang="el-GR"/>
              <a:t>ζ</a:t>
            </a:r>
            <a:r>
              <a:rPr lang="en-US"/>
              <a:t> = -ln(UP)/raiz[pi</a:t>
            </a:r>
            <a:r>
              <a:rPr lang="en-US" baseline="30000"/>
              <a:t>2</a:t>
            </a:r>
            <a:r>
              <a:rPr lang="en-US"/>
              <a:t>+ln</a:t>
            </a:r>
            <a:r>
              <a:rPr lang="en-US" baseline="30000"/>
              <a:t>2</a:t>
            </a:r>
            <a:r>
              <a:rPr lang="en-US"/>
              <a:t>(UP)]</a:t>
            </a:r>
          </a:p>
          <a:p>
            <a:pPr lvl="1"/>
            <a:r>
              <a:rPr lang="en-US"/>
              <a:t>Lembrar Tp=4/</a:t>
            </a:r>
            <a:r>
              <a:rPr lang="el-GR"/>
              <a:t>ω</a:t>
            </a:r>
            <a:r>
              <a:rPr lang="en-US" baseline="-25000"/>
              <a:t>d</a:t>
            </a:r>
            <a:r>
              <a:rPr lang="en-US"/>
              <a:t> , </a:t>
            </a:r>
            <a:r>
              <a:rPr lang="el-GR"/>
              <a:t>ω</a:t>
            </a:r>
            <a:r>
              <a:rPr lang="en-US" baseline="-25000"/>
              <a:t>d</a:t>
            </a:r>
            <a:r>
              <a:rPr lang="en-US"/>
              <a:t>=</a:t>
            </a:r>
            <a:r>
              <a:rPr lang="el-GR"/>
              <a:t>ω</a:t>
            </a:r>
            <a:r>
              <a:rPr lang="en-US" baseline="-25000"/>
              <a:t>n</a:t>
            </a:r>
            <a:r>
              <a:rPr lang="en-US"/>
              <a:t>raiz(1-</a:t>
            </a:r>
            <a:r>
              <a:rPr lang="el-GR"/>
              <a:t>ζ</a:t>
            </a:r>
            <a:r>
              <a:rPr lang="en-US" baseline="30000"/>
              <a:t>2</a:t>
            </a:r>
            <a:r>
              <a:rPr lang="en-US"/>
              <a:t>) </a:t>
            </a:r>
          </a:p>
          <a:p>
            <a:pPr lvl="1"/>
            <a:r>
              <a:rPr lang="en-US"/>
              <a:t>Lembrar </a:t>
            </a:r>
            <a:r>
              <a:rPr lang="el-GR"/>
              <a:t>σ</a:t>
            </a:r>
            <a:r>
              <a:rPr lang="en-US" baseline="-25000"/>
              <a:t>d</a:t>
            </a:r>
            <a:r>
              <a:rPr lang="en-US"/>
              <a:t>= </a:t>
            </a:r>
            <a:r>
              <a:rPr lang="el-GR"/>
              <a:t>ζω</a:t>
            </a:r>
            <a:r>
              <a:rPr lang="en-US" baseline="-25000"/>
              <a:t>n</a:t>
            </a:r>
            <a:r>
              <a:rPr lang="en-US"/>
              <a:t> </a:t>
            </a:r>
          </a:p>
          <a:p>
            <a:endParaRPr lang="en-US"/>
          </a:p>
          <a:p>
            <a:r>
              <a:rPr lang="en-US"/>
              <a:t>Pto operação = </a:t>
            </a:r>
            <a:r>
              <a:rPr lang="el-GR"/>
              <a:t>σ</a:t>
            </a:r>
            <a:r>
              <a:rPr lang="en-US" baseline="-25000"/>
              <a:t>d</a:t>
            </a:r>
            <a:r>
              <a:rPr lang="en-US"/>
              <a:t>+</a:t>
            </a:r>
            <a:r>
              <a:rPr lang="el-GR"/>
              <a:t>ω</a:t>
            </a:r>
            <a:r>
              <a:rPr lang="en-US" baseline="-25000"/>
              <a:t>d</a:t>
            </a:r>
            <a:r>
              <a:rPr lang="en-US"/>
              <a:t>.j = -0,187 + 0,196j</a:t>
            </a:r>
          </a:p>
          <a:p>
            <a:endParaRPr lang="en-US"/>
          </a:p>
          <a:p>
            <a:r>
              <a:rPr lang="en-US"/>
              <a:t>K no pto de operação =&gt; K=0,0823</a:t>
            </a:r>
            <a:endParaRPr lang="pt-BR"/>
          </a:p>
          <a:p>
            <a:pPr lvl="1"/>
            <a:r>
              <a:rPr lang="en-US"/>
              <a:t>Polos de GH : -0,5 ; -0,4 ; -1,626 ; -1,537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ítulo 1"/>
          <p:cNvSpPr>
            <a:spLocks noGrp="1"/>
          </p:cNvSpPr>
          <p:nvPr>
            <p:ph type="title"/>
          </p:nvPr>
        </p:nvSpPr>
        <p:spPr/>
        <p:txBody>
          <a:bodyPr/>
          <a:lstStyle/>
          <a:p>
            <a:r>
              <a:rPr lang="en-US" dirty="0" err="1"/>
              <a:t>Softwares</a:t>
            </a:r>
            <a:r>
              <a:rPr lang="en-US" dirty="0"/>
              <a:t> </a:t>
            </a:r>
            <a:r>
              <a:rPr lang="en-US" dirty="0" err="1"/>
              <a:t>Alternativos</a:t>
            </a:r>
            <a:endParaRPr lang="pt-BR" dirty="0"/>
          </a:p>
        </p:txBody>
      </p:sp>
      <p:sp>
        <p:nvSpPr>
          <p:cNvPr id="209923" name="Espaço Reservado para Conteúdo 2"/>
          <p:cNvSpPr>
            <a:spLocks noGrp="1"/>
          </p:cNvSpPr>
          <p:nvPr>
            <p:ph idx="1"/>
          </p:nvPr>
        </p:nvSpPr>
        <p:spPr>
          <a:xfrm>
            <a:off x="271463" y="904895"/>
            <a:ext cx="9410700" cy="5381625"/>
          </a:xfrm>
        </p:spPr>
        <p:txBody>
          <a:bodyPr/>
          <a:lstStyle/>
          <a:p>
            <a:r>
              <a:rPr lang="en-US" dirty="0" err="1"/>
              <a:t>Serão</a:t>
            </a:r>
            <a:r>
              <a:rPr lang="en-US" dirty="0"/>
              <a:t> </a:t>
            </a:r>
            <a:r>
              <a:rPr lang="en-US" dirty="0" err="1"/>
              <a:t>utilizados</a:t>
            </a:r>
            <a:r>
              <a:rPr lang="en-US" dirty="0"/>
              <a:t> :</a:t>
            </a:r>
          </a:p>
          <a:p>
            <a:pPr lvl="1"/>
            <a:r>
              <a:rPr lang="en-US" dirty="0" err="1"/>
              <a:t>Matemática</a:t>
            </a:r>
            <a:r>
              <a:rPr lang="en-US" dirty="0"/>
              <a:t> </a:t>
            </a:r>
            <a:r>
              <a:rPr lang="en-US" dirty="0" err="1"/>
              <a:t>simbólica</a:t>
            </a:r>
            <a:r>
              <a:rPr lang="en-US" dirty="0"/>
              <a:t> : </a:t>
            </a:r>
            <a:r>
              <a:rPr lang="en-US" dirty="0" err="1"/>
              <a:t>wxMaxima</a:t>
            </a:r>
            <a:r>
              <a:rPr lang="en-US" dirty="0"/>
              <a:t> 0.7.5 for Windows</a:t>
            </a:r>
          </a:p>
          <a:p>
            <a:pPr lvl="2"/>
            <a:r>
              <a:rPr lang="en-US" dirty="0" err="1"/>
              <a:t>Pode</a:t>
            </a:r>
            <a:r>
              <a:rPr lang="en-US" dirty="0"/>
              <a:t> ser </a:t>
            </a:r>
            <a:r>
              <a:rPr lang="en-US" dirty="0" err="1"/>
              <a:t>baixado</a:t>
            </a:r>
            <a:r>
              <a:rPr lang="en-US" dirty="0"/>
              <a:t> de : </a:t>
            </a:r>
            <a:r>
              <a:rPr lang="en-US" dirty="0">
                <a:hlinkClick r:id="rId2"/>
              </a:rPr>
              <a:t>http://wxmaxima.sourceforge.net</a:t>
            </a:r>
            <a:r>
              <a:rPr lang="en-US" dirty="0"/>
              <a:t> </a:t>
            </a:r>
          </a:p>
          <a:p>
            <a:pPr lvl="2"/>
            <a:r>
              <a:rPr lang="en-US" dirty="0" err="1"/>
              <a:t>Pacote</a:t>
            </a:r>
            <a:r>
              <a:rPr lang="en-US" dirty="0"/>
              <a:t> COMA : </a:t>
            </a:r>
            <a:r>
              <a:rPr lang="pt-BR" dirty="0">
                <a:hlinkClick r:id="rId3"/>
              </a:rPr>
              <a:t>http://sourceforge.net/apps/phpbb/maxima/viewtopic.php?f=3&amp;t=7</a:t>
            </a:r>
            <a:endParaRPr lang="en-US" dirty="0"/>
          </a:p>
          <a:p>
            <a:pPr lvl="1"/>
            <a:r>
              <a:rPr lang="en-US" dirty="0" err="1"/>
              <a:t>Simulações</a:t>
            </a:r>
            <a:r>
              <a:rPr lang="en-US" dirty="0"/>
              <a:t> </a:t>
            </a:r>
            <a:r>
              <a:rPr lang="en-US" dirty="0" err="1"/>
              <a:t>dinâmicas</a:t>
            </a:r>
            <a:r>
              <a:rPr lang="en-US" dirty="0"/>
              <a:t> : </a:t>
            </a:r>
            <a:r>
              <a:rPr lang="en-US" dirty="0" err="1"/>
              <a:t>VisSim</a:t>
            </a:r>
            <a:r>
              <a:rPr lang="en-US" dirty="0"/>
              <a:t> 3.0E</a:t>
            </a:r>
          </a:p>
          <a:p>
            <a:pPr lvl="2"/>
            <a:r>
              <a:rPr lang="en-US" dirty="0" err="1"/>
              <a:t>Disponível</a:t>
            </a:r>
            <a:r>
              <a:rPr lang="en-US" dirty="0"/>
              <a:t> no drive H: da </a:t>
            </a:r>
            <a:r>
              <a:rPr lang="en-US" dirty="0" err="1"/>
              <a:t>rede</a:t>
            </a:r>
            <a:r>
              <a:rPr lang="en-US" dirty="0"/>
              <a:t> local. </a:t>
            </a:r>
            <a:r>
              <a:rPr lang="en-US" dirty="0" err="1"/>
              <a:t>Executado</a:t>
            </a:r>
            <a:r>
              <a:rPr lang="en-US" dirty="0"/>
              <a:t> no </a:t>
            </a:r>
            <a:r>
              <a:rPr lang="en-US" dirty="0" err="1"/>
              <a:t>pendrive</a:t>
            </a:r>
            <a:r>
              <a:rPr lang="en-US" dirty="0"/>
              <a:t>.</a:t>
            </a:r>
          </a:p>
          <a:p>
            <a:pPr lvl="1"/>
            <a:r>
              <a:rPr lang="en-US" dirty="0" err="1"/>
              <a:t>Sistemas</a:t>
            </a:r>
            <a:r>
              <a:rPr lang="en-US" dirty="0"/>
              <a:t> de </a:t>
            </a:r>
            <a:r>
              <a:rPr lang="en-US" dirty="0" err="1"/>
              <a:t>controle</a:t>
            </a:r>
            <a:r>
              <a:rPr lang="en-US" dirty="0"/>
              <a:t> : GNU Octave 2.1.50 for Windows</a:t>
            </a:r>
          </a:p>
          <a:p>
            <a:pPr lvl="2"/>
            <a:r>
              <a:rPr lang="en-US" dirty="0" err="1"/>
              <a:t>Pode</a:t>
            </a:r>
            <a:r>
              <a:rPr lang="en-US" dirty="0"/>
              <a:t> ser </a:t>
            </a:r>
            <a:r>
              <a:rPr lang="en-US" dirty="0" err="1"/>
              <a:t>baixado</a:t>
            </a:r>
            <a:r>
              <a:rPr lang="en-US" dirty="0"/>
              <a:t> de : </a:t>
            </a:r>
            <a:r>
              <a:rPr lang="en-US" dirty="0">
                <a:hlinkClick r:id="rId4"/>
              </a:rPr>
              <a:t>http://octave.sourceforge.net</a:t>
            </a:r>
            <a:endParaRPr lang="en-US" dirty="0"/>
          </a:p>
          <a:p>
            <a:pPr lvl="1"/>
            <a:r>
              <a:rPr lang="en-US" dirty="0"/>
              <a:t>Estes </a:t>
            </a:r>
            <a:r>
              <a:rPr lang="en-US" dirty="0" err="1"/>
              <a:t>softwares</a:t>
            </a:r>
            <a:r>
              <a:rPr lang="en-US" dirty="0"/>
              <a:t> </a:t>
            </a:r>
            <a:r>
              <a:rPr lang="en-US" dirty="0" err="1"/>
              <a:t>estão</a:t>
            </a:r>
            <a:r>
              <a:rPr lang="en-US" dirty="0"/>
              <a:t> </a:t>
            </a:r>
            <a:r>
              <a:rPr lang="en-US" dirty="0" err="1"/>
              <a:t>disponíveis</a:t>
            </a:r>
            <a:r>
              <a:rPr lang="en-US" dirty="0"/>
              <a:t> </a:t>
            </a:r>
            <a:r>
              <a:rPr lang="en-US" dirty="0" err="1"/>
              <a:t>em</a:t>
            </a:r>
            <a:r>
              <a:rPr lang="en-US" dirty="0"/>
              <a:t> </a:t>
            </a:r>
            <a:r>
              <a:rPr lang="en-US" dirty="0" err="1"/>
              <a:t>todos</a:t>
            </a:r>
            <a:r>
              <a:rPr lang="en-US" dirty="0"/>
              <a:t> </a:t>
            </a:r>
            <a:r>
              <a:rPr lang="en-US" dirty="0" err="1"/>
              <a:t>os</a:t>
            </a:r>
            <a:r>
              <a:rPr lang="en-US" dirty="0"/>
              <a:t> </a:t>
            </a:r>
            <a:r>
              <a:rPr lang="en-US" dirty="0" err="1"/>
              <a:t>microcomputadores</a:t>
            </a:r>
            <a:r>
              <a:rPr lang="en-US" dirty="0"/>
              <a:t> do </a:t>
            </a:r>
            <a:r>
              <a:rPr lang="en-US" dirty="0" err="1"/>
              <a:t>prédio</a:t>
            </a:r>
            <a:r>
              <a:rPr lang="en-US" dirty="0"/>
              <a:t> 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box(in)">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9923">
                                            <p:txEl>
                                              <p:pRg st="1" end="1"/>
                                            </p:txEl>
                                          </p:spTgt>
                                        </p:tgtEl>
                                        <p:attrNameLst>
                                          <p:attrName>style.visibility</p:attrName>
                                        </p:attrNameLst>
                                      </p:cBhvr>
                                      <p:to>
                                        <p:strVal val="visible"/>
                                      </p:to>
                                    </p:set>
                                    <p:animEffect transition="in" filter="box(in)">
                                      <p:cBhvr>
                                        <p:cTn id="12" dur="500"/>
                                        <p:tgtEl>
                                          <p:spTgt spid="209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9923">
                                            <p:txEl>
                                              <p:pRg st="2" end="2"/>
                                            </p:txEl>
                                          </p:spTgt>
                                        </p:tgtEl>
                                        <p:attrNameLst>
                                          <p:attrName>style.visibility</p:attrName>
                                        </p:attrNameLst>
                                      </p:cBhvr>
                                      <p:to>
                                        <p:strVal val="visible"/>
                                      </p:to>
                                    </p:set>
                                    <p:animEffect transition="in" filter="box(in)">
                                      <p:cBhvr>
                                        <p:cTn id="17" dur="500"/>
                                        <p:tgtEl>
                                          <p:spTgt spid="209923">
                                            <p:txEl>
                                              <p:pRg st="2" end="2"/>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209923">
                                            <p:txEl>
                                              <p:pRg st="3" end="3"/>
                                            </p:txEl>
                                          </p:spTgt>
                                        </p:tgtEl>
                                        <p:attrNameLst>
                                          <p:attrName>style.visibility</p:attrName>
                                        </p:attrNameLst>
                                      </p:cBhvr>
                                      <p:to>
                                        <p:strVal val="visible"/>
                                      </p:to>
                                    </p:set>
                                    <p:animEffect transition="in" filter="box(in)">
                                      <p:cBhvr>
                                        <p:cTn id="20" dur="500"/>
                                        <p:tgtEl>
                                          <p:spTgt spid="20992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09923">
                                            <p:txEl>
                                              <p:pRg st="4" end="4"/>
                                            </p:txEl>
                                          </p:spTgt>
                                        </p:tgtEl>
                                        <p:attrNameLst>
                                          <p:attrName>style.visibility</p:attrName>
                                        </p:attrNameLst>
                                      </p:cBhvr>
                                      <p:to>
                                        <p:strVal val="visible"/>
                                      </p:to>
                                    </p:set>
                                    <p:animEffect transition="in" filter="box(in)">
                                      <p:cBhvr>
                                        <p:cTn id="25" dur="500"/>
                                        <p:tgtEl>
                                          <p:spTgt spid="20992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09923">
                                            <p:txEl>
                                              <p:pRg st="5" end="5"/>
                                            </p:txEl>
                                          </p:spTgt>
                                        </p:tgtEl>
                                        <p:attrNameLst>
                                          <p:attrName>style.visibility</p:attrName>
                                        </p:attrNameLst>
                                      </p:cBhvr>
                                      <p:to>
                                        <p:strVal val="visible"/>
                                      </p:to>
                                    </p:set>
                                    <p:animEffect transition="in" filter="box(in)">
                                      <p:cBhvr>
                                        <p:cTn id="30" dur="500"/>
                                        <p:tgtEl>
                                          <p:spTgt spid="20992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09923">
                                            <p:txEl>
                                              <p:pRg st="6" end="6"/>
                                            </p:txEl>
                                          </p:spTgt>
                                        </p:tgtEl>
                                        <p:attrNameLst>
                                          <p:attrName>style.visibility</p:attrName>
                                        </p:attrNameLst>
                                      </p:cBhvr>
                                      <p:to>
                                        <p:strVal val="visible"/>
                                      </p:to>
                                    </p:set>
                                    <p:animEffect transition="in" filter="box(in)">
                                      <p:cBhvr>
                                        <p:cTn id="35" dur="500"/>
                                        <p:tgtEl>
                                          <p:spTgt spid="20992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09923">
                                            <p:txEl>
                                              <p:pRg st="7" end="7"/>
                                            </p:txEl>
                                          </p:spTgt>
                                        </p:tgtEl>
                                        <p:attrNameLst>
                                          <p:attrName>style.visibility</p:attrName>
                                        </p:attrNameLst>
                                      </p:cBhvr>
                                      <p:to>
                                        <p:strVal val="visible"/>
                                      </p:to>
                                    </p:set>
                                    <p:animEffect transition="in" filter="box(in)">
                                      <p:cBhvr>
                                        <p:cTn id="40" dur="500"/>
                                        <p:tgtEl>
                                          <p:spTgt spid="20992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209923">
                                            <p:txEl>
                                              <p:pRg st="8" end="8"/>
                                            </p:txEl>
                                          </p:spTgt>
                                        </p:tgtEl>
                                        <p:attrNameLst>
                                          <p:attrName>style.visibility</p:attrName>
                                        </p:attrNameLst>
                                      </p:cBhvr>
                                      <p:to>
                                        <p:strVal val="visible"/>
                                      </p:to>
                                    </p:set>
                                    <p:animEffect transition="in" filter="box(in)">
                                      <p:cBhvr>
                                        <p:cTn id="45" dur="500"/>
                                        <p:tgtEl>
                                          <p:spTgt spid="2099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980" y="260350"/>
            <a:ext cx="9634273" cy="533400"/>
          </a:xfrm>
        </p:spPr>
        <p:txBody>
          <a:bodyPr/>
          <a:lstStyle/>
          <a:p>
            <a:r>
              <a:rPr lang="en-US" dirty="0" err="1"/>
              <a:t>Nise</a:t>
            </a:r>
            <a:r>
              <a:rPr lang="en-US" dirty="0"/>
              <a:t>, </a:t>
            </a:r>
            <a:r>
              <a:rPr lang="en-US" dirty="0" err="1"/>
              <a:t>exemplo</a:t>
            </a:r>
            <a:r>
              <a:rPr lang="en-US" dirty="0"/>
              <a:t> 8.8, pag.324 (cont.)</a:t>
            </a:r>
            <a:endParaRPr lang="pt-BR" dirty="0"/>
          </a:p>
        </p:txBody>
      </p:sp>
      <p:sp>
        <p:nvSpPr>
          <p:cNvPr id="3" name="Espaço Reservado para Conteúdo 2"/>
          <p:cNvSpPr>
            <a:spLocks noGrp="1"/>
          </p:cNvSpPr>
          <p:nvPr>
            <p:ph idx="1"/>
          </p:nvPr>
        </p:nvSpPr>
        <p:spPr>
          <a:xfrm>
            <a:off x="116980" y="1000109"/>
            <a:ext cx="9634273" cy="5381625"/>
          </a:xfrm>
        </p:spPr>
        <p:txBody>
          <a:bodyPr/>
          <a:lstStyle/>
          <a:p>
            <a:r>
              <a:rPr lang="en-US" dirty="0" err="1"/>
              <a:t>Outro</a:t>
            </a:r>
            <a:r>
              <a:rPr lang="en-US" dirty="0"/>
              <a:t> </a:t>
            </a:r>
            <a:r>
              <a:rPr lang="en-US" dirty="0" err="1"/>
              <a:t>possível</a:t>
            </a:r>
            <a:r>
              <a:rPr lang="en-US" dirty="0"/>
              <a:t> </a:t>
            </a:r>
            <a:r>
              <a:rPr lang="en-US" dirty="0" err="1"/>
              <a:t>ganho</a:t>
            </a:r>
            <a:r>
              <a:rPr lang="en-US" dirty="0"/>
              <a:t> </a:t>
            </a:r>
            <a:r>
              <a:rPr lang="en-US" dirty="0" err="1"/>
              <a:t>fica</a:t>
            </a:r>
            <a:r>
              <a:rPr lang="en-US" dirty="0"/>
              <a:t> </a:t>
            </a:r>
            <a:r>
              <a:rPr lang="en-US" dirty="0" err="1"/>
              <a:t>próximo</a:t>
            </a:r>
            <a:r>
              <a:rPr lang="en-US" dirty="0"/>
              <a:t> a 10. Para </a:t>
            </a:r>
            <a:r>
              <a:rPr lang="en-US" dirty="0" err="1"/>
              <a:t>melhor</a:t>
            </a:r>
            <a:r>
              <a:rPr lang="en-US" dirty="0"/>
              <a:t> </a:t>
            </a:r>
            <a:r>
              <a:rPr lang="en-US" dirty="0" err="1"/>
              <a:t>detalhar</a:t>
            </a:r>
            <a:r>
              <a:rPr lang="en-US" dirty="0"/>
              <a:t> a </a:t>
            </a:r>
            <a:r>
              <a:rPr lang="en-US" dirty="0" err="1"/>
              <a:t>região</a:t>
            </a:r>
            <a:r>
              <a:rPr lang="en-US" dirty="0"/>
              <a:t> </a:t>
            </a:r>
            <a:r>
              <a:rPr lang="en-US" dirty="0" err="1"/>
              <a:t>fazemos</a:t>
            </a:r>
            <a:r>
              <a:rPr lang="en-US" dirty="0"/>
              <a:t> :</a:t>
            </a:r>
          </a:p>
          <a:p>
            <a:pPr lvl="1"/>
            <a:r>
              <a:rPr lang="en-US" dirty="0"/>
              <a:t>K=0:0.1:18; </a:t>
            </a:r>
            <a:r>
              <a:rPr lang="en-US" dirty="0" err="1"/>
              <a:t>rlocus</a:t>
            </a:r>
            <a:r>
              <a:rPr lang="en-US" dirty="0"/>
              <a:t>(GH,K);</a:t>
            </a:r>
            <a:r>
              <a:rPr lang="en-US" dirty="0" err="1"/>
              <a:t>sgrid</a:t>
            </a:r>
            <a:r>
              <a:rPr lang="en-US" dirty="0"/>
              <a:t>(</a:t>
            </a:r>
            <a:r>
              <a:rPr lang="en-US" dirty="0" err="1"/>
              <a:t>z,wn</a:t>
            </a:r>
            <a:r>
              <a:rPr lang="en-US" dirty="0"/>
              <a:t>);</a:t>
            </a:r>
          </a:p>
          <a:p>
            <a:pPr lvl="1"/>
            <a:r>
              <a:rPr lang="en-US" dirty="0"/>
              <a:t>K</a:t>
            </a:r>
            <a:r>
              <a:rPr lang="en-US" baseline="-25000" dirty="0"/>
              <a:t>2</a:t>
            </a:r>
            <a:r>
              <a:rPr lang="en-US" dirty="0"/>
              <a:t> =12,9 e K</a:t>
            </a:r>
            <a:r>
              <a:rPr lang="en-US" baseline="-25000" dirty="0"/>
              <a:t>1</a:t>
            </a:r>
            <a:r>
              <a:rPr lang="en-US" dirty="0"/>
              <a:t>=6,1</a:t>
            </a:r>
          </a:p>
        </p:txBody>
      </p:sp>
      <p:pic>
        <p:nvPicPr>
          <p:cNvPr id="4099" name="Picture 3"/>
          <p:cNvPicPr>
            <a:picLocks noChangeAspect="1" noChangeArrowheads="1"/>
          </p:cNvPicPr>
          <p:nvPr/>
        </p:nvPicPr>
        <p:blipFill>
          <a:blip r:embed="rId2" cstate="print"/>
          <a:srcRect/>
          <a:stretch>
            <a:fillRect/>
          </a:stretch>
        </p:blipFill>
        <p:spPr bwMode="auto">
          <a:xfrm>
            <a:off x="3895361" y="2571744"/>
            <a:ext cx="5778500" cy="4000500"/>
          </a:xfrm>
          <a:prstGeom prst="rect">
            <a:avLst/>
          </a:prstGeom>
          <a:noFill/>
          <a:ln w="9525">
            <a:noFill/>
            <a:miter lim="800000"/>
            <a:headEnd/>
            <a:tailEnd/>
          </a:ln>
          <a:effectLst/>
        </p:spPr>
      </p:pic>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ítulo 1"/>
          <p:cNvSpPr>
            <a:spLocks noGrp="1"/>
          </p:cNvSpPr>
          <p:nvPr>
            <p:ph type="title"/>
          </p:nvPr>
        </p:nvSpPr>
        <p:spPr/>
        <p:txBody>
          <a:bodyPr/>
          <a:lstStyle/>
          <a:p>
            <a:r>
              <a:rPr lang="en-US"/>
              <a:t>Resolução</a:t>
            </a:r>
            <a:endParaRPr lang="pt-BR"/>
          </a:p>
        </p:txBody>
      </p:sp>
      <p:sp>
        <p:nvSpPr>
          <p:cNvPr id="657411" name="Espaço Reservado para Conteúdo 2"/>
          <p:cNvSpPr>
            <a:spLocks noGrp="1"/>
          </p:cNvSpPr>
          <p:nvPr>
            <p:ph idx="1"/>
          </p:nvPr>
        </p:nvSpPr>
        <p:spPr/>
        <p:txBody>
          <a:bodyPr/>
          <a:lstStyle/>
          <a:p>
            <a:r>
              <a:rPr lang="en-US"/>
              <a:t>Novo ponto de operação :</a:t>
            </a:r>
          </a:p>
          <a:p>
            <a:pPr lvl="1"/>
            <a:r>
              <a:rPr lang="en-US"/>
              <a:t>Para UP = 5% e Tp = 8s -&gt; -0,374+0,393j</a:t>
            </a:r>
          </a:p>
          <a:p>
            <a:endParaRPr lang="en-US"/>
          </a:p>
          <a:p>
            <a:r>
              <a:rPr lang="en-US"/>
              <a:t>Projeto compensador PD (s+a)</a:t>
            </a:r>
          </a:p>
          <a:p>
            <a:pPr lvl="1"/>
            <a:r>
              <a:rPr lang="en-US"/>
              <a:t>A contribuição angular dos polos atuais no novo ponto de operação será : 64,92</a:t>
            </a:r>
            <a:r>
              <a:rPr lang="en-US" baseline="30000"/>
              <a:t>o</a:t>
            </a:r>
            <a:r>
              <a:rPr lang="en-US"/>
              <a:t> ou -295,37</a:t>
            </a:r>
            <a:r>
              <a:rPr lang="en-US" baseline="30000"/>
              <a:t>o</a:t>
            </a:r>
            <a:r>
              <a:rPr lang="en-US"/>
              <a:t> </a:t>
            </a:r>
          </a:p>
          <a:p>
            <a:pPr lvl="1"/>
            <a:r>
              <a:rPr lang="en-US"/>
              <a:t>Sendo assim o zero deverá contribuir com 				180</a:t>
            </a:r>
            <a:r>
              <a:rPr lang="en-US" baseline="30000"/>
              <a:t>o</a:t>
            </a:r>
            <a:r>
              <a:rPr lang="en-US"/>
              <a:t>-64,92</a:t>
            </a:r>
            <a:r>
              <a:rPr lang="en-US" baseline="30000"/>
              <a:t>o</a:t>
            </a:r>
            <a:r>
              <a:rPr lang="en-US"/>
              <a:t> = 115.37</a:t>
            </a:r>
            <a:r>
              <a:rPr lang="en-US" baseline="30000"/>
              <a:t>o</a:t>
            </a:r>
            <a:r>
              <a:rPr lang="en-US"/>
              <a:t> </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Título 1"/>
          <p:cNvSpPr>
            <a:spLocks noGrp="1"/>
          </p:cNvSpPr>
          <p:nvPr>
            <p:ph type="title"/>
          </p:nvPr>
        </p:nvSpPr>
        <p:spPr/>
        <p:txBody>
          <a:bodyPr/>
          <a:lstStyle/>
          <a:p>
            <a:r>
              <a:rPr lang="en-US"/>
              <a:t>Determ. o zero do controlador PD</a:t>
            </a:r>
            <a:endParaRPr lang="pt-BR"/>
          </a:p>
        </p:txBody>
      </p:sp>
      <p:cxnSp>
        <p:nvCxnSpPr>
          <p:cNvPr id="10" name="Conector de seta reta 9"/>
          <p:cNvCxnSpPr/>
          <p:nvPr/>
        </p:nvCxnSpPr>
        <p:spPr>
          <a:xfrm rot="5400000">
            <a:off x="2917031" y="3750469"/>
            <a:ext cx="4645025" cy="158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1952625" y="3571875"/>
            <a:ext cx="70723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4595813" y="2500313"/>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1" name="CaixaDeTexto 10"/>
          <p:cNvSpPr txBox="1"/>
          <p:nvPr/>
        </p:nvSpPr>
        <p:spPr>
          <a:xfrm>
            <a:off x="4310063" y="3571875"/>
            <a:ext cx="701675" cy="276225"/>
          </a:xfrm>
          <a:prstGeom prst="rect">
            <a:avLst/>
          </a:prstGeom>
          <a:noFill/>
        </p:spPr>
        <p:txBody>
          <a:bodyPr wrap="none">
            <a:spAutoFit/>
          </a:bodyPr>
          <a:lstStyle/>
          <a:p>
            <a:pPr algn="ctr">
              <a:defRPr/>
            </a:pPr>
            <a:r>
              <a:rPr lang="en-US" sz="1200" dirty="0">
                <a:latin typeface="+mn-lt"/>
                <a:cs typeface="+mn-cs"/>
              </a:rPr>
              <a:t>-0.374</a:t>
            </a:r>
            <a:endParaRPr lang="pt-BR" sz="1200" dirty="0">
              <a:latin typeface="+mn-lt"/>
              <a:cs typeface="+mn-cs"/>
            </a:endParaRPr>
          </a:p>
        </p:txBody>
      </p:sp>
      <p:sp>
        <p:nvSpPr>
          <p:cNvPr id="17" name="CaixaDeTexto 16"/>
          <p:cNvSpPr txBox="1"/>
          <p:nvPr/>
        </p:nvSpPr>
        <p:spPr>
          <a:xfrm>
            <a:off x="5453063" y="2500313"/>
            <a:ext cx="811212" cy="276225"/>
          </a:xfrm>
          <a:prstGeom prst="rect">
            <a:avLst/>
          </a:prstGeom>
          <a:noFill/>
        </p:spPr>
        <p:txBody>
          <a:bodyPr wrap="none">
            <a:spAutoFit/>
          </a:bodyPr>
          <a:lstStyle/>
          <a:p>
            <a:pPr algn="ctr">
              <a:defRPr/>
            </a:pPr>
            <a:r>
              <a:rPr lang="en-US" sz="1200" dirty="0">
                <a:latin typeface="+mn-lt"/>
                <a:cs typeface="+mn-cs"/>
              </a:rPr>
              <a:t>+0.393j</a:t>
            </a:r>
            <a:endParaRPr lang="pt-BR" sz="1200" dirty="0">
              <a:latin typeface="+mn-lt"/>
              <a:cs typeface="+mn-cs"/>
            </a:endParaRPr>
          </a:p>
        </p:txBody>
      </p:sp>
      <p:sp>
        <p:nvSpPr>
          <p:cNvPr id="20" name="CaixaDeTexto 19"/>
          <p:cNvSpPr txBox="1"/>
          <p:nvPr/>
        </p:nvSpPr>
        <p:spPr>
          <a:xfrm>
            <a:off x="4948238" y="3571875"/>
            <a:ext cx="361950" cy="276225"/>
          </a:xfrm>
          <a:prstGeom prst="rect">
            <a:avLst/>
          </a:prstGeom>
          <a:noFill/>
        </p:spPr>
        <p:txBody>
          <a:bodyPr wrap="none">
            <a:spAutoFit/>
          </a:bodyPr>
          <a:lstStyle/>
          <a:p>
            <a:pPr algn="ctr">
              <a:defRPr/>
            </a:pPr>
            <a:r>
              <a:rPr lang="en-US" sz="1200" dirty="0">
                <a:latin typeface="+mn-lt"/>
                <a:cs typeface="+mn-cs"/>
              </a:rPr>
              <a:t>z1</a:t>
            </a:r>
            <a:endParaRPr lang="pt-BR" sz="1200" dirty="0">
              <a:latin typeface="+mn-lt"/>
              <a:cs typeface="+mn-cs"/>
            </a:endParaRPr>
          </a:p>
        </p:txBody>
      </p:sp>
      <p:cxnSp>
        <p:nvCxnSpPr>
          <p:cNvPr id="21" name="Conector de seta reta 20"/>
          <p:cNvCxnSpPr/>
          <p:nvPr/>
        </p:nvCxnSpPr>
        <p:spPr>
          <a:xfrm rot="5400000">
            <a:off x="4274344" y="3107532"/>
            <a:ext cx="930275" cy="1587"/>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p:nvPr/>
        </p:nvCxnSpPr>
        <p:spPr>
          <a:xfrm flipV="1">
            <a:off x="4738688" y="2643188"/>
            <a:ext cx="857250" cy="9525"/>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CaixaDeTexto 43"/>
          <p:cNvSpPr txBox="1"/>
          <p:nvPr/>
        </p:nvSpPr>
        <p:spPr>
          <a:xfrm>
            <a:off x="4987925" y="3224213"/>
            <a:ext cx="1490663" cy="276225"/>
          </a:xfrm>
          <a:prstGeom prst="rect">
            <a:avLst/>
          </a:prstGeom>
          <a:noFill/>
        </p:spPr>
        <p:txBody>
          <a:bodyPr wrap="none">
            <a:spAutoFit/>
          </a:bodyPr>
          <a:lstStyle/>
          <a:p>
            <a:pPr algn="ctr">
              <a:defRPr/>
            </a:pPr>
            <a:r>
              <a:rPr lang="el-GR" sz="1200" dirty="0">
                <a:latin typeface="+mn-lt"/>
                <a:cs typeface="+mn-cs"/>
              </a:rPr>
              <a:t>Θ</a:t>
            </a:r>
            <a:r>
              <a:rPr lang="en-US" sz="1200" dirty="0">
                <a:latin typeface="+mn-lt"/>
                <a:cs typeface="+mn-cs"/>
              </a:rPr>
              <a:t>z1 = 115,37</a:t>
            </a:r>
            <a:r>
              <a:rPr lang="en-US" sz="1200" baseline="30000" dirty="0">
                <a:latin typeface="+mn-lt"/>
                <a:cs typeface="+mn-cs"/>
              </a:rPr>
              <a:t>o</a:t>
            </a:r>
            <a:r>
              <a:rPr lang="en-US" sz="1200" dirty="0">
                <a:latin typeface="+mn-lt"/>
                <a:cs typeface="+mn-cs"/>
              </a:rPr>
              <a:t>   </a:t>
            </a:r>
            <a:endParaRPr lang="pt-BR" sz="1200" dirty="0">
              <a:latin typeface="+mn-lt"/>
              <a:cs typeface="+mn-cs"/>
            </a:endParaRPr>
          </a:p>
        </p:txBody>
      </p:sp>
      <p:sp>
        <p:nvSpPr>
          <p:cNvPr id="45" name="CaixaDeTexto 44"/>
          <p:cNvSpPr txBox="1"/>
          <p:nvPr/>
        </p:nvSpPr>
        <p:spPr>
          <a:xfrm>
            <a:off x="4524375" y="2286000"/>
            <a:ext cx="368300" cy="276225"/>
          </a:xfrm>
          <a:prstGeom prst="rect">
            <a:avLst/>
          </a:prstGeom>
          <a:noFill/>
        </p:spPr>
        <p:txBody>
          <a:bodyPr wrap="none">
            <a:spAutoFit/>
          </a:bodyPr>
          <a:lstStyle/>
          <a:p>
            <a:pPr algn="ctr">
              <a:defRPr/>
            </a:pPr>
            <a:r>
              <a:rPr lang="en-US" sz="1200" dirty="0" err="1">
                <a:latin typeface="+mn-lt"/>
                <a:cs typeface="+mn-cs"/>
              </a:rPr>
              <a:t>Px</a:t>
            </a:r>
            <a:endParaRPr lang="pt-BR" sz="1200" dirty="0">
              <a:latin typeface="+mn-lt"/>
              <a:cs typeface="+mn-cs"/>
            </a:endParaRPr>
          </a:p>
        </p:txBody>
      </p:sp>
      <p:cxnSp>
        <p:nvCxnSpPr>
          <p:cNvPr id="46" name="Conector de seta reta 45"/>
          <p:cNvCxnSpPr/>
          <p:nvPr/>
        </p:nvCxnSpPr>
        <p:spPr>
          <a:xfrm rot="16200000" flipH="1">
            <a:off x="4417219" y="2964657"/>
            <a:ext cx="928687" cy="28575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CaixaDeTexto 48"/>
          <p:cNvSpPr txBox="1"/>
          <p:nvPr/>
        </p:nvSpPr>
        <p:spPr>
          <a:xfrm>
            <a:off x="4889500" y="3429000"/>
            <a:ext cx="277813" cy="276225"/>
          </a:xfrm>
          <a:prstGeom prst="rect">
            <a:avLst/>
          </a:prstGeom>
          <a:noFill/>
        </p:spPr>
        <p:txBody>
          <a:bodyPr wrap="none">
            <a:spAutoFit/>
          </a:bodyPr>
          <a:lstStyle/>
          <a:p>
            <a:pPr algn="ctr">
              <a:defRPr/>
            </a:pPr>
            <a:r>
              <a:rPr lang="en-US" sz="1200" dirty="0">
                <a:latin typeface="+mn-lt"/>
                <a:cs typeface="+mn-cs"/>
              </a:rPr>
              <a:t>o</a:t>
            </a:r>
            <a:endParaRPr lang="pt-BR" sz="1200" dirty="0">
              <a:latin typeface="+mn-lt"/>
              <a:cs typeface="+mn-cs"/>
            </a:endParaRPr>
          </a:p>
        </p:txBody>
      </p:sp>
      <p:sp>
        <p:nvSpPr>
          <p:cNvPr id="27" name="CaixaDeTexto 26"/>
          <p:cNvSpPr txBox="1"/>
          <p:nvPr/>
        </p:nvSpPr>
        <p:spPr>
          <a:xfrm>
            <a:off x="452438" y="4071938"/>
            <a:ext cx="4527550" cy="369887"/>
          </a:xfrm>
          <a:prstGeom prst="rect">
            <a:avLst/>
          </a:prstGeom>
          <a:noFill/>
        </p:spPr>
        <p:txBody>
          <a:bodyPr wrap="none">
            <a:spAutoFit/>
          </a:bodyPr>
          <a:lstStyle/>
          <a:p>
            <a:pPr algn="ctr">
              <a:defRPr/>
            </a:pPr>
            <a:r>
              <a:rPr lang="en-US" sz="1800" dirty="0">
                <a:latin typeface="+mn-lt"/>
                <a:cs typeface="+mn-cs"/>
              </a:rPr>
              <a:t>tan(180-115.67</a:t>
            </a:r>
            <a:r>
              <a:rPr lang="en-US" sz="1800" baseline="30000" dirty="0">
                <a:latin typeface="+mn-lt"/>
                <a:cs typeface="+mn-cs"/>
              </a:rPr>
              <a:t>o</a:t>
            </a:r>
            <a:r>
              <a:rPr lang="en-US" sz="1800" dirty="0">
                <a:latin typeface="+mn-lt"/>
                <a:cs typeface="+mn-cs"/>
              </a:rPr>
              <a:t>)= 0.393/(0.374-z1)</a:t>
            </a:r>
            <a:endParaRPr lang="pt-BR" sz="1800" dirty="0">
              <a:latin typeface="+mn-lt"/>
              <a:cs typeface="+mn-cs"/>
            </a:endParaRPr>
          </a:p>
        </p:txBody>
      </p:sp>
      <p:sp>
        <p:nvSpPr>
          <p:cNvPr id="28" name="CaixaDeTexto 27"/>
          <p:cNvSpPr txBox="1"/>
          <p:nvPr/>
        </p:nvSpPr>
        <p:spPr>
          <a:xfrm>
            <a:off x="1524000" y="4714875"/>
            <a:ext cx="1600200" cy="369888"/>
          </a:xfrm>
          <a:prstGeom prst="rect">
            <a:avLst/>
          </a:prstGeom>
          <a:noFill/>
        </p:spPr>
        <p:txBody>
          <a:bodyPr wrap="none">
            <a:spAutoFit/>
          </a:bodyPr>
          <a:lstStyle/>
          <a:p>
            <a:pPr algn="ctr">
              <a:defRPr/>
            </a:pPr>
            <a:r>
              <a:rPr lang="en-US" sz="1800" dirty="0">
                <a:latin typeface="+mn-lt"/>
                <a:cs typeface="+mn-cs"/>
              </a:rPr>
              <a:t>z1 = -0.19  </a:t>
            </a:r>
            <a:endParaRPr lang="pt-BR" sz="1800" dirty="0">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ox(in)">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Título 1"/>
          <p:cNvSpPr>
            <a:spLocks noGrp="1"/>
          </p:cNvSpPr>
          <p:nvPr>
            <p:ph type="title"/>
          </p:nvPr>
        </p:nvSpPr>
        <p:spPr/>
        <p:txBody>
          <a:bodyPr/>
          <a:lstStyle/>
          <a:p>
            <a:r>
              <a:rPr lang="en-US"/>
              <a:t>Projeto do Compensador PI</a:t>
            </a:r>
            <a:endParaRPr lang="pt-BR"/>
          </a:p>
        </p:txBody>
      </p:sp>
      <p:sp>
        <p:nvSpPr>
          <p:cNvPr id="659459" name="Espaço Reservado para Conteúdo 2"/>
          <p:cNvSpPr>
            <a:spLocks noGrp="1"/>
          </p:cNvSpPr>
          <p:nvPr>
            <p:ph idx="1"/>
          </p:nvPr>
        </p:nvSpPr>
        <p:spPr/>
        <p:txBody>
          <a:bodyPr/>
          <a:lstStyle/>
          <a:p>
            <a:r>
              <a:rPr lang="en-US"/>
              <a:t>G(s) = 0.7(s+0.19)/[(s+0.4)(s</a:t>
            </a:r>
            <a:r>
              <a:rPr lang="en-US" baseline="30000"/>
              <a:t>2</a:t>
            </a:r>
            <a:r>
              <a:rPr lang="en-US"/>
              <a:t>+1.7s+0.25)]</a:t>
            </a:r>
          </a:p>
          <a:p>
            <a:r>
              <a:rPr lang="en-US"/>
              <a:t>Como queremos erro nulo um compensador PI ideal é necessário. Sendo assim usaremos :</a:t>
            </a:r>
          </a:p>
          <a:p>
            <a:pPr lvl="1"/>
            <a:r>
              <a:rPr lang="en-US"/>
              <a:t>s+0.01/s</a:t>
            </a:r>
          </a:p>
          <a:p>
            <a:pPr lvl="2"/>
            <a:r>
              <a:rPr lang="en-US"/>
              <a:t>G(s)= 0.7(s+0.19)/[(s+0.4)(s</a:t>
            </a:r>
            <a:r>
              <a:rPr lang="en-US" baseline="30000"/>
              <a:t>2</a:t>
            </a:r>
            <a:r>
              <a:rPr lang="en-US"/>
              <a:t>+1.7s+0.25)][(s+0.01)/s]</a:t>
            </a:r>
          </a:p>
          <a:p>
            <a:pPr lvl="1"/>
            <a:r>
              <a:rPr lang="en-US"/>
              <a:t>Valor de K para o ponto de operação -0,374+0,393j</a:t>
            </a:r>
          </a:p>
          <a:p>
            <a:pPr lvl="2"/>
            <a:r>
              <a:rPr lang="en-US"/>
              <a:t>K = 0,5834</a:t>
            </a:r>
            <a:r>
              <a:rPr lang="pt-BR"/>
              <a:t> // carg(K) = 0.014 (ok...)</a:t>
            </a:r>
          </a:p>
          <a:p>
            <a:pPr lvl="1"/>
            <a:r>
              <a:rPr lang="en-US"/>
              <a:t>Encontraremos o melhor local para o zero do compensador PI por tentativa e erro na simulação. </a:t>
            </a:r>
          </a:p>
          <a:p>
            <a:pPr lvl="1"/>
            <a:r>
              <a:rPr lang="en-US"/>
              <a:t>Isto ocorre porque um zero proximo da origem produzirá uma resposta + lenta. ( vide slide a seguir ):</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Título 1"/>
          <p:cNvSpPr>
            <a:spLocks noGrp="1"/>
          </p:cNvSpPr>
          <p:nvPr>
            <p:ph type="title"/>
          </p:nvPr>
        </p:nvSpPr>
        <p:spPr/>
        <p:txBody>
          <a:bodyPr/>
          <a:lstStyle/>
          <a:p>
            <a:r>
              <a:rPr lang="en-US"/>
              <a:t>Simulação Final</a:t>
            </a:r>
            <a:endParaRPr lang="pt-BR"/>
          </a:p>
        </p:txBody>
      </p:sp>
      <p:pic>
        <p:nvPicPr>
          <p:cNvPr id="660483" name="Picture 2"/>
          <p:cNvPicPr>
            <a:picLocks noChangeAspect="1" noChangeArrowheads="1"/>
          </p:cNvPicPr>
          <p:nvPr/>
        </p:nvPicPr>
        <p:blipFill>
          <a:blip r:embed="rId2" cstate="print"/>
          <a:srcRect/>
          <a:stretch>
            <a:fillRect/>
          </a:stretch>
        </p:blipFill>
        <p:spPr bwMode="auto">
          <a:xfrm>
            <a:off x="146050" y="1071563"/>
            <a:ext cx="9593263" cy="4745037"/>
          </a:xfrm>
          <a:prstGeom prst="rect">
            <a:avLst/>
          </a:prstGeom>
          <a:noFill/>
          <a:ln w="9525">
            <a:noFill/>
            <a:miter lim="800000"/>
            <a:headEnd/>
            <a:tailEnd/>
          </a:ln>
        </p:spPr>
      </p:pic>
      <p:sp>
        <p:nvSpPr>
          <p:cNvPr id="5" name="Retângulo 4"/>
          <p:cNvSpPr/>
          <p:nvPr/>
        </p:nvSpPr>
        <p:spPr>
          <a:xfrm>
            <a:off x="381000" y="5967413"/>
            <a:ext cx="8950325" cy="461962"/>
          </a:xfrm>
          <a:prstGeom prst="rect">
            <a:avLst/>
          </a:prstGeom>
        </p:spPr>
        <p:txBody>
          <a:bodyPr wrap="none">
            <a:spAutoFit/>
          </a:bodyPr>
          <a:lstStyle/>
          <a:p>
            <a:pPr>
              <a:defRPr/>
            </a:pPr>
            <a:r>
              <a:rPr lang="en-US" sz="2400" b="1" dirty="0">
                <a:solidFill>
                  <a:schemeClr val="accent2">
                    <a:lumMod val="50000"/>
                  </a:schemeClr>
                </a:solidFill>
                <a:latin typeface="+mn-lt"/>
              </a:rPr>
              <a:t>A </a:t>
            </a:r>
            <a:r>
              <a:rPr lang="en-US" sz="2400" b="1" dirty="0" err="1">
                <a:solidFill>
                  <a:schemeClr val="accent2">
                    <a:lumMod val="50000"/>
                  </a:schemeClr>
                </a:solidFill>
                <a:latin typeface="+mn-lt"/>
              </a:rPr>
              <a:t>escolha</a:t>
            </a:r>
            <a:r>
              <a:rPr lang="en-US" sz="2400" b="1" dirty="0">
                <a:solidFill>
                  <a:schemeClr val="accent2">
                    <a:lumMod val="50000"/>
                  </a:schemeClr>
                </a:solidFill>
                <a:latin typeface="+mn-lt"/>
              </a:rPr>
              <a:t> </a:t>
            </a:r>
            <a:r>
              <a:rPr lang="en-US" sz="2400" b="1" dirty="0" err="1">
                <a:solidFill>
                  <a:schemeClr val="accent2">
                    <a:lumMod val="50000"/>
                  </a:schemeClr>
                </a:solidFill>
                <a:latin typeface="+mn-lt"/>
              </a:rPr>
              <a:t>recai</a:t>
            </a:r>
            <a:r>
              <a:rPr lang="en-US" sz="2400" b="1" dirty="0">
                <a:solidFill>
                  <a:schemeClr val="accent2">
                    <a:lumMod val="50000"/>
                  </a:schemeClr>
                </a:solidFill>
                <a:latin typeface="+mn-lt"/>
              </a:rPr>
              <a:t> </a:t>
            </a:r>
            <a:r>
              <a:rPr lang="en-US" sz="2400" b="1" dirty="0" err="1">
                <a:solidFill>
                  <a:schemeClr val="accent2">
                    <a:lumMod val="50000"/>
                  </a:schemeClr>
                </a:solidFill>
                <a:latin typeface="+mn-lt"/>
              </a:rPr>
              <a:t>por</a:t>
            </a:r>
            <a:r>
              <a:rPr lang="en-US" sz="2400" b="1" dirty="0">
                <a:solidFill>
                  <a:schemeClr val="accent2">
                    <a:lumMod val="50000"/>
                  </a:schemeClr>
                </a:solidFill>
                <a:latin typeface="+mn-lt"/>
              </a:rPr>
              <a:t> 0.24 </a:t>
            </a:r>
            <a:r>
              <a:rPr lang="en-US" sz="2400" b="1" dirty="0" err="1">
                <a:solidFill>
                  <a:schemeClr val="accent2">
                    <a:lumMod val="50000"/>
                  </a:schemeClr>
                </a:solidFill>
                <a:latin typeface="+mn-lt"/>
              </a:rPr>
              <a:t>para</a:t>
            </a:r>
            <a:r>
              <a:rPr lang="en-US" sz="2400" b="1" dirty="0">
                <a:solidFill>
                  <a:schemeClr val="accent2">
                    <a:lumMod val="50000"/>
                  </a:schemeClr>
                </a:solidFill>
                <a:latin typeface="+mn-lt"/>
              </a:rPr>
              <a:t> a </a:t>
            </a:r>
            <a:r>
              <a:rPr lang="en-US" sz="2400" b="1" dirty="0" err="1">
                <a:solidFill>
                  <a:schemeClr val="accent2">
                    <a:lumMod val="50000"/>
                  </a:schemeClr>
                </a:solidFill>
                <a:latin typeface="+mn-lt"/>
              </a:rPr>
              <a:t>localização</a:t>
            </a:r>
            <a:r>
              <a:rPr lang="en-US" sz="2400" b="1" dirty="0">
                <a:solidFill>
                  <a:schemeClr val="accent2">
                    <a:lumMod val="50000"/>
                  </a:schemeClr>
                </a:solidFill>
                <a:latin typeface="+mn-lt"/>
              </a:rPr>
              <a:t> do zero</a:t>
            </a:r>
            <a:endParaRPr lang="pt-BR" sz="2400" b="1" dirty="0">
              <a:solidFill>
                <a:schemeClr val="accent2">
                  <a:lumMod val="50000"/>
                </a:schemeClr>
              </a:solidFill>
              <a:latin typeface="+mn-lt"/>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Título 1"/>
          <p:cNvSpPr>
            <a:spLocks noGrp="1"/>
          </p:cNvSpPr>
          <p:nvPr>
            <p:ph type="title" idx="4294967295"/>
          </p:nvPr>
        </p:nvSpPr>
        <p:spPr>
          <a:xfrm>
            <a:off x="600075" y="209550"/>
            <a:ext cx="9305925" cy="533400"/>
          </a:xfrm>
        </p:spPr>
        <p:txBody>
          <a:bodyPr/>
          <a:lstStyle/>
          <a:p>
            <a:r>
              <a:rPr lang="en-US"/>
              <a:t>Nise Pag.414 Ex.42 Sistema de Levitaçào Magnética</a:t>
            </a:r>
            <a:endParaRPr lang="pt-BR"/>
          </a:p>
        </p:txBody>
      </p:sp>
      <p:sp>
        <p:nvSpPr>
          <p:cNvPr id="661507" name="Espaço Reservado para Conteúdo 2"/>
          <p:cNvSpPr>
            <a:spLocks noGrp="1"/>
          </p:cNvSpPr>
          <p:nvPr>
            <p:ph idx="4294967295"/>
          </p:nvPr>
        </p:nvSpPr>
        <p:spPr>
          <a:xfrm>
            <a:off x="495300" y="1196975"/>
            <a:ext cx="9410700" cy="5381625"/>
          </a:xfrm>
        </p:spPr>
        <p:txBody>
          <a:bodyPr/>
          <a:lstStyle/>
          <a:p>
            <a:r>
              <a:rPr lang="en-US"/>
              <a:t>Os sistemas de levitação magnética são usados para suspender e realizar a propulsão de trens ao longo de pistas. Um diagrama para demonstração de um sistema de levitação magnética está mostrado na figura a seguir. A ação entre um imã e a bola de pingue-pongue fornece a sustentação. A intensidade da elevação pode ser controlada usando um par fotodetector. Admita que o sistema de elevação esteja representado pelo esquema e determine : </a:t>
            </a:r>
            <a:endParaRPr lang="pt-B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Título 1"/>
          <p:cNvSpPr>
            <a:spLocks noGrp="1"/>
          </p:cNvSpPr>
          <p:nvPr>
            <p:ph type="title"/>
          </p:nvPr>
        </p:nvSpPr>
        <p:spPr/>
        <p:txBody>
          <a:bodyPr/>
          <a:lstStyle/>
          <a:p>
            <a:r>
              <a:rPr lang="en-US"/>
              <a:t>Sistema de Levitação Magnética</a:t>
            </a:r>
            <a:endParaRPr lang="pt-BR"/>
          </a:p>
        </p:txBody>
      </p:sp>
      <p:pic>
        <p:nvPicPr>
          <p:cNvPr id="662531" name="Picture 2"/>
          <p:cNvPicPr>
            <a:picLocks noChangeAspect="1" noChangeArrowheads="1"/>
          </p:cNvPicPr>
          <p:nvPr/>
        </p:nvPicPr>
        <p:blipFill>
          <a:blip r:embed="rId2" cstate="print"/>
          <a:srcRect/>
          <a:stretch>
            <a:fillRect/>
          </a:stretch>
        </p:blipFill>
        <p:spPr bwMode="auto">
          <a:xfrm>
            <a:off x="166688" y="928688"/>
            <a:ext cx="9525000" cy="5578475"/>
          </a:xfrm>
          <a:prstGeom prst="rect">
            <a:avLst/>
          </a:prstGeom>
          <a:noFill/>
          <a:ln w="12700">
            <a:noFill/>
            <a:miter lim="800000"/>
            <a:headEnd type="none" w="sm" len="sm"/>
            <a:tailEnd type="none" w="sm" len="sm"/>
          </a:ln>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ítulo 1"/>
          <p:cNvSpPr>
            <a:spLocks noGrp="1"/>
          </p:cNvSpPr>
          <p:nvPr>
            <p:ph type="title"/>
          </p:nvPr>
        </p:nvSpPr>
        <p:spPr/>
        <p:txBody>
          <a:bodyPr/>
          <a:lstStyle/>
          <a:p>
            <a:r>
              <a:rPr lang="en-US"/>
              <a:t>Especificações de Compensação : </a:t>
            </a:r>
            <a:endParaRPr lang="pt-BR"/>
          </a:p>
        </p:txBody>
      </p:sp>
      <p:sp>
        <p:nvSpPr>
          <p:cNvPr id="663555" name="Espaço Reservado para Conteúdo 2"/>
          <p:cNvSpPr>
            <a:spLocks noGrp="1"/>
          </p:cNvSpPr>
          <p:nvPr>
            <p:ph idx="1"/>
          </p:nvPr>
        </p:nvSpPr>
        <p:spPr/>
        <p:txBody>
          <a:bodyPr/>
          <a:lstStyle/>
          <a:p>
            <a:r>
              <a:rPr lang="en-US"/>
              <a:t>Projete um compensador para obter um tempo de assentamento de 0,1s ou menos, na resposta ao degrau, se UP não precisar ser no máximo 1%. </a:t>
            </a:r>
          </a:p>
          <a:p>
            <a:r>
              <a:rPr lang="en-US"/>
              <a:t>Projete um segundo compensador em cascata para minimizar o erro de estado estacionário e ter um tempo total de assentamento de no máximo 0,5s. Este compensador não poderá afetar significativamente a resposta anterior.</a:t>
            </a:r>
          </a:p>
          <a:p>
            <a:r>
              <a:rPr lang="en-US"/>
              <a:t>Especifique polos e zeros em ambos os casos</a:t>
            </a:r>
            <a:endParaRPr lang="pt-B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Título 1"/>
          <p:cNvSpPr>
            <a:spLocks noGrp="1"/>
          </p:cNvSpPr>
          <p:nvPr>
            <p:ph type="title"/>
          </p:nvPr>
        </p:nvSpPr>
        <p:spPr/>
        <p:txBody>
          <a:bodyPr/>
          <a:lstStyle/>
          <a:p>
            <a:r>
              <a:rPr lang="en-US"/>
              <a:t>Estratégia</a:t>
            </a:r>
            <a:endParaRPr lang="pt-BR"/>
          </a:p>
        </p:txBody>
      </p:sp>
      <p:sp>
        <p:nvSpPr>
          <p:cNvPr id="664579" name="Espaço Reservado para Conteúdo 2"/>
          <p:cNvSpPr>
            <a:spLocks noGrp="1"/>
          </p:cNvSpPr>
          <p:nvPr>
            <p:ph idx="1"/>
          </p:nvPr>
        </p:nvSpPr>
        <p:spPr/>
        <p:txBody>
          <a:bodyPr/>
          <a:lstStyle/>
          <a:p>
            <a:r>
              <a:rPr lang="en-US"/>
              <a:t>1o) Ajustar a resposta transitória através de um controlador PD</a:t>
            </a:r>
          </a:p>
          <a:p>
            <a:pPr lvl="1"/>
            <a:r>
              <a:rPr lang="en-US"/>
              <a:t>Analisar o sistema via simulação</a:t>
            </a:r>
          </a:p>
          <a:p>
            <a:endParaRPr lang="en-US"/>
          </a:p>
          <a:p>
            <a:r>
              <a:rPr lang="en-US"/>
              <a:t>2o) Ajustar o erro estacionário através de um controlador PI</a:t>
            </a:r>
          </a:p>
          <a:p>
            <a:pPr lvl="1"/>
            <a:r>
              <a:rPr lang="en-US"/>
              <a:t>Analisar o sistema via simulação</a:t>
            </a:r>
            <a:endParaRPr lang="pt-B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Título 1"/>
          <p:cNvSpPr>
            <a:spLocks noGrp="1"/>
          </p:cNvSpPr>
          <p:nvPr>
            <p:ph type="title"/>
          </p:nvPr>
        </p:nvSpPr>
        <p:spPr/>
        <p:txBody>
          <a:bodyPr/>
          <a:lstStyle/>
          <a:p>
            <a:r>
              <a:rPr lang="en-US"/>
              <a:t>1o) Transformar o sistema para um equivalente com realimentação unitária</a:t>
            </a:r>
            <a:endParaRPr lang="pt-BR"/>
          </a:p>
        </p:txBody>
      </p:sp>
      <p:pic>
        <p:nvPicPr>
          <p:cNvPr id="1097730" name="Picture 2"/>
          <p:cNvPicPr>
            <a:picLocks noChangeAspect="1" noChangeArrowheads="1"/>
          </p:cNvPicPr>
          <p:nvPr/>
        </p:nvPicPr>
        <p:blipFill>
          <a:blip r:embed="rId2" cstate="print"/>
          <a:srcRect/>
          <a:stretch>
            <a:fillRect/>
          </a:stretch>
        </p:blipFill>
        <p:spPr bwMode="auto">
          <a:xfrm>
            <a:off x="2095500" y="1357313"/>
            <a:ext cx="5505450" cy="1228725"/>
          </a:xfrm>
          <a:prstGeom prst="rect">
            <a:avLst/>
          </a:prstGeom>
          <a:noFill/>
          <a:ln w="9525">
            <a:noFill/>
            <a:miter lim="800000"/>
            <a:headEnd/>
            <a:tailEnd/>
          </a:ln>
        </p:spPr>
      </p:pic>
      <p:cxnSp>
        <p:nvCxnSpPr>
          <p:cNvPr id="6" name="Conector de seta reta 5"/>
          <p:cNvCxnSpPr/>
          <p:nvPr/>
        </p:nvCxnSpPr>
        <p:spPr>
          <a:xfrm rot="5400000">
            <a:off x="4847432" y="2820194"/>
            <a:ext cx="6413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97731" name="Picture 3"/>
          <p:cNvPicPr>
            <a:picLocks noChangeAspect="1" noChangeArrowheads="1"/>
          </p:cNvPicPr>
          <p:nvPr/>
        </p:nvPicPr>
        <p:blipFill>
          <a:blip r:embed="rId3" cstate="print"/>
          <a:srcRect/>
          <a:stretch>
            <a:fillRect/>
          </a:stretch>
        </p:blipFill>
        <p:spPr bwMode="auto">
          <a:xfrm>
            <a:off x="2166938" y="3214688"/>
            <a:ext cx="5505450" cy="1228725"/>
          </a:xfrm>
          <a:prstGeom prst="rect">
            <a:avLst/>
          </a:prstGeom>
          <a:noFill/>
          <a:ln w="9525">
            <a:noFill/>
            <a:miter lim="800000"/>
            <a:headEnd/>
            <a:tailEnd/>
          </a:ln>
        </p:spPr>
      </p:pic>
      <p:cxnSp>
        <p:nvCxnSpPr>
          <p:cNvPr id="9" name="Conector de seta reta 8"/>
          <p:cNvCxnSpPr/>
          <p:nvPr/>
        </p:nvCxnSpPr>
        <p:spPr>
          <a:xfrm rot="5400000">
            <a:off x="4846638" y="4749800"/>
            <a:ext cx="642938"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97732" name="Picture 4"/>
          <p:cNvPicPr>
            <a:picLocks noChangeAspect="1" noChangeArrowheads="1"/>
          </p:cNvPicPr>
          <p:nvPr/>
        </p:nvPicPr>
        <p:blipFill>
          <a:blip r:embed="rId4" cstate="print"/>
          <a:srcRect/>
          <a:stretch>
            <a:fillRect/>
          </a:stretch>
        </p:blipFill>
        <p:spPr bwMode="auto">
          <a:xfrm>
            <a:off x="2233613" y="5214938"/>
            <a:ext cx="5505450" cy="1228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97730"/>
                                        </p:tgtEl>
                                        <p:attrNameLst>
                                          <p:attrName>style.visibility</p:attrName>
                                        </p:attrNameLst>
                                      </p:cBhvr>
                                      <p:to>
                                        <p:strVal val="visible"/>
                                      </p:to>
                                    </p:set>
                                    <p:animEffect transition="in" filter="box(in)">
                                      <p:cBhvr>
                                        <p:cTn id="7" dur="500"/>
                                        <p:tgtEl>
                                          <p:spTgt spid="109773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97731"/>
                                        </p:tgtEl>
                                        <p:attrNameLst>
                                          <p:attrName>style.visibility</p:attrName>
                                        </p:attrNameLst>
                                      </p:cBhvr>
                                      <p:to>
                                        <p:strVal val="visible"/>
                                      </p:to>
                                    </p:set>
                                    <p:animEffect transition="in" filter="box(in)">
                                      <p:cBhvr>
                                        <p:cTn id="17" dur="500"/>
                                        <p:tgtEl>
                                          <p:spTgt spid="109773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ox(i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097732"/>
                                        </p:tgtEl>
                                        <p:attrNameLst>
                                          <p:attrName>style.visibility</p:attrName>
                                        </p:attrNameLst>
                                      </p:cBhvr>
                                      <p:to>
                                        <p:strVal val="visible"/>
                                      </p:to>
                                    </p:set>
                                    <p:animEffect transition="in" filter="box(in)">
                                      <p:cBhvr>
                                        <p:cTn id="27" dur="500"/>
                                        <p:tgtEl>
                                          <p:spTgt spid="1097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Título 1"/>
          <p:cNvSpPr>
            <a:spLocks noGrp="1"/>
          </p:cNvSpPr>
          <p:nvPr>
            <p:ph type="title"/>
          </p:nvPr>
        </p:nvSpPr>
        <p:spPr/>
        <p:txBody>
          <a:bodyPr/>
          <a:lstStyle/>
          <a:p>
            <a:r>
              <a:rPr lang="en-US"/>
              <a:t>2o) Analisar os polos e zeros de GH</a:t>
            </a:r>
            <a:endParaRPr lang="pt-BR"/>
          </a:p>
        </p:txBody>
      </p:sp>
      <p:cxnSp>
        <p:nvCxnSpPr>
          <p:cNvPr id="10" name="Conector de seta reta 9"/>
          <p:cNvCxnSpPr/>
          <p:nvPr/>
        </p:nvCxnSpPr>
        <p:spPr>
          <a:xfrm rot="5400000">
            <a:off x="2917031" y="3750469"/>
            <a:ext cx="4645025" cy="158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1952625" y="3571875"/>
            <a:ext cx="70723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2238375" y="3429000"/>
            <a:ext cx="290513"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4" name="CaixaDeTexto 13"/>
          <p:cNvSpPr txBox="1"/>
          <p:nvPr/>
        </p:nvSpPr>
        <p:spPr>
          <a:xfrm>
            <a:off x="4019550" y="3429000"/>
            <a:ext cx="290513"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5" name="CaixaDeTexto 14"/>
          <p:cNvSpPr txBox="1"/>
          <p:nvPr/>
        </p:nvSpPr>
        <p:spPr>
          <a:xfrm>
            <a:off x="6234113" y="3429000"/>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6" name="CaixaDeTexto 15"/>
          <p:cNvSpPr txBox="1"/>
          <p:nvPr/>
        </p:nvSpPr>
        <p:spPr>
          <a:xfrm>
            <a:off x="512763" y="1571625"/>
            <a:ext cx="4297362" cy="646113"/>
          </a:xfrm>
          <a:prstGeom prst="rect">
            <a:avLst/>
          </a:prstGeom>
          <a:noFill/>
        </p:spPr>
        <p:txBody>
          <a:bodyPr wrap="none">
            <a:spAutoFit/>
          </a:bodyPr>
          <a:lstStyle/>
          <a:p>
            <a:pPr algn="ctr">
              <a:defRPr/>
            </a:pPr>
            <a:r>
              <a:rPr lang="en-US" sz="1800" b="1" dirty="0" err="1">
                <a:latin typeface="+mn-lt"/>
                <a:cs typeface="+mn-cs"/>
              </a:rPr>
              <a:t>Sistema</a:t>
            </a:r>
            <a:r>
              <a:rPr lang="en-US" sz="1800" b="1" dirty="0">
                <a:latin typeface="+mn-lt"/>
                <a:cs typeface="+mn-cs"/>
              </a:rPr>
              <a:t> </a:t>
            </a:r>
            <a:r>
              <a:rPr lang="en-US" sz="1800" b="1" dirty="0" err="1">
                <a:latin typeface="+mn-lt"/>
                <a:cs typeface="+mn-cs"/>
              </a:rPr>
              <a:t>instavel</a:t>
            </a:r>
            <a:r>
              <a:rPr lang="en-US" sz="1800" b="1" dirty="0">
                <a:latin typeface="+mn-lt"/>
                <a:cs typeface="+mn-cs"/>
              </a:rPr>
              <a:t> </a:t>
            </a:r>
            <a:r>
              <a:rPr lang="en-US" sz="1800" b="1" dirty="0" err="1">
                <a:latin typeface="+mn-lt"/>
                <a:cs typeface="+mn-cs"/>
              </a:rPr>
              <a:t>para</a:t>
            </a:r>
            <a:r>
              <a:rPr lang="en-US" sz="1800" b="1" dirty="0">
                <a:latin typeface="+mn-lt"/>
                <a:cs typeface="+mn-cs"/>
              </a:rPr>
              <a:t> </a:t>
            </a:r>
            <a:r>
              <a:rPr lang="en-US" sz="1800" b="1" dirty="0" err="1">
                <a:latin typeface="+mn-lt"/>
                <a:cs typeface="+mn-cs"/>
              </a:rPr>
              <a:t>qualquer</a:t>
            </a:r>
            <a:r>
              <a:rPr lang="en-US" sz="1800" b="1" dirty="0">
                <a:latin typeface="+mn-lt"/>
                <a:cs typeface="+mn-cs"/>
              </a:rPr>
              <a:t> </a:t>
            </a:r>
          </a:p>
          <a:p>
            <a:pPr algn="ctr">
              <a:defRPr/>
            </a:pPr>
            <a:r>
              <a:rPr lang="en-US" sz="1800" b="1" dirty="0">
                <a:latin typeface="+mn-lt"/>
                <a:cs typeface="+mn-cs"/>
              </a:rPr>
              <a:t>valor de </a:t>
            </a:r>
            <a:r>
              <a:rPr lang="en-US" sz="1800" b="1" dirty="0" err="1">
                <a:latin typeface="+mn-lt"/>
                <a:cs typeface="+mn-cs"/>
              </a:rPr>
              <a:t>Ganho</a:t>
            </a:r>
            <a:endParaRPr lang="pt-BR" sz="1800" b="1" dirty="0">
              <a:latin typeface="+mn-lt"/>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980" y="260350"/>
            <a:ext cx="9634273" cy="533400"/>
          </a:xfrm>
        </p:spPr>
        <p:txBody>
          <a:bodyPr/>
          <a:lstStyle/>
          <a:p>
            <a:r>
              <a:rPr lang="en-US" dirty="0" err="1"/>
              <a:t>Nise</a:t>
            </a:r>
            <a:r>
              <a:rPr lang="en-US" dirty="0"/>
              <a:t>, </a:t>
            </a:r>
            <a:r>
              <a:rPr lang="en-US" dirty="0" err="1"/>
              <a:t>exemplo</a:t>
            </a:r>
            <a:r>
              <a:rPr lang="en-US" dirty="0"/>
              <a:t> 8.8, pag.324 (cont.)</a:t>
            </a:r>
            <a:endParaRPr lang="pt-BR" dirty="0"/>
          </a:p>
        </p:txBody>
      </p:sp>
      <p:sp>
        <p:nvSpPr>
          <p:cNvPr id="3" name="Espaço Reservado para Conteúdo 2"/>
          <p:cNvSpPr>
            <a:spLocks noGrp="1"/>
          </p:cNvSpPr>
          <p:nvPr>
            <p:ph idx="1"/>
          </p:nvPr>
        </p:nvSpPr>
        <p:spPr>
          <a:xfrm>
            <a:off x="116980" y="1000109"/>
            <a:ext cx="9634273" cy="5381625"/>
          </a:xfrm>
        </p:spPr>
        <p:txBody>
          <a:bodyPr/>
          <a:lstStyle/>
          <a:p>
            <a:r>
              <a:rPr lang="en-US" dirty="0" err="1"/>
              <a:t>Fazemos</a:t>
            </a:r>
            <a:r>
              <a:rPr lang="en-US" dirty="0"/>
              <a:t> agora</a:t>
            </a:r>
          </a:p>
          <a:p>
            <a:pPr lvl="1"/>
            <a:r>
              <a:rPr lang="en-US" dirty="0"/>
              <a:t>K=5:0.01:14; </a:t>
            </a:r>
            <a:r>
              <a:rPr lang="en-US" dirty="0" err="1"/>
              <a:t>rlocus</a:t>
            </a:r>
            <a:r>
              <a:rPr lang="en-US" dirty="0"/>
              <a:t>(GH,K);</a:t>
            </a:r>
            <a:r>
              <a:rPr lang="en-US" dirty="0" err="1"/>
              <a:t>sgrid</a:t>
            </a:r>
            <a:r>
              <a:rPr lang="en-US" dirty="0"/>
              <a:t>(</a:t>
            </a:r>
            <a:r>
              <a:rPr lang="en-US" dirty="0" err="1"/>
              <a:t>z,wn</a:t>
            </a:r>
            <a:r>
              <a:rPr lang="en-US" dirty="0"/>
              <a:t>);</a:t>
            </a:r>
          </a:p>
          <a:p>
            <a:pPr lvl="1"/>
            <a:r>
              <a:rPr lang="en-US" dirty="0"/>
              <a:t> axis([-1 -0.5 0.4 1]);</a:t>
            </a:r>
          </a:p>
          <a:p>
            <a:pPr lvl="1"/>
            <a:r>
              <a:rPr lang="en-US" dirty="0"/>
              <a:t> K</a:t>
            </a:r>
            <a:r>
              <a:rPr lang="en-US" baseline="-25000" dirty="0"/>
              <a:t>2</a:t>
            </a:r>
            <a:r>
              <a:rPr lang="en-US" dirty="0"/>
              <a:t>=12.9</a:t>
            </a:r>
          </a:p>
          <a:p>
            <a:pPr lvl="1"/>
            <a:r>
              <a:rPr lang="en-US" dirty="0"/>
              <a:t> K</a:t>
            </a:r>
            <a:r>
              <a:rPr lang="en-US" baseline="-25000" dirty="0"/>
              <a:t>1</a:t>
            </a:r>
            <a:r>
              <a:rPr lang="en-US" dirty="0"/>
              <a:t>=7.27</a:t>
            </a:r>
          </a:p>
        </p:txBody>
      </p:sp>
      <p:pic>
        <p:nvPicPr>
          <p:cNvPr id="5123" name="Picture 3"/>
          <p:cNvPicPr>
            <a:picLocks noChangeAspect="1" noChangeArrowheads="1"/>
          </p:cNvPicPr>
          <p:nvPr/>
        </p:nvPicPr>
        <p:blipFill>
          <a:blip r:embed="rId2" cstate="print"/>
          <a:srcRect/>
          <a:stretch>
            <a:fillRect/>
          </a:stretch>
        </p:blipFill>
        <p:spPr bwMode="auto">
          <a:xfrm>
            <a:off x="2424929" y="2143116"/>
            <a:ext cx="7094150" cy="4500594"/>
          </a:xfrm>
          <a:prstGeom prst="rect">
            <a:avLst/>
          </a:prstGeom>
          <a:noFill/>
          <a:ln w="9525">
            <a:noFill/>
            <a:miter lim="800000"/>
            <a:headEnd/>
            <a:tailEnd/>
          </a:ln>
          <a:effectLst/>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ítulo 1"/>
          <p:cNvSpPr>
            <a:spLocks noGrp="1"/>
          </p:cNvSpPr>
          <p:nvPr>
            <p:ph type="title"/>
          </p:nvPr>
        </p:nvSpPr>
        <p:spPr/>
        <p:txBody>
          <a:bodyPr/>
          <a:lstStyle/>
          <a:p>
            <a:pPr algn="ctr"/>
            <a:r>
              <a:rPr lang="en-US"/>
              <a:t>3o) Calculo do Ponto de Operação </a:t>
            </a:r>
            <a:br>
              <a:rPr lang="en-US"/>
            </a:br>
            <a:r>
              <a:rPr lang="en-US"/>
              <a:t>( polos dominantes )</a:t>
            </a:r>
            <a:endParaRPr lang="pt-BR"/>
          </a:p>
        </p:txBody>
      </p:sp>
      <p:sp>
        <p:nvSpPr>
          <p:cNvPr id="3" name="Espaço Reservado para Conteúdo 2"/>
          <p:cNvSpPr>
            <a:spLocks noGrp="1"/>
          </p:cNvSpPr>
          <p:nvPr>
            <p:ph idx="1"/>
          </p:nvPr>
        </p:nvSpPr>
        <p:spPr/>
        <p:txBody>
          <a:bodyPr/>
          <a:lstStyle/>
          <a:p>
            <a:r>
              <a:rPr lang="en-US"/>
              <a:t>UP = 0,01</a:t>
            </a:r>
          </a:p>
          <a:p>
            <a:pPr lvl="1"/>
            <a:r>
              <a:rPr lang="en-US"/>
              <a:t>Daí </a:t>
            </a:r>
            <a:r>
              <a:rPr lang="el-GR"/>
              <a:t>ζ</a:t>
            </a:r>
            <a:r>
              <a:rPr lang="en-US"/>
              <a:t> = -ln(UP)/raiz[pi</a:t>
            </a:r>
            <a:r>
              <a:rPr lang="en-US" baseline="30000"/>
              <a:t>2</a:t>
            </a:r>
            <a:r>
              <a:rPr lang="en-US"/>
              <a:t>+ln</a:t>
            </a:r>
            <a:r>
              <a:rPr lang="en-US" baseline="30000"/>
              <a:t>2</a:t>
            </a:r>
            <a:r>
              <a:rPr lang="en-US"/>
              <a:t>(UP)] = 0,82</a:t>
            </a:r>
          </a:p>
          <a:p>
            <a:pPr lvl="1"/>
            <a:endParaRPr lang="en-US"/>
          </a:p>
          <a:p>
            <a:r>
              <a:rPr lang="en-US"/>
              <a:t>Ts = 0,1</a:t>
            </a:r>
          </a:p>
          <a:p>
            <a:pPr lvl="1"/>
            <a:r>
              <a:rPr lang="en-US"/>
              <a:t>Daí 0,1 = 4/</a:t>
            </a:r>
            <a:r>
              <a:rPr lang="el-GR"/>
              <a:t>σ</a:t>
            </a:r>
            <a:r>
              <a:rPr lang="en-US" baseline="-25000"/>
              <a:t>d</a:t>
            </a:r>
            <a:r>
              <a:rPr lang="en-US"/>
              <a:t> = 4/(</a:t>
            </a:r>
            <a:r>
              <a:rPr lang="el-GR"/>
              <a:t>ζω</a:t>
            </a:r>
            <a:r>
              <a:rPr lang="en-US" baseline="-25000"/>
              <a:t>n</a:t>
            </a:r>
            <a:r>
              <a:rPr lang="en-US"/>
              <a:t>)-&gt; </a:t>
            </a:r>
            <a:r>
              <a:rPr lang="el-GR"/>
              <a:t>ω</a:t>
            </a:r>
            <a:r>
              <a:rPr lang="en-US" baseline="-25000"/>
              <a:t>n</a:t>
            </a:r>
            <a:r>
              <a:rPr lang="en-US"/>
              <a:t>=4/(0,82.0,1)=48,42</a:t>
            </a:r>
          </a:p>
          <a:p>
            <a:pPr lvl="1"/>
            <a:endParaRPr lang="en-US"/>
          </a:p>
          <a:p>
            <a:r>
              <a:rPr lang="en-US"/>
              <a:t>Ponto de Operação :</a:t>
            </a:r>
          </a:p>
          <a:p>
            <a:pPr lvl="1"/>
            <a:r>
              <a:rPr lang="el-GR"/>
              <a:t>σ</a:t>
            </a:r>
            <a:r>
              <a:rPr lang="en-US" baseline="-25000"/>
              <a:t>d</a:t>
            </a:r>
            <a:r>
              <a:rPr lang="en-US"/>
              <a:t> = </a:t>
            </a:r>
            <a:r>
              <a:rPr lang="el-GR"/>
              <a:t>ζ</a:t>
            </a:r>
            <a:r>
              <a:rPr lang="en-US"/>
              <a:t>.</a:t>
            </a:r>
            <a:r>
              <a:rPr lang="el-GR"/>
              <a:t>ω</a:t>
            </a:r>
            <a:r>
              <a:rPr lang="en-US" baseline="-25000"/>
              <a:t>n</a:t>
            </a:r>
            <a:r>
              <a:rPr lang="en-US"/>
              <a:t>=</a:t>
            </a:r>
            <a:r>
              <a:rPr lang="el-GR"/>
              <a:t> </a:t>
            </a:r>
            <a:r>
              <a:rPr lang="en-US"/>
              <a:t>-40</a:t>
            </a:r>
          </a:p>
          <a:p>
            <a:pPr lvl="1"/>
            <a:r>
              <a:rPr lang="el-GR"/>
              <a:t>ω</a:t>
            </a:r>
            <a:r>
              <a:rPr lang="en-US" baseline="-25000"/>
              <a:t>d </a:t>
            </a:r>
            <a:r>
              <a:rPr lang="en-US"/>
              <a:t>= </a:t>
            </a:r>
            <a:r>
              <a:rPr lang="el-GR"/>
              <a:t>ω</a:t>
            </a:r>
            <a:r>
              <a:rPr lang="en-US" baseline="-25000"/>
              <a:t>n</a:t>
            </a:r>
            <a:r>
              <a:rPr lang="en-US"/>
              <a:t> √(1-</a:t>
            </a:r>
            <a:r>
              <a:rPr lang="el-GR"/>
              <a:t> ζ</a:t>
            </a:r>
            <a:r>
              <a:rPr lang="en-US" baseline="30000"/>
              <a:t>2</a:t>
            </a:r>
            <a:r>
              <a:rPr lang="en-US"/>
              <a:t>)= 48,42</a:t>
            </a:r>
          </a:p>
          <a:p>
            <a:pPr lvl="1"/>
            <a:r>
              <a:rPr lang="el-GR"/>
              <a:t>σ</a:t>
            </a:r>
            <a:r>
              <a:rPr lang="en-US" baseline="-25000"/>
              <a:t>d</a:t>
            </a:r>
            <a:r>
              <a:rPr lang="en-US"/>
              <a:t> +/-</a:t>
            </a:r>
            <a:r>
              <a:rPr lang="el-GR"/>
              <a:t>ω</a:t>
            </a:r>
            <a:r>
              <a:rPr lang="en-US" baseline="-25000"/>
              <a:t>d</a:t>
            </a:r>
            <a:r>
              <a:rPr lang="en-US"/>
              <a:t>.j =-40+/-48,42.j</a:t>
            </a:r>
          </a:p>
          <a:p>
            <a:pPr lvl="1"/>
            <a:endParaRPr lang="en-US"/>
          </a:p>
          <a:p>
            <a:pPr lvl="1"/>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ox(in)">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ox(in)">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Título 1"/>
          <p:cNvSpPr>
            <a:spLocks noGrp="1"/>
          </p:cNvSpPr>
          <p:nvPr>
            <p:ph type="title"/>
          </p:nvPr>
        </p:nvSpPr>
        <p:spPr/>
        <p:txBody>
          <a:bodyPr/>
          <a:lstStyle/>
          <a:p>
            <a:r>
              <a:rPr lang="en-US"/>
              <a:t>4o) Determ. o zero do controlador PD</a:t>
            </a:r>
            <a:endParaRPr lang="pt-BR"/>
          </a:p>
        </p:txBody>
      </p:sp>
      <p:cxnSp>
        <p:nvCxnSpPr>
          <p:cNvPr id="10" name="Conector de seta reta 9"/>
          <p:cNvCxnSpPr/>
          <p:nvPr/>
        </p:nvCxnSpPr>
        <p:spPr>
          <a:xfrm rot="5400000">
            <a:off x="2917031" y="3750469"/>
            <a:ext cx="4645025" cy="158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1952625" y="3571875"/>
            <a:ext cx="70723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2238375" y="3429000"/>
            <a:ext cx="290513"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4" name="CaixaDeTexto 13"/>
          <p:cNvSpPr txBox="1"/>
          <p:nvPr/>
        </p:nvSpPr>
        <p:spPr>
          <a:xfrm>
            <a:off x="4019550" y="3429000"/>
            <a:ext cx="290513"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5" name="CaixaDeTexto 14"/>
          <p:cNvSpPr txBox="1"/>
          <p:nvPr/>
        </p:nvSpPr>
        <p:spPr>
          <a:xfrm>
            <a:off x="6234113" y="3429000"/>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9" name="CaixaDeTexto 8"/>
          <p:cNvSpPr txBox="1"/>
          <p:nvPr/>
        </p:nvSpPr>
        <p:spPr>
          <a:xfrm>
            <a:off x="4595813" y="2500313"/>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1" name="CaixaDeTexto 10"/>
          <p:cNvSpPr txBox="1"/>
          <p:nvPr/>
        </p:nvSpPr>
        <p:spPr>
          <a:xfrm>
            <a:off x="4502150" y="3857625"/>
            <a:ext cx="450850" cy="276225"/>
          </a:xfrm>
          <a:prstGeom prst="rect">
            <a:avLst/>
          </a:prstGeom>
          <a:noFill/>
        </p:spPr>
        <p:txBody>
          <a:bodyPr wrap="none">
            <a:spAutoFit/>
          </a:bodyPr>
          <a:lstStyle/>
          <a:p>
            <a:pPr algn="ctr">
              <a:defRPr/>
            </a:pPr>
            <a:r>
              <a:rPr lang="en-US" sz="1200" dirty="0">
                <a:latin typeface="+mn-lt"/>
                <a:cs typeface="+mn-cs"/>
              </a:rPr>
              <a:t>-40</a:t>
            </a:r>
            <a:endParaRPr lang="pt-BR" sz="1200" dirty="0">
              <a:latin typeface="+mn-lt"/>
              <a:cs typeface="+mn-cs"/>
            </a:endParaRPr>
          </a:p>
        </p:txBody>
      </p:sp>
      <p:sp>
        <p:nvSpPr>
          <p:cNvPr id="17" name="CaixaDeTexto 16"/>
          <p:cNvSpPr txBox="1"/>
          <p:nvPr/>
        </p:nvSpPr>
        <p:spPr>
          <a:xfrm>
            <a:off x="5453063" y="2500313"/>
            <a:ext cx="811212" cy="276225"/>
          </a:xfrm>
          <a:prstGeom prst="rect">
            <a:avLst/>
          </a:prstGeom>
          <a:noFill/>
        </p:spPr>
        <p:txBody>
          <a:bodyPr wrap="none">
            <a:spAutoFit/>
          </a:bodyPr>
          <a:lstStyle/>
          <a:p>
            <a:pPr algn="ctr">
              <a:defRPr/>
            </a:pPr>
            <a:r>
              <a:rPr lang="en-US" sz="1200" dirty="0">
                <a:latin typeface="+mn-lt"/>
                <a:cs typeface="+mn-cs"/>
              </a:rPr>
              <a:t>+48.42j</a:t>
            </a:r>
            <a:endParaRPr lang="pt-BR" sz="1200" dirty="0">
              <a:latin typeface="+mn-lt"/>
              <a:cs typeface="+mn-cs"/>
            </a:endParaRPr>
          </a:p>
        </p:txBody>
      </p:sp>
      <p:sp>
        <p:nvSpPr>
          <p:cNvPr id="18" name="CaixaDeTexto 17"/>
          <p:cNvSpPr txBox="1"/>
          <p:nvPr/>
        </p:nvSpPr>
        <p:spPr>
          <a:xfrm>
            <a:off x="6002338" y="3652838"/>
            <a:ext cx="879475" cy="276225"/>
          </a:xfrm>
          <a:prstGeom prst="rect">
            <a:avLst/>
          </a:prstGeom>
          <a:noFill/>
        </p:spPr>
        <p:txBody>
          <a:bodyPr wrap="none">
            <a:spAutoFit/>
          </a:bodyPr>
          <a:lstStyle/>
          <a:p>
            <a:pPr algn="ctr">
              <a:defRPr/>
            </a:pPr>
            <a:r>
              <a:rPr lang="en-US" sz="1200" dirty="0">
                <a:latin typeface="+mn-lt"/>
                <a:cs typeface="+mn-cs"/>
              </a:rPr>
              <a:t>P3 =+67</a:t>
            </a:r>
            <a:endParaRPr lang="pt-BR" sz="1200" dirty="0">
              <a:latin typeface="+mn-lt"/>
              <a:cs typeface="+mn-cs"/>
            </a:endParaRPr>
          </a:p>
        </p:txBody>
      </p:sp>
      <p:sp>
        <p:nvSpPr>
          <p:cNvPr id="19" name="CaixaDeTexto 18"/>
          <p:cNvSpPr txBox="1"/>
          <p:nvPr/>
        </p:nvSpPr>
        <p:spPr>
          <a:xfrm>
            <a:off x="3810000" y="3643313"/>
            <a:ext cx="822325" cy="276225"/>
          </a:xfrm>
          <a:prstGeom prst="rect">
            <a:avLst/>
          </a:prstGeom>
          <a:noFill/>
        </p:spPr>
        <p:txBody>
          <a:bodyPr wrap="none">
            <a:spAutoFit/>
          </a:bodyPr>
          <a:lstStyle/>
          <a:p>
            <a:pPr algn="ctr">
              <a:defRPr/>
            </a:pPr>
            <a:r>
              <a:rPr lang="en-US" sz="1200" dirty="0">
                <a:latin typeface="+mn-lt"/>
                <a:cs typeface="+mn-cs"/>
              </a:rPr>
              <a:t>P2 =-67</a:t>
            </a:r>
            <a:endParaRPr lang="pt-BR" sz="1200" dirty="0">
              <a:latin typeface="+mn-lt"/>
              <a:cs typeface="+mn-cs"/>
            </a:endParaRPr>
          </a:p>
        </p:txBody>
      </p:sp>
      <p:sp>
        <p:nvSpPr>
          <p:cNvPr id="20" name="CaixaDeTexto 19"/>
          <p:cNvSpPr txBox="1"/>
          <p:nvPr/>
        </p:nvSpPr>
        <p:spPr>
          <a:xfrm>
            <a:off x="1952625" y="3652838"/>
            <a:ext cx="920750" cy="276225"/>
          </a:xfrm>
          <a:prstGeom prst="rect">
            <a:avLst/>
          </a:prstGeom>
          <a:noFill/>
        </p:spPr>
        <p:txBody>
          <a:bodyPr wrap="none">
            <a:spAutoFit/>
          </a:bodyPr>
          <a:lstStyle/>
          <a:p>
            <a:pPr algn="ctr">
              <a:defRPr/>
            </a:pPr>
            <a:r>
              <a:rPr lang="en-US" sz="1200" dirty="0">
                <a:latin typeface="+mn-lt"/>
                <a:cs typeface="+mn-cs"/>
              </a:rPr>
              <a:t>P1 =-286</a:t>
            </a:r>
            <a:endParaRPr lang="pt-BR" sz="1200" dirty="0">
              <a:latin typeface="+mn-lt"/>
              <a:cs typeface="+mn-cs"/>
            </a:endParaRPr>
          </a:p>
        </p:txBody>
      </p:sp>
      <p:cxnSp>
        <p:nvCxnSpPr>
          <p:cNvPr id="21" name="Conector de seta reta 20"/>
          <p:cNvCxnSpPr/>
          <p:nvPr/>
        </p:nvCxnSpPr>
        <p:spPr>
          <a:xfrm rot="5400000">
            <a:off x="4274344" y="3107532"/>
            <a:ext cx="930275" cy="1587"/>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p:nvPr/>
        </p:nvCxnSpPr>
        <p:spPr>
          <a:xfrm flipV="1">
            <a:off x="4738688" y="2643188"/>
            <a:ext cx="857250" cy="9525"/>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Conector de seta reta 29"/>
          <p:cNvCxnSpPr/>
          <p:nvPr/>
        </p:nvCxnSpPr>
        <p:spPr>
          <a:xfrm rot="10800000" flipV="1">
            <a:off x="2381250" y="2643188"/>
            <a:ext cx="2357438" cy="92868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Conector de seta reta 32"/>
          <p:cNvCxnSpPr/>
          <p:nvPr/>
        </p:nvCxnSpPr>
        <p:spPr>
          <a:xfrm rot="5400000">
            <a:off x="3988594" y="2821782"/>
            <a:ext cx="928687" cy="57150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Conector de seta reta 37"/>
          <p:cNvCxnSpPr/>
          <p:nvPr/>
        </p:nvCxnSpPr>
        <p:spPr>
          <a:xfrm>
            <a:off x="4738688" y="2643188"/>
            <a:ext cx="1643062" cy="92868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CaixaDeTexto 40"/>
          <p:cNvSpPr txBox="1"/>
          <p:nvPr/>
        </p:nvSpPr>
        <p:spPr>
          <a:xfrm>
            <a:off x="452438" y="4071938"/>
            <a:ext cx="3933825" cy="646112"/>
          </a:xfrm>
          <a:prstGeom prst="rect">
            <a:avLst/>
          </a:prstGeom>
          <a:noFill/>
        </p:spPr>
        <p:txBody>
          <a:bodyPr wrap="none">
            <a:spAutoFit/>
          </a:bodyPr>
          <a:lstStyle/>
          <a:p>
            <a:pPr algn="ctr">
              <a:defRPr/>
            </a:pPr>
            <a:r>
              <a:rPr lang="en-US" sz="1800" dirty="0" err="1">
                <a:latin typeface="+mn-lt"/>
                <a:cs typeface="+mn-cs"/>
              </a:rPr>
              <a:t>Pela</a:t>
            </a:r>
            <a:r>
              <a:rPr lang="en-US" sz="1800" dirty="0">
                <a:latin typeface="+mn-lt"/>
                <a:cs typeface="+mn-cs"/>
              </a:rPr>
              <a:t> </a:t>
            </a:r>
            <a:r>
              <a:rPr lang="en-US" sz="1800" dirty="0" err="1">
                <a:latin typeface="+mn-lt"/>
                <a:cs typeface="+mn-cs"/>
              </a:rPr>
              <a:t>condição</a:t>
            </a:r>
            <a:r>
              <a:rPr lang="en-US" sz="1800" dirty="0">
                <a:latin typeface="+mn-lt"/>
                <a:cs typeface="+mn-cs"/>
              </a:rPr>
              <a:t> do Root-Locus :</a:t>
            </a:r>
          </a:p>
          <a:p>
            <a:pPr algn="ctr">
              <a:defRPr/>
            </a:pPr>
            <a:r>
              <a:rPr lang="en-US" sz="1800" dirty="0">
                <a:latin typeface="+mn-lt"/>
                <a:cs typeface="+mn-cs"/>
              </a:rPr>
              <a:t>+</a:t>
            </a:r>
            <a:r>
              <a:rPr lang="el-GR" sz="1800" dirty="0">
                <a:latin typeface="+mn-lt"/>
                <a:cs typeface="+mn-cs"/>
              </a:rPr>
              <a:t>Θ</a:t>
            </a:r>
            <a:r>
              <a:rPr lang="en-US" sz="1800" dirty="0">
                <a:latin typeface="+mn-lt"/>
                <a:cs typeface="+mn-cs"/>
              </a:rPr>
              <a:t>z1 -Θp1 - </a:t>
            </a:r>
            <a:r>
              <a:rPr lang="el-GR" sz="1800" dirty="0">
                <a:latin typeface="+mn-lt"/>
                <a:cs typeface="+mn-cs"/>
              </a:rPr>
              <a:t>Θ</a:t>
            </a:r>
            <a:r>
              <a:rPr lang="en-US" sz="1800" dirty="0">
                <a:latin typeface="+mn-lt"/>
                <a:cs typeface="+mn-cs"/>
              </a:rPr>
              <a:t>p2 -</a:t>
            </a:r>
            <a:r>
              <a:rPr lang="el-GR" sz="1800" dirty="0">
                <a:latin typeface="+mn-lt"/>
                <a:cs typeface="+mn-cs"/>
              </a:rPr>
              <a:t>Θ</a:t>
            </a:r>
            <a:r>
              <a:rPr lang="en-US" sz="1800" dirty="0">
                <a:latin typeface="+mn-lt"/>
                <a:cs typeface="+mn-cs"/>
              </a:rPr>
              <a:t>p3 = 180</a:t>
            </a:r>
            <a:r>
              <a:rPr lang="en-US" sz="1800" baseline="30000" dirty="0">
                <a:latin typeface="+mn-lt"/>
                <a:cs typeface="+mn-cs"/>
              </a:rPr>
              <a:t>o</a:t>
            </a:r>
            <a:r>
              <a:rPr lang="en-US" sz="1800" dirty="0">
                <a:latin typeface="+mn-lt"/>
                <a:cs typeface="+mn-cs"/>
              </a:rPr>
              <a:t>  </a:t>
            </a:r>
            <a:endParaRPr lang="pt-BR" sz="1800" dirty="0">
              <a:latin typeface="+mn-lt"/>
              <a:cs typeface="+mn-cs"/>
            </a:endParaRPr>
          </a:p>
        </p:txBody>
      </p:sp>
      <p:sp>
        <p:nvSpPr>
          <p:cNvPr id="42" name="CaixaDeTexto 41"/>
          <p:cNvSpPr txBox="1"/>
          <p:nvPr/>
        </p:nvSpPr>
        <p:spPr>
          <a:xfrm>
            <a:off x="381000" y="4926013"/>
            <a:ext cx="4576763" cy="369887"/>
          </a:xfrm>
          <a:prstGeom prst="rect">
            <a:avLst/>
          </a:prstGeom>
          <a:noFill/>
        </p:spPr>
        <p:txBody>
          <a:bodyPr wrap="none">
            <a:spAutoFit/>
          </a:bodyPr>
          <a:lstStyle/>
          <a:p>
            <a:pPr algn="ctr">
              <a:defRPr/>
            </a:pPr>
            <a:r>
              <a:rPr lang="en-US" sz="1800" dirty="0">
                <a:latin typeface="+mn-lt"/>
                <a:cs typeface="+mn-cs"/>
              </a:rPr>
              <a:t>Logo </a:t>
            </a:r>
            <a:r>
              <a:rPr lang="el-GR" sz="1800" dirty="0">
                <a:latin typeface="+mn-lt"/>
                <a:cs typeface="+mn-cs"/>
              </a:rPr>
              <a:t>Θ</a:t>
            </a:r>
            <a:r>
              <a:rPr lang="en-US" sz="1800" dirty="0">
                <a:latin typeface="+mn-lt"/>
                <a:cs typeface="+mn-cs"/>
              </a:rPr>
              <a:t>z1 = +Θp1+</a:t>
            </a:r>
            <a:r>
              <a:rPr lang="el-GR" sz="1800" dirty="0">
                <a:latin typeface="+mn-lt"/>
                <a:cs typeface="+mn-cs"/>
              </a:rPr>
              <a:t>Θ</a:t>
            </a:r>
            <a:r>
              <a:rPr lang="en-US" sz="1800" dirty="0">
                <a:latin typeface="+mn-lt"/>
                <a:cs typeface="+mn-cs"/>
              </a:rPr>
              <a:t>p2+</a:t>
            </a:r>
            <a:r>
              <a:rPr lang="el-GR" sz="1800" dirty="0">
                <a:latin typeface="+mn-lt"/>
                <a:cs typeface="+mn-cs"/>
              </a:rPr>
              <a:t>Θ</a:t>
            </a:r>
            <a:r>
              <a:rPr lang="en-US" sz="1800" dirty="0">
                <a:latin typeface="+mn-lt"/>
                <a:cs typeface="+mn-cs"/>
              </a:rPr>
              <a:t>p3+180</a:t>
            </a:r>
            <a:r>
              <a:rPr lang="en-US" sz="1800" baseline="30000" dirty="0">
                <a:latin typeface="+mn-lt"/>
                <a:cs typeface="+mn-cs"/>
              </a:rPr>
              <a:t>o</a:t>
            </a:r>
            <a:r>
              <a:rPr lang="en-US" sz="1800" dirty="0">
                <a:latin typeface="+mn-lt"/>
                <a:cs typeface="+mn-cs"/>
              </a:rPr>
              <a:t>  </a:t>
            </a:r>
            <a:endParaRPr lang="pt-BR" sz="1800" dirty="0">
              <a:latin typeface="+mn-lt"/>
              <a:cs typeface="+mn-cs"/>
            </a:endParaRPr>
          </a:p>
        </p:txBody>
      </p:sp>
      <p:sp>
        <p:nvSpPr>
          <p:cNvPr id="43" name="CaixaDeTexto 42"/>
          <p:cNvSpPr txBox="1"/>
          <p:nvPr/>
        </p:nvSpPr>
        <p:spPr>
          <a:xfrm>
            <a:off x="238125" y="5429250"/>
            <a:ext cx="5227638" cy="646113"/>
          </a:xfrm>
          <a:prstGeom prst="rect">
            <a:avLst/>
          </a:prstGeom>
          <a:noFill/>
        </p:spPr>
        <p:txBody>
          <a:bodyPr wrap="none">
            <a:spAutoFit/>
          </a:bodyPr>
          <a:lstStyle/>
          <a:p>
            <a:pPr algn="ctr">
              <a:defRPr/>
            </a:pPr>
            <a:r>
              <a:rPr lang="en-US" sz="1800" dirty="0">
                <a:latin typeface="+mn-lt"/>
                <a:cs typeface="+mn-cs"/>
              </a:rPr>
              <a:t>Logo </a:t>
            </a:r>
            <a:r>
              <a:rPr lang="el-GR" sz="1800" dirty="0">
                <a:latin typeface="+mn-lt"/>
                <a:cs typeface="+mn-cs"/>
              </a:rPr>
              <a:t>Θ</a:t>
            </a:r>
            <a:r>
              <a:rPr lang="en-US" sz="1800" dirty="0">
                <a:latin typeface="+mn-lt"/>
                <a:cs typeface="+mn-cs"/>
              </a:rPr>
              <a:t>z1 = </a:t>
            </a:r>
          </a:p>
          <a:p>
            <a:pPr algn="ctr">
              <a:defRPr/>
            </a:pPr>
            <a:r>
              <a:rPr lang="en-US" sz="1800" dirty="0" err="1">
                <a:latin typeface="+mn-lt"/>
                <a:cs typeface="+mn-cs"/>
              </a:rPr>
              <a:t>arg</a:t>
            </a:r>
            <a:r>
              <a:rPr lang="en-US" sz="1800" dirty="0">
                <a:latin typeface="+mn-lt"/>
                <a:cs typeface="+mn-cs"/>
              </a:rPr>
              <a:t>(px-p1)+</a:t>
            </a:r>
            <a:r>
              <a:rPr lang="en-US" sz="1800" dirty="0" err="1">
                <a:latin typeface="+mn-lt"/>
                <a:cs typeface="+mn-cs"/>
              </a:rPr>
              <a:t>arg</a:t>
            </a:r>
            <a:r>
              <a:rPr lang="en-US" sz="1800" dirty="0">
                <a:latin typeface="+mn-lt"/>
                <a:cs typeface="+mn-cs"/>
              </a:rPr>
              <a:t>(px-p2)+</a:t>
            </a:r>
            <a:r>
              <a:rPr lang="en-US" sz="1800" dirty="0" err="1">
                <a:latin typeface="+mn-lt"/>
                <a:cs typeface="+mn-cs"/>
              </a:rPr>
              <a:t>arg</a:t>
            </a:r>
            <a:r>
              <a:rPr lang="en-US" sz="1800" dirty="0">
                <a:latin typeface="+mn-lt"/>
                <a:cs typeface="+mn-cs"/>
              </a:rPr>
              <a:t>(px-p3)+180</a:t>
            </a:r>
            <a:r>
              <a:rPr lang="en-US" sz="1800" baseline="30000" dirty="0">
                <a:latin typeface="+mn-lt"/>
                <a:cs typeface="+mn-cs"/>
              </a:rPr>
              <a:t>o</a:t>
            </a:r>
            <a:r>
              <a:rPr lang="en-US" sz="1800" dirty="0">
                <a:latin typeface="+mn-lt"/>
                <a:cs typeface="+mn-cs"/>
              </a:rPr>
              <a:t>  </a:t>
            </a:r>
            <a:endParaRPr lang="pt-BR" sz="1800" dirty="0">
              <a:latin typeface="+mn-lt"/>
              <a:cs typeface="+mn-cs"/>
            </a:endParaRPr>
          </a:p>
        </p:txBody>
      </p:sp>
      <p:sp>
        <p:nvSpPr>
          <p:cNvPr id="44" name="CaixaDeTexto 43"/>
          <p:cNvSpPr txBox="1"/>
          <p:nvPr/>
        </p:nvSpPr>
        <p:spPr>
          <a:xfrm>
            <a:off x="5667375" y="4071938"/>
            <a:ext cx="2046288" cy="369887"/>
          </a:xfrm>
          <a:prstGeom prst="rect">
            <a:avLst/>
          </a:prstGeom>
          <a:noFill/>
        </p:spPr>
        <p:txBody>
          <a:bodyPr wrap="none">
            <a:spAutoFit/>
          </a:bodyPr>
          <a:lstStyle/>
          <a:p>
            <a:pPr algn="ctr">
              <a:defRPr/>
            </a:pPr>
            <a:r>
              <a:rPr lang="el-GR" sz="1800" dirty="0">
                <a:latin typeface="+mn-lt"/>
                <a:cs typeface="+mn-cs"/>
              </a:rPr>
              <a:t>Θ</a:t>
            </a:r>
            <a:r>
              <a:rPr lang="en-US" sz="1800" dirty="0">
                <a:latin typeface="+mn-lt"/>
                <a:cs typeface="+mn-cs"/>
              </a:rPr>
              <a:t>z1 = 37,32</a:t>
            </a:r>
            <a:r>
              <a:rPr lang="en-US" sz="1800" baseline="30000" dirty="0">
                <a:latin typeface="+mn-lt"/>
                <a:cs typeface="+mn-cs"/>
              </a:rPr>
              <a:t>o</a:t>
            </a:r>
            <a:r>
              <a:rPr lang="en-US" sz="1800" dirty="0">
                <a:latin typeface="+mn-lt"/>
                <a:cs typeface="+mn-cs"/>
              </a:rPr>
              <a:t>   </a:t>
            </a:r>
            <a:endParaRPr lang="pt-BR" sz="1800" dirty="0">
              <a:latin typeface="+mn-lt"/>
              <a:cs typeface="+mn-cs"/>
            </a:endParaRPr>
          </a:p>
        </p:txBody>
      </p:sp>
      <p:sp>
        <p:nvSpPr>
          <p:cNvPr id="45" name="CaixaDeTexto 44"/>
          <p:cNvSpPr txBox="1"/>
          <p:nvPr/>
        </p:nvSpPr>
        <p:spPr>
          <a:xfrm>
            <a:off x="4524375" y="2286000"/>
            <a:ext cx="368300" cy="276225"/>
          </a:xfrm>
          <a:prstGeom prst="rect">
            <a:avLst/>
          </a:prstGeom>
          <a:noFill/>
        </p:spPr>
        <p:txBody>
          <a:bodyPr wrap="none">
            <a:spAutoFit/>
          </a:bodyPr>
          <a:lstStyle/>
          <a:p>
            <a:pPr algn="ctr">
              <a:defRPr/>
            </a:pPr>
            <a:r>
              <a:rPr lang="en-US" sz="1200" dirty="0" err="1">
                <a:latin typeface="+mn-lt"/>
                <a:cs typeface="+mn-cs"/>
              </a:rPr>
              <a:t>Px</a:t>
            </a:r>
            <a:endParaRPr lang="pt-BR" sz="1200" dirty="0">
              <a:latin typeface="+mn-lt"/>
              <a:cs typeface="+mn-cs"/>
            </a:endParaRPr>
          </a:p>
        </p:txBody>
      </p:sp>
      <p:cxnSp>
        <p:nvCxnSpPr>
          <p:cNvPr id="46" name="Conector de seta reta 45"/>
          <p:cNvCxnSpPr/>
          <p:nvPr/>
        </p:nvCxnSpPr>
        <p:spPr>
          <a:xfrm rot="10800000" flipV="1">
            <a:off x="3452813" y="2643188"/>
            <a:ext cx="1285875" cy="92868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CaixaDeTexto 48"/>
          <p:cNvSpPr txBox="1"/>
          <p:nvPr/>
        </p:nvSpPr>
        <p:spPr>
          <a:xfrm>
            <a:off x="3309938" y="3429000"/>
            <a:ext cx="277812" cy="276225"/>
          </a:xfrm>
          <a:prstGeom prst="rect">
            <a:avLst/>
          </a:prstGeom>
          <a:noFill/>
        </p:spPr>
        <p:txBody>
          <a:bodyPr wrap="none">
            <a:spAutoFit/>
          </a:bodyPr>
          <a:lstStyle/>
          <a:p>
            <a:pPr algn="ctr">
              <a:defRPr/>
            </a:pPr>
            <a:r>
              <a:rPr lang="en-US" sz="1200" dirty="0">
                <a:latin typeface="+mn-lt"/>
                <a:cs typeface="+mn-cs"/>
              </a:rPr>
              <a:t>o</a:t>
            </a:r>
            <a:endParaRPr lang="pt-BR" sz="1200" dirty="0">
              <a:latin typeface="+mn-lt"/>
              <a:cs typeface="+mn-cs"/>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ítulo 1"/>
          <p:cNvSpPr>
            <a:spLocks noGrp="1"/>
          </p:cNvSpPr>
          <p:nvPr>
            <p:ph type="title"/>
          </p:nvPr>
        </p:nvSpPr>
        <p:spPr/>
        <p:txBody>
          <a:bodyPr/>
          <a:lstStyle/>
          <a:p>
            <a:r>
              <a:rPr lang="en-US"/>
              <a:t>4o) Determ. o zero do controlador PD</a:t>
            </a:r>
            <a:endParaRPr lang="pt-BR"/>
          </a:p>
        </p:txBody>
      </p:sp>
      <p:cxnSp>
        <p:nvCxnSpPr>
          <p:cNvPr id="10" name="Conector de seta reta 9"/>
          <p:cNvCxnSpPr/>
          <p:nvPr/>
        </p:nvCxnSpPr>
        <p:spPr>
          <a:xfrm rot="5400000">
            <a:off x="2917031" y="3750469"/>
            <a:ext cx="4645025" cy="158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1952625" y="3571875"/>
            <a:ext cx="70723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4595813" y="2500313"/>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1" name="CaixaDeTexto 10"/>
          <p:cNvSpPr txBox="1"/>
          <p:nvPr/>
        </p:nvSpPr>
        <p:spPr>
          <a:xfrm>
            <a:off x="4502150" y="3571875"/>
            <a:ext cx="450850" cy="276225"/>
          </a:xfrm>
          <a:prstGeom prst="rect">
            <a:avLst/>
          </a:prstGeom>
          <a:noFill/>
        </p:spPr>
        <p:txBody>
          <a:bodyPr wrap="none">
            <a:spAutoFit/>
          </a:bodyPr>
          <a:lstStyle/>
          <a:p>
            <a:pPr algn="ctr">
              <a:defRPr/>
            </a:pPr>
            <a:r>
              <a:rPr lang="en-US" sz="1200" dirty="0">
                <a:latin typeface="+mn-lt"/>
                <a:cs typeface="+mn-cs"/>
              </a:rPr>
              <a:t>-40</a:t>
            </a:r>
            <a:endParaRPr lang="pt-BR" sz="1200" dirty="0">
              <a:latin typeface="+mn-lt"/>
              <a:cs typeface="+mn-cs"/>
            </a:endParaRPr>
          </a:p>
        </p:txBody>
      </p:sp>
      <p:sp>
        <p:nvSpPr>
          <p:cNvPr id="17" name="CaixaDeTexto 16"/>
          <p:cNvSpPr txBox="1"/>
          <p:nvPr/>
        </p:nvSpPr>
        <p:spPr>
          <a:xfrm>
            <a:off x="5453063" y="2500313"/>
            <a:ext cx="811212" cy="276225"/>
          </a:xfrm>
          <a:prstGeom prst="rect">
            <a:avLst/>
          </a:prstGeom>
          <a:noFill/>
        </p:spPr>
        <p:txBody>
          <a:bodyPr wrap="none">
            <a:spAutoFit/>
          </a:bodyPr>
          <a:lstStyle/>
          <a:p>
            <a:pPr algn="ctr">
              <a:defRPr/>
            </a:pPr>
            <a:r>
              <a:rPr lang="en-US" sz="1200" dirty="0">
                <a:latin typeface="+mn-lt"/>
                <a:cs typeface="+mn-cs"/>
              </a:rPr>
              <a:t>+48.42j</a:t>
            </a:r>
            <a:endParaRPr lang="pt-BR" sz="1200" dirty="0">
              <a:latin typeface="+mn-lt"/>
              <a:cs typeface="+mn-cs"/>
            </a:endParaRPr>
          </a:p>
        </p:txBody>
      </p:sp>
      <p:sp>
        <p:nvSpPr>
          <p:cNvPr id="20" name="CaixaDeTexto 19"/>
          <p:cNvSpPr txBox="1"/>
          <p:nvPr/>
        </p:nvSpPr>
        <p:spPr>
          <a:xfrm>
            <a:off x="3305175" y="3652838"/>
            <a:ext cx="361950" cy="276225"/>
          </a:xfrm>
          <a:prstGeom prst="rect">
            <a:avLst/>
          </a:prstGeom>
          <a:noFill/>
        </p:spPr>
        <p:txBody>
          <a:bodyPr wrap="none">
            <a:spAutoFit/>
          </a:bodyPr>
          <a:lstStyle/>
          <a:p>
            <a:pPr algn="ctr">
              <a:defRPr/>
            </a:pPr>
            <a:r>
              <a:rPr lang="en-US" sz="1200" dirty="0">
                <a:latin typeface="+mn-lt"/>
                <a:cs typeface="+mn-cs"/>
              </a:rPr>
              <a:t>z1</a:t>
            </a:r>
            <a:endParaRPr lang="pt-BR" sz="1200" dirty="0">
              <a:latin typeface="+mn-lt"/>
              <a:cs typeface="+mn-cs"/>
            </a:endParaRPr>
          </a:p>
        </p:txBody>
      </p:sp>
      <p:cxnSp>
        <p:nvCxnSpPr>
          <p:cNvPr id="21" name="Conector de seta reta 20"/>
          <p:cNvCxnSpPr/>
          <p:nvPr/>
        </p:nvCxnSpPr>
        <p:spPr>
          <a:xfrm rot="5400000">
            <a:off x="4274344" y="3107532"/>
            <a:ext cx="930275" cy="1587"/>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p:nvPr/>
        </p:nvCxnSpPr>
        <p:spPr>
          <a:xfrm flipV="1">
            <a:off x="4738688" y="2643188"/>
            <a:ext cx="857250" cy="9525"/>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CaixaDeTexto 43"/>
          <p:cNvSpPr txBox="1"/>
          <p:nvPr/>
        </p:nvSpPr>
        <p:spPr>
          <a:xfrm>
            <a:off x="3416300" y="3071813"/>
            <a:ext cx="1393825" cy="276225"/>
          </a:xfrm>
          <a:prstGeom prst="rect">
            <a:avLst/>
          </a:prstGeom>
          <a:noFill/>
        </p:spPr>
        <p:txBody>
          <a:bodyPr wrap="none">
            <a:spAutoFit/>
          </a:bodyPr>
          <a:lstStyle/>
          <a:p>
            <a:pPr algn="ctr">
              <a:defRPr/>
            </a:pPr>
            <a:r>
              <a:rPr lang="el-GR" sz="1200" dirty="0">
                <a:latin typeface="+mn-lt"/>
                <a:cs typeface="+mn-cs"/>
              </a:rPr>
              <a:t>Θ</a:t>
            </a:r>
            <a:r>
              <a:rPr lang="en-US" sz="1200" dirty="0">
                <a:latin typeface="+mn-lt"/>
                <a:cs typeface="+mn-cs"/>
              </a:rPr>
              <a:t>z1 = 37,32</a:t>
            </a:r>
            <a:r>
              <a:rPr lang="en-US" sz="1200" baseline="30000" dirty="0">
                <a:latin typeface="+mn-lt"/>
                <a:cs typeface="+mn-cs"/>
              </a:rPr>
              <a:t>o</a:t>
            </a:r>
            <a:r>
              <a:rPr lang="en-US" sz="1200" dirty="0">
                <a:latin typeface="+mn-lt"/>
                <a:cs typeface="+mn-cs"/>
              </a:rPr>
              <a:t>   </a:t>
            </a:r>
            <a:endParaRPr lang="pt-BR" sz="1200" dirty="0">
              <a:latin typeface="+mn-lt"/>
              <a:cs typeface="+mn-cs"/>
            </a:endParaRPr>
          </a:p>
        </p:txBody>
      </p:sp>
      <p:sp>
        <p:nvSpPr>
          <p:cNvPr id="45" name="CaixaDeTexto 44"/>
          <p:cNvSpPr txBox="1"/>
          <p:nvPr/>
        </p:nvSpPr>
        <p:spPr>
          <a:xfrm>
            <a:off x="4524375" y="2286000"/>
            <a:ext cx="368300" cy="276225"/>
          </a:xfrm>
          <a:prstGeom prst="rect">
            <a:avLst/>
          </a:prstGeom>
          <a:noFill/>
        </p:spPr>
        <p:txBody>
          <a:bodyPr wrap="none">
            <a:spAutoFit/>
          </a:bodyPr>
          <a:lstStyle/>
          <a:p>
            <a:pPr algn="ctr">
              <a:defRPr/>
            </a:pPr>
            <a:r>
              <a:rPr lang="en-US" sz="1200" dirty="0" err="1">
                <a:latin typeface="+mn-lt"/>
                <a:cs typeface="+mn-cs"/>
              </a:rPr>
              <a:t>Px</a:t>
            </a:r>
            <a:endParaRPr lang="pt-BR" sz="1200" dirty="0">
              <a:latin typeface="+mn-lt"/>
              <a:cs typeface="+mn-cs"/>
            </a:endParaRPr>
          </a:p>
        </p:txBody>
      </p:sp>
      <p:cxnSp>
        <p:nvCxnSpPr>
          <p:cNvPr id="46" name="Conector de seta reta 45"/>
          <p:cNvCxnSpPr/>
          <p:nvPr/>
        </p:nvCxnSpPr>
        <p:spPr>
          <a:xfrm rot="10800000" flipV="1">
            <a:off x="3452813" y="2643188"/>
            <a:ext cx="1285875" cy="92868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CaixaDeTexto 48"/>
          <p:cNvSpPr txBox="1"/>
          <p:nvPr/>
        </p:nvSpPr>
        <p:spPr>
          <a:xfrm>
            <a:off x="3309938" y="3429000"/>
            <a:ext cx="277812" cy="276225"/>
          </a:xfrm>
          <a:prstGeom prst="rect">
            <a:avLst/>
          </a:prstGeom>
          <a:noFill/>
        </p:spPr>
        <p:txBody>
          <a:bodyPr wrap="none">
            <a:spAutoFit/>
          </a:bodyPr>
          <a:lstStyle/>
          <a:p>
            <a:pPr algn="ctr">
              <a:defRPr/>
            </a:pPr>
            <a:r>
              <a:rPr lang="en-US" sz="1200" dirty="0">
                <a:latin typeface="+mn-lt"/>
                <a:cs typeface="+mn-cs"/>
              </a:rPr>
              <a:t>o</a:t>
            </a:r>
            <a:endParaRPr lang="pt-BR" sz="1200" dirty="0">
              <a:latin typeface="+mn-lt"/>
              <a:cs typeface="+mn-cs"/>
            </a:endParaRPr>
          </a:p>
        </p:txBody>
      </p:sp>
      <p:sp>
        <p:nvSpPr>
          <p:cNvPr id="27" name="CaixaDeTexto 26"/>
          <p:cNvSpPr txBox="1"/>
          <p:nvPr/>
        </p:nvSpPr>
        <p:spPr>
          <a:xfrm>
            <a:off x="452438" y="4071938"/>
            <a:ext cx="3459162" cy="369887"/>
          </a:xfrm>
          <a:prstGeom prst="rect">
            <a:avLst/>
          </a:prstGeom>
          <a:noFill/>
        </p:spPr>
        <p:txBody>
          <a:bodyPr wrap="none">
            <a:spAutoFit/>
          </a:bodyPr>
          <a:lstStyle/>
          <a:p>
            <a:pPr algn="ctr">
              <a:defRPr/>
            </a:pPr>
            <a:r>
              <a:rPr lang="en-US" sz="1800" dirty="0">
                <a:latin typeface="+mn-lt"/>
                <a:cs typeface="+mn-cs"/>
              </a:rPr>
              <a:t>tan(37,32</a:t>
            </a:r>
            <a:r>
              <a:rPr lang="en-US" sz="1800" baseline="30000" dirty="0">
                <a:latin typeface="+mn-lt"/>
                <a:cs typeface="+mn-cs"/>
              </a:rPr>
              <a:t>o</a:t>
            </a:r>
            <a:r>
              <a:rPr lang="en-US" sz="1800" dirty="0">
                <a:latin typeface="+mn-lt"/>
                <a:cs typeface="+mn-cs"/>
              </a:rPr>
              <a:t>)= 48,42/(z1-40)</a:t>
            </a:r>
            <a:endParaRPr lang="pt-BR" sz="1800" dirty="0">
              <a:latin typeface="+mn-lt"/>
              <a:cs typeface="+mn-cs"/>
            </a:endParaRPr>
          </a:p>
        </p:txBody>
      </p:sp>
      <p:sp>
        <p:nvSpPr>
          <p:cNvPr id="28" name="CaixaDeTexto 27"/>
          <p:cNvSpPr txBox="1"/>
          <p:nvPr/>
        </p:nvSpPr>
        <p:spPr>
          <a:xfrm>
            <a:off x="1524000" y="4714875"/>
            <a:ext cx="1747838" cy="369888"/>
          </a:xfrm>
          <a:prstGeom prst="rect">
            <a:avLst/>
          </a:prstGeom>
          <a:noFill/>
        </p:spPr>
        <p:txBody>
          <a:bodyPr wrap="none">
            <a:spAutoFit/>
          </a:bodyPr>
          <a:lstStyle/>
          <a:p>
            <a:pPr algn="ctr">
              <a:defRPr/>
            </a:pPr>
            <a:r>
              <a:rPr lang="en-US" sz="1800" dirty="0">
                <a:latin typeface="+mn-lt"/>
                <a:cs typeface="+mn-cs"/>
              </a:rPr>
              <a:t>z1 = -76,34  </a:t>
            </a:r>
            <a:endParaRPr lang="pt-BR" sz="1800" dirty="0">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ox(in)">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Título 1"/>
          <p:cNvSpPr>
            <a:spLocks noGrp="1"/>
          </p:cNvSpPr>
          <p:nvPr>
            <p:ph type="title"/>
          </p:nvPr>
        </p:nvSpPr>
        <p:spPr/>
        <p:txBody>
          <a:bodyPr/>
          <a:lstStyle/>
          <a:p>
            <a:r>
              <a:rPr lang="en-US"/>
              <a:t>Determinar o ganho K para o novo ponto de operação</a:t>
            </a:r>
            <a:endParaRPr lang="pt-BR"/>
          </a:p>
        </p:txBody>
      </p:sp>
      <p:sp>
        <p:nvSpPr>
          <p:cNvPr id="3" name="Espaço Reservado para Conteúdo 2"/>
          <p:cNvSpPr>
            <a:spLocks noGrp="1"/>
          </p:cNvSpPr>
          <p:nvPr>
            <p:ph idx="1"/>
          </p:nvPr>
        </p:nvSpPr>
        <p:spPr/>
        <p:txBody>
          <a:bodyPr/>
          <a:lstStyle/>
          <a:p>
            <a:r>
              <a:rPr lang="en-US"/>
              <a:t>GH agora é : </a:t>
            </a:r>
          </a:p>
          <a:p>
            <a:pPr lvl="1"/>
            <a:r>
              <a:rPr lang="pt-BR"/>
              <a:t>gh : (s+76.34)/[(s</a:t>
            </a:r>
            <a:r>
              <a:rPr lang="pt-BR" baseline="30000"/>
              <a:t>2</a:t>
            </a:r>
            <a:r>
              <a:rPr lang="pt-BR"/>
              <a:t>-4551)(s+286)]</a:t>
            </a:r>
          </a:p>
          <a:p>
            <a:endParaRPr lang="en-US"/>
          </a:p>
          <a:p>
            <a:r>
              <a:rPr lang="en-US"/>
              <a:t>O ponto de operação é :</a:t>
            </a:r>
          </a:p>
          <a:p>
            <a:pPr lvl="1"/>
            <a:r>
              <a:rPr lang="en-US"/>
              <a:t>s=-40+/-j48.42</a:t>
            </a:r>
          </a:p>
          <a:p>
            <a:endParaRPr lang="en-US"/>
          </a:p>
          <a:p>
            <a:r>
              <a:rPr lang="en-US"/>
              <a:t>K = -1/GH para s=-40+/-j48.42</a:t>
            </a:r>
          </a:p>
          <a:p>
            <a:pPr lvl="1"/>
            <a:r>
              <a:rPr lang="en-US"/>
              <a:t>Modulo(K) = 23375</a:t>
            </a:r>
          </a:p>
          <a:p>
            <a:pPr lvl="1"/>
            <a:r>
              <a:rPr lang="en-US"/>
              <a:t>Carg(K) ~ 0 (ok!)</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ox(in)">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Título 1"/>
          <p:cNvSpPr>
            <a:spLocks noGrp="1"/>
          </p:cNvSpPr>
          <p:nvPr>
            <p:ph type="title"/>
          </p:nvPr>
        </p:nvSpPr>
        <p:spPr/>
        <p:txBody>
          <a:bodyPr/>
          <a:lstStyle/>
          <a:p>
            <a:r>
              <a:rPr lang="en-US"/>
              <a:t>Verificar por simulação a resposta ao degrau</a:t>
            </a:r>
            <a:endParaRPr lang="pt-BR"/>
          </a:p>
        </p:txBody>
      </p:sp>
      <p:pic>
        <p:nvPicPr>
          <p:cNvPr id="671747" name="Picture 2"/>
          <p:cNvPicPr>
            <a:picLocks noChangeAspect="1" noChangeArrowheads="1"/>
          </p:cNvPicPr>
          <p:nvPr/>
        </p:nvPicPr>
        <p:blipFill>
          <a:blip r:embed="rId2" cstate="print"/>
          <a:srcRect/>
          <a:stretch>
            <a:fillRect/>
          </a:stretch>
        </p:blipFill>
        <p:spPr bwMode="auto">
          <a:xfrm>
            <a:off x="238125" y="1004888"/>
            <a:ext cx="9437688" cy="5424487"/>
          </a:xfrm>
          <a:prstGeom prst="rect">
            <a:avLst/>
          </a:prstGeom>
          <a:noFill/>
          <a:ln w="9525">
            <a:noFill/>
            <a:miter lim="800000"/>
            <a:headEnd/>
            <a:tailEnd/>
          </a:ln>
        </p:spPr>
      </p:pic>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Título 1"/>
          <p:cNvSpPr>
            <a:spLocks noGrp="1"/>
          </p:cNvSpPr>
          <p:nvPr>
            <p:ph type="title"/>
          </p:nvPr>
        </p:nvSpPr>
        <p:spPr/>
        <p:txBody>
          <a:bodyPr/>
          <a:lstStyle/>
          <a:p>
            <a:r>
              <a:rPr lang="en-US"/>
              <a:t>Rootlocus associado</a:t>
            </a:r>
            <a:endParaRPr lang="pt-BR"/>
          </a:p>
        </p:txBody>
      </p:sp>
      <p:pic>
        <p:nvPicPr>
          <p:cNvPr id="672771" name="Picture 2"/>
          <p:cNvPicPr>
            <a:picLocks noChangeAspect="1" noChangeArrowheads="1"/>
          </p:cNvPicPr>
          <p:nvPr/>
        </p:nvPicPr>
        <p:blipFill>
          <a:blip r:embed="rId2" cstate="print"/>
          <a:srcRect/>
          <a:stretch>
            <a:fillRect/>
          </a:stretch>
        </p:blipFill>
        <p:spPr bwMode="auto">
          <a:xfrm>
            <a:off x="452438" y="928688"/>
            <a:ext cx="9001125" cy="5616575"/>
          </a:xfrm>
          <a:prstGeom prst="rect">
            <a:avLst/>
          </a:prstGeom>
          <a:noFill/>
          <a:ln w="9525">
            <a:noFill/>
            <a:miter lim="800000"/>
            <a:headEnd/>
            <a:tailEnd/>
          </a:ln>
        </p:spPr>
      </p:pic>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Título 1"/>
          <p:cNvSpPr>
            <a:spLocks noGrp="1"/>
          </p:cNvSpPr>
          <p:nvPr>
            <p:ph type="title"/>
          </p:nvPr>
        </p:nvSpPr>
        <p:spPr/>
        <p:txBody>
          <a:bodyPr/>
          <a:lstStyle/>
          <a:p>
            <a:r>
              <a:rPr lang="en-US"/>
              <a:t>Adicionar um controlador PI ( s+a/s ) para eliminar o erro estacionário</a:t>
            </a:r>
            <a:endParaRPr lang="pt-BR"/>
          </a:p>
        </p:txBody>
      </p:sp>
      <p:sp>
        <p:nvSpPr>
          <p:cNvPr id="3" name="Espaço Reservado para Conteúdo 2"/>
          <p:cNvSpPr>
            <a:spLocks noGrp="1"/>
          </p:cNvSpPr>
          <p:nvPr>
            <p:ph idx="1"/>
          </p:nvPr>
        </p:nvSpPr>
        <p:spPr/>
        <p:txBody>
          <a:bodyPr/>
          <a:lstStyle/>
          <a:p>
            <a:r>
              <a:rPr lang="en-US"/>
              <a:t>GH agora é :</a:t>
            </a:r>
          </a:p>
          <a:p>
            <a:pPr lvl="1"/>
            <a:r>
              <a:rPr lang="en-US"/>
              <a:t>GH : </a:t>
            </a:r>
            <a:r>
              <a:rPr lang="pt-BR"/>
              <a:t>23375.(s+76.34)/[(s</a:t>
            </a:r>
            <a:r>
              <a:rPr lang="pt-BR" baseline="30000"/>
              <a:t>2</a:t>
            </a:r>
            <a:r>
              <a:rPr lang="pt-BR"/>
              <a:t>-4551)(s+286)]</a:t>
            </a:r>
          </a:p>
          <a:p>
            <a:pPr lvl="1"/>
            <a:endParaRPr lang="en-US"/>
          </a:p>
          <a:p>
            <a:r>
              <a:rPr lang="en-US"/>
              <a:t>Devemos adicionar :</a:t>
            </a:r>
          </a:p>
          <a:p>
            <a:pPr lvl="1"/>
            <a:r>
              <a:rPr lang="en-US"/>
              <a:t>(s+a)/s com a podendo ser 1, 5, 10</a:t>
            </a:r>
          </a:p>
          <a:p>
            <a:pPr lvl="1"/>
            <a:endParaRPr lang="en-US"/>
          </a:p>
          <a:p>
            <a:r>
              <a:rPr lang="en-US"/>
              <a:t>GH torna-se :</a:t>
            </a:r>
          </a:p>
          <a:p>
            <a:pPr lvl="1"/>
            <a:r>
              <a:rPr lang="en-US"/>
              <a:t>GH:</a:t>
            </a:r>
            <a:r>
              <a:rPr lang="pt-BR"/>
              <a:t>23375.(s+76.34)/[(s</a:t>
            </a:r>
            <a:r>
              <a:rPr lang="pt-BR" baseline="30000"/>
              <a:t>2</a:t>
            </a:r>
            <a:r>
              <a:rPr lang="pt-BR"/>
              <a:t>-4551)(s+286)]*</a:t>
            </a:r>
            <a:r>
              <a:rPr lang="en-US"/>
              <a:t>(s+a)/s</a:t>
            </a:r>
          </a:p>
          <a:p>
            <a:pPr lvl="1"/>
            <a:endParaRPr lang="pt-BR"/>
          </a:p>
          <a:p>
            <a:pPr lvl="1"/>
            <a:endParaRPr lang="pt-BR"/>
          </a:p>
          <a:p>
            <a:pPr lvl="1"/>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4818" name="Picture 2"/>
          <p:cNvPicPr>
            <a:picLocks noChangeAspect="1" noChangeArrowheads="1"/>
          </p:cNvPicPr>
          <p:nvPr/>
        </p:nvPicPr>
        <p:blipFill>
          <a:blip r:embed="rId2" cstate="print"/>
          <a:srcRect/>
          <a:stretch>
            <a:fillRect/>
          </a:stretch>
        </p:blipFill>
        <p:spPr bwMode="auto">
          <a:xfrm>
            <a:off x="95250" y="928688"/>
            <a:ext cx="9690100" cy="4791075"/>
          </a:xfrm>
          <a:prstGeom prst="rect">
            <a:avLst/>
          </a:prstGeom>
          <a:noFill/>
          <a:ln w="9525">
            <a:noFill/>
            <a:miter lim="800000"/>
            <a:headEnd/>
            <a:tailEnd/>
          </a:ln>
        </p:spPr>
      </p:pic>
      <p:sp>
        <p:nvSpPr>
          <p:cNvPr id="674819" name="Título 1"/>
          <p:cNvSpPr>
            <a:spLocks noGrp="1"/>
          </p:cNvSpPr>
          <p:nvPr>
            <p:ph type="title"/>
          </p:nvPr>
        </p:nvSpPr>
        <p:spPr/>
        <p:txBody>
          <a:bodyPr/>
          <a:lstStyle/>
          <a:p>
            <a:r>
              <a:rPr lang="en-US"/>
              <a:t>Analisando a simulação dos diversos modelos :</a:t>
            </a:r>
            <a:endParaRPr lang="pt-BR"/>
          </a:p>
        </p:txBody>
      </p:sp>
      <p:sp>
        <p:nvSpPr>
          <p:cNvPr id="674820" name="Espaço Reservado para Conteúdo 4"/>
          <p:cNvSpPr>
            <a:spLocks noGrp="1"/>
          </p:cNvSpPr>
          <p:nvPr>
            <p:ph idx="1"/>
          </p:nvPr>
        </p:nvSpPr>
        <p:spPr>
          <a:xfrm>
            <a:off x="271463" y="857250"/>
            <a:ext cx="9410700" cy="5381625"/>
          </a:xfrm>
        </p:spPr>
        <p:txBody>
          <a:bodyPr/>
          <a:lstStyle/>
          <a:p>
            <a:endParaRPr lang="en-US"/>
          </a:p>
          <a:p>
            <a:endParaRPr lang="en-US"/>
          </a:p>
          <a:p>
            <a:endParaRPr lang="en-US"/>
          </a:p>
          <a:p>
            <a:endParaRPr lang="en-US"/>
          </a:p>
          <a:p>
            <a:endParaRPr lang="en-US"/>
          </a:p>
          <a:p>
            <a:endParaRPr lang="en-US"/>
          </a:p>
          <a:p>
            <a:endParaRPr lang="en-US"/>
          </a:p>
          <a:p>
            <a:endParaRPr lang="en-US"/>
          </a:p>
          <a:p>
            <a:r>
              <a:rPr lang="en-US"/>
              <a:t>A escolha recai por a = 5. Perceba que a aprox.de 2a ordem falha no calculo de UP max</a:t>
            </a:r>
            <a:endParaRPr lang="pt-B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Título 1"/>
          <p:cNvSpPr>
            <a:spLocks noGrp="1"/>
          </p:cNvSpPr>
          <p:nvPr>
            <p:ph type="title"/>
          </p:nvPr>
        </p:nvSpPr>
        <p:spPr/>
        <p:txBody>
          <a:bodyPr/>
          <a:lstStyle/>
          <a:p>
            <a:r>
              <a:rPr lang="en-US"/>
              <a:t>Nise, Pag.414, ex.43 – Controle de Angulo de Manobra</a:t>
            </a:r>
            <a:endParaRPr lang="pt-BR"/>
          </a:p>
        </p:txBody>
      </p:sp>
      <p:sp>
        <p:nvSpPr>
          <p:cNvPr id="3" name="Espaço Reservado para Conteúdo 2"/>
          <p:cNvSpPr>
            <a:spLocks noGrp="1"/>
          </p:cNvSpPr>
          <p:nvPr>
            <p:ph idx="1"/>
          </p:nvPr>
        </p:nvSpPr>
        <p:spPr/>
        <p:txBody>
          <a:bodyPr/>
          <a:lstStyle/>
          <a:p>
            <a:r>
              <a:rPr lang="en-US"/>
              <a:t>A função de transferência que relaciona o angulo de ataque à deflexão do profundor em uma aeronave AFTI/F-16 é dada por :</a:t>
            </a:r>
          </a:p>
          <a:p>
            <a:endParaRPr lang="en-US"/>
          </a:p>
          <a:p>
            <a:endParaRPr lang="en-US"/>
          </a:p>
          <a:p>
            <a:r>
              <a:rPr lang="en-US"/>
              <a:t>Determine</a:t>
            </a:r>
          </a:p>
          <a:p>
            <a:pPr lvl="1"/>
            <a:r>
              <a:rPr lang="en-US"/>
              <a:t>Trace o root-locus</a:t>
            </a:r>
          </a:p>
          <a:p>
            <a:pPr lvl="1"/>
            <a:r>
              <a:rPr lang="en-US"/>
              <a:t>Faixa de valores K para a estabilidade</a:t>
            </a:r>
          </a:p>
          <a:p>
            <a:pPr lvl="1"/>
            <a:r>
              <a:rPr lang="en-US"/>
              <a:t>Um compensador em cascata para obter erro estacionário nulo, Ts~0.05s e UP%&lt;20%</a:t>
            </a:r>
            <a:endParaRPr lang="pt-BR"/>
          </a:p>
        </p:txBody>
      </p:sp>
      <p:graphicFrame>
        <p:nvGraphicFramePr>
          <p:cNvPr id="4" name="Object 2"/>
          <p:cNvGraphicFramePr>
            <a:graphicFrameLocks noChangeAspect="1"/>
          </p:cNvGraphicFramePr>
          <p:nvPr/>
        </p:nvGraphicFramePr>
        <p:xfrm>
          <a:off x="666750" y="2786063"/>
          <a:ext cx="8572500" cy="1143000"/>
        </p:xfrm>
        <a:graphic>
          <a:graphicData uri="http://schemas.openxmlformats.org/presentationml/2006/ole">
            <mc:AlternateContent xmlns:mc="http://schemas.openxmlformats.org/markup-compatibility/2006">
              <mc:Choice xmlns:v="urn:schemas-microsoft-com:vml" Requires="v">
                <p:oleObj name="Equação" r:id="rId2" imgW="3429000" imgH="457200" progId="Equation.3">
                  <p:embed/>
                </p:oleObj>
              </mc:Choice>
              <mc:Fallback>
                <p:oleObj name="Equação" r:id="rId2" imgW="3429000" imgH="457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2786063"/>
                        <a:ext cx="85725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Título 1"/>
          <p:cNvSpPr>
            <a:spLocks noGrp="1"/>
          </p:cNvSpPr>
          <p:nvPr>
            <p:ph type="title"/>
          </p:nvPr>
        </p:nvSpPr>
        <p:spPr/>
        <p:txBody>
          <a:bodyPr/>
          <a:lstStyle/>
          <a:p>
            <a:r>
              <a:rPr lang="en-US"/>
              <a:t>Rootlocus</a:t>
            </a:r>
            <a:endParaRPr lang="pt-BR"/>
          </a:p>
        </p:txBody>
      </p:sp>
      <p:pic>
        <p:nvPicPr>
          <p:cNvPr id="675843" name="Picture 4"/>
          <p:cNvPicPr>
            <a:picLocks noChangeAspect="1" noChangeArrowheads="1"/>
          </p:cNvPicPr>
          <p:nvPr/>
        </p:nvPicPr>
        <p:blipFill>
          <a:blip r:embed="rId2" cstate="print"/>
          <a:srcRect/>
          <a:stretch>
            <a:fillRect/>
          </a:stretch>
        </p:blipFill>
        <p:spPr bwMode="auto">
          <a:xfrm>
            <a:off x="180975" y="1047750"/>
            <a:ext cx="9558338" cy="5310188"/>
          </a:xfrm>
          <a:prstGeom prst="rect">
            <a:avLst/>
          </a:prstGeom>
          <a:noFill/>
          <a:ln w="9525">
            <a:noFill/>
            <a:miter lim="800000"/>
            <a:headEnd/>
            <a:tailEnd/>
          </a:ln>
        </p:spPr>
      </p:pic>
      <p:sp>
        <p:nvSpPr>
          <p:cNvPr id="7" name="Elipse 6"/>
          <p:cNvSpPr/>
          <p:nvPr/>
        </p:nvSpPr>
        <p:spPr>
          <a:xfrm>
            <a:off x="9024938" y="3357563"/>
            <a:ext cx="428625" cy="4286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cxnSp>
        <p:nvCxnSpPr>
          <p:cNvPr id="9" name="Conector de seta reta 8"/>
          <p:cNvCxnSpPr>
            <a:stCxn id="7" idx="3"/>
          </p:cNvCxnSpPr>
          <p:nvPr/>
        </p:nvCxnSpPr>
        <p:spPr>
          <a:xfrm rot="5400000">
            <a:off x="7346157" y="4258469"/>
            <a:ext cx="2278062" cy="1206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5453063" y="6000750"/>
            <a:ext cx="2482850" cy="646113"/>
          </a:xfrm>
          <a:prstGeom prst="rect">
            <a:avLst/>
          </a:prstGeom>
          <a:noFill/>
        </p:spPr>
        <p:txBody>
          <a:bodyPr wrap="none">
            <a:spAutoFit/>
          </a:bodyPr>
          <a:lstStyle/>
          <a:p>
            <a:pPr algn="ctr">
              <a:defRPr/>
            </a:pPr>
            <a:r>
              <a:rPr lang="en-US" sz="1800" dirty="0" err="1">
                <a:latin typeface="+mn-lt"/>
                <a:cs typeface="+mn-cs"/>
              </a:rPr>
              <a:t>Requer</a:t>
            </a:r>
            <a:r>
              <a:rPr lang="en-US" sz="1800" dirty="0">
                <a:latin typeface="+mn-lt"/>
                <a:cs typeface="+mn-cs"/>
              </a:rPr>
              <a:t> </a:t>
            </a:r>
            <a:r>
              <a:rPr lang="en-US" sz="1800" dirty="0" err="1">
                <a:latin typeface="+mn-lt"/>
                <a:cs typeface="+mn-cs"/>
              </a:rPr>
              <a:t>uma</a:t>
            </a:r>
            <a:r>
              <a:rPr lang="en-US" sz="1800" dirty="0">
                <a:latin typeface="+mn-lt"/>
                <a:cs typeface="+mn-cs"/>
              </a:rPr>
              <a:t> </a:t>
            </a:r>
            <a:r>
              <a:rPr lang="en-US" sz="1800" dirty="0" err="1">
                <a:latin typeface="+mn-lt"/>
                <a:cs typeface="+mn-cs"/>
              </a:rPr>
              <a:t>analise</a:t>
            </a:r>
            <a:endParaRPr lang="en-US" sz="1800" dirty="0">
              <a:latin typeface="+mn-lt"/>
              <a:cs typeface="+mn-cs"/>
            </a:endParaRPr>
          </a:p>
          <a:p>
            <a:pPr algn="ctr">
              <a:defRPr/>
            </a:pPr>
            <a:r>
              <a:rPr lang="en-US" sz="1800" dirty="0" err="1">
                <a:latin typeface="+mn-lt"/>
                <a:cs typeface="+mn-cs"/>
              </a:rPr>
              <a:t>mais</a:t>
            </a:r>
            <a:r>
              <a:rPr lang="en-US" sz="1800" dirty="0">
                <a:latin typeface="+mn-lt"/>
                <a:cs typeface="+mn-cs"/>
              </a:rPr>
              <a:t> </a:t>
            </a:r>
            <a:r>
              <a:rPr lang="en-US" sz="1800" dirty="0" err="1">
                <a:latin typeface="+mn-lt"/>
                <a:cs typeface="+mn-cs"/>
              </a:rPr>
              <a:t>detalhada</a:t>
            </a:r>
            <a:endParaRPr lang="pt-BR" sz="1800" dirty="0">
              <a:latin typeface="+mn-lt"/>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8.8, </a:t>
            </a:r>
            <a:r>
              <a:rPr lang="en-US" dirty="0" err="1"/>
              <a:t>Simulação</a:t>
            </a:r>
            <a:endParaRPr lang="pt-BR" dirty="0"/>
          </a:p>
        </p:txBody>
      </p:sp>
      <p:sp>
        <p:nvSpPr>
          <p:cNvPr id="3" name="Espaço Reservado para Conteúdo 2"/>
          <p:cNvSpPr>
            <a:spLocks noGrp="1"/>
          </p:cNvSpPr>
          <p:nvPr>
            <p:ph idx="1"/>
          </p:nvPr>
        </p:nvSpPr>
        <p:spPr>
          <a:xfrm>
            <a:off x="294085" y="785794"/>
            <a:ext cx="9340188" cy="5381625"/>
          </a:xfrm>
        </p:spPr>
        <p:txBody>
          <a:bodyPr/>
          <a:lstStyle/>
          <a:p>
            <a:r>
              <a:rPr lang="en-US" dirty="0" err="1"/>
              <a:t>Temos</a:t>
            </a:r>
            <a:r>
              <a:rPr lang="en-US" dirty="0"/>
              <a:t> </a:t>
            </a:r>
            <a:r>
              <a:rPr lang="en-US" dirty="0" err="1"/>
              <a:t>três</a:t>
            </a:r>
            <a:r>
              <a:rPr lang="en-US" dirty="0"/>
              <a:t> </a:t>
            </a:r>
            <a:r>
              <a:rPr lang="en-US" dirty="0" err="1"/>
              <a:t>valores</a:t>
            </a:r>
            <a:r>
              <a:rPr lang="en-US" dirty="0"/>
              <a:t> de </a:t>
            </a:r>
            <a:r>
              <a:rPr lang="en-US" dirty="0" err="1"/>
              <a:t>ganho</a:t>
            </a:r>
            <a:r>
              <a:rPr lang="en-US" dirty="0"/>
              <a:t>, K1=7,27 ; K2=12,81 e K3=39,6. </a:t>
            </a:r>
          </a:p>
          <a:p>
            <a:r>
              <a:rPr lang="en-US" dirty="0" err="1"/>
              <a:t>Podemos</a:t>
            </a:r>
            <a:r>
              <a:rPr lang="en-US" dirty="0"/>
              <a:t> agora </a:t>
            </a:r>
            <a:r>
              <a:rPr lang="en-US" dirty="0" err="1"/>
              <a:t>simular</a:t>
            </a:r>
            <a:r>
              <a:rPr lang="en-US" dirty="0"/>
              <a:t> a </a:t>
            </a:r>
            <a:r>
              <a:rPr lang="en-US" dirty="0" err="1"/>
              <a:t>resposta</a:t>
            </a:r>
            <a:r>
              <a:rPr lang="en-US" dirty="0"/>
              <a:t> </a:t>
            </a:r>
            <a:r>
              <a:rPr lang="en-US" dirty="0" err="1"/>
              <a:t>em</a:t>
            </a:r>
            <a:r>
              <a:rPr lang="en-US" dirty="0"/>
              <a:t> </a:t>
            </a:r>
            <a:r>
              <a:rPr lang="en-US" dirty="0" err="1"/>
              <a:t>malha</a:t>
            </a:r>
            <a:r>
              <a:rPr lang="en-US" dirty="0"/>
              <a:t> </a:t>
            </a:r>
            <a:r>
              <a:rPr lang="en-US" dirty="0" err="1"/>
              <a:t>fechada</a:t>
            </a:r>
            <a:r>
              <a:rPr lang="en-US" dirty="0"/>
              <a:t> com </a:t>
            </a:r>
            <a:r>
              <a:rPr lang="en-US" i="1" dirty="0"/>
              <a:t>feedback </a:t>
            </a:r>
            <a:r>
              <a:rPr lang="en-US" dirty="0"/>
              <a:t>e </a:t>
            </a:r>
            <a:r>
              <a:rPr lang="en-US" i="1" dirty="0"/>
              <a:t>step </a:t>
            </a:r>
            <a:r>
              <a:rPr lang="en-US" dirty="0"/>
              <a:t>e </a:t>
            </a:r>
            <a:r>
              <a:rPr lang="en-US" dirty="0" err="1"/>
              <a:t>apresentar</a:t>
            </a:r>
            <a:r>
              <a:rPr lang="en-US" dirty="0"/>
              <a:t> </a:t>
            </a:r>
            <a:r>
              <a:rPr lang="en-US" dirty="0" err="1"/>
              <a:t>os</a:t>
            </a:r>
            <a:r>
              <a:rPr lang="en-US" dirty="0"/>
              <a:t> </a:t>
            </a:r>
            <a:r>
              <a:rPr lang="en-US" dirty="0" err="1"/>
              <a:t>gráficos</a:t>
            </a:r>
            <a:r>
              <a:rPr lang="en-US" dirty="0"/>
              <a:t> de forma </a:t>
            </a:r>
            <a:r>
              <a:rPr lang="en-US" dirty="0" err="1"/>
              <a:t>conjunta</a:t>
            </a:r>
            <a:r>
              <a:rPr lang="en-US" i="1" dirty="0"/>
              <a:t>, </a:t>
            </a:r>
            <a:r>
              <a:rPr lang="en-US" dirty="0" err="1"/>
              <a:t>fazendo</a:t>
            </a:r>
            <a:r>
              <a:rPr lang="en-US" dirty="0"/>
              <a:t>:</a:t>
            </a:r>
          </a:p>
          <a:p>
            <a:pPr lvl="1"/>
            <a:r>
              <a:rPr lang="en-US" dirty="0"/>
              <a:t> K1=7.27; K2=12.81; K3=39.6;</a:t>
            </a:r>
          </a:p>
          <a:p>
            <a:pPr lvl="1"/>
            <a:r>
              <a:rPr lang="en-US" dirty="0"/>
              <a:t> T1=feedback(K1*GH,1);[y1,t1]=step(T1,5);</a:t>
            </a:r>
          </a:p>
          <a:p>
            <a:pPr lvl="1"/>
            <a:r>
              <a:rPr lang="en-US" dirty="0"/>
              <a:t> T2=feedback(K2*GH,1);[y2,t2]=step(T2,5);</a:t>
            </a:r>
          </a:p>
          <a:p>
            <a:pPr lvl="1"/>
            <a:r>
              <a:rPr lang="en-US" dirty="0"/>
              <a:t> T3=feedback(K3*GH,1);[y3,t3]=step(T3,5);</a:t>
            </a:r>
          </a:p>
          <a:p>
            <a:pPr lvl="1"/>
            <a:r>
              <a:rPr lang="en-US" dirty="0"/>
              <a:t> plot(t1,y1,t2,y2,t3,y3) </a:t>
            </a:r>
            <a:r>
              <a:rPr lang="en-US" dirty="0" err="1"/>
              <a:t>ou</a:t>
            </a:r>
            <a:r>
              <a:rPr lang="en-US" dirty="0"/>
              <a:t> </a:t>
            </a:r>
          </a:p>
          <a:p>
            <a:pPr lvl="1"/>
            <a:r>
              <a:rPr lang="en-US" dirty="0"/>
              <a:t> step(T1,T2,T3,0:0.01:7)</a:t>
            </a:r>
          </a:p>
          <a:p>
            <a:pPr lvl="1"/>
            <a:endParaRPr lang="pt-BR"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Título 1"/>
          <p:cNvSpPr>
            <a:spLocks noGrp="1"/>
          </p:cNvSpPr>
          <p:nvPr>
            <p:ph type="title"/>
          </p:nvPr>
        </p:nvSpPr>
        <p:spPr/>
        <p:txBody>
          <a:bodyPr/>
          <a:lstStyle/>
          <a:p>
            <a:r>
              <a:rPr lang="en-US"/>
              <a:t>Rootlocus próximo do eixo imaginário</a:t>
            </a:r>
            <a:endParaRPr lang="pt-BR"/>
          </a:p>
        </p:txBody>
      </p:sp>
      <p:pic>
        <p:nvPicPr>
          <p:cNvPr id="676867" name="Picture 3"/>
          <p:cNvPicPr>
            <a:picLocks noChangeAspect="1" noChangeArrowheads="1"/>
          </p:cNvPicPr>
          <p:nvPr/>
        </p:nvPicPr>
        <p:blipFill>
          <a:blip r:embed="rId2" cstate="print"/>
          <a:srcRect/>
          <a:stretch>
            <a:fillRect/>
          </a:stretch>
        </p:blipFill>
        <p:spPr bwMode="auto">
          <a:xfrm>
            <a:off x="452438" y="1000125"/>
            <a:ext cx="9001125" cy="5521325"/>
          </a:xfrm>
          <a:prstGeom prst="rect">
            <a:avLst/>
          </a:prstGeom>
          <a:noFill/>
          <a:ln w="9525">
            <a:noFill/>
            <a:miter lim="800000"/>
            <a:headEnd/>
            <a:tailEnd/>
          </a:ln>
        </p:spPr>
      </p:pic>
      <p:cxnSp>
        <p:nvCxnSpPr>
          <p:cNvPr id="11" name="Conector de seta reta 10"/>
          <p:cNvCxnSpPr/>
          <p:nvPr/>
        </p:nvCxnSpPr>
        <p:spPr>
          <a:xfrm rot="16200000" flipV="1">
            <a:off x="5095875" y="3714750"/>
            <a:ext cx="5143500"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7" name="CaixaDeTexto 16"/>
          <p:cNvSpPr txBox="1"/>
          <p:nvPr/>
        </p:nvSpPr>
        <p:spPr>
          <a:xfrm>
            <a:off x="7519988" y="2867025"/>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8" name="CaixaDeTexto 17"/>
          <p:cNvSpPr txBox="1"/>
          <p:nvPr/>
        </p:nvSpPr>
        <p:spPr>
          <a:xfrm>
            <a:off x="7524750" y="2081213"/>
            <a:ext cx="290513"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cxnSp>
        <p:nvCxnSpPr>
          <p:cNvPr id="19" name="Conector de seta reta 18"/>
          <p:cNvCxnSpPr/>
          <p:nvPr/>
        </p:nvCxnSpPr>
        <p:spPr>
          <a:xfrm rot="10800000" flipV="1">
            <a:off x="4095750" y="2214563"/>
            <a:ext cx="3571875" cy="24288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2" name="Conector de seta reta 21"/>
          <p:cNvCxnSpPr/>
          <p:nvPr/>
        </p:nvCxnSpPr>
        <p:spPr>
          <a:xfrm rot="10800000" flipV="1">
            <a:off x="4095750" y="3000375"/>
            <a:ext cx="3571875" cy="1643063"/>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5" name="CaixaDeTexto 24"/>
          <p:cNvSpPr txBox="1"/>
          <p:nvPr/>
        </p:nvSpPr>
        <p:spPr>
          <a:xfrm>
            <a:off x="1595438" y="4773613"/>
            <a:ext cx="6457950" cy="369887"/>
          </a:xfrm>
          <a:prstGeom prst="rect">
            <a:avLst/>
          </a:prstGeom>
          <a:noFill/>
        </p:spPr>
        <p:txBody>
          <a:bodyPr wrap="none">
            <a:spAutoFit/>
          </a:bodyPr>
          <a:lstStyle/>
          <a:p>
            <a:pPr algn="ctr">
              <a:defRPr/>
            </a:pPr>
            <a:r>
              <a:rPr lang="en-US" sz="1800" dirty="0">
                <a:latin typeface="+mn-lt"/>
                <a:cs typeface="+mn-cs"/>
              </a:rPr>
              <a:t>0,733&lt;K&lt;1,134 / </a:t>
            </a:r>
            <a:r>
              <a:rPr lang="en-US" sz="1800" dirty="0" err="1">
                <a:latin typeface="+mn-lt"/>
                <a:cs typeface="+mn-cs"/>
              </a:rPr>
              <a:t>neste</a:t>
            </a:r>
            <a:r>
              <a:rPr lang="en-US" sz="1800" dirty="0">
                <a:latin typeface="+mn-lt"/>
                <a:cs typeface="+mn-cs"/>
              </a:rPr>
              <a:t> </a:t>
            </a:r>
            <a:r>
              <a:rPr lang="en-US" sz="1800" dirty="0" err="1">
                <a:latin typeface="+mn-lt"/>
                <a:cs typeface="+mn-cs"/>
              </a:rPr>
              <a:t>intervalo</a:t>
            </a:r>
            <a:r>
              <a:rPr lang="en-US" sz="1800" dirty="0">
                <a:latin typeface="+mn-lt"/>
                <a:cs typeface="+mn-cs"/>
              </a:rPr>
              <a:t> o </a:t>
            </a:r>
            <a:r>
              <a:rPr lang="en-US" sz="1800" dirty="0" err="1">
                <a:latin typeface="+mn-lt"/>
                <a:cs typeface="+mn-cs"/>
              </a:rPr>
              <a:t>sistema</a:t>
            </a:r>
            <a:r>
              <a:rPr lang="en-US" sz="1800" dirty="0">
                <a:latin typeface="+mn-lt"/>
                <a:cs typeface="+mn-cs"/>
              </a:rPr>
              <a:t> é </a:t>
            </a:r>
            <a:r>
              <a:rPr lang="en-US" sz="1800" dirty="0" err="1">
                <a:latin typeface="+mn-lt"/>
                <a:cs typeface="+mn-cs"/>
              </a:rPr>
              <a:t>instável</a:t>
            </a:r>
            <a:endParaRPr lang="pt-BR" sz="1800" dirty="0">
              <a:latin typeface="+mn-lt"/>
              <a:cs typeface="+mn-cs"/>
            </a:endParaRPr>
          </a:p>
        </p:txBody>
      </p:sp>
      <p:cxnSp>
        <p:nvCxnSpPr>
          <p:cNvPr id="26" name="Conector de seta reta 25"/>
          <p:cNvCxnSpPr/>
          <p:nvPr/>
        </p:nvCxnSpPr>
        <p:spPr>
          <a:xfrm rot="10800000" flipV="1">
            <a:off x="4738688" y="3643313"/>
            <a:ext cx="2928937" cy="18573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9" name="CaixaDeTexto 28"/>
          <p:cNvSpPr txBox="1"/>
          <p:nvPr/>
        </p:nvSpPr>
        <p:spPr>
          <a:xfrm>
            <a:off x="1881188" y="5572125"/>
            <a:ext cx="6189662" cy="369888"/>
          </a:xfrm>
          <a:prstGeom prst="rect">
            <a:avLst/>
          </a:prstGeom>
          <a:noFill/>
        </p:spPr>
        <p:txBody>
          <a:bodyPr wrap="none">
            <a:spAutoFit/>
          </a:bodyPr>
          <a:lstStyle/>
          <a:p>
            <a:pPr algn="ctr">
              <a:defRPr/>
            </a:pPr>
            <a:r>
              <a:rPr lang="en-US" sz="1800" dirty="0">
                <a:latin typeface="+mn-lt"/>
                <a:cs typeface="+mn-cs"/>
              </a:rPr>
              <a:t>K =0,7190 / antes </a:t>
            </a:r>
            <a:r>
              <a:rPr lang="en-US" sz="1800" dirty="0" err="1">
                <a:latin typeface="+mn-lt"/>
                <a:cs typeface="+mn-cs"/>
              </a:rPr>
              <a:t>deste</a:t>
            </a:r>
            <a:r>
              <a:rPr lang="en-US" sz="1800" dirty="0">
                <a:latin typeface="+mn-lt"/>
                <a:cs typeface="+mn-cs"/>
              </a:rPr>
              <a:t> </a:t>
            </a:r>
            <a:r>
              <a:rPr lang="en-US" sz="1800" dirty="0" err="1">
                <a:latin typeface="+mn-lt"/>
                <a:cs typeface="+mn-cs"/>
              </a:rPr>
              <a:t>ponto</a:t>
            </a:r>
            <a:r>
              <a:rPr lang="en-US" sz="1800" dirty="0">
                <a:latin typeface="+mn-lt"/>
                <a:cs typeface="+mn-cs"/>
              </a:rPr>
              <a:t> o </a:t>
            </a:r>
            <a:r>
              <a:rPr lang="en-US" sz="1800" dirty="0" err="1">
                <a:latin typeface="+mn-lt"/>
                <a:cs typeface="+mn-cs"/>
              </a:rPr>
              <a:t>sistema</a:t>
            </a:r>
            <a:r>
              <a:rPr lang="en-US" sz="1800" dirty="0">
                <a:latin typeface="+mn-lt"/>
                <a:cs typeface="+mn-cs"/>
              </a:rPr>
              <a:t> é </a:t>
            </a:r>
            <a:r>
              <a:rPr lang="en-US" sz="1800" dirty="0" err="1">
                <a:latin typeface="+mn-lt"/>
                <a:cs typeface="+mn-cs"/>
              </a:rPr>
              <a:t>instável</a:t>
            </a:r>
            <a:endParaRPr lang="pt-BR" sz="1800" dirty="0">
              <a:latin typeface="+mn-lt"/>
              <a:cs typeface="+mn-cs"/>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ítulo 1"/>
          <p:cNvSpPr>
            <a:spLocks noGrp="1"/>
          </p:cNvSpPr>
          <p:nvPr>
            <p:ph type="title"/>
          </p:nvPr>
        </p:nvSpPr>
        <p:spPr/>
        <p:txBody>
          <a:bodyPr/>
          <a:lstStyle/>
          <a:p>
            <a:r>
              <a:rPr lang="en-US"/>
              <a:t>Valores de K para a estabilidade</a:t>
            </a:r>
            <a:endParaRPr lang="pt-BR"/>
          </a:p>
        </p:txBody>
      </p:sp>
      <p:sp>
        <p:nvSpPr>
          <p:cNvPr id="3" name="Espaço Reservado para Conteúdo 2"/>
          <p:cNvSpPr>
            <a:spLocks noGrp="1"/>
          </p:cNvSpPr>
          <p:nvPr>
            <p:ph idx="1"/>
          </p:nvPr>
        </p:nvSpPr>
        <p:spPr/>
        <p:txBody>
          <a:bodyPr/>
          <a:lstStyle/>
          <a:p>
            <a:r>
              <a:rPr lang="en-US"/>
              <a:t>Pelo root-locus para a estabilidade</a:t>
            </a:r>
          </a:p>
          <a:p>
            <a:pPr lvl="1"/>
            <a:r>
              <a:rPr lang="en-US"/>
              <a:t>0,7190&lt;K&lt;0,733 e 1,134&lt;K</a:t>
            </a:r>
          </a:p>
          <a:p>
            <a:pPr lvl="1"/>
            <a:r>
              <a:rPr lang="en-US"/>
              <a:t>Obs : Considerando-se que o ganho de 0.072 não seja alterado</a:t>
            </a:r>
          </a:p>
          <a:p>
            <a:r>
              <a:rPr lang="en-US"/>
              <a:t>Ponto de operação não compensado</a:t>
            </a:r>
          </a:p>
          <a:p>
            <a:pPr lvl="1"/>
            <a:r>
              <a:rPr lang="en-US"/>
              <a:t>UP = 20% -&gt; </a:t>
            </a:r>
            <a:r>
              <a:rPr lang="el-GR"/>
              <a:t>ζ</a:t>
            </a:r>
            <a:r>
              <a:rPr lang="en-US"/>
              <a:t> = 0.46 -&gt; Calculando K pelo rootlocus</a:t>
            </a:r>
          </a:p>
          <a:p>
            <a:pPr lvl="2"/>
            <a:r>
              <a:rPr lang="en-US"/>
              <a:t>K = 0,7220 – não ok, zona de instab.</a:t>
            </a:r>
          </a:p>
          <a:p>
            <a:pPr lvl="2"/>
            <a:r>
              <a:rPr lang="en-US"/>
              <a:t>K = 232 – ok!</a:t>
            </a:r>
          </a:p>
          <a:p>
            <a:r>
              <a:rPr lang="en-US"/>
              <a:t>Simulando a resposta neste ponto de operação</a:t>
            </a:r>
            <a:endParaRPr lang="pt-BR"/>
          </a:p>
          <a:p>
            <a:pPr lvl="1"/>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Título 1"/>
          <p:cNvSpPr>
            <a:spLocks noGrp="1"/>
          </p:cNvSpPr>
          <p:nvPr>
            <p:ph type="title"/>
          </p:nvPr>
        </p:nvSpPr>
        <p:spPr/>
        <p:txBody>
          <a:bodyPr/>
          <a:lstStyle/>
          <a:p>
            <a:pPr algn="ctr"/>
            <a:r>
              <a:rPr lang="en-US"/>
              <a:t>Simulação do Sistema no ponto de operação UP=20%</a:t>
            </a:r>
            <a:endParaRPr lang="pt-BR"/>
          </a:p>
        </p:txBody>
      </p:sp>
      <p:pic>
        <p:nvPicPr>
          <p:cNvPr id="678915" name="Picture 7"/>
          <p:cNvPicPr>
            <a:picLocks noChangeAspect="1" noChangeArrowheads="1"/>
          </p:cNvPicPr>
          <p:nvPr/>
        </p:nvPicPr>
        <p:blipFill>
          <a:blip r:embed="rId2" cstate="print"/>
          <a:srcRect/>
          <a:stretch>
            <a:fillRect/>
          </a:stretch>
        </p:blipFill>
        <p:spPr bwMode="auto">
          <a:xfrm>
            <a:off x="238125" y="1714500"/>
            <a:ext cx="9501188" cy="3714750"/>
          </a:xfrm>
          <a:prstGeom prst="rect">
            <a:avLst/>
          </a:prstGeom>
          <a:noFill/>
          <a:ln w="9525">
            <a:noFill/>
            <a:miter lim="800000"/>
            <a:headEnd/>
            <a:tailEnd/>
          </a:ln>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Título 1"/>
          <p:cNvSpPr>
            <a:spLocks noGrp="1"/>
          </p:cNvSpPr>
          <p:nvPr>
            <p:ph type="title"/>
          </p:nvPr>
        </p:nvSpPr>
        <p:spPr/>
        <p:txBody>
          <a:bodyPr/>
          <a:lstStyle/>
          <a:p>
            <a:r>
              <a:rPr lang="en-US"/>
              <a:t>Compensador em Cascata</a:t>
            </a:r>
            <a:endParaRPr lang="pt-BR"/>
          </a:p>
        </p:txBody>
      </p:sp>
      <p:sp>
        <p:nvSpPr>
          <p:cNvPr id="3" name="Espaço Reservado para Conteúdo 2"/>
          <p:cNvSpPr>
            <a:spLocks noGrp="1"/>
          </p:cNvSpPr>
          <p:nvPr>
            <p:ph idx="1"/>
          </p:nvPr>
        </p:nvSpPr>
        <p:spPr/>
        <p:txBody>
          <a:bodyPr/>
          <a:lstStyle/>
          <a:p>
            <a:r>
              <a:rPr lang="en-US"/>
              <a:t>Erro estacionário nulo -&gt; Compensador PI</a:t>
            </a:r>
          </a:p>
          <a:p>
            <a:pPr lvl="1"/>
            <a:r>
              <a:rPr lang="en-US"/>
              <a:t>(s+a)/s</a:t>
            </a:r>
          </a:p>
          <a:p>
            <a:r>
              <a:rPr lang="en-US"/>
              <a:t>UP = 20% -&gt; </a:t>
            </a:r>
            <a:r>
              <a:rPr lang="el-GR"/>
              <a:t>ζ</a:t>
            </a:r>
            <a:r>
              <a:rPr lang="en-US"/>
              <a:t> =ln(UP)/Raiz[Pi</a:t>
            </a:r>
            <a:r>
              <a:rPr lang="en-US" baseline="30000"/>
              <a:t>2</a:t>
            </a:r>
            <a:r>
              <a:rPr lang="en-US"/>
              <a:t>+ln</a:t>
            </a:r>
            <a:r>
              <a:rPr lang="en-US" baseline="30000"/>
              <a:t>2</a:t>
            </a:r>
            <a:r>
              <a:rPr lang="en-US"/>
              <a:t>(UP)] =0.46</a:t>
            </a:r>
          </a:p>
          <a:p>
            <a:r>
              <a:rPr lang="en-US"/>
              <a:t>Ts = 0,05s -&gt; 0.05 = 4/(</a:t>
            </a:r>
            <a:r>
              <a:rPr lang="el-GR"/>
              <a:t>ζ</a:t>
            </a:r>
            <a:r>
              <a:rPr lang="en-US"/>
              <a:t>.</a:t>
            </a:r>
            <a:r>
              <a:rPr lang="el-GR"/>
              <a:t>ω</a:t>
            </a:r>
            <a:r>
              <a:rPr lang="en-US" baseline="-25000"/>
              <a:t>n</a:t>
            </a:r>
            <a:r>
              <a:rPr lang="en-US"/>
              <a:t>) -&gt; </a:t>
            </a:r>
            <a:r>
              <a:rPr lang="el-GR"/>
              <a:t>ω</a:t>
            </a:r>
            <a:r>
              <a:rPr lang="en-US" baseline="-25000"/>
              <a:t>n </a:t>
            </a:r>
            <a:r>
              <a:rPr lang="en-US"/>
              <a:t>= 175,46</a:t>
            </a:r>
          </a:p>
          <a:p>
            <a:r>
              <a:rPr lang="en-US"/>
              <a:t>σ</a:t>
            </a:r>
            <a:r>
              <a:rPr lang="en-US" baseline="-25000"/>
              <a:t>d</a:t>
            </a:r>
            <a:r>
              <a:rPr lang="en-US"/>
              <a:t> = -</a:t>
            </a:r>
            <a:r>
              <a:rPr lang="el-GR"/>
              <a:t>ζ</a:t>
            </a:r>
            <a:r>
              <a:rPr lang="en-US"/>
              <a:t>.</a:t>
            </a:r>
            <a:r>
              <a:rPr lang="el-GR"/>
              <a:t>ω</a:t>
            </a:r>
            <a:r>
              <a:rPr lang="en-US" baseline="-25000"/>
              <a:t>n</a:t>
            </a:r>
            <a:r>
              <a:rPr lang="en-US"/>
              <a:t> = -0,46.175,46 = -80</a:t>
            </a:r>
          </a:p>
          <a:p>
            <a:r>
              <a:rPr lang="el-GR"/>
              <a:t>ω</a:t>
            </a:r>
            <a:r>
              <a:rPr lang="en-US" baseline="-25000"/>
              <a:t>d </a:t>
            </a:r>
            <a:r>
              <a:rPr lang="en-US"/>
              <a:t>= </a:t>
            </a:r>
            <a:r>
              <a:rPr lang="el-GR"/>
              <a:t>ω</a:t>
            </a:r>
            <a:r>
              <a:rPr lang="en-US" baseline="-25000"/>
              <a:t>n </a:t>
            </a:r>
            <a:r>
              <a:rPr lang="en-US"/>
              <a:t>√(1-</a:t>
            </a:r>
            <a:r>
              <a:rPr lang="el-GR"/>
              <a:t> ζ</a:t>
            </a:r>
            <a:r>
              <a:rPr lang="en-US" baseline="30000"/>
              <a:t>2</a:t>
            </a:r>
            <a:r>
              <a:rPr lang="en-US"/>
              <a:t>) = 156,16</a:t>
            </a:r>
          </a:p>
          <a:p>
            <a:r>
              <a:rPr lang="en-US"/>
              <a:t>Ponto de Operação = -80+/-156,16j</a:t>
            </a:r>
          </a:p>
          <a:p>
            <a:endParaRPr lang="en-US"/>
          </a:p>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Título 1"/>
          <p:cNvSpPr>
            <a:spLocks noGrp="1"/>
          </p:cNvSpPr>
          <p:nvPr>
            <p:ph type="title"/>
          </p:nvPr>
        </p:nvSpPr>
        <p:spPr/>
        <p:txBody>
          <a:bodyPr/>
          <a:lstStyle/>
          <a:p>
            <a:r>
              <a:rPr lang="en-US"/>
              <a:t>Compensação em Cascata : (s+a)/s</a:t>
            </a:r>
            <a:endParaRPr lang="pt-BR"/>
          </a:p>
        </p:txBody>
      </p:sp>
      <p:sp>
        <p:nvSpPr>
          <p:cNvPr id="3" name="Espaço Reservado para Conteúdo 2"/>
          <p:cNvSpPr>
            <a:spLocks noGrp="1"/>
          </p:cNvSpPr>
          <p:nvPr>
            <p:ph idx="1"/>
          </p:nvPr>
        </p:nvSpPr>
        <p:spPr/>
        <p:txBody>
          <a:bodyPr/>
          <a:lstStyle/>
          <a:p>
            <a:r>
              <a:rPr lang="en-US"/>
              <a:t>Ponto de Operação = -80+/-156,16j</a:t>
            </a:r>
          </a:p>
          <a:p>
            <a:pPr lvl="1"/>
            <a:r>
              <a:rPr lang="en-US" sz="1800"/>
              <a:t>GH=[(s+23).(s</a:t>
            </a:r>
            <a:r>
              <a:rPr lang="en-US" sz="1800" baseline="30000"/>
              <a:t>2</a:t>
            </a:r>
            <a:r>
              <a:rPr lang="en-US" sz="1800"/>
              <a:t>+0,05s+0,04)]/[(s-0,7)(s+1,7)(s</a:t>
            </a:r>
            <a:r>
              <a:rPr lang="en-US" sz="1800" baseline="30000"/>
              <a:t>2</a:t>
            </a:r>
            <a:r>
              <a:rPr lang="en-US" sz="1800"/>
              <a:t>+0,08s+0,04)]</a:t>
            </a:r>
          </a:p>
          <a:p>
            <a:r>
              <a:rPr lang="en-US"/>
              <a:t>Polos e Zeros :</a:t>
            </a:r>
          </a:p>
          <a:p>
            <a:pPr lvl="1"/>
            <a:r>
              <a:rPr lang="en-US"/>
              <a:t>Polos : -0.025+/-0.1984j , -1.7 e -23</a:t>
            </a:r>
          </a:p>
          <a:p>
            <a:pPr lvl="1"/>
            <a:r>
              <a:rPr lang="en-US"/>
              <a:t>Zeros : 0.7 e -0.04+/-0.196j </a:t>
            </a:r>
          </a:p>
          <a:p>
            <a:r>
              <a:rPr lang="en-US"/>
              <a:t>Será adicionado (s+a)/s ( P5 = 0 )</a:t>
            </a:r>
          </a:p>
          <a:p>
            <a:r>
              <a:rPr lang="en-US"/>
              <a:t>Angulo do Zero do Compensador :</a:t>
            </a:r>
          </a:p>
          <a:p>
            <a:pPr lvl="1"/>
            <a:r>
              <a:rPr lang="en-US"/>
              <a:t>Z1+Z2+Z3+Za-P1-P2-P3-P4-P5=180</a:t>
            </a:r>
          </a:p>
          <a:p>
            <a:r>
              <a:rPr lang="en-US"/>
              <a:t>Roteiro de cálculo a seguir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Título 1"/>
          <p:cNvSpPr>
            <a:spLocks noGrp="1"/>
          </p:cNvSpPr>
          <p:nvPr>
            <p:ph type="title"/>
          </p:nvPr>
        </p:nvSpPr>
        <p:spPr/>
        <p:txBody>
          <a:bodyPr/>
          <a:lstStyle/>
          <a:p>
            <a:r>
              <a:rPr lang="en-US"/>
              <a:t>Calculo do zero</a:t>
            </a:r>
            <a:endParaRPr lang="pt-BR"/>
          </a:p>
        </p:txBody>
      </p:sp>
      <p:sp>
        <p:nvSpPr>
          <p:cNvPr id="3" name="Espaço Reservado para Conteúdo 2"/>
          <p:cNvSpPr>
            <a:spLocks noGrp="1"/>
          </p:cNvSpPr>
          <p:nvPr>
            <p:ph idx="1"/>
          </p:nvPr>
        </p:nvSpPr>
        <p:spPr/>
        <p:txBody>
          <a:bodyPr/>
          <a:lstStyle/>
          <a:p>
            <a:r>
              <a:rPr lang="en-US"/>
              <a:t>GH = f(s).Z onde Z é o zero a ser calculado</a:t>
            </a:r>
          </a:p>
          <a:p>
            <a:r>
              <a:rPr lang="en-US"/>
              <a:t>No rootlocus GH = -1, logo Z = -1/f(s)</a:t>
            </a:r>
          </a:p>
          <a:p>
            <a:r>
              <a:rPr lang="en-US"/>
              <a:t>Fazendo</a:t>
            </a:r>
          </a:p>
          <a:p>
            <a:pPr lvl="1"/>
            <a:r>
              <a:rPr lang="en-US"/>
              <a:t>s : -80+156.16*%i</a:t>
            </a:r>
            <a:endParaRPr lang="pt-BR"/>
          </a:p>
          <a:p>
            <a:pPr lvl="1"/>
            <a:r>
              <a:rPr lang="pt-BR"/>
              <a:t>fs : 0.072*(s+23)*(s^2+0.05*s+0.04) /(s*(s-0.7)*(s+1.7)*(s^2+0.08*s+0.04))</a:t>
            </a:r>
          </a:p>
          <a:p>
            <a:pPr lvl="1"/>
            <a:r>
              <a:rPr lang="en-US"/>
              <a:t>Z : -1/fs</a:t>
            </a:r>
          </a:p>
          <a:p>
            <a:pPr lvl="1"/>
            <a:r>
              <a:rPr lang="en-US"/>
              <a:t>carg(Z)*180/%pi , isto fornece :</a:t>
            </a:r>
          </a:p>
          <a:p>
            <a:pPr lvl="1"/>
            <a:r>
              <a:rPr lang="en-US"/>
              <a:t>θ = 61.023</a:t>
            </a:r>
            <a:r>
              <a:rPr lang="en-US" baseline="30000"/>
              <a:t>o</a:t>
            </a:r>
            <a:r>
              <a:rPr lang="en-US"/>
              <a:t> </a:t>
            </a:r>
          </a:p>
          <a:p>
            <a:pPr lvl="1"/>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Título 1"/>
          <p:cNvSpPr>
            <a:spLocks noGrp="1"/>
          </p:cNvSpPr>
          <p:nvPr>
            <p:ph type="title"/>
          </p:nvPr>
        </p:nvSpPr>
        <p:spPr/>
        <p:txBody>
          <a:bodyPr/>
          <a:lstStyle/>
          <a:p>
            <a:r>
              <a:rPr lang="en-US"/>
              <a:t>4o) Determ. o zero do controlador PD</a:t>
            </a:r>
            <a:endParaRPr lang="pt-BR"/>
          </a:p>
        </p:txBody>
      </p:sp>
      <p:cxnSp>
        <p:nvCxnSpPr>
          <p:cNvPr id="10" name="Conector de seta reta 9"/>
          <p:cNvCxnSpPr/>
          <p:nvPr/>
        </p:nvCxnSpPr>
        <p:spPr>
          <a:xfrm rot="5400000">
            <a:off x="2917031" y="3750469"/>
            <a:ext cx="4645025" cy="158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1952625" y="3571875"/>
            <a:ext cx="70723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4595813" y="2500313"/>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1" name="CaixaDeTexto 10"/>
          <p:cNvSpPr txBox="1"/>
          <p:nvPr/>
        </p:nvSpPr>
        <p:spPr>
          <a:xfrm>
            <a:off x="4502150" y="3571875"/>
            <a:ext cx="450850" cy="276225"/>
          </a:xfrm>
          <a:prstGeom prst="rect">
            <a:avLst/>
          </a:prstGeom>
          <a:noFill/>
        </p:spPr>
        <p:txBody>
          <a:bodyPr wrap="none">
            <a:spAutoFit/>
          </a:bodyPr>
          <a:lstStyle/>
          <a:p>
            <a:pPr algn="ctr">
              <a:defRPr/>
            </a:pPr>
            <a:r>
              <a:rPr lang="en-US" sz="1200" dirty="0">
                <a:latin typeface="+mn-lt"/>
                <a:cs typeface="+mn-cs"/>
              </a:rPr>
              <a:t>-80</a:t>
            </a:r>
            <a:endParaRPr lang="pt-BR" sz="1200" dirty="0">
              <a:latin typeface="+mn-lt"/>
              <a:cs typeface="+mn-cs"/>
            </a:endParaRPr>
          </a:p>
        </p:txBody>
      </p:sp>
      <p:sp>
        <p:nvSpPr>
          <p:cNvPr id="17" name="CaixaDeTexto 16"/>
          <p:cNvSpPr txBox="1"/>
          <p:nvPr/>
        </p:nvSpPr>
        <p:spPr>
          <a:xfrm>
            <a:off x="5453063" y="2500313"/>
            <a:ext cx="909637" cy="276225"/>
          </a:xfrm>
          <a:prstGeom prst="rect">
            <a:avLst/>
          </a:prstGeom>
          <a:noFill/>
        </p:spPr>
        <p:txBody>
          <a:bodyPr wrap="none">
            <a:spAutoFit/>
          </a:bodyPr>
          <a:lstStyle/>
          <a:p>
            <a:pPr algn="ctr">
              <a:defRPr/>
            </a:pPr>
            <a:r>
              <a:rPr lang="en-US" sz="1200" dirty="0">
                <a:latin typeface="+mn-lt"/>
                <a:cs typeface="+mn-cs"/>
              </a:rPr>
              <a:t>+156.16j</a:t>
            </a:r>
            <a:endParaRPr lang="pt-BR" sz="1200" dirty="0">
              <a:latin typeface="+mn-lt"/>
              <a:cs typeface="+mn-cs"/>
            </a:endParaRPr>
          </a:p>
        </p:txBody>
      </p:sp>
      <p:sp>
        <p:nvSpPr>
          <p:cNvPr id="20" name="CaixaDeTexto 19"/>
          <p:cNvSpPr txBox="1"/>
          <p:nvPr/>
        </p:nvSpPr>
        <p:spPr>
          <a:xfrm>
            <a:off x="3305175" y="3652838"/>
            <a:ext cx="361950" cy="276225"/>
          </a:xfrm>
          <a:prstGeom prst="rect">
            <a:avLst/>
          </a:prstGeom>
          <a:noFill/>
        </p:spPr>
        <p:txBody>
          <a:bodyPr wrap="none">
            <a:spAutoFit/>
          </a:bodyPr>
          <a:lstStyle/>
          <a:p>
            <a:pPr algn="ctr">
              <a:defRPr/>
            </a:pPr>
            <a:r>
              <a:rPr lang="en-US" sz="1200" dirty="0">
                <a:latin typeface="+mn-lt"/>
                <a:cs typeface="+mn-cs"/>
              </a:rPr>
              <a:t>z1</a:t>
            </a:r>
            <a:endParaRPr lang="pt-BR" sz="1200" dirty="0">
              <a:latin typeface="+mn-lt"/>
              <a:cs typeface="+mn-cs"/>
            </a:endParaRPr>
          </a:p>
        </p:txBody>
      </p:sp>
      <p:cxnSp>
        <p:nvCxnSpPr>
          <p:cNvPr id="21" name="Conector de seta reta 20"/>
          <p:cNvCxnSpPr/>
          <p:nvPr/>
        </p:nvCxnSpPr>
        <p:spPr>
          <a:xfrm rot="5400000">
            <a:off x="4274344" y="3107532"/>
            <a:ext cx="930275" cy="1587"/>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p:nvPr/>
        </p:nvCxnSpPr>
        <p:spPr>
          <a:xfrm flipV="1">
            <a:off x="4738688" y="2643188"/>
            <a:ext cx="857250" cy="9525"/>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CaixaDeTexto 43"/>
          <p:cNvSpPr txBox="1"/>
          <p:nvPr/>
        </p:nvSpPr>
        <p:spPr>
          <a:xfrm>
            <a:off x="3416300" y="3071813"/>
            <a:ext cx="1393825" cy="276225"/>
          </a:xfrm>
          <a:prstGeom prst="rect">
            <a:avLst/>
          </a:prstGeom>
          <a:noFill/>
        </p:spPr>
        <p:txBody>
          <a:bodyPr wrap="none">
            <a:spAutoFit/>
          </a:bodyPr>
          <a:lstStyle/>
          <a:p>
            <a:pPr algn="ctr">
              <a:defRPr/>
            </a:pPr>
            <a:r>
              <a:rPr lang="el-GR" sz="1200" dirty="0">
                <a:latin typeface="+mn-lt"/>
                <a:cs typeface="+mn-cs"/>
              </a:rPr>
              <a:t>Θ</a:t>
            </a:r>
            <a:r>
              <a:rPr lang="en-US" sz="1200" dirty="0">
                <a:latin typeface="+mn-lt"/>
                <a:cs typeface="+mn-cs"/>
              </a:rPr>
              <a:t>z1 = 61,03</a:t>
            </a:r>
            <a:r>
              <a:rPr lang="en-US" sz="1200" baseline="30000" dirty="0">
                <a:latin typeface="+mn-lt"/>
                <a:cs typeface="+mn-cs"/>
              </a:rPr>
              <a:t>o</a:t>
            </a:r>
            <a:r>
              <a:rPr lang="en-US" sz="1200" dirty="0">
                <a:latin typeface="+mn-lt"/>
                <a:cs typeface="+mn-cs"/>
              </a:rPr>
              <a:t>   </a:t>
            </a:r>
            <a:endParaRPr lang="pt-BR" sz="1200" dirty="0">
              <a:latin typeface="+mn-lt"/>
              <a:cs typeface="+mn-cs"/>
            </a:endParaRPr>
          </a:p>
        </p:txBody>
      </p:sp>
      <p:sp>
        <p:nvSpPr>
          <p:cNvPr id="45" name="CaixaDeTexto 44"/>
          <p:cNvSpPr txBox="1"/>
          <p:nvPr/>
        </p:nvSpPr>
        <p:spPr>
          <a:xfrm>
            <a:off x="4524375" y="2286000"/>
            <a:ext cx="368300" cy="276225"/>
          </a:xfrm>
          <a:prstGeom prst="rect">
            <a:avLst/>
          </a:prstGeom>
          <a:noFill/>
        </p:spPr>
        <p:txBody>
          <a:bodyPr wrap="none">
            <a:spAutoFit/>
          </a:bodyPr>
          <a:lstStyle/>
          <a:p>
            <a:pPr algn="ctr">
              <a:defRPr/>
            </a:pPr>
            <a:r>
              <a:rPr lang="en-US" sz="1200" dirty="0" err="1">
                <a:latin typeface="+mn-lt"/>
                <a:cs typeface="+mn-cs"/>
              </a:rPr>
              <a:t>Px</a:t>
            </a:r>
            <a:endParaRPr lang="pt-BR" sz="1200" dirty="0">
              <a:latin typeface="+mn-lt"/>
              <a:cs typeface="+mn-cs"/>
            </a:endParaRPr>
          </a:p>
        </p:txBody>
      </p:sp>
      <p:cxnSp>
        <p:nvCxnSpPr>
          <p:cNvPr id="46" name="Conector de seta reta 45"/>
          <p:cNvCxnSpPr/>
          <p:nvPr/>
        </p:nvCxnSpPr>
        <p:spPr>
          <a:xfrm rot="10800000" flipV="1">
            <a:off x="3452813" y="2643188"/>
            <a:ext cx="1285875" cy="92868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CaixaDeTexto 48"/>
          <p:cNvSpPr txBox="1"/>
          <p:nvPr/>
        </p:nvSpPr>
        <p:spPr>
          <a:xfrm>
            <a:off x="3309938" y="3429000"/>
            <a:ext cx="277812" cy="276225"/>
          </a:xfrm>
          <a:prstGeom prst="rect">
            <a:avLst/>
          </a:prstGeom>
          <a:noFill/>
        </p:spPr>
        <p:txBody>
          <a:bodyPr wrap="none">
            <a:spAutoFit/>
          </a:bodyPr>
          <a:lstStyle/>
          <a:p>
            <a:pPr algn="ctr">
              <a:defRPr/>
            </a:pPr>
            <a:r>
              <a:rPr lang="en-US" sz="1200" dirty="0">
                <a:latin typeface="+mn-lt"/>
                <a:cs typeface="+mn-cs"/>
              </a:rPr>
              <a:t>o</a:t>
            </a:r>
            <a:endParaRPr lang="pt-BR" sz="1200" dirty="0">
              <a:latin typeface="+mn-lt"/>
              <a:cs typeface="+mn-cs"/>
            </a:endParaRPr>
          </a:p>
        </p:txBody>
      </p:sp>
      <p:sp>
        <p:nvSpPr>
          <p:cNvPr id="27" name="CaixaDeTexto 26"/>
          <p:cNvSpPr txBox="1"/>
          <p:nvPr/>
        </p:nvSpPr>
        <p:spPr>
          <a:xfrm>
            <a:off x="452438" y="4071938"/>
            <a:ext cx="3606800" cy="369887"/>
          </a:xfrm>
          <a:prstGeom prst="rect">
            <a:avLst/>
          </a:prstGeom>
          <a:noFill/>
        </p:spPr>
        <p:txBody>
          <a:bodyPr wrap="none">
            <a:spAutoFit/>
          </a:bodyPr>
          <a:lstStyle/>
          <a:p>
            <a:pPr algn="ctr">
              <a:defRPr/>
            </a:pPr>
            <a:r>
              <a:rPr lang="en-US" sz="1800" dirty="0">
                <a:latin typeface="+mn-lt"/>
                <a:cs typeface="+mn-cs"/>
              </a:rPr>
              <a:t>tan(61,03</a:t>
            </a:r>
            <a:r>
              <a:rPr lang="en-US" sz="1800" baseline="30000" dirty="0">
                <a:latin typeface="+mn-lt"/>
                <a:cs typeface="+mn-cs"/>
              </a:rPr>
              <a:t>o</a:t>
            </a:r>
            <a:r>
              <a:rPr lang="en-US" sz="1800" dirty="0">
                <a:latin typeface="+mn-lt"/>
                <a:cs typeface="+mn-cs"/>
              </a:rPr>
              <a:t>)= 156.16/(z1-80)</a:t>
            </a:r>
            <a:endParaRPr lang="pt-BR" sz="1800" dirty="0">
              <a:latin typeface="+mn-lt"/>
              <a:cs typeface="+mn-cs"/>
            </a:endParaRPr>
          </a:p>
        </p:txBody>
      </p:sp>
      <p:sp>
        <p:nvSpPr>
          <p:cNvPr id="28" name="CaixaDeTexto 27"/>
          <p:cNvSpPr txBox="1"/>
          <p:nvPr/>
        </p:nvSpPr>
        <p:spPr>
          <a:xfrm>
            <a:off x="1524000" y="4714875"/>
            <a:ext cx="1895475" cy="369888"/>
          </a:xfrm>
          <a:prstGeom prst="rect">
            <a:avLst/>
          </a:prstGeom>
          <a:noFill/>
        </p:spPr>
        <p:txBody>
          <a:bodyPr wrap="none">
            <a:spAutoFit/>
          </a:bodyPr>
          <a:lstStyle/>
          <a:p>
            <a:pPr algn="ctr">
              <a:defRPr/>
            </a:pPr>
            <a:r>
              <a:rPr lang="en-US" sz="1800" dirty="0">
                <a:latin typeface="+mn-lt"/>
                <a:cs typeface="+mn-cs"/>
              </a:rPr>
              <a:t>z1 = -166.45  </a:t>
            </a:r>
            <a:endParaRPr lang="pt-BR" sz="1800" dirty="0">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ox(in)">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Título 1"/>
          <p:cNvSpPr>
            <a:spLocks noGrp="1"/>
          </p:cNvSpPr>
          <p:nvPr>
            <p:ph type="title"/>
          </p:nvPr>
        </p:nvSpPr>
        <p:spPr/>
        <p:txBody>
          <a:bodyPr/>
          <a:lstStyle/>
          <a:p>
            <a:r>
              <a:rPr lang="en-US"/>
              <a:t>Calculo do Ganho K em Operação</a:t>
            </a:r>
            <a:endParaRPr lang="pt-BR"/>
          </a:p>
        </p:txBody>
      </p:sp>
      <p:sp>
        <p:nvSpPr>
          <p:cNvPr id="3" name="Espaço Reservado para Conteúdo 2"/>
          <p:cNvSpPr>
            <a:spLocks noGrp="1"/>
          </p:cNvSpPr>
          <p:nvPr>
            <p:ph idx="1"/>
          </p:nvPr>
        </p:nvSpPr>
        <p:spPr/>
        <p:txBody>
          <a:bodyPr/>
          <a:lstStyle/>
          <a:p>
            <a:r>
              <a:rPr lang="en-US"/>
              <a:t>Ponto de Operação = -80+/-156,16j</a:t>
            </a:r>
          </a:p>
          <a:p>
            <a:pPr lvl="1"/>
            <a:r>
              <a:rPr lang="en-US" sz="1800"/>
              <a:t>GH</a:t>
            </a:r>
            <a:r>
              <a:rPr lang="en-US" sz="1800" u="sng"/>
              <a:t>=[0.072.(s+23).(s+166.45)(s</a:t>
            </a:r>
            <a:r>
              <a:rPr lang="en-US" sz="1800" u="sng" baseline="30000"/>
              <a:t>2</a:t>
            </a:r>
            <a:r>
              <a:rPr lang="en-US" sz="1800" u="sng"/>
              <a:t>+0,05s+0,04)] / </a:t>
            </a:r>
            <a:r>
              <a:rPr lang="en-US" sz="1800"/>
              <a:t>		      [s.(s-0,7)(s+1,7)(s</a:t>
            </a:r>
            <a:r>
              <a:rPr lang="en-US" sz="1800" baseline="30000"/>
              <a:t>2</a:t>
            </a:r>
            <a:r>
              <a:rPr lang="en-US" sz="1800"/>
              <a:t>+0,08s+0,04)]</a:t>
            </a:r>
          </a:p>
          <a:p>
            <a:pPr lvl="1"/>
            <a:r>
              <a:rPr lang="en-US" sz="1800"/>
              <a:t>1+K.GH(s) = 0, logo K = -1/GH(s), quando s = -80+156.16j</a:t>
            </a:r>
          </a:p>
          <a:p>
            <a:pPr lvl="1"/>
            <a:r>
              <a:rPr lang="en-US" sz="1800"/>
              <a:t>abs(K) = 2521.73</a:t>
            </a:r>
          </a:p>
          <a:p>
            <a:pPr lvl="1"/>
            <a:r>
              <a:rPr lang="en-US" sz="1800"/>
              <a:t>carg(K) = 0.000141 (ok!)</a:t>
            </a:r>
          </a:p>
          <a:p>
            <a:pPr lvl="1"/>
            <a:endParaRPr lang="en-US" sz="1800"/>
          </a:p>
          <a:p>
            <a:r>
              <a:rPr lang="en-US" sz="2200"/>
              <a:t>Simulando a função GH em realiamentação unitária ( vide slide a seguir ),teremos :</a:t>
            </a:r>
          </a:p>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Título 1"/>
          <p:cNvSpPr>
            <a:spLocks noGrp="1"/>
          </p:cNvSpPr>
          <p:nvPr>
            <p:ph type="title"/>
          </p:nvPr>
        </p:nvSpPr>
        <p:spPr/>
        <p:txBody>
          <a:bodyPr/>
          <a:lstStyle/>
          <a:p>
            <a:r>
              <a:rPr lang="en-US"/>
              <a:t>Simulação final</a:t>
            </a:r>
            <a:endParaRPr lang="pt-BR"/>
          </a:p>
        </p:txBody>
      </p:sp>
      <p:pic>
        <p:nvPicPr>
          <p:cNvPr id="685059" name="Picture 2"/>
          <p:cNvPicPr>
            <a:picLocks noChangeAspect="1" noChangeArrowheads="1"/>
          </p:cNvPicPr>
          <p:nvPr/>
        </p:nvPicPr>
        <p:blipFill>
          <a:blip r:embed="rId2" cstate="print"/>
          <a:srcRect/>
          <a:stretch>
            <a:fillRect/>
          </a:stretch>
        </p:blipFill>
        <p:spPr bwMode="auto">
          <a:xfrm>
            <a:off x="187325" y="1000125"/>
            <a:ext cx="9634538" cy="4357688"/>
          </a:xfrm>
          <a:prstGeom prst="rect">
            <a:avLst/>
          </a:prstGeom>
          <a:noFill/>
          <a:ln w="9525">
            <a:noFill/>
            <a:miter lim="800000"/>
            <a:headEnd/>
            <a:tailEnd/>
          </a:ln>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Título 1"/>
          <p:cNvSpPr>
            <a:spLocks noGrp="1"/>
          </p:cNvSpPr>
          <p:nvPr>
            <p:ph type="title"/>
          </p:nvPr>
        </p:nvSpPr>
        <p:spPr/>
        <p:txBody>
          <a:bodyPr/>
          <a:lstStyle/>
          <a:p>
            <a:r>
              <a:rPr lang="en-US"/>
              <a:t>Nise, pag.415, ex.44 – Controle de Ângulo de Manobra em Aviões</a:t>
            </a:r>
            <a:endParaRPr lang="pt-BR"/>
          </a:p>
        </p:txBody>
      </p:sp>
      <p:sp>
        <p:nvSpPr>
          <p:cNvPr id="686083" name="Espaço Reservado para Conteúdo 2"/>
          <p:cNvSpPr>
            <a:spLocks noGrp="1"/>
          </p:cNvSpPr>
          <p:nvPr>
            <p:ph idx="1"/>
          </p:nvPr>
        </p:nvSpPr>
        <p:spPr/>
        <p:txBody>
          <a:bodyPr/>
          <a:lstStyle/>
          <a:p>
            <a:r>
              <a:rPr lang="en-US"/>
              <a:t>É apresentado um diagrama do controle de manobra de um. Projete um compensador por avanço de fase para ter uma resposta ao degrau do sistema a malha fechada com ultrapassagem de 10% e tempo de assentamento de 1,5s</a:t>
            </a:r>
            <a:endParaRPr lang="pt-BR"/>
          </a:p>
        </p:txBody>
      </p:sp>
      <p:pic>
        <p:nvPicPr>
          <p:cNvPr id="686084" name="Picture 2"/>
          <p:cNvPicPr>
            <a:picLocks noChangeAspect="1" noChangeArrowheads="1"/>
          </p:cNvPicPr>
          <p:nvPr/>
        </p:nvPicPr>
        <p:blipFill>
          <a:blip r:embed="rId2" cstate="print"/>
          <a:srcRect/>
          <a:stretch>
            <a:fillRect/>
          </a:stretch>
        </p:blipFill>
        <p:spPr bwMode="auto">
          <a:xfrm>
            <a:off x="595313" y="4097338"/>
            <a:ext cx="8977312" cy="2189162"/>
          </a:xfrm>
          <a:prstGeom prst="rect">
            <a:avLst/>
          </a:prstGeom>
          <a:noFill/>
          <a:ln w="12700">
            <a:noFill/>
            <a:miter lim="800000"/>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8.8, </a:t>
            </a:r>
            <a:r>
              <a:rPr lang="en-US" dirty="0" err="1"/>
              <a:t>simulação</a:t>
            </a:r>
            <a:r>
              <a:rPr lang="en-US" dirty="0"/>
              <a:t> (</a:t>
            </a:r>
            <a:r>
              <a:rPr lang="en-US" dirty="0" err="1"/>
              <a:t>gráf</a:t>
            </a:r>
            <a:r>
              <a:rPr lang="en-US" dirty="0"/>
              <a:t>.)</a:t>
            </a:r>
            <a:endParaRPr lang="pt-BR" dirty="0"/>
          </a:p>
        </p:txBody>
      </p:sp>
      <p:pic>
        <p:nvPicPr>
          <p:cNvPr id="1026" name="Picture 2"/>
          <p:cNvPicPr>
            <a:picLocks noChangeAspect="1" noChangeArrowheads="1"/>
          </p:cNvPicPr>
          <p:nvPr/>
        </p:nvPicPr>
        <p:blipFill>
          <a:blip r:embed="rId2" cstate="print"/>
          <a:srcRect/>
          <a:stretch>
            <a:fillRect/>
          </a:stretch>
        </p:blipFill>
        <p:spPr bwMode="auto">
          <a:xfrm>
            <a:off x="1274367" y="981096"/>
            <a:ext cx="7357269" cy="5448300"/>
          </a:xfrm>
          <a:prstGeom prst="rect">
            <a:avLst/>
          </a:prstGeom>
          <a:noFill/>
          <a:ln w="9525">
            <a:noFill/>
            <a:miter lim="800000"/>
            <a:headEnd/>
            <a:tailEnd/>
          </a:ln>
          <a:effectLst/>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Título 1"/>
          <p:cNvSpPr>
            <a:spLocks noGrp="1"/>
          </p:cNvSpPr>
          <p:nvPr>
            <p:ph type="title"/>
          </p:nvPr>
        </p:nvSpPr>
        <p:spPr/>
        <p:txBody>
          <a:bodyPr/>
          <a:lstStyle/>
          <a:p>
            <a:r>
              <a:rPr lang="en-US"/>
              <a:t>Estratégia de resolução</a:t>
            </a:r>
            <a:endParaRPr lang="pt-BR"/>
          </a:p>
        </p:txBody>
      </p:sp>
      <p:sp>
        <p:nvSpPr>
          <p:cNvPr id="687107" name="Espaço Reservado para Conteúdo 2"/>
          <p:cNvSpPr>
            <a:spLocks noGrp="1"/>
          </p:cNvSpPr>
          <p:nvPr>
            <p:ph idx="1"/>
          </p:nvPr>
        </p:nvSpPr>
        <p:spPr/>
        <p:txBody>
          <a:bodyPr/>
          <a:lstStyle/>
          <a:p>
            <a:r>
              <a:rPr lang="en-US"/>
              <a:t>Determinar o ponto de operação</a:t>
            </a:r>
          </a:p>
          <a:p>
            <a:endParaRPr lang="en-US"/>
          </a:p>
          <a:p>
            <a:r>
              <a:rPr lang="en-US"/>
              <a:t>Eliminar um dos pólos com o zero do compensador</a:t>
            </a:r>
          </a:p>
          <a:p>
            <a:endParaRPr lang="en-US"/>
          </a:p>
          <a:p>
            <a:r>
              <a:rPr lang="en-US"/>
              <a:t>Calcular o polo do compensador de modo que o root-locus passe pelo ponto de operação</a:t>
            </a:r>
          </a:p>
          <a:p>
            <a:endParaRPr lang="en-US"/>
          </a:p>
          <a:p>
            <a:r>
              <a:rPr lang="en-US"/>
              <a:t>Determinar o ganho para operar </a:t>
            </a:r>
            <a:endParaRPr lang="pt-B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Título 1"/>
          <p:cNvSpPr>
            <a:spLocks noGrp="1"/>
          </p:cNvSpPr>
          <p:nvPr>
            <p:ph type="title"/>
          </p:nvPr>
        </p:nvSpPr>
        <p:spPr/>
        <p:txBody>
          <a:bodyPr/>
          <a:lstStyle/>
          <a:p>
            <a:r>
              <a:rPr lang="en-US"/>
              <a:t>Ponto de Operação</a:t>
            </a:r>
            <a:endParaRPr lang="pt-BR"/>
          </a:p>
        </p:txBody>
      </p:sp>
      <p:sp>
        <p:nvSpPr>
          <p:cNvPr id="3" name="Espaço Reservado para Conteúdo 2"/>
          <p:cNvSpPr>
            <a:spLocks noGrp="1"/>
          </p:cNvSpPr>
          <p:nvPr>
            <p:ph idx="1"/>
          </p:nvPr>
        </p:nvSpPr>
        <p:spPr/>
        <p:txBody>
          <a:bodyPr/>
          <a:lstStyle/>
          <a:p>
            <a:r>
              <a:rPr lang="en-US"/>
              <a:t>UP=10%-&gt; </a:t>
            </a:r>
            <a:r>
              <a:rPr lang="el-GR"/>
              <a:t>ζ</a:t>
            </a:r>
            <a:r>
              <a:rPr lang="en-US"/>
              <a:t> = -ln(0.1)/raiz[pi</a:t>
            </a:r>
            <a:r>
              <a:rPr lang="en-US" baseline="30000"/>
              <a:t>2</a:t>
            </a:r>
            <a:r>
              <a:rPr lang="en-US"/>
              <a:t>+ln</a:t>
            </a:r>
            <a:r>
              <a:rPr lang="en-US" baseline="30000"/>
              <a:t>2</a:t>
            </a:r>
            <a:r>
              <a:rPr lang="en-US"/>
              <a:t>(0.1)] = 0,59</a:t>
            </a:r>
          </a:p>
          <a:p>
            <a:endParaRPr lang="en-US"/>
          </a:p>
          <a:p>
            <a:r>
              <a:rPr lang="en-US"/>
              <a:t>Ts = 1,5s -&gt; 1.5 = 4/(</a:t>
            </a:r>
            <a:r>
              <a:rPr lang="el-GR"/>
              <a:t>ζ</a:t>
            </a:r>
            <a:r>
              <a:rPr lang="en-US"/>
              <a:t>.</a:t>
            </a:r>
            <a:r>
              <a:rPr lang="el-GR"/>
              <a:t>ω</a:t>
            </a:r>
            <a:r>
              <a:rPr lang="en-US" baseline="-25000"/>
              <a:t>n</a:t>
            </a:r>
            <a:r>
              <a:rPr lang="en-US"/>
              <a:t>) -&gt; </a:t>
            </a:r>
            <a:r>
              <a:rPr lang="el-GR"/>
              <a:t>ω</a:t>
            </a:r>
            <a:r>
              <a:rPr lang="en-US" baseline="-25000"/>
              <a:t>n </a:t>
            </a:r>
            <a:r>
              <a:rPr lang="en-US"/>
              <a:t>= 4,51</a:t>
            </a:r>
          </a:p>
          <a:p>
            <a:endParaRPr lang="en-US"/>
          </a:p>
          <a:p>
            <a:r>
              <a:rPr lang="en-US"/>
              <a:t>σ</a:t>
            </a:r>
            <a:r>
              <a:rPr lang="en-US" baseline="-25000"/>
              <a:t>d</a:t>
            </a:r>
            <a:r>
              <a:rPr lang="en-US"/>
              <a:t> = -</a:t>
            </a:r>
            <a:r>
              <a:rPr lang="el-GR"/>
              <a:t>ζ</a:t>
            </a:r>
            <a:r>
              <a:rPr lang="en-US"/>
              <a:t>.</a:t>
            </a:r>
            <a:r>
              <a:rPr lang="el-GR"/>
              <a:t>ω</a:t>
            </a:r>
            <a:r>
              <a:rPr lang="en-US" baseline="-25000"/>
              <a:t>n</a:t>
            </a:r>
            <a:r>
              <a:rPr lang="en-US"/>
              <a:t> = -0,59.4.51 = -2.67</a:t>
            </a:r>
          </a:p>
          <a:p>
            <a:endParaRPr lang="en-US"/>
          </a:p>
          <a:p>
            <a:r>
              <a:rPr lang="el-GR"/>
              <a:t>ω</a:t>
            </a:r>
            <a:r>
              <a:rPr lang="en-US" baseline="-25000"/>
              <a:t>d </a:t>
            </a:r>
            <a:r>
              <a:rPr lang="en-US"/>
              <a:t>= </a:t>
            </a:r>
            <a:r>
              <a:rPr lang="el-GR"/>
              <a:t>ω</a:t>
            </a:r>
            <a:r>
              <a:rPr lang="en-US" baseline="-25000"/>
              <a:t>n </a:t>
            </a:r>
            <a:r>
              <a:rPr lang="en-US"/>
              <a:t>√(1-</a:t>
            </a:r>
            <a:r>
              <a:rPr lang="el-GR"/>
              <a:t> ζ</a:t>
            </a:r>
            <a:r>
              <a:rPr lang="en-US" baseline="30000"/>
              <a:t>2</a:t>
            </a:r>
            <a:r>
              <a:rPr lang="en-US"/>
              <a:t>) = 3.64</a:t>
            </a:r>
          </a:p>
          <a:p>
            <a:endParaRPr lang="en-US"/>
          </a:p>
          <a:p>
            <a:r>
              <a:rPr lang="en-US"/>
              <a:t>Ponto de Operação = -2.67+/-3.64j</a:t>
            </a:r>
          </a:p>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ox(in)">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Título 1"/>
          <p:cNvSpPr>
            <a:spLocks noGrp="1"/>
          </p:cNvSpPr>
          <p:nvPr>
            <p:ph type="title"/>
          </p:nvPr>
        </p:nvSpPr>
        <p:spPr/>
        <p:txBody>
          <a:bodyPr/>
          <a:lstStyle/>
          <a:p>
            <a:r>
              <a:rPr lang="en-US"/>
              <a:t>Comp. de avanço-&gt;(s+a)/(s+b) , a&lt;b</a:t>
            </a:r>
            <a:endParaRPr lang="pt-BR"/>
          </a:p>
        </p:txBody>
      </p:sp>
      <p:sp>
        <p:nvSpPr>
          <p:cNvPr id="3" name="Espaço Reservado para Conteúdo 2"/>
          <p:cNvSpPr>
            <a:spLocks noGrp="1"/>
          </p:cNvSpPr>
          <p:nvPr>
            <p:ph idx="1"/>
          </p:nvPr>
        </p:nvSpPr>
        <p:spPr/>
        <p:txBody>
          <a:bodyPr/>
          <a:lstStyle/>
          <a:p>
            <a:r>
              <a:rPr lang="en-US"/>
              <a:t>Polos atuais de GH :</a:t>
            </a:r>
          </a:p>
          <a:p>
            <a:pPr lvl="1"/>
            <a:endParaRPr lang="en-US"/>
          </a:p>
          <a:p>
            <a:pPr lvl="1"/>
            <a:r>
              <a:rPr lang="en-US"/>
              <a:t>0, -5, -5+5j, -5-5j</a:t>
            </a:r>
          </a:p>
          <a:p>
            <a:pPr lvl="1"/>
            <a:endParaRPr lang="en-US"/>
          </a:p>
          <a:p>
            <a:pPr lvl="1"/>
            <a:r>
              <a:rPr lang="en-US"/>
              <a:t>Supondo a = 5 ( para cancelar um dos polos em -5 )</a:t>
            </a:r>
          </a:p>
          <a:p>
            <a:pPr lvl="1"/>
            <a:endParaRPr lang="en-US"/>
          </a:p>
          <a:p>
            <a:pPr lvl="1"/>
            <a:r>
              <a:rPr lang="en-US"/>
              <a:t>GH = (s+5)/[(s.(s+5).(s</a:t>
            </a:r>
            <a:r>
              <a:rPr lang="en-US" baseline="30000"/>
              <a:t>2</a:t>
            </a:r>
            <a:r>
              <a:rPr lang="en-US"/>
              <a:t>+10s+50).(s+b)]</a:t>
            </a:r>
          </a:p>
          <a:p>
            <a:pPr lvl="1"/>
            <a:endParaRPr lang="en-US"/>
          </a:p>
          <a:p>
            <a:pPr lvl="1"/>
            <a:r>
              <a:rPr lang="en-US"/>
              <a:t>GH = 1/[(s.(s</a:t>
            </a:r>
            <a:r>
              <a:rPr lang="en-US" baseline="30000"/>
              <a:t>2</a:t>
            </a:r>
            <a:r>
              <a:rPr lang="en-US"/>
              <a:t>+10s+50).(s+b)]</a:t>
            </a:r>
          </a:p>
          <a:p>
            <a:pPr lvl="1"/>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ox(in)">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Título 1"/>
          <p:cNvSpPr>
            <a:spLocks noGrp="1"/>
          </p:cNvSpPr>
          <p:nvPr>
            <p:ph type="title"/>
          </p:nvPr>
        </p:nvSpPr>
        <p:spPr/>
        <p:txBody>
          <a:bodyPr/>
          <a:lstStyle/>
          <a:p>
            <a:r>
              <a:rPr lang="en-US"/>
              <a:t>Comp. de avanço-&gt;(s+a)/(s+b) , a&lt;b</a:t>
            </a:r>
            <a:endParaRPr lang="pt-BR"/>
          </a:p>
        </p:txBody>
      </p:sp>
      <p:sp>
        <p:nvSpPr>
          <p:cNvPr id="3" name="Espaço Reservado para Conteúdo 2"/>
          <p:cNvSpPr>
            <a:spLocks noGrp="1"/>
          </p:cNvSpPr>
          <p:nvPr>
            <p:ph idx="1"/>
          </p:nvPr>
        </p:nvSpPr>
        <p:spPr>
          <a:xfrm>
            <a:off x="166688" y="857250"/>
            <a:ext cx="9572625" cy="5381625"/>
          </a:xfrm>
        </p:spPr>
        <p:txBody>
          <a:bodyPr/>
          <a:lstStyle/>
          <a:p>
            <a:r>
              <a:rPr lang="en-US"/>
              <a:t>GH = 1/[(s.(s</a:t>
            </a:r>
            <a:r>
              <a:rPr lang="en-US" baseline="30000"/>
              <a:t>2</a:t>
            </a:r>
            <a:r>
              <a:rPr lang="en-US"/>
              <a:t>+10s+50).(s+b)]</a:t>
            </a:r>
          </a:p>
          <a:p>
            <a:r>
              <a:rPr lang="en-US"/>
              <a:t>Para que P=-2.67+/-3.64j esteja no root-locus</a:t>
            </a:r>
          </a:p>
          <a:p>
            <a:pPr lvl="1"/>
            <a:r>
              <a:rPr lang="en-US"/>
              <a:t>p</a:t>
            </a:r>
            <a:r>
              <a:rPr lang="en-US" baseline="-25000"/>
              <a:t>1</a:t>
            </a:r>
            <a:r>
              <a:rPr lang="en-US"/>
              <a:t>=0, p</a:t>
            </a:r>
            <a:r>
              <a:rPr lang="en-US" baseline="-25000"/>
              <a:t>2</a:t>
            </a:r>
            <a:r>
              <a:rPr lang="en-US"/>
              <a:t>=-5+5j, p</a:t>
            </a:r>
            <a:r>
              <a:rPr lang="en-US" baseline="-25000"/>
              <a:t>3</a:t>
            </a:r>
            <a:r>
              <a:rPr lang="en-US"/>
              <a:t>=-5-5j</a:t>
            </a:r>
          </a:p>
          <a:p>
            <a:pPr lvl="1"/>
            <a:endParaRPr lang="en-US"/>
          </a:p>
          <a:p>
            <a:pPr lvl="1"/>
            <a:r>
              <a:rPr lang="en-US"/>
              <a:t> -</a:t>
            </a:r>
            <a:r>
              <a:rPr lang="el-GR"/>
              <a:t>θ</a:t>
            </a:r>
            <a:r>
              <a:rPr lang="en-US" baseline="-25000"/>
              <a:t>p1</a:t>
            </a:r>
            <a:r>
              <a:rPr lang="en-US"/>
              <a:t> -</a:t>
            </a:r>
            <a:r>
              <a:rPr lang="el-GR"/>
              <a:t>θ</a:t>
            </a:r>
            <a:r>
              <a:rPr lang="en-US" baseline="-25000"/>
              <a:t>p2</a:t>
            </a:r>
            <a:r>
              <a:rPr lang="en-US"/>
              <a:t> -</a:t>
            </a:r>
            <a:r>
              <a:rPr lang="el-GR"/>
              <a:t>θ</a:t>
            </a:r>
            <a:r>
              <a:rPr lang="en-US" baseline="-25000"/>
              <a:t>p3</a:t>
            </a:r>
            <a:r>
              <a:rPr lang="en-US"/>
              <a:t> -</a:t>
            </a:r>
            <a:r>
              <a:rPr lang="el-GR"/>
              <a:t>θ</a:t>
            </a:r>
            <a:r>
              <a:rPr lang="en-US" baseline="-25000"/>
              <a:t>pb </a:t>
            </a:r>
            <a:r>
              <a:rPr lang="en-US"/>
              <a:t> = 180</a:t>
            </a:r>
            <a:r>
              <a:rPr lang="en-US" baseline="30000"/>
              <a:t>o</a:t>
            </a:r>
            <a:r>
              <a:rPr lang="en-US"/>
              <a:t> </a:t>
            </a:r>
          </a:p>
          <a:p>
            <a:pPr lvl="1"/>
            <a:endParaRPr lang="en-US"/>
          </a:p>
          <a:p>
            <a:pPr lvl="1"/>
            <a:r>
              <a:rPr lang="en-US"/>
              <a:t>-arg(P-p</a:t>
            </a:r>
            <a:r>
              <a:rPr lang="en-US" baseline="-25000"/>
              <a:t>1</a:t>
            </a:r>
            <a:r>
              <a:rPr lang="en-US"/>
              <a:t>)-arg(P-p</a:t>
            </a:r>
            <a:r>
              <a:rPr lang="en-US" baseline="-25000"/>
              <a:t>2</a:t>
            </a:r>
            <a:r>
              <a:rPr lang="en-US"/>
              <a:t>)-arg(P-p</a:t>
            </a:r>
            <a:r>
              <a:rPr lang="en-US" baseline="-25000"/>
              <a:t>3</a:t>
            </a:r>
            <a:r>
              <a:rPr lang="en-US"/>
              <a:t>)-</a:t>
            </a:r>
            <a:r>
              <a:rPr lang="el-GR"/>
              <a:t>θ</a:t>
            </a:r>
            <a:r>
              <a:rPr lang="en-US" baseline="-25000"/>
              <a:t>pb</a:t>
            </a:r>
            <a:r>
              <a:rPr lang="en-US"/>
              <a:t>=180</a:t>
            </a:r>
            <a:r>
              <a:rPr lang="en-US" baseline="30000"/>
              <a:t>o</a:t>
            </a:r>
            <a:r>
              <a:rPr lang="en-US"/>
              <a:t>  </a:t>
            </a:r>
          </a:p>
          <a:p>
            <a:pPr lvl="1"/>
            <a:endParaRPr lang="en-US"/>
          </a:p>
          <a:p>
            <a:pPr lvl="1"/>
            <a:r>
              <a:rPr lang="en-US"/>
              <a:t>-</a:t>
            </a:r>
            <a:r>
              <a:rPr lang="el-GR"/>
              <a:t>θ</a:t>
            </a:r>
            <a:r>
              <a:rPr lang="en-US" baseline="-25000"/>
              <a:t>pb </a:t>
            </a:r>
            <a:r>
              <a:rPr lang="en-US"/>
              <a:t>= 350,9</a:t>
            </a:r>
            <a:r>
              <a:rPr lang="en-US" baseline="30000"/>
              <a:t>o </a:t>
            </a:r>
            <a:r>
              <a:rPr lang="en-US"/>
              <a:t>= -9,1</a:t>
            </a:r>
            <a:r>
              <a:rPr lang="en-US" baseline="30000"/>
              <a:t>o</a:t>
            </a:r>
            <a:r>
              <a:rPr lang="en-US"/>
              <a:t> </a:t>
            </a:r>
          </a:p>
          <a:p>
            <a:pPr lvl="1"/>
            <a:endParaRPr lang="en-US"/>
          </a:p>
          <a:p>
            <a:pPr lvl="1"/>
            <a:r>
              <a:rPr lang="el-GR"/>
              <a:t>θ</a:t>
            </a:r>
            <a:r>
              <a:rPr lang="en-US" baseline="-25000"/>
              <a:t>pb </a:t>
            </a:r>
            <a:r>
              <a:rPr lang="en-US"/>
              <a:t>= 9,1</a:t>
            </a:r>
            <a:r>
              <a:rPr lang="en-US" baseline="30000"/>
              <a:t>o</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ox(i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ox(in)">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onector de seta reta 9"/>
          <p:cNvCxnSpPr/>
          <p:nvPr/>
        </p:nvCxnSpPr>
        <p:spPr>
          <a:xfrm rot="5400000">
            <a:off x="2917031" y="3750469"/>
            <a:ext cx="4645025" cy="158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1952625" y="3571875"/>
            <a:ext cx="707231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4595813" y="2500313"/>
            <a:ext cx="290512" cy="276225"/>
          </a:xfrm>
          <a:prstGeom prst="rect">
            <a:avLst/>
          </a:prstGeom>
          <a:noFill/>
        </p:spPr>
        <p:txBody>
          <a:bodyPr wrap="none">
            <a:spAutoFit/>
          </a:bodyPr>
          <a:lstStyle/>
          <a:p>
            <a:pPr algn="ctr">
              <a:defRPr/>
            </a:pPr>
            <a:r>
              <a:rPr lang="en-US" sz="1200" dirty="0">
                <a:latin typeface="+mn-lt"/>
                <a:cs typeface="+mn-cs"/>
              </a:rPr>
              <a:t>X</a:t>
            </a:r>
            <a:endParaRPr lang="pt-BR" sz="1200" dirty="0">
              <a:latin typeface="+mn-lt"/>
              <a:cs typeface="+mn-cs"/>
            </a:endParaRPr>
          </a:p>
        </p:txBody>
      </p:sp>
      <p:sp>
        <p:nvSpPr>
          <p:cNvPr id="11" name="CaixaDeTexto 10"/>
          <p:cNvSpPr txBox="1"/>
          <p:nvPr/>
        </p:nvSpPr>
        <p:spPr>
          <a:xfrm>
            <a:off x="4502150" y="3571875"/>
            <a:ext cx="604838" cy="276225"/>
          </a:xfrm>
          <a:prstGeom prst="rect">
            <a:avLst/>
          </a:prstGeom>
          <a:noFill/>
        </p:spPr>
        <p:txBody>
          <a:bodyPr wrap="none">
            <a:spAutoFit/>
          </a:bodyPr>
          <a:lstStyle/>
          <a:p>
            <a:pPr algn="ctr">
              <a:defRPr/>
            </a:pPr>
            <a:r>
              <a:rPr lang="en-US" sz="1200" dirty="0">
                <a:latin typeface="+mn-lt"/>
                <a:cs typeface="+mn-cs"/>
              </a:rPr>
              <a:t>-2.67</a:t>
            </a:r>
            <a:endParaRPr lang="pt-BR" sz="1200" dirty="0">
              <a:latin typeface="+mn-lt"/>
              <a:cs typeface="+mn-cs"/>
            </a:endParaRPr>
          </a:p>
        </p:txBody>
      </p:sp>
      <p:sp>
        <p:nvSpPr>
          <p:cNvPr id="17" name="CaixaDeTexto 16"/>
          <p:cNvSpPr txBox="1"/>
          <p:nvPr/>
        </p:nvSpPr>
        <p:spPr>
          <a:xfrm>
            <a:off x="5453063" y="2500313"/>
            <a:ext cx="714375" cy="276225"/>
          </a:xfrm>
          <a:prstGeom prst="rect">
            <a:avLst/>
          </a:prstGeom>
          <a:noFill/>
        </p:spPr>
        <p:txBody>
          <a:bodyPr wrap="none">
            <a:spAutoFit/>
          </a:bodyPr>
          <a:lstStyle/>
          <a:p>
            <a:pPr algn="ctr">
              <a:defRPr/>
            </a:pPr>
            <a:r>
              <a:rPr lang="en-US" sz="1200" dirty="0">
                <a:latin typeface="+mn-lt"/>
                <a:cs typeface="+mn-cs"/>
              </a:rPr>
              <a:t>+3.64j</a:t>
            </a:r>
            <a:endParaRPr lang="pt-BR" sz="1200" dirty="0">
              <a:latin typeface="+mn-lt"/>
              <a:cs typeface="+mn-cs"/>
            </a:endParaRPr>
          </a:p>
        </p:txBody>
      </p:sp>
      <p:sp>
        <p:nvSpPr>
          <p:cNvPr id="20" name="CaixaDeTexto 19"/>
          <p:cNvSpPr txBox="1"/>
          <p:nvPr/>
        </p:nvSpPr>
        <p:spPr>
          <a:xfrm>
            <a:off x="3305175" y="3652838"/>
            <a:ext cx="377825" cy="276225"/>
          </a:xfrm>
          <a:prstGeom prst="rect">
            <a:avLst/>
          </a:prstGeom>
          <a:noFill/>
        </p:spPr>
        <p:txBody>
          <a:bodyPr wrap="none">
            <a:spAutoFit/>
          </a:bodyPr>
          <a:lstStyle/>
          <a:p>
            <a:pPr algn="ctr">
              <a:defRPr/>
            </a:pPr>
            <a:r>
              <a:rPr lang="en-US" sz="1200" dirty="0">
                <a:latin typeface="+mn-lt"/>
                <a:cs typeface="+mn-cs"/>
              </a:rPr>
              <a:t>p1</a:t>
            </a:r>
            <a:endParaRPr lang="pt-BR" sz="1200" dirty="0">
              <a:latin typeface="+mn-lt"/>
              <a:cs typeface="+mn-cs"/>
            </a:endParaRPr>
          </a:p>
        </p:txBody>
      </p:sp>
      <p:cxnSp>
        <p:nvCxnSpPr>
          <p:cNvPr id="21" name="Conector de seta reta 20"/>
          <p:cNvCxnSpPr/>
          <p:nvPr/>
        </p:nvCxnSpPr>
        <p:spPr>
          <a:xfrm rot="5400000">
            <a:off x="4274344" y="3107532"/>
            <a:ext cx="930275" cy="1587"/>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p:nvPr/>
        </p:nvCxnSpPr>
        <p:spPr>
          <a:xfrm flipV="1">
            <a:off x="4738688" y="2643188"/>
            <a:ext cx="857250" cy="9525"/>
          </a:xfrm>
          <a:prstGeom prst="straightConnector1">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CaixaDeTexto 43"/>
          <p:cNvSpPr txBox="1"/>
          <p:nvPr/>
        </p:nvSpPr>
        <p:spPr>
          <a:xfrm>
            <a:off x="3416300" y="3071813"/>
            <a:ext cx="1214438" cy="276225"/>
          </a:xfrm>
          <a:prstGeom prst="rect">
            <a:avLst/>
          </a:prstGeom>
          <a:noFill/>
        </p:spPr>
        <p:txBody>
          <a:bodyPr wrap="none">
            <a:spAutoFit/>
          </a:bodyPr>
          <a:lstStyle/>
          <a:p>
            <a:pPr algn="ctr">
              <a:defRPr/>
            </a:pPr>
            <a:r>
              <a:rPr lang="el-GR" sz="1200" dirty="0">
                <a:latin typeface="+mn-lt"/>
                <a:cs typeface="+mn-cs"/>
              </a:rPr>
              <a:t>Θ</a:t>
            </a:r>
            <a:r>
              <a:rPr lang="en-US" sz="1200" dirty="0">
                <a:latin typeface="+mn-lt"/>
                <a:cs typeface="+mn-cs"/>
              </a:rPr>
              <a:t>p1 = 9,1</a:t>
            </a:r>
            <a:r>
              <a:rPr lang="en-US" sz="1200" baseline="30000" dirty="0">
                <a:latin typeface="+mn-lt"/>
                <a:cs typeface="+mn-cs"/>
              </a:rPr>
              <a:t>o</a:t>
            </a:r>
            <a:r>
              <a:rPr lang="en-US" sz="1200" dirty="0">
                <a:latin typeface="+mn-lt"/>
                <a:cs typeface="+mn-cs"/>
              </a:rPr>
              <a:t>   </a:t>
            </a:r>
            <a:endParaRPr lang="pt-BR" sz="1200" dirty="0">
              <a:latin typeface="+mn-lt"/>
              <a:cs typeface="+mn-cs"/>
            </a:endParaRPr>
          </a:p>
        </p:txBody>
      </p:sp>
      <p:sp>
        <p:nvSpPr>
          <p:cNvPr id="45" name="CaixaDeTexto 44"/>
          <p:cNvSpPr txBox="1"/>
          <p:nvPr/>
        </p:nvSpPr>
        <p:spPr>
          <a:xfrm>
            <a:off x="4524375" y="2286000"/>
            <a:ext cx="368300" cy="276225"/>
          </a:xfrm>
          <a:prstGeom prst="rect">
            <a:avLst/>
          </a:prstGeom>
          <a:noFill/>
        </p:spPr>
        <p:txBody>
          <a:bodyPr wrap="none">
            <a:spAutoFit/>
          </a:bodyPr>
          <a:lstStyle/>
          <a:p>
            <a:pPr algn="ctr">
              <a:defRPr/>
            </a:pPr>
            <a:r>
              <a:rPr lang="en-US" sz="1200" dirty="0" err="1">
                <a:latin typeface="+mn-lt"/>
                <a:cs typeface="+mn-cs"/>
              </a:rPr>
              <a:t>Px</a:t>
            </a:r>
            <a:endParaRPr lang="pt-BR" sz="1200" dirty="0">
              <a:latin typeface="+mn-lt"/>
              <a:cs typeface="+mn-cs"/>
            </a:endParaRPr>
          </a:p>
        </p:txBody>
      </p:sp>
      <p:cxnSp>
        <p:nvCxnSpPr>
          <p:cNvPr id="46" name="Conector de seta reta 45"/>
          <p:cNvCxnSpPr/>
          <p:nvPr/>
        </p:nvCxnSpPr>
        <p:spPr>
          <a:xfrm rot="10800000" flipV="1">
            <a:off x="3452813" y="2643188"/>
            <a:ext cx="1285875" cy="92868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CaixaDeTexto 48"/>
          <p:cNvSpPr txBox="1"/>
          <p:nvPr/>
        </p:nvSpPr>
        <p:spPr>
          <a:xfrm>
            <a:off x="3309938" y="3429000"/>
            <a:ext cx="277812" cy="276225"/>
          </a:xfrm>
          <a:prstGeom prst="rect">
            <a:avLst/>
          </a:prstGeom>
          <a:noFill/>
        </p:spPr>
        <p:txBody>
          <a:bodyPr wrap="none">
            <a:spAutoFit/>
          </a:bodyPr>
          <a:lstStyle/>
          <a:p>
            <a:pPr algn="ctr">
              <a:defRPr/>
            </a:pPr>
            <a:r>
              <a:rPr lang="en-US" sz="1200" dirty="0">
                <a:latin typeface="+mn-lt"/>
                <a:cs typeface="+mn-cs"/>
              </a:rPr>
              <a:t>o</a:t>
            </a:r>
            <a:endParaRPr lang="pt-BR" sz="1200" dirty="0">
              <a:latin typeface="+mn-lt"/>
              <a:cs typeface="+mn-cs"/>
            </a:endParaRPr>
          </a:p>
        </p:txBody>
      </p:sp>
      <p:sp>
        <p:nvSpPr>
          <p:cNvPr id="27" name="CaixaDeTexto 26"/>
          <p:cNvSpPr txBox="1"/>
          <p:nvPr/>
        </p:nvSpPr>
        <p:spPr>
          <a:xfrm>
            <a:off x="452438" y="4071938"/>
            <a:ext cx="3270250" cy="369887"/>
          </a:xfrm>
          <a:prstGeom prst="rect">
            <a:avLst/>
          </a:prstGeom>
          <a:noFill/>
        </p:spPr>
        <p:txBody>
          <a:bodyPr wrap="none">
            <a:spAutoFit/>
          </a:bodyPr>
          <a:lstStyle/>
          <a:p>
            <a:pPr algn="ctr">
              <a:defRPr/>
            </a:pPr>
            <a:r>
              <a:rPr lang="en-US" sz="1800" dirty="0">
                <a:latin typeface="+mn-lt"/>
                <a:cs typeface="+mn-cs"/>
              </a:rPr>
              <a:t>tan(9,1</a:t>
            </a:r>
            <a:r>
              <a:rPr lang="en-US" sz="1800" baseline="30000" dirty="0">
                <a:latin typeface="+mn-lt"/>
                <a:cs typeface="+mn-cs"/>
              </a:rPr>
              <a:t>o</a:t>
            </a:r>
            <a:r>
              <a:rPr lang="en-US" sz="1800" dirty="0">
                <a:latin typeface="+mn-lt"/>
                <a:cs typeface="+mn-cs"/>
              </a:rPr>
              <a:t>)= 3.64/(p1-2.67)</a:t>
            </a:r>
            <a:endParaRPr lang="pt-BR" sz="1800" dirty="0">
              <a:latin typeface="+mn-lt"/>
              <a:cs typeface="+mn-cs"/>
            </a:endParaRPr>
          </a:p>
        </p:txBody>
      </p:sp>
      <p:sp>
        <p:nvSpPr>
          <p:cNvPr id="28" name="CaixaDeTexto 27"/>
          <p:cNvSpPr txBox="1"/>
          <p:nvPr/>
        </p:nvSpPr>
        <p:spPr>
          <a:xfrm>
            <a:off x="1524000" y="4714875"/>
            <a:ext cx="1501775" cy="369888"/>
          </a:xfrm>
          <a:prstGeom prst="rect">
            <a:avLst/>
          </a:prstGeom>
          <a:noFill/>
        </p:spPr>
        <p:txBody>
          <a:bodyPr wrap="none">
            <a:spAutoFit/>
          </a:bodyPr>
          <a:lstStyle/>
          <a:p>
            <a:pPr algn="ctr">
              <a:defRPr/>
            </a:pPr>
            <a:r>
              <a:rPr lang="en-US" sz="1800" dirty="0">
                <a:latin typeface="+mn-lt"/>
                <a:cs typeface="+mn-cs"/>
              </a:rPr>
              <a:t>p1 = 25.64</a:t>
            </a:r>
            <a:endParaRPr lang="pt-BR" sz="1800" dirty="0">
              <a:latin typeface="+mn-lt"/>
              <a:cs typeface="+mn-cs"/>
            </a:endParaRPr>
          </a:p>
        </p:txBody>
      </p:sp>
      <p:sp>
        <p:nvSpPr>
          <p:cNvPr id="691216" name="Título 1"/>
          <p:cNvSpPr>
            <a:spLocks noGrp="1"/>
          </p:cNvSpPr>
          <p:nvPr>
            <p:ph type="title"/>
          </p:nvPr>
        </p:nvSpPr>
        <p:spPr/>
        <p:txBody>
          <a:bodyPr/>
          <a:lstStyle/>
          <a:p>
            <a:r>
              <a:rPr lang="en-US"/>
              <a:t>Comp. de avanço-&gt;(s+a)/(s+b) , a&lt;b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ox(in)">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ítulo 1"/>
          <p:cNvSpPr>
            <a:spLocks noGrp="1"/>
          </p:cNvSpPr>
          <p:nvPr>
            <p:ph type="title"/>
          </p:nvPr>
        </p:nvSpPr>
        <p:spPr/>
        <p:txBody>
          <a:bodyPr/>
          <a:lstStyle/>
          <a:p>
            <a:r>
              <a:rPr lang="en-US"/>
              <a:t>Cálculo de K</a:t>
            </a:r>
            <a:endParaRPr lang="pt-BR"/>
          </a:p>
        </p:txBody>
      </p:sp>
      <p:sp>
        <p:nvSpPr>
          <p:cNvPr id="3" name="Espaço Reservado para Conteúdo 2"/>
          <p:cNvSpPr>
            <a:spLocks noGrp="1"/>
          </p:cNvSpPr>
          <p:nvPr>
            <p:ph idx="1"/>
          </p:nvPr>
        </p:nvSpPr>
        <p:spPr>
          <a:xfrm>
            <a:off x="166688" y="857250"/>
            <a:ext cx="9572625" cy="5381625"/>
          </a:xfrm>
        </p:spPr>
        <p:txBody>
          <a:bodyPr/>
          <a:lstStyle/>
          <a:p>
            <a:r>
              <a:rPr lang="en-US"/>
              <a:t>GH = 1/[(s.(s</a:t>
            </a:r>
            <a:r>
              <a:rPr lang="en-US" baseline="30000"/>
              <a:t>2</a:t>
            </a:r>
            <a:r>
              <a:rPr lang="en-US"/>
              <a:t>+10s+50).(s+25.64)]</a:t>
            </a:r>
          </a:p>
          <a:p>
            <a:endParaRPr lang="en-US"/>
          </a:p>
          <a:p>
            <a:r>
              <a:rPr lang="en-US"/>
              <a:t>Para que P=s=-2.67+/-3.64j esteja no root-locus</a:t>
            </a:r>
          </a:p>
          <a:p>
            <a:pPr lvl="1"/>
            <a:r>
              <a:rPr lang="en-US"/>
              <a:t>K = -1/GH(s)</a:t>
            </a:r>
          </a:p>
          <a:p>
            <a:pPr lvl="1"/>
            <a:r>
              <a:rPr lang="en-US"/>
              <a:t>Módulo de K = 2534</a:t>
            </a:r>
          </a:p>
          <a:p>
            <a:pPr lvl="1"/>
            <a:r>
              <a:rPr lang="en-US"/>
              <a:t>Argumento de K = 0.0017 (ok!)</a:t>
            </a:r>
          </a:p>
          <a:p>
            <a:pPr lvl="1"/>
            <a:endParaRPr lang="en-US"/>
          </a:p>
          <a:p>
            <a:r>
              <a:rPr lang="en-US"/>
              <a:t>GH : 2534/[(s.(s</a:t>
            </a:r>
            <a:r>
              <a:rPr lang="en-US" baseline="30000"/>
              <a:t>2</a:t>
            </a:r>
            <a:r>
              <a:rPr lang="en-US"/>
              <a:t>+10s+50).(s+25.64)]</a:t>
            </a: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ox(in)">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ox(in)">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Título 1"/>
          <p:cNvSpPr>
            <a:spLocks noGrp="1"/>
          </p:cNvSpPr>
          <p:nvPr>
            <p:ph type="title"/>
          </p:nvPr>
        </p:nvSpPr>
        <p:spPr/>
        <p:txBody>
          <a:bodyPr/>
          <a:lstStyle/>
          <a:p>
            <a:r>
              <a:rPr lang="en-US"/>
              <a:t>Confirmação por simulação</a:t>
            </a:r>
            <a:endParaRPr lang="pt-BR"/>
          </a:p>
        </p:txBody>
      </p:sp>
      <p:pic>
        <p:nvPicPr>
          <p:cNvPr id="693251" name="Picture 2"/>
          <p:cNvPicPr>
            <a:picLocks noChangeAspect="1" noChangeArrowheads="1"/>
          </p:cNvPicPr>
          <p:nvPr/>
        </p:nvPicPr>
        <p:blipFill>
          <a:blip r:embed="rId2" cstate="print"/>
          <a:srcRect/>
          <a:stretch>
            <a:fillRect/>
          </a:stretch>
        </p:blipFill>
        <p:spPr bwMode="auto">
          <a:xfrm>
            <a:off x="315913" y="1000125"/>
            <a:ext cx="9267825" cy="5238750"/>
          </a:xfrm>
          <a:prstGeom prst="rect">
            <a:avLst/>
          </a:prstGeom>
          <a:noFill/>
          <a:ln w="9525">
            <a:noFill/>
            <a:miter lim="800000"/>
            <a:headEnd/>
            <a:tailEnd/>
          </a:ln>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3"/>
          <p:cNvSpPr>
            <a:spLocks noGrp="1"/>
          </p:cNvSpPr>
          <p:nvPr>
            <p:ph type="ctrTitle" sz="quarter"/>
          </p:nvPr>
        </p:nvSpPr>
        <p:spPr/>
        <p:txBody>
          <a:bodyPr/>
          <a:lstStyle/>
          <a:p>
            <a:pPr eaLnBrk="1" hangingPunct="1"/>
            <a:r>
              <a:rPr lang="en-US" dirty="0" err="1"/>
              <a:t>Sistemas</a:t>
            </a:r>
            <a:r>
              <a:rPr lang="en-US" dirty="0"/>
              <a:t> de </a:t>
            </a:r>
            <a:r>
              <a:rPr lang="en-US" dirty="0" err="1"/>
              <a:t>Controle</a:t>
            </a:r>
            <a:endParaRPr lang="pt-BR" dirty="0"/>
          </a:p>
        </p:txBody>
      </p:sp>
      <p:sp>
        <p:nvSpPr>
          <p:cNvPr id="17410" name="Subtítulo 4"/>
          <p:cNvSpPr>
            <a:spLocks noGrp="1"/>
          </p:cNvSpPr>
          <p:nvPr>
            <p:ph type="subTitle" sz="quarter" idx="1"/>
          </p:nvPr>
        </p:nvSpPr>
        <p:spPr/>
        <p:txBody>
          <a:bodyPr/>
          <a:lstStyle/>
          <a:p>
            <a:pPr eaLnBrk="1" hangingPunct="1"/>
            <a:r>
              <a:rPr lang="en-US" dirty="0" err="1"/>
              <a:t>Técnicas</a:t>
            </a:r>
            <a:r>
              <a:rPr lang="en-US" dirty="0"/>
              <a:t> de </a:t>
            </a:r>
            <a:r>
              <a:rPr lang="en-US" dirty="0" err="1"/>
              <a:t>Resposta</a:t>
            </a:r>
            <a:r>
              <a:rPr lang="en-US" dirty="0"/>
              <a:t> </a:t>
            </a:r>
            <a:r>
              <a:rPr lang="en-US" dirty="0" err="1"/>
              <a:t>em</a:t>
            </a:r>
            <a:r>
              <a:rPr lang="en-US" dirty="0"/>
              <a:t> </a:t>
            </a:r>
            <a:r>
              <a:rPr lang="en-US" dirty="0" err="1"/>
              <a:t>Frequencia</a:t>
            </a:r>
            <a:endParaRPr lang="en-US" dirty="0"/>
          </a:p>
          <a:p>
            <a:pPr eaLnBrk="1" hangingPunct="1"/>
            <a:r>
              <a:rPr lang="en-US" dirty="0" err="1"/>
              <a:t>Diagramas</a:t>
            </a:r>
            <a:r>
              <a:rPr lang="en-US" dirty="0"/>
              <a:t> de Bode</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p:cNvPicPr>
            <a:picLocks noChangeAspect="1" noChangeArrowheads="1"/>
          </p:cNvPicPr>
          <p:nvPr/>
        </p:nvPicPr>
        <p:blipFill>
          <a:blip r:embed="rId2"/>
          <a:srcRect/>
          <a:stretch>
            <a:fillRect/>
          </a:stretch>
        </p:blipFill>
        <p:spPr bwMode="auto">
          <a:xfrm>
            <a:off x="309563" y="1143000"/>
            <a:ext cx="9183687" cy="5143500"/>
          </a:xfrm>
          <a:prstGeom prst="rect">
            <a:avLst/>
          </a:prstGeom>
          <a:noFill/>
          <a:ln w="12700">
            <a:noFill/>
            <a:miter lim="800000"/>
            <a:headEnd type="none" w="sm" len="sm"/>
            <a:tailEnd type="none" w="sm" len="sm"/>
          </a:ln>
        </p:spPr>
      </p:pic>
      <p:sp>
        <p:nvSpPr>
          <p:cNvPr id="18434" name="Rectangle 4"/>
          <p:cNvSpPr>
            <a:spLocks noGrp="1" noChangeArrowheads="1"/>
          </p:cNvSpPr>
          <p:nvPr>
            <p:ph type="title"/>
          </p:nvPr>
        </p:nvSpPr>
        <p:spPr/>
        <p:txBody>
          <a:bodyPr/>
          <a:lstStyle/>
          <a:p>
            <a:pPr eaLnBrk="1" hangingPunct="1"/>
            <a:r>
              <a:rPr lang="en-US">
                <a:latin typeface="Arial" charset="0"/>
              </a:rPr>
              <a:t>Sistemas Lineares apresentam respostas senoidais para entradas senoidais</a:t>
            </a: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p:cNvPicPr>
            <a:picLocks noChangeAspect="1" noChangeArrowheads="1"/>
          </p:cNvPicPr>
          <p:nvPr/>
        </p:nvPicPr>
        <p:blipFill>
          <a:blip r:embed="rId2"/>
          <a:srcRect/>
          <a:stretch>
            <a:fillRect/>
          </a:stretch>
        </p:blipFill>
        <p:spPr bwMode="auto">
          <a:xfrm>
            <a:off x="660400" y="2071688"/>
            <a:ext cx="8647113" cy="2362200"/>
          </a:xfrm>
          <a:prstGeom prst="rect">
            <a:avLst/>
          </a:prstGeom>
          <a:noFill/>
          <a:ln w="12700">
            <a:noFill/>
            <a:miter lim="800000"/>
            <a:headEnd type="none" w="sm" len="sm"/>
            <a:tailEnd type="none" w="sm" len="sm"/>
          </a:ln>
        </p:spPr>
      </p:pic>
      <p:sp>
        <p:nvSpPr>
          <p:cNvPr id="19458" name="Rectangle 4"/>
          <p:cNvSpPr>
            <a:spLocks noGrp="1" noChangeArrowheads="1"/>
          </p:cNvSpPr>
          <p:nvPr>
            <p:ph type="title"/>
          </p:nvPr>
        </p:nvSpPr>
        <p:spPr/>
        <p:txBody>
          <a:bodyPr/>
          <a:lstStyle/>
          <a:p>
            <a:pPr eaLnBrk="1" hangingPunct="1"/>
            <a:r>
              <a:rPr lang="en-US">
                <a:latin typeface="Arial" charset="0"/>
              </a:rPr>
              <a:t>Forma de uma função de entrada senoidal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ex.8.8, Ts, </a:t>
            </a:r>
            <a:r>
              <a:rPr lang="en-US" dirty="0" err="1"/>
              <a:t>Tp</a:t>
            </a:r>
            <a:r>
              <a:rPr lang="en-US" dirty="0"/>
              <a:t>, </a:t>
            </a:r>
            <a:r>
              <a:rPr lang="en-US" dirty="0" err="1"/>
              <a:t>Erro</a:t>
            </a:r>
            <a:r>
              <a:rPr lang="en-US" dirty="0"/>
              <a:t>, </a:t>
            </a:r>
            <a:r>
              <a:rPr lang="en-US" dirty="0" err="1"/>
              <a:t>Kp</a:t>
            </a:r>
            <a:endParaRPr lang="pt-BR" dirty="0"/>
          </a:p>
        </p:txBody>
      </p:sp>
      <p:sp>
        <p:nvSpPr>
          <p:cNvPr id="3" name="Espaço Reservado para Conteúdo 2"/>
          <p:cNvSpPr>
            <a:spLocks noGrp="1"/>
          </p:cNvSpPr>
          <p:nvPr>
            <p:ph idx="1"/>
          </p:nvPr>
        </p:nvSpPr>
        <p:spPr/>
        <p:txBody>
          <a:bodyPr/>
          <a:lstStyle/>
          <a:p>
            <a:r>
              <a:rPr lang="en-US" dirty="0" err="1"/>
              <a:t>Escolhendo</a:t>
            </a:r>
            <a:r>
              <a:rPr lang="en-US" dirty="0"/>
              <a:t> k = 7.35 ( </a:t>
            </a:r>
            <a:r>
              <a:rPr lang="en-US" dirty="0" err="1"/>
              <a:t>uma</a:t>
            </a:r>
            <a:r>
              <a:rPr lang="en-US" dirty="0"/>
              <a:t> </a:t>
            </a:r>
            <a:r>
              <a:rPr lang="en-US" dirty="0" err="1"/>
              <a:t>vez</a:t>
            </a:r>
            <a:r>
              <a:rPr lang="en-US" dirty="0"/>
              <a:t> </a:t>
            </a:r>
            <a:r>
              <a:rPr lang="en-US" dirty="0" err="1"/>
              <a:t>que</a:t>
            </a:r>
            <a:r>
              <a:rPr lang="en-US" dirty="0"/>
              <a:t> é a </a:t>
            </a:r>
            <a:r>
              <a:rPr lang="en-US" dirty="0" err="1"/>
              <a:t>única</a:t>
            </a:r>
            <a:r>
              <a:rPr lang="en-US" dirty="0"/>
              <a:t> </a:t>
            </a:r>
            <a:r>
              <a:rPr lang="en-US" dirty="0" err="1"/>
              <a:t>aproximação</a:t>
            </a:r>
            <a:r>
              <a:rPr lang="en-US" dirty="0"/>
              <a:t> de 2a </a:t>
            </a:r>
            <a:r>
              <a:rPr lang="en-US" dirty="0" err="1"/>
              <a:t>ordem</a:t>
            </a:r>
            <a:r>
              <a:rPr lang="en-US" dirty="0"/>
              <a:t> </a:t>
            </a:r>
            <a:r>
              <a:rPr lang="en-US" dirty="0" err="1"/>
              <a:t>válida</a:t>
            </a:r>
            <a:r>
              <a:rPr lang="en-US" dirty="0"/>
              <a:t> ) </a:t>
            </a:r>
            <a:r>
              <a:rPr lang="en-US" dirty="0" err="1"/>
              <a:t>iremos</a:t>
            </a:r>
            <a:r>
              <a:rPr lang="en-US" dirty="0"/>
              <a:t> </a:t>
            </a:r>
            <a:r>
              <a:rPr lang="en-US" dirty="0" err="1"/>
              <a:t>calcular</a:t>
            </a:r>
            <a:r>
              <a:rPr lang="en-US" dirty="0"/>
              <a:t> :</a:t>
            </a:r>
          </a:p>
          <a:p>
            <a:pPr lvl="1"/>
            <a:r>
              <a:rPr lang="en-US" dirty="0"/>
              <a:t>Tempo de </a:t>
            </a:r>
            <a:r>
              <a:rPr lang="en-US" dirty="0" err="1"/>
              <a:t>Assentamento</a:t>
            </a:r>
            <a:r>
              <a:rPr lang="en-US" dirty="0"/>
              <a:t> = 4/Real = 4/(z*</a:t>
            </a:r>
            <a:r>
              <a:rPr lang="en-US" dirty="0" err="1"/>
              <a:t>wn</a:t>
            </a:r>
            <a:r>
              <a:rPr lang="en-US" dirty="0"/>
              <a:t>)</a:t>
            </a:r>
          </a:p>
          <a:p>
            <a:pPr lvl="1"/>
            <a:r>
              <a:rPr lang="en-US" dirty="0" err="1"/>
              <a:t>Instante</a:t>
            </a:r>
            <a:r>
              <a:rPr lang="en-US" dirty="0"/>
              <a:t> de </a:t>
            </a:r>
            <a:r>
              <a:rPr lang="en-US" dirty="0" err="1"/>
              <a:t>pico</a:t>
            </a:r>
            <a:r>
              <a:rPr lang="en-US" dirty="0"/>
              <a:t> = pi/</a:t>
            </a:r>
            <a:r>
              <a:rPr lang="en-US" dirty="0" err="1"/>
              <a:t>Imag</a:t>
            </a:r>
            <a:r>
              <a:rPr lang="en-US" dirty="0"/>
              <a:t> = pi/(</a:t>
            </a:r>
            <a:r>
              <a:rPr lang="en-US" dirty="0" err="1"/>
              <a:t>wn</a:t>
            </a:r>
            <a:r>
              <a:rPr lang="en-US" dirty="0"/>
              <a:t>*</a:t>
            </a:r>
            <a:r>
              <a:rPr lang="en-US" dirty="0" err="1"/>
              <a:t>sqrt</a:t>
            </a:r>
            <a:r>
              <a:rPr lang="en-US" dirty="0"/>
              <a:t>(1-z^2))</a:t>
            </a:r>
          </a:p>
          <a:p>
            <a:pPr lvl="1"/>
            <a:r>
              <a:rPr lang="en-US" dirty="0" err="1"/>
              <a:t>Erro</a:t>
            </a:r>
            <a:r>
              <a:rPr lang="en-US" dirty="0"/>
              <a:t> </a:t>
            </a:r>
            <a:r>
              <a:rPr lang="en-US" dirty="0" err="1"/>
              <a:t>estacionário</a:t>
            </a:r>
            <a:r>
              <a:rPr lang="en-US" dirty="0"/>
              <a:t> = 1/(1+Kp)</a:t>
            </a:r>
          </a:p>
          <a:p>
            <a:pPr lvl="1"/>
            <a:r>
              <a:rPr lang="en-US" dirty="0" err="1"/>
              <a:t>Kp</a:t>
            </a:r>
            <a:r>
              <a:rPr lang="en-US" dirty="0"/>
              <a:t> = GH(s=0)</a:t>
            </a:r>
          </a:p>
          <a:p>
            <a:pPr lvl="1"/>
            <a:endParaRPr lang="pt-BR"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p:cNvPicPr>
            <a:picLocks noChangeAspect="1" noChangeArrowheads="1"/>
          </p:cNvPicPr>
          <p:nvPr/>
        </p:nvPicPr>
        <p:blipFill>
          <a:blip r:embed="rId2"/>
          <a:srcRect/>
          <a:stretch>
            <a:fillRect/>
          </a:stretch>
        </p:blipFill>
        <p:spPr bwMode="auto">
          <a:xfrm>
            <a:off x="3738563" y="1752600"/>
            <a:ext cx="5654675" cy="3819525"/>
          </a:xfrm>
          <a:prstGeom prst="rect">
            <a:avLst/>
          </a:prstGeom>
          <a:noFill/>
          <a:ln w="12700">
            <a:noFill/>
            <a:miter lim="800000"/>
            <a:headEnd type="none" w="sm" len="sm"/>
            <a:tailEnd type="none" w="sm" len="sm"/>
          </a:ln>
        </p:spPr>
      </p:pic>
      <p:sp>
        <p:nvSpPr>
          <p:cNvPr id="20482" name="Rectangle 4"/>
          <p:cNvSpPr>
            <a:spLocks noGrp="1" noChangeArrowheads="1"/>
          </p:cNvSpPr>
          <p:nvPr>
            <p:ph type="title"/>
          </p:nvPr>
        </p:nvSpPr>
        <p:spPr>
          <a:xfrm>
            <a:off x="271463" y="538163"/>
            <a:ext cx="9363075" cy="533400"/>
          </a:xfrm>
        </p:spPr>
        <p:txBody>
          <a:bodyPr/>
          <a:lstStyle/>
          <a:p>
            <a:pPr eaLnBrk="1" hangingPunct="1"/>
            <a:r>
              <a:rPr lang="en-US">
                <a:latin typeface="Arial" charset="0"/>
              </a:rPr>
              <a:t>Gráficos de Resposta em Frequencia de </a:t>
            </a:r>
            <a:br>
              <a:rPr lang="en-US">
                <a:latin typeface="Arial" charset="0"/>
              </a:rPr>
            </a:br>
            <a:r>
              <a:rPr lang="en-US" i="1">
                <a:latin typeface="Arial" charset="0"/>
              </a:rPr>
              <a:t>G</a:t>
            </a:r>
            <a:r>
              <a:rPr lang="en-US">
                <a:latin typeface="Arial" charset="0"/>
              </a:rPr>
              <a:t>(s) =1/(s + 2) para magnitude e fase (slides do livro)</a:t>
            </a:r>
          </a:p>
        </p:txBody>
      </p:sp>
      <p:sp>
        <p:nvSpPr>
          <p:cNvPr id="7" name="CaixaDeTexto 6"/>
          <p:cNvSpPr txBox="1"/>
          <p:nvPr/>
        </p:nvSpPr>
        <p:spPr>
          <a:xfrm>
            <a:off x="166688" y="2714625"/>
            <a:ext cx="3286125" cy="1077913"/>
          </a:xfrm>
          <a:prstGeom prst="rect">
            <a:avLst/>
          </a:prstGeom>
          <a:noFill/>
        </p:spPr>
        <p:txBody>
          <a:bodyPr>
            <a:spAutoFit/>
          </a:bodyPr>
          <a:lstStyle/>
          <a:p>
            <a:pPr algn="ctr">
              <a:defRPr/>
            </a:pPr>
            <a:r>
              <a:rPr lang="en-US" dirty="0" err="1">
                <a:latin typeface="+mn-lt"/>
                <a:cs typeface="+mn-cs"/>
              </a:rPr>
              <a:t>Lembrando</a:t>
            </a:r>
            <a:r>
              <a:rPr lang="en-US" dirty="0">
                <a:latin typeface="+mn-lt"/>
                <a:cs typeface="+mn-cs"/>
              </a:rPr>
              <a:t> </a:t>
            </a:r>
            <a:r>
              <a:rPr lang="en-US" dirty="0" err="1">
                <a:latin typeface="+mn-lt"/>
                <a:cs typeface="+mn-cs"/>
              </a:rPr>
              <a:t>que</a:t>
            </a:r>
            <a:r>
              <a:rPr lang="en-US" dirty="0">
                <a:latin typeface="+mn-lt"/>
                <a:cs typeface="+mn-cs"/>
              </a:rPr>
              <a:t> s = j</a:t>
            </a:r>
            <a:r>
              <a:rPr lang="el-GR" dirty="0">
                <a:latin typeface="+mn-lt"/>
                <a:cs typeface="+mn-cs"/>
              </a:rPr>
              <a:t>ω</a:t>
            </a:r>
            <a:endParaRPr lang="pt-BR" dirty="0">
              <a:latin typeface="+mn-lt"/>
              <a:cs typeface="+mn-cs"/>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ítulo 1"/>
          <p:cNvSpPr>
            <a:spLocks noGrp="1"/>
          </p:cNvSpPr>
          <p:nvPr>
            <p:ph type="title"/>
          </p:nvPr>
        </p:nvSpPr>
        <p:spPr/>
        <p:txBody>
          <a:bodyPr/>
          <a:lstStyle/>
          <a:p>
            <a:pPr eaLnBrk="1" hangingPunct="1"/>
            <a:r>
              <a:rPr lang="en-US"/>
              <a:t>Gráficos de resposta em frequência (via Matlab)</a:t>
            </a:r>
            <a:endParaRPr lang="pt-BR"/>
          </a:p>
        </p:txBody>
      </p:sp>
      <p:sp>
        <p:nvSpPr>
          <p:cNvPr id="21506" name="Espaço Reservado para Conteúdo 2"/>
          <p:cNvSpPr>
            <a:spLocks noGrp="1"/>
          </p:cNvSpPr>
          <p:nvPr>
            <p:ph idx="1"/>
          </p:nvPr>
        </p:nvSpPr>
        <p:spPr/>
        <p:txBody>
          <a:bodyPr/>
          <a:lstStyle/>
          <a:p>
            <a:pPr eaLnBrk="1" hangingPunct="1"/>
            <a:r>
              <a:rPr lang="en-US"/>
              <a:t>Apresente os gráficos de magnitude e fase de G(s)=1/(s+2)</a:t>
            </a:r>
          </a:p>
          <a:p>
            <a:pPr eaLnBrk="1" hangingPunct="1"/>
            <a:r>
              <a:rPr lang="en-US"/>
              <a:t>Fazemos :</a:t>
            </a:r>
          </a:p>
          <a:p>
            <a:pPr lvl="1" eaLnBrk="1" hangingPunct="1"/>
            <a:r>
              <a:rPr lang="en-US"/>
              <a:t>GH = tf([1],[1 2]);</a:t>
            </a:r>
          </a:p>
          <a:p>
            <a:pPr lvl="1" eaLnBrk="1" hangingPunct="1"/>
            <a:r>
              <a:rPr lang="en-US"/>
              <a:t> bode(GH);</a:t>
            </a:r>
          </a:p>
          <a:p>
            <a:pPr lvl="1" eaLnBrk="1" hangingPunct="1"/>
            <a:r>
              <a:rPr lang="en-US"/>
              <a:t>Os gráficos podem ser marcados tal como o de rootlocus e obtidos os valores do ponto escolhido</a:t>
            </a:r>
          </a:p>
          <a:p>
            <a:pPr lvl="1" eaLnBrk="1" hangingPunct="1"/>
            <a:r>
              <a:rPr lang="en-US"/>
              <a:t>Os gráficos são mostrados a seguir :</a:t>
            </a:r>
            <a:endParaRPr lang="pt-B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ítulo 1"/>
          <p:cNvSpPr>
            <a:spLocks noGrp="1"/>
          </p:cNvSpPr>
          <p:nvPr>
            <p:ph type="title"/>
          </p:nvPr>
        </p:nvSpPr>
        <p:spPr/>
        <p:txBody>
          <a:bodyPr/>
          <a:lstStyle/>
          <a:p>
            <a:pPr eaLnBrk="1" hangingPunct="1"/>
            <a:r>
              <a:rPr lang="en-US"/>
              <a:t>Gráficos de resposta em frequência (via Matlab)</a:t>
            </a:r>
            <a:endParaRPr lang="pt-BR"/>
          </a:p>
        </p:txBody>
      </p:sp>
      <p:pic>
        <p:nvPicPr>
          <p:cNvPr id="22530" name="Picture 2"/>
          <p:cNvPicPr>
            <a:picLocks noChangeAspect="1" noChangeArrowheads="1"/>
          </p:cNvPicPr>
          <p:nvPr/>
        </p:nvPicPr>
        <p:blipFill>
          <a:blip r:embed="rId2"/>
          <a:srcRect/>
          <a:stretch>
            <a:fillRect/>
          </a:stretch>
        </p:blipFill>
        <p:spPr bwMode="auto">
          <a:xfrm>
            <a:off x="1023938" y="1000125"/>
            <a:ext cx="7643812" cy="5732463"/>
          </a:xfrm>
          <a:prstGeom prst="rect">
            <a:avLst/>
          </a:prstGeom>
          <a:noFill/>
          <a:ln w="9525">
            <a:noFill/>
            <a:miter lim="800000"/>
            <a:headEnd/>
            <a:tailEnd/>
          </a:ln>
        </p:spPr>
      </p:pic>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p:cNvPicPr>
            <a:picLocks noChangeAspect="1" noChangeArrowheads="1"/>
          </p:cNvPicPr>
          <p:nvPr/>
        </p:nvPicPr>
        <p:blipFill>
          <a:blip r:embed="rId2"/>
          <a:srcRect/>
          <a:stretch>
            <a:fillRect/>
          </a:stretch>
        </p:blipFill>
        <p:spPr bwMode="auto">
          <a:xfrm>
            <a:off x="23813" y="1428750"/>
            <a:ext cx="9828212" cy="4786313"/>
          </a:xfrm>
          <a:prstGeom prst="rect">
            <a:avLst/>
          </a:prstGeom>
          <a:noFill/>
          <a:ln w="12700">
            <a:noFill/>
            <a:miter lim="800000"/>
            <a:headEnd type="none" w="sm" len="sm"/>
            <a:tailEnd type="none" w="sm" len="sm"/>
          </a:ln>
        </p:spPr>
      </p:pic>
      <p:sp>
        <p:nvSpPr>
          <p:cNvPr id="23554" name="Rectangle 4"/>
          <p:cNvSpPr>
            <a:spLocks noGrp="1" noChangeArrowheads="1"/>
          </p:cNvSpPr>
          <p:nvPr>
            <p:ph type="title"/>
          </p:nvPr>
        </p:nvSpPr>
        <p:spPr/>
        <p:txBody>
          <a:bodyPr/>
          <a:lstStyle/>
          <a:p>
            <a:pPr eaLnBrk="1" hangingPunct="1"/>
            <a:r>
              <a:rPr lang="en-US">
                <a:latin typeface="Arial" charset="0"/>
              </a:rPr>
              <a:t>Gráfico polar de </a:t>
            </a:r>
            <a:r>
              <a:rPr lang="en-US" i="1">
                <a:latin typeface="Arial" charset="0"/>
              </a:rPr>
              <a:t>G</a:t>
            </a:r>
            <a:r>
              <a:rPr lang="en-US">
                <a:latin typeface="Arial" charset="0"/>
              </a:rPr>
              <a:t>(</a:t>
            </a:r>
            <a:r>
              <a:rPr lang="en-US" i="1">
                <a:latin typeface="Arial" charset="0"/>
              </a:rPr>
              <a:t>s</a:t>
            </a:r>
            <a:r>
              <a:rPr lang="en-US">
                <a:latin typeface="Arial" charset="0"/>
              </a:rPr>
              <a:t>) = 1/(</a:t>
            </a:r>
            <a:r>
              <a:rPr lang="en-US" i="1">
                <a:latin typeface="Arial" charset="0"/>
              </a:rPr>
              <a:t>s</a:t>
            </a:r>
            <a:r>
              <a:rPr lang="en-US">
                <a:latin typeface="Arial" charset="0"/>
              </a:rPr>
              <a:t> + 2): a medida que a freq.varia, varia o modulo e a fase de G(s)</a:t>
            </a: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p:cNvPicPr>
            <a:picLocks noChangeAspect="1" noChangeArrowheads="1"/>
          </p:cNvPicPr>
          <p:nvPr/>
        </p:nvPicPr>
        <p:blipFill>
          <a:blip r:embed="rId2"/>
          <a:srcRect/>
          <a:stretch>
            <a:fillRect/>
          </a:stretch>
        </p:blipFill>
        <p:spPr bwMode="auto">
          <a:xfrm>
            <a:off x="1381125" y="1143000"/>
            <a:ext cx="7264400" cy="5621338"/>
          </a:xfrm>
          <a:prstGeom prst="rect">
            <a:avLst/>
          </a:prstGeom>
          <a:noFill/>
          <a:ln w="12700">
            <a:noFill/>
            <a:miter lim="800000"/>
            <a:headEnd type="none" w="sm" len="sm"/>
            <a:tailEnd type="none" w="sm" len="sm"/>
          </a:ln>
        </p:spPr>
      </p:pic>
      <p:sp>
        <p:nvSpPr>
          <p:cNvPr id="24578" name="Rectangle 5"/>
          <p:cNvSpPr>
            <a:spLocks noGrp="1" noChangeArrowheads="1"/>
          </p:cNvSpPr>
          <p:nvPr>
            <p:ph type="title"/>
          </p:nvPr>
        </p:nvSpPr>
        <p:spPr/>
        <p:txBody>
          <a:bodyPr/>
          <a:lstStyle/>
          <a:p>
            <a:pPr eaLnBrk="1" hangingPunct="1"/>
            <a:r>
              <a:rPr lang="en-US">
                <a:latin typeface="Arial" charset="0"/>
              </a:rPr>
              <a:t>Gráficos Assintóticos de Bode para G(s) = s+a : magnitude e fase </a:t>
            </a: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3074"/>
          <p:cNvSpPr>
            <a:spLocks noGrp="1" noChangeArrowheads="1"/>
          </p:cNvSpPr>
          <p:nvPr>
            <p:ph type="title"/>
          </p:nvPr>
        </p:nvSpPr>
        <p:spPr/>
        <p:txBody>
          <a:bodyPr/>
          <a:lstStyle/>
          <a:p>
            <a:pPr eaLnBrk="1" hangingPunct="1"/>
            <a:r>
              <a:rPr lang="en-US">
                <a:latin typeface="Arial" charset="0"/>
              </a:rPr>
              <a:t>Tabelas para as assíntotas e os valores de G(S) = (s+a) para a frequencia normalizada </a:t>
            </a:r>
            <a:r>
              <a:rPr lang="el-GR">
                <a:latin typeface="Arial" charset="0"/>
              </a:rPr>
              <a:t>ω</a:t>
            </a:r>
            <a:r>
              <a:rPr lang="en-US">
                <a:latin typeface="Arial" charset="0"/>
              </a:rPr>
              <a:t>/a</a:t>
            </a:r>
          </a:p>
        </p:txBody>
      </p:sp>
      <p:sp>
        <p:nvSpPr>
          <p:cNvPr id="25602" name="Rectangle 3075"/>
          <p:cNvSpPr>
            <a:spLocks noChangeArrowheads="1"/>
          </p:cNvSpPr>
          <p:nvPr/>
        </p:nvSpPr>
        <p:spPr bwMode="auto">
          <a:xfrm>
            <a:off x="742950" y="304800"/>
            <a:ext cx="3467100" cy="5410200"/>
          </a:xfrm>
          <a:prstGeom prst="rect">
            <a:avLst/>
          </a:prstGeom>
          <a:noFill/>
          <a:ln w="9525">
            <a:noFill/>
            <a:miter lim="800000"/>
            <a:headEnd/>
            <a:tailEnd/>
          </a:ln>
        </p:spPr>
        <p:txBody>
          <a:bodyPr lIns="92075" tIns="46038" rIns="92075" bIns="46038" anchor="ctr"/>
          <a:lstStyle/>
          <a:p>
            <a:pPr algn="ctr">
              <a:tabLst>
                <a:tab pos="3657600" algn="l"/>
              </a:tabLst>
            </a:pPr>
            <a:endParaRPr lang="pt-BR">
              <a:solidFill>
                <a:schemeClr val="tx2"/>
              </a:solidFill>
              <a:latin typeface="NewsGothic-Bold;NewsGothic"/>
            </a:endParaRPr>
          </a:p>
        </p:txBody>
      </p:sp>
      <p:pic>
        <p:nvPicPr>
          <p:cNvPr id="25603" name="Picture 3076"/>
          <p:cNvPicPr>
            <a:picLocks noChangeAspect="1" noChangeArrowheads="1"/>
          </p:cNvPicPr>
          <p:nvPr/>
        </p:nvPicPr>
        <p:blipFill>
          <a:blip r:embed="rId2"/>
          <a:srcRect/>
          <a:stretch>
            <a:fillRect/>
          </a:stretch>
        </p:blipFill>
        <p:spPr bwMode="auto">
          <a:xfrm>
            <a:off x="666750" y="1128713"/>
            <a:ext cx="8878888" cy="5300662"/>
          </a:xfrm>
          <a:prstGeom prst="rect">
            <a:avLst/>
          </a:prstGeom>
          <a:noFill/>
          <a:ln w="12700">
            <a:noFill/>
            <a:miter lim="800000"/>
            <a:headEnd type="none" w="sm" len="sm"/>
            <a:tailEnd type="none" w="sm" len="sm"/>
          </a:ln>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p:cNvPicPr>
            <a:picLocks noChangeAspect="1" noChangeArrowheads="1"/>
          </p:cNvPicPr>
          <p:nvPr/>
        </p:nvPicPr>
        <p:blipFill>
          <a:blip r:embed="rId2"/>
          <a:srcRect/>
          <a:stretch>
            <a:fillRect/>
          </a:stretch>
        </p:blipFill>
        <p:spPr bwMode="auto">
          <a:xfrm>
            <a:off x="238125" y="928688"/>
            <a:ext cx="9310688" cy="5654675"/>
          </a:xfrm>
          <a:prstGeom prst="rect">
            <a:avLst/>
          </a:prstGeom>
          <a:noFill/>
          <a:ln w="12700">
            <a:noFill/>
            <a:miter lim="800000"/>
            <a:headEnd type="none" w="sm" len="sm"/>
            <a:tailEnd type="none" w="sm" len="sm"/>
          </a:ln>
        </p:spPr>
      </p:pic>
      <p:sp>
        <p:nvSpPr>
          <p:cNvPr id="26626" name="Rectangle 4"/>
          <p:cNvSpPr>
            <a:spLocks noGrp="1" noChangeArrowheads="1"/>
          </p:cNvSpPr>
          <p:nvPr>
            <p:ph type="title"/>
          </p:nvPr>
        </p:nvSpPr>
        <p:spPr/>
        <p:txBody>
          <a:bodyPr/>
          <a:lstStyle/>
          <a:p>
            <a:pPr algn="ctr" eaLnBrk="1" hangingPunct="1"/>
            <a:r>
              <a:rPr lang="en-US" sz="2800">
                <a:latin typeface="Arial" charset="0"/>
              </a:rPr>
              <a:t>Gráficos de ganho real e assimtótico para G(s)=(</a:t>
            </a:r>
            <a:r>
              <a:rPr lang="en-US" sz="2800" i="1">
                <a:latin typeface="Arial" charset="0"/>
              </a:rPr>
              <a:t>s</a:t>
            </a:r>
            <a:r>
              <a:rPr lang="en-US" sz="2800">
                <a:latin typeface="Arial" charset="0"/>
              </a:rPr>
              <a:t> + </a:t>
            </a:r>
            <a:r>
              <a:rPr lang="en-US" sz="2800" i="1">
                <a:latin typeface="Arial" charset="0"/>
              </a:rPr>
              <a:t>a</a:t>
            </a:r>
            <a:r>
              <a:rPr lang="en-US" sz="2800">
                <a:latin typeface="Arial" charset="0"/>
              </a:rPr>
              <a:t>)</a:t>
            </a:r>
            <a:br>
              <a:rPr lang="en-US" sz="2800">
                <a:latin typeface="Arial" charset="0"/>
              </a:rPr>
            </a:br>
            <a:r>
              <a:rPr lang="en-US" sz="2800">
                <a:latin typeface="Arial" charset="0"/>
              </a:rPr>
              <a:t>com frequencia normalizada</a:t>
            </a:r>
            <a:endParaRPr lang="en-US">
              <a:latin typeface="Arial"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2"/>
          <p:cNvPicPr>
            <a:picLocks noChangeAspect="1" noChangeArrowheads="1"/>
          </p:cNvPicPr>
          <p:nvPr/>
        </p:nvPicPr>
        <p:blipFill>
          <a:blip r:embed="rId2"/>
          <a:srcRect/>
          <a:stretch>
            <a:fillRect/>
          </a:stretch>
        </p:blipFill>
        <p:spPr bwMode="auto">
          <a:xfrm>
            <a:off x="381000" y="960438"/>
            <a:ext cx="9144000" cy="5540375"/>
          </a:xfrm>
          <a:prstGeom prst="rect">
            <a:avLst/>
          </a:prstGeom>
          <a:noFill/>
          <a:ln w="12700">
            <a:noFill/>
            <a:miter lim="800000"/>
            <a:headEnd type="none" w="sm" len="sm"/>
            <a:tailEnd type="none" w="sm" len="sm"/>
          </a:ln>
        </p:spPr>
      </p:pic>
      <p:sp>
        <p:nvSpPr>
          <p:cNvPr id="27650" name="Rectangle 4"/>
          <p:cNvSpPr>
            <a:spLocks noGrp="1" noChangeArrowheads="1"/>
          </p:cNvSpPr>
          <p:nvPr>
            <p:ph type="title"/>
          </p:nvPr>
        </p:nvSpPr>
        <p:spPr/>
        <p:txBody>
          <a:bodyPr/>
          <a:lstStyle/>
          <a:p>
            <a:pPr algn="ctr" eaLnBrk="1" hangingPunct="1"/>
            <a:r>
              <a:rPr lang="en-US">
                <a:latin typeface="Arial" charset="0"/>
              </a:rPr>
              <a:t>Gráficos reais e assintóticos de G(s) = </a:t>
            </a:r>
            <a:r>
              <a:rPr lang="en-US" sz="2800">
                <a:latin typeface="Arial" charset="0"/>
              </a:rPr>
              <a:t>(</a:t>
            </a:r>
            <a:r>
              <a:rPr lang="en-US" sz="2800" i="1">
                <a:latin typeface="Arial" charset="0"/>
              </a:rPr>
              <a:t>s</a:t>
            </a:r>
            <a:r>
              <a:rPr lang="en-US" sz="2800">
                <a:latin typeface="Arial" charset="0"/>
              </a:rPr>
              <a:t> + </a:t>
            </a:r>
            <a:r>
              <a:rPr lang="en-US" sz="2800" i="1">
                <a:latin typeface="Arial" charset="0"/>
              </a:rPr>
              <a:t>a</a:t>
            </a:r>
            <a:r>
              <a:rPr lang="en-US" sz="2800">
                <a:latin typeface="Arial" charset="0"/>
              </a:rPr>
              <a:t>) para a frequencia normalizada</a:t>
            </a:r>
            <a:endParaRPr lang="en-US">
              <a:latin typeface="Arial" charset="0"/>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p:cNvPicPr>
            <a:picLocks noChangeAspect="1" noChangeArrowheads="1"/>
          </p:cNvPicPr>
          <p:nvPr/>
        </p:nvPicPr>
        <p:blipFill>
          <a:blip r:embed="rId2"/>
          <a:srcRect/>
          <a:stretch>
            <a:fillRect/>
          </a:stretch>
        </p:blipFill>
        <p:spPr bwMode="auto">
          <a:xfrm>
            <a:off x="3863975" y="914400"/>
            <a:ext cx="5875338" cy="5586413"/>
          </a:xfrm>
          <a:prstGeom prst="rect">
            <a:avLst/>
          </a:prstGeom>
          <a:noFill/>
          <a:ln w="12700">
            <a:noFill/>
            <a:miter lim="800000"/>
            <a:headEnd type="none" w="sm" len="sm"/>
            <a:tailEnd type="none" w="sm" len="sm"/>
          </a:ln>
        </p:spPr>
      </p:pic>
      <p:sp>
        <p:nvSpPr>
          <p:cNvPr id="28674" name="Rectangle 4"/>
          <p:cNvSpPr>
            <a:spLocks noGrp="1" noChangeArrowheads="1"/>
          </p:cNvSpPr>
          <p:nvPr>
            <p:ph type="title"/>
          </p:nvPr>
        </p:nvSpPr>
        <p:spPr>
          <a:xfrm>
            <a:off x="412750" y="609600"/>
            <a:ext cx="3302000" cy="4648200"/>
          </a:xfrm>
        </p:spPr>
        <p:txBody>
          <a:bodyPr/>
          <a:lstStyle/>
          <a:p>
            <a:pPr eaLnBrk="1" hangingPunct="1"/>
            <a:r>
              <a:rPr lang="en-US" sz="2800">
                <a:latin typeface="Arial" charset="0"/>
              </a:rPr>
              <a:t>Gráficos em escala logarítmica e escalonados para : </a:t>
            </a:r>
            <a:br>
              <a:rPr lang="en-US" sz="2800">
                <a:latin typeface="Arial" charset="0"/>
              </a:rPr>
            </a:br>
            <a:r>
              <a:rPr lang="en-US" sz="2800">
                <a:latin typeface="Arial" charset="0"/>
              </a:rPr>
              <a:t>a. </a:t>
            </a:r>
            <a:r>
              <a:rPr lang="en-US" sz="2800" i="1">
                <a:latin typeface="Arial" charset="0"/>
              </a:rPr>
              <a:t>G</a:t>
            </a:r>
            <a:r>
              <a:rPr lang="en-US" sz="2800">
                <a:latin typeface="Arial" charset="0"/>
              </a:rPr>
              <a:t>(</a:t>
            </a:r>
            <a:r>
              <a:rPr lang="en-US" sz="2800" i="1">
                <a:latin typeface="Arial" charset="0"/>
              </a:rPr>
              <a:t>s</a:t>
            </a:r>
            <a:r>
              <a:rPr lang="en-US" sz="2800">
                <a:latin typeface="Arial" charset="0"/>
              </a:rPr>
              <a:t>) = </a:t>
            </a:r>
            <a:r>
              <a:rPr lang="en-US" sz="2800" i="1">
                <a:latin typeface="Arial" charset="0"/>
              </a:rPr>
              <a:t>s</a:t>
            </a:r>
            <a:r>
              <a:rPr lang="en-US" sz="2800">
                <a:latin typeface="Arial" charset="0"/>
              </a:rPr>
              <a:t>;</a:t>
            </a:r>
            <a:br>
              <a:rPr lang="en-US" sz="2800">
                <a:latin typeface="Arial" charset="0"/>
              </a:rPr>
            </a:br>
            <a:r>
              <a:rPr lang="en-US" sz="2800">
                <a:latin typeface="Arial" charset="0"/>
              </a:rPr>
              <a:t>b.</a:t>
            </a:r>
            <a:r>
              <a:rPr lang="en-US" sz="2800" i="1">
                <a:latin typeface="Arial" charset="0"/>
              </a:rPr>
              <a:t> G</a:t>
            </a:r>
            <a:r>
              <a:rPr lang="en-US" sz="2800">
                <a:latin typeface="Arial" charset="0"/>
              </a:rPr>
              <a:t>(</a:t>
            </a:r>
            <a:r>
              <a:rPr lang="en-US" sz="2800" i="1">
                <a:latin typeface="Arial" charset="0"/>
              </a:rPr>
              <a:t>s</a:t>
            </a:r>
            <a:r>
              <a:rPr lang="en-US" sz="2800">
                <a:latin typeface="Arial" charset="0"/>
              </a:rPr>
              <a:t>) = 1/</a:t>
            </a:r>
            <a:r>
              <a:rPr lang="en-US" sz="2800" i="1">
                <a:latin typeface="Arial" charset="0"/>
              </a:rPr>
              <a:t>s</a:t>
            </a:r>
            <a:r>
              <a:rPr lang="en-US" sz="2800">
                <a:latin typeface="Arial" charset="0"/>
              </a:rPr>
              <a:t>;</a:t>
            </a:r>
            <a:br>
              <a:rPr lang="en-US" sz="2800">
                <a:latin typeface="Arial" charset="0"/>
              </a:rPr>
            </a:br>
            <a:r>
              <a:rPr lang="en-US" sz="2800">
                <a:latin typeface="Arial" charset="0"/>
              </a:rPr>
              <a:t>c. </a:t>
            </a:r>
            <a:r>
              <a:rPr lang="en-US" sz="2800" i="1">
                <a:latin typeface="Arial" charset="0"/>
              </a:rPr>
              <a:t>G</a:t>
            </a:r>
            <a:r>
              <a:rPr lang="en-US" sz="2800">
                <a:latin typeface="Arial" charset="0"/>
              </a:rPr>
              <a:t>(</a:t>
            </a:r>
            <a:r>
              <a:rPr lang="en-US" sz="2800" i="1">
                <a:latin typeface="Arial" charset="0"/>
              </a:rPr>
              <a:t>s</a:t>
            </a:r>
            <a:r>
              <a:rPr lang="en-US" sz="2800">
                <a:latin typeface="Arial" charset="0"/>
              </a:rPr>
              <a:t>) = (</a:t>
            </a:r>
            <a:r>
              <a:rPr lang="en-US" sz="2800" i="1">
                <a:latin typeface="Arial" charset="0"/>
              </a:rPr>
              <a:t>s</a:t>
            </a:r>
            <a:r>
              <a:rPr lang="en-US" sz="2800">
                <a:latin typeface="Arial" charset="0"/>
              </a:rPr>
              <a:t> + </a:t>
            </a:r>
            <a:r>
              <a:rPr lang="en-US" sz="2800" i="1">
                <a:latin typeface="Arial" charset="0"/>
              </a:rPr>
              <a:t>a</a:t>
            </a:r>
            <a:r>
              <a:rPr lang="en-US" sz="2800">
                <a:latin typeface="Arial" charset="0"/>
              </a:rPr>
              <a:t>);</a:t>
            </a:r>
            <a:br>
              <a:rPr lang="en-US" sz="2800">
                <a:latin typeface="Arial" charset="0"/>
              </a:rPr>
            </a:br>
            <a:r>
              <a:rPr lang="en-US" sz="2800">
                <a:latin typeface="Arial" charset="0"/>
              </a:rPr>
              <a:t>d. </a:t>
            </a:r>
            <a:r>
              <a:rPr lang="en-US" sz="2800" i="1">
                <a:latin typeface="Arial" charset="0"/>
              </a:rPr>
              <a:t>G</a:t>
            </a:r>
            <a:r>
              <a:rPr lang="en-US" sz="2800">
                <a:latin typeface="Arial" charset="0"/>
              </a:rPr>
              <a:t>(</a:t>
            </a:r>
            <a:r>
              <a:rPr lang="en-US" sz="2800" i="1">
                <a:latin typeface="Arial" charset="0"/>
              </a:rPr>
              <a:t>s</a:t>
            </a:r>
            <a:r>
              <a:rPr lang="en-US" sz="2800">
                <a:latin typeface="Arial" charset="0"/>
              </a:rPr>
              <a:t>) = 1/(</a:t>
            </a:r>
            <a:r>
              <a:rPr lang="en-US" sz="2800" i="1">
                <a:latin typeface="Arial" charset="0"/>
              </a:rPr>
              <a:t>s</a:t>
            </a:r>
            <a:r>
              <a:rPr lang="en-US" sz="2800">
                <a:latin typeface="Arial" charset="0"/>
              </a:rPr>
              <a:t> + </a:t>
            </a:r>
            <a:r>
              <a:rPr lang="en-US" sz="2800" i="1">
                <a:latin typeface="Arial" charset="0"/>
              </a:rPr>
              <a:t>a</a:t>
            </a:r>
            <a:r>
              <a:rPr lang="en-US" sz="2800">
                <a:latin typeface="Arial" charset="0"/>
              </a:rPr>
              <a:t>)</a:t>
            </a:r>
            <a:endParaRPr lang="en-US">
              <a:latin typeface="Arial" charset="0"/>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1" name="Picture 2"/>
          <p:cNvPicPr>
            <a:picLocks noChangeAspect="1" noChangeArrowheads="1"/>
          </p:cNvPicPr>
          <p:nvPr/>
        </p:nvPicPr>
        <p:blipFill>
          <a:blip r:embed="rId2"/>
          <a:srcRect/>
          <a:stretch>
            <a:fillRect/>
          </a:stretch>
        </p:blipFill>
        <p:spPr bwMode="auto">
          <a:xfrm>
            <a:off x="309563" y="3378200"/>
            <a:ext cx="9342437" cy="2551113"/>
          </a:xfrm>
          <a:prstGeom prst="rect">
            <a:avLst/>
          </a:prstGeom>
          <a:noFill/>
          <a:ln w="12700">
            <a:noFill/>
            <a:miter lim="800000"/>
            <a:headEnd type="none" w="sm" len="sm"/>
            <a:tailEnd type="none" w="sm" len="sm"/>
          </a:ln>
        </p:spPr>
      </p:pic>
      <p:sp>
        <p:nvSpPr>
          <p:cNvPr id="89092" name="Rectangle 4"/>
          <p:cNvSpPr>
            <a:spLocks noGrp="1" noChangeArrowheads="1"/>
          </p:cNvSpPr>
          <p:nvPr>
            <p:ph type="title"/>
          </p:nvPr>
        </p:nvSpPr>
        <p:spPr/>
        <p:txBody>
          <a:bodyPr/>
          <a:lstStyle/>
          <a:p>
            <a:pPr eaLnBrk="1" hangingPunct="1"/>
            <a:r>
              <a:rPr lang="en-US">
                <a:latin typeface="Arial" charset="0"/>
              </a:rPr>
              <a:t>Recordando : Sistema em Realimentação com H(s) = 1, T(s) = C(s)/R(s) = G(s)/[1+G(s)]</a:t>
            </a:r>
          </a:p>
        </p:txBody>
      </p:sp>
      <p:graphicFrame>
        <p:nvGraphicFramePr>
          <p:cNvPr id="89090" name="Object 2"/>
          <p:cNvGraphicFramePr>
            <a:graphicFrameLocks noChangeAspect="1"/>
          </p:cNvGraphicFramePr>
          <p:nvPr/>
        </p:nvGraphicFramePr>
        <p:xfrm>
          <a:off x="2346325" y="1428750"/>
          <a:ext cx="5178425" cy="1857375"/>
        </p:xfrm>
        <a:graphic>
          <a:graphicData uri="http://schemas.openxmlformats.org/presentationml/2006/ole">
            <mc:AlternateContent xmlns:mc="http://schemas.openxmlformats.org/markup-compatibility/2006">
              <mc:Choice xmlns:v="urn:schemas-microsoft-com:vml" Requires="v">
                <p:oleObj name="Equação" r:id="rId3" imgW="2336760" imgH="838080" progId="Equation.3">
                  <p:embed/>
                </p:oleObj>
              </mc:Choice>
              <mc:Fallback>
                <p:oleObj name="Equação" r:id="rId3" imgW="2336760" imgH="838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1428750"/>
                        <a:ext cx="5178425" cy="185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980" y="260350"/>
            <a:ext cx="9634273" cy="533400"/>
          </a:xfrm>
        </p:spPr>
        <p:txBody>
          <a:bodyPr/>
          <a:lstStyle/>
          <a:p>
            <a:r>
              <a:rPr lang="en-US" dirty="0" err="1"/>
              <a:t>Nise</a:t>
            </a:r>
            <a:r>
              <a:rPr lang="en-US" dirty="0"/>
              <a:t>, </a:t>
            </a:r>
            <a:r>
              <a:rPr lang="en-US" dirty="0" err="1"/>
              <a:t>exemplo</a:t>
            </a:r>
            <a:r>
              <a:rPr lang="en-US" dirty="0"/>
              <a:t> 8.8, pag.324 (cont.)</a:t>
            </a:r>
            <a:endParaRPr lang="pt-BR" dirty="0"/>
          </a:p>
        </p:txBody>
      </p:sp>
      <p:sp>
        <p:nvSpPr>
          <p:cNvPr id="3" name="Espaço Reservado para Conteúdo 2"/>
          <p:cNvSpPr>
            <a:spLocks noGrp="1"/>
          </p:cNvSpPr>
          <p:nvPr>
            <p:ph idx="1"/>
          </p:nvPr>
        </p:nvSpPr>
        <p:spPr>
          <a:xfrm>
            <a:off x="116980" y="857233"/>
            <a:ext cx="9634273" cy="5381625"/>
          </a:xfrm>
        </p:spPr>
        <p:txBody>
          <a:bodyPr/>
          <a:lstStyle/>
          <a:p>
            <a:r>
              <a:rPr lang="en-US" dirty="0" err="1"/>
              <a:t>Podemos</a:t>
            </a:r>
            <a:r>
              <a:rPr lang="en-US" dirty="0"/>
              <a:t> </a:t>
            </a:r>
            <a:r>
              <a:rPr lang="en-US" dirty="0" err="1"/>
              <a:t>calcular</a:t>
            </a:r>
            <a:r>
              <a:rPr lang="en-US" dirty="0"/>
              <a:t> </a:t>
            </a:r>
            <a:r>
              <a:rPr lang="en-US" dirty="0" err="1"/>
              <a:t>os</a:t>
            </a:r>
            <a:r>
              <a:rPr lang="en-US" dirty="0"/>
              <a:t> </a:t>
            </a:r>
            <a:r>
              <a:rPr lang="en-US" dirty="0" err="1"/>
              <a:t>polos</a:t>
            </a:r>
            <a:r>
              <a:rPr lang="en-US" dirty="0"/>
              <a:t> e zeros da </a:t>
            </a:r>
            <a:r>
              <a:rPr lang="en-US" dirty="0" err="1"/>
              <a:t>malha</a:t>
            </a:r>
            <a:r>
              <a:rPr lang="en-US" dirty="0"/>
              <a:t> </a:t>
            </a:r>
            <a:r>
              <a:rPr lang="en-US" dirty="0" err="1"/>
              <a:t>fechada</a:t>
            </a:r>
            <a:r>
              <a:rPr lang="en-US" dirty="0"/>
              <a:t> a </a:t>
            </a:r>
            <a:r>
              <a:rPr lang="en-US" dirty="0" err="1"/>
              <a:t>partir</a:t>
            </a:r>
            <a:r>
              <a:rPr lang="en-US" dirty="0"/>
              <a:t> do </a:t>
            </a:r>
            <a:r>
              <a:rPr lang="en-US" dirty="0" err="1"/>
              <a:t>ganho</a:t>
            </a:r>
            <a:r>
              <a:rPr lang="en-US" dirty="0"/>
              <a:t> </a:t>
            </a:r>
            <a:r>
              <a:rPr lang="en-US" i="1" dirty="0"/>
              <a:t>k </a:t>
            </a:r>
            <a:r>
              <a:rPr lang="en-US" dirty="0"/>
              <a:t>= 7.28 </a:t>
            </a:r>
            <a:r>
              <a:rPr lang="en-US" dirty="0" err="1"/>
              <a:t>fazendo</a:t>
            </a:r>
            <a:r>
              <a:rPr lang="en-US" dirty="0"/>
              <a:t> :</a:t>
            </a:r>
          </a:p>
          <a:p>
            <a:pPr lvl="1"/>
            <a:r>
              <a:rPr lang="en-US" dirty="0"/>
              <a:t> k=7.28; T1 = feedback(k*GH,1); </a:t>
            </a:r>
          </a:p>
          <a:p>
            <a:pPr lvl="1"/>
            <a:r>
              <a:rPr lang="en-US" dirty="0"/>
              <a:t> </a:t>
            </a:r>
            <a:r>
              <a:rPr lang="en-US" dirty="0" err="1"/>
              <a:t>ps</a:t>
            </a:r>
            <a:r>
              <a:rPr lang="en-US" dirty="0"/>
              <a:t> = pole(T1); </a:t>
            </a:r>
            <a:r>
              <a:rPr lang="en-US" dirty="0" err="1"/>
              <a:t>zs</a:t>
            </a:r>
            <a:r>
              <a:rPr lang="en-US" dirty="0"/>
              <a:t> = zero(T1);</a:t>
            </a:r>
          </a:p>
          <a:p>
            <a:pPr lvl="1"/>
            <a:r>
              <a:rPr lang="en-US" dirty="0"/>
              <a:t> </a:t>
            </a:r>
            <a:r>
              <a:rPr lang="en-US" dirty="0" err="1"/>
              <a:t>Neste</a:t>
            </a:r>
            <a:r>
              <a:rPr lang="en-US" dirty="0"/>
              <a:t> </a:t>
            </a:r>
            <a:r>
              <a:rPr lang="en-US" dirty="0" err="1"/>
              <a:t>caso</a:t>
            </a:r>
            <a:r>
              <a:rPr lang="en-US" dirty="0"/>
              <a:t> </a:t>
            </a:r>
            <a:r>
              <a:rPr lang="en-US" dirty="0" err="1"/>
              <a:t>os</a:t>
            </a:r>
            <a:r>
              <a:rPr lang="en-US" dirty="0"/>
              <a:t> </a:t>
            </a:r>
            <a:r>
              <a:rPr lang="en-US" dirty="0" err="1"/>
              <a:t>polos</a:t>
            </a:r>
            <a:r>
              <a:rPr lang="en-US" dirty="0"/>
              <a:t> </a:t>
            </a:r>
            <a:r>
              <a:rPr lang="en-US" dirty="0" err="1"/>
              <a:t>são</a:t>
            </a:r>
            <a:r>
              <a:rPr lang="en-US" dirty="0"/>
              <a:t> </a:t>
            </a:r>
            <a:r>
              <a:rPr lang="en-US" dirty="0" err="1"/>
              <a:t>calculados</a:t>
            </a:r>
            <a:r>
              <a:rPr lang="en-US" dirty="0"/>
              <a:t> </a:t>
            </a:r>
            <a:r>
              <a:rPr lang="en-US" dirty="0" err="1"/>
              <a:t>diretamente</a:t>
            </a:r>
            <a:r>
              <a:rPr lang="en-US" dirty="0"/>
              <a:t> e </a:t>
            </a:r>
            <a:r>
              <a:rPr lang="en-US" dirty="0" err="1"/>
              <a:t>valem</a:t>
            </a:r>
            <a:r>
              <a:rPr lang="en-US" dirty="0"/>
              <a:t> : </a:t>
            </a:r>
          </a:p>
          <a:p>
            <a:pPr lvl="2"/>
            <a:r>
              <a:rPr lang="en-US" dirty="0"/>
              <a:t> p(1) = -9.2539 ;  p(2) = -0.8731+0.6551j; 				          p(3) = -0.8731-0.6551j;</a:t>
            </a:r>
          </a:p>
          <a:p>
            <a:pPr lvl="1"/>
            <a:r>
              <a:rPr lang="en-US" dirty="0" err="1"/>
              <a:t>Sendo</a:t>
            </a:r>
            <a:r>
              <a:rPr lang="en-US" dirty="0"/>
              <a:t> </a:t>
            </a:r>
            <a:r>
              <a:rPr lang="en-US" dirty="0" err="1"/>
              <a:t>assim</a:t>
            </a:r>
            <a:r>
              <a:rPr lang="en-US" dirty="0"/>
              <a:t> Ts = 4/real(p(2)) = 4,60 e </a:t>
            </a:r>
            <a:r>
              <a:rPr lang="en-US" dirty="0" err="1"/>
              <a:t>Tp</a:t>
            </a:r>
            <a:r>
              <a:rPr lang="en-US" dirty="0"/>
              <a:t> = 4,83</a:t>
            </a:r>
          </a:p>
          <a:p>
            <a:pPr lvl="1"/>
            <a:r>
              <a:rPr lang="en-US" dirty="0"/>
              <a:t>O </a:t>
            </a:r>
            <a:r>
              <a:rPr lang="en-US" dirty="0" err="1"/>
              <a:t>erro</a:t>
            </a:r>
            <a:r>
              <a:rPr lang="en-US" dirty="0"/>
              <a:t> </a:t>
            </a:r>
            <a:r>
              <a:rPr lang="en-US" dirty="0" err="1"/>
              <a:t>ao</a:t>
            </a:r>
            <a:r>
              <a:rPr lang="en-US" dirty="0"/>
              <a:t> </a:t>
            </a:r>
            <a:r>
              <a:rPr lang="en-US" dirty="0" err="1"/>
              <a:t>degrau</a:t>
            </a:r>
            <a:r>
              <a:rPr lang="en-US" dirty="0"/>
              <a:t> é </a:t>
            </a:r>
            <a:r>
              <a:rPr lang="en-US" dirty="0" err="1"/>
              <a:t>calculado</a:t>
            </a:r>
            <a:r>
              <a:rPr lang="en-US" dirty="0"/>
              <a:t> </a:t>
            </a:r>
            <a:r>
              <a:rPr lang="en-US" dirty="0" err="1"/>
              <a:t>como</a:t>
            </a:r>
            <a:r>
              <a:rPr lang="en-US" dirty="0"/>
              <a:t> </a:t>
            </a:r>
            <a:r>
              <a:rPr lang="en-US" dirty="0" err="1"/>
              <a:t>Kp</a:t>
            </a:r>
            <a:r>
              <a:rPr lang="en-US" dirty="0"/>
              <a:t>=</a:t>
            </a:r>
            <a:r>
              <a:rPr lang="en-US" dirty="0" err="1"/>
              <a:t>dcgain</a:t>
            </a:r>
            <a:r>
              <a:rPr lang="en-US" dirty="0"/>
              <a:t>(GH) , o </a:t>
            </a:r>
            <a:r>
              <a:rPr lang="en-US" dirty="0" err="1"/>
              <a:t>que</a:t>
            </a:r>
            <a:r>
              <a:rPr lang="en-US" dirty="0"/>
              <a:t> </a:t>
            </a:r>
            <a:r>
              <a:rPr lang="en-US" dirty="0" err="1"/>
              <a:t>produz</a:t>
            </a:r>
            <a:r>
              <a:rPr lang="en-US" dirty="0"/>
              <a:t> </a:t>
            </a:r>
            <a:r>
              <a:rPr lang="en-US" i="1" dirty="0" err="1"/>
              <a:t>Inf</a:t>
            </a:r>
            <a:r>
              <a:rPr lang="en-US" i="1" dirty="0"/>
              <a:t> </a:t>
            </a:r>
            <a:r>
              <a:rPr lang="en-US" dirty="0" err="1"/>
              <a:t>ou</a:t>
            </a:r>
            <a:r>
              <a:rPr lang="en-US" dirty="0"/>
              <a:t> infinity, o </a:t>
            </a:r>
            <a:r>
              <a:rPr lang="en-US" dirty="0" err="1"/>
              <a:t>que</a:t>
            </a:r>
            <a:r>
              <a:rPr lang="en-US" dirty="0"/>
              <a:t> </a:t>
            </a:r>
            <a:r>
              <a:rPr lang="en-US" dirty="0" err="1"/>
              <a:t>leva</a:t>
            </a:r>
            <a:r>
              <a:rPr lang="en-US" dirty="0"/>
              <a:t> a </a:t>
            </a:r>
            <a:r>
              <a:rPr lang="en-US" dirty="0" err="1"/>
              <a:t>Ep</a:t>
            </a:r>
            <a:r>
              <a:rPr lang="en-US" dirty="0"/>
              <a:t>=0, </a:t>
            </a:r>
            <a:r>
              <a:rPr lang="en-US" dirty="0" err="1"/>
              <a:t>pois</a:t>
            </a:r>
            <a:r>
              <a:rPr lang="en-US" dirty="0"/>
              <a:t> </a:t>
            </a:r>
            <a:r>
              <a:rPr lang="en-US" dirty="0" err="1"/>
              <a:t>Ep</a:t>
            </a:r>
            <a:r>
              <a:rPr lang="en-US" dirty="0"/>
              <a:t> = 1/(1+Kp)</a:t>
            </a:r>
            <a:endParaRPr lang="en-US" i="1"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2"/>
          <p:cNvPicPr>
            <a:picLocks noChangeAspect="1" noChangeArrowheads="1"/>
          </p:cNvPicPr>
          <p:nvPr/>
        </p:nvPicPr>
        <p:blipFill>
          <a:blip r:embed="rId2"/>
          <a:srcRect/>
          <a:stretch>
            <a:fillRect/>
          </a:stretch>
        </p:blipFill>
        <p:spPr bwMode="auto">
          <a:xfrm>
            <a:off x="3238500" y="1295400"/>
            <a:ext cx="6565900" cy="4919663"/>
          </a:xfrm>
          <a:prstGeom prst="rect">
            <a:avLst/>
          </a:prstGeom>
          <a:noFill/>
          <a:ln w="12700">
            <a:noFill/>
            <a:miter lim="800000"/>
            <a:headEnd type="none" w="sm" len="sm"/>
            <a:tailEnd type="none" w="sm" len="sm"/>
          </a:ln>
        </p:spPr>
      </p:pic>
      <p:sp>
        <p:nvSpPr>
          <p:cNvPr id="90114" name="Rectangle 4"/>
          <p:cNvSpPr>
            <a:spLocks noGrp="1" noChangeArrowheads="1"/>
          </p:cNvSpPr>
          <p:nvPr>
            <p:ph type="title"/>
          </p:nvPr>
        </p:nvSpPr>
        <p:spPr>
          <a:xfrm>
            <a:off x="247650" y="762000"/>
            <a:ext cx="3054350" cy="3810000"/>
          </a:xfrm>
        </p:spPr>
        <p:txBody>
          <a:bodyPr/>
          <a:lstStyle/>
          <a:p>
            <a:pPr eaLnBrk="1" hangingPunct="1"/>
            <a:r>
              <a:rPr lang="en-US" sz="2800">
                <a:latin typeface="Arial" charset="0"/>
              </a:rPr>
              <a:t>Gráfico de Bode para o ganho :</a:t>
            </a:r>
            <a:br>
              <a:rPr lang="en-US" sz="2800">
                <a:latin typeface="Arial" charset="0"/>
              </a:rPr>
            </a:br>
            <a:br>
              <a:rPr lang="en-US" sz="2800">
                <a:latin typeface="Arial" charset="0"/>
              </a:rPr>
            </a:br>
            <a:r>
              <a:rPr lang="en-US" sz="2800">
                <a:latin typeface="Arial" charset="0"/>
              </a:rPr>
              <a:t>a. componentes individuais;</a:t>
            </a:r>
            <a:br>
              <a:rPr lang="en-US" sz="2800">
                <a:latin typeface="Arial" charset="0"/>
              </a:rPr>
            </a:br>
            <a:br>
              <a:rPr lang="en-US" sz="2800">
                <a:latin typeface="Arial" charset="0"/>
              </a:rPr>
            </a:br>
            <a:r>
              <a:rPr lang="en-US" sz="2800">
                <a:latin typeface="Arial" charset="0"/>
              </a:rPr>
              <a:t>b. composição</a:t>
            </a:r>
            <a:endParaRPr lang="en-US">
              <a:latin typeface="Arial" charset="0"/>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327025" y="395288"/>
            <a:ext cx="9305925" cy="533400"/>
          </a:xfrm>
        </p:spPr>
        <p:txBody>
          <a:bodyPr/>
          <a:lstStyle/>
          <a:p>
            <a:pPr eaLnBrk="1" hangingPunct="1"/>
            <a:r>
              <a:rPr lang="en-US">
                <a:latin typeface="Arial" charset="0"/>
              </a:rPr>
              <a:t>Gráfico de Bode para o ganho : contribuição de cada polo e zero para o slide anterior</a:t>
            </a:r>
            <a:br>
              <a:rPr lang="en-US">
                <a:latin typeface="Arial" charset="0"/>
              </a:rPr>
            </a:br>
            <a:endParaRPr lang="en-US">
              <a:latin typeface="Arial" charset="0"/>
            </a:endParaRPr>
          </a:p>
        </p:txBody>
      </p:sp>
      <p:sp>
        <p:nvSpPr>
          <p:cNvPr id="91138" name="Rectangle 3"/>
          <p:cNvSpPr>
            <a:spLocks noChangeArrowheads="1"/>
          </p:cNvSpPr>
          <p:nvPr/>
        </p:nvSpPr>
        <p:spPr bwMode="auto">
          <a:xfrm>
            <a:off x="742950" y="304800"/>
            <a:ext cx="8667750" cy="2286000"/>
          </a:xfrm>
          <a:prstGeom prst="rect">
            <a:avLst/>
          </a:prstGeom>
          <a:noFill/>
          <a:ln w="9525">
            <a:noFill/>
            <a:miter lim="800000"/>
            <a:headEnd/>
            <a:tailEnd/>
          </a:ln>
        </p:spPr>
        <p:txBody>
          <a:bodyPr lIns="92075" tIns="46038" rIns="92075" bIns="46038" anchor="ctr"/>
          <a:lstStyle/>
          <a:p>
            <a:pPr algn="ctr">
              <a:tabLst>
                <a:tab pos="3657600" algn="l"/>
              </a:tabLst>
            </a:pPr>
            <a:endParaRPr lang="pt-BR">
              <a:solidFill>
                <a:schemeClr val="tx2"/>
              </a:solidFill>
              <a:latin typeface="Arial" charset="0"/>
            </a:endParaRPr>
          </a:p>
        </p:txBody>
      </p:sp>
      <p:pic>
        <p:nvPicPr>
          <p:cNvPr id="91139" name="Picture 4"/>
          <p:cNvPicPr>
            <a:picLocks noChangeAspect="1" noChangeArrowheads="1"/>
          </p:cNvPicPr>
          <p:nvPr/>
        </p:nvPicPr>
        <p:blipFill>
          <a:blip r:embed="rId2"/>
          <a:srcRect/>
          <a:stretch>
            <a:fillRect/>
          </a:stretch>
        </p:blipFill>
        <p:spPr bwMode="auto">
          <a:xfrm>
            <a:off x="23813" y="2071688"/>
            <a:ext cx="9812337" cy="3195637"/>
          </a:xfrm>
          <a:prstGeom prst="rect">
            <a:avLst/>
          </a:prstGeom>
          <a:noFill/>
          <a:ln w="12700">
            <a:noFill/>
            <a:miter lim="800000"/>
            <a:headEnd type="none" w="sm" len="sm"/>
            <a:tailEnd type="none" w="sm" len="sm"/>
          </a:ln>
        </p:spPr>
      </p:pic>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027"/>
          <p:cNvSpPr>
            <a:spLocks noChangeArrowheads="1"/>
          </p:cNvSpPr>
          <p:nvPr/>
        </p:nvSpPr>
        <p:spPr bwMode="auto">
          <a:xfrm>
            <a:off x="742950" y="304800"/>
            <a:ext cx="8585200" cy="2514600"/>
          </a:xfrm>
          <a:prstGeom prst="rect">
            <a:avLst/>
          </a:prstGeom>
          <a:noFill/>
          <a:ln w="9525">
            <a:noFill/>
            <a:miter lim="800000"/>
            <a:headEnd/>
            <a:tailEnd/>
          </a:ln>
        </p:spPr>
        <p:txBody>
          <a:bodyPr lIns="92075" tIns="46038" rIns="92075" bIns="46038" anchor="ctr"/>
          <a:lstStyle/>
          <a:p>
            <a:pPr algn="ctr">
              <a:tabLst>
                <a:tab pos="3657600" algn="l"/>
              </a:tabLst>
            </a:pPr>
            <a:endParaRPr lang="pt-BR">
              <a:solidFill>
                <a:schemeClr val="tx2"/>
              </a:solidFill>
              <a:latin typeface="Arial" charset="0"/>
            </a:endParaRPr>
          </a:p>
        </p:txBody>
      </p:sp>
      <p:pic>
        <p:nvPicPr>
          <p:cNvPr id="92162" name="Picture 1028"/>
          <p:cNvPicPr>
            <a:picLocks noChangeAspect="1" noChangeArrowheads="1"/>
          </p:cNvPicPr>
          <p:nvPr/>
        </p:nvPicPr>
        <p:blipFill>
          <a:blip r:embed="rId2"/>
          <a:srcRect/>
          <a:stretch>
            <a:fillRect/>
          </a:stretch>
        </p:blipFill>
        <p:spPr bwMode="auto">
          <a:xfrm>
            <a:off x="166688" y="2071688"/>
            <a:ext cx="9572625" cy="2357437"/>
          </a:xfrm>
          <a:prstGeom prst="rect">
            <a:avLst/>
          </a:prstGeom>
          <a:noFill/>
          <a:ln w="12700">
            <a:noFill/>
            <a:miter lim="800000"/>
            <a:headEnd type="none" w="sm" len="sm"/>
            <a:tailEnd type="none" w="sm" len="sm"/>
          </a:ln>
        </p:spPr>
      </p:pic>
      <p:sp>
        <p:nvSpPr>
          <p:cNvPr id="92163" name="Rectangle 2"/>
          <p:cNvSpPr>
            <a:spLocks noGrp="1" noChangeArrowheads="1"/>
          </p:cNvSpPr>
          <p:nvPr>
            <p:ph type="title"/>
          </p:nvPr>
        </p:nvSpPr>
        <p:spPr>
          <a:xfrm>
            <a:off x="327025" y="395288"/>
            <a:ext cx="9305925" cy="533400"/>
          </a:xfrm>
        </p:spPr>
        <p:txBody>
          <a:bodyPr/>
          <a:lstStyle/>
          <a:p>
            <a:pPr eaLnBrk="1" hangingPunct="1"/>
            <a:r>
              <a:rPr lang="en-US">
                <a:latin typeface="Arial" charset="0"/>
              </a:rPr>
              <a:t>Gráfico de Bode para a fase : contribuição de cada polo e zero para o slide anterior</a:t>
            </a:r>
            <a:br>
              <a:rPr lang="en-US">
                <a:latin typeface="Arial" charset="0"/>
              </a:rPr>
            </a:br>
            <a:endParaRPr lang="en-US">
              <a:latin typeface="Arial" charset="0"/>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
          <p:cNvPicPr>
            <a:picLocks noChangeAspect="1" noChangeArrowheads="1"/>
          </p:cNvPicPr>
          <p:nvPr/>
        </p:nvPicPr>
        <p:blipFill>
          <a:blip r:embed="rId2"/>
          <a:srcRect/>
          <a:stretch>
            <a:fillRect/>
          </a:stretch>
        </p:blipFill>
        <p:spPr bwMode="auto">
          <a:xfrm>
            <a:off x="3632200" y="1219200"/>
            <a:ext cx="5954713" cy="4416425"/>
          </a:xfrm>
          <a:prstGeom prst="rect">
            <a:avLst/>
          </a:prstGeom>
          <a:noFill/>
          <a:ln w="12700">
            <a:noFill/>
            <a:miter lim="800000"/>
            <a:headEnd type="none" w="sm" len="sm"/>
            <a:tailEnd type="none" w="sm" len="sm"/>
          </a:ln>
        </p:spPr>
      </p:pic>
      <p:sp>
        <p:nvSpPr>
          <p:cNvPr id="93186" name="Rectangle 4"/>
          <p:cNvSpPr>
            <a:spLocks noGrp="1" noChangeArrowheads="1"/>
          </p:cNvSpPr>
          <p:nvPr>
            <p:ph type="title"/>
          </p:nvPr>
        </p:nvSpPr>
        <p:spPr>
          <a:xfrm>
            <a:off x="247650" y="685800"/>
            <a:ext cx="2889250" cy="4038600"/>
          </a:xfrm>
        </p:spPr>
        <p:txBody>
          <a:bodyPr/>
          <a:lstStyle/>
          <a:p>
            <a:pPr eaLnBrk="1" hangingPunct="1"/>
            <a:r>
              <a:rPr lang="en-US" sz="2800">
                <a:latin typeface="Arial" charset="0"/>
              </a:rPr>
              <a:t>Gráfico de Bode para a fase :</a:t>
            </a:r>
            <a:br>
              <a:rPr lang="en-US" sz="2800">
                <a:latin typeface="Arial" charset="0"/>
              </a:rPr>
            </a:br>
            <a:br>
              <a:rPr lang="en-US" sz="2800">
                <a:latin typeface="Arial" charset="0"/>
              </a:rPr>
            </a:br>
            <a:r>
              <a:rPr lang="en-US" sz="2800">
                <a:latin typeface="Arial" charset="0"/>
              </a:rPr>
              <a:t>a. componentes individuais;</a:t>
            </a:r>
            <a:br>
              <a:rPr lang="en-US" sz="2800">
                <a:latin typeface="Arial" charset="0"/>
              </a:rPr>
            </a:br>
            <a:br>
              <a:rPr lang="en-US" sz="2800">
                <a:latin typeface="Arial" charset="0"/>
              </a:rPr>
            </a:br>
            <a:r>
              <a:rPr lang="en-US" sz="2800">
                <a:latin typeface="Arial" charset="0"/>
              </a:rPr>
              <a:t>b. composição</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ítulo 1"/>
          <p:cNvSpPr>
            <a:spLocks noGrp="1"/>
          </p:cNvSpPr>
          <p:nvPr>
            <p:ph type="title"/>
          </p:nvPr>
        </p:nvSpPr>
        <p:spPr/>
        <p:txBody>
          <a:bodyPr/>
          <a:lstStyle/>
          <a:p>
            <a:pPr eaLnBrk="1" hangingPunct="1"/>
            <a:r>
              <a:rPr lang="en-US"/>
              <a:t>Gráficos via Matlab</a:t>
            </a:r>
            <a:endParaRPr lang="pt-BR"/>
          </a:p>
        </p:txBody>
      </p:sp>
      <p:sp>
        <p:nvSpPr>
          <p:cNvPr id="95234" name="Espaço Reservado para Conteúdo 2"/>
          <p:cNvSpPr>
            <a:spLocks noGrp="1"/>
          </p:cNvSpPr>
          <p:nvPr>
            <p:ph idx="1"/>
          </p:nvPr>
        </p:nvSpPr>
        <p:spPr>
          <a:xfrm>
            <a:off x="293688" y="857250"/>
            <a:ext cx="9340850" cy="5381625"/>
          </a:xfrm>
        </p:spPr>
        <p:txBody>
          <a:bodyPr/>
          <a:lstStyle/>
          <a:p>
            <a:pPr eaLnBrk="1" hangingPunct="1"/>
            <a:r>
              <a:rPr lang="en-US"/>
              <a:t>Faça os gráficos de bode para GH(s)=K(s+3)/(s(s+1)(s+2)) pelo Matlab</a:t>
            </a:r>
          </a:p>
          <a:p>
            <a:pPr eaLnBrk="1" hangingPunct="1"/>
            <a:r>
              <a:rPr lang="en-US"/>
              <a:t>GH=tf([1 3],poly([0 -1 -2]));</a:t>
            </a:r>
          </a:p>
          <a:p>
            <a:pPr eaLnBrk="1" hangingPunct="1"/>
            <a:r>
              <a:rPr lang="en-US"/>
              <a:t> bode(GH);grid on;</a:t>
            </a:r>
          </a:p>
        </p:txBody>
      </p:sp>
      <p:pic>
        <p:nvPicPr>
          <p:cNvPr id="95235" name="Picture 3"/>
          <p:cNvPicPr>
            <a:picLocks noChangeAspect="1" noChangeArrowheads="1"/>
          </p:cNvPicPr>
          <p:nvPr/>
        </p:nvPicPr>
        <p:blipFill>
          <a:blip r:embed="rId2"/>
          <a:srcRect/>
          <a:stretch>
            <a:fillRect/>
          </a:stretch>
        </p:blipFill>
        <p:spPr bwMode="auto">
          <a:xfrm>
            <a:off x="3619500" y="2071688"/>
            <a:ext cx="6191250" cy="4643437"/>
          </a:xfrm>
          <a:prstGeom prst="rect">
            <a:avLst/>
          </a:prstGeom>
          <a:noFill/>
          <a:ln w="9525">
            <a:noFill/>
            <a:miter lim="800000"/>
            <a:headEnd/>
            <a:tailEnd/>
          </a:ln>
        </p:spPr>
      </p:pic>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ítulo 1"/>
          <p:cNvSpPr>
            <a:spLocks noGrp="1"/>
          </p:cNvSpPr>
          <p:nvPr>
            <p:ph type="title"/>
          </p:nvPr>
        </p:nvSpPr>
        <p:spPr/>
        <p:txBody>
          <a:bodyPr/>
          <a:lstStyle/>
          <a:p>
            <a:pPr eaLnBrk="1" hangingPunct="1"/>
            <a:r>
              <a:rPr lang="en-US"/>
              <a:t>Gráficos via Matlab</a:t>
            </a:r>
            <a:endParaRPr lang="pt-BR"/>
          </a:p>
        </p:txBody>
      </p:sp>
      <p:sp>
        <p:nvSpPr>
          <p:cNvPr id="96258" name="Espaço Reservado para Conteúdo 2"/>
          <p:cNvSpPr>
            <a:spLocks noGrp="1"/>
          </p:cNvSpPr>
          <p:nvPr>
            <p:ph idx="1"/>
          </p:nvPr>
        </p:nvSpPr>
        <p:spPr>
          <a:xfrm>
            <a:off x="293688" y="857250"/>
            <a:ext cx="9340850" cy="5381625"/>
          </a:xfrm>
        </p:spPr>
        <p:txBody>
          <a:bodyPr/>
          <a:lstStyle/>
          <a:p>
            <a:pPr eaLnBrk="1" hangingPunct="1"/>
            <a:r>
              <a:rPr lang="en-US"/>
              <a:t>Faça os gráficos de bode para GH(s)=K(s+3)/(s(s+1)(s+2)) na faixa de frequências de w=0.1 a 10.000 rad/s pelo Matlab</a:t>
            </a:r>
          </a:p>
          <a:p>
            <a:pPr eaLnBrk="1" hangingPunct="1"/>
            <a:r>
              <a:rPr lang="en-US"/>
              <a:t>GH=tf([1 3],poly([0 -1 -2]));</a:t>
            </a:r>
          </a:p>
          <a:p>
            <a:pPr eaLnBrk="1" hangingPunct="1"/>
            <a:r>
              <a:rPr lang="en-US"/>
              <a:t> bode(GH,{0.1, 10000}); grid on;</a:t>
            </a:r>
          </a:p>
        </p:txBody>
      </p:sp>
      <p:pic>
        <p:nvPicPr>
          <p:cNvPr id="96259" name="Picture 2"/>
          <p:cNvPicPr>
            <a:picLocks noChangeAspect="1" noChangeArrowheads="1"/>
          </p:cNvPicPr>
          <p:nvPr/>
        </p:nvPicPr>
        <p:blipFill>
          <a:blip r:embed="rId2"/>
          <a:srcRect/>
          <a:stretch>
            <a:fillRect/>
          </a:stretch>
        </p:blipFill>
        <p:spPr bwMode="auto">
          <a:xfrm>
            <a:off x="881063" y="3711575"/>
            <a:ext cx="8643937" cy="2932113"/>
          </a:xfrm>
          <a:prstGeom prst="rect">
            <a:avLst/>
          </a:prstGeom>
          <a:noFill/>
          <a:ln w="9525">
            <a:noFill/>
            <a:miter lim="800000"/>
            <a:headEnd/>
            <a:tailEnd/>
          </a:ln>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ítulo 1"/>
          <p:cNvSpPr>
            <a:spLocks noGrp="1"/>
          </p:cNvSpPr>
          <p:nvPr>
            <p:ph type="title"/>
          </p:nvPr>
        </p:nvSpPr>
        <p:spPr/>
        <p:txBody>
          <a:bodyPr/>
          <a:lstStyle/>
          <a:p>
            <a:pPr eaLnBrk="1" hangingPunct="1"/>
            <a:r>
              <a:rPr lang="en-US"/>
              <a:t>Gráficos via Matlab</a:t>
            </a:r>
            <a:endParaRPr lang="pt-BR"/>
          </a:p>
        </p:txBody>
      </p:sp>
      <p:sp>
        <p:nvSpPr>
          <p:cNvPr id="97282" name="Espaço Reservado para Conteúdo 2"/>
          <p:cNvSpPr>
            <a:spLocks noGrp="1"/>
          </p:cNvSpPr>
          <p:nvPr>
            <p:ph idx="1"/>
          </p:nvPr>
        </p:nvSpPr>
        <p:spPr>
          <a:xfrm>
            <a:off x="293688" y="857250"/>
            <a:ext cx="9340850" cy="5381625"/>
          </a:xfrm>
        </p:spPr>
        <p:txBody>
          <a:bodyPr/>
          <a:lstStyle/>
          <a:p>
            <a:pPr eaLnBrk="1" hangingPunct="1"/>
            <a:r>
              <a:rPr lang="en-US"/>
              <a:t>Faça os gráficos de bode para GH(s)=K(s+3)/(s(s+1)(s+2)) e seu equivalente digital, com T=0.1s no mesmo gráfico. </a:t>
            </a:r>
          </a:p>
          <a:p>
            <a:pPr eaLnBrk="1" hangingPunct="1"/>
            <a:r>
              <a:rPr lang="en-US"/>
              <a:t>GH deverá estar em vermelho, e ser tracejada</a:t>
            </a:r>
          </a:p>
          <a:p>
            <a:pPr eaLnBrk="1" hangingPunct="1"/>
            <a:r>
              <a:rPr lang="en-US"/>
              <a:t>GHz deverá estar em azul, e estar pontilhada</a:t>
            </a:r>
          </a:p>
          <a:p>
            <a:pPr eaLnBrk="1" hangingPunct="1"/>
            <a:r>
              <a:rPr lang="en-US"/>
              <a:t> GH=tf([1 3],poly([0 -1 -2])); </a:t>
            </a:r>
          </a:p>
          <a:p>
            <a:pPr eaLnBrk="1" hangingPunct="1"/>
            <a:r>
              <a:rPr lang="en-US"/>
              <a:t> GHz = c2d(GH,0.1);</a:t>
            </a:r>
          </a:p>
          <a:p>
            <a:pPr eaLnBrk="1" hangingPunct="1"/>
            <a:r>
              <a:rPr lang="en-US"/>
              <a:t> bode(GH,’r--’,GHz,’b.’); grid on;</a:t>
            </a:r>
          </a:p>
          <a:p>
            <a:pPr eaLnBrk="1" hangingPunct="1"/>
            <a:r>
              <a:rPr lang="en-US"/>
              <a:t>Gráfico no próximo slide</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ítulo 1"/>
          <p:cNvSpPr>
            <a:spLocks noGrp="1"/>
          </p:cNvSpPr>
          <p:nvPr>
            <p:ph type="title"/>
          </p:nvPr>
        </p:nvSpPr>
        <p:spPr/>
        <p:txBody>
          <a:bodyPr/>
          <a:lstStyle/>
          <a:p>
            <a:pPr eaLnBrk="1" hangingPunct="1"/>
            <a:r>
              <a:rPr lang="en-US"/>
              <a:t>Gráfico de </a:t>
            </a:r>
            <a:r>
              <a:rPr lang="en-US">
                <a:solidFill>
                  <a:srgbClr val="FF0000"/>
                </a:solidFill>
              </a:rPr>
              <a:t>GH</a:t>
            </a:r>
            <a:r>
              <a:rPr lang="en-US"/>
              <a:t> e </a:t>
            </a:r>
            <a:r>
              <a:rPr lang="en-US">
                <a:solidFill>
                  <a:srgbClr val="000099"/>
                </a:solidFill>
              </a:rPr>
              <a:t>GHz</a:t>
            </a:r>
            <a:endParaRPr lang="pt-BR">
              <a:solidFill>
                <a:srgbClr val="000099"/>
              </a:solidFill>
            </a:endParaRPr>
          </a:p>
        </p:txBody>
      </p:sp>
      <p:pic>
        <p:nvPicPr>
          <p:cNvPr id="98306" name="Picture 2"/>
          <p:cNvPicPr>
            <a:picLocks noChangeAspect="1" noChangeArrowheads="1"/>
          </p:cNvPicPr>
          <p:nvPr/>
        </p:nvPicPr>
        <p:blipFill>
          <a:blip r:embed="rId2"/>
          <a:srcRect/>
          <a:stretch>
            <a:fillRect/>
          </a:stretch>
        </p:blipFill>
        <p:spPr bwMode="auto">
          <a:xfrm>
            <a:off x="809625" y="700088"/>
            <a:ext cx="8429625" cy="5943600"/>
          </a:xfrm>
          <a:prstGeom prst="rect">
            <a:avLst/>
          </a:prstGeom>
          <a:noFill/>
          <a:ln w="9525">
            <a:noFill/>
            <a:miter lim="800000"/>
            <a:headEnd/>
            <a:tailEnd/>
          </a:ln>
        </p:spPr>
      </p:pic>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271463" y="260350"/>
            <a:ext cx="9363075" cy="1320800"/>
          </a:xfrm>
          <a:prstGeom prst="rect">
            <a:avLst/>
          </a:prstGeom>
          <a:noFill/>
          <a:ln w="9525">
            <a:noFill/>
            <a:round/>
            <a:headEnd/>
            <a:tailEnd/>
          </a:ln>
          <a:effectLst/>
        </p:spPr>
        <p:txBody>
          <a:bodyPr lIns="90000" tIns="46800" rIns="90000" bIns="46800">
            <a:spAutoFit/>
          </a:bodyPr>
          <a:lstStyle/>
          <a:p>
            <a:pPr defTabSz="449263">
              <a:spcBef>
                <a:spcPts val="112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err="1">
                <a:solidFill>
                  <a:srgbClr val="000000"/>
                </a:solidFill>
                <a:effectLst>
                  <a:outerShdw blurRad="38100" dist="38100" dir="2700000" algn="tl">
                    <a:srgbClr val="C0C0C0"/>
                  </a:outerShdw>
                </a:effectLst>
                <a:latin typeface="Arial" charset="0"/>
                <a:cs typeface="+mn-cs"/>
              </a:rPr>
              <a:t>Exemplo</a:t>
            </a:r>
            <a:r>
              <a:rPr lang="en-GB" sz="1800" dirty="0">
                <a:solidFill>
                  <a:srgbClr val="000000"/>
                </a:solidFill>
                <a:effectLst>
                  <a:outerShdw blurRad="38100" dist="38100" dir="2700000" algn="tl">
                    <a:srgbClr val="C0C0C0"/>
                  </a:outerShdw>
                </a:effectLst>
                <a:latin typeface="Arial" charset="0"/>
                <a:cs typeface="+mn-cs"/>
              </a:rPr>
              <a:t> 10.3 – RESOLUÇÃO VIA PROGRAMAÇÃO NO MATLAB		</a:t>
            </a:r>
            <a:r>
              <a:rPr lang="en-GB" sz="1800" dirty="0" err="1">
                <a:solidFill>
                  <a:srgbClr val="000000"/>
                </a:solidFill>
                <a:effectLst>
                  <a:outerShdw blurRad="38100" dist="38100" dir="2700000" algn="tl">
                    <a:srgbClr val="C0C0C0"/>
                  </a:outerShdw>
                </a:effectLst>
                <a:latin typeface="Arial" charset="0"/>
                <a:cs typeface="+mn-cs"/>
              </a:rPr>
              <a:t>pág</a:t>
            </a:r>
            <a:r>
              <a:rPr lang="en-GB" sz="1800" dirty="0">
                <a:solidFill>
                  <a:srgbClr val="000000"/>
                </a:solidFill>
                <a:effectLst>
                  <a:outerShdw blurRad="38100" dist="38100" dir="2700000" algn="tl">
                    <a:srgbClr val="C0C0C0"/>
                  </a:outerShdw>
                </a:effectLst>
                <a:latin typeface="Arial" charset="0"/>
                <a:cs typeface="+mn-cs"/>
              </a:rPr>
              <a:t>. 435</a:t>
            </a:r>
          </a:p>
          <a:p>
            <a:pPr algn="just" defTabSz="449263">
              <a:spcBef>
                <a:spcPts val="1063"/>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700" dirty="0" err="1">
                <a:solidFill>
                  <a:srgbClr val="000000"/>
                </a:solidFill>
                <a:latin typeface="Arial" charset="0"/>
                <a:cs typeface="+mn-cs"/>
              </a:rPr>
              <a:t>Gráficos</a:t>
            </a:r>
            <a:r>
              <a:rPr lang="en-GB" sz="1700" dirty="0">
                <a:solidFill>
                  <a:srgbClr val="000000"/>
                </a:solidFill>
                <a:latin typeface="Arial" charset="0"/>
                <a:cs typeface="+mn-cs"/>
              </a:rPr>
              <a:t> de Bode de </a:t>
            </a:r>
            <a:r>
              <a:rPr lang="en-GB" sz="1700" dirty="0" err="1">
                <a:solidFill>
                  <a:srgbClr val="000000"/>
                </a:solidFill>
                <a:latin typeface="Arial" charset="0"/>
                <a:cs typeface="+mn-cs"/>
              </a:rPr>
              <a:t>funções</a:t>
            </a:r>
            <a:r>
              <a:rPr lang="en-GB" sz="1700" dirty="0">
                <a:solidFill>
                  <a:srgbClr val="000000"/>
                </a:solidFill>
                <a:latin typeface="Arial" charset="0"/>
                <a:cs typeface="+mn-cs"/>
              </a:rPr>
              <a:t> </a:t>
            </a:r>
            <a:r>
              <a:rPr lang="en-GB" sz="1700" dirty="0" err="1">
                <a:solidFill>
                  <a:srgbClr val="000000"/>
                </a:solidFill>
                <a:latin typeface="Arial" charset="0"/>
                <a:cs typeface="+mn-cs"/>
              </a:rPr>
              <a:t>racionais</a:t>
            </a:r>
            <a:r>
              <a:rPr lang="en-GB" sz="1700" dirty="0">
                <a:solidFill>
                  <a:srgbClr val="000000"/>
                </a:solidFill>
                <a:latin typeface="Arial" charset="0"/>
                <a:cs typeface="+mn-cs"/>
              </a:rPr>
              <a:t> com </a:t>
            </a:r>
            <a:r>
              <a:rPr lang="en-GB" sz="1700" dirty="0" err="1">
                <a:solidFill>
                  <a:srgbClr val="000000"/>
                </a:solidFill>
                <a:latin typeface="Arial" charset="0"/>
                <a:cs typeface="+mn-cs"/>
              </a:rPr>
              <a:t>fatores</a:t>
            </a:r>
            <a:r>
              <a:rPr lang="en-GB" sz="1700" dirty="0">
                <a:solidFill>
                  <a:srgbClr val="000000"/>
                </a:solidFill>
                <a:latin typeface="Arial" charset="0"/>
                <a:cs typeface="+mn-cs"/>
              </a:rPr>
              <a:t> de </a:t>
            </a:r>
            <a:r>
              <a:rPr lang="en-GB" sz="1700" dirty="0" err="1">
                <a:solidFill>
                  <a:srgbClr val="000000"/>
                </a:solidFill>
                <a:latin typeface="Arial" charset="0"/>
                <a:cs typeface="+mn-cs"/>
              </a:rPr>
              <a:t>primeira</a:t>
            </a:r>
            <a:r>
              <a:rPr lang="en-GB" sz="1700" dirty="0">
                <a:solidFill>
                  <a:srgbClr val="000000"/>
                </a:solidFill>
                <a:latin typeface="Arial" charset="0"/>
                <a:cs typeface="+mn-cs"/>
              </a:rPr>
              <a:t> e de </a:t>
            </a:r>
            <a:r>
              <a:rPr lang="en-GB" sz="1700" dirty="0" err="1">
                <a:solidFill>
                  <a:srgbClr val="000000"/>
                </a:solidFill>
                <a:latin typeface="Arial" charset="0"/>
                <a:cs typeface="+mn-cs"/>
              </a:rPr>
              <a:t>segunda</a:t>
            </a:r>
            <a:r>
              <a:rPr lang="en-GB" sz="1700" dirty="0">
                <a:solidFill>
                  <a:srgbClr val="000000"/>
                </a:solidFill>
                <a:latin typeface="Arial" charset="0"/>
                <a:cs typeface="+mn-cs"/>
              </a:rPr>
              <a:t> </a:t>
            </a:r>
            <a:r>
              <a:rPr lang="en-GB" sz="1700" dirty="0" err="1">
                <a:solidFill>
                  <a:srgbClr val="000000"/>
                </a:solidFill>
                <a:latin typeface="Arial" charset="0"/>
                <a:cs typeface="+mn-cs"/>
              </a:rPr>
              <a:t>ordem</a:t>
            </a:r>
            <a:endParaRPr lang="en-GB" sz="1700" dirty="0">
              <a:solidFill>
                <a:srgbClr val="000000"/>
              </a:solidFill>
              <a:latin typeface="Arial" charset="0"/>
              <a:cs typeface="+mn-cs"/>
            </a:endParaRPr>
          </a:p>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err="1">
                <a:solidFill>
                  <a:srgbClr val="000000"/>
                </a:solidFill>
                <a:latin typeface="Arial" charset="0"/>
                <a:cs typeface="+mn-cs"/>
              </a:rPr>
              <a:t>Esboce</a:t>
            </a:r>
            <a:r>
              <a:rPr lang="en-GB" sz="1400" dirty="0">
                <a:solidFill>
                  <a:srgbClr val="000000"/>
                </a:solidFill>
                <a:latin typeface="Arial" charset="0"/>
                <a:cs typeface="+mn-cs"/>
              </a:rPr>
              <a:t> </a:t>
            </a:r>
            <a:r>
              <a:rPr lang="en-GB" sz="1400" dirty="0" err="1">
                <a:solidFill>
                  <a:srgbClr val="000000"/>
                </a:solidFill>
                <a:latin typeface="Arial" charset="0"/>
                <a:cs typeface="+mn-cs"/>
              </a:rPr>
              <a:t>os</a:t>
            </a:r>
            <a:r>
              <a:rPr lang="en-GB" sz="1400" dirty="0">
                <a:solidFill>
                  <a:srgbClr val="000000"/>
                </a:solidFill>
                <a:latin typeface="Arial" charset="0"/>
                <a:cs typeface="+mn-cs"/>
              </a:rPr>
              <a:t> </a:t>
            </a:r>
            <a:r>
              <a:rPr lang="en-GB" sz="1400" dirty="0" err="1">
                <a:solidFill>
                  <a:srgbClr val="000000"/>
                </a:solidFill>
                <a:latin typeface="Arial" charset="0"/>
                <a:cs typeface="+mn-cs"/>
              </a:rPr>
              <a:t>gráficos</a:t>
            </a:r>
            <a:r>
              <a:rPr lang="en-GB" sz="1400" dirty="0">
                <a:solidFill>
                  <a:srgbClr val="000000"/>
                </a:solidFill>
                <a:latin typeface="Arial" charset="0"/>
                <a:cs typeface="+mn-cs"/>
              </a:rPr>
              <a:t> </a:t>
            </a:r>
            <a:r>
              <a:rPr lang="en-GB" sz="1400" dirty="0" err="1">
                <a:solidFill>
                  <a:srgbClr val="000000"/>
                </a:solidFill>
                <a:latin typeface="Arial" charset="0"/>
                <a:cs typeface="+mn-cs"/>
              </a:rPr>
              <a:t>logarítmicos</a:t>
            </a:r>
            <a:r>
              <a:rPr lang="en-GB" sz="1400" dirty="0">
                <a:solidFill>
                  <a:srgbClr val="000000"/>
                </a:solidFill>
                <a:latin typeface="Arial" charset="0"/>
                <a:cs typeface="+mn-cs"/>
              </a:rPr>
              <a:t> de magnitude e </a:t>
            </a:r>
            <a:r>
              <a:rPr lang="en-GB" sz="1400" dirty="0" err="1">
                <a:solidFill>
                  <a:srgbClr val="000000"/>
                </a:solidFill>
                <a:latin typeface="Arial" charset="0"/>
                <a:cs typeface="+mn-cs"/>
              </a:rPr>
              <a:t>fase</a:t>
            </a:r>
            <a:r>
              <a:rPr lang="en-GB" sz="1400" dirty="0">
                <a:solidFill>
                  <a:srgbClr val="000000"/>
                </a:solidFill>
                <a:latin typeface="Arial" charset="0"/>
                <a:cs typeface="+mn-cs"/>
              </a:rPr>
              <a:t> de G(s) </a:t>
            </a:r>
            <a:r>
              <a:rPr lang="en-GB" sz="1400" dirty="0" err="1">
                <a:solidFill>
                  <a:srgbClr val="000000"/>
                </a:solidFill>
                <a:latin typeface="Arial" charset="0"/>
                <a:cs typeface="+mn-cs"/>
              </a:rPr>
              <a:t>para</a:t>
            </a:r>
            <a:r>
              <a:rPr lang="en-GB" sz="1400" dirty="0">
                <a:solidFill>
                  <a:srgbClr val="000000"/>
                </a:solidFill>
                <a:latin typeface="Arial" charset="0"/>
                <a:cs typeface="+mn-cs"/>
              </a:rPr>
              <a:t> o </a:t>
            </a:r>
            <a:r>
              <a:rPr lang="en-GB" sz="1400" dirty="0" err="1">
                <a:solidFill>
                  <a:srgbClr val="000000"/>
                </a:solidFill>
                <a:latin typeface="Arial" charset="0"/>
                <a:cs typeface="+mn-cs"/>
              </a:rPr>
              <a:t>sistema</a:t>
            </a:r>
            <a:r>
              <a:rPr lang="en-GB" sz="1400" dirty="0">
                <a:solidFill>
                  <a:srgbClr val="000000"/>
                </a:solidFill>
                <a:latin typeface="Arial" charset="0"/>
                <a:cs typeface="+mn-cs"/>
              </a:rPr>
              <a:t> com </a:t>
            </a:r>
            <a:r>
              <a:rPr lang="en-GB" sz="1400" dirty="0" err="1">
                <a:solidFill>
                  <a:srgbClr val="000000"/>
                </a:solidFill>
                <a:latin typeface="Arial" charset="0"/>
                <a:cs typeface="+mn-cs"/>
              </a:rPr>
              <a:t>realimentação</a:t>
            </a:r>
            <a:r>
              <a:rPr lang="en-GB" sz="1400" dirty="0">
                <a:solidFill>
                  <a:srgbClr val="000000"/>
                </a:solidFill>
                <a:latin typeface="Arial" charset="0"/>
                <a:cs typeface="+mn-cs"/>
              </a:rPr>
              <a:t> </a:t>
            </a:r>
            <a:r>
              <a:rPr lang="en-GB" sz="1400" dirty="0" err="1">
                <a:solidFill>
                  <a:srgbClr val="000000"/>
                </a:solidFill>
                <a:latin typeface="Arial" charset="0"/>
                <a:cs typeface="+mn-cs"/>
              </a:rPr>
              <a:t>unitária</a:t>
            </a:r>
            <a:r>
              <a:rPr lang="en-GB" sz="1400" dirty="0">
                <a:solidFill>
                  <a:srgbClr val="000000"/>
                </a:solidFill>
                <a:latin typeface="Arial" charset="0"/>
                <a:cs typeface="+mn-cs"/>
              </a:rPr>
              <a:t> </a:t>
            </a:r>
            <a:r>
              <a:rPr lang="en-GB" sz="1400" dirty="0" err="1">
                <a:solidFill>
                  <a:srgbClr val="000000"/>
                </a:solidFill>
                <a:latin typeface="Arial" charset="0"/>
                <a:cs typeface="+mn-cs"/>
              </a:rPr>
              <a:t>mostrado</a:t>
            </a:r>
            <a:r>
              <a:rPr lang="en-GB" sz="1400" dirty="0">
                <a:solidFill>
                  <a:srgbClr val="000000"/>
                </a:solidFill>
                <a:latin typeface="Arial" charset="0"/>
                <a:cs typeface="+mn-cs"/>
              </a:rPr>
              <a:t> </a:t>
            </a:r>
            <a:r>
              <a:rPr lang="en-GB" sz="1400" dirty="0" err="1">
                <a:solidFill>
                  <a:srgbClr val="000000"/>
                </a:solidFill>
                <a:latin typeface="Arial" charset="0"/>
                <a:cs typeface="+mn-cs"/>
              </a:rPr>
              <a:t>na</a:t>
            </a:r>
            <a:r>
              <a:rPr lang="en-GB" sz="1400" dirty="0">
                <a:solidFill>
                  <a:srgbClr val="000000"/>
                </a:solidFill>
                <a:latin typeface="Arial" charset="0"/>
                <a:cs typeface="+mn-cs"/>
              </a:rPr>
              <a:t> Fig. 10.10, </a:t>
            </a:r>
            <a:r>
              <a:rPr lang="en-GB" sz="1400" dirty="0" err="1">
                <a:solidFill>
                  <a:srgbClr val="000000"/>
                </a:solidFill>
                <a:latin typeface="Arial" charset="0"/>
                <a:cs typeface="+mn-cs"/>
              </a:rPr>
              <a:t>onde</a:t>
            </a:r>
            <a:r>
              <a:rPr lang="en-GB" sz="1400" dirty="0">
                <a:solidFill>
                  <a:srgbClr val="000000"/>
                </a:solidFill>
                <a:latin typeface="Arial" charset="0"/>
                <a:cs typeface="+mn-cs"/>
              </a:rPr>
              <a:t> G(s) = (s+3)/[(s+2)(s</a:t>
            </a:r>
            <a:r>
              <a:rPr lang="en-GB" sz="1400" baseline="30000" dirty="0">
                <a:solidFill>
                  <a:srgbClr val="000000"/>
                </a:solidFill>
                <a:latin typeface="Arial" charset="0"/>
                <a:cs typeface="+mn-cs"/>
              </a:rPr>
              <a:t>2</a:t>
            </a:r>
            <a:r>
              <a:rPr lang="en-GB" sz="1400" dirty="0">
                <a:solidFill>
                  <a:srgbClr val="000000"/>
                </a:solidFill>
                <a:latin typeface="Arial" charset="0"/>
                <a:cs typeface="+mn-cs"/>
              </a:rPr>
              <a:t>+2s+25)].</a:t>
            </a:r>
          </a:p>
        </p:txBody>
      </p:sp>
      <p:sp>
        <p:nvSpPr>
          <p:cNvPr id="3075" name="Rectangle 2"/>
          <p:cNvSpPr>
            <a:spLocks noChangeArrowheads="1"/>
          </p:cNvSpPr>
          <p:nvPr/>
        </p:nvSpPr>
        <p:spPr bwMode="auto">
          <a:xfrm>
            <a:off x="2457450" y="1987550"/>
            <a:ext cx="858838" cy="576263"/>
          </a:xfrm>
          <a:prstGeom prst="rect">
            <a:avLst/>
          </a:prstGeom>
          <a:solidFill>
            <a:srgbClr val="BBE0E3"/>
          </a:solidFill>
          <a:ln w="9360">
            <a:solidFill>
              <a:srgbClr val="000000"/>
            </a:solidFill>
            <a:miter lim="800000"/>
            <a:headEnd/>
            <a:tailEnd/>
          </a:ln>
        </p:spPr>
        <p:txBody>
          <a:bodyPr wrap="none" anchor="ct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3076" name="Oval 3"/>
          <p:cNvSpPr>
            <a:spLocks noChangeArrowheads="1"/>
          </p:cNvSpPr>
          <p:nvPr/>
        </p:nvSpPr>
        <p:spPr bwMode="auto">
          <a:xfrm>
            <a:off x="1755775" y="2132013"/>
            <a:ext cx="311150" cy="288925"/>
          </a:xfrm>
          <a:prstGeom prst="ellipse">
            <a:avLst/>
          </a:prstGeom>
          <a:solidFill>
            <a:srgbClr val="BBE0E3"/>
          </a:solidFill>
          <a:ln w="9360">
            <a:solidFill>
              <a:srgbClr val="000000"/>
            </a:solidFill>
            <a:miter lim="800000"/>
            <a:headEnd/>
            <a:tailEnd/>
          </a:ln>
        </p:spPr>
        <p:txBody>
          <a:bodyPr wrap="none" anchor="ct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3077" name="Line 4"/>
          <p:cNvSpPr>
            <a:spLocks noChangeShapeType="1"/>
          </p:cNvSpPr>
          <p:nvPr/>
        </p:nvSpPr>
        <p:spPr bwMode="auto">
          <a:xfrm flipH="1">
            <a:off x="1833563" y="2203450"/>
            <a:ext cx="158750" cy="144463"/>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3078" name="Line 5"/>
          <p:cNvSpPr>
            <a:spLocks noChangeShapeType="1"/>
          </p:cNvSpPr>
          <p:nvPr/>
        </p:nvSpPr>
        <p:spPr bwMode="auto">
          <a:xfrm>
            <a:off x="1835150" y="2203450"/>
            <a:ext cx="153988" cy="144463"/>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3079" name="Text Box 6"/>
          <p:cNvSpPr txBox="1">
            <a:spLocks noChangeArrowheads="1"/>
          </p:cNvSpPr>
          <p:nvPr/>
        </p:nvSpPr>
        <p:spPr bwMode="auto">
          <a:xfrm>
            <a:off x="2457450" y="2114550"/>
            <a:ext cx="858838" cy="309563"/>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a:solidFill>
                  <a:srgbClr val="000000"/>
                </a:solidFill>
                <a:latin typeface="Arial" pitchFamily="34" charset="0"/>
                <a:cs typeface="+mn-cs"/>
              </a:rPr>
              <a:t>G(s)</a:t>
            </a:r>
          </a:p>
        </p:txBody>
      </p:sp>
      <p:sp>
        <p:nvSpPr>
          <p:cNvPr id="3080" name="Line 7"/>
          <p:cNvSpPr>
            <a:spLocks noChangeShapeType="1"/>
          </p:cNvSpPr>
          <p:nvPr/>
        </p:nvSpPr>
        <p:spPr bwMode="auto">
          <a:xfrm>
            <a:off x="3316288" y="2276475"/>
            <a:ext cx="1168400" cy="1588"/>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3081" name="Line 8"/>
          <p:cNvSpPr>
            <a:spLocks noChangeShapeType="1"/>
          </p:cNvSpPr>
          <p:nvPr/>
        </p:nvSpPr>
        <p:spPr bwMode="auto">
          <a:xfrm>
            <a:off x="2068513" y="2276475"/>
            <a:ext cx="388937" cy="1588"/>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3082" name="Line 9"/>
          <p:cNvSpPr>
            <a:spLocks noChangeShapeType="1"/>
          </p:cNvSpPr>
          <p:nvPr/>
        </p:nvSpPr>
        <p:spPr bwMode="auto">
          <a:xfrm>
            <a:off x="1052513" y="2276475"/>
            <a:ext cx="701675" cy="1588"/>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3083" name="Line 10"/>
          <p:cNvSpPr>
            <a:spLocks noChangeShapeType="1"/>
          </p:cNvSpPr>
          <p:nvPr/>
        </p:nvSpPr>
        <p:spPr bwMode="auto">
          <a:xfrm>
            <a:off x="3783013" y="2276475"/>
            <a:ext cx="1587" cy="574675"/>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3084" name="Line 11"/>
          <p:cNvSpPr>
            <a:spLocks noChangeShapeType="1"/>
          </p:cNvSpPr>
          <p:nvPr/>
        </p:nvSpPr>
        <p:spPr bwMode="auto">
          <a:xfrm flipH="1">
            <a:off x="1909763" y="2851150"/>
            <a:ext cx="1874837" cy="1588"/>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3085" name="Line 12"/>
          <p:cNvSpPr>
            <a:spLocks noChangeShapeType="1"/>
          </p:cNvSpPr>
          <p:nvPr/>
        </p:nvSpPr>
        <p:spPr bwMode="auto">
          <a:xfrm flipV="1">
            <a:off x="1911350" y="2417763"/>
            <a:ext cx="1588" cy="434975"/>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3086" name="Text Box 13"/>
          <p:cNvSpPr txBox="1">
            <a:spLocks noChangeArrowheads="1"/>
          </p:cNvSpPr>
          <p:nvPr/>
        </p:nvSpPr>
        <p:spPr bwMode="auto">
          <a:xfrm>
            <a:off x="974725" y="1916113"/>
            <a:ext cx="858838" cy="309562"/>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a:solidFill>
                  <a:srgbClr val="000000"/>
                </a:solidFill>
                <a:latin typeface="Arial" pitchFamily="34" charset="0"/>
                <a:cs typeface="+mn-cs"/>
              </a:rPr>
              <a:t>R(s)</a:t>
            </a:r>
          </a:p>
        </p:txBody>
      </p:sp>
      <p:sp>
        <p:nvSpPr>
          <p:cNvPr id="3087" name="Text Box 14"/>
          <p:cNvSpPr txBox="1">
            <a:spLocks noChangeArrowheads="1"/>
          </p:cNvSpPr>
          <p:nvPr/>
        </p:nvSpPr>
        <p:spPr bwMode="auto">
          <a:xfrm>
            <a:off x="1520825" y="2060575"/>
            <a:ext cx="390525" cy="246063"/>
          </a:xfrm>
          <a:prstGeom prst="rect">
            <a:avLst/>
          </a:prstGeom>
          <a:noFill/>
          <a:ln w="9525">
            <a:noFill/>
            <a:round/>
            <a:headEnd/>
            <a:tailEnd/>
          </a:ln>
        </p:spPr>
        <p:txBody>
          <a:bodyPr lIns="90000" tIns="46800" rIns="90000" bIns="46800">
            <a:spAutoFit/>
          </a:bodyPr>
          <a:lstStyle/>
          <a:p>
            <a:pPr defTabSz="449263">
              <a:spcBef>
                <a:spcPts val="62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000">
                <a:solidFill>
                  <a:srgbClr val="000000"/>
                </a:solidFill>
                <a:latin typeface="Arial" pitchFamily="34" charset="0"/>
                <a:cs typeface="+mn-cs"/>
              </a:rPr>
              <a:t>+</a:t>
            </a:r>
          </a:p>
        </p:txBody>
      </p:sp>
      <p:sp>
        <p:nvSpPr>
          <p:cNvPr id="3088" name="Text Box 15"/>
          <p:cNvSpPr txBox="1">
            <a:spLocks noChangeArrowheads="1"/>
          </p:cNvSpPr>
          <p:nvPr/>
        </p:nvSpPr>
        <p:spPr bwMode="auto">
          <a:xfrm>
            <a:off x="1676400" y="2347913"/>
            <a:ext cx="390525" cy="246062"/>
          </a:xfrm>
          <a:prstGeom prst="rect">
            <a:avLst/>
          </a:prstGeom>
          <a:noFill/>
          <a:ln w="9525">
            <a:noFill/>
            <a:round/>
            <a:headEnd/>
            <a:tailEnd/>
          </a:ln>
        </p:spPr>
        <p:txBody>
          <a:bodyPr lIns="90000" tIns="46800" rIns="90000" bIns="46800">
            <a:spAutoFit/>
          </a:bodyPr>
          <a:lstStyle/>
          <a:p>
            <a:pPr defTabSz="449263">
              <a:spcBef>
                <a:spcPts val="62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000">
                <a:solidFill>
                  <a:srgbClr val="000000"/>
                </a:solidFill>
                <a:latin typeface="Arial" pitchFamily="34" charset="0"/>
                <a:cs typeface="+mn-cs"/>
              </a:rPr>
              <a:t>-</a:t>
            </a:r>
          </a:p>
        </p:txBody>
      </p:sp>
      <p:sp>
        <p:nvSpPr>
          <p:cNvPr id="3089" name="Text Box 16"/>
          <p:cNvSpPr txBox="1">
            <a:spLocks noChangeArrowheads="1"/>
          </p:cNvSpPr>
          <p:nvPr/>
        </p:nvSpPr>
        <p:spPr bwMode="auto">
          <a:xfrm>
            <a:off x="3627438" y="1916113"/>
            <a:ext cx="857250" cy="309562"/>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a:solidFill>
                  <a:srgbClr val="000000"/>
                </a:solidFill>
                <a:latin typeface="Arial" pitchFamily="34" charset="0"/>
                <a:cs typeface="+mn-cs"/>
              </a:rPr>
              <a:t>C(s)</a:t>
            </a:r>
          </a:p>
        </p:txBody>
      </p:sp>
      <p:sp>
        <p:nvSpPr>
          <p:cNvPr id="3090" name="Text Box 17"/>
          <p:cNvSpPr txBox="1">
            <a:spLocks noChangeArrowheads="1"/>
          </p:cNvSpPr>
          <p:nvPr/>
        </p:nvSpPr>
        <p:spPr bwMode="auto">
          <a:xfrm>
            <a:off x="350838" y="3860800"/>
            <a:ext cx="3743325" cy="2413000"/>
          </a:xfrm>
          <a:prstGeom prst="rect">
            <a:avLst/>
          </a:prstGeom>
          <a:noFill/>
          <a:ln w="9525">
            <a:noFill/>
            <a:round/>
            <a:headEnd/>
            <a:tailEnd/>
          </a:ln>
        </p:spPr>
        <p:txBody>
          <a:bodyPr lIns="90000" tIns="46800" rIns="90000" bIns="46800">
            <a:spAutoFit/>
          </a:bodyPr>
          <a:lstStyle/>
          <a:p>
            <a:pPr defTabSz="449263">
              <a:spcBef>
                <a:spcPts val="750"/>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'(cap10p1) Exemplo 10.3'		</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clf			</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numg=[1 3];</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deng=conv([1 2],[1 2 25]);</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G=tf(numg,deng)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grid on</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bode(G)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title('Resposta de Frequência a Malha Aberta')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[mag,fase,w]=bode(G);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pontos=[20*log10(mag(:,:))',fase(:,:)',w]</a:t>
            </a:r>
          </a:p>
          <a:p>
            <a:pPr defTabSz="449263">
              <a:spcBef>
                <a:spcPts val="750"/>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200">
              <a:solidFill>
                <a:srgbClr val="000000"/>
              </a:solidFill>
              <a:latin typeface="Arial" pitchFamily="34" charset="0"/>
              <a:cs typeface="+mn-cs"/>
            </a:endParaRPr>
          </a:p>
        </p:txBody>
      </p:sp>
      <p:sp>
        <p:nvSpPr>
          <p:cNvPr id="99346" name="Text Box 18"/>
          <p:cNvSpPr txBox="1">
            <a:spLocks noChangeArrowheads="1"/>
          </p:cNvSpPr>
          <p:nvPr/>
        </p:nvSpPr>
        <p:spPr bwMode="auto">
          <a:xfrm>
            <a:off x="4249738" y="3932238"/>
            <a:ext cx="4400550" cy="2309812"/>
          </a:xfrm>
          <a:prstGeom prst="rect">
            <a:avLst/>
          </a:prstGeom>
          <a:noFill/>
          <a:ln w="9525">
            <a:noFill/>
            <a:round/>
            <a:headEnd/>
            <a:tailEnd/>
          </a:ln>
        </p:spPr>
        <p:txBody>
          <a:bodyPr lIns="90000" tIns="46800" rIns="90000" bIns="46800">
            <a:spAutoFit/>
          </a:bodyPr>
          <a:lstStyle/>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charset="0"/>
                <a:cs typeface="MS Gothic"/>
              </a:rPr>
              <a:t>% Exibe título</a:t>
            </a:r>
          </a:p>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charset="0"/>
                <a:cs typeface="MS Gothic"/>
              </a:rPr>
              <a:t>% Apaga gráficos existentes na tela</a:t>
            </a:r>
          </a:p>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charset="0"/>
                <a:cs typeface="MS Gothic"/>
              </a:rPr>
              <a:t>% Define o numerador de G(s)</a:t>
            </a:r>
            <a:r>
              <a:rPr lang="ar-SA" sz="1200">
                <a:solidFill>
                  <a:srgbClr val="000000"/>
                </a:solidFill>
                <a:latin typeface="Arial" charset="0"/>
                <a:cs typeface="MS Gothic"/>
              </a:rPr>
              <a:t>‏</a:t>
            </a:r>
            <a:endParaRPr lang="en-GB" sz="1200">
              <a:solidFill>
                <a:srgbClr val="000000"/>
              </a:solidFill>
              <a:latin typeface="Arial" charset="0"/>
              <a:cs typeface="MS Gothic"/>
            </a:endParaRPr>
          </a:p>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charset="0"/>
                <a:cs typeface="MS Gothic"/>
              </a:rPr>
              <a:t>% Define o denominador de G(s)</a:t>
            </a:r>
            <a:r>
              <a:rPr lang="ar-SA" sz="1200">
                <a:solidFill>
                  <a:srgbClr val="000000"/>
                </a:solidFill>
                <a:latin typeface="Arial" charset="0"/>
                <a:cs typeface="MS Gothic"/>
              </a:rPr>
              <a:t>‏</a:t>
            </a:r>
            <a:endParaRPr lang="en-GB" sz="1200">
              <a:solidFill>
                <a:srgbClr val="000000"/>
              </a:solidFill>
              <a:latin typeface="Arial" charset="0"/>
              <a:cs typeface="MS Gothic"/>
            </a:endParaRPr>
          </a:p>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charset="0"/>
                <a:cs typeface="MS Gothic"/>
              </a:rPr>
              <a:t>% Exibe título</a:t>
            </a:r>
          </a:p>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charset="0"/>
                <a:cs typeface="MS Gothic"/>
              </a:rPr>
              <a:t>% Cria e mostra G(s)</a:t>
            </a:r>
            <a:r>
              <a:rPr lang="ar-SA" sz="1200">
                <a:solidFill>
                  <a:srgbClr val="000000"/>
                </a:solidFill>
                <a:latin typeface="Arial" charset="0"/>
                <a:cs typeface="MS Gothic"/>
              </a:rPr>
              <a:t>‏</a:t>
            </a:r>
            <a:endParaRPr lang="en-GB" sz="1200">
              <a:solidFill>
                <a:srgbClr val="000000"/>
              </a:solidFill>
              <a:latin typeface="Arial" charset="0"/>
              <a:cs typeface="MS Gothic"/>
            </a:endParaRPr>
          </a:p>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charset="0"/>
                <a:cs typeface="MS Gothic"/>
              </a:rPr>
              <a:t>% Ativa a grade para o gráfico de Bode</a:t>
            </a:r>
          </a:p>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charset="0"/>
                <a:cs typeface="MS Gothic"/>
              </a:rPr>
              <a:t>% Constrói um gráfico de Bode</a:t>
            </a:r>
          </a:p>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charset="0"/>
                <a:cs typeface="MS Gothic"/>
              </a:rPr>
              <a:t>% Adiciona uma legenda ao gráfico de Bode</a:t>
            </a:r>
          </a:p>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charset="0"/>
                <a:cs typeface="MS Gothic"/>
              </a:rPr>
              <a:t>% Armazena pontos do gráfico de Bode</a:t>
            </a:r>
          </a:p>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charset="0"/>
                <a:cs typeface="MS Gothic"/>
              </a:rPr>
              <a:t>% Lista pontos do gráfico de Bode com magnitude em dB</a:t>
            </a:r>
          </a:p>
          <a:p>
            <a:pPr defTabSz="449263">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200">
              <a:solidFill>
                <a:srgbClr val="000000"/>
              </a:solidFill>
              <a:latin typeface="Arial" charset="0"/>
              <a:cs typeface="MS Gothic"/>
            </a:endParaRPr>
          </a:p>
        </p:txBody>
      </p:sp>
      <p:sp>
        <p:nvSpPr>
          <p:cNvPr id="3092" name="Text Box 19"/>
          <p:cNvSpPr txBox="1">
            <a:spLocks noChangeArrowheads="1"/>
          </p:cNvSpPr>
          <p:nvPr/>
        </p:nvSpPr>
        <p:spPr bwMode="auto">
          <a:xfrm>
            <a:off x="974725" y="2879725"/>
            <a:ext cx="976313" cy="257175"/>
          </a:xfrm>
          <a:prstGeom prst="rect">
            <a:avLst/>
          </a:prstGeom>
          <a:noFill/>
          <a:ln w="9525">
            <a:noFill/>
            <a:round/>
            <a:headEnd/>
            <a:tailEnd/>
          </a:ln>
        </p:spPr>
        <p:txBody>
          <a:bodyPr lIns="90000" tIns="45000" rIns="90000" bIns="45000"/>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Fig. 10.10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1"/>
          <p:cNvPicPr>
            <a:picLocks noChangeAspect="1" noChangeArrowheads="1"/>
          </p:cNvPicPr>
          <p:nvPr/>
        </p:nvPicPr>
        <p:blipFill>
          <a:blip r:embed="rId3"/>
          <a:srcRect/>
          <a:stretch>
            <a:fillRect/>
          </a:stretch>
        </p:blipFill>
        <p:spPr bwMode="auto">
          <a:xfrm>
            <a:off x="0" y="0"/>
            <a:ext cx="9906000" cy="6858000"/>
          </a:xfrm>
          <a:prstGeom prst="rect">
            <a:avLst/>
          </a:prstGeom>
          <a:noFill/>
          <a:ln w="9525">
            <a:noFill/>
            <a:round/>
            <a:headEnd/>
            <a:tailEnd/>
          </a:ln>
        </p:spPr>
      </p:pic>
      <p:pic>
        <p:nvPicPr>
          <p:cNvPr id="101378" name="Picture 2"/>
          <p:cNvPicPr>
            <a:picLocks noChangeAspect="1" noChangeArrowheads="1"/>
          </p:cNvPicPr>
          <p:nvPr/>
        </p:nvPicPr>
        <p:blipFill>
          <a:blip r:embed="rId4"/>
          <a:srcRect/>
          <a:stretch>
            <a:fillRect/>
          </a:stretch>
        </p:blipFill>
        <p:spPr bwMode="auto">
          <a:xfrm>
            <a:off x="1443038" y="4103688"/>
            <a:ext cx="2184400" cy="1851025"/>
          </a:xfrm>
          <a:prstGeom prst="rect">
            <a:avLst/>
          </a:prstGeom>
          <a:noFill/>
          <a:ln w="9525">
            <a:noFill/>
            <a:round/>
            <a:headEnd/>
            <a:tailEnd/>
          </a:ln>
        </p:spPr>
      </p:pic>
      <p:sp>
        <p:nvSpPr>
          <p:cNvPr id="4100" name="Text Box 3"/>
          <p:cNvSpPr txBox="1">
            <a:spLocks noChangeArrowheads="1"/>
          </p:cNvSpPr>
          <p:nvPr/>
        </p:nvSpPr>
        <p:spPr bwMode="auto">
          <a:xfrm>
            <a:off x="781050" y="1800225"/>
            <a:ext cx="3509963" cy="1255713"/>
          </a:xfrm>
          <a:prstGeom prst="rect">
            <a:avLst/>
          </a:prstGeom>
          <a:noFill/>
          <a:ln w="9525">
            <a:noFill/>
            <a:round/>
            <a:headEnd/>
            <a:tailEnd/>
          </a:ln>
        </p:spPr>
        <p:txBody>
          <a:bodyPr lIns="90000" tIns="45000" rIns="90000" bIns="45000"/>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Assíntota de baixa freqüência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para jw=0</a:t>
            </a:r>
          </a:p>
          <a:p>
            <a:pPr algn="just"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G(s) = (s+3)/[(s+2)(s</a:t>
            </a:r>
            <a:r>
              <a:rPr lang="en-GB" sz="1100" baseline="30000">
                <a:solidFill>
                  <a:srgbClr val="000000"/>
                </a:solidFill>
                <a:latin typeface="Arial" pitchFamily="34" charset="0"/>
                <a:cs typeface="+mn-cs"/>
              </a:rPr>
              <a:t>2</a:t>
            </a:r>
            <a:r>
              <a:rPr lang="en-GB" sz="1100">
                <a:solidFill>
                  <a:srgbClr val="000000"/>
                </a:solidFill>
                <a:latin typeface="Arial" pitchFamily="34" charset="0"/>
                <a:cs typeface="+mn-cs"/>
              </a:rPr>
              <a:t>+2s+25)] = 3/2*25 = 3/50</a:t>
            </a:r>
          </a:p>
          <a:p>
            <a:pPr algn="just"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20*log(3/50) = </a:t>
            </a:r>
            <a:r>
              <a:rPr lang="en-GB" sz="1100" u="sng">
                <a:solidFill>
                  <a:srgbClr val="000000"/>
                </a:solidFill>
                <a:latin typeface="Arial" pitchFamily="34" charset="0"/>
                <a:cs typeface="+mn-cs"/>
              </a:rPr>
              <a:t>-24,43</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a:solidFill>
                <a:srgbClr val="000000"/>
              </a:solidFill>
              <a:latin typeface="Arial" pitchFamily="34" charset="0"/>
              <a:cs typeface="+mn-cs"/>
            </a:endParaRPr>
          </a:p>
        </p:txBody>
      </p:sp>
      <p:sp>
        <p:nvSpPr>
          <p:cNvPr id="4101" name="Line 4"/>
          <p:cNvSpPr>
            <a:spLocks noChangeShapeType="1"/>
          </p:cNvSpPr>
          <p:nvPr/>
        </p:nvSpPr>
        <p:spPr bwMode="auto">
          <a:xfrm>
            <a:off x="584200" y="1439863"/>
            <a:ext cx="390525" cy="360362"/>
          </a:xfrm>
          <a:prstGeom prst="line">
            <a:avLst/>
          </a:prstGeom>
          <a:noFill/>
          <a:ln w="9525">
            <a:solidFill>
              <a:srgbClr val="000000"/>
            </a:solidFill>
            <a:round/>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4102" name="Text Box 5"/>
          <p:cNvSpPr txBox="1">
            <a:spLocks noChangeArrowheads="1"/>
          </p:cNvSpPr>
          <p:nvPr/>
        </p:nvSpPr>
        <p:spPr bwMode="auto">
          <a:xfrm>
            <a:off x="-41275" y="1181100"/>
            <a:ext cx="625475" cy="258763"/>
          </a:xfrm>
          <a:prstGeom prst="rect">
            <a:avLst/>
          </a:prstGeom>
          <a:noFill/>
          <a:ln w="9525">
            <a:noFill/>
            <a:round/>
            <a:headEnd/>
            <a:tailEnd/>
          </a:ln>
        </p:spPr>
        <p:txBody>
          <a:bodyPr lIns="90000" tIns="45000" rIns="90000" bIns="45000"/>
          <a:lstStyle/>
          <a:p>
            <a:pPr algn="just"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900" u="sng">
                <a:solidFill>
                  <a:srgbClr val="000000"/>
                </a:solidFill>
                <a:latin typeface="Arial" pitchFamily="34" charset="0"/>
                <a:cs typeface="+mn-cs"/>
              </a:rPr>
              <a:t>-24,43</a:t>
            </a:r>
          </a:p>
        </p:txBody>
      </p:sp>
      <p:sp>
        <p:nvSpPr>
          <p:cNvPr id="101382" name="Text Box 6"/>
          <p:cNvSpPr txBox="1">
            <a:spLocks noChangeArrowheads="1"/>
          </p:cNvSpPr>
          <p:nvPr/>
        </p:nvSpPr>
        <p:spPr bwMode="auto">
          <a:xfrm>
            <a:off x="6238875" y="3779838"/>
            <a:ext cx="3509963" cy="1439862"/>
          </a:xfrm>
          <a:prstGeom prst="rect">
            <a:avLst/>
          </a:prstGeom>
          <a:noFill/>
          <a:ln w="9525">
            <a:noFill/>
            <a:round/>
            <a:headEnd/>
            <a:tailEnd/>
          </a:ln>
        </p:spPr>
        <p:txBody>
          <a:bodyPr lIns="90000" tIns="45000" rIns="90000" bIns="45000"/>
          <a:lstStyle/>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charset="0"/>
                <a:cs typeface="MS Gothic"/>
              </a:rPr>
              <a:t>G(s) = (s+3)/[(s+2)(s</a:t>
            </a:r>
            <a:r>
              <a:rPr lang="en-GB" sz="1100" baseline="30000">
                <a:solidFill>
                  <a:srgbClr val="000000"/>
                </a:solidFill>
                <a:latin typeface="Arial" charset="0"/>
                <a:cs typeface="MS Gothic"/>
              </a:rPr>
              <a:t>2</a:t>
            </a:r>
            <a:r>
              <a:rPr lang="en-GB" sz="1100">
                <a:solidFill>
                  <a:srgbClr val="000000"/>
                </a:solidFill>
                <a:latin typeface="Arial" charset="0"/>
                <a:cs typeface="MS Gothic"/>
              </a:rPr>
              <a:t>+2s+25)</a:t>
            </a:r>
            <a:r>
              <a:rPr lang="ar-SA" sz="1100">
                <a:solidFill>
                  <a:srgbClr val="000000"/>
                </a:solidFill>
                <a:latin typeface="Arial" charset="0"/>
                <a:cs typeface="MS Gothic"/>
              </a:rPr>
              <a:t>‏</a:t>
            </a:r>
            <a:endParaRPr lang="en-GB" sz="1100">
              <a:solidFill>
                <a:srgbClr val="000000"/>
              </a:solidFill>
              <a:latin typeface="Arial" charset="0"/>
              <a:cs typeface="MS Gothic"/>
            </a:endParaRPr>
          </a:p>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charset="0"/>
                <a:cs typeface="MS Gothic"/>
              </a:rPr>
              <a:t>        = (s-Z</a:t>
            </a:r>
            <a:r>
              <a:rPr lang="en-GB" sz="1100" baseline="-25000">
                <a:solidFill>
                  <a:srgbClr val="000000"/>
                </a:solidFill>
                <a:latin typeface="Arial" charset="0"/>
                <a:cs typeface="MS Gothic"/>
              </a:rPr>
              <a:t>1</a:t>
            </a:r>
            <a:r>
              <a:rPr lang="en-GB" sz="1100">
                <a:solidFill>
                  <a:srgbClr val="000000"/>
                </a:solidFill>
                <a:latin typeface="Arial" charset="0"/>
                <a:cs typeface="MS Gothic"/>
              </a:rPr>
              <a:t>)/[(s+P</a:t>
            </a:r>
            <a:r>
              <a:rPr lang="en-GB" sz="1100" baseline="-25000">
                <a:solidFill>
                  <a:srgbClr val="000000"/>
                </a:solidFill>
                <a:latin typeface="Arial" charset="0"/>
                <a:cs typeface="MS Gothic"/>
              </a:rPr>
              <a:t>1</a:t>
            </a:r>
            <a:r>
              <a:rPr lang="en-GB" sz="1100">
                <a:solidFill>
                  <a:srgbClr val="000000"/>
                </a:solidFill>
                <a:latin typeface="Arial" charset="0"/>
                <a:cs typeface="MS Gothic"/>
              </a:rPr>
              <a:t>)(s</a:t>
            </a:r>
            <a:r>
              <a:rPr lang="en-GB" sz="1100" baseline="30000">
                <a:solidFill>
                  <a:srgbClr val="000000"/>
                </a:solidFill>
                <a:latin typeface="Arial" charset="0"/>
                <a:cs typeface="MS Gothic"/>
              </a:rPr>
              <a:t>2</a:t>
            </a:r>
            <a:r>
              <a:rPr lang="en-GB" sz="1100">
                <a:solidFill>
                  <a:srgbClr val="000000"/>
                </a:solidFill>
                <a:latin typeface="Arial" charset="0"/>
                <a:cs typeface="MS Gothic"/>
              </a:rPr>
              <a:t>+2ζω</a:t>
            </a:r>
            <a:r>
              <a:rPr lang="en-GB" sz="1100" baseline="-25000">
                <a:solidFill>
                  <a:srgbClr val="000000"/>
                </a:solidFill>
                <a:latin typeface="Arial" charset="0"/>
                <a:cs typeface="MS Gothic"/>
              </a:rPr>
              <a:t>n</a:t>
            </a:r>
            <a:r>
              <a:rPr lang="en-GB" sz="1100">
                <a:solidFill>
                  <a:srgbClr val="000000"/>
                </a:solidFill>
                <a:latin typeface="Arial" charset="0"/>
                <a:cs typeface="MS Gothic"/>
              </a:rPr>
              <a:t>s+ω</a:t>
            </a:r>
            <a:r>
              <a:rPr lang="en-GB" sz="1100" baseline="-25000">
                <a:solidFill>
                  <a:srgbClr val="000000"/>
                </a:solidFill>
                <a:latin typeface="Arial" charset="0"/>
                <a:cs typeface="MS Gothic"/>
              </a:rPr>
              <a:t>n</a:t>
            </a:r>
            <a:r>
              <a:rPr lang="en-GB" sz="1100" baseline="33000">
                <a:solidFill>
                  <a:srgbClr val="000000"/>
                </a:solidFill>
                <a:latin typeface="Arial" charset="0"/>
                <a:cs typeface="MS Gothic"/>
              </a:rPr>
              <a:t>2</a:t>
            </a:r>
            <a:r>
              <a:rPr lang="en-GB" sz="1100">
                <a:solidFill>
                  <a:srgbClr val="000000"/>
                </a:solidFill>
                <a:latin typeface="Arial" charset="0"/>
                <a:cs typeface="MS Gothic"/>
              </a:rPr>
              <a:t>)]</a:t>
            </a:r>
          </a:p>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charset="0"/>
                <a:cs typeface="MS Gothic"/>
              </a:rPr>
              <a:t>Z</a:t>
            </a:r>
            <a:r>
              <a:rPr lang="en-GB" sz="1100" baseline="-25000">
                <a:solidFill>
                  <a:srgbClr val="000000"/>
                </a:solidFill>
                <a:latin typeface="Arial" charset="0"/>
                <a:cs typeface="MS Gothic"/>
              </a:rPr>
              <a:t>1</a:t>
            </a:r>
            <a:r>
              <a:rPr lang="en-GB" sz="1100">
                <a:solidFill>
                  <a:srgbClr val="000000"/>
                </a:solidFill>
                <a:latin typeface="Arial" charset="0"/>
                <a:cs typeface="MS Gothic"/>
              </a:rPr>
              <a:t> = 3 rad/s</a:t>
            </a:r>
          </a:p>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charset="0"/>
                <a:cs typeface="MS Gothic"/>
              </a:rPr>
              <a:t>P</a:t>
            </a:r>
            <a:r>
              <a:rPr lang="en-GB" sz="1100" baseline="-25000">
                <a:solidFill>
                  <a:srgbClr val="000000"/>
                </a:solidFill>
                <a:latin typeface="Arial" charset="0"/>
                <a:cs typeface="MS Gothic"/>
              </a:rPr>
              <a:t>1</a:t>
            </a:r>
            <a:r>
              <a:rPr lang="en-GB" sz="1100">
                <a:solidFill>
                  <a:srgbClr val="000000"/>
                </a:solidFill>
                <a:latin typeface="Arial" charset="0"/>
                <a:cs typeface="MS Gothic"/>
              </a:rPr>
              <a:t> = 2 rad/s</a:t>
            </a:r>
          </a:p>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charset="0"/>
                <a:cs typeface="MS Gothic"/>
              </a:rPr>
              <a:t>2 Pólos complexo e conjugados em 5 rad/s</a:t>
            </a:r>
          </a:p>
        </p:txBody>
      </p:sp>
      <p:sp>
        <p:nvSpPr>
          <p:cNvPr id="101383" name="Text Box 7"/>
          <p:cNvSpPr txBox="1">
            <a:spLocks noChangeArrowheads="1"/>
          </p:cNvSpPr>
          <p:nvPr/>
        </p:nvSpPr>
        <p:spPr bwMode="auto">
          <a:xfrm>
            <a:off x="4289425" y="3600450"/>
            <a:ext cx="390525" cy="280988"/>
          </a:xfrm>
          <a:prstGeom prst="rect">
            <a:avLst/>
          </a:prstGeom>
          <a:noFill/>
          <a:ln w="9525">
            <a:noFill/>
            <a:round/>
            <a:headEnd/>
            <a:tailEnd/>
          </a:ln>
        </p:spPr>
        <p:txBody>
          <a:bodyPr lIns="90000" tIns="45000" rIns="90000" bIns="45000"/>
          <a:lstStyle/>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charset="0"/>
                <a:cs typeface="MS Gothic"/>
              </a:rPr>
              <a:t>Z</a:t>
            </a:r>
            <a:r>
              <a:rPr lang="en-GB" sz="1100" baseline="-25000">
                <a:solidFill>
                  <a:srgbClr val="000000"/>
                </a:solidFill>
                <a:latin typeface="Arial" charset="0"/>
                <a:cs typeface="MS Gothic"/>
              </a:rPr>
              <a:t>1</a:t>
            </a:r>
          </a:p>
        </p:txBody>
      </p:sp>
      <p:sp>
        <p:nvSpPr>
          <p:cNvPr id="101384" name="Text Box 8"/>
          <p:cNvSpPr txBox="1">
            <a:spLocks noChangeArrowheads="1"/>
          </p:cNvSpPr>
          <p:nvPr/>
        </p:nvSpPr>
        <p:spPr bwMode="auto">
          <a:xfrm>
            <a:off x="4733925" y="3600450"/>
            <a:ext cx="531813" cy="360363"/>
          </a:xfrm>
          <a:prstGeom prst="rect">
            <a:avLst/>
          </a:prstGeom>
          <a:noFill/>
          <a:ln w="9525">
            <a:noFill/>
            <a:round/>
            <a:headEnd/>
            <a:tailEnd/>
          </a:ln>
        </p:spPr>
        <p:txBody>
          <a:bodyPr lIns="90000" tIns="45000" rIns="90000" bIns="45000"/>
          <a:lstStyle/>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charset="0"/>
                <a:cs typeface="MS Gothic"/>
              </a:rPr>
              <a:t> P</a:t>
            </a:r>
            <a:r>
              <a:rPr lang="en-GB" sz="1100" baseline="-25000">
                <a:solidFill>
                  <a:srgbClr val="000000"/>
                </a:solidFill>
                <a:latin typeface="Arial" charset="0"/>
                <a:cs typeface="MS Gothic"/>
              </a:rPr>
              <a:t>1</a:t>
            </a:r>
          </a:p>
        </p:txBody>
      </p:sp>
      <p:sp>
        <p:nvSpPr>
          <p:cNvPr id="101385" name="Text Box 9"/>
          <p:cNvSpPr txBox="1">
            <a:spLocks noChangeArrowheads="1"/>
          </p:cNvSpPr>
          <p:nvPr/>
        </p:nvSpPr>
        <p:spPr bwMode="auto">
          <a:xfrm>
            <a:off x="5303838" y="3635375"/>
            <a:ext cx="781050" cy="360363"/>
          </a:xfrm>
          <a:prstGeom prst="rect">
            <a:avLst/>
          </a:prstGeom>
          <a:noFill/>
          <a:ln w="9525">
            <a:noFill/>
            <a:round/>
            <a:headEnd/>
            <a:tailEnd/>
          </a:ln>
        </p:spPr>
        <p:txBody>
          <a:bodyPr lIns="90000" tIns="45000" rIns="90000" bIns="45000"/>
          <a:lstStyle/>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charset="0"/>
                <a:cs typeface="MS Gothic"/>
              </a:rPr>
              <a:t>5 rad/s</a:t>
            </a:r>
          </a:p>
        </p:txBody>
      </p:sp>
      <p:sp>
        <p:nvSpPr>
          <p:cNvPr id="4107" name="Text Box 10"/>
          <p:cNvSpPr txBox="1">
            <a:spLocks noChangeArrowheads="1"/>
          </p:cNvSpPr>
          <p:nvPr/>
        </p:nvSpPr>
        <p:spPr bwMode="auto">
          <a:xfrm>
            <a:off x="1443038" y="5040313"/>
            <a:ext cx="390525" cy="257175"/>
          </a:xfrm>
          <a:prstGeom prst="rect">
            <a:avLst/>
          </a:prstGeom>
          <a:noFill/>
          <a:ln w="9525">
            <a:noFill/>
            <a:round/>
            <a:headEnd/>
            <a:tailEnd/>
          </a:ln>
        </p:spPr>
        <p:txBody>
          <a:bodyPr lIns="90000" tIns="45000" rIns="90000" bIns="45000"/>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-3</a:t>
            </a:r>
          </a:p>
        </p:txBody>
      </p:sp>
      <p:sp>
        <p:nvSpPr>
          <p:cNvPr id="4108" name="Text Box 11"/>
          <p:cNvSpPr txBox="1">
            <a:spLocks noChangeArrowheads="1"/>
          </p:cNvSpPr>
          <p:nvPr/>
        </p:nvSpPr>
        <p:spPr bwMode="auto">
          <a:xfrm>
            <a:off x="1911350" y="5033963"/>
            <a:ext cx="388938" cy="257175"/>
          </a:xfrm>
          <a:prstGeom prst="rect">
            <a:avLst/>
          </a:prstGeom>
          <a:noFill/>
          <a:ln w="9525">
            <a:noFill/>
            <a:round/>
            <a:headEnd/>
            <a:tailEnd/>
          </a:ln>
        </p:spPr>
        <p:txBody>
          <a:bodyPr lIns="90000" tIns="45000" rIns="90000" bIns="45000"/>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-2</a:t>
            </a:r>
          </a:p>
        </p:txBody>
      </p:sp>
      <p:sp>
        <p:nvSpPr>
          <p:cNvPr id="4109" name="Text Box 12"/>
          <p:cNvSpPr txBox="1">
            <a:spLocks noChangeArrowheads="1"/>
          </p:cNvSpPr>
          <p:nvPr/>
        </p:nvSpPr>
        <p:spPr bwMode="auto">
          <a:xfrm>
            <a:off x="2495550" y="5040313"/>
            <a:ext cx="390525" cy="257175"/>
          </a:xfrm>
          <a:prstGeom prst="rect">
            <a:avLst/>
          </a:prstGeom>
          <a:noFill/>
          <a:ln w="9525">
            <a:noFill/>
            <a:round/>
            <a:headEnd/>
            <a:tailEnd/>
          </a:ln>
        </p:spPr>
        <p:txBody>
          <a:bodyPr lIns="90000" tIns="45000" rIns="90000" bIns="45000"/>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-1</a:t>
            </a:r>
          </a:p>
        </p:txBody>
      </p:sp>
      <p:sp>
        <p:nvSpPr>
          <p:cNvPr id="4110" name="Text Box 13"/>
          <p:cNvSpPr txBox="1">
            <a:spLocks noChangeArrowheads="1"/>
          </p:cNvSpPr>
          <p:nvPr/>
        </p:nvSpPr>
        <p:spPr bwMode="auto">
          <a:xfrm>
            <a:off x="3003550" y="5724525"/>
            <a:ext cx="388938" cy="257175"/>
          </a:xfrm>
          <a:prstGeom prst="rect">
            <a:avLst/>
          </a:prstGeom>
          <a:noFill/>
          <a:ln w="9525">
            <a:noFill/>
            <a:round/>
            <a:headEnd/>
            <a:tailEnd/>
          </a:ln>
        </p:spPr>
        <p:txBody>
          <a:bodyPr lIns="90000" tIns="45000" rIns="90000" bIns="45000"/>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-5j</a:t>
            </a:r>
          </a:p>
        </p:txBody>
      </p:sp>
      <p:sp>
        <p:nvSpPr>
          <p:cNvPr id="4111" name="Text Box 14"/>
          <p:cNvSpPr txBox="1">
            <a:spLocks noChangeArrowheads="1"/>
          </p:cNvSpPr>
          <p:nvPr/>
        </p:nvSpPr>
        <p:spPr bwMode="auto">
          <a:xfrm>
            <a:off x="3003550" y="4068763"/>
            <a:ext cx="388938" cy="257175"/>
          </a:xfrm>
          <a:prstGeom prst="rect">
            <a:avLst/>
          </a:prstGeom>
          <a:noFill/>
          <a:ln w="9525">
            <a:noFill/>
            <a:round/>
            <a:headEnd/>
            <a:tailEnd/>
          </a:ln>
        </p:spPr>
        <p:txBody>
          <a:bodyPr lIns="90000" tIns="45000" rIns="90000" bIns="45000"/>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5j</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980" y="260350"/>
            <a:ext cx="9634273" cy="533400"/>
          </a:xfrm>
        </p:spPr>
        <p:txBody>
          <a:bodyPr/>
          <a:lstStyle/>
          <a:p>
            <a:r>
              <a:rPr lang="en-US" dirty="0" err="1"/>
              <a:t>Nise</a:t>
            </a:r>
            <a:r>
              <a:rPr lang="en-US" dirty="0"/>
              <a:t>, </a:t>
            </a:r>
            <a:r>
              <a:rPr lang="en-US" dirty="0" err="1"/>
              <a:t>exemplo</a:t>
            </a:r>
            <a:r>
              <a:rPr lang="en-US" dirty="0"/>
              <a:t> 8.8, pag.324 (cont.)</a:t>
            </a:r>
            <a:endParaRPr lang="pt-BR" dirty="0"/>
          </a:p>
        </p:txBody>
      </p:sp>
      <p:sp>
        <p:nvSpPr>
          <p:cNvPr id="3" name="Espaço Reservado para Conteúdo 2"/>
          <p:cNvSpPr>
            <a:spLocks noGrp="1"/>
          </p:cNvSpPr>
          <p:nvPr>
            <p:ph idx="1"/>
          </p:nvPr>
        </p:nvSpPr>
        <p:spPr>
          <a:xfrm>
            <a:off x="116980" y="833457"/>
            <a:ext cx="9634273" cy="5381625"/>
          </a:xfrm>
        </p:spPr>
        <p:txBody>
          <a:bodyPr/>
          <a:lstStyle/>
          <a:p>
            <a:r>
              <a:rPr lang="en-US" dirty="0" err="1"/>
              <a:t>Podemos</a:t>
            </a:r>
            <a:r>
              <a:rPr lang="en-US" dirty="0"/>
              <a:t> </a:t>
            </a:r>
            <a:r>
              <a:rPr lang="en-US" dirty="0" err="1"/>
              <a:t>calcular</a:t>
            </a:r>
            <a:r>
              <a:rPr lang="en-US" dirty="0"/>
              <a:t> </a:t>
            </a:r>
            <a:r>
              <a:rPr lang="en-US" dirty="0" err="1"/>
              <a:t>os</a:t>
            </a:r>
            <a:r>
              <a:rPr lang="en-US" dirty="0"/>
              <a:t> </a:t>
            </a:r>
            <a:r>
              <a:rPr lang="en-US" dirty="0" err="1"/>
              <a:t>polos</a:t>
            </a:r>
            <a:r>
              <a:rPr lang="en-US" dirty="0"/>
              <a:t> (e </a:t>
            </a:r>
            <a:r>
              <a:rPr lang="en-US" dirty="0" err="1"/>
              <a:t>ganho</a:t>
            </a:r>
            <a:r>
              <a:rPr lang="en-US" dirty="0"/>
              <a:t>) de forma </a:t>
            </a:r>
            <a:r>
              <a:rPr lang="en-US" dirty="0" err="1"/>
              <a:t>gráfica</a:t>
            </a:r>
            <a:r>
              <a:rPr lang="en-US" dirty="0"/>
              <a:t> :</a:t>
            </a:r>
          </a:p>
          <a:p>
            <a:pPr lvl="1"/>
            <a:r>
              <a:rPr lang="en-US" dirty="0"/>
              <a:t>[</a:t>
            </a:r>
            <a:r>
              <a:rPr lang="en-US" dirty="0" err="1"/>
              <a:t>k,p</a:t>
            </a:r>
            <a:r>
              <a:rPr lang="en-US" dirty="0"/>
              <a:t>]=</a:t>
            </a:r>
            <a:r>
              <a:rPr lang="en-US" dirty="0" err="1"/>
              <a:t>rlocfind</a:t>
            </a:r>
            <a:r>
              <a:rPr lang="en-US" dirty="0"/>
              <a:t>(GH) </a:t>
            </a:r>
            <a:r>
              <a:rPr lang="en-US" dirty="0">
                <a:solidFill>
                  <a:srgbClr val="00B050"/>
                </a:solidFill>
              </a:rPr>
              <a:t>% </a:t>
            </a:r>
            <a:r>
              <a:rPr lang="en-US" dirty="0" err="1">
                <a:solidFill>
                  <a:srgbClr val="00B050"/>
                </a:solidFill>
              </a:rPr>
              <a:t>permite</a:t>
            </a:r>
            <a:r>
              <a:rPr lang="en-US" dirty="0">
                <a:solidFill>
                  <a:srgbClr val="00B050"/>
                </a:solidFill>
              </a:rPr>
              <a:t> </a:t>
            </a:r>
            <a:r>
              <a:rPr lang="en-US" dirty="0" err="1">
                <a:solidFill>
                  <a:srgbClr val="00B050"/>
                </a:solidFill>
              </a:rPr>
              <a:t>selecionar</a:t>
            </a:r>
            <a:r>
              <a:rPr lang="en-US" dirty="0">
                <a:solidFill>
                  <a:srgbClr val="00B050"/>
                </a:solidFill>
              </a:rPr>
              <a:t> um </a:t>
            </a:r>
            <a:r>
              <a:rPr lang="en-US" dirty="0" err="1">
                <a:solidFill>
                  <a:srgbClr val="00B050"/>
                </a:solidFill>
              </a:rPr>
              <a:t>ponto</a:t>
            </a:r>
            <a:r>
              <a:rPr lang="en-US" dirty="0">
                <a:solidFill>
                  <a:srgbClr val="00B050"/>
                </a:solidFill>
              </a:rPr>
              <a:t> no </a:t>
            </a:r>
            <a:r>
              <a:rPr lang="en-US" dirty="0" err="1">
                <a:solidFill>
                  <a:srgbClr val="00B050"/>
                </a:solidFill>
              </a:rPr>
              <a:t>rootlocus</a:t>
            </a:r>
            <a:r>
              <a:rPr lang="en-US" dirty="0">
                <a:solidFill>
                  <a:srgbClr val="00B050"/>
                </a:solidFill>
              </a:rPr>
              <a:t> e </a:t>
            </a:r>
            <a:r>
              <a:rPr lang="en-US" dirty="0" err="1">
                <a:solidFill>
                  <a:srgbClr val="00B050"/>
                </a:solidFill>
              </a:rPr>
              <a:t>salva</a:t>
            </a:r>
            <a:r>
              <a:rPr lang="en-US" dirty="0">
                <a:solidFill>
                  <a:srgbClr val="00B050"/>
                </a:solidFill>
              </a:rPr>
              <a:t> o </a:t>
            </a:r>
            <a:r>
              <a:rPr lang="en-US" dirty="0" err="1">
                <a:solidFill>
                  <a:srgbClr val="00B050"/>
                </a:solidFill>
              </a:rPr>
              <a:t>ganho</a:t>
            </a:r>
            <a:r>
              <a:rPr lang="en-US" dirty="0">
                <a:solidFill>
                  <a:srgbClr val="00B050"/>
                </a:solidFill>
              </a:rPr>
              <a:t> </a:t>
            </a:r>
            <a:r>
              <a:rPr lang="en-US" dirty="0" err="1">
                <a:solidFill>
                  <a:srgbClr val="00B050"/>
                </a:solidFill>
              </a:rPr>
              <a:t>em</a:t>
            </a:r>
            <a:r>
              <a:rPr lang="en-US" dirty="0">
                <a:solidFill>
                  <a:srgbClr val="00B050"/>
                </a:solidFill>
              </a:rPr>
              <a:t> </a:t>
            </a:r>
            <a:r>
              <a:rPr lang="en-US" i="1" dirty="0">
                <a:solidFill>
                  <a:srgbClr val="00B050"/>
                </a:solidFill>
              </a:rPr>
              <a:t>k</a:t>
            </a:r>
            <a:r>
              <a:rPr lang="en-US" dirty="0">
                <a:solidFill>
                  <a:srgbClr val="00B050"/>
                </a:solidFill>
              </a:rPr>
              <a:t> e </a:t>
            </a:r>
            <a:r>
              <a:rPr lang="en-US" dirty="0" err="1">
                <a:solidFill>
                  <a:srgbClr val="00B050"/>
                </a:solidFill>
              </a:rPr>
              <a:t>os</a:t>
            </a:r>
            <a:r>
              <a:rPr lang="en-US" dirty="0">
                <a:solidFill>
                  <a:srgbClr val="00B050"/>
                </a:solidFill>
              </a:rPr>
              <a:t> </a:t>
            </a:r>
            <a:r>
              <a:rPr lang="en-US" dirty="0" err="1">
                <a:solidFill>
                  <a:srgbClr val="00B050"/>
                </a:solidFill>
              </a:rPr>
              <a:t>polos</a:t>
            </a:r>
            <a:r>
              <a:rPr lang="en-US" dirty="0">
                <a:solidFill>
                  <a:srgbClr val="00B050"/>
                </a:solidFill>
              </a:rPr>
              <a:t> </a:t>
            </a:r>
            <a:r>
              <a:rPr lang="en-US" dirty="0" err="1">
                <a:solidFill>
                  <a:srgbClr val="00B050"/>
                </a:solidFill>
              </a:rPr>
              <a:t>em</a:t>
            </a:r>
            <a:r>
              <a:rPr lang="en-US" dirty="0">
                <a:solidFill>
                  <a:srgbClr val="00B050"/>
                </a:solidFill>
              </a:rPr>
              <a:t> </a:t>
            </a:r>
            <a:r>
              <a:rPr lang="en-US" i="1" dirty="0">
                <a:solidFill>
                  <a:srgbClr val="00B050"/>
                </a:solidFill>
              </a:rPr>
              <a:t>p</a:t>
            </a:r>
          </a:p>
          <a:p>
            <a:pPr lvl="1"/>
            <a:r>
              <a:rPr lang="en-US" dirty="0">
                <a:solidFill>
                  <a:schemeClr val="accent2">
                    <a:lumMod val="50000"/>
                  </a:schemeClr>
                </a:solidFill>
              </a:rPr>
              <a:t>K=5:0.01:14;rlocus(GH,K);axis([-1.5 -0.5 0.4 1]);</a:t>
            </a:r>
          </a:p>
          <a:p>
            <a:pPr lvl="1"/>
            <a:r>
              <a:rPr lang="en-US" dirty="0" err="1">
                <a:solidFill>
                  <a:schemeClr val="accent2">
                    <a:lumMod val="50000"/>
                  </a:schemeClr>
                </a:solidFill>
              </a:rPr>
              <a:t>rlocfind</a:t>
            </a:r>
            <a:r>
              <a:rPr lang="en-US" dirty="0">
                <a:solidFill>
                  <a:schemeClr val="accent2">
                    <a:lumMod val="50000"/>
                  </a:schemeClr>
                </a:solidFill>
              </a:rPr>
              <a:t>(GH);</a:t>
            </a:r>
          </a:p>
          <a:p>
            <a:pPr lvl="1"/>
            <a:r>
              <a:rPr lang="en-US" dirty="0" err="1">
                <a:solidFill>
                  <a:schemeClr val="accent2">
                    <a:lumMod val="50000"/>
                  </a:schemeClr>
                </a:solidFill>
              </a:rPr>
              <a:t>Obtemos</a:t>
            </a:r>
            <a:r>
              <a:rPr lang="en-US" dirty="0">
                <a:solidFill>
                  <a:schemeClr val="accent2">
                    <a:lumMod val="50000"/>
                  </a:schemeClr>
                </a:solidFill>
              </a:rPr>
              <a:t> </a:t>
            </a:r>
            <a:r>
              <a:rPr lang="en-US" i="1" dirty="0">
                <a:solidFill>
                  <a:schemeClr val="accent2">
                    <a:lumMod val="50000"/>
                  </a:schemeClr>
                </a:solidFill>
              </a:rPr>
              <a:t>k=</a:t>
            </a:r>
            <a:r>
              <a:rPr lang="en-US" dirty="0">
                <a:solidFill>
                  <a:schemeClr val="accent2">
                    <a:lumMod val="50000"/>
                  </a:schemeClr>
                </a:solidFill>
              </a:rPr>
              <a:t>7.28 (</a:t>
            </a:r>
            <a:r>
              <a:rPr lang="en-US" dirty="0" err="1">
                <a:solidFill>
                  <a:schemeClr val="accent2">
                    <a:lumMod val="50000"/>
                  </a:schemeClr>
                </a:solidFill>
              </a:rPr>
              <a:t>como</a:t>
            </a:r>
            <a:r>
              <a:rPr lang="en-US" dirty="0">
                <a:solidFill>
                  <a:schemeClr val="accent2">
                    <a:lumMod val="50000"/>
                  </a:schemeClr>
                </a:solidFill>
              </a:rPr>
              <a:t> </a:t>
            </a:r>
            <a:r>
              <a:rPr lang="en-US" dirty="0" err="1">
                <a:solidFill>
                  <a:schemeClr val="accent2">
                    <a:lumMod val="50000"/>
                  </a:schemeClr>
                </a:solidFill>
              </a:rPr>
              <a:t>esperado</a:t>
            </a:r>
            <a:r>
              <a:rPr lang="en-US" dirty="0">
                <a:solidFill>
                  <a:schemeClr val="accent2">
                    <a:lumMod val="50000"/>
                  </a:schemeClr>
                </a:solidFill>
              </a:rPr>
              <a:t>) e </a:t>
            </a:r>
            <a:r>
              <a:rPr lang="en-US" i="1" dirty="0">
                <a:solidFill>
                  <a:schemeClr val="accent2">
                    <a:lumMod val="50000"/>
                  </a:schemeClr>
                </a:solidFill>
              </a:rPr>
              <a:t>p = -9.26 </a:t>
            </a:r>
            <a:r>
              <a:rPr lang="en-US" dirty="0">
                <a:solidFill>
                  <a:schemeClr val="accent2">
                    <a:lumMod val="50000"/>
                  </a:schemeClr>
                </a:solidFill>
              </a:rPr>
              <a:t>(3o polo) e </a:t>
            </a:r>
            <a:r>
              <a:rPr lang="en-US" i="1" dirty="0">
                <a:solidFill>
                  <a:schemeClr val="accent2">
                    <a:lumMod val="50000"/>
                  </a:schemeClr>
                </a:solidFill>
              </a:rPr>
              <a:t>p</a:t>
            </a:r>
            <a:r>
              <a:rPr lang="en-US" i="1" baseline="-25000" dirty="0">
                <a:solidFill>
                  <a:schemeClr val="accent2">
                    <a:lumMod val="50000"/>
                  </a:schemeClr>
                </a:solidFill>
              </a:rPr>
              <a:t>1</a:t>
            </a:r>
            <a:r>
              <a:rPr lang="en-US" i="1" dirty="0">
                <a:solidFill>
                  <a:schemeClr val="accent2">
                    <a:lumMod val="50000"/>
                  </a:schemeClr>
                </a:solidFill>
              </a:rPr>
              <a:t>,</a:t>
            </a:r>
            <a:r>
              <a:rPr lang="en-US" i="1" baseline="-25000" dirty="0">
                <a:solidFill>
                  <a:schemeClr val="accent2">
                    <a:lumMod val="50000"/>
                  </a:schemeClr>
                </a:solidFill>
              </a:rPr>
              <a:t>2</a:t>
            </a:r>
            <a:r>
              <a:rPr lang="en-US" i="1" dirty="0">
                <a:solidFill>
                  <a:schemeClr val="accent2">
                    <a:lumMod val="50000"/>
                  </a:schemeClr>
                </a:solidFill>
              </a:rPr>
              <a:t> = -0.8694+/-0.6509j.</a:t>
            </a:r>
          </a:p>
          <a:p>
            <a:pPr lvl="1"/>
            <a:r>
              <a:rPr lang="en-US" dirty="0" err="1">
                <a:solidFill>
                  <a:schemeClr val="accent2">
                    <a:lumMod val="50000"/>
                  </a:schemeClr>
                </a:solidFill>
              </a:rPr>
              <a:t>Sendo</a:t>
            </a:r>
            <a:r>
              <a:rPr lang="en-US" dirty="0">
                <a:solidFill>
                  <a:schemeClr val="accent2">
                    <a:lumMod val="50000"/>
                  </a:schemeClr>
                </a:solidFill>
              </a:rPr>
              <a:t> </a:t>
            </a:r>
            <a:r>
              <a:rPr lang="en-US" dirty="0" err="1">
                <a:solidFill>
                  <a:schemeClr val="accent2">
                    <a:lumMod val="50000"/>
                  </a:schemeClr>
                </a:solidFill>
              </a:rPr>
              <a:t>assim</a:t>
            </a:r>
            <a:r>
              <a:rPr lang="en-US" dirty="0">
                <a:solidFill>
                  <a:schemeClr val="accent2">
                    <a:lumMod val="50000"/>
                  </a:schemeClr>
                </a:solidFill>
              </a:rPr>
              <a:t> Ts = 4/0.8694 e </a:t>
            </a:r>
            <a:r>
              <a:rPr lang="en-US" dirty="0" err="1">
                <a:solidFill>
                  <a:schemeClr val="accent2">
                    <a:lumMod val="50000"/>
                  </a:schemeClr>
                </a:solidFill>
              </a:rPr>
              <a:t>Tp</a:t>
            </a:r>
            <a:r>
              <a:rPr lang="en-US" dirty="0">
                <a:solidFill>
                  <a:schemeClr val="accent2">
                    <a:lumMod val="50000"/>
                  </a:schemeClr>
                </a:solidFill>
              </a:rPr>
              <a:t> = pi/0.6509</a:t>
            </a:r>
          </a:p>
          <a:p>
            <a:pPr lvl="1"/>
            <a:r>
              <a:rPr lang="en-US" dirty="0">
                <a:solidFill>
                  <a:schemeClr val="accent2">
                    <a:lumMod val="50000"/>
                  </a:schemeClr>
                </a:solidFill>
              </a:rPr>
              <a:t>Para </a:t>
            </a:r>
            <a:r>
              <a:rPr lang="en-US" dirty="0" err="1">
                <a:solidFill>
                  <a:schemeClr val="accent2">
                    <a:lumMod val="50000"/>
                  </a:schemeClr>
                </a:solidFill>
              </a:rPr>
              <a:t>calcular</a:t>
            </a:r>
            <a:r>
              <a:rPr lang="en-US" dirty="0">
                <a:solidFill>
                  <a:schemeClr val="accent2">
                    <a:lumMod val="50000"/>
                  </a:schemeClr>
                </a:solidFill>
              </a:rPr>
              <a:t>, </a:t>
            </a:r>
            <a:r>
              <a:rPr lang="en-US" dirty="0" err="1">
                <a:solidFill>
                  <a:schemeClr val="accent2">
                    <a:lumMod val="50000"/>
                  </a:schemeClr>
                </a:solidFill>
              </a:rPr>
              <a:t>mesmo</a:t>
            </a:r>
            <a:r>
              <a:rPr lang="en-US" dirty="0">
                <a:solidFill>
                  <a:schemeClr val="accent2">
                    <a:lumMod val="50000"/>
                  </a:schemeClr>
                </a:solidFill>
              </a:rPr>
              <a:t> </a:t>
            </a:r>
            <a:r>
              <a:rPr lang="en-US" dirty="0" err="1">
                <a:solidFill>
                  <a:schemeClr val="accent2">
                    <a:lumMod val="50000"/>
                  </a:schemeClr>
                </a:solidFill>
              </a:rPr>
              <a:t>processo</a:t>
            </a:r>
            <a:r>
              <a:rPr lang="en-US" dirty="0">
                <a:solidFill>
                  <a:schemeClr val="accent2">
                    <a:lumMod val="50000"/>
                  </a:schemeClr>
                </a:solidFill>
              </a:rPr>
              <a:t> do slide anterior.</a:t>
            </a:r>
          </a:p>
          <a:p>
            <a:pPr lvl="2"/>
            <a:r>
              <a:rPr lang="en-US" dirty="0">
                <a:solidFill>
                  <a:schemeClr val="accent2">
                    <a:lumMod val="50000"/>
                  </a:schemeClr>
                </a:solidFill>
              </a:rPr>
              <a:t>Ts = 4/-real(p(2)) = 4,6 e </a:t>
            </a:r>
            <a:r>
              <a:rPr lang="en-US" dirty="0" err="1">
                <a:solidFill>
                  <a:schemeClr val="accent2">
                    <a:lumMod val="50000"/>
                  </a:schemeClr>
                </a:solidFill>
              </a:rPr>
              <a:t>Tp</a:t>
            </a:r>
            <a:r>
              <a:rPr lang="en-US" dirty="0">
                <a:solidFill>
                  <a:schemeClr val="accent2">
                    <a:lumMod val="50000"/>
                  </a:schemeClr>
                </a:solidFill>
              </a:rPr>
              <a:t> = pi/</a:t>
            </a:r>
            <a:r>
              <a:rPr lang="en-US" dirty="0" err="1">
                <a:solidFill>
                  <a:schemeClr val="accent2">
                    <a:lumMod val="50000"/>
                  </a:schemeClr>
                </a:solidFill>
              </a:rPr>
              <a:t>imag</a:t>
            </a:r>
            <a:r>
              <a:rPr lang="en-US" dirty="0">
                <a:solidFill>
                  <a:schemeClr val="accent2">
                    <a:lumMod val="50000"/>
                  </a:schemeClr>
                </a:solidFill>
              </a:rPr>
              <a:t>(p(2)) = 4,83</a:t>
            </a:r>
          </a:p>
          <a:p>
            <a:pPr lvl="2"/>
            <a:r>
              <a:rPr lang="en-US" dirty="0" err="1">
                <a:solidFill>
                  <a:schemeClr val="accent2">
                    <a:lumMod val="50000"/>
                  </a:schemeClr>
                </a:solidFill>
              </a:rPr>
              <a:t>Kp</a:t>
            </a:r>
            <a:r>
              <a:rPr lang="en-US" dirty="0">
                <a:solidFill>
                  <a:schemeClr val="accent2">
                    <a:lumMod val="50000"/>
                  </a:schemeClr>
                </a:solidFill>
              </a:rPr>
              <a:t> = </a:t>
            </a:r>
            <a:r>
              <a:rPr lang="en-US" dirty="0" err="1">
                <a:solidFill>
                  <a:schemeClr val="accent2">
                    <a:lumMod val="50000"/>
                  </a:schemeClr>
                </a:solidFill>
              </a:rPr>
              <a:t>dcgain</a:t>
            </a:r>
            <a:r>
              <a:rPr lang="en-US" dirty="0">
                <a:solidFill>
                  <a:schemeClr val="accent2">
                    <a:lumMod val="50000"/>
                  </a:schemeClr>
                </a:solidFill>
              </a:rPr>
              <a:t>(GH) = infinity , logo </a:t>
            </a:r>
            <a:r>
              <a:rPr lang="en-US" dirty="0" err="1">
                <a:solidFill>
                  <a:schemeClr val="accent2">
                    <a:lumMod val="50000"/>
                  </a:schemeClr>
                </a:solidFill>
              </a:rPr>
              <a:t>Ep</a:t>
            </a:r>
            <a:r>
              <a:rPr lang="en-US" dirty="0">
                <a:solidFill>
                  <a:schemeClr val="accent2">
                    <a:lumMod val="50000"/>
                  </a:schemeClr>
                </a:solidFill>
              </a:rPr>
              <a:t> = 1/(1+Kp) = 0</a:t>
            </a:r>
          </a:p>
          <a:p>
            <a:pPr lvl="1"/>
            <a:endParaRPr lang="en-US" dirty="0">
              <a:solidFill>
                <a:schemeClr val="accent2">
                  <a:lumMod val="50000"/>
                </a:schemeClr>
              </a:solidFill>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2"/>
          <p:cNvPicPr>
            <a:picLocks noChangeAspect="1" noChangeArrowheads="1"/>
          </p:cNvPicPr>
          <p:nvPr/>
        </p:nvPicPr>
        <p:blipFill>
          <a:blip r:embed="rId2"/>
          <a:srcRect/>
          <a:stretch>
            <a:fillRect/>
          </a:stretch>
        </p:blipFill>
        <p:spPr bwMode="auto">
          <a:xfrm>
            <a:off x="3881438" y="1428750"/>
            <a:ext cx="5848350" cy="4286250"/>
          </a:xfrm>
          <a:prstGeom prst="rect">
            <a:avLst/>
          </a:prstGeom>
          <a:noFill/>
          <a:ln w="12700">
            <a:noFill/>
            <a:miter lim="800000"/>
            <a:headEnd type="none" w="sm" len="sm"/>
            <a:tailEnd type="none" w="sm" len="sm"/>
          </a:ln>
        </p:spPr>
      </p:pic>
      <p:sp>
        <p:nvSpPr>
          <p:cNvPr id="103426" name="Rectangle 8"/>
          <p:cNvSpPr>
            <a:spLocks noGrp="1" noChangeArrowheads="1"/>
          </p:cNvSpPr>
          <p:nvPr>
            <p:ph type="title"/>
          </p:nvPr>
        </p:nvSpPr>
        <p:spPr>
          <a:xfrm>
            <a:off x="452438" y="1643063"/>
            <a:ext cx="3714750" cy="4267200"/>
          </a:xfrm>
        </p:spPr>
        <p:txBody>
          <a:bodyPr/>
          <a:lstStyle/>
          <a:p>
            <a:pPr eaLnBrk="1" hangingPunct="1"/>
            <a:r>
              <a:rPr lang="en-US" sz="2800">
                <a:latin typeface="Arial" charset="0"/>
              </a:rPr>
              <a:t>Assintotas para </a:t>
            </a:r>
            <a:br>
              <a:rPr lang="en-US" sz="2800">
                <a:latin typeface="Arial" charset="0"/>
              </a:rPr>
            </a:br>
            <a:r>
              <a:rPr lang="en-US" sz="2800">
                <a:latin typeface="Arial" charset="0"/>
              </a:rPr>
              <a:t>G(s) = s</a:t>
            </a:r>
            <a:r>
              <a:rPr lang="en-US" sz="2800" baseline="30000">
                <a:latin typeface="Arial" charset="0"/>
              </a:rPr>
              <a:t>2</a:t>
            </a:r>
            <a:r>
              <a:rPr lang="en-US" sz="2800">
                <a:latin typeface="Arial" charset="0"/>
              </a:rPr>
              <a:t> +2</a:t>
            </a:r>
            <a:r>
              <a:rPr lang="el-GR" sz="2800">
                <a:latin typeface="Arial" charset="0"/>
              </a:rPr>
              <a:t>ζω</a:t>
            </a:r>
            <a:r>
              <a:rPr lang="en-US" sz="2800" baseline="-25000">
                <a:latin typeface="Arial" charset="0"/>
              </a:rPr>
              <a:t>n</a:t>
            </a:r>
            <a:r>
              <a:rPr lang="en-US" sz="2800">
                <a:latin typeface="Arial" charset="0"/>
              </a:rPr>
              <a:t> + </a:t>
            </a:r>
            <a:r>
              <a:rPr lang="el-GR" sz="2800">
                <a:latin typeface="Arial" charset="0"/>
              </a:rPr>
              <a:t>ω</a:t>
            </a:r>
            <a:r>
              <a:rPr lang="en-US" sz="2800" baseline="-25000">
                <a:latin typeface="Arial" charset="0"/>
              </a:rPr>
              <a:t>n</a:t>
            </a:r>
            <a:r>
              <a:rPr lang="en-US" sz="2800" baseline="30000">
                <a:latin typeface="Arial" charset="0"/>
              </a:rPr>
              <a:t>2</a:t>
            </a:r>
            <a:r>
              <a:rPr lang="en-US" sz="2800">
                <a:latin typeface="Arial" charset="0"/>
              </a:rPr>
              <a:t> </a:t>
            </a:r>
            <a:br>
              <a:rPr lang="en-US" sz="2800">
                <a:latin typeface="Arial" charset="0"/>
              </a:rPr>
            </a:br>
            <a:br>
              <a:rPr lang="en-US" sz="2800">
                <a:latin typeface="Arial" charset="0"/>
              </a:rPr>
            </a:br>
            <a:r>
              <a:rPr lang="en-US" sz="2800">
                <a:latin typeface="Arial" charset="0"/>
              </a:rPr>
              <a:t>a. magnitude;</a:t>
            </a:r>
            <a:br>
              <a:rPr lang="en-US" sz="2800">
                <a:latin typeface="Arial" charset="0"/>
              </a:rPr>
            </a:br>
            <a:br>
              <a:rPr lang="en-US" sz="2800">
                <a:latin typeface="Arial" charset="0"/>
              </a:rPr>
            </a:br>
            <a:r>
              <a:rPr lang="en-US" sz="2800">
                <a:latin typeface="Arial" charset="0"/>
              </a:rPr>
              <a:t>b. fase</a:t>
            </a:r>
            <a:endParaRPr lang="en-US">
              <a:latin typeface="Arial" charset="0"/>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a:xfrm>
            <a:off x="417513" y="339725"/>
            <a:ext cx="4708525" cy="5410200"/>
          </a:xfrm>
        </p:spPr>
        <p:txBody>
          <a:bodyPr/>
          <a:lstStyle/>
          <a:p>
            <a:pPr eaLnBrk="1" hangingPunct="1"/>
            <a:r>
              <a:rPr lang="en-US">
                <a:latin typeface="Arial" charset="0"/>
              </a:rPr>
              <a:t>Valores dos gráficos normalizados para magnitude e fase para G(s)=(</a:t>
            </a:r>
            <a:r>
              <a:rPr lang="en-US" i="1">
                <a:latin typeface="Arial" charset="0"/>
              </a:rPr>
              <a:t>s</a:t>
            </a:r>
            <a:r>
              <a:rPr lang="en-US" i="1" baseline="30000">
                <a:latin typeface="Arial" charset="0"/>
              </a:rPr>
              <a:t>2</a:t>
            </a:r>
            <a:r>
              <a:rPr lang="en-US" i="1">
                <a:latin typeface="Arial" charset="0"/>
              </a:rPr>
              <a:t> + </a:t>
            </a:r>
            <a:r>
              <a:rPr lang="en-US">
                <a:latin typeface="Arial" charset="0"/>
              </a:rPr>
              <a:t>2</a:t>
            </a:r>
            <a:r>
              <a:rPr lang="en-US" i="1">
                <a:latin typeface="Symbol" pitchFamily="18" charset="2"/>
              </a:rPr>
              <a:t>zw</a:t>
            </a:r>
            <a:r>
              <a:rPr lang="en-US" i="1" baseline="-25000">
                <a:latin typeface="Arial" charset="0"/>
              </a:rPr>
              <a:t>n</a:t>
            </a:r>
            <a:r>
              <a:rPr lang="en-US" i="1">
                <a:latin typeface="Arial" charset="0"/>
              </a:rPr>
              <a:t>s</a:t>
            </a:r>
            <a:r>
              <a:rPr lang="en-US">
                <a:latin typeface="Arial" charset="0"/>
              </a:rPr>
              <a:t> + </a:t>
            </a:r>
            <a:r>
              <a:rPr lang="en-US" i="1">
                <a:latin typeface="Symbol" pitchFamily="18" charset="2"/>
              </a:rPr>
              <a:t>w</a:t>
            </a:r>
            <a:r>
              <a:rPr lang="en-US" i="1" baseline="-25000">
                <a:latin typeface="Arial" charset="0"/>
              </a:rPr>
              <a:t>n</a:t>
            </a:r>
            <a:r>
              <a:rPr lang="en-US" baseline="30000">
                <a:latin typeface="Arial" charset="0"/>
              </a:rPr>
              <a:t>2</a:t>
            </a:r>
            <a:r>
              <a:rPr lang="en-US">
                <a:latin typeface="Arial" charset="0"/>
              </a:rPr>
              <a:t>). </a:t>
            </a:r>
            <a:br>
              <a:rPr lang="en-US">
                <a:latin typeface="Arial" charset="0"/>
              </a:rPr>
            </a:br>
            <a:br>
              <a:rPr lang="en-US">
                <a:latin typeface="Arial" charset="0"/>
              </a:rPr>
            </a:br>
            <a:r>
              <a:rPr lang="en-US">
                <a:latin typeface="Arial" charset="0"/>
              </a:rPr>
              <a:t>Mag = 20 log(</a:t>
            </a:r>
            <a:r>
              <a:rPr lang="en-US" i="1">
                <a:latin typeface="Arial" charset="0"/>
              </a:rPr>
              <a:t>M</a:t>
            </a:r>
            <a:r>
              <a:rPr lang="en-US">
                <a:latin typeface="Arial" charset="0"/>
              </a:rPr>
              <a:t>/</a:t>
            </a:r>
            <a:r>
              <a:rPr lang="en-US" i="1">
                <a:latin typeface="Symbol" pitchFamily="18" charset="2"/>
              </a:rPr>
              <a:t>w</a:t>
            </a:r>
            <a:r>
              <a:rPr lang="en-US" i="1" baseline="-25000">
                <a:latin typeface="Arial" charset="0"/>
              </a:rPr>
              <a:t>n</a:t>
            </a:r>
            <a:r>
              <a:rPr lang="en-US" baseline="30000">
                <a:latin typeface="Arial" charset="0"/>
              </a:rPr>
              <a:t>2</a:t>
            </a:r>
            <a:r>
              <a:rPr lang="en-US">
                <a:latin typeface="Arial" charset="0"/>
              </a:rPr>
              <a:t>) </a:t>
            </a:r>
            <a:br>
              <a:rPr lang="en-US">
                <a:latin typeface="Arial" charset="0"/>
              </a:rPr>
            </a:br>
            <a:endParaRPr lang="en-US" i="1">
              <a:latin typeface="Arial" charset="0"/>
            </a:endParaRPr>
          </a:p>
        </p:txBody>
      </p:sp>
      <p:sp>
        <p:nvSpPr>
          <p:cNvPr id="104450" name="Rectangle 3"/>
          <p:cNvSpPr>
            <a:spLocks noChangeArrowheads="1"/>
          </p:cNvSpPr>
          <p:nvPr/>
        </p:nvSpPr>
        <p:spPr bwMode="auto">
          <a:xfrm>
            <a:off x="742950" y="304800"/>
            <a:ext cx="4292600" cy="5410200"/>
          </a:xfrm>
          <a:prstGeom prst="rect">
            <a:avLst/>
          </a:prstGeom>
          <a:noFill/>
          <a:ln w="9525">
            <a:noFill/>
            <a:miter lim="800000"/>
            <a:headEnd/>
            <a:tailEnd/>
          </a:ln>
        </p:spPr>
        <p:txBody>
          <a:bodyPr lIns="92075" tIns="46038" rIns="92075" bIns="46038" anchor="ctr"/>
          <a:lstStyle/>
          <a:p>
            <a:pPr algn="ctr">
              <a:tabLst>
                <a:tab pos="3657600" algn="l"/>
              </a:tabLst>
            </a:pPr>
            <a:endParaRPr lang="pt-BR">
              <a:solidFill>
                <a:schemeClr val="tx2"/>
              </a:solidFill>
              <a:latin typeface="Arial" charset="0"/>
            </a:endParaRPr>
          </a:p>
        </p:txBody>
      </p:sp>
      <p:grpSp>
        <p:nvGrpSpPr>
          <p:cNvPr id="104451" name="Group 4"/>
          <p:cNvGrpSpPr>
            <a:grpSpLocks/>
          </p:cNvGrpSpPr>
          <p:nvPr/>
        </p:nvGrpSpPr>
        <p:grpSpPr bwMode="auto">
          <a:xfrm>
            <a:off x="4870450" y="933450"/>
            <a:ext cx="4540250" cy="5638800"/>
            <a:chOff x="2928" y="432"/>
            <a:chExt cx="2640" cy="3552"/>
          </a:xfrm>
        </p:grpSpPr>
        <p:pic>
          <p:nvPicPr>
            <p:cNvPr id="104452" name="Picture 5"/>
            <p:cNvPicPr>
              <a:picLocks noChangeAspect="1" noChangeArrowheads="1"/>
            </p:cNvPicPr>
            <p:nvPr/>
          </p:nvPicPr>
          <p:blipFill>
            <a:blip r:embed="rId2"/>
            <a:srcRect/>
            <a:stretch>
              <a:fillRect/>
            </a:stretch>
          </p:blipFill>
          <p:spPr bwMode="auto">
            <a:xfrm>
              <a:off x="2976" y="900"/>
              <a:ext cx="237" cy="3034"/>
            </a:xfrm>
            <a:prstGeom prst="rect">
              <a:avLst/>
            </a:prstGeom>
            <a:noFill/>
            <a:ln w="12700">
              <a:noFill/>
              <a:miter lim="800000"/>
              <a:headEnd type="none" w="sm" len="sm"/>
              <a:tailEnd type="none" w="sm" len="sm"/>
            </a:ln>
          </p:spPr>
        </p:pic>
        <p:pic>
          <p:nvPicPr>
            <p:cNvPr id="104453" name="Picture 6"/>
            <p:cNvPicPr>
              <a:picLocks noChangeAspect="1" noChangeArrowheads="1"/>
            </p:cNvPicPr>
            <p:nvPr/>
          </p:nvPicPr>
          <p:blipFill>
            <a:blip r:embed="rId3"/>
            <a:srcRect/>
            <a:stretch>
              <a:fillRect/>
            </a:stretch>
          </p:blipFill>
          <p:spPr bwMode="auto">
            <a:xfrm>
              <a:off x="3312" y="912"/>
              <a:ext cx="305" cy="3024"/>
            </a:xfrm>
            <a:prstGeom prst="rect">
              <a:avLst/>
            </a:prstGeom>
            <a:noFill/>
            <a:ln w="12700">
              <a:noFill/>
              <a:miter lim="800000"/>
              <a:headEnd type="none" w="sm" len="sm"/>
              <a:tailEnd type="none" w="sm" len="sm"/>
            </a:ln>
          </p:spPr>
        </p:pic>
        <p:pic>
          <p:nvPicPr>
            <p:cNvPr id="104454" name="Picture 7"/>
            <p:cNvPicPr>
              <a:picLocks noChangeAspect="1" noChangeArrowheads="1"/>
            </p:cNvPicPr>
            <p:nvPr/>
          </p:nvPicPr>
          <p:blipFill>
            <a:blip r:embed="rId4"/>
            <a:srcRect/>
            <a:stretch>
              <a:fillRect/>
            </a:stretch>
          </p:blipFill>
          <p:spPr bwMode="auto">
            <a:xfrm>
              <a:off x="3696" y="912"/>
              <a:ext cx="282" cy="3024"/>
            </a:xfrm>
            <a:prstGeom prst="rect">
              <a:avLst/>
            </a:prstGeom>
            <a:noFill/>
            <a:ln w="12700">
              <a:noFill/>
              <a:miter lim="800000"/>
              <a:headEnd type="none" w="sm" len="sm"/>
              <a:tailEnd type="none" w="sm" len="sm"/>
            </a:ln>
          </p:spPr>
        </p:pic>
        <p:grpSp>
          <p:nvGrpSpPr>
            <p:cNvPr id="104455" name="Group 8"/>
            <p:cNvGrpSpPr>
              <a:grpSpLocks/>
            </p:cNvGrpSpPr>
            <p:nvPr/>
          </p:nvGrpSpPr>
          <p:grpSpPr bwMode="auto">
            <a:xfrm>
              <a:off x="2928" y="432"/>
              <a:ext cx="2640" cy="3552"/>
              <a:chOff x="2928" y="432"/>
              <a:chExt cx="2640" cy="3552"/>
            </a:xfrm>
          </p:grpSpPr>
          <p:sp>
            <p:nvSpPr>
              <p:cNvPr id="104460" name="Line 9"/>
              <p:cNvSpPr>
                <a:spLocks noChangeShapeType="1"/>
              </p:cNvSpPr>
              <p:nvPr/>
            </p:nvSpPr>
            <p:spPr bwMode="auto">
              <a:xfrm>
                <a:off x="3264"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4461" name="Rectangle 10"/>
              <p:cNvSpPr>
                <a:spLocks noChangeArrowheads="1"/>
              </p:cNvSpPr>
              <p:nvPr/>
            </p:nvSpPr>
            <p:spPr bwMode="auto">
              <a:xfrm>
                <a:off x="2928" y="432"/>
                <a:ext cx="2640" cy="3552"/>
              </a:xfrm>
              <a:prstGeom prst="rect">
                <a:avLst/>
              </a:prstGeom>
              <a:noFill/>
              <a:ln w="12700">
                <a:solidFill>
                  <a:schemeClr val="tx1"/>
                </a:solidFill>
                <a:miter lim="800000"/>
                <a:headEnd type="none" w="sm" len="sm"/>
                <a:tailEnd type="none" w="sm" len="sm"/>
              </a:ln>
            </p:spPr>
            <p:txBody>
              <a:bodyPr wrap="none" anchor="ctr"/>
              <a:lstStyle/>
              <a:p>
                <a:pPr algn="ctr"/>
                <a:endParaRPr lang="pt-BR"/>
              </a:p>
            </p:txBody>
          </p:sp>
          <p:sp>
            <p:nvSpPr>
              <p:cNvPr id="104462" name="Line 11"/>
              <p:cNvSpPr>
                <a:spLocks noChangeShapeType="1"/>
              </p:cNvSpPr>
              <p:nvPr/>
            </p:nvSpPr>
            <p:spPr bwMode="auto">
              <a:xfrm>
                <a:off x="4032"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4463" name="Text Box 12"/>
              <p:cNvSpPr txBox="1">
                <a:spLocks noChangeArrowheads="1"/>
              </p:cNvSpPr>
              <p:nvPr/>
            </p:nvSpPr>
            <p:spPr bwMode="auto">
              <a:xfrm>
                <a:off x="2928" y="432"/>
                <a:ext cx="336" cy="271"/>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Freq.</a:t>
                </a:r>
                <a:br>
                  <a:rPr lang="en-US" sz="1400">
                    <a:latin typeface="Arial" charset="0"/>
                  </a:rPr>
                </a:br>
                <a:r>
                  <a:rPr lang="en-US" sz="1400" i="1">
                    <a:latin typeface="Symbol" pitchFamily="18" charset="2"/>
                  </a:rPr>
                  <a:t>w/w</a:t>
                </a:r>
                <a:r>
                  <a:rPr lang="en-US" sz="1400" i="1" baseline="-25000">
                    <a:latin typeface="Arial" charset="0"/>
                  </a:rPr>
                  <a:t>n</a:t>
                </a:r>
                <a:endParaRPr lang="en-US" sz="1400">
                  <a:latin typeface="Arial" charset="0"/>
                </a:endParaRPr>
              </a:p>
            </p:txBody>
          </p:sp>
          <p:sp>
            <p:nvSpPr>
              <p:cNvPr id="104464" name="Line 13"/>
              <p:cNvSpPr>
                <a:spLocks noChangeShapeType="1"/>
              </p:cNvSpPr>
              <p:nvPr/>
            </p:nvSpPr>
            <p:spPr bwMode="auto">
              <a:xfrm>
                <a:off x="2928" y="864"/>
                <a:ext cx="2640" cy="0"/>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4465" name="Text Box 14"/>
              <p:cNvSpPr txBox="1">
                <a:spLocks noChangeArrowheads="1"/>
              </p:cNvSpPr>
              <p:nvPr/>
            </p:nvSpPr>
            <p:spPr bwMode="auto">
              <a:xfrm>
                <a:off x="3264"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0.1</a:t>
                </a:r>
              </a:p>
            </p:txBody>
          </p:sp>
          <p:sp>
            <p:nvSpPr>
              <p:cNvPr id="104466" name="Text Box 15"/>
              <p:cNvSpPr txBox="1">
                <a:spLocks noChangeArrowheads="1"/>
              </p:cNvSpPr>
              <p:nvPr/>
            </p:nvSpPr>
            <p:spPr bwMode="auto">
              <a:xfrm>
                <a:off x="3648"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0.1</a:t>
                </a:r>
              </a:p>
            </p:txBody>
          </p:sp>
          <p:sp>
            <p:nvSpPr>
              <p:cNvPr id="104467" name="Text Box 16"/>
              <p:cNvSpPr txBox="1">
                <a:spLocks noChangeArrowheads="1"/>
              </p:cNvSpPr>
              <p:nvPr/>
            </p:nvSpPr>
            <p:spPr bwMode="auto">
              <a:xfrm>
                <a:off x="4032"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0.2</a:t>
                </a:r>
              </a:p>
            </p:txBody>
          </p:sp>
          <p:sp>
            <p:nvSpPr>
              <p:cNvPr id="104468" name="Text Box 17"/>
              <p:cNvSpPr txBox="1">
                <a:spLocks noChangeArrowheads="1"/>
              </p:cNvSpPr>
              <p:nvPr/>
            </p:nvSpPr>
            <p:spPr bwMode="auto">
              <a:xfrm>
                <a:off x="4416"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0.2</a:t>
                </a:r>
              </a:p>
            </p:txBody>
          </p:sp>
          <p:sp>
            <p:nvSpPr>
              <p:cNvPr id="104469" name="Line 18"/>
              <p:cNvSpPr>
                <a:spLocks noChangeShapeType="1"/>
              </p:cNvSpPr>
              <p:nvPr/>
            </p:nvSpPr>
            <p:spPr bwMode="auto">
              <a:xfrm>
                <a:off x="4800"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4470" name="Text Box 19"/>
              <p:cNvSpPr txBox="1">
                <a:spLocks noChangeArrowheads="1"/>
              </p:cNvSpPr>
              <p:nvPr/>
            </p:nvSpPr>
            <p:spPr bwMode="auto">
              <a:xfrm>
                <a:off x="4800"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0.3</a:t>
                </a:r>
              </a:p>
            </p:txBody>
          </p:sp>
          <p:sp>
            <p:nvSpPr>
              <p:cNvPr id="104471" name="Text Box 20"/>
              <p:cNvSpPr txBox="1">
                <a:spLocks noChangeArrowheads="1"/>
              </p:cNvSpPr>
              <p:nvPr/>
            </p:nvSpPr>
            <p:spPr bwMode="auto">
              <a:xfrm>
                <a:off x="5184"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0.3</a:t>
                </a:r>
              </a:p>
            </p:txBody>
          </p:sp>
        </p:grpSp>
        <p:pic>
          <p:nvPicPr>
            <p:cNvPr id="104456" name="Picture 21"/>
            <p:cNvPicPr>
              <a:picLocks noChangeAspect="1" noChangeArrowheads="1"/>
            </p:cNvPicPr>
            <p:nvPr/>
          </p:nvPicPr>
          <p:blipFill>
            <a:blip r:embed="rId5"/>
            <a:srcRect/>
            <a:stretch>
              <a:fillRect/>
            </a:stretch>
          </p:blipFill>
          <p:spPr bwMode="auto">
            <a:xfrm>
              <a:off x="4080" y="912"/>
              <a:ext cx="294" cy="3024"/>
            </a:xfrm>
            <a:prstGeom prst="rect">
              <a:avLst/>
            </a:prstGeom>
            <a:noFill/>
            <a:ln w="12700">
              <a:noFill/>
              <a:miter lim="800000"/>
              <a:headEnd type="none" w="sm" len="sm"/>
              <a:tailEnd type="none" w="sm" len="sm"/>
            </a:ln>
          </p:spPr>
        </p:pic>
        <p:pic>
          <p:nvPicPr>
            <p:cNvPr id="104457" name="Picture 22"/>
            <p:cNvPicPr>
              <a:picLocks noChangeAspect="1" noChangeArrowheads="1"/>
            </p:cNvPicPr>
            <p:nvPr/>
          </p:nvPicPr>
          <p:blipFill>
            <a:blip r:embed="rId6"/>
            <a:srcRect/>
            <a:stretch>
              <a:fillRect/>
            </a:stretch>
          </p:blipFill>
          <p:spPr bwMode="auto">
            <a:xfrm>
              <a:off x="4464" y="912"/>
              <a:ext cx="276" cy="3024"/>
            </a:xfrm>
            <a:prstGeom prst="rect">
              <a:avLst/>
            </a:prstGeom>
            <a:noFill/>
            <a:ln w="12700">
              <a:noFill/>
              <a:miter lim="800000"/>
              <a:headEnd type="none" w="sm" len="sm"/>
              <a:tailEnd type="none" w="sm" len="sm"/>
            </a:ln>
          </p:spPr>
        </p:pic>
        <p:pic>
          <p:nvPicPr>
            <p:cNvPr id="104458" name="Picture 23"/>
            <p:cNvPicPr>
              <a:picLocks noChangeAspect="1" noChangeArrowheads="1"/>
            </p:cNvPicPr>
            <p:nvPr/>
          </p:nvPicPr>
          <p:blipFill>
            <a:blip r:embed="rId7"/>
            <a:srcRect/>
            <a:stretch>
              <a:fillRect/>
            </a:stretch>
          </p:blipFill>
          <p:spPr bwMode="auto">
            <a:xfrm>
              <a:off x="4848" y="912"/>
              <a:ext cx="276" cy="3036"/>
            </a:xfrm>
            <a:prstGeom prst="rect">
              <a:avLst/>
            </a:prstGeom>
            <a:noFill/>
            <a:ln w="12700">
              <a:noFill/>
              <a:miter lim="800000"/>
              <a:headEnd type="none" w="sm" len="sm"/>
              <a:tailEnd type="none" w="sm" len="sm"/>
            </a:ln>
          </p:spPr>
        </p:pic>
        <p:pic>
          <p:nvPicPr>
            <p:cNvPr id="104459" name="Picture 24"/>
            <p:cNvPicPr>
              <a:picLocks noChangeAspect="1" noChangeArrowheads="1"/>
            </p:cNvPicPr>
            <p:nvPr/>
          </p:nvPicPr>
          <p:blipFill>
            <a:blip r:embed="rId8"/>
            <a:srcRect/>
            <a:stretch>
              <a:fillRect/>
            </a:stretch>
          </p:blipFill>
          <p:spPr bwMode="auto">
            <a:xfrm>
              <a:off x="5232" y="912"/>
              <a:ext cx="305" cy="3037"/>
            </a:xfrm>
            <a:prstGeom prst="rect">
              <a:avLst/>
            </a:prstGeom>
            <a:noFill/>
            <a:ln w="12700">
              <a:noFill/>
              <a:miter lim="800000"/>
              <a:headEnd type="none" w="sm" len="sm"/>
              <a:tailEnd type="none" w="sm" len="sm"/>
            </a:ln>
          </p:spPr>
        </p:pic>
      </p:gr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1026"/>
          <p:cNvSpPr>
            <a:spLocks noGrp="1" noChangeArrowheads="1"/>
          </p:cNvSpPr>
          <p:nvPr>
            <p:ph type="title"/>
          </p:nvPr>
        </p:nvSpPr>
        <p:spPr/>
        <p:txBody>
          <a:bodyPr/>
          <a:lstStyle/>
          <a:p>
            <a:pPr eaLnBrk="1" hangingPunct="1"/>
            <a:r>
              <a:rPr lang="en-US">
                <a:latin typeface="Arial" charset="0"/>
              </a:rPr>
              <a:t>Table 10.4 </a:t>
            </a:r>
            <a:r>
              <a:rPr lang="en-US" i="1">
                <a:latin typeface="Arial" charset="0"/>
              </a:rPr>
              <a:t>(</a:t>
            </a:r>
            <a:r>
              <a:rPr lang="en-US">
                <a:latin typeface="Arial" charset="0"/>
              </a:rPr>
              <a:t>cont.)</a:t>
            </a:r>
          </a:p>
        </p:txBody>
      </p:sp>
      <p:sp>
        <p:nvSpPr>
          <p:cNvPr id="105474" name="Rectangle 1027"/>
          <p:cNvSpPr>
            <a:spLocks noChangeArrowheads="1"/>
          </p:cNvSpPr>
          <p:nvPr/>
        </p:nvSpPr>
        <p:spPr bwMode="auto">
          <a:xfrm>
            <a:off x="742950" y="304800"/>
            <a:ext cx="3714750" cy="5410200"/>
          </a:xfrm>
          <a:prstGeom prst="rect">
            <a:avLst/>
          </a:prstGeom>
          <a:noFill/>
          <a:ln w="9525">
            <a:noFill/>
            <a:miter lim="800000"/>
            <a:headEnd/>
            <a:tailEnd/>
          </a:ln>
        </p:spPr>
        <p:txBody>
          <a:bodyPr lIns="92075" tIns="46038" rIns="92075" bIns="46038" anchor="ctr"/>
          <a:lstStyle/>
          <a:p>
            <a:pPr algn="ctr">
              <a:tabLst>
                <a:tab pos="3657600" algn="l"/>
              </a:tabLst>
            </a:pPr>
            <a:endParaRPr lang="pt-BR" b="1">
              <a:solidFill>
                <a:schemeClr val="tx2"/>
              </a:solidFill>
            </a:endParaRPr>
          </a:p>
        </p:txBody>
      </p:sp>
      <p:grpSp>
        <p:nvGrpSpPr>
          <p:cNvPr id="105475" name="Group 1028"/>
          <p:cNvGrpSpPr>
            <a:grpSpLocks/>
          </p:cNvGrpSpPr>
          <p:nvPr/>
        </p:nvGrpSpPr>
        <p:grpSpPr bwMode="auto">
          <a:xfrm>
            <a:off x="4870450" y="933450"/>
            <a:ext cx="4540250" cy="5638800"/>
            <a:chOff x="2832" y="384"/>
            <a:chExt cx="2640" cy="3552"/>
          </a:xfrm>
        </p:grpSpPr>
        <p:pic>
          <p:nvPicPr>
            <p:cNvPr id="105476" name="Picture 1029"/>
            <p:cNvPicPr>
              <a:picLocks noChangeAspect="1" noChangeArrowheads="1"/>
            </p:cNvPicPr>
            <p:nvPr/>
          </p:nvPicPr>
          <p:blipFill>
            <a:blip r:embed="rId2"/>
            <a:srcRect/>
            <a:stretch>
              <a:fillRect/>
            </a:stretch>
          </p:blipFill>
          <p:spPr bwMode="auto">
            <a:xfrm>
              <a:off x="2880" y="852"/>
              <a:ext cx="237" cy="3034"/>
            </a:xfrm>
            <a:prstGeom prst="rect">
              <a:avLst/>
            </a:prstGeom>
            <a:noFill/>
            <a:ln w="12700">
              <a:noFill/>
              <a:miter lim="800000"/>
              <a:headEnd type="none" w="sm" len="sm"/>
              <a:tailEnd type="none" w="sm" len="sm"/>
            </a:ln>
          </p:spPr>
        </p:pic>
        <p:grpSp>
          <p:nvGrpSpPr>
            <p:cNvPr id="105477" name="Group 1030"/>
            <p:cNvGrpSpPr>
              <a:grpSpLocks/>
            </p:cNvGrpSpPr>
            <p:nvPr/>
          </p:nvGrpSpPr>
          <p:grpSpPr bwMode="auto">
            <a:xfrm>
              <a:off x="2832" y="384"/>
              <a:ext cx="2640" cy="3552"/>
              <a:chOff x="2928" y="432"/>
              <a:chExt cx="2640" cy="3552"/>
            </a:xfrm>
          </p:grpSpPr>
          <p:sp>
            <p:nvSpPr>
              <p:cNvPr id="105484" name="Line 1031"/>
              <p:cNvSpPr>
                <a:spLocks noChangeShapeType="1"/>
              </p:cNvSpPr>
              <p:nvPr/>
            </p:nvSpPr>
            <p:spPr bwMode="auto">
              <a:xfrm>
                <a:off x="3264"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5485" name="Rectangle 1032"/>
              <p:cNvSpPr>
                <a:spLocks noChangeArrowheads="1"/>
              </p:cNvSpPr>
              <p:nvPr/>
            </p:nvSpPr>
            <p:spPr bwMode="auto">
              <a:xfrm>
                <a:off x="2928" y="432"/>
                <a:ext cx="2640" cy="3552"/>
              </a:xfrm>
              <a:prstGeom prst="rect">
                <a:avLst/>
              </a:prstGeom>
              <a:noFill/>
              <a:ln w="12700">
                <a:solidFill>
                  <a:schemeClr val="tx1"/>
                </a:solidFill>
                <a:miter lim="800000"/>
                <a:headEnd type="none" w="sm" len="sm"/>
                <a:tailEnd type="none" w="sm" len="sm"/>
              </a:ln>
            </p:spPr>
            <p:txBody>
              <a:bodyPr wrap="none" anchor="ctr"/>
              <a:lstStyle/>
              <a:p>
                <a:pPr algn="ctr"/>
                <a:endParaRPr lang="pt-BR"/>
              </a:p>
            </p:txBody>
          </p:sp>
          <p:sp>
            <p:nvSpPr>
              <p:cNvPr id="105486" name="Line 1033"/>
              <p:cNvSpPr>
                <a:spLocks noChangeShapeType="1"/>
              </p:cNvSpPr>
              <p:nvPr/>
            </p:nvSpPr>
            <p:spPr bwMode="auto">
              <a:xfrm>
                <a:off x="4032"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5487" name="Text Box 1034"/>
              <p:cNvSpPr txBox="1">
                <a:spLocks noChangeArrowheads="1"/>
              </p:cNvSpPr>
              <p:nvPr/>
            </p:nvSpPr>
            <p:spPr bwMode="auto">
              <a:xfrm>
                <a:off x="2928" y="432"/>
                <a:ext cx="336" cy="271"/>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Freq.</a:t>
                </a:r>
                <a:br>
                  <a:rPr lang="en-US" sz="1400">
                    <a:latin typeface="Arial" charset="0"/>
                  </a:rPr>
                </a:br>
                <a:r>
                  <a:rPr lang="en-US" sz="1400" i="1">
                    <a:latin typeface="Symbol" pitchFamily="18" charset="2"/>
                  </a:rPr>
                  <a:t>w/w</a:t>
                </a:r>
                <a:r>
                  <a:rPr lang="en-US" sz="1400" i="1" baseline="-25000">
                    <a:latin typeface="Arial" charset="0"/>
                  </a:rPr>
                  <a:t>n</a:t>
                </a:r>
                <a:endParaRPr lang="en-US" sz="1400">
                  <a:latin typeface="Arial" charset="0"/>
                </a:endParaRPr>
              </a:p>
            </p:txBody>
          </p:sp>
          <p:sp>
            <p:nvSpPr>
              <p:cNvPr id="105488" name="Line 1035"/>
              <p:cNvSpPr>
                <a:spLocks noChangeShapeType="1"/>
              </p:cNvSpPr>
              <p:nvPr/>
            </p:nvSpPr>
            <p:spPr bwMode="auto">
              <a:xfrm>
                <a:off x="2928" y="864"/>
                <a:ext cx="2640" cy="0"/>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5489" name="Text Box 1036"/>
              <p:cNvSpPr txBox="1">
                <a:spLocks noChangeArrowheads="1"/>
              </p:cNvSpPr>
              <p:nvPr/>
            </p:nvSpPr>
            <p:spPr bwMode="auto">
              <a:xfrm>
                <a:off x="3264"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0.5</a:t>
                </a:r>
              </a:p>
            </p:txBody>
          </p:sp>
          <p:sp>
            <p:nvSpPr>
              <p:cNvPr id="105490" name="Text Box 1037"/>
              <p:cNvSpPr txBox="1">
                <a:spLocks noChangeArrowheads="1"/>
              </p:cNvSpPr>
              <p:nvPr/>
            </p:nvSpPr>
            <p:spPr bwMode="auto">
              <a:xfrm>
                <a:off x="3648"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0.5</a:t>
                </a:r>
              </a:p>
            </p:txBody>
          </p:sp>
          <p:sp>
            <p:nvSpPr>
              <p:cNvPr id="105491" name="Text Box 1038"/>
              <p:cNvSpPr txBox="1">
                <a:spLocks noChangeArrowheads="1"/>
              </p:cNvSpPr>
              <p:nvPr/>
            </p:nvSpPr>
            <p:spPr bwMode="auto">
              <a:xfrm>
                <a:off x="4032"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0.7</a:t>
                </a:r>
              </a:p>
            </p:txBody>
          </p:sp>
          <p:sp>
            <p:nvSpPr>
              <p:cNvPr id="105492" name="Text Box 1039"/>
              <p:cNvSpPr txBox="1">
                <a:spLocks noChangeArrowheads="1"/>
              </p:cNvSpPr>
              <p:nvPr/>
            </p:nvSpPr>
            <p:spPr bwMode="auto">
              <a:xfrm>
                <a:off x="4416"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0.7</a:t>
                </a:r>
              </a:p>
            </p:txBody>
          </p:sp>
          <p:sp>
            <p:nvSpPr>
              <p:cNvPr id="105493" name="Line 1040"/>
              <p:cNvSpPr>
                <a:spLocks noChangeShapeType="1"/>
              </p:cNvSpPr>
              <p:nvPr/>
            </p:nvSpPr>
            <p:spPr bwMode="auto">
              <a:xfrm>
                <a:off x="4800"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5494" name="Text Box 1041"/>
              <p:cNvSpPr txBox="1">
                <a:spLocks noChangeArrowheads="1"/>
              </p:cNvSpPr>
              <p:nvPr/>
            </p:nvSpPr>
            <p:spPr bwMode="auto">
              <a:xfrm>
                <a:off x="4800"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1</a:t>
                </a:r>
              </a:p>
            </p:txBody>
          </p:sp>
          <p:sp>
            <p:nvSpPr>
              <p:cNvPr id="105495" name="Text Box 1042"/>
              <p:cNvSpPr txBox="1">
                <a:spLocks noChangeArrowheads="1"/>
              </p:cNvSpPr>
              <p:nvPr/>
            </p:nvSpPr>
            <p:spPr bwMode="auto">
              <a:xfrm>
                <a:off x="5184"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1</a:t>
                </a:r>
              </a:p>
            </p:txBody>
          </p:sp>
        </p:grpSp>
        <p:pic>
          <p:nvPicPr>
            <p:cNvPr id="105478" name="Picture 1043"/>
            <p:cNvPicPr>
              <a:picLocks noChangeAspect="1" noChangeArrowheads="1"/>
            </p:cNvPicPr>
            <p:nvPr/>
          </p:nvPicPr>
          <p:blipFill>
            <a:blip r:embed="rId3"/>
            <a:srcRect/>
            <a:stretch>
              <a:fillRect/>
            </a:stretch>
          </p:blipFill>
          <p:spPr bwMode="auto">
            <a:xfrm>
              <a:off x="3216" y="852"/>
              <a:ext cx="282" cy="3054"/>
            </a:xfrm>
            <a:prstGeom prst="rect">
              <a:avLst/>
            </a:prstGeom>
            <a:noFill/>
            <a:ln w="12700">
              <a:noFill/>
              <a:miter lim="800000"/>
              <a:headEnd type="none" w="sm" len="sm"/>
              <a:tailEnd type="none" w="sm" len="sm"/>
            </a:ln>
          </p:spPr>
        </p:pic>
        <p:pic>
          <p:nvPicPr>
            <p:cNvPr id="105479" name="Picture 1044"/>
            <p:cNvPicPr>
              <a:picLocks noChangeAspect="1" noChangeArrowheads="1"/>
            </p:cNvPicPr>
            <p:nvPr/>
          </p:nvPicPr>
          <p:blipFill>
            <a:blip r:embed="rId4"/>
            <a:srcRect/>
            <a:stretch>
              <a:fillRect/>
            </a:stretch>
          </p:blipFill>
          <p:spPr bwMode="auto">
            <a:xfrm>
              <a:off x="3579" y="846"/>
              <a:ext cx="299" cy="3055"/>
            </a:xfrm>
            <a:prstGeom prst="rect">
              <a:avLst/>
            </a:prstGeom>
            <a:noFill/>
            <a:ln w="12700">
              <a:noFill/>
              <a:miter lim="800000"/>
              <a:headEnd type="none" w="sm" len="sm"/>
              <a:tailEnd type="none" w="sm" len="sm"/>
            </a:ln>
          </p:spPr>
        </p:pic>
        <p:pic>
          <p:nvPicPr>
            <p:cNvPr id="105480" name="Picture 1045"/>
            <p:cNvPicPr>
              <a:picLocks noChangeAspect="1" noChangeArrowheads="1"/>
            </p:cNvPicPr>
            <p:nvPr/>
          </p:nvPicPr>
          <p:blipFill>
            <a:blip r:embed="rId5"/>
            <a:srcRect/>
            <a:stretch>
              <a:fillRect/>
            </a:stretch>
          </p:blipFill>
          <p:spPr bwMode="auto">
            <a:xfrm>
              <a:off x="4011" y="843"/>
              <a:ext cx="259" cy="3065"/>
            </a:xfrm>
            <a:prstGeom prst="rect">
              <a:avLst/>
            </a:prstGeom>
            <a:noFill/>
            <a:ln w="12700">
              <a:noFill/>
              <a:miter lim="800000"/>
              <a:headEnd type="none" w="sm" len="sm"/>
              <a:tailEnd type="none" w="sm" len="sm"/>
            </a:ln>
          </p:spPr>
        </p:pic>
        <p:pic>
          <p:nvPicPr>
            <p:cNvPr id="105481" name="Picture 1046"/>
            <p:cNvPicPr>
              <a:picLocks noChangeAspect="1" noChangeArrowheads="1"/>
            </p:cNvPicPr>
            <p:nvPr/>
          </p:nvPicPr>
          <p:blipFill>
            <a:blip r:embed="rId6"/>
            <a:srcRect/>
            <a:stretch>
              <a:fillRect/>
            </a:stretch>
          </p:blipFill>
          <p:spPr bwMode="auto">
            <a:xfrm>
              <a:off x="4341" y="843"/>
              <a:ext cx="294" cy="3054"/>
            </a:xfrm>
            <a:prstGeom prst="rect">
              <a:avLst/>
            </a:prstGeom>
            <a:noFill/>
            <a:ln w="12700">
              <a:noFill/>
              <a:miter lim="800000"/>
              <a:headEnd type="none" w="sm" len="sm"/>
              <a:tailEnd type="none" w="sm" len="sm"/>
            </a:ln>
          </p:spPr>
        </p:pic>
        <p:pic>
          <p:nvPicPr>
            <p:cNvPr id="105482" name="Picture 1047"/>
            <p:cNvPicPr>
              <a:picLocks noChangeAspect="1" noChangeArrowheads="1"/>
            </p:cNvPicPr>
            <p:nvPr/>
          </p:nvPicPr>
          <p:blipFill>
            <a:blip r:embed="rId7"/>
            <a:srcRect/>
            <a:stretch>
              <a:fillRect/>
            </a:stretch>
          </p:blipFill>
          <p:spPr bwMode="auto">
            <a:xfrm>
              <a:off x="4782" y="843"/>
              <a:ext cx="259" cy="3065"/>
            </a:xfrm>
            <a:prstGeom prst="rect">
              <a:avLst/>
            </a:prstGeom>
            <a:noFill/>
            <a:ln w="12700">
              <a:noFill/>
              <a:miter lim="800000"/>
              <a:headEnd type="none" w="sm" len="sm"/>
              <a:tailEnd type="none" w="sm" len="sm"/>
            </a:ln>
          </p:spPr>
        </p:pic>
        <p:pic>
          <p:nvPicPr>
            <p:cNvPr id="105483" name="Picture 1048"/>
            <p:cNvPicPr>
              <a:picLocks noChangeAspect="1" noChangeArrowheads="1"/>
            </p:cNvPicPr>
            <p:nvPr/>
          </p:nvPicPr>
          <p:blipFill>
            <a:blip r:embed="rId8"/>
            <a:srcRect/>
            <a:stretch>
              <a:fillRect/>
            </a:stretch>
          </p:blipFill>
          <p:spPr bwMode="auto">
            <a:xfrm>
              <a:off x="5124" y="846"/>
              <a:ext cx="294" cy="3065"/>
            </a:xfrm>
            <a:prstGeom prst="rect">
              <a:avLst/>
            </a:prstGeom>
            <a:noFill/>
            <a:ln w="12700">
              <a:noFill/>
              <a:miter lim="800000"/>
              <a:headEnd type="none" w="sm" len="sm"/>
              <a:tailEnd type="none" w="sm" len="sm"/>
            </a:ln>
          </p:spPr>
        </p:pic>
      </p:gr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p:cNvPicPr>
            <a:picLocks noChangeAspect="1" noChangeArrowheads="1"/>
          </p:cNvPicPr>
          <p:nvPr/>
        </p:nvPicPr>
        <p:blipFill>
          <a:blip r:embed="rId2"/>
          <a:srcRect/>
          <a:stretch>
            <a:fillRect/>
          </a:stretch>
        </p:blipFill>
        <p:spPr bwMode="auto">
          <a:xfrm>
            <a:off x="881063" y="1358900"/>
            <a:ext cx="8315325" cy="4713288"/>
          </a:xfrm>
          <a:prstGeom prst="rect">
            <a:avLst/>
          </a:prstGeom>
          <a:noFill/>
          <a:ln w="12700">
            <a:noFill/>
            <a:miter lim="800000"/>
            <a:headEnd type="none" w="sm" len="sm"/>
            <a:tailEnd type="none" w="sm" len="sm"/>
          </a:ln>
        </p:spPr>
      </p:pic>
      <p:pic>
        <p:nvPicPr>
          <p:cNvPr id="106498" name="Picture 5"/>
          <p:cNvPicPr>
            <a:picLocks noChangeAspect="1" noChangeArrowheads="1"/>
          </p:cNvPicPr>
          <p:nvPr/>
        </p:nvPicPr>
        <p:blipFill>
          <a:blip r:embed="rId3"/>
          <a:srcRect/>
          <a:stretch>
            <a:fillRect/>
          </a:stretch>
        </p:blipFill>
        <p:spPr bwMode="auto">
          <a:xfrm>
            <a:off x="495300" y="5867400"/>
            <a:ext cx="2971800" cy="457200"/>
          </a:xfrm>
          <a:prstGeom prst="rect">
            <a:avLst/>
          </a:prstGeom>
          <a:noFill/>
          <a:ln w="12700">
            <a:noFill/>
            <a:miter lim="800000"/>
            <a:headEnd type="none" w="sm" len="sm"/>
            <a:tailEnd type="none" w="sm" len="sm"/>
          </a:ln>
        </p:spPr>
      </p:pic>
      <p:sp>
        <p:nvSpPr>
          <p:cNvPr id="106499" name="Título 8"/>
          <p:cNvSpPr>
            <a:spLocks noGrp="1"/>
          </p:cNvSpPr>
          <p:nvPr>
            <p:ph type="title"/>
          </p:nvPr>
        </p:nvSpPr>
        <p:spPr/>
        <p:txBody>
          <a:bodyPr/>
          <a:lstStyle/>
          <a:p>
            <a:pPr algn="ctr" eaLnBrk="1" hangingPunct="1"/>
            <a:r>
              <a:rPr lang="en-US">
                <a:latin typeface="Arial" charset="0"/>
              </a:rPr>
              <a:t>Resposta normalizada do ganho para </a:t>
            </a:r>
            <a:br>
              <a:rPr lang="en-US">
                <a:latin typeface="Arial" charset="0"/>
              </a:rPr>
            </a:br>
            <a:r>
              <a:rPr lang="en-US">
                <a:latin typeface="Arial" charset="0"/>
              </a:rPr>
              <a:t>G(s) = (</a:t>
            </a:r>
            <a:r>
              <a:rPr lang="en-US" i="1">
                <a:latin typeface="Arial" charset="0"/>
              </a:rPr>
              <a:t>s</a:t>
            </a:r>
            <a:r>
              <a:rPr lang="en-US" i="1" baseline="30000">
                <a:latin typeface="Arial" charset="0"/>
              </a:rPr>
              <a:t>2</a:t>
            </a:r>
            <a:r>
              <a:rPr lang="en-US" i="1">
                <a:latin typeface="Arial" charset="0"/>
              </a:rPr>
              <a:t> + </a:t>
            </a:r>
            <a:r>
              <a:rPr lang="en-US">
                <a:latin typeface="Arial" charset="0"/>
              </a:rPr>
              <a:t>2</a:t>
            </a:r>
            <a:r>
              <a:rPr lang="en-US" i="1">
                <a:latin typeface="Symbol" pitchFamily="18" charset="2"/>
              </a:rPr>
              <a:t>zw</a:t>
            </a:r>
            <a:r>
              <a:rPr lang="en-US" i="1" baseline="-25000">
                <a:latin typeface="Arial" charset="0"/>
              </a:rPr>
              <a:t>n</a:t>
            </a:r>
            <a:r>
              <a:rPr lang="en-US" i="1">
                <a:latin typeface="Arial" charset="0"/>
              </a:rPr>
              <a:t>s</a:t>
            </a:r>
            <a:r>
              <a:rPr lang="en-US">
                <a:latin typeface="Arial" charset="0"/>
              </a:rPr>
              <a:t> + </a:t>
            </a:r>
            <a:r>
              <a:rPr lang="en-US" i="1">
                <a:latin typeface="Symbol" pitchFamily="18" charset="2"/>
              </a:rPr>
              <a:t>w</a:t>
            </a:r>
            <a:r>
              <a:rPr lang="en-US" i="1" baseline="-25000">
                <a:latin typeface="Arial" charset="0"/>
              </a:rPr>
              <a:t>n</a:t>
            </a:r>
            <a:r>
              <a:rPr lang="en-US" baseline="30000">
                <a:latin typeface="Arial" charset="0"/>
              </a:rPr>
              <a:t>2</a:t>
            </a:r>
            <a:r>
              <a:rPr lang="en-US">
                <a:latin typeface="Arial" charset="0"/>
              </a:rPr>
              <a:t>). </a:t>
            </a:r>
            <a:endParaRPr lang="pt-BR"/>
          </a:p>
        </p:txBody>
      </p:sp>
      <p:sp>
        <p:nvSpPr>
          <p:cNvPr id="106500" name="Rectangle 8"/>
          <p:cNvSpPr>
            <a:spLocks noChangeArrowheads="1"/>
          </p:cNvSpPr>
          <p:nvPr/>
        </p:nvSpPr>
        <p:spPr bwMode="auto">
          <a:xfrm>
            <a:off x="0" y="5791200"/>
            <a:ext cx="3054350" cy="457200"/>
          </a:xfrm>
          <a:prstGeom prst="rect">
            <a:avLst/>
          </a:prstGeom>
          <a:solidFill>
            <a:schemeClr val="bg1"/>
          </a:solidFill>
          <a:ln w="12700">
            <a:noFill/>
            <a:miter lim="800000"/>
            <a:headEnd type="none" w="sm" len="sm"/>
            <a:tailEnd type="none" w="sm" len="sm"/>
          </a:ln>
        </p:spPr>
        <p:txBody>
          <a:bodyPr wrap="none" anchor="ctr"/>
          <a:lstStyle/>
          <a:p>
            <a:pPr algn="ctr"/>
            <a:endParaRPr lang="pt-B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2050"/>
          <p:cNvPicPr>
            <a:picLocks noChangeAspect="1" noChangeArrowheads="1"/>
          </p:cNvPicPr>
          <p:nvPr/>
        </p:nvPicPr>
        <p:blipFill>
          <a:blip r:embed="rId2"/>
          <a:srcRect/>
          <a:stretch>
            <a:fillRect/>
          </a:stretch>
        </p:blipFill>
        <p:spPr bwMode="auto">
          <a:xfrm>
            <a:off x="238125" y="1071563"/>
            <a:ext cx="9437688" cy="5316537"/>
          </a:xfrm>
          <a:prstGeom prst="rect">
            <a:avLst/>
          </a:prstGeom>
          <a:noFill/>
          <a:ln w="12700">
            <a:noFill/>
            <a:miter lim="800000"/>
            <a:headEnd type="none" w="sm" len="sm"/>
            <a:tailEnd type="none" w="sm" len="sm"/>
          </a:ln>
        </p:spPr>
      </p:pic>
      <p:sp>
        <p:nvSpPr>
          <p:cNvPr id="107522" name="Rectangle 2054"/>
          <p:cNvSpPr>
            <a:spLocks noGrp="1" noChangeArrowheads="1"/>
          </p:cNvSpPr>
          <p:nvPr>
            <p:ph type="title"/>
          </p:nvPr>
        </p:nvSpPr>
        <p:spPr/>
        <p:txBody>
          <a:bodyPr/>
          <a:lstStyle/>
          <a:p>
            <a:pPr algn="ctr" eaLnBrk="1" hangingPunct="1"/>
            <a:r>
              <a:rPr lang="en-US">
                <a:latin typeface="Arial" charset="0"/>
              </a:rPr>
              <a:t>Resposta normalizada da fase para </a:t>
            </a:r>
            <a:br>
              <a:rPr lang="en-US">
                <a:latin typeface="Arial" charset="0"/>
              </a:rPr>
            </a:br>
            <a:r>
              <a:rPr lang="en-US">
                <a:latin typeface="Arial" charset="0"/>
              </a:rPr>
              <a:t>G(s) = (</a:t>
            </a:r>
            <a:r>
              <a:rPr lang="en-US" i="1">
                <a:latin typeface="Arial" charset="0"/>
              </a:rPr>
              <a:t>s</a:t>
            </a:r>
            <a:r>
              <a:rPr lang="en-US" i="1" baseline="30000">
                <a:latin typeface="Arial" charset="0"/>
              </a:rPr>
              <a:t>2</a:t>
            </a:r>
            <a:r>
              <a:rPr lang="en-US" i="1">
                <a:latin typeface="Arial" charset="0"/>
              </a:rPr>
              <a:t> + </a:t>
            </a:r>
            <a:r>
              <a:rPr lang="en-US">
                <a:latin typeface="Arial" charset="0"/>
              </a:rPr>
              <a:t>2</a:t>
            </a:r>
            <a:r>
              <a:rPr lang="en-US" i="1">
                <a:latin typeface="Symbol" pitchFamily="18" charset="2"/>
              </a:rPr>
              <a:t>zw</a:t>
            </a:r>
            <a:r>
              <a:rPr lang="en-US" i="1" baseline="-25000">
                <a:latin typeface="Arial" charset="0"/>
              </a:rPr>
              <a:t>n</a:t>
            </a:r>
            <a:r>
              <a:rPr lang="en-US" i="1">
                <a:latin typeface="Arial" charset="0"/>
              </a:rPr>
              <a:t>s</a:t>
            </a:r>
            <a:r>
              <a:rPr lang="en-US">
                <a:latin typeface="Arial" charset="0"/>
              </a:rPr>
              <a:t> + </a:t>
            </a:r>
            <a:r>
              <a:rPr lang="en-US" i="1">
                <a:latin typeface="Symbol" pitchFamily="18" charset="2"/>
              </a:rPr>
              <a:t>w</a:t>
            </a:r>
            <a:r>
              <a:rPr lang="en-US" i="1" baseline="-25000">
                <a:latin typeface="Arial" charset="0"/>
              </a:rPr>
              <a:t>n</a:t>
            </a:r>
            <a:r>
              <a:rPr lang="en-US" baseline="30000">
                <a:latin typeface="Arial" charset="0"/>
              </a:rPr>
              <a:t>2</a:t>
            </a:r>
            <a:r>
              <a:rPr lang="en-US">
                <a:latin typeface="Arial" charset="0"/>
              </a:rPr>
              <a:t>). </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ítulo 1"/>
          <p:cNvSpPr>
            <a:spLocks noGrp="1"/>
          </p:cNvSpPr>
          <p:nvPr>
            <p:ph type="title"/>
          </p:nvPr>
        </p:nvSpPr>
        <p:spPr/>
        <p:txBody>
          <a:bodyPr/>
          <a:lstStyle/>
          <a:p>
            <a:pPr eaLnBrk="1" hangingPunct="1"/>
            <a:r>
              <a:rPr lang="en-US"/>
              <a:t>Gráficos no Matlab</a:t>
            </a:r>
            <a:endParaRPr lang="pt-BR"/>
          </a:p>
        </p:txBody>
      </p:sp>
      <p:sp>
        <p:nvSpPr>
          <p:cNvPr id="108546" name="Espaço Reservado para Conteúdo 2"/>
          <p:cNvSpPr>
            <a:spLocks noGrp="1"/>
          </p:cNvSpPr>
          <p:nvPr>
            <p:ph idx="1"/>
          </p:nvPr>
        </p:nvSpPr>
        <p:spPr/>
        <p:txBody>
          <a:bodyPr/>
          <a:lstStyle/>
          <a:p>
            <a:pPr eaLnBrk="1" hangingPunct="1"/>
            <a:r>
              <a:rPr lang="en-US"/>
              <a:t>GH1=tf([1 2*1.5 1],[1]);</a:t>
            </a:r>
          </a:p>
          <a:p>
            <a:pPr eaLnBrk="1" hangingPunct="1"/>
            <a:r>
              <a:rPr lang="en-US"/>
              <a:t> bode(GH1);</a:t>
            </a:r>
          </a:p>
          <a:p>
            <a:pPr eaLnBrk="1" hangingPunct="1"/>
            <a:r>
              <a:rPr lang="en-US"/>
              <a:t>GH2 = tf([1 2*1 1],[1]);</a:t>
            </a:r>
          </a:p>
          <a:p>
            <a:pPr eaLnBrk="1" hangingPunct="1"/>
            <a:r>
              <a:rPr lang="en-US"/>
              <a:t> bode(GH1,GH2);</a:t>
            </a:r>
          </a:p>
          <a:p>
            <a:pPr eaLnBrk="1" hangingPunct="1"/>
            <a:r>
              <a:rPr lang="en-US"/>
              <a:t> etc…</a:t>
            </a:r>
          </a:p>
          <a:p>
            <a:pPr eaLnBrk="1" hangingPunct="1"/>
            <a:r>
              <a:rPr lang="en-US"/>
              <a:t> bode(GH1,GH2…GH7);</a:t>
            </a:r>
          </a:p>
          <a:p>
            <a:pPr eaLnBrk="1" hangingPunct="1"/>
            <a:r>
              <a:rPr lang="en-US"/>
              <a:t> grid on</a:t>
            </a:r>
          </a:p>
          <a:p>
            <a:pPr eaLnBrk="1" hangingPunct="1"/>
            <a:r>
              <a:rPr lang="en-US"/>
              <a:t>Gráfico ao lado</a:t>
            </a:r>
            <a:endParaRPr lang="pt-BR"/>
          </a:p>
        </p:txBody>
      </p:sp>
      <p:pic>
        <p:nvPicPr>
          <p:cNvPr id="108547" name="Picture 2"/>
          <p:cNvPicPr>
            <a:picLocks noChangeAspect="1" noChangeArrowheads="1"/>
          </p:cNvPicPr>
          <p:nvPr/>
        </p:nvPicPr>
        <p:blipFill>
          <a:blip r:embed="rId2"/>
          <a:srcRect/>
          <a:stretch>
            <a:fillRect/>
          </a:stretch>
        </p:blipFill>
        <p:spPr bwMode="auto">
          <a:xfrm>
            <a:off x="4833938" y="857250"/>
            <a:ext cx="5334000" cy="5357813"/>
          </a:xfrm>
          <a:prstGeom prst="rect">
            <a:avLst/>
          </a:prstGeom>
          <a:noFill/>
          <a:ln w="9525">
            <a:noFill/>
            <a:miter lim="800000"/>
            <a:headEnd/>
            <a:tailEnd/>
          </a:ln>
        </p:spPr>
      </p:pic>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a:xfrm>
            <a:off x="322263" y="661988"/>
            <a:ext cx="4364037" cy="5410200"/>
          </a:xfrm>
        </p:spPr>
        <p:txBody>
          <a:bodyPr/>
          <a:lstStyle/>
          <a:p>
            <a:pPr eaLnBrk="1" hangingPunct="1"/>
            <a:r>
              <a:rPr lang="en-US">
                <a:latin typeface="Arial" charset="0"/>
              </a:rPr>
              <a:t>Valores dos gráficos normalizados para magnitude e fase para </a:t>
            </a:r>
            <a:br>
              <a:rPr lang="en-US">
                <a:latin typeface="Arial" charset="0"/>
              </a:rPr>
            </a:br>
            <a:r>
              <a:rPr lang="en-US">
                <a:latin typeface="Arial" charset="0"/>
              </a:rPr>
              <a:t>G(s)=1/(</a:t>
            </a:r>
            <a:r>
              <a:rPr lang="en-US" i="1">
                <a:latin typeface="Arial" charset="0"/>
              </a:rPr>
              <a:t>s</a:t>
            </a:r>
            <a:r>
              <a:rPr lang="en-US" i="1" baseline="30000">
                <a:latin typeface="Arial" charset="0"/>
              </a:rPr>
              <a:t>2</a:t>
            </a:r>
            <a:r>
              <a:rPr lang="en-US" i="1">
                <a:latin typeface="Arial" charset="0"/>
              </a:rPr>
              <a:t> + </a:t>
            </a:r>
            <a:r>
              <a:rPr lang="en-US">
                <a:latin typeface="Arial" charset="0"/>
              </a:rPr>
              <a:t>2</a:t>
            </a:r>
            <a:r>
              <a:rPr lang="en-US" i="1">
                <a:latin typeface="Symbol" pitchFamily="18" charset="2"/>
              </a:rPr>
              <a:t>zw</a:t>
            </a:r>
            <a:r>
              <a:rPr lang="en-US" i="1" baseline="-25000">
                <a:latin typeface="Arial" charset="0"/>
              </a:rPr>
              <a:t>n</a:t>
            </a:r>
            <a:r>
              <a:rPr lang="en-US" i="1">
                <a:latin typeface="Arial" charset="0"/>
              </a:rPr>
              <a:t>s</a:t>
            </a:r>
            <a:r>
              <a:rPr lang="en-US">
                <a:latin typeface="Arial" charset="0"/>
              </a:rPr>
              <a:t> + </a:t>
            </a:r>
            <a:r>
              <a:rPr lang="en-US" i="1">
                <a:latin typeface="Symbol" pitchFamily="18" charset="2"/>
              </a:rPr>
              <a:t>w</a:t>
            </a:r>
            <a:r>
              <a:rPr lang="en-US" i="1" baseline="-25000">
                <a:latin typeface="Arial" charset="0"/>
              </a:rPr>
              <a:t>n</a:t>
            </a:r>
            <a:r>
              <a:rPr lang="en-US" baseline="30000">
                <a:latin typeface="Arial" charset="0"/>
              </a:rPr>
              <a:t>2</a:t>
            </a:r>
            <a:r>
              <a:rPr lang="en-US">
                <a:latin typeface="Arial" charset="0"/>
              </a:rPr>
              <a:t>). </a:t>
            </a:r>
            <a:br>
              <a:rPr lang="en-US">
                <a:latin typeface="Arial" charset="0"/>
              </a:rPr>
            </a:br>
            <a:br>
              <a:rPr lang="en-US">
                <a:latin typeface="Arial" charset="0"/>
              </a:rPr>
            </a:br>
            <a:r>
              <a:rPr lang="en-US">
                <a:latin typeface="Arial" charset="0"/>
              </a:rPr>
              <a:t>Mag = 20 log(</a:t>
            </a:r>
            <a:r>
              <a:rPr lang="en-US" i="1">
                <a:latin typeface="Arial" charset="0"/>
              </a:rPr>
              <a:t>M</a:t>
            </a:r>
            <a:r>
              <a:rPr lang="en-US">
                <a:latin typeface="Arial" charset="0"/>
              </a:rPr>
              <a:t>/</a:t>
            </a:r>
            <a:r>
              <a:rPr lang="en-US" i="1">
                <a:latin typeface="Symbol" pitchFamily="18" charset="2"/>
              </a:rPr>
              <a:t>w</a:t>
            </a:r>
            <a:r>
              <a:rPr lang="en-US" i="1" baseline="-25000">
                <a:latin typeface="Arial" charset="0"/>
              </a:rPr>
              <a:t>n</a:t>
            </a:r>
            <a:r>
              <a:rPr lang="en-US" baseline="30000">
                <a:latin typeface="Arial" charset="0"/>
              </a:rPr>
              <a:t>2</a:t>
            </a:r>
            <a:r>
              <a:rPr lang="en-US">
                <a:latin typeface="Arial" charset="0"/>
              </a:rPr>
              <a:t>) </a:t>
            </a:r>
            <a:br>
              <a:rPr lang="en-US">
                <a:latin typeface="Arial" charset="0"/>
              </a:rPr>
            </a:br>
            <a:endParaRPr lang="en-US" i="1">
              <a:latin typeface="Arial" charset="0"/>
            </a:endParaRPr>
          </a:p>
        </p:txBody>
      </p:sp>
      <p:sp>
        <p:nvSpPr>
          <p:cNvPr id="109570" name="Rectangle 3"/>
          <p:cNvSpPr>
            <a:spLocks noChangeArrowheads="1"/>
          </p:cNvSpPr>
          <p:nvPr/>
        </p:nvSpPr>
        <p:spPr bwMode="auto">
          <a:xfrm>
            <a:off x="412750" y="304800"/>
            <a:ext cx="4189413" cy="5410200"/>
          </a:xfrm>
          <a:prstGeom prst="rect">
            <a:avLst/>
          </a:prstGeom>
          <a:noFill/>
          <a:ln w="9525">
            <a:noFill/>
            <a:miter lim="800000"/>
            <a:headEnd/>
            <a:tailEnd/>
          </a:ln>
        </p:spPr>
        <p:txBody>
          <a:bodyPr lIns="92075" tIns="46038" rIns="92075" bIns="46038" anchor="ctr"/>
          <a:lstStyle/>
          <a:p>
            <a:pPr algn="ctr">
              <a:tabLst>
                <a:tab pos="3657600" algn="l"/>
              </a:tabLst>
            </a:pPr>
            <a:endParaRPr lang="pt-BR" i="1">
              <a:solidFill>
                <a:schemeClr val="tx2"/>
              </a:solidFill>
              <a:latin typeface="Arial" charset="0"/>
            </a:endParaRPr>
          </a:p>
        </p:txBody>
      </p:sp>
      <p:grpSp>
        <p:nvGrpSpPr>
          <p:cNvPr id="109571" name="Group 4"/>
          <p:cNvGrpSpPr>
            <a:grpSpLocks/>
          </p:cNvGrpSpPr>
          <p:nvPr/>
        </p:nvGrpSpPr>
        <p:grpSpPr bwMode="auto">
          <a:xfrm>
            <a:off x="4870450" y="933450"/>
            <a:ext cx="4540250" cy="5638800"/>
            <a:chOff x="2832" y="384"/>
            <a:chExt cx="2640" cy="3552"/>
          </a:xfrm>
        </p:grpSpPr>
        <p:pic>
          <p:nvPicPr>
            <p:cNvPr id="109572" name="Picture 5"/>
            <p:cNvPicPr>
              <a:picLocks noChangeAspect="1" noChangeArrowheads="1"/>
            </p:cNvPicPr>
            <p:nvPr/>
          </p:nvPicPr>
          <p:blipFill>
            <a:blip r:embed="rId2"/>
            <a:srcRect/>
            <a:stretch>
              <a:fillRect/>
            </a:stretch>
          </p:blipFill>
          <p:spPr bwMode="auto">
            <a:xfrm>
              <a:off x="2880" y="852"/>
              <a:ext cx="237" cy="3034"/>
            </a:xfrm>
            <a:prstGeom prst="rect">
              <a:avLst/>
            </a:prstGeom>
            <a:noFill/>
            <a:ln w="12700">
              <a:noFill/>
              <a:miter lim="800000"/>
              <a:headEnd type="none" w="sm" len="sm"/>
              <a:tailEnd type="none" w="sm" len="sm"/>
            </a:ln>
          </p:spPr>
        </p:pic>
        <p:grpSp>
          <p:nvGrpSpPr>
            <p:cNvPr id="109573" name="Group 6"/>
            <p:cNvGrpSpPr>
              <a:grpSpLocks/>
            </p:cNvGrpSpPr>
            <p:nvPr/>
          </p:nvGrpSpPr>
          <p:grpSpPr bwMode="auto">
            <a:xfrm>
              <a:off x="2832" y="384"/>
              <a:ext cx="2640" cy="3552"/>
              <a:chOff x="2928" y="432"/>
              <a:chExt cx="2640" cy="3552"/>
            </a:xfrm>
          </p:grpSpPr>
          <p:sp>
            <p:nvSpPr>
              <p:cNvPr id="109580" name="Line 7"/>
              <p:cNvSpPr>
                <a:spLocks noChangeShapeType="1"/>
              </p:cNvSpPr>
              <p:nvPr/>
            </p:nvSpPr>
            <p:spPr bwMode="auto">
              <a:xfrm>
                <a:off x="3264"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9581" name="Rectangle 8"/>
              <p:cNvSpPr>
                <a:spLocks noChangeArrowheads="1"/>
              </p:cNvSpPr>
              <p:nvPr/>
            </p:nvSpPr>
            <p:spPr bwMode="auto">
              <a:xfrm>
                <a:off x="2928" y="432"/>
                <a:ext cx="2640" cy="3552"/>
              </a:xfrm>
              <a:prstGeom prst="rect">
                <a:avLst/>
              </a:prstGeom>
              <a:noFill/>
              <a:ln w="12700">
                <a:solidFill>
                  <a:schemeClr val="tx1"/>
                </a:solidFill>
                <a:miter lim="800000"/>
                <a:headEnd type="none" w="sm" len="sm"/>
                <a:tailEnd type="none" w="sm" len="sm"/>
              </a:ln>
            </p:spPr>
            <p:txBody>
              <a:bodyPr wrap="none" anchor="ctr"/>
              <a:lstStyle/>
              <a:p>
                <a:pPr algn="ctr"/>
                <a:endParaRPr lang="pt-BR"/>
              </a:p>
            </p:txBody>
          </p:sp>
          <p:sp>
            <p:nvSpPr>
              <p:cNvPr id="109582" name="Line 9"/>
              <p:cNvSpPr>
                <a:spLocks noChangeShapeType="1"/>
              </p:cNvSpPr>
              <p:nvPr/>
            </p:nvSpPr>
            <p:spPr bwMode="auto">
              <a:xfrm>
                <a:off x="4032"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9583" name="Text Box 10"/>
              <p:cNvSpPr txBox="1">
                <a:spLocks noChangeArrowheads="1"/>
              </p:cNvSpPr>
              <p:nvPr/>
            </p:nvSpPr>
            <p:spPr bwMode="auto">
              <a:xfrm>
                <a:off x="2928" y="432"/>
                <a:ext cx="336" cy="271"/>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Freq.</a:t>
                </a:r>
                <a:br>
                  <a:rPr lang="en-US" sz="1400">
                    <a:latin typeface="Arial" charset="0"/>
                  </a:rPr>
                </a:br>
                <a:r>
                  <a:rPr lang="en-US" sz="1400" i="1">
                    <a:latin typeface="Symbol" pitchFamily="18" charset="2"/>
                  </a:rPr>
                  <a:t>w/w</a:t>
                </a:r>
                <a:r>
                  <a:rPr lang="en-US" sz="1400" i="1" baseline="-25000">
                    <a:latin typeface="Arial" charset="0"/>
                  </a:rPr>
                  <a:t>n</a:t>
                </a:r>
                <a:endParaRPr lang="en-US" sz="1400">
                  <a:latin typeface="Arial" charset="0"/>
                </a:endParaRPr>
              </a:p>
            </p:txBody>
          </p:sp>
          <p:sp>
            <p:nvSpPr>
              <p:cNvPr id="109584" name="Line 11"/>
              <p:cNvSpPr>
                <a:spLocks noChangeShapeType="1"/>
              </p:cNvSpPr>
              <p:nvPr/>
            </p:nvSpPr>
            <p:spPr bwMode="auto">
              <a:xfrm>
                <a:off x="2928" y="864"/>
                <a:ext cx="2640" cy="0"/>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9585" name="Text Box 12"/>
              <p:cNvSpPr txBox="1">
                <a:spLocks noChangeArrowheads="1"/>
              </p:cNvSpPr>
              <p:nvPr/>
            </p:nvSpPr>
            <p:spPr bwMode="auto">
              <a:xfrm>
                <a:off x="3264"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0.1</a:t>
                </a:r>
              </a:p>
            </p:txBody>
          </p:sp>
          <p:sp>
            <p:nvSpPr>
              <p:cNvPr id="109586" name="Text Box 13"/>
              <p:cNvSpPr txBox="1">
                <a:spLocks noChangeArrowheads="1"/>
              </p:cNvSpPr>
              <p:nvPr/>
            </p:nvSpPr>
            <p:spPr bwMode="auto">
              <a:xfrm>
                <a:off x="3648"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0.1</a:t>
                </a:r>
              </a:p>
            </p:txBody>
          </p:sp>
          <p:sp>
            <p:nvSpPr>
              <p:cNvPr id="109587" name="Text Box 14"/>
              <p:cNvSpPr txBox="1">
                <a:spLocks noChangeArrowheads="1"/>
              </p:cNvSpPr>
              <p:nvPr/>
            </p:nvSpPr>
            <p:spPr bwMode="auto">
              <a:xfrm>
                <a:off x="4032"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0.2</a:t>
                </a:r>
              </a:p>
            </p:txBody>
          </p:sp>
          <p:sp>
            <p:nvSpPr>
              <p:cNvPr id="109588" name="Text Box 15"/>
              <p:cNvSpPr txBox="1">
                <a:spLocks noChangeArrowheads="1"/>
              </p:cNvSpPr>
              <p:nvPr/>
            </p:nvSpPr>
            <p:spPr bwMode="auto">
              <a:xfrm>
                <a:off x="4416"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0.2</a:t>
                </a:r>
              </a:p>
            </p:txBody>
          </p:sp>
          <p:sp>
            <p:nvSpPr>
              <p:cNvPr id="109589" name="Line 16"/>
              <p:cNvSpPr>
                <a:spLocks noChangeShapeType="1"/>
              </p:cNvSpPr>
              <p:nvPr/>
            </p:nvSpPr>
            <p:spPr bwMode="auto">
              <a:xfrm>
                <a:off x="4800"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09590" name="Text Box 17"/>
              <p:cNvSpPr txBox="1">
                <a:spLocks noChangeArrowheads="1"/>
              </p:cNvSpPr>
              <p:nvPr/>
            </p:nvSpPr>
            <p:spPr bwMode="auto">
              <a:xfrm>
                <a:off x="4800"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0.3</a:t>
                </a:r>
              </a:p>
            </p:txBody>
          </p:sp>
          <p:sp>
            <p:nvSpPr>
              <p:cNvPr id="109591" name="Text Box 18"/>
              <p:cNvSpPr txBox="1">
                <a:spLocks noChangeArrowheads="1"/>
              </p:cNvSpPr>
              <p:nvPr/>
            </p:nvSpPr>
            <p:spPr bwMode="auto">
              <a:xfrm>
                <a:off x="5184"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0.3</a:t>
                </a:r>
              </a:p>
            </p:txBody>
          </p:sp>
        </p:grpSp>
        <p:pic>
          <p:nvPicPr>
            <p:cNvPr id="109574" name="Picture 19"/>
            <p:cNvPicPr>
              <a:picLocks noChangeAspect="1" noChangeArrowheads="1"/>
            </p:cNvPicPr>
            <p:nvPr/>
          </p:nvPicPr>
          <p:blipFill>
            <a:blip r:embed="rId3"/>
            <a:srcRect/>
            <a:stretch>
              <a:fillRect/>
            </a:stretch>
          </p:blipFill>
          <p:spPr bwMode="auto">
            <a:xfrm>
              <a:off x="3192" y="864"/>
              <a:ext cx="311" cy="3043"/>
            </a:xfrm>
            <a:prstGeom prst="rect">
              <a:avLst/>
            </a:prstGeom>
            <a:noFill/>
            <a:ln w="12700">
              <a:noFill/>
              <a:miter lim="800000"/>
              <a:headEnd type="none" w="sm" len="sm"/>
              <a:tailEnd type="none" w="sm" len="sm"/>
            </a:ln>
          </p:spPr>
        </p:pic>
        <p:pic>
          <p:nvPicPr>
            <p:cNvPr id="109575" name="Picture 20"/>
            <p:cNvPicPr>
              <a:picLocks noChangeAspect="1" noChangeArrowheads="1"/>
            </p:cNvPicPr>
            <p:nvPr/>
          </p:nvPicPr>
          <p:blipFill>
            <a:blip r:embed="rId4"/>
            <a:srcRect/>
            <a:stretch>
              <a:fillRect/>
            </a:stretch>
          </p:blipFill>
          <p:spPr bwMode="auto">
            <a:xfrm>
              <a:off x="3522" y="867"/>
              <a:ext cx="363" cy="3036"/>
            </a:xfrm>
            <a:prstGeom prst="rect">
              <a:avLst/>
            </a:prstGeom>
            <a:noFill/>
            <a:ln w="12700">
              <a:noFill/>
              <a:miter lim="800000"/>
              <a:headEnd type="none" w="sm" len="sm"/>
              <a:tailEnd type="none" w="sm" len="sm"/>
            </a:ln>
          </p:spPr>
        </p:pic>
        <p:pic>
          <p:nvPicPr>
            <p:cNvPr id="109576" name="Picture 21"/>
            <p:cNvPicPr>
              <a:picLocks noChangeAspect="1" noChangeArrowheads="1"/>
            </p:cNvPicPr>
            <p:nvPr/>
          </p:nvPicPr>
          <p:blipFill>
            <a:blip r:embed="rId5"/>
            <a:srcRect/>
            <a:stretch>
              <a:fillRect/>
            </a:stretch>
          </p:blipFill>
          <p:spPr bwMode="auto">
            <a:xfrm>
              <a:off x="3957" y="864"/>
              <a:ext cx="328" cy="3044"/>
            </a:xfrm>
            <a:prstGeom prst="rect">
              <a:avLst/>
            </a:prstGeom>
            <a:noFill/>
            <a:ln w="12700">
              <a:noFill/>
              <a:miter lim="800000"/>
              <a:headEnd type="none" w="sm" len="sm"/>
              <a:tailEnd type="none" w="sm" len="sm"/>
            </a:ln>
          </p:spPr>
        </p:pic>
        <p:pic>
          <p:nvPicPr>
            <p:cNvPr id="109577" name="Picture 22"/>
            <p:cNvPicPr>
              <a:picLocks noChangeAspect="1" noChangeArrowheads="1"/>
            </p:cNvPicPr>
            <p:nvPr/>
          </p:nvPicPr>
          <p:blipFill>
            <a:blip r:embed="rId6"/>
            <a:srcRect/>
            <a:stretch>
              <a:fillRect/>
            </a:stretch>
          </p:blipFill>
          <p:spPr bwMode="auto">
            <a:xfrm>
              <a:off x="4290" y="864"/>
              <a:ext cx="363" cy="3036"/>
            </a:xfrm>
            <a:prstGeom prst="rect">
              <a:avLst/>
            </a:prstGeom>
            <a:noFill/>
            <a:ln w="12700">
              <a:noFill/>
              <a:miter lim="800000"/>
              <a:headEnd type="none" w="sm" len="sm"/>
              <a:tailEnd type="none" w="sm" len="sm"/>
            </a:ln>
          </p:spPr>
        </p:pic>
        <p:pic>
          <p:nvPicPr>
            <p:cNvPr id="109578" name="Picture 23"/>
            <p:cNvPicPr>
              <a:picLocks noChangeAspect="1" noChangeArrowheads="1"/>
            </p:cNvPicPr>
            <p:nvPr/>
          </p:nvPicPr>
          <p:blipFill>
            <a:blip r:embed="rId7"/>
            <a:srcRect/>
            <a:stretch>
              <a:fillRect/>
            </a:stretch>
          </p:blipFill>
          <p:spPr bwMode="auto">
            <a:xfrm>
              <a:off x="4719" y="867"/>
              <a:ext cx="328" cy="3038"/>
            </a:xfrm>
            <a:prstGeom prst="rect">
              <a:avLst/>
            </a:prstGeom>
            <a:noFill/>
            <a:ln w="12700">
              <a:noFill/>
              <a:miter lim="800000"/>
              <a:headEnd type="none" w="sm" len="sm"/>
              <a:tailEnd type="none" w="sm" len="sm"/>
            </a:ln>
          </p:spPr>
        </p:pic>
        <p:pic>
          <p:nvPicPr>
            <p:cNvPr id="109579" name="Picture 24"/>
            <p:cNvPicPr>
              <a:picLocks noChangeAspect="1" noChangeArrowheads="1"/>
            </p:cNvPicPr>
            <p:nvPr/>
          </p:nvPicPr>
          <p:blipFill>
            <a:blip r:embed="rId8"/>
            <a:srcRect/>
            <a:stretch>
              <a:fillRect/>
            </a:stretch>
          </p:blipFill>
          <p:spPr bwMode="auto">
            <a:xfrm>
              <a:off x="5064" y="864"/>
              <a:ext cx="357" cy="3037"/>
            </a:xfrm>
            <a:prstGeom prst="rect">
              <a:avLst/>
            </a:prstGeom>
            <a:noFill/>
            <a:ln w="12700">
              <a:noFill/>
              <a:miter lim="800000"/>
              <a:headEnd type="none" w="sm" len="sm"/>
              <a:tailEnd type="none" w="sm" len="sm"/>
            </a:ln>
          </p:spPr>
        </p:pic>
      </p:gr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1026"/>
          <p:cNvSpPr>
            <a:spLocks noGrp="1" noChangeArrowheads="1"/>
          </p:cNvSpPr>
          <p:nvPr>
            <p:ph type="title"/>
          </p:nvPr>
        </p:nvSpPr>
        <p:spPr/>
        <p:txBody>
          <a:bodyPr/>
          <a:lstStyle/>
          <a:p>
            <a:pPr eaLnBrk="1" hangingPunct="1"/>
            <a:r>
              <a:rPr lang="en-US">
                <a:latin typeface="Arial" charset="0"/>
              </a:rPr>
              <a:t>Table 10.5 (cont.)</a:t>
            </a:r>
          </a:p>
        </p:txBody>
      </p:sp>
      <p:sp>
        <p:nvSpPr>
          <p:cNvPr id="110594" name="Rectangle 1027"/>
          <p:cNvSpPr>
            <a:spLocks noChangeArrowheads="1"/>
          </p:cNvSpPr>
          <p:nvPr/>
        </p:nvSpPr>
        <p:spPr bwMode="auto">
          <a:xfrm>
            <a:off x="742950" y="304800"/>
            <a:ext cx="3714750" cy="5410200"/>
          </a:xfrm>
          <a:prstGeom prst="rect">
            <a:avLst/>
          </a:prstGeom>
          <a:noFill/>
          <a:ln w="9525">
            <a:noFill/>
            <a:miter lim="800000"/>
            <a:headEnd/>
            <a:tailEnd/>
          </a:ln>
        </p:spPr>
        <p:txBody>
          <a:bodyPr lIns="92075" tIns="46038" rIns="92075" bIns="46038" anchor="ctr"/>
          <a:lstStyle/>
          <a:p>
            <a:pPr algn="ctr">
              <a:tabLst>
                <a:tab pos="3657600" algn="l"/>
              </a:tabLst>
            </a:pPr>
            <a:endParaRPr lang="pt-BR" b="1">
              <a:solidFill>
                <a:schemeClr val="tx2"/>
              </a:solidFill>
              <a:latin typeface="Arial" charset="0"/>
            </a:endParaRPr>
          </a:p>
        </p:txBody>
      </p:sp>
      <p:grpSp>
        <p:nvGrpSpPr>
          <p:cNvPr id="110595" name="Group 1028"/>
          <p:cNvGrpSpPr>
            <a:grpSpLocks/>
          </p:cNvGrpSpPr>
          <p:nvPr/>
        </p:nvGrpSpPr>
        <p:grpSpPr bwMode="auto">
          <a:xfrm>
            <a:off x="4870450" y="933450"/>
            <a:ext cx="4540250" cy="5638800"/>
            <a:chOff x="2832" y="384"/>
            <a:chExt cx="2640" cy="3552"/>
          </a:xfrm>
        </p:grpSpPr>
        <p:pic>
          <p:nvPicPr>
            <p:cNvPr id="110596" name="Picture 1029"/>
            <p:cNvPicPr>
              <a:picLocks noChangeAspect="1" noChangeArrowheads="1"/>
            </p:cNvPicPr>
            <p:nvPr/>
          </p:nvPicPr>
          <p:blipFill>
            <a:blip r:embed="rId2"/>
            <a:srcRect/>
            <a:stretch>
              <a:fillRect/>
            </a:stretch>
          </p:blipFill>
          <p:spPr bwMode="auto">
            <a:xfrm>
              <a:off x="2880" y="852"/>
              <a:ext cx="237" cy="3034"/>
            </a:xfrm>
            <a:prstGeom prst="rect">
              <a:avLst/>
            </a:prstGeom>
            <a:noFill/>
            <a:ln w="12700">
              <a:noFill/>
              <a:miter lim="800000"/>
              <a:headEnd type="none" w="sm" len="sm"/>
              <a:tailEnd type="none" w="sm" len="sm"/>
            </a:ln>
          </p:spPr>
        </p:pic>
        <p:grpSp>
          <p:nvGrpSpPr>
            <p:cNvPr id="110597" name="Group 1030"/>
            <p:cNvGrpSpPr>
              <a:grpSpLocks/>
            </p:cNvGrpSpPr>
            <p:nvPr/>
          </p:nvGrpSpPr>
          <p:grpSpPr bwMode="auto">
            <a:xfrm>
              <a:off x="2832" y="384"/>
              <a:ext cx="2640" cy="3552"/>
              <a:chOff x="2928" y="432"/>
              <a:chExt cx="2640" cy="3552"/>
            </a:xfrm>
          </p:grpSpPr>
          <p:sp>
            <p:nvSpPr>
              <p:cNvPr id="110604" name="Line 1031"/>
              <p:cNvSpPr>
                <a:spLocks noChangeShapeType="1"/>
              </p:cNvSpPr>
              <p:nvPr/>
            </p:nvSpPr>
            <p:spPr bwMode="auto">
              <a:xfrm>
                <a:off x="3264"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10605" name="Rectangle 1032"/>
              <p:cNvSpPr>
                <a:spLocks noChangeArrowheads="1"/>
              </p:cNvSpPr>
              <p:nvPr/>
            </p:nvSpPr>
            <p:spPr bwMode="auto">
              <a:xfrm>
                <a:off x="2928" y="432"/>
                <a:ext cx="2640" cy="3552"/>
              </a:xfrm>
              <a:prstGeom prst="rect">
                <a:avLst/>
              </a:prstGeom>
              <a:noFill/>
              <a:ln w="12700">
                <a:solidFill>
                  <a:schemeClr val="tx1"/>
                </a:solidFill>
                <a:miter lim="800000"/>
                <a:headEnd type="none" w="sm" len="sm"/>
                <a:tailEnd type="none" w="sm" len="sm"/>
              </a:ln>
            </p:spPr>
            <p:txBody>
              <a:bodyPr wrap="none" anchor="ctr"/>
              <a:lstStyle/>
              <a:p>
                <a:pPr algn="ctr"/>
                <a:endParaRPr lang="pt-BR"/>
              </a:p>
            </p:txBody>
          </p:sp>
          <p:sp>
            <p:nvSpPr>
              <p:cNvPr id="110606" name="Line 1033"/>
              <p:cNvSpPr>
                <a:spLocks noChangeShapeType="1"/>
              </p:cNvSpPr>
              <p:nvPr/>
            </p:nvSpPr>
            <p:spPr bwMode="auto">
              <a:xfrm>
                <a:off x="4032"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10607" name="Text Box 1034"/>
              <p:cNvSpPr txBox="1">
                <a:spLocks noChangeArrowheads="1"/>
              </p:cNvSpPr>
              <p:nvPr/>
            </p:nvSpPr>
            <p:spPr bwMode="auto">
              <a:xfrm>
                <a:off x="2928" y="432"/>
                <a:ext cx="336" cy="271"/>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Freq.</a:t>
                </a:r>
                <a:br>
                  <a:rPr lang="en-US" sz="1400">
                    <a:latin typeface="Arial" charset="0"/>
                  </a:rPr>
                </a:br>
                <a:r>
                  <a:rPr lang="en-US" sz="1400" i="1">
                    <a:latin typeface="Symbol" pitchFamily="18" charset="2"/>
                  </a:rPr>
                  <a:t>w/w</a:t>
                </a:r>
                <a:r>
                  <a:rPr lang="en-US" sz="1400" i="1" baseline="-25000">
                    <a:latin typeface="Arial" charset="0"/>
                  </a:rPr>
                  <a:t>n</a:t>
                </a:r>
                <a:endParaRPr lang="en-US" sz="1400">
                  <a:latin typeface="Arial" charset="0"/>
                </a:endParaRPr>
              </a:p>
            </p:txBody>
          </p:sp>
          <p:sp>
            <p:nvSpPr>
              <p:cNvPr id="110608" name="Line 1035"/>
              <p:cNvSpPr>
                <a:spLocks noChangeShapeType="1"/>
              </p:cNvSpPr>
              <p:nvPr/>
            </p:nvSpPr>
            <p:spPr bwMode="auto">
              <a:xfrm>
                <a:off x="2928" y="864"/>
                <a:ext cx="2640" cy="0"/>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10609" name="Text Box 1036"/>
              <p:cNvSpPr txBox="1">
                <a:spLocks noChangeArrowheads="1"/>
              </p:cNvSpPr>
              <p:nvPr/>
            </p:nvSpPr>
            <p:spPr bwMode="auto">
              <a:xfrm>
                <a:off x="3264"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0.5</a:t>
                </a:r>
              </a:p>
            </p:txBody>
          </p:sp>
          <p:sp>
            <p:nvSpPr>
              <p:cNvPr id="110610" name="Text Box 1037"/>
              <p:cNvSpPr txBox="1">
                <a:spLocks noChangeArrowheads="1"/>
              </p:cNvSpPr>
              <p:nvPr/>
            </p:nvSpPr>
            <p:spPr bwMode="auto">
              <a:xfrm>
                <a:off x="3648"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0.5</a:t>
                </a:r>
              </a:p>
            </p:txBody>
          </p:sp>
          <p:sp>
            <p:nvSpPr>
              <p:cNvPr id="110611" name="Text Box 1038"/>
              <p:cNvSpPr txBox="1">
                <a:spLocks noChangeArrowheads="1"/>
              </p:cNvSpPr>
              <p:nvPr/>
            </p:nvSpPr>
            <p:spPr bwMode="auto">
              <a:xfrm>
                <a:off x="4032"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0.7</a:t>
                </a:r>
              </a:p>
            </p:txBody>
          </p:sp>
          <p:sp>
            <p:nvSpPr>
              <p:cNvPr id="110612" name="Text Box 1039"/>
              <p:cNvSpPr txBox="1">
                <a:spLocks noChangeArrowheads="1"/>
              </p:cNvSpPr>
              <p:nvPr/>
            </p:nvSpPr>
            <p:spPr bwMode="auto">
              <a:xfrm>
                <a:off x="4416"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0.7</a:t>
                </a:r>
              </a:p>
            </p:txBody>
          </p:sp>
          <p:sp>
            <p:nvSpPr>
              <p:cNvPr id="110613" name="Line 1040"/>
              <p:cNvSpPr>
                <a:spLocks noChangeShapeType="1"/>
              </p:cNvSpPr>
              <p:nvPr/>
            </p:nvSpPr>
            <p:spPr bwMode="auto">
              <a:xfrm>
                <a:off x="4800" y="432"/>
                <a:ext cx="0" cy="3552"/>
              </a:xfrm>
              <a:prstGeom prst="line">
                <a:avLst/>
              </a:prstGeom>
              <a:noFill/>
              <a:ln w="12700">
                <a:solidFill>
                  <a:schemeClr val="tx1"/>
                </a:solidFill>
                <a:round/>
                <a:headEnd type="none" w="sm" len="sm"/>
                <a:tailEnd type="none" w="sm" len="sm"/>
              </a:ln>
            </p:spPr>
            <p:txBody>
              <a:bodyPr wrap="none" anchor="ctr"/>
              <a:lstStyle/>
              <a:p>
                <a:endParaRPr lang="pt-BR"/>
              </a:p>
            </p:txBody>
          </p:sp>
          <p:sp>
            <p:nvSpPr>
              <p:cNvPr id="110614" name="Text Box 1041"/>
              <p:cNvSpPr txBox="1">
                <a:spLocks noChangeArrowheads="1"/>
              </p:cNvSpPr>
              <p:nvPr/>
            </p:nvSpPr>
            <p:spPr bwMode="auto">
              <a:xfrm>
                <a:off x="4800"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Mag</a:t>
                </a:r>
                <a:br>
                  <a:rPr lang="en-US" sz="1400" b="1">
                    <a:latin typeface="Arial" charset="0"/>
                  </a:rPr>
                </a:br>
                <a:r>
                  <a:rPr lang="en-US" sz="1400" b="1">
                    <a:latin typeface="Arial" charset="0"/>
                  </a:rPr>
                  <a:t>(dB)</a:t>
                </a:r>
                <a:br>
                  <a:rPr lang="en-US" sz="1400">
                    <a:latin typeface="Arial" charset="0"/>
                  </a:rPr>
                </a:br>
                <a:r>
                  <a:rPr lang="en-US" sz="1400" i="1">
                    <a:latin typeface="Symbol" pitchFamily="18" charset="2"/>
                  </a:rPr>
                  <a:t>z </a:t>
                </a:r>
                <a:r>
                  <a:rPr lang="en-US" sz="1400">
                    <a:latin typeface="Arial" charset="0"/>
                  </a:rPr>
                  <a:t>= 1</a:t>
                </a:r>
              </a:p>
            </p:txBody>
          </p:sp>
          <p:sp>
            <p:nvSpPr>
              <p:cNvPr id="110615" name="Text Box 1042"/>
              <p:cNvSpPr txBox="1">
                <a:spLocks noChangeArrowheads="1"/>
              </p:cNvSpPr>
              <p:nvPr/>
            </p:nvSpPr>
            <p:spPr bwMode="auto">
              <a:xfrm>
                <a:off x="5184" y="432"/>
                <a:ext cx="384" cy="407"/>
              </a:xfrm>
              <a:prstGeom prst="rect">
                <a:avLst/>
              </a:prstGeom>
              <a:noFill/>
              <a:ln w="12700">
                <a:noFill/>
                <a:miter lim="800000"/>
                <a:headEnd type="none" w="sm" len="sm"/>
                <a:tailEnd type="none" w="sm" len="sm"/>
              </a:ln>
            </p:spPr>
            <p:txBody>
              <a:bodyPr lIns="0" tIns="0" rIns="0" bIns="0">
                <a:spAutoFit/>
              </a:bodyPr>
              <a:lstStyle/>
              <a:p>
                <a:pPr algn="ctr">
                  <a:spcBef>
                    <a:spcPct val="50000"/>
                  </a:spcBef>
                </a:pPr>
                <a:r>
                  <a:rPr lang="en-US" sz="1400" b="1">
                    <a:latin typeface="Arial" charset="0"/>
                  </a:rPr>
                  <a:t>Phase</a:t>
                </a:r>
                <a:br>
                  <a:rPr lang="en-US" sz="1400" b="1">
                    <a:latin typeface="Arial" charset="0"/>
                  </a:rPr>
                </a:br>
                <a:r>
                  <a:rPr lang="en-US" sz="1400" b="1">
                    <a:latin typeface="Arial" charset="0"/>
                  </a:rPr>
                  <a:t>(deg)</a:t>
                </a:r>
                <a:br>
                  <a:rPr lang="en-US" sz="1400">
                    <a:latin typeface="Arial" charset="0"/>
                  </a:rPr>
                </a:br>
                <a:r>
                  <a:rPr lang="en-US" sz="1400" i="1">
                    <a:latin typeface="Symbol" pitchFamily="18" charset="2"/>
                  </a:rPr>
                  <a:t>z </a:t>
                </a:r>
                <a:r>
                  <a:rPr lang="en-US" sz="1400">
                    <a:latin typeface="Arial" charset="0"/>
                  </a:rPr>
                  <a:t>= 1</a:t>
                </a:r>
              </a:p>
            </p:txBody>
          </p:sp>
        </p:grpSp>
        <p:pic>
          <p:nvPicPr>
            <p:cNvPr id="110598" name="Picture 1043"/>
            <p:cNvPicPr>
              <a:picLocks noChangeAspect="1" noChangeArrowheads="1"/>
            </p:cNvPicPr>
            <p:nvPr/>
          </p:nvPicPr>
          <p:blipFill>
            <a:blip r:embed="rId3"/>
            <a:srcRect/>
            <a:stretch>
              <a:fillRect/>
            </a:stretch>
          </p:blipFill>
          <p:spPr bwMode="auto">
            <a:xfrm>
              <a:off x="3174" y="855"/>
              <a:ext cx="340" cy="3058"/>
            </a:xfrm>
            <a:prstGeom prst="rect">
              <a:avLst/>
            </a:prstGeom>
            <a:noFill/>
            <a:ln w="12700">
              <a:noFill/>
              <a:miter lim="800000"/>
              <a:headEnd type="none" w="sm" len="sm"/>
              <a:tailEnd type="none" w="sm" len="sm"/>
            </a:ln>
          </p:spPr>
        </p:pic>
        <p:pic>
          <p:nvPicPr>
            <p:cNvPr id="110599" name="Picture 1044"/>
            <p:cNvPicPr>
              <a:picLocks noChangeAspect="1" noChangeArrowheads="1"/>
            </p:cNvPicPr>
            <p:nvPr/>
          </p:nvPicPr>
          <p:blipFill>
            <a:blip r:embed="rId4"/>
            <a:srcRect/>
            <a:stretch>
              <a:fillRect/>
            </a:stretch>
          </p:blipFill>
          <p:spPr bwMode="auto">
            <a:xfrm>
              <a:off x="3516" y="858"/>
              <a:ext cx="374" cy="3050"/>
            </a:xfrm>
            <a:prstGeom prst="rect">
              <a:avLst/>
            </a:prstGeom>
            <a:noFill/>
            <a:ln w="12700">
              <a:noFill/>
              <a:miter lim="800000"/>
              <a:headEnd type="none" w="sm" len="sm"/>
              <a:tailEnd type="none" w="sm" len="sm"/>
            </a:ln>
          </p:spPr>
        </p:pic>
        <p:pic>
          <p:nvPicPr>
            <p:cNvPr id="110600" name="Picture 1045"/>
            <p:cNvPicPr>
              <a:picLocks noChangeAspect="1" noChangeArrowheads="1"/>
            </p:cNvPicPr>
            <p:nvPr/>
          </p:nvPicPr>
          <p:blipFill>
            <a:blip r:embed="rId5"/>
            <a:srcRect/>
            <a:stretch>
              <a:fillRect/>
            </a:stretch>
          </p:blipFill>
          <p:spPr bwMode="auto">
            <a:xfrm>
              <a:off x="3945" y="864"/>
              <a:ext cx="345" cy="3046"/>
            </a:xfrm>
            <a:prstGeom prst="rect">
              <a:avLst/>
            </a:prstGeom>
            <a:noFill/>
            <a:ln w="12700">
              <a:noFill/>
              <a:miter lim="800000"/>
              <a:headEnd type="none" w="sm" len="sm"/>
              <a:tailEnd type="none" w="sm" len="sm"/>
            </a:ln>
          </p:spPr>
        </p:pic>
        <p:pic>
          <p:nvPicPr>
            <p:cNvPr id="110601" name="Picture 1046"/>
            <p:cNvPicPr>
              <a:picLocks noChangeAspect="1" noChangeArrowheads="1"/>
            </p:cNvPicPr>
            <p:nvPr/>
          </p:nvPicPr>
          <p:blipFill>
            <a:blip r:embed="rId6"/>
            <a:srcRect/>
            <a:stretch>
              <a:fillRect/>
            </a:stretch>
          </p:blipFill>
          <p:spPr bwMode="auto">
            <a:xfrm>
              <a:off x="4287" y="861"/>
              <a:ext cx="369" cy="3047"/>
            </a:xfrm>
            <a:prstGeom prst="rect">
              <a:avLst/>
            </a:prstGeom>
            <a:noFill/>
            <a:ln w="12700">
              <a:noFill/>
              <a:miter lim="800000"/>
              <a:headEnd type="none" w="sm" len="sm"/>
              <a:tailEnd type="none" w="sm" len="sm"/>
            </a:ln>
          </p:spPr>
        </p:pic>
        <p:pic>
          <p:nvPicPr>
            <p:cNvPr id="110602" name="Picture 1047"/>
            <p:cNvPicPr>
              <a:picLocks noChangeAspect="1" noChangeArrowheads="1"/>
            </p:cNvPicPr>
            <p:nvPr/>
          </p:nvPicPr>
          <p:blipFill>
            <a:blip r:embed="rId7"/>
            <a:srcRect/>
            <a:stretch>
              <a:fillRect/>
            </a:stretch>
          </p:blipFill>
          <p:spPr bwMode="auto">
            <a:xfrm>
              <a:off x="4725" y="864"/>
              <a:ext cx="340" cy="3050"/>
            </a:xfrm>
            <a:prstGeom prst="rect">
              <a:avLst/>
            </a:prstGeom>
            <a:noFill/>
            <a:ln w="12700">
              <a:noFill/>
              <a:miter lim="800000"/>
              <a:headEnd type="none" w="sm" len="sm"/>
              <a:tailEnd type="none" w="sm" len="sm"/>
            </a:ln>
          </p:spPr>
        </p:pic>
        <p:pic>
          <p:nvPicPr>
            <p:cNvPr id="110603" name="Picture 1048"/>
            <p:cNvPicPr>
              <a:picLocks noChangeAspect="1" noChangeArrowheads="1"/>
            </p:cNvPicPr>
            <p:nvPr/>
          </p:nvPicPr>
          <p:blipFill>
            <a:blip r:embed="rId8"/>
            <a:srcRect/>
            <a:stretch>
              <a:fillRect/>
            </a:stretch>
          </p:blipFill>
          <p:spPr bwMode="auto">
            <a:xfrm>
              <a:off x="5058" y="858"/>
              <a:ext cx="380" cy="3045"/>
            </a:xfrm>
            <a:prstGeom prst="rect">
              <a:avLst/>
            </a:prstGeom>
            <a:noFill/>
            <a:ln w="12700">
              <a:noFill/>
              <a:miter lim="800000"/>
              <a:headEnd type="none" w="sm" len="sm"/>
              <a:tailEnd type="none" w="sm" len="sm"/>
            </a:ln>
          </p:spPr>
        </p:pic>
      </p:gr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
          <p:cNvPicPr>
            <a:picLocks noChangeAspect="1" noChangeArrowheads="1"/>
          </p:cNvPicPr>
          <p:nvPr/>
        </p:nvPicPr>
        <p:blipFill>
          <a:blip r:embed="rId2"/>
          <a:srcRect/>
          <a:stretch>
            <a:fillRect/>
          </a:stretch>
        </p:blipFill>
        <p:spPr bwMode="auto">
          <a:xfrm>
            <a:off x="238125" y="1143000"/>
            <a:ext cx="9371013" cy="5262563"/>
          </a:xfrm>
          <a:prstGeom prst="rect">
            <a:avLst/>
          </a:prstGeom>
          <a:noFill/>
          <a:ln w="12700">
            <a:noFill/>
            <a:miter lim="800000"/>
            <a:headEnd type="none" w="sm" len="sm"/>
            <a:tailEnd type="none" w="sm" len="sm"/>
          </a:ln>
        </p:spPr>
      </p:pic>
      <p:sp>
        <p:nvSpPr>
          <p:cNvPr id="111618" name="Título 8"/>
          <p:cNvSpPr>
            <a:spLocks noGrp="1"/>
          </p:cNvSpPr>
          <p:nvPr>
            <p:ph type="title"/>
          </p:nvPr>
        </p:nvSpPr>
        <p:spPr/>
        <p:txBody>
          <a:bodyPr/>
          <a:lstStyle/>
          <a:p>
            <a:pPr algn="ctr" eaLnBrk="1" hangingPunct="1"/>
            <a:r>
              <a:rPr lang="en-US">
                <a:latin typeface="Arial" charset="0"/>
              </a:rPr>
              <a:t>Resposta normalizada do ganho para </a:t>
            </a:r>
            <a:br>
              <a:rPr lang="en-US">
                <a:latin typeface="Arial" charset="0"/>
              </a:rPr>
            </a:br>
            <a:r>
              <a:rPr lang="en-US">
                <a:latin typeface="Arial" charset="0"/>
              </a:rPr>
              <a:t>G(s) = 1/(</a:t>
            </a:r>
            <a:r>
              <a:rPr lang="en-US" i="1">
                <a:latin typeface="Arial" charset="0"/>
              </a:rPr>
              <a:t>s</a:t>
            </a:r>
            <a:r>
              <a:rPr lang="en-US" i="1" baseline="30000">
                <a:latin typeface="Arial" charset="0"/>
              </a:rPr>
              <a:t>2</a:t>
            </a:r>
            <a:r>
              <a:rPr lang="en-US" i="1">
                <a:latin typeface="Arial" charset="0"/>
              </a:rPr>
              <a:t> + </a:t>
            </a:r>
            <a:r>
              <a:rPr lang="en-US">
                <a:latin typeface="Arial" charset="0"/>
              </a:rPr>
              <a:t>2</a:t>
            </a:r>
            <a:r>
              <a:rPr lang="en-US" i="1">
                <a:latin typeface="Symbol" pitchFamily="18" charset="2"/>
              </a:rPr>
              <a:t>zw</a:t>
            </a:r>
            <a:r>
              <a:rPr lang="en-US" i="1" baseline="-25000">
                <a:latin typeface="Arial" charset="0"/>
              </a:rPr>
              <a:t>n</a:t>
            </a:r>
            <a:r>
              <a:rPr lang="en-US" i="1">
                <a:latin typeface="Arial" charset="0"/>
              </a:rPr>
              <a:t>s</a:t>
            </a:r>
            <a:r>
              <a:rPr lang="en-US">
                <a:latin typeface="Arial" charset="0"/>
              </a:rPr>
              <a:t> + </a:t>
            </a:r>
            <a:r>
              <a:rPr lang="en-US" i="1">
                <a:latin typeface="Symbol" pitchFamily="18" charset="2"/>
              </a:rPr>
              <a:t>w</a:t>
            </a:r>
            <a:r>
              <a:rPr lang="en-US" i="1" baseline="-25000">
                <a:latin typeface="Arial" charset="0"/>
              </a:rPr>
              <a:t>n</a:t>
            </a:r>
            <a:r>
              <a:rPr lang="en-US" baseline="30000">
                <a:latin typeface="Arial" charset="0"/>
              </a:rPr>
              <a:t>2</a:t>
            </a:r>
            <a:r>
              <a:rPr lang="en-US">
                <a:latin typeface="Arial" charset="0"/>
              </a:rPr>
              <a:t>). </a:t>
            </a:r>
            <a:endParaRPr lang="pt-B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2"/>
          <p:cNvPicPr>
            <a:picLocks noChangeAspect="1" noChangeArrowheads="1"/>
          </p:cNvPicPr>
          <p:nvPr/>
        </p:nvPicPr>
        <p:blipFill>
          <a:blip r:embed="rId2"/>
          <a:srcRect/>
          <a:stretch>
            <a:fillRect/>
          </a:stretch>
        </p:blipFill>
        <p:spPr bwMode="auto">
          <a:xfrm>
            <a:off x="166688" y="1071563"/>
            <a:ext cx="9532937" cy="5286375"/>
          </a:xfrm>
          <a:prstGeom prst="rect">
            <a:avLst/>
          </a:prstGeom>
          <a:noFill/>
          <a:ln w="12700">
            <a:noFill/>
            <a:miter lim="800000"/>
            <a:headEnd type="none" w="sm" len="sm"/>
            <a:tailEnd type="none" w="sm" len="sm"/>
          </a:ln>
        </p:spPr>
      </p:pic>
      <p:sp>
        <p:nvSpPr>
          <p:cNvPr id="112642" name="Rectangle 2054"/>
          <p:cNvSpPr>
            <a:spLocks noGrp="1" noChangeArrowheads="1"/>
          </p:cNvSpPr>
          <p:nvPr>
            <p:ph type="title"/>
          </p:nvPr>
        </p:nvSpPr>
        <p:spPr/>
        <p:txBody>
          <a:bodyPr/>
          <a:lstStyle/>
          <a:p>
            <a:pPr algn="ctr" eaLnBrk="1" hangingPunct="1"/>
            <a:r>
              <a:rPr lang="en-US">
                <a:latin typeface="Arial" charset="0"/>
              </a:rPr>
              <a:t>Resposta normalizada da fase para </a:t>
            </a:r>
            <a:br>
              <a:rPr lang="en-US">
                <a:latin typeface="Arial" charset="0"/>
              </a:rPr>
            </a:br>
            <a:r>
              <a:rPr lang="en-US">
                <a:latin typeface="Arial" charset="0"/>
              </a:rPr>
              <a:t>G(s) = 1/(</a:t>
            </a:r>
            <a:r>
              <a:rPr lang="en-US" i="1">
                <a:latin typeface="Arial" charset="0"/>
              </a:rPr>
              <a:t>s</a:t>
            </a:r>
            <a:r>
              <a:rPr lang="en-US" i="1" baseline="30000">
                <a:latin typeface="Arial" charset="0"/>
              </a:rPr>
              <a:t>2</a:t>
            </a:r>
            <a:r>
              <a:rPr lang="en-US" i="1">
                <a:latin typeface="Arial" charset="0"/>
              </a:rPr>
              <a:t> + </a:t>
            </a:r>
            <a:r>
              <a:rPr lang="en-US">
                <a:latin typeface="Arial" charset="0"/>
              </a:rPr>
              <a:t>2</a:t>
            </a:r>
            <a:r>
              <a:rPr lang="en-US" i="1">
                <a:latin typeface="Symbol" pitchFamily="18" charset="2"/>
              </a:rPr>
              <a:t>zw</a:t>
            </a:r>
            <a:r>
              <a:rPr lang="en-US" i="1" baseline="-25000">
                <a:latin typeface="Arial" charset="0"/>
              </a:rPr>
              <a:t>n</a:t>
            </a:r>
            <a:r>
              <a:rPr lang="en-US" i="1">
                <a:latin typeface="Arial" charset="0"/>
              </a:rPr>
              <a:t>s</a:t>
            </a:r>
            <a:r>
              <a:rPr lang="en-US">
                <a:latin typeface="Arial" charset="0"/>
              </a:rPr>
              <a:t> + </a:t>
            </a:r>
            <a:r>
              <a:rPr lang="en-US" i="1">
                <a:latin typeface="Symbol" pitchFamily="18" charset="2"/>
              </a:rPr>
              <a:t>w</a:t>
            </a:r>
            <a:r>
              <a:rPr lang="en-US" i="1" baseline="-25000">
                <a:latin typeface="Arial" charset="0"/>
              </a:rPr>
              <a:t>n</a:t>
            </a:r>
            <a:r>
              <a:rPr lang="en-US" baseline="30000">
                <a:latin typeface="Arial" charset="0"/>
              </a:rPr>
              <a:t>2</a:t>
            </a:r>
            <a:r>
              <a:rPr lang="en-US">
                <a:latin typeface="Arial" charset="0"/>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13.1, </a:t>
            </a:r>
            <a:endParaRPr lang="pt-BR" dirty="0"/>
          </a:p>
        </p:txBody>
      </p:sp>
      <p:sp>
        <p:nvSpPr>
          <p:cNvPr id="3" name="Espaço Reservado para Conteúdo 2"/>
          <p:cNvSpPr>
            <a:spLocks noGrp="1"/>
          </p:cNvSpPr>
          <p:nvPr>
            <p:ph idx="1"/>
          </p:nvPr>
        </p:nvSpPr>
        <p:spPr/>
        <p:txBody>
          <a:bodyPr/>
          <a:lstStyle/>
          <a:p>
            <a:r>
              <a:rPr lang="en-US" dirty="0" err="1"/>
              <a:t>Obtenção</a:t>
            </a:r>
            <a:r>
              <a:rPr lang="en-US" dirty="0"/>
              <a:t> da </a:t>
            </a:r>
            <a:r>
              <a:rPr lang="en-US" dirty="0" err="1"/>
              <a:t>Transformada</a:t>
            </a:r>
            <a:r>
              <a:rPr lang="en-US" dirty="0"/>
              <a:t> Z de f=(</a:t>
            </a:r>
            <a:r>
              <a:rPr lang="en-US" dirty="0" err="1"/>
              <a:t>kT</a:t>
            </a:r>
            <a:r>
              <a:rPr lang="en-US" dirty="0"/>
              <a:t>), </a:t>
            </a:r>
            <a:r>
              <a:rPr lang="en-US" dirty="0" err="1"/>
              <a:t>onde</a:t>
            </a:r>
            <a:r>
              <a:rPr lang="en-US" dirty="0"/>
              <a:t> k é um </a:t>
            </a:r>
            <a:r>
              <a:rPr lang="en-US" dirty="0" err="1"/>
              <a:t>número</a:t>
            </a:r>
            <a:r>
              <a:rPr lang="en-US" dirty="0"/>
              <a:t> </a:t>
            </a:r>
            <a:r>
              <a:rPr lang="en-US" dirty="0" err="1"/>
              <a:t>inteiro</a:t>
            </a:r>
            <a:r>
              <a:rPr lang="en-US" dirty="0"/>
              <a:t> e T o </a:t>
            </a:r>
            <a:r>
              <a:rPr lang="en-US" dirty="0" err="1"/>
              <a:t>período</a:t>
            </a:r>
            <a:r>
              <a:rPr lang="en-US" dirty="0"/>
              <a:t> de </a:t>
            </a:r>
            <a:r>
              <a:rPr lang="en-US" dirty="0" err="1"/>
              <a:t>amostragem</a:t>
            </a:r>
            <a:r>
              <a:rPr lang="pt-BR" dirty="0"/>
              <a:t>. Para tanto fazemos :</a:t>
            </a:r>
          </a:p>
          <a:p>
            <a:pPr lvl="1"/>
            <a:r>
              <a:rPr lang="en-US" dirty="0"/>
              <a:t> </a:t>
            </a:r>
            <a:r>
              <a:rPr lang="en-US" i="1" dirty="0"/>
              <a:t>f = n*T</a:t>
            </a:r>
          </a:p>
          <a:p>
            <a:pPr lvl="1"/>
            <a:r>
              <a:rPr lang="en-US" i="1" dirty="0"/>
              <a:t> </a:t>
            </a:r>
            <a:r>
              <a:rPr lang="en-US" i="1" dirty="0" err="1"/>
              <a:t>ztrans</a:t>
            </a:r>
            <a:r>
              <a:rPr lang="en-US" i="1" dirty="0"/>
              <a:t>(f) </a:t>
            </a:r>
            <a:r>
              <a:rPr lang="en-US" i="1" dirty="0">
                <a:solidFill>
                  <a:srgbClr val="00B050"/>
                </a:solidFill>
              </a:rPr>
              <a:t>% </a:t>
            </a:r>
            <a:r>
              <a:rPr lang="en-US" dirty="0" err="1">
                <a:solidFill>
                  <a:srgbClr val="00B050"/>
                </a:solidFill>
              </a:rPr>
              <a:t>por</a:t>
            </a:r>
            <a:r>
              <a:rPr lang="en-US" dirty="0">
                <a:solidFill>
                  <a:srgbClr val="00B050"/>
                </a:solidFill>
              </a:rPr>
              <a:t> default </a:t>
            </a:r>
            <a:r>
              <a:rPr lang="en-US" i="1" dirty="0" err="1">
                <a:solidFill>
                  <a:srgbClr val="00B050"/>
                </a:solidFill>
              </a:rPr>
              <a:t>ztrans</a:t>
            </a:r>
            <a:r>
              <a:rPr lang="en-US" i="1" dirty="0">
                <a:solidFill>
                  <a:srgbClr val="00B050"/>
                </a:solidFill>
              </a:rPr>
              <a:t> </a:t>
            </a:r>
            <a:r>
              <a:rPr lang="en-US" dirty="0">
                <a:solidFill>
                  <a:srgbClr val="00B050"/>
                </a:solidFill>
              </a:rPr>
              <a:t>assume </a:t>
            </a:r>
            <a:r>
              <a:rPr lang="en-US" dirty="0" err="1">
                <a:solidFill>
                  <a:srgbClr val="00B050"/>
                </a:solidFill>
              </a:rPr>
              <a:t>que</a:t>
            </a:r>
            <a:r>
              <a:rPr lang="en-US" dirty="0">
                <a:solidFill>
                  <a:srgbClr val="00B050"/>
                </a:solidFill>
              </a:rPr>
              <a:t> a </a:t>
            </a:r>
            <a:r>
              <a:rPr lang="en-US" dirty="0" err="1">
                <a:solidFill>
                  <a:srgbClr val="00B050"/>
                </a:solidFill>
              </a:rPr>
              <a:t>varíavel</a:t>
            </a:r>
            <a:r>
              <a:rPr lang="en-US" dirty="0">
                <a:solidFill>
                  <a:srgbClr val="00B050"/>
                </a:solidFill>
              </a:rPr>
              <a:t> </a:t>
            </a:r>
            <a:r>
              <a:rPr lang="en-US" dirty="0" err="1">
                <a:solidFill>
                  <a:srgbClr val="00B050"/>
                </a:solidFill>
              </a:rPr>
              <a:t>discreta</a:t>
            </a:r>
            <a:r>
              <a:rPr lang="en-US" dirty="0">
                <a:solidFill>
                  <a:srgbClr val="00B050"/>
                </a:solidFill>
              </a:rPr>
              <a:t> é </a:t>
            </a:r>
            <a:r>
              <a:rPr lang="en-US" i="1" dirty="0">
                <a:solidFill>
                  <a:srgbClr val="00B050"/>
                </a:solidFill>
              </a:rPr>
              <a:t>n </a:t>
            </a:r>
            <a:r>
              <a:rPr lang="en-US" dirty="0">
                <a:solidFill>
                  <a:srgbClr val="00B050"/>
                </a:solidFill>
              </a:rPr>
              <a:t>e a </a:t>
            </a:r>
            <a:r>
              <a:rPr lang="en-US" dirty="0" err="1">
                <a:solidFill>
                  <a:srgbClr val="00B050"/>
                </a:solidFill>
              </a:rPr>
              <a:t>variável</a:t>
            </a:r>
            <a:r>
              <a:rPr lang="en-US" dirty="0">
                <a:solidFill>
                  <a:srgbClr val="00B050"/>
                </a:solidFill>
              </a:rPr>
              <a:t> de </a:t>
            </a:r>
            <a:r>
              <a:rPr lang="en-US" dirty="0" err="1">
                <a:solidFill>
                  <a:srgbClr val="00B050"/>
                </a:solidFill>
              </a:rPr>
              <a:t>transformação</a:t>
            </a:r>
            <a:r>
              <a:rPr lang="en-US" dirty="0">
                <a:solidFill>
                  <a:srgbClr val="00B050"/>
                </a:solidFill>
              </a:rPr>
              <a:t> é </a:t>
            </a:r>
            <a:r>
              <a:rPr lang="en-US" i="1" dirty="0">
                <a:solidFill>
                  <a:srgbClr val="00B050"/>
                </a:solidFill>
              </a:rPr>
              <a:t>z. </a:t>
            </a:r>
            <a:r>
              <a:rPr lang="en-US" dirty="0" err="1">
                <a:solidFill>
                  <a:srgbClr val="00B050"/>
                </a:solidFill>
              </a:rPr>
              <a:t>Sendo</a:t>
            </a:r>
            <a:r>
              <a:rPr lang="en-US" dirty="0">
                <a:solidFill>
                  <a:srgbClr val="00B050"/>
                </a:solidFill>
              </a:rPr>
              <a:t> </a:t>
            </a:r>
            <a:r>
              <a:rPr lang="en-US" dirty="0" err="1">
                <a:solidFill>
                  <a:srgbClr val="00B050"/>
                </a:solidFill>
              </a:rPr>
              <a:t>assim</a:t>
            </a:r>
            <a:r>
              <a:rPr lang="en-US" dirty="0">
                <a:solidFill>
                  <a:srgbClr val="00B050"/>
                </a:solidFill>
              </a:rPr>
              <a:t> é </a:t>
            </a:r>
            <a:r>
              <a:rPr lang="en-US" dirty="0" err="1">
                <a:solidFill>
                  <a:srgbClr val="00B050"/>
                </a:solidFill>
              </a:rPr>
              <a:t>desnecessário</a:t>
            </a:r>
            <a:r>
              <a:rPr lang="en-US" dirty="0">
                <a:solidFill>
                  <a:srgbClr val="00B050"/>
                </a:solidFill>
              </a:rPr>
              <a:t> </a:t>
            </a:r>
            <a:r>
              <a:rPr lang="en-US" dirty="0" err="1">
                <a:solidFill>
                  <a:srgbClr val="00B050"/>
                </a:solidFill>
              </a:rPr>
              <a:t>especificar</a:t>
            </a:r>
            <a:r>
              <a:rPr lang="en-US" dirty="0">
                <a:solidFill>
                  <a:srgbClr val="00B050"/>
                </a:solidFill>
              </a:rPr>
              <a:t> </a:t>
            </a:r>
            <a:r>
              <a:rPr lang="en-US" i="1" dirty="0">
                <a:solidFill>
                  <a:srgbClr val="00B050"/>
                </a:solidFill>
              </a:rPr>
              <a:t>n </a:t>
            </a:r>
            <a:r>
              <a:rPr lang="en-US" dirty="0">
                <a:solidFill>
                  <a:srgbClr val="00B050"/>
                </a:solidFill>
              </a:rPr>
              <a:t>e </a:t>
            </a:r>
            <a:r>
              <a:rPr lang="en-US" i="1" dirty="0">
                <a:solidFill>
                  <a:srgbClr val="00B050"/>
                </a:solidFill>
              </a:rPr>
              <a:t>z. </a:t>
            </a:r>
            <a:endParaRPr lang="en-US"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p:cNvPicPr>
            <a:picLocks noChangeAspect="1" noChangeArrowheads="1"/>
          </p:cNvPicPr>
          <p:nvPr/>
        </p:nvPicPr>
        <p:blipFill>
          <a:blip r:embed="rId2"/>
          <a:srcRect/>
          <a:stretch>
            <a:fillRect/>
          </a:stretch>
        </p:blipFill>
        <p:spPr bwMode="auto">
          <a:xfrm>
            <a:off x="3057525" y="1443038"/>
            <a:ext cx="6610350" cy="4914900"/>
          </a:xfrm>
          <a:prstGeom prst="rect">
            <a:avLst/>
          </a:prstGeom>
          <a:noFill/>
          <a:ln w="12700">
            <a:noFill/>
            <a:miter lim="800000"/>
            <a:headEnd type="none" w="sm" len="sm"/>
            <a:tailEnd type="none" w="sm" len="sm"/>
          </a:ln>
        </p:spPr>
      </p:pic>
      <p:sp>
        <p:nvSpPr>
          <p:cNvPr id="113666" name="Rectangle 4"/>
          <p:cNvSpPr>
            <a:spLocks noGrp="1" noChangeArrowheads="1"/>
          </p:cNvSpPr>
          <p:nvPr>
            <p:ph type="title"/>
          </p:nvPr>
        </p:nvSpPr>
        <p:spPr>
          <a:xfrm>
            <a:off x="247650" y="685800"/>
            <a:ext cx="3136900" cy="4495800"/>
          </a:xfrm>
        </p:spPr>
        <p:txBody>
          <a:bodyPr/>
          <a:lstStyle/>
          <a:p>
            <a:pPr eaLnBrk="1" hangingPunct="1"/>
            <a:r>
              <a:rPr lang="en-US" sz="2800">
                <a:latin typeface="Arial" charset="0"/>
              </a:rPr>
              <a:t>Gráfico de Bode para o ganho para </a:t>
            </a:r>
            <a:r>
              <a:rPr lang="en-US" sz="2800" i="1">
                <a:latin typeface="Arial" charset="0"/>
              </a:rPr>
              <a:t>G</a:t>
            </a:r>
            <a:r>
              <a:rPr lang="en-US" sz="2800">
                <a:latin typeface="Arial" charset="0"/>
              </a:rPr>
              <a:t>(</a:t>
            </a:r>
            <a:r>
              <a:rPr lang="en-US" sz="2800" i="1">
                <a:latin typeface="Arial" charset="0"/>
              </a:rPr>
              <a:t>s</a:t>
            </a:r>
            <a:r>
              <a:rPr lang="en-US" sz="2800">
                <a:latin typeface="Arial" charset="0"/>
              </a:rPr>
              <a:t>) =</a:t>
            </a:r>
            <a:br>
              <a:rPr lang="en-US" sz="2800">
                <a:latin typeface="Arial" charset="0"/>
              </a:rPr>
            </a:br>
            <a:r>
              <a:rPr lang="en-US" sz="2800">
                <a:latin typeface="Arial" charset="0"/>
              </a:rPr>
              <a:t>(</a:t>
            </a:r>
            <a:r>
              <a:rPr lang="en-US" sz="2800" i="1">
                <a:latin typeface="Arial" charset="0"/>
              </a:rPr>
              <a:t>s</a:t>
            </a:r>
            <a:r>
              <a:rPr lang="en-US" sz="2800">
                <a:latin typeface="Arial" charset="0"/>
              </a:rPr>
              <a:t> + 3)/[(</a:t>
            </a:r>
            <a:r>
              <a:rPr lang="en-US" sz="2800" i="1">
                <a:latin typeface="Arial" charset="0"/>
              </a:rPr>
              <a:t>s </a:t>
            </a:r>
            <a:r>
              <a:rPr lang="en-US" sz="2800">
                <a:latin typeface="Arial" charset="0"/>
              </a:rPr>
              <a:t>+ 2)</a:t>
            </a:r>
            <a:br>
              <a:rPr lang="en-US" sz="2800">
                <a:latin typeface="Arial" charset="0"/>
              </a:rPr>
            </a:br>
            <a:r>
              <a:rPr lang="en-US" sz="2800">
                <a:latin typeface="Arial" charset="0"/>
              </a:rPr>
              <a:t>(</a:t>
            </a:r>
            <a:r>
              <a:rPr lang="en-US" sz="2800" i="1">
                <a:latin typeface="Arial" charset="0"/>
              </a:rPr>
              <a:t>s</a:t>
            </a:r>
            <a:r>
              <a:rPr lang="en-US" sz="2800" baseline="30000">
                <a:latin typeface="Arial" charset="0"/>
              </a:rPr>
              <a:t>2</a:t>
            </a:r>
            <a:r>
              <a:rPr lang="en-US" sz="2800">
                <a:latin typeface="Arial" charset="0"/>
              </a:rPr>
              <a:t> + 2</a:t>
            </a:r>
            <a:r>
              <a:rPr lang="en-US" sz="2800" i="1">
                <a:latin typeface="Arial" charset="0"/>
              </a:rPr>
              <a:t>s</a:t>
            </a:r>
            <a:r>
              <a:rPr lang="en-US" sz="2800">
                <a:latin typeface="Arial" charset="0"/>
              </a:rPr>
              <a:t> + 25)] :</a:t>
            </a:r>
            <a:br>
              <a:rPr lang="en-US" sz="2800">
                <a:latin typeface="Arial" charset="0"/>
              </a:rPr>
            </a:br>
            <a:br>
              <a:rPr lang="en-US" sz="2800">
                <a:latin typeface="Arial" charset="0"/>
              </a:rPr>
            </a:br>
            <a:r>
              <a:rPr lang="en-US" sz="2800">
                <a:latin typeface="Arial" charset="0"/>
              </a:rPr>
              <a:t>a. componentes individuais;</a:t>
            </a:r>
            <a:br>
              <a:rPr lang="en-US" sz="2800">
                <a:latin typeface="Arial" charset="0"/>
              </a:rPr>
            </a:br>
            <a:br>
              <a:rPr lang="en-US" sz="2800">
                <a:latin typeface="Arial" charset="0"/>
              </a:rPr>
            </a:br>
            <a:r>
              <a:rPr lang="en-US" sz="2800">
                <a:latin typeface="Arial" charset="0"/>
              </a:rPr>
              <a:t>b. composto</a:t>
            </a:r>
            <a:endParaRPr lang="en-US">
              <a:latin typeface="Arial" charset="0"/>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lstStyle/>
          <a:p>
            <a:pPr algn="ctr" eaLnBrk="1" hangingPunct="1"/>
            <a:r>
              <a:rPr lang="en-US">
                <a:latin typeface="Arial" charset="0"/>
              </a:rPr>
              <a:t>Inclinações para os gráficos de ganho, exemplo do slide anterior</a:t>
            </a:r>
          </a:p>
        </p:txBody>
      </p:sp>
      <p:sp>
        <p:nvSpPr>
          <p:cNvPr id="114690" name="Rectangle 3"/>
          <p:cNvSpPr>
            <a:spLocks noChangeArrowheads="1"/>
          </p:cNvSpPr>
          <p:nvPr/>
        </p:nvSpPr>
        <p:spPr bwMode="auto">
          <a:xfrm>
            <a:off x="742950" y="304800"/>
            <a:ext cx="8585200" cy="2609850"/>
          </a:xfrm>
          <a:prstGeom prst="rect">
            <a:avLst/>
          </a:prstGeom>
          <a:noFill/>
          <a:ln w="9525">
            <a:noFill/>
            <a:miter lim="800000"/>
            <a:headEnd/>
            <a:tailEnd/>
          </a:ln>
        </p:spPr>
        <p:txBody>
          <a:bodyPr lIns="92075" tIns="46038" rIns="92075" bIns="46038" anchor="ctr"/>
          <a:lstStyle/>
          <a:p>
            <a:pPr algn="ctr">
              <a:tabLst>
                <a:tab pos="3657600" algn="l"/>
              </a:tabLst>
            </a:pPr>
            <a:endParaRPr lang="pt-BR">
              <a:solidFill>
                <a:schemeClr val="tx2"/>
              </a:solidFill>
              <a:latin typeface="NewsGothic-Bold;NewsGothic"/>
            </a:endParaRPr>
          </a:p>
        </p:txBody>
      </p:sp>
      <p:pic>
        <p:nvPicPr>
          <p:cNvPr id="114691" name="Picture 4"/>
          <p:cNvPicPr>
            <a:picLocks noChangeAspect="1" noChangeArrowheads="1"/>
          </p:cNvPicPr>
          <p:nvPr/>
        </p:nvPicPr>
        <p:blipFill>
          <a:blip r:embed="rId2"/>
          <a:srcRect/>
          <a:stretch>
            <a:fillRect/>
          </a:stretch>
        </p:blipFill>
        <p:spPr bwMode="auto">
          <a:xfrm>
            <a:off x="388938" y="2000250"/>
            <a:ext cx="8993187" cy="3419475"/>
          </a:xfrm>
          <a:prstGeom prst="rect">
            <a:avLst/>
          </a:prstGeom>
          <a:noFill/>
          <a:ln w="12700">
            <a:noFill/>
            <a:miter lim="800000"/>
            <a:headEnd type="none" w="sm" len="sm"/>
            <a:tailEnd type="none" w="sm" len="sm"/>
          </a:ln>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1027"/>
          <p:cNvSpPr>
            <a:spLocks noChangeArrowheads="1"/>
          </p:cNvSpPr>
          <p:nvPr/>
        </p:nvSpPr>
        <p:spPr bwMode="auto">
          <a:xfrm>
            <a:off x="742950" y="304800"/>
            <a:ext cx="8502650" cy="2209800"/>
          </a:xfrm>
          <a:prstGeom prst="rect">
            <a:avLst/>
          </a:prstGeom>
          <a:noFill/>
          <a:ln w="9525">
            <a:noFill/>
            <a:miter lim="800000"/>
            <a:headEnd/>
            <a:tailEnd/>
          </a:ln>
        </p:spPr>
        <p:txBody>
          <a:bodyPr lIns="92075" tIns="46038" rIns="92075" bIns="46038" anchor="ctr"/>
          <a:lstStyle/>
          <a:p>
            <a:pPr algn="ctr">
              <a:tabLst>
                <a:tab pos="3657600" algn="l"/>
              </a:tabLst>
            </a:pPr>
            <a:endParaRPr lang="pt-BR">
              <a:solidFill>
                <a:schemeClr val="tx2"/>
              </a:solidFill>
              <a:latin typeface="NewsGothic-Bold;NewsGothic"/>
            </a:endParaRPr>
          </a:p>
        </p:txBody>
      </p:sp>
      <p:pic>
        <p:nvPicPr>
          <p:cNvPr id="115714" name="Picture 1028"/>
          <p:cNvPicPr>
            <a:picLocks noChangeAspect="1" noChangeArrowheads="1"/>
          </p:cNvPicPr>
          <p:nvPr/>
        </p:nvPicPr>
        <p:blipFill>
          <a:blip r:embed="rId2"/>
          <a:srcRect/>
          <a:stretch>
            <a:fillRect/>
          </a:stretch>
        </p:blipFill>
        <p:spPr bwMode="auto">
          <a:xfrm>
            <a:off x="412750" y="2667000"/>
            <a:ext cx="9061450" cy="2119313"/>
          </a:xfrm>
          <a:prstGeom prst="rect">
            <a:avLst/>
          </a:prstGeom>
          <a:noFill/>
          <a:ln w="12700">
            <a:noFill/>
            <a:miter lim="800000"/>
            <a:headEnd type="none" w="sm" len="sm"/>
            <a:tailEnd type="none" w="sm" len="sm"/>
          </a:ln>
        </p:spPr>
      </p:pic>
      <p:sp>
        <p:nvSpPr>
          <p:cNvPr id="115715" name="Rectangle 2"/>
          <p:cNvSpPr>
            <a:spLocks noGrp="1" noChangeArrowheads="1"/>
          </p:cNvSpPr>
          <p:nvPr>
            <p:ph type="title"/>
          </p:nvPr>
        </p:nvSpPr>
        <p:spPr/>
        <p:txBody>
          <a:bodyPr/>
          <a:lstStyle/>
          <a:p>
            <a:pPr algn="ctr" eaLnBrk="1" hangingPunct="1"/>
            <a:r>
              <a:rPr lang="en-US">
                <a:latin typeface="Arial" charset="0"/>
              </a:rPr>
              <a:t>Inclinações para os gráficos de fase, exemplo do slide anterior</a:t>
            </a: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3"/>
          <p:cNvPicPr>
            <a:picLocks noChangeAspect="1" noChangeArrowheads="1"/>
          </p:cNvPicPr>
          <p:nvPr/>
        </p:nvPicPr>
        <p:blipFill>
          <a:blip r:embed="rId2"/>
          <a:srcRect/>
          <a:stretch>
            <a:fillRect/>
          </a:stretch>
        </p:blipFill>
        <p:spPr bwMode="auto">
          <a:xfrm>
            <a:off x="4127500" y="1295400"/>
            <a:ext cx="5087938" cy="3956050"/>
          </a:xfrm>
          <a:prstGeom prst="rect">
            <a:avLst/>
          </a:prstGeom>
          <a:noFill/>
          <a:ln w="12700">
            <a:noFill/>
            <a:miter lim="800000"/>
            <a:headEnd type="none" w="sm" len="sm"/>
            <a:tailEnd type="none" w="sm" len="sm"/>
          </a:ln>
        </p:spPr>
      </p:pic>
      <p:pic>
        <p:nvPicPr>
          <p:cNvPr id="116738" name="Picture 5"/>
          <p:cNvPicPr>
            <a:picLocks noChangeAspect="1" noChangeArrowheads="1"/>
          </p:cNvPicPr>
          <p:nvPr/>
        </p:nvPicPr>
        <p:blipFill>
          <a:blip r:embed="rId3"/>
          <a:srcRect/>
          <a:stretch>
            <a:fillRect/>
          </a:stretch>
        </p:blipFill>
        <p:spPr bwMode="auto">
          <a:xfrm>
            <a:off x="4953000" y="5181600"/>
            <a:ext cx="247650" cy="136525"/>
          </a:xfrm>
          <a:prstGeom prst="rect">
            <a:avLst/>
          </a:prstGeom>
          <a:noFill/>
          <a:ln w="12700">
            <a:noFill/>
            <a:miter lim="800000"/>
            <a:headEnd type="none" w="sm" len="sm"/>
            <a:tailEnd type="none" w="sm" len="sm"/>
          </a:ln>
        </p:spPr>
      </p:pic>
      <p:sp>
        <p:nvSpPr>
          <p:cNvPr id="116739" name="Rectangle 7"/>
          <p:cNvSpPr>
            <a:spLocks noGrp="1" noChangeArrowheads="1"/>
          </p:cNvSpPr>
          <p:nvPr>
            <p:ph type="title"/>
          </p:nvPr>
        </p:nvSpPr>
        <p:spPr>
          <a:xfrm>
            <a:off x="247650" y="609600"/>
            <a:ext cx="3302000" cy="5105400"/>
          </a:xfrm>
        </p:spPr>
        <p:txBody>
          <a:bodyPr/>
          <a:lstStyle/>
          <a:p>
            <a:pPr eaLnBrk="1" hangingPunct="1"/>
            <a:r>
              <a:rPr lang="en-US">
                <a:latin typeface="Arial" charset="0"/>
              </a:rPr>
              <a:t>Gráficos de Bode para </a:t>
            </a:r>
            <a:br>
              <a:rPr lang="en-US">
                <a:latin typeface="Arial" charset="0"/>
              </a:rPr>
            </a:br>
            <a:r>
              <a:rPr lang="en-US" i="1">
                <a:latin typeface="Arial" charset="0"/>
              </a:rPr>
              <a:t>G</a:t>
            </a:r>
            <a:r>
              <a:rPr lang="en-US">
                <a:latin typeface="Arial" charset="0"/>
              </a:rPr>
              <a:t>(</a:t>
            </a:r>
            <a:r>
              <a:rPr lang="en-US" i="1">
                <a:latin typeface="Arial" charset="0"/>
              </a:rPr>
              <a:t>s</a:t>
            </a:r>
            <a:r>
              <a:rPr lang="en-US">
                <a:latin typeface="Arial" charset="0"/>
              </a:rPr>
              <a:t>) = </a:t>
            </a:r>
            <a:br>
              <a:rPr lang="en-US">
                <a:latin typeface="Arial" charset="0"/>
              </a:rPr>
            </a:br>
            <a:r>
              <a:rPr lang="en-US">
                <a:latin typeface="Arial" charset="0"/>
              </a:rPr>
              <a:t>(</a:t>
            </a:r>
            <a:r>
              <a:rPr lang="en-US" i="1">
                <a:latin typeface="Arial" charset="0"/>
              </a:rPr>
              <a:t>s</a:t>
            </a:r>
            <a:r>
              <a:rPr lang="en-US">
                <a:latin typeface="Arial" charset="0"/>
              </a:rPr>
              <a:t> + 3)/[(</a:t>
            </a:r>
            <a:r>
              <a:rPr lang="en-US" i="1">
                <a:latin typeface="Arial" charset="0"/>
              </a:rPr>
              <a:t>s</a:t>
            </a:r>
            <a:r>
              <a:rPr lang="en-US">
                <a:latin typeface="Arial" charset="0"/>
              </a:rPr>
              <a:t> +2)</a:t>
            </a:r>
            <a:br>
              <a:rPr lang="en-US">
                <a:latin typeface="Arial" charset="0"/>
              </a:rPr>
            </a:br>
            <a:r>
              <a:rPr lang="en-US">
                <a:latin typeface="Arial" charset="0"/>
              </a:rPr>
              <a:t>(</a:t>
            </a:r>
            <a:r>
              <a:rPr lang="en-US" i="1">
                <a:latin typeface="Arial" charset="0"/>
              </a:rPr>
              <a:t>s</a:t>
            </a:r>
            <a:r>
              <a:rPr lang="en-US" baseline="30000">
                <a:latin typeface="Arial" charset="0"/>
              </a:rPr>
              <a:t>2</a:t>
            </a:r>
            <a:r>
              <a:rPr lang="en-US">
                <a:latin typeface="Arial" charset="0"/>
              </a:rPr>
              <a:t> + 2</a:t>
            </a:r>
            <a:r>
              <a:rPr lang="en-US" i="1">
                <a:latin typeface="Arial" charset="0"/>
              </a:rPr>
              <a:t>s</a:t>
            </a:r>
            <a:r>
              <a:rPr lang="en-US">
                <a:latin typeface="Arial" charset="0"/>
              </a:rPr>
              <a:t> + 25)]:</a:t>
            </a:r>
            <a:br>
              <a:rPr lang="en-US">
                <a:latin typeface="Arial" charset="0"/>
              </a:rPr>
            </a:br>
            <a:br>
              <a:rPr lang="en-US">
                <a:latin typeface="Arial" charset="0"/>
              </a:rPr>
            </a:br>
            <a:r>
              <a:rPr lang="en-US">
                <a:latin typeface="Arial" charset="0"/>
              </a:rPr>
              <a:t>a. componentes individuais;</a:t>
            </a:r>
            <a:br>
              <a:rPr lang="en-US">
                <a:latin typeface="Arial" charset="0"/>
              </a:rPr>
            </a:br>
            <a:br>
              <a:rPr lang="en-US">
                <a:latin typeface="Arial" charset="0"/>
              </a:rPr>
            </a:br>
            <a:r>
              <a:rPr lang="en-US">
                <a:latin typeface="Arial" charset="0"/>
              </a:rPr>
              <a:t>b. conjunto</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ítulo 1"/>
          <p:cNvSpPr>
            <a:spLocks noGrp="1"/>
          </p:cNvSpPr>
          <p:nvPr>
            <p:ph type="title"/>
          </p:nvPr>
        </p:nvSpPr>
        <p:spPr/>
        <p:txBody>
          <a:bodyPr/>
          <a:lstStyle/>
          <a:p>
            <a:pPr eaLnBrk="1" hangingPunct="1"/>
            <a:r>
              <a:rPr lang="en-US"/>
              <a:t>Gráficos via Matlab</a:t>
            </a:r>
            <a:endParaRPr lang="pt-BR"/>
          </a:p>
        </p:txBody>
      </p:sp>
      <p:sp>
        <p:nvSpPr>
          <p:cNvPr id="117762" name="Espaço Reservado para Conteúdo 2"/>
          <p:cNvSpPr>
            <a:spLocks noGrp="1"/>
          </p:cNvSpPr>
          <p:nvPr>
            <p:ph idx="1"/>
          </p:nvPr>
        </p:nvSpPr>
        <p:spPr>
          <a:xfrm>
            <a:off x="293688" y="857250"/>
            <a:ext cx="9340850" cy="5381625"/>
          </a:xfrm>
        </p:spPr>
        <p:txBody>
          <a:bodyPr/>
          <a:lstStyle/>
          <a:p>
            <a:pPr eaLnBrk="1" hangingPunct="1"/>
            <a:r>
              <a:rPr lang="en-US"/>
              <a:t>Faça os gráficos de bode para GH(s)=K(s+3)/((s</a:t>
            </a:r>
            <a:r>
              <a:rPr lang="en-US" baseline="30000"/>
              <a:t>2</a:t>
            </a:r>
            <a:r>
              <a:rPr lang="en-US"/>
              <a:t>+2s+25)(s+2)) pelo Matlab</a:t>
            </a:r>
          </a:p>
          <a:p>
            <a:pPr eaLnBrk="1" hangingPunct="1"/>
            <a:r>
              <a:rPr lang="en-US"/>
              <a:t>GH=tf([1 3],conv([1 2 25],[1 2]));</a:t>
            </a:r>
          </a:p>
          <a:p>
            <a:pPr eaLnBrk="1" hangingPunct="1"/>
            <a:r>
              <a:rPr lang="en-US"/>
              <a:t> bode(GH);grid on;</a:t>
            </a:r>
          </a:p>
        </p:txBody>
      </p:sp>
      <p:pic>
        <p:nvPicPr>
          <p:cNvPr id="117763" name="Picture 2"/>
          <p:cNvPicPr>
            <a:picLocks noChangeAspect="1" noChangeArrowheads="1"/>
          </p:cNvPicPr>
          <p:nvPr/>
        </p:nvPicPr>
        <p:blipFill>
          <a:blip r:embed="rId2"/>
          <a:srcRect/>
          <a:stretch>
            <a:fillRect/>
          </a:stretch>
        </p:blipFill>
        <p:spPr bwMode="auto">
          <a:xfrm>
            <a:off x="3952875" y="2214563"/>
            <a:ext cx="5881688" cy="4500562"/>
          </a:xfrm>
          <a:prstGeom prst="rect">
            <a:avLst/>
          </a:prstGeom>
          <a:noFill/>
          <a:ln w="9525">
            <a:noFill/>
            <a:miter lim="800000"/>
            <a:headEnd/>
            <a:tailEnd/>
          </a:ln>
        </p:spPr>
      </p:pic>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3"/>
          <p:cNvSpPr>
            <a:spLocks noGrp="1"/>
          </p:cNvSpPr>
          <p:nvPr>
            <p:ph type="ctrTitle" sz="quarter"/>
          </p:nvPr>
        </p:nvSpPr>
        <p:spPr/>
        <p:txBody>
          <a:bodyPr/>
          <a:lstStyle/>
          <a:p>
            <a:pPr eaLnBrk="1" hangingPunct="1"/>
            <a:r>
              <a:rPr lang="en-US" dirty="0" err="1"/>
              <a:t>Sistemas</a:t>
            </a:r>
            <a:r>
              <a:rPr lang="en-US" dirty="0"/>
              <a:t> de </a:t>
            </a:r>
            <a:r>
              <a:rPr lang="en-US" dirty="0" err="1"/>
              <a:t>Controle</a:t>
            </a:r>
            <a:endParaRPr lang="pt-BR" dirty="0"/>
          </a:p>
        </p:txBody>
      </p:sp>
      <p:sp>
        <p:nvSpPr>
          <p:cNvPr id="15362" name="Subtítulo 4"/>
          <p:cNvSpPr>
            <a:spLocks noGrp="1"/>
          </p:cNvSpPr>
          <p:nvPr>
            <p:ph type="subTitle" sz="quarter" idx="1"/>
          </p:nvPr>
        </p:nvSpPr>
        <p:spPr/>
        <p:txBody>
          <a:bodyPr/>
          <a:lstStyle/>
          <a:p>
            <a:pPr eaLnBrk="1" hangingPunct="1"/>
            <a:r>
              <a:rPr lang="en-US" dirty="0" err="1"/>
              <a:t>Técnicas</a:t>
            </a:r>
            <a:r>
              <a:rPr lang="en-US" dirty="0"/>
              <a:t> de </a:t>
            </a:r>
            <a:r>
              <a:rPr lang="en-US" dirty="0" err="1"/>
              <a:t>Resposta</a:t>
            </a:r>
            <a:r>
              <a:rPr lang="en-US" dirty="0"/>
              <a:t> </a:t>
            </a:r>
            <a:r>
              <a:rPr lang="en-US" dirty="0" err="1"/>
              <a:t>em</a:t>
            </a:r>
            <a:r>
              <a:rPr lang="en-US" dirty="0"/>
              <a:t> </a:t>
            </a:r>
            <a:r>
              <a:rPr lang="en-US" dirty="0" err="1"/>
              <a:t>Frequencia</a:t>
            </a:r>
            <a:endParaRPr lang="en-US" dirty="0"/>
          </a:p>
          <a:p>
            <a:pPr eaLnBrk="1" hangingPunct="1"/>
            <a:r>
              <a:rPr lang="en-US" dirty="0" err="1"/>
              <a:t>Diagramas</a:t>
            </a:r>
            <a:r>
              <a:rPr lang="en-US" dirty="0"/>
              <a:t> de </a:t>
            </a:r>
            <a:r>
              <a:rPr lang="en-US" dirty="0" err="1"/>
              <a:t>Nyquist</a:t>
            </a:r>
            <a:endParaRPr lang="en-US"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7" name="Picture 2"/>
          <p:cNvPicPr>
            <a:picLocks noChangeAspect="1" noChangeArrowheads="1"/>
          </p:cNvPicPr>
          <p:nvPr/>
        </p:nvPicPr>
        <p:blipFill>
          <a:blip r:embed="rId2"/>
          <a:srcRect/>
          <a:stretch>
            <a:fillRect/>
          </a:stretch>
        </p:blipFill>
        <p:spPr bwMode="auto">
          <a:xfrm>
            <a:off x="1095375" y="928688"/>
            <a:ext cx="7143750" cy="1951037"/>
          </a:xfrm>
          <a:prstGeom prst="rect">
            <a:avLst/>
          </a:prstGeom>
          <a:noFill/>
          <a:ln w="12700">
            <a:noFill/>
            <a:miter lim="800000"/>
            <a:headEnd type="none" w="sm" len="sm"/>
            <a:tailEnd type="none" w="sm" len="sm"/>
          </a:ln>
        </p:spPr>
      </p:pic>
      <p:sp>
        <p:nvSpPr>
          <p:cNvPr id="90118" name="Rectangle 4"/>
          <p:cNvSpPr>
            <a:spLocks noGrp="1" noChangeArrowheads="1"/>
          </p:cNvSpPr>
          <p:nvPr>
            <p:ph type="title"/>
          </p:nvPr>
        </p:nvSpPr>
        <p:spPr/>
        <p:txBody>
          <a:bodyPr/>
          <a:lstStyle/>
          <a:p>
            <a:pPr eaLnBrk="1" hangingPunct="1"/>
            <a:r>
              <a:rPr lang="en-US">
                <a:latin typeface="Arial" charset="0"/>
              </a:rPr>
              <a:t>Recordando : Sistema em Realimentação com H(s) = 1, T(s) = C(s)/R(s) = G(s)/[1+G(s)]</a:t>
            </a:r>
          </a:p>
        </p:txBody>
      </p:sp>
      <p:graphicFrame>
        <p:nvGraphicFramePr>
          <p:cNvPr id="702468" name="Object 4"/>
          <p:cNvGraphicFramePr>
            <a:graphicFrameLocks noChangeAspect="1"/>
          </p:cNvGraphicFramePr>
          <p:nvPr/>
        </p:nvGraphicFramePr>
        <p:xfrm>
          <a:off x="6738938" y="2836863"/>
          <a:ext cx="2387600" cy="949325"/>
        </p:xfrm>
        <a:graphic>
          <a:graphicData uri="http://schemas.openxmlformats.org/presentationml/2006/ole">
            <mc:AlternateContent xmlns:mc="http://schemas.openxmlformats.org/markup-compatibility/2006">
              <mc:Choice xmlns:v="urn:schemas-microsoft-com:vml" Requires="v">
                <p:oleObj name="Equação" r:id="rId3" imgW="1054080" imgH="419040" progId="Equation.3">
                  <p:embed/>
                </p:oleObj>
              </mc:Choice>
              <mc:Fallback>
                <p:oleObj name="Equação" r:id="rId3" imgW="105408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938" y="2836863"/>
                        <a:ext cx="238760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2470" name="Object 6"/>
          <p:cNvGraphicFramePr>
            <a:graphicFrameLocks noChangeAspect="1"/>
          </p:cNvGraphicFramePr>
          <p:nvPr/>
        </p:nvGraphicFramePr>
        <p:xfrm>
          <a:off x="1693863" y="4122738"/>
          <a:ext cx="6759575" cy="949325"/>
        </p:xfrm>
        <a:graphic>
          <a:graphicData uri="http://schemas.openxmlformats.org/presentationml/2006/ole">
            <mc:AlternateContent xmlns:mc="http://schemas.openxmlformats.org/markup-compatibility/2006">
              <mc:Choice xmlns:v="urn:schemas-microsoft-com:vml" Requires="v">
                <p:oleObj name="Equação" r:id="rId5" imgW="2984400" imgH="419040" progId="Equation.3">
                  <p:embed/>
                </p:oleObj>
              </mc:Choice>
              <mc:Fallback>
                <p:oleObj name="Equação" r:id="rId5" imgW="29844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3863" y="4122738"/>
                        <a:ext cx="6759575"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2471" name="Object 7"/>
          <p:cNvGraphicFramePr>
            <a:graphicFrameLocks noChangeAspect="1"/>
          </p:cNvGraphicFramePr>
          <p:nvPr/>
        </p:nvGraphicFramePr>
        <p:xfrm>
          <a:off x="738188" y="5394325"/>
          <a:ext cx="6932612" cy="1035050"/>
        </p:xfrm>
        <a:graphic>
          <a:graphicData uri="http://schemas.openxmlformats.org/presentationml/2006/ole">
            <mc:AlternateContent xmlns:mc="http://schemas.openxmlformats.org/markup-compatibility/2006">
              <mc:Choice xmlns:v="urn:schemas-microsoft-com:vml" Requires="v">
                <p:oleObj name="Equação" r:id="rId7" imgW="3060360" imgH="457200" progId="Equation.3">
                  <p:embed/>
                </p:oleObj>
              </mc:Choice>
              <mc:Fallback>
                <p:oleObj name="Equação" r:id="rId7" imgW="306036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188" y="5394325"/>
                        <a:ext cx="6932612"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Elipse 10"/>
          <p:cNvSpPr/>
          <p:nvPr/>
        </p:nvSpPr>
        <p:spPr>
          <a:xfrm>
            <a:off x="7524750" y="3286125"/>
            <a:ext cx="1571625" cy="5715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 name="Elipse 11"/>
          <p:cNvSpPr/>
          <p:nvPr/>
        </p:nvSpPr>
        <p:spPr>
          <a:xfrm>
            <a:off x="5953125" y="4572000"/>
            <a:ext cx="1571625" cy="5715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4" name="Elipse 13"/>
          <p:cNvSpPr/>
          <p:nvPr/>
        </p:nvSpPr>
        <p:spPr>
          <a:xfrm>
            <a:off x="4810125" y="4071938"/>
            <a:ext cx="3857625" cy="5715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5" name="Elipse 14"/>
          <p:cNvSpPr/>
          <p:nvPr/>
        </p:nvSpPr>
        <p:spPr>
          <a:xfrm>
            <a:off x="3952875" y="5857875"/>
            <a:ext cx="4071938" cy="5715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6" name="Rectangle 4"/>
          <p:cNvSpPr txBox="1">
            <a:spLocks noChangeArrowheads="1"/>
          </p:cNvSpPr>
          <p:nvPr/>
        </p:nvSpPr>
        <p:spPr bwMode="auto">
          <a:xfrm>
            <a:off x="2835275" y="2857500"/>
            <a:ext cx="4546600" cy="533400"/>
          </a:xfrm>
          <a:prstGeom prst="rect">
            <a:avLst/>
          </a:prstGeom>
          <a:noFill/>
          <a:ln w="9525">
            <a:noFill/>
            <a:miter lim="800000"/>
            <a:headEnd/>
            <a:tailEnd/>
          </a:ln>
        </p:spPr>
        <p:txBody>
          <a:bodyPr lIns="46800" rIns="46800" anchor="ctr"/>
          <a:lstStyle/>
          <a:p>
            <a:pPr algn="ctr" eaLnBrk="0" hangingPunct="0">
              <a:lnSpc>
                <a:spcPct val="80000"/>
              </a:lnSpc>
              <a:defRPr/>
            </a:pPr>
            <a:r>
              <a:rPr lang="en-US" b="1" kern="0" dirty="0">
                <a:solidFill>
                  <a:srgbClr val="00326E"/>
                </a:solidFill>
                <a:latin typeface="Arial" pitchFamily="34" charset="0"/>
                <a:ea typeface="+mj-ea"/>
                <a:cs typeface="+mj-cs"/>
              </a:rPr>
              <a:t>Os </a:t>
            </a:r>
            <a:r>
              <a:rPr lang="en-US" b="1" kern="0" dirty="0" err="1">
                <a:solidFill>
                  <a:srgbClr val="00326E"/>
                </a:solidFill>
                <a:latin typeface="Arial" pitchFamily="34" charset="0"/>
                <a:ea typeface="+mj-ea"/>
                <a:cs typeface="+mj-cs"/>
              </a:rPr>
              <a:t>polos</a:t>
            </a:r>
            <a:r>
              <a:rPr lang="en-US" b="1" kern="0" dirty="0">
                <a:solidFill>
                  <a:srgbClr val="00326E"/>
                </a:solidFill>
                <a:latin typeface="Arial" pitchFamily="34" charset="0"/>
                <a:ea typeface="+mj-ea"/>
                <a:cs typeface="+mj-cs"/>
              </a:rPr>
              <a:t> de 1+GH </a:t>
            </a:r>
            <a:r>
              <a:rPr lang="en-US" b="1" kern="0" dirty="0" err="1">
                <a:solidFill>
                  <a:srgbClr val="00326E"/>
                </a:solidFill>
                <a:latin typeface="Arial" pitchFamily="34" charset="0"/>
                <a:ea typeface="+mj-ea"/>
                <a:cs typeface="+mj-cs"/>
              </a:rPr>
              <a:t>sao</a:t>
            </a:r>
            <a:r>
              <a:rPr lang="en-US" b="1" kern="0" dirty="0">
                <a:solidFill>
                  <a:srgbClr val="00326E"/>
                </a:solidFill>
                <a:latin typeface="Arial" pitchFamily="34" charset="0"/>
                <a:ea typeface="+mj-ea"/>
                <a:cs typeface="+mj-cs"/>
              </a:rPr>
              <a:t> </a:t>
            </a:r>
          </a:p>
          <a:p>
            <a:pPr algn="ctr" eaLnBrk="0" hangingPunct="0">
              <a:lnSpc>
                <a:spcPct val="80000"/>
              </a:lnSpc>
              <a:defRPr/>
            </a:pPr>
            <a:r>
              <a:rPr lang="en-US" b="1" kern="0" dirty="0" err="1">
                <a:solidFill>
                  <a:srgbClr val="00326E"/>
                </a:solidFill>
                <a:latin typeface="Arial" pitchFamily="34" charset="0"/>
                <a:ea typeface="+mj-ea"/>
                <a:cs typeface="+mj-cs"/>
              </a:rPr>
              <a:t>os</a:t>
            </a:r>
            <a:r>
              <a:rPr lang="en-US" b="1" kern="0" dirty="0">
                <a:solidFill>
                  <a:srgbClr val="00326E"/>
                </a:solidFill>
                <a:latin typeface="Arial" pitchFamily="34" charset="0"/>
                <a:ea typeface="+mj-ea"/>
                <a:cs typeface="+mj-cs"/>
              </a:rPr>
              <a:t> </a:t>
            </a:r>
            <a:r>
              <a:rPr lang="en-US" b="1" kern="0" dirty="0" err="1">
                <a:solidFill>
                  <a:srgbClr val="00326E"/>
                </a:solidFill>
                <a:latin typeface="Arial" pitchFamily="34" charset="0"/>
                <a:ea typeface="+mj-ea"/>
                <a:cs typeface="+mj-cs"/>
              </a:rPr>
              <a:t>polos</a:t>
            </a:r>
            <a:r>
              <a:rPr lang="en-US" b="1" kern="0" dirty="0">
                <a:solidFill>
                  <a:srgbClr val="00326E"/>
                </a:solidFill>
                <a:latin typeface="Arial" pitchFamily="34" charset="0"/>
                <a:ea typeface="+mj-ea"/>
                <a:cs typeface="+mj-cs"/>
              </a:rPr>
              <a:t> de GH</a:t>
            </a:r>
          </a:p>
        </p:txBody>
      </p:sp>
      <p:sp>
        <p:nvSpPr>
          <p:cNvPr id="17" name="Rectangle 4"/>
          <p:cNvSpPr txBox="1">
            <a:spLocks noChangeArrowheads="1"/>
          </p:cNvSpPr>
          <p:nvPr/>
        </p:nvSpPr>
        <p:spPr bwMode="auto">
          <a:xfrm>
            <a:off x="0" y="3571875"/>
            <a:ext cx="4546600" cy="533400"/>
          </a:xfrm>
          <a:prstGeom prst="rect">
            <a:avLst/>
          </a:prstGeom>
          <a:noFill/>
          <a:ln w="9525">
            <a:noFill/>
            <a:miter lim="800000"/>
            <a:headEnd/>
            <a:tailEnd/>
          </a:ln>
        </p:spPr>
        <p:txBody>
          <a:bodyPr lIns="46800" rIns="46800" anchor="ctr"/>
          <a:lstStyle/>
          <a:p>
            <a:pPr algn="ctr" eaLnBrk="0" hangingPunct="0">
              <a:lnSpc>
                <a:spcPct val="80000"/>
              </a:lnSpc>
              <a:defRPr/>
            </a:pPr>
            <a:r>
              <a:rPr lang="en-US" b="1" kern="0" dirty="0">
                <a:solidFill>
                  <a:srgbClr val="00326E"/>
                </a:solidFill>
                <a:latin typeface="Arial" pitchFamily="34" charset="0"/>
                <a:ea typeface="+mj-ea"/>
                <a:cs typeface="+mj-cs"/>
              </a:rPr>
              <a:t>Os zeros de 1+GH </a:t>
            </a:r>
            <a:r>
              <a:rPr lang="en-US" b="1" kern="0" dirty="0" err="1">
                <a:solidFill>
                  <a:srgbClr val="00326E"/>
                </a:solidFill>
                <a:latin typeface="Arial" pitchFamily="34" charset="0"/>
                <a:ea typeface="+mj-ea"/>
                <a:cs typeface="+mj-cs"/>
              </a:rPr>
              <a:t>são</a:t>
            </a:r>
            <a:r>
              <a:rPr lang="en-US" b="1" kern="0" dirty="0">
                <a:solidFill>
                  <a:srgbClr val="00326E"/>
                </a:solidFill>
                <a:latin typeface="Arial" pitchFamily="34" charset="0"/>
                <a:ea typeface="+mj-ea"/>
                <a:cs typeface="+mj-cs"/>
              </a:rPr>
              <a:t> </a:t>
            </a:r>
            <a:r>
              <a:rPr lang="en-US" b="1" kern="0" dirty="0" err="1">
                <a:solidFill>
                  <a:srgbClr val="00326E"/>
                </a:solidFill>
                <a:latin typeface="Arial" pitchFamily="34" charset="0"/>
                <a:ea typeface="+mj-ea"/>
                <a:cs typeface="+mj-cs"/>
              </a:rPr>
              <a:t>os</a:t>
            </a:r>
            <a:r>
              <a:rPr lang="en-US" b="1" kern="0" dirty="0">
                <a:solidFill>
                  <a:srgbClr val="00326E"/>
                </a:solidFill>
                <a:latin typeface="Arial" pitchFamily="34" charset="0"/>
                <a:ea typeface="+mj-ea"/>
                <a:cs typeface="+mj-cs"/>
              </a:rPr>
              <a:t> </a:t>
            </a:r>
            <a:r>
              <a:rPr lang="en-US" b="1" kern="0" dirty="0" err="1">
                <a:solidFill>
                  <a:srgbClr val="00326E"/>
                </a:solidFill>
                <a:latin typeface="Arial" pitchFamily="34" charset="0"/>
                <a:ea typeface="+mj-ea"/>
                <a:cs typeface="+mj-cs"/>
              </a:rPr>
              <a:t>pólos</a:t>
            </a:r>
            <a:r>
              <a:rPr lang="en-US" b="1" kern="0" dirty="0">
                <a:solidFill>
                  <a:srgbClr val="00326E"/>
                </a:solidFill>
                <a:latin typeface="Arial" pitchFamily="34" charset="0"/>
                <a:ea typeface="+mj-ea"/>
                <a:cs typeface="+mj-cs"/>
              </a:rPr>
              <a:t> de 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02468"/>
                                        </p:tgtEl>
                                        <p:attrNameLst>
                                          <p:attrName>style.visibility</p:attrName>
                                        </p:attrNameLst>
                                      </p:cBhvr>
                                      <p:to>
                                        <p:strVal val="visible"/>
                                      </p:to>
                                    </p:set>
                                    <p:animEffect transition="in" filter="box(in)">
                                      <p:cBhvr>
                                        <p:cTn id="7" dur="500"/>
                                        <p:tgtEl>
                                          <p:spTgt spid="70246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02470"/>
                                        </p:tgtEl>
                                        <p:attrNameLst>
                                          <p:attrName>style.visibility</p:attrName>
                                        </p:attrNameLst>
                                      </p:cBhvr>
                                      <p:to>
                                        <p:strVal val="visible"/>
                                      </p:to>
                                    </p:set>
                                    <p:animEffect transition="in" filter="box(in)">
                                      <p:cBhvr>
                                        <p:cTn id="12" dur="500"/>
                                        <p:tgtEl>
                                          <p:spTgt spid="70247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02471"/>
                                        </p:tgtEl>
                                        <p:attrNameLst>
                                          <p:attrName>style.visibility</p:attrName>
                                        </p:attrNameLst>
                                      </p:cBhvr>
                                      <p:to>
                                        <p:strVal val="visible"/>
                                      </p:to>
                                    </p:set>
                                    <p:animEffect transition="in" filter="box(in)">
                                      <p:cBhvr>
                                        <p:cTn id="17" dur="500"/>
                                        <p:tgtEl>
                                          <p:spTgt spid="70247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in)">
                                      <p:cBhvr>
                                        <p:cTn id="22" dur="500"/>
                                        <p:tgtEl>
                                          <p:spTgt spid="11"/>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ox(i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ox(i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xit" presetSubtype="16" fill="hold" grpId="1" nodeType="clickEffect">
                                  <p:stCondLst>
                                    <p:cond delay="0"/>
                                  </p:stCondLst>
                                  <p:childTnLst>
                                    <p:animEffect transition="out" filter="box(in)">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par>
                                <p:cTn id="36" presetID="4" presetClass="exit" presetSubtype="16" fill="hold" grpId="1" nodeType="withEffect">
                                  <p:stCondLst>
                                    <p:cond delay="0"/>
                                  </p:stCondLst>
                                  <p:childTnLst>
                                    <p:animEffect transition="out" filter="box(in)">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4" presetClass="exit" presetSubtype="16" fill="hold" grpId="1" nodeType="withEffect">
                                  <p:stCondLst>
                                    <p:cond delay="0"/>
                                  </p:stCondLst>
                                  <p:childTnLst>
                                    <p:animEffect transition="out" filter="box(in)">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ox(in)">
                                      <p:cBhvr>
                                        <p:cTn id="46" dur="500"/>
                                        <p:tgtEl>
                                          <p:spTgt spid="14"/>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ox(in)">
                                      <p:cBhvr>
                                        <p:cTn id="49" dur="500"/>
                                        <p:tgtEl>
                                          <p:spTgt spid="15"/>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ox(in)">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xit" presetSubtype="16" fill="hold" grpId="1" nodeType="clickEffect">
                                  <p:stCondLst>
                                    <p:cond delay="0"/>
                                  </p:stCondLst>
                                  <p:childTnLst>
                                    <p:animEffect transition="out" filter="box(in)">
                                      <p:cBhvr>
                                        <p:cTn id="56" dur="500"/>
                                        <p:tgtEl>
                                          <p:spTgt spid="14"/>
                                        </p:tgtEl>
                                      </p:cBhvr>
                                    </p:animEffect>
                                    <p:set>
                                      <p:cBhvr>
                                        <p:cTn id="57" dur="1" fill="hold">
                                          <p:stCondLst>
                                            <p:cond delay="499"/>
                                          </p:stCondLst>
                                        </p:cTn>
                                        <p:tgtEl>
                                          <p:spTgt spid="14"/>
                                        </p:tgtEl>
                                        <p:attrNameLst>
                                          <p:attrName>style.visibility</p:attrName>
                                        </p:attrNameLst>
                                      </p:cBhvr>
                                      <p:to>
                                        <p:strVal val="hidden"/>
                                      </p:to>
                                    </p:set>
                                  </p:childTnLst>
                                </p:cTn>
                              </p:par>
                              <p:par>
                                <p:cTn id="58" presetID="4" presetClass="exit" presetSubtype="16" fill="hold" grpId="1" nodeType="withEffect">
                                  <p:stCondLst>
                                    <p:cond delay="0"/>
                                  </p:stCondLst>
                                  <p:childTnLst>
                                    <p:animEffect transition="out" filter="box(in)">
                                      <p:cBhvr>
                                        <p:cTn id="59" dur="500"/>
                                        <p:tgtEl>
                                          <p:spTgt spid="15"/>
                                        </p:tgtEl>
                                      </p:cBhvr>
                                    </p:animEffect>
                                    <p:set>
                                      <p:cBhvr>
                                        <p:cTn id="60" dur="1" fill="hold">
                                          <p:stCondLst>
                                            <p:cond delay="499"/>
                                          </p:stCondLst>
                                        </p:cTn>
                                        <p:tgtEl>
                                          <p:spTgt spid="15"/>
                                        </p:tgtEl>
                                        <p:attrNameLst>
                                          <p:attrName>style.visibility</p:attrName>
                                        </p:attrNameLst>
                                      </p:cBhvr>
                                      <p:to>
                                        <p:strVal val="hidden"/>
                                      </p:to>
                                    </p:set>
                                  </p:childTnLst>
                                </p:cTn>
                              </p:par>
                              <p:par>
                                <p:cTn id="61" presetID="4" presetClass="exit" presetSubtype="16" fill="hold" grpId="1" nodeType="withEffect">
                                  <p:stCondLst>
                                    <p:cond delay="0"/>
                                  </p:stCondLst>
                                  <p:childTnLst>
                                    <p:animEffect transition="out" filter="box(in)">
                                      <p:cBhvr>
                                        <p:cTn id="62" dur="500"/>
                                        <p:tgtEl>
                                          <p:spTgt spid="17"/>
                                        </p:tgtEl>
                                      </p:cBhvr>
                                    </p:animEffect>
                                    <p:set>
                                      <p:cBhvr>
                                        <p:cTn id="6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4" grpId="0" animBg="1"/>
      <p:bldP spid="14" grpId="1" animBg="1"/>
      <p:bldP spid="15" grpId="0" animBg="1"/>
      <p:bldP spid="15" grpId="1" animBg="1"/>
      <p:bldP spid="16" grpId="0"/>
      <p:bldP spid="16" grpId="1"/>
      <p:bldP spid="17" grpId="0"/>
      <p:bldP spid="17" grpId="1"/>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ítulo 1"/>
          <p:cNvSpPr>
            <a:spLocks noGrp="1"/>
          </p:cNvSpPr>
          <p:nvPr>
            <p:ph type="title"/>
          </p:nvPr>
        </p:nvSpPr>
        <p:spPr/>
        <p:txBody>
          <a:bodyPr/>
          <a:lstStyle/>
          <a:p>
            <a:pPr eaLnBrk="1" hangingPunct="1"/>
            <a:r>
              <a:rPr lang="en-US"/>
              <a:t>O diagrama de Nyquist</a:t>
            </a:r>
            <a:endParaRPr lang="pt-BR"/>
          </a:p>
        </p:txBody>
      </p:sp>
      <p:sp>
        <p:nvSpPr>
          <p:cNvPr id="3" name="Espaço Reservado para Conteúdo 2"/>
          <p:cNvSpPr>
            <a:spLocks noGrp="1"/>
          </p:cNvSpPr>
          <p:nvPr>
            <p:ph idx="1"/>
          </p:nvPr>
        </p:nvSpPr>
        <p:spPr/>
        <p:txBody>
          <a:bodyPr/>
          <a:lstStyle/>
          <a:p>
            <a:pPr eaLnBrk="1" hangingPunct="1"/>
            <a:r>
              <a:rPr lang="en-US"/>
              <a:t>Imagine uma função que :</a:t>
            </a:r>
          </a:p>
          <a:p>
            <a:pPr lvl="1" eaLnBrk="1" hangingPunct="1"/>
            <a:r>
              <a:rPr lang="en-US"/>
              <a:t>a partir de um número complexo a+b.j, fornece outro número complexo, c+d.j</a:t>
            </a:r>
          </a:p>
          <a:p>
            <a:pPr lvl="1" eaLnBrk="1" hangingPunct="1"/>
            <a:r>
              <a:rPr lang="en-US"/>
              <a:t>Diz-se que esta função “mapeia” um plano em outro (vide figura )</a:t>
            </a:r>
            <a:endParaRPr lang="pt-BR"/>
          </a:p>
        </p:txBody>
      </p:sp>
      <p:pic>
        <p:nvPicPr>
          <p:cNvPr id="92163" name="Picture 2"/>
          <p:cNvPicPr>
            <a:picLocks noChangeAspect="1" noChangeArrowheads="1"/>
          </p:cNvPicPr>
          <p:nvPr/>
        </p:nvPicPr>
        <p:blipFill>
          <a:blip r:embed="rId2"/>
          <a:srcRect/>
          <a:stretch>
            <a:fillRect/>
          </a:stretch>
        </p:blipFill>
        <p:spPr bwMode="auto">
          <a:xfrm>
            <a:off x="609600" y="3686175"/>
            <a:ext cx="8110538" cy="2886075"/>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ítulo 1"/>
          <p:cNvSpPr>
            <a:spLocks noGrp="1"/>
          </p:cNvSpPr>
          <p:nvPr>
            <p:ph type="title"/>
          </p:nvPr>
        </p:nvSpPr>
        <p:spPr/>
        <p:txBody>
          <a:bodyPr/>
          <a:lstStyle/>
          <a:p>
            <a:pPr eaLnBrk="1" hangingPunct="1"/>
            <a:r>
              <a:rPr lang="en-US"/>
              <a:t>Agora imagine formatos para a função de mapeamento </a:t>
            </a:r>
            <a:endParaRPr lang="pt-BR"/>
          </a:p>
        </p:txBody>
      </p:sp>
      <p:sp>
        <p:nvSpPr>
          <p:cNvPr id="5" name="Espaço Reservado para Conteúdo 4"/>
          <p:cNvSpPr>
            <a:spLocks noGrp="1"/>
          </p:cNvSpPr>
          <p:nvPr>
            <p:ph sz="half" idx="1"/>
          </p:nvPr>
        </p:nvSpPr>
        <p:spPr>
          <a:xfrm>
            <a:off x="23813" y="1262063"/>
            <a:ext cx="4629150" cy="5381625"/>
          </a:xfrm>
        </p:spPr>
        <p:txBody>
          <a:bodyPr/>
          <a:lstStyle/>
          <a:p>
            <a:pPr lvl="1" eaLnBrk="1" hangingPunct="1"/>
            <a:r>
              <a:rPr lang="en-US"/>
              <a:t>Mapeamento de zeros gira no mesmo sentido</a:t>
            </a:r>
          </a:p>
          <a:p>
            <a:pPr lvl="1" eaLnBrk="1" hangingPunct="1"/>
            <a:r>
              <a:rPr lang="en-US"/>
              <a:t>Mapeamento de polos gira em sentido oposto</a:t>
            </a:r>
          </a:p>
          <a:p>
            <a:pPr lvl="1" eaLnBrk="1" hangingPunct="1"/>
            <a:r>
              <a:rPr lang="en-US"/>
              <a:t>Se um contorno envolve o polo ou zero o  mapa envolverá a origem</a:t>
            </a:r>
          </a:p>
          <a:p>
            <a:pPr lvl="1" eaLnBrk="1" hangingPunct="1"/>
            <a:r>
              <a:rPr lang="en-US"/>
              <a:t>Se um contorno envolve um número igual de polos ou zeros o mapa não envolverá a origem</a:t>
            </a:r>
            <a:endParaRPr lang="pt-BR"/>
          </a:p>
        </p:txBody>
      </p:sp>
      <p:sp>
        <p:nvSpPr>
          <p:cNvPr id="93187" name="Espaço Reservado para Conteúdo 5"/>
          <p:cNvSpPr>
            <a:spLocks noGrp="1"/>
          </p:cNvSpPr>
          <p:nvPr>
            <p:ph sz="half" idx="2"/>
          </p:nvPr>
        </p:nvSpPr>
        <p:spPr>
          <a:xfrm>
            <a:off x="5046663" y="1196975"/>
            <a:ext cx="4587875" cy="5381625"/>
          </a:xfrm>
        </p:spPr>
        <p:txBody>
          <a:bodyPr/>
          <a:lstStyle/>
          <a:p>
            <a:pPr eaLnBrk="1" hangingPunct="1"/>
            <a:endParaRPr lang="pt-BR"/>
          </a:p>
        </p:txBody>
      </p:sp>
      <p:pic>
        <p:nvPicPr>
          <p:cNvPr id="93188" name="Picture 2"/>
          <p:cNvPicPr>
            <a:picLocks noChangeAspect="1" noChangeArrowheads="1"/>
          </p:cNvPicPr>
          <p:nvPr/>
        </p:nvPicPr>
        <p:blipFill>
          <a:blip r:embed="rId2"/>
          <a:srcRect/>
          <a:stretch>
            <a:fillRect/>
          </a:stretch>
        </p:blipFill>
        <p:spPr bwMode="auto">
          <a:xfrm>
            <a:off x="4810125" y="1071563"/>
            <a:ext cx="4929188" cy="5451475"/>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i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i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ox(in)">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ox(in)">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ítulo 4"/>
          <p:cNvSpPr>
            <a:spLocks noGrp="1"/>
          </p:cNvSpPr>
          <p:nvPr>
            <p:ph type="title"/>
          </p:nvPr>
        </p:nvSpPr>
        <p:spPr/>
        <p:txBody>
          <a:bodyPr/>
          <a:lstStyle/>
          <a:p>
            <a:pPr algn="ctr" eaLnBrk="1" hangingPunct="1"/>
            <a:r>
              <a:rPr lang="en-US"/>
              <a:t>Suponha agora que a função de mapeamento seja 1+GH (vide fig.)</a:t>
            </a:r>
            <a:endParaRPr lang="pt-BR"/>
          </a:p>
        </p:txBody>
      </p:sp>
      <p:pic>
        <p:nvPicPr>
          <p:cNvPr id="94210" name="Picture 2"/>
          <p:cNvPicPr>
            <a:picLocks noChangeAspect="1" noChangeArrowheads="1"/>
          </p:cNvPicPr>
          <p:nvPr/>
        </p:nvPicPr>
        <p:blipFill>
          <a:blip r:embed="rId2"/>
          <a:srcRect/>
          <a:stretch>
            <a:fillRect/>
          </a:stretch>
        </p:blipFill>
        <p:spPr bwMode="auto">
          <a:xfrm>
            <a:off x="49213" y="857250"/>
            <a:ext cx="9832975" cy="3132138"/>
          </a:xfrm>
          <a:prstGeom prst="rect">
            <a:avLst/>
          </a:prstGeom>
          <a:noFill/>
          <a:ln w="12700">
            <a:noFill/>
            <a:miter lim="800000"/>
            <a:headEnd type="none" w="sm" len="sm"/>
            <a:tailEnd type="none" w="sm" len="sm"/>
          </a:ln>
        </p:spPr>
      </p:pic>
      <p:sp>
        <p:nvSpPr>
          <p:cNvPr id="8" name="Título 4"/>
          <p:cNvSpPr txBox="1">
            <a:spLocks/>
          </p:cNvSpPr>
          <p:nvPr/>
        </p:nvSpPr>
        <p:spPr bwMode="auto">
          <a:xfrm>
            <a:off x="309563" y="3929063"/>
            <a:ext cx="9305925" cy="642937"/>
          </a:xfrm>
          <a:prstGeom prst="rect">
            <a:avLst/>
          </a:prstGeom>
          <a:noFill/>
          <a:ln w="9525">
            <a:noFill/>
            <a:miter lim="800000"/>
            <a:headEnd/>
            <a:tailEnd/>
          </a:ln>
        </p:spPr>
        <p:txBody>
          <a:bodyPr lIns="46800" rIns="46800" anchor="ctr"/>
          <a:lstStyle/>
          <a:p>
            <a:pPr eaLnBrk="0" hangingPunct="0">
              <a:lnSpc>
                <a:spcPct val="80000"/>
              </a:lnSpc>
              <a:defRPr/>
            </a:pPr>
            <a:r>
              <a:rPr lang="en-US" sz="2000" kern="0" dirty="0" err="1">
                <a:solidFill>
                  <a:srgbClr val="00326E"/>
                </a:solidFill>
                <a:latin typeface="+mn-lt"/>
                <a:ea typeface="+mj-ea"/>
                <a:cs typeface="+mj-cs"/>
              </a:rPr>
              <a:t>Ao</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percorrer</a:t>
            </a:r>
            <a:r>
              <a:rPr lang="en-US" sz="2000" kern="0" dirty="0">
                <a:solidFill>
                  <a:srgbClr val="00326E"/>
                </a:solidFill>
                <a:latin typeface="+mn-lt"/>
                <a:ea typeface="+mj-ea"/>
                <a:cs typeface="+mj-cs"/>
              </a:rPr>
              <a:t> o </a:t>
            </a:r>
            <a:r>
              <a:rPr lang="en-US" sz="2000" kern="0" dirty="0" err="1">
                <a:solidFill>
                  <a:srgbClr val="00326E"/>
                </a:solidFill>
                <a:latin typeface="+mn-lt"/>
                <a:ea typeface="+mj-ea"/>
                <a:cs typeface="+mj-cs"/>
              </a:rPr>
              <a:t>contorno</a:t>
            </a:r>
            <a:r>
              <a:rPr lang="en-US" sz="2000" kern="0" dirty="0">
                <a:solidFill>
                  <a:srgbClr val="00326E"/>
                </a:solidFill>
                <a:latin typeface="+mn-lt"/>
                <a:ea typeface="+mj-ea"/>
                <a:cs typeface="+mj-cs"/>
              </a:rPr>
              <a:t> A </a:t>
            </a:r>
            <a:r>
              <a:rPr lang="en-US" sz="2000" kern="0" dirty="0" err="1">
                <a:solidFill>
                  <a:srgbClr val="00326E"/>
                </a:solidFill>
                <a:latin typeface="+mn-lt"/>
                <a:ea typeface="+mj-ea"/>
                <a:cs typeface="+mj-cs"/>
              </a:rPr>
              <a:t>em</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sendido</a:t>
            </a:r>
            <a:r>
              <a:rPr lang="en-US" sz="2000" kern="0" dirty="0">
                <a:solidFill>
                  <a:srgbClr val="00326E"/>
                </a:solidFill>
                <a:latin typeface="+mn-lt"/>
                <a:ea typeface="+mj-ea"/>
                <a:cs typeface="+mj-cs"/>
              </a:rPr>
              <a:t> </a:t>
            </a:r>
            <a:r>
              <a:rPr lang="en-US" sz="2000" b="1" kern="0" dirty="0" err="1">
                <a:solidFill>
                  <a:srgbClr val="00326E"/>
                </a:solidFill>
                <a:latin typeface="+mn-lt"/>
                <a:ea typeface="+mj-ea"/>
                <a:cs typeface="+mj-cs"/>
              </a:rPr>
              <a:t>horário</a:t>
            </a:r>
            <a:r>
              <a:rPr lang="en-US" sz="2000" kern="0" dirty="0">
                <a:solidFill>
                  <a:srgbClr val="00326E"/>
                </a:solidFill>
                <a:latin typeface="+mn-lt"/>
                <a:ea typeface="+mj-ea"/>
                <a:cs typeface="+mj-cs"/>
              </a:rPr>
              <a:t> :</a:t>
            </a:r>
          </a:p>
        </p:txBody>
      </p:sp>
      <p:sp>
        <p:nvSpPr>
          <p:cNvPr id="6" name="Título 4"/>
          <p:cNvSpPr txBox="1">
            <a:spLocks/>
          </p:cNvSpPr>
          <p:nvPr/>
        </p:nvSpPr>
        <p:spPr bwMode="auto">
          <a:xfrm>
            <a:off x="309563" y="4643438"/>
            <a:ext cx="9305925" cy="642937"/>
          </a:xfrm>
          <a:prstGeom prst="rect">
            <a:avLst/>
          </a:prstGeom>
          <a:noFill/>
          <a:ln w="9525">
            <a:noFill/>
            <a:miter lim="800000"/>
            <a:headEnd/>
            <a:tailEnd/>
          </a:ln>
        </p:spPr>
        <p:txBody>
          <a:bodyPr lIns="46800" rIns="46800" anchor="ctr"/>
          <a:lstStyle/>
          <a:p>
            <a:pPr eaLnBrk="0" hangingPunct="0">
              <a:lnSpc>
                <a:spcPct val="80000"/>
              </a:lnSpc>
              <a:defRPr/>
            </a:pPr>
            <a:r>
              <a:rPr lang="en-US" sz="2000" kern="0" dirty="0">
                <a:solidFill>
                  <a:srgbClr val="00326E"/>
                </a:solidFill>
                <a:latin typeface="+mn-lt"/>
                <a:ea typeface="+mj-ea"/>
                <a:cs typeface="+mj-cs"/>
              </a:rPr>
              <a:t>1 – Se </a:t>
            </a:r>
            <a:r>
              <a:rPr lang="en-US" sz="2000" kern="0" dirty="0" err="1">
                <a:solidFill>
                  <a:srgbClr val="00326E"/>
                </a:solidFill>
                <a:latin typeface="+mn-lt"/>
                <a:ea typeface="+mj-ea"/>
                <a:cs typeface="+mj-cs"/>
              </a:rPr>
              <a:t>existirem</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mais</a:t>
            </a:r>
            <a:r>
              <a:rPr lang="en-US" sz="2000" kern="0" dirty="0">
                <a:solidFill>
                  <a:srgbClr val="00326E"/>
                </a:solidFill>
                <a:latin typeface="+mn-lt"/>
                <a:ea typeface="+mj-ea"/>
                <a:cs typeface="+mj-cs"/>
              </a:rPr>
              <a:t> </a:t>
            </a:r>
            <a:r>
              <a:rPr lang="en-US" sz="2000" i="1" kern="0" dirty="0">
                <a:solidFill>
                  <a:srgbClr val="00326E"/>
                </a:solidFill>
                <a:latin typeface="+mn-lt"/>
                <a:ea typeface="+mj-ea"/>
                <a:cs typeface="+mj-cs"/>
              </a:rPr>
              <a:t>N </a:t>
            </a:r>
            <a:r>
              <a:rPr lang="en-US" sz="2000" kern="0" dirty="0">
                <a:solidFill>
                  <a:srgbClr val="00326E"/>
                </a:solidFill>
                <a:latin typeface="+mn-lt"/>
                <a:ea typeface="+mj-ea"/>
                <a:cs typeface="+mj-cs"/>
              </a:rPr>
              <a:t>zeros </a:t>
            </a:r>
            <a:r>
              <a:rPr lang="en-US" sz="2000" kern="0" dirty="0" err="1">
                <a:solidFill>
                  <a:srgbClr val="00326E"/>
                </a:solidFill>
                <a:latin typeface="+mn-lt"/>
                <a:ea typeface="+mj-ea"/>
                <a:cs typeface="+mj-cs"/>
              </a:rPr>
              <a:t>que</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pólos</a:t>
            </a:r>
            <a:r>
              <a:rPr lang="en-US" sz="2000" kern="0" dirty="0">
                <a:solidFill>
                  <a:srgbClr val="00326E"/>
                </a:solidFill>
                <a:latin typeface="+mn-lt"/>
                <a:ea typeface="+mj-ea"/>
                <a:cs typeface="+mj-cs"/>
              </a:rPr>
              <a:t> no interior do </a:t>
            </a:r>
            <a:r>
              <a:rPr lang="en-US" sz="2000" kern="0" dirty="0" err="1">
                <a:solidFill>
                  <a:srgbClr val="00326E"/>
                </a:solidFill>
                <a:latin typeface="+mn-lt"/>
                <a:ea typeface="+mj-ea"/>
                <a:cs typeface="+mj-cs"/>
              </a:rPr>
              <a:t>contorno</a:t>
            </a:r>
            <a:r>
              <a:rPr lang="en-US" sz="2000" kern="0" dirty="0">
                <a:solidFill>
                  <a:srgbClr val="00326E"/>
                </a:solidFill>
                <a:latin typeface="+mn-lt"/>
                <a:ea typeface="+mj-ea"/>
                <a:cs typeface="+mj-cs"/>
              </a:rPr>
              <a:t> </a:t>
            </a:r>
            <a:r>
              <a:rPr lang="en-US" sz="2000" b="1" kern="0" dirty="0">
                <a:solidFill>
                  <a:srgbClr val="00326E"/>
                </a:solidFill>
                <a:latin typeface="+mn-lt"/>
                <a:ea typeface="+mj-ea"/>
                <a:cs typeface="+mj-cs"/>
              </a:rPr>
              <a:t>A </a:t>
            </a:r>
            <a:r>
              <a:rPr lang="en-US" sz="2000" kern="0" dirty="0">
                <a:solidFill>
                  <a:srgbClr val="00326E"/>
                </a:solidFill>
                <a:latin typeface="+mn-lt"/>
                <a:ea typeface="+mj-ea"/>
                <a:cs typeface="+mj-cs"/>
              </a:rPr>
              <a:t>, o </a:t>
            </a:r>
            <a:r>
              <a:rPr lang="en-US" sz="2000" kern="0" dirty="0" err="1">
                <a:solidFill>
                  <a:srgbClr val="00326E"/>
                </a:solidFill>
                <a:latin typeface="+mn-lt"/>
                <a:ea typeface="+mj-ea"/>
                <a:cs typeface="+mj-cs"/>
              </a:rPr>
              <a:t>mapeamento</a:t>
            </a:r>
            <a:r>
              <a:rPr lang="en-US" sz="2000" kern="0" dirty="0">
                <a:solidFill>
                  <a:srgbClr val="00326E"/>
                </a:solidFill>
                <a:latin typeface="+mn-lt"/>
                <a:ea typeface="+mj-ea"/>
                <a:cs typeface="+mj-cs"/>
              </a:rPr>
              <a:t> 1+GH </a:t>
            </a:r>
            <a:r>
              <a:rPr lang="en-US" sz="2000" kern="0" dirty="0" err="1">
                <a:solidFill>
                  <a:srgbClr val="00326E"/>
                </a:solidFill>
                <a:latin typeface="+mn-lt"/>
                <a:ea typeface="+mj-ea"/>
                <a:cs typeface="+mj-cs"/>
              </a:rPr>
              <a:t>dará</a:t>
            </a:r>
            <a:r>
              <a:rPr lang="en-US" sz="2000" kern="0" dirty="0">
                <a:solidFill>
                  <a:srgbClr val="00326E"/>
                </a:solidFill>
                <a:latin typeface="+mn-lt"/>
                <a:ea typeface="+mj-ea"/>
                <a:cs typeface="+mj-cs"/>
              </a:rPr>
              <a:t> </a:t>
            </a:r>
            <a:r>
              <a:rPr lang="en-US" sz="2000" i="1" kern="0" dirty="0">
                <a:solidFill>
                  <a:srgbClr val="00326E"/>
                </a:solidFill>
                <a:latin typeface="+mn-lt"/>
                <a:ea typeface="+mj-ea"/>
                <a:cs typeface="+mj-cs"/>
              </a:rPr>
              <a:t>N </a:t>
            </a:r>
            <a:r>
              <a:rPr lang="en-US" sz="2000" kern="0" dirty="0" err="1">
                <a:solidFill>
                  <a:srgbClr val="00326E"/>
                </a:solidFill>
                <a:latin typeface="+mn-lt"/>
                <a:ea typeface="+mj-ea"/>
                <a:cs typeface="+mj-cs"/>
              </a:rPr>
              <a:t>voltas</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ao</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redor</a:t>
            </a:r>
            <a:r>
              <a:rPr lang="en-US" sz="2000" kern="0" dirty="0">
                <a:solidFill>
                  <a:srgbClr val="00326E"/>
                </a:solidFill>
                <a:latin typeface="+mn-lt"/>
                <a:ea typeface="+mj-ea"/>
                <a:cs typeface="+mj-cs"/>
              </a:rPr>
              <a:t> da </a:t>
            </a:r>
            <a:r>
              <a:rPr lang="en-US" sz="2000" kern="0" dirty="0" err="1">
                <a:solidFill>
                  <a:srgbClr val="00326E"/>
                </a:solidFill>
                <a:latin typeface="+mn-lt"/>
                <a:ea typeface="+mj-ea"/>
                <a:cs typeface="+mj-cs"/>
              </a:rPr>
              <a:t>origem</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em</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sentido</a:t>
            </a:r>
            <a:r>
              <a:rPr lang="en-US" sz="2000" kern="0" dirty="0">
                <a:solidFill>
                  <a:srgbClr val="00326E"/>
                </a:solidFill>
                <a:latin typeface="+mn-lt"/>
                <a:ea typeface="+mj-ea"/>
                <a:cs typeface="+mj-cs"/>
              </a:rPr>
              <a:t> </a:t>
            </a:r>
            <a:r>
              <a:rPr lang="en-US" sz="2000" b="1" kern="0" dirty="0" err="1">
                <a:solidFill>
                  <a:srgbClr val="00326E"/>
                </a:solidFill>
                <a:latin typeface="+mn-lt"/>
                <a:ea typeface="+mj-ea"/>
                <a:cs typeface="+mj-cs"/>
              </a:rPr>
              <a:t>horário</a:t>
            </a:r>
            <a:r>
              <a:rPr lang="en-US" sz="2000" kern="0" dirty="0">
                <a:solidFill>
                  <a:srgbClr val="00326E"/>
                </a:solidFill>
                <a:latin typeface="+mn-lt"/>
                <a:ea typeface="+mj-ea"/>
                <a:cs typeface="+mj-cs"/>
              </a:rPr>
              <a:t>:</a:t>
            </a:r>
          </a:p>
        </p:txBody>
      </p:sp>
      <p:sp>
        <p:nvSpPr>
          <p:cNvPr id="9" name="Título 4"/>
          <p:cNvSpPr txBox="1">
            <a:spLocks/>
          </p:cNvSpPr>
          <p:nvPr/>
        </p:nvSpPr>
        <p:spPr bwMode="auto">
          <a:xfrm>
            <a:off x="309563" y="5500688"/>
            <a:ext cx="9305925" cy="642937"/>
          </a:xfrm>
          <a:prstGeom prst="rect">
            <a:avLst/>
          </a:prstGeom>
          <a:noFill/>
          <a:ln w="9525">
            <a:noFill/>
            <a:miter lim="800000"/>
            <a:headEnd/>
            <a:tailEnd/>
          </a:ln>
        </p:spPr>
        <p:txBody>
          <a:bodyPr lIns="46800" rIns="46800" anchor="ctr"/>
          <a:lstStyle/>
          <a:p>
            <a:pPr eaLnBrk="0" hangingPunct="0">
              <a:lnSpc>
                <a:spcPct val="80000"/>
              </a:lnSpc>
              <a:defRPr/>
            </a:pPr>
            <a:r>
              <a:rPr lang="en-US" sz="2000" kern="0" dirty="0">
                <a:solidFill>
                  <a:srgbClr val="00326E"/>
                </a:solidFill>
                <a:latin typeface="+mn-lt"/>
                <a:ea typeface="+mj-ea"/>
                <a:cs typeface="+mj-cs"/>
              </a:rPr>
              <a:t>2 – Se </a:t>
            </a:r>
            <a:r>
              <a:rPr lang="en-US" sz="2000" kern="0" dirty="0" err="1">
                <a:solidFill>
                  <a:srgbClr val="00326E"/>
                </a:solidFill>
                <a:latin typeface="+mn-lt"/>
                <a:ea typeface="+mj-ea"/>
                <a:cs typeface="+mj-cs"/>
              </a:rPr>
              <a:t>existirem</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mais</a:t>
            </a:r>
            <a:r>
              <a:rPr lang="en-US" sz="2000" kern="0" dirty="0">
                <a:solidFill>
                  <a:srgbClr val="00326E"/>
                </a:solidFill>
                <a:latin typeface="+mn-lt"/>
                <a:ea typeface="+mj-ea"/>
                <a:cs typeface="+mj-cs"/>
              </a:rPr>
              <a:t> </a:t>
            </a:r>
            <a:r>
              <a:rPr lang="en-US" sz="2000" i="1" kern="0" dirty="0">
                <a:solidFill>
                  <a:srgbClr val="00326E"/>
                </a:solidFill>
                <a:latin typeface="+mn-lt"/>
                <a:ea typeface="+mj-ea"/>
                <a:cs typeface="+mj-cs"/>
              </a:rPr>
              <a:t>N </a:t>
            </a:r>
            <a:r>
              <a:rPr lang="en-US" sz="2000" kern="0" dirty="0" err="1">
                <a:solidFill>
                  <a:srgbClr val="00326E"/>
                </a:solidFill>
                <a:latin typeface="+mn-lt"/>
                <a:ea typeface="+mj-ea"/>
                <a:cs typeface="+mj-cs"/>
              </a:rPr>
              <a:t>polos</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que</a:t>
            </a:r>
            <a:r>
              <a:rPr lang="en-US" sz="2000" kern="0" dirty="0">
                <a:solidFill>
                  <a:srgbClr val="00326E"/>
                </a:solidFill>
                <a:latin typeface="+mn-lt"/>
                <a:ea typeface="+mj-ea"/>
                <a:cs typeface="+mj-cs"/>
              </a:rPr>
              <a:t> zeros no interior do </a:t>
            </a:r>
            <a:r>
              <a:rPr lang="en-US" sz="2000" kern="0" dirty="0" err="1">
                <a:solidFill>
                  <a:srgbClr val="00326E"/>
                </a:solidFill>
                <a:latin typeface="+mn-lt"/>
                <a:ea typeface="+mj-ea"/>
                <a:cs typeface="+mj-cs"/>
              </a:rPr>
              <a:t>contorno</a:t>
            </a:r>
            <a:r>
              <a:rPr lang="en-US" sz="2000" kern="0" dirty="0">
                <a:solidFill>
                  <a:srgbClr val="00326E"/>
                </a:solidFill>
                <a:latin typeface="+mn-lt"/>
                <a:ea typeface="+mj-ea"/>
                <a:cs typeface="+mj-cs"/>
              </a:rPr>
              <a:t> </a:t>
            </a:r>
            <a:r>
              <a:rPr lang="en-US" sz="2000" b="1" kern="0" dirty="0">
                <a:solidFill>
                  <a:srgbClr val="00326E"/>
                </a:solidFill>
                <a:latin typeface="+mn-lt"/>
                <a:ea typeface="+mj-ea"/>
                <a:cs typeface="+mj-cs"/>
              </a:rPr>
              <a:t>A </a:t>
            </a:r>
            <a:r>
              <a:rPr lang="en-US" sz="2000" kern="0" dirty="0">
                <a:solidFill>
                  <a:srgbClr val="00326E"/>
                </a:solidFill>
                <a:latin typeface="+mn-lt"/>
                <a:ea typeface="+mj-ea"/>
                <a:cs typeface="+mj-cs"/>
              </a:rPr>
              <a:t>, o </a:t>
            </a:r>
            <a:r>
              <a:rPr lang="en-US" sz="2000" kern="0" dirty="0" err="1">
                <a:solidFill>
                  <a:srgbClr val="00326E"/>
                </a:solidFill>
                <a:latin typeface="+mn-lt"/>
                <a:ea typeface="+mj-ea"/>
                <a:cs typeface="+mj-cs"/>
              </a:rPr>
              <a:t>mapeamento</a:t>
            </a:r>
            <a:r>
              <a:rPr lang="en-US" sz="2000" kern="0" dirty="0">
                <a:solidFill>
                  <a:srgbClr val="00326E"/>
                </a:solidFill>
                <a:latin typeface="+mn-lt"/>
                <a:ea typeface="+mj-ea"/>
                <a:cs typeface="+mj-cs"/>
              </a:rPr>
              <a:t> 1+GH </a:t>
            </a:r>
            <a:r>
              <a:rPr lang="en-US" sz="2000" kern="0" dirty="0" err="1">
                <a:solidFill>
                  <a:srgbClr val="00326E"/>
                </a:solidFill>
                <a:latin typeface="+mn-lt"/>
                <a:ea typeface="+mj-ea"/>
                <a:cs typeface="+mj-cs"/>
              </a:rPr>
              <a:t>dará</a:t>
            </a:r>
            <a:r>
              <a:rPr lang="en-US" sz="2000" kern="0" dirty="0">
                <a:solidFill>
                  <a:srgbClr val="00326E"/>
                </a:solidFill>
                <a:latin typeface="+mn-lt"/>
                <a:ea typeface="+mj-ea"/>
                <a:cs typeface="+mj-cs"/>
              </a:rPr>
              <a:t> </a:t>
            </a:r>
            <a:r>
              <a:rPr lang="en-US" sz="2000" i="1" kern="0" dirty="0">
                <a:solidFill>
                  <a:srgbClr val="00326E"/>
                </a:solidFill>
                <a:latin typeface="+mn-lt"/>
                <a:ea typeface="+mj-ea"/>
                <a:cs typeface="+mj-cs"/>
              </a:rPr>
              <a:t>N </a:t>
            </a:r>
            <a:r>
              <a:rPr lang="en-US" sz="2000" kern="0" dirty="0" err="1">
                <a:solidFill>
                  <a:srgbClr val="00326E"/>
                </a:solidFill>
                <a:latin typeface="+mn-lt"/>
                <a:ea typeface="+mj-ea"/>
                <a:cs typeface="+mj-cs"/>
              </a:rPr>
              <a:t>voltas</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ao</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redor</a:t>
            </a:r>
            <a:r>
              <a:rPr lang="en-US" sz="2000" kern="0" dirty="0">
                <a:solidFill>
                  <a:srgbClr val="00326E"/>
                </a:solidFill>
                <a:latin typeface="+mn-lt"/>
                <a:ea typeface="+mj-ea"/>
                <a:cs typeface="+mj-cs"/>
              </a:rPr>
              <a:t> da </a:t>
            </a:r>
            <a:r>
              <a:rPr lang="en-US" sz="2000" kern="0" dirty="0" err="1">
                <a:solidFill>
                  <a:srgbClr val="00326E"/>
                </a:solidFill>
                <a:latin typeface="+mn-lt"/>
                <a:ea typeface="+mj-ea"/>
                <a:cs typeface="+mj-cs"/>
              </a:rPr>
              <a:t>origem</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em</a:t>
            </a:r>
            <a:r>
              <a:rPr lang="en-US" sz="2000" kern="0" dirty="0">
                <a:solidFill>
                  <a:srgbClr val="00326E"/>
                </a:solidFill>
                <a:latin typeface="+mn-lt"/>
                <a:ea typeface="+mj-ea"/>
                <a:cs typeface="+mj-cs"/>
              </a:rPr>
              <a:t> </a:t>
            </a:r>
            <a:r>
              <a:rPr lang="en-US" sz="2000" kern="0" dirty="0" err="1">
                <a:solidFill>
                  <a:srgbClr val="00326E"/>
                </a:solidFill>
                <a:latin typeface="+mn-lt"/>
                <a:ea typeface="+mj-ea"/>
                <a:cs typeface="+mj-cs"/>
              </a:rPr>
              <a:t>sentido</a:t>
            </a:r>
            <a:r>
              <a:rPr lang="en-US" sz="2000" kern="0" dirty="0">
                <a:solidFill>
                  <a:srgbClr val="00326E"/>
                </a:solidFill>
                <a:latin typeface="+mn-lt"/>
                <a:ea typeface="+mj-ea"/>
                <a:cs typeface="+mj-cs"/>
              </a:rPr>
              <a:t> </a:t>
            </a:r>
            <a:r>
              <a:rPr lang="en-US" sz="2000" b="1" kern="0" dirty="0">
                <a:solidFill>
                  <a:srgbClr val="00326E"/>
                </a:solidFill>
                <a:latin typeface="+mn-lt"/>
                <a:ea typeface="+mj-ea"/>
                <a:cs typeface="+mj-cs"/>
              </a:rPr>
              <a:t>anti-</a:t>
            </a:r>
            <a:r>
              <a:rPr lang="en-US" sz="2000" b="1" kern="0" dirty="0" err="1">
                <a:solidFill>
                  <a:srgbClr val="00326E"/>
                </a:solidFill>
                <a:latin typeface="+mn-lt"/>
                <a:ea typeface="+mj-ea"/>
                <a:cs typeface="+mj-cs"/>
              </a:rPr>
              <a:t>horário</a:t>
            </a:r>
            <a:r>
              <a:rPr lang="en-US" sz="2000" kern="0" dirty="0">
                <a:solidFill>
                  <a:srgbClr val="00326E"/>
                </a:solidFill>
                <a:latin typeface="+mn-lt"/>
                <a:ea typeface="+mj-ea"/>
                <a:cs typeface="+mj-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13.2</a:t>
            </a:r>
            <a:endParaRPr lang="pt-BR" dirty="0"/>
          </a:p>
        </p:txBody>
      </p:sp>
      <p:sp>
        <p:nvSpPr>
          <p:cNvPr id="3" name="Espaço Reservado para Conteúdo 2"/>
          <p:cNvSpPr>
            <a:spLocks noGrp="1"/>
          </p:cNvSpPr>
          <p:nvPr>
            <p:ph idx="1"/>
          </p:nvPr>
        </p:nvSpPr>
        <p:spPr/>
        <p:txBody>
          <a:bodyPr/>
          <a:lstStyle/>
          <a:p>
            <a:r>
              <a:rPr lang="en-US" dirty="0" err="1"/>
              <a:t>Encontrar</a:t>
            </a:r>
            <a:r>
              <a:rPr lang="en-US" dirty="0"/>
              <a:t> a </a:t>
            </a:r>
            <a:r>
              <a:rPr lang="en-US" dirty="0" err="1"/>
              <a:t>transformada</a:t>
            </a:r>
            <a:r>
              <a:rPr lang="en-US" dirty="0"/>
              <a:t> </a:t>
            </a:r>
            <a:r>
              <a:rPr lang="en-US" dirty="0" err="1"/>
              <a:t>inversa</a:t>
            </a:r>
            <a:r>
              <a:rPr lang="en-US" dirty="0"/>
              <a:t> de F(z)=0,5z/((z-0,5)(z-0,7)). Para </a:t>
            </a:r>
            <a:r>
              <a:rPr lang="en-US" dirty="0" err="1"/>
              <a:t>tanto</a:t>
            </a:r>
            <a:r>
              <a:rPr lang="en-US" dirty="0"/>
              <a:t> </a:t>
            </a:r>
            <a:r>
              <a:rPr lang="en-US" dirty="0" err="1"/>
              <a:t>fazemos</a:t>
            </a:r>
            <a:r>
              <a:rPr lang="en-US" dirty="0"/>
              <a:t> :</a:t>
            </a:r>
          </a:p>
          <a:p>
            <a:pPr lvl="1"/>
            <a:r>
              <a:rPr lang="en-US" i="1" dirty="0"/>
              <a:t>F1 = 0.5*z/((z-0.5)*(z-0.7));</a:t>
            </a:r>
            <a:r>
              <a:rPr lang="en-US" dirty="0"/>
              <a:t> </a:t>
            </a:r>
          </a:p>
          <a:p>
            <a:pPr lvl="1"/>
            <a:r>
              <a:rPr lang="en-US" i="1" dirty="0" err="1"/>
              <a:t>iztrans</a:t>
            </a:r>
            <a:r>
              <a:rPr lang="en-US" i="1" dirty="0"/>
              <a:t>(F1,z,n)</a:t>
            </a:r>
            <a:endParaRPr lang="pt-BR" i="1" dirty="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ítulo 1"/>
          <p:cNvSpPr>
            <a:spLocks noGrp="1"/>
          </p:cNvSpPr>
          <p:nvPr>
            <p:ph type="title"/>
          </p:nvPr>
        </p:nvSpPr>
        <p:spPr/>
        <p:txBody>
          <a:bodyPr/>
          <a:lstStyle/>
          <a:p>
            <a:pPr eaLnBrk="1" hangingPunct="1"/>
            <a:r>
              <a:rPr lang="en-US"/>
              <a:t>Sendo assim …</a:t>
            </a:r>
            <a:endParaRPr lang="pt-BR"/>
          </a:p>
        </p:txBody>
      </p:sp>
      <p:sp>
        <p:nvSpPr>
          <p:cNvPr id="3" name="Espaço Reservado para Conteúdo 2"/>
          <p:cNvSpPr>
            <a:spLocks noGrp="1"/>
          </p:cNvSpPr>
          <p:nvPr>
            <p:ph idx="1"/>
          </p:nvPr>
        </p:nvSpPr>
        <p:spPr>
          <a:xfrm>
            <a:off x="271463" y="785813"/>
            <a:ext cx="9410700" cy="5381625"/>
          </a:xfrm>
        </p:spPr>
        <p:txBody>
          <a:bodyPr/>
          <a:lstStyle/>
          <a:p>
            <a:pPr eaLnBrk="1" hangingPunct="1"/>
            <a:r>
              <a:rPr lang="en-US"/>
              <a:t>N = P – Z onde :</a:t>
            </a:r>
          </a:p>
          <a:p>
            <a:pPr lvl="1" eaLnBrk="1" hangingPunct="1"/>
            <a:r>
              <a:rPr lang="en-US"/>
              <a:t>N : número de rotações em sentido anti-horário, ao redor da origem, no mapeamento de 1+GH</a:t>
            </a:r>
            <a:endParaRPr lang="en-US" b="1"/>
          </a:p>
          <a:p>
            <a:pPr lvl="1" eaLnBrk="1" hangingPunct="1"/>
            <a:r>
              <a:rPr lang="en-US"/>
              <a:t>P e Z: núm.de pólos e zeros de 1+GH no contorno </a:t>
            </a:r>
            <a:r>
              <a:rPr lang="en-US" b="1"/>
              <a:t>A</a:t>
            </a:r>
            <a:endParaRPr lang="en-US"/>
          </a:p>
          <a:p>
            <a:pPr eaLnBrk="1" hangingPunct="1"/>
            <a:r>
              <a:rPr lang="en-US"/>
              <a:t>Agora lembrando :</a:t>
            </a:r>
          </a:p>
          <a:p>
            <a:pPr lvl="1" eaLnBrk="1" hangingPunct="1"/>
            <a:r>
              <a:rPr lang="en-US"/>
              <a:t>Polos de 1+GH = Polos de GH (função da malha abert.)</a:t>
            </a:r>
          </a:p>
          <a:p>
            <a:pPr lvl="1" eaLnBrk="1" hangingPunct="1"/>
            <a:r>
              <a:rPr lang="en-US"/>
              <a:t>Zeros de 1+GH = Polos de T (função da malha fech.)</a:t>
            </a:r>
          </a:p>
          <a:p>
            <a:pPr lvl="1" eaLnBrk="1" hangingPunct="1"/>
            <a:r>
              <a:rPr lang="en-US"/>
              <a:t>Logo Z = P-N ou seja :</a:t>
            </a:r>
          </a:p>
          <a:p>
            <a:pPr lvl="2" eaLnBrk="1" hangingPunct="1"/>
            <a:r>
              <a:rPr lang="en-US"/>
              <a:t>O número de pólos da função de transferência </a:t>
            </a:r>
            <a:r>
              <a:rPr lang="en-US" b="1"/>
              <a:t>em malha fechada </a:t>
            </a:r>
            <a:r>
              <a:rPr lang="en-US"/>
              <a:t>, será igual ao número de pólos de GH menos o número de rotações do mapeamento 1+GH, em sentido anti-horário, ao redor da origem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ítulo 1"/>
          <p:cNvSpPr>
            <a:spLocks noGrp="1"/>
          </p:cNvSpPr>
          <p:nvPr>
            <p:ph type="title"/>
          </p:nvPr>
        </p:nvSpPr>
        <p:spPr/>
        <p:txBody>
          <a:bodyPr/>
          <a:lstStyle/>
          <a:p>
            <a:pPr eaLnBrk="1" hangingPunct="1"/>
            <a:r>
              <a:rPr lang="en-US"/>
              <a:t>Uma vez que queremos determinar se T(s) tem pólos no semiplano direito…</a:t>
            </a:r>
            <a:endParaRPr lang="pt-BR"/>
          </a:p>
        </p:txBody>
      </p:sp>
      <p:sp>
        <p:nvSpPr>
          <p:cNvPr id="3" name="Espaço Reservado para Conteúdo 2"/>
          <p:cNvSpPr>
            <a:spLocks noGrp="1"/>
          </p:cNvSpPr>
          <p:nvPr>
            <p:ph idx="1"/>
          </p:nvPr>
        </p:nvSpPr>
        <p:spPr>
          <a:xfrm>
            <a:off x="271463" y="785813"/>
            <a:ext cx="9410700" cy="5381625"/>
          </a:xfrm>
        </p:spPr>
        <p:txBody>
          <a:bodyPr/>
          <a:lstStyle/>
          <a:p>
            <a:pPr eaLnBrk="1" hangingPunct="1"/>
            <a:r>
              <a:rPr lang="en-US"/>
              <a:t>Devemos primeiro definir um contorno que cubra a totalidade do semi-plano direito</a:t>
            </a:r>
          </a:p>
          <a:p>
            <a:pPr lvl="1" eaLnBrk="1" hangingPunct="1"/>
            <a:r>
              <a:rPr lang="en-US"/>
              <a:t>Este contorno pode ser entendido como um semi-círculo de raio infinito que cobrirá todo o semi-plano direito.</a:t>
            </a:r>
            <a:endParaRPr lang="pt-BR"/>
          </a:p>
        </p:txBody>
      </p:sp>
      <p:pic>
        <p:nvPicPr>
          <p:cNvPr id="96259" name="Picture 2"/>
          <p:cNvPicPr>
            <a:picLocks noChangeAspect="1" noChangeArrowheads="1"/>
          </p:cNvPicPr>
          <p:nvPr/>
        </p:nvPicPr>
        <p:blipFill>
          <a:blip r:embed="rId2"/>
          <a:srcRect/>
          <a:stretch>
            <a:fillRect/>
          </a:stretch>
        </p:blipFill>
        <p:spPr bwMode="auto">
          <a:xfrm>
            <a:off x="2740025" y="2805113"/>
            <a:ext cx="4927600" cy="3695700"/>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ítulo 1"/>
          <p:cNvSpPr>
            <a:spLocks noGrp="1"/>
          </p:cNvSpPr>
          <p:nvPr>
            <p:ph type="title"/>
          </p:nvPr>
        </p:nvSpPr>
        <p:spPr/>
        <p:txBody>
          <a:bodyPr/>
          <a:lstStyle/>
          <a:p>
            <a:pPr eaLnBrk="1" hangingPunct="1"/>
            <a:r>
              <a:rPr lang="en-US" sz="2400"/>
              <a:t>Em seguida devemos mapear, isto é transformar este contorno através da aplicação de 1+GH</a:t>
            </a:r>
          </a:p>
        </p:txBody>
      </p:sp>
      <p:sp>
        <p:nvSpPr>
          <p:cNvPr id="3" name="Espaço Reservado para Conteúdo 2"/>
          <p:cNvSpPr>
            <a:spLocks noGrp="1"/>
          </p:cNvSpPr>
          <p:nvPr>
            <p:ph idx="1"/>
          </p:nvPr>
        </p:nvSpPr>
        <p:spPr>
          <a:xfrm>
            <a:off x="271463" y="976313"/>
            <a:ext cx="9410700" cy="5381625"/>
          </a:xfrm>
        </p:spPr>
        <p:txBody>
          <a:bodyPr/>
          <a:lstStyle/>
          <a:p>
            <a:pPr eaLnBrk="1" hangingPunct="1"/>
            <a:r>
              <a:rPr lang="en-US"/>
              <a:t>Isto equivale a criar o gráfico 1+GH para todos os pontos no eixo imaginário e na circunferência de raio infinito</a:t>
            </a:r>
          </a:p>
          <a:p>
            <a:pPr lvl="1" eaLnBrk="1" hangingPunct="1"/>
            <a:r>
              <a:rPr lang="en-US"/>
              <a:t>Este novo gráfico ( ou contorno ) que chamaremos de </a:t>
            </a:r>
            <a:r>
              <a:rPr lang="en-US" b="1"/>
              <a:t>B</a:t>
            </a:r>
            <a:r>
              <a:rPr lang="en-US"/>
              <a:t> terá um número de voltas em torno da origem, em sentido anti-horário, igual a P-Z onde P é o número de pólos de 1+GH e Z o número de zeros de 1+GH </a:t>
            </a:r>
          </a:p>
          <a:p>
            <a:pPr eaLnBrk="1" hangingPunct="1"/>
            <a:r>
              <a:rPr lang="en-US"/>
              <a:t>Queremos no entanto determinar Z, uma vez que os zeros de 1+GH são os polos de T</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ítulo 3"/>
          <p:cNvSpPr>
            <a:spLocks noGrp="1"/>
          </p:cNvSpPr>
          <p:nvPr>
            <p:ph type="title"/>
          </p:nvPr>
        </p:nvSpPr>
        <p:spPr/>
        <p:txBody>
          <a:bodyPr/>
          <a:lstStyle/>
          <a:p>
            <a:pPr eaLnBrk="1" hangingPunct="1"/>
            <a:r>
              <a:rPr lang="en-US"/>
              <a:t>N = P-Z logo Z = P-N</a:t>
            </a:r>
            <a:endParaRPr lang="pt-BR"/>
          </a:p>
        </p:txBody>
      </p:sp>
      <p:sp>
        <p:nvSpPr>
          <p:cNvPr id="3" name="Espaço Reservado para Conteúdo 2"/>
          <p:cNvSpPr>
            <a:spLocks noGrp="1"/>
          </p:cNvSpPr>
          <p:nvPr>
            <p:ph idx="1"/>
          </p:nvPr>
        </p:nvSpPr>
        <p:spPr>
          <a:xfrm>
            <a:off x="271463" y="976313"/>
            <a:ext cx="9410700" cy="5381625"/>
          </a:xfrm>
        </p:spPr>
        <p:txBody>
          <a:bodyPr/>
          <a:lstStyle/>
          <a:p>
            <a:pPr eaLnBrk="1" hangingPunct="1"/>
            <a:r>
              <a:rPr lang="en-US"/>
              <a:t>Sendo assim :</a:t>
            </a:r>
          </a:p>
          <a:p>
            <a:pPr lvl="1" eaLnBrk="1" hangingPunct="1"/>
            <a:r>
              <a:rPr lang="en-US"/>
              <a:t>O número de polos de 1+GH no semiplano direito… </a:t>
            </a:r>
          </a:p>
          <a:p>
            <a:pPr lvl="1" eaLnBrk="1" hangingPunct="1"/>
            <a:r>
              <a:rPr lang="en-US"/>
              <a:t>… os quais são os pólos de T(s), será igual…</a:t>
            </a:r>
          </a:p>
          <a:p>
            <a:pPr lvl="1" eaLnBrk="1" hangingPunct="1"/>
            <a:r>
              <a:rPr lang="en-US"/>
              <a:t>… ao número de zeros de 1+GH, …</a:t>
            </a:r>
          </a:p>
          <a:p>
            <a:pPr lvl="1" eaLnBrk="1" hangingPunct="1"/>
            <a:r>
              <a:rPr lang="en-US"/>
              <a:t>… os quais são os pólos de GH, no semi-plano direito, menos …</a:t>
            </a:r>
          </a:p>
          <a:p>
            <a:pPr lvl="1" eaLnBrk="1" hangingPunct="1"/>
            <a:r>
              <a:rPr lang="en-US"/>
              <a:t>… o número de voltas em sentido anti-horário de 1+GH em torno da origem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ítulo 1"/>
          <p:cNvSpPr>
            <a:spLocks noGrp="1"/>
          </p:cNvSpPr>
          <p:nvPr>
            <p:ph type="title"/>
          </p:nvPr>
        </p:nvSpPr>
        <p:spPr/>
        <p:txBody>
          <a:bodyPr/>
          <a:lstStyle/>
          <a:p>
            <a:pPr eaLnBrk="1" hangingPunct="1"/>
            <a:r>
              <a:rPr lang="en-US"/>
              <a:t>Por ultimo : (1+GH)-1 = GH</a:t>
            </a:r>
            <a:endParaRPr lang="pt-BR"/>
          </a:p>
        </p:txBody>
      </p:sp>
      <p:sp>
        <p:nvSpPr>
          <p:cNvPr id="3" name="Espaço Reservado para Conteúdo 2"/>
          <p:cNvSpPr>
            <a:spLocks noGrp="1"/>
          </p:cNvSpPr>
          <p:nvPr>
            <p:ph idx="1"/>
          </p:nvPr>
        </p:nvSpPr>
        <p:spPr/>
        <p:txBody>
          <a:bodyPr/>
          <a:lstStyle/>
          <a:p>
            <a:pPr eaLnBrk="1" hangingPunct="1"/>
            <a:r>
              <a:rPr lang="en-US"/>
              <a:t>Logo o mapeamento GH é igual ( equivalente ) ao mapeamento 1+GH  deslocado para esquerda em uma unidade. </a:t>
            </a:r>
          </a:p>
          <a:p>
            <a:pPr eaLnBrk="1" hangingPunct="1"/>
            <a:endParaRPr lang="en-US"/>
          </a:p>
          <a:p>
            <a:pPr eaLnBrk="1" hangingPunct="1"/>
            <a:r>
              <a:rPr lang="en-US"/>
              <a:t>Sendo assim mapear 1+GH em torno de zero é equivalente a mapear GH em torno de -1</a:t>
            </a:r>
            <a:endParaRPr lang="pt-BR"/>
          </a:p>
          <a:p>
            <a:pPr eaLnBrk="1" hangingPunct="1"/>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ítulo 1"/>
          <p:cNvSpPr>
            <a:spLocks noGrp="1"/>
          </p:cNvSpPr>
          <p:nvPr>
            <p:ph type="title"/>
          </p:nvPr>
        </p:nvSpPr>
        <p:spPr/>
        <p:txBody>
          <a:bodyPr/>
          <a:lstStyle/>
          <a:p>
            <a:pPr eaLnBrk="1" hangingPunct="1"/>
            <a:r>
              <a:rPr lang="en-US"/>
              <a:t>Chegamos ao critério de Nyquist</a:t>
            </a:r>
            <a:endParaRPr lang="pt-BR"/>
          </a:p>
        </p:txBody>
      </p:sp>
      <p:sp>
        <p:nvSpPr>
          <p:cNvPr id="3" name="Espaço Reservado para Conteúdo 2"/>
          <p:cNvSpPr>
            <a:spLocks noGrp="1"/>
          </p:cNvSpPr>
          <p:nvPr>
            <p:ph idx="1"/>
          </p:nvPr>
        </p:nvSpPr>
        <p:spPr/>
        <p:txBody>
          <a:bodyPr/>
          <a:lstStyle/>
          <a:p>
            <a:pPr eaLnBrk="1" hangingPunct="1"/>
            <a:r>
              <a:rPr lang="en-US"/>
              <a:t>Dado : </a:t>
            </a:r>
          </a:p>
          <a:p>
            <a:pPr marL="914400" lvl="1" indent="-457200" eaLnBrk="1" hangingPunct="1">
              <a:buFont typeface="Verdana" pitchFamily="34" charset="0"/>
              <a:buAutoNum type="arabicPeriod"/>
            </a:pPr>
            <a:r>
              <a:rPr lang="en-US"/>
              <a:t>Um contorno </a:t>
            </a:r>
            <a:r>
              <a:rPr lang="en-US" b="1"/>
              <a:t>A </a:t>
            </a:r>
            <a:r>
              <a:rPr lang="en-US"/>
              <a:t>que envolva todo o semiplano direito, </a:t>
            </a:r>
          </a:p>
          <a:p>
            <a:pPr marL="914400" lvl="1" indent="-457200" eaLnBrk="1" hangingPunct="1">
              <a:buFont typeface="Verdana" pitchFamily="34" charset="0"/>
              <a:buAutoNum type="arabicPeriod"/>
            </a:pPr>
            <a:r>
              <a:rPr lang="en-US"/>
              <a:t>O mapeamento de </a:t>
            </a:r>
            <a:r>
              <a:rPr lang="en-US" b="1"/>
              <a:t>A </a:t>
            </a:r>
            <a:r>
              <a:rPr lang="en-US"/>
              <a:t>através da função G(s)H(s)</a:t>
            </a:r>
          </a:p>
          <a:p>
            <a:pPr marL="914400" lvl="1" indent="-457200" eaLnBrk="1" hangingPunct="1">
              <a:buFont typeface="Verdana" pitchFamily="34" charset="0"/>
              <a:buAutoNum type="arabicPeriod"/>
            </a:pPr>
            <a:r>
              <a:rPr lang="en-US"/>
              <a:t>Dizemos que : O número de pólos de T(s), a função de transferência em laço fechado, no semi-plano direito, será igual :</a:t>
            </a:r>
          </a:p>
          <a:p>
            <a:pPr marL="914400" lvl="1" indent="-457200" eaLnBrk="1" hangingPunct="1">
              <a:buFont typeface="Verdana" pitchFamily="34" charset="0"/>
              <a:buAutoNum type="arabicPeriod"/>
            </a:pPr>
            <a:r>
              <a:rPr lang="en-US"/>
              <a:t>Ao número de pólos de G(s)H(s), a função de transferência em laço aberto, no semi-plano direito, MENOS</a:t>
            </a:r>
          </a:p>
          <a:p>
            <a:pPr marL="914400" lvl="1" indent="-457200" eaLnBrk="1" hangingPunct="1">
              <a:buFont typeface="Verdana" pitchFamily="34" charset="0"/>
              <a:buAutoNum type="arabicPeriod"/>
            </a:pPr>
            <a:r>
              <a:rPr lang="en-US"/>
              <a:t>O número de voltas em sentido anti-horário que o mapeamento de G(s)H(s) dará em torno de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ítulo 1"/>
          <p:cNvSpPr>
            <a:spLocks noGrp="1"/>
          </p:cNvSpPr>
          <p:nvPr>
            <p:ph type="title"/>
          </p:nvPr>
        </p:nvSpPr>
        <p:spPr/>
        <p:txBody>
          <a:bodyPr/>
          <a:lstStyle/>
          <a:p>
            <a:pPr eaLnBrk="1" hangingPunct="1"/>
            <a:r>
              <a:rPr lang="en-US"/>
              <a:t>Exemplo 10.4 – Esboçar o diagrama de Nyquist</a:t>
            </a:r>
            <a:endParaRPr lang="pt-BR"/>
          </a:p>
        </p:txBody>
      </p:sp>
      <p:sp>
        <p:nvSpPr>
          <p:cNvPr id="3" name="Espaço Reservado para Conteúdo 2"/>
          <p:cNvSpPr>
            <a:spLocks noGrp="1"/>
          </p:cNvSpPr>
          <p:nvPr>
            <p:ph idx="1"/>
          </p:nvPr>
        </p:nvSpPr>
        <p:spPr/>
        <p:txBody>
          <a:bodyPr/>
          <a:lstStyle/>
          <a:p>
            <a:pPr eaLnBrk="1" hangingPunct="1"/>
            <a:r>
              <a:rPr lang="en-US"/>
              <a:t>Dada a função de transferência de laço aberto G(s) = 500/[(s+1)(s+3)(s+10)] esboce o diagrama de Nyquist</a:t>
            </a:r>
          </a:p>
          <a:p>
            <a:pPr marL="914400" lvl="1" indent="-457200" eaLnBrk="1" hangingPunct="1">
              <a:buFont typeface="Verdana" pitchFamily="34" charset="0"/>
              <a:buAutoNum type="arabicPeriod"/>
            </a:pPr>
            <a:r>
              <a:rPr lang="en-US"/>
              <a:t>G(s) = |500/(p</a:t>
            </a:r>
            <a:r>
              <a:rPr lang="en-US" baseline="-25000"/>
              <a:t>1</a:t>
            </a:r>
            <a:r>
              <a:rPr lang="en-US"/>
              <a:t>.p</a:t>
            </a:r>
            <a:r>
              <a:rPr lang="en-US" baseline="-25000"/>
              <a:t>2</a:t>
            </a:r>
            <a:r>
              <a:rPr lang="en-US"/>
              <a:t>.p</a:t>
            </a:r>
            <a:r>
              <a:rPr lang="en-US" baseline="-25000"/>
              <a:t>3</a:t>
            </a:r>
            <a:r>
              <a:rPr lang="en-US"/>
              <a:t>)|&lt;-</a:t>
            </a:r>
            <a:r>
              <a:rPr lang="el-GR"/>
              <a:t>θ</a:t>
            </a:r>
            <a:r>
              <a:rPr lang="en-US" baseline="-25000"/>
              <a:t>1</a:t>
            </a:r>
            <a:r>
              <a:rPr lang="en-US"/>
              <a:t>-</a:t>
            </a:r>
            <a:r>
              <a:rPr lang="el-GR"/>
              <a:t>θ</a:t>
            </a:r>
            <a:r>
              <a:rPr lang="en-US" baseline="-25000"/>
              <a:t>2</a:t>
            </a:r>
            <a:r>
              <a:rPr lang="en-US"/>
              <a:t>-</a:t>
            </a:r>
            <a:r>
              <a:rPr lang="el-GR"/>
              <a:t>θ</a:t>
            </a:r>
            <a:r>
              <a:rPr lang="en-US" baseline="-25000"/>
              <a:t>3</a:t>
            </a:r>
            <a:r>
              <a:rPr lang="en-US"/>
              <a:t> </a:t>
            </a:r>
          </a:p>
          <a:p>
            <a:pPr marL="914400" lvl="1" indent="-457200" eaLnBrk="1" hangingPunct="1">
              <a:buFont typeface="Verdana" pitchFamily="34" charset="0"/>
              <a:buAutoNum type="arabicPeriod"/>
            </a:pPr>
            <a:r>
              <a:rPr lang="en-US"/>
              <a:t>O contorno </a:t>
            </a:r>
            <a:r>
              <a:rPr lang="en-US" b="1"/>
              <a:t>A </a:t>
            </a:r>
            <a:r>
              <a:rPr lang="en-US"/>
              <a:t>irá de j</a:t>
            </a:r>
            <a:r>
              <a:rPr lang="el-GR"/>
              <a:t>ω</a:t>
            </a:r>
            <a:r>
              <a:rPr lang="en-US"/>
              <a:t> = 0j (ou 0&lt;0</a:t>
            </a:r>
            <a:r>
              <a:rPr lang="en-US" baseline="30000"/>
              <a:t>o</a:t>
            </a:r>
            <a:r>
              <a:rPr lang="en-US"/>
              <a:t>) até j</a:t>
            </a:r>
            <a:r>
              <a:rPr lang="el-GR"/>
              <a:t>ω </a:t>
            </a:r>
            <a:r>
              <a:rPr lang="en-US"/>
              <a:t>= +∞j (ou ∞&lt;90</a:t>
            </a:r>
            <a:r>
              <a:rPr lang="en-US" baseline="30000"/>
              <a:t>o</a:t>
            </a:r>
            <a:r>
              <a:rPr lang="en-US"/>
              <a:t>)</a:t>
            </a:r>
          </a:p>
          <a:p>
            <a:pPr marL="1314450" lvl="2" indent="-457200" eaLnBrk="1" hangingPunct="1">
              <a:buFont typeface="Verdana" pitchFamily="34" charset="0"/>
              <a:buAutoNum type="arabicPeriod"/>
            </a:pPr>
            <a:r>
              <a:rPr lang="en-US"/>
              <a:t>O contorno </a:t>
            </a:r>
            <a:r>
              <a:rPr lang="en-US" b="1"/>
              <a:t>B </a:t>
            </a:r>
            <a:r>
              <a:rPr lang="en-US"/>
              <a:t>irá de 50/3&lt;0</a:t>
            </a:r>
            <a:r>
              <a:rPr lang="en-US" baseline="30000"/>
              <a:t>o</a:t>
            </a:r>
            <a:r>
              <a:rPr lang="en-US"/>
              <a:t> até 0&lt;-270</a:t>
            </a:r>
            <a:r>
              <a:rPr lang="en-US" baseline="30000"/>
              <a:t>o</a:t>
            </a:r>
            <a:r>
              <a:rPr lang="en-US"/>
              <a:t> ( -90</a:t>
            </a:r>
            <a:r>
              <a:rPr lang="en-US" baseline="30000"/>
              <a:t>o</a:t>
            </a:r>
            <a:r>
              <a:rPr lang="en-US"/>
              <a:t> por polo )</a:t>
            </a:r>
          </a:p>
          <a:p>
            <a:pPr marL="914400" lvl="1" indent="-457200" eaLnBrk="1" hangingPunct="1">
              <a:buFont typeface="Verdana" pitchFamily="34" charset="0"/>
              <a:buAutoNum type="arabicPeriod"/>
            </a:pPr>
            <a:r>
              <a:rPr lang="en-US"/>
              <a:t>Em seguida o contorno </a:t>
            </a:r>
            <a:r>
              <a:rPr lang="en-US" b="1"/>
              <a:t>A </a:t>
            </a:r>
            <a:r>
              <a:rPr lang="en-US"/>
              <a:t>irá de +∞j(ou ∞&lt;90</a:t>
            </a:r>
            <a:r>
              <a:rPr lang="en-US" baseline="30000"/>
              <a:t>o</a:t>
            </a:r>
            <a:r>
              <a:rPr lang="en-US"/>
              <a:t>) até 	 -∞j(ou ∞&lt;-90</a:t>
            </a:r>
            <a:r>
              <a:rPr lang="en-US" baseline="30000"/>
              <a:t>o</a:t>
            </a:r>
            <a:r>
              <a:rPr lang="en-US"/>
              <a:t>)</a:t>
            </a:r>
          </a:p>
          <a:p>
            <a:pPr marL="1314450" lvl="2" indent="-457200" eaLnBrk="1" hangingPunct="1">
              <a:buFont typeface="Verdana" pitchFamily="34" charset="0"/>
              <a:buAutoNum type="arabicPeriod"/>
            </a:pPr>
            <a:r>
              <a:rPr lang="en-US"/>
              <a:t>Sem sair do 0, o contorno </a:t>
            </a:r>
            <a:r>
              <a:rPr lang="en-US" b="1"/>
              <a:t>B </a:t>
            </a:r>
            <a:r>
              <a:rPr lang="en-US"/>
              <a:t>irá de 0&lt;-270</a:t>
            </a:r>
            <a:r>
              <a:rPr lang="en-US" baseline="30000"/>
              <a:t>o</a:t>
            </a:r>
            <a:r>
              <a:rPr lang="en-US"/>
              <a:t> até 0&lt;270</a:t>
            </a:r>
            <a:r>
              <a:rPr lang="en-US" baseline="30000"/>
              <a:t>o</a:t>
            </a:r>
            <a:r>
              <a:rPr lang="en-US"/>
              <a:t> </a:t>
            </a:r>
          </a:p>
          <a:p>
            <a:pPr eaLnBrk="1" hangingPunct="1"/>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ítulo 1"/>
          <p:cNvSpPr>
            <a:spLocks noGrp="1"/>
          </p:cNvSpPr>
          <p:nvPr>
            <p:ph type="title"/>
          </p:nvPr>
        </p:nvSpPr>
        <p:spPr/>
        <p:txBody>
          <a:bodyPr/>
          <a:lstStyle/>
          <a:p>
            <a:pPr eaLnBrk="1" hangingPunct="1"/>
            <a:r>
              <a:rPr lang="en-US"/>
              <a:t>Exemplo 10.4 – Esboçar o diagrama de Nyquist</a:t>
            </a:r>
            <a:endParaRPr lang="pt-BR"/>
          </a:p>
        </p:txBody>
      </p:sp>
      <p:sp>
        <p:nvSpPr>
          <p:cNvPr id="3" name="Espaço Reservado para Conteúdo 2"/>
          <p:cNvSpPr>
            <a:spLocks noGrp="1"/>
          </p:cNvSpPr>
          <p:nvPr>
            <p:ph idx="1"/>
          </p:nvPr>
        </p:nvSpPr>
        <p:spPr/>
        <p:txBody>
          <a:bodyPr/>
          <a:lstStyle/>
          <a:p>
            <a:pPr eaLnBrk="1" hangingPunct="1"/>
            <a:r>
              <a:rPr lang="en-US"/>
              <a:t>Continuação</a:t>
            </a:r>
          </a:p>
          <a:p>
            <a:pPr marL="914400" lvl="1" indent="-457200" eaLnBrk="1" hangingPunct="1">
              <a:buFont typeface="Verdana" pitchFamily="34" charset="0"/>
              <a:buAutoNum type="arabicPeriod"/>
            </a:pPr>
            <a:r>
              <a:rPr lang="en-US"/>
              <a:t>G(s) = |500/(p</a:t>
            </a:r>
            <a:r>
              <a:rPr lang="en-US" baseline="-25000"/>
              <a:t>1</a:t>
            </a:r>
            <a:r>
              <a:rPr lang="en-US"/>
              <a:t>.p</a:t>
            </a:r>
            <a:r>
              <a:rPr lang="en-US" baseline="-25000"/>
              <a:t>2</a:t>
            </a:r>
            <a:r>
              <a:rPr lang="en-US"/>
              <a:t>.p</a:t>
            </a:r>
            <a:r>
              <a:rPr lang="en-US" baseline="-25000"/>
              <a:t>3</a:t>
            </a:r>
            <a:r>
              <a:rPr lang="en-US"/>
              <a:t>)|&lt;-</a:t>
            </a:r>
            <a:r>
              <a:rPr lang="el-GR"/>
              <a:t>θ</a:t>
            </a:r>
            <a:r>
              <a:rPr lang="en-US" baseline="-25000"/>
              <a:t>1</a:t>
            </a:r>
            <a:r>
              <a:rPr lang="en-US"/>
              <a:t>-</a:t>
            </a:r>
            <a:r>
              <a:rPr lang="el-GR"/>
              <a:t>θ</a:t>
            </a:r>
            <a:r>
              <a:rPr lang="en-US" baseline="-25000"/>
              <a:t>2</a:t>
            </a:r>
            <a:r>
              <a:rPr lang="en-US"/>
              <a:t>-</a:t>
            </a:r>
            <a:r>
              <a:rPr lang="el-GR"/>
              <a:t>θ</a:t>
            </a:r>
            <a:r>
              <a:rPr lang="en-US" baseline="-25000"/>
              <a:t>3</a:t>
            </a:r>
            <a:r>
              <a:rPr lang="en-US"/>
              <a:t> </a:t>
            </a:r>
          </a:p>
          <a:p>
            <a:pPr marL="914400" lvl="1" indent="-457200" eaLnBrk="1" hangingPunct="1">
              <a:buFont typeface="Verdana" pitchFamily="34" charset="0"/>
              <a:buAutoNum type="arabicPeriod"/>
            </a:pPr>
            <a:r>
              <a:rPr lang="en-US"/>
              <a:t>O contorno </a:t>
            </a:r>
            <a:r>
              <a:rPr lang="en-US" b="1"/>
              <a:t>A </a:t>
            </a:r>
            <a:r>
              <a:rPr lang="en-US"/>
              <a:t>irá então de j</a:t>
            </a:r>
            <a:r>
              <a:rPr lang="el-GR"/>
              <a:t>ω</a:t>
            </a:r>
            <a:r>
              <a:rPr lang="en-US"/>
              <a:t> = -∞j (ou 0&lt;-90</a:t>
            </a:r>
            <a:r>
              <a:rPr lang="en-US" baseline="30000"/>
              <a:t>o</a:t>
            </a:r>
            <a:r>
              <a:rPr lang="en-US"/>
              <a:t>) até j</a:t>
            </a:r>
            <a:r>
              <a:rPr lang="el-GR"/>
              <a:t>ω </a:t>
            </a:r>
            <a:r>
              <a:rPr lang="en-US"/>
              <a:t>= 0j (ou 0&lt;0</a:t>
            </a:r>
            <a:r>
              <a:rPr lang="en-US" baseline="30000"/>
              <a:t>o</a:t>
            </a:r>
            <a:r>
              <a:rPr lang="en-US"/>
              <a:t>)</a:t>
            </a:r>
          </a:p>
          <a:p>
            <a:pPr marL="1314450" lvl="2" indent="-457200" eaLnBrk="1" hangingPunct="1">
              <a:buFont typeface="Verdana" pitchFamily="34" charset="0"/>
              <a:buAutoNum type="arabicPeriod"/>
            </a:pPr>
            <a:r>
              <a:rPr lang="en-US"/>
              <a:t>O contorno </a:t>
            </a:r>
            <a:r>
              <a:rPr lang="en-US" b="1"/>
              <a:t>B </a:t>
            </a:r>
            <a:r>
              <a:rPr lang="en-US"/>
              <a:t>irá de 0&lt;270</a:t>
            </a:r>
            <a:r>
              <a:rPr lang="en-US" baseline="30000"/>
              <a:t>o</a:t>
            </a:r>
            <a:r>
              <a:rPr lang="en-US"/>
              <a:t> até 50/3( -90</a:t>
            </a:r>
            <a:r>
              <a:rPr lang="en-US" baseline="30000"/>
              <a:t>o</a:t>
            </a:r>
            <a:r>
              <a:rPr lang="en-US"/>
              <a:t> por polo )</a:t>
            </a:r>
          </a:p>
          <a:p>
            <a:pPr marL="914400" lvl="1" indent="-457200" eaLnBrk="1" hangingPunct="1">
              <a:buFont typeface="Verdana" pitchFamily="34" charset="0"/>
              <a:buAutoNum type="arabicPeriod"/>
            </a:pPr>
            <a:r>
              <a:rPr lang="en-US"/>
              <a:t>Em seguida o contorno </a:t>
            </a:r>
            <a:r>
              <a:rPr lang="en-US" b="1"/>
              <a:t>A </a:t>
            </a:r>
            <a:r>
              <a:rPr lang="en-US"/>
              <a:t>irá de +∞j(ou ∞&lt;90</a:t>
            </a:r>
            <a:r>
              <a:rPr lang="en-US" baseline="30000"/>
              <a:t>o</a:t>
            </a:r>
            <a:r>
              <a:rPr lang="en-US"/>
              <a:t>) até 	 -∞j(ou ∞&lt;-90</a:t>
            </a:r>
            <a:r>
              <a:rPr lang="en-US" baseline="30000"/>
              <a:t>o</a:t>
            </a:r>
            <a:r>
              <a:rPr lang="en-US"/>
              <a:t>)</a:t>
            </a:r>
          </a:p>
          <a:p>
            <a:pPr marL="1314450" lvl="2" indent="-457200" eaLnBrk="1" hangingPunct="1">
              <a:buFont typeface="Verdana" pitchFamily="34" charset="0"/>
              <a:buAutoNum type="arabicPeriod"/>
            </a:pPr>
            <a:r>
              <a:rPr lang="en-US"/>
              <a:t>Sem sair do 0, o contorno </a:t>
            </a:r>
            <a:r>
              <a:rPr lang="en-US" b="1"/>
              <a:t>B </a:t>
            </a:r>
            <a:r>
              <a:rPr lang="en-US"/>
              <a:t>irá de 0&lt;-270</a:t>
            </a:r>
            <a:r>
              <a:rPr lang="en-US" baseline="30000"/>
              <a:t>o</a:t>
            </a:r>
            <a:r>
              <a:rPr lang="en-US"/>
              <a:t> até 0&lt;270</a:t>
            </a:r>
            <a:r>
              <a:rPr lang="en-US" baseline="30000"/>
              <a:t>o</a:t>
            </a:r>
            <a:r>
              <a:rPr lang="en-US"/>
              <a:t> </a:t>
            </a:r>
          </a:p>
          <a:p>
            <a:pPr marL="914400" lvl="1" indent="-457200" eaLnBrk="1" hangingPunct="1">
              <a:buFont typeface="Verdana" pitchFamily="34" charset="0"/>
              <a:buAutoNum type="arabicPeriod"/>
            </a:pPr>
            <a:r>
              <a:rPr lang="en-US"/>
              <a:t>Por último o contorno </a:t>
            </a:r>
            <a:r>
              <a:rPr lang="en-US" b="1"/>
              <a:t>A </a:t>
            </a:r>
            <a:r>
              <a:rPr lang="en-US"/>
              <a:t>vem de -∞j(ou ∞&lt;-90</a:t>
            </a:r>
            <a:r>
              <a:rPr lang="en-US" baseline="30000"/>
              <a:t>o</a:t>
            </a:r>
            <a:r>
              <a:rPr lang="en-US"/>
              <a:t>) até 0&lt;0</a:t>
            </a:r>
            <a:r>
              <a:rPr lang="en-US" baseline="30000"/>
              <a:t>o</a:t>
            </a:r>
            <a:r>
              <a:rPr lang="en-US"/>
              <a:t> </a:t>
            </a:r>
          </a:p>
          <a:p>
            <a:pPr marL="1314450" lvl="2" indent="-457200" eaLnBrk="1" hangingPunct="1">
              <a:buFont typeface="Verdana" pitchFamily="34" charset="0"/>
              <a:buAutoNum type="arabicPeriod"/>
            </a:pPr>
            <a:r>
              <a:rPr lang="en-US"/>
              <a:t>O contorno </a:t>
            </a:r>
            <a:r>
              <a:rPr lang="en-US" b="1"/>
              <a:t>B </a:t>
            </a:r>
            <a:r>
              <a:rPr lang="en-US"/>
              <a:t>vem então de 0&lt;270</a:t>
            </a:r>
            <a:r>
              <a:rPr lang="en-US" baseline="30000"/>
              <a:t>o</a:t>
            </a:r>
            <a:r>
              <a:rPr lang="en-US"/>
              <a:t> até 50/3&lt;0</a:t>
            </a:r>
            <a:r>
              <a:rPr lang="en-US" baseline="30000"/>
              <a:t>o</a:t>
            </a:r>
            <a:r>
              <a:rPr lang="en-US"/>
              <a:t> </a:t>
            </a:r>
          </a:p>
          <a:p>
            <a:pPr eaLnBrk="1" hangingPunct="1"/>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ox(in)">
                                      <p:cBhvr>
                                        <p:cTn id="35" dur="500"/>
                                        <p:tgtEl>
                                          <p:spTgt spid="3">
                                            <p:txEl>
                                              <p:pRg st="6" end="6"/>
                                            </p:txEl>
                                          </p:spTgt>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box(in)">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ítulo 1"/>
          <p:cNvSpPr>
            <a:spLocks noGrp="1"/>
          </p:cNvSpPr>
          <p:nvPr>
            <p:ph type="title"/>
          </p:nvPr>
        </p:nvSpPr>
        <p:spPr/>
        <p:txBody>
          <a:bodyPr/>
          <a:lstStyle/>
          <a:p>
            <a:pPr eaLnBrk="1" hangingPunct="1"/>
            <a:r>
              <a:rPr lang="en-US"/>
              <a:t>Diagrama de Nyquist do Exemplo 10.4</a:t>
            </a:r>
            <a:endParaRPr lang="pt-BR"/>
          </a:p>
        </p:txBody>
      </p:sp>
      <p:graphicFrame>
        <p:nvGraphicFramePr>
          <p:cNvPr id="4" name="Gráfico 3"/>
          <p:cNvGraphicFramePr/>
          <p:nvPr/>
        </p:nvGraphicFramePr>
        <p:xfrm>
          <a:off x="1381100" y="1428736"/>
          <a:ext cx="6715172" cy="4500580"/>
        </p:xfrm>
        <a:graphic>
          <a:graphicData uri="http://schemas.openxmlformats.org/drawingml/2006/chart">
            <c:chart xmlns:c="http://schemas.openxmlformats.org/drawingml/2006/chart" xmlns:r="http://schemas.openxmlformats.org/officeDocument/2006/relationships" r:id="rId2"/>
          </a:graphicData>
        </a:graphic>
      </p:graphicFrame>
      <p:sp>
        <p:nvSpPr>
          <p:cNvPr id="5" name="Retângulo 4"/>
          <p:cNvSpPr/>
          <p:nvPr/>
        </p:nvSpPr>
        <p:spPr>
          <a:xfrm>
            <a:off x="4024313" y="1357313"/>
            <a:ext cx="642937"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6" name="Retângulo 5"/>
          <p:cNvSpPr/>
          <p:nvPr/>
        </p:nvSpPr>
        <p:spPr>
          <a:xfrm>
            <a:off x="1381125" y="3786188"/>
            <a:ext cx="642938"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7" name="Retângulo 6"/>
          <p:cNvSpPr/>
          <p:nvPr/>
        </p:nvSpPr>
        <p:spPr>
          <a:xfrm>
            <a:off x="4024313" y="5572125"/>
            <a:ext cx="642937"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8" name="Retângulo 7"/>
          <p:cNvSpPr/>
          <p:nvPr/>
        </p:nvSpPr>
        <p:spPr>
          <a:xfrm>
            <a:off x="7524750" y="3786188"/>
            <a:ext cx="642938"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 name="CaixaDeTexto 8"/>
          <p:cNvSpPr txBox="1"/>
          <p:nvPr/>
        </p:nvSpPr>
        <p:spPr>
          <a:xfrm>
            <a:off x="666750" y="1571625"/>
            <a:ext cx="3327400" cy="830263"/>
          </a:xfrm>
          <a:prstGeom prst="rect">
            <a:avLst/>
          </a:prstGeom>
          <a:noFill/>
        </p:spPr>
        <p:txBody>
          <a:bodyPr wrap="none">
            <a:spAutoFit/>
          </a:bodyPr>
          <a:lstStyle/>
          <a:p>
            <a:pPr algn="ctr">
              <a:defRPr/>
            </a:pPr>
            <a:r>
              <a:rPr lang="en-US" sz="2400" b="1" dirty="0" err="1">
                <a:latin typeface="+mn-lt"/>
                <a:cs typeface="+mn-cs"/>
              </a:rPr>
              <a:t>Qual</a:t>
            </a:r>
            <a:r>
              <a:rPr lang="en-US" sz="2400" b="1" dirty="0">
                <a:latin typeface="+mn-lt"/>
                <a:cs typeface="+mn-cs"/>
              </a:rPr>
              <a:t> o valor </a:t>
            </a:r>
            <a:r>
              <a:rPr lang="en-US" sz="2400" b="1" dirty="0" err="1">
                <a:latin typeface="+mn-lt"/>
                <a:cs typeface="+mn-cs"/>
              </a:rPr>
              <a:t>deste</a:t>
            </a:r>
            <a:endParaRPr lang="en-US" sz="2400" b="1" dirty="0">
              <a:latin typeface="+mn-lt"/>
              <a:cs typeface="+mn-cs"/>
            </a:endParaRPr>
          </a:p>
          <a:p>
            <a:pPr algn="ctr">
              <a:defRPr/>
            </a:pPr>
            <a:r>
              <a:rPr lang="en-US" sz="2400" b="1" dirty="0" err="1">
                <a:latin typeface="+mn-lt"/>
                <a:cs typeface="+mn-cs"/>
              </a:rPr>
              <a:t>Cruzamento</a:t>
            </a:r>
            <a:r>
              <a:rPr lang="en-US" sz="2400" b="1" dirty="0">
                <a:latin typeface="+mn-lt"/>
                <a:cs typeface="+mn-cs"/>
              </a:rPr>
              <a:t>?</a:t>
            </a:r>
            <a:endParaRPr lang="pt-BR" sz="2400" b="1" dirty="0">
              <a:latin typeface="+mn-lt"/>
              <a:cs typeface="+mn-cs"/>
            </a:endParaRPr>
          </a:p>
        </p:txBody>
      </p:sp>
      <p:cxnSp>
        <p:nvCxnSpPr>
          <p:cNvPr id="11" name="Conector de seta reta 10"/>
          <p:cNvCxnSpPr>
            <a:stCxn id="9" idx="2"/>
          </p:cNvCxnSpPr>
          <p:nvPr/>
        </p:nvCxnSpPr>
        <p:spPr>
          <a:xfrm rot="16200000" flipH="1">
            <a:off x="2592387" y="2139951"/>
            <a:ext cx="1241425" cy="1765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CaixaDeTexto 13"/>
          <p:cNvSpPr txBox="1"/>
          <p:nvPr/>
        </p:nvSpPr>
        <p:spPr>
          <a:xfrm>
            <a:off x="23813" y="3813175"/>
            <a:ext cx="3857625" cy="2676525"/>
          </a:xfrm>
          <a:prstGeom prst="rect">
            <a:avLst/>
          </a:prstGeom>
          <a:noFill/>
        </p:spPr>
        <p:txBody>
          <a:bodyPr>
            <a:spAutoFit/>
          </a:bodyPr>
          <a:lstStyle/>
          <a:p>
            <a:pPr algn="ctr">
              <a:defRPr/>
            </a:pPr>
            <a:r>
              <a:rPr lang="en-US" sz="2400" b="1" dirty="0" err="1">
                <a:latin typeface="+mn-lt"/>
                <a:cs typeface="+mn-cs"/>
              </a:rPr>
              <a:t>Neste</a:t>
            </a:r>
            <a:r>
              <a:rPr lang="en-US" sz="2400" b="1" dirty="0">
                <a:latin typeface="+mn-lt"/>
                <a:cs typeface="+mn-cs"/>
              </a:rPr>
              <a:t> </a:t>
            </a:r>
            <a:r>
              <a:rPr lang="en-US" sz="2400" b="1" dirty="0" err="1">
                <a:latin typeface="+mn-lt"/>
                <a:cs typeface="+mn-cs"/>
              </a:rPr>
              <a:t>ponto</a:t>
            </a:r>
            <a:r>
              <a:rPr lang="en-US" sz="2400" b="1" dirty="0">
                <a:latin typeface="+mn-lt"/>
                <a:cs typeface="+mn-cs"/>
              </a:rPr>
              <a:t> a parte </a:t>
            </a:r>
            <a:r>
              <a:rPr lang="en-US" sz="2400" b="1" dirty="0" err="1">
                <a:latin typeface="+mn-lt"/>
                <a:cs typeface="+mn-cs"/>
              </a:rPr>
              <a:t>imaginária</a:t>
            </a:r>
            <a:r>
              <a:rPr lang="en-US" sz="2400" b="1" dirty="0">
                <a:latin typeface="+mn-lt"/>
                <a:cs typeface="+mn-cs"/>
              </a:rPr>
              <a:t> é </a:t>
            </a:r>
            <a:r>
              <a:rPr lang="en-US" sz="2400" b="1" dirty="0" err="1">
                <a:latin typeface="+mn-lt"/>
                <a:cs typeface="+mn-cs"/>
              </a:rPr>
              <a:t>igual</a:t>
            </a:r>
            <a:r>
              <a:rPr lang="en-US" sz="2400" b="1" dirty="0">
                <a:latin typeface="+mn-lt"/>
                <a:cs typeface="+mn-cs"/>
              </a:rPr>
              <a:t> a 0. Com </a:t>
            </a:r>
            <a:r>
              <a:rPr lang="en-US" sz="2400" b="1" dirty="0" err="1">
                <a:latin typeface="+mn-lt"/>
                <a:cs typeface="+mn-cs"/>
              </a:rPr>
              <a:t>isto</a:t>
            </a:r>
            <a:r>
              <a:rPr lang="en-US" sz="2400" b="1" dirty="0">
                <a:latin typeface="+mn-lt"/>
                <a:cs typeface="+mn-cs"/>
              </a:rPr>
              <a:t> </a:t>
            </a:r>
            <a:r>
              <a:rPr lang="en-US" sz="2400" b="1" dirty="0" err="1">
                <a:latin typeface="+mn-lt"/>
                <a:cs typeface="+mn-cs"/>
              </a:rPr>
              <a:t>determinamos</a:t>
            </a:r>
            <a:r>
              <a:rPr lang="en-US" sz="2400" b="1" dirty="0">
                <a:latin typeface="+mn-lt"/>
                <a:cs typeface="+mn-cs"/>
              </a:rPr>
              <a:t> a </a:t>
            </a:r>
            <a:r>
              <a:rPr lang="en-US" sz="2400" b="1" dirty="0" err="1">
                <a:latin typeface="+mn-lt"/>
                <a:cs typeface="+mn-cs"/>
              </a:rPr>
              <a:t>frequência</a:t>
            </a:r>
            <a:r>
              <a:rPr lang="en-US" sz="2400" b="1" dirty="0">
                <a:latin typeface="+mn-lt"/>
                <a:cs typeface="+mn-cs"/>
              </a:rPr>
              <a:t> de </a:t>
            </a:r>
            <a:r>
              <a:rPr lang="en-US" sz="2400" b="1" dirty="0" err="1">
                <a:latin typeface="+mn-lt"/>
                <a:cs typeface="+mn-cs"/>
              </a:rPr>
              <a:t>cruzamento</a:t>
            </a:r>
            <a:r>
              <a:rPr lang="en-US" sz="2400" b="1" dirty="0">
                <a:latin typeface="+mn-lt"/>
                <a:cs typeface="+mn-cs"/>
              </a:rPr>
              <a:t> e o </a:t>
            </a:r>
            <a:r>
              <a:rPr lang="en-US" sz="2400" b="1" dirty="0" err="1">
                <a:latin typeface="+mn-lt"/>
                <a:cs typeface="+mn-cs"/>
              </a:rPr>
              <a:t>ganho</a:t>
            </a:r>
            <a:r>
              <a:rPr lang="en-US" sz="2400" b="1" dirty="0">
                <a:latin typeface="+mn-lt"/>
                <a:cs typeface="+mn-cs"/>
              </a:rPr>
              <a:t> </a:t>
            </a:r>
            <a:r>
              <a:rPr lang="en-US" sz="2400" b="1" dirty="0" err="1">
                <a:latin typeface="+mn-lt"/>
                <a:cs typeface="+mn-cs"/>
              </a:rPr>
              <a:t>limite</a:t>
            </a:r>
            <a:endParaRPr lang="pt-BR" sz="2400" b="1" dirty="0">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ítulo 1"/>
          <p:cNvSpPr>
            <a:spLocks noGrp="1"/>
          </p:cNvSpPr>
          <p:nvPr>
            <p:ph type="title"/>
          </p:nvPr>
        </p:nvSpPr>
        <p:spPr/>
        <p:txBody>
          <a:bodyPr/>
          <a:lstStyle/>
          <a:p>
            <a:pPr eaLnBrk="1" hangingPunct="1"/>
            <a:r>
              <a:rPr lang="en-US"/>
              <a:t>Exemplo 10.5 – Diagrama de Nyquist com pólos no contorno</a:t>
            </a:r>
            <a:endParaRPr lang="pt-BR"/>
          </a:p>
        </p:txBody>
      </p:sp>
      <p:sp>
        <p:nvSpPr>
          <p:cNvPr id="3" name="Espaço Reservado para Conteúdo 2"/>
          <p:cNvSpPr>
            <a:spLocks noGrp="1"/>
          </p:cNvSpPr>
          <p:nvPr>
            <p:ph idx="1"/>
          </p:nvPr>
        </p:nvSpPr>
        <p:spPr>
          <a:xfrm>
            <a:off x="238125" y="1214438"/>
            <a:ext cx="9410700" cy="5381625"/>
          </a:xfrm>
        </p:spPr>
        <p:txBody>
          <a:bodyPr/>
          <a:lstStyle/>
          <a:p>
            <a:pPr eaLnBrk="1" hangingPunct="1"/>
            <a:r>
              <a:rPr lang="en-US"/>
              <a:t>Tra</a:t>
            </a:r>
            <a:r>
              <a:rPr lang="pt-BR"/>
              <a:t>çar o diagrama de Nyquist para G(s)=(s+2)/s</a:t>
            </a:r>
            <a:r>
              <a:rPr lang="pt-BR" baseline="30000"/>
              <a:t>2</a:t>
            </a:r>
            <a:r>
              <a:rPr lang="pt-BR"/>
              <a:t> </a:t>
            </a:r>
            <a:endParaRPr lang="en-US"/>
          </a:p>
          <a:p>
            <a:pPr marL="914400" lvl="1" indent="-457200" eaLnBrk="1" hangingPunct="1">
              <a:buFont typeface="Verdana" pitchFamily="34" charset="0"/>
              <a:buAutoNum type="arabicPeriod"/>
            </a:pPr>
            <a:r>
              <a:rPr lang="en-US"/>
              <a:t>Para </a:t>
            </a:r>
            <a:r>
              <a:rPr lang="el-GR"/>
              <a:t>ω</a:t>
            </a:r>
            <a:r>
              <a:rPr lang="en-US"/>
              <a:t>=0 G(0) = ? </a:t>
            </a:r>
          </a:p>
          <a:p>
            <a:pPr marL="1314450" lvl="2" indent="-457200" eaLnBrk="1" hangingPunct="1">
              <a:buFont typeface="Verdana" pitchFamily="34" charset="0"/>
              <a:buAutoNum type="arabicPeriod"/>
            </a:pPr>
            <a:r>
              <a:rPr lang="en-US"/>
              <a:t>Não temos informação de ângulo quando cruzamos um pólo que se localiza no eixo imaginário, logo devemos “contornar” o mesmo ao redor de uma distância infinitesimal </a:t>
            </a:r>
          </a:p>
          <a:p>
            <a:pPr marL="914400" lvl="1" indent="-457200" eaLnBrk="1" hangingPunct="1">
              <a:buFont typeface="Verdana" pitchFamily="34" charset="0"/>
              <a:buAutoNum type="arabicPeriod"/>
            </a:pPr>
            <a:r>
              <a:rPr lang="en-US"/>
              <a:t>Sendo assim, vamos traçar o diagrama de Nyquist para : </a:t>
            </a:r>
            <a:endParaRPr lang="pt-BR"/>
          </a:p>
        </p:txBody>
      </p:sp>
      <p:pic>
        <p:nvPicPr>
          <p:cNvPr id="4" name="Picture 2"/>
          <p:cNvPicPr>
            <a:picLocks noChangeAspect="1" noChangeArrowheads="1"/>
          </p:cNvPicPr>
          <p:nvPr/>
        </p:nvPicPr>
        <p:blipFill>
          <a:blip r:embed="rId2"/>
          <a:srcRect/>
          <a:stretch>
            <a:fillRect/>
          </a:stretch>
        </p:blipFill>
        <p:spPr bwMode="auto">
          <a:xfrm>
            <a:off x="2452688" y="4000500"/>
            <a:ext cx="6324600" cy="2543175"/>
          </a:xfrm>
          <a:prstGeom prst="rect">
            <a:avLst/>
          </a:prstGeom>
          <a:noFill/>
          <a:ln w="12700">
            <a:noFill/>
            <a:miter lim="800000"/>
            <a:headEnd type="none" w="sm" len="sm"/>
            <a:tailEnd type="none" w="sm" len="sm"/>
          </a:ln>
        </p:spPr>
      </p:pic>
      <p:sp>
        <p:nvSpPr>
          <p:cNvPr id="5" name="Retângulo 4"/>
          <p:cNvSpPr/>
          <p:nvPr/>
        </p:nvSpPr>
        <p:spPr>
          <a:xfrm>
            <a:off x="5238750" y="4000500"/>
            <a:ext cx="3714750" cy="257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ox(in)">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13.4</a:t>
            </a:r>
            <a:endParaRPr lang="pt-BR" dirty="0"/>
          </a:p>
        </p:txBody>
      </p:sp>
      <p:sp>
        <p:nvSpPr>
          <p:cNvPr id="3" name="Espaço Reservado para Conteúdo 2"/>
          <p:cNvSpPr>
            <a:spLocks noGrp="1"/>
          </p:cNvSpPr>
          <p:nvPr>
            <p:ph idx="1"/>
          </p:nvPr>
        </p:nvSpPr>
        <p:spPr/>
        <p:txBody>
          <a:bodyPr/>
          <a:lstStyle/>
          <a:p>
            <a:r>
              <a:rPr lang="en-US" dirty="0" err="1"/>
              <a:t>Seja</a:t>
            </a:r>
            <a:r>
              <a:rPr lang="en-US" dirty="0"/>
              <a:t> G</a:t>
            </a:r>
            <a:r>
              <a:rPr lang="en-US" baseline="-25000" dirty="0"/>
              <a:t>1</a:t>
            </a:r>
            <a:r>
              <a:rPr lang="en-US" dirty="0"/>
              <a:t>(s)=(s+2)/(s+1) com um Z.O.H. </a:t>
            </a:r>
            <a:r>
              <a:rPr lang="en-US" dirty="0" err="1"/>
              <a:t>em</a:t>
            </a:r>
            <a:r>
              <a:rPr lang="en-US" dirty="0"/>
              <a:t> </a:t>
            </a:r>
            <a:r>
              <a:rPr lang="en-US" dirty="0" err="1"/>
              <a:t>cascata</a:t>
            </a:r>
            <a:r>
              <a:rPr lang="en-US" dirty="0"/>
              <a:t>, </a:t>
            </a:r>
            <a:r>
              <a:rPr lang="en-US" dirty="0" err="1"/>
              <a:t>ou</a:t>
            </a:r>
            <a:r>
              <a:rPr lang="en-US" dirty="0"/>
              <a:t> </a:t>
            </a:r>
            <a:r>
              <a:rPr lang="en-US" dirty="0" err="1"/>
              <a:t>seja</a:t>
            </a:r>
            <a:r>
              <a:rPr lang="en-US" dirty="0"/>
              <a:t> G(s)=(1-e</a:t>
            </a:r>
            <a:r>
              <a:rPr lang="en-US" baseline="30000" dirty="0"/>
              <a:t>-Ts</a:t>
            </a:r>
            <a:r>
              <a:rPr lang="en-US" dirty="0"/>
              <a:t>)/s*G</a:t>
            </a:r>
            <a:r>
              <a:rPr lang="en-US" baseline="-25000" dirty="0"/>
              <a:t>1</a:t>
            </a:r>
            <a:r>
              <a:rPr lang="en-US" dirty="0"/>
              <a:t>(s). </a:t>
            </a:r>
            <a:r>
              <a:rPr lang="en-US" dirty="0" err="1"/>
              <a:t>Encontrar</a:t>
            </a:r>
            <a:r>
              <a:rPr lang="en-US" dirty="0"/>
              <a:t> a G(z) se T=0.5</a:t>
            </a:r>
          </a:p>
          <a:p>
            <a:pPr lvl="1"/>
            <a:r>
              <a:rPr lang="en-US" dirty="0"/>
              <a:t> zeros = [-2]; </a:t>
            </a:r>
            <a:r>
              <a:rPr lang="en-US" dirty="0" err="1"/>
              <a:t>polos</a:t>
            </a:r>
            <a:r>
              <a:rPr lang="en-US" dirty="0"/>
              <a:t> = [-1];</a:t>
            </a:r>
          </a:p>
          <a:p>
            <a:pPr lvl="1"/>
            <a:r>
              <a:rPr lang="en-US" dirty="0"/>
              <a:t> num = poly(zeros); den = poly(</a:t>
            </a:r>
            <a:r>
              <a:rPr lang="en-US" dirty="0" err="1"/>
              <a:t>polos</a:t>
            </a:r>
            <a:r>
              <a:rPr lang="en-US" dirty="0"/>
              <a:t>);</a:t>
            </a:r>
          </a:p>
          <a:p>
            <a:pPr lvl="1"/>
            <a:r>
              <a:rPr lang="en-US" dirty="0"/>
              <a:t> GH = </a:t>
            </a:r>
            <a:r>
              <a:rPr lang="en-US" dirty="0" err="1"/>
              <a:t>tf</a:t>
            </a:r>
            <a:r>
              <a:rPr lang="en-US" dirty="0"/>
              <a:t>(</a:t>
            </a:r>
            <a:r>
              <a:rPr lang="en-US" dirty="0" err="1"/>
              <a:t>num,den</a:t>
            </a:r>
            <a:r>
              <a:rPr lang="en-US" dirty="0"/>
              <a:t>);</a:t>
            </a:r>
          </a:p>
          <a:p>
            <a:pPr lvl="1"/>
            <a:r>
              <a:rPr lang="en-US" dirty="0"/>
              <a:t> GHz = c2d(GH,0.5,’zoh’) </a:t>
            </a:r>
            <a:r>
              <a:rPr lang="en-US" dirty="0">
                <a:solidFill>
                  <a:srgbClr val="00B050"/>
                </a:solidFill>
              </a:rPr>
              <a:t>% </a:t>
            </a:r>
            <a:r>
              <a:rPr lang="en-US" dirty="0" err="1">
                <a:solidFill>
                  <a:srgbClr val="00B050"/>
                </a:solidFill>
              </a:rPr>
              <a:t>converte</a:t>
            </a:r>
            <a:r>
              <a:rPr lang="en-US" dirty="0">
                <a:solidFill>
                  <a:srgbClr val="00B050"/>
                </a:solidFill>
              </a:rPr>
              <a:t> GH(s) </a:t>
            </a:r>
            <a:r>
              <a:rPr lang="en-US" dirty="0" err="1">
                <a:solidFill>
                  <a:srgbClr val="00B050"/>
                </a:solidFill>
              </a:rPr>
              <a:t>em</a:t>
            </a:r>
            <a:r>
              <a:rPr lang="en-US" dirty="0">
                <a:solidFill>
                  <a:srgbClr val="00B050"/>
                </a:solidFill>
              </a:rPr>
              <a:t> GH(z) + um </a:t>
            </a:r>
            <a:r>
              <a:rPr lang="en-US" dirty="0" err="1">
                <a:solidFill>
                  <a:srgbClr val="00B050"/>
                </a:solidFill>
              </a:rPr>
              <a:t>amostrador</a:t>
            </a:r>
            <a:r>
              <a:rPr lang="en-US" dirty="0">
                <a:solidFill>
                  <a:srgbClr val="00B050"/>
                </a:solidFill>
              </a:rPr>
              <a:t> de </a:t>
            </a:r>
            <a:r>
              <a:rPr lang="en-US" dirty="0" err="1">
                <a:solidFill>
                  <a:srgbClr val="00B050"/>
                </a:solidFill>
              </a:rPr>
              <a:t>ordem</a:t>
            </a:r>
            <a:r>
              <a:rPr lang="en-US" dirty="0">
                <a:solidFill>
                  <a:srgbClr val="00B050"/>
                </a:solidFill>
              </a:rPr>
              <a:t> zero.</a:t>
            </a:r>
          </a:p>
          <a:p>
            <a:pPr lvl="1"/>
            <a:r>
              <a:rPr lang="en-US" dirty="0" err="1">
                <a:solidFill>
                  <a:schemeClr val="accent2">
                    <a:lumMod val="50000"/>
                  </a:schemeClr>
                </a:solidFill>
              </a:rPr>
              <a:t>Obtemos</a:t>
            </a:r>
            <a:r>
              <a:rPr lang="en-US" dirty="0">
                <a:solidFill>
                  <a:schemeClr val="accent2">
                    <a:lumMod val="50000"/>
                  </a:schemeClr>
                </a:solidFill>
              </a:rPr>
              <a:t> : GH(z) = (z-0.2131)/(z-0.6065)</a:t>
            </a:r>
            <a:r>
              <a:rPr lang="en-US" dirty="0">
                <a:solidFill>
                  <a:srgbClr val="00B050"/>
                </a:solidFill>
              </a:rPr>
              <a:t> </a:t>
            </a:r>
            <a:endParaRPr lang="pt-BR" dirty="0"/>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ítulo 1"/>
          <p:cNvSpPr>
            <a:spLocks noGrp="1"/>
          </p:cNvSpPr>
          <p:nvPr>
            <p:ph type="title"/>
          </p:nvPr>
        </p:nvSpPr>
        <p:spPr/>
        <p:txBody>
          <a:bodyPr/>
          <a:lstStyle/>
          <a:p>
            <a:pPr eaLnBrk="1" hangingPunct="1"/>
            <a:r>
              <a:rPr lang="en-US"/>
              <a:t>Exemplo 10.5 – Cont.</a:t>
            </a:r>
            <a:endParaRPr lang="pt-BR"/>
          </a:p>
        </p:txBody>
      </p:sp>
      <p:sp>
        <p:nvSpPr>
          <p:cNvPr id="3" name="Espaço Reservado para Conteúdo 2"/>
          <p:cNvSpPr>
            <a:spLocks noGrp="1"/>
          </p:cNvSpPr>
          <p:nvPr>
            <p:ph idx="1"/>
          </p:nvPr>
        </p:nvSpPr>
        <p:spPr>
          <a:xfrm>
            <a:off x="271463" y="982663"/>
            <a:ext cx="9410700" cy="5381625"/>
          </a:xfrm>
        </p:spPr>
        <p:txBody>
          <a:bodyPr/>
          <a:lstStyle/>
          <a:p>
            <a:pPr eaLnBrk="1" hangingPunct="1"/>
            <a:r>
              <a:rPr lang="en-US"/>
              <a:t>Seja o contorno :</a:t>
            </a:r>
          </a:p>
          <a:p>
            <a:pPr eaLnBrk="1" hangingPunct="1"/>
            <a:r>
              <a:rPr lang="en-US"/>
              <a:t>E o mapeamento:</a:t>
            </a:r>
          </a:p>
          <a:p>
            <a:pPr lvl="1" eaLnBrk="1" hangingPunct="1"/>
            <a:r>
              <a:rPr lang="en-US"/>
              <a:t>G(s) : (s+2)/s</a:t>
            </a:r>
            <a:r>
              <a:rPr lang="en-US" baseline="30000"/>
              <a:t>2</a:t>
            </a:r>
            <a:r>
              <a:rPr lang="en-US"/>
              <a:t> </a:t>
            </a:r>
          </a:p>
          <a:p>
            <a:pPr eaLnBrk="1" hangingPunct="1"/>
            <a:r>
              <a:rPr lang="en-US"/>
              <a:t> Em “A”, G(s) tem:</a:t>
            </a:r>
          </a:p>
          <a:p>
            <a:pPr lvl="1" eaLnBrk="1" hangingPunct="1"/>
            <a:r>
              <a:rPr lang="en-US"/>
              <a:t>0</a:t>
            </a:r>
            <a:r>
              <a:rPr lang="en-US" baseline="30000"/>
              <a:t>o </a:t>
            </a:r>
            <a:r>
              <a:rPr lang="en-US"/>
              <a:t> de contribuição angular do zero e -90</a:t>
            </a:r>
            <a:r>
              <a:rPr lang="en-US" baseline="30000"/>
              <a:t>o</a:t>
            </a:r>
            <a:r>
              <a:rPr lang="en-US"/>
              <a:t> de contribuição de cada pólo, portanto o mapeamento será : G(0) = ∞.∞ &lt; -90</a:t>
            </a:r>
            <a:r>
              <a:rPr lang="en-US" baseline="30000"/>
              <a:t>o</a:t>
            </a:r>
            <a:r>
              <a:rPr lang="en-US"/>
              <a:t>-90</a:t>
            </a:r>
            <a:r>
              <a:rPr lang="en-US" baseline="30000"/>
              <a:t>o</a:t>
            </a:r>
            <a:r>
              <a:rPr lang="en-US"/>
              <a:t> ou ∞ &lt; -180 </a:t>
            </a:r>
          </a:p>
          <a:p>
            <a:pPr eaLnBrk="1" hangingPunct="1"/>
            <a:r>
              <a:rPr lang="en-US"/>
              <a:t>Em “B”, G(s) tem:</a:t>
            </a:r>
          </a:p>
          <a:p>
            <a:pPr lvl="1" eaLnBrk="1" hangingPunct="1"/>
            <a:r>
              <a:rPr lang="en-US"/>
              <a:t>90</a:t>
            </a:r>
            <a:r>
              <a:rPr lang="en-US" baseline="30000"/>
              <a:t>o</a:t>
            </a:r>
            <a:r>
              <a:rPr lang="en-US"/>
              <a:t> de contribuição angular do zero e -90</a:t>
            </a:r>
            <a:r>
              <a:rPr lang="en-US" baseline="30000"/>
              <a:t>o</a:t>
            </a:r>
            <a:r>
              <a:rPr lang="en-US"/>
              <a:t> de contribuição de cada pólo, e o mapa : ∞/(∞.∞)&lt;-90</a:t>
            </a:r>
            <a:r>
              <a:rPr lang="en-US" baseline="30000"/>
              <a:t>o </a:t>
            </a:r>
            <a:r>
              <a:rPr lang="en-US"/>
              <a:t>ou 0&lt;-90</a:t>
            </a:r>
            <a:r>
              <a:rPr lang="en-US" baseline="30000"/>
              <a:t>o</a:t>
            </a:r>
            <a:r>
              <a:rPr lang="en-US"/>
              <a:t> sendo o mapa mostrado a seguir</a:t>
            </a:r>
            <a:endParaRPr lang="en-US" baseline="30000"/>
          </a:p>
        </p:txBody>
      </p:sp>
      <p:sp>
        <p:nvSpPr>
          <p:cNvPr id="5" name="Retângulo 4"/>
          <p:cNvSpPr/>
          <p:nvPr/>
        </p:nvSpPr>
        <p:spPr>
          <a:xfrm>
            <a:off x="6096000" y="714375"/>
            <a:ext cx="3714750" cy="257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105476" name="Picture 2"/>
          <p:cNvPicPr>
            <a:picLocks noChangeAspect="1" noChangeArrowheads="1"/>
          </p:cNvPicPr>
          <p:nvPr/>
        </p:nvPicPr>
        <p:blipFill>
          <a:blip r:embed="rId2"/>
          <a:srcRect/>
          <a:stretch>
            <a:fillRect/>
          </a:stretch>
        </p:blipFill>
        <p:spPr bwMode="auto">
          <a:xfrm>
            <a:off x="4024313" y="714375"/>
            <a:ext cx="5786437" cy="2543175"/>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ítulo 1"/>
          <p:cNvSpPr>
            <a:spLocks noGrp="1"/>
          </p:cNvSpPr>
          <p:nvPr>
            <p:ph type="title"/>
          </p:nvPr>
        </p:nvSpPr>
        <p:spPr/>
        <p:txBody>
          <a:bodyPr/>
          <a:lstStyle/>
          <a:p>
            <a:pPr eaLnBrk="1" hangingPunct="1"/>
            <a:r>
              <a:rPr lang="en-US"/>
              <a:t>Exemplo 10.5 – Cont.</a:t>
            </a:r>
            <a:endParaRPr lang="pt-BR"/>
          </a:p>
        </p:txBody>
      </p:sp>
      <p:sp>
        <p:nvSpPr>
          <p:cNvPr id="3" name="Espaço Reservado para Conteúdo 2"/>
          <p:cNvSpPr>
            <a:spLocks noGrp="1"/>
          </p:cNvSpPr>
          <p:nvPr>
            <p:ph idx="1"/>
          </p:nvPr>
        </p:nvSpPr>
        <p:spPr/>
        <p:txBody>
          <a:bodyPr/>
          <a:lstStyle/>
          <a:p>
            <a:pPr eaLnBrk="1" hangingPunct="1"/>
            <a:r>
              <a:rPr lang="en-US"/>
              <a:t>O mapeamento :</a:t>
            </a:r>
          </a:p>
          <a:p>
            <a:pPr lvl="1" eaLnBrk="1" hangingPunct="1"/>
            <a:r>
              <a:rPr lang="en-US"/>
              <a:t>G(s) : (s+2)/s</a:t>
            </a:r>
            <a:r>
              <a:rPr lang="en-US" baseline="30000"/>
              <a:t>2</a:t>
            </a:r>
            <a:r>
              <a:rPr lang="en-US"/>
              <a:t> </a:t>
            </a:r>
          </a:p>
          <a:p>
            <a:pPr lvl="1" eaLnBrk="1" hangingPunct="1"/>
            <a:r>
              <a:rPr lang="en-US"/>
              <a:t>De “A” até “B” é :</a:t>
            </a:r>
          </a:p>
          <a:p>
            <a:pPr eaLnBrk="1" hangingPunct="1"/>
            <a:endParaRPr lang="en-US"/>
          </a:p>
          <a:p>
            <a:pPr eaLnBrk="1" hangingPunct="1"/>
            <a:r>
              <a:rPr lang="en-US"/>
              <a:t>De “B” até “C” o módulo de G(s) permanece em 0 e o argumento varia de +90 para 0 no zero e de  -90 para 0 em cada pólo. G(s) = 0&lt;0</a:t>
            </a:r>
            <a:r>
              <a:rPr lang="en-US" baseline="30000"/>
              <a:t>o</a:t>
            </a:r>
            <a:r>
              <a:rPr lang="en-US"/>
              <a:t> </a:t>
            </a:r>
          </a:p>
          <a:p>
            <a:pPr eaLnBrk="1" hangingPunct="1"/>
            <a:r>
              <a:rPr lang="en-US"/>
              <a:t>De “C” até “D” o módulo de G(s) continua em 0, porém a contribuição do zero passa para -90</a:t>
            </a:r>
            <a:r>
              <a:rPr lang="en-US" baseline="30000"/>
              <a:t>o</a:t>
            </a:r>
            <a:r>
              <a:rPr lang="en-US"/>
              <a:t> e os pólos passam para +90</a:t>
            </a:r>
            <a:r>
              <a:rPr lang="en-US" baseline="30000"/>
              <a:t>o</a:t>
            </a:r>
            <a:r>
              <a:rPr lang="en-US"/>
              <a:t> , G(s) = 0&lt;90</a:t>
            </a:r>
            <a:r>
              <a:rPr lang="en-US" baseline="30000"/>
              <a:t>o</a:t>
            </a:r>
            <a:endParaRPr lang="en-US"/>
          </a:p>
        </p:txBody>
      </p:sp>
      <p:pic>
        <p:nvPicPr>
          <p:cNvPr id="4" name="Picture 2"/>
          <p:cNvPicPr>
            <a:picLocks noChangeAspect="1" noChangeArrowheads="1"/>
          </p:cNvPicPr>
          <p:nvPr/>
        </p:nvPicPr>
        <p:blipFill>
          <a:blip r:embed="rId2"/>
          <a:srcRect/>
          <a:stretch>
            <a:fillRect/>
          </a:stretch>
        </p:blipFill>
        <p:spPr bwMode="auto">
          <a:xfrm>
            <a:off x="4024313" y="928688"/>
            <a:ext cx="5786437" cy="2543175"/>
          </a:xfrm>
          <a:prstGeom prst="rect">
            <a:avLst/>
          </a:prstGeom>
          <a:noFill/>
          <a:ln w="12700">
            <a:noFill/>
            <a:miter lim="800000"/>
            <a:headEnd type="none" w="sm" len="sm"/>
            <a:tailEnd type="none" w="sm" len="sm"/>
          </a:ln>
        </p:spPr>
      </p:pic>
      <p:sp>
        <p:nvSpPr>
          <p:cNvPr id="5" name="Retângulo 4"/>
          <p:cNvSpPr/>
          <p:nvPr/>
        </p:nvSpPr>
        <p:spPr>
          <a:xfrm>
            <a:off x="6096000" y="928688"/>
            <a:ext cx="3714750" cy="135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ox(i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ítulo 1"/>
          <p:cNvSpPr>
            <a:spLocks noGrp="1"/>
          </p:cNvSpPr>
          <p:nvPr>
            <p:ph type="title"/>
          </p:nvPr>
        </p:nvSpPr>
        <p:spPr/>
        <p:txBody>
          <a:bodyPr/>
          <a:lstStyle/>
          <a:p>
            <a:pPr eaLnBrk="1" hangingPunct="1"/>
            <a:r>
              <a:rPr lang="en-US"/>
              <a:t>Seguindo o mapeamento</a:t>
            </a:r>
            <a:endParaRPr lang="pt-BR"/>
          </a:p>
        </p:txBody>
      </p:sp>
      <p:sp>
        <p:nvSpPr>
          <p:cNvPr id="3" name="Espaço Reservado para Conteúdo 2"/>
          <p:cNvSpPr>
            <a:spLocks noGrp="1"/>
          </p:cNvSpPr>
          <p:nvPr>
            <p:ph idx="1"/>
          </p:nvPr>
        </p:nvSpPr>
        <p:spPr/>
        <p:txBody>
          <a:bodyPr/>
          <a:lstStyle/>
          <a:p>
            <a:pPr eaLnBrk="1" hangingPunct="1"/>
            <a:r>
              <a:rPr lang="en-US"/>
              <a:t>De “D” até “E”, o módulo irá de 0 até ∞. A contribuição angular de -90</a:t>
            </a:r>
            <a:r>
              <a:rPr lang="en-US" baseline="30000"/>
              <a:t>o</a:t>
            </a:r>
            <a:r>
              <a:rPr lang="en-US"/>
              <a:t> para 0</a:t>
            </a:r>
            <a:r>
              <a:rPr lang="en-US" baseline="30000"/>
              <a:t>o</a:t>
            </a:r>
            <a:r>
              <a:rPr lang="en-US"/>
              <a:t> no zero e permanece em -90</a:t>
            </a:r>
            <a:r>
              <a:rPr lang="en-US" baseline="30000"/>
              <a:t>o</a:t>
            </a:r>
            <a:r>
              <a:rPr lang="en-US"/>
              <a:t> para cada polo</a:t>
            </a:r>
          </a:p>
          <a:p>
            <a:pPr eaLnBrk="1" hangingPunct="1"/>
            <a:r>
              <a:rPr lang="en-US"/>
              <a:t>Ao se aproximar de “E” contornamos o polo. Para tanto, o módulo continuará em ∞ e a contribuição angular do zero continuará em 0</a:t>
            </a:r>
            <a:r>
              <a:rPr lang="en-US" baseline="30000"/>
              <a:t>o</a:t>
            </a:r>
            <a:r>
              <a:rPr lang="en-US"/>
              <a:t>. </a:t>
            </a:r>
          </a:p>
          <a:p>
            <a:pPr eaLnBrk="1" hangingPunct="1"/>
            <a:r>
              <a:rPr lang="en-US"/>
              <a:t>A contribuição dos pólos passa de -90</a:t>
            </a:r>
            <a:r>
              <a:rPr lang="en-US" baseline="30000"/>
              <a:t>o</a:t>
            </a:r>
            <a:r>
              <a:rPr lang="en-US"/>
              <a:t> por polo para +90</a:t>
            </a:r>
            <a:r>
              <a:rPr lang="en-US" baseline="30000"/>
              <a:t>o</a:t>
            </a:r>
            <a:r>
              <a:rPr lang="en-US"/>
              <a:t> ,logo o mapa passa de +180</a:t>
            </a:r>
            <a:r>
              <a:rPr lang="en-US" baseline="30000"/>
              <a:t>o</a:t>
            </a:r>
            <a:r>
              <a:rPr lang="en-US"/>
              <a:t> para -180</a:t>
            </a:r>
            <a:r>
              <a:rPr lang="en-US" baseline="30000"/>
              <a:t>o</a:t>
            </a:r>
            <a:r>
              <a:rPr lang="en-US"/>
              <a:t> (uma vez que fazemos 0</a:t>
            </a:r>
            <a:r>
              <a:rPr lang="en-US" baseline="30000"/>
              <a:t>o</a:t>
            </a:r>
            <a:r>
              <a:rPr lang="en-US"/>
              <a:t>-(-90</a:t>
            </a:r>
            <a:r>
              <a:rPr lang="en-US" baseline="30000"/>
              <a:t>o</a:t>
            </a:r>
            <a:r>
              <a:rPr lang="en-US"/>
              <a:t> )-(-90</a:t>
            </a:r>
            <a:r>
              <a:rPr lang="en-US" baseline="30000"/>
              <a:t>o</a:t>
            </a:r>
            <a:r>
              <a:rPr lang="en-US"/>
              <a:t>)) </a:t>
            </a:r>
          </a:p>
          <a:p>
            <a:pPr lvl="1" eaLnBrk="1" hangingPunct="1"/>
            <a:r>
              <a:rPr lang="en-US"/>
              <a:t>Descrevemos uma circunferência de raio infinito</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ítulo 1"/>
          <p:cNvSpPr>
            <a:spLocks noGrp="1"/>
          </p:cNvSpPr>
          <p:nvPr>
            <p:ph type="title"/>
          </p:nvPr>
        </p:nvSpPr>
        <p:spPr/>
        <p:txBody>
          <a:bodyPr/>
          <a:lstStyle/>
          <a:p>
            <a:pPr eaLnBrk="1" hangingPunct="1"/>
            <a:r>
              <a:rPr lang="en-US"/>
              <a:t>O mapeamento final fica então :</a:t>
            </a:r>
            <a:endParaRPr lang="pt-BR"/>
          </a:p>
        </p:txBody>
      </p:sp>
      <p:pic>
        <p:nvPicPr>
          <p:cNvPr id="4" name="Picture 2"/>
          <p:cNvPicPr>
            <a:picLocks noChangeAspect="1" noChangeArrowheads="1"/>
          </p:cNvPicPr>
          <p:nvPr/>
        </p:nvPicPr>
        <p:blipFill>
          <a:blip r:embed="rId2"/>
          <a:srcRect/>
          <a:stretch>
            <a:fillRect/>
          </a:stretch>
        </p:blipFill>
        <p:spPr bwMode="auto">
          <a:xfrm>
            <a:off x="381000" y="1266825"/>
            <a:ext cx="9144000" cy="4019550"/>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271463" y="260350"/>
            <a:ext cx="9363075" cy="1320800"/>
          </a:xfrm>
          <a:prstGeom prst="rect">
            <a:avLst/>
          </a:prstGeom>
          <a:noFill/>
          <a:ln w="9525">
            <a:noFill/>
            <a:round/>
            <a:headEnd/>
            <a:tailEnd/>
          </a:ln>
          <a:effectLst/>
        </p:spPr>
        <p:txBody>
          <a:bodyPr lIns="90000" tIns="46800" rIns="90000" bIns="46800">
            <a:spAutoFit/>
          </a:bodyPr>
          <a:lstStyle/>
          <a:p>
            <a:pPr defTabSz="449263">
              <a:spcBef>
                <a:spcPts val="112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err="1">
                <a:solidFill>
                  <a:srgbClr val="000000"/>
                </a:solidFill>
                <a:effectLst>
                  <a:outerShdw blurRad="38100" dist="38100" dir="2700000" algn="tl">
                    <a:srgbClr val="C0C0C0"/>
                  </a:outerShdw>
                </a:effectLst>
                <a:latin typeface="Arial" charset="0"/>
                <a:cs typeface="+mn-cs"/>
              </a:rPr>
              <a:t>Exemplo</a:t>
            </a:r>
            <a:r>
              <a:rPr lang="en-GB" sz="1800" dirty="0">
                <a:solidFill>
                  <a:srgbClr val="000000"/>
                </a:solidFill>
                <a:effectLst>
                  <a:outerShdw blurRad="38100" dist="38100" dir="2700000" algn="tl">
                    <a:srgbClr val="C0C0C0"/>
                  </a:outerShdw>
                </a:effectLst>
                <a:latin typeface="Arial" charset="0"/>
                <a:cs typeface="+mn-cs"/>
              </a:rPr>
              <a:t> 10.5 – PROGRAMAÇÃO NO MATLAB				</a:t>
            </a:r>
            <a:r>
              <a:rPr lang="en-GB" sz="1800" dirty="0" err="1">
                <a:solidFill>
                  <a:srgbClr val="000000"/>
                </a:solidFill>
                <a:effectLst>
                  <a:outerShdw blurRad="38100" dist="38100" dir="2700000" algn="tl">
                    <a:srgbClr val="C0C0C0"/>
                  </a:outerShdw>
                </a:effectLst>
                <a:latin typeface="Arial" charset="0"/>
                <a:cs typeface="+mn-cs"/>
              </a:rPr>
              <a:t>pág</a:t>
            </a:r>
            <a:r>
              <a:rPr lang="en-GB" sz="1800" dirty="0">
                <a:solidFill>
                  <a:srgbClr val="000000"/>
                </a:solidFill>
                <a:effectLst>
                  <a:outerShdw blurRad="38100" dist="38100" dir="2700000" algn="tl">
                    <a:srgbClr val="C0C0C0"/>
                  </a:outerShdw>
                </a:effectLst>
                <a:latin typeface="Arial" charset="0"/>
                <a:cs typeface="+mn-cs"/>
              </a:rPr>
              <a:t>. 446</a:t>
            </a:r>
          </a:p>
          <a:p>
            <a:pPr algn="just" defTabSz="449263">
              <a:spcBef>
                <a:spcPts val="1063"/>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700" dirty="0" err="1">
                <a:solidFill>
                  <a:srgbClr val="000000"/>
                </a:solidFill>
                <a:latin typeface="Arial" charset="0"/>
                <a:cs typeface="+mn-cs"/>
              </a:rPr>
              <a:t>Diagrama</a:t>
            </a:r>
            <a:r>
              <a:rPr lang="en-GB" sz="1700" dirty="0">
                <a:solidFill>
                  <a:srgbClr val="000000"/>
                </a:solidFill>
                <a:latin typeface="Arial" charset="0"/>
                <a:cs typeface="+mn-cs"/>
              </a:rPr>
              <a:t> de </a:t>
            </a:r>
            <a:r>
              <a:rPr lang="en-GB" sz="1700" dirty="0" err="1">
                <a:solidFill>
                  <a:srgbClr val="000000"/>
                </a:solidFill>
                <a:latin typeface="Arial" charset="0"/>
                <a:cs typeface="+mn-cs"/>
              </a:rPr>
              <a:t>Nyquist</a:t>
            </a:r>
            <a:r>
              <a:rPr lang="en-GB" sz="1700" dirty="0">
                <a:solidFill>
                  <a:srgbClr val="000000"/>
                </a:solidFill>
                <a:latin typeface="Arial" charset="0"/>
                <a:cs typeface="+mn-cs"/>
              </a:rPr>
              <a:t> </a:t>
            </a:r>
            <a:r>
              <a:rPr lang="en-GB" sz="1700" dirty="0" err="1">
                <a:solidFill>
                  <a:srgbClr val="000000"/>
                </a:solidFill>
                <a:latin typeface="Arial" charset="0"/>
                <a:cs typeface="+mn-cs"/>
              </a:rPr>
              <a:t>para</a:t>
            </a:r>
            <a:r>
              <a:rPr lang="en-GB" sz="1700" dirty="0">
                <a:solidFill>
                  <a:srgbClr val="000000"/>
                </a:solidFill>
                <a:latin typeface="Arial" charset="0"/>
                <a:cs typeface="+mn-cs"/>
              </a:rPr>
              <a:t> </a:t>
            </a:r>
            <a:r>
              <a:rPr lang="en-GB" sz="1700" dirty="0" err="1">
                <a:solidFill>
                  <a:srgbClr val="000000"/>
                </a:solidFill>
                <a:latin typeface="Arial" charset="0"/>
                <a:cs typeface="+mn-cs"/>
              </a:rPr>
              <a:t>função</a:t>
            </a:r>
            <a:r>
              <a:rPr lang="en-GB" sz="1700" dirty="0">
                <a:solidFill>
                  <a:srgbClr val="000000"/>
                </a:solidFill>
                <a:latin typeface="Arial" charset="0"/>
                <a:cs typeface="+mn-cs"/>
              </a:rPr>
              <a:t> de </a:t>
            </a:r>
            <a:r>
              <a:rPr lang="en-GB" sz="1700" dirty="0" err="1">
                <a:solidFill>
                  <a:srgbClr val="000000"/>
                </a:solidFill>
                <a:latin typeface="Arial" charset="0"/>
                <a:cs typeface="+mn-cs"/>
              </a:rPr>
              <a:t>malha</a:t>
            </a:r>
            <a:r>
              <a:rPr lang="en-GB" sz="1700" dirty="0">
                <a:solidFill>
                  <a:srgbClr val="000000"/>
                </a:solidFill>
                <a:latin typeface="Arial" charset="0"/>
                <a:cs typeface="+mn-cs"/>
              </a:rPr>
              <a:t> </a:t>
            </a:r>
            <a:r>
              <a:rPr lang="en-GB" sz="1700" dirty="0" err="1">
                <a:solidFill>
                  <a:srgbClr val="000000"/>
                </a:solidFill>
                <a:latin typeface="Arial" charset="0"/>
                <a:cs typeface="+mn-cs"/>
              </a:rPr>
              <a:t>aberta</a:t>
            </a:r>
            <a:r>
              <a:rPr lang="en-GB" sz="1700" dirty="0">
                <a:solidFill>
                  <a:srgbClr val="000000"/>
                </a:solidFill>
                <a:latin typeface="Arial" charset="0"/>
                <a:cs typeface="+mn-cs"/>
              </a:rPr>
              <a:t> com </a:t>
            </a:r>
            <a:r>
              <a:rPr lang="en-GB" sz="1700" dirty="0" err="1">
                <a:solidFill>
                  <a:srgbClr val="000000"/>
                </a:solidFill>
                <a:latin typeface="Arial" charset="0"/>
                <a:cs typeface="+mn-cs"/>
              </a:rPr>
              <a:t>pólos</a:t>
            </a:r>
            <a:r>
              <a:rPr lang="en-GB" sz="1700" dirty="0">
                <a:solidFill>
                  <a:srgbClr val="000000"/>
                </a:solidFill>
                <a:latin typeface="Arial" charset="0"/>
                <a:cs typeface="+mn-cs"/>
              </a:rPr>
              <a:t> no </a:t>
            </a:r>
            <a:r>
              <a:rPr lang="en-GB" sz="1700" dirty="0" err="1">
                <a:solidFill>
                  <a:srgbClr val="000000"/>
                </a:solidFill>
                <a:latin typeface="Arial" charset="0"/>
                <a:cs typeface="+mn-cs"/>
              </a:rPr>
              <a:t>contorno</a:t>
            </a:r>
            <a:endParaRPr lang="en-GB" sz="1700" dirty="0">
              <a:solidFill>
                <a:srgbClr val="000000"/>
              </a:solidFill>
              <a:latin typeface="Arial" charset="0"/>
              <a:cs typeface="+mn-cs"/>
            </a:endParaRPr>
          </a:p>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err="1">
                <a:solidFill>
                  <a:srgbClr val="000000"/>
                </a:solidFill>
                <a:latin typeface="Arial" charset="0"/>
                <a:cs typeface="+mn-cs"/>
              </a:rPr>
              <a:t>Esboçar</a:t>
            </a:r>
            <a:r>
              <a:rPr lang="en-GB" sz="1400" dirty="0">
                <a:solidFill>
                  <a:srgbClr val="000000"/>
                </a:solidFill>
                <a:latin typeface="Arial" charset="0"/>
                <a:cs typeface="+mn-cs"/>
              </a:rPr>
              <a:t> o </a:t>
            </a:r>
            <a:r>
              <a:rPr lang="en-GB" sz="1400" dirty="0" err="1">
                <a:solidFill>
                  <a:srgbClr val="000000"/>
                </a:solidFill>
                <a:latin typeface="Arial" charset="0"/>
                <a:cs typeface="+mn-cs"/>
              </a:rPr>
              <a:t>diagrama</a:t>
            </a:r>
            <a:r>
              <a:rPr lang="en-GB" sz="1400" dirty="0">
                <a:solidFill>
                  <a:srgbClr val="000000"/>
                </a:solidFill>
                <a:latin typeface="Arial" charset="0"/>
                <a:cs typeface="+mn-cs"/>
              </a:rPr>
              <a:t> de </a:t>
            </a:r>
            <a:r>
              <a:rPr lang="en-GB" sz="1400" dirty="0" err="1">
                <a:solidFill>
                  <a:srgbClr val="000000"/>
                </a:solidFill>
                <a:latin typeface="Arial" charset="0"/>
                <a:cs typeface="+mn-cs"/>
              </a:rPr>
              <a:t>Nyquist</a:t>
            </a:r>
            <a:r>
              <a:rPr lang="en-GB" sz="1400" dirty="0">
                <a:solidFill>
                  <a:srgbClr val="000000"/>
                </a:solidFill>
                <a:latin typeface="Arial" charset="0"/>
                <a:cs typeface="+mn-cs"/>
              </a:rPr>
              <a:t> do </a:t>
            </a:r>
            <a:r>
              <a:rPr lang="en-GB" sz="1400" dirty="0" err="1">
                <a:solidFill>
                  <a:srgbClr val="000000"/>
                </a:solidFill>
                <a:latin typeface="Arial" charset="0"/>
                <a:cs typeface="+mn-cs"/>
              </a:rPr>
              <a:t>sistema</a:t>
            </a:r>
            <a:r>
              <a:rPr lang="en-GB" sz="1400" dirty="0">
                <a:solidFill>
                  <a:srgbClr val="000000"/>
                </a:solidFill>
                <a:latin typeface="Arial" charset="0"/>
                <a:cs typeface="+mn-cs"/>
              </a:rPr>
              <a:t> com </a:t>
            </a:r>
            <a:r>
              <a:rPr lang="en-GB" sz="1400" dirty="0" err="1">
                <a:solidFill>
                  <a:srgbClr val="000000"/>
                </a:solidFill>
                <a:latin typeface="Arial" charset="0"/>
                <a:cs typeface="+mn-cs"/>
              </a:rPr>
              <a:t>retroação</a:t>
            </a:r>
            <a:r>
              <a:rPr lang="en-GB" sz="1400" dirty="0">
                <a:solidFill>
                  <a:srgbClr val="000000"/>
                </a:solidFill>
                <a:latin typeface="Arial" charset="0"/>
                <a:cs typeface="+mn-cs"/>
              </a:rPr>
              <a:t> </a:t>
            </a:r>
            <a:r>
              <a:rPr lang="en-GB" sz="1400" dirty="0" err="1">
                <a:solidFill>
                  <a:srgbClr val="000000"/>
                </a:solidFill>
                <a:latin typeface="Arial" charset="0"/>
                <a:cs typeface="+mn-cs"/>
              </a:rPr>
              <a:t>unitária</a:t>
            </a:r>
            <a:r>
              <a:rPr lang="en-GB" sz="1400" dirty="0">
                <a:solidFill>
                  <a:srgbClr val="000000"/>
                </a:solidFill>
                <a:latin typeface="Arial" charset="0"/>
                <a:cs typeface="+mn-cs"/>
              </a:rPr>
              <a:t> da Fig. 10.10, </a:t>
            </a:r>
            <a:r>
              <a:rPr lang="en-GB" sz="1400" dirty="0" err="1">
                <a:solidFill>
                  <a:srgbClr val="000000"/>
                </a:solidFill>
                <a:latin typeface="Arial" charset="0"/>
                <a:cs typeface="+mn-cs"/>
              </a:rPr>
              <a:t>onde</a:t>
            </a:r>
            <a:r>
              <a:rPr lang="en-GB" sz="1400" dirty="0">
                <a:solidFill>
                  <a:srgbClr val="000000"/>
                </a:solidFill>
                <a:latin typeface="Arial" charset="0"/>
                <a:cs typeface="+mn-cs"/>
              </a:rPr>
              <a:t> </a:t>
            </a:r>
            <a:br>
              <a:rPr lang="en-GB" sz="1400" dirty="0">
                <a:solidFill>
                  <a:srgbClr val="000000"/>
                </a:solidFill>
                <a:latin typeface="Arial" charset="0"/>
                <a:cs typeface="+mn-cs"/>
              </a:rPr>
            </a:br>
            <a:r>
              <a:rPr lang="en-GB" sz="1400" dirty="0">
                <a:solidFill>
                  <a:srgbClr val="000000"/>
                </a:solidFill>
                <a:latin typeface="Arial" charset="0"/>
                <a:cs typeface="+mn-cs"/>
              </a:rPr>
              <a:t>G(s) = (s+2)/s</a:t>
            </a:r>
            <a:r>
              <a:rPr lang="en-GB" sz="1400" baseline="33000" dirty="0">
                <a:solidFill>
                  <a:srgbClr val="000000"/>
                </a:solidFill>
                <a:latin typeface="Arial" charset="0"/>
                <a:cs typeface="+mn-cs"/>
              </a:rPr>
              <a:t>2</a:t>
            </a:r>
          </a:p>
        </p:txBody>
      </p:sp>
      <p:sp>
        <p:nvSpPr>
          <p:cNvPr id="5123" name="Rectangle 2"/>
          <p:cNvSpPr>
            <a:spLocks noChangeArrowheads="1"/>
          </p:cNvSpPr>
          <p:nvPr/>
        </p:nvSpPr>
        <p:spPr bwMode="auto">
          <a:xfrm>
            <a:off x="2457450" y="1987550"/>
            <a:ext cx="858838" cy="576263"/>
          </a:xfrm>
          <a:prstGeom prst="rect">
            <a:avLst/>
          </a:prstGeom>
          <a:solidFill>
            <a:srgbClr val="BBE0E3"/>
          </a:solidFill>
          <a:ln w="9360">
            <a:solidFill>
              <a:srgbClr val="000000"/>
            </a:solidFill>
            <a:miter lim="800000"/>
            <a:headEnd/>
            <a:tailEnd/>
          </a:ln>
        </p:spPr>
        <p:txBody>
          <a:bodyPr wrap="none" anchor="ct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5124" name="Oval 3"/>
          <p:cNvSpPr>
            <a:spLocks noChangeArrowheads="1"/>
          </p:cNvSpPr>
          <p:nvPr/>
        </p:nvSpPr>
        <p:spPr bwMode="auto">
          <a:xfrm>
            <a:off x="1755775" y="2132013"/>
            <a:ext cx="311150" cy="288925"/>
          </a:xfrm>
          <a:prstGeom prst="ellipse">
            <a:avLst/>
          </a:prstGeom>
          <a:solidFill>
            <a:srgbClr val="BBE0E3"/>
          </a:solidFill>
          <a:ln w="9360">
            <a:solidFill>
              <a:srgbClr val="000000"/>
            </a:solidFill>
            <a:miter lim="800000"/>
            <a:headEnd/>
            <a:tailEnd/>
          </a:ln>
        </p:spPr>
        <p:txBody>
          <a:bodyPr wrap="none" anchor="ct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5125" name="Line 4"/>
          <p:cNvSpPr>
            <a:spLocks noChangeShapeType="1"/>
          </p:cNvSpPr>
          <p:nvPr/>
        </p:nvSpPr>
        <p:spPr bwMode="auto">
          <a:xfrm flipH="1">
            <a:off x="1833563" y="2203450"/>
            <a:ext cx="158750" cy="144463"/>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5126" name="Line 5"/>
          <p:cNvSpPr>
            <a:spLocks noChangeShapeType="1"/>
          </p:cNvSpPr>
          <p:nvPr/>
        </p:nvSpPr>
        <p:spPr bwMode="auto">
          <a:xfrm>
            <a:off x="1835150" y="2203450"/>
            <a:ext cx="153988" cy="144463"/>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5127" name="Text Box 6"/>
          <p:cNvSpPr txBox="1">
            <a:spLocks noChangeArrowheads="1"/>
          </p:cNvSpPr>
          <p:nvPr/>
        </p:nvSpPr>
        <p:spPr bwMode="auto">
          <a:xfrm>
            <a:off x="2457450" y="2114550"/>
            <a:ext cx="858838" cy="309563"/>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a:solidFill>
                  <a:srgbClr val="000000"/>
                </a:solidFill>
                <a:latin typeface="Arial" pitchFamily="34" charset="0"/>
                <a:cs typeface="+mn-cs"/>
              </a:rPr>
              <a:t>G(s)</a:t>
            </a:r>
          </a:p>
        </p:txBody>
      </p:sp>
      <p:sp>
        <p:nvSpPr>
          <p:cNvPr id="5128" name="Line 7"/>
          <p:cNvSpPr>
            <a:spLocks noChangeShapeType="1"/>
          </p:cNvSpPr>
          <p:nvPr/>
        </p:nvSpPr>
        <p:spPr bwMode="auto">
          <a:xfrm>
            <a:off x="3316288" y="2276475"/>
            <a:ext cx="1168400" cy="1588"/>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5129" name="Line 8"/>
          <p:cNvSpPr>
            <a:spLocks noChangeShapeType="1"/>
          </p:cNvSpPr>
          <p:nvPr/>
        </p:nvSpPr>
        <p:spPr bwMode="auto">
          <a:xfrm>
            <a:off x="2068513" y="2276475"/>
            <a:ext cx="388937" cy="1588"/>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5130" name="Line 9"/>
          <p:cNvSpPr>
            <a:spLocks noChangeShapeType="1"/>
          </p:cNvSpPr>
          <p:nvPr/>
        </p:nvSpPr>
        <p:spPr bwMode="auto">
          <a:xfrm>
            <a:off x="1052513" y="2276475"/>
            <a:ext cx="701675" cy="1588"/>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5131" name="Line 10"/>
          <p:cNvSpPr>
            <a:spLocks noChangeShapeType="1"/>
          </p:cNvSpPr>
          <p:nvPr/>
        </p:nvSpPr>
        <p:spPr bwMode="auto">
          <a:xfrm>
            <a:off x="3783013" y="2276475"/>
            <a:ext cx="1587" cy="574675"/>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5132" name="Line 11"/>
          <p:cNvSpPr>
            <a:spLocks noChangeShapeType="1"/>
          </p:cNvSpPr>
          <p:nvPr/>
        </p:nvSpPr>
        <p:spPr bwMode="auto">
          <a:xfrm flipH="1">
            <a:off x="1911350" y="2852738"/>
            <a:ext cx="1874838" cy="1587"/>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5133" name="Line 12"/>
          <p:cNvSpPr>
            <a:spLocks noChangeShapeType="1"/>
          </p:cNvSpPr>
          <p:nvPr/>
        </p:nvSpPr>
        <p:spPr bwMode="auto">
          <a:xfrm flipV="1">
            <a:off x="1911350" y="2417763"/>
            <a:ext cx="1588" cy="434975"/>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5134" name="Text Box 13"/>
          <p:cNvSpPr txBox="1">
            <a:spLocks noChangeArrowheads="1"/>
          </p:cNvSpPr>
          <p:nvPr/>
        </p:nvSpPr>
        <p:spPr bwMode="auto">
          <a:xfrm>
            <a:off x="974725" y="1916113"/>
            <a:ext cx="858838" cy="309562"/>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a:solidFill>
                  <a:srgbClr val="000000"/>
                </a:solidFill>
                <a:latin typeface="Arial" pitchFamily="34" charset="0"/>
                <a:cs typeface="+mn-cs"/>
              </a:rPr>
              <a:t>R(s)</a:t>
            </a:r>
          </a:p>
        </p:txBody>
      </p:sp>
      <p:sp>
        <p:nvSpPr>
          <p:cNvPr id="5135" name="Text Box 14"/>
          <p:cNvSpPr txBox="1">
            <a:spLocks noChangeArrowheads="1"/>
          </p:cNvSpPr>
          <p:nvPr/>
        </p:nvSpPr>
        <p:spPr bwMode="auto">
          <a:xfrm>
            <a:off x="1520825" y="2060575"/>
            <a:ext cx="390525" cy="246063"/>
          </a:xfrm>
          <a:prstGeom prst="rect">
            <a:avLst/>
          </a:prstGeom>
          <a:noFill/>
          <a:ln w="9525">
            <a:noFill/>
            <a:round/>
            <a:headEnd/>
            <a:tailEnd/>
          </a:ln>
        </p:spPr>
        <p:txBody>
          <a:bodyPr lIns="90000" tIns="46800" rIns="90000" bIns="46800">
            <a:spAutoFit/>
          </a:bodyPr>
          <a:lstStyle/>
          <a:p>
            <a:pPr defTabSz="449263">
              <a:spcBef>
                <a:spcPts val="62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000">
                <a:solidFill>
                  <a:srgbClr val="000000"/>
                </a:solidFill>
                <a:latin typeface="Arial" pitchFamily="34" charset="0"/>
                <a:cs typeface="+mn-cs"/>
              </a:rPr>
              <a:t>+</a:t>
            </a:r>
          </a:p>
        </p:txBody>
      </p:sp>
      <p:sp>
        <p:nvSpPr>
          <p:cNvPr id="5136" name="Text Box 15"/>
          <p:cNvSpPr txBox="1">
            <a:spLocks noChangeArrowheads="1"/>
          </p:cNvSpPr>
          <p:nvPr/>
        </p:nvSpPr>
        <p:spPr bwMode="auto">
          <a:xfrm>
            <a:off x="1676400" y="2347913"/>
            <a:ext cx="390525" cy="246062"/>
          </a:xfrm>
          <a:prstGeom prst="rect">
            <a:avLst/>
          </a:prstGeom>
          <a:noFill/>
          <a:ln w="9525">
            <a:noFill/>
            <a:round/>
            <a:headEnd/>
            <a:tailEnd/>
          </a:ln>
        </p:spPr>
        <p:txBody>
          <a:bodyPr lIns="90000" tIns="46800" rIns="90000" bIns="46800">
            <a:spAutoFit/>
          </a:bodyPr>
          <a:lstStyle/>
          <a:p>
            <a:pPr defTabSz="449263">
              <a:spcBef>
                <a:spcPts val="62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000">
                <a:solidFill>
                  <a:srgbClr val="000000"/>
                </a:solidFill>
                <a:latin typeface="Arial" pitchFamily="34" charset="0"/>
                <a:cs typeface="+mn-cs"/>
              </a:rPr>
              <a:t>-</a:t>
            </a:r>
          </a:p>
        </p:txBody>
      </p:sp>
      <p:sp>
        <p:nvSpPr>
          <p:cNvPr id="5137" name="Text Box 16"/>
          <p:cNvSpPr txBox="1">
            <a:spLocks noChangeArrowheads="1"/>
          </p:cNvSpPr>
          <p:nvPr/>
        </p:nvSpPr>
        <p:spPr bwMode="auto">
          <a:xfrm>
            <a:off x="3627438" y="1916113"/>
            <a:ext cx="857250" cy="309562"/>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a:solidFill>
                  <a:srgbClr val="000000"/>
                </a:solidFill>
                <a:latin typeface="Arial" pitchFamily="34" charset="0"/>
                <a:cs typeface="+mn-cs"/>
              </a:rPr>
              <a:t>C(s)</a:t>
            </a:r>
          </a:p>
        </p:txBody>
      </p:sp>
      <p:sp>
        <p:nvSpPr>
          <p:cNvPr id="5138" name="Text Box 17"/>
          <p:cNvSpPr txBox="1">
            <a:spLocks noChangeArrowheads="1"/>
          </p:cNvSpPr>
          <p:nvPr/>
        </p:nvSpPr>
        <p:spPr bwMode="auto">
          <a:xfrm>
            <a:off x="350838" y="3860800"/>
            <a:ext cx="3743325" cy="2309813"/>
          </a:xfrm>
          <a:prstGeom prst="rect">
            <a:avLst/>
          </a:prstGeom>
          <a:noFill/>
          <a:ln w="9525">
            <a:noFill/>
            <a:round/>
            <a:headEnd/>
            <a:tailEnd/>
          </a:ln>
        </p:spPr>
        <p:txBody>
          <a:bodyPr lIns="90000" tIns="46800" rIns="90000" bIns="46800">
            <a:spAutoFit/>
          </a:bodyPr>
          <a:lstStyle/>
          <a:p>
            <a:pPr defTabSz="449263">
              <a:spcBef>
                <a:spcPts val="750"/>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'(cap10p2) Exemplo 10.5'		</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clf			</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numg=[1 2];</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deng=[1 0 0];</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G=tf(numg,deng)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grid on</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nyquist(G)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title('Resposta de Frequência a Malha Aberta')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w=0:0.5:10;</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[re,im]=nyquist(G,w);</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pontos=[re(:,:)',im(:,:)',w']</a:t>
            </a:r>
          </a:p>
        </p:txBody>
      </p:sp>
      <p:sp>
        <p:nvSpPr>
          <p:cNvPr id="5139" name="Text Box 18"/>
          <p:cNvSpPr txBox="1">
            <a:spLocks noChangeArrowheads="1"/>
          </p:cNvSpPr>
          <p:nvPr/>
        </p:nvSpPr>
        <p:spPr bwMode="auto">
          <a:xfrm>
            <a:off x="4056063" y="3932238"/>
            <a:ext cx="5695950" cy="2495550"/>
          </a:xfrm>
          <a:prstGeom prst="rect">
            <a:avLst/>
          </a:prstGeom>
          <a:noFill/>
          <a:ln w="9525">
            <a:noFill/>
            <a:round/>
            <a:headEnd/>
            <a:tailEnd/>
          </a:ln>
        </p:spPr>
        <p:txBody>
          <a:bodyPr lIns="90000" tIns="46800" rIns="90000" bIns="46800">
            <a:spAutoFit/>
          </a:bodyPr>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Apaga gráficos existentes na tela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Define o numerador de G(s)</a:t>
            </a:r>
            <a:r>
              <a:rPr lang="ar-SA" sz="1200">
                <a:solidFill>
                  <a:srgbClr val="000000"/>
                </a:solidFill>
                <a:latin typeface="Arial" pitchFamily="34" charset="0"/>
                <a:cs typeface="Arial" pitchFamily="34" charset="0"/>
              </a:rPr>
              <a:t>‏</a:t>
            </a:r>
            <a:endParaRPr lang="en-GB" sz="1200">
              <a:solidFill>
                <a:srgbClr val="000000"/>
              </a:solidFill>
              <a:latin typeface="Arial" pitchFamily="34" charset="0"/>
              <a:cs typeface="+mn-cs"/>
            </a:endParaRP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Define o denominador de G(s)</a:t>
            </a:r>
            <a:r>
              <a:rPr lang="ar-SA" sz="1200">
                <a:solidFill>
                  <a:srgbClr val="000000"/>
                </a:solidFill>
                <a:latin typeface="Arial" pitchFamily="34" charset="0"/>
                <a:cs typeface="Arial" pitchFamily="34" charset="0"/>
              </a:rPr>
              <a:t>‏</a:t>
            </a:r>
            <a:endParaRPr lang="en-GB" sz="1200">
              <a:solidFill>
                <a:srgbClr val="000000"/>
              </a:solidFill>
              <a:latin typeface="Arial" pitchFamily="34" charset="0"/>
              <a:cs typeface="+mn-cs"/>
            </a:endParaRP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Cria e mostra G(s)</a:t>
            </a:r>
            <a:r>
              <a:rPr lang="ar-SA" sz="1200">
                <a:solidFill>
                  <a:srgbClr val="000000"/>
                </a:solidFill>
                <a:latin typeface="Arial" pitchFamily="34" charset="0"/>
                <a:cs typeface="Arial" pitchFamily="34" charset="0"/>
              </a:rPr>
              <a:t>‏</a:t>
            </a:r>
            <a:endParaRPr lang="en-GB" sz="1200">
              <a:solidFill>
                <a:srgbClr val="000000"/>
              </a:solidFill>
              <a:latin typeface="Arial" pitchFamily="34" charset="0"/>
              <a:cs typeface="+mn-cs"/>
            </a:endParaRP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Ativa a grade para o gráfico de Nyquist</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Constrói um gráfico de Nyquist</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Adiciona uma legenda ao gráfico de Nyquist</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Faz 0&lt;w&lt;10 em incrementos de 0,5</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Obtém pontos do gráfico de Nyquist para uma faixa de valores de w</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Lista pontos específicos em uma faixa de valores do gráfico de Nyquist</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200">
              <a:solidFill>
                <a:srgbClr val="000000"/>
              </a:solidFill>
              <a:latin typeface="Arial" pitchFamily="34" charset="0"/>
              <a:cs typeface="+mn-cs"/>
            </a:endParaRPr>
          </a:p>
        </p:txBody>
      </p:sp>
      <p:sp>
        <p:nvSpPr>
          <p:cNvPr id="5140" name="Text Box 19"/>
          <p:cNvSpPr txBox="1">
            <a:spLocks noChangeArrowheads="1"/>
          </p:cNvSpPr>
          <p:nvPr/>
        </p:nvSpPr>
        <p:spPr bwMode="auto">
          <a:xfrm>
            <a:off x="974725" y="2879725"/>
            <a:ext cx="976313" cy="257175"/>
          </a:xfrm>
          <a:prstGeom prst="rect">
            <a:avLst/>
          </a:prstGeom>
          <a:noFill/>
          <a:ln w="9525">
            <a:noFill/>
            <a:round/>
            <a:headEnd/>
            <a:tailEnd/>
          </a:ln>
        </p:spPr>
        <p:txBody>
          <a:bodyPr lIns="90000" tIns="45000" rIns="90000" bIns="45000"/>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Fig. 10.10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1"/>
          <p:cNvPicPr>
            <a:picLocks noChangeAspect="1" noChangeArrowheads="1"/>
          </p:cNvPicPr>
          <p:nvPr/>
        </p:nvPicPr>
        <p:blipFill>
          <a:blip r:embed="rId3"/>
          <a:srcRect/>
          <a:stretch>
            <a:fillRect/>
          </a:stretch>
        </p:blipFill>
        <p:spPr bwMode="auto">
          <a:xfrm>
            <a:off x="19050" y="0"/>
            <a:ext cx="9886950" cy="68580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ítulo 1"/>
          <p:cNvSpPr>
            <a:spLocks noGrp="1"/>
          </p:cNvSpPr>
          <p:nvPr>
            <p:ph type="title"/>
          </p:nvPr>
        </p:nvSpPr>
        <p:spPr/>
        <p:txBody>
          <a:bodyPr/>
          <a:lstStyle/>
          <a:p>
            <a:pPr eaLnBrk="1" hangingPunct="1"/>
            <a:r>
              <a:rPr lang="en-US"/>
              <a:t>Diagramas de Nyquist – Exemplos e Casos Típicos</a:t>
            </a:r>
            <a:endParaRPr lang="pt-BR"/>
          </a:p>
        </p:txBody>
      </p:sp>
      <p:sp>
        <p:nvSpPr>
          <p:cNvPr id="113666" name="Espaço Reservado para Conteúdo 2"/>
          <p:cNvSpPr>
            <a:spLocks noGrp="1"/>
          </p:cNvSpPr>
          <p:nvPr>
            <p:ph idx="1"/>
          </p:nvPr>
        </p:nvSpPr>
        <p:spPr/>
        <p:txBody>
          <a:bodyPr/>
          <a:lstStyle/>
          <a:p>
            <a:pPr eaLnBrk="1" hangingPunct="1"/>
            <a:r>
              <a:rPr lang="en-US"/>
              <a:t>Nos slides a seguir iremos analisar vários casos específicos de desenho do diagrama de Nyquist seguidos de exemplos de aplicação</a:t>
            </a:r>
          </a:p>
          <a:p>
            <a:pPr eaLnBrk="1" hangingPunct="1"/>
            <a:endParaRPr lang="en-US"/>
          </a:p>
          <a:p>
            <a:pPr eaLnBrk="1" hangingPunct="1"/>
            <a:r>
              <a:rPr lang="en-US"/>
              <a:t>Em todas as situações, a implementação é feita pelo Matlab</a:t>
            </a:r>
          </a:p>
          <a:p>
            <a:pPr eaLnBrk="1" hangingPunct="1"/>
            <a:endParaRPr lang="en-US"/>
          </a:p>
          <a:p>
            <a:pPr eaLnBrk="1" hangingPunct="1"/>
            <a:r>
              <a:rPr lang="en-US"/>
              <a:t>Os exercícios não provém do livro texto de Norman Nise</a:t>
            </a:r>
            <a:endParaRPr lang="pt-B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 Box 3"/>
          <p:cNvSpPr txBox="1">
            <a:spLocks noChangeArrowheads="1"/>
          </p:cNvSpPr>
          <p:nvPr/>
        </p:nvSpPr>
        <p:spPr bwMode="auto">
          <a:xfrm>
            <a:off x="330200" y="1143000"/>
            <a:ext cx="1752600" cy="523875"/>
          </a:xfrm>
          <a:prstGeom prst="rect">
            <a:avLst/>
          </a:prstGeom>
          <a:noFill/>
          <a:ln w="9525">
            <a:noFill/>
            <a:miter lim="800000"/>
            <a:headEnd/>
            <a:tailEnd/>
          </a:ln>
        </p:spPr>
        <p:txBody>
          <a:bodyPr wrap="none">
            <a:spAutoFit/>
          </a:bodyPr>
          <a:lstStyle/>
          <a:p>
            <a:r>
              <a:rPr lang="pt-BR" sz="2800">
                <a:sym typeface="Wingdings" pitchFamily="2" charset="2"/>
              </a:rPr>
              <a:t> </a:t>
            </a:r>
            <a:r>
              <a:rPr lang="pt-BR" sz="2800" b="1" u="sng">
                <a:sym typeface="Wingdings" pitchFamily="2" charset="2"/>
              </a:rPr>
              <a:t>Caso 2</a:t>
            </a:r>
            <a:r>
              <a:rPr lang="pt-BR" sz="2800">
                <a:sym typeface="Wingdings" pitchFamily="2" charset="2"/>
              </a:rPr>
              <a:t>:</a:t>
            </a:r>
            <a:endParaRPr lang="pt-BR" sz="2800"/>
          </a:p>
        </p:txBody>
      </p:sp>
      <p:sp>
        <p:nvSpPr>
          <p:cNvPr id="114690" name="Text Box 4"/>
          <p:cNvSpPr txBox="1">
            <a:spLocks noChangeArrowheads="1"/>
          </p:cNvSpPr>
          <p:nvPr/>
        </p:nvSpPr>
        <p:spPr bwMode="auto">
          <a:xfrm>
            <a:off x="5270500" y="1152525"/>
            <a:ext cx="625475" cy="523875"/>
          </a:xfrm>
          <a:prstGeom prst="rect">
            <a:avLst/>
          </a:prstGeom>
          <a:noFill/>
          <a:ln w="9525">
            <a:noFill/>
            <a:miter lim="800000"/>
            <a:headEnd/>
            <a:tailEnd/>
          </a:ln>
        </p:spPr>
        <p:txBody>
          <a:bodyPr wrap="none">
            <a:spAutoFit/>
          </a:bodyPr>
          <a:lstStyle/>
          <a:p>
            <a:r>
              <a:rPr lang="pt-BR" sz="2800">
                <a:sym typeface="Wingdings" pitchFamily="2" charset="2"/>
              </a:rPr>
              <a:t> </a:t>
            </a:r>
            <a:endParaRPr lang="pt-BR" sz="2800"/>
          </a:p>
        </p:txBody>
      </p:sp>
      <p:pic>
        <p:nvPicPr>
          <p:cNvPr id="114691" name="Picture 5"/>
          <p:cNvPicPr>
            <a:picLocks noChangeAspect="1" noChangeArrowheads="1"/>
          </p:cNvPicPr>
          <p:nvPr/>
        </p:nvPicPr>
        <p:blipFill>
          <a:blip r:embed="rId2"/>
          <a:srcRect/>
          <a:stretch>
            <a:fillRect/>
          </a:stretch>
        </p:blipFill>
        <p:spPr bwMode="auto">
          <a:xfrm>
            <a:off x="2406650" y="1033463"/>
            <a:ext cx="2713038" cy="781050"/>
          </a:xfrm>
          <a:prstGeom prst="rect">
            <a:avLst/>
          </a:prstGeom>
          <a:noFill/>
          <a:ln w="9525">
            <a:noFill/>
            <a:miter lim="800000"/>
            <a:headEnd/>
            <a:tailEnd/>
          </a:ln>
        </p:spPr>
      </p:pic>
      <p:pic>
        <p:nvPicPr>
          <p:cNvPr id="114692" name="Picture 6"/>
          <p:cNvPicPr>
            <a:picLocks noChangeAspect="1" noChangeArrowheads="1"/>
          </p:cNvPicPr>
          <p:nvPr/>
        </p:nvPicPr>
        <p:blipFill>
          <a:blip r:embed="rId3"/>
          <a:srcRect/>
          <a:stretch>
            <a:fillRect/>
          </a:stretch>
        </p:blipFill>
        <p:spPr bwMode="auto">
          <a:xfrm>
            <a:off x="1403350" y="1905000"/>
            <a:ext cx="6542088" cy="923925"/>
          </a:xfrm>
          <a:prstGeom prst="rect">
            <a:avLst/>
          </a:prstGeom>
          <a:noFill/>
          <a:ln w="9525">
            <a:noFill/>
            <a:miter lim="800000"/>
            <a:headEnd/>
            <a:tailEnd/>
          </a:ln>
        </p:spPr>
      </p:pic>
      <p:pic>
        <p:nvPicPr>
          <p:cNvPr id="114693" name="Picture 7"/>
          <p:cNvPicPr>
            <a:picLocks noChangeAspect="1" noChangeArrowheads="1"/>
          </p:cNvPicPr>
          <p:nvPr/>
        </p:nvPicPr>
        <p:blipFill>
          <a:blip r:embed="rId4"/>
          <a:srcRect/>
          <a:stretch>
            <a:fillRect/>
          </a:stretch>
        </p:blipFill>
        <p:spPr bwMode="auto">
          <a:xfrm>
            <a:off x="1403350" y="2895600"/>
            <a:ext cx="4551363" cy="495300"/>
          </a:xfrm>
          <a:prstGeom prst="rect">
            <a:avLst/>
          </a:prstGeom>
          <a:noFill/>
          <a:ln w="9525">
            <a:noFill/>
            <a:miter lim="800000"/>
            <a:headEnd/>
            <a:tailEnd/>
          </a:ln>
        </p:spPr>
      </p:pic>
      <p:pic>
        <p:nvPicPr>
          <p:cNvPr id="114694" name="Picture 8"/>
          <p:cNvPicPr>
            <a:picLocks noChangeAspect="1" noChangeArrowheads="1"/>
          </p:cNvPicPr>
          <p:nvPr/>
        </p:nvPicPr>
        <p:blipFill>
          <a:blip r:embed="rId5"/>
          <a:srcRect/>
          <a:stretch>
            <a:fillRect/>
          </a:stretch>
        </p:blipFill>
        <p:spPr bwMode="auto">
          <a:xfrm>
            <a:off x="1403350" y="3733800"/>
            <a:ext cx="3127375" cy="361950"/>
          </a:xfrm>
          <a:prstGeom prst="rect">
            <a:avLst/>
          </a:prstGeom>
          <a:noFill/>
          <a:ln w="9525">
            <a:noFill/>
            <a:miter lim="800000"/>
            <a:headEnd/>
            <a:tailEnd/>
          </a:ln>
        </p:spPr>
      </p:pic>
      <p:pic>
        <p:nvPicPr>
          <p:cNvPr id="114695" name="Picture 9"/>
          <p:cNvPicPr>
            <a:picLocks noChangeAspect="1" noChangeArrowheads="1"/>
          </p:cNvPicPr>
          <p:nvPr/>
        </p:nvPicPr>
        <p:blipFill>
          <a:blip r:embed="rId6"/>
          <a:srcRect/>
          <a:stretch>
            <a:fillRect/>
          </a:stretch>
        </p:blipFill>
        <p:spPr bwMode="auto">
          <a:xfrm>
            <a:off x="1403350" y="4238625"/>
            <a:ext cx="3694113" cy="361950"/>
          </a:xfrm>
          <a:prstGeom prst="rect">
            <a:avLst/>
          </a:prstGeom>
          <a:noFill/>
          <a:ln w="9525">
            <a:noFill/>
            <a:miter lim="800000"/>
            <a:headEnd/>
            <a:tailEnd/>
          </a:ln>
        </p:spPr>
      </p:pic>
      <p:pic>
        <p:nvPicPr>
          <p:cNvPr id="114696" name="Picture 10"/>
          <p:cNvPicPr>
            <a:picLocks noChangeAspect="1" noChangeArrowheads="1"/>
          </p:cNvPicPr>
          <p:nvPr/>
        </p:nvPicPr>
        <p:blipFill>
          <a:blip r:embed="rId7"/>
          <a:srcRect/>
          <a:stretch>
            <a:fillRect/>
          </a:stretch>
        </p:blipFill>
        <p:spPr bwMode="auto">
          <a:xfrm>
            <a:off x="5995988" y="3219450"/>
            <a:ext cx="3744912" cy="2266950"/>
          </a:xfrm>
          <a:prstGeom prst="rect">
            <a:avLst/>
          </a:prstGeom>
          <a:noFill/>
          <a:ln w="9525">
            <a:noFill/>
            <a:miter lim="800000"/>
            <a:headEnd/>
            <a:tailEnd/>
          </a:ln>
        </p:spPr>
      </p:pic>
      <p:pic>
        <p:nvPicPr>
          <p:cNvPr id="114697" name="Picture 11"/>
          <p:cNvPicPr>
            <a:picLocks noChangeAspect="1" noChangeArrowheads="1"/>
          </p:cNvPicPr>
          <p:nvPr/>
        </p:nvPicPr>
        <p:blipFill>
          <a:blip r:embed="rId8"/>
          <a:srcRect/>
          <a:stretch>
            <a:fillRect/>
          </a:stretch>
        </p:blipFill>
        <p:spPr bwMode="auto">
          <a:xfrm>
            <a:off x="4044950" y="4705350"/>
            <a:ext cx="2889250" cy="2000250"/>
          </a:xfrm>
          <a:prstGeom prst="rect">
            <a:avLst/>
          </a:prstGeom>
          <a:noFill/>
          <a:ln w="9525">
            <a:noFill/>
            <a:miter lim="800000"/>
            <a:headEnd/>
            <a:tailEnd/>
          </a:ln>
        </p:spPr>
      </p:pic>
      <p:sp>
        <p:nvSpPr>
          <p:cNvPr id="114698" name="Text Box 12"/>
          <p:cNvSpPr txBox="1">
            <a:spLocks noChangeArrowheads="1"/>
          </p:cNvSpPr>
          <p:nvPr/>
        </p:nvSpPr>
        <p:spPr bwMode="auto">
          <a:xfrm>
            <a:off x="247650" y="4953000"/>
            <a:ext cx="4044950" cy="1195388"/>
          </a:xfrm>
          <a:prstGeom prst="rect">
            <a:avLst/>
          </a:prstGeom>
          <a:noFill/>
          <a:ln w="9525">
            <a:noFill/>
            <a:miter lim="800000"/>
            <a:headEnd/>
            <a:tailEnd/>
          </a:ln>
        </p:spPr>
        <p:txBody>
          <a:bodyPr>
            <a:spAutoFit/>
          </a:bodyPr>
          <a:lstStyle/>
          <a:p>
            <a:pPr>
              <a:spcBef>
                <a:spcPct val="50000"/>
              </a:spcBef>
            </a:pPr>
            <a:r>
              <a:rPr lang="pt-BR" sz="2000" u="sng">
                <a:latin typeface="Arial" charset="0"/>
              </a:rPr>
              <a:t>Exemplo Matlab</a:t>
            </a:r>
            <a:r>
              <a:rPr lang="pt-BR" sz="2000">
                <a:latin typeface="Arial" charset="0"/>
              </a:rPr>
              <a:t>:</a:t>
            </a:r>
          </a:p>
          <a:p>
            <a:pPr>
              <a:lnSpc>
                <a:spcPct val="120000"/>
              </a:lnSpc>
              <a:spcBef>
                <a:spcPct val="50000"/>
              </a:spcBef>
            </a:pPr>
            <a:r>
              <a:rPr lang="pt-BR" sz="1800">
                <a:latin typeface="Courier New" pitchFamily="49" charset="0"/>
              </a:rPr>
              <a:t>f2=tf(1,[1 2]);%GH=1/(s+2) figure;nyquist(f2);</a:t>
            </a:r>
          </a:p>
        </p:txBody>
      </p:sp>
      <p:sp>
        <p:nvSpPr>
          <p:cNvPr id="114699" name="Título 12"/>
          <p:cNvSpPr>
            <a:spLocks noGrp="1"/>
          </p:cNvSpPr>
          <p:nvPr>
            <p:ph type="title"/>
          </p:nvPr>
        </p:nvSpPr>
        <p:spPr/>
        <p:txBody>
          <a:bodyPr/>
          <a:lstStyle/>
          <a:p>
            <a:pPr eaLnBrk="1" hangingPunct="1"/>
            <a:r>
              <a:rPr lang="pt-BR">
                <a:solidFill>
                  <a:srgbClr val="002060"/>
                </a:solidFill>
              </a:rPr>
              <a:t>Diagramas de Nyquist – Caso 2</a:t>
            </a:r>
            <a:endParaRPr lang="pt-B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ext Box 3"/>
          <p:cNvSpPr txBox="1">
            <a:spLocks noChangeArrowheads="1"/>
          </p:cNvSpPr>
          <p:nvPr/>
        </p:nvSpPr>
        <p:spPr bwMode="auto">
          <a:xfrm>
            <a:off x="330200" y="990600"/>
            <a:ext cx="1752600" cy="523875"/>
          </a:xfrm>
          <a:prstGeom prst="rect">
            <a:avLst/>
          </a:prstGeom>
          <a:noFill/>
          <a:ln w="9525">
            <a:noFill/>
            <a:miter lim="800000"/>
            <a:headEnd/>
            <a:tailEnd/>
          </a:ln>
        </p:spPr>
        <p:txBody>
          <a:bodyPr wrap="none">
            <a:spAutoFit/>
          </a:bodyPr>
          <a:lstStyle/>
          <a:p>
            <a:r>
              <a:rPr lang="pt-BR" sz="2800">
                <a:sym typeface="Wingdings" pitchFamily="2" charset="2"/>
              </a:rPr>
              <a:t> </a:t>
            </a:r>
            <a:r>
              <a:rPr lang="pt-BR" sz="2800" b="1" u="sng">
                <a:sym typeface="Wingdings" pitchFamily="2" charset="2"/>
              </a:rPr>
              <a:t>Caso 3</a:t>
            </a:r>
            <a:r>
              <a:rPr lang="pt-BR" sz="2800">
                <a:sym typeface="Wingdings" pitchFamily="2" charset="2"/>
              </a:rPr>
              <a:t>:</a:t>
            </a:r>
            <a:endParaRPr lang="pt-BR" sz="2800"/>
          </a:p>
        </p:txBody>
      </p:sp>
      <p:sp>
        <p:nvSpPr>
          <p:cNvPr id="115714" name="Text Box 4"/>
          <p:cNvSpPr txBox="1">
            <a:spLocks noChangeArrowheads="1"/>
          </p:cNvSpPr>
          <p:nvPr/>
        </p:nvSpPr>
        <p:spPr bwMode="auto">
          <a:xfrm>
            <a:off x="5022850" y="1000125"/>
            <a:ext cx="625475" cy="523875"/>
          </a:xfrm>
          <a:prstGeom prst="rect">
            <a:avLst/>
          </a:prstGeom>
          <a:noFill/>
          <a:ln w="9525">
            <a:noFill/>
            <a:miter lim="800000"/>
            <a:headEnd/>
            <a:tailEnd/>
          </a:ln>
        </p:spPr>
        <p:txBody>
          <a:bodyPr wrap="none">
            <a:spAutoFit/>
          </a:bodyPr>
          <a:lstStyle/>
          <a:p>
            <a:r>
              <a:rPr lang="pt-BR" sz="2800">
                <a:sym typeface="Wingdings" pitchFamily="2" charset="2"/>
              </a:rPr>
              <a:t> </a:t>
            </a:r>
            <a:endParaRPr lang="pt-BR" sz="2800"/>
          </a:p>
        </p:txBody>
      </p:sp>
      <p:pic>
        <p:nvPicPr>
          <p:cNvPr id="115715" name="Picture 11"/>
          <p:cNvPicPr>
            <a:picLocks noChangeAspect="1" noChangeArrowheads="1"/>
          </p:cNvPicPr>
          <p:nvPr/>
        </p:nvPicPr>
        <p:blipFill>
          <a:blip r:embed="rId2"/>
          <a:srcRect/>
          <a:stretch>
            <a:fillRect/>
          </a:stretch>
        </p:blipFill>
        <p:spPr bwMode="auto">
          <a:xfrm>
            <a:off x="2311400" y="1066800"/>
            <a:ext cx="2703513" cy="371475"/>
          </a:xfrm>
          <a:prstGeom prst="rect">
            <a:avLst/>
          </a:prstGeom>
          <a:noFill/>
          <a:ln w="9525">
            <a:noFill/>
            <a:miter lim="800000"/>
            <a:headEnd/>
            <a:tailEnd/>
          </a:ln>
        </p:spPr>
      </p:pic>
      <p:pic>
        <p:nvPicPr>
          <p:cNvPr id="115716" name="Picture 12"/>
          <p:cNvPicPr>
            <a:picLocks noChangeAspect="1" noChangeArrowheads="1"/>
          </p:cNvPicPr>
          <p:nvPr/>
        </p:nvPicPr>
        <p:blipFill>
          <a:blip r:embed="rId3"/>
          <a:srcRect/>
          <a:stretch>
            <a:fillRect/>
          </a:stretch>
        </p:blipFill>
        <p:spPr bwMode="auto">
          <a:xfrm>
            <a:off x="1155700" y="1752600"/>
            <a:ext cx="6459538" cy="590550"/>
          </a:xfrm>
          <a:prstGeom prst="rect">
            <a:avLst/>
          </a:prstGeom>
          <a:noFill/>
          <a:ln w="9525">
            <a:noFill/>
            <a:miter lim="800000"/>
            <a:headEnd/>
            <a:tailEnd/>
          </a:ln>
        </p:spPr>
      </p:pic>
      <p:pic>
        <p:nvPicPr>
          <p:cNvPr id="115717" name="Picture 13"/>
          <p:cNvPicPr>
            <a:picLocks noChangeAspect="1" noChangeArrowheads="1"/>
          </p:cNvPicPr>
          <p:nvPr/>
        </p:nvPicPr>
        <p:blipFill>
          <a:blip r:embed="rId4"/>
          <a:srcRect/>
          <a:stretch>
            <a:fillRect/>
          </a:stretch>
        </p:blipFill>
        <p:spPr bwMode="auto">
          <a:xfrm>
            <a:off x="1155700" y="2438400"/>
            <a:ext cx="4097338" cy="485775"/>
          </a:xfrm>
          <a:prstGeom prst="rect">
            <a:avLst/>
          </a:prstGeom>
          <a:noFill/>
          <a:ln w="9525">
            <a:noFill/>
            <a:miter lim="800000"/>
            <a:headEnd/>
            <a:tailEnd/>
          </a:ln>
        </p:spPr>
      </p:pic>
      <p:pic>
        <p:nvPicPr>
          <p:cNvPr id="115718" name="Picture 14"/>
          <p:cNvPicPr>
            <a:picLocks noChangeAspect="1" noChangeArrowheads="1"/>
          </p:cNvPicPr>
          <p:nvPr/>
        </p:nvPicPr>
        <p:blipFill>
          <a:blip r:embed="rId5"/>
          <a:srcRect/>
          <a:stretch>
            <a:fillRect/>
          </a:stretch>
        </p:blipFill>
        <p:spPr bwMode="auto">
          <a:xfrm>
            <a:off x="1155700" y="3314700"/>
            <a:ext cx="3189288" cy="419100"/>
          </a:xfrm>
          <a:prstGeom prst="rect">
            <a:avLst/>
          </a:prstGeom>
          <a:noFill/>
          <a:ln w="9525">
            <a:noFill/>
            <a:miter lim="800000"/>
            <a:headEnd/>
            <a:tailEnd/>
          </a:ln>
        </p:spPr>
      </p:pic>
      <p:pic>
        <p:nvPicPr>
          <p:cNvPr id="115719" name="Picture 15"/>
          <p:cNvPicPr>
            <a:picLocks noChangeAspect="1" noChangeArrowheads="1"/>
          </p:cNvPicPr>
          <p:nvPr/>
        </p:nvPicPr>
        <p:blipFill>
          <a:blip r:embed="rId6"/>
          <a:srcRect/>
          <a:stretch>
            <a:fillRect/>
          </a:stretch>
        </p:blipFill>
        <p:spPr bwMode="auto">
          <a:xfrm>
            <a:off x="1155700" y="3886200"/>
            <a:ext cx="3581400" cy="381000"/>
          </a:xfrm>
          <a:prstGeom prst="rect">
            <a:avLst/>
          </a:prstGeom>
          <a:noFill/>
          <a:ln w="9525">
            <a:noFill/>
            <a:miter lim="800000"/>
            <a:headEnd/>
            <a:tailEnd/>
          </a:ln>
        </p:spPr>
      </p:pic>
      <p:pic>
        <p:nvPicPr>
          <p:cNvPr id="115720" name="Picture 16"/>
          <p:cNvPicPr>
            <a:picLocks noChangeAspect="1" noChangeArrowheads="1"/>
          </p:cNvPicPr>
          <p:nvPr/>
        </p:nvPicPr>
        <p:blipFill>
          <a:blip r:embed="rId7"/>
          <a:srcRect/>
          <a:stretch>
            <a:fillRect/>
          </a:stretch>
        </p:blipFill>
        <p:spPr bwMode="auto">
          <a:xfrm>
            <a:off x="6057900" y="2590800"/>
            <a:ext cx="3600450" cy="2524125"/>
          </a:xfrm>
          <a:prstGeom prst="rect">
            <a:avLst/>
          </a:prstGeom>
          <a:noFill/>
          <a:ln w="9525">
            <a:noFill/>
            <a:miter lim="800000"/>
            <a:headEnd/>
            <a:tailEnd/>
          </a:ln>
        </p:spPr>
      </p:pic>
      <p:sp>
        <p:nvSpPr>
          <p:cNvPr id="115721" name="Text Box 17"/>
          <p:cNvSpPr txBox="1">
            <a:spLocks noChangeArrowheads="1"/>
          </p:cNvSpPr>
          <p:nvPr/>
        </p:nvSpPr>
        <p:spPr bwMode="auto">
          <a:xfrm>
            <a:off x="247650" y="4953000"/>
            <a:ext cx="4044950" cy="1292225"/>
          </a:xfrm>
          <a:prstGeom prst="rect">
            <a:avLst/>
          </a:prstGeom>
          <a:noFill/>
          <a:ln w="9525">
            <a:noFill/>
            <a:miter lim="800000"/>
            <a:headEnd/>
            <a:tailEnd/>
          </a:ln>
        </p:spPr>
        <p:txBody>
          <a:bodyPr>
            <a:spAutoFit/>
          </a:bodyPr>
          <a:lstStyle/>
          <a:p>
            <a:pPr>
              <a:spcBef>
                <a:spcPct val="50000"/>
              </a:spcBef>
            </a:pPr>
            <a:r>
              <a:rPr lang="pt-BR" sz="2000" u="sng">
                <a:latin typeface="Arial" charset="0"/>
              </a:rPr>
              <a:t>Exemplo Matlab</a:t>
            </a:r>
            <a:r>
              <a:rPr lang="pt-BR" sz="2000">
                <a:latin typeface="Arial" charset="0"/>
              </a:rPr>
              <a:t>:</a:t>
            </a:r>
          </a:p>
          <a:p>
            <a:pPr>
              <a:lnSpc>
                <a:spcPct val="120000"/>
              </a:lnSpc>
              <a:spcBef>
                <a:spcPct val="50000"/>
              </a:spcBef>
            </a:pPr>
            <a:r>
              <a:rPr lang="pt-BR" sz="2000">
                <a:latin typeface="Courier New" pitchFamily="49" charset="0"/>
              </a:rPr>
              <a:t>f3=tf([1 2],1); %GH=s+2 figure;nyquist(f2);</a:t>
            </a:r>
          </a:p>
        </p:txBody>
      </p:sp>
      <p:pic>
        <p:nvPicPr>
          <p:cNvPr id="115722" name="Picture 18"/>
          <p:cNvPicPr>
            <a:picLocks noChangeAspect="1" noChangeArrowheads="1"/>
          </p:cNvPicPr>
          <p:nvPr/>
        </p:nvPicPr>
        <p:blipFill>
          <a:blip r:embed="rId8"/>
          <a:srcRect/>
          <a:stretch>
            <a:fillRect/>
          </a:stretch>
        </p:blipFill>
        <p:spPr bwMode="auto">
          <a:xfrm>
            <a:off x="4129088" y="4306888"/>
            <a:ext cx="3465512" cy="2398712"/>
          </a:xfrm>
          <a:prstGeom prst="rect">
            <a:avLst/>
          </a:prstGeom>
          <a:noFill/>
          <a:ln w="9525">
            <a:noFill/>
            <a:miter lim="800000"/>
            <a:headEnd/>
            <a:tailEnd/>
          </a:ln>
        </p:spPr>
      </p:pic>
      <p:sp>
        <p:nvSpPr>
          <p:cNvPr id="13"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Caso 3</a:t>
            </a:r>
            <a:endParaRPr lang="pt-BR" b="1" kern="0" dirty="0">
              <a:solidFill>
                <a:srgbClr val="003300"/>
              </a:solidFill>
              <a:latin typeface="+mj-lt"/>
              <a:ea typeface="+mj-ea"/>
              <a:cs typeface="+mj-cs"/>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ext Box 3"/>
          <p:cNvSpPr txBox="1">
            <a:spLocks noChangeArrowheads="1"/>
          </p:cNvSpPr>
          <p:nvPr/>
        </p:nvSpPr>
        <p:spPr bwMode="auto">
          <a:xfrm>
            <a:off x="330200" y="990600"/>
            <a:ext cx="1752600" cy="523875"/>
          </a:xfrm>
          <a:prstGeom prst="rect">
            <a:avLst/>
          </a:prstGeom>
          <a:noFill/>
          <a:ln w="9525">
            <a:noFill/>
            <a:miter lim="800000"/>
            <a:headEnd/>
            <a:tailEnd/>
          </a:ln>
        </p:spPr>
        <p:txBody>
          <a:bodyPr wrap="none">
            <a:spAutoFit/>
          </a:bodyPr>
          <a:lstStyle/>
          <a:p>
            <a:r>
              <a:rPr lang="pt-BR" sz="2800">
                <a:sym typeface="Wingdings" pitchFamily="2" charset="2"/>
              </a:rPr>
              <a:t> </a:t>
            </a:r>
            <a:r>
              <a:rPr lang="pt-BR" sz="2800" b="1" u="sng">
                <a:sym typeface="Wingdings" pitchFamily="2" charset="2"/>
              </a:rPr>
              <a:t>Caso 4</a:t>
            </a:r>
            <a:r>
              <a:rPr lang="pt-BR" sz="2800">
                <a:sym typeface="Wingdings" pitchFamily="2" charset="2"/>
              </a:rPr>
              <a:t>:</a:t>
            </a:r>
            <a:endParaRPr lang="pt-BR" sz="2800"/>
          </a:p>
        </p:txBody>
      </p:sp>
      <p:sp>
        <p:nvSpPr>
          <p:cNvPr id="108548" name="Text Box 4"/>
          <p:cNvSpPr txBox="1">
            <a:spLocks noChangeArrowheads="1"/>
          </p:cNvSpPr>
          <p:nvPr/>
        </p:nvSpPr>
        <p:spPr bwMode="auto">
          <a:xfrm>
            <a:off x="5022850" y="1000125"/>
            <a:ext cx="625475" cy="523875"/>
          </a:xfrm>
          <a:prstGeom prst="rect">
            <a:avLst/>
          </a:prstGeom>
          <a:noFill/>
          <a:ln w="9525">
            <a:noFill/>
            <a:miter lim="800000"/>
            <a:headEnd/>
            <a:tailEnd/>
          </a:ln>
        </p:spPr>
        <p:txBody>
          <a:bodyPr wrap="none">
            <a:spAutoFit/>
          </a:bodyPr>
          <a:lstStyle/>
          <a:p>
            <a:r>
              <a:rPr lang="pt-BR" sz="2800">
                <a:sym typeface="Wingdings" pitchFamily="2" charset="2"/>
              </a:rPr>
              <a:t> </a:t>
            </a:r>
            <a:endParaRPr lang="pt-BR" sz="2800"/>
          </a:p>
        </p:txBody>
      </p:sp>
      <p:sp>
        <p:nvSpPr>
          <p:cNvPr id="108549" name="Text Box 11"/>
          <p:cNvSpPr txBox="1">
            <a:spLocks noChangeArrowheads="1"/>
          </p:cNvSpPr>
          <p:nvPr/>
        </p:nvSpPr>
        <p:spPr bwMode="auto">
          <a:xfrm>
            <a:off x="412750" y="4953000"/>
            <a:ext cx="4457700" cy="1158875"/>
          </a:xfrm>
          <a:prstGeom prst="rect">
            <a:avLst/>
          </a:prstGeom>
          <a:noFill/>
          <a:ln w="9525">
            <a:noFill/>
            <a:miter lim="800000"/>
            <a:headEnd/>
            <a:tailEnd/>
          </a:ln>
        </p:spPr>
        <p:txBody>
          <a:bodyPr>
            <a:spAutoFit/>
          </a:bodyPr>
          <a:lstStyle/>
          <a:p>
            <a:pPr>
              <a:spcBef>
                <a:spcPct val="50000"/>
              </a:spcBef>
            </a:pPr>
            <a:r>
              <a:rPr lang="pt-BR" sz="2000" u="sng">
                <a:latin typeface="Arial" charset="0"/>
              </a:rPr>
              <a:t>Exemplo Matlab</a:t>
            </a:r>
            <a:r>
              <a:rPr lang="pt-BR" sz="2000">
                <a:latin typeface="Arial" charset="0"/>
              </a:rPr>
              <a:t>:</a:t>
            </a:r>
          </a:p>
          <a:p>
            <a:pPr>
              <a:spcBef>
                <a:spcPct val="50000"/>
              </a:spcBef>
            </a:pPr>
            <a:r>
              <a:rPr lang="pt-BR" sz="2000">
                <a:latin typeface="Courier New" pitchFamily="49" charset="0"/>
              </a:rPr>
              <a:t>f4=tf(1,[1 0]); figure;nyquist(f4);</a:t>
            </a:r>
          </a:p>
        </p:txBody>
      </p:sp>
      <p:pic>
        <p:nvPicPr>
          <p:cNvPr id="108550" name="Picture 13"/>
          <p:cNvPicPr>
            <a:picLocks noChangeAspect="1" noChangeArrowheads="1"/>
          </p:cNvPicPr>
          <p:nvPr/>
        </p:nvPicPr>
        <p:blipFill>
          <a:blip r:embed="rId2"/>
          <a:srcRect/>
          <a:stretch>
            <a:fillRect/>
          </a:stretch>
        </p:blipFill>
        <p:spPr bwMode="auto">
          <a:xfrm>
            <a:off x="2476500" y="1066800"/>
            <a:ext cx="2363788" cy="409575"/>
          </a:xfrm>
          <a:prstGeom prst="rect">
            <a:avLst/>
          </a:prstGeom>
          <a:noFill/>
          <a:ln w="9525">
            <a:noFill/>
            <a:miter lim="800000"/>
            <a:headEnd/>
            <a:tailEnd/>
          </a:ln>
        </p:spPr>
      </p:pic>
      <p:pic>
        <p:nvPicPr>
          <p:cNvPr id="108551" name="Picture 14"/>
          <p:cNvPicPr>
            <a:picLocks noChangeAspect="1" noChangeArrowheads="1"/>
          </p:cNvPicPr>
          <p:nvPr/>
        </p:nvPicPr>
        <p:blipFill>
          <a:blip r:embed="rId3"/>
          <a:srcRect/>
          <a:stretch>
            <a:fillRect/>
          </a:stretch>
        </p:blipFill>
        <p:spPr bwMode="auto">
          <a:xfrm>
            <a:off x="990600" y="1676400"/>
            <a:ext cx="5273675" cy="504825"/>
          </a:xfrm>
          <a:prstGeom prst="rect">
            <a:avLst/>
          </a:prstGeom>
          <a:noFill/>
          <a:ln w="9525">
            <a:noFill/>
            <a:miter lim="800000"/>
            <a:headEnd/>
            <a:tailEnd/>
          </a:ln>
        </p:spPr>
      </p:pic>
      <p:pic>
        <p:nvPicPr>
          <p:cNvPr id="108552" name="Picture 15"/>
          <p:cNvPicPr>
            <a:picLocks noChangeAspect="1" noChangeArrowheads="1"/>
          </p:cNvPicPr>
          <p:nvPr/>
        </p:nvPicPr>
        <p:blipFill>
          <a:blip r:embed="rId4"/>
          <a:srcRect/>
          <a:stretch>
            <a:fillRect/>
          </a:stretch>
        </p:blipFill>
        <p:spPr bwMode="auto">
          <a:xfrm>
            <a:off x="990600" y="2286000"/>
            <a:ext cx="2971800" cy="438150"/>
          </a:xfrm>
          <a:prstGeom prst="rect">
            <a:avLst/>
          </a:prstGeom>
          <a:noFill/>
          <a:ln w="9525">
            <a:noFill/>
            <a:miter lim="800000"/>
            <a:headEnd/>
            <a:tailEnd/>
          </a:ln>
        </p:spPr>
      </p:pic>
      <p:pic>
        <p:nvPicPr>
          <p:cNvPr id="108553" name="Picture 16"/>
          <p:cNvPicPr>
            <a:picLocks noChangeAspect="1" noChangeArrowheads="1"/>
          </p:cNvPicPr>
          <p:nvPr/>
        </p:nvPicPr>
        <p:blipFill>
          <a:blip r:embed="rId5"/>
          <a:srcRect/>
          <a:stretch>
            <a:fillRect/>
          </a:stretch>
        </p:blipFill>
        <p:spPr bwMode="auto">
          <a:xfrm>
            <a:off x="990600" y="3124200"/>
            <a:ext cx="3684588" cy="371475"/>
          </a:xfrm>
          <a:prstGeom prst="rect">
            <a:avLst/>
          </a:prstGeom>
          <a:noFill/>
          <a:ln w="9525">
            <a:noFill/>
            <a:miter lim="800000"/>
            <a:headEnd/>
            <a:tailEnd/>
          </a:ln>
        </p:spPr>
      </p:pic>
      <p:pic>
        <p:nvPicPr>
          <p:cNvPr id="108554" name="Picture 17"/>
          <p:cNvPicPr>
            <a:picLocks noChangeAspect="1" noChangeArrowheads="1"/>
          </p:cNvPicPr>
          <p:nvPr/>
        </p:nvPicPr>
        <p:blipFill>
          <a:blip r:embed="rId6"/>
          <a:srcRect/>
          <a:stretch>
            <a:fillRect/>
          </a:stretch>
        </p:blipFill>
        <p:spPr bwMode="auto">
          <a:xfrm>
            <a:off x="990600" y="3657600"/>
            <a:ext cx="3478213" cy="381000"/>
          </a:xfrm>
          <a:prstGeom prst="rect">
            <a:avLst/>
          </a:prstGeom>
          <a:noFill/>
          <a:ln w="9525">
            <a:noFill/>
            <a:miter lim="800000"/>
            <a:headEnd/>
            <a:tailEnd/>
          </a:ln>
        </p:spPr>
      </p:pic>
      <p:pic>
        <p:nvPicPr>
          <p:cNvPr id="108555" name="Picture 18"/>
          <p:cNvPicPr>
            <a:picLocks noChangeAspect="1" noChangeArrowheads="1"/>
          </p:cNvPicPr>
          <p:nvPr/>
        </p:nvPicPr>
        <p:blipFill>
          <a:blip r:embed="rId7"/>
          <a:srcRect/>
          <a:stretch>
            <a:fillRect/>
          </a:stretch>
        </p:blipFill>
        <p:spPr bwMode="auto">
          <a:xfrm>
            <a:off x="6119813" y="2286000"/>
            <a:ext cx="3621087" cy="2905125"/>
          </a:xfrm>
          <a:prstGeom prst="rect">
            <a:avLst/>
          </a:prstGeom>
          <a:noFill/>
          <a:ln w="9525">
            <a:noFill/>
            <a:miter lim="800000"/>
            <a:headEnd/>
            <a:tailEnd/>
          </a:ln>
        </p:spPr>
      </p:pic>
      <p:pic>
        <p:nvPicPr>
          <p:cNvPr id="108556" name="Picture 19"/>
          <p:cNvPicPr>
            <a:picLocks noChangeAspect="1" noChangeArrowheads="1"/>
          </p:cNvPicPr>
          <p:nvPr/>
        </p:nvPicPr>
        <p:blipFill>
          <a:blip r:embed="rId8"/>
          <a:srcRect/>
          <a:stretch>
            <a:fillRect/>
          </a:stretch>
        </p:blipFill>
        <p:spPr bwMode="auto">
          <a:xfrm>
            <a:off x="3797300" y="4191000"/>
            <a:ext cx="3465513" cy="2398713"/>
          </a:xfrm>
          <a:prstGeom prst="rect">
            <a:avLst/>
          </a:prstGeom>
          <a:noFill/>
          <a:ln w="9525">
            <a:noFill/>
            <a:miter lim="800000"/>
            <a:headEnd/>
            <a:tailEnd/>
          </a:ln>
        </p:spPr>
      </p:pic>
      <p:sp>
        <p:nvSpPr>
          <p:cNvPr id="108557" name="Text Box 20"/>
          <p:cNvSpPr txBox="1">
            <a:spLocks noChangeArrowheads="1"/>
          </p:cNvSpPr>
          <p:nvPr/>
        </p:nvSpPr>
        <p:spPr bwMode="auto">
          <a:xfrm>
            <a:off x="6686550" y="1066800"/>
            <a:ext cx="3219450" cy="396875"/>
          </a:xfrm>
          <a:prstGeom prst="rect">
            <a:avLst/>
          </a:prstGeom>
          <a:noFill/>
          <a:ln w="9525">
            <a:noFill/>
            <a:miter lim="800000"/>
            <a:headEnd/>
            <a:tailEnd/>
          </a:ln>
        </p:spPr>
        <p:txBody>
          <a:bodyPr>
            <a:spAutoFit/>
          </a:bodyPr>
          <a:lstStyle/>
          <a:p>
            <a:r>
              <a:rPr lang="pt-BR" sz="2000"/>
              <a:t>(</a:t>
            </a:r>
            <a:r>
              <a:rPr lang="pt-BR" sz="2000" i="1"/>
              <a:t>Eixo imaginário negativo</a:t>
            </a:r>
            <a:r>
              <a:rPr lang="pt-BR" sz="2000"/>
              <a:t>)</a:t>
            </a:r>
            <a:endParaRPr lang="pt-BR" sz="2000" i="1"/>
          </a:p>
        </p:txBody>
      </p:sp>
      <p:sp>
        <p:nvSpPr>
          <p:cNvPr id="108558" name="Line 22"/>
          <p:cNvSpPr>
            <a:spLocks noChangeShapeType="1"/>
          </p:cNvSpPr>
          <p:nvPr/>
        </p:nvSpPr>
        <p:spPr bwMode="auto">
          <a:xfrm flipV="1">
            <a:off x="8255000" y="1447800"/>
            <a:ext cx="165100" cy="762000"/>
          </a:xfrm>
          <a:prstGeom prst="line">
            <a:avLst/>
          </a:prstGeom>
          <a:noFill/>
          <a:ln w="9525">
            <a:solidFill>
              <a:schemeClr val="accent2"/>
            </a:solidFill>
            <a:round/>
            <a:headEnd/>
            <a:tailEnd type="triangle" w="lg" len="lg"/>
          </a:ln>
        </p:spPr>
        <p:txBody>
          <a:bodyPr/>
          <a:lstStyle/>
          <a:p>
            <a:endParaRPr lang="pt-BR"/>
          </a:p>
        </p:txBody>
      </p:sp>
      <p:graphicFrame>
        <p:nvGraphicFramePr>
          <p:cNvPr id="108546" name="Object 23"/>
          <p:cNvGraphicFramePr>
            <a:graphicFrameLocks noChangeAspect="1"/>
          </p:cNvGraphicFramePr>
          <p:nvPr/>
        </p:nvGraphicFramePr>
        <p:xfrm>
          <a:off x="3451225" y="3671888"/>
          <a:ext cx="1193800" cy="361950"/>
        </p:xfrm>
        <a:graphic>
          <a:graphicData uri="http://schemas.openxmlformats.org/presentationml/2006/ole">
            <mc:AlternateContent xmlns:mc="http://schemas.openxmlformats.org/markup-compatibility/2006">
              <mc:Choice xmlns:v="urn:schemas-microsoft-com:vml" Requires="v">
                <p:oleObj name="Equation" r:id="rId9" imgW="1002960" imgH="330120" progId="Equation.3">
                  <p:embed/>
                </p:oleObj>
              </mc:Choice>
              <mc:Fallback>
                <p:oleObj name="Equation" r:id="rId9" imgW="1002960" imgH="3301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1225" y="3671888"/>
                        <a:ext cx="1193800" cy="361950"/>
                      </a:xfrm>
                      <a:prstGeom prst="rect">
                        <a:avLst/>
                      </a:prstGeom>
                      <a:solidFill>
                        <a:schemeClr val="bg1"/>
                      </a:solidFill>
                    </p:spPr>
                  </p:pic>
                </p:oleObj>
              </mc:Fallback>
            </mc:AlternateContent>
          </a:graphicData>
        </a:graphic>
      </p:graphicFrame>
      <p:sp>
        <p:nvSpPr>
          <p:cNvPr id="16"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Caso 4</a:t>
            </a:r>
            <a:endParaRPr lang="pt-BR" b="1" kern="0" dirty="0">
              <a:solidFill>
                <a:srgbClr val="003300"/>
              </a:solidFill>
              <a:latin typeface="+mj-lt"/>
              <a:ea typeface="+mj-ea"/>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Matlab</a:t>
            </a:r>
            <a:r>
              <a:rPr lang="en-US" dirty="0"/>
              <a:t> x </a:t>
            </a:r>
            <a:r>
              <a:rPr lang="en-US" dirty="0" err="1"/>
              <a:t>Softwares</a:t>
            </a:r>
            <a:r>
              <a:rPr lang="en-US" dirty="0"/>
              <a:t> </a:t>
            </a:r>
            <a:r>
              <a:rPr lang="en-US" dirty="0" err="1"/>
              <a:t>Alternativos</a:t>
            </a:r>
            <a:endParaRPr lang="pt-BR" dirty="0"/>
          </a:p>
        </p:txBody>
      </p:sp>
      <p:sp>
        <p:nvSpPr>
          <p:cNvPr id="3" name="Espaço Reservado para Conteúdo 2"/>
          <p:cNvSpPr>
            <a:spLocks noGrp="1"/>
          </p:cNvSpPr>
          <p:nvPr>
            <p:ph idx="1"/>
          </p:nvPr>
        </p:nvSpPr>
        <p:spPr/>
        <p:txBody>
          <a:bodyPr/>
          <a:lstStyle/>
          <a:p>
            <a:r>
              <a:rPr lang="en-US" dirty="0"/>
              <a:t>As </a:t>
            </a:r>
            <a:r>
              <a:rPr lang="en-US" dirty="0" err="1"/>
              <a:t>vantagens</a:t>
            </a:r>
            <a:r>
              <a:rPr lang="en-US" dirty="0"/>
              <a:t> do </a:t>
            </a:r>
            <a:r>
              <a:rPr lang="en-US" dirty="0" err="1"/>
              <a:t>Matlab</a:t>
            </a:r>
            <a:r>
              <a:rPr lang="en-US" dirty="0"/>
              <a:t> </a:t>
            </a:r>
            <a:r>
              <a:rPr lang="en-US" dirty="0" err="1"/>
              <a:t>são</a:t>
            </a:r>
            <a:r>
              <a:rPr lang="en-US" dirty="0"/>
              <a:t> :</a:t>
            </a:r>
          </a:p>
          <a:p>
            <a:pPr lvl="1"/>
            <a:r>
              <a:rPr lang="en-US" dirty="0" err="1"/>
              <a:t>Integração</a:t>
            </a:r>
            <a:r>
              <a:rPr lang="en-US" dirty="0"/>
              <a:t> dos </a:t>
            </a:r>
            <a:r>
              <a:rPr lang="en-US" dirty="0" err="1"/>
              <a:t>distintos</a:t>
            </a:r>
            <a:r>
              <a:rPr lang="en-US" dirty="0"/>
              <a:t> </a:t>
            </a:r>
            <a:r>
              <a:rPr lang="en-US" dirty="0" err="1"/>
              <a:t>pacotes</a:t>
            </a:r>
            <a:endParaRPr lang="en-US" dirty="0"/>
          </a:p>
          <a:p>
            <a:pPr lvl="1"/>
            <a:r>
              <a:rPr lang="en-US" dirty="0"/>
              <a:t>Software </a:t>
            </a:r>
            <a:r>
              <a:rPr lang="en-US" dirty="0" err="1"/>
              <a:t>profissional</a:t>
            </a:r>
            <a:r>
              <a:rPr lang="en-US" dirty="0"/>
              <a:t>, </a:t>
            </a:r>
            <a:r>
              <a:rPr lang="en-US" dirty="0" err="1"/>
              <a:t>padrão</a:t>
            </a:r>
            <a:r>
              <a:rPr lang="en-US" dirty="0"/>
              <a:t> de </a:t>
            </a:r>
            <a:r>
              <a:rPr lang="en-US" dirty="0" err="1"/>
              <a:t>mercado</a:t>
            </a:r>
            <a:r>
              <a:rPr lang="en-US" dirty="0"/>
              <a:t> </a:t>
            </a:r>
            <a:r>
              <a:rPr lang="en-US" dirty="0" err="1"/>
              <a:t>na</a:t>
            </a:r>
            <a:r>
              <a:rPr lang="en-US" dirty="0"/>
              <a:t> </a:t>
            </a:r>
            <a:r>
              <a:rPr lang="en-US" dirty="0" err="1"/>
              <a:t>área</a:t>
            </a:r>
            <a:r>
              <a:rPr lang="en-US" dirty="0"/>
              <a:t> de </a:t>
            </a:r>
            <a:r>
              <a:rPr lang="en-US" dirty="0" err="1"/>
              <a:t>engenharia</a:t>
            </a:r>
            <a:endParaRPr lang="en-US" dirty="0"/>
          </a:p>
          <a:p>
            <a:pPr lvl="1"/>
            <a:endParaRPr lang="en-US" dirty="0"/>
          </a:p>
          <a:p>
            <a:r>
              <a:rPr lang="en-US" dirty="0"/>
              <a:t>As </a:t>
            </a:r>
            <a:r>
              <a:rPr lang="en-US" dirty="0" err="1"/>
              <a:t>vantagens</a:t>
            </a:r>
            <a:r>
              <a:rPr lang="en-US" dirty="0"/>
              <a:t> dos </a:t>
            </a:r>
            <a:r>
              <a:rPr lang="en-US" dirty="0" err="1"/>
              <a:t>softwares</a:t>
            </a:r>
            <a:r>
              <a:rPr lang="en-US" dirty="0"/>
              <a:t> </a:t>
            </a:r>
            <a:r>
              <a:rPr lang="en-US" dirty="0" err="1"/>
              <a:t>alternativos</a:t>
            </a:r>
            <a:r>
              <a:rPr lang="en-US" dirty="0"/>
              <a:t> </a:t>
            </a:r>
            <a:r>
              <a:rPr lang="en-US" dirty="0" err="1"/>
              <a:t>são</a:t>
            </a:r>
            <a:r>
              <a:rPr lang="en-US" dirty="0"/>
              <a:t> :</a:t>
            </a:r>
          </a:p>
          <a:p>
            <a:pPr lvl="1"/>
            <a:r>
              <a:rPr lang="en-US" dirty="0" err="1"/>
              <a:t>Custo</a:t>
            </a:r>
            <a:r>
              <a:rPr lang="en-US" dirty="0"/>
              <a:t> zero</a:t>
            </a:r>
          </a:p>
          <a:p>
            <a:pPr lvl="1"/>
            <a:r>
              <a:rPr lang="en-US" dirty="0" err="1"/>
              <a:t>Similaridade</a:t>
            </a:r>
            <a:r>
              <a:rPr lang="en-US" dirty="0"/>
              <a:t> com </a:t>
            </a:r>
            <a:r>
              <a:rPr lang="en-US" dirty="0" err="1"/>
              <a:t>os</a:t>
            </a:r>
            <a:r>
              <a:rPr lang="en-US" dirty="0"/>
              <a:t> </a:t>
            </a:r>
            <a:r>
              <a:rPr lang="en-US" dirty="0" err="1"/>
              <a:t>pacotes</a:t>
            </a:r>
            <a:r>
              <a:rPr lang="en-US" dirty="0"/>
              <a:t> </a:t>
            </a:r>
            <a:r>
              <a:rPr lang="en-US" dirty="0" err="1"/>
              <a:t>Matlab</a:t>
            </a:r>
            <a:endParaRPr lang="en-US" dirty="0"/>
          </a:p>
          <a:p>
            <a:pPr lvl="1"/>
            <a:r>
              <a:rPr lang="en-US" b="1" dirty="0" err="1"/>
              <a:t>Baixos</a:t>
            </a:r>
            <a:r>
              <a:rPr lang="en-US" b="1" dirty="0"/>
              <a:t> </a:t>
            </a:r>
            <a:r>
              <a:rPr lang="en-US" b="1" dirty="0" err="1"/>
              <a:t>requisitos</a:t>
            </a:r>
            <a:r>
              <a:rPr lang="en-US" b="1" dirty="0"/>
              <a:t> de hardware</a:t>
            </a:r>
          </a:p>
          <a:p>
            <a:pPr lvl="1"/>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ox(in)">
                                      <p:cBhvr>
                                        <p:cTn id="21" dur="500"/>
                                        <p:tgtEl>
                                          <p:spTgt spid="3">
                                            <p:txEl>
                                              <p:pRg st="5" end="5"/>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ox(in)">
                                      <p:cBhvr>
                                        <p:cTn id="24" dur="500"/>
                                        <p:tgtEl>
                                          <p:spTgt spid="3">
                                            <p:txEl>
                                              <p:pRg st="6" end="6"/>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ox(in)">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13.6</a:t>
            </a:r>
            <a:endParaRPr lang="pt-BR" dirty="0"/>
          </a:p>
        </p:txBody>
      </p:sp>
      <p:sp>
        <p:nvSpPr>
          <p:cNvPr id="3" name="Espaço Reservado para Conteúdo 2"/>
          <p:cNvSpPr>
            <a:spLocks noGrp="1"/>
          </p:cNvSpPr>
          <p:nvPr>
            <p:ph idx="1"/>
          </p:nvPr>
        </p:nvSpPr>
        <p:spPr/>
        <p:txBody>
          <a:bodyPr/>
          <a:lstStyle/>
          <a:p>
            <a:r>
              <a:rPr lang="en-US" dirty="0"/>
              <a:t>Determine a F(z) do </a:t>
            </a:r>
            <a:r>
              <a:rPr lang="en-US" dirty="0" err="1"/>
              <a:t>sistema</a:t>
            </a:r>
            <a:r>
              <a:rPr lang="en-US" dirty="0"/>
              <a:t> </a:t>
            </a:r>
            <a:r>
              <a:rPr lang="en-US" dirty="0" err="1"/>
              <a:t>completo</a:t>
            </a:r>
            <a:r>
              <a:rPr lang="en-US" dirty="0"/>
              <a:t>, com T=0,1 </a:t>
            </a:r>
            <a:r>
              <a:rPr lang="en-US" dirty="0" err="1"/>
              <a:t>seg</a:t>
            </a:r>
            <a:r>
              <a:rPr lang="en-US" dirty="0"/>
              <a:t>. . </a:t>
            </a:r>
            <a:r>
              <a:rPr lang="en-US" dirty="0" err="1"/>
              <a:t>Em</a:t>
            </a:r>
            <a:r>
              <a:rPr lang="en-US" dirty="0"/>
              <a:t> </a:t>
            </a:r>
            <a:r>
              <a:rPr lang="en-US" dirty="0" err="1"/>
              <a:t>seguida</a:t>
            </a:r>
            <a:r>
              <a:rPr lang="en-US" dirty="0"/>
              <a:t> determine se o </a:t>
            </a:r>
            <a:r>
              <a:rPr lang="en-US" dirty="0" err="1"/>
              <a:t>sistema</a:t>
            </a:r>
            <a:r>
              <a:rPr lang="en-US" dirty="0"/>
              <a:t> é </a:t>
            </a:r>
            <a:r>
              <a:rPr lang="en-US" dirty="0" err="1"/>
              <a:t>estável</a:t>
            </a:r>
            <a:r>
              <a:rPr lang="en-US" dirty="0"/>
              <a:t> com K=20 e K=100. G(s)=27/(s(s+27))</a:t>
            </a:r>
          </a:p>
          <a:p>
            <a:r>
              <a:rPr lang="en-US" dirty="0" err="1"/>
              <a:t>Fazemos</a:t>
            </a:r>
            <a:r>
              <a:rPr lang="en-US" dirty="0"/>
              <a:t> :</a:t>
            </a:r>
          </a:p>
          <a:p>
            <a:pPr lvl="1"/>
            <a:r>
              <a:rPr lang="en-US" dirty="0"/>
              <a:t> num=[27]; den=poly([0 27]); GH=</a:t>
            </a:r>
            <a:r>
              <a:rPr lang="en-US" dirty="0" err="1"/>
              <a:t>tf</a:t>
            </a:r>
            <a:r>
              <a:rPr lang="en-US" dirty="0"/>
              <a:t>(</a:t>
            </a:r>
            <a:r>
              <a:rPr lang="en-US" dirty="0" err="1"/>
              <a:t>num,den</a:t>
            </a:r>
            <a:r>
              <a:rPr lang="en-US" dirty="0"/>
              <a:t>);</a:t>
            </a:r>
          </a:p>
          <a:p>
            <a:pPr lvl="1"/>
            <a:r>
              <a:rPr lang="en-US" dirty="0"/>
              <a:t> GHz = c2d(GH,0.1,’zoh’); </a:t>
            </a:r>
            <a:r>
              <a:rPr lang="en-US" dirty="0" err="1"/>
              <a:t>rlocus</a:t>
            </a:r>
            <a:r>
              <a:rPr lang="en-US" dirty="0"/>
              <a:t>(GHz);</a:t>
            </a:r>
          </a:p>
          <a:p>
            <a:r>
              <a:rPr lang="en-US" dirty="0" err="1"/>
              <a:t>Procurando</a:t>
            </a:r>
            <a:r>
              <a:rPr lang="en-US" dirty="0"/>
              <a:t> no </a:t>
            </a:r>
            <a:r>
              <a:rPr lang="en-US" dirty="0" err="1"/>
              <a:t>gráfico</a:t>
            </a:r>
            <a:r>
              <a:rPr lang="en-US" dirty="0"/>
              <a:t> ( </a:t>
            </a:r>
            <a:r>
              <a:rPr lang="en-US" dirty="0" err="1"/>
              <a:t>próximo</a:t>
            </a:r>
            <a:r>
              <a:rPr lang="en-US" dirty="0"/>
              <a:t> slide ) o </a:t>
            </a:r>
            <a:r>
              <a:rPr lang="en-US" dirty="0" err="1"/>
              <a:t>ponto</a:t>
            </a:r>
            <a:r>
              <a:rPr lang="en-US" dirty="0"/>
              <a:t> de </a:t>
            </a:r>
            <a:r>
              <a:rPr lang="en-US" dirty="0" err="1"/>
              <a:t>cruzamento</a:t>
            </a:r>
            <a:r>
              <a:rPr lang="en-US" dirty="0"/>
              <a:t> do </a:t>
            </a:r>
            <a:r>
              <a:rPr lang="en-US" dirty="0" err="1"/>
              <a:t>rootlocus</a:t>
            </a:r>
            <a:r>
              <a:rPr lang="en-US" dirty="0"/>
              <a:t> com o </a:t>
            </a:r>
            <a:r>
              <a:rPr lang="en-US" dirty="0" err="1"/>
              <a:t>círculo</a:t>
            </a:r>
            <a:r>
              <a:rPr lang="en-US" dirty="0"/>
              <a:t> </a:t>
            </a:r>
            <a:r>
              <a:rPr lang="en-US" dirty="0" err="1"/>
              <a:t>unitário</a:t>
            </a:r>
            <a:r>
              <a:rPr lang="en-US" dirty="0"/>
              <a:t> </a:t>
            </a:r>
            <a:r>
              <a:rPr lang="en-US" dirty="0" err="1"/>
              <a:t>encontramos</a:t>
            </a:r>
            <a:r>
              <a:rPr lang="en-US" dirty="0"/>
              <a:t> o </a:t>
            </a:r>
            <a:r>
              <a:rPr lang="en-US" dirty="0" err="1"/>
              <a:t>ganho</a:t>
            </a:r>
            <a:r>
              <a:rPr lang="en-US" dirty="0"/>
              <a:t> </a:t>
            </a:r>
            <a:r>
              <a:rPr lang="en-US" dirty="0" err="1"/>
              <a:t>limite</a:t>
            </a:r>
            <a:r>
              <a:rPr lang="en-US" dirty="0"/>
              <a:t>.</a:t>
            </a:r>
            <a:endParaRPr lang="pt-BR" dirty="0"/>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ext Box 3"/>
          <p:cNvSpPr txBox="1">
            <a:spLocks noChangeArrowheads="1"/>
          </p:cNvSpPr>
          <p:nvPr/>
        </p:nvSpPr>
        <p:spPr bwMode="auto">
          <a:xfrm>
            <a:off x="330200" y="990600"/>
            <a:ext cx="1752600" cy="523875"/>
          </a:xfrm>
          <a:prstGeom prst="rect">
            <a:avLst/>
          </a:prstGeom>
          <a:noFill/>
          <a:ln w="9525">
            <a:noFill/>
            <a:miter lim="800000"/>
            <a:headEnd/>
            <a:tailEnd/>
          </a:ln>
        </p:spPr>
        <p:txBody>
          <a:bodyPr wrap="none">
            <a:spAutoFit/>
          </a:bodyPr>
          <a:lstStyle/>
          <a:p>
            <a:r>
              <a:rPr lang="pt-BR" sz="2800">
                <a:sym typeface="Wingdings" pitchFamily="2" charset="2"/>
              </a:rPr>
              <a:t> </a:t>
            </a:r>
            <a:r>
              <a:rPr lang="pt-BR" sz="2800" b="1" u="sng">
                <a:sym typeface="Wingdings" pitchFamily="2" charset="2"/>
              </a:rPr>
              <a:t>Caso 5</a:t>
            </a:r>
            <a:r>
              <a:rPr lang="pt-BR" sz="2800">
                <a:sym typeface="Wingdings" pitchFamily="2" charset="2"/>
              </a:rPr>
              <a:t>:</a:t>
            </a:r>
            <a:endParaRPr lang="pt-BR" sz="2800"/>
          </a:p>
        </p:txBody>
      </p:sp>
      <p:sp>
        <p:nvSpPr>
          <p:cNvPr id="118786" name="Text Box 4"/>
          <p:cNvSpPr txBox="1">
            <a:spLocks noChangeArrowheads="1"/>
          </p:cNvSpPr>
          <p:nvPr/>
        </p:nvSpPr>
        <p:spPr bwMode="auto">
          <a:xfrm>
            <a:off x="5022850" y="1000125"/>
            <a:ext cx="625475" cy="523875"/>
          </a:xfrm>
          <a:prstGeom prst="rect">
            <a:avLst/>
          </a:prstGeom>
          <a:noFill/>
          <a:ln w="9525">
            <a:noFill/>
            <a:miter lim="800000"/>
            <a:headEnd/>
            <a:tailEnd/>
          </a:ln>
        </p:spPr>
        <p:txBody>
          <a:bodyPr wrap="none">
            <a:spAutoFit/>
          </a:bodyPr>
          <a:lstStyle/>
          <a:p>
            <a:r>
              <a:rPr lang="pt-BR" sz="2800">
                <a:sym typeface="Wingdings" pitchFamily="2" charset="2"/>
              </a:rPr>
              <a:t> </a:t>
            </a:r>
            <a:endParaRPr lang="pt-BR" sz="2800"/>
          </a:p>
        </p:txBody>
      </p:sp>
      <p:pic>
        <p:nvPicPr>
          <p:cNvPr id="118787" name="Picture 13"/>
          <p:cNvPicPr>
            <a:picLocks noChangeAspect="1" noChangeArrowheads="1"/>
          </p:cNvPicPr>
          <p:nvPr/>
        </p:nvPicPr>
        <p:blipFill>
          <a:blip r:embed="rId2"/>
          <a:srcRect/>
          <a:stretch>
            <a:fillRect/>
          </a:stretch>
        </p:blipFill>
        <p:spPr bwMode="auto">
          <a:xfrm>
            <a:off x="2393950" y="1066800"/>
            <a:ext cx="2517775" cy="390525"/>
          </a:xfrm>
          <a:prstGeom prst="rect">
            <a:avLst/>
          </a:prstGeom>
          <a:noFill/>
          <a:ln w="9525">
            <a:noFill/>
            <a:miter lim="800000"/>
            <a:headEnd/>
            <a:tailEnd/>
          </a:ln>
        </p:spPr>
      </p:pic>
      <p:pic>
        <p:nvPicPr>
          <p:cNvPr id="118788" name="Picture 14"/>
          <p:cNvPicPr>
            <a:picLocks noChangeAspect="1" noChangeArrowheads="1"/>
          </p:cNvPicPr>
          <p:nvPr/>
        </p:nvPicPr>
        <p:blipFill>
          <a:blip r:embed="rId3"/>
          <a:srcRect/>
          <a:stretch>
            <a:fillRect/>
          </a:stretch>
        </p:blipFill>
        <p:spPr bwMode="auto">
          <a:xfrm>
            <a:off x="577850" y="1752600"/>
            <a:ext cx="5551488" cy="581025"/>
          </a:xfrm>
          <a:prstGeom prst="rect">
            <a:avLst/>
          </a:prstGeom>
          <a:noFill/>
          <a:ln w="9525">
            <a:noFill/>
            <a:miter lim="800000"/>
            <a:headEnd/>
            <a:tailEnd/>
          </a:ln>
        </p:spPr>
      </p:pic>
      <p:pic>
        <p:nvPicPr>
          <p:cNvPr id="118789" name="Picture 15"/>
          <p:cNvPicPr>
            <a:picLocks noChangeAspect="1" noChangeArrowheads="1"/>
          </p:cNvPicPr>
          <p:nvPr/>
        </p:nvPicPr>
        <p:blipFill>
          <a:blip r:embed="rId4"/>
          <a:srcRect/>
          <a:stretch>
            <a:fillRect/>
          </a:stretch>
        </p:blipFill>
        <p:spPr bwMode="auto">
          <a:xfrm>
            <a:off x="577850" y="2362200"/>
            <a:ext cx="3178175" cy="438150"/>
          </a:xfrm>
          <a:prstGeom prst="rect">
            <a:avLst/>
          </a:prstGeom>
          <a:noFill/>
          <a:ln w="9525">
            <a:noFill/>
            <a:miter lim="800000"/>
            <a:headEnd/>
            <a:tailEnd/>
          </a:ln>
        </p:spPr>
      </p:pic>
      <p:pic>
        <p:nvPicPr>
          <p:cNvPr id="118790" name="Picture 17"/>
          <p:cNvPicPr>
            <a:picLocks noChangeAspect="1" noChangeArrowheads="1"/>
          </p:cNvPicPr>
          <p:nvPr/>
        </p:nvPicPr>
        <p:blipFill>
          <a:blip r:embed="rId5"/>
          <a:srcRect r="4050"/>
          <a:stretch>
            <a:fillRect/>
          </a:stretch>
        </p:blipFill>
        <p:spPr bwMode="auto">
          <a:xfrm>
            <a:off x="4276725" y="2438400"/>
            <a:ext cx="5546725" cy="4000500"/>
          </a:xfrm>
          <a:prstGeom prst="rect">
            <a:avLst/>
          </a:prstGeom>
          <a:noFill/>
          <a:ln w="9525">
            <a:noFill/>
            <a:miter lim="800000"/>
            <a:headEnd/>
            <a:tailEnd/>
          </a:ln>
        </p:spPr>
      </p:pic>
      <p:pic>
        <p:nvPicPr>
          <p:cNvPr id="118791" name="Picture 16"/>
          <p:cNvPicPr>
            <a:picLocks noChangeAspect="1" noChangeArrowheads="1"/>
          </p:cNvPicPr>
          <p:nvPr/>
        </p:nvPicPr>
        <p:blipFill>
          <a:blip r:embed="rId6"/>
          <a:srcRect/>
          <a:stretch>
            <a:fillRect/>
          </a:stretch>
        </p:blipFill>
        <p:spPr bwMode="auto">
          <a:xfrm>
            <a:off x="577850" y="3200400"/>
            <a:ext cx="3879850" cy="866775"/>
          </a:xfrm>
          <a:prstGeom prst="rect">
            <a:avLst/>
          </a:prstGeom>
          <a:noFill/>
          <a:ln w="9525">
            <a:noFill/>
            <a:miter lim="800000"/>
            <a:headEnd/>
            <a:tailEnd/>
          </a:ln>
        </p:spPr>
      </p:pic>
      <p:sp>
        <p:nvSpPr>
          <p:cNvPr id="118792" name="Text Box 5"/>
          <p:cNvSpPr txBox="1">
            <a:spLocks noChangeArrowheads="1"/>
          </p:cNvSpPr>
          <p:nvPr/>
        </p:nvSpPr>
        <p:spPr bwMode="auto">
          <a:xfrm>
            <a:off x="412750" y="4953000"/>
            <a:ext cx="4457700" cy="1158875"/>
          </a:xfrm>
          <a:prstGeom prst="rect">
            <a:avLst/>
          </a:prstGeom>
          <a:noFill/>
          <a:ln w="9525">
            <a:noFill/>
            <a:miter lim="800000"/>
            <a:headEnd/>
            <a:tailEnd/>
          </a:ln>
        </p:spPr>
        <p:txBody>
          <a:bodyPr>
            <a:spAutoFit/>
          </a:bodyPr>
          <a:lstStyle/>
          <a:p>
            <a:pPr>
              <a:spcBef>
                <a:spcPct val="50000"/>
              </a:spcBef>
            </a:pPr>
            <a:r>
              <a:rPr lang="pt-BR" sz="2000" u="sng">
                <a:latin typeface="Arial" charset="0"/>
              </a:rPr>
              <a:t>Exemplo Matlab</a:t>
            </a:r>
            <a:r>
              <a:rPr lang="pt-BR" sz="2000">
                <a:latin typeface="Arial" charset="0"/>
              </a:rPr>
              <a:t>:</a:t>
            </a:r>
          </a:p>
          <a:p>
            <a:pPr>
              <a:spcBef>
                <a:spcPct val="50000"/>
              </a:spcBef>
            </a:pPr>
            <a:r>
              <a:rPr lang="pt-BR" sz="2000">
                <a:latin typeface="Courier New" pitchFamily="49" charset="0"/>
              </a:rPr>
              <a:t>f5=tf(1,[1 0 0 0]); %n=3 figure;nyquist(f5);</a:t>
            </a:r>
          </a:p>
        </p:txBody>
      </p:sp>
      <p:sp>
        <p:nvSpPr>
          <p:cNvPr id="11"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Caso 5</a:t>
            </a:r>
            <a:endParaRPr lang="pt-BR" b="1" kern="0" dirty="0">
              <a:solidFill>
                <a:srgbClr val="003300"/>
              </a:solidFill>
              <a:latin typeface="+mj-lt"/>
              <a:ea typeface="+mj-ea"/>
              <a:cs typeface="+mj-cs"/>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ext Box 2"/>
          <p:cNvSpPr txBox="1">
            <a:spLocks noChangeArrowheads="1"/>
          </p:cNvSpPr>
          <p:nvPr/>
        </p:nvSpPr>
        <p:spPr bwMode="auto">
          <a:xfrm>
            <a:off x="330200" y="990600"/>
            <a:ext cx="2073275" cy="523875"/>
          </a:xfrm>
          <a:prstGeom prst="rect">
            <a:avLst/>
          </a:prstGeom>
          <a:noFill/>
          <a:ln w="9525">
            <a:noFill/>
            <a:miter lim="800000"/>
            <a:headEnd/>
            <a:tailEnd/>
          </a:ln>
        </p:spPr>
        <p:txBody>
          <a:bodyPr wrap="none">
            <a:spAutoFit/>
          </a:bodyPr>
          <a:lstStyle/>
          <a:p>
            <a:r>
              <a:rPr lang="pt-BR" sz="2800">
                <a:sym typeface="Wingdings" pitchFamily="2" charset="2"/>
              </a:rPr>
              <a:t> </a:t>
            </a:r>
            <a:r>
              <a:rPr lang="pt-BR" sz="2800" b="1" u="sng">
                <a:sym typeface="Wingdings" pitchFamily="2" charset="2"/>
              </a:rPr>
              <a:t>Caso 5-b</a:t>
            </a:r>
            <a:r>
              <a:rPr lang="pt-BR" sz="2800">
                <a:sym typeface="Wingdings" pitchFamily="2" charset="2"/>
              </a:rPr>
              <a:t>:</a:t>
            </a:r>
            <a:endParaRPr lang="pt-BR" sz="2800"/>
          </a:p>
        </p:txBody>
      </p:sp>
      <p:sp>
        <p:nvSpPr>
          <p:cNvPr id="119810" name="Text Box 3"/>
          <p:cNvSpPr txBox="1">
            <a:spLocks noChangeArrowheads="1"/>
          </p:cNvSpPr>
          <p:nvPr/>
        </p:nvSpPr>
        <p:spPr bwMode="auto">
          <a:xfrm>
            <a:off x="5022850" y="1000125"/>
            <a:ext cx="625475" cy="523875"/>
          </a:xfrm>
          <a:prstGeom prst="rect">
            <a:avLst/>
          </a:prstGeom>
          <a:noFill/>
          <a:ln w="9525">
            <a:noFill/>
            <a:miter lim="800000"/>
            <a:headEnd/>
            <a:tailEnd/>
          </a:ln>
        </p:spPr>
        <p:txBody>
          <a:bodyPr wrap="none">
            <a:spAutoFit/>
          </a:bodyPr>
          <a:lstStyle/>
          <a:p>
            <a:r>
              <a:rPr lang="pt-BR" sz="2800">
                <a:sym typeface="Wingdings" pitchFamily="2" charset="2"/>
              </a:rPr>
              <a:t> </a:t>
            </a:r>
            <a:endParaRPr lang="pt-BR" sz="2800"/>
          </a:p>
        </p:txBody>
      </p:sp>
      <p:pic>
        <p:nvPicPr>
          <p:cNvPr id="119811" name="Picture 4"/>
          <p:cNvPicPr>
            <a:picLocks noChangeAspect="1" noChangeArrowheads="1"/>
          </p:cNvPicPr>
          <p:nvPr/>
        </p:nvPicPr>
        <p:blipFill>
          <a:blip r:embed="rId2"/>
          <a:srcRect/>
          <a:stretch>
            <a:fillRect/>
          </a:stretch>
        </p:blipFill>
        <p:spPr bwMode="auto">
          <a:xfrm>
            <a:off x="2600325" y="1066800"/>
            <a:ext cx="2517775" cy="390525"/>
          </a:xfrm>
          <a:prstGeom prst="rect">
            <a:avLst/>
          </a:prstGeom>
          <a:noFill/>
          <a:ln w="9525">
            <a:noFill/>
            <a:miter lim="800000"/>
            <a:headEnd/>
            <a:tailEnd/>
          </a:ln>
        </p:spPr>
      </p:pic>
      <p:sp>
        <p:nvSpPr>
          <p:cNvPr id="119812" name="Text Box 9"/>
          <p:cNvSpPr txBox="1">
            <a:spLocks noChangeArrowheads="1"/>
          </p:cNvSpPr>
          <p:nvPr/>
        </p:nvSpPr>
        <p:spPr bwMode="auto">
          <a:xfrm>
            <a:off x="330200" y="1676400"/>
            <a:ext cx="4457700" cy="1158875"/>
          </a:xfrm>
          <a:prstGeom prst="rect">
            <a:avLst/>
          </a:prstGeom>
          <a:noFill/>
          <a:ln w="9525">
            <a:noFill/>
            <a:miter lim="800000"/>
            <a:headEnd/>
            <a:tailEnd/>
          </a:ln>
        </p:spPr>
        <p:txBody>
          <a:bodyPr>
            <a:spAutoFit/>
          </a:bodyPr>
          <a:lstStyle/>
          <a:p>
            <a:pPr>
              <a:spcBef>
                <a:spcPct val="50000"/>
              </a:spcBef>
            </a:pPr>
            <a:r>
              <a:rPr lang="pt-BR" sz="2000" u="sng">
                <a:latin typeface="Arial" charset="0"/>
              </a:rPr>
              <a:t>Exemplo Matlab</a:t>
            </a:r>
            <a:r>
              <a:rPr lang="pt-BR" sz="2000">
                <a:latin typeface="Arial" charset="0"/>
              </a:rPr>
              <a:t>:</a:t>
            </a:r>
          </a:p>
          <a:p>
            <a:pPr>
              <a:spcBef>
                <a:spcPct val="50000"/>
              </a:spcBef>
            </a:pPr>
            <a:r>
              <a:rPr lang="pt-BR" sz="2000">
                <a:latin typeface="Courier New" pitchFamily="49" charset="0"/>
              </a:rPr>
              <a:t>f5b=tf([1 0],1); %n=-1 figure;nyquist(f5b);</a:t>
            </a:r>
          </a:p>
        </p:txBody>
      </p:sp>
      <p:sp>
        <p:nvSpPr>
          <p:cNvPr id="119813" name="Text Box 11"/>
          <p:cNvSpPr txBox="1">
            <a:spLocks noChangeArrowheads="1"/>
          </p:cNvSpPr>
          <p:nvPr/>
        </p:nvSpPr>
        <p:spPr bwMode="auto">
          <a:xfrm>
            <a:off x="5843588" y="984250"/>
            <a:ext cx="4106862" cy="584200"/>
          </a:xfrm>
          <a:prstGeom prst="rect">
            <a:avLst/>
          </a:prstGeom>
          <a:noFill/>
          <a:ln w="9525">
            <a:noFill/>
            <a:miter lim="800000"/>
            <a:headEnd/>
            <a:tailEnd/>
          </a:ln>
        </p:spPr>
        <p:txBody>
          <a:bodyPr wrap="none">
            <a:spAutoFit/>
          </a:bodyPr>
          <a:lstStyle/>
          <a:p>
            <a:r>
              <a:rPr lang="pt-BR" i="1"/>
              <a:t>n</a:t>
            </a:r>
            <a:r>
              <a:rPr lang="pt-BR"/>
              <a:t> = – 1 </a:t>
            </a:r>
            <a:r>
              <a:rPr lang="pt-BR">
                <a:sym typeface="Symbol" pitchFamily="18" charset="2"/>
              </a:rPr>
              <a:t> </a:t>
            </a:r>
            <a:r>
              <a:rPr lang="pt-BR" i="1">
                <a:sym typeface="Symbol" pitchFamily="18" charset="2"/>
              </a:rPr>
              <a:t>G</a:t>
            </a:r>
            <a:r>
              <a:rPr lang="pt-BR">
                <a:sym typeface="Symbol" pitchFamily="18" charset="2"/>
              </a:rPr>
              <a:t>(</a:t>
            </a:r>
            <a:r>
              <a:rPr lang="pt-BR" i="1">
                <a:sym typeface="Symbol" pitchFamily="18" charset="2"/>
              </a:rPr>
              <a:t>s</a:t>
            </a:r>
            <a:r>
              <a:rPr lang="pt-BR">
                <a:sym typeface="Symbol" pitchFamily="18" charset="2"/>
              </a:rPr>
              <a:t>)</a:t>
            </a:r>
            <a:r>
              <a:rPr lang="pt-BR" i="1">
                <a:sym typeface="Symbol" pitchFamily="18" charset="2"/>
              </a:rPr>
              <a:t>H</a:t>
            </a:r>
            <a:r>
              <a:rPr lang="pt-BR">
                <a:sym typeface="Symbol" pitchFamily="18" charset="2"/>
              </a:rPr>
              <a:t>(</a:t>
            </a:r>
            <a:r>
              <a:rPr lang="pt-BR" i="1">
                <a:sym typeface="Symbol" pitchFamily="18" charset="2"/>
              </a:rPr>
              <a:t>s</a:t>
            </a:r>
            <a:r>
              <a:rPr lang="pt-BR">
                <a:sym typeface="Symbol" pitchFamily="18" charset="2"/>
              </a:rPr>
              <a:t>) = </a:t>
            </a:r>
            <a:r>
              <a:rPr lang="pt-BR" i="1">
                <a:sym typeface="Symbol" pitchFamily="18" charset="2"/>
              </a:rPr>
              <a:t>s</a:t>
            </a:r>
            <a:r>
              <a:rPr lang="pt-BR"/>
              <a:t> </a:t>
            </a:r>
          </a:p>
        </p:txBody>
      </p:sp>
      <p:sp>
        <p:nvSpPr>
          <p:cNvPr id="119814" name="Text Box 13"/>
          <p:cNvSpPr txBox="1">
            <a:spLocks noChangeArrowheads="1"/>
          </p:cNvSpPr>
          <p:nvPr/>
        </p:nvSpPr>
        <p:spPr bwMode="auto">
          <a:xfrm>
            <a:off x="6273800" y="1828800"/>
            <a:ext cx="2730500" cy="400050"/>
          </a:xfrm>
          <a:prstGeom prst="rect">
            <a:avLst/>
          </a:prstGeom>
          <a:noFill/>
          <a:ln w="9525">
            <a:noFill/>
            <a:miter lim="800000"/>
            <a:headEnd/>
            <a:tailEnd/>
          </a:ln>
        </p:spPr>
        <p:txBody>
          <a:bodyPr wrap="none">
            <a:spAutoFit/>
          </a:bodyPr>
          <a:lstStyle/>
          <a:p>
            <a:r>
              <a:rPr lang="pt-BR" sz="2000" i="1"/>
              <a:t>Eixo imaginário positivo</a:t>
            </a:r>
          </a:p>
        </p:txBody>
      </p:sp>
      <p:sp>
        <p:nvSpPr>
          <p:cNvPr id="119815" name="Line 14"/>
          <p:cNvSpPr>
            <a:spLocks noChangeShapeType="1"/>
          </p:cNvSpPr>
          <p:nvPr/>
        </p:nvSpPr>
        <p:spPr bwMode="auto">
          <a:xfrm flipH="1">
            <a:off x="8007350" y="1447800"/>
            <a:ext cx="742950" cy="381000"/>
          </a:xfrm>
          <a:prstGeom prst="line">
            <a:avLst/>
          </a:prstGeom>
          <a:noFill/>
          <a:ln w="9525">
            <a:solidFill>
              <a:schemeClr val="tx1"/>
            </a:solidFill>
            <a:round/>
            <a:headEnd/>
            <a:tailEnd type="triangle" w="lg" len="lg"/>
          </a:ln>
        </p:spPr>
        <p:txBody>
          <a:bodyPr/>
          <a:lstStyle/>
          <a:p>
            <a:endParaRPr lang="pt-BR"/>
          </a:p>
        </p:txBody>
      </p:sp>
      <p:pic>
        <p:nvPicPr>
          <p:cNvPr id="119816" name="Picture 15"/>
          <p:cNvPicPr>
            <a:picLocks noChangeAspect="1" noChangeArrowheads="1"/>
          </p:cNvPicPr>
          <p:nvPr/>
        </p:nvPicPr>
        <p:blipFill>
          <a:blip r:embed="rId3"/>
          <a:srcRect l="5852" t="4498" r="5852" b="1799"/>
          <a:stretch>
            <a:fillRect/>
          </a:stretch>
        </p:blipFill>
        <p:spPr bwMode="auto">
          <a:xfrm>
            <a:off x="2287588" y="2955925"/>
            <a:ext cx="5884862" cy="3749675"/>
          </a:xfrm>
          <a:prstGeom prst="rect">
            <a:avLst/>
          </a:prstGeom>
          <a:noFill/>
          <a:ln w="9525">
            <a:noFill/>
            <a:miter lim="800000"/>
            <a:headEnd/>
            <a:tailEnd/>
          </a:ln>
        </p:spPr>
      </p:pic>
      <p:sp>
        <p:nvSpPr>
          <p:cNvPr id="11"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Caso 5</a:t>
            </a:r>
            <a:endParaRPr lang="pt-BR" b="1" kern="0" dirty="0">
              <a:solidFill>
                <a:srgbClr val="003300"/>
              </a:solidFill>
              <a:latin typeface="+mj-lt"/>
              <a:ea typeface="+mj-ea"/>
              <a:cs typeface="+mj-cs"/>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ext Box 3"/>
          <p:cNvSpPr txBox="1">
            <a:spLocks noChangeArrowheads="1"/>
          </p:cNvSpPr>
          <p:nvPr/>
        </p:nvSpPr>
        <p:spPr bwMode="auto">
          <a:xfrm>
            <a:off x="330200" y="990600"/>
            <a:ext cx="1752600" cy="523875"/>
          </a:xfrm>
          <a:prstGeom prst="rect">
            <a:avLst/>
          </a:prstGeom>
          <a:noFill/>
          <a:ln w="9525">
            <a:noFill/>
            <a:miter lim="800000"/>
            <a:headEnd/>
            <a:tailEnd/>
          </a:ln>
        </p:spPr>
        <p:txBody>
          <a:bodyPr wrap="none">
            <a:spAutoFit/>
          </a:bodyPr>
          <a:lstStyle/>
          <a:p>
            <a:r>
              <a:rPr lang="pt-BR" sz="2800">
                <a:sym typeface="Wingdings" pitchFamily="2" charset="2"/>
              </a:rPr>
              <a:t> </a:t>
            </a:r>
            <a:r>
              <a:rPr lang="pt-BR" sz="2800" b="1" u="sng">
                <a:sym typeface="Wingdings" pitchFamily="2" charset="2"/>
              </a:rPr>
              <a:t>Caso 6</a:t>
            </a:r>
            <a:r>
              <a:rPr lang="pt-BR" sz="2800">
                <a:sym typeface="Wingdings" pitchFamily="2" charset="2"/>
              </a:rPr>
              <a:t>:</a:t>
            </a:r>
            <a:endParaRPr lang="pt-BR" sz="2800"/>
          </a:p>
        </p:txBody>
      </p:sp>
      <p:sp>
        <p:nvSpPr>
          <p:cNvPr id="120834" name="Text Box 4"/>
          <p:cNvSpPr txBox="1">
            <a:spLocks noChangeArrowheads="1"/>
          </p:cNvSpPr>
          <p:nvPr/>
        </p:nvSpPr>
        <p:spPr bwMode="auto">
          <a:xfrm>
            <a:off x="7759700" y="990600"/>
            <a:ext cx="625475" cy="523875"/>
          </a:xfrm>
          <a:prstGeom prst="rect">
            <a:avLst/>
          </a:prstGeom>
          <a:noFill/>
          <a:ln w="9525">
            <a:noFill/>
            <a:miter lim="800000"/>
            <a:headEnd/>
            <a:tailEnd/>
          </a:ln>
        </p:spPr>
        <p:txBody>
          <a:bodyPr wrap="none">
            <a:spAutoFit/>
          </a:bodyPr>
          <a:lstStyle/>
          <a:p>
            <a:r>
              <a:rPr lang="pt-BR" sz="2800">
                <a:sym typeface="Wingdings" pitchFamily="2" charset="2"/>
              </a:rPr>
              <a:t> </a:t>
            </a:r>
            <a:endParaRPr lang="pt-BR" sz="2800"/>
          </a:p>
        </p:txBody>
      </p:sp>
      <p:pic>
        <p:nvPicPr>
          <p:cNvPr id="120835" name="Picture 11"/>
          <p:cNvPicPr>
            <a:picLocks noChangeAspect="1" noChangeArrowheads="1"/>
          </p:cNvPicPr>
          <p:nvPr/>
        </p:nvPicPr>
        <p:blipFill>
          <a:blip r:embed="rId2"/>
          <a:srcRect/>
          <a:stretch>
            <a:fillRect/>
          </a:stretch>
        </p:blipFill>
        <p:spPr bwMode="auto">
          <a:xfrm>
            <a:off x="2332038" y="885825"/>
            <a:ext cx="5035550" cy="895350"/>
          </a:xfrm>
          <a:prstGeom prst="rect">
            <a:avLst/>
          </a:prstGeom>
          <a:noFill/>
          <a:ln w="9525">
            <a:noFill/>
            <a:miter lim="800000"/>
            <a:headEnd/>
            <a:tailEnd/>
          </a:ln>
        </p:spPr>
      </p:pic>
      <p:pic>
        <p:nvPicPr>
          <p:cNvPr id="120836" name="Picture 12"/>
          <p:cNvPicPr>
            <a:picLocks noChangeAspect="1" noChangeArrowheads="1"/>
          </p:cNvPicPr>
          <p:nvPr/>
        </p:nvPicPr>
        <p:blipFill>
          <a:blip r:embed="rId3"/>
          <a:srcRect/>
          <a:stretch>
            <a:fillRect/>
          </a:stretch>
        </p:blipFill>
        <p:spPr bwMode="auto">
          <a:xfrm>
            <a:off x="660400" y="1905000"/>
            <a:ext cx="6438900" cy="1657350"/>
          </a:xfrm>
          <a:prstGeom prst="rect">
            <a:avLst/>
          </a:prstGeom>
          <a:noFill/>
          <a:ln w="9525">
            <a:noFill/>
            <a:miter lim="800000"/>
            <a:headEnd/>
            <a:tailEnd/>
          </a:ln>
        </p:spPr>
      </p:pic>
      <p:pic>
        <p:nvPicPr>
          <p:cNvPr id="120837" name="Picture 13"/>
          <p:cNvPicPr>
            <a:picLocks noChangeAspect="1" noChangeArrowheads="1"/>
          </p:cNvPicPr>
          <p:nvPr/>
        </p:nvPicPr>
        <p:blipFill>
          <a:blip r:embed="rId4"/>
          <a:srcRect/>
          <a:stretch>
            <a:fillRect/>
          </a:stretch>
        </p:blipFill>
        <p:spPr bwMode="auto">
          <a:xfrm>
            <a:off x="660400" y="3505200"/>
            <a:ext cx="3189288" cy="1676400"/>
          </a:xfrm>
          <a:prstGeom prst="rect">
            <a:avLst/>
          </a:prstGeom>
          <a:noFill/>
          <a:ln w="9525">
            <a:noFill/>
            <a:miter lim="800000"/>
            <a:headEnd/>
            <a:tailEnd/>
          </a:ln>
        </p:spPr>
      </p:pic>
      <p:pic>
        <p:nvPicPr>
          <p:cNvPr id="120838" name="Picture 14"/>
          <p:cNvPicPr>
            <a:picLocks noChangeAspect="1" noChangeArrowheads="1"/>
          </p:cNvPicPr>
          <p:nvPr/>
        </p:nvPicPr>
        <p:blipFill>
          <a:blip r:embed="rId5"/>
          <a:srcRect/>
          <a:stretch>
            <a:fillRect/>
          </a:stretch>
        </p:blipFill>
        <p:spPr bwMode="auto">
          <a:xfrm>
            <a:off x="660400" y="5562600"/>
            <a:ext cx="3921125" cy="885825"/>
          </a:xfrm>
          <a:prstGeom prst="rect">
            <a:avLst/>
          </a:prstGeom>
          <a:noFill/>
          <a:ln w="9525">
            <a:noFill/>
            <a:miter lim="800000"/>
            <a:headEnd/>
            <a:tailEnd/>
          </a:ln>
        </p:spPr>
      </p:pic>
      <p:sp>
        <p:nvSpPr>
          <p:cNvPr id="9"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Caso 6</a:t>
            </a:r>
            <a:endParaRPr lang="pt-BR" b="1" kern="0" dirty="0">
              <a:solidFill>
                <a:srgbClr val="003300"/>
              </a:solidFill>
              <a:latin typeface="+mj-lt"/>
              <a:ea typeface="+mj-ea"/>
              <a:cs typeface="+mj-cs"/>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 Box 3"/>
          <p:cNvSpPr txBox="1">
            <a:spLocks noChangeArrowheads="1"/>
          </p:cNvSpPr>
          <p:nvPr/>
        </p:nvSpPr>
        <p:spPr bwMode="auto">
          <a:xfrm>
            <a:off x="330200" y="990600"/>
            <a:ext cx="1752600" cy="523875"/>
          </a:xfrm>
          <a:prstGeom prst="rect">
            <a:avLst/>
          </a:prstGeom>
          <a:noFill/>
          <a:ln w="9525">
            <a:noFill/>
            <a:miter lim="800000"/>
            <a:headEnd/>
            <a:tailEnd/>
          </a:ln>
        </p:spPr>
        <p:txBody>
          <a:bodyPr wrap="none">
            <a:spAutoFit/>
          </a:bodyPr>
          <a:lstStyle/>
          <a:p>
            <a:r>
              <a:rPr lang="pt-BR" sz="2800">
                <a:sym typeface="Wingdings" pitchFamily="2" charset="2"/>
              </a:rPr>
              <a:t> </a:t>
            </a:r>
            <a:r>
              <a:rPr lang="pt-BR" sz="2800" b="1" u="sng">
                <a:sym typeface="Wingdings" pitchFamily="2" charset="2"/>
              </a:rPr>
              <a:t>Caso 6</a:t>
            </a:r>
            <a:r>
              <a:rPr lang="pt-BR" sz="2800">
                <a:sym typeface="Wingdings" pitchFamily="2" charset="2"/>
              </a:rPr>
              <a:t>:</a:t>
            </a:r>
            <a:endParaRPr lang="pt-BR" sz="2800"/>
          </a:p>
        </p:txBody>
      </p:sp>
      <p:sp>
        <p:nvSpPr>
          <p:cNvPr id="121858" name="Text Box 4"/>
          <p:cNvSpPr txBox="1">
            <a:spLocks noChangeArrowheads="1"/>
          </p:cNvSpPr>
          <p:nvPr/>
        </p:nvSpPr>
        <p:spPr bwMode="auto">
          <a:xfrm>
            <a:off x="7759700" y="990600"/>
            <a:ext cx="625475" cy="523875"/>
          </a:xfrm>
          <a:prstGeom prst="rect">
            <a:avLst/>
          </a:prstGeom>
          <a:noFill/>
          <a:ln w="9525">
            <a:noFill/>
            <a:miter lim="800000"/>
            <a:headEnd/>
            <a:tailEnd/>
          </a:ln>
        </p:spPr>
        <p:txBody>
          <a:bodyPr wrap="none">
            <a:spAutoFit/>
          </a:bodyPr>
          <a:lstStyle/>
          <a:p>
            <a:r>
              <a:rPr lang="pt-BR" sz="2800">
                <a:sym typeface="Wingdings" pitchFamily="2" charset="2"/>
              </a:rPr>
              <a:t> </a:t>
            </a:r>
            <a:endParaRPr lang="pt-BR" sz="2800"/>
          </a:p>
        </p:txBody>
      </p:sp>
      <p:pic>
        <p:nvPicPr>
          <p:cNvPr id="121859" name="Picture 5"/>
          <p:cNvPicPr>
            <a:picLocks noChangeAspect="1" noChangeArrowheads="1"/>
          </p:cNvPicPr>
          <p:nvPr/>
        </p:nvPicPr>
        <p:blipFill>
          <a:blip r:embed="rId2"/>
          <a:srcRect/>
          <a:stretch>
            <a:fillRect/>
          </a:stretch>
        </p:blipFill>
        <p:spPr bwMode="auto">
          <a:xfrm>
            <a:off x="2332038" y="885825"/>
            <a:ext cx="5035550" cy="895350"/>
          </a:xfrm>
          <a:prstGeom prst="rect">
            <a:avLst/>
          </a:prstGeom>
          <a:noFill/>
          <a:ln w="9525">
            <a:noFill/>
            <a:miter lim="800000"/>
            <a:headEnd/>
            <a:tailEnd/>
          </a:ln>
        </p:spPr>
      </p:pic>
      <p:sp>
        <p:nvSpPr>
          <p:cNvPr id="121860" name="Text Box 10"/>
          <p:cNvSpPr txBox="1">
            <a:spLocks noChangeArrowheads="1"/>
          </p:cNvSpPr>
          <p:nvPr/>
        </p:nvSpPr>
        <p:spPr bwMode="auto">
          <a:xfrm>
            <a:off x="412750" y="2362200"/>
            <a:ext cx="3962400" cy="2987675"/>
          </a:xfrm>
          <a:prstGeom prst="rect">
            <a:avLst/>
          </a:prstGeom>
          <a:noFill/>
          <a:ln w="9525">
            <a:noFill/>
            <a:miter lim="800000"/>
            <a:headEnd/>
            <a:tailEnd/>
          </a:ln>
        </p:spPr>
        <p:txBody>
          <a:bodyPr>
            <a:spAutoFit/>
          </a:bodyPr>
          <a:lstStyle/>
          <a:p>
            <a:pPr>
              <a:spcBef>
                <a:spcPct val="50000"/>
              </a:spcBef>
            </a:pPr>
            <a:r>
              <a:rPr lang="pt-BR" sz="2000" u="sng">
                <a:latin typeface="Arial" charset="0"/>
              </a:rPr>
              <a:t>Exemplo Matlab</a:t>
            </a:r>
            <a:r>
              <a:rPr lang="pt-BR" sz="2000">
                <a:latin typeface="Arial" charset="0"/>
              </a:rPr>
              <a:t>:</a:t>
            </a:r>
          </a:p>
          <a:p>
            <a:pPr>
              <a:spcBef>
                <a:spcPct val="50000"/>
              </a:spcBef>
            </a:pPr>
            <a:r>
              <a:rPr lang="pt-BR" sz="2000">
                <a:latin typeface="Courier New" pitchFamily="49" charset="0"/>
              </a:rPr>
              <a:t>wn2=2; wn=sqrt(2);</a:t>
            </a:r>
          </a:p>
          <a:p>
            <a:pPr>
              <a:spcBef>
                <a:spcPct val="50000"/>
              </a:spcBef>
            </a:pPr>
            <a:r>
              <a:rPr lang="pt-BR" sz="2000">
                <a:latin typeface="Courier New" pitchFamily="49" charset="0"/>
              </a:rPr>
              <a:t>zeta = 0.5;</a:t>
            </a:r>
          </a:p>
          <a:p>
            <a:pPr>
              <a:spcBef>
                <a:spcPct val="50000"/>
              </a:spcBef>
            </a:pPr>
            <a:r>
              <a:rPr lang="pt-BR" sz="2000">
                <a:latin typeface="Courier New" pitchFamily="49" charset="0"/>
              </a:rPr>
              <a:t>nf6=wn2;</a:t>
            </a:r>
          </a:p>
          <a:p>
            <a:pPr>
              <a:spcBef>
                <a:spcPct val="50000"/>
              </a:spcBef>
            </a:pPr>
            <a:r>
              <a:rPr lang="pt-BR" sz="2000">
                <a:latin typeface="Courier New" pitchFamily="49" charset="0"/>
              </a:rPr>
              <a:t>df6=[1 2*zeta*wn wn2]; f6=tf(nf6,df6);</a:t>
            </a:r>
          </a:p>
          <a:p>
            <a:pPr>
              <a:spcBef>
                <a:spcPct val="50000"/>
              </a:spcBef>
            </a:pPr>
            <a:r>
              <a:rPr lang="pt-BR" sz="2000">
                <a:latin typeface="Courier New" pitchFamily="49" charset="0"/>
              </a:rPr>
              <a:t>figure;nyquist(f6);</a:t>
            </a:r>
          </a:p>
        </p:txBody>
      </p:sp>
      <p:pic>
        <p:nvPicPr>
          <p:cNvPr id="121861" name="Picture 12"/>
          <p:cNvPicPr>
            <a:picLocks noChangeAspect="1" noChangeArrowheads="1"/>
          </p:cNvPicPr>
          <p:nvPr/>
        </p:nvPicPr>
        <p:blipFill>
          <a:blip r:embed="rId3"/>
          <a:srcRect l="7072" r="7072"/>
          <a:stretch>
            <a:fillRect/>
          </a:stretch>
        </p:blipFill>
        <p:spPr bwMode="auto">
          <a:xfrm>
            <a:off x="4210050" y="2057400"/>
            <a:ext cx="5630863" cy="4583113"/>
          </a:xfrm>
          <a:prstGeom prst="rect">
            <a:avLst/>
          </a:prstGeom>
          <a:noFill/>
          <a:ln w="9525">
            <a:noFill/>
            <a:miter lim="800000"/>
            <a:headEnd/>
            <a:tailEnd/>
          </a:ln>
        </p:spPr>
      </p:pic>
      <p:sp>
        <p:nvSpPr>
          <p:cNvPr id="8"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Caso 6</a:t>
            </a:r>
            <a:endParaRPr lang="pt-BR" b="1" kern="0" dirty="0">
              <a:solidFill>
                <a:srgbClr val="003300"/>
              </a:solidFill>
              <a:latin typeface="+mj-lt"/>
              <a:ea typeface="+mj-ea"/>
              <a:cs typeface="+mj-cs"/>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 Box 5"/>
          <p:cNvSpPr txBox="1">
            <a:spLocks noChangeArrowheads="1"/>
          </p:cNvSpPr>
          <p:nvPr/>
        </p:nvSpPr>
        <p:spPr bwMode="auto">
          <a:xfrm>
            <a:off x="247650" y="762000"/>
            <a:ext cx="4210050" cy="5867400"/>
          </a:xfrm>
          <a:prstGeom prst="rect">
            <a:avLst/>
          </a:prstGeom>
          <a:noFill/>
          <a:ln w="9525">
            <a:noFill/>
            <a:miter lim="800000"/>
            <a:headEnd/>
            <a:tailEnd/>
          </a:ln>
        </p:spPr>
        <p:txBody>
          <a:bodyPr>
            <a:spAutoFit/>
          </a:bodyPr>
          <a:lstStyle/>
          <a:p>
            <a:pPr>
              <a:spcBef>
                <a:spcPct val="50000"/>
              </a:spcBef>
            </a:pPr>
            <a:r>
              <a:rPr lang="pt-BR" sz="2000" u="sng">
                <a:latin typeface="Arial" charset="0"/>
              </a:rPr>
              <a:t>Exemplo Matlab</a:t>
            </a:r>
            <a:r>
              <a:rPr lang="pt-BR" sz="2000">
                <a:latin typeface="Arial" charset="0"/>
              </a:rPr>
              <a:t>:</a:t>
            </a:r>
          </a:p>
          <a:p>
            <a:pPr>
              <a:spcBef>
                <a:spcPct val="50000"/>
              </a:spcBef>
            </a:pPr>
            <a:r>
              <a:rPr lang="pt-BR" sz="1800">
                <a:latin typeface="Courier New" pitchFamily="49" charset="0"/>
              </a:rPr>
              <a:t>wn2=2; wn=sqrt(2);</a:t>
            </a:r>
          </a:p>
          <a:p>
            <a:pPr>
              <a:spcBef>
                <a:spcPct val="50000"/>
              </a:spcBef>
            </a:pPr>
            <a:r>
              <a:rPr lang="pt-BR" sz="1600">
                <a:latin typeface="Courier New" pitchFamily="49" charset="0"/>
              </a:rPr>
              <a:t>zeta1 = 0.1; zeta2 = 0.3;</a:t>
            </a:r>
          </a:p>
          <a:p>
            <a:r>
              <a:rPr lang="pt-BR" sz="1600">
                <a:latin typeface="Courier New" pitchFamily="49" charset="0"/>
              </a:rPr>
              <a:t>zeta3 = 0.5; zeta4 = 0.7;</a:t>
            </a:r>
          </a:p>
          <a:p>
            <a:r>
              <a:rPr lang="pt-BR" sz="1600">
                <a:latin typeface="Courier New" pitchFamily="49" charset="0"/>
              </a:rPr>
              <a:t>zeta5 = 0.9; zeta6 = 1.0;</a:t>
            </a:r>
          </a:p>
          <a:p>
            <a:r>
              <a:rPr lang="pt-BR" sz="1600">
                <a:latin typeface="Courier New" pitchFamily="49" charset="0"/>
              </a:rPr>
              <a:t>zeta7 = 1.2; </a:t>
            </a:r>
          </a:p>
          <a:p>
            <a:pPr>
              <a:spcBef>
                <a:spcPct val="50000"/>
              </a:spcBef>
            </a:pPr>
            <a:r>
              <a:rPr lang="pt-BR" sz="1800">
                <a:latin typeface="Courier New" pitchFamily="49" charset="0"/>
              </a:rPr>
              <a:t>nf6b=wn2;</a:t>
            </a:r>
          </a:p>
          <a:p>
            <a:pPr>
              <a:spcBef>
                <a:spcPct val="50000"/>
              </a:spcBef>
            </a:pPr>
            <a:r>
              <a:rPr lang="pt-BR" sz="1600">
                <a:latin typeface="Courier New" pitchFamily="49" charset="0"/>
              </a:rPr>
              <a:t>df61=[1 2*zeta1*wn wn2];</a:t>
            </a:r>
          </a:p>
          <a:p>
            <a:r>
              <a:rPr lang="pt-BR" sz="1600">
                <a:latin typeface="Courier New" pitchFamily="49" charset="0"/>
              </a:rPr>
              <a:t>df62=[1 2*zeta2*wn wn2];</a:t>
            </a:r>
          </a:p>
          <a:p>
            <a:r>
              <a:rPr lang="pt-BR" sz="1600">
                <a:latin typeface="Courier New" pitchFamily="49" charset="0"/>
              </a:rPr>
              <a:t>df63=[1 2*zeta3*wn wn2];</a:t>
            </a:r>
          </a:p>
          <a:p>
            <a:r>
              <a:rPr lang="pt-BR" sz="1600">
                <a:latin typeface="Courier New" pitchFamily="49" charset="0"/>
              </a:rPr>
              <a:t>df64=[1 2*zeta4*wn wn2];</a:t>
            </a:r>
          </a:p>
          <a:p>
            <a:r>
              <a:rPr lang="pt-BR" sz="1600">
                <a:latin typeface="Courier New" pitchFamily="49" charset="0"/>
              </a:rPr>
              <a:t>df65=[1 2*zeta5*wn wn2];</a:t>
            </a:r>
          </a:p>
          <a:p>
            <a:r>
              <a:rPr lang="pt-BR" sz="1600">
                <a:latin typeface="Courier New" pitchFamily="49" charset="0"/>
              </a:rPr>
              <a:t>df66=[1 2*zeta6*wn wn2];</a:t>
            </a:r>
          </a:p>
          <a:p>
            <a:r>
              <a:rPr lang="pt-BR" sz="1600">
                <a:latin typeface="Courier New" pitchFamily="49" charset="0"/>
              </a:rPr>
              <a:t>df67=[1 2*zeta7*wn wn2];</a:t>
            </a:r>
          </a:p>
          <a:p>
            <a:r>
              <a:rPr lang="pt-BR" sz="1600">
                <a:latin typeface="Courier New" pitchFamily="49" charset="0"/>
              </a:rPr>
              <a:t>f61=tf(nf6b,df61);f62=tf(nf6b,df62);f63=tf(nf6b,df63);f64=tf(nf6b,df64);f65=tf(nf6b,df65);f66=tf(nf6b,df66);f67=tf(nf6b,df67);</a:t>
            </a:r>
          </a:p>
          <a:p>
            <a:r>
              <a:rPr lang="pt-BR" sz="1600">
                <a:latin typeface="Courier New" pitchFamily="49" charset="0"/>
              </a:rPr>
              <a:t>figure;nyquist(f61,f62,f63,f64,f65,f66,f67);</a:t>
            </a:r>
          </a:p>
        </p:txBody>
      </p:sp>
      <p:pic>
        <p:nvPicPr>
          <p:cNvPr id="122882" name="Picture 8"/>
          <p:cNvPicPr>
            <a:picLocks noChangeAspect="1" noChangeArrowheads="1"/>
          </p:cNvPicPr>
          <p:nvPr/>
        </p:nvPicPr>
        <p:blipFill>
          <a:blip r:embed="rId2"/>
          <a:srcRect l="6175" t="2953" r="6175" b="1181"/>
          <a:stretch>
            <a:fillRect/>
          </a:stretch>
        </p:blipFill>
        <p:spPr bwMode="auto">
          <a:xfrm>
            <a:off x="4371975" y="762000"/>
            <a:ext cx="5534025" cy="5845175"/>
          </a:xfrm>
          <a:prstGeom prst="rect">
            <a:avLst/>
          </a:prstGeom>
          <a:noFill/>
          <a:ln w="9525">
            <a:noFill/>
            <a:miter lim="800000"/>
            <a:headEnd/>
            <a:tailEnd/>
          </a:ln>
        </p:spPr>
      </p:pic>
      <p:sp>
        <p:nvSpPr>
          <p:cNvPr id="5"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Caso 6</a:t>
            </a:r>
            <a:endParaRPr lang="pt-BR" b="1" kern="0" dirty="0">
              <a:solidFill>
                <a:srgbClr val="003300"/>
              </a:solidFill>
              <a:latin typeface="+mj-lt"/>
              <a:ea typeface="+mj-ea"/>
              <a:cs typeface="+mj-cs"/>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ext Box 3"/>
          <p:cNvSpPr txBox="1">
            <a:spLocks noChangeArrowheads="1"/>
          </p:cNvSpPr>
          <p:nvPr/>
        </p:nvSpPr>
        <p:spPr bwMode="auto">
          <a:xfrm>
            <a:off x="330200" y="990600"/>
            <a:ext cx="1752600" cy="523875"/>
          </a:xfrm>
          <a:prstGeom prst="rect">
            <a:avLst/>
          </a:prstGeom>
          <a:noFill/>
          <a:ln w="9525">
            <a:noFill/>
            <a:miter lim="800000"/>
            <a:headEnd/>
            <a:tailEnd/>
          </a:ln>
        </p:spPr>
        <p:txBody>
          <a:bodyPr wrap="none">
            <a:spAutoFit/>
          </a:bodyPr>
          <a:lstStyle/>
          <a:p>
            <a:r>
              <a:rPr lang="pt-BR" sz="2800">
                <a:sym typeface="Wingdings" pitchFamily="2" charset="2"/>
              </a:rPr>
              <a:t> </a:t>
            </a:r>
            <a:r>
              <a:rPr lang="pt-BR" sz="2800" b="1" u="sng">
                <a:sym typeface="Wingdings" pitchFamily="2" charset="2"/>
              </a:rPr>
              <a:t>Caso 7</a:t>
            </a:r>
            <a:r>
              <a:rPr lang="pt-BR" sz="2800">
                <a:sym typeface="Wingdings" pitchFamily="2" charset="2"/>
              </a:rPr>
              <a:t>:</a:t>
            </a:r>
            <a:endParaRPr lang="pt-BR" sz="2800"/>
          </a:p>
        </p:txBody>
      </p:sp>
      <p:sp>
        <p:nvSpPr>
          <p:cNvPr id="123906" name="Text Box 4"/>
          <p:cNvSpPr txBox="1">
            <a:spLocks noChangeArrowheads="1"/>
          </p:cNvSpPr>
          <p:nvPr/>
        </p:nvSpPr>
        <p:spPr bwMode="auto">
          <a:xfrm>
            <a:off x="7759700" y="990600"/>
            <a:ext cx="625475" cy="523875"/>
          </a:xfrm>
          <a:prstGeom prst="rect">
            <a:avLst/>
          </a:prstGeom>
          <a:noFill/>
          <a:ln w="9525">
            <a:noFill/>
            <a:miter lim="800000"/>
            <a:headEnd/>
            <a:tailEnd/>
          </a:ln>
        </p:spPr>
        <p:txBody>
          <a:bodyPr wrap="none">
            <a:spAutoFit/>
          </a:bodyPr>
          <a:lstStyle/>
          <a:p>
            <a:r>
              <a:rPr lang="pt-BR" sz="2800">
                <a:sym typeface="Wingdings" pitchFamily="2" charset="2"/>
              </a:rPr>
              <a:t> </a:t>
            </a:r>
            <a:endParaRPr lang="pt-BR" sz="2800"/>
          </a:p>
        </p:txBody>
      </p:sp>
      <p:pic>
        <p:nvPicPr>
          <p:cNvPr id="123907" name="Picture 9"/>
          <p:cNvPicPr>
            <a:picLocks noChangeAspect="1" noChangeArrowheads="1"/>
          </p:cNvPicPr>
          <p:nvPr/>
        </p:nvPicPr>
        <p:blipFill>
          <a:blip r:embed="rId2"/>
          <a:srcRect/>
          <a:stretch>
            <a:fillRect/>
          </a:stretch>
        </p:blipFill>
        <p:spPr bwMode="auto">
          <a:xfrm>
            <a:off x="2476500" y="990600"/>
            <a:ext cx="5170488" cy="571500"/>
          </a:xfrm>
          <a:prstGeom prst="rect">
            <a:avLst/>
          </a:prstGeom>
          <a:noFill/>
          <a:ln w="9525">
            <a:noFill/>
            <a:miter lim="800000"/>
            <a:headEnd/>
            <a:tailEnd/>
          </a:ln>
        </p:spPr>
      </p:pic>
      <p:pic>
        <p:nvPicPr>
          <p:cNvPr id="123908" name="Picture 10"/>
          <p:cNvPicPr>
            <a:picLocks noChangeAspect="1" noChangeArrowheads="1"/>
          </p:cNvPicPr>
          <p:nvPr/>
        </p:nvPicPr>
        <p:blipFill>
          <a:blip r:embed="rId3"/>
          <a:srcRect/>
          <a:stretch>
            <a:fillRect/>
          </a:stretch>
        </p:blipFill>
        <p:spPr bwMode="auto">
          <a:xfrm>
            <a:off x="660400" y="1905000"/>
            <a:ext cx="6573838" cy="1247775"/>
          </a:xfrm>
          <a:prstGeom prst="rect">
            <a:avLst/>
          </a:prstGeom>
          <a:noFill/>
          <a:ln w="9525">
            <a:noFill/>
            <a:miter lim="800000"/>
            <a:headEnd/>
            <a:tailEnd/>
          </a:ln>
        </p:spPr>
      </p:pic>
      <p:pic>
        <p:nvPicPr>
          <p:cNvPr id="123909" name="Picture 11"/>
          <p:cNvPicPr>
            <a:picLocks noChangeAspect="1" noChangeArrowheads="1"/>
          </p:cNvPicPr>
          <p:nvPr/>
        </p:nvPicPr>
        <p:blipFill>
          <a:blip r:embed="rId4"/>
          <a:srcRect/>
          <a:stretch>
            <a:fillRect/>
          </a:stretch>
        </p:blipFill>
        <p:spPr bwMode="auto">
          <a:xfrm>
            <a:off x="660400" y="3200400"/>
            <a:ext cx="3148013" cy="1733550"/>
          </a:xfrm>
          <a:prstGeom prst="rect">
            <a:avLst/>
          </a:prstGeom>
          <a:noFill/>
          <a:ln w="9525">
            <a:noFill/>
            <a:miter lim="800000"/>
            <a:headEnd/>
            <a:tailEnd/>
          </a:ln>
        </p:spPr>
      </p:pic>
      <p:pic>
        <p:nvPicPr>
          <p:cNvPr id="123910" name="Picture 12"/>
          <p:cNvPicPr>
            <a:picLocks noChangeAspect="1" noChangeArrowheads="1"/>
          </p:cNvPicPr>
          <p:nvPr/>
        </p:nvPicPr>
        <p:blipFill>
          <a:blip r:embed="rId5"/>
          <a:srcRect/>
          <a:stretch>
            <a:fillRect/>
          </a:stretch>
        </p:blipFill>
        <p:spPr bwMode="auto">
          <a:xfrm>
            <a:off x="660400" y="5410200"/>
            <a:ext cx="3756025" cy="923925"/>
          </a:xfrm>
          <a:prstGeom prst="rect">
            <a:avLst/>
          </a:prstGeom>
          <a:noFill/>
          <a:ln w="9525">
            <a:noFill/>
            <a:miter lim="800000"/>
            <a:headEnd/>
            <a:tailEnd/>
          </a:ln>
        </p:spPr>
      </p:pic>
      <p:sp>
        <p:nvSpPr>
          <p:cNvPr id="123911" name="Text Box 13"/>
          <p:cNvSpPr txBox="1">
            <a:spLocks noChangeArrowheads="1"/>
          </p:cNvSpPr>
          <p:nvPr/>
        </p:nvSpPr>
        <p:spPr bwMode="auto">
          <a:xfrm>
            <a:off x="4622800" y="3200400"/>
            <a:ext cx="5035550" cy="3508375"/>
          </a:xfrm>
          <a:prstGeom prst="rect">
            <a:avLst/>
          </a:prstGeom>
          <a:noFill/>
          <a:ln w="9525">
            <a:solidFill>
              <a:schemeClr val="tx1"/>
            </a:solidFill>
            <a:prstDash val="dash"/>
            <a:miter lim="800000"/>
            <a:headEnd/>
            <a:tailEnd/>
          </a:ln>
        </p:spPr>
        <p:txBody>
          <a:bodyPr>
            <a:spAutoFit/>
          </a:bodyPr>
          <a:lstStyle/>
          <a:p>
            <a:pPr>
              <a:spcBef>
                <a:spcPct val="50000"/>
              </a:spcBef>
            </a:pPr>
            <a:r>
              <a:rPr lang="pt-BR" sz="2000" u="sng">
                <a:latin typeface="Arial" charset="0"/>
              </a:rPr>
              <a:t>Exemplo Matlab</a:t>
            </a:r>
            <a:r>
              <a:rPr lang="pt-BR" sz="2000">
                <a:latin typeface="Arial" charset="0"/>
              </a:rPr>
              <a:t>:</a:t>
            </a:r>
          </a:p>
          <a:p>
            <a:pPr>
              <a:spcBef>
                <a:spcPct val="50000"/>
              </a:spcBef>
            </a:pPr>
            <a:r>
              <a:rPr lang="pt-BR" sz="1800">
                <a:latin typeface="Courier New" pitchFamily="49" charset="0"/>
              </a:rPr>
              <a:t>wn2=2; wn=sqrt(2);</a:t>
            </a:r>
          </a:p>
          <a:p>
            <a:pPr>
              <a:spcBef>
                <a:spcPct val="50000"/>
              </a:spcBef>
            </a:pPr>
            <a:r>
              <a:rPr lang="pt-BR" sz="1600">
                <a:latin typeface="Courier New" pitchFamily="49" charset="0"/>
              </a:rPr>
              <a:t>zeta1 =0.1; zeta2 =0.3; zeta3 =0.5; zeta4 =0.7; zeta5 =0.9; zeta6 =1.0;</a:t>
            </a:r>
          </a:p>
          <a:p>
            <a:r>
              <a:rPr lang="pt-BR" sz="1600">
                <a:latin typeface="Courier New" pitchFamily="49" charset="0"/>
              </a:rPr>
              <a:t>zeta7 = 1.2; </a:t>
            </a:r>
          </a:p>
          <a:p>
            <a:pPr>
              <a:spcBef>
                <a:spcPct val="50000"/>
              </a:spcBef>
            </a:pPr>
            <a:r>
              <a:rPr lang="pt-BR" sz="1600">
                <a:latin typeface="Courier New" pitchFamily="49" charset="0"/>
              </a:rPr>
              <a:t>nf71=[1/wn2 2*zeta1/wn 1];</a:t>
            </a:r>
          </a:p>
          <a:p>
            <a:r>
              <a:rPr lang="pt-BR" sz="1600">
                <a:latin typeface="Courier New" pitchFamily="49" charset="0"/>
              </a:rPr>
              <a:t>nf72=[1/wn2 2*zeta2/wn 1];</a:t>
            </a:r>
          </a:p>
          <a:p>
            <a:r>
              <a:rPr lang="pt-BR" sz="1600">
                <a:latin typeface="Courier New" pitchFamily="49" charset="0"/>
              </a:rPr>
              <a:t>nf73=[1/wn2 2*zeta3/wn 1];</a:t>
            </a:r>
          </a:p>
          <a:p>
            <a:pPr eaLnBrk="0" hangingPunct="0"/>
            <a:r>
              <a:rPr lang="pt-BR" sz="1600">
                <a:latin typeface="Courier New" pitchFamily="49" charset="0"/>
              </a:rPr>
              <a:t>nf74=[1/wn2 2*zeta4/wn 1]; nf75=[1/wn2 2*zeta5/wn 1]; </a:t>
            </a:r>
          </a:p>
          <a:p>
            <a:pPr eaLnBrk="0" hangingPunct="0"/>
            <a:r>
              <a:rPr lang="pt-BR" sz="1600">
                <a:latin typeface="Courier New" pitchFamily="49" charset="0"/>
              </a:rPr>
              <a:t>nf76=[1/wn2 2*zeta6/wn 1]; </a:t>
            </a:r>
          </a:p>
          <a:p>
            <a:pPr eaLnBrk="0" hangingPunct="0"/>
            <a:r>
              <a:rPr lang="pt-BR" sz="1600">
                <a:latin typeface="Courier New" pitchFamily="49" charset="0"/>
              </a:rPr>
              <a:t>nf77=[1/wn2 2*zeta7/wn 1]; </a:t>
            </a:r>
          </a:p>
        </p:txBody>
      </p:sp>
      <p:sp>
        <p:nvSpPr>
          <p:cNvPr id="10"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Caso 7</a:t>
            </a:r>
            <a:endParaRPr lang="pt-BR" b="1" kern="0" dirty="0">
              <a:solidFill>
                <a:srgbClr val="003300"/>
              </a:solidFill>
              <a:latin typeface="+mj-lt"/>
              <a:ea typeface="+mj-ea"/>
              <a:cs typeface="+mj-cs"/>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Picture 10"/>
          <p:cNvPicPr>
            <a:picLocks noChangeAspect="1" noChangeArrowheads="1"/>
          </p:cNvPicPr>
          <p:nvPr/>
        </p:nvPicPr>
        <p:blipFill>
          <a:blip r:embed="rId2"/>
          <a:srcRect l="21106" t="25751" r="21106" b="4176"/>
          <a:stretch>
            <a:fillRect/>
          </a:stretch>
        </p:blipFill>
        <p:spPr bwMode="auto">
          <a:xfrm>
            <a:off x="495300" y="3886200"/>
            <a:ext cx="3365500" cy="2722563"/>
          </a:xfrm>
          <a:prstGeom prst="rect">
            <a:avLst/>
          </a:prstGeom>
          <a:noFill/>
          <a:ln w="9525">
            <a:solidFill>
              <a:srgbClr val="FF0000"/>
            </a:solidFill>
            <a:prstDash val="dash"/>
            <a:miter lim="800000"/>
            <a:headEnd/>
            <a:tailEnd/>
          </a:ln>
        </p:spPr>
      </p:pic>
      <p:pic>
        <p:nvPicPr>
          <p:cNvPr id="124930" name="Picture 11"/>
          <p:cNvPicPr>
            <a:picLocks noChangeAspect="1" noChangeArrowheads="1"/>
          </p:cNvPicPr>
          <p:nvPr/>
        </p:nvPicPr>
        <p:blipFill>
          <a:blip r:embed="rId3"/>
          <a:srcRect l="7642" t="3351" r="5095" b="3351"/>
          <a:stretch>
            <a:fillRect/>
          </a:stretch>
        </p:blipFill>
        <p:spPr bwMode="auto">
          <a:xfrm>
            <a:off x="4140200" y="1376363"/>
            <a:ext cx="5683250" cy="4262437"/>
          </a:xfrm>
          <a:prstGeom prst="rect">
            <a:avLst/>
          </a:prstGeom>
          <a:noFill/>
          <a:ln w="9525">
            <a:noFill/>
            <a:miter lim="800000"/>
            <a:headEnd/>
            <a:tailEnd/>
          </a:ln>
        </p:spPr>
      </p:pic>
      <p:sp>
        <p:nvSpPr>
          <p:cNvPr id="124931" name="Text Box 9"/>
          <p:cNvSpPr txBox="1">
            <a:spLocks noChangeArrowheads="1"/>
          </p:cNvSpPr>
          <p:nvPr/>
        </p:nvSpPr>
        <p:spPr bwMode="auto">
          <a:xfrm>
            <a:off x="165100" y="838200"/>
            <a:ext cx="4210050" cy="1985963"/>
          </a:xfrm>
          <a:prstGeom prst="rect">
            <a:avLst/>
          </a:prstGeom>
          <a:noFill/>
          <a:ln w="9525">
            <a:noFill/>
            <a:miter lim="800000"/>
            <a:headEnd/>
            <a:tailEnd/>
          </a:ln>
        </p:spPr>
        <p:txBody>
          <a:bodyPr>
            <a:spAutoFit/>
          </a:bodyPr>
          <a:lstStyle/>
          <a:p>
            <a:pPr>
              <a:spcBef>
                <a:spcPct val="50000"/>
              </a:spcBef>
            </a:pPr>
            <a:r>
              <a:rPr lang="pt-BR" sz="2000" u="sng">
                <a:latin typeface="Arial" charset="0"/>
              </a:rPr>
              <a:t>Exemplo Matlab (continuação)</a:t>
            </a:r>
            <a:r>
              <a:rPr lang="pt-BR" sz="2000">
                <a:latin typeface="Arial" charset="0"/>
              </a:rPr>
              <a:t>:</a:t>
            </a:r>
          </a:p>
          <a:p>
            <a:pPr eaLnBrk="0" hangingPunct="0">
              <a:spcBef>
                <a:spcPct val="50000"/>
              </a:spcBef>
            </a:pPr>
            <a:r>
              <a:rPr lang="pt-BR" sz="1600">
                <a:latin typeface="Courier New" pitchFamily="49" charset="0"/>
              </a:rPr>
              <a:t>f71=tf(nf71,1);f72=tf(nf72,1); f73=tf(nf73,1);f74=tf(nf74,1); f75=tf(nf75,1);f76=tf(nf76,1); f77=tf(nf77,1); figure;nyquist(f71,f72,f73,f74,f75,f76,f77);</a:t>
            </a:r>
          </a:p>
        </p:txBody>
      </p:sp>
      <p:sp>
        <p:nvSpPr>
          <p:cNvPr id="6"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Caso 7</a:t>
            </a:r>
            <a:endParaRPr lang="pt-BR" b="1" kern="0" dirty="0">
              <a:solidFill>
                <a:srgbClr val="003300"/>
              </a:solidFill>
              <a:latin typeface="+mj-lt"/>
              <a:ea typeface="+mj-ea"/>
              <a:cs typeface="+mj-cs"/>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ext Box 3"/>
          <p:cNvSpPr txBox="1">
            <a:spLocks noChangeArrowheads="1"/>
          </p:cNvSpPr>
          <p:nvPr/>
        </p:nvSpPr>
        <p:spPr bwMode="auto">
          <a:xfrm>
            <a:off x="330200" y="990600"/>
            <a:ext cx="7889875" cy="523875"/>
          </a:xfrm>
          <a:prstGeom prst="rect">
            <a:avLst/>
          </a:prstGeom>
          <a:noFill/>
          <a:ln w="9525">
            <a:noFill/>
            <a:miter lim="800000"/>
            <a:headEnd/>
            <a:tailEnd/>
          </a:ln>
        </p:spPr>
        <p:txBody>
          <a:bodyPr wrap="none">
            <a:spAutoFit/>
          </a:bodyPr>
          <a:lstStyle/>
          <a:p>
            <a:pPr>
              <a:buFontTx/>
              <a:buChar char="•"/>
            </a:pPr>
            <a:r>
              <a:rPr lang="pt-BR" sz="2800">
                <a:sym typeface="Wingdings" pitchFamily="2" charset="2"/>
              </a:rPr>
              <a:t> </a:t>
            </a:r>
            <a:r>
              <a:rPr lang="pt-BR" sz="2800" u="sng">
                <a:sym typeface="Wingdings" pitchFamily="2" charset="2"/>
              </a:rPr>
              <a:t>Exemplo 1</a:t>
            </a:r>
            <a:r>
              <a:rPr lang="pt-BR" sz="2800">
                <a:sym typeface="Wingdings" pitchFamily="2" charset="2"/>
              </a:rPr>
              <a:t>: Trace o diagrama de Nyquist da função:</a:t>
            </a:r>
            <a:endParaRPr lang="pt-BR" sz="2800"/>
          </a:p>
        </p:txBody>
      </p:sp>
      <p:pic>
        <p:nvPicPr>
          <p:cNvPr id="125954" name="Picture 9"/>
          <p:cNvPicPr>
            <a:picLocks noChangeAspect="1" noChangeArrowheads="1"/>
          </p:cNvPicPr>
          <p:nvPr/>
        </p:nvPicPr>
        <p:blipFill>
          <a:blip r:embed="rId2"/>
          <a:srcRect/>
          <a:stretch>
            <a:fillRect/>
          </a:stretch>
        </p:blipFill>
        <p:spPr bwMode="auto">
          <a:xfrm>
            <a:off x="577850" y="1676400"/>
            <a:ext cx="2765425" cy="952500"/>
          </a:xfrm>
          <a:prstGeom prst="rect">
            <a:avLst/>
          </a:prstGeom>
          <a:noFill/>
          <a:ln w="9525">
            <a:noFill/>
            <a:miter lim="800000"/>
            <a:headEnd/>
            <a:tailEnd/>
          </a:ln>
        </p:spPr>
      </p:pic>
      <p:pic>
        <p:nvPicPr>
          <p:cNvPr id="125955" name="Picture 10"/>
          <p:cNvPicPr>
            <a:picLocks noChangeAspect="1" noChangeArrowheads="1"/>
          </p:cNvPicPr>
          <p:nvPr/>
        </p:nvPicPr>
        <p:blipFill>
          <a:blip r:embed="rId3"/>
          <a:srcRect/>
          <a:stretch>
            <a:fillRect/>
          </a:stretch>
        </p:blipFill>
        <p:spPr bwMode="auto">
          <a:xfrm>
            <a:off x="742950" y="2819400"/>
            <a:ext cx="2157413" cy="1381125"/>
          </a:xfrm>
          <a:prstGeom prst="rect">
            <a:avLst/>
          </a:prstGeom>
          <a:noFill/>
          <a:ln w="9525">
            <a:noFill/>
            <a:miter lim="800000"/>
            <a:headEnd/>
            <a:tailEnd/>
          </a:ln>
        </p:spPr>
      </p:pic>
      <p:pic>
        <p:nvPicPr>
          <p:cNvPr id="125956" name="Picture 11"/>
          <p:cNvPicPr>
            <a:picLocks noChangeAspect="1" noChangeArrowheads="1"/>
          </p:cNvPicPr>
          <p:nvPr/>
        </p:nvPicPr>
        <p:blipFill>
          <a:blip r:embed="rId4"/>
          <a:srcRect/>
          <a:stretch>
            <a:fillRect/>
          </a:stretch>
        </p:blipFill>
        <p:spPr bwMode="auto">
          <a:xfrm>
            <a:off x="742950" y="4572000"/>
            <a:ext cx="2517775" cy="1390650"/>
          </a:xfrm>
          <a:prstGeom prst="rect">
            <a:avLst/>
          </a:prstGeom>
          <a:noFill/>
          <a:ln w="9525">
            <a:noFill/>
            <a:miter lim="800000"/>
            <a:headEnd/>
            <a:tailEnd/>
          </a:ln>
        </p:spPr>
      </p:pic>
      <p:sp>
        <p:nvSpPr>
          <p:cNvPr id="125957" name="AutoShape 12"/>
          <p:cNvSpPr>
            <a:spLocks/>
          </p:cNvSpPr>
          <p:nvPr/>
        </p:nvSpPr>
        <p:spPr bwMode="auto">
          <a:xfrm>
            <a:off x="330200" y="2743200"/>
            <a:ext cx="330200" cy="1524000"/>
          </a:xfrm>
          <a:prstGeom prst="leftBrace">
            <a:avLst>
              <a:gd name="adj1" fmla="val 41667"/>
              <a:gd name="adj2" fmla="val 50000"/>
            </a:avLst>
          </a:prstGeom>
          <a:noFill/>
          <a:ln w="9525">
            <a:solidFill>
              <a:schemeClr val="tx1"/>
            </a:solidFill>
            <a:round/>
            <a:headEnd/>
            <a:tailEnd/>
          </a:ln>
        </p:spPr>
        <p:txBody>
          <a:bodyPr wrap="none" anchor="ctr"/>
          <a:lstStyle/>
          <a:p>
            <a:endParaRPr lang="pt-BR"/>
          </a:p>
        </p:txBody>
      </p:sp>
      <p:sp>
        <p:nvSpPr>
          <p:cNvPr id="125958" name="AutoShape 13"/>
          <p:cNvSpPr>
            <a:spLocks/>
          </p:cNvSpPr>
          <p:nvPr/>
        </p:nvSpPr>
        <p:spPr bwMode="auto">
          <a:xfrm>
            <a:off x="330200" y="4495800"/>
            <a:ext cx="330200" cy="1524000"/>
          </a:xfrm>
          <a:prstGeom prst="leftBrace">
            <a:avLst>
              <a:gd name="adj1" fmla="val 41667"/>
              <a:gd name="adj2" fmla="val 50000"/>
            </a:avLst>
          </a:prstGeom>
          <a:noFill/>
          <a:ln w="9525">
            <a:solidFill>
              <a:schemeClr val="tx1"/>
            </a:solidFill>
            <a:round/>
            <a:headEnd/>
            <a:tailEnd/>
          </a:ln>
        </p:spPr>
        <p:txBody>
          <a:bodyPr wrap="none" anchor="ctr"/>
          <a:lstStyle/>
          <a:p>
            <a:endParaRPr lang="pt-BR"/>
          </a:p>
        </p:txBody>
      </p:sp>
      <p:pic>
        <p:nvPicPr>
          <p:cNvPr id="125959" name="Picture 14"/>
          <p:cNvPicPr>
            <a:picLocks noChangeAspect="1" noChangeArrowheads="1"/>
          </p:cNvPicPr>
          <p:nvPr/>
        </p:nvPicPr>
        <p:blipFill>
          <a:blip r:embed="rId5"/>
          <a:srcRect/>
          <a:stretch>
            <a:fillRect/>
          </a:stretch>
        </p:blipFill>
        <p:spPr bwMode="auto">
          <a:xfrm>
            <a:off x="5035550" y="2286000"/>
            <a:ext cx="3632200" cy="2333625"/>
          </a:xfrm>
          <a:prstGeom prst="rect">
            <a:avLst/>
          </a:prstGeom>
          <a:noFill/>
          <a:ln w="9525">
            <a:noFill/>
            <a:miter lim="800000"/>
            <a:headEnd/>
            <a:tailEnd/>
          </a:ln>
        </p:spPr>
      </p:pic>
      <p:sp>
        <p:nvSpPr>
          <p:cNvPr id="125960" name="Text Box 16"/>
          <p:cNvSpPr txBox="1">
            <a:spLocks noChangeArrowheads="1"/>
          </p:cNvSpPr>
          <p:nvPr/>
        </p:nvSpPr>
        <p:spPr bwMode="auto">
          <a:xfrm>
            <a:off x="6191250" y="5715000"/>
            <a:ext cx="3046413" cy="584200"/>
          </a:xfrm>
          <a:prstGeom prst="rect">
            <a:avLst/>
          </a:prstGeom>
          <a:noFill/>
          <a:ln w="9525">
            <a:solidFill>
              <a:schemeClr val="accent2"/>
            </a:solidFill>
            <a:miter lim="800000"/>
            <a:headEnd/>
            <a:tailEnd/>
          </a:ln>
        </p:spPr>
        <p:txBody>
          <a:bodyPr wrap="none">
            <a:spAutoFit/>
          </a:bodyPr>
          <a:lstStyle/>
          <a:p>
            <a:r>
              <a:rPr lang="pt-BR"/>
              <a:t>Sistema do tipo 0</a:t>
            </a:r>
          </a:p>
        </p:txBody>
      </p:sp>
      <p:sp>
        <p:nvSpPr>
          <p:cNvPr id="11"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Exemplo 1</a:t>
            </a:r>
            <a:endParaRPr lang="pt-BR" b="1" kern="0" dirty="0">
              <a:solidFill>
                <a:srgbClr val="003300"/>
              </a:solidFill>
              <a:latin typeface="+mj-lt"/>
              <a:ea typeface="+mj-ea"/>
              <a:cs typeface="+mj-cs"/>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ext Box 3"/>
          <p:cNvSpPr txBox="1">
            <a:spLocks noChangeArrowheads="1"/>
          </p:cNvSpPr>
          <p:nvPr/>
        </p:nvSpPr>
        <p:spPr bwMode="auto">
          <a:xfrm>
            <a:off x="330200" y="990600"/>
            <a:ext cx="5662613" cy="523875"/>
          </a:xfrm>
          <a:prstGeom prst="rect">
            <a:avLst/>
          </a:prstGeom>
          <a:noFill/>
          <a:ln w="9525">
            <a:noFill/>
            <a:miter lim="800000"/>
            <a:headEnd/>
            <a:tailEnd/>
          </a:ln>
        </p:spPr>
        <p:txBody>
          <a:bodyPr wrap="none">
            <a:spAutoFit/>
          </a:bodyPr>
          <a:lstStyle/>
          <a:p>
            <a:pPr>
              <a:buFontTx/>
              <a:buChar char="•"/>
            </a:pPr>
            <a:r>
              <a:rPr lang="pt-BR" sz="2800">
                <a:sym typeface="Wingdings" pitchFamily="2" charset="2"/>
              </a:rPr>
              <a:t> </a:t>
            </a:r>
            <a:r>
              <a:rPr lang="pt-BR" sz="2800" u="sng">
                <a:sym typeface="Wingdings" pitchFamily="2" charset="2"/>
              </a:rPr>
              <a:t>Exemplo 1</a:t>
            </a:r>
            <a:r>
              <a:rPr lang="pt-BR" sz="2800">
                <a:sym typeface="Wingdings" pitchFamily="2" charset="2"/>
              </a:rPr>
              <a:t>: No Matlab, para </a:t>
            </a:r>
            <a:r>
              <a:rPr lang="pt-BR" sz="2800" i="1">
                <a:sym typeface="Wingdings" pitchFamily="2" charset="2"/>
              </a:rPr>
              <a:t>K</a:t>
            </a:r>
            <a:r>
              <a:rPr lang="pt-BR" sz="2800">
                <a:sym typeface="Wingdings" pitchFamily="2" charset="2"/>
              </a:rPr>
              <a:t> = 20:</a:t>
            </a:r>
            <a:endParaRPr lang="pt-BR" sz="2800"/>
          </a:p>
        </p:txBody>
      </p:sp>
      <p:pic>
        <p:nvPicPr>
          <p:cNvPr id="126978" name="Picture 4"/>
          <p:cNvPicPr>
            <a:picLocks noChangeAspect="1" noChangeArrowheads="1"/>
          </p:cNvPicPr>
          <p:nvPr/>
        </p:nvPicPr>
        <p:blipFill>
          <a:blip r:embed="rId2"/>
          <a:srcRect/>
          <a:stretch>
            <a:fillRect/>
          </a:stretch>
        </p:blipFill>
        <p:spPr bwMode="auto">
          <a:xfrm>
            <a:off x="577850" y="1676400"/>
            <a:ext cx="2765425" cy="952500"/>
          </a:xfrm>
          <a:prstGeom prst="rect">
            <a:avLst/>
          </a:prstGeom>
          <a:noFill/>
          <a:ln w="9525">
            <a:noFill/>
            <a:miter lim="800000"/>
            <a:headEnd/>
            <a:tailEnd/>
          </a:ln>
        </p:spPr>
      </p:pic>
      <p:sp>
        <p:nvSpPr>
          <p:cNvPr id="126979" name="Text Box 10"/>
          <p:cNvSpPr txBox="1">
            <a:spLocks noChangeArrowheads="1"/>
          </p:cNvSpPr>
          <p:nvPr/>
        </p:nvSpPr>
        <p:spPr bwMode="auto">
          <a:xfrm>
            <a:off x="247650" y="2667000"/>
            <a:ext cx="4127500" cy="2225675"/>
          </a:xfrm>
          <a:prstGeom prst="rect">
            <a:avLst/>
          </a:prstGeom>
          <a:noFill/>
          <a:ln w="9525">
            <a:noFill/>
            <a:miter lim="800000"/>
            <a:headEnd/>
            <a:tailEnd/>
          </a:ln>
        </p:spPr>
        <p:txBody>
          <a:bodyPr>
            <a:spAutoFit/>
          </a:bodyPr>
          <a:lstStyle/>
          <a:p>
            <a:pPr>
              <a:spcBef>
                <a:spcPct val="50000"/>
              </a:spcBef>
            </a:pPr>
            <a:r>
              <a:rPr lang="pt-BR" sz="2000" u="sng">
                <a:latin typeface="Arial" charset="0"/>
              </a:rPr>
              <a:t>Exemplo Matlab</a:t>
            </a:r>
            <a:r>
              <a:rPr lang="pt-BR" sz="2000">
                <a:latin typeface="Arial" charset="0"/>
              </a:rPr>
              <a:t>:</a:t>
            </a:r>
          </a:p>
          <a:p>
            <a:pPr>
              <a:spcBef>
                <a:spcPct val="50000"/>
              </a:spcBef>
            </a:pPr>
            <a:r>
              <a:rPr lang="pt-BR" sz="2000">
                <a:latin typeface="Courier New" pitchFamily="49" charset="0"/>
              </a:rPr>
              <a:t>K=20; </a:t>
            </a:r>
          </a:p>
          <a:p>
            <a:pPr>
              <a:spcBef>
                <a:spcPct val="50000"/>
              </a:spcBef>
            </a:pPr>
            <a:r>
              <a:rPr lang="pt-BR" sz="2000">
                <a:latin typeface="Courier New" pitchFamily="49" charset="0"/>
              </a:rPr>
              <a:t>numex1=K; denex1=[2 1];</a:t>
            </a:r>
          </a:p>
          <a:p>
            <a:pPr>
              <a:spcBef>
                <a:spcPct val="50000"/>
              </a:spcBef>
            </a:pPr>
            <a:r>
              <a:rPr lang="pt-BR" sz="2000">
                <a:latin typeface="Courier New" pitchFamily="49" charset="0"/>
              </a:rPr>
              <a:t>fex1=tf(numex1,denex1);</a:t>
            </a:r>
          </a:p>
          <a:p>
            <a:pPr>
              <a:spcBef>
                <a:spcPct val="50000"/>
              </a:spcBef>
            </a:pPr>
            <a:r>
              <a:rPr lang="pt-BR" sz="2000">
                <a:latin typeface="Courier New" pitchFamily="49" charset="0"/>
              </a:rPr>
              <a:t>figure;nyquist(fex1);</a:t>
            </a:r>
          </a:p>
        </p:txBody>
      </p:sp>
      <p:pic>
        <p:nvPicPr>
          <p:cNvPr id="126980" name="Picture 11"/>
          <p:cNvPicPr>
            <a:picLocks noChangeAspect="1" noChangeArrowheads="1"/>
          </p:cNvPicPr>
          <p:nvPr/>
        </p:nvPicPr>
        <p:blipFill>
          <a:blip r:embed="rId3"/>
          <a:srcRect l="8090" r="8090"/>
          <a:stretch>
            <a:fillRect/>
          </a:stretch>
        </p:blipFill>
        <p:spPr bwMode="auto">
          <a:xfrm>
            <a:off x="4167188" y="1828800"/>
            <a:ext cx="5656262" cy="4686300"/>
          </a:xfrm>
          <a:prstGeom prst="rect">
            <a:avLst/>
          </a:prstGeom>
          <a:noFill/>
          <a:ln w="9525">
            <a:noFill/>
            <a:miter lim="800000"/>
            <a:headEnd/>
            <a:tailEnd/>
          </a:ln>
        </p:spPr>
      </p:pic>
      <p:sp>
        <p:nvSpPr>
          <p:cNvPr id="7"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Exemplo 2</a:t>
            </a:r>
            <a:endParaRPr lang="pt-BR" b="1" kern="0" dirty="0">
              <a:solidFill>
                <a:srgbClr val="003300"/>
              </a:solidFill>
              <a:latin typeface="+mj-lt"/>
              <a:ea typeface="+mj-ea"/>
              <a:cs typeface="+mj-cs"/>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ext Box 3"/>
          <p:cNvSpPr txBox="1">
            <a:spLocks noChangeArrowheads="1"/>
          </p:cNvSpPr>
          <p:nvPr/>
        </p:nvSpPr>
        <p:spPr bwMode="auto">
          <a:xfrm>
            <a:off x="330200" y="990600"/>
            <a:ext cx="7104063" cy="523875"/>
          </a:xfrm>
          <a:prstGeom prst="rect">
            <a:avLst/>
          </a:prstGeom>
          <a:noFill/>
          <a:ln w="9525">
            <a:noFill/>
            <a:miter lim="800000"/>
            <a:headEnd/>
            <a:tailEnd/>
          </a:ln>
        </p:spPr>
        <p:txBody>
          <a:bodyPr wrap="none">
            <a:spAutoFit/>
          </a:bodyPr>
          <a:lstStyle/>
          <a:p>
            <a:pPr>
              <a:buFontTx/>
              <a:buChar char="•"/>
            </a:pPr>
            <a:r>
              <a:rPr lang="pt-BR" sz="2800">
                <a:sym typeface="Wingdings" pitchFamily="2" charset="2"/>
              </a:rPr>
              <a:t> </a:t>
            </a:r>
            <a:r>
              <a:rPr lang="pt-BR" sz="2800" u="sng">
                <a:sym typeface="Wingdings" pitchFamily="2" charset="2"/>
              </a:rPr>
              <a:t>Exemplo 2</a:t>
            </a:r>
            <a:r>
              <a:rPr lang="pt-BR" sz="2800">
                <a:sym typeface="Wingdings" pitchFamily="2" charset="2"/>
              </a:rPr>
              <a:t>: Trace o diagrama de Nyquist para:</a:t>
            </a:r>
            <a:endParaRPr lang="pt-BR" sz="2800"/>
          </a:p>
        </p:txBody>
      </p:sp>
      <p:pic>
        <p:nvPicPr>
          <p:cNvPr id="128002" name="Picture 7"/>
          <p:cNvPicPr>
            <a:picLocks noChangeAspect="1" noChangeArrowheads="1"/>
          </p:cNvPicPr>
          <p:nvPr/>
        </p:nvPicPr>
        <p:blipFill>
          <a:blip r:embed="rId2"/>
          <a:srcRect/>
          <a:stretch>
            <a:fillRect/>
          </a:stretch>
        </p:blipFill>
        <p:spPr bwMode="auto">
          <a:xfrm>
            <a:off x="577850" y="1752600"/>
            <a:ext cx="4994275" cy="838200"/>
          </a:xfrm>
          <a:prstGeom prst="rect">
            <a:avLst/>
          </a:prstGeom>
          <a:noFill/>
          <a:ln w="9525">
            <a:noFill/>
            <a:miter lim="800000"/>
            <a:headEnd/>
            <a:tailEnd/>
          </a:ln>
        </p:spPr>
      </p:pic>
      <p:pic>
        <p:nvPicPr>
          <p:cNvPr id="128003" name="Picture 8"/>
          <p:cNvPicPr>
            <a:picLocks noChangeAspect="1" noChangeArrowheads="1"/>
          </p:cNvPicPr>
          <p:nvPr/>
        </p:nvPicPr>
        <p:blipFill>
          <a:blip r:embed="rId3"/>
          <a:srcRect/>
          <a:stretch>
            <a:fillRect/>
          </a:stretch>
        </p:blipFill>
        <p:spPr bwMode="auto">
          <a:xfrm>
            <a:off x="577850" y="2895600"/>
            <a:ext cx="3013075" cy="1381125"/>
          </a:xfrm>
          <a:prstGeom prst="rect">
            <a:avLst/>
          </a:prstGeom>
          <a:noFill/>
          <a:ln w="9525">
            <a:noFill/>
            <a:miter lim="800000"/>
            <a:headEnd/>
            <a:tailEnd/>
          </a:ln>
        </p:spPr>
      </p:pic>
      <p:sp>
        <p:nvSpPr>
          <p:cNvPr id="128004" name="AutoShape 9"/>
          <p:cNvSpPr>
            <a:spLocks/>
          </p:cNvSpPr>
          <p:nvPr/>
        </p:nvSpPr>
        <p:spPr bwMode="auto">
          <a:xfrm>
            <a:off x="330200" y="2819400"/>
            <a:ext cx="330200" cy="1524000"/>
          </a:xfrm>
          <a:prstGeom prst="leftBrace">
            <a:avLst>
              <a:gd name="adj1" fmla="val 41667"/>
              <a:gd name="adj2" fmla="val 50000"/>
            </a:avLst>
          </a:prstGeom>
          <a:noFill/>
          <a:ln w="9525">
            <a:solidFill>
              <a:schemeClr val="tx1"/>
            </a:solidFill>
            <a:round/>
            <a:headEnd/>
            <a:tailEnd/>
          </a:ln>
        </p:spPr>
        <p:txBody>
          <a:bodyPr wrap="none" anchor="ctr"/>
          <a:lstStyle/>
          <a:p>
            <a:endParaRPr lang="pt-BR"/>
          </a:p>
        </p:txBody>
      </p:sp>
      <p:sp>
        <p:nvSpPr>
          <p:cNvPr id="128005" name="AutoShape 10"/>
          <p:cNvSpPr>
            <a:spLocks/>
          </p:cNvSpPr>
          <p:nvPr/>
        </p:nvSpPr>
        <p:spPr bwMode="auto">
          <a:xfrm>
            <a:off x="330200" y="4572000"/>
            <a:ext cx="330200" cy="1524000"/>
          </a:xfrm>
          <a:prstGeom prst="leftBrace">
            <a:avLst>
              <a:gd name="adj1" fmla="val 41667"/>
              <a:gd name="adj2" fmla="val 50000"/>
            </a:avLst>
          </a:prstGeom>
          <a:noFill/>
          <a:ln w="9525">
            <a:solidFill>
              <a:schemeClr val="tx1"/>
            </a:solidFill>
            <a:round/>
            <a:headEnd/>
            <a:tailEnd/>
          </a:ln>
        </p:spPr>
        <p:txBody>
          <a:bodyPr wrap="none" anchor="ctr"/>
          <a:lstStyle/>
          <a:p>
            <a:endParaRPr lang="pt-BR"/>
          </a:p>
        </p:txBody>
      </p:sp>
      <p:pic>
        <p:nvPicPr>
          <p:cNvPr id="128006" name="Picture 11"/>
          <p:cNvPicPr>
            <a:picLocks noChangeAspect="1" noChangeArrowheads="1"/>
          </p:cNvPicPr>
          <p:nvPr/>
        </p:nvPicPr>
        <p:blipFill>
          <a:blip r:embed="rId4"/>
          <a:srcRect/>
          <a:stretch>
            <a:fillRect/>
          </a:stretch>
        </p:blipFill>
        <p:spPr bwMode="auto">
          <a:xfrm>
            <a:off x="577850" y="4619625"/>
            <a:ext cx="3363913" cy="1400175"/>
          </a:xfrm>
          <a:prstGeom prst="rect">
            <a:avLst/>
          </a:prstGeom>
          <a:noFill/>
          <a:ln w="9525">
            <a:noFill/>
            <a:miter lim="800000"/>
            <a:headEnd/>
            <a:tailEnd/>
          </a:ln>
        </p:spPr>
      </p:pic>
      <p:pic>
        <p:nvPicPr>
          <p:cNvPr id="128007" name="Picture 12"/>
          <p:cNvPicPr>
            <a:picLocks noChangeAspect="1" noChangeArrowheads="1"/>
          </p:cNvPicPr>
          <p:nvPr/>
        </p:nvPicPr>
        <p:blipFill>
          <a:blip r:embed="rId5"/>
          <a:srcRect/>
          <a:stretch>
            <a:fillRect/>
          </a:stretch>
        </p:blipFill>
        <p:spPr bwMode="auto">
          <a:xfrm>
            <a:off x="4787900" y="2895600"/>
            <a:ext cx="4664075" cy="3028950"/>
          </a:xfrm>
          <a:prstGeom prst="rect">
            <a:avLst/>
          </a:prstGeom>
          <a:noFill/>
          <a:ln w="9525">
            <a:noFill/>
            <a:miter lim="800000"/>
            <a:headEnd/>
            <a:tailEnd/>
          </a:ln>
        </p:spPr>
      </p:pic>
      <p:sp>
        <p:nvSpPr>
          <p:cNvPr id="128008" name="Text Box 14"/>
          <p:cNvSpPr txBox="1">
            <a:spLocks noChangeArrowheads="1"/>
          </p:cNvSpPr>
          <p:nvPr/>
        </p:nvSpPr>
        <p:spPr bwMode="auto">
          <a:xfrm>
            <a:off x="6521450" y="6096000"/>
            <a:ext cx="3046413" cy="584200"/>
          </a:xfrm>
          <a:prstGeom prst="rect">
            <a:avLst/>
          </a:prstGeom>
          <a:noFill/>
          <a:ln w="9525">
            <a:solidFill>
              <a:schemeClr val="accent2"/>
            </a:solidFill>
            <a:miter lim="800000"/>
            <a:headEnd/>
            <a:tailEnd/>
          </a:ln>
        </p:spPr>
        <p:txBody>
          <a:bodyPr wrap="none">
            <a:spAutoFit/>
          </a:bodyPr>
          <a:lstStyle/>
          <a:p>
            <a:r>
              <a:rPr lang="pt-BR"/>
              <a:t>Sistema do tipo 1</a:t>
            </a:r>
          </a:p>
        </p:txBody>
      </p:sp>
      <p:sp>
        <p:nvSpPr>
          <p:cNvPr id="11"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Exemplo 2</a:t>
            </a:r>
            <a:endParaRPr lang="pt-BR" b="1" kern="0" dirty="0">
              <a:solidFill>
                <a:srgbClr val="003300"/>
              </a:solidFill>
              <a:latin typeface="+mj-lt"/>
              <a:ea typeface="+mj-ea"/>
              <a:cs typeface="+mj-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13.6, (cont.)</a:t>
            </a:r>
            <a:endParaRPr lang="pt-BR" dirty="0"/>
          </a:p>
        </p:txBody>
      </p:sp>
      <p:pic>
        <p:nvPicPr>
          <p:cNvPr id="2050" name="Picture 2"/>
          <p:cNvPicPr>
            <a:picLocks noChangeAspect="1" noChangeArrowheads="1"/>
          </p:cNvPicPr>
          <p:nvPr/>
        </p:nvPicPr>
        <p:blipFill>
          <a:blip r:embed="rId2" cstate="print"/>
          <a:srcRect/>
          <a:stretch>
            <a:fillRect/>
          </a:stretch>
        </p:blipFill>
        <p:spPr bwMode="auto">
          <a:xfrm>
            <a:off x="1274367" y="981096"/>
            <a:ext cx="7357269" cy="5448300"/>
          </a:xfrm>
          <a:prstGeom prst="rect">
            <a:avLst/>
          </a:prstGeom>
          <a:noFill/>
          <a:ln w="9525">
            <a:noFill/>
            <a:miter lim="800000"/>
            <a:headEnd/>
            <a:tailEnd/>
          </a:ln>
          <a:effectLst/>
        </p:spPr>
      </p:pic>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ext Box 3"/>
          <p:cNvSpPr txBox="1">
            <a:spLocks noChangeArrowheads="1"/>
          </p:cNvSpPr>
          <p:nvPr/>
        </p:nvSpPr>
        <p:spPr bwMode="auto">
          <a:xfrm>
            <a:off x="330200" y="990600"/>
            <a:ext cx="4124325" cy="523875"/>
          </a:xfrm>
          <a:prstGeom prst="rect">
            <a:avLst/>
          </a:prstGeom>
          <a:noFill/>
          <a:ln w="9525">
            <a:noFill/>
            <a:miter lim="800000"/>
            <a:headEnd/>
            <a:tailEnd/>
          </a:ln>
        </p:spPr>
        <p:txBody>
          <a:bodyPr wrap="none">
            <a:spAutoFit/>
          </a:bodyPr>
          <a:lstStyle/>
          <a:p>
            <a:pPr>
              <a:buFontTx/>
              <a:buChar char="•"/>
            </a:pPr>
            <a:r>
              <a:rPr lang="pt-BR" sz="2800">
                <a:sym typeface="Wingdings" pitchFamily="2" charset="2"/>
              </a:rPr>
              <a:t> </a:t>
            </a:r>
            <a:r>
              <a:rPr lang="pt-BR" sz="2800" u="sng">
                <a:sym typeface="Wingdings" pitchFamily="2" charset="2"/>
              </a:rPr>
              <a:t>Exemplo 2</a:t>
            </a:r>
            <a:r>
              <a:rPr lang="pt-BR" sz="2800">
                <a:sym typeface="Wingdings" pitchFamily="2" charset="2"/>
              </a:rPr>
              <a:t>: (continuação)</a:t>
            </a:r>
            <a:endParaRPr lang="pt-BR" sz="2800"/>
          </a:p>
        </p:txBody>
      </p:sp>
      <p:sp>
        <p:nvSpPr>
          <p:cNvPr id="129026" name="AutoShape 7"/>
          <p:cNvSpPr>
            <a:spLocks/>
          </p:cNvSpPr>
          <p:nvPr/>
        </p:nvSpPr>
        <p:spPr bwMode="auto">
          <a:xfrm>
            <a:off x="165100" y="3048000"/>
            <a:ext cx="330200" cy="2133600"/>
          </a:xfrm>
          <a:prstGeom prst="leftBrace">
            <a:avLst>
              <a:gd name="adj1" fmla="val 58333"/>
              <a:gd name="adj2" fmla="val 50000"/>
            </a:avLst>
          </a:prstGeom>
          <a:noFill/>
          <a:ln w="9525">
            <a:solidFill>
              <a:schemeClr val="tx1"/>
            </a:solidFill>
            <a:round/>
            <a:headEnd/>
            <a:tailEnd/>
          </a:ln>
        </p:spPr>
        <p:txBody>
          <a:bodyPr wrap="none" anchor="ctr"/>
          <a:lstStyle/>
          <a:p>
            <a:endParaRPr lang="pt-BR"/>
          </a:p>
        </p:txBody>
      </p:sp>
      <p:pic>
        <p:nvPicPr>
          <p:cNvPr id="129027" name="Picture 10"/>
          <p:cNvPicPr>
            <a:picLocks noChangeAspect="1" noChangeArrowheads="1"/>
          </p:cNvPicPr>
          <p:nvPr/>
        </p:nvPicPr>
        <p:blipFill>
          <a:blip r:embed="rId2"/>
          <a:srcRect/>
          <a:stretch>
            <a:fillRect/>
          </a:stretch>
        </p:blipFill>
        <p:spPr bwMode="auto">
          <a:xfrm>
            <a:off x="660400" y="1676400"/>
            <a:ext cx="8151813" cy="990600"/>
          </a:xfrm>
          <a:prstGeom prst="rect">
            <a:avLst/>
          </a:prstGeom>
          <a:noFill/>
          <a:ln w="9525">
            <a:noFill/>
            <a:miter lim="800000"/>
            <a:headEnd/>
            <a:tailEnd/>
          </a:ln>
        </p:spPr>
      </p:pic>
      <p:pic>
        <p:nvPicPr>
          <p:cNvPr id="129028" name="Picture 11"/>
          <p:cNvPicPr>
            <a:picLocks noChangeAspect="1" noChangeArrowheads="1"/>
          </p:cNvPicPr>
          <p:nvPr/>
        </p:nvPicPr>
        <p:blipFill>
          <a:blip r:embed="rId3"/>
          <a:srcRect/>
          <a:stretch>
            <a:fillRect/>
          </a:stretch>
        </p:blipFill>
        <p:spPr bwMode="auto">
          <a:xfrm>
            <a:off x="465138" y="2886075"/>
            <a:ext cx="4240212" cy="1000125"/>
          </a:xfrm>
          <a:prstGeom prst="rect">
            <a:avLst/>
          </a:prstGeom>
          <a:noFill/>
          <a:ln w="9525">
            <a:noFill/>
            <a:miter lim="800000"/>
            <a:headEnd/>
            <a:tailEnd/>
          </a:ln>
        </p:spPr>
      </p:pic>
      <p:pic>
        <p:nvPicPr>
          <p:cNvPr id="129029" name="Picture 12"/>
          <p:cNvPicPr>
            <a:picLocks noChangeAspect="1" noChangeArrowheads="1"/>
          </p:cNvPicPr>
          <p:nvPr/>
        </p:nvPicPr>
        <p:blipFill>
          <a:blip r:embed="rId4"/>
          <a:srcRect/>
          <a:stretch>
            <a:fillRect/>
          </a:stretch>
        </p:blipFill>
        <p:spPr bwMode="auto">
          <a:xfrm>
            <a:off x="465138" y="4038600"/>
            <a:ext cx="4364037" cy="1057275"/>
          </a:xfrm>
          <a:prstGeom prst="rect">
            <a:avLst/>
          </a:prstGeom>
          <a:noFill/>
          <a:ln w="9525">
            <a:noFill/>
            <a:miter lim="800000"/>
            <a:headEnd/>
            <a:tailEnd/>
          </a:ln>
        </p:spPr>
      </p:pic>
      <p:pic>
        <p:nvPicPr>
          <p:cNvPr id="129030" name="Picture 13"/>
          <p:cNvPicPr>
            <a:picLocks noChangeAspect="1" noChangeArrowheads="1"/>
          </p:cNvPicPr>
          <p:nvPr/>
        </p:nvPicPr>
        <p:blipFill>
          <a:blip r:embed="rId5"/>
          <a:srcRect l="2820"/>
          <a:stretch>
            <a:fillRect/>
          </a:stretch>
        </p:blipFill>
        <p:spPr bwMode="auto">
          <a:xfrm>
            <a:off x="4953000" y="3122613"/>
            <a:ext cx="4837113" cy="3506787"/>
          </a:xfrm>
          <a:prstGeom prst="rect">
            <a:avLst/>
          </a:prstGeom>
          <a:noFill/>
          <a:ln w="9525">
            <a:noFill/>
            <a:miter lim="800000"/>
            <a:headEnd/>
            <a:tailEnd/>
          </a:ln>
        </p:spPr>
      </p:pic>
      <p:sp>
        <p:nvSpPr>
          <p:cNvPr id="129031" name="Text Box 15"/>
          <p:cNvSpPr txBox="1">
            <a:spLocks noChangeArrowheads="1"/>
          </p:cNvSpPr>
          <p:nvPr/>
        </p:nvSpPr>
        <p:spPr bwMode="auto">
          <a:xfrm>
            <a:off x="1898650" y="6172200"/>
            <a:ext cx="3046413" cy="584200"/>
          </a:xfrm>
          <a:prstGeom prst="rect">
            <a:avLst/>
          </a:prstGeom>
          <a:noFill/>
          <a:ln w="9525">
            <a:solidFill>
              <a:schemeClr val="accent2"/>
            </a:solidFill>
            <a:miter lim="800000"/>
            <a:headEnd/>
            <a:tailEnd/>
          </a:ln>
        </p:spPr>
        <p:txBody>
          <a:bodyPr wrap="none">
            <a:spAutoFit/>
          </a:bodyPr>
          <a:lstStyle/>
          <a:p>
            <a:r>
              <a:rPr lang="pt-BR"/>
              <a:t>Sistema do tipo 1</a:t>
            </a:r>
          </a:p>
        </p:txBody>
      </p:sp>
      <p:sp>
        <p:nvSpPr>
          <p:cNvPr id="10"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Exemplo 2</a:t>
            </a:r>
            <a:endParaRPr lang="pt-BR" b="1" kern="0" dirty="0">
              <a:solidFill>
                <a:srgbClr val="003300"/>
              </a:solidFill>
              <a:latin typeface="+mj-lt"/>
              <a:ea typeface="+mj-ea"/>
              <a:cs typeface="+mj-cs"/>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ext Box 3"/>
          <p:cNvSpPr txBox="1">
            <a:spLocks noChangeArrowheads="1"/>
          </p:cNvSpPr>
          <p:nvPr/>
        </p:nvSpPr>
        <p:spPr bwMode="auto">
          <a:xfrm>
            <a:off x="330200" y="990600"/>
            <a:ext cx="4124325" cy="523875"/>
          </a:xfrm>
          <a:prstGeom prst="rect">
            <a:avLst/>
          </a:prstGeom>
          <a:noFill/>
          <a:ln w="9525">
            <a:noFill/>
            <a:miter lim="800000"/>
            <a:headEnd/>
            <a:tailEnd/>
          </a:ln>
        </p:spPr>
        <p:txBody>
          <a:bodyPr wrap="none">
            <a:spAutoFit/>
          </a:bodyPr>
          <a:lstStyle/>
          <a:p>
            <a:pPr>
              <a:buFontTx/>
              <a:buChar char="•"/>
            </a:pPr>
            <a:r>
              <a:rPr lang="pt-BR" sz="2800">
                <a:sym typeface="Wingdings" pitchFamily="2" charset="2"/>
              </a:rPr>
              <a:t> </a:t>
            </a:r>
            <a:r>
              <a:rPr lang="pt-BR" sz="2800" u="sng">
                <a:sym typeface="Wingdings" pitchFamily="2" charset="2"/>
              </a:rPr>
              <a:t>Exemplo 2</a:t>
            </a:r>
            <a:r>
              <a:rPr lang="pt-BR" sz="2800">
                <a:sym typeface="Wingdings" pitchFamily="2" charset="2"/>
              </a:rPr>
              <a:t>: (continuação)</a:t>
            </a:r>
            <a:endParaRPr lang="pt-BR" sz="2800"/>
          </a:p>
        </p:txBody>
      </p:sp>
      <p:pic>
        <p:nvPicPr>
          <p:cNvPr id="130050" name="Picture 5"/>
          <p:cNvPicPr>
            <a:picLocks noChangeAspect="1" noChangeArrowheads="1"/>
          </p:cNvPicPr>
          <p:nvPr/>
        </p:nvPicPr>
        <p:blipFill>
          <a:blip r:embed="rId2"/>
          <a:srcRect/>
          <a:stretch>
            <a:fillRect/>
          </a:stretch>
        </p:blipFill>
        <p:spPr bwMode="auto">
          <a:xfrm>
            <a:off x="660400" y="1524000"/>
            <a:ext cx="7353300" cy="893763"/>
          </a:xfrm>
          <a:prstGeom prst="rect">
            <a:avLst/>
          </a:prstGeom>
          <a:noFill/>
          <a:ln w="9525">
            <a:noFill/>
            <a:miter lim="800000"/>
            <a:headEnd/>
            <a:tailEnd/>
          </a:ln>
        </p:spPr>
      </p:pic>
      <p:sp>
        <p:nvSpPr>
          <p:cNvPr id="130051" name="Text Box 9"/>
          <p:cNvSpPr txBox="1">
            <a:spLocks noChangeArrowheads="1"/>
          </p:cNvSpPr>
          <p:nvPr/>
        </p:nvSpPr>
        <p:spPr bwMode="auto">
          <a:xfrm>
            <a:off x="247650" y="2514600"/>
            <a:ext cx="4127500" cy="1717675"/>
          </a:xfrm>
          <a:prstGeom prst="rect">
            <a:avLst/>
          </a:prstGeom>
          <a:noFill/>
          <a:ln w="9525">
            <a:noFill/>
            <a:miter lim="800000"/>
            <a:headEnd/>
            <a:tailEnd/>
          </a:ln>
        </p:spPr>
        <p:txBody>
          <a:bodyPr>
            <a:spAutoFit/>
          </a:bodyPr>
          <a:lstStyle/>
          <a:p>
            <a:pPr>
              <a:spcBef>
                <a:spcPct val="50000"/>
              </a:spcBef>
            </a:pPr>
            <a:r>
              <a:rPr lang="pt-BR" sz="2000" u="sng">
                <a:latin typeface="Arial" charset="0"/>
              </a:rPr>
              <a:t>Exemplo Matlab</a:t>
            </a:r>
            <a:r>
              <a:rPr lang="pt-BR" sz="2000">
                <a:latin typeface="Arial" charset="0"/>
              </a:rPr>
              <a:t>:</a:t>
            </a:r>
          </a:p>
          <a:p>
            <a:pPr>
              <a:spcBef>
                <a:spcPct val="20000"/>
              </a:spcBef>
            </a:pPr>
            <a:r>
              <a:rPr lang="pt-BR" sz="1800">
                <a:latin typeface="Courier New" pitchFamily="49" charset="0"/>
              </a:rPr>
              <a:t>numex2=10;</a:t>
            </a:r>
          </a:p>
          <a:p>
            <a:pPr>
              <a:spcBef>
                <a:spcPct val="20000"/>
              </a:spcBef>
            </a:pPr>
            <a:r>
              <a:rPr lang="pt-BR" sz="1800">
                <a:latin typeface="Courier New" pitchFamily="49" charset="0"/>
              </a:rPr>
              <a:t>denex2=conv([1 0],[4 1]);</a:t>
            </a:r>
          </a:p>
          <a:p>
            <a:pPr>
              <a:spcBef>
                <a:spcPct val="20000"/>
              </a:spcBef>
            </a:pPr>
            <a:r>
              <a:rPr lang="pt-BR" sz="1800">
                <a:latin typeface="Courier New" pitchFamily="49" charset="0"/>
              </a:rPr>
              <a:t>fex2=tf(numex2,denex2);</a:t>
            </a:r>
          </a:p>
          <a:p>
            <a:pPr>
              <a:spcBef>
                <a:spcPct val="20000"/>
              </a:spcBef>
            </a:pPr>
            <a:r>
              <a:rPr lang="pt-BR" sz="1800">
                <a:latin typeface="Courier New" pitchFamily="49" charset="0"/>
              </a:rPr>
              <a:t>figure;nyquist(fex2);</a:t>
            </a:r>
          </a:p>
        </p:txBody>
      </p:sp>
      <p:pic>
        <p:nvPicPr>
          <p:cNvPr id="130052" name="Picture 11"/>
          <p:cNvPicPr>
            <a:picLocks noChangeAspect="1" noChangeArrowheads="1"/>
          </p:cNvPicPr>
          <p:nvPr/>
        </p:nvPicPr>
        <p:blipFill>
          <a:blip r:embed="rId3"/>
          <a:srcRect l="7001" t="6595" r="8167" b="5276"/>
          <a:stretch>
            <a:fillRect/>
          </a:stretch>
        </p:blipFill>
        <p:spPr bwMode="auto">
          <a:xfrm>
            <a:off x="4468813" y="2438400"/>
            <a:ext cx="5106987" cy="4330700"/>
          </a:xfrm>
          <a:prstGeom prst="rect">
            <a:avLst/>
          </a:prstGeom>
          <a:noFill/>
          <a:ln w="9525">
            <a:noFill/>
            <a:miter lim="800000"/>
            <a:headEnd/>
            <a:tailEnd/>
          </a:ln>
        </p:spPr>
      </p:pic>
      <p:pic>
        <p:nvPicPr>
          <p:cNvPr id="130053" name="Picture 13"/>
          <p:cNvPicPr>
            <a:picLocks noChangeAspect="1" noChangeArrowheads="1"/>
          </p:cNvPicPr>
          <p:nvPr/>
        </p:nvPicPr>
        <p:blipFill>
          <a:blip r:embed="rId4"/>
          <a:srcRect l="5399" t="7198" r="6749" b="7198"/>
          <a:stretch>
            <a:fillRect/>
          </a:stretch>
        </p:blipFill>
        <p:spPr bwMode="auto">
          <a:xfrm>
            <a:off x="563563" y="4310063"/>
            <a:ext cx="3551237" cy="2395537"/>
          </a:xfrm>
          <a:prstGeom prst="rect">
            <a:avLst/>
          </a:prstGeom>
          <a:noFill/>
          <a:ln w="9525">
            <a:noFill/>
            <a:miter lim="800000"/>
            <a:headEnd/>
            <a:tailEnd/>
          </a:ln>
        </p:spPr>
      </p:pic>
      <p:sp>
        <p:nvSpPr>
          <p:cNvPr id="130054" name="AutoShape 15"/>
          <p:cNvSpPr>
            <a:spLocks noChangeArrowheads="1"/>
          </p:cNvSpPr>
          <p:nvPr/>
        </p:nvSpPr>
        <p:spPr bwMode="auto">
          <a:xfrm flipH="1">
            <a:off x="4127500" y="5638800"/>
            <a:ext cx="577850" cy="304800"/>
          </a:xfrm>
          <a:prstGeom prst="notchedRightArrow">
            <a:avLst>
              <a:gd name="adj1" fmla="val 50000"/>
              <a:gd name="adj2" fmla="val 43753"/>
            </a:avLst>
          </a:prstGeom>
          <a:solidFill>
            <a:srgbClr val="CCFFCC"/>
          </a:solidFill>
          <a:ln w="9525">
            <a:solidFill>
              <a:schemeClr val="tx1"/>
            </a:solidFill>
            <a:miter lim="800000"/>
            <a:headEnd/>
            <a:tailEnd/>
          </a:ln>
        </p:spPr>
        <p:txBody>
          <a:bodyPr wrap="none" anchor="ctr"/>
          <a:lstStyle/>
          <a:p>
            <a:endParaRPr lang="pt-BR"/>
          </a:p>
        </p:txBody>
      </p:sp>
      <p:sp>
        <p:nvSpPr>
          <p:cNvPr id="9"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Exemplo 2</a:t>
            </a:r>
            <a:endParaRPr lang="pt-BR" b="1" kern="0" dirty="0">
              <a:solidFill>
                <a:srgbClr val="003300"/>
              </a:solidFill>
              <a:latin typeface="+mj-lt"/>
              <a:ea typeface="+mj-ea"/>
              <a:cs typeface="+mj-cs"/>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ext Box 3"/>
          <p:cNvSpPr txBox="1">
            <a:spLocks noChangeArrowheads="1"/>
          </p:cNvSpPr>
          <p:nvPr/>
        </p:nvSpPr>
        <p:spPr bwMode="auto">
          <a:xfrm>
            <a:off x="330200" y="990600"/>
            <a:ext cx="7104063" cy="523875"/>
          </a:xfrm>
          <a:prstGeom prst="rect">
            <a:avLst/>
          </a:prstGeom>
          <a:noFill/>
          <a:ln w="9525">
            <a:noFill/>
            <a:miter lim="800000"/>
            <a:headEnd/>
            <a:tailEnd/>
          </a:ln>
        </p:spPr>
        <p:txBody>
          <a:bodyPr wrap="none">
            <a:spAutoFit/>
          </a:bodyPr>
          <a:lstStyle/>
          <a:p>
            <a:pPr>
              <a:buFontTx/>
              <a:buChar char="•"/>
            </a:pPr>
            <a:r>
              <a:rPr lang="pt-BR" sz="2800">
                <a:sym typeface="Wingdings" pitchFamily="2" charset="2"/>
              </a:rPr>
              <a:t> </a:t>
            </a:r>
            <a:r>
              <a:rPr lang="pt-BR" sz="2800" u="sng">
                <a:sym typeface="Wingdings" pitchFamily="2" charset="2"/>
              </a:rPr>
              <a:t>Exemplo 3</a:t>
            </a:r>
            <a:r>
              <a:rPr lang="pt-BR" sz="2800">
                <a:sym typeface="Wingdings" pitchFamily="2" charset="2"/>
              </a:rPr>
              <a:t>: Trace o diagrama de Nyquist para:</a:t>
            </a:r>
          </a:p>
        </p:txBody>
      </p:sp>
      <p:pic>
        <p:nvPicPr>
          <p:cNvPr id="131074" name="Picture 9"/>
          <p:cNvPicPr>
            <a:picLocks noChangeAspect="1" noChangeArrowheads="1"/>
          </p:cNvPicPr>
          <p:nvPr/>
        </p:nvPicPr>
        <p:blipFill>
          <a:blip r:embed="rId3"/>
          <a:srcRect/>
          <a:stretch>
            <a:fillRect/>
          </a:stretch>
        </p:blipFill>
        <p:spPr bwMode="auto">
          <a:xfrm>
            <a:off x="330200" y="1600200"/>
            <a:ext cx="6665913" cy="876300"/>
          </a:xfrm>
          <a:prstGeom prst="rect">
            <a:avLst/>
          </a:prstGeom>
          <a:noFill/>
          <a:ln w="9525">
            <a:noFill/>
            <a:miter lim="800000"/>
            <a:headEnd/>
            <a:tailEnd/>
          </a:ln>
        </p:spPr>
      </p:pic>
      <p:pic>
        <p:nvPicPr>
          <p:cNvPr id="131075" name="Picture 10"/>
          <p:cNvPicPr>
            <a:picLocks noChangeAspect="1" noChangeArrowheads="1"/>
          </p:cNvPicPr>
          <p:nvPr/>
        </p:nvPicPr>
        <p:blipFill>
          <a:blip r:embed="rId4"/>
          <a:srcRect/>
          <a:stretch>
            <a:fillRect/>
          </a:stretch>
        </p:blipFill>
        <p:spPr bwMode="auto">
          <a:xfrm>
            <a:off x="495300" y="2819400"/>
            <a:ext cx="3395663" cy="1362075"/>
          </a:xfrm>
          <a:prstGeom prst="rect">
            <a:avLst/>
          </a:prstGeom>
          <a:noFill/>
          <a:ln w="9525">
            <a:noFill/>
            <a:miter lim="800000"/>
            <a:headEnd/>
            <a:tailEnd/>
          </a:ln>
        </p:spPr>
      </p:pic>
      <p:pic>
        <p:nvPicPr>
          <p:cNvPr id="131076" name="Picture 11"/>
          <p:cNvPicPr>
            <a:picLocks noChangeAspect="1" noChangeArrowheads="1"/>
          </p:cNvPicPr>
          <p:nvPr/>
        </p:nvPicPr>
        <p:blipFill>
          <a:blip r:embed="rId5"/>
          <a:srcRect/>
          <a:stretch>
            <a:fillRect/>
          </a:stretch>
        </p:blipFill>
        <p:spPr bwMode="auto">
          <a:xfrm>
            <a:off x="495300" y="4648200"/>
            <a:ext cx="3859213" cy="1314450"/>
          </a:xfrm>
          <a:prstGeom prst="rect">
            <a:avLst/>
          </a:prstGeom>
          <a:noFill/>
          <a:ln w="9525">
            <a:noFill/>
            <a:miter lim="800000"/>
            <a:headEnd/>
            <a:tailEnd/>
          </a:ln>
        </p:spPr>
      </p:pic>
      <p:sp>
        <p:nvSpPr>
          <p:cNvPr id="131077" name="AutoShape 12"/>
          <p:cNvSpPr>
            <a:spLocks/>
          </p:cNvSpPr>
          <p:nvPr/>
        </p:nvSpPr>
        <p:spPr bwMode="auto">
          <a:xfrm>
            <a:off x="268288" y="2790825"/>
            <a:ext cx="330200" cy="1524000"/>
          </a:xfrm>
          <a:prstGeom prst="leftBrace">
            <a:avLst>
              <a:gd name="adj1" fmla="val 41667"/>
              <a:gd name="adj2" fmla="val 50000"/>
            </a:avLst>
          </a:prstGeom>
          <a:noFill/>
          <a:ln w="9525">
            <a:solidFill>
              <a:schemeClr val="tx1"/>
            </a:solidFill>
            <a:round/>
            <a:headEnd/>
            <a:tailEnd/>
          </a:ln>
        </p:spPr>
        <p:txBody>
          <a:bodyPr wrap="none" anchor="ctr"/>
          <a:lstStyle/>
          <a:p>
            <a:endParaRPr lang="pt-BR"/>
          </a:p>
        </p:txBody>
      </p:sp>
      <p:sp>
        <p:nvSpPr>
          <p:cNvPr id="131078" name="AutoShape 13"/>
          <p:cNvSpPr>
            <a:spLocks/>
          </p:cNvSpPr>
          <p:nvPr/>
        </p:nvSpPr>
        <p:spPr bwMode="auto">
          <a:xfrm>
            <a:off x="268288" y="4543425"/>
            <a:ext cx="330200" cy="1524000"/>
          </a:xfrm>
          <a:prstGeom prst="leftBrace">
            <a:avLst>
              <a:gd name="adj1" fmla="val 41667"/>
              <a:gd name="adj2" fmla="val 50000"/>
            </a:avLst>
          </a:prstGeom>
          <a:noFill/>
          <a:ln w="9525">
            <a:solidFill>
              <a:schemeClr val="tx1"/>
            </a:solidFill>
            <a:round/>
            <a:headEnd/>
            <a:tailEnd/>
          </a:ln>
        </p:spPr>
        <p:txBody>
          <a:bodyPr wrap="none" anchor="ctr"/>
          <a:lstStyle/>
          <a:p>
            <a:endParaRPr lang="pt-BR"/>
          </a:p>
        </p:txBody>
      </p:sp>
      <p:pic>
        <p:nvPicPr>
          <p:cNvPr id="131079" name="Picture 14"/>
          <p:cNvPicPr>
            <a:picLocks noChangeAspect="1" noChangeArrowheads="1"/>
          </p:cNvPicPr>
          <p:nvPr/>
        </p:nvPicPr>
        <p:blipFill>
          <a:blip r:embed="rId6"/>
          <a:srcRect/>
          <a:stretch>
            <a:fillRect/>
          </a:stretch>
        </p:blipFill>
        <p:spPr bwMode="auto">
          <a:xfrm>
            <a:off x="5695950" y="2600325"/>
            <a:ext cx="3735388" cy="3952875"/>
          </a:xfrm>
          <a:prstGeom prst="rect">
            <a:avLst/>
          </a:prstGeom>
          <a:noFill/>
          <a:ln w="9525">
            <a:noFill/>
            <a:miter lim="800000"/>
            <a:headEnd/>
            <a:tailEnd/>
          </a:ln>
        </p:spPr>
      </p:pic>
      <p:sp>
        <p:nvSpPr>
          <p:cNvPr id="131080" name="Text Box 16"/>
          <p:cNvSpPr txBox="1">
            <a:spLocks noChangeArrowheads="1"/>
          </p:cNvSpPr>
          <p:nvPr/>
        </p:nvSpPr>
        <p:spPr bwMode="auto">
          <a:xfrm>
            <a:off x="3302000" y="6172200"/>
            <a:ext cx="3046413" cy="584200"/>
          </a:xfrm>
          <a:prstGeom prst="rect">
            <a:avLst/>
          </a:prstGeom>
          <a:noFill/>
          <a:ln w="9525">
            <a:solidFill>
              <a:schemeClr val="accent2"/>
            </a:solidFill>
            <a:miter lim="800000"/>
            <a:headEnd/>
            <a:tailEnd/>
          </a:ln>
        </p:spPr>
        <p:txBody>
          <a:bodyPr wrap="none">
            <a:spAutoFit/>
          </a:bodyPr>
          <a:lstStyle/>
          <a:p>
            <a:r>
              <a:rPr lang="pt-BR"/>
              <a:t>Sistema do tipo 1</a:t>
            </a:r>
          </a:p>
        </p:txBody>
      </p:sp>
      <p:sp>
        <p:nvSpPr>
          <p:cNvPr id="11"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Exemplo 3</a:t>
            </a:r>
            <a:endParaRPr lang="pt-BR" b="1" kern="0" dirty="0">
              <a:solidFill>
                <a:srgbClr val="003300"/>
              </a:solidFill>
              <a:latin typeface="+mj-lt"/>
              <a:ea typeface="+mj-ea"/>
              <a:cs typeface="+mj-cs"/>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ext Box 3"/>
          <p:cNvSpPr txBox="1">
            <a:spLocks noChangeArrowheads="1"/>
          </p:cNvSpPr>
          <p:nvPr/>
        </p:nvSpPr>
        <p:spPr bwMode="auto">
          <a:xfrm>
            <a:off x="330200" y="990600"/>
            <a:ext cx="4124325" cy="523875"/>
          </a:xfrm>
          <a:prstGeom prst="rect">
            <a:avLst/>
          </a:prstGeom>
          <a:noFill/>
          <a:ln w="9525">
            <a:noFill/>
            <a:miter lim="800000"/>
            <a:headEnd/>
            <a:tailEnd/>
          </a:ln>
        </p:spPr>
        <p:txBody>
          <a:bodyPr wrap="none">
            <a:spAutoFit/>
          </a:bodyPr>
          <a:lstStyle/>
          <a:p>
            <a:pPr>
              <a:buFontTx/>
              <a:buChar char="•"/>
            </a:pPr>
            <a:r>
              <a:rPr lang="pt-BR" sz="2800">
                <a:sym typeface="Wingdings" pitchFamily="2" charset="2"/>
              </a:rPr>
              <a:t> </a:t>
            </a:r>
            <a:r>
              <a:rPr lang="pt-BR" sz="2800" u="sng">
                <a:sym typeface="Wingdings" pitchFamily="2" charset="2"/>
              </a:rPr>
              <a:t>Exemplo 3</a:t>
            </a:r>
            <a:r>
              <a:rPr lang="pt-BR" sz="2800">
                <a:sym typeface="Wingdings" pitchFamily="2" charset="2"/>
              </a:rPr>
              <a:t>: (continuação)</a:t>
            </a:r>
          </a:p>
        </p:txBody>
      </p:sp>
      <p:pic>
        <p:nvPicPr>
          <p:cNvPr id="133122" name="Picture 11"/>
          <p:cNvPicPr>
            <a:picLocks noChangeAspect="1" noChangeArrowheads="1"/>
          </p:cNvPicPr>
          <p:nvPr/>
        </p:nvPicPr>
        <p:blipFill>
          <a:blip r:embed="rId3"/>
          <a:srcRect/>
          <a:stretch>
            <a:fillRect/>
          </a:stretch>
        </p:blipFill>
        <p:spPr bwMode="auto">
          <a:xfrm>
            <a:off x="330200" y="1600200"/>
            <a:ext cx="6807200" cy="687388"/>
          </a:xfrm>
          <a:prstGeom prst="rect">
            <a:avLst/>
          </a:prstGeom>
          <a:noFill/>
          <a:ln w="9525">
            <a:noFill/>
            <a:miter lim="800000"/>
            <a:headEnd/>
            <a:tailEnd/>
          </a:ln>
        </p:spPr>
      </p:pic>
      <p:pic>
        <p:nvPicPr>
          <p:cNvPr id="133123" name="Picture 12"/>
          <p:cNvPicPr>
            <a:picLocks noChangeAspect="1" noChangeArrowheads="1"/>
          </p:cNvPicPr>
          <p:nvPr/>
        </p:nvPicPr>
        <p:blipFill>
          <a:blip r:embed="rId4"/>
          <a:srcRect/>
          <a:stretch>
            <a:fillRect/>
          </a:stretch>
        </p:blipFill>
        <p:spPr bwMode="auto">
          <a:xfrm>
            <a:off x="6945313" y="1495425"/>
            <a:ext cx="2584450" cy="884238"/>
          </a:xfrm>
          <a:prstGeom prst="rect">
            <a:avLst/>
          </a:prstGeom>
          <a:noFill/>
          <a:ln w="9525">
            <a:noFill/>
            <a:miter lim="800000"/>
            <a:headEnd/>
            <a:tailEnd/>
          </a:ln>
        </p:spPr>
      </p:pic>
      <p:pic>
        <p:nvPicPr>
          <p:cNvPr id="133124" name="Picture 13"/>
          <p:cNvPicPr>
            <a:picLocks noChangeAspect="1" noChangeArrowheads="1"/>
          </p:cNvPicPr>
          <p:nvPr/>
        </p:nvPicPr>
        <p:blipFill>
          <a:blip r:embed="rId5"/>
          <a:srcRect/>
          <a:stretch>
            <a:fillRect/>
          </a:stretch>
        </p:blipFill>
        <p:spPr bwMode="auto">
          <a:xfrm>
            <a:off x="412750" y="2438400"/>
            <a:ext cx="990600" cy="333375"/>
          </a:xfrm>
          <a:prstGeom prst="rect">
            <a:avLst/>
          </a:prstGeom>
          <a:noFill/>
          <a:ln w="9525">
            <a:noFill/>
            <a:miter lim="800000"/>
            <a:headEnd/>
            <a:tailEnd/>
          </a:ln>
        </p:spPr>
      </p:pic>
      <p:pic>
        <p:nvPicPr>
          <p:cNvPr id="133125" name="Picture 14"/>
          <p:cNvPicPr>
            <a:picLocks noChangeAspect="1" noChangeArrowheads="1"/>
          </p:cNvPicPr>
          <p:nvPr/>
        </p:nvPicPr>
        <p:blipFill>
          <a:blip r:embed="rId6"/>
          <a:srcRect/>
          <a:stretch>
            <a:fillRect/>
          </a:stretch>
        </p:blipFill>
        <p:spPr bwMode="auto">
          <a:xfrm>
            <a:off x="41275" y="3048000"/>
            <a:ext cx="9782175" cy="3602038"/>
          </a:xfrm>
          <a:prstGeom prst="rect">
            <a:avLst/>
          </a:prstGeom>
          <a:noFill/>
          <a:ln w="9525">
            <a:noFill/>
            <a:miter lim="800000"/>
            <a:headEnd/>
            <a:tailEnd/>
          </a:ln>
        </p:spPr>
      </p:pic>
      <p:sp>
        <p:nvSpPr>
          <p:cNvPr id="8" name="Título 12"/>
          <p:cNvSpPr txBox="1">
            <a:spLocks/>
          </p:cNvSpPr>
          <p:nvPr/>
        </p:nvSpPr>
        <p:spPr>
          <a:xfrm>
            <a:off x="271463" y="260350"/>
            <a:ext cx="9363075" cy="533400"/>
          </a:xfrm>
          <a:prstGeom prst="rect">
            <a:avLst/>
          </a:prstGeom>
        </p:spPr>
        <p:txBody>
          <a:bodyPr/>
          <a:lstStyle/>
          <a:p>
            <a:pPr>
              <a:defRPr/>
            </a:pPr>
            <a:r>
              <a:rPr lang="pt-BR" b="1" kern="0" dirty="0">
                <a:solidFill>
                  <a:srgbClr val="002060"/>
                </a:solidFill>
                <a:latin typeface="+mj-lt"/>
                <a:ea typeface="+mj-ea"/>
                <a:cs typeface="+mj-cs"/>
              </a:rPr>
              <a:t>Diagramas de </a:t>
            </a:r>
            <a:r>
              <a:rPr lang="pt-BR" b="1" kern="0" dirty="0" err="1">
                <a:solidFill>
                  <a:srgbClr val="002060"/>
                </a:solidFill>
                <a:latin typeface="+mj-lt"/>
                <a:ea typeface="+mj-ea"/>
                <a:cs typeface="+mj-cs"/>
              </a:rPr>
              <a:t>Nyquist</a:t>
            </a:r>
            <a:r>
              <a:rPr lang="pt-BR" b="1" kern="0" dirty="0">
                <a:solidFill>
                  <a:srgbClr val="002060"/>
                </a:solidFill>
                <a:latin typeface="+mj-lt"/>
                <a:ea typeface="+mj-ea"/>
                <a:cs typeface="+mj-cs"/>
              </a:rPr>
              <a:t> – Exemplo 3</a:t>
            </a:r>
            <a:endParaRPr lang="pt-BR" b="1" kern="0" dirty="0">
              <a:solidFill>
                <a:srgbClr val="003300"/>
              </a:solidFill>
              <a:latin typeface="+mj-lt"/>
              <a:ea typeface="+mj-ea"/>
              <a:cs typeface="+mj-cs"/>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70658" name="Subtítulo 4"/>
          <p:cNvSpPr>
            <a:spLocks noGrp="1"/>
          </p:cNvSpPr>
          <p:nvPr>
            <p:ph type="subTitle" sz="quarter" idx="1"/>
          </p:nvPr>
        </p:nvSpPr>
        <p:spPr/>
        <p:txBody>
          <a:bodyPr/>
          <a:lstStyle/>
          <a:p>
            <a:r>
              <a:rPr lang="en-US"/>
              <a:t>Técnicas de Resposta em Frequencia</a:t>
            </a:r>
          </a:p>
          <a:p>
            <a:r>
              <a:rPr lang="en-US"/>
              <a:t>Análise de Estabilidade</a:t>
            </a:r>
          </a:p>
          <a:p>
            <a:r>
              <a:rPr lang="en-US"/>
              <a:t>Problemas de Diagramas de Bode, Nyquist</a:t>
            </a: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ítulo 1"/>
          <p:cNvSpPr>
            <a:spLocks noGrp="1"/>
          </p:cNvSpPr>
          <p:nvPr>
            <p:ph type="title"/>
          </p:nvPr>
        </p:nvSpPr>
        <p:spPr/>
        <p:txBody>
          <a:bodyPr/>
          <a:lstStyle/>
          <a:p>
            <a:r>
              <a:rPr lang="en-US"/>
              <a:t>O critério de estabilidade para o diagrama de Nyquist é baseado :</a:t>
            </a:r>
            <a:endParaRPr lang="pt-BR"/>
          </a:p>
        </p:txBody>
      </p:sp>
      <p:sp>
        <p:nvSpPr>
          <p:cNvPr id="3" name="Espaço Reservado para Conteúdo 2"/>
          <p:cNvSpPr>
            <a:spLocks noGrp="1"/>
          </p:cNvSpPr>
          <p:nvPr>
            <p:ph idx="1"/>
          </p:nvPr>
        </p:nvSpPr>
        <p:spPr>
          <a:xfrm>
            <a:off x="271463" y="857250"/>
            <a:ext cx="9410700" cy="5381625"/>
          </a:xfrm>
        </p:spPr>
        <p:txBody>
          <a:bodyPr/>
          <a:lstStyle/>
          <a:p>
            <a:r>
              <a:rPr lang="en-US"/>
              <a:t>No número de giros em torno de -1 que o diagrama descreve e …</a:t>
            </a:r>
          </a:p>
          <a:p>
            <a:r>
              <a:rPr lang="en-US"/>
              <a:t>… na equação Z = P – N onde </a:t>
            </a:r>
          </a:p>
          <a:p>
            <a:pPr lvl="1"/>
            <a:r>
              <a:rPr lang="en-US"/>
              <a:t>Z,os zeros de 1+GH são os pólos de T (malha fechada)</a:t>
            </a:r>
          </a:p>
          <a:p>
            <a:pPr lvl="1"/>
            <a:r>
              <a:rPr lang="en-US"/>
              <a:t>P,os pólos de GH, conhecidos e constantes</a:t>
            </a:r>
          </a:p>
          <a:p>
            <a:pPr lvl="1"/>
            <a:r>
              <a:rPr lang="en-US"/>
              <a:t>N, número de giros ao redor de -1,dado pelo mapeamento GH, quando descrevemos um contorno completo no semi-plano direito </a:t>
            </a:r>
          </a:p>
          <a:p>
            <a:r>
              <a:rPr lang="en-US"/>
              <a:t>Desejamos agora determinar como varia o diagrama quando variar o ganho K na malha aberta</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ítulo 1"/>
          <p:cNvSpPr>
            <a:spLocks noGrp="1"/>
          </p:cNvSpPr>
          <p:nvPr>
            <p:ph type="title"/>
          </p:nvPr>
        </p:nvSpPr>
        <p:spPr/>
        <p:txBody>
          <a:bodyPr/>
          <a:lstStyle/>
          <a:p>
            <a:r>
              <a:rPr lang="en-US"/>
              <a:t>Uma vez que K é um fator multiplicativo</a:t>
            </a:r>
            <a:endParaRPr lang="pt-BR"/>
          </a:p>
        </p:txBody>
      </p:sp>
      <p:sp>
        <p:nvSpPr>
          <p:cNvPr id="3" name="Espaço Reservado para Conteúdo 2"/>
          <p:cNvSpPr>
            <a:spLocks noGrp="1"/>
          </p:cNvSpPr>
          <p:nvPr>
            <p:ph idx="1"/>
          </p:nvPr>
        </p:nvSpPr>
        <p:spPr>
          <a:xfrm>
            <a:off x="271463" y="785813"/>
            <a:ext cx="9410700" cy="5381625"/>
          </a:xfrm>
        </p:spPr>
        <p:txBody>
          <a:bodyPr/>
          <a:lstStyle/>
          <a:p>
            <a:r>
              <a:rPr lang="en-US"/>
              <a:t>Seu efeito no diagrama será o de amplia-lo ou reduzi-lo de maneira uniforme.</a:t>
            </a:r>
          </a:p>
          <a:p>
            <a:r>
              <a:rPr lang="en-US"/>
              <a:t>Suponha agora o sistema abaixo :</a:t>
            </a:r>
          </a:p>
          <a:p>
            <a:endParaRPr lang="en-US"/>
          </a:p>
          <a:p>
            <a:endParaRPr lang="en-US"/>
          </a:p>
          <a:p>
            <a:r>
              <a:rPr lang="en-US"/>
              <a:t>E seu diagrama de Nyquist associado :</a:t>
            </a:r>
          </a:p>
          <a:p>
            <a:endParaRPr lang="en-US"/>
          </a:p>
        </p:txBody>
      </p:sp>
      <p:pic>
        <p:nvPicPr>
          <p:cNvPr id="4" name="Picture 2"/>
          <p:cNvPicPr>
            <a:picLocks noChangeAspect="1" noChangeArrowheads="1"/>
          </p:cNvPicPr>
          <p:nvPr/>
        </p:nvPicPr>
        <p:blipFill>
          <a:blip r:embed="rId2"/>
          <a:srcRect/>
          <a:stretch>
            <a:fillRect/>
          </a:stretch>
        </p:blipFill>
        <p:spPr bwMode="auto">
          <a:xfrm>
            <a:off x="2952750" y="2386013"/>
            <a:ext cx="4191000" cy="1400175"/>
          </a:xfrm>
          <a:prstGeom prst="rect">
            <a:avLst/>
          </a:prstGeom>
          <a:noFill/>
          <a:ln w="12700">
            <a:noFill/>
            <a:miter lim="800000"/>
            <a:headEnd type="none" w="sm" len="sm"/>
            <a:tailEnd type="none" w="sm" len="sm"/>
          </a:ln>
        </p:spPr>
      </p:pic>
      <p:pic>
        <p:nvPicPr>
          <p:cNvPr id="5" name="Picture 3"/>
          <p:cNvPicPr>
            <a:picLocks noChangeAspect="1" noChangeArrowheads="1"/>
          </p:cNvPicPr>
          <p:nvPr/>
        </p:nvPicPr>
        <p:blipFill>
          <a:blip r:embed="rId3"/>
          <a:srcRect/>
          <a:stretch>
            <a:fillRect/>
          </a:stretch>
        </p:blipFill>
        <p:spPr bwMode="auto">
          <a:xfrm>
            <a:off x="1809750" y="4214813"/>
            <a:ext cx="6707188" cy="2643187"/>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ítulo 1"/>
          <p:cNvSpPr>
            <a:spLocks noGrp="1"/>
          </p:cNvSpPr>
          <p:nvPr>
            <p:ph type="title"/>
          </p:nvPr>
        </p:nvSpPr>
        <p:spPr/>
        <p:txBody>
          <a:bodyPr/>
          <a:lstStyle/>
          <a:p>
            <a:r>
              <a:rPr lang="en-US"/>
              <a:t>Uma vez que o fator K é multiplicativo</a:t>
            </a:r>
            <a:endParaRPr lang="pt-BR"/>
          </a:p>
        </p:txBody>
      </p:sp>
      <p:sp>
        <p:nvSpPr>
          <p:cNvPr id="3" name="Espaço Reservado para Conteúdo 2"/>
          <p:cNvSpPr>
            <a:spLocks noGrp="1"/>
          </p:cNvSpPr>
          <p:nvPr>
            <p:ph idx="1"/>
          </p:nvPr>
        </p:nvSpPr>
        <p:spPr/>
        <p:txBody>
          <a:bodyPr/>
          <a:lstStyle/>
          <a:p>
            <a:r>
              <a:rPr lang="en-US"/>
              <a:t>Podemos ou “ampliar” isto é multiplicar o diagrama por K ou …</a:t>
            </a:r>
          </a:p>
          <a:p>
            <a:r>
              <a:rPr lang="en-US"/>
              <a:t>… “reduzir” o ponto -1 multiplicando-o por 1/K …</a:t>
            </a:r>
          </a:p>
          <a:p>
            <a:r>
              <a:rPr lang="en-US"/>
              <a:t>… aproximando-o da origem!</a:t>
            </a:r>
          </a:p>
          <a:p>
            <a:endParaRPr lang="en-US"/>
          </a:p>
          <a:p>
            <a:r>
              <a:rPr lang="en-US"/>
              <a:t>Em outras palavras, </a:t>
            </a:r>
            <a:r>
              <a:rPr lang="pt-BR"/>
              <a:t>mexemos no ponto de estabilidade, fazendo-o igual a -1/K, mantendo o diagrama de Nyquist estável!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ítulo 1"/>
          <p:cNvSpPr>
            <a:spLocks noGrp="1"/>
          </p:cNvSpPr>
          <p:nvPr>
            <p:ph type="title"/>
          </p:nvPr>
        </p:nvSpPr>
        <p:spPr/>
        <p:txBody>
          <a:bodyPr/>
          <a:lstStyle/>
          <a:p>
            <a:r>
              <a:rPr lang="en-US"/>
              <a:t>Um detalhe importante</a:t>
            </a:r>
            <a:endParaRPr lang="pt-BR"/>
          </a:p>
        </p:txBody>
      </p:sp>
      <p:sp>
        <p:nvSpPr>
          <p:cNvPr id="3" name="Espaço Reservado para Conteúdo 2"/>
          <p:cNvSpPr>
            <a:spLocks noGrp="1"/>
          </p:cNvSpPr>
          <p:nvPr>
            <p:ph idx="1"/>
          </p:nvPr>
        </p:nvSpPr>
        <p:spPr>
          <a:xfrm>
            <a:off x="271463" y="928688"/>
            <a:ext cx="9410700" cy="5381625"/>
          </a:xfrm>
        </p:spPr>
        <p:txBody>
          <a:bodyPr/>
          <a:lstStyle/>
          <a:p>
            <a:r>
              <a:rPr lang="en-US"/>
              <a:t>Suponha o diagrama de Nyquist cruzando exatamente o ponto -1.</a:t>
            </a:r>
          </a:p>
          <a:p>
            <a:pPr lvl="1"/>
            <a:r>
              <a:rPr lang="en-US"/>
              <a:t>Se isto ocorre, G(s)H(s) = -1 para algum s=j</a:t>
            </a:r>
            <a:r>
              <a:rPr lang="el-GR"/>
              <a:t>ω</a:t>
            </a:r>
            <a:endParaRPr lang="en-US"/>
          </a:p>
          <a:p>
            <a:r>
              <a:rPr lang="en-US"/>
              <a:t>Mas G(s)H(s)+1=0 é a condição para existência do root-locus</a:t>
            </a:r>
          </a:p>
          <a:p>
            <a:pPr lvl="1"/>
            <a:r>
              <a:rPr lang="en-US"/>
              <a:t>E a condição limite para a estabilidade do sistema é o valor de K do rootlocus quando ele ( o root-locus ) cruza o eixo dos Y, isto é quando s = j</a:t>
            </a:r>
            <a:r>
              <a:rPr lang="el-GR"/>
              <a:t>ω</a:t>
            </a:r>
            <a:r>
              <a:rPr lang="en-US"/>
              <a:t>, logo :</a:t>
            </a:r>
          </a:p>
          <a:p>
            <a:r>
              <a:rPr lang="en-US"/>
              <a:t>O ganho K que leva o o diagrama de Nyquist a cruzar o ponto -1 é o ganho limite p/a estabilidade do sistema.</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ítulo 1"/>
          <p:cNvSpPr>
            <a:spLocks noGrp="1"/>
          </p:cNvSpPr>
          <p:nvPr>
            <p:ph type="title"/>
          </p:nvPr>
        </p:nvSpPr>
        <p:spPr/>
        <p:txBody>
          <a:bodyPr/>
          <a:lstStyle/>
          <a:p>
            <a:r>
              <a:rPr lang="en-US"/>
              <a:t>Resumindo os conceitos vistos até o momento :</a:t>
            </a:r>
            <a:endParaRPr lang="pt-BR"/>
          </a:p>
        </p:txBody>
      </p:sp>
      <p:sp>
        <p:nvSpPr>
          <p:cNvPr id="3" name="Espaço Reservado para Conteúdo 2"/>
          <p:cNvSpPr>
            <a:spLocks noGrp="1"/>
          </p:cNvSpPr>
          <p:nvPr>
            <p:ph idx="1"/>
          </p:nvPr>
        </p:nvSpPr>
        <p:spPr/>
        <p:txBody>
          <a:bodyPr/>
          <a:lstStyle/>
          <a:p>
            <a:pPr marL="514350" indent="-514350">
              <a:buFont typeface="Verdana" pitchFamily="34" charset="0"/>
              <a:buAutoNum type="arabicPeriod"/>
            </a:pPr>
            <a:r>
              <a:rPr lang="en-US"/>
              <a:t>Consideramos o ganho K = 1</a:t>
            </a:r>
          </a:p>
          <a:p>
            <a:pPr marL="514350" indent="-514350">
              <a:buFont typeface="Verdana" pitchFamily="34" charset="0"/>
              <a:buAutoNum type="arabicPeriod"/>
            </a:pPr>
            <a:r>
              <a:rPr lang="en-US"/>
              <a:t>Desenhamos o diagrama de Nyquist correspondente</a:t>
            </a:r>
          </a:p>
          <a:p>
            <a:pPr marL="514350" indent="-514350">
              <a:buFont typeface="Verdana" pitchFamily="34" charset="0"/>
              <a:buAutoNum type="arabicPeriod"/>
            </a:pPr>
            <a:r>
              <a:rPr lang="en-US"/>
              <a:t>Consideramos o ponto crítico igual a -1/K e ajustamos o mesmo de acordo com o ganho desejado</a:t>
            </a:r>
          </a:p>
          <a:p>
            <a:pPr marL="514350" indent="-514350">
              <a:buFont typeface="Verdana" pitchFamily="34" charset="0"/>
              <a:buAutoNum type="arabicPeriod"/>
            </a:pPr>
            <a:r>
              <a:rPr lang="en-US"/>
              <a:t>Vejamos no seguinte exemplo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13.6 (cont.)</a:t>
            </a:r>
            <a:endParaRPr lang="pt-BR" dirty="0"/>
          </a:p>
        </p:txBody>
      </p:sp>
      <p:sp>
        <p:nvSpPr>
          <p:cNvPr id="3" name="Espaço Reservado para Conteúdo 2"/>
          <p:cNvSpPr>
            <a:spLocks noGrp="1"/>
          </p:cNvSpPr>
          <p:nvPr>
            <p:ph idx="1"/>
          </p:nvPr>
        </p:nvSpPr>
        <p:spPr>
          <a:xfrm>
            <a:off x="116980" y="928671"/>
            <a:ext cx="9634273" cy="5381625"/>
          </a:xfrm>
        </p:spPr>
        <p:txBody>
          <a:bodyPr/>
          <a:lstStyle/>
          <a:p>
            <a:r>
              <a:rPr lang="en-US" dirty="0"/>
              <a:t>Logo </a:t>
            </a:r>
            <a:r>
              <a:rPr lang="en-US" dirty="0" err="1"/>
              <a:t>como</a:t>
            </a:r>
            <a:r>
              <a:rPr lang="en-US" dirty="0"/>
              <a:t> o </a:t>
            </a:r>
            <a:r>
              <a:rPr lang="en-US" dirty="0" err="1"/>
              <a:t>rootlocus</a:t>
            </a:r>
            <a:r>
              <a:rPr lang="en-US" dirty="0"/>
              <a:t> </a:t>
            </a:r>
            <a:r>
              <a:rPr lang="en-US" dirty="0" err="1"/>
              <a:t>cruza</a:t>
            </a:r>
            <a:r>
              <a:rPr lang="en-US" dirty="0"/>
              <a:t> o </a:t>
            </a:r>
            <a:r>
              <a:rPr lang="en-US" dirty="0" err="1"/>
              <a:t>circulo</a:t>
            </a:r>
            <a:r>
              <a:rPr lang="en-US" dirty="0"/>
              <a:t> </a:t>
            </a:r>
            <a:r>
              <a:rPr lang="en-US" dirty="0" err="1"/>
              <a:t>unitário</a:t>
            </a:r>
            <a:r>
              <a:rPr lang="en-US" dirty="0"/>
              <a:t> </a:t>
            </a:r>
            <a:r>
              <a:rPr lang="en-US" dirty="0" err="1"/>
              <a:t>quando</a:t>
            </a:r>
            <a:r>
              <a:rPr lang="en-US" dirty="0"/>
              <a:t> K = 32.9, </a:t>
            </a:r>
            <a:r>
              <a:rPr lang="en-US" dirty="0" err="1"/>
              <a:t>para</a:t>
            </a:r>
            <a:r>
              <a:rPr lang="en-US" dirty="0"/>
              <a:t> K = 20 o </a:t>
            </a:r>
            <a:r>
              <a:rPr lang="en-US" dirty="0" err="1"/>
              <a:t>sistema</a:t>
            </a:r>
            <a:r>
              <a:rPr lang="en-US" dirty="0"/>
              <a:t> é </a:t>
            </a:r>
            <a:r>
              <a:rPr lang="en-US" dirty="0" err="1"/>
              <a:t>estável</a:t>
            </a:r>
            <a:r>
              <a:rPr lang="en-US" dirty="0"/>
              <a:t> e </a:t>
            </a:r>
            <a:r>
              <a:rPr lang="en-US" dirty="0" err="1"/>
              <a:t>para</a:t>
            </a:r>
            <a:r>
              <a:rPr lang="en-US" dirty="0"/>
              <a:t> K = 100 o </a:t>
            </a:r>
            <a:r>
              <a:rPr lang="en-US" dirty="0" err="1"/>
              <a:t>sistema</a:t>
            </a:r>
            <a:r>
              <a:rPr lang="en-US" dirty="0"/>
              <a:t> é </a:t>
            </a:r>
            <a:r>
              <a:rPr lang="en-US" dirty="0" err="1"/>
              <a:t>instável</a:t>
            </a:r>
            <a:r>
              <a:rPr lang="en-US" dirty="0"/>
              <a:t>.</a:t>
            </a:r>
          </a:p>
          <a:p>
            <a:r>
              <a:rPr lang="en-US" dirty="0" err="1"/>
              <a:t>Podemos</a:t>
            </a:r>
            <a:r>
              <a:rPr lang="en-US" dirty="0"/>
              <a:t> </a:t>
            </a:r>
            <a:r>
              <a:rPr lang="en-US" dirty="0" err="1"/>
              <a:t>ainda</a:t>
            </a:r>
            <a:r>
              <a:rPr lang="en-US" dirty="0"/>
              <a:t> </a:t>
            </a:r>
            <a:r>
              <a:rPr lang="en-US" dirty="0" err="1"/>
              <a:t>comparar</a:t>
            </a:r>
            <a:r>
              <a:rPr lang="en-US" dirty="0"/>
              <a:t> as </a:t>
            </a:r>
            <a:r>
              <a:rPr lang="en-US" dirty="0" err="1"/>
              <a:t>respostas</a:t>
            </a:r>
            <a:r>
              <a:rPr lang="en-US" dirty="0"/>
              <a:t> com o </a:t>
            </a:r>
            <a:r>
              <a:rPr lang="en-US" dirty="0" err="1"/>
              <a:t>comando</a:t>
            </a:r>
            <a:r>
              <a:rPr lang="en-US" dirty="0"/>
              <a:t> step. </a:t>
            </a:r>
            <a:r>
              <a:rPr lang="en-US" dirty="0" err="1"/>
              <a:t>Suponha</a:t>
            </a:r>
            <a:r>
              <a:rPr lang="en-US" dirty="0"/>
              <a:t> K=1, K=10 e K=20. </a:t>
            </a:r>
          </a:p>
          <a:p>
            <a:r>
              <a:rPr lang="en-US" dirty="0" err="1"/>
              <a:t>Fazemos</a:t>
            </a:r>
            <a:r>
              <a:rPr lang="en-US" dirty="0"/>
              <a:t> :</a:t>
            </a:r>
          </a:p>
          <a:p>
            <a:pPr lvl="1"/>
            <a:r>
              <a:rPr lang="en-US" dirty="0"/>
              <a:t> K=1;step(feedback(K*GH,1),feedback(K*GHz,1))</a:t>
            </a:r>
          </a:p>
          <a:p>
            <a:pPr lvl="1"/>
            <a:r>
              <a:rPr lang="en-US" dirty="0"/>
              <a:t> </a:t>
            </a:r>
            <a:r>
              <a:rPr lang="en-US" dirty="0">
                <a:solidFill>
                  <a:srgbClr val="00B050"/>
                </a:solidFill>
              </a:rPr>
              <a:t>% e </a:t>
            </a:r>
            <a:r>
              <a:rPr lang="en-US" dirty="0" err="1">
                <a:solidFill>
                  <a:srgbClr val="00B050"/>
                </a:solidFill>
              </a:rPr>
              <a:t>em</a:t>
            </a:r>
            <a:r>
              <a:rPr lang="en-US" dirty="0">
                <a:solidFill>
                  <a:srgbClr val="00B050"/>
                </a:solidFill>
              </a:rPr>
              <a:t> </a:t>
            </a:r>
            <a:r>
              <a:rPr lang="en-US" dirty="0" err="1">
                <a:solidFill>
                  <a:srgbClr val="00B050"/>
                </a:solidFill>
              </a:rPr>
              <a:t>seguida</a:t>
            </a:r>
            <a:r>
              <a:rPr lang="en-US" dirty="0">
                <a:solidFill>
                  <a:srgbClr val="00B050"/>
                </a:solidFill>
              </a:rPr>
              <a:t> K=10 e K=20. Os </a:t>
            </a:r>
            <a:r>
              <a:rPr lang="en-US" dirty="0" err="1">
                <a:solidFill>
                  <a:srgbClr val="00B050"/>
                </a:solidFill>
              </a:rPr>
              <a:t>gráficos</a:t>
            </a:r>
            <a:r>
              <a:rPr lang="en-US" dirty="0">
                <a:solidFill>
                  <a:srgbClr val="00B050"/>
                </a:solidFill>
              </a:rPr>
              <a:t> </a:t>
            </a:r>
            <a:r>
              <a:rPr lang="en-US" dirty="0" err="1">
                <a:solidFill>
                  <a:srgbClr val="00B050"/>
                </a:solidFill>
              </a:rPr>
              <a:t>podem</a:t>
            </a:r>
            <a:r>
              <a:rPr lang="en-US" dirty="0">
                <a:solidFill>
                  <a:srgbClr val="00B050"/>
                </a:solidFill>
              </a:rPr>
              <a:t> ser </a:t>
            </a:r>
            <a:r>
              <a:rPr lang="en-US" dirty="0" err="1">
                <a:solidFill>
                  <a:srgbClr val="00B050"/>
                </a:solidFill>
              </a:rPr>
              <a:t>vistos</a:t>
            </a:r>
            <a:r>
              <a:rPr lang="en-US" dirty="0">
                <a:solidFill>
                  <a:srgbClr val="00B050"/>
                </a:solidFill>
              </a:rPr>
              <a:t> </a:t>
            </a:r>
            <a:r>
              <a:rPr lang="en-US" dirty="0" err="1">
                <a:solidFill>
                  <a:srgbClr val="00B050"/>
                </a:solidFill>
              </a:rPr>
              <a:t>nos</a:t>
            </a:r>
            <a:r>
              <a:rPr lang="en-US" dirty="0">
                <a:solidFill>
                  <a:srgbClr val="00B050"/>
                </a:solidFill>
              </a:rPr>
              <a:t> </a:t>
            </a:r>
            <a:r>
              <a:rPr lang="en-US" dirty="0" err="1">
                <a:solidFill>
                  <a:srgbClr val="00B050"/>
                </a:solidFill>
              </a:rPr>
              <a:t>próximos</a:t>
            </a:r>
            <a:r>
              <a:rPr lang="en-US" dirty="0">
                <a:solidFill>
                  <a:srgbClr val="00B050"/>
                </a:solidFill>
              </a:rPr>
              <a:t> slides e </a:t>
            </a:r>
            <a:r>
              <a:rPr lang="en-US" dirty="0" err="1">
                <a:solidFill>
                  <a:srgbClr val="00B050"/>
                </a:solidFill>
              </a:rPr>
              <a:t>mostram</a:t>
            </a:r>
            <a:r>
              <a:rPr lang="en-US" dirty="0">
                <a:solidFill>
                  <a:srgbClr val="00B050"/>
                </a:solidFill>
              </a:rPr>
              <a:t> </a:t>
            </a:r>
            <a:r>
              <a:rPr lang="en-US" dirty="0" err="1">
                <a:solidFill>
                  <a:srgbClr val="00B050"/>
                </a:solidFill>
              </a:rPr>
              <a:t>como</a:t>
            </a:r>
            <a:r>
              <a:rPr lang="en-US" dirty="0">
                <a:solidFill>
                  <a:srgbClr val="00B050"/>
                </a:solidFill>
              </a:rPr>
              <a:t> a </a:t>
            </a:r>
            <a:r>
              <a:rPr lang="en-US" dirty="0" err="1">
                <a:solidFill>
                  <a:srgbClr val="00B050"/>
                </a:solidFill>
              </a:rPr>
              <a:t>resposta</a:t>
            </a:r>
            <a:r>
              <a:rPr lang="en-US" dirty="0">
                <a:solidFill>
                  <a:srgbClr val="00B050"/>
                </a:solidFill>
              </a:rPr>
              <a:t> digital diverge da </a:t>
            </a:r>
            <a:r>
              <a:rPr lang="en-US" dirty="0" err="1">
                <a:solidFill>
                  <a:srgbClr val="00B050"/>
                </a:solidFill>
              </a:rPr>
              <a:t>analógica</a:t>
            </a:r>
            <a:r>
              <a:rPr lang="en-US" dirty="0">
                <a:solidFill>
                  <a:srgbClr val="00B050"/>
                </a:solidFill>
              </a:rPr>
              <a:t> </a:t>
            </a:r>
            <a:r>
              <a:rPr lang="en-US" dirty="0" err="1">
                <a:solidFill>
                  <a:srgbClr val="00B050"/>
                </a:solidFill>
              </a:rPr>
              <a:t>conforme</a:t>
            </a:r>
            <a:r>
              <a:rPr lang="en-US" dirty="0">
                <a:solidFill>
                  <a:srgbClr val="00B050"/>
                </a:solidFill>
              </a:rPr>
              <a:t> </a:t>
            </a:r>
            <a:r>
              <a:rPr lang="en-US" dirty="0" err="1">
                <a:solidFill>
                  <a:srgbClr val="00B050"/>
                </a:solidFill>
              </a:rPr>
              <a:t>aumenta</a:t>
            </a:r>
            <a:r>
              <a:rPr lang="en-US" dirty="0">
                <a:solidFill>
                  <a:srgbClr val="00B050"/>
                </a:solidFill>
              </a:rPr>
              <a:t> o K</a:t>
            </a:r>
            <a:endParaRPr lang="en-US" dirty="0"/>
          </a:p>
          <a:p>
            <a:pPr lvl="1">
              <a:buNone/>
            </a:pPr>
            <a:endParaRPr lang="pt-BR" dirty="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ítulo 1"/>
          <p:cNvSpPr>
            <a:spLocks noGrp="1"/>
          </p:cNvSpPr>
          <p:nvPr>
            <p:ph type="title"/>
          </p:nvPr>
        </p:nvSpPr>
        <p:spPr/>
        <p:txBody>
          <a:bodyPr/>
          <a:lstStyle/>
          <a:p>
            <a:r>
              <a:rPr lang="en-US"/>
              <a:t>Exemplo 10.4, Nise 10.4, pag.443</a:t>
            </a:r>
            <a:endParaRPr lang="pt-BR"/>
          </a:p>
        </p:txBody>
      </p:sp>
      <p:sp>
        <p:nvSpPr>
          <p:cNvPr id="76802" name="Espaço Reservado para Conteúdo 2"/>
          <p:cNvSpPr>
            <a:spLocks noGrp="1"/>
          </p:cNvSpPr>
          <p:nvPr>
            <p:ph idx="1"/>
          </p:nvPr>
        </p:nvSpPr>
        <p:spPr>
          <a:xfrm>
            <a:off x="271463" y="785813"/>
            <a:ext cx="9410700" cy="5381625"/>
          </a:xfrm>
        </p:spPr>
        <p:txBody>
          <a:bodyPr/>
          <a:lstStyle/>
          <a:p>
            <a:r>
              <a:rPr lang="en-US"/>
              <a:t>Analise a estabilidade do sistema abaixo através do diagrama de Nyquist</a:t>
            </a:r>
            <a:endParaRPr lang="pt-BR"/>
          </a:p>
        </p:txBody>
      </p:sp>
      <p:pic>
        <p:nvPicPr>
          <p:cNvPr id="76803" name="Picture 2"/>
          <p:cNvPicPr>
            <a:picLocks noChangeAspect="1" noChangeArrowheads="1"/>
          </p:cNvPicPr>
          <p:nvPr/>
        </p:nvPicPr>
        <p:blipFill>
          <a:blip r:embed="rId2"/>
          <a:srcRect/>
          <a:stretch>
            <a:fillRect/>
          </a:stretch>
        </p:blipFill>
        <p:spPr bwMode="auto">
          <a:xfrm>
            <a:off x="2166938" y="1858963"/>
            <a:ext cx="6143625" cy="4660900"/>
          </a:xfrm>
          <a:prstGeom prst="rect">
            <a:avLst/>
          </a:prstGeom>
          <a:noFill/>
          <a:ln w="12700">
            <a:noFill/>
            <a:miter lim="800000"/>
            <a:headEnd type="none" w="sm" len="sm"/>
            <a:tailEnd type="none" w="sm" len="sm"/>
          </a:ln>
        </p:spPr>
      </p:pic>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ítulo 1"/>
          <p:cNvSpPr>
            <a:spLocks noGrp="1"/>
          </p:cNvSpPr>
          <p:nvPr>
            <p:ph type="title"/>
          </p:nvPr>
        </p:nvSpPr>
        <p:spPr/>
        <p:txBody>
          <a:bodyPr/>
          <a:lstStyle/>
          <a:p>
            <a:r>
              <a:rPr lang="en-US"/>
              <a:t>Calculando a expressão analítica de GH para K=1</a:t>
            </a:r>
            <a:endParaRPr lang="pt-BR"/>
          </a:p>
        </p:txBody>
      </p:sp>
      <p:sp>
        <p:nvSpPr>
          <p:cNvPr id="759811" name="Espaço Reservado para Conteúdo 2"/>
          <p:cNvSpPr>
            <a:spLocks noGrp="1"/>
          </p:cNvSpPr>
          <p:nvPr>
            <p:ph idx="1"/>
          </p:nvPr>
        </p:nvSpPr>
        <p:spPr/>
        <p:txBody>
          <a:bodyPr/>
          <a:lstStyle/>
          <a:p>
            <a:r>
              <a:rPr lang="en-US"/>
              <a:t>G(j</a:t>
            </a:r>
            <a:r>
              <a:rPr lang="el-GR"/>
              <a:t>ω</a:t>
            </a:r>
            <a:r>
              <a:rPr lang="en-US"/>
              <a:t>)H(j</a:t>
            </a:r>
            <a:r>
              <a:rPr lang="el-GR"/>
              <a:t>ω</a:t>
            </a:r>
            <a:r>
              <a:rPr lang="en-US"/>
              <a:t>) =</a:t>
            </a:r>
          </a:p>
          <a:p>
            <a:pPr lvl="1"/>
            <a:r>
              <a:rPr lang="en-US"/>
              <a:t>G(s)H(s) = 1/[(s+1)*(s+3)*(s+10)]</a:t>
            </a:r>
          </a:p>
          <a:p>
            <a:pPr lvl="1"/>
            <a:r>
              <a:rPr lang="en-US"/>
              <a:t>s = j</a:t>
            </a:r>
            <a:r>
              <a:rPr lang="el-GR"/>
              <a:t>ω</a:t>
            </a:r>
            <a:endParaRPr lang="en-US"/>
          </a:p>
          <a:p>
            <a:pPr lvl="1"/>
            <a:r>
              <a:rPr lang="en-US"/>
              <a:t>Parte real : (30-14w</a:t>
            </a:r>
            <a:r>
              <a:rPr lang="en-US" baseline="30000"/>
              <a:t>2</a:t>
            </a:r>
            <a:r>
              <a:rPr lang="en-US"/>
              <a:t>)/(w</a:t>
            </a:r>
            <a:r>
              <a:rPr lang="en-US" baseline="30000"/>
              <a:t>6</a:t>
            </a:r>
            <a:r>
              <a:rPr lang="en-US"/>
              <a:t>+110w</a:t>
            </a:r>
            <a:r>
              <a:rPr lang="en-US" baseline="30000"/>
              <a:t>4</a:t>
            </a:r>
            <a:r>
              <a:rPr lang="en-US"/>
              <a:t>+1009w</a:t>
            </a:r>
            <a:r>
              <a:rPr lang="en-US" baseline="30000"/>
              <a:t>2</a:t>
            </a:r>
            <a:r>
              <a:rPr lang="en-US"/>
              <a:t>+900)</a:t>
            </a:r>
          </a:p>
          <a:p>
            <a:pPr lvl="1"/>
            <a:r>
              <a:rPr lang="en-US"/>
              <a:t>Parte imaginária : (w</a:t>
            </a:r>
            <a:r>
              <a:rPr lang="en-US" baseline="30000"/>
              <a:t>3</a:t>
            </a:r>
            <a:r>
              <a:rPr lang="en-US"/>
              <a:t>-43w)/(w</a:t>
            </a:r>
            <a:r>
              <a:rPr lang="en-US" baseline="30000"/>
              <a:t>6</a:t>
            </a:r>
            <a:r>
              <a:rPr lang="en-US"/>
              <a:t>+110w</a:t>
            </a:r>
            <a:r>
              <a:rPr lang="en-US" baseline="30000"/>
              <a:t>4</a:t>
            </a:r>
            <a:r>
              <a:rPr lang="en-US"/>
              <a:t>+1009w</a:t>
            </a:r>
            <a:r>
              <a:rPr lang="en-US" baseline="30000"/>
              <a:t>2</a:t>
            </a:r>
            <a:r>
              <a:rPr lang="en-US"/>
              <a:t>+900)</a:t>
            </a:r>
          </a:p>
          <a:p>
            <a:pPr lvl="1"/>
            <a:r>
              <a:rPr lang="en-US"/>
              <a:t>Para que a parte imaginária seja 0 : w = 6,55</a:t>
            </a:r>
          </a:p>
          <a:p>
            <a:pPr lvl="1"/>
            <a:r>
              <a:rPr lang="en-US"/>
              <a:t>Para w = 6,55 a parte real é -0,00175</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59811">
                                            <p:txEl>
                                              <p:pRg st="0" end="0"/>
                                            </p:txEl>
                                          </p:spTgt>
                                        </p:tgtEl>
                                        <p:attrNameLst>
                                          <p:attrName>style.visibility</p:attrName>
                                        </p:attrNameLst>
                                      </p:cBhvr>
                                      <p:to>
                                        <p:strVal val="visible"/>
                                      </p:to>
                                    </p:set>
                                    <p:anim calcmode="lin" valueType="num">
                                      <p:cBhvr>
                                        <p:cTn id="7" dur="500" fill="hold"/>
                                        <p:tgtEl>
                                          <p:spTgt spid="7598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5981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598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759811">
                                            <p:txEl>
                                              <p:pRg st="1" end="1"/>
                                            </p:txEl>
                                          </p:spTgt>
                                        </p:tgtEl>
                                        <p:attrNameLst>
                                          <p:attrName>style.visibility</p:attrName>
                                        </p:attrNameLst>
                                      </p:cBhvr>
                                      <p:to>
                                        <p:strVal val="visible"/>
                                      </p:to>
                                    </p:set>
                                    <p:anim calcmode="lin" valueType="num">
                                      <p:cBhvr>
                                        <p:cTn id="14" dur="500" fill="hold"/>
                                        <p:tgtEl>
                                          <p:spTgt spid="75981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5981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598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759811">
                                            <p:txEl>
                                              <p:pRg st="2" end="2"/>
                                            </p:txEl>
                                          </p:spTgt>
                                        </p:tgtEl>
                                        <p:attrNameLst>
                                          <p:attrName>style.visibility</p:attrName>
                                        </p:attrNameLst>
                                      </p:cBhvr>
                                      <p:to>
                                        <p:strVal val="visible"/>
                                      </p:to>
                                    </p:set>
                                    <p:anim calcmode="lin" valueType="num">
                                      <p:cBhvr>
                                        <p:cTn id="21" dur="500" fill="hold"/>
                                        <p:tgtEl>
                                          <p:spTgt spid="759811">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759811">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7598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759811">
                                            <p:txEl>
                                              <p:pRg st="3" end="3"/>
                                            </p:txEl>
                                          </p:spTgt>
                                        </p:tgtEl>
                                        <p:attrNameLst>
                                          <p:attrName>style.visibility</p:attrName>
                                        </p:attrNameLst>
                                      </p:cBhvr>
                                      <p:to>
                                        <p:strVal val="visible"/>
                                      </p:to>
                                    </p:set>
                                    <p:anim calcmode="lin" valueType="num">
                                      <p:cBhvr>
                                        <p:cTn id="28" dur="500" fill="hold"/>
                                        <p:tgtEl>
                                          <p:spTgt spid="759811">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759811">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75981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759811">
                                            <p:txEl>
                                              <p:pRg st="4" end="4"/>
                                            </p:txEl>
                                          </p:spTgt>
                                        </p:tgtEl>
                                        <p:attrNameLst>
                                          <p:attrName>style.visibility</p:attrName>
                                        </p:attrNameLst>
                                      </p:cBhvr>
                                      <p:to>
                                        <p:strVal val="visible"/>
                                      </p:to>
                                    </p:set>
                                    <p:anim calcmode="lin" valueType="num">
                                      <p:cBhvr>
                                        <p:cTn id="35" dur="500" fill="hold"/>
                                        <p:tgtEl>
                                          <p:spTgt spid="759811">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759811">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75981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759811">
                                            <p:txEl>
                                              <p:pRg st="5" end="5"/>
                                            </p:txEl>
                                          </p:spTgt>
                                        </p:tgtEl>
                                        <p:attrNameLst>
                                          <p:attrName>style.visibility</p:attrName>
                                        </p:attrNameLst>
                                      </p:cBhvr>
                                      <p:to>
                                        <p:strVal val="visible"/>
                                      </p:to>
                                    </p:set>
                                    <p:anim calcmode="lin" valueType="num">
                                      <p:cBhvr>
                                        <p:cTn id="42" dur="500" fill="hold"/>
                                        <p:tgtEl>
                                          <p:spTgt spid="759811">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759811">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759811">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759811">
                                            <p:txEl>
                                              <p:pRg st="6" end="6"/>
                                            </p:txEl>
                                          </p:spTgt>
                                        </p:tgtEl>
                                        <p:attrNameLst>
                                          <p:attrName>style.visibility</p:attrName>
                                        </p:attrNameLst>
                                      </p:cBhvr>
                                      <p:to>
                                        <p:strVal val="visible"/>
                                      </p:to>
                                    </p:set>
                                    <p:anim calcmode="lin" valueType="num">
                                      <p:cBhvr>
                                        <p:cTn id="49" dur="500" fill="hold"/>
                                        <p:tgtEl>
                                          <p:spTgt spid="759811">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759811">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7598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1" grpId="0" build="p"/>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ítulo 1"/>
          <p:cNvSpPr>
            <a:spLocks noGrp="1"/>
          </p:cNvSpPr>
          <p:nvPr>
            <p:ph type="title"/>
          </p:nvPr>
        </p:nvSpPr>
        <p:spPr/>
        <p:txBody>
          <a:bodyPr/>
          <a:lstStyle/>
          <a:p>
            <a:r>
              <a:rPr lang="en-US"/>
              <a:t>O diagrama de Nyquist é : </a:t>
            </a:r>
            <a:endParaRPr lang="pt-BR"/>
          </a:p>
        </p:txBody>
      </p:sp>
      <p:graphicFrame>
        <p:nvGraphicFramePr>
          <p:cNvPr id="4" name="Gráfico 3"/>
          <p:cNvGraphicFramePr/>
          <p:nvPr/>
        </p:nvGraphicFramePr>
        <p:xfrm>
          <a:off x="380968" y="1214422"/>
          <a:ext cx="9134474" cy="4829175"/>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Conector de seta reta 7"/>
          <p:cNvCxnSpPr/>
          <p:nvPr/>
        </p:nvCxnSpPr>
        <p:spPr>
          <a:xfrm rot="10800000">
            <a:off x="2024063" y="3643313"/>
            <a:ext cx="4000500" cy="2143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6126163" y="5681663"/>
            <a:ext cx="1255712" cy="369887"/>
          </a:xfrm>
          <a:prstGeom prst="rect">
            <a:avLst/>
          </a:prstGeom>
          <a:noFill/>
        </p:spPr>
        <p:txBody>
          <a:bodyPr wrap="none">
            <a:spAutoFit/>
          </a:bodyPr>
          <a:lstStyle/>
          <a:p>
            <a:pPr algn="ctr">
              <a:defRPr/>
            </a:pPr>
            <a:r>
              <a:rPr lang="en-US" sz="1800" dirty="0">
                <a:latin typeface="+mn-lt"/>
                <a:cs typeface="+mn-cs"/>
              </a:rPr>
              <a:t>-0,00175</a:t>
            </a:r>
            <a:endParaRPr lang="pt-BR" sz="1800" dirty="0">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ítulo 1"/>
          <p:cNvSpPr>
            <a:spLocks noGrp="1"/>
          </p:cNvSpPr>
          <p:nvPr>
            <p:ph type="title"/>
          </p:nvPr>
        </p:nvSpPr>
        <p:spPr/>
        <p:txBody>
          <a:bodyPr/>
          <a:lstStyle/>
          <a:p>
            <a:r>
              <a:rPr lang="en-US"/>
              <a:t>Agora vejamos</a:t>
            </a:r>
            <a:endParaRPr lang="pt-BR"/>
          </a:p>
        </p:txBody>
      </p:sp>
      <p:sp>
        <p:nvSpPr>
          <p:cNvPr id="761859" name="Espaço Reservado para Conteúdo 2"/>
          <p:cNvSpPr>
            <a:spLocks noGrp="1"/>
          </p:cNvSpPr>
          <p:nvPr>
            <p:ph idx="1"/>
          </p:nvPr>
        </p:nvSpPr>
        <p:spPr>
          <a:xfrm>
            <a:off x="271463" y="928688"/>
            <a:ext cx="9410700" cy="5381625"/>
          </a:xfrm>
        </p:spPr>
        <p:txBody>
          <a:bodyPr/>
          <a:lstStyle/>
          <a:p>
            <a:r>
              <a:rPr lang="en-US"/>
              <a:t>Z = P-N</a:t>
            </a:r>
          </a:p>
          <a:p>
            <a:pPr lvl="1"/>
            <a:r>
              <a:rPr lang="en-US"/>
              <a:t>P é 0 </a:t>
            </a:r>
          </a:p>
          <a:p>
            <a:pPr lvl="2"/>
            <a:r>
              <a:rPr lang="en-US"/>
              <a:t>Isto é, o número de pólos de GH no semi-plano direito é 0</a:t>
            </a:r>
          </a:p>
          <a:p>
            <a:pPr lvl="1"/>
            <a:r>
              <a:rPr lang="en-US"/>
              <a:t>Logo para Z ser 0, N tem de ser 0 também</a:t>
            </a:r>
          </a:p>
          <a:p>
            <a:pPr lvl="1"/>
            <a:r>
              <a:rPr lang="en-US"/>
              <a:t>Isto quer dizer que o ponto -1 tem de estar fora do diagrama de Nyquist</a:t>
            </a:r>
          </a:p>
          <a:p>
            <a:r>
              <a:rPr lang="en-US"/>
              <a:t>Para K=1, GH(0)= -0,00175</a:t>
            </a:r>
          </a:p>
          <a:p>
            <a:pPr lvl="1"/>
            <a:r>
              <a:rPr lang="en-US"/>
              <a:t>Logo para K = 1/0,00175, GH(0)=-1</a:t>
            </a:r>
          </a:p>
          <a:p>
            <a:pPr lvl="1"/>
            <a:r>
              <a:rPr lang="en-US"/>
              <a:t>E o diagrama incluirá -1 tornando o sistema instável</a:t>
            </a:r>
          </a:p>
          <a:p>
            <a:r>
              <a:rPr lang="en-US"/>
              <a:t>A faixa de ganho p/estabilidade será 1 a 572 e a frequencia de oscilação será 6,55 rad/s</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61859">
                                            <p:txEl>
                                              <p:pRg st="0" end="0"/>
                                            </p:txEl>
                                          </p:spTgt>
                                        </p:tgtEl>
                                        <p:attrNameLst>
                                          <p:attrName>style.visibility</p:attrName>
                                        </p:attrNameLst>
                                      </p:cBhvr>
                                      <p:to>
                                        <p:strVal val="visible"/>
                                      </p:to>
                                    </p:set>
                                    <p:anim calcmode="lin" valueType="num">
                                      <p:cBhvr>
                                        <p:cTn id="7" dur="500" fill="hold"/>
                                        <p:tgtEl>
                                          <p:spTgt spid="76185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6185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6185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761859">
                                            <p:txEl>
                                              <p:pRg st="1" end="1"/>
                                            </p:txEl>
                                          </p:spTgt>
                                        </p:tgtEl>
                                        <p:attrNameLst>
                                          <p:attrName>style.visibility</p:attrName>
                                        </p:attrNameLst>
                                      </p:cBhvr>
                                      <p:to>
                                        <p:strVal val="visible"/>
                                      </p:to>
                                    </p:set>
                                    <p:anim calcmode="lin" valueType="num">
                                      <p:cBhvr>
                                        <p:cTn id="14" dur="500" fill="hold"/>
                                        <p:tgtEl>
                                          <p:spTgt spid="76185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6185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6185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761859">
                                            <p:txEl>
                                              <p:pRg st="2" end="2"/>
                                            </p:txEl>
                                          </p:spTgt>
                                        </p:tgtEl>
                                        <p:attrNameLst>
                                          <p:attrName>style.visibility</p:attrName>
                                        </p:attrNameLst>
                                      </p:cBhvr>
                                      <p:to>
                                        <p:strVal val="visible"/>
                                      </p:to>
                                    </p:set>
                                    <p:anim calcmode="lin" valueType="num">
                                      <p:cBhvr>
                                        <p:cTn id="21" dur="500" fill="hold"/>
                                        <p:tgtEl>
                                          <p:spTgt spid="76185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76185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76185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761859">
                                            <p:txEl>
                                              <p:pRg st="3" end="3"/>
                                            </p:txEl>
                                          </p:spTgt>
                                        </p:tgtEl>
                                        <p:attrNameLst>
                                          <p:attrName>style.visibility</p:attrName>
                                        </p:attrNameLst>
                                      </p:cBhvr>
                                      <p:to>
                                        <p:strVal val="visible"/>
                                      </p:to>
                                    </p:set>
                                    <p:anim calcmode="lin" valueType="num">
                                      <p:cBhvr>
                                        <p:cTn id="28" dur="500" fill="hold"/>
                                        <p:tgtEl>
                                          <p:spTgt spid="76185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76185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76185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761859">
                                            <p:txEl>
                                              <p:pRg st="4" end="4"/>
                                            </p:txEl>
                                          </p:spTgt>
                                        </p:tgtEl>
                                        <p:attrNameLst>
                                          <p:attrName>style.visibility</p:attrName>
                                        </p:attrNameLst>
                                      </p:cBhvr>
                                      <p:to>
                                        <p:strVal val="visible"/>
                                      </p:to>
                                    </p:set>
                                    <p:anim calcmode="lin" valueType="num">
                                      <p:cBhvr>
                                        <p:cTn id="35" dur="500" fill="hold"/>
                                        <p:tgtEl>
                                          <p:spTgt spid="76185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76185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76185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761859">
                                            <p:txEl>
                                              <p:pRg st="5" end="5"/>
                                            </p:txEl>
                                          </p:spTgt>
                                        </p:tgtEl>
                                        <p:attrNameLst>
                                          <p:attrName>style.visibility</p:attrName>
                                        </p:attrNameLst>
                                      </p:cBhvr>
                                      <p:to>
                                        <p:strVal val="visible"/>
                                      </p:to>
                                    </p:set>
                                    <p:anim calcmode="lin" valueType="num">
                                      <p:cBhvr>
                                        <p:cTn id="42" dur="500" fill="hold"/>
                                        <p:tgtEl>
                                          <p:spTgt spid="761859">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761859">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76185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761859">
                                            <p:txEl>
                                              <p:pRg st="6" end="6"/>
                                            </p:txEl>
                                          </p:spTgt>
                                        </p:tgtEl>
                                        <p:attrNameLst>
                                          <p:attrName>style.visibility</p:attrName>
                                        </p:attrNameLst>
                                      </p:cBhvr>
                                      <p:to>
                                        <p:strVal val="visible"/>
                                      </p:to>
                                    </p:set>
                                    <p:anim calcmode="lin" valueType="num">
                                      <p:cBhvr>
                                        <p:cTn id="49" dur="500" fill="hold"/>
                                        <p:tgtEl>
                                          <p:spTgt spid="761859">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761859">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761859">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761859">
                                            <p:txEl>
                                              <p:pRg st="7" end="7"/>
                                            </p:txEl>
                                          </p:spTgt>
                                        </p:tgtEl>
                                        <p:attrNameLst>
                                          <p:attrName>style.visibility</p:attrName>
                                        </p:attrNameLst>
                                      </p:cBhvr>
                                      <p:to>
                                        <p:strVal val="visible"/>
                                      </p:to>
                                    </p:set>
                                    <p:anim calcmode="lin" valueType="num">
                                      <p:cBhvr>
                                        <p:cTn id="56" dur="500" fill="hold"/>
                                        <p:tgtEl>
                                          <p:spTgt spid="761859">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761859">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761859">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761859">
                                            <p:txEl>
                                              <p:pRg st="8" end="8"/>
                                            </p:txEl>
                                          </p:spTgt>
                                        </p:tgtEl>
                                        <p:attrNameLst>
                                          <p:attrName>style.visibility</p:attrName>
                                        </p:attrNameLst>
                                      </p:cBhvr>
                                      <p:to>
                                        <p:strVal val="visible"/>
                                      </p:to>
                                    </p:set>
                                    <p:anim calcmode="lin" valueType="num">
                                      <p:cBhvr>
                                        <p:cTn id="63" dur="500" fill="hold"/>
                                        <p:tgtEl>
                                          <p:spTgt spid="761859">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761859">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7618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59" grpId="0" build="p"/>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ítulo 1"/>
          <p:cNvSpPr>
            <a:spLocks noGrp="1"/>
          </p:cNvSpPr>
          <p:nvPr>
            <p:ph type="title"/>
          </p:nvPr>
        </p:nvSpPr>
        <p:spPr/>
        <p:txBody>
          <a:bodyPr/>
          <a:lstStyle/>
          <a:p>
            <a:r>
              <a:rPr lang="en-US"/>
              <a:t>Cálculo via Matlab</a:t>
            </a:r>
            <a:endParaRPr lang="pt-BR"/>
          </a:p>
        </p:txBody>
      </p:sp>
      <p:sp>
        <p:nvSpPr>
          <p:cNvPr id="167938" name="Espaço Reservado para Conteúdo 2"/>
          <p:cNvSpPr>
            <a:spLocks noGrp="1"/>
          </p:cNvSpPr>
          <p:nvPr>
            <p:ph idx="1"/>
          </p:nvPr>
        </p:nvSpPr>
        <p:spPr>
          <a:xfrm>
            <a:off x="293688" y="785813"/>
            <a:ext cx="9340850" cy="5381625"/>
          </a:xfrm>
        </p:spPr>
        <p:txBody>
          <a:bodyPr/>
          <a:lstStyle/>
          <a:p>
            <a:r>
              <a:rPr lang="en-US"/>
              <a:t>G(s)=500/((s+10)(s+3)(s+1));</a:t>
            </a:r>
          </a:p>
          <a:p>
            <a:r>
              <a:rPr lang="en-US"/>
              <a:t>GH=tf([500],poly([-1 -3 -10]));nyquist(GH);</a:t>
            </a:r>
          </a:p>
          <a:p>
            <a:r>
              <a:rPr lang="en-US"/>
              <a:t> axis([-5 0 -2 2]);</a:t>
            </a:r>
            <a:endParaRPr lang="pt-BR"/>
          </a:p>
        </p:txBody>
      </p:sp>
      <p:pic>
        <p:nvPicPr>
          <p:cNvPr id="167939" name="Picture 2"/>
          <p:cNvPicPr>
            <a:picLocks noChangeAspect="1" noChangeArrowheads="1"/>
          </p:cNvPicPr>
          <p:nvPr/>
        </p:nvPicPr>
        <p:blipFill>
          <a:blip r:embed="rId2"/>
          <a:srcRect/>
          <a:stretch>
            <a:fillRect/>
          </a:stretch>
        </p:blipFill>
        <p:spPr bwMode="auto">
          <a:xfrm>
            <a:off x="23813" y="2428875"/>
            <a:ext cx="4857750" cy="4214813"/>
          </a:xfrm>
          <a:prstGeom prst="rect">
            <a:avLst/>
          </a:prstGeom>
          <a:noFill/>
          <a:ln w="9525">
            <a:noFill/>
            <a:miter lim="800000"/>
            <a:headEnd/>
            <a:tailEnd/>
          </a:ln>
        </p:spPr>
      </p:pic>
      <p:pic>
        <p:nvPicPr>
          <p:cNvPr id="167940" name="Picture 3"/>
          <p:cNvPicPr>
            <a:picLocks noChangeAspect="1" noChangeArrowheads="1"/>
          </p:cNvPicPr>
          <p:nvPr/>
        </p:nvPicPr>
        <p:blipFill>
          <a:blip r:embed="rId3"/>
          <a:srcRect/>
          <a:stretch>
            <a:fillRect/>
          </a:stretch>
        </p:blipFill>
        <p:spPr bwMode="auto">
          <a:xfrm>
            <a:off x="4548188" y="2500313"/>
            <a:ext cx="5334000" cy="4000500"/>
          </a:xfrm>
          <a:prstGeom prst="rect">
            <a:avLst/>
          </a:prstGeom>
          <a:noFill/>
          <a:ln w="9525">
            <a:noFill/>
            <a:miter lim="800000"/>
            <a:headEnd/>
            <a:tailEnd/>
          </a:ln>
        </p:spPr>
      </p:pic>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ítulo 1"/>
          <p:cNvSpPr>
            <a:spLocks noGrp="1"/>
          </p:cNvSpPr>
          <p:nvPr>
            <p:ph type="title"/>
          </p:nvPr>
        </p:nvSpPr>
        <p:spPr/>
        <p:txBody>
          <a:bodyPr/>
          <a:lstStyle/>
          <a:p>
            <a:r>
              <a:rPr lang="en-US"/>
              <a:t>Considerando o ganho inicial de 500</a:t>
            </a:r>
            <a:endParaRPr lang="pt-BR"/>
          </a:p>
        </p:txBody>
      </p:sp>
      <p:sp>
        <p:nvSpPr>
          <p:cNvPr id="169986" name="Espaço Reservado para Conteúdo 2"/>
          <p:cNvSpPr>
            <a:spLocks noGrp="1"/>
          </p:cNvSpPr>
          <p:nvPr>
            <p:ph idx="1"/>
          </p:nvPr>
        </p:nvSpPr>
        <p:spPr/>
        <p:txBody>
          <a:bodyPr/>
          <a:lstStyle/>
          <a:p>
            <a:r>
              <a:rPr lang="en-US"/>
              <a:t> … a margem de ganho será 1/0,877 = 1,1403x</a:t>
            </a:r>
            <a:endParaRPr lang="pt-BR"/>
          </a:p>
          <a:p>
            <a:r>
              <a:rPr lang="en-US"/>
              <a:t> ou em dbs =&gt; 1,14dbs</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ítulo 1"/>
          <p:cNvSpPr>
            <a:spLocks noGrp="1"/>
          </p:cNvSpPr>
          <p:nvPr>
            <p:ph type="title"/>
          </p:nvPr>
        </p:nvSpPr>
        <p:spPr/>
        <p:txBody>
          <a:bodyPr/>
          <a:lstStyle/>
          <a:p>
            <a:r>
              <a:rPr lang="en-US"/>
              <a:t>10-5, Nise, Avalie a faixa de ganho para a estabilidade do sistema abaixo :</a:t>
            </a:r>
            <a:endParaRPr lang="pt-BR"/>
          </a:p>
        </p:txBody>
      </p:sp>
      <p:sp>
        <p:nvSpPr>
          <p:cNvPr id="3" name="Espaço Reservado para Conteúdo 2"/>
          <p:cNvSpPr>
            <a:spLocks noGrp="1"/>
          </p:cNvSpPr>
          <p:nvPr>
            <p:ph idx="1"/>
          </p:nvPr>
        </p:nvSpPr>
        <p:spPr/>
        <p:txBody>
          <a:bodyPr/>
          <a:lstStyle/>
          <a:p>
            <a:r>
              <a:rPr lang="en-US"/>
              <a:t>GH tem 2 polos no s.p.d.</a:t>
            </a:r>
          </a:p>
          <a:p>
            <a:endParaRPr lang="en-US"/>
          </a:p>
          <a:p>
            <a:r>
              <a:rPr lang="en-US"/>
              <a:t>Z = P – N, para que Z=0</a:t>
            </a:r>
          </a:p>
          <a:p>
            <a:pPr lvl="1"/>
            <a:r>
              <a:rPr lang="en-US"/>
              <a:t>N = 2 ( pois P = 2 )</a:t>
            </a:r>
          </a:p>
          <a:p>
            <a:pPr lvl="1"/>
            <a:endParaRPr lang="en-US"/>
          </a:p>
          <a:p>
            <a:r>
              <a:rPr lang="en-US"/>
              <a:t>O diagrama de Nyquist é apresentado no slide a seguir :</a:t>
            </a:r>
            <a:endParaRPr lang="pt-BR"/>
          </a:p>
        </p:txBody>
      </p:sp>
      <p:pic>
        <p:nvPicPr>
          <p:cNvPr id="4" name="Picture 2"/>
          <p:cNvPicPr>
            <a:picLocks noChangeAspect="1" noChangeArrowheads="1"/>
          </p:cNvPicPr>
          <p:nvPr/>
        </p:nvPicPr>
        <p:blipFill>
          <a:blip r:embed="rId2"/>
          <a:srcRect/>
          <a:stretch>
            <a:fillRect/>
          </a:stretch>
        </p:blipFill>
        <p:spPr bwMode="auto">
          <a:xfrm>
            <a:off x="5524500" y="1028700"/>
            <a:ext cx="4191000" cy="1400175"/>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ítulo 1"/>
          <p:cNvSpPr>
            <a:spLocks noGrp="1"/>
          </p:cNvSpPr>
          <p:nvPr>
            <p:ph type="title"/>
          </p:nvPr>
        </p:nvSpPr>
        <p:spPr/>
        <p:txBody>
          <a:bodyPr/>
          <a:lstStyle/>
          <a:p>
            <a:r>
              <a:rPr lang="en-US"/>
              <a:t>Diagrama de Nyquist</a:t>
            </a:r>
            <a:endParaRPr lang="pt-BR"/>
          </a:p>
        </p:txBody>
      </p:sp>
      <p:graphicFrame>
        <p:nvGraphicFramePr>
          <p:cNvPr id="4" name="Gráfico 3"/>
          <p:cNvGraphicFramePr/>
          <p:nvPr/>
        </p:nvGraphicFramePr>
        <p:xfrm>
          <a:off x="380968" y="1357298"/>
          <a:ext cx="9134474" cy="482917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Título 1"/>
          <p:cNvSpPr>
            <a:spLocks noGrp="1"/>
          </p:cNvSpPr>
          <p:nvPr>
            <p:ph type="title"/>
          </p:nvPr>
        </p:nvSpPr>
        <p:spPr/>
        <p:txBody>
          <a:bodyPr/>
          <a:lstStyle/>
          <a:p>
            <a:r>
              <a:rPr lang="en-US"/>
              <a:t>Calculando a expressão analítica de GH</a:t>
            </a:r>
            <a:endParaRPr lang="pt-BR"/>
          </a:p>
        </p:txBody>
      </p:sp>
      <p:sp>
        <p:nvSpPr>
          <p:cNvPr id="3" name="Espaço Reservado para Conteúdo 2"/>
          <p:cNvSpPr>
            <a:spLocks noGrp="1"/>
          </p:cNvSpPr>
          <p:nvPr>
            <p:ph idx="1"/>
          </p:nvPr>
        </p:nvSpPr>
        <p:spPr/>
        <p:txBody>
          <a:bodyPr/>
          <a:lstStyle/>
          <a:p>
            <a:r>
              <a:rPr lang="en-US"/>
              <a:t>Parte Real : (w</a:t>
            </a:r>
            <a:r>
              <a:rPr lang="en-US" baseline="30000"/>
              <a:t>4</a:t>
            </a:r>
            <a:r>
              <a:rPr lang="en-US"/>
              <a:t>-71w</a:t>
            </a:r>
            <a:r>
              <a:rPr lang="en-US" baseline="30000"/>
              <a:t>2</a:t>
            </a:r>
            <a:r>
              <a:rPr lang="en-US"/>
              <a:t>+120)/(w</a:t>
            </a:r>
            <a:r>
              <a:rPr lang="en-US" baseline="30000"/>
              <a:t>4</a:t>
            </a:r>
            <a:r>
              <a:rPr lang="en-US"/>
              <a:t>+20w</a:t>
            </a:r>
            <a:r>
              <a:rPr lang="en-US" baseline="30000"/>
              <a:t>2</a:t>
            </a:r>
            <a:r>
              <a:rPr lang="en-US"/>
              <a:t>+64)</a:t>
            </a:r>
          </a:p>
          <a:p>
            <a:r>
              <a:rPr lang="en-US"/>
              <a:t>Parte Imaginária : (154w-14w</a:t>
            </a:r>
            <a:r>
              <a:rPr lang="en-US" baseline="30000"/>
              <a:t>3</a:t>
            </a:r>
            <a:r>
              <a:rPr lang="en-US"/>
              <a:t>)/(w</a:t>
            </a:r>
            <a:r>
              <a:rPr lang="en-US" baseline="30000"/>
              <a:t>4</a:t>
            </a:r>
            <a:r>
              <a:rPr lang="en-US"/>
              <a:t>+20w</a:t>
            </a:r>
            <a:r>
              <a:rPr lang="en-US" baseline="30000"/>
              <a:t>2</a:t>
            </a:r>
            <a:r>
              <a:rPr lang="en-US"/>
              <a:t>+64)</a:t>
            </a:r>
          </a:p>
          <a:p>
            <a:r>
              <a:rPr lang="en-US"/>
              <a:t>Neste caso a região de estabilidade começa quando o diagrama envolver o ponto -1, 2 vezes.</a:t>
            </a:r>
          </a:p>
          <a:p>
            <a:r>
              <a:rPr lang="en-US"/>
              <a:t>Calculando K :</a:t>
            </a:r>
          </a:p>
          <a:p>
            <a:pPr lvl="1"/>
            <a:r>
              <a:rPr lang="en-US"/>
              <a:t>w para que a parte imaginária seja 0 =&gt; Raiz(154/14)</a:t>
            </a:r>
          </a:p>
          <a:p>
            <a:pPr lvl="1"/>
            <a:r>
              <a:rPr lang="en-US"/>
              <a:t>Parte real quando w = raiz(154/14) =&gt; -1,33</a:t>
            </a:r>
          </a:p>
          <a:p>
            <a:r>
              <a:rPr lang="en-US"/>
              <a:t>O sistema será estável para K &gt; 0,75 e a frequencia no cruzamento será 1,33 rad/s</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ítulo 1"/>
          <p:cNvSpPr>
            <a:spLocks noGrp="1"/>
          </p:cNvSpPr>
          <p:nvPr>
            <p:ph type="title"/>
          </p:nvPr>
        </p:nvSpPr>
        <p:spPr/>
        <p:txBody>
          <a:bodyPr/>
          <a:lstStyle/>
          <a:p>
            <a:r>
              <a:rPr lang="en-US"/>
              <a:t>Cálculo via Matlab</a:t>
            </a:r>
            <a:endParaRPr lang="pt-BR"/>
          </a:p>
        </p:txBody>
      </p:sp>
      <p:sp>
        <p:nvSpPr>
          <p:cNvPr id="183298" name="Espaço Reservado para Conteúdo 2"/>
          <p:cNvSpPr>
            <a:spLocks noGrp="1"/>
          </p:cNvSpPr>
          <p:nvPr>
            <p:ph idx="1"/>
          </p:nvPr>
        </p:nvSpPr>
        <p:spPr/>
        <p:txBody>
          <a:bodyPr/>
          <a:lstStyle/>
          <a:p>
            <a:r>
              <a:rPr lang="en-US"/>
              <a:t>GH=tf(poly([-3 -5]),poly([2 4]));</a:t>
            </a:r>
            <a:r>
              <a:rPr lang="pt-BR"/>
              <a:t> nyquist(GH);</a:t>
            </a:r>
          </a:p>
          <a:p>
            <a:r>
              <a:rPr lang="en-US"/>
              <a:t>MG = 20*log(1.32/1)/log(10) = 2.4115</a:t>
            </a:r>
          </a:p>
        </p:txBody>
      </p:sp>
      <p:pic>
        <p:nvPicPr>
          <p:cNvPr id="183299" name="Picture 2"/>
          <p:cNvPicPr>
            <a:picLocks noChangeAspect="1" noChangeArrowheads="1"/>
          </p:cNvPicPr>
          <p:nvPr/>
        </p:nvPicPr>
        <p:blipFill>
          <a:blip r:embed="rId2"/>
          <a:srcRect/>
          <a:stretch>
            <a:fillRect/>
          </a:stretch>
        </p:blipFill>
        <p:spPr bwMode="auto">
          <a:xfrm>
            <a:off x="-238125" y="2643188"/>
            <a:ext cx="5334000" cy="4143375"/>
          </a:xfrm>
          <a:prstGeom prst="rect">
            <a:avLst/>
          </a:prstGeom>
          <a:noFill/>
          <a:ln w="9525">
            <a:noFill/>
            <a:miter lim="800000"/>
            <a:headEnd/>
            <a:tailEnd/>
          </a:ln>
        </p:spPr>
      </p:pic>
      <p:pic>
        <p:nvPicPr>
          <p:cNvPr id="183300" name="Picture 3"/>
          <p:cNvPicPr>
            <a:picLocks noChangeAspect="1" noChangeArrowheads="1"/>
          </p:cNvPicPr>
          <p:nvPr/>
        </p:nvPicPr>
        <p:blipFill>
          <a:blip r:embed="rId3"/>
          <a:srcRect/>
          <a:stretch>
            <a:fillRect/>
          </a:stretch>
        </p:blipFill>
        <p:spPr bwMode="auto">
          <a:xfrm>
            <a:off x="4548188" y="2643188"/>
            <a:ext cx="5334000" cy="40005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13.6, </a:t>
            </a:r>
            <a:r>
              <a:rPr lang="en-US" dirty="0" err="1"/>
              <a:t>analóg.xdigital</a:t>
            </a:r>
            <a:endParaRPr lang="pt-BR" dirty="0"/>
          </a:p>
        </p:txBody>
      </p:sp>
      <p:pic>
        <p:nvPicPr>
          <p:cNvPr id="3074" name="Picture 2"/>
          <p:cNvPicPr>
            <a:picLocks noChangeAspect="1" noChangeArrowheads="1"/>
          </p:cNvPicPr>
          <p:nvPr/>
        </p:nvPicPr>
        <p:blipFill>
          <a:blip r:embed="rId2" cstate="print"/>
          <a:srcRect/>
          <a:stretch>
            <a:fillRect/>
          </a:stretch>
        </p:blipFill>
        <p:spPr bwMode="auto">
          <a:xfrm>
            <a:off x="1274367" y="1052534"/>
            <a:ext cx="7357269" cy="5448300"/>
          </a:xfrm>
          <a:prstGeom prst="rect">
            <a:avLst/>
          </a:prstGeom>
          <a:noFill/>
          <a:ln w="9525">
            <a:noFill/>
            <a:miter lim="800000"/>
            <a:headEnd/>
            <a:tailEnd/>
          </a:ln>
          <a:effectLst/>
        </p:spPr>
      </p:pic>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ítulo 1"/>
          <p:cNvSpPr>
            <a:spLocks noGrp="1"/>
          </p:cNvSpPr>
          <p:nvPr>
            <p:ph type="title"/>
          </p:nvPr>
        </p:nvSpPr>
        <p:spPr/>
        <p:txBody>
          <a:bodyPr/>
          <a:lstStyle/>
          <a:p>
            <a:r>
              <a:rPr lang="en-US"/>
              <a:t>Exemplo 10.7</a:t>
            </a:r>
            <a:endParaRPr lang="pt-BR"/>
          </a:p>
        </p:txBody>
      </p:sp>
      <p:sp>
        <p:nvSpPr>
          <p:cNvPr id="3" name="Espaço Reservado para Conteúdo 2"/>
          <p:cNvSpPr>
            <a:spLocks noGrp="1"/>
          </p:cNvSpPr>
          <p:nvPr>
            <p:ph idx="1"/>
          </p:nvPr>
        </p:nvSpPr>
        <p:spPr/>
        <p:txBody>
          <a:bodyPr/>
          <a:lstStyle/>
          <a:p>
            <a:r>
              <a:rPr lang="en-US"/>
              <a:t>Calcule a estabilidade para 				G(s)H(s) = 1/[(s</a:t>
            </a:r>
            <a:r>
              <a:rPr lang="en-US" baseline="30000"/>
              <a:t>2</a:t>
            </a:r>
            <a:r>
              <a:rPr lang="en-US"/>
              <a:t>+2s+2)(s+2)]</a:t>
            </a:r>
          </a:p>
          <a:p>
            <a:r>
              <a:rPr lang="en-US"/>
              <a:t>Resolução</a:t>
            </a:r>
          </a:p>
          <a:p>
            <a:pPr lvl="1"/>
            <a:r>
              <a:rPr lang="en-US"/>
              <a:t>Nenhum polo de GH no s.p.d., logo P = 0</a:t>
            </a:r>
          </a:p>
          <a:p>
            <a:pPr lvl="1"/>
            <a:r>
              <a:rPr lang="en-US"/>
              <a:t>Z = P-N, logo para Z = 0, N deve ser 0</a:t>
            </a:r>
          </a:p>
          <a:p>
            <a:pPr lvl="1"/>
            <a:r>
              <a:rPr lang="en-US"/>
              <a:t>Parte Real : (4-4w</a:t>
            </a:r>
            <a:r>
              <a:rPr lang="en-US" baseline="30000"/>
              <a:t>2</a:t>
            </a:r>
            <a:r>
              <a:rPr lang="en-US"/>
              <a:t>)/(w</a:t>
            </a:r>
            <a:r>
              <a:rPr lang="en-US" baseline="30000"/>
              <a:t>6</a:t>
            </a:r>
            <a:r>
              <a:rPr lang="en-US"/>
              <a:t>+4w</a:t>
            </a:r>
            <a:r>
              <a:rPr lang="en-US" baseline="30000"/>
              <a:t>4</a:t>
            </a:r>
            <a:r>
              <a:rPr lang="en-US"/>
              <a:t>+4w</a:t>
            </a:r>
            <a:r>
              <a:rPr lang="en-US" baseline="30000"/>
              <a:t>2</a:t>
            </a:r>
            <a:r>
              <a:rPr lang="en-US"/>
              <a:t>+16)</a:t>
            </a:r>
          </a:p>
          <a:p>
            <a:pPr lvl="1"/>
            <a:r>
              <a:rPr lang="en-US"/>
              <a:t>Parte Imaginária : (w</a:t>
            </a:r>
            <a:r>
              <a:rPr lang="en-US" baseline="30000"/>
              <a:t>3</a:t>
            </a:r>
            <a:r>
              <a:rPr lang="en-US"/>
              <a:t>-6w)/(w</a:t>
            </a:r>
            <a:r>
              <a:rPr lang="en-US" baseline="30000"/>
              <a:t>6</a:t>
            </a:r>
            <a:r>
              <a:rPr lang="en-US"/>
              <a:t>+4w</a:t>
            </a:r>
            <a:r>
              <a:rPr lang="en-US" baseline="30000"/>
              <a:t>4</a:t>
            </a:r>
            <a:r>
              <a:rPr lang="en-US"/>
              <a:t>+4w</a:t>
            </a:r>
            <a:r>
              <a:rPr lang="en-US" baseline="30000"/>
              <a:t>2</a:t>
            </a:r>
            <a:r>
              <a:rPr lang="en-US"/>
              <a:t>+16)</a:t>
            </a:r>
          </a:p>
          <a:p>
            <a:pPr lvl="1"/>
            <a:r>
              <a:rPr lang="en-US"/>
              <a:t>Parte Imaginária = 0 para w = Raiz(6)</a:t>
            </a:r>
          </a:p>
          <a:p>
            <a:pPr lvl="1"/>
            <a:r>
              <a:rPr lang="en-US"/>
              <a:t>Para w = Raiz(6), Parte Real = -0,05</a:t>
            </a:r>
          </a:p>
          <a:p>
            <a:pPr lvl="1"/>
            <a:r>
              <a:rPr lang="en-US"/>
              <a:t>K crítico = 20, sistema estável para K&lt;20, w = raiz(6)</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ítulo 1"/>
          <p:cNvSpPr>
            <a:spLocks noGrp="1"/>
          </p:cNvSpPr>
          <p:nvPr>
            <p:ph type="title"/>
          </p:nvPr>
        </p:nvSpPr>
        <p:spPr/>
        <p:txBody>
          <a:bodyPr/>
          <a:lstStyle/>
          <a:p>
            <a:r>
              <a:rPr lang="en-US"/>
              <a:t>Cálculo via Matlab</a:t>
            </a:r>
            <a:endParaRPr lang="pt-BR"/>
          </a:p>
        </p:txBody>
      </p:sp>
      <p:sp>
        <p:nvSpPr>
          <p:cNvPr id="191490" name="Espaço Reservado para Conteúdo 2"/>
          <p:cNvSpPr>
            <a:spLocks noGrp="1"/>
          </p:cNvSpPr>
          <p:nvPr>
            <p:ph idx="1"/>
          </p:nvPr>
        </p:nvSpPr>
        <p:spPr/>
        <p:txBody>
          <a:bodyPr/>
          <a:lstStyle/>
          <a:p>
            <a:r>
              <a:rPr lang="en-US"/>
              <a:t> tf=([1],conv([1 2 2],[1 2])); nyquist(GH);</a:t>
            </a:r>
          </a:p>
          <a:p>
            <a:r>
              <a:rPr lang="en-US"/>
              <a:t> axis([-0.1 0 -0.25 0.25]);</a:t>
            </a:r>
          </a:p>
          <a:p>
            <a:r>
              <a:rPr lang="en-US"/>
              <a:t>Margem = 20log(1/0.0489)/log(10)=26.21dbs </a:t>
            </a:r>
            <a:endParaRPr lang="pt-BR"/>
          </a:p>
        </p:txBody>
      </p:sp>
      <p:pic>
        <p:nvPicPr>
          <p:cNvPr id="191491" name="Picture 2"/>
          <p:cNvPicPr>
            <a:picLocks noChangeAspect="1" noChangeArrowheads="1"/>
          </p:cNvPicPr>
          <p:nvPr/>
        </p:nvPicPr>
        <p:blipFill>
          <a:blip r:embed="rId2"/>
          <a:srcRect/>
          <a:stretch>
            <a:fillRect/>
          </a:stretch>
        </p:blipFill>
        <p:spPr bwMode="auto">
          <a:xfrm>
            <a:off x="95250" y="3214688"/>
            <a:ext cx="4429125" cy="3429000"/>
          </a:xfrm>
          <a:prstGeom prst="rect">
            <a:avLst/>
          </a:prstGeom>
          <a:noFill/>
          <a:ln w="9525">
            <a:noFill/>
            <a:miter lim="800000"/>
            <a:headEnd/>
            <a:tailEnd/>
          </a:ln>
        </p:spPr>
      </p:pic>
      <p:pic>
        <p:nvPicPr>
          <p:cNvPr id="191492" name="Picture 3"/>
          <p:cNvPicPr>
            <a:picLocks noChangeAspect="1" noChangeArrowheads="1"/>
          </p:cNvPicPr>
          <p:nvPr/>
        </p:nvPicPr>
        <p:blipFill>
          <a:blip r:embed="rId3"/>
          <a:srcRect/>
          <a:stretch>
            <a:fillRect/>
          </a:stretch>
        </p:blipFill>
        <p:spPr bwMode="auto">
          <a:xfrm>
            <a:off x="4262438" y="3214688"/>
            <a:ext cx="5334000" cy="3357562"/>
          </a:xfrm>
          <a:prstGeom prst="rect">
            <a:avLst/>
          </a:prstGeom>
          <a:noFill/>
          <a:ln w="9525">
            <a:noFill/>
            <a:miter lim="800000"/>
            <a:headEnd/>
            <a:tailEnd/>
          </a:ln>
        </p:spPr>
      </p:pic>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ítulo 1"/>
          <p:cNvSpPr>
            <a:spLocks noGrp="1"/>
          </p:cNvSpPr>
          <p:nvPr>
            <p:ph type="title"/>
          </p:nvPr>
        </p:nvSpPr>
        <p:spPr/>
        <p:txBody>
          <a:bodyPr/>
          <a:lstStyle/>
          <a:p>
            <a:r>
              <a:rPr lang="en-US"/>
              <a:t>Margem de Ganho e Margem de Fase</a:t>
            </a:r>
            <a:endParaRPr lang="pt-BR"/>
          </a:p>
        </p:txBody>
      </p:sp>
      <p:sp>
        <p:nvSpPr>
          <p:cNvPr id="3" name="Espaço Reservado para Conteúdo 2"/>
          <p:cNvSpPr>
            <a:spLocks noGrp="1"/>
          </p:cNvSpPr>
          <p:nvPr>
            <p:ph idx="1"/>
          </p:nvPr>
        </p:nvSpPr>
        <p:spPr/>
        <p:txBody>
          <a:bodyPr/>
          <a:lstStyle/>
          <a:p>
            <a:r>
              <a:rPr lang="en-US"/>
              <a:t>Margem de Ganho é o quanto podemos aumentar o ganho e manter o sistema estável</a:t>
            </a:r>
          </a:p>
          <a:p>
            <a:endParaRPr lang="en-US"/>
          </a:p>
          <a:p>
            <a:r>
              <a:rPr lang="en-US"/>
              <a:t>Margem de Fase é o quanto a fase pode variar e ainda assim manter o sistema estável</a:t>
            </a:r>
          </a:p>
          <a:p>
            <a:endParaRPr lang="en-US"/>
          </a:p>
          <a:p>
            <a:r>
              <a:rPr lang="en-US"/>
              <a:t>Considere a figura a seguir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ítulo 1"/>
          <p:cNvSpPr>
            <a:spLocks noGrp="1"/>
          </p:cNvSpPr>
          <p:nvPr>
            <p:ph type="title"/>
          </p:nvPr>
        </p:nvSpPr>
        <p:spPr/>
        <p:txBody>
          <a:bodyPr/>
          <a:lstStyle/>
          <a:p>
            <a:r>
              <a:rPr lang="en-US"/>
              <a:t>Critérios para a margem de ganho e de fase</a:t>
            </a:r>
            <a:endParaRPr lang="pt-BR"/>
          </a:p>
        </p:txBody>
      </p:sp>
      <p:sp>
        <p:nvSpPr>
          <p:cNvPr id="3" name="Espaço Reservado para Conteúdo 2"/>
          <p:cNvSpPr>
            <a:spLocks noGrp="1"/>
          </p:cNvSpPr>
          <p:nvPr>
            <p:ph idx="1"/>
          </p:nvPr>
        </p:nvSpPr>
        <p:spPr/>
        <p:txBody>
          <a:bodyPr/>
          <a:lstStyle/>
          <a:p>
            <a:r>
              <a:rPr lang="en-US"/>
              <a:t>Pela figura :</a:t>
            </a:r>
          </a:p>
          <a:p>
            <a:pPr lvl="1"/>
            <a:r>
              <a:rPr lang="en-US"/>
              <a:t>A margem de ganho</a:t>
            </a:r>
            <a:r>
              <a:rPr lang="pt-BR"/>
              <a:t> 							ocorre quando o 								ângulo do diagrama é							igual a +/-180</a:t>
            </a:r>
            <a:r>
              <a:rPr lang="pt-BR" baseline="30000"/>
              <a:t>o</a:t>
            </a:r>
            <a:r>
              <a:rPr lang="pt-BR"/>
              <a:t> </a:t>
            </a:r>
          </a:p>
          <a:p>
            <a:pPr lvl="1"/>
            <a:r>
              <a:rPr lang="en-US"/>
              <a:t>A margem de fase								ocorre quando o 								módulo é 1</a:t>
            </a:r>
          </a:p>
        </p:txBody>
      </p:sp>
      <p:pic>
        <p:nvPicPr>
          <p:cNvPr id="196611" name="Picture 2"/>
          <p:cNvPicPr>
            <a:picLocks noChangeAspect="1" noChangeArrowheads="1"/>
          </p:cNvPicPr>
          <p:nvPr/>
        </p:nvPicPr>
        <p:blipFill>
          <a:blip r:embed="rId2"/>
          <a:srcRect/>
          <a:stretch>
            <a:fillRect/>
          </a:stretch>
        </p:blipFill>
        <p:spPr bwMode="auto">
          <a:xfrm>
            <a:off x="5295900" y="1071563"/>
            <a:ext cx="4586288" cy="4143375"/>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247650" y="76200"/>
            <a:ext cx="9493250" cy="838200"/>
          </a:xfrm>
        </p:spPr>
        <p:txBody>
          <a:bodyPr/>
          <a:lstStyle/>
          <a:p>
            <a:r>
              <a:rPr lang="pt-BR"/>
              <a:t>Margem para a estabilidade (exemplo)</a:t>
            </a:r>
            <a:endParaRPr lang="pt-BR">
              <a:solidFill>
                <a:schemeClr val="accent2"/>
              </a:solidFill>
            </a:endParaRPr>
          </a:p>
        </p:txBody>
      </p:sp>
      <p:sp>
        <p:nvSpPr>
          <p:cNvPr id="91138" name="Rectangle 3"/>
          <p:cNvSpPr>
            <a:spLocks noGrp="1" noChangeArrowheads="1"/>
          </p:cNvSpPr>
          <p:nvPr>
            <p:ph type="body" idx="1"/>
          </p:nvPr>
        </p:nvSpPr>
        <p:spPr>
          <a:xfrm>
            <a:off x="330200" y="928688"/>
            <a:ext cx="9163050" cy="5715000"/>
          </a:xfrm>
        </p:spPr>
        <p:txBody>
          <a:bodyPr/>
          <a:lstStyle/>
          <a:p>
            <a:pPr algn="just"/>
            <a:r>
              <a:rPr lang="pt-BR" sz="2000"/>
              <a:t>Considere G(s) = (</a:t>
            </a:r>
            <a:r>
              <a:rPr lang="pt-BR" sz="2000" i="1"/>
              <a:t>s</a:t>
            </a:r>
            <a:r>
              <a:rPr lang="pt-BR" sz="2000" baseline="30000"/>
              <a:t>2</a:t>
            </a:r>
            <a:r>
              <a:rPr lang="pt-BR" sz="2000"/>
              <a:t> + 10</a:t>
            </a:r>
            <a:r>
              <a:rPr lang="pt-BR" sz="2000" i="1"/>
              <a:t>s</a:t>
            </a:r>
            <a:r>
              <a:rPr lang="pt-BR" sz="2000"/>
              <a:t> + 24) / (</a:t>
            </a:r>
            <a:r>
              <a:rPr lang="pt-BR" sz="2000" i="1"/>
              <a:t>s</a:t>
            </a:r>
            <a:r>
              <a:rPr lang="pt-BR" sz="2000" baseline="30000"/>
              <a:t>2</a:t>
            </a:r>
            <a:r>
              <a:rPr lang="pt-BR" sz="2000"/>
              <a:t> – 8</a:t>
            </a:r>
            <a:r>
              <a:rPr lang="pt-BR" sz="2000" i="1"/>
              <a:t>s</a:t>
            </a:r>
            <a:r>
              <a:rPr lang="pt-BR" sz="2000"/>
              <a:t> + 15).</a:t>
            </a:r>
          </a:p>
          <a:p>
            <a:pPr algn="just"/>
            <a:r>
              <a:rPr lang="pt-BR" sz="2000"/>
              <a:t>O sistema possui um ganho </a:t>
            </a:r>
            <a:r>
              <a:rPr lang="pt-BR" sz="2000">
                <a:latin typeface="Arial" charset="0"/>
              </a:rPr>
              <a:t>K</a:t>
            </a:r>
            <a:r>
              <a:rPr lang="pt-BR" sz="2000"/>
              <a:t> que pode ser variado de forma a modificar a resposta de malha fechada do sistema. No entanto, o sistema só será estável para um certo intervalo de valores de </a:t>
            </a:r>
            <a:r>
              <a:rPr lang="pt-BR" sz="2000">
                <a:latin typeface="Arial" charset="0"/>
              </a:rPr>
              <a:t>K</a:t>
            </a:r>
            <a:r>
              <a:rPr lang="pt-BR" sz="2000"/>
              <a:t>. Como determinar este intervalo de valores de ganho para os quais o sistema em malha fechada é estável?</a:t>
            </a:r>
          </a:p>
          <a:p>
            <a:pPr algn="just"/>
            <a:r>
              <a:rPr lang="pt-BR" sz="2000" u="sng"/>
              <a:t>Primeiro passo</a:t>
            </a:r>
            <a:r>
              <a:rPr lang="pt-BR" sz="2000"/>
              <a:t>: determinar o número (</a:t>
            </a:r>
            <a:r>
              <a:rPr lang="pt-BR" sz="2000" i="1"/>
              <a:t>P</a:t>
            </a:r>
            <a:r>
              <a:rPr lang="pt-BR" sz="2000"/>
              <a:t>) de pólos de malha aberta no SPD </a:t>
            </a:r>
            <a:r>
              <a:rPr lang="pt-BR" sz="2000">
                <a:sym typeface="Symbol" pitchFamily="18" charset="2"/>
              </a:rPr>
              <a:t> raízes de </a:t>
            </a:r>
            <a:r>
              <a:rPr lang="pt-BR" sz="2000" i="1"/>
              <a:t>s</a:t>
            </a:r>
            <a:r>
              <a:rPr lang="pt-BR" sz="2000" baseline="30000"/>
              <a:t>2</a:t>
            </a:r>
            <a:r>
              <a:rPr lang="pt-BR" sz="2000"/>
              <a:t> – 8</a:t>
            </a:r>
            <a:r>
              <a:rPr lang="pt-BR" sz="2000" i="1"/>
              <a:t>s</a:t>
            </a:r>
            <a:r>
              <a:rPr lang="pt-BR" sz="2000"/>
              <a:t> + 15 : </a:t>
            </a:r>
            <a:r>
              <a:rPr lang="pt-BR" sz="2000">
                <a:latin typeface="Courier New" pitchFamily="49" charset="0"/>
              </a:rPr>
              <a:t>roots([1 -8 15])</a:t>
            </a:r>
            <a:r>
              <a:rPr lang="pt-BR" sz="2000">
                <a:latin typeface="Arial Unicode MS" pitchFamily="34" charset="-128"/>
              </a:rPr>
              <a:t> </a:t>
            </a:r>
            <a:r>
              <a:rPr lang="pt-BR" sz="2000">
                <a:latin typeface="Arial Unicode MS" pitchFamily="34" charset="-128"/>
                <a:sym typeface="Symbol" pitchFamily="18" charset="2"/>
              </a:rPr>
              <a:t> </a:t>
            </a:r>
            <a:r>
              <a:rPr lang="pt-BR" sz="2000" i="1">
                <a:latin typeface="Arial Unicode MS" pitchFamily="34" charset="-128"/>
                <a:sym typeface="Symbol" pitchFamily="18" charset="2"/>
              </a:rPr>
              <a:t>s</a:t>
            </a:r>
            <a:r>
              <a:rPr lang="pt-BR" sz="2000" baseline="-25000">
                <a:latin typeface="Arial Unicode MS" pitchFamily="34" charset="-128"/>
                <a:sym typeface="Symbol" pitchFamily="18" charset="2"/>
              </a:rPr>
              <a:t>1</a:t>
            </a:r>
            <a:r>
              <a:rPr lang="pt-BR" sz="2000">
                <a:latin typeface="Arial Unicode MS" pitchFamily="34" charset="-128"/>
                <a:sym typeface="Symbol" pitchFamily="18" charset="2"/>
              </a:rPr>
              <a:t> = 5, </a:t>
            </a:r>
            <a:r>
              <a:rPr lang="pt-BR" sz="2000" i="1">
                <a:latin typeface="Arial Unicode MS" pitchFamily="34" charset="-128"/>
                <a:sym typeface="Symbol" pitchFamily="18" charset="2"/>
              </a:rPr>
              <a:t>s</a:t>
            </a:r>
            <a:r>
              <a:rPr lang="pt-BR" sz="2000" baseline="-25000">
                <a:latin typeface="Arial Unicode MS" pitchFamily="34" charset="-128"/>
                <a:sym typeface="Symbol" pitchFamily="18" charset="2"/>
              </a:rPr>
              <a:t>2</a:t>
            </a:r>
            <a:r>
              <a:rPr lang="pt-BR" sz="2000">
                <a:latin typeface="Arial Unicode MS" pitchFamily="34" charset="-128"/>
                <a:sym typeface="Symbol" pitchFamily="18" charset="2"/>
              </a:rPr>
              <a:t> = 3. </a:t>
            </a:r>
          </a:p>
          <a:p>
            <a:pPr algn="just"/>
            <a:r>
              <a:rPr lang="pt-BR" sz="2000">
                <a:latin typeface="Arial Unicode MS" pitchFamily="34" charset="-128"/>
                <a:sym typeface="Symbol" pitchFamily="18" charset="2"/>
              </a:rPr>
              <a:t>Portanto, para que o sistema seja estável, é necessário que haja </a:t>
            </a:r>
            <a:r>
              <a:rPr lang="pt-BR" sz="2000" i="1">
                <a:latin typeface="Arial Unicode MS" pitchFamily="34" charset="-128"/>
                <a:sym typeface="Symbol" pitchFamily="18" charset="2"/>
              </a:rPr>
              <a:t>dois envolvimentos anti-horários</a:t>
            </a:r>
            <a:r>
              <a:rPr lang="pt-BR" sz="2000">
                <a:latin typeface="Arial Unicode MS" pitchFamily="34" charset="-128"/>
                <a:sym typeface="Symbol" pitchFamily="18" charset="2"/>
              </a:rPr>
              <a:t> de –1 pelo diagrama de Nyquist (</a:t>
            </a:r>
            <a:r>
              <a:rPr lang="pt-BR" sz="2000" i="1">
                <a:latin typeface="Arial Unicode MS" pitchFamily="34" charset="-128"/>
                <a:sym typeface="Symbol" pitchFamily="18" charset="2"/>
              </a:rPr>
              <a:t>N</a:t>
            </a:r>
            <a:r>
              <a:rPr lang="pt-BR" sz="2000">
                <a:latin typeface="Arial Unicode MS" pitchFamily="34" charset="-128"/>
                <a:sym typeface="Symbol" pitchFamily="18" charset="2"/>
              </a:rPr>
              <a:t> = – 2)  </a:t>
            </a:r>
            <a:r>
              <a:rPr lang="pt-BR" sz="2000" b="1" i="1"/>
              <a:t>Z</a:t>
            </a:r>
            <a:r>
              <a:rPr lang="pt-BR" sz="2000" b="1"/>
              <a:t> = </a:t>
            </a:r>
            <a:r>
              <a:rPr lang="pt-BR" sz="2000" b="1" i="1"/>
              <a:t>P </a:t>
            </a:r>
            <a:r>
              <a:rPr lang="pt-BR" sz="2000" b="1"/>
              <a:t>+ </a:t>
            </a:r>
            <a:r>
              <a:rPr lang="pt-BR" sz="2000" b="1" i="1"/>
              <a:t>N</a:t>
            </a:r>
            <a:r>
              <a:rPr lang="pt-BR" sz="2000"/>
              <a:t> = 2 – 2 = 0.</a:t>
            </a:r>
          </a:p>
          <a:p>
            <a:pPr algn="just"/>
            <a:r>
              <a:rPr lang="pt-BR" sz="2000"/>
              <a:t>Se o número de envolvimentos for menor do que 2 ou se não forem no sentido anti-horário, o sistema será instável.</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5" descr="C:\Meus documentos\UnB\disciplinas-01-2004\aulas\vide-para-exemplos-nyquist\figs-nyquist-ctm\nyquist5.gif"/>
          <p:cNvPicPr>
            <a:picLocks noChangeAspect="1" noChangeArrowheads="1"/>
          </p:cNvPicPr>
          <p:nvPr/>
        </p:nvPicPr>
        <p:blipFill>
          <a:blip r:embed="rId2"/>
          <a:srcRect t="8749"/>
          <a:stretch>
            <a:fillRect/>
          </a:stretch>
        </p:blipFill>
        <p:spPr bwMode="auto">
          <a:xfrm>
            <a:off x="1057275" y="4419600"/>
            <a:ext cx="5200650" cy="2063750"/>
          </a:xfrm>
          <a:prstGeom prst="rect">
            <a:avLst/>
          </a:prstGeom>
          <a:noFill/>
          <a:ln w="9525">
            <a:noFill/>
            <a:miter lim="800000"/>
            <a:headEnd/>
            <a:tailEnd/>
          </a:ln>
        </p:spPr>
      </p:pic>
      <p:sp>
        <p:nvSpPr>
          <p:cNvPr id="92162" name="Rectangle 2"/>
          <p:cNvSpPr>
            <a:spLocks noGrp="1" noChangeArrowheads="1"/>
          </p:cNvSpPr>
          <p:nvPr>
            <p:ph type="title"/>
          </p:nvPr>
        </p:nvSpPr>
        <p:spPr>
          <a:xfrm>
            <a:off x="247650" y="76200"/>
            <a:ext cx="9493250" cy="838200"/>
          </a:xfrm>
        </p:spPr>
        <p:txBody>
          <a:bodyPr/>
          <a:lstStyle/>
          <a:p>
            <a:r>
              <a:rPr lang="pt-BR" sz="3600"/>
              <a:t>Margem para a estabilidade (cont.)</a:t>
            </a:r>
            <a:endParaRPr lang="pt-BR" sz="2000">
              <a:solidFill>
                <a:schemeClr val="accent2"/>
              </a:solidFill>
            </a:endParaRPr>
          </a:p>
        </p:txBody>
      </p:sp>
      <p:sp>
        <p:nvSpPr>
          <p:cNvPr id="92163" name="Rectangle 3"/>
          <p:cNvSpPr>
            <a:spLocks noGrp="1" noChangeArrowheads="1"/>
          </p:cNvSpPr>
          <p:nvPr>
            <p:ph type="body" idx="1"/>
          </p:nvPr>
        </p:nvSpPr>
        <p:spPr>
          <a:xfrm>
            <a:off x="330200" y="871538"/>
            <a:ext cx="9163050" cy="5715000"/>
          </a:xfrm>
        </p:spPr>
        <p:txBody>
          <a:bodyPr/>
          <a:lstStyle/>
          <a:p>
            <a:pPr algn="just">
              <a:buFontTx/>
              <a:buNone/>
            </a:pPr>
            <a:r>
              <a:rPr lang="pt-BR" sz="2000">
                <a:solidFill>
                  <a:srgbClr val="FF0000"/>
                </a:solidFill>
                <a:latin typeface="Courier New" pitchFamily="49" charset="0"/>
              </a:rPr>
              <a:t>nyquist</a:t>
            </a:r>
            <a:r>
              <a:rPr lang="pt-BR" sz="2000">
                <a:latin typeface="Courier New" pitchFamily="49" charset="0"/>
              </a:rPr>
              <a:t>([ 1 10 24], [ 1 -8 15])</a:t>
            </a:r>
            <a:r>
              <a:rPr lang="pt-BR" sz="2400">
                <a:latin typeface="Courier New" pitchFamily="49" charset="0"/>
              </a:rPr>
              <a:t> </a:t>
            </a:r>
          </a:p>
          <a:p>
            <a:pPr algn="just"/>
            <a:endParaRPr lang="pt-BR"/>
          </a:p>
          <a:p>
            <a:pPr algn="just"/>
            <a:endParaRPr lang="pt-BR" sz="2400"/>
          </a:p>
          <a:p>
            <a:pPr algn="just"/>
            <a:endParaRPr lang="pt-BR" sz="2400"/>
          </a:p>
          <a:p>
            <a:pPr algn="just"/>
            <a:endParaRPr lang="pt-BR" sz="2400"/>
          </a:p>
          <a:p>
            <a:pPr algn="just"/>
            <a:r>
              <a:rPr lang="pt-BR" sz="2400">
                <a:latin typeface="Arial Unicode MS" pitchFamily="34" charset="-128"/>
                <a:sym typeface="Symbol" pitchFamily="18" charset="2"/>
              </a:rPr>
              <a:t>E se o ganho for aumentado para </a:t>
            </a:r>
            <a:r>
              <a:rPr lang="pt-BR" sz="2400">
                <a:latin typeface="Arial" charset="0"/>
                <a:sym typeface="Symbol" pitchFamily="18" charset="2"/>
              </a:rPr>
              <a:t>K</a:t>
            </a:r>
            <a:r>
              <a:rPr lang="pt-BR" sz="2400">
                <a:sym typeface="Symbol" pitchFamily="18" charset="2"/>
              </a:rPr>
              <a:t> = 20?</a:t>
            </a:r>
          </a:p>
          <a:p>
            <a:pPr algn="just">
              <a:spcBef>
                <a:spcPct val="10000"/>
              </a:spcBef>
              <a:buFontTx/>
              <a:buNone/>
            </a:pPr>
            <a:r>
              <a:rPr lang="pt-BR" sz="2000">
                <a:solidFill>
                  <a:srgbClr val="FF0000"/>
                </a:solidFill>
                <a:latin typeface="Courier New" pitchFamily="49" charset="0"/>
                <a:sym typeface="Symbol" pitchFamily="18" charset="2"/>
              </a:rPr>
              <a:t>nyquist</a:t>
            </a:r>
            <a:r>
              <a:rPr lang="pt-BR" sz="2000">
                <a:latin typeface="Courier New" pitchFamily="49" charset="0"/>
                <a:sym typeface="Symbol" pitchFamily="18" charset="2"/>
              </a:rPr>
              <a:t>(20*[ 1 10 24], [ 1 -8 15])</a:t>
            </a:r>
            <a:endParaRPr lang="pt-BR"/>
          </a:p>
        </p:txBody>
      </p:sp>
      <p:pic>
        <p:nvPicPr>
          <p:cNvPr id="92164" name="Picture 4" descr="C:\Meus documentos\UnB\disciplinas-01-2004\aulas\vide-para-exemplos-nyquist\figs-nyquist-ctm\nyquist2a.gif"/>
          <p:cNvPicPr>
            <a:picLocks noChangeAspect="1" noChangeArrowheads="1"/>
          </p:cNvPicPr>
          <p:nvPr/>
        </p:nvPicPr>
        <p:blipFill>
          <a:blip r:embed="rId3"/>
          <a:srcRect t="5400"/>
          <a:stretch>
            <a:fillRect/>
          </a:stretch>
        </p:blipFill>
        <p:spPr bwMode="auto">
          <a:xfrm>
            <a:off x="1057275" y="1271588"/>
            <a:ext cx="5203825" cy="2081212"/>
          </a:xfrm>
          <a:prstGeom prst="rect">
            <a:avLst/>
          </a:prstGeom>
          <a:noFill/>
          <a:ln w="9525">
            <a:noFill/>
            <a:miter lim="800000"/>
            <a:headEnd/>
            <a:tailEnd/>
          </a:ln>
        </p:spPr>
      </p:pic>
      <p:sp>
        <p:nvSpPr>
          <p:cNvPr id="92165" name="Text Box 6"/>
          <p:cNvSpPr txBox="1">
            <a:spLocks noChangeArrowheads="1"/>
          </p:cNvSpPr>
          <p:nvPr/>
        </p:nvSpPr>
        <p:spPr bwMode="auto">
          <a:xfrm>
            <a:off x="6216650" y="4114800"/>
            <a:ext cx="3549650" cy="1970088"/>
          </a:xfrm>
          <a:prstGeom prst="rect">
            <a:avLst/>
          </a:prstGeom>
          <a:noFill/>
          <a:ln w="9525">
            <a:solidFill>
              <a:schemeClr val="accent2"/>
            </a:solidFill>
            <a:prstDash val="dash"/>
            <a:miter lim="800000"/>
            <a:headEnd/>
            <a:tailEnd/>
          </a:ln>
        </p:spPr>
        <p:txBody>
          <a:bodyPr>
            <a:spAutoFit/>
          </a:bodyPr>
          <a:lstStyle/>
          <a:p>
            <a:pPr algn="just">
              <a:spcBef>
                <a:spcPct val="50000"/>
              </a:spcBef>
              <a:buFont typeface="Symbol" pitchFamily="18" charset="2"/>
              <a:buChar char="®"/>
            </a:pPr>
            <a:r>
              <a:rPr lang="pt-BR" sz="2000">
                <a:sym typeface="Symbol" pitchFamily="18" charset="2"/>
              </a:rPr>
              <a:t> O diagrama expandiu. Assim, sabemos que, aumentando o valor de K, o sistema permanecerá estável (o diagrama irá se expandir ainda mais).</a:t>
            </a:r>
          </a:p>
          <a:p>
            <a:pPr algn="just">
              <a:spcBef>
                <a:spcPct val="10000"/>
              </a:spcBef>
              <a:buFont typeface="Symbol" pitchFamily="18" charset="2"/>
              <a:buChar char="®"/>
            </a:pPr>
            <a:r>
              <a:rPr lang="pt-BR" sz="2000">
                <a:sym typeface="Symbol" pitchFamily="18" charset="2"/>
              </a:rPr>
              <a:t> E se diminuir o ganho K?</a:t>
            </a:r>
          </a:p>
        </p:txBody>
      </p:sp>
      <p:sp>
        <p:nvSpPr>
          <p:cNvPr id="92166" name="Text Box 7"/>
          <p:cNvSpPr txBox="1">
            <a:spLocks noChangeArrowheads="1"/>
          </p:cNvSpPr>
          <p:nvPr/>
        </p:nvSpPr>
        <p:spPr bwMode="auto">
          <a:xfrm>
            <a:off x="6521450" y="1371600"/>
            <a:ext cx="3054350" cy="1320800"/>
          </a:xfrm>
          <a:prstGeom prst="rect">
            <a:avLst/>
          </a:prstGeom>
          <a:noFill/>
          <a:ln w="9525">
            <a:solidFill>
              <a:schemeClr val="accent2"/>
            </a:solidFill>
            <a:prstDash val="dash"/>
            <a:miter lim="800000"/>
            <a:headEnd/>
            <a:tailEnd/>
          </a:ln>
        </p:spPr>
        <p:txBody>
          <a:bodyPr>
            <a:spAutoFit/>
          </a:bodyPr>
          <a:lstStyle/>
          <a:p>
            <a:pPr algn="just">
              <a:spcBef>
                <a:spcPct val="50000"/>
              </a:spcBef>
              <a:buFont typeface="Symbol" pitchFamily="18" charset="2"/>
              <a:buChar char="®"/>
            </a:pPr>
            <a:r>
              <a:rPr lang="pt-BR" sz="1800">
                <a:latin typeface="Arial" charset="0"/>
                <a:sym typeface="Symbol" pitchFamily="18" charset="2"/>
              </a:rPr>
              <a:t> </a:t>
            </a:r>
            <a:r>
              <a:rPr lang="pt-BR" sz="2000"/>
              <a:t>Há 2 envolvimentos anti-horários </a:t>
            </a:r>
            <a:r>
              <a:rPr lang="pt-BR" sz="2000">
                <a:sym typeface="Symbol" pitchFamily="18" charset="2"/>
              </a:rPr>
              <a:t>de –1. Portanto, o sistema é estável para </a:t>
            </a:r>
            <a:r>
              <a:rPr lang="pt-BR" sz="2000">
                <a:latin typeface="Arial" charset="0"/>
                <a:sym typeface="Symbol" pitchFamily="18" charset="2"/>
              </a:rPr>
              <a:t>K</a:t>
            </a:r>
            <a:r>
              <a:rPr lang="pt-BR" sz="2000">
                <a:sym typeface="Symbol" pitchFamily="18" charset="2"/>
              </a:rPr>
              <a:t> = 1</a:t>
            </a:r>
            <a:r>
              <a:rPr lang="pt-BR" sz="2000">
                <a:latin typeface="Arial Unicode MS" pitchFamily="34" charset="-128"/>
                <a:sym typeface="Symbol" pitchFamily="18" charset="2"/>
              </a:rPr>
              <a:t>.</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247650" y="76200"/>
            <a:ext cx="9493250" cy="838200"/>
          </a:xfrm>
        </p:spPr>
        <p:txBody>
          <a:bodyPr/>
          <a:lstStyle/>
          <a:p>
            <a:r>
              <a:rPr lang="pt-BR" sz="3600"/>
              <a:t>Margem para a estabilidade (cont.)</a:t>
            </a:r>
            <a:endParaRPr lang="pt-BR" sz="2000">
              <a:solidFill>
                <a:schemeClr val="accent2"/>
              </a:solidFill>
            </a:endParaRPr>
          </a:p>
        </p:txBody>
      </p:sp>
      <p:sp>
        <p:nvSpPr>
          <p:cNvPr id="93186" name="Rectangle 3"/>
          <p:cNvSpPr>
            <a:spLocks noGrp="1" noChangeArrowheads="1"/>
          </p:cNvSpPr>
          <p:nvPr>
            <p:ph type="body" idx="1"/>
          </p:nvPr>
        </p:nvSpPr>
        <p:spPr>
          <a:xfrm>
            <a:off x="330200" y="690563"/>
            <a:ext cx="9163050" cy="6167437"/>
          </a:xfrm>
          <a:solidFill>
            <a:schemeClr val="bg1"/>
          </a:solidFill>
        </p:spPr>
        <p:txBody>
          <a:bodyPr/>
          <a:lstStyle/>
          <a:p>
            <a:pPr algn="just"/>
            <a:r>
              <a:rPr lang="pt-BR" sz="2000" u="sng">
                <a:latin typeface="Arial" charset="0"/>
                <a:sym typeface="Symbol" pitchFamily="18" charset="2"/>
              </a:rPr>
              <a:t>K</a:t>
            </a:r>
            <a:r>
              <a:rPr lang="pt-BR" sz="2000" u="sng">
                <a:sym typeface="Symbol" pitchFamily="18" charset="2"/>
              </a:rPr>
              <a:t> = 0.5</a:t>
            </a:r>
            <a:r>
              <a:rPr lang="pt-BR" sz="2000">
                <a:sym typeface="Symbol" pitchFamily="18" charset="2"/>
              </a:rPr>
              <a:t> </a:t>
            </a:r>
            <a:r>
              <a:rPr lang="pt-BR" sz="1800">
                <a:solidFill>
                  <a:srgbClr val="FF0000"/>
                </a:solidFill>
                <a:latin typeface="Courier New" pitchFamily="49" charset="0"/>
              </a:rPr>
              <a:t> nyquist</a:t>
            </a:r>
            <a:r>
              <a:rPr lang="pt-BR" sz="1800">
                <a:latin typeface="Courier New" pitchFamily="49" charset="0"/>
              </a:rPr>
              <a:t>(0.5*[ 1 10 24], [ 1 -8 15])</a:t>
            </a:r>
            <a:r>
              <a:rPr lang="pt-BR" sz="2000">
                <a:latin typeface="Courier New" pitchFamily="49" charset="0"/>
              </a:rPr>
              <a:t> </a:t>
            </a:r>
          </a:p>
          <a:p>
            <a:pPr algn="just"/>
            <a:endParaRPr lang="pt-BR" sz="2400"/>
          </a:p>
          <a:p>
            <a:pPr algn="just"/>
            <a:endParaRPr lang="pt-BR" sz="2400"/>
          </a:p>
          <a:p>
            <a:pPr algn="just"/>
            <a:endParaRPr lang="pt-BR" sz="2400"/>
          </a:p>
          <a:p>
            <a:pPr algn="just"/>
            <a:endParaRPr lang="pt-BR" sz="2400"/>
          </a:p>
          <a:p>
            <a:pPr algn="just">
              <a:spcBef>
                <a:spcPct val="0"/>
              </a:spcBef>
            </a:pPr>
            <a:r>
              <a:rPr lang="pt-BR" sz="2000">
                <a:latin typeface="Arial Unicode MS" pitchFamily="34" charset="-128"/>
                <a:sym typeface="Symbol" pitchFamily="18" charset="2"/>
              </a:rPr>
              <a:t>O sistema agora é instável (</a:t>
            </a:r>
            <a:r>
              <a:rPr lang="pt-BR" sz="2000" i="1">
                <a:latin typeface="Arial Unicode MS" pitchFamily="34" charset="-128"/>
                <a:sym typeface="Symbol" pitchFamily="18" charset="2"/>
              </a:rPr>
              <a:t>N </a:t>
            </a:r>
            <a:r>
              <a:rPr lang="pt-BR" sz="2000">
                <a:latin typeface="Arial Unicode MS" pitchFamily="34" charset="-128"/>
                <a:sym typeface="Symbol" pitchFamily="18" charset="2"/>
              </a:rPr>
              <a:t>=0  Z = P + N = 2  há dois pólos no SPD).</a:t>
            </a:r>
          </a:p>
          <a:p>
            <a:pPr algn="just"/>
            <a:r>
              <a:rPr lang="pt-BR" sz="2000">
                <a:latin typeface="Arial Unicode MS" pitchFamily="34" charset="-128"/>
                <a:sym typeface="Symbol" pitchFamily="18" charset="2"/>
              </a:rPr>
              <a:t>Para determinar estes pólos de malha fechada:</a:t>
            </a:r>
            <a:endParaRPr lang="pt-BR" sz="2000">
              <a:sym typeface="Symbol" pitchFamily="18" charset="2"/>
            </a:endParaRPr>
          </a:p>
          <a:p>
            <a:pPr algn="just">
              <a:spcBef>
                <a:spcPct val="60000"/>
              </a:spcBef>
              <a:buFontTx/>
              <a:buNone/>
            </a:pPr>
            <a:r>
              <a:rPr lang="pt-BR" sz="1800">
                <a:solidFill>
                  <a:srgbClr val="FF0000"/>
                </a:solidFill>
                <a:latin typeface="Courier New" pitchFamily="49" charset="0"/>
                <a:sym typeface="Symbol" pitchFamily="18" charset="2"/>
              </a:rPr>
              <a:t> [num,den]=cloop</a:t>
            </a:r>
            <a:r>
              <a:rPr lang="pt-BR" sz="1800">
                <a:latin typeface="Courier New" pitchFamily="49" charset="0"/>
                <a:sym typeface="Symbol" pitchFamily="18" charset="2"/>
              </a:rPr>
              <a:t>(0.5*[ 1 10 24],[ 1 -8 15]);</a:t>
            </a:r>
          </a:p>
          <a:p>
            <a:pPr algn="just">
              <a:spcBef>
                <a:spcPct val="0"/>
              </a:spcBef>
              <a:spcAft>
                <a:spcPct val="10000"/>
              </a:spcAft>
              <a:buFontTx/>
              <a:buNone/>
            </a:pPr>
            <a:r>
              <a:rPr lang="pt-BR" sz="1800">
                <a:latin typeface="Courier New" pitchFamily="49" charset="0"/>
                <a:sym typeface="Symbol" pitchFamily="18" charset="2"/>
              </a:rPr>
              <a:t> polos=roots(den);  polos = 1.0000+4.1231i;1.0000-4.1231i</a:t>
            </a:r>
          </a:p>
          <a:p>
            <a:pPr algn="just">
              <a:spcBef>
                <a:spcPct val="50000"/>
              </a:spcBef>
              <a:spcAft>
                <a:spcPct val="50000"/>
              </a:spcAft>
              <a:buFontTx/>
              <a:buNone/>
            </a:pPr>
            <a:r>
              <a:rPr lang="pt-BR" sz="2000" u="sng">
                <a:sym typeface="Symbol" pitchFamily="18" charset="2"/>
              </a:rPr>
              <a:t>ou</a:t>
            </a:r>
            <a:r>
              <a:rPr lang="pt-BR" sz="2000">
                <a:latin typeface="Courier New" pitchFamily="49" charset="0"/>
                <a:sym typeface="Symbol" pitchFamily="18" charset="2"/>
              </a:rPr>
              <a:t> </a:t>
            </a:r>
            <a:r>
              <a:rPr lang="pt-BR" sz="1800">
                <a:latin typeface="Courier New" pitchFamily="49" charset="0"/>
                <a:sym typeface="Symbol" pitchFamily="18" charset="2"/>
              </a:rPr>
              <a:t>sistema=feedback(tf(0.5*[ 1 10 24],[ 1 -8 15]),1)</a:t>
            </a:r>
          </a:p>
          <a:p>
            <a:pPr algn="just">
              <a:spcBef>
                <a:spcPct val="10000"/>
              </a:spcBef>
              <a:buFontTx/>
              <a:buNone/>
            </a:pPr>
            <a:r>
              <a:rPr lang="pt-BR" sz="1800">
                <a:latin typeface="Courier New" pitchFamily="49" charset="0"/>
                <a:sym typeface="Symbol" pitchFamily="18" charset="2"/>
              </a:rPr>
              <a:t>Transfer function:</a:t>
            </a:r>
          </a:p>
          <a:p>
            <a:pPr algn="just">
              <a:spcBef>
                <a:spcPct val="10000"/>
              </a:spcBef>
              <a:buFontTx/>
              <a:buNone/>
            </a:pPr>
            <a:r>
              <a:rPr lang="pt-BR" sz="1800">
                <a:latin typeface="Courier New" pitchFamily="49" charset="0"/>
                <a:sym typeface="Symbol" pitchFamily="18" charset="2"/>
              </a:rPr>
              <a:t>0.5 s^2 + 5 s + 12</a:t>
            </a:r>
          </a:p>
          <a:p>
            <a:pPr algn="just">
              <a:spcBef>
                <a:spcPct val="10000"/>
              </a:spcBef>
              <a:buFontTx/>
              <a:buNone/>
            </a:pPr>
            <a:r>
              <a:rPr lang="pt-BR" sz="1800">
                <a:latin typeface="Courier New" pitchFamily="49" charset="0"/>
                <a:sym typeface="Symbol" pitchFamily="18" charset="2"/>
              </a:rPr>
              <a:t>------------------</a:t>
            </a:r>
          </a:p>
          <a:p>
            <a:pPr algn="just">
              <a:spcBef>
                <a:spcPct val="10000"/>
              </a:spcBef>
              <a:buFontTx/>
              <a:buNone/>
            </a:pPr>
            <a:r>
              <a:rPr lang="pt-BR" sz="1800">
                <a:latin typeface="Courier New" pitchFamily="49" charset="0"/>
                <a:sym typeface="Symbol" pitchFamily="18" charset="2"/>
              </a:rPr>
              <a:t>1.5 s^2 - 3 s + 27</a:t>
            </a:r>
          </a:p>
        </p:txBody>
      </p:sp>
      <p:pic>
        <p:nvPicPr>
          <p:cNvPr id="93187" name="Picture 8" descr="C:\Meus documentos\UnB\disciplinas-01-2004\aulas\vide-para-exemplos-nyquist\figs-nyquist-ctm\nyquist6.gif"/>
          <p:cNvPicPr>
            <a:picLocks noChangeAspect="1" noChangeArrowheads="1"/>
          </p:cNvPicPr>
          <p:nvPr/>
        </p:nvPicPr>
        <p:blipFill>
          <a:blip r:embed="rId2"/>
          <a:srcRect t="8798"/>
          <a:stretch>
            <a:fillRect/>
          </a:stretch>
        </p:blipFill>
        <p:spPr bwMode="auto">
          <a:xfrm>
            <a:off x="2225675" y="1143000"/>
            <a:ext cx="5203825" cy="2054225"/>
          </a:xfrm>
          <a:prstGeom prst="rect">
            <a:avLst/>
          </a:prstGeom>
          <a:noFill/>
          <a:ln w="9525">
            <a:noFill/>
            <a:miter lim="800000"/>
            <a:headEnd/>
            <a:tailEnd/>
          </a:ln>
        </p:spPr>
      </p:pic>
      <p:sp>
        <p:nvSpPr>
          <p:cNvPr id="93188" name="Text Box 9"/>
          <p:cNvSpPr txBox="1">
            <a:spLocks noChangeArrowheads="1"/>
          </p:cNvSpPr>
          <p:nvPr/>
        </p:nvSpPr>
        <p:spPr bwMode="auto">
          <a:xfrm>
            <a:off x="3698875" y="5410200"/>
            <a:ext cx="6053138" cy="925513"/>
          </a:xfrm>
          <a:prstGeom prst="rect">
            <a:avLst/>
          </a:prstGeom>
          <a:noFill/>
          <a:ln w="9525">
            <a:solidFill>
              <a:schemeClr val="accent2"/>
            </a:solidFill>
            <a:prstDash val="dash"/>
            <a:miter lim="800000"/>
            <a:headEnd/>
            <a:tailEnd/>
          </a:ln>
        </p:spPr>
        <p:txBody>
          <a:bodyPr>
            <a:spAutoFit/>
          </a:bodyPr>
          <a:lstStyle/>
          <a:p>
            <a:pPr algn="just">
              <a:spcBef>
                <a:spcPct val="50000"/>
              </a:spcBef>
              <a:buFont typeface="Symbol" pitchFamily="18" charset="2"/>
              <a:buChar char="®"/>
            </a:pPr>
            <a:r>
              <a:rPr lang="pt-BR" sz="1800">
                <a:sym typeface="Symbol" pitchFamily="18" charset="2"/>
              </a:rPr>
              <a:t> Pode-se verificar, por tentativa e erro, que o sistema ficará instável para ganhos menores do que 0.8. </a:t>
            </a:r>
            <a:r>
              <a:rPr lang="pt-BR" sz="1800" u="sng">
                <a:sym typeface="Symbol" pitchFamily="18" charset="2"/>
              </a:rPr>
              <a:t>Veja</a:t>
            </a:r>
            <a:r>
              <a:rPr lang="pt-BR" sz="1800">
                <a:sym typeface="Symbol" pitchFamily="18" charset="2"/>
              </a:rPr>
              <a:t>: </a:t>
            </a:r>
            <a:r>
              <a:rPr lang="pt-BR" sz="1800">
                <a:solidFill>
                  <a:schemeClr val="accent2"/>
                </a:solidFill>
                <a:sym typeface="Symbol" pitchFamily="18" charset="2"/>
              </a:rPr>
              <a:t>http://www.engin.umich.edu/group/ctm/freq/exa1.sol.html</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2"/>
          <p:cNvSpPr>
            <a:spLocks noGrp="1" noChangeArrowheads="1"/>
          </p:cNvSpPr>
          <p:nvPr>
            <p:ph type="title"/>
          </p:nvPr>
        </p:nvSpPr>
        <p:spPr>
          <a:xfrm>
            <a:off x="247650" y="76200"/>
            <a:ext cx="9493250" cy="685800"/>
          </a:xfrm>
        </p:spPr>
        <p:txBody>
          <a:bodyPr/>
          <a:lstStyle/>
          <a:p>
            <a:r>
              <a:rPr lang="pt-BR" sz="3600"/>
              <a:t>Margem de Ganho</a:t>
            </a:r>
            <a:endParaRPr lang="pt-BR" sz="2000">
              <a:solidFill>
                <a:schemeClr val="accent2"/>
              </a:solidFill>
            </a:endParaRPr>
          </a:p>
        </p:txBody>
      </p:sp>
      <p:sp>
        <p:nvSpPr>
          <p:cNvPr id="132100" name="Rectangle 3"/>
          <p:cNvSpPr>
            <a:spLocks noGrp="1" noChangeArrowheads="1"/>
          </p:cNvSpPr>
          <p:nvPr>
            <p:ph type="body" idx="1"/>
          </p:nvPr>
        </p:nvSpPr>
        <p:spPr>
          <a:xfrm>
            <a:off x="330200" y="709613"/>
            <a:ext cx="9163050" cy="5995987"/>
          </a:xfrm>
        </p:spPr>
        <p:txBody>
          <a:bodyPr/>
          <a:lstStyle/>
          <a:p>
            <a:pPr algn="just">
              <a:spcBef>
                <a:spcPct val="0"/>
              </a:spcBef>
            </a:pPr>
            <a:r>
              <a:rPr lang="pt-BR" sz="2000">
                <a:sym typeface="Symbol" pitchFamily="18" charset="2"/>
              </a:rPr>
              <a:t>Definimos, anteriormente, a </a:t>
            </a:r>
            <a:r>
              <a:rPr lang="pt-BR" sz="2000" i="1">
                <a:sym typeface="Symbol" pitchFamily="18" charset="2"/>
              </a:rPr>
              <a:t>margem de ganho</a:t>
            </a:r>
            <a:r>
              <a:rPr lang="pt-BR" sz="2000">
                <a:sym typeface="Symbol" pitchFamily="18" charset="2"/>
              </a:rPr>
              <a:t> como a variação do ganho de malha aberta necessária, na freqüência relativa à fase de –180</a:t>
            </a:r>
            <a:r>
              <a:rPr lang="pt-BR" sz="2000" baseline="30000">
                <a:sym typeface="Symbol" pitchFamily="18" charset="2"/>
              </a:rPr>
              <a:t>o</a:t>
            </a:r>
            <a:r>
              <a:rPr lang="pt-BR" sz="2000">
                <a:sym typeface="Symbol" pitchFamily="18" charset="2"/>
              </a:rPr>
              <a:t> , para levar o sistema a 0dB (e, portanto, para tornar o sistema instável).</a:t>
            </a:r>
          </a:p>
          <a:p>
            <a:pPr algn="just"/>
            <a:r>
              <a:rPr lang="pt-BR" sz="2000">
                <a:sym typeface="Symbol" pitchFamily="18" charset="2"/>
              </a:rPr>
              <a:t>Considere o sistema com função de malha aberta:</a:t>
            </a:r>
          </a:p>
          <a:p>
            <a:pPr algn="just">
              <a:spcBef>
                <a:spcPct val="0"/>
              </a:spcBef>
            </a:pPr>
            <a:endParaRPr lang="pt-BR" sz="2000">
              <a:sym typeface="Symbol" pitchFamily="18" charset="2"/>
            </a:endParaRPr>
          </a:p>
          <a:p>
            <a:pPr algn="just">
              <a:spcBef>
                <a:spcPct val="0"/>
              </a:spcBef>
            </a:pPr>
            <a:endParaRPr lang="pt-BR" sz="2000">
              <a:sym typeface="Symbol" pitchFamily="18" charset="2"/>
            </a:endParaRPr>
          </a:p>
          <a:p>
            <a:pPr algn="just">
              <a:spcBef>
                <a:spcPct val="30000"/>
              </a:spcBef>
            </a:pPr>
            <a:r>
              <a:rPr lang="pt-BR" sz="2000">
                <a:sym typeface="Symbol" pitchFamily="18" charset="2"/>
              </a:rPr>
              <a:t>Pólos de </a:t>
            </a:r>
            <a:r>
              <a:rPr lang="pt-BR" sz="2000" i="1">
                <a:sym typeface="Symbol" pitchFamily="18" charset="2"/>
              </a:rPr>
              <a:t>G</a:t>
            </a:r>
            <a:r>
              <a:rPr lang="pt-BR" sz="2000">
                <a:sym typeface="Symbol" pitchFamily="18" charset="2"/>
              </a:rPr>
              <a:t>(</a:t>
            </a:r>
            <a:r>
              <a:rPr lang="pt-BR" sz="2000" i="1">
                <a:sym typeface="Symbol" pitchFamily="18" charset="2"/>
              </a:rPr>
              <a:t>s</a:t>
            </a:r>
            <a:r>
              <a:rPr lang="pt-BR" sz="2000">
                <a:sym typeface="Symbol" pitchFamily="18" charset="2"/>
              </a:rPr>
              <a:t>)</a:t>
            </a:r>
            <a:r>
              <a:rPr lang="pt-BR" sz="2000" i="1">
                <a:sym typeface="Symbol" pitchFamily="18" charset="2"/>
              </a:rPr>
              <a:t>H</a:t>
            </a:r>
            <a:r>
              <a:rPr lang="pt-BR" sz="2000">
                <a:sym typeface="Symbol" pitchFamily="18" charset="2"/>
              </a:rPr>
              <a:t>(</a:t>
            </a:r>
            <a:r>
              <a:rPr lang="pt-BR" sz="2000" i="1">
                <a:sym typeface="Symbol" pitchFamily="18" charset="2"/>
              </a:rPr>
              <a:t>s</a:t>
            </a:r>
            <a:r>
              <a:rPr lang="pt-BR" sz="2000">
                <a:sym typeface="Symbol" pitchFamily="18" charset="2"/>
              </a:rPr>
              <a:t>): todos no SPE do plano-</a:t>
            </a:r>
            <a:r>
              <a:rPr lang="pt-BR" sz="2000" i="1">
                <a:sym typeface="Symbol" pitchFamily="18" charset="2"/>
              </a:rPr>
              <a:t>s</a:t>
            </a:r>
            <a:r>
              <a:rPr lang="pt-BR" sz="2000">
                <a:sym typeface="Symbol" pitchFamily="18" charset="2"/>
              </a:rPr>
              <a:t> (determinação direta, aplicação do critério de Routh-Hurwits etc)  </a:t>
            </a:r>
            <a:r>
              <a:rPr lang="pt-BR" sz="2000" i="1">
                <a:sym typeface="Symbol" pitchFamily="18" charset="2"/>
              </a:rPr>
              <a:t>P</a:t>
            </a:r>
            <a:r>
              <a:rPr lang="pt-BR" sz="2000">
                <a:sym typeface="Symbol" pitchFamily="18" charset="2"/>
              </a:rPr>
              <a:t> = 0.</a:t>
            </a:r>
          </a:p>
          <a:p>
            <a:pPr algn="just"/>
            <a:r>
              <a:rPr lang="pt-BR" sz="2000">
                <a:sym typeface="Symbol" pitchFamily="18" charset="2"/>
              </a:rPr>
              <a:t>Assim, se não houver nenhum envolvimento do ponto –1 pelo diagrama de Nyquist de </a:t>
            </a:r>
            <a:r>
              <a:rPr lang="pt-BR" sz="2000" i="1">
                <a:sym typeface="Symbol" pitchFamily="18" charset="2"/>
              </a:rPr>
              <a:t>G</a:t>
            </a:r>
            <a:r>
              <a:rPr lang="pt-BR" sz="2000">
                <a:sym typeface="Symbol" pitchFamily="18" charset="2"/>
              </a:rPr>
              <a:t>(</a:t>
            </a:r>
            <a:r>
              <a:rPr lang="pt-BR" sz="2000" i="1">
                <a:sym typeface="Symbol" pitchFamily="18" charset="2"/>
              </a:rPr>
              <a:t>s</a:t>
            </a:r>
            <a:r>
              <a:rPr lang="pt-BR" sz="2000">
                <a:sym typeface="Symbol" pitchFamily="18" charset="2"/>
              </a:rPr>
              <a:t>)</a:t>
            </a:r>
            <a:r>
              <a:rPr lang="pt-BR" sz="2000" i="1">
                <a:sym typeface="Symbol" pitchFamily="18" charset="2"/>
              </a:rPr>
              <a:t>H</a:t>
            </a:r>
            <a:r>
              <a:rPr lang="pt-BR" sz="2000">
                <a:sym typeface="Symbol" pitchFamily="18" charset="2"/>
              </a:rPr>
              <a:t>(</a:t>
            </a:r>
            <a:r>
              <a:rPr lang="pt-BR" sz="2000" i="1">
                <a:sym typeface="Symbol" pitchFamily="18" charset="2"/>
              </a:rPr>
              <a:t>s</a:t>
            </a:r>
            <a:r>
              <a:rPr lang="pt-BR" sz="2000">
                <a:sym typeface="Symbol" pitchFamily="18" charset="2"/>
              </a:rPr>
              <a:t>) (</a:t>
            </a:r>
            <a:r>
              <a:rPr lang="pt-BR" sz="2000" i="1">
                <a:sym typeface="Symbol" pitchFamily="18" charset="2"/>
              </a:rPr>
              <a:t>N</a:t>
            </a:r>
            <a:r>
              <a:rPr lang="pt-BR" sz="2000">
                <a:sym typeface="Symbol" pitchFamily="18" charset="2"/>
              </a:rPr>
              <a:t> = 0), não haverá nenhum zero da equação característica (pólo de malha fechada) no SPD do plano-</a:t>
            </a:r>
            <a:r>
              <a:rPr lang="pt-BR" sz="2000" i="1">
                <a:sym typeface="Symbol" pitchFamily="18" charset="2"/>
              </a:rPr>
              <a:t>s</a:t>
            </a:r>
            <a:r>
              <a:rPr lang="pt-BR" sz="2000">
                <a:sym typeface="Symbol" pitchFamily="18" charset="2"/>
              </a:rPr>
              <a:t> (</a:t>
            </a:r>
            <a:r>
              <a:rPr lang="pt-BR" sz="2000" i="1">
                <a:sym typeface="Symbol" pitchFamily="18" charset="2"/>
              </a:rPr>
              <a:t>Z</a:t>
            </a:r>
            <a:r>
              <a:rPr lang="pt-BR" sz="2000">
                <a:sym typeface="Symbol" pitchFamily="18" charset="2"/>
              </a:rPr>
              <a:t> = </a:t>
            </a:r>
            <a:r>
              <a:rPr lang="pt-BR" sz="2000" i="1">
                <a:sym typeface="Symbol" pitchFamily="18" charset="2"/>
              </a:rPr>
              <a:t>N</a:t>
            </a:r>
            <a:r>
              <a:rPr lang="pt-BR" sz="2000">
                <a:sym typeface="Symbol" pitchFamily="18" charset="2"/>
              </a:rPr>
              <a:t> – </a:t>
            </a:r>
            <a:r>
              <a:rPr lang="pt-BR" sz="2000" i="1">
                <a:sym typeface="Symbol" pitchFamily="18" charset="2"/>
              </a:rPr>
              <a:t>P</a:t>
            </a:r>
            <a:r>
              <a:rPr lang="pt-BR" sz="2000">
                <a:sym typeface="Symbol" pitchFamily="18" charset="2"/>
              </a:rPr>
              <a:t> = 0).</a:t>
            </a:r>
          </a:p>
          <a:p>
            <a:pPr algn="just"/>
            <a:r>
              <a:rPr lang="pt-BR" sz="2000">
                <a:sym typeface="Symbol" pitchFamily="18" charset="2"/>
              </a:rPr>
              <a:t>Nestas condições, de quanto pode ser aumentado o ganho </a:t>
            </a:r>
            <a:r>
              <a:rPr lang="pt-BR" sz="2000">
                <a:latin typeface="Arial" charset="0"/>
                <a:sym typeface="Symbol" pitchFamily="18" charset="2"/>
              </a:rPr>
              <a:t>K</a:t>
            </a:r>
            <a:r>
              <a:rPr lang="pt-BR" sz="2000">
                <a:sym typeface="Symbol" pitchFamily="18" charset="2"/>
              </a:rPr>
              <a:t> sem que o sistema fique instável?</a:t>
            </a:r>
          </a:p>
        </p:txBody>
      </p:sp>
      <p:graphicFrame>
        <p:nvGraphicFramePr>
          <p:cNvPr id="132098" name="Object 6"/>
          <p:cNvGraphicFramePr>
            <a:graphicFrameLocks noChangeAspect="1"/>
          </p:cNvGraphicFramePr>
          <p:nvPr/>
        </p:nvGraphicFramePr>
        <p:xfrm>
          <a:off x="2862263" y="2667000"/>
          <a:ext cx="3971925" cy="747713"/>
        </p:xfrm>
        <a:graphic>
          <a:graphicData uri="http://schemas.openxmlformats.org/presentationml/2006/ole">
            <mc:AlternateContent xmlns:mc="http://schemas.openxmlformats.org/markup-compatibility/2006">
              <mc:Choice xmlns:v="urn:schemas-microsoft-com:vml" Requires="v">
                <p:oleObj name="Equation" r:id="rId2" imgW="3860640" imgH="787320" progId="Equation.3">
                  <p:embed/>
                </p:oleObj>
              </mc:Choice>
              <mc:Fallback>
                <p:oleObj name="Equation" r:id="rId2" imgW="3860640" imgH="7873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263" y="2667000"/>
                        <a:ext cx="3971925" cy="74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p:nvPr>
        </p:nvSpPr>
        <p:spPr>
          <a:xfrm>
            <a:off x="247650" y="76200"/>
            <a:ext cx="9493250" cy="838200"/>
          </a:xfrm>
        </p:spPr>
        <p:txBody>
          <a:bodyPr/>
          <a:lstStyle/>
          <a:p>
            <a:r>
              <a:rPr lang="pt-BR" sz="3600"/>
              <a:t>Margem de Ganho</a:t>
            </a:r>
            <a:endParaRPr lang="pt-BR" sz="2000">
              <a:solidFill>
                <a:schemeClr val="accent2"/>
              </a:solidFill>
            </a:endParaRPr>
          </a:p>
        </p:txBody>
      </p:sp>
      <p:sp>
        <p:nvSpPr>
          <p:cNvPr id="133124" name="Rectangle 3"/>
          <p:cNvSpPr>
            <a:spLocks noGrp="1" noChangeArrowheads="1"/>
          </p:cNvSpPr>
          <p:nvPr>
            <p:ph type="body" idx="1"/>
          </p:nvPr>
        </p:nvSpPr>
        <p:spPr>
          <a:xfrm>
            <a:off x="330200" y="3052763"/>
            <a:ext cx="9328150" cy="3581400"/>
          </a:xfrm>
        </p:spPr>
        <p:txBody>
          <a:bodyPr/>
          <a:lstStyle/>
          <a:p>
            <a:pPr marL="190500" indent="-190500" algn="just">
              <a:spcBef>
                <a:spcPct val="0"/>
              </a:spcBef>
            </a:pPr>
            <a:r>
              <a:rPr lang="pt-BR" sz="2000">
                <a:sym typeface="Symbol" pitchFamily="18" charset="2"/>
              </a:rPr>
              <a:t>O sistema em malha aberta representado por este diagrama ficará instável em malha fechada se o ganho for aumentado além de um determinado valor limite.</a:t>
            </a:r>
          </a:p>
          <a:p>
            <a:pPr marL="190500" indent="-190500" algn="just">
              <a:spcBef>
                <a:spcPct val="10000"/>
              </a:spcBef>
            </a:pPr>
            <a:r>
              <a:rPr lang="pt-BR" sz="2000">
                <a:sym typeface="Symbol" pitchFamily="18" charset="2"/>
              </a:rPr>
              <a:t>O intervalo do eixo real negativo entre –1/</a:t>
            </a:r>
            <a:r>
              <a:rPr lang="pt-BR" sz="2000" i="1">
                <a:sym typeface="Symbol" pitchFamily="18" charset="2"/>
              </a:rPr>
              <a:t>a</a:t>
            </a:r>
            <a:r>
              <a:rPr lang="pt-BR" sz="2000">
                <a:sym typeface="Symbol" pitchFamily="18" charset="2"/>
              </a:rPr>
              <a:t> (definido como o ponto em que ocorre a fase de –180</a:t>
            </a:r>
            <a:r>
              <a:rPr lang="pt-BR" sz="2000" baseline="30000">
                <a:sym typeface="Symbol" pitchFamily="18" charset="2"/>
              </a:rPr>
              <a:t>o</a:t>
            </a:r>
            <a:r>
              <a:rPr lang="pt-BR" sz="2000">
                <a:sym typeface="Symbol" pitchFamily="18" charset="2"/>
              </a:rPr>
              <a:t>, isto é, em que o diagrama cruza o eixo real negativo) e –1 representa o aumento no ganho que pode ser tolerado antes da instabilidade em malha fechada.</a:t>
            </a:r>
          </a:p>
          <a:p>
            <a:pPr marL="190500" indent="-190500" algn="just">
              <a:spcBef>
                <a:spcPct val="10000"/>
              </a:spcBef>
            </a:pPr>
            <a:r>
              <a:rPr lang="pt-BR" sz="2000">
                <a:sym typeface="Symbol" pitchFamily="18" charset="2"/>
              </a:rPr>
              <a:t>Assim, se o ganho for igual a </a:t>
            </a:r>
            <a:r>
              <a:rPr lang="pt-BR" sz="2000" i="1">
                <a:sym typeface="Symbol" pitchFamily="18" charset="2"/>
              </a:rPr>
              <a:t>a</a:t>
            </a:r>
            <a:r>
              <a:rPr lang="pt-BR" sz="2000">
                <a:sym typeface="Symbol" pitchFamily="18" charset="2"/>
              </a:rPr>
              <a:t>,  o diagrama passará pelo ponto –1.</a:t>
            </a:r>
          </a:p>
        </p:txBody>
      </p:sp>
      <p:pic>
        <p:nvPicPr>
          <p:cNvPr id="133125" name="Picture 5" descr="C:\Meus documentos\UnB\disciplinas-01-2004\aulas\vide-para-exemplos-nyquist\figs-nyquist-ctm\nyqfigain.gif"/>
          <p:cNvPicPr>
            <a:picLocks noChangeAspect="1" noChangeArrowheads="1"/>
          </p:cNvPicPr>
          <p:nvPr/>
        </p:nvPicPr>
        <p:blipFill>
          <a:blip r:embed="rId2"/>
          <a:srcRect t="7777" r="4961"/>
          <a:stretch>
            <a:fillRect/>
          </a:stretch>
        </p:blipFill>
        <p:spPr bwMode="auto">
          <a:xfrm>
            <a:off x="1898650" y="876300"/>
            <a:ext cx="5824538" cy="2217738"/>
          </a:xfrm>
          <a:prstGeom prst="rect">
            <a:avLst/>
          </a:prstGeom>
          <a:noFill/>
          <a:ln w="9525">
            <a:noFill/>
            <a:miter lim="800000"/>
            <a:headEnd/>
            <a:tailEnd/>
          </a:ln>
        </p:spPr>
      </p:pic>
      <p:graphicFrame>
        <p:nvGraphicFramePr>
          <p:cNvPr id="133122" name="Object 6"/>
          <p:cNvGraphicFramePr>
            <a:graphicFrameLocks noChangeAspect="1"/>
          </p:cNvGraphicFramePr>
          <p:nvPr/>
        </p:nvGraphicFramePr>
        <p:xfrm>
          <a:off x="1984375" y="6262688"/>
          <a:ext cx="6296025" cy="379412"/>
        </p:xfrm>
        <a:graphic>
          <a:graphicData uri="http://schemas.openxmlformats.org/presentationml/2006/ole">
            <mc:AlternateContent xmlns:mc="http://schemas.openxmlformats.org/markup-compatibility/2006">
              <mc:Choice xmlns:v="urn:schemas-microsoft-com:vml" Requires="v">
                <p:oleObj name="Equation" r:id="rId3" imgW="5257800" imgH="342720" progId="Equation.3">
                  <p:embed/>
                </p:oleObj>
              </mc:Choice>
              <mc:Fallback>
                <p:oleObj name="Equation" r:id="rId3" imgW="5257800" imgH="342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75" y="6262688"/>
                        <a:ext cx="6296025" cy="379412"/>
                      </a:xfrm>
                      <a:prstGeom prst="rect">
                        <a:avLst/>
                      </a:prstGeom>
                      <a:noFill/>
                      <a:ln w="9525">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7" name="Picture 7" descr="C:\Meus documentos\UnB\disciplinas-01-2004\aulas\vide-para-exemplos-nyquist\figs-nyquist-ctm\nyquist9.gif"/>
          <p:cNvPicPr>
            <a:picLocks noChangeAspect="1" noChangeArrowheads="1"/>
          </p:cNvPicPr>
          <p:nvPr/>
        </p:nvPicPr>
        <p:blipFill>
          <a:blip r:embed="rId2"/>
          <a:srcRect t="8749" r="4166"/>
          <a:stretch>
            <a:fillRect/>
          </a:stretch>
        </p:blipFill>
        <p:spPr bwMode="auto">
          <a:xfrm>
            <a:off x="2311400" y="2786063"/>
            <a:ext cx="5380038" cy="2251075"/>
          </a:xfrm>
          <a:prstGeom prst="rect">
            <a:avLst/>
          </a:prstGeom>
          <a:noFill/>
          <a:ln w="9525">
            <a:noFill/>
            <a:miter lim="800000"/>
            <a:headEnd/>
            <a:tailEnd/>
          </a:ln>
        </p:spPr>
      </p:pic>
      <p:sp>
        <p:nvSpPr>
          <p:cNvPr id="134148" name="Rectangle 2"/>
          <p:cNvSpPr>
            <a:spLocks noGrp="1" noChangeArrowheads="1"/>
          </p:cNvSpPr>
          <p:nvPr>
            <p:ph type="title"/>
          </p:nvPr>
        </p:nvSpPr>
        <p:spPr>
          <a:xfrm>
            <a:off x="247650" y="76200"/>
            <a:ext cx="9493250" cy="838200"/>
          </a:xfrm>
        </p:spPr>
        <p:txBody>
          <a:bodyPr/>
          <a:lstStyle/>
          <a:p>
            <a:r>
              <a:rPr lang="pt-BR" sz="3600"/>
              <a:t>Margem de Ganho</a:t>
            </a:r>
            <a:endParaRPr lang="pt-BR" sz="2000">
              <a:solidFill>
                <a:schemeClr val="accent2"/>
              </a:solidFill>
            </a:endParaRPr>
          </a:p>
        </p:txBody>
      </p:sp>
      <p:sp>
        <p:nvSpPr>
          <p:cNvPr id="134149" name="Rectangle 3"/>
          <p:cNvSpPr>
            <a:spLocks noGrp="1" noChangeArrowheads="1"/>
          </p:cNvSpPr>
          <p:nvPr>
            <p:ph type="body" idx="1"/>
          </p:nvPr>
        </p:nvSpPr>
        <p:spPr>
          <a:xfrm>
            <a:off x="330200" y="914400"/>
            <a:ext cx="9328150" cy="1676400"/>
          </a:xfrm>
        </p:spPr>
        <p:txBody>
          <a:bodyPr/>
          <a:lstStyle/>
          <a:p>
            <a:pPr marL="190500" indent="-190500" algn="just">
              <a:spcBef>
                <a:spcPct val="0"/>
              </a:spcBef>
            </a:pPr>
            <a:r>
              <a:rPr lang="pt-BR" sz="2400">
                <a:sym typeface="Symbol" pitchFamily="18" charset="2"/>
              </a:rPr>
              <a:t>Portanto, neste caso, a </a:t>
            </a:r>
            <a:r>
              <a:rPr lang="pt-BR" sz="2400" i="1">
                <a:sym typeface="Symbol" pitchFamily="18" charset="2"/>
              </a:rPr>
              <a:t>margem de ganho</a:t>
            </a:r>
            <a:r>
              <a:rPr lang="pt-BR" sz="2400">
                <a:sym typeface="Symbol" pitchFamily="18" charset="2"/>
              </a:rPr>
              <a:t> = </a:t>
            </a:r>
            <a:r>
              <a:rPr lang="pt-BR" sz="2400" i="1">
                <a:sym typeface="Symbol" pitchFamily="18" charset="2"/>
              </a:rPr>
              <a:t>a</a:t>
            </a:r>
            <a:r>
              <a:rPr lang="pt-BR" sz="2400">
                <a:sym typeface="Symbol" pitchFamily="18" charset="2"/>
              </a:rPr>
              <a:t> unidades. Em dB: </a:t>
            </a:r>
            <a:r>
              <a:rPr lang="pt-BR" sz="2400" i="1">
                <a:sym typeface="Symbol" pitchFamily="18" charset="2"/>
              </a:rPr>
              <a:t>MG</a:t>
            </a:r>
            <a:r>
              <a:rPr lang="pt-BR" sz="2400">
                <a:sym typeface="Symbol" pitchFamily="18" charset="2"/>
              </a:rPr>
              <a:t> = 20log</a:t>
            </a:r>
            <a:r>
              <a:rPr lang="pt-BR" sz="2400" baseline="-25000">
                <a:sym typeface="Symbol" pitchFamily="18" charset="2"/>
              </a:rPr>
              <a:t>10</a:t>
            </a:r>
            <a:r>
              <a:rPr lang="pt-BR" sz="2400">
                <a:sym typeface="Symbol" pitchFamily="18" charset="2"/>
              </a:rPr>
              <a:t>(</a:t>
            </a:r>
            <a:r>
              <a:rPr lang="pt-BR" sz="2400" i="1">
                <a:sym typeface="Symbol" pitchFamily="18" charset="2"/>
              </a:rPr>
              <a:t>a</a:t>
            </a:r>
            <a:r>
              <a:rPr lang="pt-BR" sz="2400">
                <a:sym typeface="Symbol" pitchFamily="18" charset="2"/>
              </a:rPr>
              <a:t>).</a:t>
            </a:r>
          </a:p>
          <a:p>
            <a:pPr marL="190500" indent="-190500" algn="just"/>
            <a:r>
              <a:rPr lang="pt-BR" sz="2400">
                <a:sym typeface="Symbol" pitchFamily="18" charset="2"/>
              </a:rPr>
              <a:t>Retornando ao exemplo anterior:</a:t>
            </a:r>
          </a:p>
          <a:p>
            <a:pPr marL="190500" indent="-190500" algn="just">
              <a:spcBef>
                <a:spcPct val="30000"/>
              </a:spcBef>
              <a:buFontTx/>
              <a:buNone/>
            </a:pPr>
            <a:r>
              <a:rPr lang="pt-BR" sz="2000">
                <a:solidFill>
                  <a:srgbClr val="FF0000"/>
                </a:solidFill>
                <a:latin typeface="Courier New" pitchFamily="49" charset="0"/>
                <a:sym typeface="Symbol" pitchFamily="18" charset="2"/>
              </a:rPr>
              <a:t>nyquist</a:t>
            </a:r>
            <a:r>
              <a:rPr lang="pt-BR" sz="2000">
                <a:latin typeface="Courier New" pitchFamily="49" charset="0"/>
                <a:sym typeface="Symbol" pitchFamily="18" charset="2"/>
              </a:rPr>
              <a:t> (50, [1 9 30 40 ]) </a:t>
            </a:r>
          </a:p>
        </p:txBody>
      </p:sp>
      <p:graphicFrame>
        <p:nvGraphicFramePr>
          <p:cNvPr id="134146" name="Object 6"/>
          <p:cNvGraphicFramePr>
            <a:graphicFrameLocks noChangeAspect="1"/>
          </p:cNvGraphicFramePr>
          <p:nvPr/>
        </p:nvGraphicFramePr>
        <p:xfrm>
          <a:off x="5356225" y="1581150"/>
          <a:ext cx="3971925" cy="747713"/>
        </p:xfrm>
        <a:graphic>
          <a:graphicData uri="http://schemas.openxmlformats.org/presentationml/2006/ole">
            <mc:AlternateContent xmlns:mc="http://schemas.openxmlformats.org/markup-compatibility/2006">
              <mc:Choice xmlns:v="urn:schemas-microsoft-com:vml" Requires="v">
                <p:oleObj name="Equation" r:id="rId3" imgW="3860640" imgH="787320" progId="Equation.3">
                  <p:embed/>
                </p:oleObj>
              </mc:Choice>
              <mc:Fallback>
                <p:oleObj name="Equation" r:id="rId3" imgW="386064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225" y="1581150"/>
                        <a:ext cx="3971925" cy="74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4150" name="Rectangle 8"/>
          <p:cNvSpPr>
            <a:spLocks noChangeArrowheads="1"/>
          </p:cNvSpPr>
          <p:nvPr/>
        </p:nvSpPr>
        <p:spPr bwMode="auto">
          <a:xfrm>
            <a:off x="330200" y="5127625"/>
            <a:ext cx="9328150" cy="1516063"/>
          </a:xfrm>
          <a:prstGeom prst="rect">
            <a:avLst/>
          </a:prstGeom>
          <a:noFill/>
          <a:ln w="9525">
            <a:noFill/>
            <a:miter lim="800000"/>
            <a:headEnd/>
            <a:tailEnd/>
          </a:ln>
        </p:spPr>
        <p:txBody>
          <a:bodyPr/>
          <a:lstStyle/>
          <a:p>
            <a:pPr marL="190500" indent="-190500" algn="just">
              <a:buFontTx/>
              <a:buChar char="•"/>
            </a:pPr>
            <a:r>
              <a:rPr lang="pt-BR" sz="2000">
                <a:sym typeface="Symbol" pitchFamily="18" charset="2"/>
              </a:rPr>
              <a:t>Portanto, para determinar a margem de ganho, é necessário determinar o ponto em que a fase é 180</a:t>
            </a:r>
            <a:r>
              <a:rPr lang="pt-BR" sz="2000" baseline="30000">
                <a:sym typeface="Symbol" pitchFamily="18" charset="2"/>
              </a:rPr>
              <a:t>o</a:t>
            </a:r>
            <a:r>
              <a:rPr lang="pt-BR" sz="2000">
                <a:sym typeface="Symbol" pitchFamily="18" charset="2"/>
              </a:rPr>
              <a:t>.</a:t>
            </a:r>
          </a:p>
          <a:p>
            <a:pPr marL="190500" indent="-190500" algn="just">
              <a:buFontTx/>
              <a:buChar char="•"/>
            </a:pPr>
            <a:r>
              <a:rPr lang="pt-BR" sz="2000">
                <a:sym typeface="Symbol" pitchFamily="18" charset="2"/>
              </a:rPr>
              <a:t>Observe que, quando a fase for de  180</a:t>
            </a:r>
            <a:r>
              <a:rPr lang="pt-BR" sz="2000" baseline="30000">
                <a:sym typeface="Symbol" pitchFamily="18" charset="2"/>
              </a:rPr>
              <a:t>o</a:t>
            </a:r>
            <a:r>
              <a:rPr lang="pt-BR" sz="2000">
                <a:sym typeface="Symbol" pitchFamily="18" charset="2"/>
              </a:rPr>
              <a:t>, a parte imaginária de </a:t>
            </a:r>
            <a:r>
              <a:rPr lang="pt-BR" sz="2000" i="1">
                <a:sym typeface="Symbol" pitchFamily="18" charset="2"/>
              </a:rPr>
              <a:t>G</a:t>
            </a:r>
            <a:r>
              <a:rPr lang="pt-BR" sz="2000">
                <a:sym typeface="Symbol" pitchFamily="18" charset="2"/>
              </a:rPr>
              <a:t>(</a:t>
            </a:r>
            <a:r>
              <a:rPr lang="pt-BR" sz="2000" i="1">
                <a:sym typeface="Symbol" pitchFamily="18" charset="2"/>
              </a:rPr>
              <a:t>j</a:t>
            </a:r>
            <a:r>
              <a:rPr lang="pt-BR" sz="2000">
                <a:latin typeface="Symbol" pitchFamily="18" charset="2"/>
                <a:sym typeface="Symbol" pitchFamily="18" charset="2"/>
              </a:rPr>
              <a:t>w</a:t>
            </a:r>
            <a:r>
              <a:rPr lang="pt-BR" sz="2000">
                <a:sym typeface="Symbol" pitchFamily="18" charset="2"/>
              </a:rPr>
              <a:t>)</a:t>
            </a:r>
            <a:r>
              <a:rPr lang="pt-BR" sz="2000" i="1">
                <a:sym typeface="Symbol" pitchFamily="18" charset="2"/>
              </a:rPr>
              <a:t>H</a:t>
            </a:r>
            <a:r>
              <a:rPr lang="pt-BR" sz="2000">
                <a:sym typeface="Symbol" pitchFamily="18" charset="2"/>
              </a:rPr>
              <a:t>(</a:t>
            </a:r>
            <a:r>
              <a:rPr lang="pt-BR" sz="2000" i="1">
                <a:sym typeface="Symbol" pitchFamily="18" charset="2"/>
              </a:rPr>
              <a:t>j</a:t>
            </a:r>
            <a:r>
              <a:rPr lang="pt-BR" sz="2000">
                <a:latin typeface="Symbol" pitchFamily="18" charset="2"/>
                <a:sym typeface="Symbol" pitchFamily="18" charset="2"/>
              </a:rPr>
              <a:t>w</a:t>
            </a:r>
            <a:r>
              <a:rPr lang="pt-BR" sz="2000">
                <a:sym typeface="Symbol" pitchFamily="18" charset="2"/>
              </a:rPr>
              <a:t>) é nula (só há parte real). Como o numerado já é real, examinemos o denominador.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13.6, </a:t>
            </a:r>
            <a:r>
              <a:rPr lang="en-US" dirty="0" err="1"/>
              <a:t>analóg.xdigital</a:t>
            </a:r>
            <a:endParaRPr lang="pt-BR" dirty="0"/>
          </a:p>
        </p:txBody>
      </p:sp>
      <p:pic>
        <p:nvPicPr>
          <p:cNvPr id="4098" name="Picture 2"/>
          <p:cNvPicPr>
            <a:picLocks noChangeAspect="1" noChangeArrowheads="1"/>
          </p:cNvPicPr>
          <p:nvPr/>
        </p:nvPicPr>
        <p:blipFill>
          <a:blip r:embed="rId2" cstate="print"/>
          <a:srcRect/>
          <a:stretch>
            <a:fillRect/>
          </a:stretch>
        </p:blipFill>
        <p:spPr bwMode="auto">
          <a:xfrm>
            <a:off x="1274367" y="981096"/>
            <a:ext cx="7357269" cy="5448300"/>
          </a:xfrm>
          <a:prstGeom prst="rect">
            <a:avLst/>
          </a:prstGeom>
          <a:noFill/>
          <a:ln w="9525">
            <a:noFill/>
            <a:miter lim="800000"/>
            <a:headEnd/>
            <a:tailEnd/>
          </a:ln>
          <a:effectLst/>
        </p:spPr>
      </p:pic>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 Box 8"/>
          <p:cNvSpPr txBox="1">
            <a:spLocks noChangeArrowheads="1"/>
          </p:cNvSpPr>
          <p:nvPr/>
        </p:nvSpPr>
        <p:spPr bwMode="auto">
          <a:xfrm>
            <a:off x="444500" y="3357563"/>
            <a:ext cx="9080500" cy="2997200"/>
          </a:xfrm>
          <a:prstGeom prst="rect">
            <a:avLst/>
          </a:prstGeom>
          <a:noFill/>
          <a:ln w="9525">
            <a:solidFill>
              <a:schemeClr val="accent2"/>
            </a:solidFill>
            <a:prstDash val="dash"/>
            <a:miter lim="800000"/>
            <a:headEnd/>
            <a:tailEnd/>
          </a:ln>
        </p:spPr>
        <p:txBody>
          <a:bodyPr>
            <a:spAutoFit/>
          </a:bodyPr>
          <a:lstStyle/>
          <a:p>
            <a:pPr>
              <a:spcBef>
                <a:spcPct val="50000"/>
              </a:spcBef>
            </a:pPr>
            <a:r>
              <a:rPr lang="pt-BR" sz="2000">
                <a:latin typeface="Courier New" pitchFamily="49" charset="0"/>
              </a:rPr>
              <a:t>w=0; polyval(50,j*w)/polyval([1 9 30 40],j*w) </a:t>
            </a:r>
          </a:p>
          <a:p>
            <a:pPr>
              <a:spcBef>
                <a:spcPct val="50000"/>
              </a:spcBef>
            </a:pPr>
            <a:r>
              <a:rPr lang="pt-BR" sz="2000">
                <a:latin typeface="Courier New" pitchFamily="49" charset="0"/>
              </a:rPr>
              <a:t>ans =</a:t>
            </a:r>
          </a:p>
          <a:p>
            <a:pPr>
              <a:spcBef>
                <a:spcPct val="50000"/>
              </a:spcBef>
            </a:pPr>
            <a:r>
              <a:rPr lang="pt-BR" sz="2000">
                <a:latin typeface="Courier New" pitchFamily="49" charset="0"/>
              </a:rPr>
              <a:t>    1.2500 </a:t>
            </a:r>
            <a:r>
              <a:rPr lang="pt-BR" sz="2000"/>
              <a:t>(Não é o ponto que estamos procurando. Por que?)</a:t>
            </a:r>
          </a:p>
          <a:p>
            <a:pPr>
              <a:spcBef>
                <a:spcPct val="50000"/>
              </a:spcBef>
            </a:pPr>
            <a:r>
              <a:rPr lang="pt-BR" sz="2000">
                <a:latin typeface="Courier New" pitchFamily="49" charset="0"/>
              </a:rPr>
              <a:t>w=sqrt(30); polyval(50,j*w)/polyval([1 9 30 40],j*w)</a:t>
            </a:r>
          </a:p>
          <a:p>
            <a:pPr>
              <a:spcBef>
                <a:spcPct val="50000"/>
              </a:spcBef>
            </a:pPr>
            <a:r>
              <a:rPr lang="pt-BR" sz="2000">
                <a:latin typeface="Courier New" pitchFamily="49" charset="0"/>
              </a:rPr>
              <a:t>ans =</a:t>
            </a:r>
          </a:p>
          <a:p>
            <a:pPr>
              <a:spcBef>
                <a:spcPct val="50000"/>
              </a:spcBef>
            </a:pPr>
            <a:r>
              <a:rPr lang="pt-BR" sz="2000">
                <a:latin typeface="Courier New" pitchFamily="49" charset="0"/>
              </a:rPr>
              <a:t>   -0.2174 	</a:t>
            </a:r>
            <a:r>
              <a:rPr lang="pt-BR" sz="2000"/>
              <a:t>(Este é o ponto que estamos procurando). </a:t>
            </a:r>
          </a:p>
          <a:p>
            <a:r>
              <a:rPr lang="pt-BR" sz="2000"/>
              <a:t>		(Observe a parte imaginária nula.)</a:t>
            </a:r>
          </a:p>
        </p:txBody>
      </p:sp>
      <p:sp>
        <p:nvSpPr>
          <p:cNvPr id="135170" name="Rectangle 2"/>
          <p:cNvSpPr>
            <a:spLocks noGrp="1" noChangeArrowheads="1"/>
          </p:cNvSpPr>
          <p:nvPr>
            <p:ph type="title"/>
          </p:nvPr>
        </p:nvSpPr>
        <p:spPr>
          <a:xfrm>
            <a:off x="247650" y="76200"/>
            <a:ext cx="9493250" cy="838200"/>
          </a:xfrm>
        </p:spPr>
        <p:txBody>
          <a:bodyPr/>
          <a:lstStyle/>
          <a:p>
            <a:r>
              <a:rPr lang="pt-BR" sz="3600"/>
              <a:t>Margem de Ganho</a:t>
            </a:r>
            <a:endParaRPr lang="pt-BR" sz="2000">
              <a:solidFill>
                <a:schemeClr val="accent2"/>
              </a:solidFill>
            </a:endParaRPr>
          </a:p>
        </p:txBody>
      </p:sp>
      <p:sp>
        <p:nvSpPr>
          <p:cNvPr id="135171" name="Rectangle 6"/>
          <p:cNvSpPr>
            <a:spLocks noChangeArrowheads="1"/>
          </p:cNvSpPr>
          <p:nvPr/>
        </p:nvSpPr>
        <p:spPr bwMode="auto">
          <a:xfrm>
            <a:off x="452438" y="1000125"/>
            <a:ext cx="9072562" cy="2286000"/>
          </a:xfrm>
          <a:prstGeom prst="rect">
            <a:avLst/>
          </a:prstGeom>
          <a:noFill/>
          <a:ln w="9525">
            <a:noFill/>
            <a:miter lim="800000"/>
            <a:headEnd/>
            <a:tailEnd/>
          </a:ln>
        </p:spPr>
        <p:txBody>
          <a:bodyPr/>
          <a:lstStyle/>
          <a:p>
            <a:pPr marL="190500" indent="-190500" algn="just">
              <a:buFontTx/>
              <a:buChar char="•"/>
            </a:pPr>
            <a:r>
              <a:rPr lang="pt-BR" sz="2000">
                <a:sym typeface="Symbol" pitchFamily="18" charset="2"/>
              </a:rPr>
              <a:t>Ao substituir </a:t>
            </a:r>
            <a:r>
              <a:rPr lang="pt-BR" sz="2000" i="1">
                <a:sym typeface="Symbol" pitchFamily="18" charset="2"/>
              </a:rPr>
              <a:t>s</a:t>
            </a:r>
            <a:r>
              <a:rPr lang="pt-BR" sz="2000">
                <a:sym typeface="Symbol" pitchFamily="18" charset="2"/>
              </a:rPr>
              <a:t> = </a:t>
            </a:r>
            <a:r>
              <a:rPr lang="pt-BR" sz="2000" i="1">
                <a:sym typeface="Symbol" pitchFamily="18" charset="2"/>
              </a:rPr>
              <a:t>j</a:t>
            </a:r>
            <a:r>
              <a:rPr lang="pt-BR" sz="2000">
                <a:latin typeface="Symbol" pitchFamily="18" charset="2"/>
                <a:sym typeface="Symbol" pitchFamily="18" charset="2"/>
              </a:rPr>
              <a:t>w</a:t>
            </a:r>
            <a:r>
              <a:rPr lang="pt-BR" sz="2000">
                <a:sym typeface="Symbol" pitchFamily="18" charset="2"/>
              </a:rPr>
              <a:t>, os únicos termos no denominador que vão possuir parte imaginária serão os de potências ímpares de </a:t>
            </a:r>
            <a:r>
              <a:rPr lang="pt-BR" sz="2000" i="1">
                <a:sym typeface="Symbol" pitchFamily="18" charset="2"/>
              </a:rPr>
              <a:t>s</a:t>
            </a:r>
            <a:r>
              <a:rPr lang="pt-BR" sz="2000">
                <a:sym typeface="Symbol" pitchFamily="18" charset="2"/>
              </a:rPr>
              <a:t>.</a:t>
            </a:r>
          </a:p>
          <a:p>
            <a:pPr marL="190500" indent="-190500" algn="just">
              <a:spcBef>
                <a:spcPct val="20000"/>
              </a:spcBef>
              <a:buFontTx/>
              <a:buChar char="•"/>
            </a:pPr>
            <a:r>
              <a:rPr lang="pt-BR" sz="2000">
                <a:sym typeface="Symbol" pitchFamily="18" charset="2"/>
              </a:rPr>
              <a:t>Assim, para que </a:t>
            </a:r>
            <a:r>
              <a:rPr lang="pt-BR" sz="2000" i="1">
                <a:sym typeface="Symbol" pitchFamily="18" charset="2"/>
              </a:rPr>
              <a:t>G</a:t>
            </a:r>
            <a:r>
              <a:rPr lang="pt-BR" sz="2000">
                <a:sym typeface="Symbol" pitchFamily="18" charset="2"/>
              </a:rPr>
              <a:t>(</a:t>
            </a:r>
            <a:r>
              <a:rPr lang="pt-BR" sz="2000" i="1">
                <a:sym typeface="Symbol" pitchFamily="18" charset="2"/>
              </a:rPr>
              <a:t>j</a:t>
            </a:r>
            <a:r>
              <a:rPr lang="pt-BR" sz="2000">
                <a:latin typeface="Symbol" pitchFamily="18" charset="2"/>
                <a:sym typeface="Symbol" pitchFamily="18" charset="2"/>
              </a:rPr>
              <a:t>w</a:t>
            </a:r>
            <a:r>
              <a:rPr lang="pt-BR" sz="2000">
                <a:sym typeface="Symbol" pitchFamily="18" charset="2"/>
              </a:rPr>
              <a:t>)</a:t>
            </a:r>
            <a:r>
              <a:rPr lang="pt-BR" sz="2000" i="1">
                <a:sym typeface="Symbol" pitchFamily="18" charset="2"/>
              </a:rPr>
              <a:t>H</a:t>
            </a:r>
            <a:r>
              <a:rPr lang="pt-BR" sz="2000">
                <a:sym typeface="Symbol" pitchFamily="18" charset="2"/>
              </a:rPr>
              <a:t>(</a:t>
            </a:r>
            <a:r>
              <a:rPr lang="pt-BR" sz="2000" i="1">
                <a:sym typeface="Symbol" pitchFamily="18" charset="2"/>
              </a:rPr>
              <a:t>j</a:t>
            </a:r>
            <a:r>
              <a:rPr lang="pt-BR" sz="2000">
                <a:latin typeface="Symbol" pitchFamily="18" charset="2"/>
                <a:sym typeface="Symbol" pitchFamily="18" charset="2"/>
              </a:rPr>
              <a:t>w</a:t>
            </a:r>
            <a:r>
              <a:rPr lang="pt-BR" sz="2000">
                <a:sym typeface="Symbol" pitchFamily="18" charset="2"/>
              </a:rPr>
              <a:t>) seja real, deve-se ter: </a:t>
            </a:r>
            <a:r>
              <a:rPr lang="pt-BR" sz="2000" b="1">
                <a:sym typeface="Symbol" pitchFamily="18" charset="2"/>
              </a:rPr>
              <a:t>– </a:t>
            </a:r>
            <a:r>
              <a:rPr lang="pt-BR" sz="2000" b="1" i="1">
                <a:sym typeface="Symbol" pitchFamily="18" charset="2"/>
              </a:rPr>
              <a:t>j</a:t>
            </a:r>
            <a:r>
              <a:rPr lang="pt-BR" sz="2000" b="1">
                <a:latin typeface="Symbol" pitchFamily="18" charset="2"/>
                <a:sym typeface="Symbol" pitchFamily="18" charset="2"/>
              </a:rPr>
              <a:t>w</a:t>
            </a:r>
            <a:r>
              <a:rPr lang="pt-BR" sz="2000" b="1" baseline="30000">
                <a:sym typeface="Symbol" pitchFamily="18" charset="2"/>
              </a:rPr>
              <a:t>3</a:t>
            </a:r>
            <a:r>
              <a:rPr lang="pt-BR" sz="2000" b="1">
                <a:sym typeface="Symbol" pitchFamily="18" charset="2"/>
              </a:rPr>
              <a:t> + 30</a:t>
            </a:r>
            <a:r>
              <a:rPr lang="pt-BR" sz="2000" b="1" i="1">
                <a:sym typeface="Symbol" pitchFamily="18" charset="2"/>
              </a:rPr>
              <a:t>j</a:t>
            </a:r>
            <a:r>
              <a:rPr lang="pt-BR" sz="2000" b="1">
                <a:latin typeface="Symbol" pitchFamily="18" charset="2"/>
                <a:sym typeface="Symbol" pitchFamily="18" charset="2"/>
              </a:rPr>
              <a:t>w</a:t>
            </a:r>
            <a:r>
              <a:rPr lang="pt-BR" sz="2000" b="1">
                <a:sym typeface="Symbol" pitchFamily="18" charset="2"/>
              </a:rPr>
              <a:t> = 0</a:t>
            </a:r>
          </a:p>
          <a:p>
            <a:pPr marL="190500" indent="-190500" algn="just">
              <a:spcBef>
                <a:spcPct val="20000"/>
              </a:spcBef>
            </a:pPr>
            <a:r>
              <a:rPr lang="pt-BR" sz="2000">
                <a:latin typeface="Arial Unicode MS" pitchFamily="34" charset="-128"/>
                <a:sym typeface="Symbol" pitchFamily="18" charset="2"/>
              </a:rPr>
              <a:t> </a:t>
            </a:r>
            <a:r>
              <a:rPr lang="pt-BR" sz="2000">
                <a:latin typeface="Symbol" pitchFamily="18" charset="2"/>
                <a:sym typeface="Symbol" pitchFamily="18" charset="2"/>
              </a:rPr>
              <a:t>w</a:t>
            </a:r>
            <a:r>
              <a:rPr lang="pt-BR" sz="2000">
                <a:latin typeface="Arial Unicode MS" pitchFamily="34" charset="-128"/>
                <a:sym typeface="Symbol" pitchFamily="18" charset="2"/>
              </a:rPr>
              <a:t> = 0 ou </a:t>
            </a:r>
            <a:r>
              <a:rPr lang="pt-BR" sz="2000">
                <a:latin typeface="Symbol" pitchFamily="18" charset="2"/>
                <a:sym typeface="Symbol" pitchFamily="18" charset="2"/>
              </a:rPr>
              <a:t>w</a:t>
            </a:r>
            <a:r>
              <a:rPr lang="pt-BR" sz="2000">
                <a:latin typeface="Arial Unicode MS" pitchFamily="34" charset="-128"/>
                <a:sym typeface="Symbol" pitchFamily="18" charset="2"/>
              </a:rPr>
              <a:t> = 30. </a:t>
            </a:r>
          </a:p>
          <a:p>
            <a:pPr marL="190500" indent="-190500" algn="just">
              <a:spcBef>
                <a:spcPct val="20000"/>
              </a:spcBef>
              <a:buFontTx/>
              <a:buChar char="•"/>
            </a:pPr>
            <a:r>
              <a:rPr lang="pt-BR" sz="2000">
                <a:latin typeface="Arial Unicode MS" pitchFamily="34" charset="-128"/>
                <a:sym typeface="Symbol" pitchFamily="18" charset="2"/>
              </a:rPr>
              <a:t>Basta agora encontrar o valor de </a:t>
            </a:r>
            <a:r>
              <a:rPr lang="pt-BR" sz="2000" i="1">
                <a:sym typeface="Symbol" pitchFamily="18" charset="2"/>
              </a:rPr>
              <a:t>G</a:t>
            </a:r>
            <a:r>
              <a:rPr lang="pt-BR" sz="2000">
                <a:sym typeface="Symbol" pitchFamily="18" charset="2"/>
              </a:rPr>
              <a:t>(</a:t>
            </a:r>
            <a:r>
              <a:rPr lang="pt-BR" sz="2000" i="1">
                <a:sym typeface="Symbol" pitchFamily="18" charset="2"/>
              </a:rPr>
              <a:t>j</a:t>
            </a:r>
            <a:r>
              <a:rPr lang="pt-BR" sz="2000">
                <a:latin typeface="Symbol" pitchFamily="18" charset="2"/>
                <a:sym typeface="Symbol" pitchFamily="18" charset="2"/>
              </a:rPr>
              <a:t>w</a:t>
            </a:r>
            <a:r>
              <a:rPr lang="pt-BR" sz="2000">
                <a:sym typeface="Symbol" pitchFamily="18" charset="2"/>
              </a:rPr>
              <a:t>)</a:t>
            </a:r>
            <a:r>
              <a:rPr lang="pt-BR" sz="2000" i="1">
                <a:sym typeface="Symbol" pitchFamily="18" charset="2"/>
              </a:rPr>
              <a:t>H</a:t>
            </a:r>
            <a:r>
              <a:rPr lang="pt-BR" sz="2000">
                <a:sym typeface="Symbol" pitchFamily="18" charset="2"/>
              </a:rPr>
              <a:t>(</a:t>
            </a:r>
            <a:r>
              <a:rPr lang="pt-BR" sz="2000" i="1">
                <a:sym typeface="Symbol" pitchFamily="18" charset="2"/>
              </a:rPr>
              <a:t>j</a:t>
            </a:r>
            <a:r>
              <a:rPr lang="pt-BR" sz="2000">
                <a:latin typeface="Symbol" pitchFamily="18" charset="2"/>
                <a:sym typeface="Symbol" pitchFamily="18" charset="2"/>
              </a:rPr>
              <a:t>w</a:t>
            </a:r>
            <a:r>
              <a:rPr lang="pt-BR" sz="2000">
                <a:sym typeface="Symbol" pitchFamily="18" charset="2"/>
              </a:rPr>
              <a:t>) nesta freqüência.</a:t>
            </a:r>
          </a:p>
          <a:p>
            <a:pPr marL="190500" indent="-190500" algn="just">
              <a:spcBef>
                <a:spcPct val="20000"/>
              </a:spcBef>
              <a:buFontTx/>
              <a:buChar char="•"/>
            </a:pPr>
            <a:r>
              <a:rPr lang="pt-BR" sz="2000">
                <a:sym typeface="Symbol" pitchFamily="18" charset="2"/>
              </a:rPr>
              <a:t>No Matlab: </a:t>
            </a:r>
            <a:r>
              <a:rPr lang="pt-BR" sz="2000">
                <a:latin typeface="Courier New" pitchFamily="49" charset="0"/>
                <a:sym typeface="Symbol" pitchFamily="18" charset="2"/>
              </a:rPr>
              <a:t>polyval(50,j*w)/polyval([1 9 30 40],j*w) </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a:xfrm>
            <a:off x="247650" y="76200"/>
            <a:ext cx="9493250" cy="685800"/>
          </a:xfrm>
        </p:spPr>
        <p:txBody>
          <a:bodyPr/>
          <a:lstStyle/>
          <a:p>
            <a:r>
              <a:rPr lang="pt-BR" sz="3600"/>
              <a:t>Margem de Ganho</a:t>
            </a:r>
            <a:endParaRPr lang="pt-BR" sz="2000">
              <a:solidFill>
                <a:schemeClr val="accent2"/>
              </a:solidFill>
            </a:endParaRPr>
          </a:p>
        </p:txBody>
      </p:sp>
      <p:sp>
        <p:nvSpPr>
          <p:cNvPr id="136194" name="Rectangle 3"/>
          <p:cNvSpPr>
            <a:spLocks noChangeArrowheads="1"/>
          </p:cNvSpPr>
          <p:nvPr/>
        </p:nvSpPr>
        <p:spPr bwMode="auto">
          <a:xfrm>
            <a:off x="309563" y="1019175"/>
            <a:ext cx="9328150" cy="2266950"/>
          </a:xfrm>
          <a:prstGeom prst="rect">
            <a:avLst/>
          </a:prstGeom>
          <a:noFill/>
          <a:ln w="9525">
            <a:noFill/>
            <a:miter lim="800000"/>
            <a:headEnd/>
            <a:tailEnd/>
          </a:ln>
        </p:spPr>
        <p:txBody>
          <a:bodyPr/>
          <a:lstStyle/>
          <a:p>
            <a:pPr marL="190500" indent="-190500" algn="just">
              <a:buFontTx/>
              <a:buChar char="•"/>
            </a:pPr>
            <a:r>
              <a:rPr lang="pt-BR" sz="2400">
                <a:sym typeface="Symbol" pitchFamily="18" charset="2"/>
              </a:rPr>
              <a:t>Como podemos, a partir deste valor, determinar a </a:t>
            </a:r>
            <a:r>
              <a:rPr lang="pt-BR" sz="2400" i="1">
                <a:sym typeface="Symbol" pitchFamily="18" charset="2"/>
              </a:rPr>
              <a:t>MG</a:t>
            </a:r>
            <a:r>
              <a:rPr lang="pt-BR" sz="2400">
                <a:sym typeface="Symbol" pitchFamily="18" charset="2"/>
              </a:rPr>
              <a:t> do sistema? </a:t>
            </a:r>
          </a:p>
          <a:p>
            <a:pPr marL="190500" indent="-190500" algn="just">
              <a:spcBef>
                <a:spcPct val="20000"/>
              </a:spcBef>
              <a:buFontTx/>
              <a:buChar char="•"/>
            </a:pPr>
            <a:r>
              <a:rPr lang="pt-BR" sz="2400">
                <a:sym typeface="Symbol" pitchFamily="18" charset="2"/>
              </a:rPr>
              <a:t>Definimos anteriormente que o ganho no ponto de 180</a:t>
            </a:r>
            <a:r>
              <a:rPr lang="pt-BR" sz="2400" baseline="30000">
                <a:sym typeface="Symbol" pitchFamily="18" charset="2"/>
              </a:rPr>
              <a:t>o</a:t>
            </a:r>
            <a:r>
              <a:rPr lang="pt-BR" sz="2400">
                <a:sym typeface="Symbol" pitchFamily="18" charset="2"/>
              </a:rPr>
              <a:t> de fase era –1/</a:t>
            </a:r>
            <a:r>
              <a:rPr lang="pt-BR" sz="2400" i="1">
                <a:sym typeface="Symbol" pitchFamily="18" charset="2"/>
              </a:rPr>
              <a:t>a </a:t>
            </a:r>
            <a:r>
              <a:rPr lang="pt-BR" sz="2400">
                <a:sym typeface="Symbol" pitchFamily="18" charset="2"/>
              </a:rPr>
              <a:t>:</a:t>
            </a:r>
          </a:p>
          <a:p>
            <a:pPr marL="190500" indent="-190500"/>
            <a:r>
              <a:rPr lang="pt-BR" sz="2400">
                <a:sym typeface="Symbol" pitchFamily="18" charset="2"/>
              </a:rPr>
              <a:t>			– 1/</a:t>
            </a:r>
            <a:r>
              <a:rPr lang="pt-BR" sz="2400" i="1">
                <a:sym typeface="Symbol" pitchFamily="18" charset="2"/>
              </a:rPr>
              <a:t>a</a:t>
            </a:r>
            <a:r>
              <a:rPr lang="pt-BR" sz="2400">
                <a:sym typeface="Symbol" pitchFamily="18" charset="2"/>
              </a:rPr>
              <a:t> = – 0,2174  </a:t>
            </a:r>
            <a:r>
              <a:rPr lang="pt-BR" sz="2400" i="1">
                <a:sym typeface="Symbol" pitchFamily="18" charset="2"/>
              </a:rPr>
              <a:t>a </a:t>
            </a:r>
            <a:r>
              <a:rPr lang="pt-BR" sz="2400">
                <a:sym typeface="Symbol" pitchFamily="18" charset="2"/>
              </a:rPr>
              <a:t>= 4,6 </a:t>
            </a:r>
          </a:p>
          <a:p>
            <a:pPr marL="190500" indent="-190500"/>
            <a:r>
              <a:rPr lang="pt-BR" sz="2400">
                <a:sym typeface="Symbol" pitchFamily="18" charset="2"/>
              </a:rPr>
              <a:t>			 em dB: </a:t>
            </a:r>
            <a:r>
              <a:rPr lang="pt-BR" sz="2400" i="1">
                <a:sym typeface="Symbol" pitchFamily="18" charset="2"/>
              </a:rPr>
              <a:t>MG</a:t>
            </a:r>
            <a:r>
              <a:rPr lang="pt-BR" sz="2400">
                <a:sym typeface="Symbol" pitchFamily="18" charset="2"/>
              </a:rPr>
              <a:t> = 20log</a:t>
            </a:r>
            <a:r>
              <a:rPr lang="pt-BR" sz="2400" baseline="-25000">
                <a:sym typeface="Symbol" pitchFamily="18" charset="2"/>
              </a:rPr>
              <a:t>10</a:t>
            </a:r>
            <a:r>
              <a:rPr lang="pt-BR" sz="2400">
                <a:sym typeface="Symbol" pitchFamily="18" charset="2"/>
              </a:rPr>
              <a:t>(</a:t>
            </a:r>
            <a:r>
              <a:rPr lang="pt-BR" sz="2400" i="1">
                <a:sym typeface="Symbol" pitchFamily="18" charset="2"/>
              </a:rPr>
              <a:t>a</a:t>
            </a:r>
            <a:r>
              <a:rPr lang="pt-BR" sz="2400">
                <a:sym typeface="Symbol" pitchFamily="18" charset="2"/>
              </a:rPr>
              <a:t>) = 20log</a:t>
            </a:r>
            <a:r>
              <a:rPr lang="pt-BR" sz="2400" baseline="-25000">
                <a:sym typeface="Symbol" pitchFamily="18" charset="2"/>
              </a:rPr>
              <a:t>10</a:t>
            </a:r>
            <a:r>
              <a:rPr lang="pt-BR" sz="2400">
                <a:sym typeface="Symbol" pitchFamily="18" charset="2"/>
              </a:rPr>
              <a:t>(4,6) = 13,26</a:t>
            </a:r>
          </a:p>
          <a:p>
            <a:pPr marL="190500" indent="-190500">
              <a:spcBef>
                <a:spcPct val="30000"/>
              </a:spcBef>
              <a:buFontTx/>
              <a:buChar char="•"/>
            </a:pPr>
            <a:r>
              <a:rPr lang="pt-BR" sz="2400">
                <a:sym typeface="Symbol" pitchFamily="18" charset="2"/>
              </a:rPr>
              <a:t>Vamos testar este valor de ganho:</a:t>
            </a:r>
          </a:p>
        </p:txBody>
      </p:sp>
      <p:sp>
        <p:nvSpPr>
          <p:cNvPr id="136195" name="Text Box 4"/>
          <p:cNvSpPr txBox="1">
            <a:spLocks noChangeArrowheads="1"/>
          </p:cNvSpPr>
          <p:nvPr/>
        </p:nvSpPr>
        <p:spPr bwMode="auto">
          <a:xfrm>
            <a:off x="495300" y="3505200"/>
            <a:ext cx="5861050" cy="406400"/>
          </a:xfrm>
          <a:prstGeom prst="rect">
            <a:avLst/>
          </a:prstGeom>
          <a:noFill/>
          <a:ln w="9525">
            <a:solidFill>
              <a:schemeClr val="accent2"/>
            </a:solidFill>
            <a:prstDash val="dash"/>
            <a:miter lim="800000"/>
            <a:headEnd/>
            <a:tailEnd/>
          </a:ln>
        </p:spPr>
        <p:txBody>
          <a:bodyPr>
            <a:spAutoFit/>
          </a:bodyPr>
          <a:lstStyle/>
          <a:p>
            <a:pPr>
              <a:spcBef>
                <a:spcPct val="50000"/>
              </a:spcBef>
            </a:pPr>
            <a:r>
              <a:rPr lang="pt-BR" sz="2000">
                <a:latin typeface="Courier New" pitchFamily="49" charset="0"/>
              </a:rPr>
              <a:t>a = 4.6; </a:t>
            </a:r>
            <a:r>
              <a:rPr lang="pt-BR" sz="2000">
                <a:solidFill>
                  <a:srgbClr val="FF0000"/>
                </a:solidFill>
                <a:latin typeface="Courier New" pitchFamily="49" charset="0"/>
              </a:rPr>
              <a:t>nyquist</a:t>
            </a:r>
            <a:r>
              <a:rPr lang="pt-BR" sz="2000">
                <a:latin typeface="Courier New" pitchFamily="49" charset="0"/>
              </a:rPr>
              <a:t>(a*50,[1 9 30 40])</a:t>
            </a:r>
          </a:p>
        </p:txBody>
      </p:sp>
      <p:pic>
        <p:nvPicPr>
          <p:cNvPr id="136196" name="Picture 5" descr="C:\Meus documentos\UnB\disciplinas-01-2004\aulas\vide-para-exemplos-nyquist\figs-nyquist-ctm\nyquist10.gif"/>
          <p:cNvPicPr>
            <a:picLocks noChangeAspect="1" noChangeArrowheads="1"/>
          </p:cNvPicPr>
          <p:nvPr/>
        </p:nvPicPr>
        <p:blipFill>
          <a:blip r:embed="rId2"/>
          <a:srcRect l="822" t="9319" r="5757"/>
          <a:stretch>
            <a:fillRect/>
          </a:stretch>
        </p:blipFill>
        <p:spPr bwMode="auto">
          <a:xfrm>
            <a:off x="2393950" y="4114800"/>
            <a:ext cx="5314950" cy="2101850"/>
          </a:xfrm>
          <a:prstGeom prst="rect">
            <a:avLst/>
          </a:prstGeom>
          <a:noFill/>
          <a:ln w="9525">
            <a:noFill/>
            <a:miter lim="800000"/>
            <a:headEnd/>
            <a:tailEnd/>
          </a:ln>
        </p:spPr>
      </p:pic>
      <p:sp>
        <p:nvSpPr>
          <p:cNvPr id="136197" name="Text Box 6"/>
          <p:cNvSpPr txBox="1">
            <a:spLocks noChangeArrowheads="1"/>
          </p:cNvSpPr>
          <p:nvPr/>
        </p:nvSpPr>
        <p:spPr bwMode="auto">
          <a:xfrm>
            <a:off x="1733550" y="6248400"/>
            <a:ext cx="6934200" cy="376238"/>
          </a:xfrm>
          <a:prstGeom prst="rect">
            <a:avLst/>
          </a:prstGeom>
          <a:noFill/>
          <a:ln w="9525">
            <a:solidFill>
              <a:schemeClr val="accent2"/>
            </a:solidFill>
            <a:prstDash val="dash"/>
            <a:miter lim="800000"/>
            <a:headEnd/>
            <a:tailEnd/>
          </a:ln>
        </p:spPr>
        <p:txBody>
          <a:bodyPr>
            <a:spAutoFit/>
          </a:bodyPr>
          <a:lstStyle/>
          <a:p>
            <a:pPr algn="just">
              <a:spcBef>
                <a:spcPct val="50000"/>
              </a:spcBef>
              <a:buFont typeface="Symbol" pitchFamily="18" charset="2"/>
              <a:buChar char="®"/>
            </a:pPr>
            <a:r>
              <a:rPr lang="pt-BR" sz="1800" u="sng">
                <a:sym typeface="Symbol" pitchFamily="18" charset="2"/>
              </a:rPr>
              <a:t>Veja</a:t>
            </a:r>
            <a:r>
              <a:rPr lang="pt-BR" sz="1800">
                <a:sym typeface="Symbol" pitchFamily="18" charset="2"/>
              </a:rPr>
              <a:t>: </a:t>
            </a:r>
            <a:r>
              <a:rPr lang="pt-BR" sz="1800">
                <a:solidFill>
                  <a:schemeClr val="accent2"/>
                </a:solidFill>
                <a:sym typeface="Symbol" pitchFamily="18" charset="2"/>
              </a:rPr>
              <a:t>http://www.engin.umich.edu/group/ctm/freq/exa2.sol.html</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ChangeArrowheads="1"/>
          </p:cNvSpPr>
          <p:nvPr>
            <p:ph type="title"/>
          </p:nvPr>
        </p:nvSpPr>
        <p:spPr>
          <a:xfrm>
            <a:off x="247650" y="76200"/>
            <a:ext cx="9493250" cy="685800"/>
          </a:xfrm>
        </p:spPr>
        <p:txBody>
          <a:bodyPr/>
          <a:lstStyle/>
          <a:p>
            <a:r>
              <a:rPr lang="pt-BR" sz="3600"/>
              <a:t>Margem de Fase</a:t>
            </a:r>
            <a:endParaRPr lang="pt-BR" sz="2000">
              <a:solidFill>
                <a:schemeClr val="accent2"/>
              </a:solidFill>
            </a:endParaRPr>
          </a:p>
        </p:txBody>
      </p:sp>
      <p:sp>
        <p:nvSpPr>
          <p:cNvPr id="137218" name="Rectangle 3"/>
          <p:cNvSpPr>
            <a:spLocks noChangeArrowheads="1"/>
          </p:cNvSpPr>
          <p:nvPr/>
        </p:nvSpPr>
        <p:spPr bwMode="auto">
          <a:xfrm>
            <a:off x="247650" y="928688"/>
            <a:ext cx="9410700" cy="3743325"/>
          </a:xfrm>
          <a:prstGeom prst="rect">
            <a:avLst/>
          </a:prstGeom>
          <a:noFill/>
          <a:ln w="9525">
            <a:noFill/>
            <a:miter lim="800000"/>
            <a:headEnd/>
            <a:tailEnd/>
          </a:ln>
        </p:spPr>
        <p:txBody>
          <a:bodyPr/>
          <a:lstStyle/>
          <a:p>
            <a:pPr marL="190500" indent="-190500" algn="just">
              <a:buFontTx/>
              <a:buChar char="•"/>
            </a:pPr>
            <a:r>
              <a:rPr lang="pt-BR" sz="2400">
                <a:sym typeface="Symbol" pitchFamily="18" charset="2"/>
              </a:rPr>
              <a:t>Definimos anteriormente a </a:t>
            </a:r>
            <a:r>
              <a:rPr lang="pt-BR" sz="2400" i="1">
                <a:sym typeface="Symbol" pitchFamily="18" charset="2"/>
              </a:rPr>
              <a:t>margem de fase</a:t>
            </a:r>
            <a:r>
              <a:rPr lang="pt-BR" sz="2400">
                <a:sym typeface="Symbol" pitchFamily="18" charset="2"/>
              </a:rPr>
              <a:t> (</a:t>
            </a:r>
            <a:r>
              <a:rPr lang="pt-BR" sz="2400" i="1">
                <a:sym typeface="Symbol" pitchFamily="18" charset="2"/>
              </a:rPr>
              <a:t>MF</a:t>
            </a:r>
            <a:r>
              <a:rPr lang="pt-BR" sz="2400">
                <a:sym typeface="Symbol" pitchFamily="18" charset="2"/>
              </a:rPr>
              <a:t>) como a variação da fase necessária, na freqüência relativa à magnitude unitária (ou 0dB), para levar o sistema a –180</a:t>
            </a:r>
            <a:r>
              <a:rPr lang="pt-BR" sz="2400" baseline="30000">
                <a:sym typeface="Symbol" pitchFamily="18" charset="2"/>
              </a:rPr>
              <a:t>o</a:t>
            </a:r>
            <a:r>
              <a:rPr lang="pt-BR" sz="2400">
                <a:sym typeface="Symbol" pitchFamily="18" charset="2"/>
              </a:rPr>
              <a:t> (e, portanto, para tornar o sistema instável).</a:t>
            </a:r>
          </a:p>
          <a:p>
            <a:pPr marL="776288" lvl="1" indent="-285750" algn="just">
              <a:spcBef>
                <a:spcPct val="10000"/>
              </a:spcBef>
              <a:buFontTx/>
              <a:buChar char="–"/>
            </a:pPr>
            <a:r>
              <a:rPr lang="pt-BR" sz="2000">
                <a:sym typeface="Symbol" pitchFamily="18" charset="2"/>
              </a:rPr>
              <a:t>A </a:t>
            </a:r>
            <a:r>
              <a:rPr lang="pt-BR" sz="2000" i="1">
                <a:sym typeface="Symbol" pitchFamily="18" charset="2"/>
              </a:rPr>
              <a:t>margem de fase </a:t>
            </a:r>
            <a:r>
              <a:rPr lang="pt-BR" sz="2000">
                <a:sym typeface="Symbol" pitchFamily="18" charset="2"/>
              </a:rPr>
              <a:t>também mede a tolerância do sistema a atrasos no tempo. Se houver um atraso maior do que 180/</a:t>
            </a:r>
            <a:r>
              <a:rPr lang="pt-BR" sz="2000">
                <a:latin typeface="Symbol" pitchFamily="18" charset="2"/>
                <a:sym typeface="Symbol" pitchFamily="18" charset="2"/>
              </a:rPr>
              <a:t>w</a:t>
            </a:r>
            <a:r>
              <a:rPr lang="pt-BR" sz="2000" baseline="-25000">
                <a:sym typeface="Symbol" pitchFamily="18" charset="2"/>
              </a:rPr>
              <a:t>c_fase </a:t>
            </a:r>
            <a:r>
              <a:rPr lang="pt-BR" sz="2000">
                <a:sym typeface="Symbol" pitchFamily="18" charset="2"/>
              </a:rPr>
              <a:t>na malha (onde </a:t>
            </a:r>
            <a:r>
              <a:rPr lang="pt-BR" sz="2000">
                <a:latin typeface="Symbol" pitchFamily="18" charset="2"/>
                <a:sym typeface="Symbol" pitchFamily="18" charset="2"/>
              </a:rPr>
              <a:t>w</a:t>
            </a:r>
            <a:r>
              <a:rPr lang="pt-BR" sz="2000" baseline="-25000">
                <a:sym typeface="Symbol" pitchFamily="18" charset="2"/>
              </a:rPr>
              <a:t>c_fase</a:t>
            </a:r>
            <a:r>
              <a:rPr lang="pt-BR" sz="2000">
                <a:sym typeface="Symbol" pitchFamily="18" charset="2"/>
              </a:rPr>
              <a:t> é a freqüência em que a fase do sistema é –180</a:t>
            </a:r>
            <a:r>
              <a:rPr lang="pt-BR" sz="2000" baseline="30000">
                <a:sym typeface="Symbol" pitchFamily="18" charset="2"/>
              </a:rPr>
              <a:t>o</a:t>
            </a:r>
            <a:r>
              <a:rPr lang="pt-BR" sz="2000">
                <a:sym typeface="Symbol" pitchFamily="18" charset="2"/>
              </a:rPr>
              <a:t>), o sistema ficará instável em malha fechada.</a:t>
            </a:r>
          </a:p>
          <a:p>
            <a:pPr marL="776288" lvl="1" indent="-285750" algn="just">
              <a:spcBef>
                <a:spcPct val="10000"/>
              </a:spcBef>
              <a:buFontTx/>
              <a:buChar char="–"/>
            </a:pPr>
            <a:r>
              <a:rPr lang="pt-BR" sz="2000">
                <a:sym typeface="Symbol" pitchFamily="18" charset="2"/>
              </a:rPr>
              <a:t>O atraso no tempo pode ser representado como um bloco extra na malha direta do sistema, que acrescenta fase ao sistema mas não tem efeito no ganho. Ou seja, o atraso no tempo pode ser representado como um bloco com magnitude 1 e fase t</a:t>
            </a:r>
            <a:r>
              <a:rPr lang="pt-BR" sz="2000" baseline="-25000">
                <a:sym typeface="Symbol" pitchFamily="18" charset="2"/>
              </a:rPr>
              <a:t>atraso</a:t>
            </a:r>
            <a:r>
              <a:rPr lang="pt-BR" sz="2000">
                <a:sym typeface="Symbol" pitchFamily="18" charset="2"/>
              </a:rPr>
              <a:t> (em rd/s) .</a:t>
            </a:r>
          </a:p>
        </p:txBody>
      </p:sp>
      <p:pic>
        <p:nvPicPr>
          <p:cNvPr id="137219" name="Picture 7" descr="C:\Meus documentos\UnB\disciplinas-01-2004\aulas\vide-para-exemplos-nyquist\figs-nyquist-ctm\nyq.phase.gif"/>
          <p:cNvPicPr>
            <a:picLocks noChangeAspect="1" noChangeArrowheads="1"/>
          </p:cNvPicPr>
          <p:nvPr/>
        </p:nvPicPr>
        <p:blipFill>
          <a:blip r:embed="rId2"/>
          <a:srcRect t="11665" r="4080"/>
          <a:stretch>
            <a:fillRect/>
          </a:stretch>
        </p:blipFill>
        <p:spPr bwMode="auto">
          <a:xfrm>
            <a:off x="2641600" y="4572000"/>
            <a:ext cx="5275263" cy="1881188"/>
          </a:xfrm>
          <a:prstGeom prst="rect">
            <a:avLst/>
          </a:prstGeom>
          <a:noFill/>
          <a:ln w="9525">
            <a:noFill/>
            <a:miter lim="800000"/>
            <a:headEnd/>
            <a:tailEnd/>
          </a:ln>
        </p:spPr>
      </p:pic>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ChangeArrowheads="1"/>
          </p:cNvSpPr>
          <p:nvPr>
            <p:ph type="title"/>
          </p:nvPr>
        </p:nvSpPr>
        <p:spPr>
          <a:xfrm>
            <a:off x="247650" y="76200"/>
            <a:ext cx="9493250" cy="685800"/>
          </a:xfrm>
        </p:spPr>
        <p:txBody>
          <a:bodyPr/>
          <a:lstStyle/>
          <a:p>
            <a:r>
              <a:rPr lang="pt-BR" sz="3600"/>
              <a:t>Margem de Fase</a:t>
            </a:r>
            <a:endParaRPr lang="pt-BR" sz="2000">
              <a:solidFill>
                <a:schemeClr val="accent2"/>
              </a:solidFill>
            </a:endParaRPr>
          </a:p>
        </p:txBody>
      </p:sp>
      <p:sp>
        <p:nvSpPr>
          <p:cNvPr id="138242" name="Rectangle 3"/>
          <p:cNvSpPr>
            <a:spLocks noChangeArrowheads="1"/>
          </p:cNvSpPr>
          <p:nvPr/>
        </p:nvSpPr>
        <p:spPr bwMode="auto">
          <a:xfrm>
            <a:off x="247650" y="914400"/>
            <a:ext cx="9410700" cy="5014913"/>
          </a:xfrm>
          <a:prstGeom prst="rect">
            <a:avLst/>
          </a:prstGeom>
          <a:noFill/>
          <a:ln w="9525">
            <a:noFill/>
            <a:miter lim="800000"/>
            <a:headEnd/>
            <a:tailEnd/>
          </a:ln>
        </p:spPr>
        <p:txBody>
          <a:bodyPr/>
          <a:lstStyle/>
          <a:p>
            <a:pPr marL="190500" indent="-190500" algn="just">
              <a:spcBef>
                <a:spcPct val="50000"/>
              </a:spcBef>
              <a:buFontTx/>
              <a:buChar char="•"/>
            </a:pPr>
            <a:r>
              <a:rPr lang="pt-BR" sz="2400">
                <a:sym typeface="Symbol" pitchFamily="18" charset="2"/>
              </a:rPr>
              <a:t>Sabemos que, se o diagrama de Nyquist de malha aberta do sistema envolve o ponto –1 + </a:t>
            </a:r>
            <a:r>
              <a:rPr lang="pt-BR" sz="2400" i="1">
                <a:sym typeface="Symbol" pitchFamily="18" charset="2"/>
              </a:rPr>
              <a:t>j</a:t>
            </a:r>
            <a:r>
              <a:rPr lang="pt-BR" sz="2400">
                <a:sym typeface="Symbol" pitchFamily="18" charset="2"/>
              </a:rPr>
              <a:t>0, o sistema em malha fechada será instável.</a:t>
            </a:r>
          </a:p>
          <a:p>
            <a:pPr marL="190500" indent="-190500" algn="just">
              <a:spcBef>
                <a:spcPct val="50000"/>
              </a:spcBef>
              <a:buFontTx/>
              <a:buChar char="•"/>
            </a:pPr>
            <a:r>
              <a:rPr lang="pt-BR" sz="2400">
                <a:sym typeface="Symbol" pitchFamily="18" charset="2"/>
              </a:rPr>
              <a:t>Se o diagrama for deslocado de </a:t>
            </a:r>
            <a:r>
              <a:rPr lang="pt-BR" sz="2400" i="1">
                <a:sym typeface="Symbol" pitchFamily="18" charset="2"/>
              </a:rPr>
              <a:t>theta </a:t>
            </a:r>
            <a:r>
              <a:rPr lang="pt-BR" sz="2400">
                <a:sym typeface="Symbol" pitchFamily="18" charset="2"/>
              </a:rPr>
              <a:t>graus, ele irá </a:t>
            </a:r>
            <a:r>
              <a:rPr lang="pt-BR" sz="2400" i="1">
                <a:sym typeface="Symbol" pitchFamily="18" charset="2"/>
              </a:rPr>
              <a:t>passar pelo ponto </a:t>
            </a:r>
            <a:r>
              <a:rPr lang="pt-BR" sz="2400">
                <a:sym typeface="Symbol" pitchFamily="18" charset="2"/>
              </a:rPr>
              <a:t>–1 no eixo real negativo, tornando o sistema </a:t>
            </a:r>
            <a:r>
              <a:rPr lang="pt-BR" sz="2400" i="1">
                <a:sym typeface="Symbol" pitchFamily="18" charset="2"/>
              </a:rPr>
              <a:t>marginalmente estável em malha fechada</a:t>
            </a:r>
            <a:r>
              <a:rPr lang="pt-BR" sz="2400">
                <a:sym typeface="Symbol" pitchFamily="18" charset="2"/>
              </a:rPr>
              <a:t>.</a:t>
            </a:r>
          </a:p>
          <a:p>
            <a:pPr marL="190500" indent="-190500" algn="just">
              <a:spcBef>
                <a:spcPct val="50000"/>
              </a:spcBef>
              <a:buFontTx/>
              <a:buChar char="•"/>
            </a:pPr>
            <a:r>
              <a:rPr lang="pt-BR" sz="2400">
                <a:sym typeface="Symbol" pitchFamily="18" charset="2"/>
              </a:rPr>
              <a:t>Portanto, o ângulo necessário para tornar o sistema marginalmente estável em malha fechada é chamado de </a:t>
            </a:r>
            <a:r>
              <a:rPr lang="pt-BR" sz="2400" i="1">
                <a:sym typeface="Symbol" pitchFamily="18" charset="2"/>
              </a:rPr>
              <a:t>margem de fase </a:t>
            </a:r>
            <a:r>
              <a:rPr lang="pt-BR" sz="2400">
                <a:sym typeface="Symbol" pitchFamily="18" charset="2"/>
              </a:rPr>
              <a:t>(medida em graus).</a:t>
            </a:r>
          </a:p>
          <a:p>
            <a:pPr marL="190500" indent="-190500" algn="just">
              <a:spcBef>
                <a:spcPct val="50000"/>
              </a:spcBef>
              <a:buFontTx/>
              <a:buChar char="•"/>
            </a:pPr>
            <a:r>
              <a:rPr lang="pt-BR" sz="2400">
                <a:sym typeface="Symbol" pitchFamily="18" charset="2"/>
              </a:rPr>
              <a:t>Para determinar o ponto correspondente à </a:t>
            </a:r>
            <a:r>
              <a:rPr lang="pt-BR" sz="2400" i="1">
                <a:sym typeface="Symbol" pitchFamily="18" charset="2"/>
              </a:rPr>
              <a:t>MF</a:t>
            </a:r>
            <a:r>
              <a:rPr lang="pt-BR" sz="2400">
                <a:sym typeface="Symbol" pitchFamily="18" charset="2"/>
              </a:rPr>
              <a:t>, traça-se um círculo centrado na origem com raio unitário, determina-se o ponto no diagrama de Nyquist com magnitude 1 (ganho de 0dB) e mede-se o deslocamento de fase necessário para que este ponto esteja em um ângulo de 180</a:t>
            </a:r>
            <a:r>
              <a:rPr lang="pt-BR" sz="2400" baseline="30000">
                <a:sym typeface="Symbol" pitchFamily="18" charset="2"/>
              </a:rPr>
              <a:t>o</a:t>
            </a:r>
            <a:r>
              <a:rPr lang="pt-BR" sz="2400">
                <a:sym typeface="Symbol" pitchFamily="18" charset="2"/>
              </a:rPr>
              <a:t>.</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ChangeArrowheads="1"/>
          </p:cNvSpPr>
          <p:nvPr>
            <p:ph type="title"/>
          </p:nvPr>
        </p:nvSpPr>
        <p:spPr>
          <a:xfrm>
            <a:off x="742950" y="152400"/>
            <a:ext cx="8420100" cy="609600"/>
          </a:xfrm>
        </p:spPr>
        <p:txBody>
          <a:bodyPr/>
          <a:lstStyle/>
          <a:p>
            <a:r>
              <a:rPr lang="pt-BR"/>
              <a:t>Exercícios</a:t>
            </a:r>
          </a:p>
        </p:txBody>
      </p:sp>
      <p:sp>
        <p:nvSpPr>
          <p:cNvPr id="139266" name="Rectangle 3"/>
          <p:cNvSpPr>
            <a:spLocks noGrp="1" noChangeArrowheads="1"/>
          </p:cNvSpPr>
          <p:nvPr>
            <p:ph type="body" idx="1"/>
          </p:nvPr>
        </p:nvSpPr>
        <p:spPr>
          <a:xfrm>
            <a:off x="495300" y="762000"/>
            <a:ext cx="8997950" cy="5638800"/>
          </a:xfrm>
        </p:spPr>
        <p:txBody>
          <a:bodyPr/>
          <a:lstStyle/>
          <a:p>
            <a:pPr algn="just"/>
            <a:r>
              <a:rPr lang="pt-BR"/>
              <a:t>Para testar o seu entendimento.</a:t>
            </a:r>
          </a:p>
          <a:p>
            <a:pPr algn="just">
              <a:spcBef>
                <a:spcPct val="10000"/>
              </a:spcBef>
              <a:buFontTx/>
              <a:buNone/>
            </a:pPr>
            <a:r>
              <a:rPr lang="pt-BR"/>
              <a:t>1) Qual G(s)H(s) implica em sistemas de malha fechada estáveis? Justifique sua resposta.</a:t>
            </a:r>
          </a:p>
        </p:txBody>
      </p:sp>
      <p:pic>
        <p:nvPicPr>
          <p:cNvPr id="139267" name="Picture 4"/>
          <p:cNvPicPr>
            <a:picLocks noChangeAspect="1" noChangeArrowheads="1"/>
          </p:cNvPicPr>
          <p:nvPr/>
        </p:nvPicPr>
        <p:blipFill>
          <a:blip r:embed="rId2"/>
          <a:srcRect/>
          <a:stretch>
            <a:fillRect/>
          </a:stretch>
        </p:blipFill>
        <p:spPr bwMode="auto">
          <a:xfrm>
            <a:off x="306388" y="2286000"/>
            <a:ext cx="9555162" cy="4440238"/>
          </a:xfrm>
          <a:prstGeom prst="rect">
            <a:avLst/>
          </a:prstGeom>
          <a:noFill/>
          <a:ln w="9525">
            <a:noFill/>
            <a:miter lim="800000"/>
            <a:headEnd/>
            <a:tailEnd/>
          </a:ln>
        </p:spPr>
      </p:pic>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a:xfrm>
            <a:off x="742950" y="152400"/>
            <a:ext cx="8420100" cy="609600"/>
          </a:xfrm>
        </p:spPr>
        <p:txBody>
          <a:bodyPr/>
          <a:lstStyle/>
          <a:p>
            <a:r>
              <a:rPr lang="pt-BR"/>
              <a:t>Exercícios</a:t>
            </a:r>
          </a:p>
        </p:txBody>
      </p:sp>
      <p:sp>
        <p:nvSpPr>
          <p:cNvPr id="140290" name="Rectangle 3"/>
          <p:cNvSpPr>
            <a:spLocks noGrp="1" noChangeArrowheads="1"/>
          </p:cNvSpPr>
          <p:nvPr>
            <p:ph type="body" idx="1"/>
          </p:nvPr>
        </p:nvSpPr>
        <p:spPr>
          <a:xfrm>
            <a:off x="495300" y="762000"/>
            <a:ext cx="8997950" cy="5638800"/>
          </a:xfrm>
        </p:spPr>
        <p:txBody>
          <a:bodyPr/>
          <a:lstStyle/>
          <a:p>
            <a:pPr algn="just">
              <a:spcBef>
                <a:spcPct val="10000"/>
              </a:spcBef>
              <a:buFontTx/>
              <a:buNone/>
            </a:pPr>
            <a:r>
              <a:rPr lang="pt-BR" sz="2400"/>
              <a:t>2) Para cada um dos cinco pontos indicados nos diagramas de Bode, determine os pontos correspondentes no diagrama de Nyquist? Explique sua resposta.</a:t>
            </a:r>
          </a:p>
        </p:txBody>
      </p:sp>
      <p:pic>
        <p:nvPicPr>
          <p:cNvPr id="140291" name="Picture 5"/>
          <p:cNvPicPr>
            <a:picLocks noChangeAspect="1" noChangeArrowheads="1"/>
          </p:cNvPicPr>
          <p:nvPr/>
        </p:nvPicPr>
        <p:blipFill>
          <a:blip r:embed="rId2"/>
          <a:srcRect/>
          <a:stretch>
            <a:fillRect/>
          </a:stretch>
        </p:blipFill>
        <p:spPr bwMode="auto">
          <a:xfrm>
            <a:off x="247650" y="2514600"/>
            <a:ext cx="9520238" cy="3536950"/>
          </a:xfrm>
          <a:prstGeom prst="rect">
            <a:avLst/>
          </a:prstGeom>
          <a:noFill/>
          <a:ln w="9525">
            <a:noFill/>
            <a:miter lim="800000"/>
            <a:headEnd/>
            <a:tailEnd/>
          </a:ln>
        </p:spPr>
      </p:pic>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ChangeArrowheads="1"/>
          </p:cNvSpPr>
          <p:nvPr>
            <p:ph type="title"/>
          </p:nvPr>
        </p:nvSpPr>
        <p:spPr>
          <a:xfrm>
            <a:off x="742950" y="152400"/>
            <a:ext cx="8420100" cy="609600"/>
          </a:xfrm>
        </p:spPr>
        <p:txBody>
          <a:bodyPr/>
          <a:lstStyle/>
          <a:p>
            <a:r>
              <a:rPr lang="pt-BR"/>
              <a:t>Exercícios</a:t>
            </a:r>
          </a:p>
        </p:txBody>
      </p:sp>
      <p:sp>
        <p:nvSpPr>
          <p:cNvPr id="141314" name="Rectangle 3"/>
          <p:cNvSpPr>
            <a:spLocks noGrp="1" noChangeArrowheads="1"/>
          </p:cNvSpPr>
          <p:nvPr>
            <p:ph type="body" idx="1"/>
          </p:nvPr>
        </p:nvSpPr>
        <p:spPr>
          <a:xfrm>
            <a:off x="495300" y="1066800"/>
            <a:ext cx="8997950" cy="5334000"/>
          </a:xfrm>
        </p:spPr>
        <p:txBody>
          <a:bodyPr/>
          <a:lstStyle/>
          <a:p>
            <a:pPr algn="just">
              <a:spcBef>
                <a:spcPct val="10000"/>
              </a:spcBef>
              <a:buFontTx/>
              <a:buNone/>
            </a:pPr>
            <a:r>
              <a:rPr lang="pt-BR" sz="2400"/>
              <a:t>3) Qual diagrama de Nyquist possui a maior margem de ganho? Explique a sua resposta.</a:t>
            </a:r>
          </a:p>
        </p:txBody>
      </p:sp>
      <p:pic>
        <p:nvPicPr>
          <p:cNvPr id="141315" name="Picture 5"/>
          <p:cNvPicPr>
            <a:picLocks noChangeAspect="1" noChangeArrowheads="1"/>
          </p:cNvPicPr>
          <p:nvPr/>
        </p:nvPicPr>
        <p:blipFill>
          <a:blip r:embed="rId2"/>
          <a:srcRect/>
          <a:stretch>
            <a:fillRect/>
          </a:stretch>
        </p:blipFill>
        <p:spPr bwMode="auto">
          <a:xfrm>
            <a:off x="217488" y="2257425"/>
            <a:ext cx="9472612" cy="3990975"/>
          </a:xfrm>
          <a:prstGeom prst="rect">
            <a:avLst/>
          </a:prstGeom>
          <a:noFill/>
          <a:ln w="9525">
            <a:noFill/>
            <a:miter lim="800000"/>
            <a:headEnd/>
            <a:tailEnd/>
          </a:ln>
        </p:spPr>
      </p:pic>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ítulo 1"/>
          <p:cNvSpPr>
            <a:spLocks noGrp="1"/>
          </p:cNvSpPr>
          <p:nvPr>
            <p:ph type="title"/>
          </p:nvPr>
        </p:nvSpPr>
        <p:spPr/>
        <p:txBody>
          <a:bodyPr/>
          <a:lstStyle/>
          <a:p>
            <a:r>
              <a:rPr lang="en-US"/>
              <a:t>Exemplo 10.8 Nise, pag.452</a:t>
            </a:r>
            <a:endParaRPr lang="pt-BR"/>
          </a:p>
        </p:txBody>
      </p:sp>
      <p:sp>
        <p:nvSpPr>
          <p:cNvPr id="142338" name="Espaço Reservado para Conteúdo 2"/>
          <p:cNvSpPr>
            <a:spLocks noGrp="1"/>
          </p:cNvSpPr>
          <p:nvPr>
            <p:ph idx="1"/>
          </p:nvPr>
        </p:nvSpPr>
        <p:spPr/>
        <p:txBody>
          <a:bodyPr/>
          <a:lstStyle/>
          <a:p>
            <a:r>
              <a:rPr lang="en-US"/>
              <a:t>Determinar a margem de ganho e de fase para o sistema do exemplo anterior se K = 6</a:t>
            </a:r>
          </a:p>
          <a:p>
            <a:pPr lvl="1"/>
            <a:r>
              <a:rPr lang="en-US"/>
              <a:t>Diagrama de Nyquist para K = 6 no slide a seguir, calculado diretamente a partir do VisSim</a:t>
            </a:r>
            <a:endParaRPr lang="pt-B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ítulo 1"/>
          <p:cNvSpPr>
            <a:spLocks noGrp="1"/>
          </p:cNvSpPr>
          <p:nvPr>
            <p:ph type="title"/>
          </p:nvPr>
        </p:nvSpPr>
        <p:spPr/>
        <p:txBody>
          <a:bodyPr/>
          <a:lstStyle/>
          <a:p>
            <a:pPr algn="ctr"/>
            <a:r>
              <a:rPr lang="en-US"/>
              <a:t>Diagrama de Nyquist </a:t>
            </a:r>
            <a:br>
              <a:rPr lang="en-US"/>
            </a:br>
            <a:r>
              <a:rPr lang="en-US"/>
              <a:t>(Resolução Gráfica)</a:t>
            </a:r>
            <a:endParaRPr lang="pt-BR"/>
          </a:p>
        </p:txBody>
      </p:sp>
      <p:pic>
        <p:nvPicPr>
          <p:cNvPr id="143362" name="Picture 3"/>
          <p:cNvPicPr>
            <a:picLocks noChangeAspect="1" noChangeArrowheads="1"/>
          </p:cNvPicPr>
          <p:nvPr/>
        </p:nvPicPr>
        <p:blipFill>
          <a:blip r:embed="rId2"/>
          <a:srcRect/>
          <a:stretch>
            <a:fillRect/>
          </a:stretch>
        </p:blipFill>
        <p:spPr bwMode="auto">
          <a:xfrm>
            <a:off x="1195388" y="1119188"/>
            <a:ext cx="7515225" cy="4619625"/>
          </a:xfrm>
          <a:prstGeom prst="rect">
            <a:avLst/>
          </a:prstGeom>
          <a:noFill/>
          <a:ln w="9525">
            <a:noFill/>
            <a:miter lim="800000"/>
            <a:headEnd/>
            <a:tailEnd/>
          </a:ln>
        </p:spPr>
      </p:pic>
      <p:sp>
        <p:nvSpPr>
          <p:cNvPr id="7" name="Elipse 6"/>
          <p:cNvSpPr/>
          <p:nvPr/>
        </p:nvSpPr>
        <p:spPr>
          <a:xfrm>
            <a:off x="1524000" y="2357438"/>
            <a:ext cx="4643438" cy="1928812"/>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cxnSp>
        <p:nvCxnSpPr>
          <p:cNvPr id="9" name="Conector de seta reta 8"/>
          <p:cNvCxnSpPr/>
          <p:nvPr/>
        </p:nvCxnSpPr>
        <p:spPr>
          <a:xfrm rot="5400000">
            <a:off x="2988469" y="3321844"/>
            <a:ext cx="928688" cy="85725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0" name="Forma livre 9"/>
          <p:cNvSpPr/>
          <p:nvPr/>
        </p:nvSpPr>
        <p:spPr>
          <a:xfrm>
            <a:off x="2679700" y="3357563"/>
            <a:ext cx="4059238" cy="2309812"/>
          </a:xfrm>
          <a:custGeom>
            <a:avLst/>
            <a:gdLst>
              <a:gd name="connsiteX0" fmla="*/ 1074821 w 4058652"/>
              <a:gd name="connsiteY0" fmla="*/ 0 h 2310063"/>
              <a:gd name="connsiteX1" fmla="*/ 497305 w 4058652"/>
              <a:gd name="connsiteY1" fmla="*/ 469232 h 2310063"/>
              <a:gd name="connsiteX2" fmla="*/ 4058652 w 4058652"/>
              <a:gd name="connsiteY2" fmla="*/ 2310063 h 2310063"/>
            </a:gdLst>
            <a:ahLst/>
            <a:cxnLst>
              <a:cxn ang="0">
                <a:pos x="connsiteX0" y="connsiteY0"/>
              </a:cxn>
              <a:cxn ang="0">
                <a:pos x="connsiteX1" y="connsiteY1"/>
              </a:cxn>
              <a:cxn ang="0">
                <a:pos x="connsiteX2" y="connsiteY2"/>
              </a:cxn>
            </a:cxnLst>
            <a:rect l="l" t="t" r="r" b="b"/>
            <a:pathLst>
              <a:path w="4058652" h="2310063">
                <a:moveTo>
                  <a:pt x="1074821" y="0"/>
                </a:moveTo>
                <a:cubicBezTo>
                  <a:pt x="537410" y="42111"/>
                  <a:pt x="0" y="84222"/>
                  <a:pt x="497305" y="469232"/>
                </a:cubicBezTo>
                <a:cubicBezTo>
                  <a:pt x="994610" y="854242"/>
                  <a:pt x="3414963" y="1967163"/>
                  <a:pt x="4058652" y="2310063"/>
                </a:cubicBezTo>
              </a:path>
            </a:pathLst>
          </a:cu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11" name="CaixaDeTexto 10"/>
          <p:cNvSpPr txBox="1"/>
          <p:nvPr/>
        </p:nvSpPr>
        <p:spPr>
          <a:xfrm>
            <a:off x="6126163" y="5681663"/>
            <a:ext cx="2082800" cy="369887"/>
          </a:xfrm>
          <a:prstGeom prst="rect">
            <a:avLst/>
          </a:prstGeom>
          <a:noFill/>
        </p:spPr>
        <p:txBody>
          <a:bodyPr wrap="none">
            <a:spAutoFit/>
          </a:bodyPr>
          <a:lstStyle/>
          <a:p>
            <a:pPr algn="ctr">
              <a:defRPr/>
            </a:pPr>
            <a:r>
              <a:rPr lang="en-US" sz="1800" dirty="0" err="1">
                <a:latin typeface="+mn-lt"/>
                <a:cs typeface="+mn-cs"/>
              </a:rPr>
              <a:t>Margem</a:t>
            </a:r>
            <a:r>
              <a:rPr lang="en-US" sz="1800" dirty="0">
                <a:latin typeface="+mn-lt"/>
                <a:cs typeface="+mn-cs"/>
              </a:rPr>
              <a:t> de </a:t>
            </a:r>
            <a:r>
              <a:rPr lang="en-US" sz="1800" dirty="0" err="1">
                <a:latin typeface="+mn-lt"/>
                <a:cs typeface="+mn-cs"/>
              </a:rPr>
              <a:t>Fase</a:t>
            </a:r>
            <a:endParaRPr lang="pt-BR" sz="1800" dirty="0">
              <a:latin typeface="+mn-lt"/>
              <a:cs typeface="+mn-cs"/>
            </a:endParaRPr>
          </a:p>
        </p:txBody>
      </p:sp>
      <p:cxnSp>
        <p:nvCxnSpPr>
          <p:cNvPr id="13" name="Conector reto 12"/>
          <p:cNvCxnSpPr/>
          <p:nvPr/>
        </p:nvCxnSpPr>
        <p:spPr>
          <a:xfrm rot="5400000">
            <a:off x="1772444" y="4679156"/>
            <a:ext cx="278765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to 13"/>
          <p:cNvCxnSpPr/>
          <p:nvPr/>
        </p:nvCxnSpPr>
        <p:spPr>
          <a:xfrm rot="5400000">
            <a:off x="131762" y="4678363"/>
            <a:ext cx="2786063"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CaixaDeTexto 15"/>
          <p:cNvSpPr txBox="1"/>
          <p:nvPr/>
        </p:nvSpPr>
        <p:spPr>
          <a:xfrm>
            <a:off x="1209675" y="5916613"/>
            <a:ext cx="2314575" cy="369887"/>
          </a:xfrm>
          <a:prstGeom prst="rect">
            <a:avLst/>
          </a:prstGeom>
          <a:noFill/>
        </p:spPr>
        <p:txBody>
          <a:bodyPr wrap="none">
            <a:spAutoFit/>
          </a:bodyPr>
          <a:lstStyle/>
          <a:p>
            <a:pPr algn="ctr">
              <a:defRPr/>
            </a:pPr>
            <a:r>
              <a:rPr lang="en-US" sz="1800" dirty="0" err="1">
                <a:latin typeface="+mn-lt"/>
                <a:cs typeface="+mn-cs"/>
              </a:rPr>
              <a:t>Margem</a:t>
            </a:r>
            <a:r>
              <a:rPr lang="en-US" sz="1800" dirty="0">
                <a:latin typeface="+mn-lt"/>
                <a:cs typeface="+mn-cs"/>
              </a:rPr>
              <a:t> de </a:t>
            </a:r>
            <a:r>
              <a:rPr lang="en-US" sz="1800" dirty="0" err="1">
                <a:latin typeface="+mn-lt"/>
                <a:cs typeface="+mn-cs"/>
              </a:rPr>
              <a:t>Ganho</a:t>
            </a:r>
            <a:endParaRPr lang="pt-BR" sz="1800" dirty="0">
              <a:latin typeface="+mn-lt"/>
              <a:cs typeface="+mn-cs"/>
            </a:endParaRPr>
          </a:p>
        </p:txBody>
      </p:sp>
      <p:sp>
        <p:nvSpPr>
          <p:cNvPr id="17" name="CaixaDeTexto 16"/>
          <p:cNvSpPr txBox="1"/>
          <p:nvPr/>
        </p:nvSpPr>
        <p:spPr>
          <a:xfrm>
            <a:off x="6238875" y="2928938"/>
            <a:ext cx="1968500" cy="369887"/>
          </a:xfrm>
          <a:prstGeom prst="rect">
            <a:avLst/>
          </a:prstGeom>
          <a:noFill/>
        </p:spPr>
        <p:txBody>
          <a:bodyPr wrap="none">
            <a:spAutoFit/>
          </a:bodyPr>
          <a:lstStyle/>
          <a:p>
            <a:pPr algn="ctr">
              <a:defRPr/>
            </a:pPr>
            <a:r>
              <a:rPr lang="en-US" sz="1800" dirty="0" err="1">
                <a:latin typeface="+mn-lt"/>
                <a:cs typeface="+mn-cs"/>
              </a:rPr>
              <a:t>Circulo</a:t>
            </a:r>
            <a:r>
              <a:rPr lang="en-US" sz="1800" dirty="0">
                <a:latin typeface="+mn-lt"/>
                <a:cs typeface="+mn-cs"/>
              </a:rPr>
              <a:t> </a:t>
            </a:r>
            <a:r>
              <a:rPr lang="en-US" sz="1800" dirty="0" err="1">
                <a:latin typeface="+mn-lt"/>
                <a:cs typeface="+mn-cs"/>
              </a:rPr>
              <a:t>Unitário</a:t>
            </a:r>
            <a:endParaRPr lang="pt-BR" sz="1800" dirty="0">
              <a:latin typeface="+mn-lt"/>
              <a:cs typeface="+mn-cs"/>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ítulo 1"/>
          <p:cNvSpPr>
            <a:spLocks noGrp="1"/>
          </p:cNvSpPr>
          <p:nvPr>
            <p:ph type="title"/>
          </p:nvPr>
        </p:nvSpPr>
        <p:spPr/>
        <p:txBody>
          <a:bodyPr/>
          <a:lstStyle/>
          <a:p>
            <a:r>
              <a:rPr lang="en-US"/>
              <a:t>Resolução Algébrica (via wxMaxima )</a:t>
            </a:r>
            <a:endParaRPr lang="pt-BR"/>
          </a:p>
        </p:txBody>
      </p:sp>
      <p:sp>
        <p:nvSpPr>
          <p:cNvPr id="3" name="Espaço Reservado para Conteúdo 2"/>
          <p:cNvSpPr>
            <a:spLocks noGrp="1"/>
          </p:cNvSpPr>
          <p:nvPr>
            <p:ph idx="1"/>
          </p:nvPr>
        </p:nvSpPr>
        <p:spPr>
          <a:xfrm>
            <a:off x="271463" y="1071563"/>
            <a:ext cx="9410700" cy="5381625"/>
          </a:xfrm>
        </p:spPr>
        <p:txBody>
          <a:bodyPr/>
          <a:lstStyle/>
          <a:p>
            <a:r>
              <a:rPr lang="en-US"/>
              <a:t>Parte Real : 6*(4-4w</a:t>
            </a:r>
            <a:r>
              <a:rPr lang="en-US" baseline="30000"/>
              <a:t>2</a:t>
            </a:r>
            <a:r>
              <a:rPr lang="en-US"/>
              <a:t>)/(w</a:t>
            </a:r>
            <a:r>
              <a:rPr lang="en-US" baseline="30000"/>
              <a:t>6</a:t>
            </a:r>
            <a:r>
              <a:rPr lang="en-US"/>
              <a:t>+4w</a:t>
            </a:r>
            <a:r>
              <a:rPr lang="en-US" baseline="30000"/>
              <a:t>4</a:t>
            </a:r>
            <a:r>
              <a:rPr lang="en-US"/>
              <a:t>+4w</a:t>
            </a:r>
            <a:r>
              <a:rPr lang="en-US" baseline="30000"/>
              <a:t>2</a:t>
            </a:r>
            <a:r>
              <a:rPr lang="en-US"/>
              <a:t>+16)</a:t>
            </a:r>
          </a:p>
          <a:p>
            <a:endParaRPr lang="en-US"/>
          </a:p>
          <a:p>
            <a:r>
              <a:rPr lang="en-US"/>
              <a:t>Parte Imaginária : 6*(w</a:t>
            </a:r>
            <a:r>
              <a:rPr lang="en-US" baseline="30000"/>
              <a:t>3</a:t>
            </a:r>
            <a:r>
              <a:rPr lang="en-US"/>
              <a:t>-6w)/(w</a:t>
            </a:r>
            <a:r>
              <a:rPr lang="en-US" baseline="30000"/>
              <a:t>6</a:t>
            </a:r>
            <a:r>
              <a:rPr lang="en-US"/>
              <a:t>+4w</a:t>
            </a:r>
            <a:r>
              <a:rPr lang="en-US" baseline="30000"/>
              <a:t>4</a:t>
            </a:r>
            <a:r>
              <a:rPr lang="en-US"/>
              <a:t>+4w</a:t>
            </a:r>
            <a:r>
              <a:rPr lang="en-US" baseline="30000"/>
              <a:t>2</a:t>
            </a:r>
            <a:r>
              <a:rPr lang="en-US"/>
              <a:t>+16)</a:t>
            </a:r>
          </a:p>
          <a:p>
            <a:endParaRPr lang="en-US"/>
          </a:p>
          <a:p>
            <a:r>
              <a:rPr lang="en-US"/>
              <a:t>Parte Imaginária = 0 para w = Raiz(6)</a:t>
            </a:r>
          </a:p>
          <a:p>
            <a:pPr lvl="1"/>
            <a:r>
              <a:rPr lang="en-US"/>
              <a:t>Parte Real para w = Raiz(6) -&gt; -0,3</a:t>
            </a:r>
          </a:p>
          <a:p>
            <a:pPr lvl="1"/>
            <a:r>
              <a:rPr lang="en-US"/>
              <a:t>Margem de ganho = 1/0,3 = 3,33 vezes ou ( em db )</a:t>
            </a:r>
          </a:p>
          <a:p>
            <a:pPr lvl="1"/>
            <a:r>
              <a:rPr lang="en-US"/>
              <a:t>Margem de ganho = 20log(3,33) = 10,45db</a:t>
            </a:r>
          </a:p>
          <a:p>
            <a:pPr lvl="1"/>
            <a:endParaRPr lang="en-US"/>
          </a:p>
          <a:p>
            <a:r>
              <a:rPr lang="en-US"/>
              <a:t>Cont.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ox(in)">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13.6, </a:t>
            </a:r>
            <a:r>
              <a:rPr lang="en-US" dirty="0" err="1"/>
              <a:t>analóg.xdigital</a:t>
            </a:r>
            <a:endParaRPr lang="pt-BR" dirty="0"/>
          </a:p>
        </p:txBody>
      </p:sp>
      <p:pic>
        <p:nvPicPr>
          <p:cNvPr id="5122" name="Picture 2"/>
          <p:cNvPicPr>
            <a:picLocks noChangeAspect="1" noChangeArrowheads="1"/>
          </p:cNvPicPr>
          <p:nvPr/>
        </p:nvPicPr>
        <p:blipFill>
          <a:blip r:embed="rId2" cstate="print"/>
          <a:srcRect/>
          <a:stretch>
            <a:fillRect/>
          </a:stretch>
        </p:blipFill>
        <p:spPr bwMode="auto">
          <a:xfrm>
            <a:off x="1274367" y="981096"/>
            <a:ext cx="7357269" cy="5448300"/>
          </a:xfrm>
          <a:prstGeom prst="rect">
            <a:avLst/>
          </a:prstGeom>
          <a:noFill/>
          <a:ln w="9525">
            <a:noFill/>
            <a:miter lim="800000"/>
            <a:headEnd/>
            <a:tailEnd/>
          </a:ln>
          <a:effectLst/>
        </p:spPr>
      </p:pic>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ítulo 1"/>
          <p:cNvSpPr>
            <a:spLocks noGrp="1"/>
          </p:cNvSpPr>
          <p:nvPr>
            <p:ph type="title"/>
          </p:nvPr>
        </p:nvSpPr>
        <p:spPr/>
        <p:txBody>
          <a:bodyPr/>
          <a:lstStyle/>
          <a:p>
            <a:r>
              <a:rPr lang="en-US"/>
              <a:t>Resolução algébrica ( continuação )</a:t>
            </a:r>
            <a:endParaRPr lang="pt-BR"/>
          </a:p>
        </p:txBody>
      </p:sp>
      <p:sp>
        <p:nvSpPr>
          <p:cNvPr id="3" name="Espaço Reservado para Conteúdo 2"/>
          <p:cNvSpPr>
            <a:spLocks noGrp="1"/>
          </p:cNvSpPr>
          <p:nvPr>
            <p:ph idx="1"/>
          </p:nvPr>
        </p:nvSpPr>
        <p:spPr>
          <a:xfrm>
            <a:off x="176213" y="1196975"/>
            <a:ext cx="9634537" cy="5381625"/>
          </a:xfrm>
        </p:spPr>
        <p:txBody>
          <a:bodyPr/>
          <a:lstStyle/>
          <a:p>
            <a:r>
              <a:rPr lang="en-US"/>
              <a:t>ω para |G(jω)H(jω)| = 1</a:t>
            </a:r>
          </a:p>
          <a:p>
            <a:pPr lvl="1"/>
            <a:r>
              <a:rPr lang="en-US"/>
              <a:t>Emitir no Máxima os comandos :</a:t>
            </a:r>
          </a:p>
          <a:p>
            <a:pPr lvl="2"/>
            <a:r>
              <a:rPr lang="pt-BR"/>
              <a:t>s:w*%i; gs:6/((s^2+2*s+2)*(s+2));gs:rectform(gs);</a:t>
            </a:r>
          </a:p>
          <a:p>
            <a:pPr lvl="2"/>
            <a:r>
              <a:rPr lang="pt-BR"/>
              <a:t>gs:ratsimp(gs);gs:rectform(gs);expr:abs(gs);</a:t>
            </a:r>
          </a:p>
          <a:p>
            <a:pPr lvl="2"/>
            <a:r>
              <a:rPr lang="en-US"/>
              <a:t>expr:expr^2;expr:expand(expr);expr:ratsimp(expr);</a:t>
            </a:r>
          </a:p>
          <a:p>
            <a:pPr lvl="2"/>
            <a:r>
              <a:rPr lang="en-US"/>
              <a:t>realroots(num(expr)=denom(expr),w);</a:t>
            </a:r>
          </a:p>
          <a:p>
            <a:pPr lvl="1"/>
            <a:r>
              <a:rPr lang="en-US"/>
              <a:t>ω = 1,253 rad/s</a:t>
            </a:r>
          </a:p>
          <a:p>
            <a:pPr lvl="1"/>
            <a:r>
              <a:rPr lang="en-US"/>
              <a:t>GH(j1,253) = 1&lt;-112</a:t>
            </a:r>
            <a:r>
              <a:rPr lang="en-US" baseline="30000"/>
              <a:t>o</a:t>
            </a:r>
            <a:r>
              <a:rPr lang="en-US"/>
              <a:t> ou 1&lt;248</a:t>
            </a:r>
            <a:r>
              <a:rPr lang="en-US" baseline="30000"/>
              <a:t>o</a:t>
            </a:r>
            <a:r>
              <a:rPr lang="en-US"/>
              <a:t> </a:t>
            </a:r>
          </a:p>
          <a:p>
            <a:pPr lvl="1"/>
            <a:r>
              <a:rPr lang="en-US"/>
              <a:t>Logo para se atingir 180</a:t>
            </a:r>
            <a:r>
              <a:rPr lang="en-US" baseline="30000"/>
              <a:t>o</a:t>
            </a:r>
            <a:r>
              <a:rPr lang="en-US"/>
              <a:t> é necessário diminuir </a:t>
            </a:r>
            <a:r>
              <a:rPr lang="el-GR"/>
              <a:t>θ</a:t>
            </a:r>
            <a:r>
              <a:rPr lang="en-US"/>
              <a:t> de 67,7</a:t>
            </a:r>
            <a:r>
              <a:rPr lang="en-US" baseline="30000"/>
              <a:t>o</a:t>
            </a:r>
            <a:r>
              <a:rPr lang="en-US"/>
              <a:t> a qual é a margem de fase!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ítulo 1"/>
          <p:cNvSpPr>
            <a:spLocks noGrp="1"/>
          </p:cNvSpPr>
          <p:nvPr>
            <p:ph type="title"/>
          </p:nvPr>
        </p:nvSpPr>
        <p:spPr/>
        <p:txBody>
          <a:bodyPr/>
          <a:lstStyle/>
          <a:p>
            <a:r>
              <a:rPr lang="en-US"/>
              <a:t>Resolução via Matlab</a:t>
            </a:r>
            <a:endParaRPr lang="pt-BR"/>
          </a:p>
        </p:txBody>
      </p:sp>
      <p:sp>
        <p:nvSpPr>
          <p:cNvPr id="146434" name="Espaço Reservado para Conteúdo 2"/>
          <p:cNvSpPr>
            <a:spLocks noGrp="1"/>
          </p:cNvSpPr>
          <p:nvPr>
            <p:ph idx="1"/>
          </p:nvPr>
        </p:nvSpPr>
        <p:spPr/>
        <p:txBody>
          <a:bodyPr/>
          <a:lstStyle/>
          <a:p>
            <a:r>
              <a:rPr lang="en-US"/>
              <a:t>GH = tf([1],conv([1 2 2],[1 2])); </a:t>
            </a:r>
          </a:p>
          <a:p>
            <a:r>
              <a:rPr lang="en-US"/>
              <a:t>[Mg,Mf,wg,wf]=margin(6*GH);</a:t>
            </a:r>
          </a:p>
          <a:p>
            <a:r>
              <a:rPr lang="en-US"/>
              <a:t>Mg = 3.3341 -&gt; Mg(db)=20log(3.3341)/log(10)</a:t>
            </a:r>
          </a:p>
          <a:p>
            <a:r>
              <a:rPr lang="en-US"/>
              <a:t>Mg(db)=10.46db</a:t>
            </a:r>
          </a:p>
          <a:p>
            <a:r>
              <a:rPr lang="en-US"/>
              <a:t>Mf = 67.71, wg = 2.45, wf = 1.25</a:t>
            </a:r>
            <a:endParaRPr lang="pt-B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271463" y="260350"/>
            <a:ext cx="9363075" cy="1104900"/>
          </a:xfrm>
          <a:prstGeom prst="rect">
            <a:avLst/>
          </a:prstGeom>
          <a:noFill/>
          <a:ln w="9525">
            <a:noFill/>
            <a:round/>
            <a:headEnd/>
            <a:tailEnd/>
          </a:ln>
          <a:effectLst/>
        </p:spPr>
        <p:txBody>
          <a:bodyPr lIns="90000" tIns="46800" rIns="90000" bIns="46800">
            <a:spAutoFit/>
          </a:bodyPr>
          <a:lstStyle/>
          <a:p>
            <a:pPr defTabSz="449263">
              <a:spcBef>
                <a:spcPts val="112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err="1">
                <a:solidFill>
                  <a:srgbClr val="000000"/>
                </a:solidFill>
                <a:effectLst>
                  <a:outerShdw blurRad="38100" dist="38100" dir="2700000" algn="tl">
                    <a:srgbClr val="C0C0C0"/>
                  </a:outerShdw>
                </a:effectLst>
                <a:latin typeface="Arial" charset="0"/>
                <a:cs typeface="+mn-cs"/>
              </a:rPr>
              <a:t>Exemplo</a:t>
            </a:r>
            <a:r>
              <a:rPr lang="en-GB" sz="1800" dirty="0">
                <a:solidFill>
                  <a:srgbClr val="000000"/>
                </a:solidFill>
                <a:effectLst>
                  <a:outerShdw blurRad="38100" dist="38100" dir="2700000" algn="tl">
                    <a:srgbClr val="C0C0C0"/>
                  </a:outerShdw>
                </a:effectLst>
                <a:latin typeface="Arial" charset="0"/>
                <a:cs typeface="+mn-cs"/>
              </a:rPr>
              <a:t> 10.8 – RESOLUÇÃO VIA PROGRAMAÇÃO NO MATLAB		</a:t>
            </a:r>
            <a:r>
              <a:rPr lang="en-GB" sz="1800" dirty="0" err="1">
                <a:solidFill>
                  <a:srgbClr val="000000"/>
                </a:solidFill>
                <a:effectLst>
                  <a:outerShdw blurRad="38100" dist="38100" dir="2700000" algn="tl">
                    <a:srgbClr val="C0C0C0"/>
                  </a:outerShdw>
                </a:effectLst>
                <a:latin typeface="Arial" charset="0"/>
                <a:cs typeface="+mn-cs"/>
              </a:rPr>
              <a:t>pág</a:t>
            </a:r>
            <a:r>
              <a:rPr lang="en-GB" sz="1800" dirty="0">
                <a:solidFill>
                  <a:srgbClr val="000000"/>
                </a:solidFill>
                <a:effectLst>
                  <a:outerShdw blurRad="38100" dist="38100" dir="2700000" algn="tl">
                    <a:srgbClr val="C0C0C0"/>
                  </a:outerShdw>
                </a:effectLst>
                <a:latin typeface="Arial" charset="0"/>
                <a:cs typeface="+mn-cs"/>
              </a:rPr>
              <a:t>. 452</a:t>
            </a:r>
          </a:p>
          <a:p>
            <a:pPr algn="just" defTabSz="449263">
              <a:spcBef>
                <a:spcPts val="1063"/>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700" dirty="0" err="1">
                <a:solidFill>
                  <a:srgbClr val="000000"/>
                </a:solidFill>
                <a:latin typeface="Arial" charset="0"/>
                <a:cs typeface="+mn-cs"/>
              </a:rPr>
              <a:t>Determinando</a:t>
            </a:r>
            <a:r>
              <a:rPr lang="en-GB" sz="1700" dirty="0">
                <a:solidFill>
                  <a:srgbClr val="000000"/>
                </a:solidFill>
                <a:latin typeface="Arial" charset="0"/>
                <a:cs typeface="+mn-cs"/>
              </a:rPr>
              <a:t> as </a:t>
            </a:r>
            <a:r>
              <a:rPr lang="en-GB" sz="1700" dirty="0" err="1">
                <a:solidFill>
                  <a:srgbClr val="000000"/>
                </a:solidFill>
                <a:latin typeface="Arial" charset="0"/>
                <a:cs typeface="+mn-cs"/>
              </a:rPr>
              <a:t>margens</a:t>
            </a:r>
            <a:r>
              <a:rPr lang="en-GB" sz="1700" dirty="0">
                <a:solidFill>
                  <a:srgbClr val="000000"/>
                </a:solidFill>
                <a:latin typeface="Arial" charset="0"/>
                <a:cs typeface="+mn-cs"/>
              </a:rPr>
              <a:t> de </a:t>
            </a:r>
            <a:r>
              <a:rPr lang="en-GB" sz="1700" dirty="0" err="1">
                <a:solidFill>
                  <a:srgbClr val="000000"/>
                </a:solidFill>
                <a:latin typeface="Arial" charset="0"/>
                <a:cs typeface="+mn-cs"/>
              </a:rPr>
              <a:t>ganho</a:t>
            </a:r>
            <a:r>
              <a:rPr lang="en-GB" sz="1700" dirty="0">
                <a:solidFill>
                  <a:srgbClr val="000000"/>
                </a:solidFill>
                <a:latin typeface="Arial" charset="0"/>
                <a:cs typeface="+mn-cs"/>
              </a:rPr>
              <a:t> e </a:t>
            </a:r>
            <a:r>
              <a:rPr lang="en-GB" sz="1700" dirty="0" err="1">
                <a:solidFill>
                  <a:srgbClr val="000000"/>
                </a:solidFill>
                <a:latin typeface="Arial" charset="0"/>
                <a:cs typeface="+mn-cs"/>
              </a:rPr>
              <a:t>fase</a:t>
            </a:r>
            <a:endParaRPr lang="en-GB" sz="1700" dirty="0">
              <a:solidFill>
                <a:srgbClr val="000000"/>
              </a:solidFill>
              <a:latin typeface="Arial" charset="0"/>
              <a:cs typeface="+mn-cs"/>
            </a:endParaRPr>
          </a:p>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err="1">
                <a:solidFill>
                  <a:srgbClr val="000000"/>
                </a:solidFill>
                <a:latin typeface="Arial" charset="0"/>
                <a:cs typeface="+mn-cs"/>
              </a:rPr>
              <a:t>Determinar</a:t>
            </a:r>
            <a:r>
              <a:rPr lang="en-GB" sz="1400" dirty="0">
                <a:solidFill>
                  <a:srgbClr val="000000"/>
                </a:solidFill>
                <a:latin typeface="Arial" charset="0"/>
                <a:cs typeface="+mn-cs"/>
              </a:rPr>
              <a:t> a </a:t>
            </a:r>
            <a:r>
              <a:rPr lang="en-GB" sz="1400" dirty="0" err="1">
                <a:solidFill>
                  <a:srgbClr val="000000"/>
                </a:solidFill>
                <a:latin typeface="Arial" charset="0"/>
                <a:cs typeface="+mn-cs"/>
              </a:rPr>
              <a:t>margem</a:t>
            </a:r>
            <a:r>
              <a:rPr lang="en-GB" sz="1400" dirty="0">
                <a:solidFill>
                  <a:srgbClr val="000000"/>
                </a:solidFill>
                <a:latin typeface="Arial" charset="0"/>
                <a:cs typeface="+mn-cs"/>
              </a:rPr>
              <a:t> de </a:t>
            </a:r>
            <a:r>
              <a:rPr lang="en-GB" sz="1400" dirty="0" err="1">
                <a:solidFill>
                  <a:srgbClr val="000000"/>
                </a:solidFill>
                <a:latin typeface="Arial" charset="0"/>
                <a:cs typeface="+mn-cs"/>
              </a:rPr>
              <a:t>ganho</a:t>
            </a:r>
            <a:r>
              <a:rPr lang="en-GB" sz="1400" dirty="0">
                <a:solidFill>
                  <a:srgbClr val="000000"/>
                </a:solidFill>
                <a:latin typeface="Arial" charset="0"/>
                <a:cs typeface="+mn-cs"/>
              </a:rPr>
              <a:t> e </a:t>
            </a:r>
            <a:r>
              <a:rPr lang="en-GB" sz="1400" dirty="0" err="1">
                <a:solidFill>
                  <a:srgbClr val="000000"/>
                </a:solidFill>
                <a:latin typeface="Arial" charset="0"/>
                <a:cs typeface="+mn-cs"/>
              </a:rPr>
              <a:t>fase</a:t>
            </a:r>
            <a:r>
              <a:rPr lang="en-GB" sz="1400" dirty="0">
                <a:solidFill>
                  <a:srgbClr val="000000"/>
                </a:solidFill>
                <a:latin typeface="Arial" charset="0"/>
                <a:cs typeface="+mn-cs"/>
              </a:rPr>
              <a:t> </a:t>
            </a:r>
            <a:r>
              <a:rPr lang="en-GB" sz="1400" dirty="0" err="1">
                <a:solidFill>
                  <a:srgbClr val="000000"/>
                </a:solidFill>
                <a:latin typeface="Arial" charset="0"/>
                <a:cs typeface="+mn-cs"/>
              </a:rPr>
              <a:t>para</a:t>
            </a:r>
            <a:r>
              <a:rPr lang="en-GB" sz="1400" dirty="0">
                <a:solidFill>
                  <a:srgbClr val="000000"/>
                </a:solidFill>
                <a:latin typeface="Arial" charset="0"/>
                <a:cs typeface="+mn-cs"/>
              </a:rPr>
              <a:t> o </a:t>
            </a:r>
            <a:r>
              <a:rPr lang="en-GB" sz="1400" dirty="0" err="1">
                <a:solidFill>
                  <a:srgbClr val="000000"/>
                </a:solidFill>
                <a:latin typeface="Arial" charset="0"/>
                <a:cs typeface="+mn-cs"/>
              </a:rPr>
              <a:t>sistema</a:t>
            </a:r>
            <a:r>
              <a:rPr lang="en-GB" sz="1400" dirty="0">
                <a:solidFill>
                  <a:srgbClr val="000000"/>
                </a:solidFill>
                <a:latin typeface="Arial" charset="0"/>
                <a:cs typeface="+mn-cs"/>
              </a:rPr>
              <a:t> </a:t>
            </a:r>
            <a:r>
              <a:rPr lang="en-GB" sz="1400" dirty="0" err="1">
                <a:solidFill>
                  <a:srgbClr val="000000"/>
                </a:solidFill>
                <a:latin typeface="Arial" charset="0"/>
                <a:cs typeface="+mn-cs"/>
              </a:rPr>
              <a:t>abaixo</a:t>
            </a:r>
            <a:r>
              <a:rPr lang="en-GB" sz="1400" dirty="0">
                <a:solidFill>
                  <a:srgbClr val="000000"/>
                </a:solidFill>
                <a:latin typeface="Arial" charset="0"/>
                <a:cs typeface="+mn-cs"/>
              </a:rPr>
              <a:t> se K = 6.</a:t>
            </a:r>
          </a:p>
        </p:txBody>
      </p:sp>
      <p:sp>
        <p:nvSpPr>
          <p:cNvPr id="7171" name="Text Box 2"/>
          <p:cNvSpPr txBox="1">
            <a:spLocks noChangeArrowheads="1"/>
          </p:cNvSpPr>
          <p:nvPr/>
        </p:nvSpPr>
        <p:spPr bwMode="auto">
          <a:xfrm>
            <a:off x="350838" y="3284538"/>
            <a:ext cx="4329112" cy="3049587"/>
          </a:xfrm>
          <a:prstGeom prst="rect">
            <a:avLst/>
          </a:prstGeom>
          <a:noFill/>
          <a:ln w="9525">
            <a:noFill/>
            <a:round/>
            <a:headEnd/>
            <a:tailEnd/>
          </a:ln>
        </p:spPr>
        <p:txBody>
          <a:bodyPr lIns="90000" tIns="46800" rIns="90000" bIns="46800">
            <a:spAutoFit/>
          </a:bodyPr>
          <a:lstStyle/>
          <a:p>
            <a:pPr defTabSz="449263">
              <a:spcBef>
                <a:spcPts val="750"/>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'(cap10p3) Exemplo 10.8'		</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clf			</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numg=6;</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deng=conv([1 2],[1 2 2]);</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G=tf(numg,deng)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grid on</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nyquist(G)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title('Resposta de Frequência a Malha Aberta')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[Gm,Pm,Wcg,Wcp]=margin(G);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'Margem de Ganho (dB)'</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'Margem de Fase (graus)'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'frequência de 180 graus (rad/s)'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'frequência de 0dB (rad/s)'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margens=[20*log10(Gm),Pm,Wcg,Wcp];</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200">
              <a:solidFill>
                <a:srgbClr val="000000"/>
              </a:solidFill>
              <a:latin typeface="Arial" pitchFamily="34" charset="0"/>
              <a:cs typeface="+mn-cs"/>
            </a:endParaRPr>
          </a:p>
        </p:txBody>
      </p:sp>
      <p:sp>
        <p:nvSpPr>
          <p:cNvPr id="7172" name="Text Box 3"/>
          <p:cNvSpPr txBox="1">
            <a:spLocks noChangeArrowheads="1"/>
          </p:cNvSpPr>
          <p:nvPr/>
        </p:nvSpPr>
        <p:spPr bwMode="auto">
          <a:xfrm>
            <a:off x="4210050" y="3327400"/>
            <a:ext cx="5695950" cy="2863850"/>
          </a:xfrm>
          <a:prstGeom prst="rect">
            <a:avLst/>
          </a:prstGeom>
          <a:noFill/>
          <a:ln w="9525">
            <a:noFill/>
            <a:round/>
            <a:headEnd/>
            <a:tailEnd/>
          </a:ln>
        </p:spPr>
        <p:txBody>
          <a:bodyPr lIns="90000" tIns="46800" rIns="90000" bIns="46800">
            <a:spAutoFit/>
          </a:bodyPr>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Apaga gráficos existentes na tela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Define o numerador de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Define o denominador de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Cria e mostra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Ativa a grade para o gráfico de Nyquist</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Constrói um gráfico de Nyquist</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Adiciona uma legenda ao gráfico de Nyquist</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Obtém as margens de ganho e fase e as frequências correspondentes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Exibe os dados de margens</a:t>
            </a:r>
          </a:p>
        </p:txBody>
      </p:sp>
      <p:sp>
        <p:nvSpPr>
          <p:cNvPr id="7173" name="Text Box 4"/>
          <p:cNvSpPr txBox="1">
            <a:spLocks noChangeArrowheads="1"/>
          </p:cNvSpPr>
          <p:nvPr/>
        </p:nvSpPr>
        <p:spPr bwMode="auto">
          <a:xfrm>
            <a:off x="2535238" y="1979613"/>
            <a:ext cx="4992687" cy="863600"/>
          </a:xfrm>
          <a:prstGeom prst="rect">
            <a:avLst/>
          </a:prstGeom>
          <a:noFill/>
          <a:ln w="9525">
            <a:noFill/>
            <a:round/>
            <a:headEnd/>
            <a:tailEnd/>
          </a:ln>
        </p:spPr>
        <p:txBody>
          <a:bodyPr lIns="90000" tIns="45000" rIns="90000" bIns="45000"/>
          <a:lstStyle/>
          <a:p>
            <a:pPr algn="just"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dirty="0">
                <a:solidFill>
                  <a:srgbClr val="000000"/>
                </a:solidFill>
                <a:latin typeface="Arial" pitchFamily="34" charset="0"/>
                <a:cs typeface="+mn-cs"/>
              </a:rPr>
              <a:t>G(</a:t>
            </a:r>
            <a:r>
              <a:rPr lang="en-GB" sz="1200" dirty="0" err="1">
                <a:solidFill>
                  <a:srgbClr val="000000"/>
                </a:solidFill>
                <a:latin typeface="Arial" pitchFamily="34" charset="0"/>
                <a:cs typeface="+mn-cs"/>
              </a:rPr>
              <a:t>j</a:t>
            </a:r>
            <a:r>
              <a:rPr lang="en-GB" sz="1200" dirty="0" err="1">
                <a:solidFill>
                  <a:srgbClr val="000000"/>
                </a:solidFill>
                <a:latin typeface="Arial" pitchFamily="34" charset="0"/>
                <a:cs typeface="Arial" pitchFamily="34" charset="0"/>
              </a:rPr>
              <a:t>ω</a:t>
            </a:r>
            <a:r>
              <a:rPr lang="en-GB" sz="1200" dirty="0">
                <a:solidFill>
                  <a:srgbClr val="000000"/>
                </a:solidFill>
                <a:latin typeface="Arial" pitchFamily="34" charset="0"/>
                <a:cs typeface="Arial" pitchFamily="34" charset="0"/>
              </a:rPr>
              <a:t>)H(</a:t>
            </a:r>
            <a:r>
              <a:rPr lang="en-GB" sz="1200" dirty="0" err="1">
                <a:solidFill>
                  <a:srgbClr val="000000"/>
                </a:solidFill>
                <a:latin typeface="Arial" pitchFamily="34" charset="0"/>
                <a:cs typeface="Arial" pitchFamily="34" charset="0"/>
              </a:rPr>
              <a:t>jω</a:t>
            </a:r>
            <a:r>
              <a:rPr lang="en-GB" sz="1200" dirty="0">
                <a:solidFill>
                  <a:srgbClr val="000000"/>
                </a:solidFill>
                <a:latin typeface="Arial" pitchFamily="34" charset="0"/>
                <a:cs typeface="Arial" pitchFamily="34" charset="0"/>
              </a:rPr>
              <a:t>) = 6/[(s</a:t>
            </a:r>
            <a:r>
              <a:rPr lang="en-GB" sz="1200" baseline="33000" dirty="0">
                <a:solidFill>
                  <a:srgbClr val="000000"/>
                </a:solidFill>
                <a:latin typeface="Arial" pitchFamily="34" charset="0"/>
                <a:cs typeface="Arial" pitchFamily="34" charset="0"/>
              </a:rPr>
              <a:t>2</a:t>
            </a:r>
            <a:r>
              <a:rPr lang="en-GB" sz="1200" dirty="0">
                <a:solidFill>
                  <a:srgbClr val="000000"/>
                </a:solidFill>
                <a:latin typeface="Arial" pitchFamily="34" charset="0"/>
                <a:cs typeface="Arial" pitchFamily="34" charset="0"/>
              </a:rPr>
              <a:t>+2s+2)(s+2)] |</a:t>
            </a:r>
            <a:r>
              <a:rPr lang="en-GB" sz="1200" baseline="-33000" dirty="0">
                <a:solidFill>
                  <a:srgbClr val="000000"/>
                </a:solidFill>
                <a:latin typeface="Arial" pitchFamily="34" charset="0"/>
                <a:cs typeface="Arial" pitchFamily="34" charset="0"/>
              </a:rPr>
              <a:t>s → </a:t>
            </a:r>
            <a:r>
              <a:rPr lang="en-GB" sz="1200" baseline="-33000" dirty="0" err="1">
                <a:solidFill>
                  <a:srgbClr val="000000"/>
                </a:solidFill>
                <a:latin typeface="Arial" pitchFamily="34" charset="0"/>
                <a:cs typeface="Arial" pitchFamily="34" charset="0"/>
              </a:rPr>
              <a:t>Jω</a:t>
            </a:r>
            <a:endParaRPr lang="en-GB" sz="1200" baseline="-33000" dirty="0">
              <a:solidFill>
                <a:srgbClr val="000000"/>
              </a:solidFill>
              <a:latin typeface="Arial" pitchFamily="34" charset="0"/>
              <a:cs typeface="Arial" pitchFamily="34" charset="0"/>
            </a:endParaRPr>
          </a:p>
          <a:p>
            <a:pPr algn="just"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dirty="0">
                <a:solidFill>
                  <a:srgbClr val="000000"/>
                </a:solidFill>
                <a:latin typeface="Arial" pitchFamily="34" charset="0"/>
                <a:cs typeface="Arial" pitchFamily="34" charset="0"/>
              </a:rPr>
              <a:t>                  = 6[4(1 – ω</a:t>
            </a:r>
            <a:r>
              <a:rPr lang="en-GB" sz="1200" baseline="33000" dirty="0">
                <a:solidFill>
                  <a:srgbClr val="000000"/>
                </a:solidFill>
                <a:latin typeface="Arial" pitchFamily="34" charset="0"/>
                <a:cs typeface="Arial" pitchFamily="34" charset="0"/>
              </a:rPr>
              <a:t>2</a:t>
            </a:r>
            <a:r>
              <a:rPr lang="en-GB" sz="1200" dirty="0">
                <a:solidFill>
                  <a:srgbClr val="000000"/>
                </a:solidFill>
                <a:latin typeface="Arial" pitchFamily="34" charset="0"/>
                <a:cs typeface="Arial" pitchFamily="34" charset="0"/>
              </a:rPr>
              <a:t>) – </a:t>
            </a:r>
            <a:r>
              <a:rPr lang="en-GB" sz="1200" dirty="0" err="1">
                <a:solidFill>
                  <a:srgbClr val="000000"/>
                </a:solidFill>
                <a:latin typeface="Arial" pitchFamily="34" charset="0"/>
                <a:cs typeface="Arial" pitchFamily="34" charset="0"/>
              </a:rPr>
              <a:t>jω</a:t>
            </a:r>
            <a:r>
              <a:rPr lang="en-GB" sz="1200" dirty="0">
                <a:solidFill>
                  <a:srgbClr val="000000"/>
                </a:solidFill>
                <a:latin typeface="Arial" pitchFamily="34" charset="0"/>
                <a:cs typeface="Arial" pitchFamily="34" charset="0"/>
              </a:rPr>
              <a:t>(6 – ω</a:t>
            </a:r>
            <a:r>
              <a:rPr lang="en-GB" sz="1200" baseline="33000" dirty="0">
                <a:solidFill>
                  <a:srgbClr val="000000"/>
                </a:solidFill>
                <a:latin typeface="Arial" pitchFamily="34" charset="0"/>
                <a:cs typeface="Arial" pitchFamily="34" charset="0"/>
              </a:rPr>
              <a:t>2</a:t>
            </a:r>
            <a:r>
              <a:rPr lang="en-GB" sz="1200" dirty="0">
                <a:solidFill>
                  <a:srgbClr val="000000"/>
                </a:solidFill>
                <a:latin typeface="Arial" pitchFamily="34" charset="0"/>
                <a:cs typeface="Arial" pitchFamily="34" charset="0"/>
              </a:rPr>
              <a:t>)] / 16(1 – ω</a:t>
            </a:r>
            <a:r>
              <a:rPr lang="en-GB" sz="1200" baseline="33000" dirty="0">
                <a:solidFill>
                  <a:srgbClr val="000000"/>
                </a:solidFill>
                <a:latin typeface="Arial" pitchFamily="34" charset="0"/>
                <a:cs typeface="Arial" pitchFamily="34" charset="0"/>
              </a:rPr>
              <a:t>2</a:t>
            </a:r>
            <a:r>
              <a:rPr lang="en-GB" sz="1200" dirty="0">
                <a:solidFill>
                  <a:srgbClr val="000000"/>
                </a:solidFill>
                <a:latin typeface="Arial" pitchFamily="34" charset="0"/>
                <a:cs typeface="Arial" pitchFamily="34" charset="0"/>
              </a:rPr>
              <a:t>)</a:t>
            </a:r>
            <a:r>
              <a:rPr lang="en-GB" sz="1200" baseline="33000" dirty="0">
                <a:solidFill>
                  <a:srgbClr val="000000"/>
                </a:solidFill>
                <a:latin typeface="Arial" pitchFamily="34" charset="0"/>
                <a:cs typeface="Arial" pitchFamily="34" charset="0"/>
              </a:rPr>
              <a:t>2</a:t>
            </a:r>
            <a:r>
              <a:rPr lang="en-GB" sz="1200" dirty="0">
                <a:solidFill>
                  <a:srgbClr val="000000"/>
                </a:solidFill>
                <a:latin typeface="Arial" pitchFamily="34" charset="0"/>
                <a:cs typeface="Arial" pitchFamily="34" charset="0"/>
              </a:rPr>
              <a:t> + ω</a:t>
            </a:r>
            <a:r>
              <a:rPr lang="en-GB" sz="1200" baseline="33000" dirty="0">
                <a:solidFill>
                  <a:srgbClr val="000000"/>
                </a:solidFill>
                <a:latin typeface="Arial" pitchFamily="34" charset="0"/>
                <a:cs typeface="Arial" pitchFamily="34" charset="0"/>
              </a:rPr>
              <a:t>2</a:t>
            </a:r>
            <a:r>
              <a:rPr lang="en-GB" sz="1200" dirty="0">
                <a:solidFill>
                  <a:srgbClr val="000000"/>
                </a:solidFill>
                <a:latin typeface="Arial" pitchFamily="34" charset="0"/>
                <a:cs typeface="Arial" pitchFamily="34" charset="0"/>
              </a:rPr>
              <a:t>(6 - ω</a:t>
            </a:r>
            <a:r>
              <a:rPr lang="en-GB" sz="1200" baseline="33000" dirty="0">
                <a:solidFill>
                  <a:srgbClr val="000000"/>
                </a:solidFill>
                <a:latin typeface="Arial" pitchFamily="34" charset="0"/>
                <a:cs typeface="Arial" pitchFamily="34" charset="0"/>
              </a:rPr>
              <a:t>2</a:t>
            </a:r>
            <a:r>
              <a:rPr lang="en-GB" sz="1200" dirty="0">
                <a:solidFill>
                  <a:srgbClr val="000000"/>
                </a:solidFill>
                <a:latin typeface="Arial" pitchFamily="34" charset="0"/>
                <a:cs typeface="Arial" pitchFamily="34" charset="0"/>
              </a:rPr>
              <a:t>)</a:t>
            </a:r>
            <a:r>
              <a:rPr lang="en-GB" sz="1200" baseline="33000" dirty="0">
                <a:solidFill>
                  <a:srgbClr val="000000"/>
                </a:solidFill>
                <a:latin typeface="Arial" pitchFamily="34" charset="0"/>
                <a:cs typeface="Arial" pitchFamily="34" charset="0"/>
              </a:rPr>
              <a:t> 2</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Picture 1"/>
          <p:cNvPicPr>
            <a:picLocks noChangeAspect="1" noChangeArrowheads="1"/>
          </p:cNvPicPr>
          <p:nvPr/>
        </p:nvPicPr>
        <p:blipFill>
          <a:blip r:embed="rId3"/>
          <a:srcRect/>
          <a:stretch>
            <a:fillRect/>
          </a:stretch>
        </p:blipFill>
        <p:spPr bwMode="auto">
          <a:xfrm>
            <a:off x="0" y="0"/>
            <a:ext cx="9906000" cy="68580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ítulo 1"/>
          <p:cNvSpPr>
            <a:spLocks noGrp="1"/>
          </p:cNvSpPr>
          <p:nvPr>
            <p:ph type="title"/>
          </p:nvPr>
        </p:nvSpPr>
        <p:spPr/>
        <p:txBody>
          <a:bodyPr/>
          <a:lstStyle/>
          <a:p>
            <a:pPr algn="ctr"/>
            <a:r>
              <a:rPr lang="en-US"/>
              <a:t>Margem de Ganho e Margem de Fase via Gráficos de Bode</a:t>
            </a:r>
            <a:endParaRPr lang="pt-BR"/>
          </a:p>
        </p:txBody>
      </p:sp>
      <p:sp>
        <p:nvSpPr>
          <p:cNvPr id="3" name="Espaço Reservado para Conteúdo 2"/>
          <p:cNvSpPr>
            <a:spLocks noGrp="1"/>
          </p:cNvSpPr>
          <p:nvPr>
            <p:ph idx="1"/>
          </p:nvPr>
        </p:nvSpPr>
        <p:spPr/>
        <p:txBody>
          <a:bodyPr/>
          <a:lstStyle/>
          <a:p>
            <a:r>
              <a:rPr lang="en-US"/>
              <a:t>Pela definição :</a:t>
            </a:r>
          </a:p>
          <a:p>
            <a:pPr lvl="1"/>
            <a:r>
              <a:rPr lang="en-US"/>
              <a:t>Margem de Ganho : Ganho quando a fase é 180</a:t>
            </a:r>
            <a:r>
              <a:rPr lang="en-US" baseline="30000"/>
              <a:t>o</a:t>
            </a:r>
            <a:r>
              <a:rPr lang="en-US"/>
              <a:t> </a:t>
            </a:r>
          </a:p>
          <a:p>
            <a:pPr lvl="1"/>
            <a:r>
              <a:rPr lang="en-US"/>
              <a:t>Margem de Fase : Fase quando o ganho é 1 ou em db , quando o ganho é 0 db</a:t>
            </a:r>
            <a:endParaRPr lang="pt-BR"/>
          </a:p>
        </p:txBody>
      </p:sp>
      <p:pic>
        <p:nvPicPr>
          <p:cNvPr id="4" name="Picture 2"/>
          <p:cNvPicPr>
            <a:picLocks noChangeAspect="1" noChangeArrowheads="1"/>
          </p:cNvPicPr>
          <p:nvPr/>
        </p:nvPicPr>
        <p:blipFill>
          <a:blip r:embed="rId2"/>
          <a:srcRect/>
          <a:stretch>
            <a:fillRect/>
          </a:stretch>
        </p:blipFill>
        <p:spPr bwMode="auto">
          <a:xfrm>
            <a:off x="4881563" y="3000375"/>
            <a:ext cx="4724400" cy="3573463"/>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i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77" name="Group 15"/>
          <p:cNvGrpSpPr>
            <a:grpSpLocks/>
          </p:cNvGrpSpPr>
          <p:nvPr/>
        </p:nvGrpSpPr>
        <p:grpSpPr bwMode="auto">
          <a:xfrm>
            <a:off x="2974975" y="2057400"/>
            <a:ext cx="6931025" cy="4267200"/>
            <a:chOff x="1586" y="1440"/>
            <a:chExt cx="4030" cy="2688"/>
          </a:xfrm>
        </p:grpSpPr>
        <p:grpSp>
          <p:nvGrpSpPr>
            <p:cNvPr id="152582" name="Group 4"/>
            <p:cNvGrpSpPr>
              <a:grpSpLocks/>
            </p:cNvGrpSpPr>
            <p:nvPr/>
          </p:nvGrpSpPr>
          <p:grpSpPr bwMode="auto">
            <a:xfrm>
              <a:off x="2738" y="1824"/>
              <a:ext cx="2878" cy="2304"/>
              <a:chOff x="3636" y="12239"/>
              <a:chExt cx="5815" cy="4361"/>
            </a:xfrm>
          </p:grpSpPr>
          <p:pic>
            <p:nvPicPr>
              <p:cNvPr id="152587" name="Picture 5"/>
              <p:cNvPicPr>
                <a:picLocks noChangeAspect="1" noChangeArrowheads="1"/>
              </p:cNvPicPr>
              <p:nvPr/>
            </p:nvPicPr>
            <p:blipFill>
              <a:blip r:embed="rId3"/>
              <a:srcRect/>
              <a:stretch>
                <a:fillRect/>
              </a:stretch>
            </p:blipFill>
            <p:spPr bwMode="auto">
              <a:xfrm>
                <a:off x="3636" y="12239"/>
                <a:ext cx="5815" cy="4361"/>
              </a:xfrm>
              <a:prstGeom prst="rect">
                <a:avLst/>
              </a:prstGeom>
              <a:noFill/>
              <a:ln w="9525">
                <a:noFill/>
                <a:miter lim="800000"/>
                <a:headEnd/>
                <a:tailEnd/>
              </a:ln>
            </p:spPr>
          </p:pic>
          <p:sp>
            <p:nvSpPr>
              <p:cNvPr id="152588" name="Text Box 6"/>
              <p:cNvSpPr txBox="1">
                <a:spLocks noChangeArrowheads="1"/>
              </p:cNvSpPr>
              <p:nvPr/>
            </p:nvSpPr>
            <p:spPr bwMode="auto">
              <a:xfrm>
                <a:off x="5413" y="12992"/>
                <a:ext cx="628" cy="524"/>
              </a:xfrm>
              <a:prstGeom prst="rect">
                <a:avLst/>
              </a:prstGeom>
              <a:noFill/>
              <a:ln w="9525">
                <a:noFill/>
                <a:miter lim="800000"/>
                <a:headEnd/>
                <a:tailEnd/>
              </a:ln>
            </p:spPr>
            <p:txBody>
              <a:bodyPr/>
              <a:lstStyle/>
              <a:p>
                <a:pPr eaLnBrk="0" hangingPunct="0"/>
                <a:endParaRPr lang="en-US" sz="1200"/>
              </a:p>
              <a:p>
                <a:pPr eaLnBrk="0" hangingPunct="0"/>
                <a:endParaRPr lang="en-US" sz="1200"/>
              </a:p>
            </p:txBody>
          </p:sp>
          <p:sp>
            <p:nvSpPr>
              <p:cNvPr id="152589" name="Text Box 7"/>
              <p:cNvSpPr txBox="1">
                <a:spLocks noChangeArrowheads="1"/>
              </p:cNvSpPr>
              <p:nvPr/>
            </p:nvSpPr>
            <p:spPr bwMode="auto">
              <a:xfrm>
                <a:off x="6961" y="14939"/>
                <a:ext cx="628" cy="524"/>
              </a:xfrm>
              <a:prstGeom prst="rect">
                <a:avLst/>
              </a:prstGeom>
              <a:noFill/>
              <a:ln w="9525">
                <a:noFill/>
                <a:miter lim="800000"/>
                <a:headEnd/>
                <a:tailEnd/>
              </a:ln>
            </p:spPr>
            <p:txBody>
              <a:bodyPr/>
              <a:lstStyle/>
              <a:p>
                <a:pPr eaLnBrk="0" hangingPunct="0"/>
                <a:endParaRPr lang="en-US" sz="1200"/>
              </a:p>
              <a:p>
                <a:pPr eaLnBrk="0" hangingPunct="0"/>
                <a:endParaRPr lang="en-US" sz="1200"/>
              </a:p>
            </p:txBody>
          </p:sp>
          <p:sp>
            <p:nvSpPr>
              <p:cNvPr id="152590" name="Text Box 8"/>
              <p:cNvSpPr txBox="1">
                <a:spLocks noChangeArrowheads="1"/>
              </p:cNvSpPr>
              <p:nvPr/>
            </p:nvSpPr>
            <p:spPr bwMode="auto">
              <a:xfrm>
                <a:off x="7201" y="13020"/>
                <a:ext cx="788" cy="524"/>
              </a:xfrm>
              <a:prstGeom prst="rect">
                <a:avLst/>
              </a:prstGeom>
              <a:noFill/>
              <a:ln w="9525">
                <a:noFill/>
                <a:miter lim="800000"/>
                <a:headEnd/>
                <a:tailEnd/>
              </a:ln>
            </p:spPr>
            <p:txBody>
              <a:bodyPr/>
              <a:lstStyle/>
              <a:p>
                <a:pPr eaLnBrk="0" hangingPunct="0"/>
                <a:endParaRPr lang="en-US" sz="1200"/>
              </a:p>
              <a:p>
                <a:pPr eaLnBrk="0" hangingPunct="0"/>
                <a:endParaRPr lang="en-US" sz="1200"/>
              </a:p>
            </p:txBody>
          </p:sp>
          <p:sp>
            <p:nvSpPr>
              <p:cNvPr id="152591" name="Text Box 9"/>
              <p:cNvSpPr txBox="1">
                <a:spLocks noChangeArrowheads="1"/>
              </p:cNvSpPr>
              <p:nvPr/>
            </p:nvSpPr>
            <p:spPr bwMode="auto">
              <a:xfrm>
                <a:off x="5106" y="14859"/>
                <a:ext cx="828" cy="524"/>
              </a:xfrm>
              <a:prstGeom prst="rect">
                <a:avLst/>
              </a:prstGeom>
              <a:noFill/>
              <a:ln w="9525">
                <a:noFill/>
                <a:miter lim="800000"/>
                <a:headEnd/>
                <a:tailEnd/>
              </a:ln>
            </p:spPr>
            <p:txBody>
              <a:bodyPr/>
              <a:lstStyle/>
              <a:p>
                <a:pPr eaLnBrk="0" hangingPunct="0"/>
                <a:endParaRPr lang="en-US" sz="1200"/>
              </a:p>
              <a:p>
                <a:pPr eaLnBrk="0" hangingPunct="0"/>
                <a:endParaRPr lang="en-US" sz="1200"/>
              </a:p>
            </p:txBody>
          </p:sp>
        </p:grpSp>
        <p:sp>
          <p:nvSpPr>
            <p:cNvPr id="152583" name="Line 10"/>
            <p:cNvSpPr>
              <a:spLocks noChangeShapeType="1"/>
            </p:cNvSpPr>
            <p:nvPr/>
          </p:nvSpPr>
          <p:spPr bwMode="auto">
            <a:xfrm>
              <a:off x="4144" y="1728"/>
              <a:ext cx="240" cy="624"/>
            </a:xfrm>
            <a:prstGeom prst="line">
              <a:avLst/>
            </a:prstGeom>
            <a:noFill/>
            <a:ln w="9525">
              <a:solidFill>
                <a:srgbClr val="00CC00"/>
              </a:solidFill>
              <a:round/>
              <a:headEnd/>
              <a:tailEnd type="triangle" w="med" len="med"/>
            </a:ln>
          </p:spPr>
          <p:txBody>
            <a:bodyPr wrap="none"/>
            <a:lstStyle/>
            <a:p>
              <a:endParaRPr lang="pt-BR"/>
            </a:p>
          </p:txBody>
        </p:sp>
        <p:sp>
          <p:nvSpPr>
            <p:cNvPr id="152584" name="Text Box 11"/>
            <p:cNvSpPr txBox="1">
              <a:spLocks noChangeArrowheads="1"/>
            </p:cNvSpPr>
            <p:nvPr/>
          </p:nvSpPr>
          <p:spPr bwMode="auto">
            <a:xfrm>
              <a:off x="4000" y="1440"/>
              <a:ext cx="1088" cy="368"/>
            </a:xfrm>
            <a:prstGeom prst="rect">
              <a:avLst/>
            </a:prstGeom>
            <a:noFill/>
            <a:ln w="9525">
              <a:noFill/>
              <a:miter lim="800000"/>
              <a:headEnd/>
              <a:tailEnd/>
            </a:ln>
          </p:spPr>
          <p:txBody>
            <a:bodyPr>
              <a:spAutoFit/>
            </a:bodyPr>
            <a:lstStyle/>
            <a:p>
              <a:pPr>
                <a:spcBef>
                  <a:spcPct val="50000"/>
                </a:spcBef>
              </a:pPr>
              <a:r>
                <a:rPr lang="en-GB" i="1">
                  <a:solidFill>
                    <a:srgbClr val="00CC00"/>
                  </a:solidFill>
                  <a:latin typeface="Arial" charset="0"/>
                </a:rPr>
                <a:t>K em dB</a:t>
              </a:r>
            </a:p>
          </p:txBody>
        </p:sp>
        <p:sp>
          <p:nvSpPr>
            <p:cNvPr id="152585" name="Text Box 12"/>
            <p:cNvSpPr txBox="1">
              <a:spLocks noChangeArrowheads="1"/>
            </p:cNvSpPr>
            <p:nvPr/>
          </p:nvSpPr>
          <p:spPr bwMode="auto">
            <a:xfrm>
              <a:off x="1586" y="3120"/>
              <a:ext cx="1152" cy="212"/>
            </a:xfrm>
            <a:prstGeom prst="rect">
              <a:avLst/>
            </a:prstGeom>
            <a:noFill/>
            <a:ln w="9525">
              <a:noFill/>
              <a:miter lim="800000"/>
              <a:headEnd/>
              <a:tailEnd/>
            </a:ln>
          </p:spPr>
          <p:txBody>
            <a:bodyPr>
              <a:spAutoFit/>
            </a:bodyPr>
            <a:lstStyle/>
            <a:p>
              <a:pPr>
                <a:spcBef>
                  <a:spcPct val="50000"/>
                </a:spcBef>
              </a:pPr>
              <a:r>
                <a:rPr lang="en-GB" sz="1600">
                  <a:latin typeface="Arial" charset="0"/>
                </a:rPr>
                <a:t>Margem de fase</a:t>
              </a:r>
            </a:p>
          </p:txBody>
        </p:sp>
        <p:sp>
          <p:nvSpPr>
            <p:cNvPr id="152586" name="Line 13"/>
            <p:cNvSpPr>
              <a:spLocks noChangeShapeType="1"/>
            </p:cNvSpPr>
            <p:nvPr/>
          </p:nvSpPr>
          <p:spPr bwMode="auto">
            <a:xfrm>
              <a:off x="2544" y="3250"/>
              <a:ext cx="1331" cy="82"/>
            </a:xfrm>
            <a:prstGeom prst="line">
              <a:avLst/>
            </a:prstGeom>
            <a:noFill/>
            <a:ln w="9525">
              <a:solidFill>
                <a:schemeClr val="tx1"/>
              </a:solidFill>
              <a:round/>
              <a:headEnd/>
              <a:tailEnd type="triangle" w="med" len="med"/>
            </a:ln>
          </p:spPr>
          <p:txBody>
            <a:bodyPr wrap="none"/>
            <a:lstStyle/>
            <a:p>
              <a:endParaRPr lang="pt-BR"/>
            </a:p>
          </p:txBody>
        </p:sp>
      </p:grpSp>
      <p:sp>
        <p:nvSpPr>
          <p:cNvPr id="152578" name="Rectangle 2"/>
          <p:cNvSpPr>
            <a:spLocks noChangeArrowheads="1"/>
          </p:cNvSpPr>
          <p:nvPr/>
        </p:nvSpPr>
        <p:spPr bwMode="auto">
          <a:xfrm>
            <a:off x="330200" y="228600"/>
            <a:ext cx="9328150" cy="838200"/>
          </a:xfrm>
          <a:prstGeom prst="rect">
            <a:avLst/>
          </a:prstGeom>
          <a:noFill/>
          <a:ln w="9525">
            <a:noFill/>
            <a:miter lim="800000"/>
            <a:headEnd/>
            <a:tailEnd/>
          </a:ln>
        </p:spPr>
        <p:txBody>
          <a:bodyPr anchor="ctr"/>
          <a:lstStyle/>
          <a:p>
            <a:pPr algn="ctr"/>
            <a:endParaRPr lang="pt-BR" sz="4000">
              <a:solidFill>
                <a:schemeClr val="tx2"/>
              </a:solidFill>
            </a:endParaRPr>
          </a:p>
        </p:txBody>
      </p:sp>
      <p:sp>
        <p:nvSpPr>
          <p:cNvPr id="152579" name="Rectangle 3"/>
          <p:cNvSpPr>
            <a:spLocks noChangeArrowheads="1"/>
          </p:cNvSpPr>
          <p:nvPr/>
        </p:nvSpPr>
        <p:spPr bwMode="auto">
          <a:xfrm>
            <a:off x="82550" y="1371600"/>
            <a:ext cx="4911725" cy="3200400"/>
          </a:xfrm>
          <a:prstGeom prst="rect">
            <a:avLst/>
          </a:prstGeom>
          <a:noFill/>
          <a:ln w="9525">
            <a:noFill/>
            <a:miter lim="800000"/>
            <a:headEnd/>
            <a:tailEnd/>
          </a:ln>
        </p:spPr>
        <p:txBody>
          <a:bodyPr/>
          <a:lstStyle/>
          <a:p>
            <a:pPr marL="342900" indent="-342900" algn="just">
              <a:spcBef>
                <a:spcPct val="20000"/>
              </a:spcBef>
              <a:buFontTx/>
              <a:buChar char="•"/>
            </a:pPr>
            <a:r>
              <a:rPr lang="pt-BR" sz="2000"/>
              <a:t>Pelo diagrama de Bode de </a:t>
            </a:r>
            <a:r>
              <a:rPr lang="pt-BR" sz="2000" i="1"/>
              <a:t>G</a:t>
            </a:r>
            <a:r>
              <a:rPr lang="pt-BR" sz="2000"/>
              <a:t>(</a:t>
            </a:r>
            <a:r>
              <a:rPr lang="pt-BR" sz="2000" i="1"/>
              <a:t>j</a:t>
            </a:r>
            <a:r>
              <a:rPr lang="pt-BR" sz="2000">
                <a:latin typeface="Symbol" pitchFamily="18" charset="2"/>
              </a:rPr>
              <a:t>w</a:t>
            </a:r>
            <a:r>
              <a:rPr lang="pt-BR" sz="2000"/>
              <a:t>)</a:t>
            </a:r>
            <a:r>
              <a:rPr lang="pt-BR" sz="2000" i="1"/>
              <a:t>H</a:t>
            </a:r>
            <a:r>
              <a:rPr lang="pt-BR" sz="2000"/>
              <a:t>(</a:t>
            </a:r>
            <a:r>
              <a:rPr lang="pt-BR" sz="2000" i="1"/>
              <a:t>j</a:t>
            </a:r>
            <a:r>
              <a:rPr lang="pt-BR" sz="2000">
                <a:latin typeface="Symbol" pitchFamily="18" charset="2"/>
              </a:rPr>
              <a:t>w</a:t>
            </a:r>
            <a:r>
              <a:rPr lang="pt-BR" sz="2000"/>
              <a:t>), pode-se analisar a estabilidade relativa de um sistema.</a:t>
            </a:r>
          </a:p>
          <a:p>
            <a:pPr marL="342900" indent="-342900" algn="just">
              <a:spcBef>
                <a:spcPct val="20000"/>
              </a:spcBef>
              <a:buFontTx/>
              <a:buChar char="•"/>
            </a:pPr>
            <a:r>
              <a:rPr lang="pt-BR" sz="2000"/>
              <a:t>Um sistema será estável se tiver </a:t>
            </a:r>
            <a:r>
              <a:rPr lang="pt-BR" sz="2000" i="1"/>
              <a:t>MF</a:t>
            </a:r>
            <a:r>
              <a:rPr lang="pt-BR" sz="2000"/>
              <a:t> e </a:t>
            </a:r>
            <a:r>
              <a:rPr lang="pt-BR" sz="2000" i="1"/>
              <a:t>MG</a:t>
            </a:r>
            <a:r>
              <a:rPr lang="pt-BR" sz="2000"/>
              <a:t> positivos.</a:t>
            </a:r>
          </a:p>
          <a:p>
            <a:pPr marL="342900" indent="-342900" algn="just">
              <a:spcBef>
                <a:spcPct val="20000"/>
              </a:spcBef>
              <a:buFontTx/>
              <a:buChar char="•"/>
            </a:pPr>
            <a:r>
              <a:rPr lang="pt-BR" sz="2000"/>
              <a:t>Em outras palavras, o ganho em dB do sistema deve ser &lt; 0 quando o ângulo de fase for </a:t>
            </a:r>
            <a:r>
              <a:rPr lang="pt-BR" sz="2000">
                <a:cs typeface="Times New Roman" pitchFamily="18" charset="0"/>
              </a:rPr>
              <a:t>–</a:t>
            </a:r>
            <a:r>
              <a:rPr lang="pt-BR" sz="2000"/>
              <a:t>180</a:t>
            </a:r>
            <a:r>
              <a:rPr lang="pt-BR" sz="2000" baseline="30000"/>
              <a:t>o</a:t>
            </a:r>
            <a:r>
              <a:rPr lang="pt-BR" sz="2000"/>
              <a:t>, e a fase do sistema deve ser &gt; </a:t>
            </a:r>
            <a:r>
              <a:rPr lang="pt-BR" sz="2000">
                <a:cs typeface="Times New Roman" pitchFamily="18" charset="0"/>
              </a:rPr>
              <a:t>–</a:t>
            </a:r>
            <a:r>
              <a:rPr lang="pt-BR" sz="2000"/>
              <a:t>180</a:t>
            </a:r>
            <a:r>
              <a:rPr lang="pt-BR" sz="2000" baseline="30000"/>
              <a:t>o</a:t>
            </a:r>
            <a:r>
              <a:rPr lang="pt-BR" sz="2000"/>
              <a:t> quando o ganho em dB for 0.</a:t>
            </a:r>
          </a:p>
        </p:txBody>
      </p:sp>
      <p:sp>
        <p:nvSpPr>
          <p:cNvPr id="152580" name="Rectangle 14"/>
          <p:cNvSpPr>
            <a:spLocks noChangeArrowheads="1"/>
          </p:cNvSpPr>
          <p:nvPr/>
        </p:nvSpPr>
        <p:spPr bwMode="auto">
          <a:xfrm>
            <a:off x="330200" y="6324600"/>
            <a:ext cx="9328150" cy="381000"/>
          </a:xfrm>
          <a:prstGeom prst="rect">
            <a:avLst/>
          </a:prstGeom>
          <a:noFill/>
          <a:ln w="9525">
            <a:noFill/>
            <a:miter lim="800000"/>
            <a:headEnd/>
            <a:tailEnd/>
          </a:ln>
        </p:spPr>
        <p:txBody>
          <a:bodyPr anchor="ctr"/>
          <a:lstStyle/>
          <a:p>
            <a:pPr algn="ctr"/>
            <a:r>
              <a:rPr lang="pt-BR" sz="1800">
                <a:solidFill>
                  <a:schemeClr val="tx2"/>
                </a:solidFill>
              </a:rPr>
              <a:t>Fonte da figura: </a:t>
            </a:r>
            <a:r>
              <a:rPr lang="pt-BR" sz="1800">
                <a:solidFill>
                  <a:schemeClr val="accent2"/>
                </a:solidFill>
              </a:rPr>
              <a:t>http://www.mech.soton.ac.uk/smv/me204/Lecture17/lecture17.ppt</a:t>
            </a:r>
            <a:r>
              <a:rPr lang="pt-BR" sz="1800">
                <a:solidFill>
                  <a:schemeClr val="tx2"/>
                </a:solidFill>
              </a:rPr>
              <a:t> </a:t>
            </a:r>
          </a:p>
        </p:txBody>
      </p:sp>
      <p:sp>
        <p:nvSpPr>
          <p:cNvPr id="152581" name="Título 15"/>
          <p:cNvSpPr>
            <a:spLocks noGrp="1"/>
          </p:cNvSpPr>
          <p:nvPr>
            <p:ph type="title"/>
          </p:nvPr>
        </p:nvSpPr>
        <p:spPr/>
        <p:txBody>
          <a:bodyPr/>
          <a:lstStyle/>
          <a:p>
            <a:r>
              <a:rPr lang="pt-BR"/>
              <a:t>Critério de estabilidade de Bode</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Picture 3"/>
          <p:cNvPicPr>
            <a:picLocks noChangeAspect="1" noChangeArrowheads="1"/>
          </p:cNvPicPr>
          <p:nvPr/>
        </p:nvPicPr>
        <p:blipFill>
          <a:blip r:embed="rId2"/>
          <a:srcRect l="3375" r="5624"/>
          <a:stretch>
            <a:fillRect/>
          </a:stretch>
        </p:blipFill>
        <p:spPr bwMode="auto">
          <a:xfrm>
            <a:off x="3759200" y="914400"/>
            <a:ext cx="5981700" cy="4549775"/>
          </a:xfrm>
          <a:prstGeom prst="rect">
            <a:avLst/>
          </a:prstGeom>
          <a:noFill/>
          <a:ln w="9525">
            <a:noFill/>
            <a:miter lim="800000"/>
            <a:headEnd/>
            <a:tailEnd/>
          </a:ln>
        </p:spPr>
      </p:pic>
      <p:sp>
        <p:nvSpPr>
          <p:cNvPr id="154626" name="Text Box 4"/>
          <p:cNvSpPr txBox="1">
            <a:spLocks noChangeArrowheads="1"/>
          </p:cNvSpPr>
          <p:nvPr/>
        </p:nvSpPr>
        <p:spPr bwMode="auto">
          <a:xfrm>
            <a:off x="247650" y="1752600"/>
            <a:ext cx="3467100" cy="1465263"/>
          </a:xfrm>
          <a:prstGeom prst="rect">
            <a:avLst/>
          </a:prstGeom>
          <a:noFill/>
          <a:ln w="9525">
            <a:noFill/>
            <a:miter lim="800000"/>
            <a:headEnd/>
            <a:tailEnd/>
          </a:ln>
        </p:spPr>
        <p:txBody>
          <a:bodyPr>
            <a:spAutoFit/>
          </a:bodyPr>
          <a:lstStyle/>
          <a:p>
            <a:pPr>
              <a:spcBef>
                <a:spcPct val="50000"/>
              </a:spcBef>
            </a:pPr>
            <a:r>
              <a:rPr lang="en-GB" sz="1800">
                <a:latin typeface="Arial" charset="0"/>
              </a:rPr>
              <a:t>Neste exemplo, o sistema em malha fechada com realimentação unitária negativa é instável </a:t>
            </a:r>
          </a:p>
          <a:p>
            <a:r>
              <a:rPr lang="en-GB" sz="1800">
                <a:latin typeface="Arial" charset="0"/>
              </a:rPr>
              <a:t>(por que?).</a:t>
            </a:r>
          </a:p>
        </p:txBody>
      </p:sp>
      <p:pic>
        <p:nvPicPr>
          <p:cNvPr id="154627" name="Picture 5"/>
          <p:cNvPicPr>
            <a:picLocks noChangeAspect="1" noChangeArrowheads="1"/>
          </p:cNvPicPr>
          <p:nvPr/>
        </p:nvPicPr>
        <p:blipFill>
          <a:blip r:embed="rId3"/>
          <a:srcRect l="19548" t="25430" r="34027" b="51097"/>
          <a:stretch>
            <a:fillRect/>
          </a:stretch>
        </p:blipFill>
        <p:spPr bwMode="auto">
          <a:xfrm>
            <a:off x="165100" y="5221288"/>
            <a:ext cx="4937125" cy="1408112"/>
          </a:xfrm>
          <a:prstGeom prst="rect">
            <a:avLst/>
          </a:prstGeom>
          <a:noFill/>
          <a:ln w="9525">
            <a:noFill/>
            <a:miter lim="800000"/>
            <a:headEnd/>
            <a:tailEnd/>
          </a:ln>
        </p:spPr>
      </p:pic>
      <p:sp>
        <p:nvSpPr>
          <p:cNvPr id="154628" name="Título 5"/>
          <p:cNvSpPr>
            <a:spLocks noGrp="1"/>
          </p:cNvSpPr>
          <p:nvPr>
            <p:ph type="title"/>
          </p:nvPr>
        </p:nvSpPr>
        <p:spPr/>
        <p:txBody>
          <a:bodyPr/>
          <a:lstStyle/>
          <a:p>
            <a:r>
              <a:rPr lang="pt-BR"/>
              <a:t>Critério de estabilidade de Bode</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330200" y="71438"/>
            <a:ext cx="9328150" cy="838200"/>
          </a:xfrm>
          <a:prstGeom prst="rect">
            <a:avLst/>
          </a:prstGeom>
          <a:noFill/>
          <a:ln w="9525">
            <a:noFill/>
            <a:miter lim="800000"/>
            <a:headEnd/>
            <a:tailEnd/>
          </a:ln>
        </p:spPr>
        <p:txBody>
          <a:bodyPr anchor="ctr"/>
          <a:lstStyle/>
          <a:p>
            <a:r>
              <a:rPr lang="pt-BR" b="1">
                <a:solidFill>
                  <a:srgbClr val="00326E"/>
                </a:solidFill>
                <a:latin typeface="Verdana" pitchFamily="34" charset="0"/>
              </a:rPr>
              <a:t>Critério de estabilidade de Bode</a:t>
            </a:r>
          </a:p>
        </p:txBody>
      </p:sp>
      <p:sp>
        <p:nvSpPr>
          <p:cNvPr id="1028" name="Text Box 4"/>
          <p:cNvSpPr txBox="1">
            <a:spLocks noChangeArrowheads="1"/>
          </p:cNvSpPr>
          <p:nvPr/>
        </p:nvSpPr>
        <p:spPr bwMode="auto">
          <a:xfrm>
            <a:off x="247650" y="1219200"/>
            <a:ext cx="9328150" cy="646113"/>
          </a:xfrm>
          <a:prstGeom prst="rect">
            <a:avLst/>
          </a:prstGeom>
          <a:noFill/>
          <a:ln w="9525">
            <a:noFill/>
            <a:miter lim="800000"/>
            <a:headEnd/>
            <a:tailEnd/>
          </a:ln>
        </p:spPr>
        <p:txBody>
          <a:bodyPr>
            <a:spAutoFit/>
          </a:bodyPr>
          <a:lstStyle/>
          <a:p>
            <a:pPr>
              <a:spcBef>
                <a:spcPct val="50000"/>
              </a:spcBef>
            </a:pPr>
            <a:r>
              <a:rPr lang="en-GB" sz="1800">
                <a:latin typeface="Arial" charset="0"/>
              </a:rPr>
              <a:t>Considere um processo com função de transferência Gp(s). Se for utilizado um controle proporcional, determine a estabilidade em malha fechada para 3 valores de Kc: 1, 4 e 20.</a:t>
            </a:r>
          </a:p>
        </p:txBody>
      </p:sp>
      <p:graphicFrame>
        <p:nvGraphicFramePr>
          <p:cNvPr id="1026" name="Object 6"/>
          <p:cNvGraphicFramePr>
            <a:graphicFrameLocks noChangeAspect="1"/>
          </p:cNvGraphicFramePr>
          <p:nvPr/>
        </p:nvGraphicFramePr>
        <p:xfrm>
          <a:off x="495300" y="2438400"/>
          <a:ext cx="2311400" cy="765175"/>
        </p:xfrm>
        <a:graphic>
          <a:graphicData uri="http://schemas.openxmlformats.org/presentationml/2006/ole">
            <mc:AlternateContent xmlns:mc="http://schemas.openxmlformats.org/markup-compatibility/2006">
              <mc:Choice xmlns:v="urn:schemas-microsoft-com:vml" Requires="v">
                <p:oleObj name="Equation" r:id="rId2" imgW="1168200" imgH="419040" progId="Equation.3">
                  <p:embed/>
                </p:oleObj>
              </mc:Choice>
              <mc:Fallback>
                <p:oleObj name="Equation" r:id="rId2" imgW="116820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438400"/>
                        <a:ext cx="23114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8"/>
          <p:cNvSpPr txBox="1">
            <a:spLocks noChangeArrowheads="1"/>
          </p:cNvSpPr>
          <p:nvPr/>
        </p:nvSpPr>
        <p:spPr bwMode="auto">
          <a:xfrm>
            <a:off x="247650" y="3505200"/>
            <a:ext cx="3136900" cy="915988"/>
          </a:xfrm>
          <a:prstGeom prst="rect">
            <a:avLst/>
          </a:prstGeom>
          <a:noFill/>
          <a:ln w="9525">
            <a:noFill/>
            <a:miter lim="800000"/>
            <a:headEnd/>
            <a:tailEnd/>
          </a:ln>
        </p:spPr>
        <p:txBody>
          <a:bodyPr>
            <a:spAutoFit/>
          </a:bodyPr>
          <a:lstStyle/>
          <a:p>
            <a:pPr>
              <a:spcBef>
                <a:spcPct val="50000"/>
              </a:spcBef>
            </a:pPr>
            <a:r>
              <a:rPr lang="en-GB" sz="1800">
                <a:latin typeface="Arial" charset="0"/>
              </a:rPr>
              <a:t>Observe que o gráfico da fase é o mesmo para os três casos (por que?).</a:t>
            </a:r>
          </a:p>
        </p:txBody>
      </p:sp>
      <p:sp>
        <p:nvSpPr>
          <p:cNvPr id="1030" name="Rectangle 21"/>
          <p:cNvSpPr>
            <a:spLocks noChangeArrowheads="1"/>
          </p:cNvSpPr>
          <p:nvPr/>
        </p:nvSpPr>
        <p:spPr bwMode="auto">
          <a:xfrm>
            <a:off x="842963" y="5595938"/>
            <a:ext cx="12700" cy="3175"/>
          </a:xfrm>
          <a:prstGeom prst="rect">
            <a:avLst/>
          </a:prstGeom>
          <a:solidFill>
            <a:srgbClr val="000000"/>
          </a:solidFill>
          <a:ln w="9525">
            <a:noFill/>
            <a:miter lim="800000"/>
            <a:headEnd/>
            <a:tailEnd/>
          </a:ln>
        </p:spPr>
        <p:txBody>
          <a:bodyPr/>
          <a:lstStyle/>
          <a:p>
            <a:endParaRPr lang="pt-BR"/>
          </a:p>
        </p:txBody>
      </p:sp>
      <p:sp>
        <p:nvSpPr>
          <p:cNvPr id="1031" name="Rectangle 26"/>
          <p:cNvSpPr>
            <a:spLocks noChangeArrowheads="1"/>
          </p:cNvSpPr>
          <p:nvPr/>
        </p:nvSpPr>
        <p:spPr bwMode="auto">
          <a:xfrm>
            <a:off x="1700213" y="5595938"/>
            <a:ext cx="12700" cy="3175"/>
          </a:xfrm>
          <a:prstGeom prst="rect">
            <a:avLst/>
          </a:prstGeom>
          <a:solidFill>
            <a:srgbClr val="000000"/>
          </a:solidFill>
          <a:ln w="9525">
            <a:noFill/>
            <a:miter lim="800000"/>
            <a:headEnd/>
            <a:tailEnd/>
          </a:ln>
        </p:spPr>
        <p:txBody>
          <a:bodyPr/>
          <a:lstStyle/>
          <a:p>
            <a:endParaRPr lang="pt-BR"/>
          </a:p>
        </p:txBody>
      </p:sp>
      <p:sp>
        <p:nvSpPr>
          <p:cNvPr id="1032" name="Rectangle 37"/>
          <p:cNvSpPr>
            <a:spLocks noChangeArrowheads="1"/>
          </p:cNvSpPr>
          <p:nvPr/>
        </p:nvSpPr>
        <p:spPr bwMode="auto">
          <a:xfrm>
            <a:off x="842963" y="5599113"/>
            <a:ext cx="12700" cy="222250"/>
          </a:xfrm>
          <a:prstGeom prst="rect">
            <a:avLst/>
          </a:prstGeom>
          <a:solidFill>
            <a:srgbClr val="000000"/>
          </a:solidFill>
          <a:ln w="9525">
            <a:noFill/>
            <a:miter lim="800000"/>
            <a:headEnd/>
            <a:tailEnd/>
          </a:ln>
        </p:spPr>
        <p:txBody>
          <a:bodyPr/>
          <a:lstStyle/>
          <a:p>
            <a:endParaRPr lang="pt-BR"/>
          </a:p>
        </p:txBody>
      </p:sp>
      <p:sp>
        <p:nvSpPr>
          <p:cNvPr id="1033" name="Rectangle 47"/>
          <p:cNvSpPr>
            <a:spLocks noChangeArrowheads="1"/>
          </p:cNvSpPr>
          <p:nvPr/>
        </p:nvSpPr>
        <p:spPr bwMode="auto">
          <a:xfrm>
            <a:off x="842963" y="5821363"/>
            <a:ext cx="12700" cy="11112"/>
          </a:xfrm>
          <a:prstGeom prst="rect">
            <a:avLst/>
          </a:prstGeom>
          <a:solidFill>
            <a:srgbClr val="000000"/>
          </a:solidFill>
          <a:ln w="9525">
            <a:noFill/>
            <a:miter lim="800000"/>
            <a:headEnd/>
            <a:tailEnd/>
          </a:ln>
        </p:spPr>
        <p:txBody>
          <a:bodyPr/>
          <a:lstStyle/>
          <a:p>
            <a:endParaRPr lang="pt-BR"/>
          </a:p>
        </p:txBody>
      </p:sp>
      <p:sp>
        <p:nvSpPr>
          <p:cNvPr id="1034" name="Rectangle 55"/>
          <p:cNvSpPr>
            <a:spLocks noChangeArrowheads="1"/>
          </p:cNvSpPr>
          <p:nvPr/>
        </p:nvSpPr>
        <p:spPr bwMode="auto">
          <a:xfrm>
            <a:off x="842963" y="5832475"/>
            <a:ext cx="12700" cy="215900"/>
          </a:xfrm>
          <a:prstGeom prst="rect">
            <a:avLst/>
          </a:prstGeom>
          <a:solidFill>
            <a:srgbClr val="000000"/>
          </a:solidFill>
          <a:ln w="9525">
            <a:noFill/>
            <a:miter lim="800000"/>
            <a:headEnd/>
            <a:tailEnd/>
          </a:ln>
        </p:spPr>
        <p:txBody>
          <a:bodyPr/>
          <a:lstStyle/>
          <a:p>
            <a:endParaRPr lang="pt-BR"/>
          </a:p>
        </p:txBody>
      </p:sp>
      <p:sp>
        <p:nvSpPr>
          <p:cNvPr id="1035" name="Rectangle 65"/>
          <p:cNvSpPr>
            <a:spLocks noChangeArrowheads="1"/>
          </p:cNvSpPr>
          <p:nvPr/>
        </p:nvSpPr>
        <p:spPr bwMode="auto">
          <a:xfrm>
            <a:off x="842963" y="6048375"/>
            <a:ext cx="12700" cy="12700"/>
          </a:xfrm>
          <a:prstGeom prst="rect">
            <a:avLst/>
          </a:prstGeom>
          <a:solidFill>
            <a:srgbClr val="000000"/>
          </a:solidFill>
          <a:ln w="9525">
            <a:noFill/>
            <a:miter lim="800000"/>
            <a:headEnd/>
            <a:tailEnd/>
          </a:ln>
        </p:spPr>
        <p:txBody>
          <a:bodyPr/>
          <a:lstStyle/>
          <a:p>
            <a:endParaRPr lang="pt-BR"/>
          </a:p>
        </p:txBody>
      </p:sp>
      <p:sp>
        <p:nvSpPr>
          <p:cNvPr id="1036" name="Rectangle 73"/>
          <p:cNvSpPr>
            <a:spLocks noChangeArrowheads="1"/>
          </p:cNvSpPr>
          <p:nvPr/>
        </p:nvSpPr>
        <p:spPr bwMode="auto">
          <a:xfrm>
            <a:off x="842963" y="6061075"/>
            <a:ext cx="12700" cy="215900"/>
          </a:xfrm>
          <a:prstGeom prst="rect">
            <a:avLst/>
          </a:prstGeom>
          <a:solidFill>
            <a:srgbClr val="000000"/>
          </a:solidFill>
          <a:ln w="9525">
            <a:noFill/>
            <a:miter lim="800000"/>
            <a:headEnd/>
            <a:tailEnd/>
          </a:ln>
        </p:spPr>
        <p:txBody>
          <a:bodyPr/>
          <a:lstStyle/>
          <a:p>
            <a:endParaRPr lang="pt-BR"/>
          </a:p>
        </p:txBody>
      </p:sp>
      <p:sp>
        <p:nvSpPr>
          <p:cNvPr id="1037" name="Rectangle 83"/>
          <p:cNvSpPr>
            <a:spLocks noChangeArrowheads="1"/>
          </p:cNvSpPr>
          <p:nvPr/>
        </p:nvSpPr>
        <p:spPr bwMode="auto">
          <a:xfrm>
            <a:off x="842963" y="6276975"/>
            <a:ext cx="12700" cy="11113"/>
          </a:xfrm>
          <a:prstGeom prst="rect">
            <a:avLst/>
          </a:prstGeom>
          <a:solidFill>
            <a:srgbClr val="000000"/>
          </a:solidFill>
          <a:ln w="9525">
            <a:noFill/>
            <a:miter lim="800000"/>
            <a:headEnd/>
            <a:tailEnd/>
          </a:ln>
        </p:spPr>
        <p:txBody>
          <a:bodyPr/>
          <a:lstStyle/>
          <a:p>
            <a:endParaRPr lang="pt-BR"/>
          </a:p>
        </p:txBody>
      </p:sp>
      <p:sp>
        <p:nvSpPr>
          <p:cNvPr id="1038" name="Rectangle 97"/>
          <p:cNvSpPr>
            <a:spLocks noChangeArrowheads="1"/>
          </p:cNvSpPr>
          <p:nvPr/>
        </p:nvSpPr>
        <p:spPr bwMode="auto">
          <a:xfrm>
            <a:off x="842963" y="6288088"/>
            <a:ext cx="12700" cy="217487"/>
          </a:xfrm>
          <a:prstGeom prst="rect">
            <a:avLst/>
          </a:prstGeom>
          <a:solidFill>
            <a:srgbClr val="000000"/>
          </a:solidFill>
          <a:ln w="9525">
            <a:noFill/>
            <a:miter lim="800000"/>
            <a:headEnd/>
            <a:tailEnd/>
          </a:ln>
        </p:spPr>
        <p:txBody>
          <a:bodyPr/>
          <a:lstStyle/>
          <a:p>
            <a:endParaRPr lang="pt-BR"/>
          </a:p>
        </p:txBody>
      </p:sp>
      <p:grpSp>
        <p:nvGrpSpPr>
          <p:cNvPr id="1039" name="Group 114"/>
          <p:cNvGrpSpPr>
            <a:grpSpLocks/>
          </p:cNvGrpSpPr>
          <p:nvPr/>
        </p:nvGrpSpPr>
        <p:grpSpPr bwMode="auto">
          <a:xfrm>
            <a:off x="284163" y="5562600"/>
            <a:ext cx="3513137" cy="976313"/>
            <a:chOff x="144" y="3504"/>
            <a:chExt cx="2043" cy="615"/>
          </a:xfrm>
        </p:grpSpPr>
        <p:sp>
          <p:nvSpPr>
            <p:cNvPr id="1041" name="Rectangle 10"/>
            <p:cNvSpPr>
              <a:spLocks noChangeArrowheads="1"/>
            </p:cNvSpPr>
            <p:nvPr/>
          </p:nvSpPr>
          <p:spPr bwMode="auto">
            <a:xfrm>
              <a:off x="208" y="3530"/>
              <a:ext cx="81" cy="145"/>
            </a:xfrm>
            <a:prstGeom prst="rect">
              <a:avLst/>
            </a:prstGeom>
            <a:noFill/>
            <a:ln w="9525">
              <a:noFill/>
              <a:miter lim="800000"/>
              <a:headEnd/>
              <a:tailEnd/>
            </a:ln>
          </p:spPr>
          <p:txBody>
            <a:bodyPr wrap="none" lIns="0" tIns="0" rIns="0" bIns="0">
              <a:spAutoFit/>
            </a:bodyPr>
            <a:lstStyle/>
            <a:p>
              <a:r>
                <a:rPr lang="pt-BR" sz="1500" b="1" i="1">
                  <a:solidFill>
                    <a:srgbClr val="000000"/>
                  </a:solidFill>
                  <a:latin typeface="Arial" charset="0"/>
                </a:rPr>
                <a:t>K</a:t>
              </a:r>
              <a:endParaRPr lang="pt-BR"/>
            </a:p>
          </p:txBody>
        </p:sp>
        <p:sp>
          <p:nvSpPr>
            <p:cNvPr id="1042" name="Rectangle 11"/>
            <p:cNvSpPr>
              <a:spLocks noChangeArrowheads="1"/>
            </p:cNvSpPr>
            <p:nvPr/>
          </p:nvSpPr>
          <p:spPr bwMode="auto">
            <a:xfrm>
              <a:off x="294" y="3582"/>
              <a:ext cx="54" cy="97"/>
            </a:xfrm>
            <a:prstGeom prst="rect">
              <a:avLst/>
            </a:prstGeom>
            <a:noFill/>
            <a:ln w="9525">
              <a:noFill/>
              <a:miter lim="800000"/>
              <a:headEnd/>
              <a:tailEnd/>
            </a:ln>
          </p:spPr>
          <p:txBody>
            <a:bodyPr wrap="none" lIns="0" tIns="0" rIns="0" bIns="0">
              <a:spAutoFit/>
            </a:bodyPr>
            <a:lstStyle/>
            <a:p>
              <a:r>
                <a:rPr lang="pt-BR" sz="1000" b="1" i="1">
                  <a:solidFill>
                    <a:srgbClr val="000000"/>
                  </a:solidFill>
                  <a:latin typeface="Arial" charset="0"/>
                </a:rPr>
                <a:t>C</a:t>
              </a:r>
              <a:endParaRPr lang="pt-BR"/>
            </a:p>
          </p:txBody>
        </p:sp>
        <p:sp>
          <p:nvSpPr>
            <p:cNvPr id="1043" name="Rectangle 12"/>
            <p:cNvSpPr>
              <a:spLocks noChangeArrowheads="1"/>
            </p:cNvSpPr>
            <p:nvPr/>
          </p:nvSpPr>
          <p:spPr bwMode="auto">
            <a:xfrm>
              <a:off x="548" y="3530"/>
              <a:ext cx="404" cy="145"/>
            </a:xfrm>
            <a:prstGeom prst="rect">
              <a:avLst/>
            </a:prstGeom>
            <a:noFill/>
            <a:ln w="9525">
              <a:noFill/>
              <a:miter lim="800000"/>
              <a:headEnd/>
              <a:tailEnd/>
            </a:ln>
          </p:spPr>
          <p:txBody>
            <a:bodyPr wrap="none" lIns="0" tIns="0" rIns="0" bIns="0">
              <a:spAutoFit/>
            </a:bodyPr>
            <a:lstStyle/>
            <a:p>
              <a:r>
                <a:rPr lang="pt-BR" sz="1500" b="1" i="1">
                  <a:solidFill>
                    <a:srgbClr val="000000"/>
                  </a:solidFill>
                  <a:latin typeface="Arial" charset="0"/>
                </a:rPr>
                <a:t>MG</a:t>
              </a:r>
              <a:r>
                <a:rPr lang="pt-BR" sz="1500" b="1">
                  <a:solidFill>
                    <a:srgbClr val="000000"/>
                  </a:solidFill>
                  <a:latin typeface="Arial" charset="0"/>
                </a:rPr>
                <a:t>(</a:t>
              </a:r>
              <a:r>
                <a:rPr lang="pt-BR" sz="1500" b="1" i="1">
                  <a:solidFill>
                    <a:srgbClr val="000000"/>
                  </a:solidFill>
                  <a:latin typeface="Arial" charset="0"/>
                </a:rPr>
                <a:t>dB</a:t>
              </a:r>
              <a:r>
                <a:rPr lang="pt-BR" sz="1500" b="1">
                  <a:solidFill>
                    <a:srgbClr val="000000"/>
                  </a:solidFill>
                  <a:latin typeface="Arial" charset="0"/>
                </a:rPr>
                <a:t>)</a:t>
              </a:r>
              <a:endParaRPr lang="pt-BR"/>
            </a:p>
          </p:txBody>
        </p:sp>
        <p:sp>
          <p:nvSpPr>
            <p:cNvPr id="1044" name="Rectangle 14"/>
            <p:cNvSpPr>
              <a:spLocks noChangeArrowheads="1"/>
            </p:cNvSpPr>
            <p:nvPr/>
          </p:nvSpPr>
          <p:spPr bwMode="auto">
            <a:xfrm>
              <a:off x="1046" y="3530"/>
              <a:ext cx="460" cy="145"/>
            </a:xfrm>
            <a:prstGeom prst="rect">
              <a:avLst/>
            </a:prstGeom>
            <a:noFill/>
            <a:ln w="9525">
              <a:noFill/>
              <a:miter lim="800000"/>
              <a:headEnd/>
              <a:tailEnd/>
            </a:ln>
          </p:spPr>
          <p:txBody>
            <a:bodyPr wrap="none" lIns="0" tIns="0" rIns="0" bIns="0">
              <a:spAutoFit/>
            </a:bodyPr>
            <a:lstStyle/>
            <a:p>
              <a:r>
                <a:rPr lang="pt-BR" sz="1500" b="1">
                  <a:solidFill>
                    <a:srgbClr val="000000"/>
                  </a:solidFill>
                  <a:latin typeface="Arial" charset="0"/>
                </a:rPr>
                <a:t>Estável?</a:t>
              </a:r>
              <a:endParaRPr lang="pt-BR"/>
            </a:p>
          </p:txBody>
        </p:sp>
        <p:sp>
          <p:nvSpPr>
            <p:cNvPr id="1045" name="Rectangle 15"/>
            <p:cNvSpPr>
              <a:spLocks noChangeArrowheads="1"/>
            </p:cNvSpPr>
            <p:nvPr/>
          </p:nvSpPr>
          <p:spPr bwMode="auto">
            <a:xfrm>
              <a:off x="144" y="3504"/>
              <a:ext cx="7" cy="23"/>
            </a:xfrm>
            <a:prstGeom prst="rect">
              <a:avLst/>
            </a:prstGeom>
            <a:solidFill>
              <a:srgbClr val="000000"/>
            </a:solidFill>
            <a:ln w="9525">
              <a:noFill/>
              <a:miter lim="800000"/>
              <a:headEnd/>
              <a:tailEnd/>
            </a:ln>
          </p:spPr>
          <p:txBody>
            <a:bodyPr/>
            <a:lstStyle/>
            <a:p>
              <a:endParaRPr lang="pt-BR"/>
            </a:p>
          </p:txBody>
        </p:sp>
        <p:sp>
          <p:nvSpPr>
            <p:cNvPr id="1046" name="Rectangle 16"/>
            <p:cNvSpPr>
              <a:spLocks noChangeArrowheads="1"/>
            </p:cNvSpPr>
            <p:nvPr/>
          </p:nvSpPr>
          <p:spPr bwMode="auto">
            <a:xfrm>
              <a:off x="144" y="3504"/>
              <a:ext cx="21" cy="7"/>
            </a:xfrm>
            <a:prstGeom prst="rect">
              <a:avLst/>
            </a:prstGeom>
            <a:solidFill>
              <a:srgbClr val="000000"/>
            </a:solidFill>
            <a:ln w="9525">
              <a:noFill/>
              <a:miter lim="800000"/>
              <a:headEnd/>
              <a:tailEnd/>
            </a:ln>
          </p:spPr>
          <p:txBody>
            <a:bodyPr/>
            <a:lstStyle/>
            <a:p>
              <a:endParaRPr lang="pt-BR"/>
            </a:p>
          </p:txBody>
        </p:sp>
        <p:sp>
          <p:nvSpPr>
            <p:cNvPr id="1047" name="Rectangle 17"/>
            <p:cNvSpPr>
              <a:spLocks noChangeArrowheads="1"/>
            </p:cNvSpPr>
            <p:nvPr/>
          </p:nvSpPr>
          <p:spPr bwMode="auto">
            <a:xfrm>
              <a:off x="158" y="3518"/>
              <a:ext cx="7" cy="9"/>
            </a:xfrm>
            <a:prstGeom prst="rect">
              <a:avLst/>
            </a:prstGeom>
            <a:solidFill>
              <a:srgbClr val="000000"/>
            </a:solidFill>
            <a:ln w="9525">
              <a:noFill/>
              <a:miter lim="800000"/>
              <a:headEnd/>
              <a:tailEnd/>
            </a:ln>
          </p:spPr>
          <p:txBody>
            <a:bodyPr/>
            <a:lstStyle/>
            <a:p>
              <a:endParaRPr lang="pt-BR"/>
            </a:p>
          </p:txBody>
        </p:sp>
        <p:sp>
          <p:nvSpPr>
            <p:cNvPr id="1048" name="Rectangle 18"/>
            <p:cNvSpPr>
              <a:spLocks noChangeArrowheads="1"/>
            </p:cNvSpPr>
            <p:nvPr/>
          </p:nvSpPr>
          <p:spPr bwMode="auto">
            <a:xfrm>
              <a:off x="158" y="3518"/>
              <a:ext cx="7" cy="7"/>
            </a:xfrm>
            <a:prstGeom prst="rect">
              <a:avLst/>
            </a:prstGeom>
            <a:solidFill>
              <a:srgbClr val="000000"/>
            </a:solidFill>
            <a:ln w="9525">
              <a:noFill/>
              <a:miter lim="800000"/>
              <a:headEnd/>
              <a:tailEnd/>
            </a:ln>
          </p:spPr>
          <p:txBody>
            <a:bodyPr/>
            <a:lstStyle/>
            <a:p>
              <a:endParaRPr lang="pt-BR"/>
            </a:p>
          </p:txBody>
        </p:sp>
        <p:sp>
          <p:nvSpPr>
            <p:cNvPr id="1049" name="Rectangle 19"/>
            <p:cNvSpPr>
              <a:spLocks noChangeArrowheads="1"/>
            </p:cNvSpPr>
            <p:nvPr/>
          </p:nvSpPr>
          <p:spPr bwMode="auto">
            <a:xfrm>
              <a:off x="165" y="3504"/>
              <a:ext cx="325" cy="7"/>
            </a:xfrm>
            <a:prstGeom prst="rect">
              <a:avLst/>
            </a:prstGeom>
            <a:solidFill>
              <a:srgbClr val="000000"/>
            </a:solidFill>
            <a:ln w="9525">
              <a:noFill/>
              <a:miter lim="800000"/>
              <a:headEnd/>
              <a:tailEnd/>
            </a:ln>
          </p:spPr>
          <p:txBody>
            <a:bodyPr/>
            <a:lstStyle/>
            <a:p>
              <a:endParaRPr lang="pt-BR"/>
            </a:p>
          </p:txBody>
        </p:sp>
        <p:sp>
          <p:nvSpPr>
            <p:cNvPr id="1050" name="Rectangle 20"/>
            <p:cNvSpPr>
              <a:spLocks noChangeArrowheads="1"/>
            </p:cNvSpPr>
            <p:nvPr/>
          </p:nvSpPr>
          <p:spPr bwMode="auto">
            <a:xfrm>
              <a:off x="165" y="3518"/>
              <a:ext cx="325" cy="7"/>
            </a:xfrm>
            <a:prstGeom prst="rect">
              <a:avLst/>
            </a:prstGeom>
            <a:solidFill>
              <a:srgbClr val="000000"/>
            </a:solidFill>
            <a:ln w="9525">
              <a:noFill/>
              <a:miter lim="800000"/>
              <a:headEnd/>
              <a:tailEnd/>
            </a:ln>
          </p:spPr>
          <p:txBody>
            <a:bodyPr/>
            <a:lstStyle/>
            <a:p>
              <a:endParaRPr lang="pt-BR"/>
            </a:p>
          </p:txBody>
        </p:sp>
        <p:sp>
          <p:nvSpPr>
            <p:cNvPr id="1051" name="Rectangle 22"/>
            <p:cNvSpPr>
              <a:spLocks noChangeArrowheads="1"/>
            </p:cNvSpPr>
            <p:nvPr/>
          </p:nvSpPr>
          <p:spPr bwMode="auto">
            <a:xfrm>
              <a:off x="490" y="3504"/>
              <a:ext cx="22" cy="7"/>
            </a:xfrm>
            <a:prstGeom prst="rect">
              <a:avLst/>
            </a:prstGeom>
            <a:solidFill>
              <a:srgbClr val="000000"/>
            </a:solidFill>
            <a:ln w="9525">
              <a:noFill/>
              <a:miter lim="800000"/>
              <a:headEnd/>
              <a:tailEnd/>
            </a:ln>
          </p:spPr>
          <p:txBody>
            <a:bodyPr/>
            <a:lstStyle/>
            <a:p>
              <a:endParaRPr lang="pt-BR"/>
            </a:p>
          </p:txBody>
        </p:sp>
        <p:sp>
          <p:nvSpPr>
            <p:cNvPr id="1052" name="Rectangle 23"/>
            <p:cNvSpPr>
              <a:spLocks noChangeArrowheads="1"/>
            </p:cNvSpPr>
            <p:nvPr/>
          </p:nvSpPr>
          <p:spPr bwMode="auto">
            <a:xfrm>
              <a:off x="490" y="3518"/>
              <a:ext cx="22" cy="7"/>
            </a:xfrm>
            <a:prstGeom prst="rect">
              <a:avLst/>
            </a:prstGeom>
            <a:solidFill>
              <a:srgbClr val="000000"/>
            </a:solidFill>
            <a:ln w="9525">
              <a:noFill/>
              <a:miter lim="800000"/>
              <a:headEnd/>
              <a:tailEnd/>
            </a:ln>
          </p:spPr>
          <p:txBody>
            <a:bodyPr/>
            <a:lstStyle/>
            <a:p>
              <a:endParaRPr lang="pt-BR"/>
            </a:p>
          </p:txBody>
        </p:sp>
        <p:sp>
          <p:nvSpPr>
            <p:cNvPr id="1053" name="Rectangle 24"/>
            <p:cNvSpPr>
              <a:spLocks noChangeArrowheads="1"/>
            </p:cNvSpPr>
            <p:nvPr/>
          </p:nvSpPr>
          <p:spPr bwMode="auto">
            <a:xfrm>
              <a:off x="512" y="3504"/>
              <a:ext cx="477" cy="7"/>
            </a:xfrm>
            <a:prstGeom prst="rect">
              <a:avLst/>
            </a:prstGeom>
            <a:solidFill>
              <a:srgbClr val="000000"/>
            </a:solidFill>
            <a:ln w="9525">
              <a:noFill/>
              <a:miter lim="800000"/>
              <a:headEnd/>
              <a:tailEnd/>
            </a:ln>
          </p:spPr>
          <p:txBody>
            <a:bodyPr/>
            <a:lstStyle/>
            <a:p>
              <a:endParaRPr lang="pt-BR"/>
            </a:p>
          </p:txBody>
        </p:sp>
        <p:sp>
          <p:nvSpPr>
            <p:cNvPr id="1054" name="Rectangle 25"/>
            <p:cNvSpPr>
              <a:spLocks noChangeArrowheads="1"/>
            </p:cNvSpPr>
            <p:nvPr/>
          </p:nvSpPr>
          <p:spPr bwMode="auto">
            <a:xfrm>
              <a:off x="512" y="3518"/>
              <a:ext cx="477" cy="7"/>
            </a:xfrm>
            <a:prstGeom prst="rect">
              <a:avLst/>
            </a:prstGeom>
            <a:solidFill>
              <a:srgbClr val="000000"/>
            </a:solidFill>
            <a:ln w="9525">
              <a:noFill/>
              <a:miter lim="800000"/>
              <a:headEnd/>
              <a:tailEnd/>
            </a:ln>
          </p:spPr>
          <p:txBody>
            <a:bodyPr/>
            <a:lstStyle/>
            <a:p>
              <a:endParaRPr lang="pt-BR"/>
            </a:p>
          </p:txBody>
        </p:sp>
        <p:sp>
          <p:nvSpPr>
            <p:cNvPr id="1055" name="Rectangle 27"/>
            <p:cNvSpPr>
              <a:spLocks noChangeArrowheads="1"/>
            </p:cNvSpPr>
            <p:nvPr/>
          </p:nvSpPr>
          <p:spPr bwMode="auto">
            <a:xfrm>
              <a:off x="989" y="3504"/>
              <a:ext cx="22" cy="7"/>
            </a:xfrm>
            <a:prstGeom prst="rect">
              <a:avLst/>
            </a:prstGeom>
            <a:solidFill>
              <a:srgbClr val="000000"/>
            </a:solidFill>
            <a:ln w="9525">
              <a:noFill/>
              <a:miter lim="800000"/>
              <a:headEnd/>
              <a:tailEnd/>
            </a:ln>
          </p:spPr>
          <p:txBody>
            <a:bodyPr/>
            <a:lstStyle/>
            <a:p>
              <a:endParaRPr lang="pt-BR"/>
            </a:p>
          </p:txBody>
        </p:sp>
        <p:sp>
          <p:nvSpPr>
            <p:cNvPr id="1056" name="Rectangle 28"/>
            <p:cNvSpPr>
              <a:spLocks noChangeArrowheads="1"/>
            </p:cNvSpPr>
            <p:nvPr/>
          </p:nvSpPr>
          <p:spPr bwMode="auto">
            <a:xfrm>
              <a:off x="989" y="3518"/>
              <a:ext cx="22" cy="7"/>
            </a:xfrm>
            <a:prstGeom prst="rect">
              <a:avLst/>
            </a:prstGeom>
            <a:solidFill>
              <a:srgbClr val="000000"/>
            </a:solidFill>
            <a:ln w="9525">
              <a:noFill/>
              <a:miter lim="800000"/>
              <a:headEnd/>
              <a:tailEnd/>
            </a:ln>
          </p:spPr>
          <p:txBody>
            <a:bodyPr/>
            <a:lstStyle/>
            <a:p>
              <a:endParaRPr lang="pt-BR"/>
            </a:p>
          </p:txBody>
        </p:sp>
        <p:sp>
          <p:nvSpPr>
            <p:cNvPr id="1057" name="Rectangle 29"/>
            <p:cNvSpPr>
              <a:spLocks noChangeArrowheads="1"/>
            </p:cNvSpPr>
            <p:nvPr/>
          </p:nvSpPr>
          <p:spPr bwMode="auto">
            <a:xfrm>
              <a:off x="1011" y="3504"/>
              <a:ext cx="1154" cy="7"/>
            </a:xfrm>
            <a:prstGeom prst="rect">
              <a:avLst/>
            </a:prstGeom>
            <a:solidFill>
              <a:srgbClr val="000000"/>
            </a:solidFill>
            <a:ln w="9525">
              <a:noFill/>
              <a:miter lim="800000"/>
              <a:headEnd/>
              <a:tailEnd/>
            </a:ln>
          </p:spPr>
          <p:txBody>
            <a:bodyPr/>
            <a:lstStyle/>
            <a:p>
              <a:endParaRPr lang="pt-BR"/>
            </a:p>
          </p:txBody>
        </p:sp>
        <p:sp>
          <p:nvSpPr>
            <p:cNvPr id="1058" name="Rectangle 30"/>
            <p:cNvSpPr>
              <a:spLocks noChangeArrowheads="1"/>
            </p:cNvSpPr>
            <p:nvPr/>
          </p:nvSpPr>
          <p:spPr bwMode="auto">
            <a:xfrm>
              <a:off x="1011" y="3518"/>
              <a:ext cx="1154" cy="7"/>
            </a:xfrm>
            <a:prstGeom prst="rect">
              <a:avLst/>
            </a:prstGeom>
            <a:solidFill>
              <a:srgbClr val="000000"/>
            </a:solidFill>
            <a:ln w="9525">
              <a:noFill/>
              <a:miter lim="800000"/>
              <a:headEnd/>
              <a:tailEnd/>
            </a:ln>
          </p:spPr>
          <p:txBody>
            <a:bodyPr/>
            <a:lstStyle/>
            <a:p>
              <a:endParaRPr lang="pt-BR"/>
            </a:p>
          </p:txBody>
        </p:sp>
        <p:sp>
          <p:nvSpPr>
            <p:cNvPr id="1059" name="Rectangle 31"/>
            <p:cNvSpPr>
              <a:spLocks noChangeArrowheads="1"/>
            </p:cNvSpPr>
            <p:nvPr/>
          </p:nvSpPr>
          <p:spPr bwMode="auto">
            <a:xfrm>
              <a:off x="2180" y="3504"/>
              <a:ext cx="7" cy="23"/>
            </a:xfrm>
            <a:prstGeom prst="rect">
              <a:avLst/>
            </a:prstGeom>
            <a:solidFill>
              <a:srgbClr val="000000"/>
            </a:solidFill>
            <a:ln w="9525">
              <a:noFill/>
              <a:miter lim="800000"/>
              <a:headEnd/>
              <a:tailEnd/>
            </a:ln>
          </p:spPr>
          <p:txBody>
            <a:bodyPr/>
            <a:lstStyle/>
            <a:p>
              <a:endParaRPr lang="pt-BR"/>
            </a:p>
          </p:txBody>
        </p:sp>
        <p:sp>
          <p:nvSpPr>
            <p:cNvPr id="1060" name="Rectangle 32"/>
            <p:cNvSpPr>
              <a:spLocks noChangeArrowheads="1"/>
            </p:cNvSpPr>
            <p:nvPr/>
          </p:nvSpPr>
          <p:spPr bwMode="auto">
            <a:xfrm>
              <a:off x="2165" y="3504"/>
              <a:ext cx="22" cy="7"/>
            </a:xfrm>
            <a:prstGeom prst="rect">
              <a:avLst/>
            </a:prstGeom>
            <a:solidFill>
              <a:srgbClr val="000000"/>
            </a:solidFill>
            <a:ln w="9525">
              <a:noFill/>
              <a:miter lim="800000"/>
              <a:headEnd/>
              <a:tailEnd/>
            </a:ln>
          </p:spPr>
          <p:txBody>
            <a:bodyPr/>
            <a:lstStyle/>
            <a:p>
              <a:endParaRPr lang="pt-BR"/>
            </a:p>
          </p:txBody>
        </p:sp>
        <p:sp>
          <p:nvSpPr>
            <p:cNvPr id="1061" name="Rectangle 33"/>
            <p:cNvSpPr>
              <a:spLocks noChangeArrowheads="1"/>
            </p:cNvSpPr>
            <p:nvPr/>
          </p:nvSpPr>
          <p:spPr bwMode="auto">
            <a:xfrm>
              <a:off x="2165" y="3518"/>
              <a:ext cx="7" cy="9"/>
            </a:xfrm>
            <a:prstGeom prst="rect">
              <a:avLst/>
            </a:prstGeom>
            <a:solidFill>
              <a:srgbClr val="000000"/>
            </a:solidFill>
            <a:ln w="9525">
              <a:noFill/>
              <a:miter lim="800000"/>
              <a:headEnd/>
              <a:tailEnd/>
            </a:ln>
          </p:spPr>
          <p:txBody>
            <a:bodyPr/>
            <a:lstStyle/>
            <a:p>
              <a:endParaRPr lang="pt-BR"/>
            </a:p>
          </p:txBody>
        </p:sp>
        <p:sp>
          <p:nvSpPr>
            <p:cNvPr id="1062" name="Rectangle 34"/>
            <p:cNvSpPr>
              <a:spLocks noChangeArrowheads="1"/>
            </p:cNvSpPr>
            <p:nvPr/>
          </p:nvSpPr>
          <p:spPr bwMode="auto">
            <a:xfrm>
              <a:off x="2165" y="3518"/>
              <a:ext cx="7" cy="7"/>
            </a:xfrm>
            <a:prstGeom prst="rect">
              <a:avLst/>
            </a:prstGeom>
            <a:solidFill>
              <a:srgbClr val="000000"/>
            </a:solidFill>
            <a:ln w="9525">
              <a:noFill/>
              <a:miter lim="800000"/>
              <a:headEnd/>
              <a:tailEnd/>
            </a:ln>
          </p:spPr>
          <p:txBody>
            <a:bodyPr/>
            <a:lstStyle/>
            <a:p>
              <a:endParaRPr lang="pt-BR"/>
            </a:p>
          </p:txBody>
        </p:sp>
        <p:sp>
          <p:nvSpPr>
            <p:cNvPr id="1063" name="Rectangle 35"/>
            <p:cNvSpPr>
              <a:spLocks noChangeArrowheads="1"/>
            </p:cNvSpPr>
            <p:nvPr/>
          </p:nvSpPr>
          <p:spPr bwMode="auto">
            <a:xfrm>
              <a:off x="144" y="3527"/>
              <a:ext cx="7" cy="140"/>
            </a:xfrm>
            <a:prstGeom prst="rect">
              <a:avLst/>
            </a:prstGeom>
            <a:solidFill>
              <a:srgbClr val="000000"/>
            </a:solidFill>
            <a:ln w="9525">
              <a:noFill/>
              <a:miter lim="800000"/>
              <a:headEnd/>
              <a:tailEnd/>
            </a:ln>
          </p:spPr>
          <p:txBody>
            <a:bodyPr/>
            <a:lstStyle/>
            <a:p>
              <a:endParaRPr lang="pt-BR"/>
            </a:p>
          </p:txBody>
        </p:sp>
        <p:sp>
          <p:nvSpPr>
            <p:cNvPr id="1064" name="Rectangle 36"/>
            <p:cNvSpPr>
              <a:spLocks noChangeArrowheads="1"/>
            </p:cNvSpPr>
            <p:nvPr/>
          </p:nvSpPr>
          <p:spPr bwMode="auto">
            <a:xfrm>
              <a:off x="158" y="3527"/>
              <a:ext cx="7" cy="140"/>
            </a:xfrm>
            <a:prstGeom prst="rect">
              <a:avLst/>
            </a:prstGeom>
            <a:solidFill>
              <a:srgbClr val="000000"/>
            </a:solidFill>
            <a:ln w="9525">
              <a:noFill/>
              <a:miter lim="800000"/>
              <a:headEnd/>
              <a:tailEnd/>
            </a:ln>
          </p:spPr>
          <p:txBody>
            <a:bodyPr/>
            <a:lstStyle/>
            <a:p>
              <a:endParaRPr lang="pt-BR"/>
            </a:p>
          </p:txBody>
        </p:sp>
        <p:sp>
          <p:nvSpPr>
            <p:cNvPr id="1065" name="Rectangle 38"/>
            <p:cNvSpPr>
              <a:spLocks noChangeArrowheads="1"/>
            </p:cNvSpPr>
            <p:nvPr/>
          </p:nvSpPr>
          <p:spPr bwMode="auto">
            <a:xfrm>
              <a:off x="989" y="3527"/>
              <a:ext cx="7" cy="140"/>
            </a:xfrm>
            <a:prstGeom prst="rect">
              <a:avLst/>
            </a:prstGeom>
            <a:solidFill>
              <a:srgbClr val="000000"/>
            </a:solidFill>
            <a:ln w="9525">
              <a:noFill/>
              <a:miter lim="800000"/>
              <a:headEnd/>
              <a:tailEnd/>
            </a:ln>
          </p:spPr>
          <p:txBody>
            <a:bodyPr/>
            <a:lstStyle/>
            <a:p>
              <a:endParaRPr lang="pt-BR"/>
            </a:p>
          </p:txBody>
        </p:sp>
        <p:sp>
          <p:nvSpPr>
            <p:cNvPr id="1066" name="Rectangle 39"/>
            <p:cNvSpPr>
              <a:spLocks noChangeArrowheads="1"/>
            </p:cNvSpPr>
            <p:nvPr/>
          </p:nvSpPr>
          <p:spPr bwMode="auto">
            <a:xfrm>
              <a:off x="2165" y="3527"/>
              <a:ext cx="7" cy="140"/>
            </a:xfrm>
            <a:prstGeom prst="rect">
              <a:avLst/>
            </a:prstGeom>
            <a:solidFill>
              <a:srgbClr val="000000"/>
            </a:solidFill>
            <a:ln w="9525">
              <a:noFill/>
              <a:miter lim="800000"/>
              <a:headEnd/>
              <a:tailEnd/>
            </a:ln>
          </p:spPr>
          <p:txBody>
            <a:bodyPr/>
            <a:lstStyle/>
            <a:p>
              <a:endParaRPr lang="pt-BR"/>
            </a:p>
          </p:txBody>
        </p:sp>
        <p:sp>
          <p:nvSpPr>
            <p:cNvPr id="1067" name="Rectangle 40"/>
            <p:cNvSpPr>
              <a:spLocks noChangeArrowheads="1"/>
            </p:cNvSpPr>
            <p:nvPr/>
          </p:nvSpPr>
          <p:spPr bwMode="auto">
            <a:xfrm>
              <a:off x="2180" y="3527"/>
              <a:ext cx="7" cy="140"/>
            </a:xfrm>
            <a:prstGeom prst="rect">
              <a:avLst/>
            </a:prstGeom>
            <a:solidFill>
              <a:srgbClr val="000000"/>
            </a:solidFill>
            <a:ln w="9525">
              <a:noFill/>
              <a:miter lim="800000"/>
              <a:headEnd/>
              <a:tailEnd/>
            </a:ln>
          </p:spPr>
          <p:txBody>
            <a:bodyPr/>
            <a:lstStyle/>
            <a:p>
              <a:endParaRPr lang="pt-BR"/>
            </a:p>
          </p:txBody>
        </p:sp>
        <p:sp>
          <p:nvSpPr>
            <p:cNvPr id="1068" name="Rectangle 41"/>
            <p:cNvSpPr>
              <a:spLocks noChangeArrowheads="1"/>
            </p:cNvSpPr>
            <p:nvPr/>
          </p:nvSpPr>
          <p:spPr bwMode="auto">
            <a:xfrm>
              <a:off x="208" y="3677"/>
              <a:ext cx="62" cy="145"/>
            </a:xfrm>
            <a:prstGeom prst="rect">
              <a:avLst/>
            </a:prstGeom>
            <a:noFill/>
            <a:ln w="9525">
              <a:noFill/>
              <a:miter lim="800000"/>
              <a:headEnd/>
              <a:tailEnd/>
            </a:ln>
          </p:spPr>
          <p:txBody>
            <a:bodyPr wrap="none" lIns="0" tIns="0" rIns="0" bIns="0">
              <a:spAutoFit/>
            </a:bodyPr>
            <a:lstStyle/>
            <a:p>
              <a:r>
                <a:rPr lang="pt-BR" sz="1500">
                  <a:solidFill>
                    <a:srgbClr val="000000"/>
                  </a:solidFill>
                  <a:latin typeface="Arial" charset="0"/>
                </a:rPr>
                <a:t>1</a:t>
              </a:r>
              <a:endParaRPr lang="pt-BR"/>
            </a:p>
          </p:txBody>
        </p:sp>
        <p:sp>
          <p:nvSpPr>
            <p:cNvPr id="1069" name="Rectangle 42"/>
            <p:cNvSpPr>
              <a:spLocks noChangeArrowheads="1"/>
            </p:cNvSpPr>
            <p:nvPr/>
          </p:nvSpPr>
          <p:spPr bwMode="auto">
            <a:xfrm>
              <a:off x="548" y="3677"/>
              <a:ext cx="190" cy="145"/>
            </a:xfrm>
            <a:prstGeom prst="rect">
              <a:avLst/>
            </a:prstGeom>
            <a:noFill/>
            <a:ln w="9525">
              <a:noFill/>
              <a:miter lim="800000"/>
              <a:headEnd/>
              <a:tailEnd/>
            </a:ln>
          </p:spPr>
          <p:txBody>
            <a:bodyPr wrap="none" lIns="0" tIns="0" rIns="0" bIns="0">
              <a:spAutoFit/>
            </a:bodyPr>
            <a:lstStyle/>
            <a:p>
              <a:r>
                <a:rPr lang="pt-BR" sz="1500">
                  <a:solidFill>
                    <a:srgbClr val="000000"/>
                  </a:solidFill>
                  <a:latin typeface="Arial" charset="0"/>
                </a:rPr>
                <a:t>+12</a:t>
              </a:r>
              <a:endParaRPr lang="pt-BR"/>
            </a:p>
          </p:txBody>
        </p:sp>
        <p:sp>
          <p:nvSpPr>
            <p:cNvPr id="1070" name="Rectangle 43"/>
            <p:cNvSpPr>
              <a:spLocks noChangeArrowheads="1"/>
            </p:cNvSpPr>
            <p:nvPr/>
          </p:nvSpPr>
          <p:spPr bwMode="auto">
            <a:xfrm>
              <a:off x="1008" y="3677"/>
              <a:ext cx="193" cy="145"/>
            </a:xfrm>
            <a:prstGeom prst="rect">
              <a:avLst/>
            </a:prstGeom>
            <a:noFill/>
            <a:ln w="9525">
              <a:noFill/>
              <a:miter lim="800000"/>
              <a:headEnd/>
              <a:tailEnd/>
            </a:ln>
          </p:spPr>
          <p:txBody>
            <a:bodyPr wrap="none" lIns="0" tIns="0" rIns="0" bIns="0">
              <a:spAutoFit/>
            </a:bodyPr>
            <a:lstStyle/>
            <a:p>
              <a:r>
                <a:rPr lang="pt-BR" sz="1500">
                  <a:solidFill>
                    <a:srgbClr val="000000"/>
                  </a:solidFill>
                  <a:latin typeface="Arial" charset="0"/>
                </a:rPr>
                <a:t>Sim</a:t>
              </a:r>
              <a:endParaRPr lang="pt-BR"/>
            </a:p>
          </p:txBody>
        </p:sp>
        <p:sp>
          <p:nvSpPr>
            <p:cNvPr id="1071" name="Rectangle 44"/>
            <p:cNvSpPr>
              <a:spLocks noChangeArrowheads="1"/>
            </p:cNvSpPr>
            <p:nvPr/>
          </p:nvSpPr>
          <p:spPr bwMode="auto">
            <a:xfrm>
              <a:off x="158" y="3667"/>
              <a:ext cx="7" cy="7"/>
            </a:xfrm>
            <a:prstGeom prst="rect">
              <a:avLst/>
            </a:prstGeom>
            <a:solidFill>
              <a:srgbClr val="000000"/>
            </a:solidFill>
            <a:ln w="9525">
              <a:noFill/>
              <a:miter lim="800000"/>
              <a:headEnd/>
              <a:tailEnd/>
            </a:ln>
          </p:spPr>
          <p:txBody>
            <a:bodyPr/>
            <a:lstStyle/>
            <a:p>
              <a:endParaRPr lang="pt-BR"/>
            </a:p>
          </p:txBody>
        </p:sp>
        <p:sp>
          <p:nvSpPr>
            <p:cNvPr id="1072" name="Rectangle 45"/>
            <p:cNvSpPr>
              <a:spLocks noChangeArrowheads="1"/>
            </p:cNvSpPr>
            <p:nvPr/>
          </p:nvSpPr>
          <p:spPr bwMode="auto">
            <a:xfrm>
              <a:off x="144" y="3667"/>
              <a:ext cx="7" cy="7"/>
            </a:xfrm>
            <a:prstGeom prst="rect">
              <a:avLst/>
            </a:prstGeom>
            <a:solidFill>
              <a:srgbClr val="000000"/>
            </a:solidFill>
            <a:ln w="9525">
              <a:noFill/>
              <a:miter lim="800000"/>
              <a:headEnd/>
              <a:tailEnd/>
            </a:ln>
          </p:spPr>
          <p:txBody>
            <a:bodyPr/>
            <a:lstStyle/>
            <a:p>
              <a:endParaRPr lang="pt-BR"/>
            </a:p>
          </p:txBody>
        </p:sp>
        <p:sp>
          <p:nvSpPr>
            <p:cNvPr id="1073" name="Rectangle 46"/>
            <p:cNvSpPr>
              <a:spLocks noChangeArrowheads="1"/>
            </p:cNvSpPr>
            <p:nvPr/>
          </p:nvSpPr>
          <p:spPr bwMode="auto">
            <a:xfrm>
              <a:off x="165" y="3667"/>
              <a:ext cx="325" cy="7"/>
            </a:xfrm>
            <a:prstGeom prst="rect">
              <a:avLst/>
            </a:prstGeom>
            <a:solidFill>
              <a:srgbClr val="000000"/>
            </a:solidFill>
            <a:ln w="9525">
              <a:noFill/>
              <a:miter lim="800000"/>
              <a:headEnd/>
              <a:tailEnd/>
            </a:ln>
          </p:spPr>
          <p:txBody>
            <a:bodyPr/>
            <a:lstStyle/>
            <a:p>
              <a:endParaRPr lang="pt-BR"/>
            </a:p>
          </p:txBody>
        </p:sp>
        <p:sp>
          <p:nvSpPr>
            <p:cNvPr id="1074" name="Rectangle 48"/>
            <p:cNvSpPr>
              <a:spLocks noChangeArrowheads="1"/>
            </p:cNvSpPr>
            <p:nvPr/>
          </p:nvSpPr>
          <p:spPr bwMode="auto">
            <a:xfrm>
              <a:off x="498" y="3667"/>
              <a:ext cx="491" cy="7"/>
            </a:xfrm>
            <a:prstGeom prst="rect">
              <a:avLst/>
            </a:prstGeom>
            <a:solidFill>
              <a:srgbClr val="000000"/>
            </a:solidFill>
            <a:ln w="9525">
              <a:noFill/>
              <a:miter lim="800000"/>
              <a:headEnd/>
              <a:tailEnd/>
            </a:ln>
          </p:spPr>
          <p:txBody>
            <a:bodyPr/>
            <a:lstStyle/>
            <a:p>
              <a:endParaRPr lang="pt-BR"/>
            </a:p>
          </p:txBody>
        </p:sp>
        <p:sp>
          <p:nvSpPr>
            <p:cNvPr id="1075" name="Rectangle 49"/>
            <p:cNvSpPr>
              <a:spLocks noChangeArrowheads="1"/>
            </p:cNvSpPr>
            <p:nvPr/>
          </p:nvSpPr>
          <p:spPr bwMode="auto">
            <a:xfrm>
              <a:off x="989" y="3667"/>
              <a:ext cx="7" cy="7"/>
            </a:xfrm>
            <a:prstGeom prst="rect">
              <a:avLst/>
            </a:prstGeom>
            <a:solidFill>
              <a:srgbClr val="000000"/>
            </a:solidFill>
            <a:ln w="9525">
              <a:noFill/>
              <a:miter lim="800000"/>
              <a:headEnd/>
              <a:tailEnd/>
            </a:ln>
          </p:spPr>
          <p:txBody>
            <a:bodyPr/>
            <a:lstStyle/>
            <a:p>
              <a:endParaRPr lang="pt-BR"/>
            </a:p>
          </p:txBody>
        </p:sp>
        <p:sp>
          <p:nvSpPr>
            <p:cNvPr id="1076" name="Rectangle 50"/>
            <p:cNvSpPr>
              <a:spLocks noChangeArrowheads="1"/>
            </p:cNvSpPr>
            <p:nvPr/>
          </p:nvSpPr>
          <p:spPr bwMode="auto">
            <a:xfrm>
              <a:off x="996" y="3667"/>
              <a:ext cx="1169" cy="7"/>
            </a:xfrm>
            <a:prstGeom prst="rect">
              <a:avLst/>
            </a:prstGeom>
            <a:solidFill>
              <a:srgbClr val="000000"/>
            </a:solidFill>
            <a:ln w="9525">
              <a:noFill/>
              <a:miter lim="800000"/>
              <a:headEnd/>
              <a:tailEnd/>
            </a:ln>
          </p:spPr>
          <p:txBody>
            <a:bodyPr/>
            <a:lstStyle/>
            <a:p>
              <a:endParaRPr lang="pt-BR"/>
            </a:p>
          </p:txBody>
        </p:sp>
        <p:sp>
          <p:nvSpPr>
            <p:cNvPr id="1077" name="Rectangle 51"/>
            <p:cNvSpPr>
              <a:spLocks noChangeArrowheads="1"/>
            </p:cNvSpPr>
            <p:nvPr/>
          </p:nvSpPr>
          <p:spPr bwMode="auto">
            <a:xfrm>
              <a:off x="2180" y="3667"/>
              <a:ext cx="7" cy="7"/>
            </a:xfrm>
            <a:prstGeom prst="rect">
              <a:avLst/>
            </a:prstGeom>
            <a:solidFill>
              <a:srgbClr val="000000"/>
            </a:solidFill>
            <a:ln w="9525">
              <a:noFill/>
              <a:miter lim="800000"/>
              <a:headEnd/>
              <a:tailEnd/>
            </a:ln>
          </p:spPr>
          <p:txBody>
            <a:bodyPr/>
            <a:lstStyle/>
            <a:p>
              <a:endParaRPr lang="pt-BR"/>
            </a:p>
          </p:txBody>
        </p:sp>
        <p:sp>
          <p:nvSpPr>
            <p:cNvPr id="1078" name="Rectangle 52"/>
            <p:cNvSpPr>
              <a:spLocks noChangeArrowheads="1"/>
            </p:cNvSpPr>
            <p:nvPr/>
          </p:nvSpPr>
          <p:spPr bwMode="auto">
            <a:xfrm>
              <a:off x="2165" y="3667"/>
              <a:ext cx="7" cy="7"/>
            </a:xfrm>
            <a:prstGeom prst="rect">
              <a:avLst/>
            </a:prstGeom>
            <a:solidFill>
              <a:srgbClr val="000000"/>
            </a:solidFill>
            <a:ln w="9525">
              <a:noFill/>
              <a:miter lim="800000"/>
              <a:headEnd/>
              <a:tailEnd/>
            </a:ln>
          </p:spPr>
          <p:txBody>
            <a:bodyPr/>
            <a:lstStyle/>
            <a:p>
              <a:endParaRPr lang="pt-BR"/>
            </a:p>
          </p:txBody>
        </p:sp>
        <p:sp>
          <p:nvSpPr>
            <p:cNvPr id="1079" name="Rectangle 53"/>
            <p:cNvSpPr>
              <a:spLocks noChangeArrowheads="1"/>
            </p:cNvSpPr>
            <p:nvPr/>
          </p:nvSpPr>
          <p:spPr bwMode="auto">
            <a:xfrm>
              <a:off x="144" y="3674"/>
              <a:ext cx="7" cy="136"/>
            </a:xfrm>
            <a:prstGeom prst="rect">
              <a:avLst/>
            </a:prstGeom>
            <a:solidFill>
              <a:srgbClr val="000000"/>
            </a:solidFill>
            <a:ln w="9525">
              <a:noFill/>
              <a:miter lim="800000"/>
              <a:headEnd/>
              <a:tailEnd/>
            </a:ln>
          </p:spPr>
          <p:txBody>
            <a:bodyPr/>
            <a:lstStyle/>
            <a:p>
              <a:endParaRPr lang="pt-BR"/>
            </a:p>
          </p:txBody>
        </p:sp>
        <p:sp>
          <p:nvSpPr>
            <p:cNvPr id="1080" name="Rectangle 54"/>
            <p:cNvSpPr>
              <a:spLocks noChangeArrowheads="1"/>
            </p:cNvSpPr>
            <p:nvPr/>
          </p:nvSpPr>
          <p:spPr bwMode="auto">
            <a:xfrm>
              <a:off x="158" y="3674"/>
              <a:ext cx="7" cy="136"/>
            </a:xfrm>
            <a:prstGeom prst="rect">
              <a:avLst/>
            </a:prstGeom>
            <a:solidFill>
              <a:srgbClr val="000000"/>
            </a:solidFill>
            <a:ln w="9525">
              <a:noFill/>
              <a:miter lim="800000"/>
              <a:headEnd/>
              <a:tailEnd/>
            </a:ln>
          </p:spPr>
          <p:txBody>
            <a:bodyPr/>
            <a:lstStyle/>
            <a:p>
              <a:endParaRPr lang="pt-BR"/>
            </a:p>
          </p:txBody>
        </p:sp>
        <p:sp>
          <p:nvSpPr>
            <p:cNvPr id="1081" name="Rectangle 56"/>
            <p:cNvSpPr>
              <a:spLocks noChangeArrowheads="1"/>
            </p:cNvSpPr>
            <p:nvPr/>
          </p:nvSpPr>
          <p:spPr bwMode="auto">
            <a:xfrm>
              <a:off x="989" y="3674"/>
              <a:ext cx="7" cy="136"/>
            </a:xfrm>
            <a:prstGeom prst="rect">
              <a:avLst/>
            </a:prstGeom>
            <a:solidFill>
              <a:srgbClr val="000000"/>
            </a:solidFill>
            <a:ln w="9525">
              <a:noFill/>
              <a:miter lim="800000"/>
              <a:headEnd/>
              <a:tailEnd/>
            </a:ln>
          </p:spPr>
          <p:txBody>
            <a:bodyPr/>
            <a:lstStyle/>
            <a:p>
              <a:endParaRPr lang="pt-BR"/>
            </a:p>
          </p:txBody>
        </p:sp>
        <p:sp>
          <p:nvSpPr>
            <p:cNvPr id="1082" name="Rectangle 57"/>
            <p:cNvSpPr>
              <a:spLocks noChangeArrowheads="1"/>
            </p:cNvSpPr>
            <p:nvPr/>
          </p:nvSpPr>
          <p:spPr bwMode="auto">
            <a:xfrm>
              <a:off x="2165" y="3674"/>
              <a:ext cx="7" cy="136"/>
            </a:xfrm>
            <a:prstGeom prst="rect">
              <a:avLst/>
            </a:prstGeom>
            <a:solidFill>
              <a:srgbClr val="000000"/>
            </a:solidFill>
            <a:ln w="9525">
              <a:noFill/>
              <a:miter lim="800000"/>
              <a:headEnd/>
              <a:tailEnd/>
            </a:ln>
          </p:spPr>
          <p:txBody>
            <a:bodyPr/>
            <a:lstStyle/>
            <a:p>
              <a:endParaRPr lang="pt-BR"/>
            </a:p>
          </p:txBody>
        </p:sp>
        <p:sp>
          <p:nvSpPr>
            <p:cNvPr id="1083" name="Rectangle 58"/>
            <p:cNvSpPr>
              <a:spLocks noChangeArrowheads="1"/>
            </p:cNvSpPr>
            <p:nvPr/>
          </p:nvSpPr>
          <p:spPr bwMode="auto">
            <a:xfrm>
              <a:off x="2180" y="3674"/>
              <a:ext cx="7" cy="136"/>
            </a:xfrm>
            <a:prstGeom prst="rect">
              <a:avLst/>
            </a:prstGeom>
            <a:solidFill>
              <a:srgbClr val="000000"/>
            </a:solidFill>
            <a:ln w="9525">
              <a:noFill/>
              <a:miter lim="800000"/>
              <a:headEnd/>
              <a:tailEnd/>
            </a:ln>
          </p:spPr>
          <p:txBody>
            <a:bodyPr/>
            <a:lstStyle/>
            <a:p>
              <a:endParaRPr lang="pt-BR"/>
            </a:p>
          </p:txBody>
        </p:sp>
        <p:sp>
          <p:nvSpPr>
            <p:cNvPr id="1084" name="Rectangle 59"/>
            <p:cNvSpPr>
              <a:spLocks noChangeArrowheads="1"/>
            </p:cNvSpPr>
            <p:nvPr/>
          </p:nvSpPr>
          <p:spPr bwMode="auto">
            <a:xfrm>
              <a:off x="208" y="3821"/>
              <a:ext cx="62" cy="145"/>
            </a:xfrm>
            <a:prstGeom prst="rect">
              <a:avLst/>
            </a:prstGeom>
            <a:noFill/>
            <a:ln w="9525">
              <a:noFill/>
              <a:miter lim="800000"/>
              <a:headEnd/>
              <a:tailEnd/>
            </a:ln>
          </p:spPr>
          <p:txBody>
            <a:bodyPr wrap="none" lIns="0" tIns="0" rIns="0" bIns="0">
              <a:spAutoFit/>
            </a:bodyPr>
            <a:lstStyle/>
            <a:p>
              <a:r>
                <a:rPr lang="pt-BR" sz="1500">
                  <a:solidFill>
                    <a:srgbClr val="000000"/>
                  </a:solidFill>
                  <a:latin typeface="Arial" charset="0"/>
                </a:rPr>
                <a:t>4</a:t>
              </a:r>
              <a:endParaRPr lang="pt-BR"/>
            </a:p>
          </p:txBody>
        </p:sp>
        <p:sp>
          <p:nvSpPr>
            <p:cNvPr id="1085" name="Rectangle 60"/>
            <p:cNvSpPr>
              <a:spLocks noChangeArrowheads="1"/>
            </p:cNvSpPr>
            <p:nvPr/>
          </p:nvSpPr>
          <p:spPr bwMode="auto">
            <a:xfrm>
              <a:off x="653" y="3821"/>
              <a:ext cx="62" cy="145"/>
            </a:xfrm>
            <a:prstGeom prst="rect">
              <a:avLst/>
            </a:prstGeom>
            <a:noFill/>
            <a:ln w="9525">
              <a:noFill/>
              <a:miter lim="800000"/>
              <a:headEnd/>
              <a:tailEnd/>
            </a:ln>
          </p:spPr>
          <p:txBody>
            <a:bodyPr wrap="none" lIns="0" tIns="0" rIns="0" bIns="0">
              <a:spAutoFit/>
            </a:bodyPr>
            <a:lstStyle/>
            <a:p>
              <a:r>
                <a:rPr lang="pt-BR" sz="1500">
                  <a:solidFill>
                    <a:srgbClr val="000000"/>
                  </a:solidFill>
                  <a:latin typeface="Arial" charset="0"/>
                </a:rPr>
                <a:t>0</a:t>
              </a:r>
              <a:endParaRPr lang="pt-BR"/>
            </a:p>
          </p:txBody>
        </p:sp>
        <p:sp>
          <p:nvSpPr>
            <p:cNvPr id="1086" name="Rectangle 61"/>
            <p:cNvSpPr>
              <a:spLocks noChangeArrowheads="1"/>
            </p:cNvSpPr>
            <p:nvPr/>
          </p:nvSpPr>
          <p:spPr bwMode="auto">
            <a:xfrm>
              <a:off x="1008" y="3821"/>
              <a:ext cx="1066" cy="145"/>
            </a:xfrm>
            <a:prstGeom prst="rect">
              <a:avLst/>
            </a:prstGeom>
            <a:noFill/>
            <a:ln w="9525">
              <a:noFill/>
              <a:miter lim="800000"/>
              <a:headEnd/>
              <a:tailEnd/>
            </a:ln>
          </p:spPr>
          <p:txBody>
            <a:bodyPr wrap="none" lIns="0" tIns="0" rIns="0" bIns="0">
              <a:spAutoFit/>
            </a:bodyPr>
            <a:lstStyle/>
            <a:p>
              <a:r>
                <a:rPr lang="pt-BR" sz="1500">
                  <a:solidFill>
                    <a:srgbClr val="000000"/>
                  </a:solidFill>
                  <a:latin typeface="Arial" charset="0"/>
                </a:rPr>
                <a:t>Condicionalm.estável</a:t>
              </a:r>
              <a:endParaRPr lang="pt-BR"/>
            </a:p>
          </p:txBody>
        </p:sp>
        <p:sp>
          <p:nvSpPr>
            <p:cNvPr id="1087" name="Rectangle 62"/>
            <p:cNvSpPr>
              <a:spLocks noChangeArrowheads="1"/>
            </p:cNvSpPr>
            <p:nvPr/>
          </p:nvSpPr>
          <p:spPr bwMode="auto">
            <a:xfrm>
              <a:off x="158" y="3810"/>
              <a:ext cx="7" cy="8"/>
            </a:xfrm>
            <a:prstGeom prst="rect">
              <a:avLst/>
            </a:prstGeom>
            <a:solidFill>
              <a:srgbClr val="000000"/>
            </a:solidFill>
            <a:ln w="9525">
              <a:noFill/>
              <a:miter lim="800000"/>
              <a:headEnd/>
              <a:tailEnd/>
            </a:ln>
          </p:spPr>
          <p:txBody>
            <a:bodyPr/>
            <a:lstStyle/>
            <a:p>
              <a:endParaRPr lang="pt-BR"/>
            </a:p>
          </p:txBody>
        </p:sp>
        <p:sp>
          <p:nvSpPr>
            <p:cNvPr id="1088" name="Rectangle 63"/>
            <p:cNvSpPr>
              <a:spLocks noChangeArrowheads="1"/>
            </p:cNvSpPr>
            <p:nvPr/>
          </p:nvSpPr>
          <p:spPr bwMode="auto">
            <a:xfrm>
              <a:off x="144" y="3810"/>
              <a:ext cx="7" cy="8"/>
            </a:xfrm>
            <a:prstGeom prst="rect">
              <a:avLst/>
            </a:prstGeom>
            <a:solidFill>
              <a:srgbClr val="000000"/>
            </a:solidFill>
            <a:ln w="9525">
              <a:noFill/>
              <a:miter lim="800000"/>
              <a:headEnd/>
              <a:tailEnd/>
            </a:ln>
          </p:spPr>
          <p:txBody>
            <a:bodyPr/>
            <a:lstStyle/>
            <a:p>
              <a:endParaRPr lang="pt-BR"/>
            </a:p>
          </p:txBody>
        </p:sp>
        <p:sp>
          <p:nvSpPr>
            <p:cNvPr id="1089" name="Rectangle 64"/>
            <p:cNvSpPr>
              <a:spLocks noChangeArrowheads="1"/>
            </p:cNvSpPr>
            <p:nvPr/>
          </p:nvSpPr>
          <p:spPr bwMode="auto">
            <a:xfrm>
              <a:off x="165" y="3810"/>
              <a:ext cx="325" cy="8"/>
            </a:xfrm>
            <a:prstGeom prst="rect">
              <a:avLst/>
            </a:prstGeom>
            <a:solidFill>
              <a:srgbClr val="000000"/>
            </a:solidFill>
            <a:ln w="9525">
              <a:noFill/>
              <a:miter lim="800000"/>
              <a:headEnd/>
              <a:tailEnd/>
            </a:ln>
          </p:spPr>
          <p:txBody>
            <a:bodyPr/>
            <a:lstStyle/>
            <a:p>
              <a:endParaRPr lang="pt-BR"/>
            </a:p>
          </p:txBody>
        </p:sp>
        <p:sp>
          <p:nvSpPr>
            <p:cNvPr id="1090" name="Rectangle 66"/>
            <p:cNvSpPr>
              <a:spLocks noChangeArrowheads="1"/>
            </p:cNvSpPr>
            <p:nvPr/>
          </p:nvSpPr>
          <p:spPr bwMode="auto">
            <a:xfrm>
              <a:off x="498" y="3810"/>
              <a:ext cx="491" cy="8"/>
            </a:xfrm>
            <a:prstGeom prst="rect">
              <a:avLst/>
            </a:prstGeom>
            <a:solidFill>
              <a:srgbClr val="000000"/>
            </a:solidFill>
            <a:ln w="9525">
              <a:noFill/>
              <a:miter lim="800000"/>
              <a:headEnd/>
              <a:tailEnd/>
            </a:ln>
          </p:spPr>
          <p:txBody>
            <a:bodyPr/>
            <a:lstStyle/>
            <a:p>
              <a:endParaRPr lang="pt-BR"/>
            </a:p>
          </p:txBody>
        </p:sp>
        <p:sp>
          <p:nvSpPr>
            <p:cNvPr id="1091" name="Rectangle 67"/>
            <p:cNvSpPr>
              <a:spLocks noChangeArrowheads="1"/>
            </p:cNvSpPr>
            <p:nvPr/>
          </p:nvSpPr>
          <p:spPr bwMode="auto">
            <a:xfrm>
              <a:off x="989" y="3810"/>
              <a:ext cx="7" cy="8"/>
            </a:xfrm>
            <a:prstGeom prst="rect">
              <a:avLst/>
            </a:prstGeom>
            <a:solidFill>
              <a:srgbClr val="000000"/>
            </a:solidFill>
            <a:ln w="9525">
              <a:noFill/>
              <a:miter lim="800000"/>
              <a:headEnd/>
              <a:tailEnd/>
            </a:ln>
          </p:spPr>
          <p:txBody>
            <a:bodyPr/>
            <a:lstStyle/>
            <a:p>
              <a:endParaRPr lang="pt-BR"/>
            </a:p>
          </p:txBody>
        </p:sp>
        <p:sp>
          <p:nvSpPr>
            <p:cNvPr id="1092" name="Rectangle 68"/>
            <p:cNvSpPr>
              <a:spLocks noChangeArrowheads="1"/>
            </p:cNvSpPr>
            <p:nvPr/>
          </p:nvSpPr>
          <p:spPr bwMode="auto">
            <a:xfrm>
              <a:off x="996" y="3810"/>
              <a:ext cx="1169" cy="8"/>
            </a:xfrm>
            <a:prstGeom prst="rect">
              <a:avLst/>
            </a:prstGeom>
            <a:solidFill>
              <a:srgbClr val="000000"/>
            </a:solidFill>
            <a:ln w="9525">
              <a:noFill/>
              <a:miter lim="800000"/>
              <a:headEnd/>
              <a:tailEnd/>
            </a:ln>
          </p:spPr>
          <p:txBody>
            <a:bodyPr/>
            <a:lstStyle/>
            <a:p>
              <a:endParaRPr lang="pt-BR"/>
            </a:p>
          </p:txBody>
        </p:sp>
        <p:sp>
          <p:nvSpPr>
            <p:cNvPr id="1093" name="Rectangle 69"/>
            <p:cNvSpPr>
              <a:spLocks noChangeArrowheads="1"/>
            </p:cNvSpPr>
            <p:nvPr/>
          </p:nvSpPr>
          <p:spPr bwMode="auto">
            <a:xfrm>
              <a:off x="2180" y="3810"/>
              <a:ext cx="7" cy="8"/>
            </a:xfrm>
            <a:prstGeom prst="rect">
              <a:avLst/>
            </a:prstGeom>
            <a:solidFill>
              <a:srgbClr val="000000"/>
            </a:solidFill>
            <a:ln w="9525">
              <a:noFill/>
              <a:miter lim="800000"/>
              <a:headEnd/>
              <a:tailEnd/>
            </a:ln>
          </p:spPr>
          <p:txBody>
            <a:bodyPr/>
            <a:lstStyle/>
            <a:p>
              <a:endParaRPr lang="pt-BR"/>
            </a:p>
          </p:txBody>
        </p:sp>
        <p:sp>
          <p:nvSpPr>
            <p:cNvPr id="1094" name="Rectangle 70"/>
            <p:cNvSpPr>
              <a:spLocks noChangeArrowheads="1"/>
            </p:cNvSpPr>
            <p:nvPr/>
          </p:nvSpPr>
          <p:spPr bwMode="auto">
            <a:xfrm>
              <a:off x="2165" y="3810"/>
              <a:ext cx="7" cy="8"/>
            </a:xfrm>
            <a:prstGeom prst="rect">
              <a:avLst/>
            </a:prstGeom>
            <a:solidFill>
              <a:srgbClr val="000000"/>
            </a:solidFill>
            <a:ln w="9525">
              <a:noFill/>
              <a:miter lim="800000"/>
              <a:headEnd/>
              <a:tailEnd/>
            </a:ln>
          </p:spPr>
          <p:txBody>
            <a:bodyPr/>
            <a:lstStyle/>
            <a:p>
              <a:endParaRPr lang="pt-BR"/>
            </a:p>
          </p:txBody>
        </p:sp>
        <p:sp>
          <p:nvSpPr>
            <p:cNvPr id="1095" name="Rectangle 71"/>
            <p:cNvSpPr>
              <a:spLocks noChangeArrowheads="1"/>
            </p:cNvSpPr>
            <p:nvPr/>
          </p:nvSpPr>
          <p:spPr bwMode="auto">
            <a:xfrm>
              <a:off x="144" y="3818"/>
              <a:ext cx="7" cy="136"/>
            </a:xfrm>
            <a:prstGeom prst="rect">
              <a:avLst/>
            </a:prstGeom>
            <a:solidFill>
              <a:srgbClr val="000000"/>
            </a:solidFill>
            <a:ln w="9525">
              <a:noFill/>
              <a:miter lim="800000"/>
              <a:headEnd/>
              <a:tailEnd/>
            </a:ln>
          </p:spPr>
          <p:txBody>
            <a:bodyPr/>
            <a:lstStyle/>
            <a:p>
              <a:endParaRPr lang="pt-BR"/>
            </a:p>
          </p:txBody>
        </p:sp>
        <p:sp>
          <p:nvSpPr>
            <p:cNvPr id="1096" name="Rectangle 72"/>
            <p:cNvSpPr>
              <a:spLocks noChangeArrowheads="1"/>
            </p:cNvSpPr>
            <p:nvPr/>
          </p:nvSpPr>
          <p:spPr bwMode="auto">
            <a:xfrm>
              <a:off x="158" y="3818"/>
              <a:ext cx="7" cy="136"/>
            </a:xfrm>
            <a:prstGeom prst="rect">
              <a:avLst/>
            </a:prstGeom>
            <a:solidFill>
              <a:srgbClr val="000000"/>
            </a:solidFill>
            <a:ln w="9525">
              <a:noFill/>
              <a:miter lim="800000"/>
              <a:headEnd/>
              <a:tailEnd/>
            </a:ln>
          </p:spPr>
          <p:txBody>
            <a:bodyPr/>
            <a:lstStyle/>
            <a:p>
              <a:endParaRPr lang="pt-BR"/>
            </a:p>
          </p:txBody>
        </p:sp>
        <p:sp>
          <p:nvSpPr>
            <p:cNvPr id="1097" name="Rectangle 74"/>
            <p:cNvSpPr>
              <a:spLocks noChangeArrowheads="1"/>
            </p:cNvSpPr>
            <p:nvPr/>
          </p:nvSpPr>
          <p:spPr bwMode="auto">
            <a:xfrm>
              <a:off x="989" y="3818"/>
              <a:ext cx="7" cy="136"/>
            </a:xfrm>
            <a:prstGeom prst="rect">
              <a:avLst/>
            </a:prstGeom>
            <a:solidFill>
              <a:srgbClr val="000000"/>
            </a:solidFill>
            <a:ln w="9525">
              <a:noFill/>
              <a:miter lim="800000"/>
              <a:headEnd/>
              <a:tailEnd/>
            </a:ln>
          </p:spPr>
          <p:txBody>
            <a:bodyPr/>
            <a:lstStyle/>
            <a:p>
              <a:endParaRPr lang="pt-BR"/>
            </a:p>
          </p:txBody>
        </p:sp>
        <p:sp>
          <p:nvSpPr>
            <p:cNvPr id="1098" name="Rectangle 75"/>
            <p:cNvSpPr>
              <a:spLocks noChangeArrowheads="1"/>
            </p:cNvSpPr>
            <p:nvPr/>
          </p:nvSpPr>
          <p:spPr bwMode="auto">
            <a:xfrm>
              <a:off x="2165" y="3818"/>
              <a:ext cx="7" cy="136"/>
            </a:xfrm>
            <a:prstGeom prst="rect">
              <a:avLst/>
            </a:prstGeom>
            <a:solidFill>
              <a:srgbClr val="000000"/>
            </a:solidFill>
            <a:ln w="9525">
              <a:noFill/>
              <a:miter lim="800000"/>
              <a:headEnd/>
              <a:tailEnd/>
            </a:ln>
          </p:spPr>
          <p:txBody>
            <a:bodyPr/>
            <a:lstStyle/>
            <a:p>
              <a:endParaRPr lang="pt-BR"/>
            </a:p>
          </p:txBody>
        </p:sp>
        <p:sp>
          <p:nvSpPr>
            <p:cNvPr id="1099" name="Rectangle 76"/>
            <p:cNvSpPr>
              <a:spLocks noChangeArrowheads="1"/>
            </p:cNvSpPr>
            <p:nvPr/>
          </p:nvSpPr>
          <p:spPr bwMode="auto">
            <a:xfrm>
              <a:off x="2180" y="3818"/>
              <a:ext cx="7" cy="136"/>
            </a:xfrm>
            <a:prstGeom prst="rect">
              <a:avLst/>
            </a:prstGeom>
            <a:solidFill>
              <a:srgbClr val="000000"/>
            </a:solidFill>
            <a:ln w="9525">
              <a:noFill/>
              <a:miter lim="800000"/>
              <a:headEnd/>
              <a:tailEnd/>
            </a:ln>
          </p:spPr>
          <p:txBody>
            <a:bodyPr/>
            <a:lstStyle/>
            <a:p>
              <a:endParaRPr lang="pt-BR"/>
            </a:p>
          </p:txBody>
        </p:sp>
        <p:sp>
          <p:nvSpPr>
            <p:cNvPr id="1100" name="Rectangle 77"/>
            <p:cNvSpPr>
              <a:spLocks noChangeArrowheads="1"/>
            </p:cNvSpPr>
            <p:nvPr/>
          </p:nvSpPr>
          <p:spPr bwMode="auto">
            <a:xfrm>
              <a:off x="208" y="3965"/>
              <a:ext cx="125" cy="145"/>
            </a:xfrm>
            <a:prstGeom prst="rect">
              <a:avLst/>
            </a:prstGeom>
            <a:noFill/>
            <a:ln w="9525">
              <a:noFill/>
              <a:miter lim="800000"/>
              <a:headEnd/>
              <a:tailEnd/>
            </a:ln>
          </p:spPr>
          <p:txBody>
            <a:bodyPr wrap="none" lIns="0" tIns="0" rIns="0" bIns="0">
              <a:spAutoFit/>
            </a:bodyPr>
            <a:lstStyle/>
            <a:p>
              <a:r>
                <a:rPr lang="pt-BR" sz="1500">
                  <a:solidFill>
                    <a:srgbClr val="000000"/>
                  </a:solidFill>
                  <a:latin typeface="Arial" charset="0"/>
                </a:rPr>
                <a:t>20</a:t>
              </a:r>
              <a:endParaRPr lang="pt-BR"/>
            </a:p>
          </p:txBody>
        </p:sp>
        <p:sp>
          <p:nvSpPr>
            <p:cNvPr id="1101" name="Rectangle 78"/>
            <p:cNvSpPr>
              <a:spLocks noChangeArrowheads="1"/>
            </p:cNvSpPr>
            <p:nvPr/>
          </p:nvSpPr>
          <p:spPr bwMode="auto">
            <a:xfrm>
              <a:off x="548" y="3965"/>
              <a:ext cx="162" cy="145"/>
            </a:xfrm>
            <a:prstGeom prst="rect">
              <a:avLst/>
            </a:prstGeom>
            <a:noFill/>
            <a:ln w="9525">
              <a:noFill/>
              <a:miter lim="800000"/>
              <a:headEnd/>
              <a:tailEnd/>
            </a:ln>
          </p:spPr>
          <p:txBody>
            <a:bodyPr wrap="none" lIns="0" tIns="0" rIns="0" bIns="0">
              <a:spAutoFit/>
            </a:bodyPr>
            <a:lstStyle/>
            <a:p>
              <a:r>
                <a:rPr lang="pt-BR" sz="1500">
                  <a:solidFill>
                    <a:srgbClr val="000000"/>
                  </a:solidFill>
                  <a:latin typeface="Arial" charset="0"/>
                </a:rPr>
                <a:t>-14</a:t>
              </a:r>
              <a:endParaRPr lang="pt-BR"/>
            </a:p>
          </p:txBody>
        </p:sp>
        <p:sp>
          <p:nvSpPr>
            <p:cNvPr id="1102" name="Rectangle 79"/>
            <p:cNvSpPr>
              <a:spLocks noChangeArrowheads="1"/>
            </p:cNvSpPr>
            <p:nvPr/>
          </p:nvSpPr>
          <p:spPr bwMode="auto">
            <a:xfrm>
              <a:off x="1008" y="3965"/>
              <a:ext cx="206" cy="145"/>
            </a:xfrm>
            <a:prstGeom prst="rect">
              <a:avLst/>
            </a:prstGeom>
            <a:noFill/>
            <a:ln w="9525">
              <a:noFill/>
              <a:miter lim="800000"/>
              <a:headEnd/>
              <a:tailEnd/>
            </a:ln>
          </p:spPr>
          <p:txBody>
            <a:bodyPr wrap="none" lIns="0" tIns="0" rIns="0" bIns="0">
              <a:spAutoFit/>
            </a:bodyPr>
            <a:lstStyle/>
            <a:p>
              <a:r>
                <a:rPr lang="pt-BR" sz="1500">
                  <a:solidFill>
                    <a:srgbClr val="000000"/>
                  </a:solidFill>
                  <a:latin typeface="Arial" charset="0"/>
                </a:rPr>
                <a:t>Não</a:t>
              </a:r>
              <a:endParaRPr lang="pt-BR"/>
            </a:p>
          </p:txBody>
        </p:sp>
        <p:sp>
          <p:nvSpPr>
            <p:cNvPr id="1103" name="Rectangle 80"/>
            <p:cNvSpPr>
              <a:spLocks noChangeArrowheads="1"/>
            </p:cNvSpPr>
            <p:nvPr/>
          </p:nvSpPr>
          <p:spPr bwMode="auto">
            <a:xfrm>
              <a:off x="158" y="3954"/>
              <a:ext cx="7" cy="7"/>
            </a:xfrm>
            <a:prstGeom prst="rect">
              <a:avLst/>
            </a:prstGeom>
            <a:solidFill>
              <a:srgbClr val="000000"/>
            </a:solidFill>
            <a:ln w="9525">
              <a:noFill/>
              <a:miter lim="800000"/>
              <a:headEnd/>
              <a:tailEnd/>
            </a:ln>
          </p:spPr>
          <p:txBody>
            <a:bodyPr/>
            <a:lstStyle/>
            <a:p>
              <a:endParaRPr lang="pt-BR"/>
            </a:p>
          </p:txBody>
        </p:sp>
        <p:sp>
          <p:nvSpPr>
            <p:cNvPr id="1104" name="Rectangle 81"/>
            <p:cNvSpPr>
              <a:spLocks noChangeArrowheads="1"/>
            </p:cNvSpPr>
            <p:nvPr/>
          </p:nvSpPr>
          <p:spPr bwMode="auto">
            <a:xfrm>
              <a:off x="144" y="3954"/>
              <a:ext cx="7" cy="7"/>
            </a:xfrm>
            <a:prstGeom prst="rect">
              <a:avLst/>
            </a:prstGeom>
            <a:solidFill>
              <a:srgbClr val="000000"/>
            </a:solidFill>
            <a:ln w="9525">
              <a:noFill/>
              <a:miter lim="800000"/>
              <a:headEnd/>
              <a:tailEnd/>
            </a:ln>
          </p:spPr>
          <p:txBody>
            <a:bodyPr/>
            <a:lstStyle/>
            <a:p>
              <a:endParaRPr lang="pt-BR"/>
            </a:p>
          </p:txBody>
        </p:sp>
        <p:sp>
          <p:nvSpPr>
            <p:cNvPr id="1105" name="Rectangle 82"/>
            <p:cNvSpPr>
              <a:spLocks noChangeArrowheads="1"/>
            </p:cNvSpPr>
            <p:nvPr/>
          </p:nvSpPr>
          <p:spPr bwMode="auto">
            <a:xfrm>
              <a:off x="165" y="3954"/>
              <a:ext cx="325" cy="7"/>
            </a:xfrm>
            <a:prstGeom prst="rect">
              <a:avLst/>
            </a:prstGeom>
            <a:solidFill>
              <a:srgbClr val="000000"/>
            </a:solidFill>
            <a:ln w="9525">
              <a:noFill/>
              <a:miter lim="800000"/>
              <a:headEnd/>
              <a:tailEnd/>
            </a:ln>
          </p:spPr>
          <p:txBody>
            <a:bodyPr/>
            <a:lstStyle/>
            <a:p>
              <a:endParaRPr lang="pt-BR"/>
            </a:p>
          </p:txBody>
        </p:sp>
        <p:sp>
          <p:nvSpPr>
            <p:cNvPr id="1106" name="Rectangle 84"/>
            <p:cNvSpPr>
              <a:spLocks noChangeArrowheads="1"/>
            </p:cNvSpPr>
            <p:nvPr/>
          </p:nvSpPr>
          <p:spPr bwMode="auto">
            <a:xfrm>
              <a:off x="498" y="3954"/>
              <a:ext cx="491" cy="7"/>
            </a:xfrm>
            <a:prstGeom prst="rect">
              <a:avLst/>
            </a:prstGeom>
            <a:solidFill>
              <a:srgbClr val="000000"/>
            </a:solidFill>
            <a:ln w="9525">
              <a:noFill/>
              <a:miter lim="800000"/>
              <a:headEnd/>
              <a:tailEnd/>
            </a:ln>
          </p:spPr>
          <p:txBody>
            <a:bodyPr/>
            <a:lstStyle/>
            <a:p>
              <a:endParaRPr lang="pt-BR"/>
            </a:p>
          </p:txBody>
        </p:sp>
        <p:sp>
          <p:nvSpPr>
            <p:cNvPr id="1107" name="Rectangle 85"/>
            <p:cNvSpPr>
              <a:spLocks noChangeArrowheads="1"/>
            </p:cNvSpPr>
            <p:nvPr/>
          </p:nvSpPr>
          <p:spPr bwMode="auto">
            <a:xfrm>
              <a:off x="989" y="3954"/>
              <a:ext cx="7" cy="7"/>
            </a:xfrm>
            <a:prstGeom prst="rect">
              <a:avLst/>
            </a:prstGeom>
            <a:solidFill>
              <a:srgbClr val="000000"/>
            </a:solidFill>
            <a:ln w="9525">
              <a:noFill/>
              <a:miter lim="800000"/>
              <a:headEnd/>
              <a:tailEnd/>
            </a:ln>
          </p:spPr>
          <p:txBody>
            <a:bodyPr/>
            <a:lstStyle/>
            <a:p>
              <a:endParaRPr lang="pt-BR"/>
            </a:p>
          </p:txBody>
        </p:sp>
        <p:sp>
          <p:nvSpPr>
            <p:cNvPr id="1108" name="Rectangle 86"/>
            <p:cNvSpPr>
              <a:spLocks noChangeArrowheads="1"/>
            </p:cNvSpPr>
            <p:nvPr/>
          </p:nvSpPr>
          <p:spPr bwMode="auto">
            <a:xfrm>
              <a:off x="996" y="3954"/>
              <a:ext cx="1169" cy="7"/>
            </a:xfrm>
            <a:prstGeom prst="rect">
              <a:avLst/>
            </a:prstGeom>
            <a:solidFill>
              <a:srgbClr val="000000"/>
            </a:solidFill>
            <a:ln w="9525">
              <a:noFill/>
              <a:miter lim="800000"/>
              <a:headEnd/>
              <a:tailEnd/>
            </a:ln>
          </p:spPr>
          <p:txBody>
            <a:bodyPr/>
            <a:lstStyle/>
            <a:p>
              <a:endParaRPr lang="pt-BR"/>
            </a:p>
          </p:txBody>
        </p:sp>
        <p:sp>
          <p:nvSpPr>
            <p:cNvPr id="1109" name="Rectangle 87"/>
            <p:cNvSpPr>
              <a:spLocks noChangeArrowheads="1"/>
            </p:cNvSpPr>
            <p:nvPr/>
          </p:nvSpPr>
          <p:spPr bwMode="auto">
            <a:xfrm>
              <a:off x="2180" y="3954"/>
              <a:ext cx="7" cy="7"/>
            </a:xfrm>
            <a:prstGeom prst="rect">
              <a:avLst/>
            </a:prstGeom>
            <a:solidFill>
              <a:srgbClr val="000000"/>
            </a:solidFill>
            <a:ln w="9525">
              <a:noFill/>
              <a:miter lim="800000"/>
              <a:headEnd/>
              <a:tailEnd/>
            </a:ln>
          </p:spPr>
          <p:txBody>
            <a:bodyPr/>
            <a:lstStyle/>
            <a:p>
              <a:endParaRPr lang="pt-BR"/>
            </a:p>
          </p:txBody>
        </p:sp>
        <p:sp>
          <p:nvSpPr>
            <p:cNvPr id="1110" name="Rectangle 88"/>
            <p:cNvSpPr>
              <a:spLocks noChangeArrowheads="1"/>
            </p:cNvSpPr>
            <p:nvPr/>
          </p:nvSpPr>
          <p:spPr bwMode="auto">
            <a:xfrm>
              <a:off x="2165" y="3954"/>
              <a:ext cx="7" cy="7"/>
            </a:xfrm>
            <a:prstGeom prst="rect">
              <a:avLst/>
            </a:prstGeom>
            <a:solidFill>
              <a:srgbClr val="000000"/>
            </a:solidFill>
            <a:ln w="9525">
              <a:noFill/>
              <a:miter lim="800000"/>
              <a:headEnd/>
              <a:tailEnd/>
            </a:ln>
          </p:spPr>
          <p:txBody>
            <a:bodyPr/>
            <a:lstStyle/>
            <a:p>
              <a:endParaRPr lang="pt-BR"/>
            </a:p>
          </p:txBody>
        </p:sp>
        <p:sp>
          <p:nvSpPr>
            <p:cNvPr id="1111" name="Rectangle 89"/>
            <p:cNvSpPr>
              <a:spLocks noChangeArrowheads="1"/>
            </p:cNvSpPr>
            <p:nvPr/>
          </p:nvSpPr>
          <p:spPr bwMode="auto">
            <a:xfrm>
              <a:off x="144" y="3961"/>
              <a:ext cx="7" cy="137"/>
            </a:xfrm>
            <a:prstGeom prst="rect">
              <a:avLst/>
            </a:prstGeom>
            <a:solidFill>
              <a:srgbClr val="000000"/>
            </a:solidFill>
            <a:ln w="9525">
              <a:noFill/>
              <a:miter lim="800000"/>
              <a:headEnd/>
              <a:tailEnd/>
            </a:ln>
          </p:spPr>
          <p:txBody>
            <a:bodyPr/>
            <a:lstStyle/>
            <a:p>
              <a:endParaRPr lang="pt-BR"/>
            </a:p>
          </p:txBody>
        </p:sp>
        <p:sp>
          <p:nvSpPr>
            <p:cNvPr id="1112" name="Rectangle 90"/>
            <p:cNvSpPr>
              <a:spLocks noChangeArrowheads="1"/>
            </p:cNvSpPr>
            <p:nvPr/>
          </p:nvSpPr>
          <p:spPr bwMode="auto">
            <a:xfrm>
              <a:off x="158" y="3961"/>
              <a:ext cx="7" cy="137"/>
            </a:xfrm>
            <a:prstGeom prst="rect">
              <a:avLst/>
            </a:prstGeom>
            <a:solidFill>
              <a:srgbClr val="000000"/>
            </a:solidFill>
            <a:ln w="9525">
              <a:noFill/>
              <a:miter lim="800000"/>
              <a:headEnd/>
              <a:tailEnd/>
            </a:ln>
          </p:spPr>
          <p:txBody>
            <a:bodyPr/>
            <a:lstStyle/>
            <a:p>
              <a:endParaRPr lang="pt-BR"/>
            </a:p>
          </p:txBody>
        </p:sp>
        <p:sp>
          <p:nvSpPr>
            <p:cNvPr id="1113" name="Rectangle 91"/>
            <p:cNvSpPr>
              <a:spLocks noChangeArrowheads="1"/>
            </p:cNvSpPr>
            <p:nvPr/>
          </p:nvSpPr>
          <p:spPr bwMode="auto">
            <a:xfrm>
              <a:off x="144" y="4098"/>
              <a:ext cx="7" cy="21"/>
            </a:xfrm>
            <a:prstGeom prst="rect">
              <a:avLst/>
            </a:prstGeom>
            <a:solidFill>
              <a:srgbClr val="000000"/>
            </a:solidFill>
            <a:ln w="9525">
              <a:noFill/>
              <a:miter lim="800000"/>
              <a:headEnd/>
              <a:tailEnd/>
            </a:ln>
          </p:spPr>
          <p:txBody>
            <a:bodyPr/>
            <a:lstStyle/>
            <a:p>
              <a:endParaRPr lang="pt-BR"/>
            </a:p>
          </p:txBody>
        </p:sp>
        <p:sp>
          <p:nvSpPr>
            <p:cNvPr id="1114" name="Rectangle 92"/>
            <p:cNvSpPr>
              <a:spLocks noChangeArrowheads="1"/>
            </p:cNvSpPr>
            <p:nvPr/>
          </p:nvSpPr>
          <p:spPr bwMode="auto">
            <a:xfrm>
              <a:off x="144" y="4112"/>
              <a:ext cx="21" cy="7"/>
            </a:xfrm>
            <a:prstGeom prst="rect">
              <a:avLst/>
            </a:prstGeom>
            <a:solidFill>
              <a:srgbClr val="000000"/>
            </a:solidFill>
            <a:ln w="9525">
              <a:noFill/>
              <a:miter lim="800000"/>
              <a:headEnd/>
              <a:tailEnd/>
            </a:ln>
          </p:spPr>
          <p:txBody>
            <a:bodyPr/>
            <a:lstStyle/>
            <a:p>
              <a:endParaRPr lang="pt-BR"/>
            </a:p>
          </p:txBody>
        </p:sp>
        <p:sp>
          <p:nvSpPr>
            <p:cNvPr id="1115" name="Rectangle 93"/>
            <p:cNvSpPr>
              <a:spLocks noChangeArrowheads="1"/>
            </p:cNvSpPr>
            <p:nvPr/>
          </p:nvSpPr>
          <p:spPr bwMode="auto">
            <a:xfrm>
              <a:off x="158" y="4098"/>
              <a:ext cx="7" cy="7"/>
            </a:xfrm>
            <a:prstGeom prst="rect">
              <a:avLst/>
            </a:prstGeom>
            <a:solidFill>
              <a:srgbClr val="000000"/>
            </a:solidFill>
            <a:ln w="9525">
              <a:noFill/>
              <a:miter lim="800000"/>
              <a:headEnd/>
              <a:tailEnd/>
            </a:ln>
          </p:spPr>
          <p:txBody>
            <a:bodyPr/>
            <a:lstStyle/>
            <a:p>
              <a:endParaRPr lang="pt-BR"/>
            </a:p>
          </p:txBody>
        </p:sp>
        <p:sp>
          <p:nvSpPr>
            <p:cNvPr id="1116" name="Rectangle 94"/>
            <p:cNvSpPr>
              <a:spLocks noChangeArrowheads="1"/>
            </p:cNvSpPr>
            <p:nvPr/>
          </p:nvSpPr>
          <p:spPr bwMode="auto">
            <a:xfrm>
              <a:off x="158" y="4098"/>
              <a:ext cx="7" cy="7"/>
            </a:xfrm>
            <a:prstGeom prst="rect">
              <a:avLst/>
            </a:prstGeom>
            <a:solidFill>
              <a:srgbClr val="000000"/>
            </a:solidFill>
            <a:ln w="9525">
              <a:noFill/>
              <a:miter lim="800000"/>
              <a:headEnd/>
              <a:tailEnd/>
            </a:ln>
          </p:spPr>
          <p:txBody>
            <a:bodyPr/>
            <a:lstStyle/>
            <a:p>
              <a:endParaRPr lang="pt-BR"/>
            </a:p>
          </p:txBody>
        </p:sp>
        <p:sp>
          <p:nvSpPr>
            <p:cNvPr id="1117" name="Rectangle 95"/>
            <p:cNvSpPr>
              <a:spLocks noChangeArrowheads="1"/>
            </p:cNvSpPr>
            <p:nvPr/>
          </p:nvSpPr>
          <p:spPr bwMode="auto">
            <a:xfrm>
              <a:off x="165" y="4098"/>
              <a:ext cx="325" cy="7"/>
            </a:xfrm>
            <a:prstGeom prst="rect">
              <a:avLst/>
            </a:prstGeom>
            <a:solidFill>
              <a:srgbClr val="000000"/>
            </a:solidFill>
            <a:ln w="9525">
              <a:noFill/>
              <a:miter lim="800000"/>
              <a:headEnd/>
              <a:tailEnd/>
            </a:ln>
          </p:spPr>
          <p:txBody>
            <a:bodyPr/>
            <a:lstStyle/>
            <a:p>
              <a:endParaRPr lang="pt-BR"/>
            </a:p>
          </p:txBody>
        </p:sp>
        <p:sp>
          <p:nvSpPr>
            <p:cNvPr id="1118" name="Rectangle 96"/>
            <p:cNvSpPr>
              <a:spLocks noChangeArrowheads="1"/>
            </p:cNvSpPr>
            <p:nvPr/>
          </p:nvSpPr>
          <p:spPr bwMode="auto">
            <a:xfrm>
              <a:off x="165" y="4112"/>
              <a:ext cx="325" cy="7"/>
            </a:xfrm>
            <a:prstGeom prst="rect">
              <a:avLst/>
            </a:prstGeom>
            <a:solidFill>
              <a:srgbClr val="000000"/>
            </a:solidFill>
            <a:ln w="9525">
              <a:noFill/>
              <a:miter lim="800000"/>
              <a:headEnd/>
              <a:tailEnd/>
            </a:ln>
          </p:spPr>
          <p:txBody>
            <a:bodyPr/>
            <a:lstStyle/>
            <a:p>
              <a:endParaRPr lang="pt-BR"/>
            </a:p>
          </p:txBody>
        </p:sp>
        <p:sp>
          <p:nvSpPr>
            <p:cNvPr id="1119" name="Rectangle 98"/>
            <p:cNvSpPr>
              <a:spLocks noChangeArrowheads="1"/>
            </p:cNvSpPr>
            <p:nvPr/>
          </p:nvSpPr>
          <p:spPr bwMode="auto">
            <a:xfrm>
              <a:off x="490" y="4098"/>
              <a:ext cx="22" cy="7"/>
            </a:xfrm>
            <a:prstGeom prst="rect">
              <a:avLst/>
            </a:prstGeom>
            <a:solidFill>
              <a:srgbClr val="000000"/>
            </a:solidFill>
            <a:ln w="9525">
              <a:noFill/>
              <a:miter lim="800000"/>
              <a:headEnd/>
              <a:tailEnd/>
            </a:ln>
          </p:spPr>
          <p:txBody>
            <a:bodyPr/>
            <a:lstStyle/>
            <a:p>
              <a:endParaRPr lang="pt-BR"/>
            </a:p>
          </p:txBody>
        </p:sp>
        <p:sp>
          <p:nvSpPr>
            <p:cNvPr id="1120" name="Rectangle 99"/>
            <p:cNvSpPr>
              <a:spLocks noChangeArrowheads="1"/>
            </p:cNvSpPr>
            <p:nvPr/>
          </p:nvSpPr>
          <p:spPr bwMode="auto">
            <a:xfrm>
              <a:off x="490" y="4112"/>
              <a:ext cx="22" cy="7"/>
            </a:xfrm>
            <a:prstGeom prst="rect">
              <a:avLst/>
            </a:prstGeom>
            <a:solidFill>
              <a:srgbClr val="000000"/>
            </a:solidFill>
            <a:ln w="9525">
              <a:noFill/>
              <a:miter lim="800000"/>
              <a:headEnd/>
              <a:tailEnd/>
            </a:ln>
          </p:spPr>
          <p:txBody>
            <a:bodyPr/>
            <a:lstStyle/>
            <a:p>
              <a:endParaRPr lang="pt-BR"/>
            </a:p>
          </p:txBody>
        </p:sp>
        <p:sp>
          <p:nvSpPr>
            <p:cNvPr id="1121" name="Rectangle 100"/>
            <p:cNvSpPr>
              <a:spLocks noChangeArrowheads="1"/>
            </p:cNvSpPr>
            <p:nvPr/>
          </p:nvSpPr>
          <p:spPr bwMode="auto">
            <a:xfrm>
              <a:off x="512" y="4098"/>
              <a:ext cx="477" cy="7"/>
            </a:xfrm>
            <a:prstGeom prst="rect">
              <a:avLst/>
            </a:prstGeom>
            <a:solidFill>
              <a:srgbClr val="000000"/>
            </a:solidFill>
            <a:ln w="9525">
              <a:noFill/>
              <a:miter lim="800000"/>
              <a:headEnd/>
              <a:tailEnd/>
            </a:ln>
          </p:spPr>
          <p:txBody>
            <a:bodyPr/>
            <a:lstStyle/>
            <a:p>
              <a:endParaRPr lang="pt-BR"/>
            </a:p>
          </p:txBody>
        </p:sp>
        <p:sp>
          <p:nvSpPr>
            <p:cNvPr id="1122" name="Rectangle 101"/>
            <p:cNvSpPr>
              <a:spLocks noChangeArrowheads="1"/>
            </p:cNvSpPr>
            <p:nvPr/>
          </p:nvSpPr>
          <p:spPr bwMode="auto">
            <a:xfrm>
              <a:off x="512" y="4112"/>
              <a:ext cx="477" cy="7"/>
            </a:xfrm>
            <a:prstGeom prst="rect">
              <a:avLst/>
            </a:prstGeom>
            <a:solidFill>
              <a:srgbClr val="000000"/>
            </a:solidFill>
            <a:ln w="9525">
              <a:noFill/>
              <a:miter lim="800000"/>
              <a:headEnd/>
              <a:tailEnd/>
            </a:ln>
          </p:spPr>
          <p:txBody>
            <a:bodyPr/>
            <a:lstStyle/>
            <a:p>
              <a:endParaRPr lang="pt-BR"/>
            </a:p>
          </p:txBody>
        </p:sp>
        <p:sp>
          <p:nvSpPr>
            <p:cNvPr id="1123" name="Rectangle 102"/>
            <p:cNvSpPr>
              <a:spLocks noChangeArrowheads="1"/>
            </p:cNvSpPr>
            <p:nvPr/>
          </p:nvSpPr>
          <p:spPr bwMode="auto">
            <a:xfrm>
              <a:off x="989" y="3961"/>
              <a:ext cx="7" cy="137"/>
            </a:xfrm>
            <a:prstGeom prst="rect">
              <a:avLst/>
            </a:prstGeom>
            <a:solidFill>
              <a:srgbClr val="000000"/>
            </a:solidFill>
            <a:ln w="9525">
              <a:noFill/>
              <a:miter lim="800000"/>
              <a:headEnd/>
              <a:tailEnd/>
            </a:ln>
          </p:spPr>
          <p:txBody>
            <a:bodyPr/>
            <a:lstStyle/>
            <a:p>
              <a:endParaRPr lang="pt-BR"/>
            </a:p>
          </p:txBody>
        </p:sp>
        <p:sp>
          <p:nvSpPr>
            <p:cNvPr id="1124" name="Rectangle 103"/>
            <p:cNvSpPr>
              <a:spLocks noChangeArrowheads="1"/>
            </p:cNvSpPr>
            <p:nvPr/>
          </p:nvSpPr>
          <p:spPr bwMode="auto">
            <a:xfrm>
              <a:off x="989" y="4098"/>
              <a:ext cx="22" cy="7"/>
            </a:xfrm>
            <a:prstGeom prst="rect">
              <a:avLst/>
            </a:prstGeom>
            <a:solidFill>
              <a:srgbClr val="000000"/>
            </a:solidFill>
            <a:ln w="9525">
              <a:noFill/>
              <a:miter lim="800000"/>
              <a:headEnd/>
              <a:tailEnd/>
            </a:ln>
          </p:spPr>
          <p:txBody>
            <a:bodyPr/>
            <a:lstStyle/>
            <a:p>
              <a:endParaRPr lang="pt-BR"/>
            </a:p>
          </p:txBody>
        </p:sp>
        <p:sp>
          <p:nvSpPr>
            <p:cNvPr id="1125" name="Rectangle 104"/>
            <p:cNvSpPr>
              <a:spLocks noChangeArrowheads="1"/>
            </p:cNvSpPr>
            <p:nvPr/>
          </p:nvSpPr>
          <p:spPr bwMode="auto">
            <a:xfrm>
              <a:off x="989" y="4112"/>
              <a:ext cx="22" cy="7"/>
            </a:xfrm>
            <a:prstGeom prst="rect">
              <a:avLst/>
            </a:prstGeom>
            <a:solidFill>
              <a:srgbClr val="000000"/>
            </a:solidFill>
            <a:ln w="9525">
              <a:noFill/>
              <a:miter lim="800000"/>
              <a:headEnd/>
              <a:tailEnd/>
            </a:ln>
          </p:spPr>
          <p:txBody>
            <a:bodyPr/>
            <a:lstStyle/>
            <a:p>
              <a:endParaRPr lang="pt-BR"/>
            </a:p>
          </p:txBody>
        </p:sp>
        <p:sp>
          <p:nvSpPr>
            <p:cNvPr id="1126" name="Rectangle 105"/>
            <p:cNvSpPr>
              <a:spLocks noChangeArrowheads="1"/>
            </p:cNvSpPr>
            <p:nvPr/>
          </p:nvSpPr>
          <p:spPr bwMode="auto">
            <a:xfrm>
              <a:off x="1011" y="4098"/>
              <a:ext cx="1154" cy="7"/>
            </a:xfrm>
            <a:prstGeom prst="rect">
              <a:avLst/>
            </a:prstGeom>
            <a:solidFill>
              <a:srgbClr val="000000"/>
            </a:solidFill>
            <a:ln w="9525">
              <a:noFill/>
              <a:miter lim="800000"/>
              <a:headEnd/>
              <a:tailEnd/>
            </a:ln>
          </p:spPr>
          <p:txBody>
            <a:bodyPr/>
            <a:lstStyle/>
            <a:p>
              <a:endParaRPr lang="pt-BR"/>
            </a:p>
          </p:txBody>
        </p:sp>
        <p:sp>
          <p:nvSpPr>
            <p:cNvPr id="1127" name="Rectangle 106"/>
            <p:cNvSpPr>
              <a:spLocks noChangeArrowheads="1"/>
            </p:cNvSpPr>
            <p:nvPr/>
          </p:nvSpPr>
          <p:spPr bwMode="auto">
            <a:xfrm>
              <a:off x="1011" y="4112"/>
              <a:ext cx="1154" cy="7"/>
            </a:xfrm>
            <a:prstGeom prst="rect">
              <a:avLst/>
            </a:prstGeom>
            <a:solidFill>
              <a:srgbClr val="000000"/>
            </a:solidFill>
            <a:ln w="9525">
              <a:noFill/>
              <a:miter lim="800000"/>
              <a:headEnd/>
              <a:tailEnd/>
            </a:ln>
          </p:spPr>
          <p:txBody>
            <a:bodyPr/>
            <a:lstStyle/>
            <a:p>
              <a:endParaRPr lang="pt-BR"/>
            </a:p>
          </p:txBody>
        </p:sp>
        <p:sp>
          <p:nvSpPr>
            <p:cNvPr id="1128" name="Rectangle 107"/>
            <p:cNvSpPr>
              <a:spLocks noChangeArrowheads="1"/>
            </p:cNvSpPr>
            <p:nvPr/>
          </p:nvSpPr>
          <p:spPr bwMode="auto">
            <a:xfrm>
              <a:off x="2165" y="3961"/>
              <a:ext cx="7" cy="137"/>
            </a:xfrm>
            <a:prstGeom prst="rect">
              <a:avLst/>
            </a:prstGeom>
            <a:solidFill>
              <a:srgbClr val="000000"/>
            </a:solidFill>
            <a:ln w="9525">
              <a:noFill/>
              <a:miter lim="800000"/>
              <a:headEnd/>
              <a:tailEnd/>
            </a:ln>
          </p:spPr>
          <p:txBody>
            <a:bodyPr/>
            <a:lstStyle/>
            <a:p>
              <a:endParaRPr lang="pt-BR"/>
            </a:p>
          </p:txBody>
        </p:sp>
        <p:sp>
          <p:nvSpPr>
            <p:cNvPr id="1129" name="Rectangle 108"/>
            <p:cNvSpPr>
              <a:spLocks noChangeArrowheads="1"/>
            </p:cNvSpPr>
            <p:nvPr/>
          </p:nvSpPr>
          <p:spPr bwMode="auto">
            <a:xfrm>
              <a:off x="2180" y="3961"/>
              <a:ext cx="7" cy="137"/>
            </a:xfrm>
            <a:prstGeom prst="rect">
              <a:avLst/>
            </a:prstGeom>
            <a:solidFill>
              <a:srgbClr val="000000"/>
            </a:solidFill>
            <a:ln w="9525">
              <a:noFill/>
              <a:miter lim="800000"/>
              <a:headEnd/>
              <a:tailEnd/>
            </a:ln>
          </p:spPr>
          <p:txBody>
            <a:bodyPr/>
            <a:lstStyle/>
            <a:p>
              <a:endParaRPr lang="pt-BR"/>
            </a:p>
          </p:txBody>
        </p:sp>
        <p:sp>
          <p:nvSpPr>
            <p:cNvPr id="1130" name="Rectangle 109"/>
            <p:cNvSpPr>
              <a:spLocks noChangeArrowheads="1"/>
            </p:cNvSpPr>
            <p:nvPr/>
          </p:nvSpPr>
          <p:spPr bwMode="auto">
            <a:xfrm>
              <a:off x="2180" y="4098"/>
              <a:ext cx="7" cy="21"/>
            </a:xfrm>
            <a:prstGeom prst="rect">
              <a:avLst/>
            </a:prstGeom>
            <a:solidFill>
              <a:srgbClr val="000000"/>
            </a:solidFill>
            <a:ln w="9525">
              <a:noFill/>
              <a:miter lim="800000"/>
              <a:headEnd/>
              <a:tailEnd/>
            </a:ln>
          </p:spPr>
          <p:txBody>
            <a:bodyPr/>
            <a:lstStyle/>
            <a:p>
              <a:endParaRPr lang="pt-BR"/>
            </a:p>
          </p:txBody>
        </p:sp>
        <p:sp>
          <p:nvSpPr>
            <p:cNvPr id="1131" name="Rectangle 110"/>
            <p:cNvSpPr>
              <a:spLocks noChangeArrowheads="1"/>
            </p:cNvSpPr>
            <p:nvPr/>
          </p:nvSpPr>
          <p:spPr bwMode="auto">
            <a:xfrm>
              <a:off x="2165" y="4112"/>
              <a:ext cx="22" cy="7"/>
            </a:xfrm>
            <a:prstGeom prst="rect">
              <a:avLst/>
            </a:prstGeom>
            <a:solidFill>
              <a:srgbClr val="000000"/>
            </a:solidFill>
            <a:ln w="9525">
              <a:noFill/>
              <a:miter lim="800000"/>
              <a:headEnd/>
              <a:tailEnd/>
            </a:ln>
          </p:spPr>
          <p:txBody>
            <a:bodyPr/>
            <a:lstStyle/>
            <a:p>
              <a:endParaRPr lang="pt-BR"/>
            </a:p>
          </p:txBody>
        </p:sp>
        <p:sp>
          <p:nvSpPr>
            <p:cNvPr id="1132" name="Rectangle 111"/>
            <p:cNvSpPr>
              <a:spLocks noChangeArrowheads="1"/>
            </p:cNvSpPr>
            <p:nvPr/>
          </p:nvSpPr>
          <p:spPr bwMode="auto">
            <a:xfrm>
              <a:off x="2165" y="4098"/>
              <a:ext cx="7" cy="7"/>
            </a:xfrm>
            <a:prstGeom prst="rect">
              <a:avLst/>
            </a:prstGeom>
            <a:solidFill>
              <a:srgbClr val="000000"/>
            </a:solidFill>
            <a:ln w="9525">
              <a:noFill/>
              <a:miter lim="800000"/>
              <a:headEnd/>
              <a:tailEnd/>
            </a:ln>
          </p:spPr>
          <p:txBody>
            <a:bodyPr/>
            <a:lstStyle/>
            <a:p>
              <a:endParaRPr lang="pt-BR"/>
            </a:p>
          </p:txBody>
        </p:sp>
        <p:sp>
          <p:nvSpPr>
            <p:cNvPr id="1133" name="Rectangle 112"/>
            <p:cNvSpPr>
              <a:spLocks noChangeArrowheads="1"/>
            </p:cNvSpPr>
            <p:nvPr/>
          </p:nvSpPr>
          <p:spPr bwMode="auto">
            <a:xfrm>
              <a:off x="2165" y="4098"/>
              <a:ext cx="7" cy="7"/>
            </a:xfrm>
            <a:prstGeom prst="rect">
              <a:avLst/>
            </a:prstGeom>
            <a:solidFill>
              <a:srgbClr val="000000"/>
            </a:solidFill>
            <a:ln w="9525">
              <a:noFill/>
              <a:miter lim="800000"/>
              <a:headEnd/>
              <a:tailEnd/>
            </a:ln>
          </p:spPr>
          <p:txBody>
            <a:bodyPr/>
            <a:lstStyle/>
            <a:p>
              <a:endParaRPr lang="pt-BR"/>
            </a:p>
          </p:txBody>
        </p:sp>
      </p:grpSp>
      <p:pic>
        <p:nvPicPr>
          <p:cNvPr id="1040" name="Picture 115" descr="C:\Meus documentos\UnB\disciplinas-01-2004\aulas\bode-compensadores\bode_estabil_3_valores_Kc.jpg"/>
          <p:cNvPicPr>
            <a:picLocks noChangeAspect="1" noChangeArrowheads="1"/>
          </p:cNvPicPr>
          <p:nvPr/>
        </p:nvPicPr>
        <p:blipFill>
          <a:blip r:embed="rId4"/>
          <a:srcRect/>
          <a:stretch>
            <a:fillRect/>
          </a:stretch>
        </p:blipFill>
        <p:spPr bwMode="auto">
          <a:xfrm>
            <a:off x="3219450" y="1905000"/>
            <a:ext cx="6597650" cy="3910013"/>
          </a:xfrm>
          <a:prstGeom prst="rect">
            <a:avLst/>
          </a:prstGeom>
          <a:noFill/>
          <a:ln w="9525">
            <a:noFill/>
            <a:miter lim="800000"/>
            <a:headEnd/>
            <a:tailEnd/>
          </a:ln>
        </p:spPr>
      </p:pic>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271463" y="260350"/>
            <a:ext cx="9363075" cy="1320800"/>
          </a:xfrm>
          <a:prstGeom prst="rect">
            <a:avLst/>
          </a:prstGeom>
          <a:solidFill>
            <a:schemeClr val="bg1"/>
          </a:solidFill>
          <a:ln w="9525">
            <a:noFill/>
            <a:round/>
            <a:headEnd/>
            <a:tailEnd/>
          </a:ln>
          <a:effectLst/>
        </p:spPr>
        <p:txBody>
          <a:bodyPr lIns="90000" tIns="46800" rIns="90000" bIns="46800">
            <a:spAutoFit/>
          </a:bodyPr>
          <a:lstStyle/>
          <a:p>
            <a:pPr defTabSz="449263">
              <a:spcBef>
                <a:spcPts val="112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err="1">
                <a:solidFill>
                  <a:srgbClr val="000000"/>
                </a:solidFill>
                <a:effectLst>
                  <a:outerShdw blurRad="38100" dist="38100" dir="2700000" algn="tl">
                    <a:srgbClr val="C0C0C0"/>
                  </a:outerShdw>
                </a:effectLst>
                <a:latin typeface="Arial" charset="0"/>
                <a:cs typeface="+mn-cs"/>
              </a:rPr>
              <a:t>Exemplo</a:t>
            </a:r>
            <a:r>
              <a:rPr lang="en-GB" sz="1800" dirty="0">
                <a:solidFill>
                  <a:srgbClr val="000000"/>
                </a:solidFill>
                <a:effectLst>
                  <a:outerShdw blurRad="38100" dist="38100" dir="2700000" algn="tl">
                    <a:srgbClr val="C0C0C0"/>
                  </a:outerShdw>
                </a:effectLst>
                <a:latin typeface="Arial" charset="0"/>
                <a:cs typeface="+mn-cs"/>
              </a:rPr>
              <a:t> 10.9 – RESOLUÇÃO VIA PROGRAMAÇÃO NO MATLAB		</a:t>
            </a:r>
            <a:r>
              <a:rPr lang="en-GB" sz="1800" dirty="0" err="1">
                <a:solidFill>
                  <a:srgbClr val="000000"/>
                </a:solidFill>
                <a:effectLst>
                  <a:outerShdw blurRad="38100" dist="38100" dir="2700000" algn="tl">
                    <a:srgbClr val="C0C0C0"/>
                  </a:outerShdw>
                </a:effectLst>
                <a:latin typeface="Arial" charset="0"/>
                <a:cs typeface="+mn-cs"/>
              </a:rPr>
              <a:t>pág</a:t>
            </a:r>
            <a:r>
              <a:rPr lang="en-GB" sz="1800" dirty="0">
                <a:solidFill>
                  <a:srgbClr val="000000"/>
                </a:solidFill>
                <a:effectLst>
                  <a:outerShdw blurRad="38100" dist="38100" dir="2700000" algn="tl">
                    <a:srgbClr val="C0C0C0"/>
                  </a:outerShdw>
                </a:effectLst>
                <a:latin typeface="Arial" charset="0"/>
                <a:cs typeface="+mn-cs"/>
              </a:rPr>
              <a:t>. 453</a:t>
            </a:r>
          </a:p>
          <a:p>
            <a:pPr algn="just" defTabSz="449263">
              <a:spcBef>
                <a:spcPts val="1063"/>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700" dirty="0" err="1">
                <a:solidFill>
                  <a:srgbClr val="000000"/>
                </a:solidFill>
                <a:latin typeface="Arial" charset="0"/>
                <a:cs typeface="+mn-cs"/>
              </a:rPr>
              <a:t>Faixa</a:t>
            </a:r>
            <a:r>
              <a:rPr lang="en-GB" sz="1700" dirty="0">
                <a:solidFill>
                  <a:srgbClr val="000000"/>
                </a:solidFill>
                <a:latin typeface="Arial" charset="0"/>
                <a:cs typeface="+mn-cs"/>
              </a:rPr>
              <a:t> de </a:t>
            </a:r>
            <a:r>
              <a:rPr lang="en-GB" sz="1700" dirty="0" err="1">
                <a:solidFill>
                  <a:srgbClr val="000000"/>
                </a:solidFill>
                <a:latin typeface="Arial" charset="0"/>
                <a:cs typeface="+mn-cs"/>
              </a:rPr>
              <a:t>valores</a:t>
            </a:r>
            <a:r>
              <a:rPr lang="en-GB" sz="1700" dirty="0">
                <a:solidFill>
                  <a:srgbClr val="000000"/>
                </a:solidFill>
                <a:latin typeface="Arial" charset="0"/>
                <a:cs typeface="+mn-cs"/>
              </a:rPr>
              <a:t> de </a:t>
            </a:r>
            <a:r>
              <a:rPr lang="en-GB" sz="1700" dirty="0" err="1">
                <a:solidFill>
                  <a:srgbClr val="000000"/>
                </a:solidFill>
                <a:latin typeface="Arial" charset="0"/>
                <a:cs typeface="+mn-cs"/>
              </a:rPr>
              <a:t>ganho</a:t>
            </a:r>
            <a:r>
              <a:rPr lang="en-GB" sz="1700" dirty="0">
                <a:solidFill>
                  <a:srgbClr val="000000"/>
                </a:solidFill>
                <a:latin typeface="Arial" charset="0"/>
                <a:cs typeface="+mn-cs"/>
              </a:rPr>
              <a:t> </a:t>
            </a:r>
            <a:r>
              <a:rPr lang="en-GB" sz="1700" dirty="0" err="1">
                <a:solidFill>
                  <a:srgbClr val="000000"/>
                </a:solidFill>
                <a:latin typeface="Arial" charset="0"/>
                <a:cs typeface="+mn-cs"/>
              </a:rPr>
              <a:t>para</a:t>
            </a:r>
            <a:r>
              <a:rPr lang="en-GB" sz="1700" dirty="0">
                <a:solidFill>
                  <a:srgbClr val="000000"/>
                </a:solidFill>
                <a:latin typeface="Arial" charset="0"/>
                <a:cs typeface="+mn-cs"/>
              </a:rPr>
              <a:t> </a:t>
            </a:r>
            <a:r>
              <a:rPr lang="en-GB" sz="1700" dirty="0" err="1">
                <a:solidFill>
                  <a:srgbClr val="000000"/>
                </a:solidFill>
                <a:latin typeface="Arial" charset="0"/>
                <a:cs typeface="+mn-cs"/>
              </a:rPr>
              <a:t>estabilidade</a:t>
            </a:r>
            <a:r>
              <a:rPr lang="en-GB" sz="1700" dirty="0">
                <a:solidFill>
                  <a:srgbClr val="000000"/>
                </a:solidFill>
                <a:latin typeface="Arial" charset="0"/>
                <a:cs typeface="+mn-cs"/>
              </a:rPr>
              <a:t> </a:t>
            </a:r>
            <a:r>
              <a:rPr lang="en-GB" sz="1700" dirty="0" err="1">
                <a:solidFill>
                  <a:srgbClr val="000000"/>
                </a:solidFill>
                <a:latin typeface="Arial" charset="0"/>
                <a:cs typeface="+mn-cs"/>
              </a:rPr>
              <a:t>por</a:t>
            </a:r>
            <a:r>
              <a:rPr lang="en-GB" sz="1700" dirty="0">
                <a:solidFill>
                  <a:srgbClr val="000000"/>
                </a:solidFill>
                <a:latin typeface="Arial" charset="0"/>
                <a:cs typeface="+mn-cs"/>
              </a:rPr>
              <a:t> </a:t>
            </a:r>
            <a:r>
              <a:rPr lang="en-GB" sz="1700" dirty="0" err="1">
                <a:solidFill>
                  <a:srgbClr val="000000"/>
                </a:solidFill>
                <a:latin typeface="Arial" charset="0"/>
                <a:cs typeface="+mn-cs"/>
              </a:rPr>
              <a:t>intermédio</a:t>
            </a:r>
            <a:r>
              <a:rPr lang="en-GB" sz="1700" dirty="0">
                <a:solidFill>
                  <a:srgbClr val="000000"/>
                </a:solidFill>
                <a:latin typeface="Arial" charset="0"/>
                <a:cs typeface="+mn-cs"/>
              </a:rPr>
              <a:t> dos </a:t>
            </a:r>
            <a:r>
              <a:rPr lang="en-GB" sz="1700" dirty="0" err="1">
                <a:solidFill>
                  <a:srgbClr val="000000"/>
                </a:solidFill>
                <a:latin typeface="Arial" charset="0"/>
                <a:cs typeface="+mn-cs"/>
              </a:rPr>
              <a:t>gráficos</a:t>
            </a:r>
            <a:r>
              <a:rPr lang="en-GB" sz="1700" dirty="0">
                <a:solidFill>
                  <a:srgbClr val="000000"/>
                </a:solidFill>
                <a:latin typeface="Arial" charset="0"/>
                <a:cs typeface="+mn-cs"/>
              </a:rPr>
              <a:t> de Bode</a:t>
            </a:r>
          </a:p>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rgbClr val="000000"/>
                </a:solidFill>
                <a:latin typeface="Arial" charset="0"/>
                <a:cs typeface="+mn-cs"/>
              </a:rPr>
              <a:t>Use o </a:t>
            </a:r>
            <a:r>
              <a:rPr lang="en-GB" sz="1400" dirty="0" err="1">
                <a:solidFill>
                  <a:srgbClr val="000000"/>
                </a:solidFill>
                <a:latin typeface="Arial" charset="0"/>
                <a:cs typeface="+mn-cs"/>
              </a:rPr>
              <a:t>gráfico</a:t>
            </a:r>
            <a:r>
              <a:rPr lang="en-GB" sz="1400" dirty="0">
                <a:solidFill>
                  <a:srgbClr val="000000"/>
                </a:solidFill>
                <a:latin typeface="Arial" charset="0"/>
                <a:cs typeface="+mn-cs"/>
              </a:rPr>
              <a:t> de Bode </a:t>
            </a:r>
            <a:r>
              <a:rPr lang="en-GB" sz="1400" dirty="0" err="1">
                <a:solidFill>
                  <a:srgbClr val="000000"/>
                </a:solidFill>
                <a:latin typeface="Arial" charset="0"/>
                <a:cs typeface="+mn-cs"/>
              </a:rPr>
              <a:t>para</a:t>
            </a:r>
            <a:r>
              <a:rPr lang="en-GB" sz="1400" dirty="0">
                <a:solidFill>
                  <a:srgbClr val="000000"/>
                </a:solidFill>
                <a:latin typeface="Arial" charset="0"/>
                <a:cs typeface="+mn-cs"/>
              </a:rPr>
              <a:t> </a:t>
            </a:r>
            <a:r>
              <a:rPr lang="en-GB" sz="1400" dirty="0" err="1">
                <a:solidFill>
                  <a:srgbClr val="000000"/>
                </a:solidFill>
                <a:latin typeface="Arial" charset="0"/>
                <a:cs typeface="+mn-cs"/>
              </a:rPr>
              <a:t>determinar</a:t>
            </a:r>
            <a:r>
              <a:rPr lang="en-GB" sz="1400" dirty="0">
                <a:solidFill>
                  <a:srgbClr val="000000"/>
                </a:solidFill>
                <a:latin typeface="Arial" charset="0"/>
                <a:cs typeface="+mn-cs"/>
              </a:rPr>
              <a:t> a </a:t>
            </a:r>
            <a:r>
              <a:rPr lang="en-GB" sz="1400" dirty="0" err="1">
                <a:solidFill>
                  <a:srgbClr val="000000"/>
                </a:solidFill>
                <a:latin typeface="Arial" charset="0"/>
                <a:cs typeface="+mn-cs"/>
              </a:rPr>
              <a:t>faixa</a:t>
            </a:r>
            <a:r>
              <a:rPr lang="en-GB" sz="1400" dirty="0">
                <a:solidFill>
                  <a:srgbClr val="000000"/>
                </a:solidFill>
                <a:latin typeface="Arial" charset="0"/>
                <a:cs typeface="+mn-cs"/>
              </a:rPr>
              <a:t> de </a:t>
            </a:r>
            <a:r>
              <a:rPr lang="en-GB" sz="1400" dirty="0" err="1">
                <a:solidFill>
                  <a:srgbClr val="000000"/>
                </a:solidFill>
                <a:latin typeface="Arial" charset="0"/>
                <a:cs typeface="+mn-cs"/>
              </a:rPr>
              <a:t>valores</a:t>
            </a:r>
            <a:r>
              <a:rPr lang="en-GB" sz="1400" dirty="0">
                <a:solidFill>
                  <a:srgbClr val="000000"/>
                </a:solidFill>
                <a:latin typeface="Arial" charset="0"/>
                <a:cs typeface="+mn-cs"/>
              </a:rPr>
              <a:t> de K </a:t>
            </a:r>
            <a:r>
              <a:rPr lang="en-GB" sz="1400" dirty="0" err="1">
                <a:solidFill>
                  <a:srgbClr val="000000"/>
                </a:solidFill>
                <a:latin typeface="Arial" charset="0"/>
                <a:cs typeface="+mn-cs"/>
              </a:rPr>
              <a:t>para</a:t>
            </a:r>
            <a:r>
              <a:rPr lang="en-GB" sz="1400" dirty="0">
                <a:solidFill>
                  <a:srgbClr val="000000"/>
                </a:solidFill>
                <a:latin typeface="Arial" charset="0"/>
                <a:cs typeface="+mn-cs"/>
              </a:rPr>
              <a:t> a </a:t>
            </a:r>
            <a:r>
              <a:rPr lang="en-GB" sz="1400" dirty="0" err="1">
                <a:solidFill>
                  <a:srgbClr val="000000"/>
                </a:solidFill>
                <a:latin typeface="Arial" charset="0"/>
                <a:cs typeface="+mn-cs"/>
              </a:rPr>
              <a:t>qual</a:t>
            </a:r>
            <a:r>
              <a:rPr lang="en-GB" sz="1400" dirty="0">
                <a:solidFill>
                  <a:srgbClr val="000000"/>
                </a:solidFill>
                <a:latin typeface="Arial" charset="0"/>
                <a:cs typeface="+mn-cs"/>
              </a:rPr>
              <a:t> o </a:t>
            </a:r>
            <a:r>
              <a:rPr lang="en-GB" sz="1400" dirty="0" err="1">
                <a:solidFill>
                  <a:srgbClr val="000000"/>
                </a:solidFill>
                <a:latin typeface="Arial" charset="0"/>
                <a:cs typeface="+mn-cs"/>
              </a:rPr>
              <a:t>sistema</a:t>
            </a:r>
            <a:r>
              <a:rPr lang="en-GB" sz="1400" dirty="0">
                <a:solidFill>
                  <a:srgbClr val="000000"/>
                </a:solidFill>
                <a:latin typeface="Arial" charset="0"/>
                <a:cs typeface="+mn-cs"/>
              </a:rPr>
              <a:t> com </a:t>
            </a:r>
            <a:r>
              <a:rPr lang="en-GB" sz="1400" dirty="0" err="1">
                <a:solidFill>
                  <a:srgbClr val="000000"/>
                </a:solidFill>
                <a:latin typeface="Arial" charset="0"/>
                <a:cs typeface="+mn-cs"/>
              </a:rPr>
              <a:t>retroação</a:t>
            </a:r>
            <a:r>
              <a:rPr lang="en-GB" sz="1400" dirty="0">
                <a:solidFill>
                  <a:srgbClr val="000000"/>
                </a:solidFill>
                <a:latin typeface="Arial" charset="0"/>
                <a:cs typeface="+mn-cs"/>
              </a:rPr>
              <a:t> </a:t>
            </a:r>
            <a:r>
              <a:rPr lang="en-GB" sz="1400" dirty="0" err="1">
                <a:solidFill>
                  <a:srgbClr val="000000"/>
                </a:solidFill>
                <a:latin typeface="Arial" charset="0"/>
                <a:cs typeface="+mn-cs"/>
              </a:rPr>
              <a:t>unitária</a:t>
            </a:r>
            <a:r>
              <a:rPr lang="en-GB" sz="1400" dirty="0">
                <a:solidFill>
                  <a:srgbClr val="000000"/>
                </a:solidFill>
                <a:latin typeface="Arial" charset="0"/>
                <a:cs typeface="+mn-cs"/>
              </a:rPr>
              <a:t> </a:t>
            </a:r>
            <a:r>
              <a:rPr lang="en-GB" sz="1400" dirty="0" err="1">
                <a:solidFill>
                  <a:srgbClr val="000000"/>
                </a:solidFill>
                <a:latin typeface="Arial" charset="0"/>
                <a:cs typeface="+mn-cs"/>
              </a:rPr>
              <a:t>mostrado</a:t>
            </a:r>
            <a:r>
              <a:rPr lang="en-GB" sz="1400" dirty="0">
                <a:solidFill>
                  <a:srgbClr val="000000"/>
                </a:solidFill>
                <a:latin typeface="Arial" charset="0"/>
                <a:cs typeface="+mn-cs"/>
              </a:rPr>
              <a:t> </a:t>
            </a:r>
            <a:r>
              <a:rPr lang="en-GB" sz="1400" dirty="0" err="1">
                <a:solidFill>
                  <a:srgbClr val="000000"/>
                </a:solidFill>
                <a:latin typeface="Arial" charset="0"/>
                <a:cs typeface="+mn-cs"/>
              </a:rPr>
              <a:t>na</a:t>
            </a:r>
            <a:r>
              <a:rPr lang="en-GB" sz="1400" dirty="0">
                <a:solidFill>
                  <a:srgbClr val="000000"/>
                </a:solidFill>
                <a:latin typeface="Arial" charset="0"/>
                <a:cs typeface="+mn-cs"/>
              </a:rPr>
              <a:t> Fig. 10.10 é </a:t>
            </a:r>
            <a:r>
              <a:rPr lang="en-GB" sz="1400" dirty="0" err="1">
                <a:solidFill>
                  <a:srgbClr val="000000"/>
                </a:solidFill>
                <a:latin typeface="Arial" charset="0"/>
                <a:cs typeface="+mn-cs"/>
              </a:rPr>
              <a:t>estável</a:t>
            </a:r>
            <a:r>
              <a:rPr lang="en-GB" sz="1400" dirty="0">
                <a:solidFill>
                  <a:srgbClr val="000000"/>
                </a:solidFill>
                <a:latin typeface="Arial" charset="0"/>
                <a:cs typeface="+mn-cs"/>
              </a:rPr>
              <a:t>. </a:t>
            </a:r>
            <a:r>
              <a:rPr lang="en-GB" sz="1400" dirty="0" err="1">
                <a:solidFill>
                  <a:srgbClr val="000000"/>
                </a:solidFill>
                <a:latin typeface="Arial" charset="0"/>
                <a:cs typeface="+mn-cs"/>
              </a:rPr>
              <a:t>Seja</a:t>
            </a:r>
            <a:r>
              <a:rPr lang="en-GB" sz="1400" dirty="0">
                <a:solidFill>
                  <a:srgbClr val="000000"/>
                </a:solidFill>
                <a:latin typeface="Arial" charset="0"/>
                <a:cs typeface="+mn-cs"/>
              </a:rPr>
              <a:t> G(s) = K / [(s+2)(s+4)(s+5)]</a:t>
            </a:r>
            <a:r>
              <a:rPr lang="en-GB" sz="1400" baseline="33000" dirty="0">
                <a:solidFill>
                  <a:srgbClr val="000000"/>
                </a:solidFill>
                <a:latin typeface="Arial" charset="0"/>
                <a:cs typeface="+mn-cs"/>
              </a:rPr>
              <a:t>.</a:t>
            </a:r>
          </a:p>
        </p:txBody>
      </p:sp>
      <p:sp>
        <p:nvSpPr>
          <p:cNvPr id="9219" name="Rectangle 2"/>
          <p:cNvSpPr>
            <a:spLocks noChangeArrowheads="1"/>
          </p:cNvSpPr>
          <p:nvPr/>
        </p:nvSpPr>
        <p:spPr bwMode="auto">
          <a:xfrm>
            <a:off x="4641850" y="1843088"/>
            <a:ext cx="858838" cy="576262"/>
          </a:xfrm>
          <a:prstGeom prst="rect">
            <a:avLst/>
          </a:prstGeom>
          <a:solidFill>
            <a:srgbClr val="BBE0E3"/>
          </a:solidFill>
          <a:ln w="9360">
            <a:solidFill>
              <a:srgbClr val="000000"/>
            </a:solidFill>
            <a:miter lim="800000"/>
            <a:headEnd/>
            <a:tailEnd/>
          </a:ln>
        </p:spPr>
        <p:txBody>
          <a:bodyPr wrap="none" anchor="ct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9220" name="Oval 3"/>
          <p:cNvSpPr>
            <a:spLocks noChangeArrowheads="1"/>
          </p:cNvSpPr>
          <p:nvPr/>
        </p:nvSpPr>
        <p:spPr bwMode="auto">
          <a:xfrm>
            <a:off x="3940175" y="1987550"/>
            <a:ext cx="311150" cy="288925"/>
          </a:xfrm>
          <a:prstGeom prst="ellipse">
            <a:avLst/>
          </a:prstGeom>
          <a:solidFill>
            <a:srgbClr val="BBE0E3"/>
          </a:solidFill>
          <a:ln w="9360">
            <a:solidFill>
              <a:srgbClr val="000000"/>
            </a:solidFill>
            <a:miter lim="800000"/>
            <a:headEnd/>
            <a:tailEnd/>
          </a:ln>
        </p:spPr>
        <p:txBody>
          <a:bodyPr wrap="none" anchor="ct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9221" name="Line 4"/>
          <p:cNvSpPr>
            <a:spLocks noChangeShapeType="1"/>
          </p:cNvSpPr>
          <p:nvPr/>
        </p:nvSpPr>
        <p:spPr bwMode="auto">
          <a:xfrm flipH="1">
            <a:off x="4017963" y="2058988"/>
            <a:ext cx="157162" cy="144462"/>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9222" name="Line 5"/>
          <p:cNvSpPr>
            <a:spLocks noChangeShapeType="1"/>
          </p:cNvSpPr>
          <p:nvPr/>
        </p:nvSpPr>
        <p:spPr bwMode="auto">
          <a:xfrm>
            <a:off x="4019550" y="2058988"/>
            <a:ext cx="153988" cy="144462"/>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9223" name="Text Box 6"/>
          <p:cNvSpPr txBox="1">
            <a:spLocks noChangeArrowheads="1"/>
          </p:cNvSpPr>
          <p:nvPr/>
        </p:nvSpPr>
        <p:spPr bwMode="auto">
          <a:xfrm>
            <a:off x="4641850" y="1970088"/>
            <a:ext cx="858838" cy="309562"/>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a:solidFill>
                  <a:srgbClr val="000000"/>
                </a:solidFill>
                <a:latin typeface="Arial" pitchFamily="34" charset="0"/>
                <a:cs typeface="+mn-cs"/>
              </a:rPr>
              <a:t>G(s)</a:t>
            </a:r>
          </a:p>
        </p:txBody>
      </p:sp>
      <p:sp>
        <p:nvSpPr>
          <p:cNvPr id="9224" name="Line 7"/>
          <p:cNvSpPr>
            <a:spLocks noChangeShapeType="1"/>
          </p:cNvSpPr>
          <p:nvPr/>
        </p:nvSpPr>
        <p:spPr bwMode="auto">
          <a:xfrm>
            <a:off x="5500688" y="2132013"/>
            <a:ext cx="1168400" cy="1587"/>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9225" name="Line 8"/>
          <p:cNvSpPr>
            <a:spLocks noChangeShapeType="1"/>
          </p:cNvSpPr>
          <p:nvPr/>
        </p:nvSpPr>
        <p:spPr bwMode="auto">
          <a:xfrm>
            <a:off x="4252913" y="2132013"/>
            <a:ext cx="388937" cy="1587"/>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9226" name="Line 9"/>
          <p:cNvSpPr>
            <a:spLocks noChangeShapeType="1"/>
          </p:cNvSpPr>
          <p:nvPr/>
        </p:nvSpPr>
        <p:spPr bwMode="auto">
          <a:xfrm>
            <a:off x="3236913" y="2132013"/>
            <a:ext cx="701675" cy="1587"/>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9227" name="Line 10"/>
          <p:cNvSpPr>
            <a:spLocks noChangeShapeType="1"/>
          </p:cNvSpPr>
          <p:nvPr/>
        </p:nvSpPr>
        <p:spPr bwMode="auto">
          <a:xfrm>
            <a:off x="5967413" y="2132013"/>
            <a:ext cx="1587" cy="574675"/>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9228" name="Line 11"/>
          <p:cNvSpPr>
            <a:spLocks noChangeShapeType="1"/>
          </p:cNvSpPr>
          <p:nvPr/>
        </p:nvSpPr>
        <p:spPr bwMode="auto">
          <a:xfrm flipH="1">
            <a:off x="4092575" y="2706688"/>
            <a:ext cx="1876425" cy="1587"/>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9229" name="Line 12"/>
          <p:cNvSpPr>
            <a:spLocks noChangeShapeType="1"/>
          </p:cNvSpPr>
          <p:nvPr/>
        </p:nvSpPr>
        <p:spPr bwMode="auto">
          <a:xfrm flipV="1">
            <a:off x="4095750" y="2273300"/>
            <a:ext cx="1588" cy="434975"/>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defRPr/>
            </a:pPr>
            <a:endParaRPr lang="pt-BR" sz="1800">
              <a:solidFill>
                <a:srgbClr val="FFFFFF"/>
              </a:solidFill>
              <a:latin typeface="Arial" pitchFamily="34" charset="0"/>
              <a:cs typeface="+mn-cs"/>
            </a:endParaRPr>
          </a:p>
        </p:txBody>
      </p:sp>
      <p:sp>
        <p:nvSpPr>
          <p:cNvPr id="9230" name="Text Box 13"/>
          <p:cNvSpPr txBox="1">
            <a:spLocks noChangeArrowheads="1"/>
          </p:cNvSpPr>
          <p:nvPr/>
        </p:nvSpPr>
        <p:spPr bwMode="auto">
          <a:xfrm>
            <a:off x="3159125" y="1771650"/>
            <a:ext cx="858838" cy="309563"/>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a:solidFill>
                  <a:srgbClr val="000000"/>
                </a:solidFill>
                <a:latin typeface="Arial" pitchFamily="34" charset="0"/>
                <a:cs typeface="+mn-cs"/>
              </a:rPr>
              <a:t>R(s)</a:t>
            </a:r>
          </a:p>
        </p:txBody>
      </p:sp>
      <p:sp>
        <p:nvSpPr>
          <p:cNvPr id="9231" name="Text Box 14"/>
          <p:cNvSpPr txBox="1">
            <a:spLocks noChangeArrowheads="1"/>
          </p:cNvSpPr>
          <p:nvPr/>
        </p:nvSpPr>
        <p:spPr bwMode="auto">
          <a:xfrm>
            <a:off x="3705225" y="1916113"/>
            <a:ext cx="390525" cy="246062"/>
          </a:xfrm>
          <a:prstGeom prst="rect">
            <a:avLst/>
          </a:prstGeom>
          <a:noFill/>
          <a:ln w="9525">
            <a:noFill/>
            <a:round/>
            <a:headEnd/>
            <a:tailEnd/>
          </a:ln>
        </p:spPr>
        <p:txBody>
          <a:bodyPr lIns="90000" tIns="46800" rIns="90000" bIns="46800">
            <a:spAutoFit/>
          </a:bodyPr>
          <a:lstStyle/>
          <a:p>
            <a:pPr defTabSz="449263">
              <a:spcBef>
                <a:spcPts val="62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000">
                <a:solidFill>
                  <a:srgbClr val="000000"/>
                </a:solidFill>
                <a:latin typeface="Arial" pitchFamily="34" charset="0"/>
                <a:cs typeface="+mn-cs"/>
              </a:rPr>
              <a:t>+</a:t>
            </a:r>
          </a:p>
        </p:txBody>
      </p:sp>
      <p:sp>
        <p:nvSpPr>
          <p:cNvPr id="9232" name="Text Box 15"/>
          <p:cNvSpPr txBox="1">
            <a:spLocks noChangeArrowheads="1"/>
          </p:cNvSpPr>
          <p:nvPr/>
        </p:nvSpPr>
        <p:spPr bwMode="auto">
          <a:xfrm>
            <a:off x="3860800" y="2203450"/>
            <a:ext cx="390525" cy="246063"/>
          </a:xfrm>
          <a:prstGeom prst="rect">
            <a:avLst/>
          </a:prstGeom>
          <a:noFill/>
          <a:ln w="9525">
            <a:noFill/>
            <a:round/>
            <a:headEnd/>
            <a:tailEnd/>
          </a:ln>
        </p:spPr>
        <p:txBody>
          <a:bodyPr lIns="90000" tIns="46800" rIns="90000" bIns="46800">
            <a:spAutoFit/>
          </a:bodyPr>
          <a:lstStyle/>
          <a:p>
            <a:pPr defTabSz="449263">
              <a:spcBef>
                <a:spcPts val="62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000">
                <a:solidFill>
                  <a:srgbClr val="000000"/>
                </a:solidFill>
                <a:latin typeface="Arial" pitchFamily="34" charset="0"/>
                <a:cs typeface="+mn-cs"/>
              </a:rPr>
              <a:t>-</a:t>
            </a:r>
          </a:p>
        </p:txBody>
      </p:sp>
      <p:sp>
        <p:nvSpPr>
          <p:cNvPr id="9233" name="Text Box 16"/>
          <p:cNvSpPr txBox="1">
            <a:spLocks noChangeArrowheads="1"/>
          </p:cNvSpPr>
          <p:nvPr/>
        </p:nvSpPr>
        <p:spPr bwMode="auto">
          <a:xfrm>
            <a:off x="5811838" y="1771650"/>
            <a:ext cx="857250" cy="309563"/>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a:solidFill>
                  <a:srgbClr val="000000"/>
                </a:solidFill>
                <a:latin typeface="Arial" pitchFamily="34" charset="0"/>
                <a:cs typeface="+mn-cs"/>
              </a:rPr>
              <a:t>C(s)</a:t>
            </a:r>
          </a:p>
        </p:txBody>
      </p:sp>
      <p:sp>
        <p:nvSpPr>
          <p:cNvPr id="9234" name="Text Box 17"/>
          <p:cNvSpPr txBox="1">
            <a:spLocks noChangeArrowheads="1"/>
          </p:cNvSpPr>
          <p:nvPr/>
        </p:nvSpPr>
        <p:spPr bwMode="auto">
          <a:xfrm>
            <a:off x="350838" y="3284538"/>
            <a:ext cx="3743325" cy="1387475"/>
          </a:xfrm>
          <a:prstGeom prst="rect">
            <a:avLst/>
          </a:prstGeom>
          <a:noFill/>
          <a:ln w="9525">
            <a:noFill/>
            <a:round/>
            <a:headEnd/>
            <a:tailEnd/>
          </a:ln>
        </p:spPr>
        <p:txBody>
          <a:bodyPr lIns="90000" tIns="46800" rIns="90000" bIns="46800">
            <a:spAutoFit/>
          </a:bodyPr>
          <a:lstStyle/>
          <a:p>
            <a:pPr defTabSz="449263">
              <a:spcBef>
                <a:spcPts val="750"/>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'(cap10p4) Exemplo 10.9'		</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numg=1;</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deng=poly([-2 -4 -5]);</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G=tf(numg,deng)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[Gm,Pm,Wcg,Wcp]=margin(G);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K=Gm</a:t>
            </a:r>
          </a:p>
        </p:txBody>
      </p:sp>
      <p:sp>
        <p:nvSpPr>
          <p:cNvPr id="9235" name="Text Box 18"/>
          <p:cNvSpPr txBox="1">
            <a:spLocks noChangeArrowheads="1"/>
          </p:cNvSpPr>
          <p:nvPr/>
        </p:nvSpPr>
        <p:spPr bwMode="auto">
          <a:xfrm>
            <a:off x="4056063" y="3290888"/>
            <a:ext cx="5695950" cy="1571625"/>
          </a:xfrm>
          <a:prstGeom prst="rect">
            <a:avLst/>
          </a:prstGeom>
          <a:noFill/>
          <a:ln w="9525">
            <a:noFill/>
            <a:round/>
            <a:headEnd/>
            <a:tailEnd/>
          </a:ln>
        </p:spPr>
        <p:txBody>
          <a:bodyPr lIns="90000" tIns="46800" rIns="90000" bIns="46800">
            <a:spAutoFit/>
          </a:bodyPr>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Define o numerador de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Define o denominador de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Cria e mostra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Obtém as margens de ganho e fase e as freqüências correspondentes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200">
                <a:solidFill>
                  <a:srgbClr val="000000"/>
                </a:solidFill>
                <a:latin typeface="Arial" pitchFamily="34" charset="0"/>
                <a:cs typeface="+mn-cs"/>
              </a:rPr>
              <a:t>% Mostra o valor de K para estabilidade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200">
              <a:solidFill>
                <a:srgbClr val="000000"/>
              </a:solidFill>
              <a:latin typeface="Arial" pitchFamily="34" charset="0"/>
              <a:cs typeface="+mn-cs"/>
            </a:endParaRPr>
          </a:p>
        </p:txBody>
      </p:sp>
      <p:sp>
        <p:nvSpPr>
          <p:cNvPr id="9236" name="Text Box 19"/>
          <p:cNvSpPr txBox="1">
            <a:spLocks noChangeArrowheads="1"/>
          </p:cNvSpPr>
          <p:nvPr/>
        </p:nvSpPr>
        <p:spPr bwMode="auto">
          <a:xfrm>
            <a:off x="3159125" y="2735263"/>
            <a:ext cx="974725" cy="257175"/>
          </a:xfrm>
          <a:prstGeom prst="rect">
            <a:avLst/>
          </a:prstGeom>
          <a:noFill/>
          <a:ln w="9525">
            <a:noFill/>
            <a:round/>
            <a:headEnd/>
            <a:tailEnd/>
          </a:ln>
        </p:spPr>
        <p:txBody>
          <a:bodyPr lIns="90000" tIns="45000" rIns="90000" bIns="45000"/>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100">
                <a:solidFill>
                  <a:srgbClr val="000000"/>
                </a:solidFill>
                <a:latin typeface="Arial" pitchFamily="34" charset="0"/>
                <a:cs typeface="+mn-cs"/>
              </a:rPr>
              <a:t>Fig. 10.10</a:t>
            </a:r>
          </a:p>
        </p:txBody>
      </p:sp>
      <p:pic>
        <p:nvPicPr>
          <p:cNvPr id="157716" name="Picture 20"/>
          <p:cNvPicPr>
            <a:picLocks noChangeAspect="1" noChangeArrowheads="1"/>
          </p:cNvPicPr>
          <p:nvPr/>
        </p:nvPicPr>
        <p:blipFill>
          <a:blip r:embed="rId3"/>
          <a:srcRect/>
          <a:stretch>
            <a:fillRect/>
          </a:stretch>
        </p:blipFill>
        <p:spPr bwMode="auto">
          <a:xfrm>
            <a:off x="3316288" y="5040313"/>
            <a:ext cx="2868612" cy="13144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ítulo 1"/>
          <p:cNvSpPr>
            <a:spLocks noGrp="1"/>
          </p:cNvSpPr>
          <p:nvPr>
            <p:ph type="title"/>
          </p:nvPr>
        </p:nvSpPr>
        <p:spPr/>
        <p:txBody>
          <a:bodyPr/>
          <a:lstStyle/>
          <a:p>
            <a:r>
              <a:rPr lang="en-US"/>
              <a:t>Exemplos de Aplicação – Análise de Estabilidade – Bode &amp; Nyquist</a:t>
            </a:r>
            <a:endParaRPr lang="pt-BR"/>
          </a:p>
        </p:txBody>
      </p:sp>
      <p:sp>
        <p:nvSpPr>
          <p:cNvPr id="159746" name="Espaço Reservado para Conteúdo 2"/>
          <p:cNvSpPr>
            <a:spLocks noGrp="1"/>
          </p:cNvSpPr>
          <p:nvPr>
            <p:ph idx="1"/>
          </p:nvPr>
        </p:nvSpPr>
        <p:spPr/>
        <p:txBody>
          <a:bodyPr/>
          <a:lstStyle/>
          <a:p>
            <a:r>
              <a:rPr lang="en-US"/>
              <a:t>A seguir serão apresentados um conjunto de exemplos de aplicação da análise de estabilidade baseada nos diagramas de Bode e Nyquist</a:t>
            </a:r>
          </a:p>
          <a:p>
            <a:r>
              <a:rPr lang="en-US"/>
              <a:t>Os exercícios não foram retirados do livro texto de Norman Nise.Todas os exemplos são resolvidos via Matlab. </a:t>
            </a:r>
          </a:p>
          <a:p>
            <a:r>
              <a:rPr lang="en-US"/>
              <a:t>Alguns gráficos do diagrama de Nyquist irão diferir dos apresentados no Matlab, pois é utilizada uma rotina desenvolvida por Ogata, para gráficos com polos no eixo y (imaginários)</a:t>
            </a:r>
            <a:endParaRPr lang="pt-B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13.6</a:t>
            </a:r>
            <a:endParaRPr lang="pt-BR" dirty="0"/>
          </a:p>
        </p:txBody>
      </p:sp>
      <p:sp>
        <p:nvSpPr>
          <p:cNvPr id="3" name="Espaço Reservado para Conteúdo 2"/>
          <p:cNvSpPr>
            <a:spLocks noGrp="1"/>
          </p:cNvSpPr>
          <p:nvPr>
            <p:ph idx="1"/>
          </p:nvPr>
        </p:nvSpPr>
        <p:spPr/>
        <p:txBody>
          <a:bodyPr/>
          <a:lstStyle/>
          <a:p>
            <a:r>
              <a:rPr lang="en-US" dirty="0"/>
              <a:t>A </a:t>
            </a:r>
            <a:r>
              <a:rPr lang="en-US" dirty="0" err="1"/>
              <a:t>função</a:t>
            </a:r>
            <a:r>
              <a:rPr lang="en-US" dirty="0"/>
              <a:t> GH(z) é :</a:t>
            </a:r>
          </a:p>
          <a:p>
            <a:pPr lvl="1">
              <a:buNone/>
            </a:pPr>
            <a:r>
              <a:rPr lang="en-US" dirty="0"/>
              <a:t>  0.06545 z + 0.02783</a:t>
            </a:r>
          </a:p>
          <a:p>
            <a:pPr lvl="1">
              <a:buNone/>
            </a:pPr>
            <a:r>
              <a:rPr lang="en-US" dirty="0"/>
              <a:t>----------------------------</a:t>
            </a:r>
          </a:p>
          <a:p>
            <a:pPr lvl="1">
              <a:buNone/>
            </a:pPr>
            <a:r>
              <a:rPr lang="en-US" dirty="0"/>
              <a:t>z^2 - 1.067 z + 0.06721</a:t>
            </a:r>
          </a:p>
          <a:p>
            <a:pPr lvl="1">
              <a:buNone/>
            </a:pPr>
            <a:endParaRPr lang="en-US" dirty="0"/>
          </a:p>
          <a:p>
            <a:r>
              <a:rPr lang="en-US" dirty="0"/>
              <a:t>A </a:t>
            </a:r>
            <a:r>
              <a:rPr lang="en-US" dirty="0" err="1"/>
              <a:t>função</a:t>
            </a:r>
            <a:r>
              <a:rPr lang="en-US" dirty="0"/>
              <a:t> T(z) é : K*GH(z)/(1+K*GH(z))</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http://www.enel.ucalgary.ca/People/Westwick/Courses/ENEL441/index.html - Lectures 27 a 29.</a:t>
            </a:r>
          </a:p>
        </p:txBody>
      </p:sp>
      <p:sp>
        <p:nvSpPr>
          <p:cNvPr id="12294" name="Text Box 3"/>
          <p:cNvSpPr txBox="1">
            <a:spLocks noChangeArrowheads="1"/>
          </p:cNvSpPr>
          <p:nvPr/>
        </p:nvSpPr>
        <p:spPr bwMode="auto">
          <a:xfrm>
            <a:off x="412750" y="1295400"/>
            <a:ext cx="9080500" cy="1347788"/>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1</a:t>
            </a:r>
            <a:r>
              <a:rPr lang="pt-BR" sz="2400">
                <a:solidFill>
                  <a:srgbClr val="000000"/>
                </a:solidFill>
                <a:cs typeface="+mn-cs"/>
                <a:sym typeface="Symbol" pitchFamily="18" charset="2"/>
              </a:rPr>
              <a:t>: Analise a estabilidade do sistema </a:t>
            </a:r>
            <a:r>
              <a:rPr lang="pt-BR" sz="2400" b="1" i="1">
                <a:solidFill>
                  <a:srgbClr val="000000"/>
                </a:solidFill>
                <a:cs typeface="+mn-cs"/>
                <a:sym typeface="Symbol" pitchFamily="18" charset="2"/>
              </a:rPr>
              <a:t>G</a:t>
            </a:r>
            <a:r>
              <a:rPr lang="pt-BR" sz="2400" b="1">
                <a:solidFill>
                  <a:srgbClr val="000000"/>
                </a:solidFill>
                <a:cs typeface="+mn-cs"/>
                <a:sym typeface="Symbol" pitchFamily="18" charset="2"/>
              </a:rPr>
              <a:t>(</a:t>
            </a:r>
            <a:r>
              <a:rPr lang="pt-BR" sz="2400" b="1" i="1">
                <a:solidFill>
                  <a:srgbClr val="000000"/>
                </a:solidFill>
                <a:cs typeface="+mn-cs"/>
                <a:sym typeface="Symbol" pitchFamily="18" charset="2"/>
              </a:rPr>
              <a:t>s</a:t>
            </a:r>
            <a:r>
              <a:rPr lang="pt-BR" sz="2400" b="1">
                <a:solidFill>
                  <a:srgbClr val="000000"/>
                </a:solidFill>
                <a:cs typeface="+mn-cs"/>
                <a:sym typeface="Symbol" pitchFamily="18" charset="2"/>
              </a:rPr>
              <a:t>) = 1/(</a:t>
            </a:r>
            <a:r>
              <a:rPr lang="pt-BR" sz="2400" b="1" i="1">
                <a:solidFill>
                  <a:srgbClr val="000000"/>
                </a:solidFill>
                <a:cs typeface="+mn-cs"/>
                <a:sym typeface="Symbol" pitchFamily="18" charset="2"/>
              </a:rPr>
              <a:t>s</a:t>
            </a:r>
            <a:r>
              <a:rPr lang="pt-BR" sz="2400" b="1">
                <a:solidFill>
                  <a:srgbClr val="000000"/>
                </a:solidFill>
                <a:cs typeface="+mn-cs"/>
                <a:sym typeface="Symbol" pitchFamily="18" charset="2"/>
              </a:rPr>
              <a:t>+2) </a:t>
            </a:r>
            <a:r>
              <a:rPr lang="pt-BR" sz="2400">
                <a:solidFill>
                  <a:srgbClr val="000000"/>
                </a:solidFill>
                <a:cs typeface="+mn-cs"/>
                <a:sym typeface="Symbol" pitchFamily="18" charset="2"/>
              </a:rPr>
              <a:t>pelo critério da estabilidade de Nyquist.</a:t>
            </a:r>
          </a:p>
          <a:p>
            <a:pPr algn="just">
              <a:spcBef>
                <a:spcPct val="40000"/>
              </a:spcBef>
              <a:buFontTx/>
              <a:buChar char="•"/>
              <a:defRPr/>
            </a:pPr>
            <a:r>
              <a:rPr lang="pt-BR" sz="2400">
                <a:solidFill>
                  <a:srgbClr val="000000"/>
                </a:solidFill>
                <a:cs typeface="+mn-cs"/>
                <a:sym typeface="Symbol" pitchFamily="18" charset="2"/>
              </a:rPr>
              <a:t> Diagrama de Nyquist:</a:t>
            </a:r>
            <a:endParaRPr lang="pt-BR" sz="2400" b="1">
              <a:solidFill>
                <a:srgbClr val="000000"/>
              </a:solidFill>
              <a:cs typeface="+mn-cs"/>
              <a:sym typeface="Symbol" pitchFamily="18" charset="2"/>
            </a:endParaRPr>
          </a:p>
        </p:txBody>
      </p:sp>
      <p:graphicFrame>
        <p:nvGraphicFramePr>
          <p:cNvPr id="66562" name="Object 4"/>
          <p:cNvGraphicFramePr>
            <a:graphicFrameLocks noChangeAspect="1"/>
          </p:cNvGraphicFramePr>
          <p:nvPr/>
        </p:nvGraphicFramePr>
        <p:xfrm>
          <a:off x="660400" y="3886200"/>
          <a:ext cx="6273800" cy="889000"/>
        </p:xfrm>
        <a:graphic>
          <a:graphicData uri="http://schemas.openxmlformats.org/presentationml/2006/ole">
            <mc:AlternateContent xmlns:mc="http://schemas.openxmlformats.org/markup-compatibility/2006">
              <mc:Choice xmlns:v="urn:schemas-microsoft-com:vml" Requires="v">
                <p:oleObj name="Equation" r:id="rId2" imgW="5790960" imgH="888840" progId="Equation.3">
                  <p:embed/>
                </p:oleObj>
              </mc:Choice>
              <mc:Fallback>
                <p:oleObj name="Equation" r:id="rId2" imgW="5790960" imgH="8888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3886200"/>
                        <a:ext cx="62738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3" name="Object 5"/>
          <p:cNvGraphicFramePr>
            <a:graphicFrameLocks noChangeAspect="1"/>
          </p:cNvGraphicFramePr>
          <p:nvPr/>
        </p:nvGraphicFramePr>
        <p:xfrm>
          <a:off x="330200" y="2667000"/>
          <a:ext cx="9080500" cy="838200"/>
        </p:xfrm>
        <a:graphic>
          <a:graphicData uri="http://schemas.openxmlformats.org/presentationml/2006/ole">
            <mc:AlternateContent xmlns:mc="http://schemas.openxmlformats.org/markup-compatibility/2006">
              <mc:Choice xmlns:v="urn:schemas-microsoft-com:vml" Requires="v">
                <p:oleObj name="Equation" r:id="rId4" imgW="8381880" imgH="838080" progId="Equation.3">
                  <p:embed/>
                </p:oleObj>
              </mc:Choice>
              <mc:Fallback>
                <p:oleObj name="Equation" r:id="rId4" imgW="8381880" imgH="838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 y="2667000"/>
                        <a:ext cx="9080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4" name="Object 6"/>
          <p:cNvGraphicFramePr>
            <a:graphicFrameLocks noChangeAspect="1"/>
          </p:cNvGraphicFramePr>
          <p:nvPr/>
        </p:nvGraphicFramePr>
        <p:xfrm>
          <a:off x="123825" y="5105400"/>
          <a:ext cx="9699625" cy="755650"/>
        </p:xfrm>
        <a:graphic>
          <a:graphicData uri="http://schemas.openxmlformats.org/presentationml/2006/ole">
            <mc:AlternateContent xmlns:mc="http://schemas.openxmlformats.org/markup-compatibility/2006">
              <mc:Choice xmlns:v="urn:schemas-microsoft-com:vml" Requires="v">
                <p:oleObj name="Equation" r:id="rId6" imgW="9931320" imgH="838080" progId="Equation.3">
                  <p:embed/>
                </p:oleObj>
              </mc:Choice>
              <mc:Fallback>
                <p:oleObj name="Equation" r:id="rId6" imgW="9931320" imgH="8380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825" y="5105400"/>
                        <a:ext cx="9699625"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8"/>
          <p:cNvPicPr>
            <a:picLocks noChangeAspect="1" noChangeArrowheads="1"/>
          </p:cNvPicPr>
          <p:nvPr/>
        </p:nvPicPr>
        <p:blipFill>
          <a:blip r:embed="rId2"/>
          <a:srcRect l="6732" t="7198" r="7695" b="2699"/>
          <a:stretch>
            <a:fillRect/>
          </a:stretch>
        </p:blipFill>
        <p:spPr bwMode="auto">
          <a:xfrm>
            <a:off x="1443038" y="3200400"/>
            <a:ext cx="6940550" cy="3602038"/>
          </a:xfrm>
          <a:prstGeom prst="rect">
            <a:avLst/>
          </a:prstGeom>
          <a:noFill/>
          <a:ln w="9525">
            <a:noFill/>
            <a:miter lim="800000"/>
            <a:headEnd/>
            <a:tailEnd/>
          </a:ln>
        </p:spPr>
      </p:pic>
      <p:sp>
        <p:nvSpPr>
          <p:cNvPr id="64515"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http://www.enel.ucalgary.ca/People/Westwick/Courses/ENEL441/index.html - Lectures 27 a 29.</a:t>
            </a:r>
          </a:p>
        </p:txBody>
      </p:sp>
      <p:sp>
        <p:nvSpPr>
          <p:cNvPr id="64516" name="Text Box 3"/>
          <p:cNvSpPr txBox="1">
            <a:spLocks noChangeArrowheads="1"/>
          </p:cNvSpPr>
          <p:nvPr/>
        </p:nvSpPr>
        <p:spPr bwMode="auto">
          <a:xfrm>
            <a:off x="412750" y="1143000"/>
            <a:ext cx="9080500" cy="1347788"/>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1</a:t>
            </a:r>
            <a:r>
              <a:rPr lang="pt-BR" sz="2400">
                <a:solidFill>
                  <a:srgbClr val="000000"/>
                </a:solidFill>
                <a:cs typeface="+mn-cs"/>
                <a:sym typeface="Symbol" pitchFamily="18" charset="2"/>
              </a:rPr>
              <a:t>: (continuação – análise da a estabilidade do sistema </a:t>
            </a:r>
            <a:r>
              <a:rPr lang="pt-BR" sz="2400" b="1" i="1">
                <a:solidFill>
                  <a:srgbClr val="000000"/>
                </a:solidFill>
                <a:cs typeface="+mn-cs"/>
                <a:sym typeface="Symbol" pitchFamily="18" charset="2"/>
              </a:rPr>
              <a:t>G</a:t>
            </a:r>
            <a:r>
              <a:rPr lang="pt-BR" sz="2400" b="1">
                <a:solidFill>
                  <a:srgbClr val="000000"/>
                </a:solidFill>
                <a:cs typeface="+mn-cs"/>
                <a:sym typeface="Symbol" pitchFamily="18" charset="2"/>
              </a:rPr>
              <a:t>(</a:t>
            </a:r>
            <a:r>
              <a:rPr lang="pt-BR" sz="2400" b="1" i="1">
                <a:solidFill>
                  <a:srgbClr val="000000"/>
                </a:solidFill>
                <a:cs typeface="+mn-cs"/>
                <a:sym typeface="Symbol" pitchFamily="18" charset="2"/>
              </a:rPr>
              <a:t>s</a:t>
            </a:r>
            <a:r>
              <a:rPr lang="pt-BR" sz="2400" b="1">
                <a:solidFill>
                  <a:srgbClr val="000000"/>
                </a:solidFill>
                <a:cs typeface="+mn-cs"/>
                <a:sym typeface="Symbol" pitchFamily="18" charset="2"/>
              </a:rPr>
              <a:t>) = 1/(</a:t>
            </a:r>
            <a:r>
              <a:rPr lang="pt-BR" sz="2400" b="1" i="1">
                <a:solidFill>
                  <a:srgbClr val="000000"/>
                </a:solidFill>
                <a:cs typeface="+mn-cs"/>
                <a:sym typeface="Symbol" pitchFamily="18" charset="2"/>
              </a:rPr>
              <a:t>s</a:t>
            </a:r>
            <a:r>
              <a:rPr lang="pt-BR" sz="2400" b="1">
                <a:solidFill>
                  <a:srgbClr val="000000"/>
                </a:solidFill>
                <a:cs typeface="+mn-cs"/>
                <a:sym typeface="Symbol" pitchFamily="18" charset="2"/>
              </a:rPr>
              <a:t>+2) </a:t>
            </a:r>
            <a:r>
              <a:rPr lang="pt-BR" sz="2400">
                <a:solidFill>
                  <a:srgbClr val="000000"/>
                </a:solidFill>
                <a:cs typeface="+mn-cs"/>
                <a:sym typeface="Symbol" pitchFamily="18" charset="2"/>
              </a:rPr>
              <a:t>pelo critério da estabilidade de Nyquist).</a:t>
            </a:r>
          </a:p>
          <a:p>
            <a:pPr algn="just">
              <a:spcBef>
                <a:spcPct val="40000"/>
              </a:spcBef>
              <a:buFontTx/>
              <a:buChar char="•"/>
              <a:defRPr/>
            </a:pPr>
            <a:r>
              <a:rPr lang="pt-BR" sz="2400">
                <a:solidFill>
                  <a:srgbClr val="000000"/>
                </a:solidFill>
                <a:cs typeface="+mn-cs"/>
                <a:sym typeface="Symbol" pitchFamily="18" charset="2"/>
              </a:rPr>
              <a:t> Diagrama de Nyquist:</a:t>
            </a:r>
            <a:endParaRPr lang="pt-BR" sz="2400" b="1">
              <a:solidFill>
                <a:srgbClr val="000000"/>
              </a:solidFill>
              <a:cs typeface="+mn-cs"/>
              <a:sym typeface="Symbol" pitchFamily="18" charset="2"/>
            </a:endParaRPr>
          </a:p>
        </p:txBody>
      </p:sp>
      <p:sp>
        <p:nvSpPr>
          <p:cNvPr id="64517" name="Text Box 7"/>
          <p:cNvSpPr txBox="1">
            <a:spLocks noChangeArrowheads="1"/>
          </p:cNvSpPr>
          <p:nvPr/>
        </p:nvSpPr>
        <p:spPr bwMode="auto">
          <a:xfrm>
            <a:off x="6108700" y="1990725"/>
            <a:ext cx="3632200" cy="1285875"/>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2000" u="sng">
                <a:solidFill>
                  <a:srgbClr val="000000"/>
                </a:solidFill>
                <a:latin typeface="Arial" pitchFamily="34" charset="0"/>
                <a:cs typeface="+mn-cs"/>
              </a:rPr>
              <a:t>Exemplo Matlab</a:t>
            </a:r>
            <a:r>
              <a:rPr lang="pt-BR" sz="2000">
                <a:solidFill>
                  <a:srgbClr val="000000"/>
                </a:solidFill>
                <a:latin typeface="Arial" pitchFamily="34" charset="0"/>
                <a:cs typeface="+mn-cs"/>
              </a:rPr>
              <a:t>:</a:t>
            </a:r>
          </a:p>
          <a:p>
            <a:pPr>
              <a:spcBef>
                <a:spcPct val="20000"/>
              </a:spcBef>
              <a:defRPr/>
            </a:pPr>
            <a:r>
              <a:rPr lang="pt-BR" sz="1800">
                <a:solidFill>
                  <a:srgbClr val="000000"/>
                </a:solidFill>
                <a:latin typeface="Courier New" pitchFamily="49" charset="0"/>
                <a:cs typeface="+mn-cs"/>
              </a:rPr>
              <a:t>numex1=1; denex1=[1 2]; fex1=tf(numex1,denex1); figure;nyquist(fex1);</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Picture 2"/>
          <p:cNvPicPr>
            <a:picLocks noChangeAspect="1" noChangeArrowheads="1"/>
          </p:cNvPicPr>
          <p:nvPr/>
        </p:nvPicPr>
        <p:blipFill>
          <a:blip r:embed="rId2"/>
          <a:srcRect l="6732" t="10797" r="7695" b="2699"/>
          <a:stretch>
            <a:fillRect/>
          </a:stretch>
        </p:blipFill>
        <p:spPr bwMode="auto">
          <a:xfrm>
            <a:off x="1403350" y="838200"/>
            <a:ext cx="6940550" cy="3459163"/>
          </a:xfrm>
          <a:prstGeom prst="rect">
            <a:avLst/>
          </a:prstGeom>
          <a:noFill/>
          <a:ln w="9525">
            <a:noFill/>
            <a:miter lim="800000"/>
            <a:headEnd/>
            <a:tailEnd/>
          </a:ln>
        </p:spPr>
      </p:pic>
      <p:sp>
        <p:nvSpPr>
          <p:cNvPr id="65539" name="Rectangle 3"/>
          <p:cNvSpPr>
            <a:spLocks noChangeArrowheads="1"/>
          </p:cNvSpPr>
          <p:nvPr/>
        </p:nvSpPr>
        <p:spPr bwMode="auto">
          <a:xfrm>
            <a:off x="82550" y="152400"/>
            <a:ext cx="9658350" cy="7620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p:txBody>
      </p:sp>
      <p:sp>
        <p:nvSpPr>
          <p:cNvPr id="65540" name="Text Box 6"/>
          <p:cNvSpPr txBox="1">
            <a:spLocks noChangeArrowheads="1"/>
          </p:cNvSpPr>
          <p:nvPr/>
        </p:nvSpPr>
        <p:spPr bwMode="auto">
          <a:xfrm>
            <a:off x="247650" y="4191000"/>
            <a:ext cx="9328150" cy="2530475"/>
          </a:xfrm>
          <a:prstGeom prst="rect">
            <a:avLst/>
          </a:prstGeom>
          <a:noFill/>
          <a:ln w="9525">
            <a:noFill/>
            <a:miter lim="800000"/>
            <a:headEnd/>
            <a:tailEnd/>
          </a:ln>
        </p:spPr>
        <p:txBody>
          <a:bodyPr>
            <a:spAutoFit/>
          </a:bodyPr>
          <a:lstStyle/>
          <a:p>
            <a:pPr algn="just">
              <a:spcBef>
                <a:spcPct val="40000"/>
              </a:spcBef>
              <a:buFontTx/>
              <a:buChar char="•"/>
              <a:defRPr/>
            </a:pPr>
            <a:r>
              <a:rPr lang="pt-BR" sz="1800">
                <a:solidFill>
                  <a:srgbClr val="000000"/>
                </a:solidFill>
                <a:cs typeface="+mn-cs"/>
                <a:sym typeface="Symbol" pitchFamily="18" charset="2"/>
              </a:rPr>
              <a:t> </a:t>
            </a:r>
            <a:r>
              <a:rPr lang="pt-BR" sz="2000">
                <a:solidFill>
                  <a:srgbClr val="000000"/>
                </a:solidFill>
                <a:cs typeface="+mn-cs"/>
                <a:sym typeface="Symbol" pitchFamily="18" charset="2"/>
              </a:rPr>
              <a:t>O ponto – 1 + </a:t>
            </a:r>
            <a:r>
              <a:rPr lang="pt-BR" sz="2000" i="1">
                <a:solidFill>
                  <a:srgbClr val="000000"/>
                </a:solidFill>
                <a:cs typeface="+mn-cs"/>
                <a:sym typeface="Symbol" pitchFamily="18" charset="2"/>
              </a:rPr>
              <a:t>j</a:t>
            </a:r>
            <a:r>
              <a:rPr lang="pt-BR" sz="2000">
                <a:solidFill>
                  <a:srgbClr val="000000"/>
                </a:solidFill>
                <a:cs typeface="+mn-cs"/>
                <a:sym typeface="Symbol" pitchFamily="18" charset="2"/>
              </a:rPr>
              <a:t>0 não é envolvido pelo diagrama de Nyquist.</a:t>
            </a:r>
          </a:p>
          <a:p>
            <a:pPr algn="just">
              <a:spcBef>
                <a:spcPct val="10000"/>
              </a:spcBef>
              <a:buFontTx/>
              <a:buChar char="•"/>
              <a:defRPr/>
            </a:pPr>
            <a:r>
              <a:rPr lang="pt-BR" sz="2000">
                <a:solidFill>
                  <a:srgbClr val="000000"/>
                </a:solidFill>
                <a:cs typeface="+mn-cs"/>
                <a:sym typeface="Symbol" pitchFamily="18" charset="2"/>
              </a:rPr>
              <a:t> </a:t>
            </a:r>
            <a:r>
              <a:rPr lang="pt-BR" sz="2000" i="1">
                <a:solidFill>
                  <a:srgbClr val="000000"/>
                </a:solidFill>
                <a:cs typeface="+mn-cs"/>
                <a:sym typeface="Symbol" pitchFamily="18" charset="2"/>
              </a:rPr>
              <a:t>Z</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0 + 0 = 0.</a:t>
            </a:r>
          </a:p>
          <a:p>
            <a:pPr algn="just">
              <a:spcBef>
                <a:spcPct val="10000"/>
              </a:spcBef>
              <a:buFontTx/>
              <a:buChar char="•"/>
              <a:defRPr/>
            </a:pPr>
            <a:r>
              <a:rPr lang="pt-BR" sz="2000">
                <a:solidFill>
                  <a:srgbClr val="000000"/>
                </a:solidFill>
                <a:cs typeface="+mn-cs"/>
                <a:sym typeface="Symbol" pitchFamily="18" charset="2"/>
              </a:rPr>
              <a:t> </a:t>
            </a:r>
            <a:r>
              <a:rPr lang="pt-BR" sz="2000" i="1">
                <a:solidFill>
                  <a:srgbClr val="000000"/>
                </a:solidFill>
                <a:cs typeface="+mn-cs"/>
                <a:sym typeface="Symbol" pitchFamily="18" charset="2"/>
              </a:rPr>
              <a:t>K G</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 estável para qualquer valor de </a:t>
            </a:r>
            <a:r>
              <a:rPr lang="pt-BR" sz="2000" i="1">
                <a:solidFill>
                  <a:srgbClr val="000000"/>
                </a:solidFill>
                <a:cs typeface="+mn-cs"/>
                <a:sym typeface="Symbol" pitchFamily="18" charset="2"/>
              </a:rPr>
              <a:t>K</a:t>
            </a:r>
            <a:r>
              <a:rPr lang="pt-BR" sz="2000">
                <a:solidFill>
                  <a:srgbClr val="000000"/>
                </a:solidFill>
                <a:cs typeface="+mn-cs"/>
                <a:sym typeface="Symbol" pitchFamily="18" charset="2"/>
              </a:rPr>
              <a:t> (</a:t>
            </a:r>
            <a:r>
              <a:rPr lang="pt-BR" sz="2000" i="1">
                <a:solidFill>
                  <a:srgbClr val="000000"/>
                </a:solidFill>
                <a:cs typeface="+mn-cs"/>
                <a:sym typeface="Symbol" pitchFamily="18" charset="2"/>
              </a:rPr>
              <a:t>root locus</a:t>
            </a:r>
            <a:r>
              <a:rPr lang="pt-BR" sz="2000">
                <a:solidFill>
                  <a:srgbClr val="000000"/>
                </a:solidFill>
                <a:cs typeface="+mn-cs"/>
                <a:sym typeface="Symbol" pitchFamily="18" charset="2"/>
              </a:rPr>
              <a:t>)</a:t>
            </a:r>
          </a:p>
          <a:p>
            <a:pPr algn="just">
              <a:spcBef>
                <a:spcPct val="40000"/>
              </a:spcBef>
              <a:buFontTx/>
              <a:buChar char="•"/>
              <a:defRPr/>
            </a:pPr>
            <a:r>
              <a:rPr lang="pt-BR" sz="2000">
                <a:solidFill>
                  <a:srgbClr val="000000"/>
                </a:solidFill>
                <a:cs typeface="+mn-cs"/>
                <a:sym typeface="Symbol" pitchFamily="18" charset="2"/>
              </a:rPr>
              <a:t> </a:t>
            </a:r>
            <a:r>
              <a:rPr lang="pt-BR" sz="2000" i="1">
                <a:solidFill>
                  <a:srgbClr val="000000"/>
                </a:solidFill>
                <a:cs typeface="+mn-cs"/>
                <a:sym typeface="Symbol" pitchFamily="18" charset="2"/>
              </a:rPr>
              <a:t>K G</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 modifica a magnitude de </a:t>
            </a:r>
            <a:r>
              <a:rPr lang="pt-BR" sz="2000" i="1">
                <a:solidFill>
                  <a:srgbClr val="000000"/>
                </a:solidFill>
                <a:cs typeface="+mn-cs"/>
                <a:sym typeface="Symbol" pitchFamily="18" charset="2"/>
              </a:rPr>
              <a:t>G</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mas não sua fase  um aumento de </a:t>
            </a:r>
            <a:r>
              <a:rPr lang="pt-BR" sz="2000" i="1">
                <a:solidFill>
                  <a:srgbClr val="000000"/>
                </a:solidFill>
                <a:cs typeface="+mn-cs"/>
                <a:sym typeface="Symbol" pitchFamily="18" charset="2"/>
              </a:rPr>
              <a:t>K</a:t>
            </a:r>
            <a:r>
              <a:rPr lang="pt-BR" sz="2000">
                <a:solidFill>
                  <a:srgbClr val="000000"/>
                </a:solidFill>
                <a:cs typeface="+mn-cs"/>
                <a:sym typeface="Symbol" pitchFamily="18" charset="2"/>
              </a:rPr>
              <a:t> aumenta o tamanho do círculo do diagrama de Nyquist, mas este continuará passando por 0 + </a:t>
            </a:r>
            <a:r>
              <a:rPr lang="pt-BR" sz="2000" i="1">
                <a:solidFill>
                  <a:srgbClr val="000000"/>
                </a:solidFill>
                <a:cs typeface="+mn-cs"/>
                <a:sym typeface="Symbol" pitchFamily="18" charset="2"/>
              </a:rPr>
              <a:t>j</a:t>
            </a:r>
            <a:r>
              <a:rPr lang="pt-BR" sz="2000">
                <a:solidFill>
                  <a:srgbClr val="000000"/>
                </a:solidFill>
                <a:cs typeface="+mn-cs"/>
                <a:sym typeface="Symbol" pitchFamily="18" charset="2"/>
              </a:rPr>
              <a:t>0 (quando </a:t>
            </a:r>
            <a:r>
              <a:rPr lang="pt-BR" sz="2000">
                <a:solidFill>
                  <a:srgbClr val="000000"/>
                </a:solidFill>
                <a:latin typeface="Symbol" pitchFamily="18" charset="2"/>
                <a:cs typeface="+mn-cs"/>
                <a:sym typeface="Symbol" pitchFamily="18" charset="2"/>
              </a:rPr>
              <a:t>w</a:t>
            </a:r>
            <a:r>
              <a:rPr lang="pt-BR" sz="2000">
                <a:solidFill>
                  <a:srgbClr val="000000"/>
                </a:solidFill>
                <a:cs typeface="+mn-cs"/>
                <a:sym typeface="Symbol" pitchFamily="18" charset="2"/>
              </a:rPr>
              <a:t> )</a:t>
            </a:r>
          </a:p>
          <a:p>
            <a:pPr algn="just">
              <a:spcBef>
                <a:spcPct val="40000"/>
              </a:spcBef>
              <a:buFontTx/>
              <a:buChar char="•"/>
              <a:defRPr/>
            </a:pPr>
            <a:r>
              <a:rPr lang="pt-BR" sz="2000">
                <a:solidFill>
                  <a:srgbClr val="000000"/>
                </a:solidFill>
                <a:cs typeface="+mn-cs"/>
                <a:sym typeface="Symbol" pitchFamily="18" charset="2"/>
              </a:rPr>
              <a:t> Portanto, o ponto </a:t>
            </a:r>
            <a:r>
              <a:rPr lang="pt-BR" sz="2000">
                <a:solidFill>
                  <a:srgbClr val="000000"/>
                </a:solidFill>
                <a:cs typeface="Times New Roman" pitchFamily="18" charset="0"/>
                <a:sym typeface="Symbol" pitchFamily="18" charset="2"/>
              </a:rPr>
              <a:t>–1+</a:t>
            </a:r>
            <a:r>
              <a:rPr lang="pt-BR" sz="2000" i="1">
                <a:solidFill>
                  <a:srgbClr val="000000"/>
                </a:solidFill>
                <a:cs typeface="Times New Roman" pitchFamily="18" charset="0"/>
                <a:sym typeface="Symbol" pitchFamily="18" charset="2"/>
              </a:rPr>
              <a:t>j</a:t>
            </a:r>
            <a:r>
              <a:rPr lang="pt-BR" sz="2000">
                <a:solidFill>
                  <a:srgbClr val="000000"/>
                </a:solidFill>
                <a:cs typeface="Times New Roman" pitchFamily="18" charset="0"/>
                <a:sym typeface="Symbol" pitchFamily="18" charset="2"/>
              </a:rPr>
              <a:t>0 nunca será envolvido, e o </a:t>
            </a:r>
            <a:r>
              <a:rPr lang="pt-BR" sz="2000" u="sng">
                <a:solidFill>
                  <a:srgbClr val="000000"/>
                </a:solidFill>
                <a:cs typeface="Times New Roman" pitchFamily="18" charset="0"/>
                <a:sym typeface="Symbol" pitchFamily="18" charset="2"/>
              </a:rPr>
              <a:t>sistema é estável </a:t>
            </a:r>
            <a:r>
              <a:rPr lang="pt-BR" sz="2000" i="1" u="sng">
                <a:solidFill>
                  <a:srgbClr val="000000"/>
                </a:solidFill>
                <a:cs typeface="Times New Roman" pitchFamily="18" charset="0"/>
                <a:sym typeface="Symbol" pitchFamily="18" charset="2"/>
              </a:rPr>
              <a:t>K</a:t>
            </a:r>
            <a:r>
              <a:rPr lang="pt-BR" sz="2000">
                <a:solidFill>
                  <a:srgbClr val="000000"/>
                </a:solidFill>
                <a:cs typeface="Times New Roman" pitchFamily="18" charset="0"/>
                <a:sym typeface="Symbol" pitchFamily="18" charset="2"/>
              </a:rPr>
              <a:t>.</a:t>
            </a:r>
            <a:endParaRPr lang="pt-BR" sz="2000" i="1">
              <a:solidFill>
                <a:srgbClr val="000000"/>
              </a:solidFill>
              <a:cs typeface="+mn-cs"/>
              <a:sym typeface="Symbol" pitchFamily="18" charset="2"/>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8.14, 4a edição.</a:t>
            </a:r>
          </a:p>
        </p:txBody>
      </p:sp>
      <p:sp>
        <p:nvSpPr>
          <p:cNvPr id="13319" name="Text Box 3"/>
          <p:cNvSpPr txBox="1">
            <a:spLocks noChangeArrowheads="1"/>
          </p:cNvSpPr>
          <p:nvPr/>
        </p:nvSpPr>
        <p:spPr bwMode="auto">
          <a:xfrm>
            <a:off x="412750" y="1143000"/>
            <a:ext cx="9080500" cy="120015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2</a:t>
            </a:r>
            <a:r>
              <a:rPr lang="pt-BR" sz="2400">
                <a:solidFill>
                  <a:srgbClr val="000000"/>
                </a:solidFill>
                <a:cs typeface="+mn-cs"/>
                <a:sym typeface="Symbol" pitchFamily="18" charset="2"/>
              </a:rPr>
              <a:t>: Considere um sistema em malha fechada cuja função de transferência de malha aberta é dada por </a:t>
            </a:r>
            <a:r>
              <a:rPr lang="pt-BR" sz="2400" i="1">
                <a:solidFill>
                  <a:srgbClr val="000000"/>
                </a:solidFill>
                <a:cs typeface="+mn-cs"/>
                <a:sym typeface="Symbol" pitchFamily="18" charset="2"/>
              </a:rPr>
              <a:t>G</a:t>
            </a:r>
            <a:r>
              <a:rPr lang="pt-BR" sz="2400">
                <a:solidFill>
                  <a:srgbClr val="000000"/>
                </a:solidFill>
                <a:cs typeface="+mn-cs"/>
                <a:sym typeface="Symbol" pitchFamily="18" charset="2"/>
              </a:rPr>
              <a:t>(</a:t>
            </a:r>
            <a:r>
              <a:rPr lang="pt-BR" sz="2400" i="1">
                <a:solidFill>
                  <a:srgbClr val="000000"/>
                </a:solidFill>
                <a:cs typeface="+mn-cs"/>
                <a:sym typeface="Symbol" pitchFamily="18" charset="2"/>
              </a:rPr>
              <a:t>s</a:t>
            </a:r>
            <a:r>
              <a:rPr lang="pt-BR" sz="2400">
                <a:solidFill>
                  <a:srgbClr val="000000"/>
                </a:solidFill>
                <a:cs typeface="+mn-cs"/>
                <a:sym typeface="Symbol" pitchFamily="18" charset="2"/>
              </a:rPr>
              <a:t>)</a:t>
            </a:r>
            <a:r>
              <a:rPr lang="pt-BR" sz="2400" i="1">
                <a:solidFill>
                  <a:srgbClr val="000000"/>
                </a:solidFill>
                <a:cs typeface="+mn-cs"/>
                <a:sym typeface="Symbol" pitchFamily="18" charset="2"/>
              </a:rPr>
              <a:t>H</a:t>
            </a:r>
            <a:r>
              <a:rPr lang="pt-BR" sz="2400">
                <a:solidFill>
                  <a:srgbClr val="000000"/>
                </a:solidFill>
                <a:cs typeface="+mn-cs"/>
                <a:sym typeface="Symbol" pitchFamily="18" charset="2"/>
              </a:rPr>
              <a:t>(</a:t>
            </a:r>
            <a:r>
              <a:rPr lang="pt-BR" sz="2400" i="1">
                <a:solidFill>
                  <a:srgbClr val="000000"/>
                </a:solidFill>
                <a:cs typeface="+mn-cs"/>
                <a:sym typeface="Symbol" pitchFamily="18" charset="2"/>
              </a:rPr>
              <a:t>s</a:t>
            </a:r>
            <a:r>
              <a:rPr lang="pt-BR" sz="2400">
                <a:solidFill>
                  <a:srgbClr val="000000"/>
                </a:solidFill>
                <a:cs typeface="+mn-cs"/>
                <a:sym typeface="Symbol" pitchFamily="18" charset="2"/>
              </a:rPr>
              <a:t>) a seguir.  Examine a estabilidade do sistema.</a:t>
            </a:r>
            <a:endParaRPr lang="pt-BR" sz="2400" b="1">
              <a:solidFill>
                <a:srgbClr val="000000"/>
              </a:solidFill>
              <a:cs typeface="+mn-cs"/>
              <a:sym typeface="Symbol" pitchFamily="18" charset="2"/>
            </a:endParaRPr>
          </a:p>
        </p:txBody>
      </p:sp>
      <p:graphicFrame>
        <p:nvGraphicFramePr>
          <p:cNvPr id="79874" name="Object 4"/>
          <p:cNvGraphicFramePr>
            <a:graphicFrameLocks noChangeAspect="1"/>
          </p:cNvGraphicFramePr>
          <p:nvPr/>
        </p:nvGraphicFramePr>
        <p:xfrm>
          <a:off x="908050" y="5486400"/>
          <a:ext cx="6535738" cy="889000"/>
        </p:xfrm>
        <a:graphic>
          <a:graphicData uri="http://schemas.openxmlformats.org/presentationml/2006/ole">
            <mc:AlternateContent xmlns:mc="http://schemas.openxmlformats.org/markup-compatibility/2006">
              <mc:Choice xmlns:v="urn:schemas-microsoft-com:vml" Requires="v">
                <p:oleObj name="Equation" r:id="rId2" imgW="6032160" imgH="888840" progId="Equation.3">
                  <p:embed/>
                </p:oleObj>
              </mc:Choice>
              <mc:Fallback>
                <p:oleObj name="Equation" r:id="rId2" imgW="6032160" imgH="8888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0" y="5486400"/>
                        <a:ext cx="6535738"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5" name="Object 5"/>
          <p:cNvGraphicFramePr>
            <a:graphicFrameLocks noChangeAspect="1"/>
          </p:cNvGraphicFramePr>
          <p:nvPr/>
        </p:nvGraphicFramePr>
        <p:xfrm>
          <a:off x="412750" y="2362200"/>
          <a:ext cx="8929688" cy="800100"/>
        </p:xfrm>
        <a:graphic>
          <a:graphicData uri="http://schemas.openxmlformats.org/presentationml/2006/ole">
            <mc:AlternateContent xmlns:mc="http://schemas.openxmlformats.org/markup-compatibility/2006">
              <mc:Choice xmlns:v="urn:schemas-microsoft-com:vml" Requires="v">
                <p:oleObj name="Equation" r:id="rId4" imgW="8242200" imgH="799920" progId="Equation.3">
                  <p:embed/>
                </p:oleObj>
              </mc:Choice>
              <mc:Fallback>
                <p:oleObj name="Equation" r:id="rId4" imgW="8242200" imgH="799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750" y="2362200"/>
                        <a:ext cx="8929688"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6" name="Object 8"/>
          <p:cNvGraphicFramePr>
            <a:graphicFrameLocks noChangeAspect="1"/>
          </p:cNvGraphicFramePr>
          <p:nvPr/>
        </p:nvGraphicFramePr>
        <p:xfrm>
          <a:off x="233363" y="3517900"/>
          <a:ext cx="8269287" cy="901700"/>
        </p:xfrm>
        <a:graphic>
          <a:graphicData uri="http://schemas.openxmlformats.org/presentationml/2006/ole">
            <mc:AlternateContent xmlns:mc="http://schemas.openxmlformats.org/markup-compatibility/2006">
              <mc:Choice xmlns:v="urn:schemas-microsoft-com:vml" Requires="v">
                <p:oleObj name="Equation" r:id="rId6" imgW="7632360" imgH="901440" progId="Equation.3">
                  <p:embed/>
                </p:oleObj>
              </mc:Choice>
              <mc:Fallback>
                <p:oleObj name="Equation" r:id="rId6" imgW="7632360" imgH="901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363" y="3517900"/>
                        <a:ext cx="8269287"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7" name="Object 9"/>
          <p:cNvGraphicFramePr>
            <a:graphicFrameLocks noChangeAspect="1"/>
          </p:cNvGraphicFramePr>
          <p:nvPr/>
        </p:nvGraphicFramePr>
        <p:xfrm>
          <a:off x="165100" y="4635500"/>
          <a:ext cx="6438900" cy="469900"/>
        </p:xfrm>
        <a:graphic>
          <a:graphicData uri="http://schemas.openxmlformats.org/presentationml/2006/ole">
            <mc:AlternateContent xmlns:mc="http://schemas.openxmlformats.org/markup-compatibility/2006">
              <mc:Choice xmlns:v="urn:schemas-microsoft-com:vml" Requires="v">
                <p:oleObj name="Equation" r:id="rId8" imgW="5943600" imgH="469800" progId="Equation.3">
                  <p:embed/>
                </p:oleObj>
              </mc:Choice>
              <mc:Fallback>
                <p:oleObj name="Equation" r:id="rId8" imgW="5943600" imgH="469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100" y="4635500"/>
                        <a:ext cx="64389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82550" y="152400"/>
            <a:ext cx="9658350" cy="8382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p:txBody>
      </p:sp>
      <p:sp>
        <p:nvSpPr>
          <p:cNvPr id="14340" name="Text Box 3"/>
          <p:cNvSpPr txBox="1">
            <a:spLocks noChangeArrowheads="1"/>
          </p:cNvSpPr>
          <p:nvPr/>
        </p:nvSpPr>
        <p:spPr bwMode="auto">
          <a:xfrm>
            <a:off x="412750" y="1066800"/>
            <a:ext cx="37973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2</a:t>
            </a:r>
            <a:r>
              <a:rPr lang="pt-BR" sz="2400">
                <a:solidFill>
                  <a:srgbClr val="000000"/>
                </a:solidFill>
                <a:cs typeface="+mn-cs"/>
                <a:sym typeface="Symbol" pitchFamily="18" charset="2"/>
              </a:rPr>
              <a:t>: (continuação)</a:t>
            </a:r>
            <a:endParaRPr lang="pt-BR" sz="2400" b="1">
              <a:solidFill>
                <a:srgbClr val="000000"/>
              </a:solidFill>
              <a:cs typeface="+mn-cs"/>
              <a:sym typeface="Symbol" pitchFamily="18" charset="2"/>
            </a:endParaRPr>
          </a:p>
        </p:txBody>
      </p:sp>
      <p:graphicFrame>
        <p:nvGraphicFramePr>
          <p:cNvPr id="80898" name="Object 5"/>
          <p:cNvGraphicFramePr>
            <a:graphicFrameLocks noChangeAspect="1"/>
          </p:cNvGraphicFramePr>
          <p:nvPr/>
        </p:nvGraphicFramePr>
        <p:xfrm>
          <a:off x="4595813" y="914400"/>
          <a:ext cx="3741737" cy="800100"/>
        </p:xfrm>
        <a:graphic>
          <a:graphicData uri="http://schemas.openxmlformats.org/presentationml/2006/ole">
            <mc:AlternateContent xmlns:mc="http://schemas.openxmlformats.org/markup-compatibility/2006">
              <mc:Choice xmlns:v="urn:schemas-microsoft-com:vml" Requires="v">
                <p:oleObj name="Equation" r:id="rId2" imgW="3454200" imgH="799920" progId="Equation.3">
                  <p:embed/>
                </p:oleObj>
              </mc:Choice>
              <mc:Fallback>
                <p:oleObj name="Equation" r:id="rId2" imgW="3454200" imgH="7999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813" y="914400"/>
                        <a:ext cx="3741737"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1" name="Text Box 8"/>
          <p:cNvSpPr txBox="1">
            <a:spLocks noChangeArrowheads="1"/>
          </p:cNvSpPr>
          <p:nvPr/>
        </p:nvSpPr>
        <p:spPr bwMode="auto">
          <a:xfrm>
            <a:off x="412750" y="1905000"/>
            <a:ext cx="9245600" cy="1011238"/>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2000" u="sng">
                <a:solidFill>
                  <a:srgbClr val="000000"/>
                </a:solidFill>
                <a:latin typeface="Arial" pitchFamily="34" charset="0"/>
                <a:cs typeface="+mn-cs"/>
              </a:rPr>
              <a:t>Exemplo Matlab</a:t>
            </a:r>
            <a:r>
              <a:rPr lang="pt-BR" sz="2000">
                <a:solidFill>
                  <a:srgbClr val="000000"/>
                </a:solidFill>
                <a:latin typeface="Arial" pitchFamily="34" charset="0"/>
                <a:cs typeface="+mn-cs"/>
              </a:rPr>
              <a:t>:</a:t>
            </a:r>
          </a:p>
          <a:p>
            <a:pPr>
              <a:spcBef>
                <a:spcPct val="20000"/>
              </a:spcBef>
              <a:defRPr/>
            </a:pPr>
            <a:r>
              <a:rPr lang="pt-BR" sz="1800">
                <a:solidFill>
                  <a:srgbClr val="000000"/>
                </a:solidFill>
                <a:latin typeface="Courier New" pitchFamily="49" charset="0"/>
                <a:cs typeface="+mn-cs"/>
              </a:rPr>
              <a:t>K=10; T1=2; T2=5; numex2=K; denex2=conv([T1 1],[T2 1]); fex2=tf(numex2,denex2); figure;nyquist(fex2);</a:t>
            </a:r>
          </a:p>
        </p:txBody>
      </p:sp>
      <p:pic>
        <p:nvPicPr>
          <p:cNvPr id="80902" name="Picture 9"/>
          <p:cNvPicPr>
            <a:picLocks noChangeAspect="1" noChangeArrowheads="1"/>
          </p:cNvPicPr>
          <p:nvPr/>
        </p:nvPicPr>
        <p:blipFill>
          <a:blip r:embed="rId4"/>
          <a:srcRect l="3888" t="10797" r="4666" b="2699"/>
          <a:stretch>
            <a:fillRect/>
          </a:stretch>
        </p:blipFill>
        <p:spPr bwMode="auto">
          <a:xfrm>
            <a:off x="165100" y="3167063"/>
            <a:ext cx="4586288" cy="3462337"/>
          </a:xfrm>
          <a:prstGeom prst="rect">
            <a:avLst/>
          </a:prstGeom>
          <a:noFill/>
          <a:ln w="9525">
            <a:noFill/>
            <a:miter lim="800000"/>
            <a:headEnd/>
            <a:tailEnd/>
          </a:ln>
        </p:spPr>
      </p:pic>
      <p:sp>
        <p:nvSpPr>
          <p:cNvPr id="14343" name="Text Box 10"/>
          <p:cNvSpPr txBox="1">
            <a:spLocks noChangeArrowheads="1"/>
          </p:cNvSpPr>
          <p:nvPr/>
        </p:nvSpPr>
        <p:spPr bwMode="auto">
          <a:xfrm>
            <a:off x="5200650" y="3365500"/>
            <a:ext cx="4540250" cy="2524125"/>
          </a:xfrm>
          <a:prstGeom prst="rect">
            <a:avLst/>
          </a:prstGeom>
          <a:noFill/>
          <a:ln w="9525">
            <a:solidFill>
              <a:schemeClr val="tx1"/>
            </a:solidFill>
            <a:prstDash val="sysDot"/>
            <a:miter lim="800000"/>
            <a:headEnd/>
            <a:tailEnd/>
          </a:ln>
        </p:spPr>
        <p:txBody>
          <a:bodyPr>
            <a:spAutoFit/>
          </a:bodyPr>
          <a:lstStyle/>
          <a:p>
            <a:pPr algn="just">
              <a:spcBef>
                <a:spcPct val="30000"/>
              </a:spcBef>
              <a:buFontTx/>
              <a:buChar char="•"/>
              <a:defRPr/>
            </a:pPr>
            <a:r>
              <a:rPr lang="pt-BR" sz="1800">
                <a:solidFill>
                  <a:srgbClr val="000000"/>
                </a:solidFill>
                <a:cs typeface="+mn-cs"/>
                <a:sym typeface="Symbol" pitchFamily="18" charset="2"/>
              </a:rPr>
              <a:t> </a:t>
            </a:r>
            <a:r>
              <a:rPr lang="pt-BR" sz="2000">
                <a:solidFill>
                  <a:srgbClr val="000000"/>
                </a:solidFill>
                <a:cs typeface="+mn-cs"/>
                <a:sym typeface="Symbol" pitchFamily="18" charset="2"/>
              </a:rPr>
              <a:t>O ponto – 1 + </a:t>
            </a:r>
            <a:r>
              <a:rPr lang="pt-BR" sz="2000" i="1">
                <a:solidFill>
                  <a:srgbClr val="000000"/>
                </a:solidFill>
                <a:cs typeface="+mn-cs"/>
                <a:sym typeface="Symbol" pitchFamily="18" charset="2"/>
              </a:rPr>
              <a:t>j</a:t>
            </a:r>
            <a:r>
              <a:rPr lang="pt-BR" sz="2000">
                <a:solidFill>
                  <a:srgbClr val="000000"/>
                </a:solidFill>
                <a:cs typeface="+mn-cs"/>
                <a:sym typeface="Symbol" pitchFamily="18" charset="2"/>
              </a:rPr>
              <a:t>0 não é envolvido pelo diagrama de Nyquist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0).</a:t>
            </a:r>
          </a:p>
          <a:p>
            <a:pPr algn="just">
              <a:spcBef>
                <a:spcPct val="30000"/>
              </a:spcBef>
              <a:buFontTx/>
              <a:buChar char="•"/>
              <a:defRPr/>
            </a:pPr>
            <a:r>
              <a:rPr lang="pt-BR" sz="2000">
                <a:solidFill>
                  <a:srgbClr val="000000"/>
                </a:solidFill>
                <a:cs typeface="+mn-cs"/>
                <a:sym typeface="Symbol" pitchFamily="18" charset="2"/>
              </a:rPr>
              <a:t> </a:t>
            </a:r>
            <a:r>
              <a:rPr lang="pt-BR" sz="2000" i="1">
                <a:solidFill>
                  <a:srgbClr val="000000"/>
                </a:solidFill>
                <a:cs typeface="+mn-cs"/>
                <a:sym typeface="Symbol" pitchFamily="18" charset="2"/>
              </a:rPr>
              <a:t>G</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a:t>
            </a:r>
            <a:r>
              <a:rPr lang="pt-BR" sz="2000" i="1">
                <a:solidFill>
                  <a:srgbClr val="000000"/>
                </a:solidFill>
                <a:cs typeface="+mn-cs"/>
                <a:sym typeface="Symbol" pitchFamily="18" charset="2"/>
              </a:rPr>
              <a:t>H</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não tem nenhum pólo no SPD do plano-</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0). </a:t>
            </a:r>
          </a:p>
          <a:p>
            <a:pPr algn="just">
              <a:spcBef>
                <a:spcPct val="30000"/>
              </a:spcBef>
              <a:buFontTx/>
              <a:buChar char="•"/>
              <a:defRPr/>
            </a:pPr>
            <a:r>
              <a:rPr lang="pt-BR" sz="2000" i="1">
                <a:solidFill>
                  <a:srgbClr val="000000"/>
                </a:solidFill>
                <a:cs typeface="+mn-cs"/>
                <a:sym typeface="Symbol" pitchFamily="18" charset="2"/>
              </a:rPr>
              <a:t> Z</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0 + 0 = 0.</a:t>
            </a:r>
          </a:p>
          <a:p>
            <a:pPr algn="just">
              <a:spcBef>
                <a:spcPct val="30000"/>
              </a:spcBef>
              <a:defRPr/>
            </a:pPr>
            <a:r>
              <a:rPr lang="pt-BR" sz="2000">
                <a:solidFill>
                  <a:srgbClr val="000000"/>
                </a:solidFill>
                <a:cs typeface="+mn-cs"/>
                <a:sym typeface="Symbol" pitchFamily="18" charset="2"/>
              </a:rPr>
              <a:t> Este sistema é </a:t>
            </a:r>
            <a:r>
              <a:rPr lang="pt-BR" sz="2000" u="sng">
                <a:solidFill>
                  <a:srgbClr val="000000"/>
                </a:solidFill>
                <a:cs typeface="+mn-cs"/>
                <a:sym typeface="Symbol" pitchFamily="18" charset="2"/>
              </a:rPr>
              <a:t>estável</a:t>
            </a:r>
            <a:r>
              <a:rPr lang="pt-BR" sz="2000">
                <a:solidFill>
                  <a:srgbClr val="000000"/>
                </a:solidFill>
                <a:cs typeface="+mn-cs"/>
                <a:sym typeface="Symbol" pitchFamily="18" charset="2"/>
              </a:rPr>
              <a:t> para quaisquer valores positivos de </a:t>
            </a:r>
            <a:r>
              <a:rPr lang="pt-BR" sz="2000" i="1">
                <a:solidFill>
                  <a:srgbClr val="000000"/>
                </a:solidFill>
                <a:cs typeface="+mn-cs"/>
                <a:sym typeface="Symbol" pitchFamily="18" charset="2"/>
              </a:rPr>
              <a:t>K</a:t>
            </a:r>
            <a:r>
              <a:rPr lang="pt-BR" sz="2000">
                <a:solidFill>
                  <a:srgbClr val="000000"/>
                </a:solidFill>
                <a:cs typeface="+mn-cs"/>
                <a:sym typeface="Symbol" pitchFamily="18" charset="2"/>
              </a:rPr>
              <a:t>, </a:t>
            </a:r>
            <a:r>
              <a:rPr lang="pt-BR" sz="2000" i="1">
                <a:solidFill>
                  <a:srgbClr val="000000"/>
                </a:solidFill>
                <a:cs typeface="+mn-cs"/>
                <a:sym typeface="Symbol" pitchFamily="18" charset="2"/>
              </a:rPr>
              <a:t>T</a:t>
            </a:r>
            <a:r>
              <a:rPr lang="pt-BR" sz="2000" baseline="-25000">
                <a:solidFill>
                  <a:srgbClr val="000000"/>
                </a:solidFill>
                <a:cs typeface="+mn-cs"/>
                <a:sym typeface="Symbol" pitchFamily="18" charset="2"/>
              </a:rPr>
              <a:t>1</a:t>
            </a:r>
            <a:r>
              <a:rPr lang="pt-BR" sz="2000" i="1">
                <a:solidFill>
                  <a:srgbClr val="000000"/>
                </a:solidFill>
                <a:cs typeface="+mn-cs"/>
                <a:sym typeface="Symbol" pitchFamily="18" charset="2"/>
              </a:rPr>
              <a:t> </a:t>
            </a:r>
            <a:r>
              <a:rPr lang="pt-BR" sz="2000">
                <a:solidFill>
                  <a:srgbClr val="000000"/>
                </a:solidFill>
                <a:cs typeface="+mn-cs"/>
                <a:sym typeface="Symbol" pitchFamily="18" charset="2"/>
              </a:rPr>
              <a:t>e </a:t>
            </a:r>
            <a:r>
              <a:rPr lang="pt-BR" sz="2000" i="1">
                <a:solidFill>
                  <a:srgbClr val="000000"/>
                </a:solidFill>
                <a:cs typeface="+mn-cs"/>
                <a:sym typeface="Symbol" pitchFamily="18" charset="2"/>
              </a:rPr>
              <a:t>T</a:t>
            </a:r>
            <a:r>
              <a:rPr lang="pt-BR" sz="2000" baseline="-25000">
                <a:solidFill>
                  <a:srgbClr val="000000"/>
                </a:solidFill>
                <a:cs typeface="+mn-cs"/>
                <a:sym typeface="Symbol" pitchFamily="18" charset="2"/>
              </a:rPr>
              <a:t>2 </a:t>
            </a:r>
            <a:r>
              <a:rPr lang="pt-BR" sz="2000">
                <a:solidFill>
                  <a:srgbClr val="000000"/>
                </a:solidFill>
                <a:cs typeface="+mn-cs"/>
                <a:sym typeface="Symbol" pitchFamily="18" charset="2"/>
              </a:rPr>
              <a:t>. </a:t>
            </a:r>
            <a:endParaRPr lang="pt-BR" sz="2000">
              <a:solidFill>
                <a:srgbClr val="000000"/>
              </a:solidFill>
              <a:cs typeface="Times New Roman" pitchFamily="18" charset="0"/>
              <a:sym typeface="Symbol" pitchFamily="18" charset="2"/>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8.15, 4a edição.</a:t>
            </a:r>
          </a:p>
        </p:txBody>
      </p:sp>
      <p:sp>
        <p:nvSpPr>
          <p:cNvPr id="15367" name="Text Box 3"/>
          <p:cNvSpPr txBox="1">
            <a:spLocks noChangeArrowheads="1"/>
          </p:cNvSpPr>
          <p:nvPr/>
        </p:nvSpPr>
        <p:spPr bwMode="auto">
          <a:xfrm>
            <a:off x="412750" y="1143000"/>
            <a:ext cx="9080500" cy="1570038"/>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3</a:t>
            </a:r>
            <a:r>
              <a:rPr lang="pt-BR" sz="2400">
                <a:solidFill>
                  <a:srgbClr val="000000"/>
                </a:solidFill>
                <a:cs typeface="+mn-cs"/>
                <a:sym typeface="Symbol" pitchFamily="18" charset="2"/>
              </a:rPr>
              <a:t>: Considere um sistema em malha fechada cuja função de transferência de malha aberta é dada por </a:t>
            </a:r>
            <a:r>
              <a:rPr lang="pt-BR" sz="2400" i="1">
                <a:solidFill>
                  <a:srgbClr val="000000"/>
                </a:solidFill>
                <a:cs typeface="+mn-cs"/>
                <a:sym typeface="Symbol" pitchFamily="18" charset="2"/>
              </a:rPr>
              <a:t>G</a:t>
            </a:r>
            <a:r>
              <a:rPr lang="pt-BR" sz="2400">
                <a:solidFill>
                  <a:srgbClr val="000000"/>
                </a:solidFill>
                <a:cs typeface="+mn-cs"/>
                <a:sym typeface="Symbol" pitchFamily="18" charset="2"/>
              </a:rPr>
              <a:t>(</a:t>
            </a:r>
            <a:r>
              <a:rPr lang="pt-BR" sz="2400" i="1">
                <a:solidFill>
                  <a:srgbClr val="000000"/>
                </a:solidFill>
                <a:cs typeface="+mn-cs"/>
                <a:sym typeface="Symbol" pitchFamily="18" charset="2"/>
              </a:rPr>
              <a:t>s</a:t>
            </a:r>
            <a:r>
              <a:rPr lang="pt-BR" sz="2400">
                <a:solidFill>
                  <a:srgbClr val="000000"/>
                </a:solidFill>
                <a:cs typeface="+mn-cs"/>
                <a:sym typeface="Symbol" pitchFamily="18" charset="2"/>
              </a:rPr>
              <a:t>)</a:t>
            </a:r>
            <a:r>
              <a:rPr lang="pt-BR" sz="2400" i="1">
                <a:solidFill>
                  <a:srgbClr val="000000"/>
                </a:solidFill>
                <a:cs typeface="+mn-cs"/>
                <a:sym typeface="Symbol" pitchFamily="18" charset="2"/>
              </a:rPr>
              <a:t>H</a:t>
            </a:r>
            <a:r>
              <a:rPr lang="pt-BR" sz="2400">
                <a:solidFill>
                  <a:srgbClr val="000000"/>
                </a:solidFill>
                <a:cs typeface="+mn-cs"/>
                <a:sym typeface="Symbol" pitchFamily="18" charset="2"/>
              </a:rPr>
              <a:t>(</a:t>
            </a:r>
            <a:r>
              <a:rPr lang="pt-BR" sz="2400" i="1">
                <a:solidFill>
                  <a:srgbClr val="000000"/>
                </a:solidFill>
                <a:cs typeface="+mn-cs"/>
                <a:sym typeface="Symbol" pitchFamily="18" charset="2"/>
              </a:rPr>
              <a:t>s</a:t>
            </a:r>
            <a:r>
              <a:rPr lang="pt-BR" sz="2400">
                <a:solidFill>
                  <a:srgbClr val="000000"/>
                </a:solidFill>
                <a:cs typeface="+mn-cs"/>
                <a:sym typeface="Symbol" pitchFamily="18" charset="2"/>
              </a:rPr>
              <a:t>) a seguir.  Examine a estabilidade do sistema para dois casos: (1) o ganho </a:t>
            </a:r>
            <a:r>
              <a:rPr lang="pt-BR" sz="2400" i="1">
                <a:solidFill>
                  <a:srgbClr val="000000"/>
                </a:solidFill>
                <a:cs typeface="+mn-cs"/>
                <a:sym typeface="Symbol" pitchFamily="18" charset="2"/>
              </a:rPr>
              <a:t>K</a:t>
            </a:r>
            <a:r>
              <a:rPr lang="pt-BR" sz="2400">
                <a:solidFill>
                  <a:srgbClr val="000000"/>
                </a:solidFill>
                <a:cs typeface="+mn-cs"/>
                <a:sym typeface="Symbol" pitchFamily="18" charset="2"/>
              </a:rPr>
              <a:t> é pequeno; (2) o ganho </a:t>
            </a:r>
            <a:r>
              <a:rPr lang="pt-BR" sz="2400" i="1">
                <a:solidFill>
                  <a:srgbClr val="000000"/>
                </a:solidFill>
                <a:cs typeface="+mn-cs"/>
                <a:sym typeface="Symbol" pitchFamily="18" charset="2"/>
              </a:rPr>
              <a:t>K </a:t>
            </a:r>
            <a:r>
              <a:rPr lang="pt-BR" sz="2400">
                <a:solidFill>
                  <a:srgbClr val="000000"/>
                </a:solidFill>
                <a:cs typeface="+mn-cs"/>
                <a:sym typeface="Symbol" pitchFamily="18" charset="2"/>
              </a:rPr>
              <a:t>é grande.</a:t>
            </a:r>
            <a:endParaRPr lang="pt-BR" sz="2400" b="1">
              <a:solidFill>
                <a:srgbClr val="000000"/>
              </a:solidFill>
              <a:cs typeface="+mn-cs"/>
              <a:sym typeface="Symbol" pitchFamily="18" charset="2"/>
            </a:endParaRPr>
          </a:p>
        </p:txBody>
      </p:sp>
      <p:graphicFrame>
        <p:nvGraphicFramePr>
          <p:cNvPr id="81922" name="Object 4"/>
          <p:cNvGraphicFramePr>
            <a:graphicFrameLocks noChangeAspect="1"/>
          </p:cNvGraphicFramePr>
          <p:nvPr/>
        </p:nvGraphicFramePr>
        <p:xfrm>
          <a:off x="935038" y="5486400"/>
          <a:ext cx="7732712" cy="889000"/>
        </p:xfrm>
        <a:graphic>
          <a:graphicData uri="http://schemas.openxmlformats.org/presentationml/2006/ole">
            <mc:AlternateContent xmlns:mc="http://schemas.openxmlformats.org/markup-compatibility/2006">
              <mc:Choice xmlns:v="urn:schemas-microsoft-com:vml" Requires="v">
                <p:oleObj name="Equation" r:id="rId2" imgW="7137360" imgH="888840" progId="Equation.3">
                  <p:embed/>
                </p:oleObj>
              </mc:Choice>
              <mc:Fallback>
                <p:oleObj name="Equation" r:id="rId2" imgW="7137360" imgH="8888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38" y="5486400"/>
                        <a:ext cx="7732712"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3" name="Object 5"/>
          <p:cNvGraphicFramePr>
            <a:graphicFrameLocks noChangeAspect="1"/>
          </p:cNvGraphicFramePr>
          <p:nvPr/>
        </p:nvGraphicFramePr>
        <p:xfrm>
          <a:off x="138113" y="2743200"/>
          <a:ext cx="9602787" cy="800100"/>
        </p:xfrm>
        <a:graphic>
          <a:graphicData uri="http://schemas.openxmlformats.org/presentationml/2006/ole">
            <mc:AlternateContent xmlns:mc="http://schemas.openxmlformats.org/markup-compatibility/2006">
              <mc:Choice xmlns:v="urn:schemas-microsoft-com:vml" Requires="v">
                <p:oleObj name="Equation" r:id="rId4" imgW="8864280" imgH="799920" progId="Equation.3">
                  <p:embed/>
                </p:oleObj>
              </mc:Choice>
              <mc:Fallback>
                <p:oleObj name="Equation" r:id="rId4" imgW="8864280" imgH="799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13" y="2743200"/>
                        <a:ext cx="9602787"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4" name="Object 6"/>
          <p:cNvGraphicFramePr>
            <a:graphicFrameLocks noChangeAspect="1"/>
          </p:cNvGraphicFramePr>
          <p:nvPr/>
        </p:nvGraphicFramePr>
        <p:xfrm>
          <a:off x="330200" y="3670300"/>
          <a:ext cx="9177338" cy="901700"/>
        </p:xfrm>
        <a:graphic>
          <a:graphicData uri="http://schemas.openxmlformats.org/presentationml/2006/ole">
            <mc:AlternateContent xmlns:mc="http://schemas.openxmlformats.org/markup-compatibility/2006">
              <mc:Choice xmlns:v="urn:schemas-microsoft-com:vml" Requires="v">
                <p:oleObj name="Equation" r:id="rId6" imgW="8470800" imgH="901440" progId="Equation.3">
                  <p:embed/>
                </p:oleObj>
              </mc:Choice>
              <mc:Fallback>
                <p:oleObj name="Equation" r:id="rId6" imgW="8470800" imgH="901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200" y="3670300"/>
                        <a:ext cx="9177338"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5" name="Object 7"/>
          <p:cNvGraphicFramePr>
            <a:graphicFrameLocks noChangeAspect="1"/>
          </p:cNvGraphicFramePr>
          <p:nvPr/>
        </p:nvGraphicFramePr>
        <p:xfrm>
          <a:off x="261938" y="4648200"/>
          <a:ext cx="8075612" cy="469900"/>
        </p:xfrm>
        <a:graphic>
          <a:graphicData uri="http://schemas.openxmlformats.org/presentationml/2006/ole">
            <mc:AlternateContent xmlns:mc="http://schemas.openxmlformats.org/markup-compatibility/2006">
              <mc:Choice xmlns:v="urn:schemas-microsoft-com:vml" Requires="v">
                <p:oleObj name="Equation" r:id="rId8" imgW="7454880" imgH="469800" progId="Equation.3">
                  <p:embed/>
                </p:oleObj>
              </mc:Choice>
              <mc:Fallback>
                <p:oleObj name="Equation" r:id="rId8" imgW="7454880" imgH="469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938" y="4648200"/>
                        <a:ext cx="8075612"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8.15, 4a edição.</a:t>
            </a:r>
          </a:p>
        </p:txBody>
      </p:sp>
      <p:sp>
        <p:nvSpPr>
          <p:cNvPr id="66563" name="Text Box 10"/>
          <p:cNvSpPr txBox="1">
            <a:spLocks noChangeArrowheads="1"/>
          </p:cNvSpPr>
          <p:nvPr/>
        </p:nvSpPr>
        <p:spPr bwMode="auto">
          <a:xfrm>
            <a:off x="412750" y="1143000"/>
            <a:ext cx="9245600" cy="1011238"/>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2000" u="sng">
                <a:solidFill>
                  <a:srgbClr val="000000"/>
                </a:solidFill>
                <a:latin typeface="Arial" pitchFamily="34" charset="0"/>
                <a:cs typeface="+mn-cs"/>
              </a:rPr>
              <a:t>Exemplo Matlab</a:t>
            </a:r>
            <a:r>
              <a:rPr lang="pt-BR" sz="2000">
                <a:solidFill>
                  <a:srgbClr val="000000"/>
                </a:solidFill>
                <a:latin typeface="Arial" pitchFamily="34" charset="0"/>
                <a:cs typeface="+mn-cs"/>
              </a:rPr>
              <a:t>: (</a:t>
            </a:r>
            <a:r>
              <a:rPr lang="pt-BR" sz="2000" i="1">
                <a:solidFill>
                  <a:srgbClr val="000000"/>
                </a:solidFill>
                <a:latin typeface="Arial" pitchFamily="34" charset="0"/>
                <a:cs typeface="+mn-cs"/>
              </a:rPr>
              <a:t>K </a:t>
            </a:r>
            <a:r>
              <a:rPr lang="pt-BR" sz="2000">
                <a:solidFill>
                  <a:srgbClr val="000000"/>
                </a:solidFill>
                <a:latin typeface="Arial" pitchFamily="34" charset="0"/>
                <a:cs typeface="+mn-cs"/>
              </a:rPr>
              <a:t>pequeno)</a:t>
            </a:r>
          </a:p>
          <a:p>
            <a:pPr>
              <a:spcBef>
                <a:spcPct val="20000"/>
              </a:spcBef>
              <a:defRPr/>
            </a:pPr>
            <a:r>
              <a:rPr lang="pt-BR" sz="1800">
                <a:solidFill>
                  <a:srgbClr val="000000"/>
                </a:solidFill>
                <a:latin typeface="Courier New" pitchFamily="49" charset="0"/>
                <a:cs typeface="+mn-cs"/>
              </a:rPr>
              <a:t>K=0.1; T1=2; T2=5; numex3=K; denex3=conv([1 0],conv([T1 1],[T2 1])); fex3=tf(numex3,denex3); figure;nyquist(fex3);</a:t>
            </a:r>
          </a:p>
        </p:txBody>
      </p:sp>
      <p:sp>
        <p:nvSpPr>
          <p:cNvPr id="66564" name="Text Box 11"/>
          <p:cNvSpPr txBox="1">
            <a:spLocks noChangeArrowheads="1"/>
          </p:cNvSpPr>
          <p:nvPr/>
        </p:nvSpPr>
        <p:spPr bwMode="auto">
          <a:xfrm>
            <a:off x="5200650" y="2286000"/>
            <a:ext cx="4540250" cy="2114550"/>
          </a:xfrm>
          <a:prstGeom prst="rect">
            <a:avLst/>
          </a:prstGeom>
          <a:noFill/>
          <a:ln w="9525">
            <a:solidFill>
              <a:schemeClr val="tx1"/>
            </a:solidFill>
            <a:prstDash val="sysDot"/>
            <a:miter lim="800000"/>
            <a:headEnd/>
            <a:tailEnd/>
          </a:ln>
        </p:spPr>
        <p:txBody>
          <a:bodyPr>
            <a:spAutoFit/>
          </a:bodyPr>
          <a:lstStyle/>
          <a:p>
            <a:pPr algn="just">
              <a:spcBef>
                <a:spcPct val="30000"/>
              </a:spcBef>
              <a:buFontTx/>
              <a:buChar char="•"/>
              <a:defRPr/>
            </a:pPr>
            <a:r>
              <a:rPr lang="pt-BR" sz="1800">
                <a:solidFill>
                  <a:srgbClr val="000000"/>
                </a:solidFill>
                <a:cs typeface="+mn-cs"/>
                <a:sym typeface="Symbol" pitchFamily="18" charset="2"/>
              </a:rPr>
              <a:t> </a:t>
            </a:r>
            <a:r>
              <a:rPr lang="pt-BR" sz="2000">
                <a:solidFill>
                  <a:srgbClr val="000000"/>
                </a:solidFill>
                <a:cs typeface="+mn-cs"/>
                <a:sym typeface="Symbol" pitchFamily="18" charset="2"/>
              </a:rPr>
              <a:t>O ponto – 1 + </a:t>
            </a:r>
            <a:r>
              <a:rPr lang="pt-BR" sz="2000" i="1">
                <a:solidFill>
                  <a:srgbClr val="000000"/>
                </a:solidFill>
                <a:cs typeface="+mn-cs"/>
                <a:sym typeface="Symbol" pitchFamily="18" charset="2"/>
              </a:rPr>
              <a:t>j</a:t>
            </a:r>
            <a:r>
              <a:rPr lang="pt-BR" sz="2000">
                <a:solidFill>
                  <a:srgbClr val="000000"/>
                </a:solidFill>
                <a:cs typeface="+mn-cs"/>
                <a:sym typeface="Symbol" pitchFamily="18" charset="2"/>
              </a:rPr>
              <a:t>0 não é envolvido pelo diagrama de Nyquist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0).</a:t>
            </a:r>
          </a:p>
          <a:p>
            <a:pPr algn="just">
              <a:spcBef>
                <a:spcPct val="30000"/>
              </a:spcBef>
              <a:buFontTx/>
              <a:buChar char="•"/>
              <a:defRPr/>
            </a:pPr>
            <a:r>
              <a:rPr lang="pt-BR" sz="2000">
                <a:solidFill>
                  <a:srgbClr val="000000"/>
                </a:solidFill>
                <a:cs typeface="+mn-cs"/>
                <a:sym typeface="Symbol" pitchFamily="18" charset="2"/>
              </a:rPr>
              <a:t> </a:t>
            </a:r>
            <a:r>
              <a:rPr lang="pt-BR" sz="2000" i="1">
                <a:solidFill>
                  <a:srgbClr val="000000"/>
                </a:solidFill>
                <a:cs typeface="+mn-cs"/>
                <a:sym typeface="Symbol" pitchFamily="18" charset="2"/>
              </a:rPr>
              <a:t>G</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a:t>
            </a:r>
            <a:r>
              <a:rPr lang="pt-BR" sz="2000" i="1">
                <a:solidFill>
                  <a:srgbClr val="000000"/>
                </a:solidFill>
                <a:cs typeface="+mn-cs"/>
                <a:sym typeface="Symbol" pitchFamily="18" charset="2"/>
              </a:rPr>
              <a:t>H</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não tem nenhum pólo no SPD do plano-</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0). </a:t>
            </a:r>
          </a:p>
          <a:p>
            <a:pPr algn="just">
              <a:spcBef>
                <a:spcPct val="30000"/>
              </a:spcBef>
              <a:buFontTx/>
              <a:buChar char="•"/>
              <a:defRPr/>
            </a:pPr>
            <a:r>
              <a:rPr lang="pt-BR" sz="2000" i="1">
                <a:solidFill>
                  <a:srgbClr val="000000"/>
                </a:solidFill>
                <a:cs typeface="+mn-cs"/>
                <a:sym typeface="Symbol" pitchFamily="18" charset="2"/>
              </a:rPr>
              <a:t> Z</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0 + 0 = 0  </a:t>
            </a:r>
            <a:r>
              <a:rPr lang="pt-BR" sz="2000" u="sng">
                <a:solidFill>
                  <a:srgbClr val="000000"/>
                </a:solidFill>
                <a:cs typeface="+mn-cs"/>
                <a:sym typeface="Symbol" pitchFamily="18" charset="2"/>
              </a:rPr>
              <a:t>sistema  estável para pequenos valores de </a:t>
            </a:r>
            <a:r>
              <a:rPr lang="pt-BR" sz="2000" i="1" u="sng">
                <a:solidFill>
                  <a:srgbClr val="000000"/>
                </a:solidFill>
                <a:cs typeface="+mn-cs"/>
                <a:sym typeface="Symbol" pitchFamily="18" charset="2"/>
              </a:rPr>
              <a:t>K</a:t>
            </a:r>
            <a:r>
              <a:rPr lang="pt-BR" sz="2000">
                <a:solidFill>
                  <a:srgbClr val="000000"/>
                </a:solidFill>
                <a:cs typeface="+mn-cs"/>
                <a:sym typeface="Symbol" pitchFamily="18" charset="2"/>
              </a:rPr>
              <a:t>. </a:t>
            </a:r>
            <a:endParaRPr lang="pt-BR" sz="2000">
              <a:solidFill>
                <a:srgbClr val="000000"/>
              </a:solidFill>
              <a:cs typeface="Times New Roman" pitchFamily="18" charset="0"/>
              <a:sym typeface="Symbol" pitchFamily="18" charset="2"/>
            </a:endParaRPr>
          </a:p>
        </p:txBody>
      </p:sp>
      <p:pic>
        <p:nvPicPr>
          <p:cNvPr id="171012" name="Picture 12"/>
          <p:cNvPicPr>
            <a:picLocks noChangeAspect="1" noChangeArrowheads="1"/>
          </p:cNvPicPr>
          <p:nvPr/>
        </p:nvPicPr>
        <p:blipFill>
          <a:blip r:embed="rId2"/>
          <a:srcRect l="6749" t="10797" r="6749" b="2699"/>
          <a:stretch>
            <a:fillRect/>
          </a:stretch>
        </p:blipFill>
        <p:spPr bwMode="auto">
          <a:xfrm>
            <a:off x="82550" y="3168650"/>
            <a:ext cx="4997450" cy="3460750"/>
          </a:xfrm>
          <a:prstGeom prst="rect">
            <a:avLst/>
          </a:prstGeom>
          <a:noFill/>
          <a:ln w="9525">
            <a:noFill/>
            <a:miter lim="800000"/>
            <a:headEnd/>
            <a:tailEnd/>
          </a:ln>
        </p:spPr>
      </p:pic>
      <p:sp>
        <p:nvSpPr>
          <p:cNvPr id="66566" name="AutoShape 14"/>
          <p:cNvSpPr>
            <a:spLocks noChangeArrowheads="1"/>
          </p:cNvSpPr>
          <p:nvPr/>
        </p:nvSpPr>
        <p:spPr bwMode="auto">
          <a:xfrm>
            <a:off x="5118100" y="5791200"/>
            <a:ext cx="660400" cy="228600"/>
          </a:xfrm>
          <a:prstGeom prst="notchedRightArrow">
            <a:avLst>
              <a:gd name="adj1" fmla="val 50000"/>
              <a:gd name="adj2" fmla="val 66667"/>
            </a:avLst>
          </a:prstGeom>
          <a:solidFill>
            <a:srgbClr val="CCFFCC"/>
          </a:solidFill>
          <a:ln w="9525">
            <a:solidFill>
              <a:schemeClr val="tx1"/>
            </a:solidFill>
            <a:miter lim="800000"/>
            <a:headEnd/>
            <a:tailEnd/>
          </a:ln>
        </p:spPr>
        <p:txBody>
          <a:bodyPr wrap="none" anchor="ctr"/>
          <a:lstStyle/>
          <a:p>
            <a:pPr>
              <a:defRPr/>
            </a:pPr>
            <a:endParaRPr lang="pt-BR" sz="2400">
              <a:solidFill>
                <a:srgbClr val="000000"/>
              </a:solidFill>
              <a:cs typeface="+mn-cs"/>
            </a:endParaRPr>
          </a:p>
        </p:txBody>
      </p:sp>
      <p:pic>
        <p:nvPicPr>
          <p:cNvPr id="171014" name="Picture 15"/>
          <p:cNvPicPr>
            <a:picLocks noChangeAspect="1" noChangeArrowheads="1"/>
          </p:cNvPicPr>
          <p:nvPr/>
        </p:nvPicPr>
        <p:blipFill>
          <a:blip r:embed="rId3"/>
          <a:srcRect l="6073" t="10797" r="6749" b="6299"/>
          <a:stretch>
            <a:fillRect/>
          </a:stretch>
        </p:blipFill>
        <p:spPr bwMode="auto">
          <a:xfrm>
            <a:off x="5791200" y="4452938"/>
            <a:ext cx="3536950" cy="2328862"/>
          </a:xfrm>
          <a:prstGeom prst="rect">
            <a:avLst/>
          </a:prstGeom>
          <a:noFill/>
          <a:ln w="9525">
            <a:noFill/>
            <a:miter lim="800000"/>
            <a:headEnd/>
            <a:tailEnd/>
          </a:ln>
        </p:spPr>
      </p:pic>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8.15, 4a edição.</a:t>
            </a:r>
          </a:p>
        </p:txBody>
      </p:sp>
      <p:sp>
        <p:nvSpPr>
          <p:cNvPr id="67587" name="Text Box 5"/>
          <p:cNvSpPr txBox="1">
            <a:spLocks noChangeArrowheads="1"/>
          </p:cNvSpPr>
          <p:nvPr/>
        </p:nvSpPr>
        <p:spPr bwMode="auto">
          <a:xfrm>
            <a:off x="412750" y="1066800"/>
            <a:ext cx="9245600" cy="1009650"/>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2000" u="sng">
                <a:solidFill>
                  <a:srgbClr val="000000"/>
                </a:solidFill>
                <a:latin typeface="Arial" pitchFamily="34" charset="0"/>
                <a:cs typeface="+mn-cs"/>
              </a:rPr>
              <a:t>Exemplo Matlab</a:t>
            </a:r>
            <a:r>
              <a:rPr lang="pt-BR" sz="2000">
                <a:solidFill>
                  <a:srgbClr val="000000"/>
                </a:solidFill>
                <a:latin typeface="Arial" pitchFamily="34" charset="0"/>
                <a:cs typeface="+mn-cs"/>
              </a:rPr>
              <a:t>: (</a:t>
            </a:r>
            <a:r>
              <a:rPr lang="pt-BR" sz="2000" i="1">
                <a:solidFill>
                  <a:srgbClr val="000000"/>
                </a:solidFill>
                <a:latin typeface="Arial" pitchFamily="34" charset="0"/>
                <a:cs typeface="+mn-cs"/>
              </a:rPr>
              <a:t>K </a:t>
            </a:r>
            <a:r>
              <a:rPr lang="pt-BR" sz="2000">
                <a:solidFill>
                  <a:srgbClr val="000000"/>
                </a:solidFill>
                <a:latin typeface="Arial" pitchFamily="34" charset="0"/>
                <a:cs typeface="+mn-cs"/>
              </a:rPr>
              <a:t>grande)</a:t>
            </a:r>
          </a:p>
          <a:p>
            <a:pPr>
              <a:spcBef>
                <a:spcPct val="20000"/>
              </a:spcBef>
              <a:defRPr/>
            </a:pPr>
            <a:r>
              <a:rPr lang="pt-BR" sz="1800">
                <a:solidFill>
                  <a:srgbClr val="000000"/>
                </a:solidFill>
                <a:latin typeface="Courier New" pitchFamily="49" charset="0"/>
                <a:cs typeface="+mn-cs"/>
              </a:rPr>
              <a:t>K=100; T1=2; T2=5; numex3d=K; denex3d=conv([1 0],conv([T1 1],[T2 1])); fex3d=tf(numex3d,denex3d); figure;nyquist(fex3d);</a:t>
            </a:r>
          </a:p>
        </p:txBody>
      </p:sp>
      <p:sp>
        <p:nvSpPr>
          <p:cNvPr id="67588" name="Text Box 6"/>
          <p:cNvSpPr txBox="1">
            <a:spLocks noChangeArrowheads="1"/>
          </p:cNvSpPr>
          <p:nvPr/>
        </p:nvSpPr>
        <p:spPr bwMode="auto">
          <a:xfrm>
            <a:off x="4953000" y="2514600"/>
            <a:ext cx="4787900" cy="3121025"/>
          </a:xfrm>
          <a:prstGeom prst="rect">
            <a:avLst/>
          </a:prstGeom>
          <a:noFill/>
          <a:ln w="9525">
            <a:solidFill>
              <a:schemeClr val="tx1"/>
            </a:solidFill>
            <a:prstDash val="sysDot"/>
            <a:miter lim="800000"/>
            <a:headEnd/>
            <a:tailEnd/>
          </a:ln>
        </p:spPr>
        <p:txBody>
          <a:bodyPr>
            <a:spAutoFit/>
          </a:bodyPr>
          <a:lstStyle/>
          <a:p>
            <a:pPr algn="just">
              <a:spcBef>
                <a:spcPct val="30000"/>
              </a:spcBef>
              <a:buFontTx/>
              <a:buChar char="•"/>
              <a:defRPr/>
            </a:pPr>
            <a:r>
              <a:rPr lang="pt-BR" sz="1800">
                <a:solidFill>
                  <a:srgbClr val="000000"/>
                </a:solidFill>
                <a:cs typeface="+mn-cs"/>
                <a:sym typeface="Symbol" pitchFamily="18" charset="2"/>
              </a:rPr>
              <a:t> </a:t>
            </a:r>
            <a:r>
              <a:rPr lang="pt-BR" sz="2000">
                <a:solidFill>
                  <a:srgbClr val="000000"/>
                </a:solidFill>
                <a:cs typeface="+mn-cs"/>
                <a:sym typeface="Symbol" pitchFamily="18" charset="2"/>
              </a:rPr>
              <a:t>O ponto – 1 + </a:t>
            </a:r>
            <a:r>
              <a:rPr lang="pt-BR" sz="2000" i="1">
                <a:solidFill>
                  <a:srgbClr val="000000"/>
                </a:solidFill>
                <a:cs typeface="+mn-cs"/>
                <a:sym typeface="Symbol" pitchFamily="18" charset="2"/>
              </a:rPr>
              <a:t>j</a:t>
            </a:r>
            <a:r>
              <a:rPr lang="pt-BR" sz="2000">
                <a:solidFill>
                  <a:srgbClr val="000000"/>
                </a:solidFill>
                <a:cs typeface="+mn-cs"/>
                <a:sym typeface="Symbol" pitchFamily="18" charset="2"/>
              </a:rPr>
              <a:t>0 é envolvido 2 vezes no sentido horário pelo diagrama de Nyquist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2).</a:t>
            </a:r>
          </a:p>
          <a:p>
            <a:pPr algn="just">
              <a:spcBef>
                <a:spcPct val="30000"/>
              </a:spcBef>
              <a:buFontTx/>
              <a:buChar char="•"/>
              <a:defRPr/>
            </a:pPr>
            <a:r>
              <a:rPr lang="pt-BR" sz="2000">
                <a:solidFill>
                  <a:srgbClr val="000000"/>
                </a:solidFill>
                <a:cs typeface="+mn-cs"/>
                <a:sym typeface="Symbol" pitchFamily="18" charset="2"/>
              </a:rPr>
              <a:t> </a:t>
            </a:r>
            <a:r>
              <a:rPr lang="pt-BR" sz="2000" i="1">
                <a:solidFill>
                  <a:srgbClr val="000000"/>
                </a:solidFill>
                <a:cs typeface="+mn-cs"/>
                <a:sym typeface="Symbol" pitchFamily="18" charset="2"/>
              </a:rPr>
              <a:t>G</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a:t>
            </a:r>
            <a:r>
              <a:rPr lang="pt-BR" sz="2000" i="1">
                <a:solidFill>
                  <a:srgbClr val="000000"/>
                </a:solidFill>
                <a:cs typeface="+mn-cs"/>
                <a:sym typeface="Symbol" pitchFamily="18" charset="2"/>
              </a:rPr>
              <a:t>H</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não tem nenhum pólo no SPD do plano-</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0). </a:t>
            </a:r>
          </a:p>
          <a:p>
            <a:pPr algn="just">
              <a:spcBef>
                <a:spcPct val="30000"/>
              </a:spcBef>
              <a:defRPr/>
            </a:pPr>
            <a:r>
              <a:rPr lang="pt-BR" sz="2000">
                <a:solidFill>
                  <a:srgbClr val="000000"/>
                </a:solidFill>
                <a:cs typeface="+mn-cs"/>
                <a:sym typeface="Symbol" pitchFamily="18" charset="2"/>
              </a:rPr>
              <a:t></a:t>
            </a:r>
            <a:r>
              <a:rPr lang="pt-BR" sz="2000" i="1">
                <a:solidFill>
                  <a:srgbClr val="000000"/>
                </a:solidFill>
                <a:cs typeface="+mn-cs"/>
                <a:sym typeface="Symbol" pitchFamily="18" charset="2"/>
              </a:rPr>
              <a:t> Z</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2 + 0 = 2.</a:t>
            </a:r>
          </a:p>
          <a:p>
            <a:pPr algn="just">
              <a:spcBef>
                <a:spcPct val="30000"/>
              </a:spcBef>
              <a:defRPr/>
            </a:pPr>
            <a:r>
              <a:rPr lang="pt-BR" sz="2000">
                <a:solidFill>
                  <a:srgbClr val="000000"/>
                </a:solidFill>
                <a:cs typeface="+mn-cs"/>
                <a:sym typeface="Symbol" pitchFamily="18" charset="2"/>
              </a:rPr>
              <a:t> Este sistema possui 2 pólos de malha fechada no SPD do plano-</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e </a:t>
            </a:r>
            <a:r>
              <a:rPr lang="pt-BR" sz="2000" u="sng">
                <a:solidFill>
                  <a:srgbClr val="000000"/>
                </a:solidFill>
                <a:cs typeface="+mn-cs"/>
                <a:sym typeface="Symbol" pitchFamily="18" charset="2"/>
              </a:rPr>
              <a:t>o sistema é instável para valores grandes de K</a:t>
            </a:r>
            <a:r>
              <a:rPr lang="pt-BR" sz="2000">
                <a:solidFill>
                  <a:srgbClr val="000000"/>
                </a:solidFill>
                <a:cs typeface="+mn-cs"/>
                <a:sym typeface="Symbol" pitchFamily="18" charset="2"/>
              </a:rPr>
              <a:t>. </a:t>
            </a:r>
          </a:p>
        </p:txBody>
      </p:sp>
      <p:pic>
        <p:nvPicPr>
          <p:cNvPr id="172036" name="Picture 7"/>
          <p:cNvPicPr>
            <a:picLocks noChangeAspect="1" noChangeArrowheads="1"/>
          </p:cNvPicPr>
          <p:nvPr/>
        </p:nvPicPr>
        <p:blipFill>
          <a:blip r:embed="rId2"/>
          <a:srcRect l="7246" t="11697" r="7246"/>
          <a:stretch>
            <a:fillRect/>
          </a:stretch>
        </p:blipFill>
        <p:spPr bwMode="auto">
          <a:xfrm>
            <a:off x="508000" y="2403475"/>
            <a:ext cx="3867150" cy="2473325"/>
          </a:xfrm>
          <a:prstGeom prst="rect">
            <a:avLst/>
          </a:prstGeom>
          <a:noFill/>
          <a:ln w="9525">
            <a:noFill/>
            <a:miter lim="800000"/>
            <a:headEnd/>
            <a:tailEnd/>
          </a:ln>
        </p:spPr>
      </p:pic>
      <p:pic>
        <p:nvPicPr>
          <p:cNvPr id="172037" name="Picture 10"/>
          <p:cNvPicPr>
            <a:picLocks noChangeAspect="1" noChangeArrowheads="1"/>
          </p:cNvPicPr>
          <p:nvPr/>
        </p:nvPicPr>
        <p:blipFill>
          <a:blip r:embed="rId3"/>
          <a:srcRect t="5693"/>
          <a:stretch>
            <a:fillRect/>
          </a:stretch>
        </p:blipFill>
        <p:spPr bwMode="auto">
          <a:xfrm>
            <a:off x="495300" y="4749800"/>
            <a:ext cx="3578225" cy="2084388"/>
          </a:xfrm>
          <a:prstGeom prst="rect">
            <a:avLst/>
          </a:prstGeom>
          <a:noFill/>
          <a:ln w="9525">
            <a:noFill/>
            <a:miter lim="800000"/>
            <a:headEnd/>
            <a:tailEnd/>
          </a:ln>
        </p:spPr>
      </p:pic>
      <p:sp>
        <p:nvSpPr>
          <p:cNvPr id="67591" name="Text Box 11"/>
          <p:cNvSpPr txBox="1">
            <a:spLocks noChangeArrowheads="1"/>
          </p:cNvSpPr>
          <p:nvPr/>
        </p:nvSpPr>
        <p:spPr bwMode="auto">
          <a:xfrm>
            <a:off x="4127500" y="6143625"/>
            <a:ext cx="5157788" cy="369888"/>
          </a:xfrm>
          <a:prstGeom prst="rect">
            <a:avLst/>
          </a:prstGeom>
          <a:noFill/>
          <a:ln w="9525">
            <a:noFill/>
            <a:miter lim="800000"/>
            <a:headEnd/>
            <a:tailEnd/>
          </a:ln>
        </p:spPr>
        <p:txBody>
          <a:bodyPr wrap="none">
            <a:spAutoFit/>
          </a:bodyPr>
          <a:lstStyle/>
          <a:p>
            <a:pPr>
              <a:defRPr/>
            </a:pPr>
            <a:r>
              <a:rPr lang="pt-BR" sz="1800">
                <a:solidFill>
                  <a:srgbClr val="000000"/>
                </a:solidFill>
                <a:cs typeface="+mn-cs"/>
                <a:sym typeface="Symbol" pitchFamily="18" charset="2"/>
              </a:rPr>
              <a:t> </a:t>
            </a:r>
            <a:r>
              <a:rPr lang="pt-BR" sz="1800">
                <a:solidFill>
                  <a:srgbClr val="009900"/>
                </a:solidFill>
                <a:latin typeface="Courier New" pitchFamily="49" charset="0"/>
                <a:cs typeface="+mn-cs"/>
                <a:sym typeface="Symbol" pitchFamily="18" charset="2"/>
              </a:rPr>
              <a:t>figure;nyquist1b(numex3d,denex3d);</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8.16, 4a edição.</a:t>
            </a:r>
          </a:p>
        </p:txBody>
      </p:sp>
      <p:sp>
        <p:nvSpPr>
          <p:cNvPr id="16391" name="Text Box 6"/>
          <p:cNvSpPr txBox="1">
            <a:spLocks noChangeArrowheads="1"/>
          </p:cNvSpPr>
          <p:nvPr/>
        </p:nvSpPr>
        <p:spPr bwMode="auto">
          <a:xfrm>
            <a:off x="247650" y="1066800"/>
            <a:ext cx="9245600" cy="1938338"/>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4</a:t>
            </a:r>
            <a:r>
              <a:rPr lang="pt-BR" sz="2400">
                <a:solidFill>
                  <a:srgbClr val="000000"/>
                </a:solidFill>
                <a:cs typeface="+mn-cs"/>
                <a:sym typeface="Symbol" pitchFamily="18" charset="2"/>
              </a:rPr>
              <a:t>: A estabilidade de um sistema de malha fechada com a função de transferência de malha aberta a seguir depende dos valores relativos de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e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Construa os diagramas de Nyquist e determine a estabilidade do sistema. ( </a:t>
            </a:r>
            <a:r>
              <a:rPr lang="pt-BR" sz="2400" i="1" u="sng">
                <a:solidFill>
                  <a:srgbClr val="000000"/>
                </a:solidFill>
                <a:cs typeface="+mn-cs"/>
                <a:sym typeface="Symbol" pitchFamily="18" charset="2"/>
              </a:rPr>
              <a:t>caso a</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&lt;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a:t>
            </a:r>
            <a:r>
              <a:rPr lang="pt-BR" sz="2400" i="1" u="sng">
                <a:solidFill>
                  <a:srgbClr val="000000"/>
                </a:solidFill>
                <a:cs typeface="+mn-cs"/>
                <a:sym typeface="Symbol" pitchFamily="18" charset="2"/>
              </a:rPr>
              <a:t>caso b</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a:t>
            </a:r>
            <a:r>
              <a:rPr lang="pt-BR" sz="2400" i="1" u="sng">
                <a:solidFill>
                  <a:srgbClr val="000000"/>
                </a:solidFill>
                <a:cs typeface="+mn-cs"/>
                <a:sym typeface="Symbol" pitchFamily="18" charset="2"/>
              </a:rPr>
              <a:t>caso c</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&gt;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a:t>
            </a:r>
            <a:endParaRPr lang="pt-BR" sz="2400" b="1">
              <a:solidFill>
                <a:srgbClr val="000000"/>
              </a:solidFill>
              <a:cs typeface="+mn-cs"/>
              <a:sym typeface="Symbol" pitchFamily="18" charset="2"/>
            </a:endParaRPr>
          </a:p>
        </p:txBody>
      </p:sp>
      <p:graphicFrame>
        <p:nvGraphicFramePr>
          <p:cNvPr id="82946" name="Object 7"/>
          <p:cNvGraphicFramePr>
            <a:graphicFrameLocks noChangeAspect="1"/>
          </p:cNvGraphicFramePr>
          <p:nvPr/>
        </p:nvGraphicFramePr>
        <p:xfrm>
          <a:off x="984250" y="5907088"/>
          <a:ext cx="7929563" cy="798512"/>
        </p:xfrm>
        <a:graphic>
          <a:graphicData uri="http://schemas.openxmlformats.org/presentationml/2006/ole">
            <mc:AlternateContent xmlns:mc="http://schemas.openxmlformats.org/markup-compatibility/2006">
              <mc:Choice xmlns:v="urn:schemas-microsoft-com:vml" Requires="v">
                <p:oleObj name="Equation" r:id="rId2" imgW="8140680" imgH="888840" progId="Equation.3">
                  <p:embed/>
                </p:oleObj>
              </mc:Choice>
              <mc:Fallback>
                <p:oleObj name="Equation" r:id="rId2" imgW="8140680" imgH="8888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0" y="5907088"/>
                        <a:ext cx="7929563" cy="79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7" name="Object 8"/>
          <p:cNvGraphicFramePr>
            <a:graphicFrameLocks noChangeAspect="1"/>
          </p:cNvGraphicFramePr>
          <p:nvPr/>
        </p:nvGraphicFramePr>
        <p:xfrm>
          <a:off x="330200" y="3048000"/>
          <a:ext cx="7021513" cy="765175"/>
        </p:xfrm>
        <a:graphic>
          <a:graphicData uri="http://schemas.openxmlformats.org/presentationml/2006/ole">
            <mc:AlternateContent xmlns:mc="http://schemas.openxmlformats.org/markup-compatibility/2006">
              <mc:Choice xmlns:v="urn:schemas-microsoft-com:vml" Requires="v">
                <p:oleObj name="Equation" r:id="rId4" imgW="7213320" imgH="850680" progId="Equation.3">
                  <p:embed/>
                </p:oleObj>
              </mc:Choice>
              <mc:Fallback>
                <p:oleObj name="Equation" r:id="rId4" imgW="7213320" imgH="850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 y="3048000"/>
                        <a:ext cx="7021513"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8" name="Object 9"/>
          <p:cNvGraphicFramePr>
            <a:graphicFrameLocks noChangeAspect="1"/>
          </p:cNvGraphicFramePr>
          <p:nvPr/>
        </p:nvGraphicFramePr>
        <p:xfrm>
          <a:off x="708025" y="3962400"/>
          <a:ext cx="6207125" cy="1016000"/>
        </p:xfrm>
        <a:graphic>
          <a:graphicData uri="http://schemas.openxmlformats.org/presentationml/2006/ole">
            <mc:AlternateContent xmlns:mc="http://schemas.openxmlformats.org/markup-compatibility/2006">
              <mc:Choice xmlns:v="urn:schemas-microsoft-com:vml" Requires="v">
                <p:oleObj name="Equation" r:id="rId6" imgW="6375240" imgH="1130040" progId="Equation.3">
                  <p:embed/>
                </p:oleObj>
              </mc:Choice>
              <mc:Fallback>
                <p:oleObj name="Equation" r:id="rId6" imgW="6375240" imgH="1130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025" y="3962400"/>
                        <a:ext cx="6207125"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9" name="Object 10"/>
          <p:cNvGraphicFramePr>
            <a:graphicFrameLocks noChangeAspect="1"/>
          </p:cNvGraphicFramePr>
          <p:nvPr/>
        </p:nvGraphicFramePr>
        <p:xfrm>
          <a:off x="708025" y="5143500"/>
          <a:ext cx="7591425" cy="419100"/>
        </p:xfrm>
        <a:graphic>
          <a:graphicData uri="http://schemas.openxmlformats.org/presentationml/2006/ole">
            <mc:AlternateContent xmlns:mc="http://schemas.openxmlformats.org/markup-compatibility/2006">
              <mc:Choice xmlns:v="urn:schemas-microsoft-com:vml" Requires="v">
                <p:oleObj name="Equation" r:id="rId8" imgW="7848360" imgH="469800" progId="Equation.3">
                  <p:embed/>
                </p:oleObj>
              </mc:Choice>
              <mc:Fallback>
                <p:oleObj name="Equation" r:id="rId8" imgW="7848360" imgH="469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025" y="5143500"/>
                        <a:ext cx="7591425"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8.16, 4a edição.</a:t>
            </a:r>
          </a:p>
        </p:txBody>
      </p:sp>
      <p:sp>
        <p:nvSpPr>
          <p:cNvPr id="17412"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4</a:t>
            </a:r>
            <a:r>
              <a:rPr lang="pt-BR" sz="2400">
                <a:solidFill>
                  <a:srgbClr val="000000"/>
                </a:solidFill>
                <a:cs typeface="+mn-cs"/>
                <a:sym typeface="Symbol" pitchFamily="18" charset="2"/>
              </a:rPr>
              <a:t>: </a:t>
            </a:r>
            <a:r>
              <a:rPr lang="pt-BR" sz="2400" i="1" u="sng">
                <a:solidFill>
                  <a:srgbClr val="000000"/>
                </a:solidFill>
                <a:cs typeface="+mn-cs"/>
                <a:sym typeface="Symbol" pitchFamily="18" charset="2"/>
              </a:rPr>
              <a:t>caso a</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&lt;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a:t>
            </a:r>
            <a:endParaRPr lang="pt-BR" sz="2400" b="1">
              <a:solidFill>
                <a:srgbClr val="000000"/>
              </a:solidFill>
              <a:cs typeface="+mn-cs"/>
              <a:sym typeface="Symbol" pitchFamily="18" charset="2"/>
            </a:endParaRPr>
          </a:p>
        </p:txBody>
      </p:sp>
      <p:sp>
        <p:nvSpPr>
          <p:cNvPr id="17413" name="Text Box 8"/>
          <p:cNvSpPr txBox="1">
            <a:spLocks noChangeArrowheads="1"/>
          </p:cNvSpPr>
          <p:nvPr/>
        </p:nvSpPr>
        <p:spPr bwMode="auto">
          <a:xfrm>
            <a:off x="330200" y="1557338"/>
            <a:ext cx="9245600" cy="650875"/>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 T1=2; T2=10; numex4=K*[T2 1]; denex4=conv([1 0],conv([1 0],[T1 1])); fex4=tf(numex4,denex4); figure;nyquist(fex4);</a:t>
            </a:r>
          </a:p>
        </p:txBody>
      </p:sp>
      <p:pic>
        <p:nvPicPr>
          <p:cNvPr id="83974" name="Picture 9"/>
          <p:cNvPicPr>
            <a:picLocks noChangeAspect="1" noChangeArrowheads="1"/>
          </p:cNvPicPr>
          <p:nvPr/>
        </p:nvPicPr>
        <p:blipFill>
          <a:blip r:embed="rId2"/>
          <a:srcRect l="5399" t="12450" r="43863" b="2263"/>
          <a:stretch>
            <a:fillRect/>
          </a:stretch>
        </p:blipFill>
        <p:spPr bwMode="auto">
          <a:xfrm>
            <a:off x="247650" y="2362200"/>
            <a:ext cx="2928938" cy="2711450"/>
          </a:xfrm>
          <a:prstGeom prst="rect">
            <a:avLst/>
          </a:prstGeom>
          <a:noFill/>
          <a:ln w="9525">
            <a:noFill/>
            <a:miter lim="800000"/>
            <a:headEnd/>
            <a:tailEnd/>
          </a:ln>
        </p:spPr>
      </p:pic>
      <p:pic>
        <p:nvPicPr>
          <p:cNvPr id="83975" name="Picture 10"/>
          <p:cNvPicPr>
            <a:picLocks noChangeAspect="1" noChangeArrowheads="1"/>
          </p:cNvPicPr>
          <p:nvPr/>
        </p:nvPicPr>
        <p:blipFill>
          <a:blip r:embed="rId3"/>
          <a:srcRect t="5399" r="7423"/>
          <a:stretch>
            <a:fillRect/>
          </a:stretch>
        </p:blipFill>
        <p:spPr bwMode="auto">
          <a:xfrm>
            <a:off x="4225925" y="2317750"/>
            <a:ext cx="5349875" cy="3784600"/>
          </a:xfrm>
          <a:prstGeom prst="rect">
            <a:avLst/>
          </a:prstGeom>
          <a:noFill/>
          <a:ln w="9525">
            <a:noFill/>
            <a:miter lim="800000"/>
            <a:headEnd/>
            <a:tailEnd/>
          </a:ln>
        </p:spPr>
      </p:pic>
      <p:sp>
        <p:nvSpPr>
          <p:cNvPr id="17416" name="AutoShape 11"/>
          <p:cNvSpPr>
            <a:spLocks noChangeArrowheads="1"/>
          </p:cNvSpPr>
          <p:nvPr/>
        </p:nvSpPr>
        <p:spPr bwMode="auto">
          <a:xfrm>
            <a:off x="3302000" y="3549650"/>
            <a:ext cx="660400" cy="228600"/>
          </a:xfrm>
          <a:prstGeom prst="leftArrow">
            <a:avLst>
              <a:gd name="adj1" fmla="val 50000"/>
              <a:gd name="adj2" fmla="val 66667"/>
            </a:avLst>
          </a:prstGeom>
          <a:solidFill>
            <a:srgbClr val="CCFFCC"/>
          </a:solidFill>
          <a:ln w="9525">
            <a:solidFill>
              <a:schemeClr val="tx1"/>
            </a:solidFill>
            <a:miter lim="800000"/>
            <a:headEnd/>
            <a:tailEnd/>
          </a:ln>
        </p:spPr>
        <p:txBody>
          <a:bodyPr wrap="none" anchor="ctr"/>
          <a:lstStyle/>
          <a:p>
            <a:pPr>
              <a:defRPr/>
            </a:pPr>
            <a:endParaRPr lang="pt-BR" sz="2400">
              <a:solidFill>
                <a:srgbClr val="000000"/>
              </a:solidFill>
              <a:cs typeface="+mn-cs"/>
            </a:endParaRPr>
          </a:p>
        </p:txBody>
      </p:sp>
      <p:graphicFrame>
        <p:nvGraphicFramePr>
          <p:cNvPr id="83970" name="Object 12"/>
          <p:cNvGraphicFramePr>
            <a:graphicFrameLocks noChangeAspect="1"/>
          </p:cNvGraphicFramePr>
          <p:nvPr/>
        </p:nvGraphicFramePr>
        <p:xfrm>
          <a:off x="82550" y="5937250"/>
          <a:ext cx="8494713" cy="844550"/>
        </p:xfrm>
        <a:graphic>
          <a:graphicData uri="http://schemas.openxmlformats.org/presentationml/2006/ole">
            <mc:AlternateContent xmlns:mc="http://schemas.openxmlformats.org/markup-compatibility/2006">
              <mc:Choice xmlns:v="urn:schemas-microsoft-com:vml" Requires="v">
                <p:oleObj name="Equation" r:id="rId4" imgW="8724600" imgH="939600" progId="Equation.3">
                  <p:embed/>
                </p:oleObj>
              </mc:Choice>
              <mc:Fallback>
                <p:oleObj name="Equation" r:id="rId4" imgW="8724600" imgH="93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50" y="5937250"/>
                        <a:ext cx="8494713"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7" name="Text Box 13"/>
          <p:cNvSpPr txBox="1">
            <a:spLocks noChangeArrowheads="1"/>
          </p:cNvSpPr>
          <p:nvPr/>
        </p:nvSpPr>
        <p:spPr bwMode="auto">
          <a:xfrm>
            <a:off x="0" y="5257800"/>
            <a:ext cx="4337050" cy="338138"/>
          </a:xfrm>
          <a:prstGeom prst="rect">
            <a:avLst/>
          </a:prstGeom>
          <a:noFill/>
          <a:ln w="9525">
            <a:noFill/>
            <a:miter lim="800000"/>
            <a:headEnd/>
            <a:tailEnd/>
          </a:ln>
        </p:spPr>
        <p:txBody>
          <a:bodyPr wrap="none">
            <a:spAutoFit/>
          </a:bodyPr>
          <a:lstStyle/>
          <a:p>
            <a:pPr>
              <a:defRPr/>
            </a:pPr>
            <a:r>
              <a:rPr lang="pt-BR" sz="1600">
                <a:solidFill>
                  <a:srgbClr val="009900"/>
                </a:solidFill>
                <a:latin typeface="Courier New" pitchFamily="49" charset="0"/>
                <a:cs typeface="+mn-cs"/>
                <a:sym typeface="Symbol" pitchFamily="18" charset="2"/>
              </a:rPr>
              <a:t>figure;nyquist1b(numex4,denex4);</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13.7</a:t>
            </a:r>
            <a:endParaRPr lang="pt-BR" dirty="0"/>
          </a:p>
        </p:txBody>
      </p:sp>
      <p:sp>
        <p:nvSpPr>
          <p:cNvPr id="3" name="Espaço Reservado para Conteúdo 2"/>
          <p:cNvSpPr>
            <a:spLocks noGrp="1"/>
          </p:cNvSpPr>
          <p:nvPr>
            <p:ph idx="1"/>
          </p:nvPr>
        </p:nvSpPr>
        <p:spPr>
          <a:xfrm>
            <a:off x="294085" y="690582"/>
            <a:ext cx="9340188" cy="5381625"/>
          </a:xfrm>
        </p:spPr>
        <p:txBody>
          <a:bodyPr/>
          <a:lstStyle/>
          <a:p>
            <a:r>
              <a:rPr lang="en-US" dirty="0"/>
              <a:t>Determine a </a:t>
            </a:r>
            <a:r>
              <a:rPr lang="en-US" dirty="0" err="1"/>
              <a:t>faixa</a:t>
            </a:r>
            <a:r>
              <a:rPr lang="en-US" dirty="0"/>
              <a:t> de </a:t>
            </a:r>
            <a:r>
              <a:rPr lang="en-US" dirty="0" err="1"/>
              <a:t>valores</a:t>
            </a:r>
            <a:r>
              <a:rPr lang="en-US" dirty="0"/>
              <a:t> da </a:t>
            </a:r>
            <a:r>
              <a:rPr lang="en-US" dirty="0" err="1"/>
              <a:t>amostragem</a:t>
            </a:r>
            <a:r>
              <a:rPr lang="en-US" dirty="0"/>
              <a:t> T </a:t>
            </a:r>
            <a:r>
              <a:rPr lang="en-US" dirty="0" err="1"/>
              <a:t>para</a:t>
            </a:r>
            <a:r>
              <a:rPr lang="en-US" dirty="0"/>
              <a:t> </a:t>
            </a:r>
            <a:r>
              <a:rPr lang="en-US" dirty="0" err="1"/>
              <a:t>os</a:t>
            </a:r>
            <a:r>
              <a:rPr lang="en-US" dirty="0"/>
              <a:t> </a:t>
            </a:r>
            <a:r>
              <a:rPr lang="en-US" dirty="0" err="1"/>
              <a:t>quais</a:t>
            </a:r>
            <a:r>
              <a:rPr lang="en-US" dirty="0"/>
              <a:t> o </a:t>
            </a:r>
            <a:r>
              <a:rPr lang="en-US" dirty="0" err="1"/>
              <a:t>sistema</a:t>
            </a:r>
            <a:r>
              <a:rPr lang="en-US" dirty="0"/>
              <a:t> é </a:t>
            </a:r>
            <a:r>
              <a:rPr lang="en-US" dirty="0" err="1"/>
              <a:t>estável</a:t>
            </a:r>
            <a:r>
              <a:rPr lang="en-US" dirty="0"/>
              <a:t>. O </a:t>
            </a:r>
            <a:r>
              <a:rPr lang="en-US" dirty="0" err="1"/>
              <a:t>sistema</a:t>
            </a:r>
            <a:r>
              <a:rPr lang="en-US" dirty="0"/>
              <a:t> tem G(s) = 10/(s+1) + ZOH.</a:t>
            </a:r>
          </a:p>
          <a:p>
            <a:pPr lvl="1"/>
            <a:r>
              <a:rPr lang="en-US" dirty="0" err="1"/>
              <a:t>Fazemos</a:t>
            </a:r>
            <a:r>
              <a:rPr lang="en-US" dirty="0"/>
              <a:t> :</a:t>
            </a:r>
          </a:p>
          <a:p>
            <a:pPr lvl="1"/>
            <a:r>
              <a:rPr lang="en-US" dirty="0"/>
              <a:t> </a:t>
            </a:r>
            <a:r>
              <a:rPr lang="en-US" dirty="0" err="1"/>
              <a:t>fs</a:t>
            </a:r>
            <a:r>
              <a:rPr lang="en-US" dirty="0"/>
              <a:t> = 10/(s*(s+1)); </a:t>
            </a:r>
            <a:r>
              <a:rPr lang="en-US" dirty="0" err="1"/>
              <a:t>ilaplace</a:t>
            </a:r>
            <a:r>
              <a:rPr lang="en-US" dirty="0"/>
              <a:t>(</a:t>
            </a:r>
            <a:r>
              <a:rPr lang="en-US" dirty="0" err="1"/>
              <a:t>fs,s,t</a:t>
            </a:r>
            <a:r>
              <a:rPr lang="en-US" dirty="0"/>
              <a:t>);</a:t>
            </a:r>
          </a:p>
          <a:p>
            <a:pPr lvl="1"/>
            <a:r>
              <a:rPr lang="en-US" dirty="0" err="1"/>
              <a:t>Obtemos</a:t>
            </a:r>
            <a:r>
              <a:rPr lang="en-US" dirty="0"/>
              <a:t> : </a:t>
            </a:r>
            <a:r>
              <a:rPr lang="en-US" i="1" dirty="0"/>
              <a:t>10-10*exp(-t)</a:t>
            </a:r>
          </a:p>
          <a:p>
            <a:pPr lvl="1"/>
            <a:r>
              <a:rPr lang="en-US" i="1" dirty="0"/>
              <a:t> </a:t>
            </a:r>
            <a:r>
              <a:rPr lang="en-US" dirty="0"/>
              <a:t>ft = 10-10*exp(-k*T); fz1 = </a:t>
            </a:r>
            <a:r>
              <a:rPr lang="en-US" dirty="0" err="1"/>
              <a:t>ztrans</a:t>
            </a:r>
            <a:r>
              <a:rPr lang="en-US" dirty="0"/>
              <a:t>(</a:t>
            </a:r>
            <a:r>
              <a:rPr lang="en-US" dirty="0" err="1"/>
              <a:t>ft,k,z</a:t>
            </a:r>
            <a:r>
              <a:rPr lang="en-US" dirty="0"/>
              <a:t>);</a:t>
            </a:r>
          </a:p>
          <a:p>
            <a:pPr lvl="1"/>
            <a:r>
              <a:rPr lang="en-US" dirty="0"/>
              <a:t> </a:t>
            </a:r>
            <a:r>
              <a:rPr lang="en-US" dirty="0" err="1"/>
              <a:t>fz</a:t>
            </a:r>
            <a:r>
              <a:rPr lang="en-US" dirty="0"/>
              <a:t> = (z-1)/z*fz1 </a:t>
            </a:r>
            <a:r>
              <a:rPr lang="en-US" dirty="0">
                <a:solidFill>
                  <a:srgbClr val="00B050"/>
                </a:solidFill>
              </a:rPr>
              <a:t>% </a:t>
            </a:r>
            <a:r>
              <a:rPr lang="en-US" dirty="0" err="1">
                <a:solidFill>
                  <a:srgbClr val="00B050"/>
                </a:solidFill>
              </a:rPr>
              <a:t>para</a:t>
            </a:r>
            <a:r>
              <a:rPr lang="en-US" dirty="0">
                <a:solidFill>
                  <a:srgbClr val="00B050"/>
                </a:solidFill>
              </a:rPr>
              <a:t> </a:t>
            </a:r>
            <a:r>
              <a:rPr lang="en-US" dirty="0" err="1">
                <a:solidFill>
                  <a:srgbClr val="00B050"/>
                </a:solidFill>
              </a:rPr>
              <a:t>acrescentar</a:t>
            </a:r>
            <a:r>
              <a:rPr lang="en-US" dirty="0">
                <a:solidFill>
                  <a:srgbClr val="00B050"/>
                </a:solidFill>
              </a:rPr>
              <a:t> o Z.O.H.</a:t>
            </a:r>
            <a:endParaRPr lang="en-US" dirty="0">
              <a:solidFill>
                <a:schemeClr val="accent6">
                  <a:lumMod val="50000"/>
                </a:schemeClr>
              </a:solidFill>
            </a:endParaRPr>
          </a:p>
          <a:p>
            <a:pPr lvl="1"/>
            <a:r>
              <a:rPr lang="en-US" dirty="0">
                <a:solidFill>
                  <a:schemeClr val="accent6">
                    <a:lumMod val="50000"/>
                  </a:schemeClr>
                </a:solidFill>
              </a:rPr>
              <a:t> </a:t>
            </a:r>
            <a:r>
              <a:rPr lang="en-US" dirty="0" err="1">
                <a:solidFill>
                  <a:schemeClr val="accent2">
                    <a:lumMod val="50000"/>
                  </a:schemeClr>
                </a:solidFill>
              </a:rPr>
              <a:t>fz</a:t>
            </a:r>
            <a:r>
              <a:rPr lang="en-US" dirty="0">
                <a:solidFill>
                  <a:schemeClr val="accent2">
                    <a:lumMod val="50000"/>
                  </a:schemeClr>
                </a:solidFill>
              </a:rPr>
              <a:t> = pretty(simplify(</a:t>
            </a:r>
            <a:r>
              <a:rPr lang="en-US" dirty="0" err="1">
                <a:solidFill>
                  <a:schemeClr val="accent2">
                    <a:lumMod val="50000"/>
                  </a:schemeClr>
                </a:solidFill>
              </a:rPr>
              <a:t>fz</a:t>
            </a:r>
            <a:r>
              <a:rPr lang="en-US" dirty="0">
                <a:solidFill>
                  <a:schemeClr val="accent2">
                    <a:lumMod val="50000"/>
                  </a:schemeClr>
                </a:solidFill>
              </a:rPr>
              <a:t>)); </a:t>
            </a:r>
            <a:r>
              <a:rPr lang="en-US" dirty="0" err="1">
                <a:solidFill>
                  <a:schemeClr val="accent2">
                    <a:lumMod val="50000"/>
                  </a:schemeClr>
                </a:solidFill>
              </a:rPr>
              <a:t>Tz</a:t>
            </a:r>
            <a:r>
              <a:rPr lang="en-US" dirty="0">
                <a:solidFill>
                  <a:schemeClr val="accent2">
                    <a:lumMod val="50000"/>
                  </a:schemeClr>
                </a:solidFill>
              </a:rPr>
              <a:t>=</a:t>
            </a:r>
            <a:r>
              <a:rPr lang="en-US" dirty="0" err="1">
                <a:solidFill>
                  <a:schemeClr val="accent2">
                    <a:lumMod val="50000"/>
                  </a:schemeClr>
                </a:solidFill>
              </a:rPr>
              <a:t>fz</a:t>
            </a:r>
            <a:r>
              <a:rPr lang="en-US" dirty="0">
                <a:solidFill>
                  <a:schemeClr val="accent2">
                    <a:lumMod val="50000"/>
                  </a:schemeClr>
                </a:solidFill>
              </a:rPr>
              <a:t>/(1+fz); </a:t>
            </a:r>
          </a:p>
          <a:p>
            <a:pPr lvl="1"/>
            <a:r>
              <a:rPr lang="en-US" dirty="0">
                <a:solidFill>
                  <a:schemeClr val="accent2">
                    <a:lumMod val="50000"/>
                  </a:schemeClr>
                </a:solidFill>
              </a:rPr>
              <a:t> pretty(simplify(</a:t>
            </a:r>
            <a:r>
              <a:rPr lang="en-US" dirty="0" err="1">
                <a:solidFill>
                  <a:schemeClr val="accent2">
                    <a:lumMod val="50000"/>
                  </a:schemeClr>
                </a:solidFill>
              </a:rPr>
              <a:t>Tz</a:t>
            </a:r>
            <a:r>
              <a:rPr lang="en-US" dirty="0">
                <a:solidFill>
                  <a:schemeClr val="accent2">
                    <a:lumMod val="50000"/>
                  </a:schemeClr>
                </a:solidFill>
              </a:rPr>
              <a:t>))</a:t>
            </a:r>
          </a:p>
          <a:p>
            <a:pPr lvl="1"/>
            <a:r>
              <a:rPr lang="en-US" dirty="0" err="1">
                <a:solidFill>
                  <a:schemeClr val="accent2">
                    <a:lumMod val="50000"/>
                  </a:schemeClr>
                </a:solidFill>
              </a:rPr>
              <a:t>Tz</a:t>
            </a:r>
            <a:r>
              <a:rPr lang="en-US" dirty="0">
                <a:solidFill>
                  <a:schemeClr val="accent2">
                    <a:lumMod val="50000"/>
                  </a:schemeClr>
                </a:solidFill>
              </a:rPr>
              <a:t> = 10*(1-e</a:t>
            </a:r>
            <a:r>
              <a:rPr lang="en-US" baseline="30000" dirty="0">
                <a:solidFill>
                  <a:schemeClr val="accent2">
                    <a:lumMod val="50000"/>
                  </a:schemeClr>
                </a:solidFill>
              </a:rPr>
              <a:t>-T</a:t>
            </a:r>
            <a:r>
              <a:rPr lang="en-US" dirty="0">
                <a:solidFill>
                  <a:schemeClr val="accent2">
                    <a:lumMod val="50000"/>
                  </a:schemeClr>
                </a:solidFill>
              </a:rPr>
              <a:t>)/(z+10-11e</a:t>
            </a:r>
            <a:r>
              <a:rPr lang="en-US" baseline="30000" dirty="0">
                <a:solidFill>
                  <a:schemeClr val="accent2">
                    <a:lumMod val="50000"/>
                  </a:schemeClr>
                </a:solidFill>
              </a:rPr>
              <a:t>-T</a:t>
            </a:r>
            <a:r>
              <a:rPr lang="en-US" dirty="0">
                <a:solidFill>
                  <a:schemeClr val="accent2">
                    <a:lumMod val="50000"/>
                  </a:schemeClr>
                </a:solidFill>
              </a:rPr>
              <a:t>)</a:t>
            </a:r>
            <a:endParaRPr lang="en-US" dirty="0">
              <a:solidFill>
                <a:srgbClr val="00B050"/>
              </a:solidFill>
            </a:endParaRPr>
          </a:p>
          <a:p>
            <a:pPr lvl="1"/>
            <a:endParaRPr lang="pt-BR" dirty="0">
              <a:solidFill>
                <a:srgbClr val="002060"/>
              </a:solidFill>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8.16, 4a edição.</a:t>
            </a:r>
          </a:p>
        </p:txBody>
      </p:sp>
      <p:sp>
        <p:nvSpPr>
          <p:cNvPr id="68611"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4</a:t>
            </a:r>
            <a:r>
              <a:rPr lang="pt-BR" sz="2400">
                <a:solidFill>
                  <a:srgbClr val="000000"/>
                </a:solidFill>
                <a:cs typeface="+mn-cs"/>
                <a:sym typeface="Symbol" pitchFamily="18" charset="2"/>
              </a:rPr>
              <a:t>: </a:t>
            </a:r>
            <a:r>
              <a:rPr lang="pt-BR" sz="2400" i="1" u="sng">
                <a:solidFill>
                  <a:srgbClr val="000000"/>
                </a:solidFill>
                <a:cs typeface="+mn-cs"/>
                <a:sym typeface="Symbol" pitchFamily="18" charset="2"/>
              </a:rPr>
              <a:t>caso a</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&lt;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a:t>
            </a:r>
            <a:endParaRPr lang="pt-BR" sz="2400" b="1">
              <a:solidFill>
                <a:srgbClr val="000000"/>
              </a:solidFill>
              <a:cs typeface="+mn-cs"/>
              <a:sym typeface="Symbol" pitchFamily="18" charset="2"/>
            </a:endParaRPr>
          </a:p>
        </p:txBody>
      </p:sp>
      <p:sp>
        <p:nvSpPr>
          <p:cNvPr id="68612" name="Text Box 4"/>
          <p:cNvSpPr txBox="1">
            <a:spLocks noChangeArrowheads="1"/>
          </p:cNvSpPr>
          <p:nvPr/>
        </p:nvSpPr>
        <p:spPr bwMode="auto">
          <a:xfrm>
            <a:off x="4705350" y="1665288"/>
            <a:ext cx="5035550" cy="376237"/>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figure; bode=tf(numex4,denex4);</a:t>
            </a:r>
          </a:p>
        </p:txBody>
      </p:sp>
      <p:pic>
        <p:nvPicPr>
          <p:cNvPr id="177156" name="Picture 8"/>
          <p:cNvPicPr>
            <a:picLocks noChangeAspect="1" noChangeArrowheads="1"/>
          </p:cNvPicPr>
          <p:nvPr/>
        </p:nvPicPr>
        <p:blipFill>
          <a:blip r:embed="rId2"/>
          <a:srcRect t="5421" r="6749"/>
          <a:stretch>
            <a:fillRect/>
          </a:stretch>
        </p:blipFill>
        <p:spPr bwMode="auto">
          <a:xfrm>
            <a:off x="4375150" y="2232025"/>
            <a:ext cx="5389563" cy="4397375"/>
          </a:xfrm>
          <a:prstGeom prst="rect">
            <a:avLst/>
          </a:prstGeom>
          <a:noFill/>
          <a:ln w="9525">
            <a:noFill/>
            <a:miter lim="800000"/>
            <a:headEnd/>
            <a:tailEnd/>
          </a:ln>
        </p:spPr>
      </p:pic>
      <p:sp>
        <p:nvSpPr>
          <p:cNvPr id="68614" name="Text Box 9"/>
          <p:cNvSpPr txBox="1">
            <a:spLocks noChangeArrowheads="1"/>
          </p:cNvSpPr>
          <p:nvPr/>
        </p:nvSpPr>
        <p:spPr bwMode="auto">
          <a:xfrm>
            <a:off x="330200" y="2438400"/>
            <a:ext cx="4044950" cy="2216150"/>
          </a:xfrm>
          <a:prstGeom prst="rect">
            <a:avLst/>
          </a:prstGeom>
          <a:noFill/>
          <a:ln w="9525">
            <a:solidFill>
              <a:schemeClr val="tx1"/>
            </a:solidFill>
            <a:prstDash val="sysDot"/>
            <a:miter lim="800000"/>
            <a:headEnd/>
            <a:tailEnd/>
          </a:ln>
        </p:spPr>
        <p:txBody>
          <a:bodyPr>
            <a:spAutoFit/>
          </a:bodyPr>
          <a:lstStyle/>
          <a:p>
            <a:pPr algn="just">
              <a:spcBef>
                <a:spcPct val="30000"/>
              </a:spcBef>
              <a:buFontTx/>
              <a:buChar char="•"/>
              <a:defRPr/>
            </a:pPr>
            <a:r>
              <a:rPr lang="pt-BR" sz="1800">
                <a:solidFill>
                  <a:srgbClr val="000000"/>
                </a:solidFill>
                <a:cs typeface="+mn-cs"/>
                <a:sym typeface="Symbol" pitchFamily="18" charset="2"/>
              </a:rPr>
              <a:t> </a:t>
            </a:r>
            <a:r>
              <a:rPr lang="pt-BR" sz="2000">
                <a:solidFill>
                  <a:srgbClr val="000000"/>
                </a:solidFill>
                <a:cs typeface="+mn-cs"/>
                <a:sym typeface="Symbol" pitchFamily="18" charset="2"/>
              </a:rPr>
              <a:t>O ponto – 1 + </a:t>
            </a:r>
            <a:r>
              <a:rPr lang="pt-BR" sz="2000" i="1">
                <a:solidFill>
                  <a:srgbClr val="000000"/>
                </a:solidFill>
                <a:cs typeface="+mn-cs"/>
                <a:sym typeface="Symbol" pitchFamily="18" charset="2"/>
              </a:rPr>
              <a:t>j</a:t>
            </a:r>
            <a:r>
              <a:rPr lang="pt-BR" sz="2000">
                <a:solidFill>
                  <a:srgbClr val="000000"/>
                </a:solidFill>
                <a:cs typeface="+mn-cs"/>
                <a:sym typeface="Symbol" pitchFamily="18" charset="2"/>
              </a:rPr>
              <a:t>0 não é envolvido pelo diagrama de Nyquist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0).</a:t>
            </a:r>
          </a:p>
          <a:p>
            <a:pPr algn="just">
              <a:spcBef>
                <a:spcPct val="30000"/>
              </a:spcBef>
              <a:buFontTx/>
              <a:buChar char="•"/>
              <a:defRPr/>
            </a:pPr>
            <a:r>
              <a:rPr lang="pt-BR" sz="2000">
                <a:solidFill>
                  <a:srgbClr val="000000"/>
                </a:solidFill>
                <a:cs typeface="+mn-cs"/>
                <a:sym typeface="Symbol" pitchFamily="18" charset="2"/>
              </a:rPr>
              <a:t> </a:t>
            </a:r>
            <a:r>
              <a:rPr lang="pt-BR" sz="2000" i="1">
                <a:solidFill>
                  <a:srgbClr val="000000"/>
                </a:solidFill>
                <a:cs typeface="+mn-cs"/>
                <a:sym typeface="Symbol" pitchFamily="18" charset="2"/>
              </a:rPr>
              <a:t>G</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a:t>
            </a:r>
            <a:r>
              <a:rPr lang="pt-BR" sz="2000" i="1">
                <a:solidFill>
                  <a:srgbClr val="000000"/>
                </a:solidFill>
                <a:cs typeface="+mn-cs"/>
                <a:sym typeface="Symbol" pitchFamily="18" charset="2"/>
              </a:rPr>
              <a:t>H</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não tem nenhum pólo no SPD do plano-</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0). </a:t>
            </a:r>
          </a:p>
          <a:p>
            <a:pPr algn="just">
              <a:spcBef>
                <a:spcPct val="30000"/>
              </a:spcBef>
              <a:defRPr/>
            </a:pPr>
            <a:r>
              <a:rPr lang="pt-BR" sz="2000">
                <a:solidFill>
                  <a:srgbClr val="000000"/>
                </a:solidFill>
                <a:cs typeface="+mn-cs"/>
                <a:sym typeface="Symbol" pitchFamily="18" charset="2"/>
              </a:rPr>
              <a:t></a:t>
            </a:r>
            <a:r>
              <a:rPr lang="pt-BR" sz="2000" i="1">
                <a:solidFill>
                  <a:srgbClr val="000000"/>
                </a:solidFill>
                <a:cs typeface="+mn-cs"/>
                <a:sym typeface="Symbol" pitchFamily="18" charset="2"/>
              </a:rPr>
              <a:t> Z</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0 + 0 = 2.</a:t>
            </a:r>
          </a:p>
          <a:p>
            <a:pPr algn="just">
              <a:spcBef>
                <a:spcPct val="30000"/>
              </a:spcBef>
              <a:defRPr/>
            </a:pPr>
            <a:r>
              <a:rPr lang="pt-BR" sz="2000">
                <a:solidFill>
                  <a:srgbClr val="000000"/>
                </a:solidFill>
                <a:cs typeface="+mn-cs"/>
                <a:sym typeface="Symbol" pitchFamily="18" charset="2"/>
              </a:rPr>
              <a:t> </a:t>
            </a:r>
            <a:r>
              <a:rPr lang="pt-BR" sz="2000" u="sng">
                <a:solidFill>
                  <a:srgbClr val="000000"/>
                </a:solidFill>
                <a:cs typeface="+mn-cs"/>
                <a:sym typeface="Symbol" pitchFamily="18" charset="2"/>
              </a:rPr>
              <a:t>O sistema é estável para </a:t>
            </a:r>
            <a:r>
              <a:rPr lang="pt-BR" sz="2000" i="1" u="sng">
                <a:solidFill>
                  <a:srgbClr val="000000"/>
                </a:solidFill>
                <a:cs typeface="+mn-cs"/>
                <a:sym typeface="Symbol" pitchFamily="18" charset="2"/>
              </a:rPr>
              <a:t>T</a:t>
            </a:r>
            <a:r>
              <a:rPr lang="pt-BR" sz="2000" u="sng" baseline="-25000">
                <a:solidFill>
                  <a:srgbClr val="000000"/>
                </a:solidFill>
                <a:cs typeface="+mn-cs"/>
                <a:sym typeface="Symbol" pitchFamily="18" charset="2"/>
              </a:rPr>
              <a:t>1</a:t>
            </a:r>
            <a:r>
              <a:rPr lang="pt-BR" sz="2000" u="sng">
                <a:solidFill>
                  <a:srgbClr val="000000"/>
                </a:solidFill>
                <a:cs typeface="+mn-cs"/>
                <a:sym typeface="Symbol" pitchFamily="18" charset="2"/>
              </a:rPr>
              <a:t> &lt; </a:t>
            </a:r>
            <a:r>
              <a:rPr lang="pt-BR" sz="2000" i="1" u="sng">
                <a:solidFill>
                  <a:srgbClr val="000000"/>
                </a:solidFill>
                <a:cs typeface="+mn-cs"/>
                <a:sym typeface="Symbol" pitchFamily="18" charset="2"/>
              </a:rPr>
              <a:t>T</a:t>
            </a:r>
            <a:r>
              <a:rPr lang="pt-BR" sz="2000" u="sng" baseline="-25000">
                <a:solidFill>
                  <a:srgbClr val="000000"/>
                </a:solidFill>
                <a:cs typeface="+mn-cs"/>
                <a:sym typeface="Symbol" pitchFamily="18" charset="2"/>
              </a:rPr>
              <a:t>2</a:t>
            </a:r>
            <a:r>
              <a:rPr lang="pt-BR" sz="2000" u="sng">
                <a:solidFill>
                  <a:srgbClr val="000000"/>
                </a:solidFill>
                <a:cs typeface="+mn-cs"/>
                <a:sym typeface="Symbol" pitchFamily="18" charset="2"/>
              </a:rPr>
              <a:t>.</a:t>
            </a:r>
            <a:endParaRPr lang="pt-BR" sz="2000">
              <a:solidFill>
                <a:srgbClr val="000000"/>
              </a:solidFill>
              <a:cs typeface="+mn-cs"/>
              <a:sym typeface="Symbol" pitchFamily="18" charset="2"/>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8.16, 4a edição.</a:t>
            </a:r>
          </a:p>
        </p:txBody>
      </p:sp>
      <p:sp>
        <p:nvSpPr>
          <p:cNvPr id="18436"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4</a:t>
            </a:r>
            <a:r>
              <a:rPr lang="pt-BR" sz="2400">
                <a:solidFill>
                  <a:srgbClr val="000000"/>
                </a:solidFill>
                <a:cs typeface="+mn-cs"/>
                <a:sym typeface="Symbol" pitchFamily="18" charset="2"/>
              </a:rPr>
              <a:t>: </a:t>
            </a:r>
            <a:r>
              <a:rPr lang="pt-BR" sz="2400" i="1" u="sng">
                <a:solidFill>
                  <a:srgbClr val="000000"/>
                </a:solidFill>
                <a:cs typeface="+mn-cs"/>
                <a:sym typeface="Symbol" pitchFamily="18" charset="2"/>
              </a:rPr>
              <a:t>caso b</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a:t>
            </a:r>
            <a:endParaRPr lang="pt-BR" sz="2400" b="1">
              <a:solidFill>
                <a:srgbClr val="000000"/>
              </a:solidFill>
              <a:cs typeface="+mn-cs"/>
              <a:sym typeface="Symbol" pitchFamily="18" charset="2"/>
            </a:endParaRPr>
          </a:p>
        </p:txBody>
      </p:sp>
      <p:sp>
        <p:nvSpPr>
          <p:cNvPr id="18437" name="Text Box 4"/>
          <p:cNvSpPr txBox="1">
            <a:spLocks noChangeArrowheads="1"/>
          </p:cNvSpPr>
          <p:nvPr/>
        </p:nvSpPr>
        <p:spPr bwMode="auto">
          <a:xfrm>
            <a:off x="176213" y="1557338"/>
            <a:ext cx="9575800" cy="650875"/>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 T1=10; T2=10; numex4b=K*[T2 1]; denex4b=conv([1 0],conv([1 0],[T1 1])); fex4b=tf(numex4b,denex4b); figure;nyquist(fex4b);</a:t>
            </a:r>
          </a:p>
        </p:txBody>
      </p:sp>
      <p:sp>
        <p:nvSpPr>
          <p:cNvPr id="18438" name="AutoShape 7"/>
          <p:cNvSpPr>
            <a:spLocks noChangeArrowheads="1"/>
          </p:cNvSpPr>
          <p:nvPr/>
        </p:nvSpPr>
        <p:spPr bwMode="auto">
          <a:xfrm>
            <a:off x="7099300" y="990600"/>
            <a:ext cx="660400" cy="228600"/>
          </a:xfrm>
          <a:prstGeom prst="leftArrow">
            <a:avLst>
              <a:gd name="adj1" fmla="val 50000"/>
              <a:gd name="adj2" fmla="val 66667"/>
            </a:avLst>
          </a:prstGeom>
          <a:solidFill>
            <a:srgbClr val="CCFFCC"/>
          </a:solidFill>
          <a:ln w="9525">
            <a:solidFill>
              <a:schemeClr val="tx1"/>
            </a:solidFill>
            <a:miter lim="800000"/>
            <a:headEnd/>
            <a:tailEnd/>
          </a:ln>
        </p:spPr>
        <p:txBody>
          <a:bodyPr wrap="none" anchor="ctr"/>
          <a:lstStyle/>
          <a:p>
            <a:pPr>
              <a:defRPr/>
            </a:pPr>
            <a:endParaRPr lang="pt-BR" sz="2400">
              <a:solidFill>
                <a:srgbClr val="000000"/>
              </a:solidFill>
              <a:cs typeface="+mn-cs"/>
            </a:endParaRPr>
          </a:p>
        </p:txBody>
      </p:sp>
      <p:graphicFrame>
        <p:nvGraphicFramePr>
          <p:cNvPr id="84994" name="Object 8"/>
          <p:cNvGraphicFramePr>
            <a:graphicFrameLocks noChangeAspect="1"/>
          </p:cNvGraphicFramePr>
          <p:nvPr/>
        </p:nvGraphicFramePr>
        <p:xfrm>
          <a:off x="82550" y="5937250"/>
          <a:ext cx="8494713" cy="844550"/>
        </p:xfrm>
        <a:graphic>
          <a:graphicData uri="http://schemas.openxmlformats.org/presentationml/2006/ole">
            <mc:AlternateContent xmlns:mc="http://schemas.openxmlformats.org/markup-compatibility/2006">
              <mc:Choice xmlns:v="urn:schemas-microsoft-com:vml" Requires="v">
                <p:oleObj name="Equation" r:id="rId2" imgW="8724600" imgH="939600" progId="Equation.3">
                  <p:embed/>
                </p:oleObj>
              </mc:Choice>
              <mc:Fallback>
                <p:oleObj name="Equation" r:id="rId2" imgW="8724600" imgH="939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 y="5937250"/>
                        <a:ext cx="8494713"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4999" name="Picture 9"/>
          <p:cNvPicPr>
            <a:picLocks noChangeAspect="1" noChangeArrowheads="1"/>
          </p:cNvPicPr>
          <p:nvPr/>
        </p:nvPicPr>
        <p:blipFill>
          <a:blip r:embed="rId4"/>
          <a:srcRect t="11697" r="8772"/>
          <a:stretch>
            <a:fillRect/>
          </a:stretch>
        </p:blipFill>
        <p:spPr bwMode="auto">
          <a:xfrm>
            <a:off x="247650" y="2409825"/>
            <a:ext cx="5270500" cy="3533775"/>
          </a:xfrm>
          <a:prstGeom prst="rect">
            <a:avLst/>
          </a:prstGeom>
          <a:noFill/>
          <a:ln w="9525">
            <a:noFill/>
            <a:miter lim="800000"/>
            <a:headEnd/>
            <a:tailEnd/>
          </a:ln>
        </p:spPr>
      </p:pic>
      <p:sp>
        <p:nvSpPr>
          <p:cNvPr id="18440" name="Text Box 10"/>
          <p:cNvSpPr txBox="1">
            <a:spLocks noChangeArrowheads="1"/>
          </p:cNvSpPr>
          <p:nvPr/>
        </p:nvSpPr>
        <p:spPr bwMode="auto">
          <a:xfrm>
            <a:off x="5849938" y="2622550"/>
            <a:ext cx="3962400" cy="1477963"/>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b="1" u="sng">
                <a:solidFill>
                  <a:srgbClr val="000000"/>
                </a:solidFill>
                <a:latin typeface="Courier New" pitchFamily="49" charset="0"/>
                <a:cs typeface="+mn-cs"/>
              </a:rPr>
              <a:t>OU</a:t>
            </a:r>
            <a:r>
              <a:rPr lang="pt-BR" sz="1800">
                <a:solidFill>
                  <a:srgbClr val="000000"/>
                </a:solidFill>
                <a:latin typeface="Courier New" pitchFamily="49" charset="0"/>
                <a:cs typeface="+mn-cs"/>
              </a:rPr>
              <a:t>: </a:t>
            </a:r>
          </a:p>
          <a:p>
            <a:pPr>
              <a:spcBef>
                <a:spcPct val="50000"/>
              </a:spcBef>
              <a:defRPr/>
            </a:pPr>
            <a:r>
              <a:rPr lang="pt-BR" sz="1600">
                <a:solidFill>
                  <a:srgbClr val="000000"/>
                </a:solidFill>
                <a:latin typeface="Courier New" pitchFamily="49" charset="0"/>
                <a:cs typeface="+mn-cs"/>
              </a:rPr>
              <a:t>K=1; T1=10; T2=10; numex4b=K; </a:t>
            </a:r>
          </a:p>
          <a:p>
            <a:pPr>
              <a:defRPr/>
            </a:pPr>
            <a:r>
              <a:rPr lang="pt-BR" sz="1600">
                <a:solidFill>
                  <a:srgbClr val="000000"/>
                </a:solidFill>
                <a:latin typeface="Courier New" pitchFamily="49" charset="0"/>
                <a:cs typeface="+mn-cs"/>
              </a:rPr>
              <a:t>denex4b=conv([1 0],[1 0]); fex4b = tf(numex4b,denex4b); ltiview(‘nyquist',fex4b);</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8.16, 4a edição.</a:t>
            </a:r>
          </a:p>
        </p:txBody>
      </p:sp>
      <p:sp>
        <p:nvSpPr>
          <p:cNvPr id="69635"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4</a:t>
            </a:r>
            <a:r>
              <a:rPr lang="pt-BR" sz="2400">
                <a:solidFill>
                  <a:srgbClr val="000000"/>
                </a:solidFill>
                <a:cs typeface="+mn-cs"/>
                <a:sym typeface="Symbol" pitchFamily="18" charset="2"/>
              </a:rPr>
              <a:t>: </a:t>
            </a:r>
            <a:r>
              <a:rPr lang="pt-BR" sz="2400" i="1" u="sng">
                <a:solidFill>
                  <a:srgbClr val="000000"/>
                </a:solidFill>
                <a:cs typeface="+mn-cs"/>
                <a:sym typeface="Symbol" pitchFamily="18" charset="2"/>
              </a:rPr>
              <a:t>caso b</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a:t>
            </a:r>
            <a:endParaRPr lang="pt-BR" sz="2400" b="1">
              <a:solidFill>
                <a:srgbClr val="000000"/>
              </a:solidFill>
              <a:cs typeface="+mn-cs"/>
              <a:sym typeface="Symbol" pitchFamily="18" charset="2"/>
            </a:endParaRPr>
          </a:p>
        </p:txBody>
      </p:sp>
      <p:sp>
        <p:nvSpPr>
          <p:cNvPr id="69636" name="Text Box 4"/>
          <p:cNvSpPr txBox="1">
            <a:spLocks noChangeArrowheads="1"/>
          </p:cNvSpPr>
          <p:nvPr/>
        </p:nvSpPr>
        <p:spPr bwMode="auto">
          <a:xfrm>
            <a:off x="247650" y="1676400"/>
            <a:ext cx="8915400" cy="2025650"/>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 T1=10; T2=10; numex4b=K; denex4b=conv([1 0],[1 0]); fex4b = tf(numex4b,denex4b); figure; nyquist1b(numex4b,denex4b); </a:t>
            </a:r>
            <a:r>
              <a:rPr lang="pt-BR" sz="1600">
                <a:solidFill>
                  <a:srgbClr val="000000"/>
                </a:solidFill>
                <a:latin typeface="Courier New" pitchFamily="49" charset="0"/>
                <a:cs typeface="+mn-cs"/>
              </a:rPr>
              <a:t>%Já efetue antes o cancelamento</a:t>
            </a:r>
          </a:p>
          <a:p>
            <a:pPr>
              <a:spcBef>
                <a:spcPct val="20000"/>
              </a:spcBef>
              <a:defRPr/>
            </a:pPr>
            <a:r>
              <a:rPr lang="pt-BR" sz="1600">
                <a:solidFill>
                  <a:srgbClr val="000000"/>
                </a:solidFill>
                <a:latin typeface="Courier New" pitchFamily="49" charset="0"/>
                <a:cs typeface="+mn-cs"/>
              </a:rPr>
              <a:t>p = [0 ; 0]</a:t>
            </a:r>
          </a:p>
          <a:p>
            <a:pPr>
              <a:spcBef>
                <a:spcPct val="30000"/>
              </a:spcBef>
              <a:defRPr/>
            </a:pPr>
            <a:r>
              <a:rPr lang="pt-BR" sz="1600">
                <a:solidFill>
                  <a:srgbClr val="000000"/>
                </a:solidFill>
                <a:latin typeface="Courier New" pitchFamily="49" charset="0"/>
                <a:cs typeface="+mn-cs"/>
              </a:rPr>
              <a:t>P = 0	%P = number of Open loop poles in rhp</a:t>
            </a:r>
          </a:p>
          <a:p>
            <a:pPr>
              <a:defRPr/>
            </a:pPr>
            <a:r>
              <a:rPr lang="pt-BR" sz="1600">
                <a:solidFill>
                  <a:srgbClr val="000000"/>
                </a:solidFill>
                <a:latin typeface="Courier New" pitchFamily="49" charset="0"/>
                <a:cs typeface="+mn-cs"/>
              </a:rPr>
              <a:t>N = 0	%N =  number of anti-clockwise encirclements</a:t>
            </a:r>
          </a:p>
          <a:p>
            <a:pPr>
              <a:defRPr/>
            </a:pPr>
            <a:r>
              <a:rPr lang="pt-BR" sz="1600">
                <a:solidFill>
                  <a:srgbClr val="000000"/>
                </a:solidFill>
                <a:latin typeface="Courier New" pitchFamily="49" charset="0"/>
                <a:cs typeface="+mn-cs"/>
              </a:rPr>
              <a:t>Z = 0	%Z = number of closed loop poles in rhp</a:t>
            </a:r>
          </a:p>
        </p:txBody>
      </p:sp>
      <p:pic>
        <p:nvPicPr>
          <p:cNvPr id="180228" name="Picture 10"/>
          <p:cNvPicPr>
            <a:picLocks noChangeAspect="1" noChangeArrowheads="1"/>
          </p:cNvPicPr>
          <p:nvPr/>
        </p:nvPicPr>
        <p:blipFill>
          <a:blip r:embed="rId2"/>
          <a:srcRect/>
          <a:stretch>
            <a:fillRect/>
          </a:stretch>
        </p:blipFill>
        <p:spPr bwMode="auto">
          <a:xfrm>
            <a:off x="577850" y="3830638"/>
            <a:ext cx="4043363" cy="2798762"/>
          </a:xfrm>
          <a:prstGeom prst="rect">
            <a:avLst/>
          </a:prstGeom>
          <a:noFill/>
          <a:ln w="9525">
            <a:noFill/>
            <a:miter lim="800000"/>
            <a:headEnd/>
            <a:tailEnd/>
          </a:ln>
        </p:spPr>
      </p:pic>
      <p:pic>
        <p:nvPicPr>
          <p:cNvPr id="180229" name="Picture 11"/>
          <p:cNvPicPr>
            <a:picLocks noChangeAspect="1" noChangeArrowheads="1"/>
          </p:cNvPicPr>
          <p:nvPr/>
        </p:nvPicPr>
        <p:blipFill>
          <a:blip r:embed="rId3"/>
          <a:srcRect/>
          <a:stretch>
            <a:fillRect/>
          </a:stretch>
        </p:blipFill>
        <p:spPr bwMode="auto">
          <a:xfrm>
            <a:off x="5202238" y="3830638"/>
            <a:ext cx="4043362" cy="2798762"/>
          </a:xfrm>
          <a:prstGeom prst="rect">
            <a:avLst/>
          </a:prstGeom>
          <a:noFill/>
          <a:ln w="9525">
            <a:noFill/>
            <a:miter lim="800000"/>
            <a:headEnd/>
            <a:tailEnd/>
          </a:ln>
        </p:spPr>
      </p:pic>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8.16, 4a edição.</a:t>
            </a:r>
          </a:p>
        </p:txBody>
      </p:sp>
      <p:sp>
        <p:nvSpPr>
          <p:cNvPr id="70659"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4</a:t>
            </a:r>
            <a:r>
              <a:rPr lang="pt-BR" sz="2400">
                <a:solidFill>
                  <a:srgbClr val="000000"/>
                </a:solidFill>
                <a:cs typeface="+mn-cs"/>
                <a:sym typeface="Symbol" pitchFamily="18" charset="2"/>
              </a:rPr>
              <a:t>: </a:t>
            </a:r>
            <a:r>
              <a:rPr lang="pt-BR" sz="2400" i="1" u="sng">
                <a:solidFill>
                  <a:srgbClr val="000000"/>
                </a:solidFill>
                <a:cs typeface="+mn-cs"/>
                <a:sym typeface="Symbol" pitchFamily="18" charset="2"/>
              </a:rPr>
              <a:t>caso b</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a:t>
            </a:r>
            <a:endParaRPr lang="pt-BR" sz="2400" b="1">
              <a:solidFill>
                <a:srgbClr val="000000"/>
              </a:solidFill>
              <a:cs typeface="+mn-cs"/>
              <a:sym typeface="Symbol" pitchFamily="18" charset="2"/>
            </a:endParaRPr>
          </a:p>
        </p:txBody>
      </p:sp>
      <p:sp>
        <p:nvSpPr>
          <p:cNvPr id="70660" name="Text Box 4"/>
          <p:cNvSpPr txBox="1">
            <a:spLocks noChangeArrowheads="1"/>
          </p:cNvSpPr>
          <p:nvPr/>
        </p:nvSpPr>
        <p:spPr bwMode="auto">
          <a:xfrm>
            <a:off x="330200" y="1665288"/>
            <a:ext cx="8502650" cy="650875"/>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 T1=10; T2=10; numex4b=K; denex4b=conv([1 0],[1 0]); fex4b = tf(numex4b,denex4b); ltiview('bode',fex4b);</a:t>
            </a:r>
          </a:p>
        </p:txBody>
      </p:sp>
      <p:pic>
        <p:nvPicPr>
          <p:cNvPr id="181252" name="Picture 6" descr="C:\Meus documentos\UnB\disciplinas-01-2004\aulas\vide-para-exemplos-nyquist\bode_T1=T2.jpg"/>
          <p:cNvPicPr>
            <a:picLocks noChangeAspect="1" noChangeArrowheads="1"/>
          </p:cNvPicPr>
          <p:nvPr/>
        </p:nvPicPr>
        <p:blipFill>
          <a:blip r:embed="rId2"/>
          <a:srcRect l="679"/>
          <a:stretch>
            <a:fillRect/>
          </a:stretch>
        </p:blipFill>
        <p:spPr bwMode="auto">
          <a:xfrm>
            <a:off x="3546475" y="2438400"/>
            <a:ext cx="6276975" cy="4241800"/>
          </a:xfrm>
          <a:prstGeom prst="rect">
            <a:avLst/>
          </a:prstGeom>
          <a:noFill/>
          <a:ln w="9525">
            <a:noFill/>
            <a:miter lim="800000"/>
            <a:headEnd/>
            <a:tailEnd/>
          </a:ln>
        </p:spPr>
      </p:pic>
      <p:sp>
        <p:nvSpPr>
          <p:cNvPr id="70662" name="Text Box 7"/>
          <p:cNvSpPr txBox="1">
            <a:spLocks noChangeArrowheads="1"/>
          </p:cNvSpPr>
          <p:nvPr/>
        </p:nvSpPr>
        <p:spPr bwMode="auto">
          <a:xfrm>
            <a:off x="247650" y="2743200"/>
            <a:ext cx="3136900" cy="3730625"/>
          </a:xfrm>
          <a:prstGeom prst="rect">
            <a:avLst/>
          </a:prstGeom>
          <a:noFill/>
          <a:ln w="9525">
            <a:solidFill>
              <a:schemeClr val="tx1"/>
            </a:solidFill>
            <a:prstDash val="sysDot"/>
            <a:miter lim="800000"/>
            <a:headEnd/>
            <a:tailEnd/>
          </a:ln>
        </p:spPr>
        <p:txBody>
          <a:bodyPr>
            <a:spAutoFit/>
          </a:bodyPr>
          <a:lstStyle/>
          <a:p>
            <a:pPr algn="just">
              <a:spcBef>
                <a:spcPct val="30000"/>
              </a:spcBef>
              <a:buFontTx/>
              <a:buChar char="•"/>
              <a:defRPr/>
            </a:pPr>
            <a:r>
              <a:rPr lang="pt-BR" sz="1800">
                <a:solidFill>
                  <a:srgbClr val="000000"/>
                </a:solidFill>
                <a:cs typeface="+mn-cs"/>
                <a:sym typeface="Symbol" pitchFamily="18" charset="2"/>
              </a:rPr>
              <a:t> </a:t>
            </a:r>
            <a:r>
              <a:rPr lang="pt-BR" sz="2000">
                <a:solidFill>
                  <a:srgbClr val="000000"/>
                </a:solidFill>
                <a:cs typeface="+mn-cs"/>
                <a:sym typeface="Symbol" pitchFamily="18" charset="2"/>
              </a:rPr>
              <a:t>O diagrama de Nyquist passa por cima do ponto –1 + </a:t>
            </a:r>
            <a:r>
              <a:rPr lang="pt-BR" sz="2000" i="1">
                <a:solidFill>
                  <a:srgbClr val="000000"/>
                </a:solidFill>
                <a:cs typeface="+mn-cs"/>
                <a:sym typeface="Symbol" pitchFamily="18" charset="2"/>
              </a:rPr>
              <a:t>j</a:t>
            </a:r>
            <a:r>
              <a:rPr lang="pt-BR" sz="2000">
                <a:solidFill>
                  <a:srgbClr val="000000"/>
                </a:solidFill>
                <a:cs typeface="+mn-cs"/>
                <a:sym typeface="Symbol" pitchFamily="18" charset="2"/>
              </a:rPr>
              <a:t>0 (mas não o envolve):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0).</a:t>
            </a:r>
          </a:p>
          <a:p>
            <a:pPr algn="just">
              <a:spcBef>
                <a:spcPct val="30000"/>
              </a:spcBef>
              <a:buFontTx/>
              <a:buChar char="•"/>
              <a:defRPr/>
            </a:pPr>
            <a:r>
              <a:rPr lang="pt-BR" sz="2000">
                <a:solidFill>
                  <a:srgbClr val="000000"/>
                </a:solidFill>
                <a:cs typeface="+mn-cs"/>
                <a:sym typeface="Symbol" pitchFamily="18" charset="2"/>
              </a:rPr>
              <a:t> </a:t>
            </a:r>
            <a:r>
              <a:rPr lang="pt-BR" sz="2000" i="1">
                <a:solidFill>
                  <a:srgbClr val="000000"/>
                </a:solidFill>
                <a:cs typeface="+mn-cs"/>
                <a:sym typeface="Symbol" pitchFamily="18" charset="2"/>
              </a:rPr>
              <a:t>G</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a:t>
            </a:r>
            <a:r>
              <a:rPr lang="pt-BR" sz="2000" i="1">
                <a:solidFill>
                  <a:srgbClr val="000000"/>
                </a:solidFill>
                <a:cs typeface="+mn-cs"/>
                <a:sym typeface="Symbol" pitchFamily="18" charset="2"/>
              </a:rPr>
              <a:t>H</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não tem nenhum pólo no SPD do plano-</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0). </a:t>
            </a:r>
          </a:p>
          <a:p>
            <a:pPr algn="just">
              <a:spcBef>
                <a:spcPct val="30000"/>
              </a:spcBef>
              <a:defRPr/>
            </a:pPr>
            <a:r>
              <a:rPr lang="pt-BR" sz="2000">
                <a:solidFill>
                  <a:srgbClr val="000000"/>
                </a:solidFill>
                <a:cs typeface="+mn-cs"/>
                <a:sym typeface="Symbol" pitchFamily="18" charset="2"/>
              </a:rPr>
              <a:t></a:t>
            </a:r>
            <a:r>
              <a:rPr lang="pt-BR" sz="2000" i="1">
                <a:solidFill>
                  <a:srgbClr val="000000"/>
                </a:solidFill>
                <a:cs typeface="+mn-cs"/>
                <a:sym typeface="Symbol" pitchFamily="18" charset="2"/>
              </a:rPr>
              <a:t> Z</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0 + 0 = 0.</a:t>
            </a:r>
          </a:p>
          <a:p>
            <a:pPr algn="just">
              <a:spcBef>
                <a:spcPct val="30000"/>
              </a:spcBef>
              <a:defRPr/>
            </a:pPr>
            <a:r>
              <a:rPr lang="pt-BR" sz="2000">
                <a:solidFill>
                  <a:srgbClr val="000000"/>
                </a:solidFill>
                <a:cs typeface="+mn-cs"/>
                <a:sym typeface="Symbol" pitchFamily="18" charset="2"/>
              </a:rPr>
              <a:t> </a:t>
            </a:r>
            <a:r>
              <a:rPr lang="pt-BR" sz="2000" u="sng">
                <a:solidFill>
                  <a:srgbClr val="000000"/>
                </a:solidFill>
                <a:cs typeface="+mn-cs"/>
                <a:sym typeface="Symbol" pitchFamily="18" charset="2"/>
              </a:rPr>
              <a:t>O sistema é marginalmente estável para </a:t>
            </a:r>
            <a:r>
              <a:rPr lang="pt-BR" sz="2000" i="1" u="sng">
                <a:solidFill>
                  <a:srgbClr val="000000"/>
                </a:solidFill>
                <a:cs typeface="+mn-cs"/>
                <a:sym typeface="Symbol" pitchFamily="18" charset="2"/>
              </a:rPr>
              <a:t>T</a:t>
            </a:r>
            <a:r>
              <a:rPr lang="pt-BR" sz="2000" u="sng" baseline="-25000">
                <a:solidFill>
                  <a:srgbClr val="000000"/>
                </a:solidFill>
                <a:cs typeface="+mn-cs"/>
                <a:sym typeface="Symbol" pitchFamily="18" charset="2"/>
              </a:rPr>
              <a:t>1</a:t>
            </a:r>
            <a:r>
              <a:rPr lang="pt-BR" sz="2000" u="sng">
                <a:solidFill>
                  <a:srgbClr val="000000"/>
                </a:solidFill>
                <a:cs typeface="+mn-cs"/>
                <a:sym typeface="Symbol" pitchFamily="18" charset="2"/>
              </a:rPr>
              <a:t> = </a:t>
            </a:r>
            <a:r>
              <a:rPr lang="pt-BR" sz="2000" i="1" u="sng">
                <a:solidFill>
                  <a:srgbClr val="000000"/>
                </a:solidFill>
                <a:cs typeface="+mn-cs"/>
                <a:sym typeface="Symbol" pitchFamily="18" charset="2"/>
              </a:rPr>
              <a:t>T</a:t>
            </a:r>
            <a:r>
              <a:rPr lang="pt-BR" sz="2000" u="sng" baseline="-25000">
                <a:solidFill>
                  <a:srgbClr val="000000"/>
                </a:solidFill>
                <a:cs typeface="+mn-cs"/>
                <a:sym typeface="Symbol" pitchFamily="18" charset="2"/>
              </a:rPr>
              <a:t>2</a:t>
            </a:r>
            <a:r>
              <a:rPr lang="pt-BR" sz="2000" u="sng">
                <a:solidFill>
                  <a:srgbClr val="000000"/>
                </a:solidFill>
                <a:cs typeface="+mn-cs"/>
                <a:sym typeface="Symbol" pitchFamily="18" charset="2"/>
              </a:rPr>
              <a:t>.</a:t>
            </a:r>
            <a:endParaRPr lang="pt-BR" sz="2000">
              <a:solidFill>
                <a:srgbClr val="000000"/>
              </a:solidFill>
              <a:cs typeface="+mn-cs"/>
              <a:sym typeface="Symbol" pitchFamily="18" charset="2"/>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8.16, 4a edição.</a:t>
            </a:r>
          </a:p>
        </p:txBody>
      </p:sp>
      <p:sp>
        <p:nvSpPr>
          <p:cNvPr id="19460"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4</a:t>
            </a:r>
            <a:r>
              <a:rPr lang="pt-BR" sz="2400">
                <a:solidFill>
                  <a:srgbClr val="000000"/>
                </a:solidFill>
                <a:cs typeface="+mn-cs"/>
                <a:sym typeface="Symbol" pitchFamily="18" charset="2"/>
              </a:rPr>
              <a:t>: </a:t>
            </a:r>
            <a:r>
              <a:rPr lang="pt-BR" sz="2400" i="1" u="sng">
                <a:solidFill>
                  <a:srgbClr val="000000"/>
                </a:solidFill>
                <a:cs typeface="+mn-cs"/>
                <a:sym typeface="Symbol" pitchFamily="18" charset="2"/>
              </a:rPr>
              <a:t>caso c</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&gt;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a:t>
            </a:r>
            <a:endParaRPr lang="pt-BR" sz="2400" b="1">
              <a:solidFill>
                <a:srgbClr val="000000"/>
              </a:solidFill>
              <a:cs typeface="+mn-cs"/>
              <a:sym typeface="Symbol" pitchFamily="18" charset="2"/>
            </a:endParaRPr>
          </a:p>
        </p:txBody>
      </p:sp>
      <p:sp>
        <p:nvSpPr>
          <p:cNvPr id="19461" name="Text Box 4"/>
          <p:cNvSpPr txBox="1">
            <a:spLocks noChangeArrowheads="1"/>
          </p:cNvSpPr>
          <p:nvPr/>
        </p:nvSpPr>
        <p:spPr bwMode="auto">
          <a:xfrm>
            <a:off x="176213" y="1557338"/>
            <a:ext cx="9575800" cy="650875"/>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 T1=10; T2=2; numex4c=K*[T2 1]; denex4c=conv([1 0],conv([1 0],[T1 1])); fex4c=tf(numex4c,denex4c); figure;nyquist(fex4c);</a:t>
            </a:r>
          </a:p>
        </p:txBody>
      </p:sp>
      <p:sp>
        <p:nvSpPr>
          <p:cNvPr id="19462" name="AutoShape 5"/>
          <p:cNvSpPr>
            <a:spLocks noChangeArrowheads="1"/>
          </p:cNvSpPr>
          <p:nvPr/>
        </p:nvSpPr>
        <p:spPr bwMode="auto">
          <a:xfrm>
            <a:off x="7099300" y="990600"/>
            <a:ext cx="660400" cy="228600"/>
          </a:xfrm>
          <a:prstGeom prst="leftArrow">
            <a:avLst>
              <a:gd name="adj1" fmla="val 50000"/>
              <a:gd name="adj2" fmla="val 66667"/>
            </a:avLst>
          </a:prstGeom>
          <a:solidFill>
            <a:srgbClr val="CCFFCC"/>
          </a:solidFill>
          <a:ln w="9525">
            <a:solidFill>
              <a:schemeClr val="tx1"/>
            </a:solidFill>
            <a:miter lim="800000"/>
            <a:headEnd/>
            <a:tailEnd/>
          </a:ln>
        </p:spPr>
        <p:txBody>
          <a:bodyPr wrap="none" anchor="ctr"/>
          <a:lstStyle/>
          <a:p>
            <a:pPr>
              <a:defRPr/>
            </a:pPr>
            <a:endParaRPr lang="pt-BR" sz="2400">
              <a:solidFill>
                <a:srgbClr val="000000"/>
              </a:solidFill>
              <a:cs typeface="+mn-cs"/>
            </a:endParaRPr>
          </a:p>
        </p:txBody>
      </p:sp>
      <p:graphicFrame>
        <p:nvGraphicFramePr>
          <p:cNvPr id="86018" name="Object 6"/>
          <p:cNvGraphicFramePr>
            <a:graphicFrameLocks noChangeAspect="1"/>
          </p:cNvGraphicFramePr>
          <p:nvPr/>
        </p:nvGraphicFramePr>
        <p:xfrm>
          <a:off x="585788" y="5937250"/>
          <a:ext cx="8494712" cy="844550"/>
        </p:xfrm>
        <a:graphic>
          <a:graphicData uri="http://schemas.openxmlformats.org/presentationml/2006/ole">
            <mc:AlternateContent xmlns:mc="http://schemas.openxmlformats.org/markup-compatibility/2006">
              <mc:Choice xmlns:v="urn:schemas-microsoft-com:vml" Requires="v">
                <p:oleObj name="Equation" r:id="rId2" imgW="8724600" imgH="939600" progId="Equation.3">
                  <p:embed/>
                </p:oleObj>
              </mc:Choice>
              <mc:Fallback>
                <p:oleObj name="Equation" r:id="rId2" imgW="8724600" imgH="939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5937250"/>
                        <a:ext cx="8494712"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3" name="Text Box 8"/>
          <p:cNvSpPr txBox="1">
            <a:spLocks noChangeArrowheads="1"/>
          </p:cNvSpPr>
          <p:nvPr/>
        </p:nvSpPr>
        <p:spPr bwMode="auto">
          <a:xfrm>
            <a:off x="5849938" y="2667000"/>
            <a:ext cx="3962400" cy="742950"/>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b="1" u="sng">
                <a:solidFill>
                  <a:srgbClr val="000000"/>
                </a:solidFill>
                <a:latin typeface="Courier New" pitchFamily="49" charset="0"/>
                <a:cs typeface="+mn-cs"/>
              </a:rPr>
              <a:t>OU</a:t>
            </a:r>
            <a:r>
              <a:rPr lang="pt-BR" sz="1800">
                <a:solidFill>
                  <a:srgbClr val="000000"/>
                </a:solidFill>
                <a:latin typeface="Courier New" pitchFamily="49" charset="0"/>
                <a:cs typeface="+mn-cs"/>
              </a:rPr>
              <a:t>: </a:t>
            </a:r>
          </a:p>
          <a:p>
            <a:pPr>
              <a:spcBef>
                <a:spcPct val="50000"/>
              </a:spcBef>
              <a:defRPr/>
            </a:pPr>
            <a:r>
              <a:rPr lang="pt-BR" sz="1600">
                <a:solidFill>
                  <a:srgbClr val="000000"/>
                </a:solidFill>
                <a:latin typeface="Courier New" pitchFamily="49" charset="0"/>
                <a:cs typeface="+mn-cs"/>
              </a:rPr>
              <a:t>ltiview(‘nyquist’,fex4c);</a:t>
            </a:r>
          </a:p>
        </p:txBody>
      </p:sp>
      <p:pic>
        <p:nvPicPr>
          <p:cNvPr id="86024" name="Picture 9"/>
          <p:cNvPicPr>
            <a:picLocks noChangeAspect="1" noChangeArrowheads="1"/>
          </p:cNvPicPr>
          <p:nvPr/>
        </p:nvPicPr>
        <p:blipFill>
          <a:blip r:embed="rId4"/>
          <a:srcRect l="5399" t="10194" r="6749"/>
          <a:stretch>
            <a:fillRect/>
          </a:stretch>
        </p:blipFill>
        <p:spPr bwMode="auto">
          <a:xfrm>
            <a:off x="660400" y="2286000"/>
            <a:ext cx="4568825" cy="3709988"/>
          </a:xfrm>
          <a:prstGeom prst="rect">
            <a:avLst/>
          </a:prstGeom>
          <a:noFill/>
          <a:ln w="9525">
            <a:noFill/>
            <a:miter lim="800000"/>
            <a:headEnd/>
            <a:tailEnd/>
          </a:ln>
        </p:spPr>
      </p:pic>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8.16, 4a edição.</a:t>
            </a:r>
          </a:p>
        </p:txBody>
      </p:sp>
      <p:sp>
        <p:nvSpPr>
          <p:cNvPr id="71683"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4</a:t>
            </a:r>
            <a:r>
              <a:rPr lang="pt-BR" sz="2400">
                <a:solidFill>
                  <a:srgbClr val="000000"/>
                </a:solidFill>
                <a:cs typeface="+mn-cs"/>
                <a:sym typeface="Symbol" pitchFamily="18" charset="2"/>
              </a:rPr>
              <a:t>: </a:t>
            </a:r>
            <a:r>
              <a:rPr lang="pt-BR" sz="2400" i="1" u="sng">
                <a:solidFill>
                  <a:srgbClr val="000000"/>
                </a:solidFill>
                <a:cs typeface="+mn-cs"/>
                <a:sym typeface="Symbol" pitchFamily="18" charset="2"/>
              </a:rPr>
              <a:t>caso c</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&gt;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a:t>
            </a:r>
            <a:endParaRPr lang="pt-BR" sz="2400" b="1">
              <a:solidFill>
                <a:srgbClr val="000000"/>
              </a:solidFill>
              <a:cs typeface="+mn-cs"/>
              <a:sym typeface="Symbol" pitchFamily="18" charset="2"/>
            </a:endParaRPr>
          </a:p>
        </p:txBody>
      </p:sp>
      <p:sp>
        <p:nvSpPr>
          <p:cNvPr id="71684" name="Text Box 4"/>
          <p:cNvSpPr txBox="1">
            <a:spLocks noChangeArrowheads="1"/>
          </p:cNvSpPr>
          <p:nvPr/>
        </p:nvSpPr>
        <p:spPr bwMode="auto">
          <a:xfrm>
            <a:off x="247650" y="1676400"/>
            <a:ext cx="8915400" cy="2098675"/>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 T1=10; T2=2; numex4c=K*[T2 1]; denex4c=conv([1 0],conv([1 0],[T1 1])); fex4c=tf(numex4c,denex4c); figure; nyquist1b(numex4c,denex4c);</a:t>
            </a:r>
          </a:p>
          <a:p>
            <a:pPr>
              <a:spcBef>
                <a:spcPct val="50000"/>
              </a:spcBef>
              <a:defRPr/>
            </a:pPr>
            <a:r>
              <a:rPr lang="pt-BR" sz="1600">
                <a:solidFill>
                  <a:srgbClr val="000000"/>
                </a:solidFill>
                <a:latin typeface="Courier New" pitchFamily="49" charset="0"/>
                <a:cs typeface="+mn-cs"/>
              </a:rPr>
              <a:t>p = [0 ; 0; -0.1000]</a:t>
            </a:r>
          </a:p>
          <a:p>
            <a:pPr>
              <a:spcBef>
                <a:spcPct val="30000"/>
              </a:spcBef>
              <a:defRPr/>
            </a:pPr>
            <a:r>
              <a:rPr lang="pt-BR" sz="1600">
                <a:solidFill>
                  <a:srgbClr val="000000"/>
                </a:solidFill>
                <a:latin typeface="Courier New" pitchFamily="49" charset="0"/>
                <a:cs typeface="+mn-cs"/>
              </a:rPr>
              <a:t>P = 0	%P = number of Open loop poles in rhp</a:t>
            </a:r>
          </a:p>
          <a:p>
            <a:pPr>
              <a:defRPr/>
            </a:pPr>
            <a:r>
              <a:rPr lang="pt-BR" sz="1600">
                <a:solidFill>
                  <a:srgbClr val="000000"/>
                </a:solidFill>
                <a:latin typeface="Courier New" pitchFamily="49" charset="0"/>
                <a:cs typeface="+mn-cs"/>
              </a:rPr>
              <a:t>N = -2	%N =  number of anti-clockwise encirclements</a:t>
            </a:r>
          </a:p>
          <a:p>
            <a:pPr>
              <a:defRPr/>
            </a:pPr>
            <a:r>
              <a:rPr lang="pt-BR" sz="1600">
                <a:solidFill>
                  <a:srgbClr val="000000"/>
                </a:solidFill>
                <a:latin typeface="Courier New" pitchFamily="49" charset="0"/>
                <a:cs typeface="+mn-cs"/>
              </a:rPr>
              <a:t>Z = 2	%Z = number of closed loop poles in rhp </a:t>
            </a:r>
            <a:r>
              <a:rPr lang="pt-BR" sz="1600" b="1">
                <a:solidFill>
                  <a:srgbClr val="FF0000"/>
                </a:solidFill>
                <a:latin typeface="Arial" pitchFamily="34" charset="0"/>
                <a:cs typeface="+mn-cs"/>
                <a:sym typeface="Symbol" pitchFamily="18" charset="2"/>
              </a:rPr>
              <a:t> Sistema instável.</a:t>
            </a:r>
            <a:endParaRPr lang="pt-BR" sz="1600" b="1">
              <a:solidFill>
                <a:srgbClr val="FF0000"/>
              </a:solidFill>
              <a:latin typeface="Arial" pitchFamily="34" charset="0"/>
              <a:cs typeface="+mn-cs"/>
            </a:endParaRPr>
          </a:p>
        </p:txBody>
      </p:sp>
      <p:pic>
        <p:nvPicPr>
          <p:cNvPr id="184324" name="Picture 8"/>
          <p:cNvPicPr>
            <a:picLocks noChangeAspect="1" noChangeArrowheads="1"/>
          </p:cNvPicPr>
          <p:nvPr/>
        </p:nvPicPr>
        <p:blipFill>
          <a:blip r:embed="rId2"/>
          <a:srcRect l="5399" r="6749"/>
          <a:stretch>
            <a:fillRect/>
          </a:stretch>
        </p:blipFill>
        <p:spPr bwMode="auto">
          <a:xfrm>
            <a:off x="825500" y="3854450"/>
            <a:ext cx="3810000" cy="3003550"/>
          </a:xfrm>
          <a:prstGeom prst="rect">
            <a:avLst/>
          </a:prstGeom>
          <a:noFill/>
          <a:ln w="9525">
            <a:noFill/>
            <a:miter lim="800000"/>
            <a:headEnd/>
            <a:tailEnd/>
          </a:ln>
        </p:spPr>
      </p:pic>
      <p:pic>
        <p:nvPicPr>
          <p:cNvPr id="184325" name="Picture 9"/>
          <p:cNvPicPr>
            <a:picLocks noChangeAspect="1" noChangeArrowheads="1"/>
          </p:cNvPicPr>
          <p:nvPr/>
        </p:nvPicPr>
        <p:blipFill>
          <a:blip r:embed="rId3"/>
          <a:srcRect l="5399" r="6749" b="2699"/>
          <a:stretch>
            <a:fillRect/>
          </a:stretch>
        </p:blipFill>
        <p:spPr bwMode="auto">
          <a:xfrm>
            <a:off x="5448300" y="3860800"/>
            <a:ext cx="3810000" cy="2921000"/>
          </a:xfrm>
          <a:prstGeom prst="rect">
            <a:avLst/>
          </a:prstGeom>
          <a:noFill/>
          <a:ln w="9525">
            <a:noFill/>
            <a:miter lim="800000"/>
            <a:headEnd/>
            <a:tailEnd/>
          </a:ln>
        </p:spPr>
      </p:pic>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8.16, 4a edição.</a:t>
            </a:r>
          </a:p>
        </p:txBody>
      </p:sp>
      <p:sp>
        <p:nvSpPr>
          <p:cNvPr id="72707"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4</a:t>
            </a:r>
            <a:r>
              <a:rPr lang="pt-BR" sz="2400">
                <a:solidFill>
                  <a:srgbClr val="000000"/>
                </a:solidFill>
                <a:cs typeface="+mn-cs"/>
                <a:sym typeface="Symbol" pitchFamily="18" charset="2"/>
              </a:rPr>
              <a:t>: </a:t>
            </a:r>
            <a:r>
              <a:rPr lang="pt-BR" sz="2400" i="1" u="sng">
                <a:solidFill>
                  <a:srgbClr val="000000"/>
                </a:solidFill>
                <a:cs typeface="+mn-cs"/>
                <a:sym typeface="Symbol" pitchFamily="18" charset="2"/>
              </a:rPr>
              <a:t>caso c</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&gt;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a:t>
            </a:r>
            <a:endParaRPr lang="pt-BR" sz="2400" b="1">
              <a:solidFill>
                <a:srgbClr val="000000"/>
              </a:solidFill>
              <a:cs typeface="+mn-cs"/>
              <a:sym typeface="Symbol" pitchFamily="18" charset="2"/>
            </a:endParaRPr>
          </a:p>
        </p:txBody>
      </p:sp>
      <p:sp>
        <p:nvSpPr>
          <p:cNvPr id="72708" name="Text Box 4"/>
          <p:cNvSpPr txBox="1">
            <a:spLocks noChangeArrowheads="1"/>
          </p:cNvSpPr>
          <p:nvPr/>
        </p:nvSpPr>
        <p:spPr bwMode="auto">
          <a:xfrm>
            <a:off x="330200" y="1665288"/>
            <a:ext cx="8502650" cy="925512"/>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 T1=10; T2=2; numex4c=K*[T2 1]; denex4c=conv([1 0],conv([1 0],[T1 1])); fex4c=tf(numex4c,denex4c); ltiview('bode',fex4c);</a:t>
            </a:r>
          </a:p>
        </p:txBody>
      </p:sp>
      <p:pic>
        <p:nvPicPr>
          <p:cNvPr id="185348" name="Picture 6" descr="C:\Meus documentos\UnB\disciplinas-01-2004\aulas\vide-para-exemplos-nyquist\bode_T1_maior_T2.jpg"/>
          <p:cNvPicPr>
            <a:picLocks noChangeAspect="1" noChangeArrowheads="1"/>
          </p:cNvPicPr>
          <p:nvPr/>
        </p:nvPicPr>
        <p:blipFill>
          <a:blip r:embed="rId2"/>
          <a:srcRect/>
          <a:stretch>
            <a:fillRect/>
          </a:stretch>
        </p:blipFill>
        <p:spPr bwMode="auto">
          <a:xfrm>
            <a:off x="2079625" y="2809875"/>
            <a:ext cx="5746750" cy="3895725"/>
          </a:xfrm>
          <a:prstGeom prst="rect">
            <a:avLst/>
          </a:prstGeom>
          <a:noFill/>
          <a:ln w="9525">
            <a:noFill/>
            <a:miter lim="800000"/>
            <a:headEnd/>
            <a:tailEnd/>
          </a:ln>
        </p:spPr>
      </p:pic>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8.16, 4a edição.</a:t>
            </a:r>
          </a:p>
        </p:txBody>
      </p:sp>
      <p:sp>
        <p:nvSpPr>
          <p:cNvPr id="72707"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4</a:t>
            </a:r>
            <a:r>
              <a:rPr lang="pt-BR" sz="2400">
                <a:solidFill>
                  <a:srgbClr val="000000"/>
                </a:solidFill>
                <a:cs typeface="+mn-cs"/>
                <a:sym typeface="Symbol" pitchFamily="18" charset="2"/>
              </a:rPr>
              <a:t>: </a:t>
            </a:r>
            <a:r>
              <a:rPr lang="pt-BR" sz="2400" i="1" u="sng">
                <a:solidFill>
                  <a:srgbClr val="000000"/>
                </a:solidFill>
                <a:cs typeface="+mn-cs"/>
                <a:sym typeface="Symbol" pitchFamily="18" charset="2"/>
              </a:rPr>
              <a:t>caso c</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1</a:t>
            </a:r>
            <a:r>
              <a:rPr lang="pt-BR" sz="2400">
                <a:solidFill>
                  <a:srgbClr val="000000"/>
                </a:solidFill>
                <a:cs typeface="+mn-cs"/>
                <a:sym typeface="Symbol" pitchFamily="18" charset="2"/>
              </a:rPr>
              <a:t> &gt; </a:t>
            </a:r>
            <a:r>
              <a:rPr lang="pt-BR" sz="2400" i="1">
                <a:solidFill>
                  <a:srgbClr val="000000"/>
                </a:solidFill>
                <a:cs typeface="+mn-cs"/>
                <a:sym typeface="Symbol" pitchFamily="18" charset="2"/>
              </a:rPr>
              <a:t>T</a:t>
            </a:r>
            <a:r>
              <a:rPr lang="pt-BR" sz="2400" baseline="-25000">
                <a:solidFill>
                  <a:srgbClr val="000000"/>
                </a:solidFill>
                <a:cs typeface="+mn-cs"/>
                <a:sym typeface="Symbol" pitchFamily="18" charset="2"/>
              </a:rPr>
              <a:t>2</a:t>
            </a:r>
            <a:r>
              <a:rPr lang="pt-BR" sz="2400">
                <a:solidFill>
                  <a:srgbClr val="000000"/>
                </a:solidFill>
                <a:cs typeface="+mn-cs"/>
                <a:sym typeface="Symbol" pitchFamily="18" charset="2"/>
              </a:rPr>
              <a:t> .</a:t>
            </a:r>
            <a:endParaRPr lang="pt-BR" sz="2400" b="1">
              <a:solidFill>
                <a:srgbClr val="000000"/>
              </a:solidFill>
              <a:cs typeface="+mn-cs"/>
              <a:sym typeface="Symbol" pitchFamily="18" charset="2"/>
            </a:endParaRPr>
          </a:p>
        </p:txBody>
      </p:sp>
      <p:sp>
        <p:nvSpPr>
          <p:cNvPr id="72708" name="Text Box 4"/>
          <p:cNvSpPr txBox="1">
            <a:spLocks noChangeArrowheads="1"/>
          </p:cNvSpPr>
          <p:nvPr/>
        </p:nvSpPr>
        <p:spPr bwMode="auto">
          <a:xfrm>
            <a:off x="330200" y="1665288"/>
            <a:ext cx="8502650" cy="925512"/>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 T1=10; T2=2; numex4c=K*[T2 1]; denex4c=conv([1 0],conv([1 0],[T1 1])); fex4c=tf(numex4c,denex4c); ltiview('bode',fex4c);</a:t>
            </a:r>
          </a:p>
        </p:txBody>
      </p:sp>
      <p:pic>
        <p:nvPicPr>
          <p:cNvPr id="186372" name="Picture 6" descr="C:\Meus documentos\UnB\disciplinas-01-2004\aulas\vide-para-exemplos-nyquist\bode_T1_maior_T2.jpg"/>
          <p:cNvPicPr>
            <a:picLocks noChangeAspect="1" noChangeArrowheads="1"/>
          </p:cNvPicPr>
          <p:nvPr/>
        </p:nvPicPr>
        <p:blipFill>
          <a:blip r:embed="rId2"/>
          <a:srcRect/>
          <a:stretch>
            <a:fillRect/>
          </a:stretch>
        </p:blipFill>
        <p:spPr bwMode="auto">
          <a:xfrm>
            <a:off x="2079625" y="2809875"/>
            <a:ext cx="5746750" cy="3895725"/>
          </a:xfrm>
          <a:prstGeom prst="rect">
            <a:avLst/>
          </a:prstGeom>
          <a:noFill/>
          <a:ln w="9525">
            <a:noFill/>
            <a:miter lim="800000"/>
            <a:headEnd/>
            <a:tailEnd/>
          </a:ln>
        </p:spPr>
      </p:pic>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8.17, 4a edição.</a:t>
            </a:r>
          </a:p>
        </p:txBody>
      </p:sp>
      <p:sp>
        <p:nvSpPr>
          <p:cNvPr id="20487" name="Text Box 3"/>
          <p:cNvSpPr txBox="1">
            <a:spLocks noChangeArrowheads="1"/>
          </p:cNvSpPr>
          <p:nvPr/>
        </p:nvSpPr>
        <p:spPr bwMode="auto">
          <a:xfrm>
            <a:off x="412750" y="1143000"/>
            <a:ext cx="9080500" cy="120015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5</a:t>
            </a:r>
            <a:r>
              <a:rPr lang="pt-BR" sz="2400">
                <a:solidFill>
                  <a:srgbClr val="000000"/>
                </a:solidFill>
                <a:cs typeface="+mn-cs"/>
                <a:sym typeface="Symbol" pitchFamily="18" charset="2"/>
              </a:rPr>
              <a:t>: Considere um sistema em malha fechada cuja função de transferência de malha aberta é dada por </a:t>
            </a:r>
            <a:r>
              <a:rPr lang="pt-BR" sz="2400" i="1">
                <a:solidFill>
                  <a:srgbClr val="000000"/>
                </a:solidFill>
                <a:cs typeface="+mn-cs"/>
                <a:sym typeface="Symbol" pitchFamily="18" charset="2"/>
              </a:rPr>
              <a:t>G</a:t>
            </a:r>
            <a:r>
              <a:rPr lang="pt-BR" sz="2400">
                <a:solidFill>
                  <a:srgbClr val="000000"/>
                </a:solidFill>
                <a:cs typeface="+mn-cs"/>
                <a:sym typeface="Symbol" pitchFamily="18" charset="2"/>
              </a:rPr>
              <a:t>(</a:t>
            </a:r>
            <a:r>
              <a:rPr lang="pt-BR" sz="2400" i="1">
                <a:solidFill>
                  <a:srgbClr val="000000"/>
                </a:solidFill>
                <a:cs typeface="+mn-cs"/>
                <a:sym typeface="Symbol" pitchFamily="18" charset="2"/>
              </a:rPr>
              <a:t>s</a:t>
            </a:r>
            <a:r>
              <a:rPr lang="pt-BR" sz="2400">
                <a:solidFill>
                  <a:srgbClr val="000000"/>
                </a:solidFill>
                <a:cs typeface="+mn-cs"/>
                <a:sym typeface="Symbol" pitchFamily="18" charset="2"/>
              </a:rPr>
              <a:t>)</a:t>
            </a:r>
            <a:r>
              <a:rPr lang="pt-BR" sz="2400" i="1">
                <a:solidFill>
                  <a:srgbClr val="000000"/>
                </a:solidFill>
                <a:cs typeface="+mn-cs"/>
                <a:sym typeface="Symbol" pitchFamily="18" charset="2"/>
              </a:rPr>
              <a:t>H</a:t>
            </a:r>
            <a:r>
              <a:rPr lang="pt-BR" sz="2400">
                <a:solidFill>
                  <a:srgbClr val="000000"/>
                </a:solidFill>
                <a:cs typeface="+mn-cs"/>
                <a:sym typeface="Symbol" pitchFamily="18" charset="2"/>
              </a:rPr>
              <a:t>(</a:t>
            </a:r>
            <a:r>
              <a:rPr lang="pt-BR" sz="2400" i="1">
                <a:solidFill>
                  <a:srgbClr val="000000"/>
                </a:solidFill>
                <a:cs typeface="+mn-cs"/>
                <a:sym typeface="Symbol" pitchFamily="18" charset="2"/>
              </a:rPr>
              <a:t>s</a:t>
            </a:r>
            <a:r>
              <a:rPr lang="pt-BR" sz="2400">
                <a:solidFill>
                  <a:srgbClr val="000000"/>
                </a:solidFill>
                <a:cs typeface="+mn-cs"/>
                <a:sym typeface="Symbol" pitchFamily="18" charset="2"/>
              </a:rPr>
              <a:t>) a seguir.  Determine a estabilidade do sistema.</a:t>
            </a:r>
            <a:endParaRPr lang="pt-BR" sz="2400" b="1">
              <a:solidFill>
                <a:srgbClr val="000000"/>
              </a:solidFill>
              <a:cs typeface="+mn-cs"/>
              <a:sym typeface="Symbol" pitchFamily="18" charset="2"/>
            </a:endParaRPr>
          </a:p>
        </p:txBody>
      </p:sp>
      <p:graphicFrame>
        <p:nvGraphicFramePr>
          <p:cNvPr id="87042" name="Object 4"/>
          <p:cNvGraphicFramePr>
            <a:graphicFrameLocks noChangeAspect="1"/>
          </p:cNvGraphicFramePr>
          <p:nvPr/>
        </p:nvGraphicFramePr>
        <p:xfrm>
          <a:off x="577850" y="5511800"/>
          <a:ext cx="7526338" cy="889000"/>
        </p:xfrm>
        <a:graphic>
          <a:graphicData uri="http://schemas.openxmlformats.org/presentationml/2006/ole">
            <mc:AlternateContent xmlns:mc="http://schemas.openxmlformats.org/markup-compatibility/2006">
              <mc:Choice xmlns:v="urn:schemas-microsoft-com:vml" Requires="v">
                <p:oleObj name="Equation" r:id="rId3" imgW="6946560" imgH="888840" progId="Equation.3">
                  <p:embed/>
                </p:oleObj>
              </mc:Choice>
              <mc:Fallback>
                <p:oleObj name="Equation" r:id="rId3" imgW="694656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50" y="5511800"/>
                        <a:ext cx="7526338"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3" name="Object 5"/>
          <p:cNvGraphicFramePr>
            <a:graphicFrameLocks noChangeAspect="1"/>
          </p:cNvGraphicFramePr>
          <p:nvPr/>
        </p:nvGraphicFramePr>
        <p:xfrm>
          <a:off x="660400" y="2470150"/>
          <a:ext cx="7485063" cy="787400"/>
        </p:xfrm>
        <a:graphic>
          <a:graphicData uri="http://schemas.openxmlformats.org/presentationml/2006/ole">
            <mc:AlternateContent xmlns:mc="http://schemas.openxmlformats.org/markup-compatibility/2006">
              <mc:Choice xmlns:v="urn:schemas-microsoft-com:vml" Requires="v">
                <p:oleObj name="Equation" r:id="rId5" imgW="6908760" imgH="787320" progId="Equation.3">
                  <p:embed/>
                </p:oleObj>
              </mc:Choice>
              <mc:Fallback>
                <p:oleObj name="Equation" r:id="rId5" imgW="6908760" imgH="787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400" y="2470150"/>
                        <a:ext cx="748506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4" name="Object 6"/>
          <p:cNvGraphicFramePr>
            <a:graphicFrameLocks noChangeAspect="1"/>
          </p:cNvGraphicFramePr>
          <p:nvPr/>
        </p:nvGraphicFramePr>
        <p:xfrm>
          <a:off x="1155700" y="3429000"/>
          <a:ext cx="6205538" cy="889000"/>
        </p:xfrm>
        <a:graphic>
          <a:graphicData uri="http://schemas.openxmlformats.org/presentationml/2006/ole">
            <mc:AlternateContent xmlns:mc="http://schemas.openxmlformats.org/markup-compatibility/2006">
              <mc:Choice xmlns:v="urn:schemas-microsoft-com:vml" Requires="v">
                <p:oleObj name="Equation" r:id="rId7" imgW="5727600" imgH="888840" progId="Equation.3">
                  <p:embed/>
                </p:oleObj>
              </mc:Choice>
              <mc:Fallback>
                <p:oleObj name="Equation" r:id="rId7" imgW="5727600" imgH="888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5700" y="3429000"/>
                        <a:ext cx="6205538"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5" name="Object 7"/>
          <p:cNvGraphicFramePr>
            <a:graphicFrameLocks noChangeAspect="1"/>
          </p:cNvGraphicFramePr>
          <p:nvPr/>
        </p:nvGraphicFramePr>
        <p:xfrm>
          <a:off x="963613" y="4572000"/>
          <a:ext cx="8034337" cy="469900"/>
        </p:xfrm>
        <a:graphic>
          <a:graphicData uri="http://schemas.openxmlformats.org/presentationml/2006/ole">
            <mc:AlternateContent xmlns:mc="http://schemas.openxmlformats.org/markup-compatibility/2006">
              <mc:Choice xmlns:v="urn:schemas-microsoft-com:vml" Requires="v">
                <p:oleObj name="Equation" r:id="rId9" imgW="7416720" imgH="469800" progId="Equation.3">
                  <p:embed/>
                </p:oleObj>
              </mc:Choice>
              <mc:Fallback>
                <p:oleObj name="Equation" r:id="rId9" imgW="7416720" imgH="469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3613" y="4572000"/>
                        <a:ext cx="803433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8.17, 4a edição.</a:t>
            </a:r>
          </a:p>
        </p:txBody>
      </p:sp>
      <p:sp>
        <p:nvSpPr>
          <p:cNvPr id="21508"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5</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continuação</a:t>
            </a:r>
            <a:r>
              <a:rPr lang="pt-BR" sz="2400" u="sng">
                <a:solidFill>
                  <a:srgbClr val="000000"/>
                </a:solidFill>
                <a:cs typeface="+mn-cs"/>
                <a:sym typeface="Symbol" pitchFamily="18" charset="2"/>
              </a:rPr>
              <a:t>)</a:t>
            </a:r>
            <a:endParaRPr lang="pt-BR" sz="2400" b="1">
              <a:solidFill>
                <a:srgbClr val="000000"/>
              </a:solidFill>
              <a:cs typeface="+mn-cs"/>
              <a:sym typeface="Symbol" pitchFamily="18" charset="2"/>
            </a:endParaRPr>
          </a:p>
        </p:txBody>
      </p:sp>
      <p:sp>
        <p:nvSpPr>
          <p:cNvPr id="21509" name="Text Box 4"/>
          <p:cNvSpPr txBox="1">
            <a:spLocks noChangeArrowheads="1"/>
          </p:cNvSpPr>
          <p:nvPr/>
        </p:nvSpPr>
        <p:spPr bwMode="auto">
          <a:xfrm>
            <a:off x="330200" y="1557338"/>
            <a:ext cx="9245600" cy="650875"/>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 T=5; numex5=K; denex5=conv([1 0],[T -1]); fex5=tf(numex5,denex5); figure;nyquist(fex5);</a:t>
            </a:r>
          </a:p>
        </p:txBody>
      </p:sp>
      <p:pic>
        <p:nvPicPr>
          <p:cNvPr id="88070" name="Picture 10"/>
          <p:cNvPicPr>
            <a:picLocks noChangeAspect="1" noChangeArrowheads="1"/>
          </p:cNvPicPr>
          <p:nvPr/>
        </p:nvPicPr>
        <p:blipFill>
          <a:blip r:embed="rId2"/>
          <a:srcRect l="4724" t="10797" r="8098" b="6299"/>
          <a:stretch>
            <a:fillRect/>
          </a:stretch>
        </p:blipFill>
        <p:spPr bwMode="auto">
          <a:xfrm>
            <a:off x="2476500" y="2362200"/>
            <a:ext cx="5037138" cy="3316288"/>
          </a:xfrm>
          <a:prstGeom prst="rect">
            <a:avLst/>
          </a:prstGeom>
          <a:noFill/>
          <a:ln w="9525">
            <a:noFill/>
            <a:miter lim="800000"/>
            <a:headEnd/>
            <a:tailEnd/>
          </a:ln>
        </p:spPr>
      </p:pic>
      <p:graphicFrame>
        <p:nvGraphicFramePr>
          <p:cNvPr id="88066" name="Object 11"/>
          <p:cNvGraphicFramePr>
            <a:graphicFrameLocks noChangeAspect="1"/>
          </p:cNvGraphicFramePr>
          <p:nvPr/>
        </p:nvGraphicFramePr>
        <p:xfrm>
          <a:off x="295275" y="5867400"/>
          <a:ext cx="9115425" cy="755650"/>
        </p:xfrm>
        <a:graphic>
          <a:graphicData uri="http://schemas.openxmlformats.org/presentationml/2006/ole">
            <mc:AlternateContent xmlns:mc="http://schemas.openxmlformats.org/markup-compatibility/2006">
              <mc:Choice xmlns:v="urn:schemas-microsoft-com:vml" Requires="v">
                <p:oleObj name="Equation" r:id="rId3" imgW="9334440" imgH="838080" progId="Equation.3">
                  <p:embed/>
                </p:oleObj>
              </mc:Choice>
              <mc:Fallback>
                <p:oleObj name="Equation" r:id="rId3" imgW="9334440" imgH="838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5867400"/>
                        <a:ext cx="9115425"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exemplo</a:t>
            </a:r>
            <a:r>
              <a:rPr lang="en-US" dirty="0"/>
              <a:t> 13.7 (cont.)</a:t>
            </a:r>
            <a:endParaRPr lang="pt-BR" dirty="0"/>
          </a:p>
        </p:txBody>
      </p:sp>
      <p:sp>
        <p:nvSpPr>
          <p:cNvPr id="3" name="Espaço Reservado para Conteúdo 2"/>
          <p:cNvSpPr>
            <a:spLocks noGrp="1"/>
          </p:cNvSpPr>
          <p:nvPr>
            <p:ph idx="1"/>
          </p:nvPr>
        </p:nvSpPr>
        <p:spPr/>
        <p:txBody>
          <a:bodyPr/>
          <a:lstStyle/>
          <a:p>
            <a:r>
              <a:rPr lang="en-US" dirty="0" err="1"/>
              <a:t>Devemos</a:t>
            </a:r>
            <a:r>
              <a:rPr lang="en-US" dirty="0"/>
              <a:t> agora resolver </a:t>
            </a:r>
            <a:r>
              <a:rPr lang="en-US" dirty="0">
                <a:solidFill>
                  <a:schemeClr val="accent2">
                    <a:lumMod val="50000"/>
                  </a:schemeClr>
                </a:solidFill>
              </a:rPr>
              <a:t>(10-11e</a:t>
            </a:r>
            <a:r>
              <a:rPr lang="en-US" baseline="30000" dirty="0">
                <a:solidFill>
                  <a:schemeClr val="accent2">
                    <a:lumMod val="50000"/>
                  </a:schemeClr>
                </a:solidFill>
              </a:rPr>
              <a:t>-T</a:t>
            </a:r>
            <a:r>
              <a:rPr lang="en-US" dirty="0">
                <a:solidFill>
                  <a:schemeClr val="accent2">
                    <a:lumMod val="50000"/>
                  </a:schemeClr>
                </a:solidFill>
              </a:rPr>
              <a:t>)&lt;=1 </a:t>
            </a:r>
            <a:r>
              <a:rPr lang="en-US" dirty="0" err="1">
                <a:solidFill>
                  <a:schemeClr val="accent2">
                    <a:lumMod val="50000"/>
                  </a:schemeClr>
                </a:solidFill>
              </a:rPr>
              <a:t>pois</a:t>
            </a:r>
            <a:r>
              <a:rPr lang="en-US" dirty="0">
                <a:solidFill>
                  <a:schemeClr val="accent2">
                    <a:lumMod val="50000"/>
                  </a:schemeClr>
                </a:solidFill>
              </a:rPr>
              <a:t> </a:t>
            </a:r>
            <a:r>
              <a:rPr lang="en-US" dirty="0" err="1">
                <a:solidFill>
                  <a:schemeClr val="accent2">
                    <a:lumMod val="50000"/>
                  </a:schemeClr>
                </a:solidFill>
              </a:rPr>
              <a:t>isto</a:t>
            </a:r>
            <a:r>
              <a:rPr lang="en-US" dirty="0">
                <a:solidFill>
                  <a:schemeClr val="accent2">
                    <a:lumMod val="50000"/>
                  </a:schemeClr>
                </a:solidFill>
              </a:rPr>
              <a:t> </a:t>
            </a:r>
            <a:r>
              <a:rPr lang="en-US" dirty="0" err="1">
                <a:solidFill>
                  <a:schemeClr val="accent2">
                    <a:lumMod val="50000"/>
                  </a:schemeClr>
                </a:solidFill>
              </a:rPr>
              <a:t>garante</a:t>
            </a:r>
            <a:r>
              <a:rPr lang="en-US" dirty="0">
                <a:solidFill>
                  <a:schemeClr val="accent2">
                    <a:lumMod val="50000"/>
                  </a:schemeClr>
                </a:solidFill>
              </a:rPr>
              <a:t> </a:t>
            </a:r>
            <a:r>
              <a:rPr lang="en-US" dirty="0" err="1">
                <a:solidFill>
                  <a:schemeClr val="accent2">
                    <a:lumMod val="50000"/>
                  </a:schemeClr>
                </a:solidFill>
              </a:rPr>
              <a:t>que</a:t>
            </a:r>
            <a:r>
              <a:rPr lang="en-US" dirty="0">
                <a:solidFill>
                  <a:schemeClr val="accent2">
                    <a:lumMod val="50000"/>
                  </a:schemeClr>
                </a:solidFill>
              </a:rPr>
              <a:t> o polo de </a:t>
            </a:r>
            <a:r>
              <a:rPr lang="en-US" dirty="0" err="1">
                <a:solidFill>
                  <a:schemeClr val="accent2">
                    <a:lumMod val="50000"/>
                  </a:schemeClr>
                </a:solidFill>
              </a:rPr>
              <a:t>Tz</a:t>
            </a:r>
            <a:r>
              <a:rPr lang="en-US" dirty="0">
                <a:solidFill>
                  <a:schemeClr val="accent2">
                    <a:lumMod val="50000"/>
                  </a:schemeClr>
                </a:solidFill>
              </a:rPr>
              <a:t> </a:t>
            </a:r>
            <a:r>
              <a:rPr lang="en-US" dirty="0" err="1">
                <a:solidFill>
                  <a:schemeClr val="accent2">
                    <a:lumMod val="50000"/>
                  </a:schemeClr>
                </a:solidFill>
              </a:rPr>
              <a:t>fique</a:t>
            </a:r>
            <a:r>
              <a:rPr lang="en-US" dirty="0">
                <a:solidFill>
                  <a:schemeClr val="accent2">
                    <a:lumMod val="50000"/>
                  </a:schemeClr>
                </a:solidFill>
              </a:rPr>
              <a:t> no interior do </a:t>
            </a:r>
            <a:r>
              <a:rPr lang="en-US" dirty="0" err="1">
                <a:solidFill>
                  <a:schemeClr val="accent2">
                    <a:lumMod val="50000"/>
                  </a:schemeClr>
                </a:solidFill>
              </a:rPr>
              <a:t>círculo</a:t>
            </a:r>
            <a:r>
              <a:rPr lang="en-US" dirty="0">
                <a:solidFill>
                  <a:schemeClr val="accent2">
                    <a:lumMod val="50000"/>
                  </a:schemeClr>
                </a:solidFill>
              </a:rPr>
              <a:t> </a:t>
            </a:r>
            <a:r>
              <a:rPr lang="en-US" dirty="0" err="1">
                <a:solidFill>
                  <a:schemeClr val="accent2">
                    <a:lumMod val="50000"/>
                  </a:schemeClr>
                </a:solidFill>
              </a:rPr>
              <a:t>unitário</a:t>
            </a:r>
            <a:r>
              <a:rPr lang="en-US" dirty="0">
                <a:solidFill>
                  <a:schemeClr val="accent2">
                    <a:lumMod val="50000"/>
                  </a:schemeClr>
                </a:solidFill>
              </a:rPr>
              <a:t>.</a:t>
            </a:r>
          </a:p>
          <a:p>
            <a:pPr lvl="1"/>
            <a:r>
              <a:rPr lang="en-US" dirty="0" err="1">
                <a:solidFill>
                  <a:schemeClr val="accent2">
                    <a:lumMod val="50000"/>
                  </a:schemeClr>
                </a:solidFill>
              </a:rPr>
              <a:t>Resolvendo</a:t>
            </a:r>
            <a:r>
              <a:rPr lang="en-US" dirty="0">
                <a:solidFill>
                  <a:schemeClr val="accent2">
                    <a:lumMod val="50000"/>
                  </a:schemeClr>
                </a:solidFill>
              </a:rPr>
              <a:t> </a:t>
            </a:r>
            <a:r>
              <a:rPr lang="en-US" dirty="0" err="1">
                <a:solidFill>
                  <a:schemeClr val="accent2">
                    <a:lumMod val="50000"/>
                  </a:schemeClr>
                </a:solidFill>
              </a:rPr>
              <a:t>temos</a:t>
            </a:r>
            <a:r>
              <a:rPr lang="en-US" dirty="0">
                <a:solidFill>
                  <a:schemeClr val="accent2">
                    <a:lumMod val="50000"/>
                  </a:schemeClr>
                </a:solidFill>
              </a:rPr>
              <a:t> T &lt;0.2007</a:t>
            </a:r>
          </a:p>
          <a:p>
            <a:pPr lvl="1"/>
            <a:r>
              <a:rPr lang="en-US" dirty="0">
                <a:solidFill>
                  <a:schemeClr val="accent2">
                    <a:lumMod val="50000"/>
                  </a:schemeClr>
                </a:solidFill>
              </a:rPr>
              <a:t>Logo o </a:t>
            </a:r>
            <a:r>
              <a:rPr lang="en-US" dirty="0" err="1">
                <a:solidFill>
                  <a:schemeClr val="accent2">
                    <a:lumMod val="50000"/>
                  </a:schemeClr>
                </a:solidFill>
              </a:rPr>
              <a:t>sistema</a:t>
            </a:r>
            <a:r>
              <a:rPr lang="en-US" dirty="0">
                <a:solidFill>
                  <a:schemeClr val="accent2">
                    <a:lumMod val="50000"/>
                  </a:schemeClr>
                </a:solidFill>
              </a:rPr>
              <a:t> </a:t>
            </a:r>
            <a:r>
              <a:rPr lang="en-US" dirty="0" err="1">
                <a:solidFill>
                  <a:schemeClr val="accent2">
                    <a:lumMod val="50000"/>
                  </a:schemeClr>
                </a:solidFill>
              </a:rPr>
              <a:t>será</a:t>
            </a:r>
            <a:r>
              <a:rPr lang="en-US" dirty="0">
                <a:solidFill>
                  <a:schemeClr val="accent2">
                    <a:lumMod val="50000"/>
                  </a:schemeClr>
                </a:solidFill>
              </a:rPr>
              <a:t> </a:t>
            </a:r>
            <a:r>
              <a:rPr lang="en-US" dirty="0" err="1">
                <a:solidFill>
                  <a:schemeClr val="accent2">
                    <a:lumMod val="50000"/>
                  </a:schemeClr>
                </a:solidFill>
              </a:rPr>
              <a:t>estável</a:t>
            </a:r>
            <a:r>
              <a:rPr lang="en-US" dirty="0">
                <a:solidFill>
                  <a:schemeClr val="accent2">
                    <a:lumMod val="50000"/>
                  </a:schemeClr>
                </a:solidFill>
              </a:rPr>
              <a:t> </a:t>
            </a:r>
            <a:r>
              <a:rPr lang="en-US" dirty="0" err="1">
                <a:solidFill>
                  <a:schemeClr val="accent2">
                    <a:lumMod val="50000"/>
                  </a:schemeClr>
                </a:solidFill>
              </a:rPr>
              <a:t>para</a:t>
            </a:r>
            <a:r>
              <a:rPr lang="en-US" dirty="0">
                <a:solidFill>
                  <a:schemeClr val="accent2">
                    <a:lumMod val="50000"/>
                  </a:schemeClr>
                </a:solidFill>
              </a:rPr>
              <a:t> </a:t>
            </a:r>
            <a:r>
              <a:rPr lang="en-US" dirty="0" err="1">
                <a:solidFill>
                  <a:schemeClr val="accent2">
                    <a:lumMod val="50000"/>
                  </a:schemeClr>
                </a:solidFill>
              </a:rPr>
              <a:t>períodos</a:t>
            </a:r>
            <a:r>
              <a:rPr lang="en-US" dirty="0">
                <a:solidFill>
                  <a:schemeClr val="accent2">
                    <a:lumMod val="50000"/>
                  </a:schemeClr>
                </a:solidFill>
              </a:rPr>
              <a:t> de </a:t>
            </a:r>
            <a:r>
              <a:rPr lang="en-US" dirty="0" err="1">
                <a:solidFill>
                  <a:schemeClr val="accent2">
                    <a:lumMod val="50000"/>
                  </a:schemeClr>
                </a:solidFill>
              </a:rPr>
              <a:t>amostragem</a:t>
            </a:r>
            <a:r>
              <a:rPr lang="en-US" dirty="0">
                <a:solidFill>
                  <a:schemeClr val="accent2">
                    <a:lumMod val="50000"/>
                  </a:schemeClr>
                </a:solidFill>
              </a:rPr>
              <a:t> </a:t>
            </a:r>
            <a:r>
              <a:rPr lang="en-US" dirty="0" err="1">
                <a:solidFill>
                  <a:schemeClr val="accent2">
                    <a:lumMod val="50000"/>
                  </a:schemeClr>
                </a:solidFill>
              </a:rPr>
              <a:t>menores</a:t>
            </a:r>
            <a:r>
              <a:rPr lang="en-US" dirty="0">
                <a:solidFill>
                  <a:schemeClr val="accent2">
                    <a:lumMod val="50000"/>
                  </a:schemeClr>
                </a:solidFill>
              </a:rPr>
              <a:t> </a:t>
            </a:r>
            <a:r>
              <a:rPr lang="en-US" dirty="0" err="1">
                <a:solidFill>
                  <a:schemeClr val="accent2">
                    <a:lumMod val="50000"/>
                  </a:schemeClr>
                </a:solidFill>
              </a:rPr>
              <a:t>que</a:t>
            </a:r>
            <a:r>
              <a:rPr lang="en-US" dirty="0">
                <a:solidFill>
                  <a:schemeClr val="accent2">
                    <a:lumMod val="50000"/>
                  </a:schemeClr>
                </a:solidFill>
              </a:rPr>
              <a:t> 0,2 </a:t>
            </a:r>
            <a:r>
              <a:rPr lang="en-US" dirty="0" err="1">
                <a:solidFill>
                  <a:schemeClr val="accent2">
                    <a:lumMod val="50000"/>
                  </a:schemeClr>
                </a:solidFill>
              </a:rPr>
              <a:t>segundos</a:t>
            </a:r>
            <a:r>
              <a:rPr lang="en-US" dirty="0">
                <a:solidFill>
                  <a:schemeClr val="accent2">
                    <a:lumMod val="50000"/>
                  </a:schemeClr>
                </a:solidFill>
              </a:rPr>
              <a:t> </a:t>
            </a:r>
            <a:r>
              <a:rPr lang="en-US" dirty="0" err="1">
                <a:solidFill>
                  <a:schemeClr val="accent2">
                    <a:lumMod val="50000"/>
                  </a:schemeClr>
                </a:solidFill>
              </a:rPr>
              <a:t>ou</a:t>
            </a:r>
            <a:r>
              <a:rPr lang="en-US" dirty="0">
                <a:solidFill>
                  <a:schemeClr val="accent2">
                    <a:lumMod val="50000"/>
                  </a:schemeClr>
                </a:solidFill>
              </a:rPr>
              <a:t> </a:t>
            </a:r>
            <a:r>
              <a:rPr lang="en-US" dirty="0" err="1">
                <a:solidFill>
                  <a:schemeClr val="accent2">
                    <a:lumMod val="50000"/>
                  </a:schemeClr>
                </a:solidFill>
              </a:rPr>
              <a:t>para</a:t>
            </a:r>
            <a:r>
              <a:rPr lang="en-US" dirty="0">
                <a:solidFill>
                  <a:schemeClr val="accent2">
                    <a:lumMod val="50000"/>
                  </a:schemeClr>
                </a:solidFill>
              </a:rPr>
              <a:t> </a:t>
            </a:r>
            <a:r>
              <a:rPr lang="en-US" dirty="0" err="1">
                <a:solidFill>
                  <a:schemeClr val="accent2">
                    <a:lumMod val="50000"/>
                  </a:schemeClr>
                </a:solidFill>
              </a:rPr>
              <a:t>frequências</a:t>
            </a:r>
            <a:r>
              <a:rPr lang="en-US" dirty="0">
                <a:solidFill>
                  <a:schemeClr val="accent2">
                    <a:lumMod val="50000"/>
                  </a:schemeClr>
                </a:solidFill>
              </a:rPr>
              <a:t> de </a:t>
            </a:r>
            <a:r>
              <a:rPr lang="en-US" dirty="0" err="1">
                <a:solidFill>
                  <a:schemeClr val="accent2">
                    <a:lumMod val="50000"/>
                  </a:schemeClr>
                </a:solidFill>
              </a:rPr>
              <a:t>amostragem</a:t>
            </a:r>
            <a:r>
              <a:rPr lang="en-US" dirty="0">
                <a:solidFill>
                  <a:schemeClr val="accent2">
                    <a:lumMod val="50000"/>
                  </a:schemeClr>
                </a:solidFill>
              </a:rPr>
              <a:t> </a:t>
            </a:r>
            <a:r>
              <a:rPr lang="en-US" dirty="0" err="1">
                <a:solidFill>
                  <a:schemeClr val="accent2">
                    <a:lumMod val="50000"/>
                  </a:schemeClr>
                </a:solidFill>
              </a:rPr>
              <a:t>maiores</a:t>
            </a:r>
            <a:r>
              <a:rPr lang="en-US" dirty="0">
                <a:solidFill>
                  <a:schemeClr val="accent2">
                    <a:lumMod val="50000"/>
                  </a:schemeClr>
                </a:solidFill>
              </a:rPr>
              <a:t> </a:t>
            </a:r>
            <a:r>
              <a:rPr lang="en-US" dirty="0" err="1">
                <a:solidFill>
                  <a:schemeClr val="accent2">
                    <a:lumMod val="50000"/>
                  </a:schemeClr>
                </a:solidFill>
              </a:rPr>
              <a:t>que</a:t>
            </a:r>
            <a:r>
              <a:rPr lang="en-US" dirty="0">
                <a:solidFill>
                  <a:schemeClr val="accent2">
                    <a:lumMod val="50000"/>
                  </a:schemeClr>
                </a:solidFill>
              </a:rPr>
              <a:t> 5Hz.</a:t>
            </a:r>
            <a:r>
              <a:rPr lang="en-US" dirty="0"/>
              <a:t> </a:t>
            </a:r>
            <a:endParaRPr lang="pt-BR" dirty="0"/>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82550" y="152400"/>
            <a:ext cx="9658350" cy="7620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p:txBody>
      </p:sp>
      <p:sp>
        <p:nvSpPr>
          <p:cNvPr id="73731" name="Text Box 9"/>
          <p:cNvSpPr txBox="1">
            <a:spLocks noChangeArrowheads="1"/>
          </p:cNvSpPr>
          <p:nvPr/>
        </p:nvSpPr>
        <p:spPr bwMode="auto">
          <a:xfrm>
            <a:off x="330200" y="1057275"/>
            <a:ext cx="9163050" cy="1457325"/>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 T=5; numex5=K; denex5=conv([1 0],[T -1]);</a:t>
            </a:r>
          </a:p>
          <a:p>
            <a:pPr>
              <a:defRPr/>
            </a:pPr>
            <a:r>
              <a:rPr lang="pt-BR" sz="1800">
                <a:solidFill>
                  <a:srgbClr val="000000"/>
                </a:solidFill>
                <a:latin typeface="Courier New" pitchFamily="49" charset="0"/>
                <a:cs typeface="+mn-cs"/>
              </a:rPr>
              <a:t>figure; nyquist1b(numex5,denex5); lnyquist1b(numex5,denex5);</a:t>
            </a:r>
          </a:p>
          <a:p>
            <a:pPr>
              <a:spcBef>
                <a:spcPct val="30000"/>
              </a:spcBef>
              <a:defRPr/>
            </a:pPr>
            <a:r>
              <a:rPr lang="pt-BR" sz="1600">
                <a:solidFill>
                  <a:srgbClr val="000000"/>
                </a:solidFill>
                <a:latin typeface="Courier New" pitchFamily="49" charset="0"/>
                <a:cs typeface="+mn-cs"/>
              </a:rPr>
              <a:t>P =  1	%P = number of Open loop poles in rhp</a:t>
            </a:r>
          </a:p>
          <a:p>
            <a:pPr>
              <a:defRPr/>
            </a:pPr>
            <a:r>
              <a:rPr lang="pt-BR" sz="1600">
                <a:solidFill>
                  <a:srgbClr val="000000"/>
                </a:solidFill>
                <a:latin typeface="Courier New" pitchFamily="49" charset="0"/>
                <a:cs typeface="+mn-cs"/>
              </a:rPr>
              <a:t>N = -1	%N =  number of anti-clockwise encirclements</a:t>
            </a:r>
          </a:p>
          <a:p>
            <a:pPr>
              <a:defRPr/>
            </a:pPr>
            <a:r>
              <a:rPr lang="pt-BR" sz="1600">
                <a:solidFill>
                  <a:srgbClr val="000000"/>
                </a:solidFill>
                <a:latin typeface="Courier New" pitchFamily="49" charset="0"/>
                <a:cs typeface="+mn-cs"/>
              </a:rPr>
              <a:t>Z =  2	%Z = number of closed loop poles in rhp </a:t>
            </a:r>
            <a:r>
              <a:rPr lang="pt-BR" sz="1600" b="1">
                <a:solidFill>
                  <a:srgbClr val="FF0000"/>
                </a:solidFill>
                <a:latin typeface="Arial" pitchFamily="34" charset="0"/>
                <a:cs typeface="+mn-cs"/>
                <a:sym typeface="Symbol" pitchFamily="18" charset="2"/>
              </a:rPr>
              <a:t> Sistema instável </a:t>
            </a:r>
            <a:r>
              <a:rPr lang="pt-BR" sz="1600" b="1" i="1">
                <a:solidFill>
                  <a:srgbClr val="FF0000"/>
                </a:solidFill>
                <a:latin typeface="Arial" pitchFamily="34" charset="0"/>
                <a:cs typeface="+mn-cs"/>
                <a:sym typeface="Symbol" pitchFamily="18" charset="2"/>
              </a:rPr>
              <a:t>K</a:t>
            </a:r>
            <a:r>
              <a:rPr lang="pt-BR" sz="1600" b="1">
                <a:solidFill>
                  <a:srgbClr val="FF0000"/>
                </a:solidFill>
                <a:latin typeface="Arial" pitchFamily="34" charset="0"/>
                <a:cs typeface="+mn-cs"/>
                <a:sym typeface="Symbol" pitchFamily="18" charset="2"/>
              </a:rPr>
              <a:t>.</a:t>
            </a:r>
          </a:p>
        </p:txBody>
      </p:sp>
      <p:pic>
        <p:nvPicPr>
          <p:cNvPr id="192515" name="Picture 10"/>
          <p:cNvPicPr>
            <a:picLocks noChangeAspect="1" noChangeArrowheads="1"/>
          </p:cNvPicPr>
          <p:nvPr/>
        </p:nvPicPr>
        <p:blipFill>
          <a:blip r:embed="rId2"/>
          <a:srcRect l="5399" r="8098" b="2699"/>
          <a:stretch>
            <a:fillRect/>
          </a:stretch>
        </p:blipFill>
        <p:spPr bwMode="auto">
          <a:xfrm>
            <a:off x="0" y="2819400"/>
            <a:ext cx="4748213" cy="3698875"/>
          </a:xfrm>
          <a:prstGeom prst="rect">
            <a:avLst/>
          </a:prstGeom>
          <a:noFill/>
          <a:ln w="9525">
            <a:noFill/>
            <a:miter lim="800000"/>
            <a:headEnd/>
            <a:tailEnd/>
          </a:ln>
        </p:spPr>
      </p:pic>
      <p:pic>
        <p:nvPicPr>
          <p:cNvPr id="192516" name="Picture 11"/>
          <p:cNvPicPr>
            <a:picLocks noChangeAspect="1" noChangeArrowheads="1"/>
          </p:cNvPicPr>
          <p:nvPr/>
        </p:nvPicPr>
        <p:blipFill>
          <a:blip r:embed="rId3"/>
          <a:srcRect l="6749" t="1799" r="8098" b="2699"/>
          <a:stretch>
            <a:fillRect/>
          </a:stretch>
        </p:blipFill>
        <p:spPr bwMode="auto">
          <a:xfrm>
            <a:off x="4984750" y="2890838"/>
            <a:ext cx="4673600" cy="3630612"/>
          </a:xfrm>
          <a:prstGeom prst="rect">
            <a:avLst/>
          </a:prstGeom>
          <a:noFill/>
          <a:ln w="9525">
            <a:noFill/>
            <a:miter lim="800000"/>
            <a:headEnd/>
            <a:tailEnd/>
          </a:ln>
        </p:spPr>
      </p:pic>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8.17, 4a edição.</a:t>
            </a:r>
          </a:p>
        </p:txBody>
      </p:sp>
      <p:sp>
        <p:nvSpPr>
          <p:cNvPr id="22532"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5</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continuação</a:t>
            </a:r>
            <a:r>
              <a:rPr lang="pt-BR" sz="2400" u="sng">
                <a:solidFill>
                  <a:srgbClr val="000000"/>
                </a:solidFill>
                <a:cs typeface="+mn-cs"/>
                <a:sym typeface="Symbol" pitchFamily="18" charset="2"/>
              </a:rPr>
              <a:t>)</a:t>
            </a:r>
          </a:p>
        </p:txBody>
      </p:sp>
      <p:sp>
        <p:nvSpPr>
          <p:cNvPr id="22533" name="Text Box 4"/>
          <p:cNvSpPr txBox="1">
            <a:spLocks noChangeArrowheads="1"/>
          </p:cNvSpPr>
          <p:nvPr/>
        </p:nvSpPr>
        <p:spPr bwMode="auto">
          <a:xfrm>
            <a:off x="4870450" y="1981200"/>
            <a:ext cx="4787900" cy="376238"/>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figure; ltiview(‘bode’,fex5);</a:t>
            </a:r>
          </a:p>
        </p:txBody>
      </p:sp>
      <p:sp>
        <p:nvSpPr>
          <p:cNvPr id="22534" name="Text Box 6"/>
          <p:cNvSpPr txBox="1">
            <a:spLocks noChangeArrowheads="1"/>
          </p:cNvSpPr>
          <p:nvPr/>
        </p:nvSpPr>
        <p:spPr bwMode="auto">
          <a:xfrm>
            <a:off x="165100" y="1828800"/>
            <a:ext cx="4044950" cy="2524125"/>
          </a:xfrm>
          <a:prstGeom prst="rect">
            <a:avLst/>
          </a:prstGeom>
          <a:noFill/>
          <a:ln w="9525">
            <a:solidFill>
              <a:schemeClr val="tx1"/>
            </a:solidFill>
            <a:prstDash val="sysDot"/>
            <a:miter lim="800000"/>
            <a:headEnd/>
            <a:tailEnd/>
          </a:ln>
        </p:spPr>
        <p:txBody>
          <a:bodyPr>
            <a:spAutoFit/>
          </a:bodyPr>
          <a:lstStyle/>
          <a:p>
            <a:pPr algn="just">
              <a:spcBef>
                <a:spcPct val="30000"/>
              </a:spcBef>
              <a:buFontTx/>
              <a:buChar char="•"/>
              <a:defRPr/>
            </a:pPr>
            <a:r>
              <a:rPr lang="pt-BR" sz="1800">
                <a:solidFill>
                  <a:srgbClr val="000000"/>
                </a:solidFill>
                <a:cs typeface="+mn-cs"/>
                <a:sym typeface="Symbol" pitchFamily="18" charset="2"/>
              </a:rPr>
              <a:t> </a:t>
            </a:r>
            <a:r>
              <a:rPr lang="pt-BR" sz="2000">
                <a:solidFill>
                  <a:srgbClr val="000000"/>
                </a:solidFill>
                <a:cs typeface="+mn-cs"/>
                <a:sym typeface="Symbol" pitchFamily="18" charset="2"/>
              </a:rPr>
              <a:t>O ponto – 1 + </a:t>
            </a:r>
            <a:r>
              <a:rPr lang="pt-BR" sz="2000" i="1">
                <a:solidFill>
                  <a:srgbClr val="000000"/>
                </a:solidFill>
                <a:cs typeface="+mn-cs"/>
                <a:sym typeface="Symbol" pitchFamily="18" charset="2"/>
              </a:rPr>
              <a:t>j</a:t>
            </a:r>
            <a:r>
              <a:rPr lang="pt-BR" sz="2000">
                <a:solidFill>
                  <a:srgbClr val="000000"/>
                </a:solidFill>
                <a:cs typeface="+mn-cs"/>
                <a:sym typeface="Symbol" pitchFamily="18" charset="2"/>
              </a:rPr>
              <a:t>0 é envolvido uma vez pelo diagrama de Nyquist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1  positivo no sentido horário).</a:t>
            </a:r>
          </a:p>
          <a:p>
            <a:pPr algn="just">
              <a:spcBef>
                <a:spcPct val="30000"/>
              </a:spcBef>
              <a:buFontTx/>
              <a:buChar char="•"/>
              <a:defRPr/>
            </a:pPr>
            <a:r>
              <a:rPr lang="pt-BR" sz="2000">
                <a:solidFill>
                  <a:srgbClr val="000000"/>
                </a:solidFill>
                <a:cs typeface="+mn-cs"/>
                <a:sym typeface="Symbol" pitchFamily="18" charset="2"/>
              </a:rPr>
              <a:t> </a:t>
            </a:r>
            <a:r>
              <a:rPr lang="pt-BR" sz="2000" i="1">
                <a:solidFill>
                  <a:srgbClr val="000000"/>
                </a:solidFill>
                <a:cs typeface="+mn-cs"/>
                <a:sym typeface="Symbol" pitchFamily="18" charset="2"/>
              </a:rPr>
              <a:t>G</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a:t>
            </a:r>
            <a:r>
              <a:rPr lang="pt-BR" sz="2000" i="1">
                <a:solidFill>
                  <a:srgbClr val="000000"/>
                </a:solidFill>
                <a:cs typeface="+mn-cs"/>
                <a:sym typeface="Symbol" pitchFamily="18" charset="2"/>
              </a:rPr>
              <a:t>H</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tem um pólo no SPD do plano-</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1). </a:t>
            </a:r>
          </a:p>
          <a:p>
            <a:pPr algn="just">
              <a:spcBef>
                <a:spcPct val="30000"/>
              </a:spcBef>
              <a:defRPr/>
            </a:pPr>
            <a:r>
              <a:rPr lang="pt-BR" sz="2000">
                <a:solidFill>
                  <a:srgbClr val="000000"/>
                </a:solidFill>
                <a:cs typeface="+mn-cs"/>
                <a:sym typeface="Symbol" pitchFamily="18" charset="2"/>
              </a:rPr>
              <a:t></a:t>
            </a:r>
            <a:r>
              <a:rPr lang="pt-BR" sz="2000" i="1">
                <a:solidFill>
                  <a:srgbClr val="000000"/>
                </a:solidFill>
                <a:cs typeface="+mn-cs"/>
                <a:sym typeface="Symbol" pitchFamily="18" charset="2"/>
              </a:rPr>
              <a:t> Z</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+1 + 1 = 2.</a:t>
            </a:r>
          </a:p>
          <a:p>
            <a:pPr algn="just">
              <a:spcBef>
                <a:spcPct val="30000"/>
              </a:spcBef>
              <a:defRPr/>
            </a:pPr>
            <a:r>
              <a:rPr lang="pt-BR" sz="2000">
                <a:solidFill>
                  <a:srgbClr val="000000"/>
                </a:solidFill>
                <a:cs typeface="+mn-cs"/>
                <a:sym typeface="Symbol" pitchFamily="18" charset="2"/>
              </a:rPr>
              <a:t> </a:t>
            </a:r>
            <a:r>
              <a:rPr lang="pt-BR" sz="2000" u="sng">
                <a:solidFill>
                  <a:srgbClr val="000000"/>
                </a:solidFill>
                <a:cs typeface="+mn-cs"/>
                <a:sym typeface="Symbol" pitchFamily="18" charset="2"/>
              </a:rPr>
              <a:t>O sistema é instável.</a:t>
            </a:r>
            <a:endParaRPr lang="pt-BR" sz="2000">
              <a:solidFill>
                <a:srgbClr val="000000"/>
              </a:solidFill>
              <a:cs typeface="+mn-cs"/>
              <a:sym typeface="Symbol" pitchFamily="18" charset="2"/>
            </a:endParaRPr>
          </a:p>
        </p:txBody>
      </p:sp>
      <p:graphicFrame>
        <p:nvGraphicFramePr>
          <p:cNvPr id="89090" name="Object 7"/>
          <p:cNvGraphicFramePr>
            <a:graphicFrameLocks noChangeAspect="1"/>
          </p:cNvGraphicFramePr>
          <p:nvPr/>
        </p:nvGraphicFramePr>
        <p:xfrm>
          <a:off x="4292600" y="2743200"/>
          <a:ext cx="5510213" cy="3543300"/>
        </p:xfrm>
        <a:graphic>
          <a:graphicData uri="http://schemas.openxmlformats.org/presentationml/2006/ole">
            <mc:AlternateContent xmlns:mc="http://schemas.openxmlformats.org/markup-compatibility/2006">
              <mc:Choice xmlns:v="urn:schemas-microsoft-com:vml" Requires="v">
                <p:oleObj name="Photo Editor Photo" r:id="rId2" imgW="5087060" imgH="3543795" progId="">
                  <p:embed/>
                </p:oleObj>
              </mc:Choice>
              <mc:Fallback>
                <p:oleObj name="Photo Editor Photo" r:id="rId2" imgW="5087060" imgH="3543795"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600" y="2743200"/>
                        <a:ext cx="5510213"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8.18, 4a edição.</a:t>
            </a:r>
          </a:p>
        </p:txBody>
      </p:sp>
      <p:sp>
        <p:nvSpPr>
          <p:cNvPr id="23559" name="Text Box 3"/>
          <p:cNvSpPr txBox="1">
            <a:spLocks noChangeArrowheads="1"/>
          </p:cNvSpPr>
          <p:nvPr/>
        </p:nvSpPr>
        <p:spPr bwMode="auto">
          <a:xfrm>
            <a:off x="412750" y="1143000"/>
            <a:ext cx="9080500" cy="83185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6</a:t>
            </a:r>
            <a:r>
              <a:rPr lang="pt-BR" sz="2400">
                <a:solidFill>
                  <a:srgbClr val="000000"/>
                </a:solidFill>
                <a:cs typeface="+mn-cs"/>
                <a:sym typeface="Symbol" pitchFamily="18" charset="2"/>
              </a:rPr>
              <a:t>: Investigue a estabilidade de um sistema de malha fechada com a seguinte função de transferência de malha aberta:</a:t>
            </a:r>
            <a:endParaRPr lang="pt-BR" sz="2400" b="1">
              <a:solidFill>
                <a:srgbClr val="000000"/>
              </a:solidFill>
              <a:cs typeface="+mn-cs"/>
              <a:sym typeface="Symbol" pitchFamily="18" charset="2"/>
            </a:endParaRPr>
          </a:p>
        </p:txBody>
      </p:sp>
      <p:graphicFrame>
        <p:nvGraphicFramePr>
          <p:cNvPr id="90114" name="Object 4"/>
          <p:cNvGraphicFramePr>
            <a:graphicFrameLocks noChangeAspect="1"/>
          </p:cNvGraphicFramePr>
          <p:nvPr/>
        </p:nvGraphicFramePr>
        <p:xfrm>
          <a:off x="412750" y="5410200"/>
          <a:ext cx="8172450" cy="889000"/>
        </p:xfrm>
        <a:graphic>
          <a:graphicData uri="http://schemas.openxmlformats.org/presentationml/2006/ole">
            <mc:AlternateContent xmlns:mc="http://schemas.openxmlformats.org/markup-compatibility/2006">
              <mc:Choice xmlns:v="urn:schemas-microsoft-com:vml" Requires="v">
                <p:oleObj name="Equation" r:id="rId2" imgW="7543800" imgH="888840" progId="Equation.3">
                  <p:embed/>
                </p:oleObj>
              </mc:Choice>
              <mc:Fallback>
                <p:oleObj name="Equation" r:id="rId2" imgW="7543800" imgH="8888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5410200"/>
                        <a:ext cx="817245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5" name="Object 5"/>
          <p:cNvGraphicFramePr>
            <a:graphicFrameLocks noChangeAspect="1"/>
          </p:cNvGraphicFramePr>
          <p:nvPr/>
        </p:nvGraphicFramePr>
        <p:xfrm>
          <a:off x="577850" y="2133600"/>
          <a:ext cx="7939088" cy="787400"/>
        </p:xfrm>
        <a:graphic>
          <a:graphicData uri="http://schemas.openxmlformats.org/presentationml/2006/ole">
            <mc:AlternateContent xmlns:mc="http://schemas.openxmlformats.org/markup-compatibility/2006">
              <mc:Choice xmlns:v="urn:schemas-microsoft-com:vml" Requires="v">
                <p:oleObj name="Equation" r:id="rId4" imgW="7327800" imgH="787320" progId="Equation.3">
                  <p:embed/>
                </p:oleObj>
              </mc:Choice>
              <mc:Fallback>
                <p:oleObj name="Equation" r:id="rId4" imgW="7327800" imgH="7873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850" y="2133600"/>
                        <a:ext cx="7939088"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6" name="Object 6"/>
          <p:cNvGraphicFramePr>
            <a:graphicFrameLocks noChangeAspect="1"/>
          </p:cNvGraphicFramePr>
          <p:nvPr/>
        </p:nvGraphicFramePr>
        <p:xfrm>
          <a:off x="1155700" y="3200400"/>
          <a:ext cx="5929313" cy="1016000"/>
        </p:xfrm>
        <a:graphic>
          <a:graphicData uri="http://schemas.openxmlformats.org/presentationml/2006/ole">
            <mc:AlternateContent xmlns:mc="http://schemas.openxmlformats.org/markup-compatibility/2006">
              <mc:Choice xmlns:v="urn:schemas-microsoft-com:vml" Requires="v">
                <p:oleObj name="Equation" r:id="rId6" imgW="5473440" imgH="1015920" progId="Equation.3">
                  <p:embed/>
                </p:oleObj>
              </mc:Choice>
              <mc:Fallback>
                <p:oleObj name="Equation" r:id="rId6" imgW="5473440" imgH="1015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5700" y="3200400"/>
                        <a:ext cx="5929313"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7" name="Object 7"/>
          <p:cNvGraphicFramePr>
            <a:graphicFrameLocks noChangeAspect="1"/>
          </p:cNvGraphicFramePr>
          <p:nvPr/>
        </p:nvGraphicFramePr>
        <p:xfrm>
          <a:off x="1128713" y="4419600"/>
          <a:ext cx="7635875" cy="469900"/>
        </p:xfrm>
        <a:graphic>
          <a:graphicData uri="http://schemas.openxmlformats.org/presentationml/2006/ole">
            <mc:AlternateContent xmlns:mc="http://schemas.openxmlformats.org/markup-compatibility/2006">
              <mc:Choice xmlns:v="urn:schemas-microsoft-com:vml" Requires="v">
                <p:oleObj name="Equation" r:id="rId8" imgW="7048440" imgH="469800" progId="Equation.3">
                  <p:embed/>
                </p:oleObj>
              </mc:Choice>
              <mc:Fallback>
                <p:oleObj name="Equation" r:id="rId8" imgW="7048440" imgH="469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8713" y="4419600"/>
                        <a:ext cx="76358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8.18, 4a edição.</a:t>
            </a:r>
          </a:p>
        </p:txBody>
      </p:sp>
      <p:sp>
        <p:nvSpPr>
          <p:cNvPr id="74755"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6</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continuação</a:t>
            </a:r>
            <a:r>
              <a:rPr lang="pt-BR" sz="2400" u="sng">
                <a:solidFill>
                  <a:srgbClr val="000000"/>
                </a:solidFill>
                <a:cs typeface="+mn-cs"/>
                <a:sym typeface="Symbol" pitchFamily="18" charset="2"/>
              </a:rPr>
              <a:t>)</a:t>
            </a:r>
            <a:endParaRPr lang="pt-BR" sz="2400" b="1">
              <a:solidFill>
                <a:srgbClr val="000000"/>
              </a:solidFill>
              <a:cs typeface="+mn-cs"/>
              <a:sym typeface="Symbol" pitchFamily="18" charset="2"/>
            </a:endParaRPr>
          </a:p>
        </p:txBody>
      </p:sp>
      <p:sp>
        <p:nvSpPr>
          <p:cNvPr id="74756" name="Text Box 4"/>
          <p:cNvSpPr txBox="1">
            <a:spLocks noChangeArrowheads="1"/>
          </p:cNvSpPr>
          <p:nvPr/>
        </p:nvSpPr>
        <p:spPr bwMode="auto">
          <a:xfrm>
            <a:off x="330200" y="1557338"/>
            <a:ext cx="9245600" cy="650875"/>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K=10; numex6=K*[1 3]; denex6=conv([1 0],[1 -1]); fex6=tf(numex6,denex6); figure;nyquist(fex6);</a:t>
            </a:r>
          </a:p>
        </p:txBody>
      </p:sp>
      <p:pic>
        <p:nvPicPr>
          <p:cNvPr id="197636" name="Picture 8"/>
          <p:cNvPicPr>
            <a:picLocks noChangeAspect="1" noChangeArrowheads="1"/>
          </p:cNvPicPr>
          <p:nvPr/>
        </p:nvPicPr>
        <p:blipFill>
          <a:blip r:embed="rId2"/>
          <a:srcRect/>
          <a:stretch>
            <a:fillRect/>
          </a:stretch>
        </p:blipFill>
        <p:spPr bwMode="auto">
          <a:xfrm>
            <a:off x="2228850" y="2400300"/>
            <a:ext cx="5778500" cy="4000500"/>
          </a:xfrm>
          <a:prstGeom prst="rect">
            <a:avLst/>
          </a:prstGeom>
          <a:noFill/>
          <a:ln w="9525">
            <a:noFill/>
            <a:miter lim="800000"/>
            <a:headEnd/>
            <a:tailEnd/>
          </a:ln>
        </p:spPr>
      </p:pic>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82550" y="152400"/>
            <a:ext cx="9658350" cy="7620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p:txBody>
      </p:sp>
      <p:sp>
        <p:nvSpPr>
          <p:cNvPr id="75779" name="Text Box 3"/>
          <p:cNvSpPr txBox="1">
            <a:spLocks noChangeArrowheads="1"/>
          </p:cNvSpPr>
          <p:nvPr/>
        </p:nvSpPr>
        <p:spPr bwMode="auto">
          <a:xfrm>
            <a:off x="330200" y="914400"/>
            <a:ext cx="9163050" cy="1824038"/>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K=10; numex6=K*[1 3]; denex6=conv([1 0],[1 -1]); </a:t>
            </a:r>
          </a:p>
          <a:p>
            <a:pPr>
              <a:defRPr/>
            </a:pPr>
            <a:r>
              <a:rPr lang="pt-BR" sz="1800">
                <a:solidFill>
                  <a:srgbClr val="000000"/>
                </a:solidFill>
                <a:latin typeface="Courier New" pitchFamily="49" charset="0"/>
                <a:cs typeface="+mn-cs"/>
              </a:rPr>
              <a:t>figure; nyquist1b(numex6,denex6); lnyquist1b(numex6,denex6);</a:t>
            </a:r>
          </a:p>
          <a:p>
            <a:pPr>
              <a:spcBef>
                <a:spcPct val="50000"/>
              </a:spcBef>
              <a:defRPr/>
            </a:pPr>
            <a:r>
              <a:rPr lang="pt-BR" sz="1600">
                <a:solidFill>
                  <a:srgbClr val="000000"/>
                </a:solidFill>
                <a:latin typeface="Courier New" pitchFamily="49" charset="0"/>
                <a:cs typeface="+mn-cs"/>
              </a:rPr>
              <a:t>p = [0 ; 1]</a:t>
            </a:r>
          </a:p>
          <a:p>
            <a:pPr>
              <a:spcBef>
                <a:spcPct val="30000"/>
              </a:spcBef>
              <a:defRPr/>
            </a:pPr>
            <a:r>
              <a:rPr lang="pt-BR" sz="1600">
                <a:solidFill>
                  <a:srgbClr val="000000"/>
                </a:solidFill>
                <a:latin typeface="Courier New" pitchFamily="49" charset="0"/>
                <a:cs typeface="+mn-cs"/>
              </a:rPr>
              <a:t>P = 1	%P = number of Open loop poles in rhp</a:t>
            </a:r>
          </a:p>
          <a:p>
            <a:pPr>
              <a:defRPr/>
            </a:pPr>
            <a:r>
              <a:rPr lang="pt-BR" sz="1600">
                <a:solidFill>
                  <a:srgbClr val="000000"/>
                </a:solidFill>
                <a:latin typeface="Courier New" pitchFamily="49" charset="0"/>
                <a:cs typeface="+mn-cs"/>
              </a:rPr>
              <a:t>N = 1	%N =  number of anti-clockwise encirclements</a:t>
            </a:r>
          </a:p>
          <a:p>
            <a:pPr>
              <a:defRPr/>
            </a:pPr>
            <a:r>
              <a:rPr lang="pt-BR" sz="1600">
                <a:solidFill>
                  <a:srgbClr val="000000"/>
                </a:solidFill>
                <a:latin typeface="Courier New" pitchFamily="49" charset="0"/>
                <a:cs typeface="+mn-cs"/>
              </a:rPr>
              <a:t>Z = 0	%Z = number of closed loop poles in rhp </a:t>
            </a:r>
            <a:r>
              <a:rPr lang="pt-BR" sz="1600" b="1">
                <a:solidFill>
                  <a:srgbClr val="FF0000"/>
                </a:solidFill>
                <a:latin typeface="Arial" pitchFamily="34" charset="0"/>
                <a:cs typeface="+mn-cs"/>
                <a:sym typeface="Symbol" pitchFamily="18" charset="2"/>
              </a:rPr>
              <a:t> Sistema estável: </a:t>
            </a:r>
            <a:r>
              <a:rPr lang="pt-BR" sz="1600" b="1" i="1">
                <a:solidFill>
                  <a:srgbClr val="FF0000"/>
                </a:solidFill>
                <a:latin typeface="Arial" pitchFamily="34" charset="0"/>
                <a:cs typeface="+mn-cs"/>
                <a:sym typeface="Symbol" pitchFamily="18" charset="2"/>
              </a:rPr>
              <a:t>K </a:t>
            </a:r>
            <a:r>
              <a:rPr lang="pt-BR" sz="1600" b="1">
                <a:solidFill>
                  <a:srgbClr val="FF0000"/>
                </a:solidFill>
                <a:latin typeface="Arial" pitchFamily="34" charset="0"/>
                <a:cs typeface="+mn-cs"/>
                <a:sym typeface="Symbol" pitchFamily="18" charset="2"/>
              </a:rPr>
              <a:t>&gt; 0.</a:t>
            </a:r>
          </a:p>
        </p:txBody>
      </p:sp>
      <p:pic>
        <p:nvPicPr>
          <p:cNvPr id="198659" name="Picture 6"/>
          <p:cNvPicPr>
            <a:picLocks noChangeAspect="1" noChangeArrowheads="1"/>
          </p:cNvPicPr>
          <p:nvPr/>
        </p:nvPicPr>
        <p:blipFill>
          <a:blip r:embed="rId2"/>
          <a:srcRect l="4724" t="1799" r="8098" b="2699"/>
          <a:stretch>
            <a:fillRect/>
          </a:stretch>
        </p:blipFill>
        <p:spPr bwMode="auto">
          <a:xfrm>
            <a:off x="252413" y="3113088"/>
            <a:ext cx="4535487" cy="3440112"/>
          </a:xfrm>
          <a:prstGeom prst="rect">
            <a:avLst/>
          </a:prstGeom>
          <a:noFill/>
          <a:ln w="9525">
            <a:noFill/>
            <a:miter lim="800000"/>
            <a:headEnd/>
            <a:tailEnd/>
          </a:ln>
        </p:spPr>
      </p:pic>
      <p:pic>
        <p:nvPicPr>
          <p:cNvPr id="198660" name="Picture 7"/>
          <p:cNvPicPr>
            <a:picLocks noChangeAspect="1" noChangeArrowheads="1"/>
          </p:cNvPicPr>
          <p:nvPr/>
        </p:nvPicPr>
        <p:blipFill>
          <a:blip r:embed="rId3"/>
          <a:srcRect l="4724" t="1799" r="8098" b="2699"/>
          <a:stretch>
            <a:fillRect/>
          </a:stretch>
        </p:blipFill>
        <p:spPr bwMode="auto">
          <a:xfrm>
            <a:off x="5205413" y="3113088"/>
            <a:ext cx="4535487" cy="3440112"/>
          </a:xfrm>
          <a:prstGeom prst="rect">
            <a:avLst/>
          </a:prstGeom>
          <a:noFill/>
          <a:ln w="9525">
            <a:noFill/>
            <a:miter lim="800000"/>
            <a:headEnd/>
            <a:tailEnd/>
          </a:ln>
        </p:spPr>
      </p:pic>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82550" y="152400"/>
            <a:ext cx="9658350" cy="914400"/>
          </a:xfrm>
          <a:prstGeom prst="rect">
            <a:avLst/>
          </a:prstGeom>
          <a:noFill/>
          <a:ln w="9525">
            <a:noFill/>
            <a:miter lim="800000"/>
            <a:headEnd/>
            <a:tailEnd/>
          </a:ln>
        </p:spPr>
        <p:txBody>
          <a:bodyPr anchor="ctr"/>
          <a:lstStyle/>
          <a:p>
            <a:pPr algn="ctr">
              <a:defRPr/>
            </a:pPr>
            <a:r>
              <a:rPr lang="pt-BR" sz="4000">
                <a:solidFill>
                  <a:srgbClr val="000000"/>
                </a:solidFill>
                <a:cs typeface="+mn-cs"/>
              </a:rPr>
              <a:t>Diagramas de Nyquist – Estabilidade</a:t>
            </a:r>
          </a:p>
          <a:p>
            <a:pPr algn="ctr">
              <a:defRPr/>
            </a:pPr>
            <a:r>
              <a:rPr lang="pt-BR" sz="1600">
                <a:solidFill>
                  <a:srgbClr val="000000"/>
                </a:solidFill>
                <a:cs typeface="+mn-cs"/>
              </a:rPr>
              <a:t>FONTE: </a:t>
            </a:r>
            <a:r>
              <a:rPr lang="pt-BR" sz="1600">
                <a:solidFill>
                  <a:srgbClr val="3333CC"/>
                </a:solidFill>
                <a:cs typeface="+mn-cs"/>
              </a:rPr>
              <a:t>Ogata, exemplo 8.18, 4a edição.</a:t>
            </a:r>
          </a:p>
        </p:txBody>
      </p:sp>
      <p:sp>
        <p:nvSpPr>
          <p:cNvPr id="76803" name="Text Box 3"/>
          <p:cNvSpPr txBox="1">
            <a:spLocks noChangeArrowheads="1"/>
          </p:cNvSpPr>
          <p:nvPr/>
        </p:nvSpPr>
        <p:spPr bwMode="auto">
          <a:xfrm>
            <a:off x="247650" y="1066800"/>
            <a:ext cx="9245600" cy="457200"/>
          </a:xfrm>
          <a:prstGeom prst="rect">
            <a:avLst/>
          </a:prstGeom>
          <a:noFill/>
          <a:ln w="9525">
            <a:noFill/>
            <a:miter lim="800000"/>
            <a:headEnd/>
            <a:tailEnd/>
          </a:ln>
        </p:spPr>
        <p:txBody>
          <a:bodyPr>
            <a:spAutoFit/>
          </a:bodyPr>
          <a:lstStyle/>
          <a:p>
            <a:pPr algn="just">
              <a:spcBef>
                <a:spcPct val="40000"/>
              </a:spcBef>
              <a:buFontTx/>
              <a:buChar char="•"/>
              <a:defRPr/>
            </a:pPr>
            <a:r>
              <a:rPr lang="pt-BR" sz="2000">
                <a:solidFill>
                  <a:srgbClr val="000000"/>
                </a:solidFill>
                <a:cs typeface="+mn-cs"/>
                <a:sym typeface="Symbol" pitchFamily="18" charset="2"/>
              </a:rPr>
              <a:t> </a:t>
            </a:r>
            <a:r>
              <a:rPr lang="pt-BR" sz="2400" u="sng">
                <a:solidFill>
                  <a:srgbClr val="000000"/>
                </a:solidFill>
                <a:cs typeface="+mn-cs"/>
                <a:sym typeface="Symbol" pitchFamily="18" charset="2"/>
              </a:rPr>
              <a:t>Exemplo 6</a:t>
            </a:r>
            <a:r>
              <a:rPr lang="pt-BR" sz="2400">
                <a:solidFill>
                  <a:srgbClr val="000000"/>
                </a:solidFill>
                <a:cs typeface="+mn-cs"/>
                <a:sym typeface="Symbol" pitchFamily="18" charset="2"/>
              </a:rPr>
              <a:t>: (</a:t>
            </a:r>
            <a:r>
              <a:rPr lang="pt-BR" sz="2400" i="1">
                <a:solidFill>
                  <a:srgbClr val="000000"/>
                </a:solidFill>
                <a:cs typeface="+mn-cs"/>
                <a:sym typeface="Symbol" pitchFamily="18" charset="2"/>
              </a:rPr>
              <a:t>continuação</a:t>
            </a:r>
            <a:r>
              <a:rPr lang="pt-BR" sz="2400" u="sng">
                <a:solidFill>
                  <a:srgbClr val="000000"/>
                </a:solidFill>
                <a:cs typeface="+mn-cs"/>
                <a:sym typeface="Symbol" pitchFamily="18" charset="2"/>
              </a:rPr>
              <a:t>)</a:t>
            </a:r>
          </a:p>
        </p:txBody>
      </p:sp>
      <p:sp>
        <p:nvSpPr>
          <p:cNvPr id="76804" name="Text Box 4"/>
          <p:cNvSpPr txBox="1">
            <a:spLocks noChangeArrowheads="1"/>
          </p:cNvSpPr>
          <p:nvPr/>
        </p:nvSpPr>
        <p:spPr bwMode="auto">
          <a:xfrm>
            <a:off x="4870450" y="1981200"/>
            <a:ext cx="4787900" cy="376238"/>
          </a:xfrm>
          <a:prstGeom prst="rect">
            <a:avLst/>
          </a:prstGeom>
          <a:noFill/>
          <a:ln w="9525">
            <a:solidFill>
              <a:schemeClr val="accent1"/>
            </a:solidFill>
            <a:prstDash val="dash"/>
            <a:miter lim="800000"/>
            <a:headEnd/>
            <a:tailEnd/>
          </a:ln>
        </p:spPr>
        <p:txBody>
          <a:bodyPr>
            <a:spAutoFit/>
          </a:bodyPr>
          <a:lstStyle/>
          <a:p>
            <a:pPr>
              <a:spcBef>
                <a:spcPct val="50000"/>
              </a:spcBef>
              <a:defRPr/>
            </a:pPr>
            <a:r>
              <a:rPr lang="pt-BR" sz="1800">
                <a:solidFill>
                  <a:srgbClr val="000000"/>
                </a:solidFill>
                <a:latin typeface="Courier New" pitchFamily="49" charset="0"/>
                <a:cs typeface="+mn-cs"/>
              </a:rPr>
              <a:t>figure; ltiview(‘bode’,fex6);</a:t>
            </a:r>
          </a:p>
        </p:txBody>
      </p:sp>
      <p:sp>
        <p:nvSpPr>
          <p:cNvPr id="76805" name="Text Box 5"/>
          <p:cNvSpPr txBox="1">
            <a:spLocks noChangeArrowheads="1"/>
          </p:cNvSpPr>
          <p:nvPr/>
        </p:nvSpPr>
        <p:spPr bwMode="auto">
          <a:xfrm>
            <a:off x="165100" y="1828800"/>
            <a:ext cx="3879850" cy="3140075"/>
          </a:xfrm>
          <a:prstGeom prst="rect">
            <a:avLst/>
          </a:prstGeom>
          <a:noFill/>
          <a:ln w="9525">
            <a:solidFill>
              <a:schemeClr val="tx1"/>
            </a:solidFill>
            <a:prstDash val="sysDot"/>
            <a:miter lim="800000"/>
            <a:headEnd/>
            <a:tailEnd/>
          </a:ln>
        </p:spPr>
        <p:txBody>
          <a:bodyPr>
            <a:spAutoFit/>
          </a:bodyPr>
          <a:lstStyle/>
          <a:p>
            <a:pPr algn="just">
              <a:spcBef>
                <a:spcPct val="30000"/>
              </a:spcBef>
              <a:buFontTx/>
              <a:buChar char="•"/>
              <a:defRPr/>
            </a:pPr>
            <a:r>
              <a:rPr lang="pt-BR" sz="1800">
                <a:solidFill>
                  <a:srgbClr val="000000"/>
                </a:solidFill>
                <a:cs typeface="+mn-cs"/>
                <a:sym typeface="Symbol" pitchFamily="18" charset="2"/>
              </a:rPr>
              <a:t> </a:t>
            </a:r>
            <a:r>
              <a:rPr lang="pt-BR" sz="2000">
                <a:solidFill>
                  <a:srgbClr val="000000"/>
                </a:solidFill>
                <a:cs typeface="+mn-cs"/>
                <a:sym typeface="Symbol" pitchFamily="18" charset="2"/>
              </a:rPr>
              <a:t>O ponto – 1 + </a:t>
            </a:r>
            <a:r>
              <a:rPr lang="pt-BR" sz="2000" i="1">
                <a:solidFill>
                  <a:srgbClr val="000000"/>
                </a:solidFill>
                <a:cs typeface="+mn-cs"/>
                <a:sym typeface="Symbol" pitchFamily="18" charset="2"/>
              </a:rPr>
              <a:t>j</a:t>
            </a:r>
            <a:r>
              <a:rPr lang="pt-BR" sz="2000">
                <a:solidFill>
                  <a:srgbClr val="000000"/>
                </a:solidFill>
                <a:cs typeface="+mn-cs"/>
                <a:sym typeface="Symbol" pitchFamily="18" charset="2"/>
              </a:rPr>
              <a:t>0 é envolvido uma vez pelo diagrama de Nyquist no sentido anti-horário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 1).</a:t>
            </a:r>
          </a:p>
          <a:p>
            <a:pPr algn="just">
              <a:spcBef>
                <a:spcPct val="30000"/>
              </a:spcBef>
              <a:buFontTx/>
              <a:buChar char="•"/>
              <a:defRPr/>
            </a:pPr>
            <a:r>
              <a:rPr lang="pt-BR" sz="2000">
                <a:solidFill>
                  <a:srgbClr val="000000"/>
                </a:solidFill>
                <a:cs typeface="+mn-cs"/>
                <a:sym typeface="Symbol" pitchFamily="18" charset="2"/>
              </a:rPr>
              <a:t> </a:t>
            </a:r>
            <a:r>
              <a:rPr lang="pt-BR" sz="2000" i="1">
                <a:solidFill>
                  <a:srgbClr val="000000"/>
                </a:solidFill>
                <a:cs typeface="+mn-cs"/>
                <a:sym typeface="Symbol" pitchFamily="18" charset="2"/>
              </a:rPr>
              <a:t>G</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a:t>
            </a:r>
            <a:r>
              <a:rPr lang="pt-BR" sz="2000" i="1">
                <a:solidFill>
                  <a:srgbClr val="000000"/>
                </a:solidFill>
                <a:cs typeface="+mn-cs"/>
                <a:sym typeface="Symbol" pitchFamily="18" charset="2"/>
              </a:rPr>
              <a:t>H</a:t>
            </a:r>
            <a:r>
              <a:rPr lang="pt-BR" sz="2000">
                <a:solidFill>
                  <a:srgbClr val="000000"/>
                </a:solidFill>
                <a:cs typeface="+mn-cs"/>
                <a:sym typeface="Symbol" pitchFamily="18" charset="2"/>
              </a:rPr>
              <a:t>(</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tem um pólo no SPD do plano-</a:t>
            </a:r>
            <a:r>
              <a:rPr lang="pt-BR" sz="2000" i="1">
                <a:solidFill>
                  <a:srgbClr val="000000"/>
                </a:solidFill>
                <a:cs typeface="+mn-cs"/>
                <a:sym typeface="Symbol" pitchFamily="18" charset="2"/>
              </a:rPr>
              <a:t>s</a:t>
            </a:r>
            <a:r>
              <a:rPr lang="pt-BR" sz="2000">
                <a:solidFill>
                  <a:srgbClr val="000000"/>
                </a:solidFill>
                <a:cs typeface="+mn-cs"/>
                <a:sym typeface="Symbol" pitchFamily="18" charset="2"/>
              </a:rPr>
              <a:t>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1): o sistema em </a:t>
            </a:r>
            <a:r>
              <a:rPr lang="pt-BR" sz="2000" i="1">
                <a:solidFill>
                  <a:srgbClr val="000000"/>
                </a:solidFill>
                <a:cs typeface="+mn-cs"/>
                <a:sym typeface="Symbol" pitchFamily="18" charset="2"/>
              </a:rPr>
              <a:t>malha aberta</a:t>
            </a:r>
            <a:r>
              <a:rPr lang="pt-BR" sz="2000">
                <a:solidFill>
                  <a:srgbClr val="000000"/>
                </a:solidFill>
                <a:cs typeface="+mn-cs"/>
                <a:sym typeface="Symbol" pitchFamily="18" charset="2"/>
              </a:rPr>
              <a:t> é instável. </a:t>
            </a:r>
          </a:p>
          <a:p>
            <a:pPr algn="just">
              <a:spcBef>
                <a:spcPct val="30000"/>
              </a:spcBef>
              <a:defRPr/>
            </a:pPr>
            <a:r>
              <a:rPr lang="pt-BR" sz="2000">
                <a:solidFill>
                  <a:srgbClr val="000000"/>
                </a:solidFill>
                <a:cs typeface="+mn-cs"/>
                <a:sym typeface="Symbol" pitchFamily="18" charset="2"/>
              </a:rPr>
              <a:t></a:t>
            </a:r>
            <a:r>
              <a:rPr lang="pt-BR" sz="2000" i="1">
                <a:solidFill>
                  <a:srgbClr val="000000"/>
                </a:solidFill>
                <a:cs typeface="+mn-cs"/>
                <a:sym typeface="Symbol" pitchFamily="18" charset="2"/>
              </a:rPr>
              <a:t> Z</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N</a:t>
            </a:r>
            <a:r>
              <a:rPr lang="pt-BR" sz="2000">
                <a:solidFill>
                  <a:srgbClr val="000000"/>
                </a:solidFill>
                <a:cs typeface="+mn-cs"/>
                <a:sym typeface="Symbol" pitchFamily="18" charset="2"/>
              </a:rPr>
              <a:t>  + </a:t>
            </a:r>
            <a:r>
              <a:rPr lang="pt-BR" sz="2000" i="1">
                <a:solidFill>
                  <a:srgbClr val="000000"/>
                </a:solidFill>
                <a:cs typeface="+mn-cs"/>
                <a:sym typeface="Symbol" pitchFamily="18" charset="2"/>
              </a:rPr>
              <a:t>P</a:t>
            </a:r>
            <a:r>
              <a:rPr lang="pt-BR" sz="2000">
                <a:solidFill>
                  <a:srgbClr val="000000"/>
                </a:solidFill>
                <a:cs typeface="+mn-cs"/>
                <a:sym typeface="Symbol" pitchFamily="18" charset="2"/>
              </a:rPr>
              <a:t> = – 1 + 1 = 0.</a:t>
            </a:r>
          </a:p>
          <a:p>
            <a:pPr algn="just">
              <a:spcBef>
                <a:spcPct val="30000"/>
              </a:spcBef>
              <a:defRPr/>
            </a:pPr>
            <a:r>
              <a:rPr lang="pt-BR" sz="2000">
                <a:solidFill>
                  <a:srgbClr val="000000"/>
                </a:solidFill>
                <a:cs typeface="+mn-cs"/>
                <a:sym typeface="Symbol" pitchFamily="18" charset="2"/>
              </a:rPr>
              <a:t> </a:t>
            </a:r>
            <a:r>
              <a:rPr lang="pt-BR" sz="2000" u="sng">
                <a:solidFill>
                  <a:srgbClr val="000000"/>
                </a:solidFill>
                <a:cs typeface="+mn-cs"/>
                <a:sym typeface="Symbol" pitchFamily="18" charset="2"/>
              </a:rPr>
              <a:t>O sistema em malha fechada é estável.</a:t>
            </a:r>
          </a:p>
        </p:txBody>
      </p:sp>
      <p:pic>
        <p:nvPicPr>
          <p:cNvPr id="199685" name="Picture 7" descr="C:\Meus documentos\UnB\disciplinas-01-2004\aulas\vide-para-exemplos-nyquist\bode_ex6.jpg"/>
          <p:cNvPicPr>
            <a:picLocks noChangeAspect="1" noChangeArrowheads="1"/>
          </p:cNvPicPr>
          <p:nvPr/>
        </p:nvPicPr>
        <p:blipFill>
          <a:blip r:embed="rId2"/>
          <a:srcRect/>
          <a:stretch>
            <a:fillRect/>
          </a:stretch>
        </p:blipFill>
        <p:spPr bwMode="auto">
          <a:xfrm>
            <a:off x="4179888" y="2819400"/>
            <a:ext cx="5643562" cy="3419475"/>
          </a:xfrm>
          <a:prstGeom prst="rect">
            <a:avLst/>
          </a:prstGeom>
          <a:noFill/>
          <a:ln w="9525">
            <a:noFill/>
            <a:miter lim="800000"/>
            <a:headEnd/>
            <a:tailEnd/>
          </a:ln>
        </p:spPr>
      </p:pic>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777219" name="Subtítulo 4"/>
          <p:cNvSpPr>
            <a:spLocks noGrp="1"/>
          </p:cNvSpPr>
          <p:nvPr>
            <p:ph type="subTitle" sz="quarter" idx="1"/>
          </p:nvPr>
        </p:nvSpPr>
        <p:spPr/>
        <p:txBody>
          <a:bodyPr/>
          <a:lstStyle/>
          <a:p>
            <a:r>
              <a:rPr lang="en-US" dirty="0" err="1"/>
              <a:t>Técnicas</a:t>
            </a:r>
            <a:r>
              <a:rPr lang="en-US" dirty="0"/>
              <a:t> de </a:t>
            </a:r>
            <a:r>
              <a:rPr lang="en-US" dirty="0" err="1"/>
              <a:t>Resposta</a:t>
            </a:r>
            <a:r>
              <a:rPr lang="en-US" dirty="0"/>
              <a:t> </a:t>
            </a:r>
            <a:r>
              <a:rPr lang="en-US" dirty="0" err="1"/>
              <a:t>em</a:t>
            </a:r>
            <a:r>
              <a:rPr lang="en-US" dirty="0"/>
              <a:t> </a:t>
            </a:r>
            <a:r>
              <a:rPr lang="en-US" dirty="0" err="1"/>
              <a:t>Frequencia</a:t>
            </a:r>
            <a:endParaRPr lang="en-US" dirty="0"/>
          </a:p>
          <a:p>
            <a:r>
              <a:rPr lang="en-US" dirty="0" err="1"/>
              <a:t>Resp.Transitória</a:t>
            </a:r>
            <a:r>
              <a:rPr lang="en-US" dirty="0"/>
              <a:t> de T(s) x Resp. </a:t>
            </a:r>
            <a:r>
              <a:rPr lang="en-US" dirty="0" err="1"/>
              <a:t>em</a:t>
            </a:r>
            <a:r>
              <a:rPr lang="en-US" dirty="0"/>
              <a:t> Freq.de G(s)H(s)</a:t>
            </a:r>
          </a:p>
          <a:p>
            <a:r>
              <a:rPr lang="en-US" dirty="0" err="1"/>
              <a:t>Diagramas</a:t>
            </a:r>
            <a:r>
              <a:rPr lang="en-US" dirty="0"/>
              <a:t> de Nichols</a:t>
            </a: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Título 1"/>
          <p:cNvSpPr>
            <a:spLocks noGrp="1"/>
          </p:cNvSpPr>
          <p:nvPr>
            <p:ph type="title"/>
          </p:nvPr>
        </p:nvSpPr>
        <p:spPr/>
        <p:txBody>
          <a:bodyPr/>
          <a:lstStyle/>
          <a:p>
            <a:r>
              <a:rPr lang="en-US"/>
              <a:t>Amortecimento x Resposta em Freq.</a:t>
            </a:r>
            <a:endParaRPr lang="pt-BR"/>
          </a:p>
        </p:txBody>
      </p:sp>
      <p:sp>
        <p:nvSpPr>
          <p:cNvPr id="3" name="Espaço Reservado para Conteúdo 2"/>
          <p:cNvSpPr>
            <a:spLocks noGrp="1"/>
          </p:cNvSpPr>
          <p:nvPr>
            <p:ph idx="1"/>
          </p:nvPr>
        </p:nvSpPr>
        <p:spPr/>
        <p:txBody>
          <a:bodyPr/>
          <a:lstStyle/>
          <a:p>
            <a:r>
              <a:rPr lang="en-US"/>
              <a:t>Seja T(s) = </a:t>
            </a:r>
            <a:r>
              <a:rPr lang="el-GR"/>
              <a:t>ω</a:t>
            </a:r>
            <a:r>
              <a:rPr lang="en-US" baseline="-25000"/>
              <a:t>n</a:t>
            </a:r>
            <a:r>
              <a:rPr lang="en-US" baseline="30000"/>
              <a:t>2</a:t>
            </a:r>
            <a:r>
              <a:rPr lang="en-US"/>
              <a:t>/(s</a:t>
            </a:r>
            <a:r>
              <a:rPr lang="en-US" baseline="30000"/>
              <a:t>2</a:t>
            </a:r>
            <a:r>
              <a:rPr lang="en-US"/>
              <a:t>+2</a:t>
            </a:r>
            <a:r>
              <a:rPr lang="el-GR"/>
              <a:t>ζω</a:t>
            </a:r>
            <a:r>
              <a:rPr lang="en-US" baseline="-25000"/>
              <a:t>n </a:t>
            </a:r>
            <a:r>
              <a:rPr lang="en-US"/>
              <a:t>s+</a:t>
            </a:r>
            <a:r>
              <a:rPr lang="el-GR"/>
              <a:t>ω</a:t>
            </a:r>
            <a:r>
              <a:rPr lang="en-US" baseline="-25000"/>
              <a:t>n</a:t>
            </a:r>
            <a:r>
              <a:rPr lang="en-US" baseline="30000"/>
              <a:t>2</a:t>
            </a:r>
            <a:r>
              <a:rPr lang="en-US"/>
              <a:t>) em um sistema com realimentação unitária</a:t>
            </a:r>
          </a:p>
          <a:p>
            <a:r>
              <a:rPr lang="en-US"/>
              <a:t>Neste caso G(s) será igual a : </a:t>
            </a:r>
            <a:r>
              <a:rPr lang="el-GR"/>
              <a:t>ω</a:t>
            </a:r>
            <a:r>
              <a:rPr lang="en-US" baseline="-25000"/>
              <a:t>n</a:t>
            </a:r>
            <a:r>
              <a:rPr lang="en-US" baseline="30000"/>
              <a:t>2</a:t>
            </a:r>
            <a:r>
              <a:rPr lang="en-US"/>
              <a:t>/s(s+2</a:t>
            </a:r>
            <a:r>
              <a:rPr lang="el-GR"/>
              <a:t>ζω</a:t>
            </a:r>
            <a:r>
              <a:rPr lang="en-US" baseline="-25000"/>
              <a:t>n </a:t>
            </a:r>
            <a:r>
              <a:rPr lang="en-US"/>
              <a:t>)</a:t>
            </a:r>
          </a:p>
          <a:p>
            <a:r>
              <a:rPr lang="en-US"/>
              <a:t>M (magnitude do ganho), M = |T(j</a:t>
            </a:r>
            <a:r>
              <a:rPr lang="el-GR"/>
              <a:t>ω</a:t>
            </a:r>
            <a:r>
              <a:rPr lang="en-US"/>
              <a:t>)|</a:t>
            </a:r>
          </a:p>
          <a:p>
            <a:r>
              <a:rPr lang="en-US"/>
              <a:t>M = |T(j</a:t>
            </a:r>
            <a:r>
              <a:rPr lang="el-GR"/>
              <a:t>ω</a:t>
            </a:r>
            <a:r>
              <a:rPr lang="en-US"/>
              <a:t>)| =</a:t>
            </a:r>
            <a:r>
              <a:rPr lang="el-GR"/>
              <a:t>ω</a:t>
            </a:r>
            <a:r>
              <a:rPr lang="en-US" baseline="-25000"/>
              <a:t>n</a:t>
            </a:r>
            <a:r>
              <a:rPr lang="en-US" baseline="30000"/>
              <a:t>2</a:t>
            </a:r>
            <a:r>
              <a:rPr lang="en-US"/>
              <a:t>/Raiz[(</a:t>
            </a:r>
            <a:r>
              <a:rPr lang="el-GR"/>
              <a:t>ω</a:t>
            </a:r>
            <a:r>
              <a:rPr lang="en-US" baseline="-25000"/>
              <a:t>n</a:t>
            </a:r>
            <a:r>
              <a:rPr lang="en-US" baseline="30000"/>
              <a:t>2</a:t>
            </a:r>
            <a:r>
              <a:rPr lang="en-US"/>
              <a:t>-</a:t>
            </a:r>
            <a:r>
              <a:rPr lang="el-GR"/>
              <a:t>ω</a:t>
            </a:r>
            <a:r>
              <a:rPr lang="en-US"/>
              <a:t>)</a:t>
            </a:r>
            <a:r>
              <a:rPr lang="en-US" baseline="30000"/>
              <a:t>2</a:t>
            </a:r>
            <a:r>
              <a:rPr lang="en-US"/>
              <a:t> + 4</a:t>
            </a:r>
            <a:r>
              <a:rPr lang="el-GR"/>
              <a:t>ζ</a:t>
            </a:r>
            <a:r>
              <a:rPr lang="en-US" baseline="30000"/>
              <a:t>2</a:t>
            </a:r>
            <a:r>
              <a:rPr lang="el-GR"/>
              <a:t>ω</a:t>
            </a:r>
            <a:r>
              <a:rPr lang="en-US" baseline="-25000"/>
              <a:t>n</a:t>
            </a:r>
            <a:r>
              <a:rPr lang="en-US" baseline="30000"/>
              <a:t>2</a:t>
            </a:r>
            <a:r>
              <a:rPr lang="el-GR"/>
              <a:t>ω</a:t>
            </a:r>
            <a:r>
              <a:rPr lang="en-US"/>
              <a:t>]</a:t>
            </a:r>
          </a:p>
          <a:p>
            <a:r>
              <a:rPr lang="en-US"/>
              <a:t>Vamos agora ( vide slide a seguir, comandos emitidos no wxMaxima ) calcular a derivada de M em relação a </a:t>
            </a:r>
            <a:r>
              <a:rPr lang="el-GR"/>
              <a:t>ω</a:t>
            </a:r>
            <a:r>
              <a:rPr lang="en-US"/>
              <a:t>, iguala-la a 0, obtendo o valor de </a:t>
            </a:r>
            <a:r>
              <a:rPr lang="el-GR"/>
              <a:t>ω</a:t>
            </a:r>
            <a:r>
              <a:rPr lang="en-US"/>
              <a:t> que produz o máximo de M</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Título 1"/>
          <p:cNvSpPr>
            <a:spLocks noGrp="1"/>
          </p:cNvSpPr>
          <p:nvPr>
            <p:ph type="title"/>
          </p:nvPr>
        </p:nvSpPr>
        <p:spPr/>
        <p:txBody>
          <a:bodyPr/>
          <a:lstStyle/>
          <a:p>
            <a:r>
              <a:rPr lang="en-US"/>
              <a:t>Calculo </a:t>
            </a:r>
            <a:r>
              <a:rPr lang="el-GR"/>
              <a:t>ω</a:t>
            </a:r>
            <a:r>
              <a:rPr lang="en-US"/>
              <a:t> para um máximo de M</a:t>
            </a:r>
            <a:endParaRPr lang="pt-BR"/>
          </a:p>
        </p:txBody>
      </p:sp>
      <p:sp>
        <p:nvSpPr>
          <p:cNvPr id="3" name="Espaço Reservado para Conteúdo 2"/>
          <p:cNvSpPr>
            <a:spLocks noGrp="1"/>
          </p:cNvSpPr>
          <p:nvPr>
            <p:ph idx="1"/>
          </p:nvPr>
        </p:nvSpPr>
        <p:spPr/>
        <p:txBody>
          <a:bodyPr/>
          <a:lstStyle/>
          <a:p>
            <a:r>
              <a:rPr lang="en-US"/>
              <a:t>Emitir no Maxima</a:t>
            </a:r>
            <a:endParaRPr lang="pt-BR"/>
          </a:p>
          <a:p>
            <a:pPr lvl="1"/>
            <a:r>
              <a:rPr lang="pt-BR"/>
              <a:t>s : %i*w; Gs : wn^2/(s*(s+2*Ep*wn));</a:t>
            </a:r>
          </a:p>
          <a:p>
            <a:pPr lvl="1"/>
            <a:r>
              <a:rPr lang="pt-BR"/>
              <a:t>Ts : ratsimp(Gs/(1+Gs)); M : radcan(abs(Ts));</a:t>
            </a:r>
          </a:p>
          <a:p>
            <a:pPr lvl="1"/>
            <a:r>
              <a:rPr lang="pt-BR"/>
              <a:t>DM : diff(M,w); Num_DM : num(DM);</a:t>
            </a:r>
          </a:p>
          <a:p>
            <a:pPr lvl="1"/>
            <a:r>
              <a:rPr lang="pt-BR"/>
              <a:t>solve(Num_DM=0,w); kill(all);</a:t>
            </a:r>
          </a:p>
          <a:p>
            <a:pPr lvl="1"/>
            <a:r>
              <a:rPr lang="pt-BR"/>
              <a:t>wmax : sqrt(1-2*Ep^2)*wn;</a:t>
            </a:r>
          </a:p>
          <a:p>
            <a:pPr lvl="1"/>
            <a:r>
              <a:rPr lang="en-US"/>
              <a:t>Mmax : wn^2/sqrt(wn^4+(4*Ep^2-2)*wmax^2*wn^2+wmax^4);</a:t>
            </a:r>
          </a:p>
          <a:p>
            <a:r>
              <a:rPr lang="en-US"/>
              <a:t>Como resposta obtemos : </a:t>
            </a:r>
          </a:p>
          <a:p>
            <a:pPr lvl="1"/>
            <a:r>
              <a:rPr lang="pt-BR"/>
              <a:t>-%i/(2*sqrt(Ep-1)*Ep*sqrt(Ep+1))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ítulo 1"/>
          <p:cNvSpPr>
            <a:spLocks noGrp="1"/>
          </p:cNvSpPr>
          <p:nvPr>
            <p:ph type="title"/>
          </p:nvPr>
        </p:nvSpPr>
        <p:spPr/>
        <p:txBody>
          <a:bodyPr/>
          <a:lstStyle/>
          <a:p>
            <a:r>
              <a:rPr lang="en-US"/>
              <a:t>Calculo </a:t>
            </a:r>
            <a:r>
              <a:rPr lang="el-GR"/>
              <a:t>ω</a:t>
            </a:r>
            <a:r>
              <a:rPr lang="en-US"/>
              <a:t> para um máximo de M (cont.)</a:t>
            </a:r>
            <a:endParaRPr lang="pt-BR"/>
          </a:p>
        </p:txBody>
      </p:sp>
      <p:sp>
        <p:nvSpPr>
          <p:cNvPr id="3" name="Espaço Reservado para Conteúdo 2"/>
          <p:cNvSpPr>
            <a:spLocks noGrp="1"/>
          </p:cNvSpPr>
          <p:nvPr>
            <p:ph idx="1"/>
          </p:nvPr>
        </p:nvSpPr>
        <p:spPr/>
        <p:txBody>
          <a:bodyPr/>
          <a:lstStyle/>
          <a:p>
            <a:r>
              <a:rPr lang="en-US" dirty="0"/>
              <a:t>Como </a:t>
            </a:r>
            <a:r>
              <a:rPr lang="en-US" dirty="0" err="1"/>
              <a:t>resposta</a:t>
            </a:r>
            <a:r>
              <a:rPr lang="en-US" dirty="0"/>
              <a:t> </a:t>
            </a:r>
            <a:r>
              <a:rPr lang="en-US" dirty="0" err="1"/>
              <a:t>obtemos</a:t>
            </a:r>
            <a:r>
              <a:rPr lang="en-US" dirty="0"/>
              <a:t> : </a:t>
            </a:r>
          </a:p>
          <a:p>
            <a:pPr lvl="1"/>
            <a:r>
              <a:rPr lang="pt-BR" dirty="0"/>
              <a:t>-%i/(2*</a:t>
            </a:r>
            <a:r>
              <a:rPr lang="pt-BR" dirty="0" err="1"/>
              <a:t>sqrt</a:t>
            </a:r>
            <a:r>
              <a:rPr lang="pt-BR" dirty="0"/>
              <a:t>(</a:t>
            </a:r>
            <a:r>
              <a:rPr lang="pt-BR" dirty="0" err="1"/>
              <a:t>Ep</a:t>
            </a:r>
            <a:r>
              <a:rPr lang="pt-BR" dirty="0"/>
              <a:t>-1)*</a:t>
            </a:r>
            <a:r>
              <a:rPr lang="pt-BR" dirty="0" err="1"/>
              <a:t>Ep</a:t>
            </a:r>
            <a:r>
              <a:rPr lang="pt-BR" dirty="0"/>
              <a:t>*</a:t>
            </a:r>
            <a:r>
              <a:rPr lang="pt-BR" dirty="0" err="1"/>
              <a:t>sqrt</a:t>
            </a:r>
            <a:r>
              <a:rPr lang="pt-BR" dirty="0"/>
              <a:t>(</a:t>
            </a:r>
            <a:r>
              <a:rPr lang="pt-BR" dirty="0" err="1"/>
              <a:t>Ep</a:t>
            </a:r>
            <a:r>
              <a:rPr lang="pt-BR" dirty="0"/>
              <a:t>+1))</a:t>
            </a:r>
          </a:p>
          <a:p>
            <a:pPr lvl="1"/>
            <a:r>
              <a:rPr lang="en-US" dirty="0" err="1"/>
              <a:t>Fazendo</a:t>
            </a:r>
            <a:r>
              <a:rPr lang="en-US" dirty="0"/>
              <a:t> </a:t>
            </a:r>
            <a:r>
              <a:rPr lang="en-US" dirty="0" err="1"/>
              <a:t>sqrt</a:t>
            </a:r>
            <a:r>
              <a:rPr lang="en-US" dirty="0"/>
              <a:t>(Ep-1) = (1-Ep)*%</a:t>
            </a:r>
            <a:r>
              <a:rPr lang="en-US" dirty="0" err="1"/>
              <a:t>i</a:t>
            </a:r>
            <a:endParaRPr lang="en-US" dirty="0"/>
          </a:p>
          <a:p>
            <a:pPr lvl="1"/>
            <a:r>
              <a:rPr lang="en-US" dirty="0" err="1"/>
              <a:t>Simplificando</a:t>
            </a:r>
            <a:r>
              <a:rPr lang="en-US" dirty="0"/>
              <a:t> </a:t>
            </a:r>
            <a:r>
              <a:rPr lang="en-US" dirty="0" err="1"/>
              <a:t>os</a:t>
            </a:r>
            <a:r>
              <a:rPr lang="en-US" dirty="0"/>
              <a:t> %</a:t>
            </a:r>
            <a:r>
              <a:rPr lang="en-US" dirty="0" err="1"/>
              <a:t>i</a:t>
            </a:r>
            <a:r>
              <a:rPr lang="en-US" dirty="0"/>
              <a:t> e </a:t>
            </a:r>
            <a:r>
              <a:rPr lang="en-US" dirty="0" err="1"/>
              <a:t>tomando</a:t>
            </a:r>
            <a:r>
              <a:rPr lang="en-US" dirty="0"/>
              <a:t> o </a:t>
            </a:r>
            <a:r>
              <a:rPr lang="en-US" dirty="0" err="1"/>
              <a:t>módulo</a:t>
            </a:r>
            <a:r>
              <a:rPr lang="en-US" dirty="0"/>
              <a:t> :</a:t>
            </a:r>
          </a:p>
          <a:p>
            <a:pPr lvl="1"/>
            <a:r>
              <a:rPr lang="en-US" dirty="0"/>
              <a:t>M</a:t>
            </a:r>
            <a:r>
              <a:rPr lang="en-US" baseline="-25000" dirty="0"/>
              <a:t>p</a:t>
            </a:r>
            <a:r>
              <a:rPr lang="en-US" dirty="0"/>
              <a:t> = 1/[2.</a:t>
            </a:r>
            <a:r>
              <a:rPr lang="el-GR" dirty="0"/>
              <a:t>ζ</a:t>
            </a:r>
            <a:r>
              <a:rPr lang="en-US" dirty="0"/>
              <a:t>.(1-</a:t>
            </a:r>
            <a:r>
              <a:rPr lang="el-GR" dirty="0"/>
              <a:t>ζ</a:t>
            </a:r>
            <a:r>
              <a:rPr lang="en-US" baseline="30000" dirty="0"/>
              <a:t>2</a:t>
            </a:r>
            <a:r>
              <a:rPr lang="en-US" dirty="0"/>
              <a:t>)</a:t>
            </a:r>
            <a:r>
              <a:rPr lang="en-US" baseline="30000" dirty="0"/>
              <a:t>1/2</a:t>
            </a:r>
            <a:r>
              <a:rPr lang="en-US" dirty="0"/>
              <a:t>] </a:t>
            </a:r>
            <a:r>
              <a:rPr lang="en-US" dirty="0" err="1"/>
              <a:t>para</a:t>
            </a:r>
            <a:r>
              <a:rPr lang="en-US" dirty="0"/>
              <a:t> </a:t>
            </a:r>
            <a:r>
              <a:rPr lang="el-GR" dirty="0"/>
              <a:t>ω</a:t>
            </a:r>
            <a:r>
              <a:rPr lang="en-US" baseline="-25000" dirty="0"/>
              <a:t>p</a:t>
            </a:r>
            <a:r>
              <a:rPr lang="en-US" dirty="0"/>
              <a:t> = </a:t>
            </a:r>
            <a:r>
              <a:rPr lang="pt-BR" dirty="0"/>
              <a:t>(1-2</a:t>
            </a:r>
            <a:r>
              <a:rPr lang="el-GR" dirty="0"/>
              <a:t>ζ</a:t>
            </a:r>
            <a:r>
              <a:rPr lang="pt-BR" baseline="30000" dirty="0"/>
              <a:t>2</a:t>
            </a:r>
            <a:r>
              <a:rPr lang="pt-BR" dirty="0"/>
              <a:t>)</a:t>
            </a:r>
            <a:r>
              <a:rPr lang="pt-BR" baseline="30000" dirty="0"/>
              <a:t>1/2</a:t>
            </a:r>
            <a:r>
              <a:rPr lang="el-GR" dirty="0"/>
              <a:t>ω</a:t>
            </a:r>
            <a:r>
              <a:rPr lang="en-US" baseline="-25000" dirty="0"/>
              <a:t>n</a:t>
            </a:r>
            <a:r>
              <a:rPr lang="pt-BR" dirty="0"/>
              <a:t>;</a:t>
            </a:r>
          </a:p>
          <a:p>
            <a:pPr lvl="1"/>
            <a:r>
              <a:rPr lang="en-US" dirty="0" err="1"/>
              <a:t>Observações</a:t>
            </a:r>
            <a:r>
              <a:rPr lang="en-US" dirty="0"/>
              <a:t> :</a:t>
            </a:r>
          </a:p>
          <a:p>
            <a:pPr lvl="2"/>
            <a:r>
              <a:rPr lang="en-US" dirty="0" err="1"/>
              <a:t>Normalmente</a:t>
            </a:r>
            <a:r>
              <a:rPr lang="en-US" dirty="0"/>
              <a:t> </a:t>
            </a:r>
            <a:r>
              <a:rPr lang="el-GR" dirty="0"/>
              <a:t>ω</a:t>
            </a:r>
            <a:r>
              <a:rPr lang="en-US" baseline="-25000" dirty="0"/>
              <a:t>p</a:t>
            </a:r>
            <a:r>
              <a:rPr lang="en-US" dirty="0"/>
              <a:t> # </a:t>
            </a:r>
            <a:r>
              <a:rPr lang="el-GR" dirty="0"/>
              <a:t>ω</a:t>
            </a:r>
            <a:r>
              <a:rPr lang="en-US" baseline="-25000" dirty="0"/>
              <a:t>n</a:t>
            </a:r>
            <a:r>
              <a:rPr lang="en-US" dirty="0"/>
              <a:t> </a:t>
            </a:r>
            <a:r>
              <a:rPr lang="en-US" dirty="0" err="1"/>
              <a:t>ou</a:t>
            </a:r>
            <a:r>
              <a:rPr lang="en-US" dirty="0"/>
              <a:t> </a:t>
            </a:r>
            <a:r>
              <a:rPr lang="en-US" dirty="0" err="1"/>
              <a:t>seja</a:t>
            </a:r>
            <a:r>
              <a:rPr lang="en-US" dirty="0"/>
              <a:t> a </a:t>
            </a:r>
            <a:r>
              <a:rPr lang="en-US" dirty="0" err="1"/>
              <a:t>frequência</a:t>
            </a:r>
            <a:r>
              <a:rPr lang="en-US" dirty="0"/>
              <a:t> de </a:t>
            </a:r>
            <a:r>
              <a:rPr lang="en-US" dirty="0" err="1"/>
              <a:t>pico</a:t>
            </a:r>
            <a:r>
              <a:rPr lang="en-US" dirty="0"/>
              <a:t> é </a:t>
            </a:r>
            <a:r>
              <a:rPr lang="en-US" dirty="0" err="1"/>
              <a:t>diferente</a:t>
            </a:r>
            <a:r>
              <a:rPr lang="en-US" dirty="0"/>
              <a:t> da </a:t>
            </a:r>
            <a:r>
              <a:rPr lang="en-US" dirty="0" err="1"/>
              <a:t>frequencia</a:t>
            </a:r>
            <a:r>
              <a:rPr lang="en-US" dirty="0"/>
              <a:t> natural do </a:t>
            </a:r>
            <a:r>
              <a:rPr lang="en-US" dirty="0" err="1"/>
              <a:t>circuito</a:t>
            </a:r>
            <a:endParaRPr lang="en-US" dirty="0"/>
          </a:p>
          <a:p>
            <a:pPr lvl="2"/>
            <a:r>
              <a:rPr lang="en-US" dirty="0"/>
              <a:t>Para </a:t>
            </a:r>
            <a:r>
              <a:rPr lang="en-US" dirty="0" err="1"/>
              <a:t>sistemas</a:t>
            </a:r>
            <a:r>
              <a:rPr lang="en-US" dirty="0"/>
              <a:t> com </a:t>
            </a:r>
            <a:r>
              <a:rPr lang="en-US" dirty="0" err="1"/>
              <a:t>amortecimento</a:t>
            </a:r>
            <a:r>
              <a:rPr lang="en-US" dirty="0"/>
              <a:t> </a:t>
            </a:r>
            <a:r>
              <a:rPr lang="en-US" dirty="0" err="1"/>
              <a:t>pequeno</a:t>
            </a:r>
            <a:r>
              <a:rPr lang="en-US" dirty="0"/>
              <a:t> (</a:t>
            </a:r>
            <a:r>
              <a:rPr lang="el-GR" dirty="0"/>
              <a:t>ζ</a:t>
            </a:r>
            <a:r>
              <a:rPr lang="en-US" dirty="0"/>
              <a:t>-&gt;0), </a:t>
            </a:r>
            <a:r>
              <a:rPr lang="el-GR" dirty="0"/>
              <a:t>ω</a:t>
            </a:r>
            <a:r>
              <a:rPr lang="en-US" baseline="-25000" dirty="0"/>
              <a:t>p</a:t>
            </a:r>
            <a:r>
              <a:rPr lang="en-US" dirty="0"/>
              <a:t> ~ </a:t>
            </a:r>
            <a:r>
              <a:rPr lang="el-GR" dirty="0"/>
              <a:t>ω</a:t>
            </a:r>
            <a:r>
              <a:rPr lang="en-US" baseline="-25000" dirty="0"/>
              <a:t>n</a:t>
            </a:r>
            <a:endParaRPr lang="pt-BR" dirty="0"/>
          </a:p>
          <a:p>
            <a:pPr lvl="2"/>
            <a:r>
              <a:rPr lang="en-US" dirty="0" err="1"/>
              <a:t>Perceba</a:t>
            </a:r>
            <a:r>
              <a:rPr lang="en-US" dirty="0"/>
              <a:t> </a:t>
            </a:r>
            <a:r>
              <a:rPr lang="en-US" dirty="0" err="1"/>
              <a:t>que</a:t>
            </a:r>
            <a:r>
              <a:rPr lang="en-US" dirty="0"/>
              <a:t> </a:t>
            </a:r>
            <a:r>
              <a:rPr lang="en-US" dirty="0" err="1"/>
              <a:t>pela</a:t>
            </a:r>
            <a:r>
              <a:rPr lang="en-US" dirty="0"/>
              <a:t> </a:t>
            </a:r>
            <a:r>
              <a:rPr lang="en-US" dirty="0" err="1"/>
              <a:t>expressão</a:t>
            </a:r>
            <a:r>
              <a:rPr lang="en-US" dirty="0"/>
              <a:t> de</a:t>
            </a:r>
            <a:r>
              <a:rPr lang="el-GR" dirty="0"/>
              <a:t> ω</a:t>
            </a:r>
            <a:r>
              <a:rPr lang="en-US" baseline="-25000" dirty="0"/>
              <a:t>p</a:t>
            </a:r>
            <a:r>
              <a:rPr lang="en-US" dirty="0"/>
              <a:t> o </a:t>
            </a:r>
            <a:r>
              <a:rPr lang="en-US" dirty="0" err="1"/>
              <a:t>pico</a:t>
            </a:r>
            <a:r>
              <a:rPr lang="en-US" dirty="0"/>
              <a:t> </a:t>
            </a:r>
            <a:r>
              <a:rPr lang="en-US" dirty="0" err="1"/>
              <a:t>só</a:t>
            </a:r>
            <a:r>
              <a:rPr lang="en-US" dirty="0"/>
              <a:t> </a:t>
            </a:r>
            <a:r>
              <a:rPr lang="en-US" dirty="0" err="1"/>
              <a:t>existe</a:t>
            </a:r>
            <a:r>
              <a:rPr lang="en-US" dirty="0"/>
              <a:t> </a:t>
            </a:r>
            <a:r>
              <a:rPr lang="en-US" dirty="0" err="1"/>
              <a:t>quando</a:t>
            </a:r>
            <a:r>
              <a:rPr lang="en-US" dirty="0"/>
              <a:t> </a:t>
            </a:r>
            <a:r>
              <a:rPr lang="el-GR" dirty="0"/>
              <a:t>ζ</a:t>
            </a:r>
            <a:r>
              <a:rPr lang="en-US" dirty="0"/>
              <a:t>&gt;0,707, </a:t>
            </a:r>
            <a:r>
              <a:rPr lang="en-US" dirty="0" err="1"/>
              <a:t>pois</a:t>
            </a:r>
            <a:r>
              <a:rPr lang="en-US" dirty="0"/>
              <a:t> a </a:t>
            </a:r>
            <a:r>
              <a:rPr lang="en-US" dirty="0" err="1"/>
              <a:t>partir</a:t>
            </a:r>
            <a:r>
              <a:rPr lang="en-US" dirty="0"/>
              <a:t> </a:t>
            </a:r>
            <a:r>
              <a:rPr lang="en-US" dirty="0" err="1"/>
              <a:t>deste</a:t>
            </a:r>
            <a:r>
              <a:rPr lang="en-US" dirty="0"/>
              <a:t> valor </a:t>
            </a:r>
            <a:r>
              <a:rPr lang="pt-BR" dirty="0"/>
              <a:t>1-2</a:t>
            </a:r>
            <a:r>
              <a:rPr lang="el-GR" dirty="0"/>
              <a:t>ζ</a:t>
            </a:r>
            <a:r>
              <a:rPr lang="pt-BR" baseline="30000" dirty="0"/>
              <a:t>2</a:t>
            </a:r>
            <a:r>
              <a:rPr lang="pt-BR" dirty="0"/>
              <a:t> torna-se negativo</a:t>
            </a:r>
          </a:p>
          <a:p>
            <a:pPr lvl="1"/>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285728"/>
            <a:ext cx="9362546" cy="533400"/>
          </a:xfrm>
        </p:spPr>
        <p:txBody>
          <a:bodyPr/>
          <a:lstStyle/>
          <a:p>
            <a:r>
              <a:rPr lang="en-US" dirty="0" err="1"/>
              <a:t>Erros</a:t>
            </a:r>
            <a:r>
              <a:rPr lang="en-US" dirty="0"/>
              <a:t> de Estado </a:t>
            </a:r>
            <a:r>
              <a:rPr lang="en-US" dirty="0" err="1"/>
              <a:t>Estacionário</a:t>
            </a:r>
            <a:endParaRPr lang="pt-BR" dirty="0"/>
          </a:p>
        </p:txBody>
      </p:sp>
      <p:sp>
        <p:nvSpPr>
          <p:cNvPr id="3" name="Espaço Reservado para Conteúdo 2"/>
          <p:cNvSpPr>
            <a:spLocks noGrp="1"/>
          </p:cNvSpPr>
          <p:nvPr>
            <p:ph idx="1"/>
          </p:nvPr>
        </p:nvSpPr>
        <p:spPr/>
        <p:txBody>
          <a:bodyPr/>
          <a:lstStyle/>
          <a:p>
            <a:r>
              <a:rPr lang="en-US" dirty="0"/>
              <a:t>O </a:t>
            </a:r>
            <a:r>
              <a:rPr lang="en-US" dirty="0" err="1"/>
              <a:t>teorema</a:t>
            </a:r>
            <a:r>
              <a:rPr lang="en-US" dirty="0"/>
              <a:t> do valor final </a:t>
            </a:r>
            <a:r>
              <a:rPr lang="en-US" dirty="0" err="1"/>
              <a:t>para</a:t>
            </a:r>
            <a:r>
              <a:rPr lang="en-US" dirty="0"/>
              <a:t> </a:t>
            </a:r>
            <a:r>
              <a:rPr lang="en-US" dirty="0" err="1"/>
              <a:t>sistemas</a:t>
            </a:r>
            <a:r>
              <a:rPr lang="en-US" dirty="0"/>
              <a:t> </a:t>
            </a:r>
            <a:r>
              <a:rPr lang="en-US" dirty="0" err="1"/>
              <a:t>discretos</a:t>
            </a:r>
            <a:r>
              <a:rPr lang="en-US" dirty="0"/>
              <a:t> é : </a:t>
            </a:r>
          </a:p>
          <a:p>
            <a:pPr lvl="1"/>
            <a:r>
              <a:rPr lang="en-US" dirty="0"/>
              <a:t> </a:t>
            </a:r>
            <a:r>
              <a:rPr lang="en-US" dirty="0" err="1"/>
              <a:t>lim</a:t>
            </a:r>
            <a:r>
              <a:rPr lang="en-US" baseline="-25000" dirty="0" err="1"/>
              <a:t>t</a:t>
            </a:r>
            <a:r>
              <a:rPr lang="en-US" baseline="-25000" dirty="0"/>
              <a:t>-&gt;∞</a:t>
            </a:r>
            <a:r>
              <a:rPr lang="en-US" dirty="0"/>
              <a:t> f(t) = </a:t>
            </a:r>
            <a:r>
              <a:rPr lang="en-US" dirty="0" err="1"/>
              <a:t>lim</a:t>
            </a:r>
            <a:r>
              <a:rPr lang="en-US" baseline="-25000" dirty="0" err="1"/>
              <a:t>z</a:t>
            </a:r>
            <a:r>
              <a:rPr lang="en-US" baseline="-25000" dirty="0"/>
              <a:t>-&gt;1</a:t>
            </a:r>
            <a:r>
              <a:rPr lang="en-US" dirty="0"/>
              <a:t> (1-z</a:t>
            </a:r>
            <a:r>
              <a:rPr lang="en-US" baseline="30000" dirty="0"/>
              <a:t>-1</a:t>
            </a:r>
            <a:r>
              <a:rPr lang="en-US" dirty="0"/>
              <a:t>)F(z)</a:t>
            </a:r>
          </a:p>
          <a:p>
            <a:r>
              <a:rPr lang="en-US" dirty="0"/>
              <a:t>E </a:t>
            </a:r>
            <a:r>
              <a:rPr lang="en-US" dirty="0" err="1"/>
              <a:t>por</a:t>
            </a:r>
            <a:r>
              <a:rPr lang="en-US" dirty="0"/>
              <a:t> </a:t>
            </a:r>
            <a:r>
              <a:rPr lang="en-US" dirty="0" err="1"/>
              <a:t>conseguinte</a:t>
            </a:r>
            <a:r>
              <a:rPr lang="en-US" dirty="0"/>
              <a:t> as </a:t>
            </a:r>
            <a:r>
              <a:rPr lang="en-US" dirty="0" err="1"/>
              <a:t>fórmulas</a:t>
            </a:r>
            <a:r>
              <a:rPr lang="en-US" dirty="0"/>
              <a:t> de </a:t>
            </a:r>
            <a:r>
              <a:rPr lang="en-US" dirty="0" err="1"/>
              <a:t>erro</a:t>
            </a:r>
            <a:r>
              <a:rPr lang="en-US" dirty="0"/>
              <a:t> </a:t>
            </a:r>
            <a:r>
              <a:rPr lang="en-US" dirty="0" err="1"/>
              <a:t>são</a:t>
            </a:r>
            <a:r>
              <a:rPr lang="en-US" dirty="0"/>
              <a:t> :</a:t>
            </a:r>
          </a:p>
          <a:p>
            <a:pPr lvl="1"/>
            <a:r>
              <a:rPr lang="en-US" dirty="0"/>
              <a:t>E(z)=R(z)-C(z)</a:t>
            </a:r>
          </a:p>
          <a:p>
            <a:pPr lvl="1"/>
            <a:r>
              <a:rPr lang="en-US" dirty="0"/>
              <a:t>E(z)=R(z)-R(z).T(z)</a:t>
            </a:r>
          </a:p>
          <a:p>
            <a:pPr lvl="1"/>
            <a:r>
              <a:rPr lang="en-US" dirty="0"/>
              <a:t>E(z)=R(z)(1-G(z)/(1+G(z)))</a:t>
            </a:r>
          </a:p>
          <a:p>
            <a:pPr lvl="1"/>
            <a:r>
              <a:rPr lang="en-US" dirty="0"/>
              <a:t>E(z)=R(z)(1+G(z)-G(z))/(1+G(z))</a:t>
            </a:r>
          </a:p>
          <a:p>
            <a:pPr lvl="1"/>
            <a:r>
              <a:rPr lang="en-US" dirty="0"/>
              <a:t>E(z)=R(z)/(1+G(z))</a:t>
            </a: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38092" y="152400"/>
            <a:ext cx="8924958" cy="685800"/>
          </a:xfrm>
        </p:spPr>
        <p:txBody>
          <a:bodyPr/>
          <a:lstStyle/>
          <a:p>
            <a:pPr eaLnBrk="1" hangingPunct="1"/>
            <a:r>
              <a:rPr lang="pt-BR" dirty="0"/>
              <a:t>Sistemas de segunda ordem - revisão</a:t>
            </a:r>
          </a:p>
        </p:txBody>
      </p:sp>
      <p:sp>
        <p:nvSpPr>
          <p:cNvPr id="35843" name="Rectangle 3"/>
          <p:cNvSpPr>
            <a:spLocks noGrp="1" noChangeArrowheads="1"/>
          </p:cNvSpPr>
          <p:nvPr>
            <p:ph type="body" idx="1"/>
          </p:nvPr>
        </p:nvSpPr>
        <p:spPr>
          <a:xfrm>
            <a:off x="165100" y="838200"/>
            <a:ext cx="8915400" cy="5105400"/>
          </a:xfrm>
        </p:spPr>
        <p:txBody>
          <a:bodyPr/>
          <a:lstStyle/>
          <a:p>
            <a:pPr eaLnBrk="1" hangingPunct="1">
              <a:spcBef>
                <a:spcPct val="50000"/>
              </a:spcBef>
            </a:pPr>
            <a:r>
              <a:rPr lang="pt-BR" sz="2400" dirty="0"/>
              <a:t>Função de transferência senoidal (</a:t>
            </a:r>
            <a:r>
              <a:rPr lang="pt-BR" sz="2400" u="sng" dirty="0"/>
              <a:t>de malha fechada</a:t>
            </a:r>
            <a:r>
              <a:rPr lang="pt-BR" sz="2400" dirty="0"/>
              <a:t>):</a:t>
            </a:r>
          </a:p>
        </p:txBody>
      </p:sp>
      <p:sp>
        <p:nvSpPr>
          <p:cNvPr id="35844" name="Text Box 4"/>
          <p:cNvSpPr txBox="1">
            <a:spLocks noChangeArrowheads="1"/>
          </p:cNvSpPr>
          <p:nvPr/>
        </p:nvSpPr>
        <p:spPr bwMode="auto">
          <a:xfrm>
            <a:off x="1238250" y="6308726"/>
            <a:ext cx="6522298" cy="400110"/>
          </a:xfrm>
          <a:prstGeom prst="rect">
            <a:avLst/>
          </a:prstGeom>
          <a:noFill/>
          <a:ln w="9525">
            <a:noFill/>
            <a:miter lim="800000"/>
            <a:headEnd/>
            <a:tailEnd/>
          </a:ln>
        </p:spPr>
        <p:txBody>
          <a:bodyPr wrap="none">
            <a:spAutoFit/>
          </a:bodyPr>
          <a:lstStyle/>
          <a:p>
            <a:r>
              <a:rPr lang="pt-BR" sz="2000"/>
              <a:t>FONTE: </a:t>
            </a:r>
            <a:r>
              <a:rPr lang="pt-BR" sz="2000">
                <a:solidFill>
                  <a:schemeClr val="accent2"/>
                </a:solidFill>
              </a:rPr>
              <a:t>http://www.ame.arizona.edu/courses/ame455/L6.pdf</a:t>
            </a:r>
          </a:p>
        </p:txBody>
      </p:sp>
      <p:pic>
        <p:nvPicPr>
          <p:cNvPr id="35845" name="Picture 5"/>
          <p:cNvPicPr>
            <a:picLocks noChangeAspect="1" noChangeArrowheads="1"/>
          </p:cNvPicPr>
          <p:nvPr/>
        </p:nvPicPr>
        <p:blipFill>
          <a:blip r:embed="rId2" cstate="print"/>
          <a:srcRect/>
          <a:stretch>
            <a:fillRect/>
          </a:stretch>
        </p:blipFill>
        <p:spPr bwMode="auto">
          <a:xfrm>
            <a:off x="742950" y="1514476"/>
            <a:ext cx="6748463" cy="1000125"/>
          </a:xfrm>
          <a:prstGeom prst="rect">
            <a:avLst/>
          </a:prstGeom>
          <a:noFill/>
          <a:ln w="9525">
            <a:noFill/>
            <a:miter lim="800000"/>
            <a:headEnd/>
            <a:tailEnd/>
          </a:ln>
        </p:spPr>
      </p:pic>
      <p:pic>
        <p:nvPicPr>
          <p:cNvPr id="35846" name="Picture 6"/>
          <p:cNvPicPr>
            <a:picLocks noChangeAspect="1" noChangeArrowheads="1"/>
          </p:cNvPicPr>
          <p:nvPr/>
        </p:nvPicPr>
        <p:blipFill>
          <a:blip r:embed="rId3" cstate="print"/>
          <a:srcRect/>
          <a:stretch>
            <a:fillRect/>
          </a:stretch>
        </p:blipFill>
        <p:spPr bwMode="auto">
          <a:xfrm>
            <a:off x="1898650" y="2600326"/>
            <a:ext cx="6438900" cy="1514475"/>
          </a:xfrm>
          <a:prstGeom prst="rect">
            <a:avLst/>
          </a:prstGeom>
          <a:noFill/>
          <a:ln w="9525">
            <a:noFill/>
            <a:miter lim="800000"/>
            <a:headEnd/>
            <a:tailEnd/>
          </a:ln>
        </p:spPr>
      </p:pic>
      <p:pic>
        <p:nvPicPr>
          <p:cNvPr id="35847" name="Picture 7"/>
          <p:cNvPicPr>
            <a:picLocks noChangeAspect="1" noChangeArrowheads="1"/>
          </p:cNvPicPr>
          <p:nvPr/>
        </p:nvPicPr>
        <p:blipFill>
          <a:blip r:embed="rId4" cstate="print"/>
          <a:srcRect/>
          <a:stretch>
            <a:fillRect/>
          </a:stretch>
        </p:blipFill>
        <p:spPr bwMode="auto">
          <a:xfrm>
            <a:off x="165101" y="4419601"/>
            <a:ext cx="5025231" cy="1590675"/>
          </a:xfrm>
          <a:prstGeom prst="rect">
            <a:avLst/>
          </a:prstGeom>
          <a:noFill/>
          <a:ln w="25400">
            <a:solidFill>
              <a:schemeClr val="accent2"/>
            </a:solidFill>
            <a:miter lim="800000"/>
            <a:headEnd/>
            <a:tailEnd/>
          </a:ln>
        </p:spPr>
      </p:pic>
      <p:pic>
        <p:nvPicPr>
          <p:cNvPr id="35848" name="Picture 8"/>
          <p:cNvPicPr>
            <a:picLocks noChangeAspect="1" noChangeArrowheads="1"/>
          </p:cNvPicPr>
          <p:nvPr/>
        </p:nvPicPr>
        <p:blipFill>
          <a:blip r:embed="rId5" cstate="print"/>
          <a:srcRect/>
          <a:stretch>
            <a:fillRect/>
          </a:stretch>
        </p:blipFill>
        <p:spPr bwMode="auto">
          <a:xfrm>
            <a:off x="5283200" y="4343401"/>
            <a:ext cx="4478338" cy="1762125"/>
          </a:xfrm>
          <a:prstGeom prst="rect">
            <a:avLst/>
          </a:prstGeom>
          <a:noFill/>
          <a:ln w="25400">
            <a:solidFill>
              <a:schemeClr val="accent1"/>
            </a:solidFill>
            <a:miter lim="800000"/>
            <a:headEnd/>
            <a:tailEnd/>
          </a:ln>
        </p:spPr>
      </p:pic>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47650" y="152400"/>
            <a:ext cx="9410700" cy="685800"/>
          </a:xfrm>
        </p:spPr>
        <p:txBody>
          <a:bodyPr/>
          <a:lstStyle/>
          <a:p>
            <a:pPr eaLnBrk="1" hangingPunct="1"/>
            <a:r>
              <a:rPr lang="pt-BR" dirty="0"/>
              <a:t>Diagramas de Bode de malha fechada</a:t>
            </a:r>
          </a:p>
        </p:txBody>
      </p:sp>
      <p:pic>
        <p:nvPicPr>
          <p:cNvPr id="36867" name="Picture 9"/>
          <p:cNvPicPr>
            <a:picLocks noChangeAspect="1" noChangeArrowheads="1"/>
          </p:cNvPicPr>
          <p:nvPr/>
        </p:nvPicPr>
        <p:blipFill>
          <a:blip r:embed="rId2" cstate="print"/>
          <a:srcRect/>
          <a:stretch>
            <a:fillRect/>
          </a:stretch>
        </p:blipFill>
        <p:spPr bwMode="auto">
          <a:xfrm>
            <a:off x="1057673" y="1066800"/>
            <a:ext cx="7790656" cy="5505450"/>
          </a:xfrm>
          <a:prstGeom prst="rect">
            <a:avLst/>
          </a:prstGeom>
          <a:noFill/>
          <a:ln w="9525">
            <a:noFill/>
            <a:miter lim="800000"/>
            <a:headEnd/>
            <a:tailEnd/>
          </a:ln>
        </p:spPr>
      </p:pic>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47650" y="152400"/>
            <a:ext cx="9493250" cy="685800"/>
          </a:xfrm>
        </p:spPr>
        <p:txBody>
          <a:bodyPr/>
          <a:lstStyle/>
          <a:p>
            <a:pPr eaLnBrk="1" hangingPunct="1"/>
            <a:r>
              <a:rPr lang="pt-BR" dirty="0"/>
              <a:t>Diagramas de Bode de malha fechada</a:t>
            </a:r>
          </a:p>
        </p:txBody>
      </p:sp>
      <p:sp>
        <p:nvSpPr>
          <p:cNvPr id="37891" name="Rectangle 3"/>
          <p:cNvSpPr>
            <a:spLocks noGrp="1" noChangeArrowheads="1"/>
          </p:cNvSpPr>
          <p:nvPr>
            <p:ph type="body" idx="1"/>
          </p:nvPr>
        </p:nvSpPr>
        <p:spPr>
          <a:xfrm>
            <a:off x="165100" y="1066800"/>
            <a:ext cx="9493250" cy="5105400"/>
          </a:xfrm>
        </p:spPr>
        <p:txBody>
          <a:bodyPr/>
          <a:lstStyle/>
          <a:p>
            <a:pPr algn="just" eaLnBrk="1" hangingPunct="1">
              <a:spcBef>
                <a:spcPct val="30000"/>
              </a:spcBef>
            </a:pPr>
            <a:r>
              <a:rPr lang="pt-BR" sz="2800"/>
              <a:t>Em que freqüência ocorre o pico de ressonância, no diagrama de Bode de malha fechada? </a:t>
            </a:r>
            <a:r>
              <a:rPr lang="pt-BR" sz="2800">
                <a:sym typeface="Wingdings" pitchFamily="2" charset="2"/>
              </a:rPr>
              <a:t> Naquela em que o denominador é mínimo.</a:t>
            </a:r>
          </a:p>
        </p:txBody>
      </p:sp>
      <p:pic>
        <p:nvPicPr>
          <p:cNvPr id="37892" name="Picture 5"/>
          <p:cNvPicPr>
            <a:picLocks noChangeAspect="1" noChangeArrowheads="1"/>
          </p:cNvPicPr>
          <p:nvPr/>
        </p:nvPicPr>
        <p:blipFill>
          <a:blip r:embed="rId2" cstate="print"/>
          <a:srcRect/>
          <a:stretch>
            <a:fillRect/>
          </a:stretch>
        </p:blipFill>
        <p:spPr bwMode="auto">
          <a:xfrm>
            <a:off x="1485900" y="2647951"/>
            <a:ext cx="4674394" cy="1571625"/>
          </a:xfrm>
          <a:prstGeom prst="rect">
            <a:avLst/>
          </a:prstGeom>
          <a:noFill/>
          <a:ln w="9525">
            <a:noFill/>
            <a:miter lim="800000"/>
            <a:headEnd/>
            <a:tailEnd/>
          </a:ln>
        </p:spPr>
      </p:pic>
      <p:pic>
        <p:nvPicPr>
          <p:cNvPr id="37893" name="Picture 6"/>
          <p:cNvPicPr>
            <a:picLocks noChangeAspect="1" noChangeArrowheads="1"/>
          </p:cNvPicPr>
          <p:nvPr/>
        </p:nvPicPr>
        <p:blipFill>
          <a:blip r:embed="rId3" cstate="print"/>
          <a:srcRect/>
          <a:stretch>
            <a:fillRect/>
          </a:stretch>
        </p:blipFill>
        <p:spPr bwMode="auto">
          <a:xfrm>
            <a:off x="1155700" y="4476750"/>
            <a:ext cx="7192169" cy="1085850"/>
          </a:xfrm>
          <a:prstGeom prst="rect">
            <a:avLst/>
          </a:prstGeom>
          <a:noFill/>
          <a:ln w="9525">
            <a:noFill/>
            <a:miter lim="800000"/>
            <a:headEnd/>
            <a:tailEnd/>
          </a:ln>
        </p:spPr>
      </p:pic>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Título 1"/>
          <p:cNvSpPr>
            <a:spLocks noGrp="1"/>
          </p:cNvSpPr>
          <p:nvPr>
            <p:ph type="title"/>
          </p:nvPr>
        </p:nvSpPr>
        <p:spPr/>
        <p:txBody>
          <a:bodyPr/>
          <a:lstStyle/>
          <a:p>
            <a:pPr algn="ctr"/>
            <a:r>
              <a:rPr lang="en-US"/>
              <a:t>Banda Passante x Velocidade de Resposta no Domínio do Tempo</a:t>
            </a:r>
            <a:endParaRPr lang="pt-BR"/>
          </a:p>
        </p:txBody>
      </p:sp>
      <p:sp>
        <p:nvSpPr>
          <p:cNvPr id="3" name="Espaço Reservado para Conteúdo 2"/>
          <p:cNvSpPr>
            <a:spLocks noGrp="1"/>
          </p:cNvSpPr>
          <p:nvPr>
            <p:ph idx="1"/>
          </p:nvPr>
        </p:nvSpPr>
        <p:spPr>
          <a:xfrm>
            <a:off x="294085" y="904895"/>
            <a:ext cx="9340188" cy="5381625"/>
          </a:xfrm>
        </p:spPr>
        <p:txBody>
          <a:bodyPr/>
          <a:lstStyle/>
          <a:p>
            <a:r>
              <a:rPr lang="en-US" dirty="0"/>
              <a:t>Banda </a:t>
            </a:r>
            <a:r>
              <a:rPr lang="en-US" dirty="0" err="1"/>
              <a:t>Passante</a:t>
            </a:r>
            <a:r>
              <a:rPr lang="en-US" dirty="0"/>
              <a:t> </a:t>
            </a:r>
            <a:r>
              <a:rPr lang="en-US" dirty="0" err="1"/>
              <a:t>ou</a:t>
            </a:r>
            <a:r>
              <a:rPr lang="en-US" dirty="0"/>
              <a:t> </a:t>
            </a:r>
            <a:r>
              <a:rPr lang="el-GR" dirty="0"/>
              <a:t>ω</a:t>
            </a:r>
            <a:r>
              <a:rPr lang="en-US" baseline="-25000" dirty="0" err="1"/>
              <a:t>Bw</a:t>
            </a:r>
            <a:r>
              <a:rPr lang="en-US" dirty="0"/>
              <a:t> :</a:t>
            </a:r>
          </a:p>
          <a:p>
            <a:pPr lvl="1"/>
            <a:r>
              <a:rPr lang="en-US" dirty="0" err="1"/>
              <a:t>Faixa</a:t>
            </a:r>
            <a:r>
              <a:rPr lang="en-US" dirty="0"/>
              <a:t> de </a:t>
            </a:r>
            <a:r>
              <a:rPr lang="en-US" dirty="0" err="1"/>
              <a:t>freqüência</a:t>
            </a:r>
            <a:r>
              <a:rPr lang="en-US" dirty="0"/>
              <a:t> </a:t>
            </a:r>
            <a:r>
              <a:rPr lang="en-US" dirty="0" err="1"/>
              <a:t>que</a:t>
            </a:r>
            <a:r>
              <a:rPr lang="en-US" dirty="0"/>
              <a:t> </a:t>
            </a:r>
            <a:r>
              <a:rPr lang="en-US" dirty="0" err="1"/>
              <a:t>vai</a:t>
            </a:r>
            <a:r>
              <a:rPr lang="en-US" dirty="0"/>
              <a:t> de 0 </a:t>
            </a:r>
            <a:r>
              <a:rPr lang="en-US" dirty="0" err="1"/>
              <a:t>rad</a:t>
            </a:r>
            <a:r>
              <a:rPr lang="en-US" dirty="0"/>
              <a:t>/s </a:t>
            </a:r>
            <a:r>
              <a:rPr lang="en-US" dirty="0" err="1"/>
              <a:t>até</a:t>
            </a:r>
            <a:r>
              <a:rPr lang="en-US" dirty="0"/>
              <a:t> a </a:t>
            </a:r>
            <a:r>
              <a:rPr lang="en-US" dirty="0" err="1"/>
              <a:t>frequência</a:t>
            </a:r>
            <a:r>
              <a:rPr lang="en-US" dirty="0"/>
              <a:t> </a:t>
            </a:r>
            <a:r>
              <a:rPr lang="en-US" dirty="0" err="1"/>
              <a:t>que</a:t>
            </a:r>
            <a:r>
              <a:rPr lang="en-US" dirty="0"/>
              <a:t> </a:t>
            </a:r>
            <a:r>
              <a:rPr lang="en-US" dirty="0" err="1"/>
              <a:t>sofre</a:t>
            </a:r>
            <a:r>
              <a:rPr lang="en-US" dirty="0"/>
              <a:t> </a:t>
            </a:r>
            <a:r>
              <a:rPr lang="en-US" dirty="0" err="1"/>
              <a:t>uma</a:t>
            </a:r>
            <a:r>
              <a:rPr lang="en-US" dirty="0"/>
              <a:t> </a:t>
            </a:r>
            <a:r>
              <a:rPr lang="en-US" dirty="0" err="1"/>
              <a:t>atenuação</a:t>
            </a:r>
            <a:r>
              <a:rPr lang="en-US" dirty="0"/>
              <a:t> de 3db </a:t>
            </a:r>
            <a:r>
              <a:rPr lang="en-US" dirty="0" err="1"/>
              <a:t>ou</a:t>
            </a:r>
            <a:r>
              <a:rPr lang="en-US" dirty="0"/>
              <a:t> 1/√2 </a:t>
            </a:r>
            <a:r>
              <a:rPr lang="en-US" dirty="0" err="1"/>
              <a:t>vezes</a:t>
            </a:r>
            <a:endParaRPr lang="en-US" dirty="0"/>
          </a:p>
          <a:p>
            <a:pPr lvl="1"/>
            <a:r>
              <a:rPr lang="el-GR" dirty="0"/>
              <a:t>ω</a:t>
            </a:r>
            <a:r>
              <a:rPr lang="en-US" baseline="-25000" dirty="0"/>
              <a:t>BW </a:t>
            </a:r>
            <a:r>
              <a:rPr lang="en-US" dirty="0"/>
              <a:t>= </a:t>
            </a:r>
            <a:r>
              <a:rPr lang="el-GR" dirty="0"/>
              <a:t>ω</a:t>
            </a:r>
            <a:r>
              <a:rPr lang="en-US" baseline="-25000" dirty="0"/>
              <a:t>n </a:t>
            </a:r>
            <a:r>
              <a:rPr lang="en-US" dirty="0"/>
              <a:t>[(1-2.</a:t>
            </a:r>
            <a:r>
              <a:rPr lang="el-GR" dirty="0"/>
              <a:t>ζ</a:t>
            </a:r>
            <a:r>
              <a:rPr lang="en-US" baseline="30000" dirty="0"/>
              <a:t>2</a:t>
            </a:r>
            <a:r>
              <a:rPr lang="en-US" dirty="0"/>
              <a:t>)+(4</a:t>
            </a:r>
            <a:r>
              <a:rPr lang="el-GR" dirty="0"/>
              <a:t>ζ</a:t>
            </a:r>
            <a:r>
              <a:rPr lang="en-US" baseline="30000" dirty="0"/>
              <a:t>4</a:t>
            </a:r>
            <a:r>
              <a:rPr lang="en-US" dirty="0"/>
              <a:t>-4</a:t>
            </a:r>
            <a:r>
              <a:rPr lang="el-GR" dirty="0"/>
              <a:t>ζ</a:t>
            </a:r>
            <a:r>
              <a:rPr lang="en-US" baseline="30000" dirty="0"/>
              <a:t>2</a:t>
            </a:r>
            <a:r>
              <a:rPr lang="en-US" dirty="0"/>
              <a:t>+2)</a:t>
            </a:r>
            <a:r>
              <a:rPr lang="en-US" baseline="30000" dirty="0"/>
              <a:t>1/2</a:t>
            </a:r>
            <a:r>
              <a:rPr lang="en-US" dirty="0"/>
              <a:t>]</a:t>
            </a:r>
            <a:r>
              <a:rPr lang="en-US" baseline="30000" dirty="0"/>
              <a:t>1/2</a:t>
            </a:r>
            <a:r>
              <a:rPr lang="en-US" dirty="0"/>
              <a:t> </a:t>
            </a:r>
          </a:p>
          <a:p>
            <a:pPr lvl="2"/>
            <a:r>
              <a:rPr lang="en-US" dirty="0"/>
              <a:t>Banda </a:t>
            </a:r>
            <a:r>
              <a:rPr lang="en-US" dirty="0" err="1"/>
              <a:t>passante</a:t>
            </a:r>
            <a:r>
              <a:rPr lang="en-US" dirty="0"/>
              <a:t> </a:t>
            </a:r>
            <a:r>
              <a:rPr lang="en-US" dirty="0" err="1"/>
              <a:t>em</a:t>
            </a:r>
            <a:r>
              <a:rPr lang="en-US" dirty="0"/>
              <a:t> </a:t>
            </a:r>
            <a:r>
              <a:rPr lang="en-US" dirty="0" err="1"/>
              <a:t>função</a:t>
            </a:r>
            <a:r>
              <a:rPr lang="en-US" dirty="0"/>
              <a:t> da </a:t>
            </a:r>
            <a:r>
              <a:rPr lang="en-US" dirty="0" err="1"/>
              <a:t>freqüência</a:t>
            </a:r>
            <a:r>
              <a:rPr lang="en-US" dirty="0"/>
              <a:t> natural e do </a:t>
            </a:r>
            <a:r>
              <a:rPr lang="en-US" dirty="0" err="1"/>
              <a:t>amortecimento</a:t>
            </a:r>
            <a:endParaRPr lang="en-US" dirty="0"/>
          </a:p>
          <a:p>
            <a:pPr lvl="1"/>
            <a:r>
              <a:rPr lang="el-GR" dirty="0"/>
              <a:t>ω</a:t>
            </a:r>
            <a:r>
              <a:rPr lang="en-US" baseline="-25000" dirty="0"/>
              <a:t>BW </a:t>
            </a:r>
            <a:r>
              <a:rPr lang="en-US" dirty="0"/>
              <a:t>= [4/(T</a:t>
            </a:r>
            <a:r>
              <a:rPr lang="en-US" baseline="-25000" dirty="0"/>
              <a:t>s</a:t>
            </a:r>
            <a:r>
              <a:rPr lang="el-GR" dirty="0"/>
              <a:t>ζ</a:t>
            </a:r>
            <a:r>
              <a:rPr lang="en-US" dirty="0"/>
              <a:t>)].[(1-2.</a:t>
            </a:r>
            <a:r>
              <a:rPr lang="el-GR" dirty="0"/>
              <a:t>ζ</a:t>
            </a:r>
            <a:r>
              <a:rPr lang="en-US" baseline="30000" dirty="0"/>
              <a:t>2</a:t>
            </a:r>
            <a:r>
              <a:rPr lang="en-US" dirty="0"/>
              <a:t>)+(4</a:t>
            </a:r>
            <a:r>
              <a:rPr lang="el-GR" dirty="0"/>
              <a:t>ζ</a:t>
            </a:r>
            <a:r>
              <a:rPr lang="en-US" baseline="30000" dirty="0"/>
              <a:t>4</a:t>
            </a:r>
            <a:r>
              <a:rPr lang="en-US" dirty="0"/>
              <a:t>-4</a:t>
            </a:r>
            <a:r>
              <a:rPr lang="el-GR" dirty="0"/>
              <a:t>ζ</a:t>
            </a:r>
            <a:r>
              <a:rPr lang="en-US" baseline="30000" dirty="0"/>
              <a:t>2</a:t>
            </a:r>
            <a:r>
              <a:rPr lang="en-US" dirty="0"/>
              <a:t>+2)</a:t>
            </a:r>
            <a:r>
              <a:rPr lang="en-US" baseline="30000" dirty="0"/>
              <a:t>1/2</a:t>
            </a:r>
            <a:r>
              <a:rPr lang="en-US" dirty="0"/>
              <a:t>]</a:t>
            </a:r>
            <a:r>
              <a:rPr lang="en-US" baseline="30000" dirty="0"/>
              <a:t>1/2</a:t>
            </a:r>
            <a:endParaRPr lang="en-US" dirty="0"/>
          </a:p>
          <a:p>
            <a:pPr lvl="2"/>
            <a:r>
              <a:rPr lang="en-US" dirty="0"/>
              <a:t>Banda </a:t>
            </a:r>
            <a:r>
              <a:rPr lang="en-US" dirty="0" err="1"/>
              <a:t>passante</a:t>
            </a:r>
            <a:r>
              <a:rPr lang="en-US" dirty="0"/>
              <a:t> </a:t>
            </a:r>
            <a:r>
              <a:rPr lang="en-US" dirty="0" err="1"/>
              <a:t>em</a:t>
            </a:r>
            <a:r>
              <a:rPr lang="en-US" dirty="0"/>
              <a:t> </a:t>
            </a:r>
            <a:r>
              <a:rPr lang="en-US" dirty="0" err="1"/>
              <a:t>função</a:t>
            </a:r>
            <a:r>
              <a:rPr lang="en-US" dirty="0"/>
              <a:t> do tempo de </a:t>
            </a:r>
            <a:r>
              <a:rPr lang="en-US" dirty="0" err="1"/>
              <a:t>assentamento</a:t>
            </a:r>
            <a:r>
              <a:rPr lang="en-US" dirty="0"/>
              <a:t> e do </a:t>
            </a:r>
            <a:r>
              <a:rPr lang="en-US" dirty="0" err="1"/>
              <a:t>amortecimento</a:t>
            </a:r>
            <a:endParaRPr lang="en-US" dirty="0"/>
          </a:p>
          <a:p>
            <a:pPr lvl="1"/>
            <a:r>
              <a:rPr lang="en-US" dirty="0"/>
              <a:t> </a:t>
            </a:r>
            <a:r>
              <a:rPr lang="el-GR" dirty="0"/>
              <a:t>ω</a:t>
            </a:r>
            <a:r>
              <a:rPr lang="en-US" baseline="-25000" dirty="0"/>
              <a:t>BW </a:t>
            </a:r>
            <a:r>
              <a:rPr lang="en-US" dirty="0"/>
              <a:t>= [</a:t>
            </a:r>
            <a:r>
              <a:rPr lang="el-GR" dirty="0"/>
              <a:t>π</a:t>
            </a:r>
            <a:r>
              <a:rPr lang="en-US" dirty="0"/>
              <a:t>/(</a:t>
            </a:r>
            <a:r>
              <a:rPr lang="en-US" dirty="0" err="1"/>
              <a:t>T</a:t>
            </a:r>
            <a:r>
              <a:rPr lang="en-US" baseline="-25000" dirty="0" err="1"/>
              <a:t>p</a:t>
            </a:r>
            <a:r>
              <a:rPr lang="en-US" dirty="0"/>
              <a:t>(1-</a:t>
            </a:r>
            <a:r>
              <a:rPr lang="el-GR" dirty="0"/>
              <a:t>ζ</a:t>
            </a:r>
            <a:r>
              <a:rPr lang="en-US" baseline="30000" dirty="0"/>
              <a:t>2</a:t>
            </a:r>
            <a:r>
              <a:rPr lang="en-US" dirty="0"/>
              <a:t>)</a:t>
            </a:r>
            <a:r>
              <a:rPr lang="en-US" baseline="30000" dirty="0"/>
              <a:t>1/2</a:t>
            </a:r>
            <a:r>
              <a:rPr lang="en-US" dirty="0"/>
              <a:t>].[(1-2.</a:t>
            </a:r>
            <a:r>
              <a:rPr lang="el-GR" dirty="0"/>
              <a:t>ζ</a:t>
            </a:r>
            <a:r>
              <a:rPr lang="en-US" baseline="30000" dirty="0"/>
              <a:t>2</a:t>
            </a:r>
            <a:r>
              <a:rPr lang="en-US" dirty="0"/>
              <a:t>)+(4</a:t>
            </a:r>
            <a:r>
              <a:rPr lang="el-GR" dirty="0"/>
              <a:t>ζ</a:t>
            </a:r>
            <a:r>
              <a:rPr lang="en-US" baseline="30000" dirty="0"/>
              <a:t>4</a:t>
            </a:r>
            <a:r>
              <a:rPr lang="en-US" dirty="0"/>
              <a:t>-4</a:t>
            </a:r>
            <a:r>
              <a:rPr lang="el-GR" dirty="0"/>
              <a:t>ζ</a:t>
            </a:r>
            <a:r>
              <a:rPr lang="en-US" baseline="30000" dirty="0"/>
              <a:t>2</a:t>
            </a:r>
            <a:r>
              <a:rPr lang="en-US" dirty="0"/>
              <a:t>+2)</a:t>
            </a:r>
            <a:r>
              <a:rPr lang="en-US" baseline="30000" dirty="0"/>
              <a:t>1/2</a:t>
            </a:r>
            <a:r>
              <a:rPr lang="en-US" dirty="0"/>
              <a:t>]</a:t>
            </a:r>
            <a:r>
              <a:rPr lang="en-US" baseline="30000" dirty="0"/>
              <a:t>1/2</a:t>
            </a:r>
            <a:endParaRPr lang="en-US" dirty="0"/>
          </a:p>
          <a:p>
            <a:pPr lvl="2"/>
            <a:r>
              <a:rPr lang="en-US" dirty="0"/>
              <a:t>Banda </a:t>
            </a:r>
            <a:r>
              <a:rPr lang="en-US" dirty="0" err="1"/>
              <a:t>passante</a:t>
            </a:r>
            <a:r>
              <a:rPr lang="en-US" dirty="0"/>
              <a:t> </a:t>
            </a:r>
            <a:r>
              <a:rPr lang="en-US" dirty="0" err="1"/>
              <a:t>em</a:t>
            </a:r>
            <a:r>
              <a:rPr lang="en-US" dirty="0"/>
              <a:t> </a:t>
            </a:r>
            <a:r>
              <a:rPr lang="en-US" dirty="0" err="1"/>
              <a:t>função</a:t>
            </a:r>
            <a:r>
              <a:rPr lang="en-US" dirty="0"/>
              <a:t> do tempo de </a:t>
            </a:r>
            <a:r>
              <a:rPr lang="en-US" dirty="0" err="1"/>
              <a:t>pico</a:t>
            </a:r>
            <a:r>
              <a:rPr lang="en-US" dirty="0"/>
              <a:t> e do </a:t>
            </a:r>
            <a:r>
              <a:rPr lang="en-US" dirty="0" err="1"/>
              <a:t>amortecimento</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ítulo 1"/>
          <p:cNvSpPr>
            <a:spLocks noGrp="1"/>
          </p:cNvSpPr>
          <p:nvPr>
            <p:ph type="title"/>
          </p:nvPr>
        </p:nvSpPr>
        <p:spPr/>
        <p:txBody>
          <a:bodyPr/>
          <a:lstStyle/>
          <a:p>
            <a:r>
              <a:rPr lang="en-US"/>
              <a:t>Calculo da Banda Passante(via Maxima)</a:t>
            </a:r>
            <a:endParaRPr lang="pt-BR"/>
          </a:p>
        </p:txBody>
      </p:sp>
      <p:sp>
        <p:nvSpPr>
          <p:cNvPr id="98308" name="Espaço Reservado para Conteúdo 2"/>
          <p:cNvSpPr>
            <a:spLocks noGrp="1"/>
          </p:cNvSpPr>
          <p:nvPr>
            <p:ph idx="1"/>
          </p:nvPr>
        </p:nvSpPr>
        <p:spPr/>
        <p:txBody>
          <a:bodyPr/>
          <a:lstStyle/>
          <a:p>
            <a:r>
              <a:rPr lang="en-US"/>
              <a:t>T(s)=</a:t>
            </a:r>
            <a:r>
              <a:rPr lang="el-GR"/>
              <a:t>ω</a:t>
            </a:r>
            <a:r>
              <a:rPr lang="en-US" baseline="-25000"/>
              <a:t>n</a:t>
            </a:r>
            <a:r>
              <a:rPr lang="en-US" baseline="30000"/>
              <a:t>2</a:t>
            </a:r>
            <a:r>
              <a:rPr lang="en-US"/>
              <a:t>/(s</a:t>
            </a:r>
            <a:r>
              <a:rPr lang="en-US" baseline="30000"/>
              <a:t>2</a:t>
            </a:r>
            <a:r>
              <a:rPr lang="en-US"/>
              <a:t>+2</a:t>
            </a:r>
            <a:r>
              <a:rPr lang="el-GR"/>
              <a:t>ζω</a:t>
            </a:r>
            <a:r>
              <a:rPr lang="en-US" baseline="-25000"/>
              <a:t>n</a:t>
            </a:r>
            <a:r>
              <a:rPr lang="en-US"/>
              <a:t>s+</a:t>
            </a:r>
            <a:r>
              <a:rPr lang="el-GR"/>
              <a:t>ω</a:t>
            </a:r>
            <a:r>
              <a:rPr lang="en-US" baseline="-25000"/>
              <a:t>n</a:t>
            </a:r>
            <a:r>
              <a:rPr lang="en-US" baseline="30000"/>
              <a:t>2</a:t>
            </a:r>
            <a:r>
              <a:rPr lang="en-US"/>
              <a:t>)</a:t>
            </a:r>
          </a:p>
          <a:p>
            <a:r>
              <a:rPr lang="en-US"/>
              <a:t>Modulo de T(s=</a:t>
            </a:r>
            <a:r>
              <a:rPr lang="el-GR"/>
              <a:t>ω</a:t>
            </a:r>
            <a:r>
              <a:rPr lang="en-US"/>
              <a:t>j) em </a:t>
            </a:r>
            <a:r>
              <a:rPr lang="el-GR"/>
              <a:t>ω</a:t>
            </a:r>
            <a:r>
              <a:rPr lang="en-US"/>
              <a:t>=0 -&gt; 1</a:t>
            </a:r>
          </a:p>
          <a:p>
            <a:r>
              <a:rPr lang="en-US"/>
              <a:t>Banda Passante : </a:t>
            </a:r>
            <a:r>
              <a:rPr lang="el-GR"/>
              <a:t>ω</a:t>
            </a:r>
            <a:r>
              <a:rPr lang="en-US"/>
              <a:t> para  T(s=</a:t>
            </a:r>
            <a:r>
              <a:rPr lang="el-GR"/>
              <a:t>ω</a:t>
            </a:r>
            <a:r>
              <a:rPr lang="en-US"/>
              <a:t>j)=(1/√2).T(0)</a:t>
            </a:r>
          </a:p>
          <a:p>
            <a:pPr lvl="1"/>
            <a:r>
              <a:rPr lang="en-US"/>
              <a:t>Isto é </a:t>
            </a:r>
            <a:r>
              <a:rPr lang="el-GR"/>
              <a:t>ω</a:t>
            </a:r>
            <a:r>
              <a:rPr lang="en-US"/>
              <a:t> para M = |T(s=</a:t>
            </a:r>
            <a:r>
              <a:rPr lang="el-GR"/>
              <a:t> ω</a:t>
            </a:r>
            <a:r>
              <a:rPr lang="en-US"/>
              <a:t>j)| = (1/√2)</a:t>
            </a:r>
          </a:p>
          <a:p>
            <a:pPr lvl="1"/>
            <a:r>
              <a:rPr lang="en-US"/>
              <a:t>Faça : </a:t>
            </a:r>
          </a:p>
          <a:p>
            <a:pPr lvl="2"/>
            <a:r>
              <a:rPr lang="en-US"/>
              <a:t>s:%i*w; ts : Wn^2/(s^2+2*Ep*Wn*s+Wn^2);</a:t>
            </a:r>
          </a:p>
          <a:p>
            <a:pPr lvl="2"/>
            <a:r>
              <a:rPr lang="en-US"/>
              <a:t>M : abs(ts); solve(M=1/sqrt(2),w)</a:t>
            </a:r>
          </a:p>
          <a:p>
            <a:pPr lvl="2"/>
            <a:r>
              <a:rPr lang="en-US"/>
              <a:t>w=sqrt(sqrt(2)*sqrt(2*Ep^4-2*Ep^2+1)-2*Ep^2+1)*Wn</a:t>
            </a:r>
          </a:p>
          <a:p>
            <a:pPr lvl="2"/>
            <a:r>
              <a:rPr lang="en-US"/>
              <a:t>w= √[√(4Ep</a:t>
            </a:r>
            <a:r>
              <a:rPr lang="en-US" baseline="30000"/>
              <a:t>4</a:t>
            </a:r>
            <a:r>
              <a:rPr lang="en-US"/>
              <a:t>-4Ep</a:t>
            </a:r>
            <a:r>
              <a:rPr lang="en-US" baseline="30000"/>
              <a:t>2</a:t>
            </a:r>
            <a:r>
              <a:rPr lang="en-US"/>
              <a:t>+2)+1-2Ep</a:t>
            </a:r>
            <a:r>
              <a:rPr lang="en-US" baseline="30000"/>
              <a:t>2</a:t>
            </a:r>
            <a:r>
              <a:rPr lang="en-US"/>
              <a:t>]</a:t>
            </a:r>
            <a:r>
              <a:rPr lang="el-GR"/>
              <a:t>ω</a:t>
            </a:r>
            <a:r>
              <a:rPr lang="en-US" baseline="-25000"/>
              <a:t>n</a:t>
            </a:r>
            <a:endParaRPr lang="pt-BR"/>
          </a:p>
          <a:p>
            <a:pPr lvl="2"/>
            <a:endParaRPr lang="pt-BR"/>
          </a:p>
        </p:txBody>
      </p:sp>
      <p:graphicFrame>
        <p:nvGraphicFramePr>
          <p:cNvPr id="98306" name="Object 2"/>
          <p:cNvGraphicFramePr>
            <a:graphicFrameLocks noChangeAspect="1"/>
          </p:cNvGraphicFramePr>
          <p:nvPr/>
        </p:nvGraphicFramePr>
        <p:xfrm>
          <a:off x="4895850" y="3319463"/>
          <a:ext cx="114300" cy="215900"/>
        </p:xfrm>
        <a:graphic>
          <a:graphicData uri="http://schemas.openxmlformats.org/presentationml/2006/ole">
            <mc:AlternateContent xmlns:mc="http://schemas.openxmlformats.org/markup-compatibility/2006">
              <mc:Choice xmlns:v="urn:schemas-microsoft-com:vml" Requires="v">
                <p:oleObj name="Equação" r:id="rId2" imgW="114120" imgH="215640" progId="Equation.3">
                  <p:embed/>
                </p:oleObj>
              </mc:Choice>
              <mc:Fallback>
                <p:oleObj name="Equação" r:id="rId2" imgW="114120" imgH="215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850" y="3319463"/>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7" name="Título 1"/>
          <p:cNvSpPr>
            <a:spLocks noGrp="1"/>
          </p:cNvSpPr>
          <p:nvPr>
            <p:ph type="title"/>
          </p:nvPr>
        </p:nvSpPr>
        <p:spPr/>
        <p:txBody>
          <a:bodyPr/>
          <a:lstStyle/>
          <a:p>
            <a:r>
              <a:rPr lang="en-US"/>
              <a:t>Relação entre Respostas de Freqüência a Malha Aberta e a Malha Fechada</a:t>
            </a:r>
            <a:endParaRPr lang="pt-BR"/>
          </a:p>
        </p:txBody>
      </p:sp>
      <p:sp>
        <p:nvSpPr>
          <p:cNvPr id="99338" name="Espaço Reservado para Conteúdo 2"/>
          <p:cNvSpPr>
            <a:spLocks noGrp="1"/>
          </p:cNvSpPr>
          <p:nvPr>
            <p:ph idx="1"/>
          </p:nvPr>
        </p:nvSpPr>
        <p:spPr/>
        <p:txBody>
          <a:bodyPr/>
          <a:lstStyle/>
          <a:p>
            <a:r>
              <a:rPr lang="en-US"/>
              <a:t>Circulos de Ganho Constante ou M constantes</a:t>
            </a:r>
            <a:endParaRPr lang="pt-BR"/>
          </a:p>
          <a:p>
            <a:endParaRPr lang="en-US"/>
          </a:p>
        </p:txBody>
      </p:sp>
      <p:graphicFrame>
        <p:nvGraphicFramePr>
          <p:cNvPr id="4" name="Object 2"/>
          <p:cNvGraphicFramePr>
            <a:graphicFrameLocks noChangeAspect="1"/>
          </p:cNvGraphicFramePr>
          <p:nvPr/>
        </p:nvGraphicFramePr>
        <p:xfrm>
          <a:off x="238125" y="1857375"/>
          <a:ext cx="2295525" cy="996950"/>
        </p:xfrm>
        <a:graphic>
          <a:graphicData uri="http://schemas.openxmlformats.org/presentationml/2006/ole">
            <mc:AlternateContent xmlns:mc="http://schemas.openxmlformats.org/markup-compatibility/2006">
              <mc:Choice xmlns:v="urn:schemas-microsoft-com:vml" Requires="v">
                <p:oleObj name="Equação" r:id="rId2" imgW="965160" imgH="419040" progId="Equation.3">
                  <p:embed/>
                </p:oleObj>
              </mc:Choice>
              <mc:Fallback>
                <p:oleObj name="Equação" r:id="rId2" imgW="96516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857375"/>
                        <a:ext cx="2295525"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27" name="Object 3"/>
          <p:cNvGraphicFramePr>
            <a:graphicFrameLocks noChangeAspect="1"/>
          </p:cNvGraphicFramePr>
          <p:nvPr/>
        </p:nvGraphicFramePr>
        <p:xfrm>
          <a:off x="238131" y="3197225"/>
          <a:ext cx="2870200" cy="996950"/>
        </p:xfrm>
        <a:graphic>
          <a:graphicData uri="http://schemas.openxmlformats.org/presentationml/2006/ole">
            <mc:AlternateContent xmlns:mc="http://schemas.openxmlformats.org/markup-compatibility/2006">
              <mc:Choice xmlns:v="urn:schemas-microsoft-com:vml" Requires="v">
                <p:oleObj name="Equação" r:id="rId4" imgW="1206360" imgH="419040" progId="Equation.3">
                  <p:embed/>
                </p:oleObj>
              </mc:Choice>
              <mc:Fallback>
                <p:oleObj name="Equação" r:id="rId4" imgW="120636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31" y="3197225"/>
                        <a:ext cx="2870200"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28" name="Object 4"/>
          <p:cNvGraphicFramePr>
            <a:graphicFrameLocks noChangeAspect="1"/>
          </p:cNvGraphicFramePr>
          <p:nvPr/>
        </p:nvGraphicFramePr>
        <p:xfrm>
          <a:off x="238135" y="4535488"/>
          <a:ext cx="3444875" cy="482600"/>
        </p:xfrm>
        <a:graphic>
          <a:graphicData uri="http://schemas.openxmlformats.org/presentationml/2006/ole">
            <mc:AlternateContent xmlns:mc="http://schemas.openxmlformats.org/markup-compatibility/2006">
              <mc:Choice xmlns:v="urn:schemas-microsoft-com:vml" Requires="v">
                <p:oleObj name="Equação" r:id="rId6" imgW="1447560" imgH="203040" progId="Equation.3">
                  <p:embed/>
                </p:oleObj>
              </mc:Choice>
              <mc:Fallback>
                <p:oleObj name="Equação" r:id="rId6" imgW="144756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135" y="4535488"/>
                        <a:ext cx="344487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29" name="Object 5"/>
          <p:cNvGraphicFramePr>
            <a:graphicFrameLocks noChangeAspect="1"/>
          </p:cNvGraphicFramePr>
          <p:nvPr/>
        </p:nvGraphicFramePr>
        <p:xfrm>
          <a:off x="238130" y="5360988"/>
          <a:ext cx="4110038" cy="996950"/>
        </p:xfrm>
        <a:graphic>
          <a:graphicData uri="http://schemas.openxmlformats.org/presentationml/2006/ole">
            <mc:AlternateContent xmlns:mc="http://schemas.openxmlformats.org/markup-compatibility/2006">
              <mc:Choice xmlns:v="urn:schemas-microsoft-com:vml" Requires="v">
                <p:oleObj name="Equação" r:id="rId8" imgW="1726920" imgH="419040" progId="Equation.3">
                  <p:embed/>
                </p:oleObj>
              </mc:Choice>
              <mc:Fallback>
                <p:oleObj name="Equação" r:id="rId8" imgW="172692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130" y="5360988"/>
                        <a:ext cx="4110038"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30" name="Object 6"/>
          <p:cNvGraphicFramePr>
            <a:graphicFrameLocks noChangeAspect="1"/>
          </p:cNvGraphicFramePr>
          <p:nvPr/>
        </p:nvGraphicFramePr>
        <p:xfrm>
          <a:off x="4400558" y="1830401"/>
          <a:ext cx="5410200" cy="1057275"/>
        </p:xfrm>
        <a:graphic>
          <a:graphicData uri="http://schemas.openxmlformats.org/presentationml/2006/ole">
            <mc:AlternateContent xmlns:mc="http://schemas.openxmlformats.org/markup-compatibility/2006">
              <mc:Choice xmlns:v="urn:schemas-microsoft-com:vml" Requires="v">
                <p:oleObj name="Equação" r:id="rId10" imgW="2273040" imgH="444240" progId="Equation.3">
                  <p:embed/>
                </p:oleObj>
              </mc:Choice>
              <mc:Fallback>
                <p:oleObj name="Equação" r:id="rId10" imgW="2273040" imgH="444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00558" y="1830401"/>
                        <a:ext cx="541020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31" name="Object 7"/>
          <p:cNvGraphicFramePr>
            <a:graphicFrameLocks noChangeAspect="1"/>
          </p:cNvGraphicFramePr>
          <p:nvPr/>
        </p:nvGraphicFramePr>
        <p:xfrm>
          <a:off x="4524385" y="3143250"/>
          <a:ext cx="5167313" cy="482600"/>
        </p:xfrm>
        <a:graphic>
          <a:graphicData uri="http://schemas.openxmlformats.org/presentationml/2006/ole">
            <mc:AlternateContent xmlns:mc="http://schemas.openxmlformats.org/markup-compatibility/2006">
              <mc:Choice xmlns:v="urn:schemas-microsoft-com:vml" Requires="v">
                <p:oleObj name="Equação" r:id="rId12" imgW="2171520" imgH="203040" progId="Equation.3">
                  <p:embed/>
                </p:oleObj>
              </mc:Choice>
              <mc:Fallback>
                <p:oleObj name="Equação" r:id="rId12" imgW="2171520" imgH="203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24385" y="3143250"/>
                        <a:ext cx="516731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0056" name="Object 8"/>
          <p:cNvGraphicFramePr>
            <a:graphicFrameLocks noChangeAspect="1"/>
          </p:cNvGraphicFramePr>
          <p:nvPr/>
        </p:nvGraphicFramePr>
        <p:xfrm>
          <a:off x="4826010" y="3643313"/>
          <a:ext cx="4562475" cy="1236662"/>
        </p:xfrm>
        <a:graphic>
          <a:graphicData uri="http://schemas.openxmlformats.org/presentationml/2006/ole">
            <mc:AlternateContent xmlns:mc="http://schemas.openxmlformats.org/markup-compatibility/2006">
              <mc:Choice xmlns:v="urn:schemas-microsoft-com:vml" Requires="v">
                <p:oleObj name="Equação" r:id="rId14" imgW="1917360" imgH="520560" progId="Equation.3">
                  <p:embed/>
                </p:oleObj>
              </mc:Choice>
              <mc:Fallback>
                <p:oleObj name="Equação" r:id="rId14" imgW="1917360" imgH="5205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6010" y="3643313"/>
                        <a:ext cx="4562475" cy="1236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69027"/>
                                        </p:tgtEl>
                                        <p:attrNameLst>
                                          <p:attrName>style.visibility</p:attrName>
                                        </p:attrNameLst>
                                      </p:cBhvr>
                                      <p:to>
                                        <p:strVal val="visible"/>
                                      </p:to>
                                    </p:set>
                                    <p:animEffect transition="in" filter="box(in)">
                                      <p:cBhvr>
                                        <p:cTn id="12" dur="500"/>
                                        <p:tgtEl>
                                          <p:spTgt spid="76902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69028"/>
                                        </p:tgtEl>
                                        <p:attrNameLst>
                                          <p:attrName>style.visibility</p:attrName>
                                        </p:attrNameLst>
                                      </p:cBhvr>
                                      <p:to>
                                        <p:strVal val="visible"/>
                                      </p:to>
                                    </p:set>
                                    <p:animEffect transition="in" filter="box(in)">
                                      <p:cBhvr>
                                        <p:cTn id="17" dur="500"/>
                                        <p:tgtEl>
                                          <p:spTgt spid="76902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69029"/>
                                        </p:tgtEl>
                                        <p:attrNameLst>
                                          <p:attrName>style.visibility</p:attrName>
                                        </p:attrNameLst>
                                      </p:cBhvr>
                                      <p:to>
                                        <p:strVal val="visible"/>
                                      </p:to>
                                    </p:set>
                                    <p:animEffect transition="in" filter="box(in)">
                                      <p:cBhvr>
                                        <p:cTn id="22" dur="500"/>
                                        <p:tgtEl>
                                          <p:spTgt spid="76902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69030"/>
                                        </p:tgtEl>
                                        <p:attrNameLst>
                                          <p:attrName>style.visibility</p:attrName>
                                        </p:attrNameLst>
                                      </p:cBhvr>
                                      <p:to>
                                        <p:strVal val="visible"/>
                                      </p:to>
                                    </p:set>
                                    <p:animEffect transition="in" filter="box(in)">
                                      <p:cBhvr>
                                        <p:cTn id="27" dur="500"/>
                                        <p:tgtEl>
                                          <p:spTgt spid="76903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69031"/>
                                        </p:tgtEl>
                                        <p:attrNameLst>
                                          <p:attrName>style.visibility</p:attrName>
                                        </p:attrNameLst>
                                      </p:cBhvr>
                                      <p:to>
                                        <p:strVal val="visible"/>
                                      </p:to>
                                    </p:set>
                                    <p:animEffect transition="in" filter="box(in)">
                                      <p:cBhvr>
                                        <p:cTn id="32" dur="500"/>
                                        <p:tgtEl>
                                          <p:spTgt spid="76903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770056"/>
                                        </p:tgtEl>
                                        <p:attrNameLst>
                                          <p:attrName>style.visibility</p:attrName>
                                        </p:attrNameLst>
                                      </p:cBhvr>
                                      <p:to>
                                        <p:strVal val="visible"/>
                                      </p:to>
                                    </p:set>
                                    <p:animEffect transition="in" filter="box(in)">
                                      <p:cBhvr>
                                        <p:cTn id="37" dur="500"/>
                                        <p:tgtEl>
                                          <p:spTgt spid="77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1" name="Título 1"/>
          <p:cNvSpPr>
            <a:spLocks noGrp="1"/>
          </p:cNvSpPr>
          <p:nvPr>
            <p:ph type="title"/>
          </p:nvPr>
        </p:nvSpPr>
        <p:spPr/>
        <p:txBody>
          <a:bodyPr/>
          <a:lstStyle/>
          <a:p>
            <a:r>
              <a:rPr lang="en-US"/>
              <a:t>Circulos de M constante – derivação da expressão</a:t>
            </a:r>
            <a:endParaRPr lang="pt-BR"/>
          </a:p>
        </p:txBody>
      </p:sp>
      <p:graphicFrame>
        <p:nvGraphicFramePr>
          <p:cNvPr id="619530" name="Espaço Reservado para Conteúdo 4"/>
          <p:cNvGraphicFramePr>
            <a:graphicFrameLocks noGrp="1" noChangeAspect="1"/>
          </p:cNvGraphicFramePr>
          <p:nvPr>
            <p:ph idx="1"/>
          </p:nvPr>
        </p:nvGraphicFramePr>
        <p:xfrm>
          <a:off x="342910" y="1143000"/>
          <a:ext cx="2525713" cy="920750"/>
        </p:xfrm>
        <a:graphic>
          <a:graphicData uri="http://schemas.openxmlformats.org/presentationml/2006/ole">
            <mc:AlternateContent xmlns:mc="http://schemas.openxmlformats.org/markup-compatibility/2006">
              <mc:Choice xmlns:v="urn:schemas-microsoft-com:vml" Requires="v">
                <p:oleObj name="Equação" r:id="rId2" imgW="1218960" imgH="444240" progId="Equation.3">
                  <p:embed/>
                </p:oleObj>
              </mc:Choice>
              <mc:Fallback>
                <p:oleObj name="Equação" r:id="rId2" imgW="1218960" imgH="44424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10" y="1143000"/>
                        <a:ext cx="2525713"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9531" name="Object 11"/>
          <p:cNvGraphicFramePr>
            <a:graphicFrameLocks noChangeAspect="1"/>
          </p:cNvGraphicFramePr>
          <p:nvPr/>
        </p:nvGraphicFramePr>
        <p:xfrm>
          <a:off x="342900" y="2279668"/>
          <a:ext cx="3871914" cy="474663"/>
        </p:xfrm>
        <a:graphic>
          <a:graphicData uri="http://schemas.openxmlformats.org/presentationml/2006/ole">
            <mc:AlternateContent xmlns:mc="http://schemas.openxmlformats.org/markup-compatibility/2006">
              <mc:Choice xmlns:v="urn:schemas-microsoft-com:vml" Requires="v">
                <p:oleObj name="Equação" r:id="rId4" imgW="1866600" imgH="228600" progId="Equation.3">
                  <p:embed/>
                </p:oleObj>
              </mc:Choice>
              <mc:Fallback>
                <p:oleObj name="Equação" r:id="rId4" imgW="1866600" imgH="2286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2279668"/>
                        <a:ext cx="3871914"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9532" name="Object 12"/>
          <p:cNvGraphicFramePr>
            <a:graphicFrameLocks noChangeAspect="1"/>
          </p:cNvGraphicFramePr>
          <p:nvPr/>
        </p:nvGraphicFramePr>
        <p:xfrm>
          <a:off x="342900" y="2970213"/>
          <a:ext cx="4425950" cy="474662"/>
        </p:xfrm>
        <a:graphic>
          <a:graphicData uri="http://schemas.openxmlformats.org/presentationml/2006/ole">
            <mc:AlternateContent xmlns:mc="http://schemas.openxmlformats.org/markup-compatibility/2006">
              <mc:Choice xmlns:v="urn:schemas-microsoft-com:vml" Requires="v">
                <p:oleObj name="Equação" r:id="rId6" imgW="2133360" imgH="228600" progId="Equation.3">
                  <p:embed/>
                </p:oleObj>
              </mc:Choice>
              <mc:Fallback>
                <p:oleObj name="Equação" r:id="rId6" imgW="2133360" imgH="22860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 y="2970213"/>
                        <a:ext cx="4425950"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9533" name="Object 13"/>
          <p:cNvGraphicFramePr>
            <a:graphicFrameLocks noChangeAspect="1"/>
          </p:cNvGraphicFramePr>
          <p:nvPr/>
        </p:nvGraphicFramePr>
        <p:xfrm>
          <a:off x="342900" y="3660776"/>
          <a:ext cx="5110164" cy="474663"/>
        </p:xfrm>
        <a:graphic>
          <a:graphicData uri="http://schemas.openxmlformats.org/presentationml/2006/ole">
            <mc:AlternateContent xmlns:mc="http://schemas.openxmlformats.org/markup-compatibility/2006">
              <mc:Choice xmlns:v="urn:schemas-microsoft-com:vml" Requires="v">
                <p:oleObj name="Equação" r:id="rId8" imgW="2463480" imgH="228600" progId="Equation.3">
                  <p:embed/>
                </p:oleObj>
              </mc:Choice>
              <mc:Fallback>
                <p:oleObj name="Equação" r:id="rId8" imgW="2463480" imgH="228600" progId="Equation.3">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900" y="3660776"/>
                        <a:ext cx="5110164"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9534" name="Object 14"/>
          <p:cNvGraphicFramePr>
            <a:graphicFrameLocks noChangeAspect="1"/>
          </p:cNvGraphicFramePr>
          <p:nvPr/>
        </p:nvGraphicFramePr>
        <p:xfrm>
          <a:off x="381010" y="4351356"/>
          <a:ext cx="5311775" cy="454025"/>
        </p:xfrm>
        <a:graphic>
          <a:graphicData uri="http://schemas.openxmlformats.org/presentationml/2006/ole">
            <mc:AlternateContent xmlns:mc="http://schemas.openxmlformats.org/markup-compatibility/2006">
              <mc:Choice xmlns:v="urn:schemas-microsoft-com:vml" Requires="v">
                <p:oleObj name="Equação" r:id="rId10" imgW="2679480" imgH="228600" progId="Equation.3">
                  <p:embed/>
                </p:oleObj>
              </mc:Choice>
              <mc:Fallback>
                <p:oleObj name="Equação" r:id="rId10" imgW="2679480" imgH="228600" progId="Equation.3">
                  <p:embed/>
                  <p:pic>
                    <p:nvPicPr>
                      <p:cNvPr id="0" name=""/>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10" y="4351356"/>
                        <a:ext cx="5311775"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9535" name="Object 15"/>
          <p:cNvGraphicFramePr>
            <a:graphicFrameLocks noChangeAspect="1"/>
          </p:cNvGraphicFramePr>
          <p:nvPr/>
        </p:nvGraphicFramePr>
        <p:xfrm>
          <a:off x="381010" y="5019693"/>
          <a:ext cx="5059363" cy="454025"/>
        </p:xfrm>
        <a:graphic>
          <a:graphicData uri="http://schemas.openxmlformats.org/presentationml/2006/ole">
            <mc:AlternateContent xmlns:mc="http://schemas.openxmlformats.org/markup-compatibility/2006">
              <mc:Choice xmlns:v="urn:schemas-microsoft-com:vml" Requires="v">
                <p:oleObj name="Equação" r:id="rId12" imgW="2552400" imgH="228600" progId="Equation.3">
                  <p:embed/>
                </p:oleObj>
              </mc:Choice>
              <mc:Fallback>
                <p:oleObj name="Equação" r:id="rId12" imgW="2552400" imgH="228600" progId="Equation.3">
                  <p:embed/>
                  <p:pic>
                    <p:nvPicPr>
                      <p:cNvPr id="0" name=""/>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10" y="5019693"/>
                        <a:ext cx="5059363"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9536" name="Object 16"/>
          <p:cNvGraphicFramePr>
            <a:graphicFrameLocks noChangeAspect="1"/>
          </p:cNvGraphicFramePr>
          <p:nvPr/>
        </p:nvGraphicFramePr>
        <p:xfrm>
          <a:off x="381010" y="5689618"/>
          <a:ext cx="5008563" cy="454025"/>
        </p:xfrm>
        <a:graphic>
          <a:graphicData uri="http://schemas.openxmlformats.org/presentationml/2006/ole">
            <mc:AlternateContent xmlns:mc="http://schemas.openxmlformats.org/markup-compatibility/2006">
              <mc:Choice xmlns:v="urn:schemas-microsoft-com:vml" Requires="v">
                <p:oleObj name="Equação" r:id="rId14" imgW="2527200" imgH="228600" progId="Equation.3">
                  <p:embed/>
                </p:oleObj>
              </mc:Choice>
              <mc:Fallback>
                <p:oleObj name="Equação" r:id="rId14" imgW="2527200" imgH="228600" progId="Equation.3">
                  <p:embed/>
                  <p:pic>
                    <p:nvPicPr>
                      <p:cNvPr id="0" name=""/>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10" y="5689618"/>
                        <a:ext cx="5008563"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9530"/>
                                        </p:tgtEl>
                                        <p:attrNameLst>
                                          <p:attrName>style.visibility</p:attrName>
                                        </p:attrNameLst>
                                      </p:cBhvr>
                                      <p:to>
                                        <p:strVal val="visible"/>
                                      </p:to>
                                    </p:set>
                                    <p:animEffect transition="in" filter="box(in)">
                                      <p:cBhvr>
                                        <p:cTn id="7" dur="500"/>
                                        <p:tgtEl>
                                          <p:spTgt spid="61953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19531"/>
                                        </p:tgtEl>
                                        <p:attrNameLst>
                                          <p:attrName>style.visibility</p:attrName>
                                        </p:attrNameLst>
                                      </p:cBhvr>
                                      <p:to>
                                        <p:strVal val="visible"/>
                                      </p:to>
                                    </p:set>
                                    <p:animEffect transition="in" filter="box(in)">
                                      <p:cBhvr>
                                        <p:cTn id="12" dur="500"/>
                                        <p:tgtEl>
                                          <p:spTgt spid="61953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19532"/>
                                        </p:tgtEl>
                                        <p:attrNameLst>
                                          <p:attrName>style.visibility</p:attrName>
                                        </p:attrNameLst>
                                      </p:cBhvr>
                                      <p:to>
                                        <p:strVal val="visible"/>
                                      </p:to>
                                    </p:set>
                                    <p:animEffect transition="in" filter="box(in)">
                                      <p:cBhvr>
                                        <p:cTn id="17" dur="500"/>
                                        <p:tgtEl>
                                          <p:spTgt spid="61953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19533"/>
                                        </p:tgtEl>
                                        <p:attrNameLst>
                                          <p:attrName>style.visibility</p:attrName>
                                        </p:attrNameLst>
                                      </p:cBhvr>
                                      <p:to>
                                        <p:strVal val="visible"/>
                                      </p:to>
                                    </p:set>
                                    <p:animEffect transition="in" filter="box(in)">
                                      <p:cBhvr>
                                        <p:cTn id="22" dur="500"/>
                                        <p:tgtEl>
                                          <p:spTgt spid="61953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19534"/>
                                        </p:tgtEl>
                                        <p:attrNameLst>
                                          <p:attrName>style.visibility</p:attrName>
                                        </p:attrNameLst>
                                      </p:cBhvr>
                                      <p:to>
                                        <p:strVal val="visible"/>
                                      </p:to>
                                    </p:set>
                                    <p:animEffect transition="in" filter="box(in)">
                                      <p:cBhvr>
                                        <p:cTn id="27" dur="500"/>
                                        <p:tgtEl>
                                          <p:spTgt spid="61953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19535"/>
                                        </p:tgtEl>
                                        <p:attrNameLst>
                                          <p:attrName>style.visibility</p:attrName>
                                        </p:attrNameLst>
                                      </p:cBhvr>
                                      <p:to>
                                        <p:strVal val="visible"/>
                                      </p:to>
                                    </p:set>
                                    <p:animEffect transition="in" filter="box(in)">
                                      <p:cBhvr>
                                        <p:cTn id="32" dur="500"/>
                                        <p:tgtEl>
                                          <p:spTgt spid="61953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619536"/>
                                        </p:tgtEl>
                                        <p:attrNameLst>
                                          <p:attrName>style.visibility</p:attrName>
                                        </p:attrNameLst>
                                      </p:cBhvr>
                                      <p:to>
                                        <p:strVal val="visible"/>
                                      </p:to>
                                    </p:set>
                                    <p:animEffect transition="in" filter="box(in)">
                                      <p:cBhvr>
                                        <p:cTn id="37" dur="500"/>
                                        <p:tgtEl>
                                          <p:spTgt spid="619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4" name="Título 1"/>
          <p:cNvSpPr>
            <a:spLocks noGrp="1"/>
          </p:cNvSpPr>
          <p:nvPr>
            <p:ph type="title"/>
          </p:nvPr>
        </p:nvSpPr>
        <p:spPr/>
        <p:txBody>
          <a:bodyPr/>
          <a:lstStyle/>
          <a:p>
            <a:r>
              <a:rPr lang="en-US"/>
              <a:t>Circulos de M constante – derivação da expressão (cont.)</a:t>
            </a:r>
            <a:endParaRPr lang="pt-BR"/>
          </a:p>
        </p:txBody>
      </p:sp>
      <p:graphicFrame>
        <p:nvGraphicFramePr>
          <p:cNvPr id="619537" name="Object 9"/>
          <p:cNvGraphicFramePr>
            <a:graphicFrameLocks noChangeAspect="1"/>
          </p:cNvGraphicFramePr>
          <p:nvPr/>
        </p:nvGraphicFramePr>
        <p:xfrm>
          <a:off x="452438" y="1143000"/>
          <a:ext cx="5651500" cy="719138"/>
        </p:xfrm>
        <a:graphic>
          <a:graphicData uri="http://schemas.openxmlformats.org/presentationml/2006/ole">
            <mc:AlternateContent xmlns:mc="http://schemas.openxmlformats.org/markup-compatibility/2006">
              <mc:Choice xmlns:v="urn:schemas-microsoft-com:vml" Requires="v">
                <p:oleObj name="Equação" r:id="rId2" imgW="3504960" imgH="444240" progId="Equation.3">
                  <p:embed/>
                </p:oleObj>
              </mc:Choice>
              <mc:Fallback>
                <p:oleObj name="Equação" r:id="rId2" imgW="3504960" imgH="44424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1143000"/>
                        <a:ext cx="5651500"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9538" name="Object 10"/>
          <p:cNvGraphicFramePr>
            <a:graphicFrameLocks noChangeAspect="1"/>
          </p:cNvGraphicFramePr>
          <p:nvPr/>
        </p:nvGraphicFramePr>
        <p:xfrm>
          <a:off x="452448" y="1998663"/>
          <a:ext cx="3214687" cy="717550"/>
        </p:xfrm>
        <a:graphic>
          <a:graphicData uri="http://schemas.openxmlformats.org/presentationml/2006/ole">
            <mc:AlternateContent xmlns:mc="http://schemas.openxmlformats.org/markup-compatibility/2006">
              <mc:Choice xmlns:v="urn:schemas-microsoft-com:vml" Requires="v">
                <p:oleObj name="Equação" r:id="rId4" imgW="1993680" imgH="444240" progId="Equation.3">
                  <p:embed/>
                </p:oleObj>
              </mc:Choice>
              <mc:Fallback>
                <p:oleObj name="Equação" r:id="rId4" imgW="1993680" imgH="44424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48" y="1998663"/>
                        <a:ext cx="3214687"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9539" name="Object 11"/>
          <p:cNvGraphicFramePr>
            <a:graphicFrameLocks noChangeAspect="1"/>
          </p:cNvGraphicFramePr>
          <p:nvPr/>
        </p:nvGraphicFramePr>
        <p:xfrm>
          <a:off x="452438" y="2852756"/>
          <a:ext cx="5835650" cy="822325"/>
        </p:xfrm>
        <a:graphic>
          <a:graphicData uri="http://schemas.openxmlformats.org/presentationml/2006/ole">
            <mc:AlternateContent xmlns:mc="http://schemas.openxmlformats.org/markup-compatibility/2006">
              <mc:Choice xmlns:v="urn:schemas-microsoft-com:vml" Requires="v">
                <p:oleObj name="Equação" r:id="rId6" imgW="3619440" imgH="507960" progId="Equation.3">
                  <p:embed/>
                </p:oleObj>
              </mc:Choice>
              <mc:Fallback>
                <p:oleObj name="Equação" r:id="rId6" imgW="3619440" imgH="50796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438" y="2852756"/>
                        <a:ext cx="5835650"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0556" name="Object 12"/>
          <p:cNvGraphicFramePr>
            <a:graphicFrameLocks noChangeAspect="1"/>
          </p:cNvGraphicFramePr>
          <p:nvPr/>
        </p:nvGraphicFramePr>
        <p:xfrm>
          <a:off x="452438" y="3800488"/>
          <a:ext cx="4933950" cy="822325"/>
        </p:xfrm>
        <a:graphic>
          <a:graphicData uri="http://schemas.openxmlformats.org/presentationml/2006/ole">
            <mc:AlternateContent xmlns:mc="http://schemas.openxmlformats.org/markup-compatibility/2006">
              <mc:Choice xmlns:v="urn:schemas-microsoft-com:vml" Requires="v">
                <p:oleObj name="Equação" r:id="rId8" imgW="3060360" imgH="507960" progId="Equation.3">
                  <p:embed/>
                </p:oleObj>
              </mc:Choice>
              <mc:Fallback>
                <p:oleObj name="Equação" r:id="rId8" imgW="3060360" imgH="507960" progId="Equation.3">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438" y="3800488"/>
                        <a:ext cx="4933950"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0557" name="Object 13"/>
          <p:cNvGraphicFramePr>
            <a:graphicFrameLocks noChangeAspect="1"/>
          </p:cNvGraphicFramePr>
          <p:nvPr/>
        </p:nvGraphicFramePr>
        <p:xfrm>
          <a:off x="452442" y="4746643"/>
          <a:ext cx="4464051" cy="822325"/>
        </p:xfrm>
        <a:graphic>
          <a:graphicData uri="http://schemas.openxmlformats.org/presentationml/2006/ole">
            <mc:AlternateContent xmlns:mc="http://schemas.openxmlformats.org/markup-compatibility/2006">
              <mc:Choice xmlns:v="urn:schemas-microsoft-com:vml" Requires="v">
                <p:oleObj name="Equação" r:id="rId10" imgW="2768400" imgH="507960" progId="Equation.3">
                  <p:embed/>
                </p:oleObj>
              </mc:Choice>
              <mc:Fallback>
                <p:oleObj name="Equação" r:id="rId10" imgW="2768400" imgH="507960" progId="Equation.3">
                  <p:embed/>
                  <p:pic>
                    <p:nvPicPr>
                      <p:cNvPr id="0" name=""/>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2442" y="4746643"/>
                        <a:ext cx="4464051"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0558" name="Object 14"/>
          <p:cNvGraphicFramePr>
            <a:graphicFrameLocks noChangeAspect="1"/>
          </p:cNvGraphicFramePr>
          <p:nvPr/>
        </p:nvGraphicFramePr>
        <p:xfrm>
          <a:off x="452447" y="5694381"/>
          <a:ext cx="3500437" cy="822325"/>
        </p:xfrm>
        <a:graphic>
          <a:graphicData uri="http://schemas.openxmlformats.org/presentationml/2006/ole">
            <mc:AlternateContent xmlns:mc="http://schemas.openxmlformats.org/markup-compatibility/2006">
              <mc:Choice xmlns:v="urn:schemas-microsoft-com:vml" Requires="v">
                <p:oleObj name="Equação" r:id="rId12" imgW="2171520" imgH="507960" progId="Equation.3">
                  <p:embed/>
                </p:oleObj>
              </mc:Choice>
              <mc:Fallback>
                <p:oleObj name="Equação" r:id="rId12" imgW="2171520" imgH="507960" progId="Equation.3">
                  <p:embed/>
                  <p:pic>
                    <p:nvPicPr>
                      <p:cNvPr id="0" name=""/>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2447" y="5694381"/>
                        <a:ext cx="3500437"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9537"/>
                                        </p:tgtEl>
                                        <p:attrNameLst>
                                          <p:attrName>style.visibility</p:attrName>
                                        </p:attrNameLst>
                                      </p:cBhvr>
                                      <p:to>
                                        <p:strVal val="visible"/>
                                      </p:to>
                                    </p:set>
                                    <p:animEffect transition="in" filter="box(in)">
                                      <p:cBhvr>
                                        <p:cTn id="7" dur="500"/>
                                        <p:tgtEl>
                                          <p:spTgt spid="61953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19538"/>
                                        </p:tgtEl>
                                        <p:attrNameLst>
                                          <p:attrName>style.visibility</p:attrName>
                                        </p:attrNameLst>
                                      </p:cBhvr>
                                      <p:to>
                                        <p:strVal val="visible"/>
                                      </p:to>
                                    </p:set>
                                    <p:animEffect transition="in" filter="box(in)">
                                      <p:cBhvr>
                                        <p:cTn id="12" dur="500"/>
                                        <p:tgtEl>
                                          <p:spTgt spid="61953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19539"/>
                                        </p:tgtEl>
                                        <p:attrNameLst>
                                          <p:attrName>style.visibility</p:attrName>
                                        </p:attrNameLst>
                                      </p:cBhvr>
                                      <p:to>
                                        <p:strVal val="visible"/>
                                      </p:to>
                                    </p:set>
                                    <p:animEffect transition="in" filter="box(in)">
                                      <p:cBhvr>
                                        <p:cTn id="17" dur="500"/>
                                        <p:tgtEl>
                                          <p:spTgt spid="61953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20556"/>
                                        </p:tgtEl>
                                        <p:attrNameLst>
                                          <p:attrName>style.visibility</p:attrName>
                                        </p:attrNameLst>
                                      </p:cBhvr>
                                      <p:to>
                                        <p:strVal val="visible"/>
                                      </p:to>
                                    </p:set>
                                    <p:animEffect transition="in" filter="box(in)">
                                      <p:cBhvr>
                                        <p:cTn id="22" dur="500"/>
                                        <p:tgtEl>
                                          <p:spTgt spid="62055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20557"/>
                                        </p:tgtEl>
                                        <p:attrNameLst>
                                          <p:attrName>style.visibility</p:attrName>
                                        </p:attrNameLst>
                                      </p:cBhvr>
                                      <p:to>
                                        <p:strVal val="visible"/>
                                      </p:to>
                                    </p:set>
                                    <p:animEffect transition="in" filter="box(in)">
                                      <p:cBhvr>
                                        <p:cTn id="27" dur="500"/>
                                        <p:tgtEl>
                                          <p:spTgt spid="62055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20558"/>
                                        </p:tgtEl>
                                        <p:attrNameLst>
                                          <p:attrName>style.visibility</p:attrName>
                                        </p:attrNameLst>
                                      </p:cBhvr>
                                      <p:to>
                                        <p:strVal val="visible"/>
                                      </p:to>
                                    </p:set>
                                    <p:animEffect transition="in" filter="box(in)">
                                      <p:cBhvr>
                                        <p:cTn id="32" dur="500"/>
                                        <p:tgtEl>
                                          <p:spTgt spid="620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Título 1"/>
          <p:cNvSpPr>
            <a:spLocks noGrp="1"/>
          </p:cNvSpPr>
          <p:nvPr>
            <p:ph type="title"/>
          </p:nvPr>
        </p:nvSpPr>
        <p:spPr/>
        <p:txBody>
          <a:bodyPr/>
          <a:lstStyle/>
          <a:p>
            <a:r>
              <a:rPr lang="en-US"/>
              <a:t>Relação entre Respostas de Freqüência a Malha Aberta e a Malha Fechada</a:t>
            </a:r>
            <a:endParaRPr lang="pt-BR"/>
          </a:p>
        </p:txBody>
      </p:sp>
      <p:sp>
        <p:nvSpPr>
          <p:cNvPr id="3" name="Espaço Reservado para Conteúdo 2"/>
          <p:cNvSpPr>
            <a:spLocks noGrp="1"/>
          </p:cNvSpPr>
          <p:nvPr>
            <p:ph idx="1"/>
          </p:nvPr>
        </p:nvSpPr>
        <p:spPr/>
        <p:txBody>
          <a:bodyPr/>
          <a:lstStyle/>
          <a:p>
            <a:r>
              <a:rPr lang="en-US"/>
              <a:t>Circulos de Ganho Constante ou M constantes</a:t>
            </a:r>
          </a:p>
          <a:p>
            <a:endParaRPr lang="en-US"/>
          </a:p>
          <a:p>
            <a:endParaRPr lang="en-US"/>
          </a:p>
          <a:p>
            <a:endParaRPr lang="en-US"/>
          </a:p>
          <a:p>
            <a:r>
              <a:rPr lang="en-US"/>
              <a:t>Equação de um círculo de raio  </a:t>
            </a:r>
          </a:p>
          <a:p>
            <a:endParaRPr lang="en-US"/>
          </a:p>
          <a:p>
            <a:r>
              <a:rPr lang="en-US"/>
              <a:t>E centro em</a:t>
            </a:r>
          </a:p>
          <a:p>
            <a:endParaRPr lang="en-US"/>
          </a:p>
          <a:p>
            <a:r>
              <a:rPr lang="en-US"/>
              <a:t>Onde </a:t>
            </a:r>
            <a:r>
              <a:rPr lang="en-US" i="1"/>
              <a:t>M </a:t>
            </a:r>
            <a:r>
              <a:rPr lang="en-US"/>
              <a:t>é um ganho constante em frequência </a:t>
            </a:r>
            <a:endParaRPr lang="pt-BR"/>
          </a:p>
          <a:p>
            <a:endParaRPr lang="en-US"/>
          </a:p>
        </p:txBody>
      </p:sp>
      <p:graphicFrame>
        <p:nvGraphicFramePr>
          <p:cNvPr id="769034" name="Object 10"/>
          <p:cNvGraphicFramePr>
            <a:graphicFrameLocks noChangeAspect="1"/>
          </p:cNvGraphicFramePr>
          <p:nvPr/>
        </p:nvGraphicFramePr>
        <p:xfrm>
          <a:off x="2595573" y="1835160"/>
          <a:ext cx="4562475" cy="1236663"/>
        </p:xfrm>
        <a:graphic>
          <a:graphicData uri="http://schemas.openxmlformats.org/presentationml/2006/ole">
            <mc:AlternateContent xmlns:mc="http://schemas.openxmlformats.org/markup-compatibility/2006">
              <mc:Choice xmlns:v="urn:schemas-microsoft-com:vml" Requires="v">
                <p:oleObj name="Equação" r:id="rId2" imgW="1917360" imgH="520560" progId="Equation.3">
                  <p:embed/>
                </p:oleObj>
              </mc:Choice>
              <mc:Fallback>
                <p:oleObj name="Equação" r:id="rId2" imgW="1917360" imgH="5205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73" y="1835160"/>
                        <a:ext cx="4562475" cy="1236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1"/>
          <p:cNvGraphicFramePr>
            <a:graphicFrameLocks noChangeAspect="1"/>
          </p:cNvGraphicFramePr>
          <p:nvPr/>
        </p:nvGraphicFramePr>
        <p:xfrm>
          <a:off x="6238882" y="3357563"/>
          <a:ext cx="1279525" cy="1071562"/>
        </p:xfrm>
        <a:graphic>
          <a:graphicData uri="http://schemas.openxmlformats.org/presentationml/2006/ole">
            <mc:AlternateContent xmlns:mc="http://schemas.openxmlformats.org/markup-compatibility/2006">
              <mc:Choice xmlns:v="urn:schemas-microsoft-com:vml" Requires="v">
                <p:oleObj name="Equação" r:id="rId4" imgW="469800" imgH="393480" progId="Equation.3">
                  <p:embed/>
                </p:oleObj>
              </mc:Choice>
              <mc:Fallback>
                <p:oleObj name="Equação" r:id="rId4" imgW="46980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882" y="3357563"/>
                        <a:ext cx="1279525"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36" name="Object 12"/>
          <p:cNvGraphicFramePr>
            <a:graphicFrameLocks noChangeAspect="1"/>
          </p:cNvGraphicFramePr>
          <p:nvPr/>
        </p:nvGraphicFramePr>
        <p:xfrm>
          <a:off x="2952754" y="4429143"/>
          <a:ext cx="2106613" cy="1357313"/>
        </p:xfrm>
        <a:graphic>
          <a:graphicData uri="http://schemas.openxmlformats.org/presentationml/2006/ole">
            <mc:AlternateContent xmlns:mc="http://schemas.openxmlformats.org/markup-compatibility/2006">
              <mc:Choice xmlns:v="urn:schemas-microsoft-com:vml" Requires="v">
                <p:oleObj name="Equação" r:id="rId6" imgW="749160" imgH="482400" progId="Equation.3">
                  <p:embed/>
                </p:oleObj>
              </mc:Choice>
              <mc:Fallback>
                <p:oleObj name="Equação" r:id="rId6" imgW="74916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2754" y="4429143"/>
                        <a:ext cx="2106613" cy="1357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69034"/>
                                        </p:tgtEl>
                                        <p:attrNameLst>
                                          <p:attrName>style.visibility</p:attrName>
                                        </p:attrNameLst>
                                      </p:cBhvr>
                                      <p:to>
                                        <p:strVal val="visible"/>
                                      </p:to>
                                    </p:set>
                                    <p:animEffect transition="in" filter="box(in)">
                                      <p:cBhvr>
                                        <p:cTn id="12" dur="500"/>
                                        <p:tgtEl>
                                          <p:spTgt spid="76903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ox(i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ox(i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769036"/>
                                        </p:tgtEl>
                                        <p:attrNameLst>
                                          <p:attrName>style.visibility</p:attrName>
                                        </p:attrNameLst>
                                      </p:cBhvr>
                                      <p:to>
                                        <p:strVal val="visible"/>
                                      </p:to>
                                    </p:set>
                                    <p:animEffect transition="in" filter="box(in)">
                                      <p:cBhvr>
                                        <p:cTn id="37" dur="500"/>
                                        <p:tgtEl>
                                          <p:spTgt spid="769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Título 1"/>
          <p:cNvSpPr>
            <a:spLocks noGrp="1"/>
          </p:cNvSpPr>
          <p:nvPr>
            <p:ph type="title"/>
          </p:nvPr>
        </p:nvSpPr>
        <p:spPr/>
        <p:txBody>
          <a:bodyPr/>
          <a:lstStyle/>
          <a:p>
            <a:r>
              <a:rPr lang="en-US"/>
              <a:t>Círculos M constantes</a:t>
            </a:r>
            <a:endParaRPr lang="pt-BR"/>
          </a:p>
        </p:txBody>
      </p:sp>
      <p:pic>
        <p:nvPicPr>
          <p:cNvPr id="782339" name="Picture 1026"/>
          <p:cNvPicPr>
            <a:picLocks noChangeAspect="1" noChangeArrowheads="1"/>
          </p:cNvPicPr>
          <p:nvPr/>
        </p:nvPicPr>
        <p:blipFill>
          <a:blip r:embed="rId2" cstate="print"/>
          <a:srcRect/>
          <a:stretch>
            <a:fillRect/>
          </a:stretch>
        </p:blipFill>
        <p:spPr bwMode="auto">
          <a:xfrm>
            <a:off x="912823" y="952501"/>
            <a:ext cx="7788275" cy="5476875"/>
          </a:xfrm>
          <a:prstGeom prst="rect">
            <a:avLst/>
          </a:prstGeom>
          <a:noFill/>
          <a:ln w="12700">
            <a:noFill/>
            <a:miter lim="800000"/>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r>
              <a:rPr lang="pt-BR"/>
              <a:t>Avaliação e Aprovação</a:t>
            </a:r>
          </a:p>
        </p:txBody>
      </p:sp>
      <p:sp>
        <p:nvSpPr>
          <p:cNvPr id="54275" name="Rectangle 3"/>
          <p:cNvSpPr>
            <a:spLocks noGrp="1" noChangeArrowheads="1"/>
          </p:cNvSpPr>
          <p:nvPr>
            <p:ph idx="1"/>
          </p:nvPr>
        </p:nvSpPr>
        <p:spPr/>
        <p:txBody>
          <a:bodyPr/>
          <a:lstStyle/>
          <a:p>
            <a:pPr eaLnBrk="1" hangingPunct="1"/>
            <a:r>
              <a:rPr lang="pt-BR" dirty="0"/>
              <a:t>MF = 0,40.N1 + 0,45.N2 + 0,15.N3</a:t>
            </a:r>
          </a:p>
          <a:p>
            <a:pPr lvl="1" eaLnBrk="1" hangingPunct="1"/>
            <a:r>
              <a:rPr lang="pt-BR" dirty="0"/>
              <a:t>Notas N1, N2</a:t>
            </a:r>
          </a:p>
          <a:p>
            <a:pPr lvl="2" eaLnBrk="1" hangingPunct="1"/>
            <a:r>
              <a:rPr lang="pt-BR" dirty="0"/>
              <a:t>1 prova teórica individual</a:t>
            </a:r>
          </a:p>
          <a:p>
            <a:pPr lvl="1" eaLnBrk="1" hangingPunct="1"/>
            <a:r>
              <a:rPr lang="pt-BR" dirty="0"/>
              <a:t>Nota N3</a:t>
            </a:r>
          </a:p>
          <a:p>
            <a:pPr lvl="2" eaLnBrk="1" hangingPunct="1"/>
            <a:r>
              <a:rPr lang="en-US" dirty="0" err="1"/>
              <a:t>Exercícios</a:t>
            </a:r>
            <a:r>
              <a:rPr lang="en-US" dirty="0"/>
              <a:t> de </a:t>
            </a:r>
            <a:r>
              <a:rPr lang="en-US" dirty="0" err="1"/>
              <a:t>Laboratório</a:t>
            </a:r>
            <a:endParaRPr lang="pt-BR" dirty="0"/>
          </a:p>
          <a:p>
            <a:pPr lvl="2" eaLnBrk="1" hangingPunct="1"/>
            <a:endParaRPr lang="pt-BR" dirty="0"/>
          </a:p>
          <a:p>
            <a:pPr eaLnBrk="1" hangingPunct="1"/>
            <a:endParaRPr lang="pt-BR" dirty="0"/>
          </a:p>
          <a:p>
            <a:pPr eaLnBrk="1" hangingPunct="1"/>
            <a:r>
              <a:rPr lang="pt-BR" dirty="0"/>
              <a:t>Aprovação : MF &gt;= 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2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Erros</a:t>
            </a:r>
            <a:r>
              <a:rPr lang="en-US" dirty="0"/>
              <a:t> de Estado </a:t>
            </a:r>
            <a:r>
              <a:rPr lang="en-US" dirty="0" err="1"/>
              <a:t>Estacionário</a:t>
            </a:r>
            <a:endParaRPr lang="pt-BR" dirty="0"/>
          </a:p>
        </p:txBody>
      </p:sp>
      <p:sp>
        <p:nvSpPr>
          <p:cNvPr id="3" name="Espaço Reservado para Conteúdo 2"/>
          <p:cNvSpPr>
            <a:spLocks noGrp="1"/>
          </p:cNvSpPr>
          <p:nvPr>
            <p:ph idx="1"/>
          </p:nvPr>
        </p:nvSpPr>
        <p:spPr/>
        <p:txBody>
          <a:bodyPr/>
          <a:lstStyle/>
          <a:p>
            <a:r>
              <a:rPr lang="en-US" dirty="0"/>
              <a:t>E </a:t>
            </a:r>
            <a:r>
              <a:rPr lang="en-US" dirty="0" err="1"/>
              <a:t>por</a:t>
            </a:r>
            <a:r>
              <a:rPr lang="en-US" dirty="0"/>
              <a:t> </a:t>
            </a:r>
            <a:r>
              <a:rPr lang="en-US" dirty="0" err="1"/>
              <a:t>conseguinte</a:t>
            </a:r>
            <a:r>
              <a:rPr lang="en-US" dirty="0"/>
              <a:t> as </a:t>
            </a:r>
            <a:r>
              <a:rPr lang="en-US" dirty="0" err="1"/>
              <a:t>fórmulas</a:t>
            </a:r>
            <a:r>
              <a:rPr lang="en-US" dirty="0"/>
              <a:t> de </a:t>
            </a:r>
            <a:r>
              <a:rPr lang="en-US" dirty="0" err="1"/>
              <a:t>erro</a:t>
            </a:r>
            <a:r>
              <a:rPr lang="en-US" dirty="0"/>
              <a:t> </a:t>
            </a:r>
            <a:r>
              <a:rPr lang="en-US" dirty="0" err="1"/>
              <a:t>são</a:t>
            </a:r>
            <a:r>
              <a:rPr lang="en-US" dirty="0"/>
              <a:t> :</a:t>
            </a:r>
          </a:p>
          <a:p>
            <a:pPr lvl="1"/>
            <a:r>
              <a:rPr lang="en-US" dirty="0"/>
              <a:t>E(z)=R(z)/(1+G(z))</a:t>
            </a:r>
          </a:p>
          <a:p>
            <a:pPr lvl="1"/>
            <a:r>
              <a:rPr lang="en-US" dirty="0" err="1"/>
              <a:t>lim</a:t>
            </a:r>
            <a:r>
              <a:rPr lang="en-US" baseline="-25000" dirty="0" err="1"/>
              <a:t>t</a:t>
            </a:r>
            <a:r>
              <a:rPr lang="en-US" baseline="-25000" dirty="0"/>
              <a:t>-&gt;∞</a:t>
            </a:r>
            <a:r>
              <a:rPr lang="en-US" dirty="0"/>
              <a:t> e(t) = </a:t>
            </a:r>
            <a:r>
              <a:rPr lang="en-US" dirty="0" err="1"/>
              <a:t>lim</a:t>
            </a:r>
            <a:r>
              <a:rPr lang="en-US" baseline="-25000" dirty="0" err="1"/>
              <a:t>z</a:t>
            </a:r>
            <a:r>
              <a:rPr lang="en-US" baseline="-25000" dirty="0"/>
              <a:t>-&gt;1</a:t>
            </a:r>
            <a:r>
              <a:rPr lang="en-US" dirty="0"/>
              <a:t> (1-z</a:t>
            </a:r>
            <a:r>
              <a:rPr lang="en-US" baseline="30000" dirty="0"/>
              <a:t>-1</a:t>
            </a:r>
            <a:r>
              <a:rPr lang="en-US" dirty="0"/>
              <a:t>)E(z)</a:t>
            </a:r>
          </a:p>
          <a:p>
            <a:pPr lvl="1"/>
            <a:r>
              <a:rPr lang="en-US" dirty="0" err="1"/>
              <a:t>Degrau</a:t>
            </a:r>
            <a:r>
              <a:rPr lang="en-US" dirty="0"/>
              <a:t> : </a:t>
            </a:r>
          </a:p>
          <a:p>
            <a:pPr lvl="2"/>
            <a:r>
              <a:rPr lang="en-US" dirty="0"/>
              <a:t>R(z)=z/(z-1)</a:t>
            </a:r>
          </a:p>
          <a:p>
            <a:pPr lvl="2"/>
            <a:r>
              <a:rPr lang="en-US" dirty="0" err="1"/>
              <a:t>lim</a:t>
            </a:r>
            <a:r>
              <a:rPr lang="en-US" baseline="-25000" dirty="0" err="1"/>
              <a:t>t</a:t>
            </a:r>
            <a:r>
              <a:rPr lang="en-US" baseline="-25000" dirty="0"/>
              <a:t>-&gt;∞</a:t>
            </a:r>
            <a:r>
              <a:rPr lang="en-US" dirty="0"/>
              <a:t> e(t) = </a:t>
            </a:r>
            <a:r>
              <a:rPr lang="en-US" dirty="0" err="1"/>
              <a:t>lim</a:t>
            </a:r>
            <a:r>
              <a:rPr lang="en-US" baseline="-25000" dirty="0" err="1"/>
              <a:t>z</a:t>
            </a:r>
            <a:r>
              <a:rPr lang="en-US" baseline="-25000" dirty="0"/>
              <a:t>-&gt;1</a:t>
            </a:r>
            <a:r>
              <a:rPr lang="en-US" dirty="0"/>
              <a:t> 1/(1+G(z))</a:t>
            </a:r>
          </a:p>
          <a:p>
            <a:pPr lvl="2"/>
            <a:r>
              <a:rPr lang="en-US" dirty="0" err="1"/>
              <a:t>Kp</a:t>
            </a:r>
            <a:r>
              <a:rPr lang="en-US" dirty="0"/>
              <a:t> = </a:t>
            </a:r>
            <a:r>
              <a:rPr lang="en-US" dirty="0" err="1"/>
              <a:t>lim</a:t>
            </a:r>
            <a:r>
              <a:rPr lang="en-US" baseline="-25000" dirty="0" err="1"/>
              <a:t>z</a:t>
            </a:r>
            <a:r>
              <a:rPr lang="en-US" baseline="-25000" dirty="0"/>
              <a:t>-&gt;1</a:t>
            </a:r>
            <a:r>
              <a:rPr lang="en-US" dirty="0"/>
              <a:t> G(z)</a:t>
            </a:r>
          </a:p>
          <a:p>
            <a:pPr lvl="1"/>
            <a:r>
              <a:rPr lang="en-US" dirty="0" err="1"/>
              <a:t>Rampa</a:t>
            </a:r>
            <a:r>
              <a:rPr lang="en-US" dirty="0"/>
              <a:t> :</a:t>
            </a:r>
          </a:p>
          <a:p>
            <a:pPr lvl="2"/>
            <a:r>
              <a:rPr lang="en-US" dirty="0"/>
              <a:t>R(z)=</a:t>
            </a:r>
            <a:r>
              <a:rPr lang="en-US" dirty="0" err="1"/>
              <a:t>Tz</a:t>
            </a:r>
            <a:r>
              <a:rPr lang="en-US" dirty="0"/>
              <a:t>/(z-1)</a:t>
            </a:r>
            <a:r>
              <a:rPr lang="en-US" baseline="30000" dirty="0"/>
              <a:t>2</a:t>
            </a:r>
          </a:p>
          <a:p>
            <a:pPr lvl="2"/>
            <a:r>
              <a:rPr lang="en-US" dirty="0" err="1"/>
              <a:t>lim</a:t>
            </a:r>
            <a:r>
              <a:rPr lang="en-US" baseline="-25000" dirty="0" err="1"/>
              <a:t>t</a:t>
            </a:r>
            <a:r>
              <a:rPr lang="en-US" baseline="-25000" dirty="0"/>
              <a:t>-&gt;∞</a:t>
            </a:r>
            <a:r>
              <a:rPr lang="en-US" dirty="0"/>
              <a:t> e(t) = </a:t>
            </a:r>
            <a:r>
              <a:rPr lang="en-US" dirty="0" err="1"/>
              <a:t>lim</a:t>
            </a:r>
            <a:r>
              <a:rPr lang="en-US" baseline="-25000" dirty="0" err="1"/>
              <a:t>z</a:t>
            </a:r>
            <a:r>
              <a:rPr lang="en-US" baseline="-25000" dirty="0"/>
              <a:t>-&gt;1</a:t>
            </a:r>
            <a:r>
              <a:rPr lang="en-US" dirty="0"/>
              <a:t> T/((z-1).G(z))</a:t>
            </a:r>
          </a:p>
          <a:p>
            <a:pPr lvl="2"/>
            <a:r>
              <a:rPr lang="en-US" dirty="0" err="1"/>
              <a:t>Kv</a:t>
            </a:r>
            <a:r>
              <a:rPr lang="en-US" dirty="0"/>
              <a:t> = 1/</a:t>
            </a:r>
            <a:r>
              <a:rPr lang="en-US" dirty="0" err="1"/>
              <a:t>T.lim</a:t>
            </a:r>
            <a:r>
              <a:rPr lang="en-US" baseline="-25000" dirty="0" err="1"/>
              <a:t>z</a:t>
            </a:r>
            <a:r>
              <a:rPr lang="en-US" baseline="-25000" dirty="0"/>
              <a:t>-&gt;1</a:t>
            </a:r>
            <a:r>
              <a:rPr lang="en-US" dirty="0"/>
              <a:t>(z-1)G(z)</a:t>
            </a:r>
            <a:endParaRPr lang="pt-BR"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3" name="Título 1"/>
          <p:cNvSpPr>
            <a:spLocks noGrp="1"/>
          </p:cNvSpPr>
          <p:nvPr>
            <p:ph type="title"/>
          </p:nvPr>
        </p:nvSpPr>
        <p:spPr/>
        <p:txBody>
          <a:bodyPr/>
          <a:lstStyle/>
          <a:p>
            <a:r>
              <a:rPr lang="en-US"/>
              <a:t>Relação entre Respostas de Freqüência a Malha Aberta e a Malha Fechada</a:t>
            </a:r>
            <a:endParaRPr lang="pt-BR"/>
          </a:p>
        </p:txBody>
      </p:sp>
      <p:sp>
        <p:nvSpPr>
          <p:cNvPr id="103434" name="Espaço Reservado para Conteúdo 2"/>
          <p:cNvSpPr>
            <a:spLocks noGrp="1"/>
          </p:cNvSpPr>
          <p:nvPr>
            <p:ph idx="1"/>
          </p:nvPr>
        </p:nvSpPr>
        <p:spPr/>
        <p:txBody>
          <a:bodyPr/>
          <a:lstStyle/>
          <a:p>
            <a:r>
              <a:rPr lang="en-US"/>
              <a:t>Circulos de Fase Constante ou N constantes</a:t>
            </a:r>
            <a:endParaRPr lang="pt-BR"/>
          </a:p>
          <a:p>
            <a:endParaRPr lang="en-US"/>
          </a:p>
        </p:txBody>
      </p:sp>
      <p:graphicFrame>
        <p:nvGraphicFramePr>
          <p:cNvPr id="4" name="Object 2"/>
          <p:cNvGraphicFramePr>
            <a:graphicFrameLocks noChangeAspect="1"/>
          </p:cNvGraphicFramePr>
          <p:nvPr/>
        </p:nvGraphicFramePr>
        <p:xfrm>
          <a:off x="238125" y="1857375"/>
          <a:ext cx="2295525" cy="996950"/>
        </p:xfrm>
        <a:graphic>
          <a:graphicData uri="http://schemas.openxmlformats.org/presentationml/2006/ole">
            <mc:AlternateContent xmlns:mc="http://schemas.openxmlformats.org/markup-compatibility/2006">
              <mc:Choice xmlns:v="urn:schemas-microsoft-com:vml" Requires="v">
                <p:oleObj name="Equação" r:id="rId2" imgW="965160" imgH="419040" progId="Equation.3">
                  <p:embed/>
                </p:oleObj>
              </mc:Choice>
              <mc:Fallback>
                <p:oleObj name="Equação" r:id="rId2" imgW="96516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857375"/>
                        <a:ext cx="2295525"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27" name="Object 3"/>
          <p:cNvGraphicFramePr>
            <a:graphicFrameLocks noChangeAspect="1"/>
          </p:cNvGraphicFramePr>
          <p:nvPr/>
        </p:nvGraphicFramePr>
        <p:xfrm>
          <a:off x="238131" y="3197225"/>
          <a:ext cx="2870200" cy="996950"/>
        </p:xfrm>
        <a:graphic>
          <a:graphicData uri="http://schemas.openxmlformats.org/presentationml/2006/ole">
            <mc:AlternateContent xmlns:mc="http://schemas.openxmlformats.org/markup-compatibility/2006">
              <mc:Choice xmlns:v="urn:schemas-microsoft-com:vml" Requires="v">
                <p:oleObj name="Equação" r:id="rId4" imgW="1206360" imgH="419040" progId="Equation.3">
                  <p:embed/>
                </p:oleObj>
              </mc:Choice>
              <mc:Fallback>
                <p:oleObj name="Equação" r:id="rId4" imgW="120636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31" y="3197225"/>
                        <a:ext cx="2870200"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28" name="Object 4"/>
          <p:cNvGraphicFramePr>
            <a:graphicFrameLocks noChangeAspect="1"/>
          </p:cNvGraphicFramePr>
          <p:nvPr/>
        </p:nvGraphicFramePr>
        <p:xfrm>
          <a:off x="238135" y="4535488"/>
          <a:ext cx="3444875" cy="482600"/>
        </p:xfrm>
        <a:graphic>
          <a:graphicData uri="http://schemas.openxmlformats.org/presentationml/2006/ole">
            <mc:AlternateContent xmlns:mc="http://schemas.openxmlformats.org/markup-compatibility/2006">
              <mc:Choice xmlns:v="urn:schemas-microsoft-com:vml" Requires="v">
                <p:oleObj name="Equação" r:id="rId6" imgW="1447560" imgH="203040" progId="Equation.3">
                  <p:embed/>
                </p:oleObj>
              </mc:Choice>
              <mc:Fallback>
                <p:oleObj name="Equação" r:id="rId6" imgW="144756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135" y="4535488"/>
                        <a:ext cx="344487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29" name="Object 5"/>
          <p:cNvGraphicFramePr>
            <a:graphicFrameLocks noChangeAspect="1"/>
          </p:cNvGraphicFramePr>
          <p:nvPr/>
        </p:nvGraphicFramePr>
        <p:xfrm>
          <a:off x="238130" y="5360988"/>
          <a:ext cx="4110038" cy="996950"/>
        </p:xfrm>
        <a:graphic>
          <a:graphicData uri="http://schemas.openxmlformats.org/presentationml/2006/ole">
            <mc:AlternateContent xmlns:mc="http://schemas.openxmlformats.org/markup-compatibility/2006">
              <mc:Choice xmlns:v="urn:schemas-microsoft-com:vml" Requires="v">
                <p:oleObj name="Equação" r:id="rId8" imgW="1726920" imgH="419040" progId="Equation.3">
                  <p:embed/>
                </p:oleObj>
              </mc:Choice>
              <mc:Fallback>
                <p:oleObj name="Equação" r:id="rId8" imgW="172692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130" y="5360988"/>
                        <a:ext cx="4110038"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30" name="Object 6"/>
          <p:cNvGraphicFramePr>
            <a:graphicFrameLocks noChangeAspect="1"/>
          </p:cNvGraphicFramePr>
          <p:nvPr/>
        </p:nvGraphicFramePr>
        <p:xfrm>
          <a:off x="4989523" y="1860550"/>
          <a:ext cx="4232275" cy="996950"/>
        </p:xfrm>
        <a:graphic>
          <a:graphicData uri="http://schemas.openxmlformats.org/presentationml/2006/ole">
            <mc:AlternateContent xmlns:mc="http://schemas.openxmlformats.org/markup-compatibility/2006">
              <mc:Choice xmlns:v="urn:schemas-microsoft-com:vml" Requires="v">
                <p:oleObj name="Equação" r:id="rId10" imgW="1777680" imgH="419040" progId="Equation.3">
                  <p:embed/>
                </p:oleObj>
              </mc:Choice>
              <mc:Fallback>
                <p:oleObj name="Equação" r:id="rId10" imgW="177768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9523" y="1860550"/>
                        <a:ext cx="4232275"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31" name="Object 7"/>
          <p:cNvGraphicFramePr>
            <a:graphicFrameLocks noChangeAspect="1"/>
          </p:cNvGraphicFramePr>
          <p:nvPr/>
        </p:nvGraphicFramePr>
        <p:xfrm>
          <a:off x="4765675" y="2928938"/>
          <a:ext cx="4684713" cy="995362"/>
        </p:xfrm>
        <a:graphic>
          <a:graphicData uri="http://schemas.openxmlformats.org/presentationml/2006/ole">
            <mc:AlternateContent xmlns:mc="http://schemas.openxmlformats.org/markup-compatibility/2006">
              <mc:Choice xmlns:v="urn:schemas-microsoft-com:vml" Requires="v">
                <p:oleObj name="Equação" r:id="rId12" imgW="1968480" imgH="419040" progId="Equation.3">
                  <p:embed/>
                </p:oleObj>
              </mc:Choice>
              <mc:Fallback>
                <p:oleObj name="Equação" r:id="rId12" imgW="196848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5675" y="2928938"/>
                        <a:ext cx="4684713" cy="995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0056" name="Object 8"/>
          <p:cNvGraphicFramePr>
            <a:graphicFrameLocks noChangeAspect="1"/>
          </p:cNvGraphicFramePr>
          <p:nvPr/>
        </p:nvGraphicFramePr>
        <p:xfrm>
          <a:off x="4781560" y="4143392"/>
          <a:ext cx="4652963" cy="1116013"/>
        </p:xfrm>
        <a:graphic>
          <a:graphicData uri="http://schemas.openxmlformats.org/presentationml/2006/ole">
            <mc:AlternateContent xmlns:mc="http://schemas.openxmlformats.org/markup-compatibility/2006">
              <mc:Choice xmlns:v="urn:schemas-microsoft-com:vml" Requires="v">
                <p:oleObj name="Equação" r:id="rId14" imgW="1955520" imgH="469800" progId="Equation.3">
                  <p:embed/>
                </p:oleObj>
              </mc:Choice>
              <mc:Fallback>
                <p:oleObj name="Equação" r:id="rId14" imgW="1955520" imgH="4698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81560" y="4143392"/>
                        <a:ext cx="4652963" cy="1116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69027"/>
                                        </p:tgtEl>
                                        <p:attrNameLst>
                                          <p:attrName>style.visibility</p:attrName>
                                        </p:attrNameLst>
                                      </p:cBhvr>
                                      <p:to>
                                        <p:strVal val="visible"/>
                                      </p:to>
                                    </p:set>
                                    <p:animEffect transition="in" filter="box(in)">
                                      <p:cBhvr>
                                        <p:cTn id="12" dur="500"/>
                                        <p:tgtEl>
                                          <p:spTgt spid="76902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69028"/>
                                        </p:tgtEl>
                                        <p:attrNameLst>
                                          <p:attrName>style.visibility</p:attrName>
                                        </p:attrNameLst>
                                      </p:cBhvr>
                                      <p:to>
                                        <p:strVal val="visible"/>
                                      </p:to>
                                    </p:set>
                                    <p:animEffect transition="in" filter="box(in)">
                                      <p:cBhvr>
                                        <p:cTn id="17" dur="500"/>
                                        <p:tgtEl>
                                          <p:spTgt spid="76902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69029"/>
                                        </p:tgtEl>
                                        <p:attrNameLst>
                                          <p:attrName>style.visibility</p:attrName>
                                        </p:attrNameLst>
                                      </p:cBhvr>
                                      <p:to>
                                        <p:strVal val="visible"/>
                                      </p:to>
                                    </p:set>
                                    <p:animEffect transition="in" filter="box(in)">
                                      <p:cBhvr>
                                        <p:cTn id="22" dur="500"/>
                                        <p:tgtEl>
                                          <p:spTgt spid="76902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69030"/>
                                        </p:tgtEl>
                                        <p:attrNameLst>
                                          <p:attrName>style.visibility</p:attrName>
                                        </p:attrNameLst>
                                      </p:cBhvr>
                                      <p:to>
                                        <p:strVal val="visible"/>
                                      </p:to>
                                    </p:set>
                                    <p:animEffect transition="in" filter="box(in)">
                                      <p:cBhvr>
                                        <p:cTn id="27" dur="500"/>
                                        <p:tgtEl>
                                          <p:spTgt spid="76903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69031"/>
                                        </p:tgtEl>
                                        <p:attrNameLst>
                                          <p:attrName>style.visibility</p:attrName>
                                        </p:attrNameLst>
                                      </p:cBhvr>
                                      <p:to>
                                        <p:strVal val="visible"/>
                                      </p:to>
                                    </p:set>
                                    <p:animEffect transition="in" filter="box(in)">
                                      <p:cBhvr>
                                        <p:cTn id="32" dur="500"/>
                                        <p:tgtEl>
                                          <p:spTgt spid="76903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770056"/>
                                        </p:tgtEl>
                                        <p:attrNameLst>
                                          <p:attrName>style.visibility</p:attrName>
                                        </p:attrNameLst>
                                      </p:cBhvr>
                                      <p:to>
                                        <p:strVal val="visible"/>
                                      </p:to>
                                    </p:set>
                                    <p:animEffect transition="in" filter="box(in)">
                                      <p:cBhvr>
                                        <p:cTn id="37" dur="500"/>
                                        <p:tgtEl>
                                          <p:spTgt spid="77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Título 1"/>
          <p:cNvSpPr>
            <a:spLocks noGrp="1"/>
          </p:cNvSpPr>
          <p:nvPr>
            <p:ph type="title"/>
          </p:nvPr>
        </p:nvSpPr>
        <p:spPr/>
        <p:txBody>
          <a:bodyPr/>
          <a:lstStyle/>
          <a:p>
            <a:r>
              <a:rPr lang="en-US"/>
              <a:t>Circulos de N constante – derivação da expressão (cont.)</a:t>
            </a:r>
            <a:endParaRPr lang="pt-BR"/>
          </a:p>
        </p:txBody>
      </p:sp>
      <p:sp>
        <p:nvSpPr>
          <p:cNvPr id="9" name="Espaço Reservado para Conteúdo 8"/>
          <p:cNvSpPr>
            <a:spLocks noGrp="1"/>
          </p:cNvSpPr>
          <p:nvPr>
            <p:ph idx="1"/>
          </p:nvPr>
        </p:nvSpPr>
        <p:spPr>
          <a:xfrm>
            <a:off x="271463" y="928672"/>
            <a:ext cx="9410700" cy="5381625"/>
          </a:xfrm>
        </p:spPr>
        <p:txBody>
          <a:bodyPr/>
          <a:lstStyle/>
          <a:p>
            <a:pPr>
              <a:defRPr/>
            </a:pPr>
            <a:r>
              <a:rPr lang="en-US" dirty="0"/>
              <a:t>T(s) = G(s)/[1+G(s)] = (</a:t>
            </a:r>
            <a:r>
              <a:rPr lang="en-US" dirty="0" err="1"/>
              <a:t>P+jQ</a:t>
            </a:r>
            <a:r>
              <a:rPr lang="en-US" dirty="0"/>
              <a:t>)/(1+P+jQ)</a:t>
            </a:r>
          </a:p>
          <a:p>
            <a:pPr lvl="8">
              <a:defRPr/>
            </a:pPr>
            <a:endParaRPr lang="en-US" dirty="0"/>
          </a:p>
          <a:p>
            <a:pPr>
              <a:defRPr/>
            </a:pPr>
            <a:r>
              <a:rPr lang="en-US" dirty="0"/>
              <a:t>Φ = </a:t>
            </a:r>
            <a:r>
              <a:rPr lang="en-US" dirty="0" err="1"/>
              <a:t>atan</a:t>
            </a:r>
            <a:r>
              <a:rPr lang="en-US" dirty="0"/>
              <a:t>[Q/P]-</a:t>
            </a:r>
            <a:r>
              <a:rPr lang="en-US" dirty="0" err="1"/>
              <a:t>atan</a:t>
            </a:r>
            <a:r>
              <a:rPr lang="en-US" dirty="0"/>
              <a:t>[Q/(1+P)]</a:t>
            </a:r>
          </a:p>
          <a:p>
            <a:pPr lvl="8">
              <a:defRPr/>
            </a:pPr>
            <a:endParaRPr lang="en-US" dirty="0"/>
          </a:p>
          <a:p>
            <a:pPr>
              <a:defRPr/>
            </a:pPr>
            <a:r>
              <a:rPr lang="en-US" dirty="0"/>
              <a:t>N = tan Φ</a:t>
            </a:r>
          </a:p>
          <a:p>
            <a:pPr lvl="8">
              <a:defRPr/>
            </a:pPr>
            <a:endParaRPr lang="en-US" dirty="0"/>
          </a:p>
          <a:p>
            <a:pPr>
              <a:defRPr/>
            </a:pPr>
            <a:r>
              <a:rPr lang="en-US" dirty="0"/>
              <a:t>Emir no </a:t>
            </a:r>
            <a:r>
              <a:rPr lang="en-US" dirty="0" err="1"/>
              <a:t>máxima</a:t>
            </a:r>
            <a:r>
              <a:rPr lang="en-US" dirty="0"/>
              <a:t> :</a:t>
            </a:r>
          </a:p>
          <a:p>
            <a:pPr lvl="1">
              <a:defRPr/>
            </a:pPr>
            <a:r>
              <a:rPr lang="en-US" dirty="0"/>
              <a:t>N : tan(</a:t>
            </a:r>
            <a:r>
              <a:rPr lang="en-US" dirty="0" err="1"/>
              <a:t>atan</a:t>
            </a:r>
            <a:r>
              <a:rPr lang="en-US" dirty="0"/>
              <a:t>(Q/P)-</a:t>
            </a:r>
            <a:r>
              <a:rPr lang="en-US" dirty="0" err="1"/>
              <a:t>atan</a:t>
            </a:r>
            <a:r>
              <a:rPr lang="en-US" dirty="0"/>
              <a:t>(Q/(1+P)))</a:t>
            </a:r>
          </a:p>
          <a:p>
            <a:pPr lvl="1">
              <a:defRPr/>
            </a:pPr>
            <a:r>
              <a:rPr lang="en-US" dirty="0" err="1"/>
              <a:t>ratsimp</a:t>
            </a:r>
            <a:r>
              <a:rPr lang="en-US" dirty="0"/>
              <a:t>(</a:t>
            </a:r>
            <a:r>
              <a:rPr lang="en-US" dirty="0" err="1"/>
              <a:t>trigexpand</a:t>
            </a:r>
            <a:r>
              <a:rPr lang="en-US" dirty="0"/>
              <a:t>(N))</a:t>
            </a:r>
          </a:p>
          <a:p>
            <a:pPr lvl="8">
              <a:defRPr/>
            </a:pPr>
            <a:endParaRPr lang="en-US" dirty="0"/>
          </a:p>
          <a:p>
            <a:pPr>
              <a:defRPr/>
            </a:pPr>
            <a:r>
              <a:rPr lang="en-US" dirty="0"/>
              <a:t>N = Q/(P</a:t>
            </a:r>
            <a:r>
              <a:rPr lang="en-US" baseline="30000" dirty="0"/>
              <a:t>2</a:t>
            </a:r>
            <a:r>
              <a:rPr lang="en-US" dirty="0"/>
              <a:t>+P+Q</a:t>
            </a:r>
            <a:r>
              <a:rPr lang="en-US" baseline="30000" dirty="0"/>
              <a:t>2</a:t>
            </a:r>
            <a:r>
              <a:rPr lang="en-US" dirty="0"/>
              <a:t>)</a:t>
            </a:r>
            <a:endParaRPr lang="pt-BR" dirty="0"/>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60" name="Título 1"/>
          <p:cNvSpPr>
            <a:spLocks noGrp="1"/>
          </p:cNvSpPr>
          <p:nvPr>
            <p:ph type="title"/>
          </p:nvPr>
        </p:nvSpPr>
        <p:spPr/>
        <p:txBody>
          <a:bodyPr/>
          <a:lstStyle/>
          <a:p>
            <a:r>
              <a:rPr lang="en-US"/>
              <a:t>Por processo similar ao anterior</a:t>
            </a:r>
            <a:endParaRPr lang="pt-BR"/>
          </a:p>
        </p:txBody>
      </p:sp>
      <p:graphicFrame>
        <p:nvGraphicFramePr>
          <p:cNvPr id="622594" name="Espaço Reservado para Conteúdo 4"/>
          <p:cNvGraphicFramePr>
            <a:graphicFrameLocks noChangeAspect="1"/>
          </p:cNvGraphicFramePr>
          <p:nvPr/>
        </p:nvGraphicFramePr>
        <p:xfrm>
          <a:off x="452441" y="1168418"/>
          <a:ext cx="2211387" cy="868363"/>
        </p:xfrm>
        <a:graphic>
          <a:graphicData uri="http://schemas.openxmlformats.org/presentationml/2006/ole">
            <mc:AlternateContent xmlns:mc="http://schemas.openxmlformats.org/markup-compatibility/2006">
              <mc:Choice xmlns:v="urn:schemas-microsoft-com:vml" Requires="v">
                <p:oleObj name="Equação" r:id="rId2" imgW="1066680" imgH="419040" progId="Equation.3">
                  <p:embed/>
                </p:oleObj>
              </mc:Choice>
              <mc:Fallback>
                <p:oleObj name="Equação" r:id="rId2" imgW="1066680" imgH="41904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41" y="1168418"/>
                        <a:ext cx="2211387" cy="86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2595" name="Object 3"/>
          <p:cNvGraphicFramePr>
            <a:graphicFrameLocks noChangeAspect="1"/>
          </p:cNvGraphicFramePr>
          <p:nvPr/>
        </p:nvGraphicFramePr>
        <p:xfrm>
          <a:off x="452438" y="2176481"/>
          <a:ext cx="2606676" cy="473075"/>
        </p:xfrm>
        <a:graphic>
          <a:graphicData uri="http://schemas.openxmlformats.org/presentationml/2006/ole">
            <mc:AlternateContent xmlns:mc="http://schemas.openxmlformats.org/markup-compatibility/2006">
              <mc:Choice xmlns:v="urn:schemas-microsoft-com:vml" Requires="v">
                <p:oleObj name="Equação" r:id="rId4" imgW="1257120" imgH="228600" progId="Equation.3">
                  <p:embed/>
                </p:oleObj>
              </mc:Choice>
              <mc:Fallback>
                <p:oleObj name="Equação" r:id="rId4" imgW="1257120" imgH="2286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8" y="2176481"/>
                        <a:ext cx="2606676"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2596" name="Object 4"/>
          <p:cNvGraphicFramePr>
            <a:graphicFrameLocks noChangeAspect="1"/>
          </p:cNvGraphicFramePr>
          <p:nvPr/>
        </p:nvGraphicFramePr>
        <p:xfrm>
          <a:off x="452438" y="2790843"/>
          <a:ext cx="2817812" cy="473075"/>
        </p:xfrm>
        <a:graphic>
          <a:graphicData uri="http://schemas.openxmlformats.org/presentationml/2006/ole">
            <mc:AlternateContent xmlns:mc="http://schemas.openxmlformats.org/markup-compatibility/2006">
              <mc:Choice xmlns:v="urn:schemas-microsoft-com:vml" Requires="v">
                <p:oleObj name="Equação" r:id="rId6" imgW="1358640" imgH="228600" progId="Equation.3">
                  <p:embed/>
                </p:oleObj>
              </mc:Choice>
              <mc:Fallback>
                <p:oleObj name="Equação" r:id="rId6" imgW="1358640" imgH="22860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438" y="2790843"/>
                        <a:ext cx="2817812"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2597" name="Object 5"/>
          <p:cNvGraphicFramePr>
            <a:graphicFrameLocks noChangeAspect="1"/>
          </p:cNvGraphicFramePr>
          <p:nvPr/>
        </p:nvGraphicFramePr>
        <p:xfrm>
          <a:off x="452438" y="3403600"/>
          <a:ext cx="3240088" cy="473075"/>
        </p:xfrm>
        <a:graphic>
          <a:graphicData uri="http://schemas.openxmlformats.org/presentationml/2006/ole">
            <mc:AlternateContent xmlns:mc="http://schemas.openxmlformats.org/markup-compatibility/2006">
              <mc:Choice xmlns:v="urn:schemas-microsoft-com:vml" Requires="v">
                <p:oleObj name="Equação" r:id="rId8" imgW="1562040" imgH="228600" progId="Equation.3">
                  <p:embed/>
                </p:oleObj>
              </mc:Choice>
              <mc:Fallback>
                <p:oleObj name="Equação" r:id="rId8" imgW="1562040" imgH="228600" progId="Equation.3">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438" y="3403600"/>
                        <a:ext cx="3240088"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2598" name="Object 6"/>
          <p:cNvGraphicFramePr>
            <a:graphicFrameLocks noChangeAspect="1"/>
          </p:cNvGraphicFramePr>
          <p:nvPr/>
        </p:nvGraphicFramePr>
        <p:xfrm>
          <a:off x="452442" y="4017973"/>
          <a:ext cx="2924175" cy="814387"/>
        </p:xfrm>
        <a:graphic>
          <a:graphicData uri="http://schemas.openxmlformats.org/presentationml/2006/ole">
            <mc:AlternateContent xmlns:mc="http://schemas.openxmlformats.org/markup-compatibility/2006">
              <mc:Choice xmlns:v="urn:schemas-microsoft-com:vml" Requires="v">
                <p:oleObj name="Equação" r:id="rId10" imgW="1409400" imgH="393480" progId="Equation.3">
                  <p:embed/>
                </p:oleObj>
              </mc:Choice>
              <mc:Fallback>
                <p:oleObj name="Equação" r:id="rId10" imgW="1409400" imgH="393480" progId="Equation.3">
                  <p:embed/>
                  <p:pic>
                    <p:nvPicPr>
                      <p:cNvPr id="0" name=""/>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2442" y="4017973"/>
                        <a:ext cx="2924175"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2599" name="Object 7"/>
          <p:cNvGraphicFramePr>
            <a:graphicFrameLocks noChangeAspect="1"/>
          </p:cNvGraphicFramePr>
          <p:nvPr/>
        </p:nvGraphicFramePr>
        <p:xfrm>
          <a:off x="452444" y="4972050"/>
          <a:ext cx="4294187" cy="814388"/>
        </p:xfrm>
        <a:graphic>
          <a:graphicData uri="http://schemas.openxmlformats.org/presentationml/2006/ole">
            <mc:AlternateContent xmlns:mc="http://schemas.openxmlformats.org/markup-compatibility/2006">
              <mc:Choice xmlns:v="urn:schemas-microsoft-com:vml" Requires="v">
                <p:oleObj name="Equação" r:id="rId12" imgW="2070000" imgH="393480" progId="Equation.3">
                  <p:embed/>
                </p:oleObj>
              </mc:Choice>
              <mc:Fallback>
                <p:oleObj name="Equação" r:id="rId12" imgW="2070000" imgH="393480" progId="Equation.3">
                  <p:embed/>
                  <p:pic>
                    <p:nvPicPr>
                      <p:cNvPr id="0" name=""/>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2444" y="4972050"/>
                        <a:ext cx="4294187" cy="814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2600" name="Object 8"/>
          <p:cNvGraphicFramePr>
            <a:graphicFrameLocks noChangeAspect="1"/>
          </p:cNvGraphicFramePr>
          <p:nvPr/>
        </p:nvGraphicFramePr>
        <p:xfrm>
          <a:off x="5095880" y="1071563"/>
          <a:ext cx="3557588" cy="971550"/>
        </p:xfrm>
        <a:graphic>
          <a:graphicData uri="http://schemas.openxmlformats.org/presentationml/2006/ole">
            <mc:AlternateContent xmlns:mc="http://schemas.openxmlformats.org/markup-compatibility/2006">
              <mc:Choice xmlns:v="urn:schemas-microsoft-com:vml" Requires="v">
                <p:oleObj name="Equação" r:id="rId14" imgW="1714320" imgH="469800" progId="Equation.3">
                  <p:embed/>
                </p:oleObj>
              </mc:Choice>
              <mc:Fallback>
                <p:oleObj name="Equação" r:id="rId14" imgW="1714320" imgH="469800" progId="Equation.3">
                  <p:embed/>
                  <p:pic>
                    <p:nvPicPr>
                      <p:cNvPr id="0" name=""/>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95880" y="1071563"/>
                        <a:ext cx="3557588"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2601" name="Object 9"/>
          <p:cNvGraphicFramePr>
            <a:graphicFrameLocks noChangeAspect="1"/>
          </p:cNvGraphicFramePr>
          <p:nvPr/>
        </p:nvGraphicFramePr>
        <p:xfrm>
          <a:off x="5064125" y="2243138"/>
          <a:ext cx="4532314" cy="971550"/>
        </p:xfrm>
        <a:graphic>
          <a:graphicData uri="http://schemas.openxmlformats.org/presentationml/2006/ole">
            <mc:AlternateContent xmlns:mc="http://schemas.openxmlformats.org/markup-compatibility/2006">
              <mc:Choice xmlns:v="urn:schemas-microsoft-com:vml" Requires="v">
                <p:oleObj name="Equação" r:id="rId16" imgW="2184120" imgH="469800" progId="Equation.3">
                  <p:embed/>
                </p:oleObj>
              </mc:Choice>
              <mc:Fallback>
                <p:oleObj name="Equação" r:id="rId16" imgW="2184120" imgH="469800" progId="Equation.3">
                  <p:embed/>
                  <p:pic>
                    <p:nvPicPr>
                      <p:cNvPr id="0" name=""/>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64125" y="2243138"/>
                        <a:ext cx="4532314"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2602" name="Object 10"/>
          <p:cNvGraphicFramePr>
            <a:graphicFrameLocks noChangeAspect="1"/>
          </p:cNvGraphicFramePr>
          <p:nvPr/>
        </p:nvGraphicFramePr>
        <p:xfrm>
          <a:off x="5024448" y="3429000"/>
          <a:ext cx="4321175" cy="971550"/>
        </p:xfrm>
        <a:graphic>
          <a:graphicData uri="http://schemas.openxmlformats.org/presentationml/2006/ole">
            <mc:AlternateContent xmlns:mc="http://schemas.openxmlformats.org/markup-compatibility/2006">
              <mc:Choice xmlns:v="urn:schemas-microsoft-com:vml" Requires="v">
                <p:oleObj name="Equação" r:id="rId18" imgW="2082600" imgH="469800" progId="Equation.3">
                  <p:embed/>
                </p:oleObj>
              </mc:Choice>
              <mc:Fallback>
                <p:oleObj name="Equação" r:id="rId18" imgW="2082600" imgH="469800" progId="Equation.3">
                  <p:embed/>
                  <p:pic>
                    <p:nvPicPr>
                      <p:cNvPr id="0" name=""/>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24448" y="3429000"/>
                        <a:ext cx="4321175"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2603" name="Object 11"/>
          <p:cNvGraphicFramePr>
            <a:graphicFrameLocks noChangeAspect="1"/>
          </p:cNvGraphicFramePr>
          <p:nvPr/>
        </p:nvGraphicFramePr>
        <p:xfrm>
          <a:off x="5095877" y="4672013"/>
          <a:ext cx="4032250" cy="971550"/>
        </p:xfrm>
        <a:graphic>
          <a:graphicData uri="http://schemas.openxmlformats.org/presentationml/2006/ole">
            <mc:AlternateContent xmlns:mc="http://schemas.openxmlformats.org/markup-compatibility/2006">
              <mc:Choice xmlns:v="urn:schemas-microsoft-com:vml" Requires="v">
                <p:oleObj name="Equação" r:id="rId20" imgW="1942920" imgH="469800" progId="Equation.3">
                  <p:embed/>
                </p:oleObj>
              </mc:Choice>
              <mc:Fallback>
                <p:oleObj name="Equação" r:id="rId20" imgW="1942920" imgH="469800" progId="Equation.3">
                  <p:embed/>
                  <p:pic>
                    <p:nvPicPr>
                      <p:cNvPr id="0" name=""/>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95877" y="4672013"/>
                        <a:ext cx="4032250"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22594"/>
                                        </p:tgtEl>
                                        <p:attrNameLst>
                                          <p:attrName>style.visibility</p:attrName>
                                        </p:attrNameLst>
                                      </p:cBhvr>
                                      <p:to>
                                        <p:strVal val="visible"/>
                                      </p:to>
                                    </p:set>
                                    <p:animEffect transition="in" filter="box(in)">
                                      <p:cBhvr>
                                        <p:cTn id="7" dur="500"/>
                                        <p:tgtEl>
                                          <p:spTgt spid="6225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22595"/>
                                        </p:tgtEl>
                                        <p:attrNameLst>
                                          <p:attrName>style.visibility</p:attrName>
                                        </p:attrNameLst>
                                      </p:cBhvr>
                                      <p:to>
                                        <p:strVal val="visible"/>
                                      </p:to>
                                    </p:set>
                                    <p:animEffect transition="in" filter="box(in)">
                                      <p:cBhvr>
                                        <p:cTn id="12" dur="500"/>
                                        <p:tgtEl>
                                          <p:spTgt spid="62259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22596"/>
                                        </p:tgtEl>
                                        <p:attrNameLst>
                                          <p:attrName>style.visibility</p:attrName>
                                        </p:attrNameLst>
                                      </p:cBhvr>
                                      <p:to>
                                        <p:strVal val="visible"/>
                                      </p:to>
                                    </p:set>
                                    <p:animEffect transition="in" filter="box(in)">
                                      <p:cBhvr>
                                        <p:cTn id="17" dur="500"/>
                                        <p:tgtEl>
                                          <p:spTgt spid="62259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22597"/>
                                        </p:tgtEl>
                                        <p:attrNameLst>
                                          <p:attrName>style.visibility</p:attrName>
                                        </p:attrNameLst>
                                      </p:cBhvr>
                                      <p:to>
                                        <p:strVal val="visible"/>
                                      </p:to>
                                    </p:set>
                                    <p:animEffect transition="in" filter="box(in)">
                                      <p:cBhvr>
                                        <p:cTn id="22" dur="500"/>
                                        <p:tgtEl>
                                          <p:spTgt spid="62259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22598"/>
                                        </p:tgtEl>
                                        <p:attrNameLst>
                                          <p:attrName>style.visibility</p:attrName>
                                        </p:attrNameLst>
                                      </p:cBhvr>
                                      <p:to>
                                        <p:strVal val="visible"/>
                                      </p:to>
                                    </p:set>
                                    <p:animEffect transition="in" filter="box(in)">
                                      <p:cBhvr>
                                        <p:cTn id="27" dur="500"/>
                                        <p:tgtEl>
                                          <p:spTgt spid="62259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22599"/>
                                        </p:tgtEl>
                                        <p:attrNameLst>
                                          <p:attrName>style.visibility</p:attrName>
                                        </p:attrNameLst>
                                      </p:cBhvr>
                                      <p:to>
                                        <p:strVal val="visible"/>
                                      </p:to>
                                    </p:set>
                                    <p:animEffect transition="in" filter="box(in)">
                                      <p:cBhvr>
                                        <p:cTn id="32" dur="500"/>
                                        <p:tgtEl>
                                          <p:spTgt spid="62259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622600"/>
                                        </p:tgtEl>
                                        <p:attrNameLst>
                                          <p:attrName>style.visibility</p:attrName>
                                        </p:attrNameLst>
                                      </p:cBhvr>
                                      <p:to>
                                        <p:strVal val="visible"/>
                                      </p:to>
                                    </p:set>
                                    <p:animEffect transition="in" filter="box(in)">
                                      <p:cBhvr>
                                        <p:cTn id="37" dur="500"/>
                                        <p:tgtEl>
                                          <p:spTgt spid="62260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622601"/>
                                        </p:tgtEl>
                                        <p:attrNameLst>
                                          <p:attrName>style.visibility</p:attrName>
                                        </p:attrNameLst>
                                      </p:cBhvr>
                                      <p:to>
                                        <p:strVal val="visible"/>
                                      </p:to>
                                    </p:set>
                                    <p:animEffect transition="in" filter="box(in)">
                                      <p:cBhvr>
                                        <p:cTn id="42" dur="500"/>
                                        <p:tgtEl>
                                          <p:spTgt spid="622601"/>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622602"/>
                                        </p:tgtEl>
                                        <p:attrNameLst>
                                          <p:attrName>style.visibility</p:attrName>
                                        </p:attrNameLst>
                                      </p:cBhvr>
                                      <p:to>
                                        <p:strVal val="visible"/>
                                      </p:to>
                                    </p:set>
                                    <p:animEffect transition="in" filter="box(in)">
                                      <p:cBhvr>
                                        <p:cTn id="47" dur="500"/>
                                        <p:tgtEl>
                                          <p:spTgt spid="622602"/>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622603"/>
                                        </p:tgtEl>
                                        <p:attrNameLst>
                                          <p:attrName>style.visibility</p:attrName>
                                        </p:attrNameLst>
                                      </p:cBhvr>
                                      <p:to>
                                        <p:strVal val="visible"/>
                                      </p:to>
                                    </p:set>
                                    <p:animEffect transition="in" filter="box(in)">
                                      <p:cBhvr>
                                        <p:cTn id="52" dur="500"/>
                                        <p:tgtEl>
                                          <p:spTgt spid="622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7" name="Título 1"/>
          <p:cNvSpPr>
            <a:spLocks noGrp="1"/>
          </p:cNvSpPr>
          <p:nvPr>
            <p:ph type="title"/>
          </p:nvPr>
        </p:nvSpPr>
        <p:spPr/>
        <p:txBody>
          <a:bodyPr/>
          <a:lstStyle/>
          <a:p>
            <a:r>
              <a:rPr lang="en-US"/>
              <a:t>Relação entre Respostas de Freqüência a Malha Aberta e a Malha Fechada</a:t>
            </a:r>
            <a:endParaRPr lang="pt-BR"/>
          </a:p>
        </p:txBody>
      </p:sp>
      <p:sp>
        <p:nvSpPr>
          <p:cNvPr id="3" name="Espaço Reservado para Conteúdo 2"/>
          <p:cNvSpPr>
            <a:spLocks noGrp="1"/>
          </p:cNvSpPr>
          <p:nvPr>
            <p:ph idx="1"/>
          </p:nvPr>
        </p:nvSpPr>
        <p:spPr/>
        <p:txBody>
          <a:bodyPr/>
          <a:lstStyle/>
          <a:p>
            <a:r>
              <a:rPr lang="en-US"/>
              <a:t>Circulos de Fase Constante ou N constantes</a:t>
            </a:r>
          </a:p>
          <a:p>
            <a:endParaRPr lang="en-US"/>
          </a:p>
          <a:p>
            <a:endParaRPr lang="en-US"/>
          </a:p>
          <a:p>
            <a:endParaRPr lang="en-US"/>
          </a:p>
          <a:p>
            <a:r>
              <a:rPr lang="en-US"/>
              <a:t>Equação de um círculo de raio  </a:t>
            </a:r>
          </a:p>
          <a:p>
            <a:endParaRPr lang="en-US"/>
          </a:p>
          <a:p>
            <a:r>
              <a:rPr lang="en-US"/>
              <a:t>E centro em</a:t>
            </a:r>
          </a:p>
          <a:p>
            <a:endParaRPr lang="en-US"/>
          </a:p>
          <a:p>
            <a:r>
              <a:rPr lang="en-US"/>
              <a:t>Onde </a:t>
            </a:r>
            <a:r>
              <a:rPr lang="en-US" i="1"/>
              <a:t>N </a:t>
            </a:r>
            <a:r>
              <a:rPr lang="en-US"/>
              <a:t>é uma fase constante em frequência </a:t>
            </a:r>
            <a:endParaRPr lang="pt-BR"/>
          </a:p>
          <a:p>
            <a:endParaRPr lang="en-US"/>
          </a:p>
        </p:txBody>
      </p:sp>
      <p:graphicFrame>
        <p:nvGraphicFramePr>
          <p:cNvPr id="13" name="Object 3"/>
          <p:cNvGraphicFramePr>
            <a:graphicFrameLocks noChangeAspect="1"/>
          </p:cNvGraphicFramePr>
          <p:nvPr/>
        </p:nvGraphicFramePr>
        <p:xfrm>
          <a:off x="6273810" y="3322638"/>
          <a:ext cx="1209675" cy="1141412"/>
        </p:xfrm>
        <a:graphic>
          <a:graphicData uri="http://schemas.openxmlformats.org/presentationml/2006/ole">
            <mc:AlternateContent xmlns:mc="http://schemas.openxmlformats.org/markup-compatibility/2006">
              <mc:Choice xmlns:v="urn:schemas-microsoft-com:vml" Requires="v">
                <p:oleObj name="Equação" r:id="rId2" imgW="444240" imgH="419040" progId="Equation.3">
                  <p:embed/>
                </p:oleObj>
              </mc:Choice>
              <mc:Fallback>
                <p:oleObj name="Equação" r:id="rId2" imgW="44424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810" y="3322638"/>
                        <a:ext cx="1209675" cy="1141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9036" name="Object 4"/>
          <p:cNvGraphicFramePr>
            <a:graphicFrameLocks noChangeAspect="1"/>
          </p:cNvGraphicFramePr>
          <p:nvPr/>
        </p:nvGraphicFramePr>
        <p:xfrm>
          <a:off x="3024192" y="4500581"/>
          <a:ext cx="1963737" cy="1214437"/>
        </p:xfrm>
        <a:graphic>
          <a:graphicData uri="http://schemas.openxmlformats.org/presentationml/2006/ole">
            <mc:AlternateContent xmlns:mc="http://schemas.openxmlformats.org/markup-compatibility/2006">
              <mc:Choice xmlns:v="urn:schemas-microsoft-com:vml" Requires="v">
                <p:oleObj name="Equação" r:id="rId4" imgW="698400" imgH="431640" progId="Equation.3">
                  <p:embed/>
                </p:oleObj>
              </mc:Choice>
              <mc:Fallback>
                <p:oleObj name="Equação" r:id="rId4" imgW="69840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192" y="4500581"/>
                        <a:ext cx="1963737" cy="1214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2101" name="Object 5"/>
          <p:cNvGraphicFramePr>
            <a:graphicFrameLocks noChangeAspect="1"/>
          </p:cNvGraphicFramePr>
          <p:nvPr/>
        </p:nvGraphicFramePr>
        <p:xfrm>
          <a:off x="2309813" y="1909776"/>
          <a:ext cx="5143500" cy="1233487"/>
        </p:xfrm>
        <a:graphic>
          <a:graphicData uri="http://schemas.openxmlformats.org/presentationml/2006/ole">
            <mc:AlternateContent xmlns:mc="http://schemas.openxmlformats.org/markup-compatibility/2006">
              <mc:Choice xmlns:v="urn:schemas-microsoft-com:vml" Requires="v">
                <p:oleObj name="Equação" r:id="rId6" imgW="1955520" imgH="469800" progId="Equation.3">
                  <p:embed/>
                </p:oleObj>
              </mc:Choice>
              <mc:Fallback>
                <p:oleObj name="Equação" r:id="rId6" imgW="1955520" imgH="469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9813" y="1909776"/>
                        <a:ext cx="5143500" cy="1233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ox(i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ox(in)">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69036"/>
                                        </p:tgtEl>
                                        <p:attrNameLst>
                                          <p:attrName>style.visibility</p:attrName>
                                        </p:attrNameLst>
                                      </p:cBhvr>
                                      <p:to>
                                        <p:strVal val="visible"/>
                                      </p:to>
                                    </p:set>
                                    <p:animEffect transition="in" filter="box(in)">
                                      <p:cBhvr>
                                        <p:cTn id="32" dur="500"/>
                                        <p:tgtEl>
                                          <p:spTgt spid="76903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772101"/>
                                        </p:tgtEl>
                                        <p:attrNameLst>
                                          <p:attrName>style.visibility</p:attrName>
                                        </p:attrNameLst>
                                      </p:cBhvr>
                                      <p:to>
                                        <p:strVal val="visible"/>
                                      </p:to>
                                    </p:set>
                                    <p:animEffect transition="in" filter="box(in)">
                                      <p:cBhvr>
                                        <p:cTn id="37" dur="500"/>
                                        <p:tgtEl>
                                          <p:spTgt spid="772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Título 1"/>
          <p:cNvSpPr>
            <a:spLocks noGrp="1"/>
          </p:cNvSpPr>
          <p:nvPr>
            <p:ph type="title"/>
          </p:nvPr>
        </p:nvSpPr>
        <p:spPr/>
        <p:txBody>
          <a:bodyPr/>
          <a:lstStyle/>
          <a:p>
            <a:r>
              <a:rPr lang="en-US"/>
              <a:t>Circulos N constantes</a:t>
            </a:r>
            <a:endParaRPr lang="pt-BR"/>
          </a:p>
        </p:txBody>
      </p:sp>
      <p:pic>
        <p:nvPicPr>
          <p:cNvPr id="784387" name="Picture 1026"/>
          <p:cNvPicPr>
            <a:picLocks noChangeAspect="1" noChangeArrowheads="1"/>
          </p:cNvPicPr>
          <p:nvPr/>
        </p:nvPicPr>
        <p:blipFill>
          <a:blip r:embed="rId2" cstate="print"/>
          <a:srcRect/>
          <a:stretch>
            <a:fillRect/>
          </a:stretch>
        </p:blipFill>
        <p:spPr bwMode="auto">
          <a:xfrm>
            <a:off x="881063" y="1143002"/>
            <a:ext cx="7213600" cy="5318125"/>
          </a:xfrm>
          <a:prstGeom prst="rect">
            <a:avLst/>
          </a:prstGeom>
          <a:noFill/>
          <a:ln w="12700">
            <a:noFill/>
            <a:miter lim="800000"/>
            <a:headEnd type="none" w="sm" len="sm"/>
            <a:tailEnd type="none" w="sm" len="sm"/>
          </a:ln>
        </p:spPr>
      </p:pic>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ítulo 1"/>
          <p:cNvSpPr>
            <a:spLocks noGrp="1"/>
          </p:cNvSpPr>
          <p:nvPr>
            <p:ph type="title"/>
          </p:nvPr>
        </p:nvSpPr>
        <p:spPr/>
        <p:txBody>
          <a:bodyPr/>
          <a:lstStyle/>
          <a:p>
            <a:pPr algn="ctr"/>
            <a:r>
              <a:rPr lang="en-US"/>
              <a:t>Resposta de Frequencia da Malha Fechada a Partir da Malha Aberta</a:t>
            </a:r>
            <a:endParaRPr lang="pt-BR"/>
          </a:p>
        </p:txBody>
      </p:sp>
      <p:sp>
        <p:nvSpPr>
          <p:cNvPr id="785411" name="Espaço Reservado para Conteúdo 2"/>
          <p:cNvSpPr>
            <a:spLocks noGrp="1"/>
          </p:cNvSpPr>
          <p:nvPr>
            <p:ph idx="1"/>
          </p:nvPr>
        </p:nvSpPr>
        <p:spPr>
          <a:xfrm>
            <a:off x="271463" y="762002"/>
            <a:ext cx="9410700" cy="5381625"/>
          </a:xfrm>
        </p:spPr>
        <p:txBody>
          <a:bodyPr/>
          <a:lstStyle/>
          <a:p>
            <a:r>
              <a:rPr lang="en-US"/>
              <a:t>Nise, Exemplo 10.11</a:t>
            </a:r>
          </a:p>
          <a:p>
            <a:pPr lvl="1"/>
            <a:r>
              <a:rPr lang="en-US"/>
              <a:t>Determine a resposta em frequencia a malha fechada, do sistema com retroação unitária e resposta em frequencia a malha aberta dada por :</a:t>
            </a:r>
          </a:p>
          <a:p>
            <a:pPr lvl="1"/>
            <a:r>
              <a:rPr lang="en-US"/>
              <a:t>G(s)=50/[s(s+3)(s+6)]</a:t>
            </a:r>
          </a:p>
          <a:p>
            <a:r>
              <a:rPr lang="en-US"/>
              <a:t>Solução :</a:t>
            </a:r>
          </a:p>
          <a:p>
            <a:pPr lvl="1"/>
            <a:r>
              <a:rPr lang="en-US"/>
              <a:t>Primeiro calcule o diagrama de Nyquist para a função G(s)</a:t>
            </a:r>
          </a:p>
          <a:p>
            <a:pPr lvl="1"/>
            <a:r>
              <a:rPr lang="en-US"/>
              <a:t>Em seguida sobreponha o mesmo aos circulos M e N constante</a:t>
            </a:r>
          </a:p>
          <a:p>
            <a:pPr lvl="1"/>
            <a:r>
              <a:rPr lang="en-US"/>
              <a:t>A resposta em malha fechada é dada pelo cruzamento do diagrama de Nyquist com os círculos M e N</a:t>
            </a:r>
            <a:endParaRPr lang="pt-B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Título 1"/>
          <p:cNvSpPr>
            <a:spLocks noGrp="1"/>
          </p:cNvSpPr>
          <p:nvPr>
            <p:ph type="title"/>
          </p:nvPr>
        </p:nvSpPr>
        <p:spPr/>
        <p:txBody>
          <a:bodyPr/>
          <a:lstStyle/>
          <a:p>
            <a:pPr algn="ctr"/>
            <a:r>
              <a:rPr lang="en-US"/>
              <a:t>Nise, exemplo 10.11 – Nyquist sobreposto aos círculos M e N constante</a:t>
            </a:r>
            <a:endParaRPr lang="pt-BR"/>
          </a:p>
        </p:txBody>
      </p:sp>
      <p:pic>
        <p:nvPicPr>
          <p:cNvPr id="786435" name="Picture 2050"/>
          <p:cNvPicPr>
            <a:picLocks noChangeAspect="1" noChangeArrowheads="1"/>
          </p:cNvPicPr>
          <p:nvPr/>
        </p:nvPicPr>
        <p:blipFill>
          <a:blip r:embed="rId2" cstate="print"/>
          <a:srcRect/>
          <a:stretch>
            <a:fillRect/>
          </a:stretch>
        </p:blipFill>
        <p:spPr bwMode="auto">
          <a:xfrm>
            <a:off x="1381124" y="928692"/>
            <a:ext cx="7296150" cy="5665787"/>
          </a:xfrm>
          <a:prstGeom prst="rect">
            <a:avLst/>
          </a:prstGeom>
          <a:noFill/>
          <a:ln w="12700">
            <a:noFill/>
            <a:miter lim="800000"/>
            <a:headEnd type="none" w="sm" len="sm"/>
            <a:tailEnd type="none" w="sm" len="sm"/>
          </a:ln>
        </p:spPr>
      </p:pic>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Título 1"/>
          <p:cNvSpPr>
            <a:spLocks noGrp="1"/>
          </p:cNvSpPr>
          <p:nvPr>
            <p:ph type="title"/>
          </p:nvPr>
        </p:nvSpPr>
        <p:spPr/>
        <p:txBody>
          <a:bodyPr/>
          <a:lstStyle/>
          <a:p>
            <a:pPr algn="ctr"/>
            <a:r>
              <a:rPr lang="en-US"/>
              <a:t>Nyse, exemplo 10.11 – Diagrama de Resposta em Malha Fechada</a:t>
            </a:r>
            <a:endParaRPr lang="pt-BR"/>
          </a:p>
        </p:txBody>
      </p:sp>
      <p:pic>
        <p:nvPicPr>
          <p:cNvPr id="787459" name="Picture 3"/>
          <p:cNvPicPr>
            <a:picLocks noChangeAspect="1" noChangeArrowheads="1"/>
          </p:cNvPicPr>
          <p:nvPr/>
        </p:nvPicPr>
        <p:blipFill>
          <a:blip r:embed="rId2" cstate="print"/>
          <a:srcRect/>
          <a:stretch>
            <a:fillRect/>
          </a:stretch>
        </p:blipFill>
        <p:spPr bwMode="auto">
          <a:xfrm>
            <a:off x="2022475" y="1071563"/>
            <a:ext cx="6073776" cy="5310187"/>
          </a:xfrm>
          <a:prstGeom prst="rect">
            <a:avLst/>
          </a:prstGeom>
          <a:noFill/>
          <a:ln w="12700">
            <a:noFill/>
            <a:miter lim="800000"/>
            <a:headEnd type="none" w="sm" len="sm"/>
            <a:tailEnd type="none" w="sm" len="sm"/>
          </a:ln>
        </p:spPr>
      </p:pic>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271727" y="260355"/>
            <a:ext cx="9362546" cy="1535934"/>
          </a:xfrm>
          <a:prstGeom prst="rect">
            <a:avLst/>
          </a:prstGeom>
          <a:noFill/>
          <a:ln w="9525">
            <a:noFill/>
            <a:round/>
            <a:headEnd/>
            <a:tailEnd/>
          </a:ln>
          <a:effectLst/>
        </p:spPr>
        <p:txBody>
          <a:bodyPr lIns="90000" tIns="46800" rIns="90000" bIns="46800">
            <a:spAutoFit/>
          </a:bodyPr>
          <a:lstStyle/>
          <a:p>
            <a:pPr defTabSz="449263">
              <a:spcBef>
                <a:spcPts val="112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dirty="0" err="1">
                <a:solidFill>
                  <a:srgbClr val="000000"/>
                </a:solidFill>
                <a:effectLst>
                  <a:outerShdw blurRad="38100" dist="38100" dir="2700000" algn="tl">
                    <a:srgbClr val="C0C0C0"/>
                  </a:outerShdw>
                </a:effectLst>
                <a:latin typeface="Arial" charset="0"/>
                <a:cs typeface="+mn-cs"/>
              </a:rPr>
              <a:t>Exemplo</a:t>
            </a:r>
            <a:r>
              <a:rPr lang="en-GB" sz="1800" dirty="0">
                <a:solidFill>
                  <a:srgbClr val="000000"/>
                </a:solidFill>
                <a:effectLst>
                  <a:outerShdw blurRad="38100" dist="38100" dir="2700000" algn="tl">
                    <a:srgbClr val="C0C0C0"/>
                  </a:outerShdw>
                </a:effectLst>
                <a:latin typeface="Arial" charset="0"/>
                <a:cs typeface="+mn-cs"/>
              </a:rPr>
              <a:t> 10.11 – RESOLUÇÃO VIA PROGRAMAÇÃO NO MATLAB		</a:t>
            </a:r>
            <a:r>
              <a:rPr lang="en-GB" sz="1800" dirty="0" err="1">
                <a:solidFill>
                  <a:srgbClr val="000000"/>
                </a:solidFill>
                <a:effectLst>
                  <a:outerShdw blurRad="38100" dist="38100" dir="2700000" algn="tl">
                    <a:srgbClr val="C0C0C0"/>
                  </a:outerShdw>
                </a:effectLst>
                <a:latin typeface="Arial" charset="0"/>
                <a:cs typeface="+mn-cs"/>
              </a:rPr>
              <a:t>pág</a:t>
            </a:r>
            <a:r>
              <a:rPr lang="en-GB" sz="1800" dirty="0">
                <a:solidFill>
                  <a:srgbClr val="000000"/>
                </a:solidFill>
                <a:effectLst>
                  <a:outerShdw blurRad="38100" dist="38100" dir="2700000" algn="tl">
                    <a:srgbClr val="C0C0C0"/>
                  </a:outerShdw>
                </a:effectLst>
                <a:latin typeface="Arial" charset="0"/>
                <a:cs typeface="+mn-cs"/>
              </a:rPr>
              <a:t>. 453</a:t>
            </a:r>
          </a:p>
          <a:p>
            <a:pPr algn="just" defTabSz="449263">
              <a:spcBef>
                <a:spcPts val="1063"/>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700" dirty="0" err="1">
                <a:solidFill>
                  <a:srgbClr val="000000"/>
                </a:solidFill>
                <a:latin typeface="Arial" charset="0"/>
                <a:cs typeface="+mn-cs"/>
              </a:rPr>
              <a:t>Resposta</a:t>
            </a:r>
            <a:r>
              <a:rPr lang="en-GB" sz="1700" dirty="0">
                <a:solidFill>
                  <a:srgbClr val="000000"/>
                </a:solidFill>
                <a:latin typeface="Arial" charset="0"/>
                <a:cs typeface="+mn-cs"/>
              </a:rPr>
              <a:t> de </a:t>
            </a:r>
            <a:r>
              <a:rPr lang="en-GB" sz="1700" dirty="0" err="1">
                <a:solidFill>
                  <a:srgbClr val="000000"/>
                </a:solidFill>
                <a:latin typeface="Arial" charset="0"/>
                <a:cs typeface="+mn-cs"/>
              </a:rPr>
              <a:t>frequência</a:t>
            </a:r>
            <a:r>
              <a:rPr lang="en-GB" sz="1700" dirty="0">
                <a:solidFill>
                  <a:srgbClr val="000000"/>
                </a:solidFill>
                <a:latin typeface="Arial" charset="0"/>
                <a:cs typeface="+mn-cs"/>
              </a:rPr>
              <a:t> a </a:t>
            </a:r>
            <a:r>
              <a:rPr lang="en-GB" sz="1700" dirty="0" err="1">
                <a:solidFill>
                  <a:srgbClr val="000000"/>
                </a:solidFill>
                <a:latin typeface="Arial" charset="0"/>
                <a:cs typeface="+mn-cs"/>
              </a:rPr>
              <a:t>malha</a:t>
            </a:r>
            <a:r>
              <a:rPr lang="en-GB" sz="1700" dirty="0">
                <a:solidFill>
                  <a:srgbClr val="000000"/>
                </a:solidFill>
                <a:latin typeface="Arial" charset="0"/>
                <a:cs typeface="+mn-cs"/>
              </a:rPr>
              <a:t> </a:t>
            </a:r>
            <a:r>
              <a:rPr lang="en-GB" sz="1700" dirty="0" err="1">
                <a:solidFill>
                  <a:srgbClr val="000000"/>
                </a:solidFill>
                <a:latin typeface="Arial" charset="0"/>
                <a:cs typeface="+mn-cs"/>
              </a:rPr>
              <a:t>fechada</a:t>
            </a:r>
            <a:r>
              <a:rPr lang="en-GB" sz="1700" dirty="0">
                <a:solidFill>
                  <a:srgbClr val="000000"/>
                </a:solidFill>
                <a:latin typeface="Arial" charset="0"/>
                <a:cs typeface="+mn-cs"/>
              </a:rPr>
              <a:t> a </a:t>
            </a:r>
            <a:r>
              <a:rPr lang="en-GB" sz="1700" dirty="0" err="1">
                <a:solidFill>
                  <a:srgbClr val="000000"/>
                </a:solidFill>
                <a:latin typeface="Arial" charset="0"/>
                <a:cs typeface="+mn-cs"/>
              </a:rPr>
              <a:t>partir</a:t>
            </a:r>
            <a:r>
              <a:rPr lang="en-GB" sz="1700" dirty="0">
                <a:solidFill>
                  <a:srgbClr val="000000"/>
                </a:solidFill>
                <a:latin typeface="Arial" charset="0"/>
                <a:cs typeface="+mn-cs"/>
              </a:rPr>
              <a:t> da </a:t>
            </a:r>
            <a:r>
              <a:rPr lang="en-GB" sz="1700" dirty="0" err="1">
                <a:solidFill>
                  <a:srgbClr val="000000"/>
                </a:solidFill>
                <a:latin typeface="Arial" charset="0"/>
                <a:cs typeface="+mn-cs"/>
              </a:rPr>
              <a:t>resposta</a:t>
            </a:r>
            <a:r>
              <a:rPr lang="en-GB" sz="1700" dirty="0">
                <a:solidFill>
                  <a:srgbClr val="000000"/>
                </a:solidFill>
                <a:latin typeface="Arial" charset="0"/>
                <a:cs typeface="+mn-cs"/>
              </a:rPr>
              <a:t> de </a:t>
            </a:r>
            <a:r>
              <a:rPr lang="en-GB" sz="1700" dirty="0" err="1">
                <a:solidFill>
                  <a:srgbClr val="000000"/>
                </a:solidFill>
                <a:latin typeface="Arial" charset="0"/>
                <a:cs typeface="+mn-cs"/>
              </a:rPr>
              <a:t>freqüência</a:t>
            </a:r>
            <a:r>
              <a:rPr lang="en-GB" sz="1700" dirty="0">
                <a:solidFill>
                  <a:srgbClr val="000000"/>
                </a:solidFill>
                <a:latin typeface="Arial" charset="0"/>
                <a:cs typeface="+mn-cs"/>
              </a:rPr>
              <a:t> a </a:t>
            </a:r>
            <a:r>
              <a:rPr lang="en-GB" sz="1700" dirty="0" err="1">
                <a:solidFill>
                  <a:srgbClr val="000000"/>
                </a:solidFill>
                <a:latin typeface="Arial" charset="0"/>
                <a:cs typeface="+mn-cs"/>
              </a:rPr>
              <a:t>malha</a:t>
            </a:r>
            <a:r>
              <a:rPr lang="en-GB" sz="1700" dirty="0">
                <a:solidFill>
                  <a:srgbClr val="000000"/>
                </a:solidFill>
                <a:latin typeface="Arial" charset="0"/>
                <a:cs typeface="+mn-cs"/>
              </a:rPr>
              <a:t> </a:t>
            </a:r>
            <a:r>
              <a:rPr lang="en-GB" sz="1700" dirty="0" err="1">
                <a:solidFill>
                  <a:srgbClr val="000000"/>
                </a:solidFill>
                <a:latin typeface="Arial" charset="0"/>
                <a:cs typeface="+mn-cs"/>
              </a:rPr>
              <a:t>aberta</a:t>
            </a:r>
            <a:endParaRPr lang="en-GB" sz="1700" dirty="0">
              <a:solidFill>
                <a:srgbClr val="000000"/>
              </a:solidFill>
              <a:latin typeface="Arial" charset="0"/>
              <a:cs typeface="+mn-cs"/>
            </a:endParaRPr>
          </a:p>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dirty="0">
                <a:solidFill>
                  <a:srgbClr val="000000"/>
                </a:solidFill>
                <a:latin typeface="Arial" charset="0"/>
                <a:cs typeface="+mn-cs"/>
              </a:rPr>
              <a:t>Determine a </a:t>
            </a:r>
            <a:r>
              <a:rPr lang="en-GB" sz="1400" dirty="0" err="1">
                <a:solidFill>
                  <a:srgbClr val="000000"/>
                </a:solidFill>
                <a:latin typeface="Arial" charset="0"/>
                <a:cs typeface="+mn-cs"/>
              </a:rPr>
              <a:t>resposta</a:t>
            </a:r>
            <a:r>
              <a:rPr lang="en-GB" sz="1400" dirty="0">
                <a:solidFill>
                  <a:srgbClr val="000000"/>
                </a:solidFill>
                <a:latin typeface="Arial" charset="0"/>
                <a:cs typeface="+mn-cs"/>
              </a:rPr>
              <a:t> de </a:t>
            </a:r>
            <a:r>
              <a:rPr lang="en-GB" sz="1400" dirty="0" err="1">
                <a:solidFill>
                  <a:srgbClr val="000000"/>
                </a:solidFill>
                <a:latin typeface="Arial" charset="0"/>
                <a:cs typeface="+mn-cs"/>
              </a:rPr>
              <a:t>freqüência</a:t>
            </a:r>
            <a:r>
              <a:rPr lang="en-GB" sz="1400" dirty="0">
                <a:solidFill>
                  <a:srgbClr val="000000"/>
                </a:solidFill>
                <a:latin typeface="Arial" charset="0"/>
                <a:cs typeface="+mn-cs"/>
              </a:rPr>
              <a:t> a </a:t>
            </a:r>
            <a:r>
              <a:rPr lang="en-GB" sz="1400" dirty="0" err="1">
                <a:solidFill>
                  <a:srgbClr val="000000"/>
                </a:solidFill>
                <a:latin typeface="Arial" charset="0"/>
                <a:cs typeface="+mn-cs"/>
              </a:rPr>
              <a:t>malha</a:t>
            </a:r>
            <a:r>
              <a:rPr lang="en-GB" sz="1400" dirty="0">
                <a:solidFill>
                  <a:srgbClr val="000000"/>
                </a:solidFill>
                <a:latin typeface="Arial" charset="0"/>
                <a:cs typeface="+mn-cs"/>
              </a:rPr>
              <a:t> </a:t>
            </a:r>
            <a:r>
              <a:rPr lang="en-GB" sz="1400" dirty="0" err="1">
                <a:solidFill>
                  <a:srgbClr val="000000"/>
                </a:solidFill>
                <a:latin typeface="Arial" charset="0"/>
                <a:cs typeface="+mn-cs"/>
              </a:rPr>
              <a:t>fechada</a:t>
            </a:r>
            <a:r>
              <a:rPr lang="en-GB" sz="1400" dirty="0">
                <a:solidFill>
                  <a:srgbClr val="000000"/>
                </a:solidFill>
                <a:latin typeface="Arial" charset="0"/>
                <a:cs typeface="+mn-cs"/>
              </a:rPr>
              <a:t> do </a:t>
            </a:r>
            <a:r>
              <a:rPr lang="en-GB" sz="1400" dirty="0" err="1">
                <a:solidFill>
                  <a:srgbClr val="000000"/>
                </a:solidFill>
                <a:latin typeface="Arial" charset="0"/>
                <a:cs typeface="+mn-cs"/>
              </a:rPr>
              <a:t>sistema</a:t>
            </a:r>
            <a:r>
              <a:rPr lang="en-GB" sz="1400" dirty="0">
                <a:solidFill>
                  <a:srgbClr val="000000"/>
                </a:solidFill>
                <a:latin typeface="Arial" charset="0"/>
                <a:cs typeface="+mn-cs"/>
              </a:rPr>
              <a:t> com </a:t>
            </a:r>
            <a:r>
              <a:rPr lang="en-GB" sz="1400" dirty="0" err="1">
                <a:solidFill>
                  <a:srgbClr val="000000"/>
                </a:solidFill>
                <a:latin typeface="Arial" charset="0"/>
                <a:cs typeface="+mn-cs"/>
              </a:rPr>
              <a:t>retroação</a:t>
            </a:r>
            <a:r>
              <a:rPr lang="en-GB" sz="1400" dirty="0">
                <a:solidFill>
                  <a:srgbClr val="000000"/>
                </a:solidFill>
                <a:latin typeface="Arial" charset="0"/>
                <a:cs typeface="+mn-cs"/>
              </a:rPr>
              <a:t> </a:t>
            </a:r>
            <a:r>
              <a:rPr lang="en-GB" sz="1400" dirty="0" err="1">
                <a:solidFill>
                  <a:srgbClr val="000000"/>
                </a:solidFill>
                <a:latin typeface="Arial" charset="0"/>
                <a:cs typeface="+mn-cs"/>
              </a:rPr>
              <a:t>unitária</a:t>
            </a:r>
            <a:r>
              <a:rPr lang="en-GB" sz="1400" dirty="0">
                <a:solidFill>
                  <a:srgbClr val="000000"/>
                </a:solidFill>
                <a:latin typeface="Arial" charset="0"/>
                <a:cs typeface="+mn-cs"/>
              </a:rPr>
              <a:t> </a:t>
            </a:r>
            <a:r>
              <a:rPr lang="en-GB" sz="1400" dirty="0" err="1">
                <a:solidFill>
                  <a:srgbClr val="000000"/>
                </a:solidFill>
                <a:latin typeface="Arial" charset="0"/>
                <a:cs typeface="+mn-cs"/>
              </a:rPr>
              <a:t>mostrado</a:t>
            </a:r>
            <a:r>
              <a:rPr lang="en-GB" sz="1400" dirty="0">
                <a:solidFill>
                  <a:srgbClr val="000000"/>
                </a:solidFill>
                <a:latin typeface="Arial" charset="0"/>
                <a:cs typeface="+mn-cs"/>
              </a:rPr>
              <a:t> </a:t>
            </a:r>
            <a:r>
              <a:rPr lang="en-GB" sz="1400" dirty="0" err="1">
                <a:solidFill>
                  <a:srgbClr val="000000"/>
                </a:solidFill>
                <a:latin typeface="Arial" charset="0"/>
                <a:cs typeface="+mn-cs"/>
              </a:rPr>
              <a:t>na</a:t>
            </a:r>
            <a:r>
              <a:rPr lang="en-GB" sz="1400" dirty="0">
                <a:solidFill>
                  <a:srgbClr val="000000"/>
                </a:solidFill>
                <a:latin typeface="Arial" charset="0"/>
                <a:cs typeface="+mn-cs"/>
              </a:rPr>
              <a:t> Fig. 10.10, </a:t>
            </a:r>
            <a:r>
              <a:rPr lang="en-GB" sz="1400" dirty="0" err="1">
                <a:solidFill>
                  <a:srgbClr val="000000"/>
                </a:solidFill>
                <a:latin typeface="Arial" charset="0"/>
                <a:cs typeface="+mn-cs"/>
              </a:rPr>
              <a:t>onde</a:t>
            </a:r>
            <a:r>
              <a:rPr lang="en-GB" sz="1400" dirty="0">
                <a:solidFill>
                  <a:srgbClr val="000000"/>
                </a:solidFill>
                <a:latin typeface="Arial" charset="0"/>
                <a:cs typeface="+mn-cs"/>
              </a:rPr>
              <a:t> G(s) = 50 / [s(s+3)(s+6)], </a:t>
            </a:r>
            <a:r>
              <a:rPr lang="en-GB" sz="1400" dirty="0" err="1">
                <a:solidFill>
                  <a:srgbClr val="000000"/>
                </a:solidFill>
                <a:latin typeface="Arial" charset="0"/>
                <a:cs typeface="+mn-cs"/>
              </a:rPr>
              <a:t>usando</a:t>
            </a:r>
            <a:r>
              <a:rPr lang="en-GB" sz="1400" dirty="0">
                <a:solidFill>
                  <a:srgbClr val="000000"/>
                </a:solidFill>
                <a:latin typeface="Arial" charset="0"/>
                <a:cs typeface="+mn-cs"/>
              </a:rPr>
              <a:t> </a:t>
            </a:r>
            <a:r>
              <a:rPr lang="en-GB" sz="1400" dirty="0" err="1">
                <a:solidFill>
                  <a:srgbClr val="000000"/>
                </a:solidFill>
                <a:latin typeface="Arial" charset="0"/>
                <a:cs typeface="+mn-cs"/>
              </a:rPr>
              <a:t>os</a:t>
            </a:r>
            <a:r>
              <a:rPr lang="en-GB" sz="1400" dirty="0">
                <a:solidFill>
                  <a:srgbClr val="000000"/>
                </a:solidFill>
                <a:latin typeface="Arial" charset="0"/>
                <a:cs typeface="+mn-cs"/>
              </a:rPr>
              <a:t> </a:t>
            </a:r>
            <a:r>
              <a:rPr lang="en-GB" sz="1400" dirty="0" err="1">
                <a:solidFill>
                  <a:srgbClr val="000000"/>
                </a:solidFill>
                <a:latin typeface="Arial" charset="0"/>
                <a:cs typeface="+mn-cs"/>
              </a:rPr>
              <a:t>círculos</a:t>
            </a:r>
            <a:r>
              <a:rPr lang="en-GB" sz="1400" dirty="0">
                <a:solidFill>
                  <a:srgbClr val="000000"/>
                </a:solidFill>
                <a:latin typeface="Arial" charset="0"/>
                <a:cs typeface="+mn-cs"/>
              </a:rPr>
              <a:t> M </a:t>
            </a:r>
            <a:r>
              <a:rPr lang="en-GB" sz="1400" dirty="0" err="1">
                <a:solidFill>
                  <a:srgbClr val="000000"/>
                </a:solidFill>
                <a:latin typeface="Arial" charset="0"/>
                <a:cs typeface="+mn-cs"/>
              </a:rPr>
              <a:t>constantes</a:t>
            </a:r>
            <a:r>
              <a:rPr lang="en-GB" sz="1400" dirty="0">
                <a:solidFill>
                  <a:srgbClr val="000000"/>
                </a:solidFill>
                <a:latin typeface="Arial" charset="0"/>
                <a:cs typeface="+mn-cs"/>
              </a:rPr>
              <a:t>, </a:t>
            </a:r>
            <a:r>
              <a:rPr lang="en-GB" sz="1400" dirty="0" err="1">
                <a:solidFill>
                  <a:srgbClr val="000000"/>
                </a:solidFill>
                <a:latin typeface="Arial" charset="0"/>
                <a:cs typeface="+mn-cs"/>
              </a:rPr>
              <a:t>os</a:t>
            </a:r>
            <a:r>
              <a:rPr lang="en-GB" sz="1400" dirty="0">
                <a:solidFill>
                  <a:srgbClr val="000000"/>
                </a:solidFill>
                <a:latin typeface="Arial" charset="0"/>
                <a:cs typeface="+mn-cs"/>
              </a:rPr>
              <a:t> </a:t>
            </a:r>
            <a:r>
              <a:rPr lang="en-GB" sz="1400" dirty="0" err="1">
                <a:solidFill>
                  <a:srgbClr val="000000"/>
                </a:solidFill>
                <a:latin typeface="Arial" charset="0"/>
                <a:cs typeface="+mn-cs"/>
              </a:rPr>
              <a:t>círculos</a:t>
            </a:r>
            <a:r>
              <a:rPr lang="en-GB" sz="1400" dirty="0">
                <a:solidFill>
                  <a:srgbClr val="000000"/>
                </a:solidFill>
                <a:latin typeface="Arial" charset="0"/>
                <a:cs typeface="+mn-cs"/>
              </a:rPr>
              <a:t> N </a:t>
            </a:r>
            <a:r>
              <a:rPr lang="en-GB" sz="1400" dirty="0" err="1">
                <a:solidFill>
                  <a:srgbClr val="000000"/>
                </a:solidFill>
                <a:latin typeface="Arial" charset="0"/>
                <a:cs typeface="+mn-cs"/>
              </a:rPr>
              <a:t>constantes</a:t>
            </a:r>
            <a:r>
              <a:rPr lang="en-GB" sz="1400" dirty="0">
                <a:solidFill>
                  <a:srgbClr val="000000"/>
                </a:solidFill>
                <a:latin typeface="Arial" charset="0"/>
                <a:cs typeface="+mn-cs"/>
              </a:rPr>
              <a:t> e a </a:t>
            </a:r>
            <a:r>
              <a:rPr lang="en-GB" sz="1400" dirty="0" err="1">
                <a:solidFill>
                  <a:srgbClr val="000000"/>
                </a:solidFill>
                <a:latin typeface="Arial" charset="0"/>
                <a:cs typeface="+mn-cs"/>
              </a:rPr>
              <a:t>curva</a:t>
            </a:r>
            <a:r>
              <a:rPr lang="en-GB" sz="1400" dirty="0">
                <a:solidFill>
                  <a:srgbClr val="000000"/>
                </a:solidFill>
                <a:latin typeface="Arial" charset="0"/>
                <a:cs typeface="+mn-cs"/>
              </a:rPr>
              <a:t> de </a:t>
            </a:r>
            <a:r>
              <a:rPr lang="en-GB" sz="1400" dirty="0" err="1">
                <a:solidFill>
                  <a:srgbClr val="000000"/>
                </a:solidFill>
                <a:latin typeface="Arial" charset="0"/>
                <a:cs typeface="+mn-cs"/>
              </a:rPr>
              <a:t>resposta</a:t>
            </a:r>
            <a:r>
              <a:rPr lang="en-GB" sz="1400" dirty="0">
                <a:solidFill>
                  <a:srgbClr val="000000"/>
                </a:solidFill>
                <a:latin typeface="Arial" charset="0"/>
                <a:cs typeface="+mn-cs"/>
              </a:rPr>
              <a:t> </a:t>
            </a:r>
            <a:r>
              <a:rPr lang="en-GB" sz="1400" dirty="0" err="1">
                <a:solidFill>
                  <a:srgbClr val="000000"/>
                </a:solidFill>
                <a:latin typeface="Arial" charset="0"/>
                <a:cs typeface="+mn-cs"/>
              </a:rPr>
              <a:t>em</a:t>
            </a:r>
            <a:r>
              <a:rPr lang="en-GB" sz="1400" dirty="0">
                <a:solidFill>
                  <a:srgbClr val="000000"/>
                </a:solidFill>
                <a:latin typeface="Arial" charset="0"/>
                <a:cs typeface="+mn-cs"/>
              </a:rPr>
              <a:t> </a:t>
            </a:r>
            <a:r>
              <a:rPr lang="en-GB" sz="1400" dirty="0" err="1">
                <a:solidFill>
                  <a:srgbClr val="000000"/>
                </a:solidFill>
                <a:latin typeface="Arial" charset="0"/>
                <a:cs typeface="+mn-cs"/>
              </a:rPr>
              <a:t>freqüência</a:t>
            </a:r>
            <a:r>
              <a:rPr lang="en-GB" sz="1400" dirty="0">
                <a:solidFill>
                  <a:srgbClr val="000000"/>
                </a:solidFill>
                <a:latin typeface="Arial" charset="0"/>
                <a:cs typeface="+mn-cs"/>
              </a:rPr>
              <a:t> polar a </a:t>
            </a:r>
            <a:r>
              <a:rPr lang="en-GB" sz="1400" dirty="0" err="1">
                <a:solidFill>
                  <a:srgbClr val="000000"/>
                </a:solidFill>
                <a:latin typeface="Arial" charset="0"/>
                <a:cs typeface="+mn-cs"/>
              </a:rPr>
              <a:t>malha</a:t>
            </a:r>
            <a:r>
              <a:rPr lang="en-GB" sz="1400" dirty="0">
                <a:solidFill>
                  <a:srgbClr val="000000"/>
                </a:solidFill>
                <a:latin typeface="Arial" charset="0"/>
                <a:cs typeface="+mn-cs"/>
              </a:rPr>
              <a:t> </a:t>
            </a:r>
            <a:r>
              <a:rPr lang="en-GB" sz="1400" dirty="0" err="1">
                <a:solidFill>
                  <a:srgbClr val="000000"/>
                </a:solidFill>
                <a:latin typeface="Arial" charset="0"/>
                <a:cs typeface="+mn-cs"/>
              </a:rPr>
              <a:t>aberta</a:t>
            </a:r>
            <a:r>
              <a:rPr lang="en-GB" sz="1400" dirty="0">
                <a:solidFill>
                  <a:srgbClr val="000000"/>
                </a:solidFill>
                <a:latin typeface="Arial" charset="0"/>
                <a:cs typeface="+mn-cs"/>
              </a:rPr>
              <a:t>.</a:t>
            </a:r>
          </a:p>
        </p:txBody>
      </p:sp>
      <p:sp>
        <p:nvSpPr>
          <p:cNvPr id="10243" name="Rectangle 2"/>
          <p:cNvSpPr>
            <a:spLocks noChangeArrowheads="1"/>
          </p:cNvSpPr>
          <p:nvPr/>
        </p:nvSpPr>
        <p:spPr bwMode="auto">
          <a:xfrm>
            <a:off x="4524772" y="2239963"/>
            <a:ext cx="858176" cy="576262"/>
          </a:xfrm>
          <a:prstGeom prst="rect">
            <a:avLst/>
          </a:prstGeom>
          <a:solidFill>
            <a:srgbClr val="BBE0E3"/>
          </a:solidFill>
          <a:ln w="9360">
            <a:solidFill>
              <a:srgbClr val="000000"/>
            </a:solidFill>
            <a:miter lim="800000"/>
            <a:headEnd/>
            <a:tailEnd/>
          </a:ln>
        </p:spPr>
        <p:txBody>
          <a:bodyPr wrap="none" anchor="ctr"/>
          <a:lstStyle/>
          <a:p>
            <a:pPr defTabSz="449263">
              <a:buClr>
                <a:srgbClr val="000000"/>
              </a:buClr>
              <a:buSzPct val="100000"/>
              <a:buFont typeface="Arial" pitchFamily="34" charset="0"/>
              <a:buNone/>
            </a:pPr>
            <a:endParaRPr lang="pt-BR" sz="1800">
              <a:solidFill>
                <a:srgbClr val="FFFFFF"/>
              </a:solidFill>
              <a:latin typeface="Arial" pitchFamily="34" charset="0"/>
              <a:cs typeface="+mn-cs"/>
            </a:endParaRPr>
          </a:p>
        </p:txBody>
      </p:sp>
      <p:sp>
        <p:nvSpPr>
          <p:cNvPr id="10244" name="Oval 3"/>
          <p:cNvSpPr>
            <a:spLocks noChangeArrowheads="1"/>
          </p:cNvSpPr>
          <p:nvPr/>
        </p:nvSpPr>
        <p:spPr bwMode="auto">
          <a:xfrm>
            <a:off x="3823101" y="2384462"/>
            <a:ext cx="311282" cy="288925"/>
          </a:xfrm>
          <a:prstGeom prst="ellipse">
            <a:avLst/>
          </a:prstGeom>
          <a:solidFill>
            <a:srgbClr val="BBE0E3"/>
          </a:solidFill>
          <a:ln w="9360">
            <a:solidFill>
              <a:srgbClr val="000000"/>
            </a:solidFill>
            <a:miter lim="800000"/>
            <a:headEnd/>
            <a:tailEnd/>
          </a:ln>
        </p:spPr>
        <p:txBody>
          <a:bodyPr wrap="none" anchor="ctr"/>
          <a:lstStyle/>
          <a:p>
            <a:pPr defTabSz="449263">
              <a:buClr>
                <a:srgbClr val="000000"/>
              </a:buClr>
              <a:buSzPct val="100000"/>
              <a:buFont typeface="Arial" pitchFamily="34" charset="0"/>
              <a:buNone/>
            </a:pPr>
            <a:endParaRPr lang="pt-BR" sz="1800">
              <a:solidFill>
                <a:srgbClr val="FFFFFF"/>
              </a:solidFill>
              <a:latin typeface="Arial" pitchFamily="34" charset="0"/>
              <a:cs typeface="+mn-cs"/>
            </a:endParaRPr>
          </a:p>
        </p:txBody>
      </p:sp>
      <p:sp>
        <p:nvSpPr>
          <p:cNvPr id="10245" name="Line 4"/>
          <p:cNvSpPr>
            <a:spLocks noChangeShapeType="1"/>
          </p:cNvSpPr>
          <p:nvPr/>
        </p:nvSpPr>
        <p:spPr bwMode="auto">
          <a:xfrm flipH="1">
            <a:off x="3900487" y="2455863"/>
            <a:ext cx="158221" cy="144462"/>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pPr>
            <a:endParaRPr lang="pt-BR" sz="1800">
              <a:solidFill>
                <a:srgbClr val="FFFFFF"/>
              </a:solidFill>
              <a:latin typeface="Arial" pitchFamily="34" charset="0"/>
              <a:cs typeface="+mn-cs"/>
            </a:endParaRPr>
          </a:p>
        </p:txBody>
      </p:sp>
      <p:sp>
        <p:nvSpPr>
          <p:cNvPr id="10246" name="Line 5"/>
          <p:cNvSpPr>
            <a:spLocks noChangeShapeType="1"/>
          </p:cNvSpPr>
          <p:nvPr/>
        </p:nvSpPr>
        <p:spPr bwMode="auto">
          <a:xfrm>
            <a:off x="3902228" y="2455863"/>
            <a:ext cx="154781" cy="144462"/>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pPr>
            <a:endParaRPr lang="pt-BR" sz="1800">
              <a:solidFill>
                <a:srgbClr val="FFFFFF"/>
              </a:solidFill>
              <a:latin typeface="Arial" pitchFamily="34" charset="0"/>
              <a:cs typeface="+mn-cs"/>
            </a:endParaRPr>
          </a:p>
        </p:txBody>
      </p:sp>
      <p:sp>
        <p:nvSpPr>
          <p:cNvPr id="10247" name="Text Box 6"/>
          <p:cNvSpPr txBox="1">
            <a:spLocks noChangeArrowheads="1"/>
          </p:cNvSpPr>
          <p:nvPr/>
        </p:nvSpPr>
        <p:spPr bwMode="auto">
          <a:xfrm>
            <a:off x="4524772" y="2366964"/>
            <a:ext cx="858176" cy="309958"/>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latin typeface="Arial" pitchFamily="34" charset="0"/>
                <a:cs typeface="+mn-cs"/>
              </a:rPr>
              <a:t>G(s)</a:t>
            </a:r>
          </a:p>
        </p:txBody>
      </p:sp>
      <p:sp>
        <p:nvSpPr>
          <p:cNvPr id="10248" name="Line 7"/>
          <p:cNvSpPr>
            <a:spLocks noChangeShapeType="1"/>
          </p:cNvSpPr>
          <p:nvPr/>
        </p:nvSpPr>
        <p:spPr bwMode="auto">
          <a:xfrm>
            <a:off x="5382948" y="2528925"/>
            <a:ext cx="1169458" cy="1587"/>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pPr>
            <a:endParaRPr lang="pt-BR" sz="1800">
              <a:solidFill>
                <a:srgbClr val="FFFFFF"/>
              </a:solidFill>
              <a:latin typeface="Arial" pitchFamily="34" charset="0"/>
              <a:cs typeface="+mn-cs"/>
            </a:endParaRPr>
          </a:p>
        </p:txBody>
      </p:sp>
      <p:sp>
        <p:nvSpPr>
          <p:cNvPr id="10249" name="Line 8"/>
          <p:cNvSpPr>
            <a:spLocks noChangeShapeType="1"/>
          </p:cNvSpPr>
          <p:nvPr/>
        </p:nvSpPr>
        <p:spPr bwMode="auto">
          <a:xfrm>
            <a:off x="4136120" y="2528925"/>
            <a:ext cx="388673" cy="1587"/>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pPr>
            <a:endParaRPr lang="pt-BR" sz="1800">
              <a:solidFill>
                <a:srgbClr val="FFFFFF"/>
              </a:solidFill>
              <a:latin typeface="Arial" pitchFamily="34" charset="0"/>
              <a:cs typeface="+mn-cs"/>
            </a:endParaRPr>
          </a:p>
        </p:txBody>
      </p:sp>
      <p:sp>
        <p:nvSpPr>
          <p:cNvPr id="10250" name="Line 9"/>
          <p:cNvSpPr>
            <a:spLocks noChangeShapeType="1"/>
          </p:cNvSpPr>
          <p:nvPr/>
        </p:nvSpPr>
        <p:spPr bwMode="auto">
          <a:xfrm>
            <a:off x="3119702" y="2528925"/>
            <a:ext cx="701675" cy="1587"/>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pPr>
            <a:endParaRPr lang="pt-BR" sz="1800">
              <a:solidFill>
                <a:srgbClr val="FFFFFF"/>
              </a:solidFill>
              <a:latin typeface="Arial" pitchFamily="34" charset="0"/>
              <a:cs typeface="+mn-cs"/>
            </a:endParaRPr>
          </a:p>
        </p:txBody>
      </p:sp>
      <p:sp>
        <p:nvSpPr>
          <p:cNvPr id="10251" name="Line 10"/>
          <p:cNvSpPr>
            <a:spLocks noChangeShapeType="1"/>
          </p:cNvSpPr>
          <p:nvPr/>
        </p:nvSpPr>
        <p:spPr bwMode="auto">
          <a:xfrm>
            <a:off x="5850731" y="2528925"/>
            <a:ext cx="1720" cy="574675"/>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pPr>
            <a:endParaRPr lang="pt-BR" sz="1800">
              <a:solidFill>
                <a:srgbClr val="FFFFFF"/>
              </a:solidFill>
              <a:latin typeface="Arial" pitchFamily="34" charset="0"/>
              <a:cs typeface="+mn-cs"/>
            </a:endParaRPr>
          </a:p>
        </p:txBody>
      </p:sp>
      <p:sp>
        <p:nvSpPr>
          <p:cNvPr id="10252" name="Line 11"/>
          <p:cNvSpPr>
            <a:spLocks noChangeShapeType="1"/>
          </p:cNvSpPr>
          <p:nvPr/>
        </p:nvSpPr>
        <p:spPr bwMode="auto">
          <a:xfrm flipH="1">
            <a:off x="3976179" y="3103600"/>
            <a:ext cx="1876293" cy="1587"/>
          </a:xfrm>
          <a:prstGeom prst="line">
            <a:avLst/>
          </a:prstGeom>
          <a:noFill/>
          <a:ln w="9360">
            <a:solidFill>
              <a:srgbClr val="000000"/>
            </a:solidFill>
            <a:miter lim="800000"/>
            <a:headEnd/>
            <a:tailEnd/>
          </a:ln>
        </p:spPr>
        <p:txBody>
          <a:bodyPr/>
          <a:lstStyle/>
          <a:p>
            <a:pPr defTabSz="449263">
              <a:buClr>
                <a:srgbClr val="000000"/>
              </a:buClr>
              <a:buSzPct val="100000"/>
              <a:buFont typeface="Arial" pitchFamily="34" charset="0"/>
              <a:buNone/>
            </a:pPr>
            <a:endParaRPr lang="pt-BR" sz="1800">
              <a:solidFill>
                <a:srgbClr val="FFFFFF"/>
              </a:solidFill>
              <a:latin typeface="Arial" pitchFamily="34" charset="0"/>
              <a:cs typeface="+mn-cs"/>
            </a:endParaRPr>
          </a:p>
        </p:txBody>
      </p:sp>
      <p:sp>
        <p:nvSpPr>
          <p:cNvPr id="10253" name="Line 12"/>
          <p:cNvSpPr>
            <a:spLocks noChangeShapeType="1"/>
          </p:cNvSpPr>
          <p:nvPr/>
        </p:nvSpPr>
        <p:spPr bwMode="auto">
          <a:xfrm flipV="1">
            <a:off x="3977899" y="2670212"/>
            <a:ext cx="1719" cy="434975"/>
          </a:xfrm>
          <a:prstGeom prst="line">
            <a:avLst/>
          </a:prstGeom>
          <a:noFill/>
          <a:ln w="9360">
            <a:solidFill>
              <a:srgbClr val="000000"/>
            </a:solidFill>
            <a:miter lim="800000"/>
            <a:headEnd/>
            <a:tailEnd type="triangle" w="med" len="med"/>
          </a:ln>
        </p:spPr>
        <p:txBody>
          <a:bodyPr/>
          <a:lstStyle/>
          <a:p>
            <a:pPr defTabSz="449263">
              <a:buClr>
                <a:srgbClr val="000000"/>
              </a:buClr>
              <a:buSzPct val="100000"/>
              <a:buFont typeface="Arial" pitchFamily="34" charset="0"/>
              <a:buNone/>
            </a:pPr>
            <a:endParaRPr lang="pt-BR" sz="1800">
              <a:solidFill>
                <a:srgbClr val="FFFFFF"/>
              </a:solidFill>
              <a:latin typeface="Arial" pitchFamily="34" charset="0"/>
              <a:cs typeface="+mn-cs"/>
            </a:endParaRPr>
          </a:p>
        </p:txBody>
      </p:sp>
      <p:sp>
        <p:nvSpPr>
          <p:cNvPr id="10254" name="Text Box 13"/>
          <p:cNvSpPr txBox="1">
            <a:spLocks noChangeArrowheads="1"/>
          </p:cNvSpPr>
          <p:nvPr/>
        </p:nvSpPr>
        <p:spPr bwMode="auto">
          <a:xfrm>
            <a:off x="3042312" y="2168525"/>
            <a:ext cx="858176" cy="309958"/>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latin typeface="Arial" pitchFamily="34" charset="0"/>
                <a:cs typeface="+mn-cs"/>
              </a:rPr>
              <a:t>R(s)</a:t>
            </a:r>
          </a:p>
        </p:txBody>
      </p:sp>
      <p:sp>
        <p:nvSpPr>
          <p:cNvPr id="10255" name="Text Box 14"/>
          <p:cNvSpPr txBox="1">
            <a:spLocks noChangeArrowheads="1"/>
          </p:cNvSpPr>
          <p:nvPr/>
        </p:nvSpPr>
        <p:spPr bwMode="auto">
          <a:xfrm>
            <a:off x="3587506" y="2312988"/>
            <a:ext cx="390393" cy="246062"/>
          </a:xfrm>
          <a:prstGeom prst="rect">
            <a:avLst/>
          </a:prstGeom>
          <a:noFill/>
          <a:ln w="9525">
            <a:noFill/>
            <a:round/>
            <a:headEnd/>
            <a:tailEnd/>
          </a:ln>
        </p:spPr>
        <p:txBody>
          <a:bodyPr lIns="90000" tIns="46800" rIns="90000" bIns="46800">
            <a:spAutoFit/>
          </a:bodyPr>
          <a:lstStyle/>
          <a:p>
            <a:pPr defTabSz="449263">
              <a:spcBef>
                <a:spcPts val="62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a:solidFill>
                  <a:srgbClr val="000000"/>
                </a:solidFill>
                <a:latin typeface="Arial" pitchFamily="34" charset="0"/>
                <a:cs typeface="+mn-cs"/>
              </a:rPr>
              <a:t>+</a:t>
            </a:r>
          </a:p>
        </p:txBody>
      </p:sp>
      <p:sp>
        <p:nvSpPr>
          <p:cNvPr id="10256" name="Text Box 15"/>
          <p:cNvSpPr txBox="1">
            <a:spLocks noChangeArrowheads="1"/>
          </p:cNvSpPr>
          <p:nvPr/>
        </p:nvSpPr>
        <p:spPr bwMode="auto">
          <a:xfrm>
            <a:off x="3743987" y="2600362"/>
            <a:ext cx="390392" cy="246063"/>
          </a:xfrm>
          <a:prstGeom prst="rect">
            <a:avLst/>
          </a:prstGeom>
          <a:noFill/>
          <a:ln w="9525">
            <a:noFill/>
            <a:round/>
            <a:headEnd/>
            <a:tailEnd/>
          </a:ln>
        </p:spPr>
        <p:txBody>
          <a:bodyPr lIns="90000" tIns="46800" rIns="90000" bIns="46800">
            <a:spAutoFit/>
          </a:bodyPr>
          <a:lstStyle/>
          <a:p>
            <a:pPr defTabSz="449263">
              <a:spcBef>
                <a:spcPts val="62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a:solidFill>
                  <a:srgbClr val="000000"/>
                </a:solidFill>
                <a:latin typeface="Arial" pitchFamily="34" charset="0"/>
                <a:cs typeface="+mn-cs"/>
              </a:rPr>
              <a:t>-</a:t>
            </a:r>
          </a:p>
        </p:txBody>
      </p:sp>
      <p:sp>
        <p:nvSpPr>
          <p:cNvPr id="10257" name="Text Box 16"/>
          <p:cNvSpPr txBox="1">
            <a:spLocks noChangeArrowheads="1"/>
          </p:cNvSpPr>
          <p:nvPr/>
        </p:nvSpPr>
        <p:spPr bwMode="auto">
          <a:xfrm>
            <a:off x="5694231" y="2168525"/>
            <a:ext cx="858176" cy="309958"/>
          </a:xfrm>
          <a:prstGeom prst="rect">
            <a:avLst/>
          </a:prstGeom>
          <a:noFill/>
          <a:ln w="9525">
            <a:noFill/>
            <a:round/>
            <a:headEnd/>
            <a:tailEnd/>
          </a:ln>
        </p:spPr>
        <p:txBody>
          <a:bodyPr lIns="90000" tIns="46800" rIns="90000" bIns="46800">
            <a:spAutoFit/>
          </a:bodyPr>
          <a:lstStyle/>
          <a:p>
            <a:pPr algn="ctr" defTabSz="449263">
              <a:spcBef>
                <a:spcPts val="875"/>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a:solidFill>
                  <a:srgbClr val="000000"/>
                </a:solidFill>
                <a:latin typeface="Arial" pitchFamily="34" charset="0"/>
                <a:cs typeface="+mn-cs"/>
              </a:rPr>
              <a:t>C(s)</a:t>
            </a:r>
          </a:p>
        </p:txBody>
      </p:sp>
      <p:sp>
        <p:nvSpPr>
          <p:cNvPr id="10258" name="Text Box 17"/>
          <p:cNvSpPr txBox="1">
            <a:spLocks noChangeArrowheads="1"/>
          </p:cNvSpPr>
          <p:nvPr/>
        </p:nvSpPr>
        <p:spPr bwMode="auto">
          <a:xfrm>
            <a:off x="3042312" y="3132175"/>
            <a:ext cx="975121" cy="257175"/>
          </a:xfrm>
          <a:prstGeom prst="rect">
            <a:avLst/>
          </a:prstGeom>
          <a:noFill/>
          <a:ln w="9525">
            <a:noFill/>
            <a:round/>
            <a:headEnd/>
            <a:tailEnd/>
          </a:ln>
        </p:spPr>
        <p:txBody>
          <a:bodyPr lIns="90000" tIns="45000" rIns="90000" bIns="45000"/>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Fig. 10.10</a:t>
            </a:r>
          </a:p>
        </p:txBody>
      </p:sp>
      <p:sp>
        <p:nvSpPr>
          <p:cNvPr id="10259" name="Text Box 18"/>
          <p:cNvSpPr txBox="1">
            <a:spLocks noChangeArrowheads="1"/>
          </p:cNvSpPr>
          <p:nvPr/>
        </p:nvSpPr>
        <p:spPr bwMode="auto">
          <a:xfrm>
            <a:off x="350838" y="3860818"/>
            <a:ext cx="4328716" cy="3151761"/>
          </a:xfrm>
          <a:prstGeom prst="rect">
            <a:avLst/>
          </a:prstGeom>
          <a:noFill/>
          <a:ln w="9525">
            <a:noFill/>
            <a:round/>
            <a:headEnd/>
            <a:tailEnd/>
          </a:ln>
        </p:spPr>
        <p:txBody>
          <a:bodyPr lIns="90000" tIns="46800" rIns="90000" bIns="46800">
            <a:spAutoFit/>
          </a:bodyPr>
          <a:lstStyle/>
          <a:p>
            <a:pPr defTabSz="449263">
              <a:spcBef>
                <a:spcPts val="750"/>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'(cap10p5) Exemplo 10.11'		</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clf			</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numg=50;</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deng=poly([0 -3 -6]);</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G=tf(numg,deng)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'T(s)'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T=feedback(G,1)</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grid on</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bode(T)</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title('Resposta de Frequência a Malha Fechada')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pause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nyquist(T)</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title('Resposta de Frequência a Malha Fechada')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200">
              <a:solidFill>
                <a:srgbClr val="000000"/>
              </a:solidFill>
              <a:latin typeface="Arial" pitchFamily="34" charset="0"/>
              <a:cs typeface="+mn-cs"/>
            </a:endParaRPr>
          </a:p>
          <a:p>
            <a:pPr defTabSz="449263">
              <a:spcBef>
                <a:spcPts val="750"/>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200">
              <a:solidFill>
                <a:srgbClr val="000000"/>
              </a:solidFill>
              <a:latin typeface="Arial" pitchFamily="34" charset="0"/>
              <a:cs typeface="+mn-cs"/>
            </a:endParaRPr>
          </a:p>
        </p:txBody>
      </p:sp>
      <p:sp>
        <p:nvSpPr>
          <p:cNvPr id="10260" name="Text Box 19"/>
          <p:cNvSpPr txBox="1">
            <a:spLocks noChangeArrowheads="1"/>
          </p:cNvSpPr>
          <p:nvPr/>
        </p:nvSpPr>
        <p:spPr bwMode="auto">
          <a:xfrm>
            <a:off x="4483497" y="3860811"/>
            <a:ext cx="5109501" cy="2864503"/>
          </a:xfrm>
          <a:prstGeom prst="rect">
            <a:avLst/>
          </a:prstGeom>
          <a:noFill/>
          <a:ln w="9525">
            <a:noFill/>
            <a:round/>
            <a:headEnd/>
            <a:tailEnd/>
          </a:ln>
        </p:spPr>
        <p:txBody>
          <a:bodyPr lIns="90000" tIns="46800" rIns="90000" bIns="46800">
            <a:spAutoFit/>
          </a:bodyPr>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Apaga gráficos existentes na tela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Define o numerador de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Define o denominador de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Cria e mostra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Obtém e mostra a função de transferência a malha fechada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Ativa a grade para os gráficos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Constrói um gráfico de Bode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Adiciona uma legenda ao gráfico de Bode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200">
              <a:solidFill>
                <a:srgbClr val="000000"/>
              </a:solidFill>
              <a:latin typeface="Arial" pitchFamily="34" charset="0"/>
              <a:cs typeface="+mn-cs"/>
            </a:endParaRP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Constrói um gráfico de Nyquist</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latin typeface="Arial" pitchFamily="34" charset="0"/>
                <a:cs typeface="+mn-cs"/>
              </a:rPr>
              <a:t>% Adiciona uma legenda ao gráfico de Nyquist</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200">
              <a:solidFill>
                <a:srgbClr val="000000"/>
              </a:solidFill>
              <a:latin typeface="Arial" pitchFamily="34" charset="0"/>
              <a:cs typeface="+mn-cs"/>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3" cstate="print"/>
          <a:srcRect/>
          <a:stretch>
            <a:fillRect/>
          </a:stretch>
        </p:blipFill>
        <p:spPr bwMode="auto">
          <a:xfrm>
            <a:off x="0" y="0"/>
            <a:ext cx="9906000" cy="6858000"/>
          </a:xfrm>
          <a:prstGeom prst="rect">
            <a:avLst/>
          </a:prstGeom>
          <a:noFill/>
          <a:ln w="9525">
            <a:noFill/>
            <a:round/>
            <a:headEnd/>
            <a:tailEnd/>
          </a:ln>
        </p:spPr>
      </p:pic>
      <p:pic>
        <p:nvPicPr>
          <p:cNvPr id="11267" name="Picture 2"/>
          <p:cNvPicPr>
            <a:picLocks noChangeAspect="1" noChangeArrowheads="1"/>
          </p:cNvPicPr>
          <p:nvPr/>
        </p:nvPicPr>
        <p:blipFill>
          <a:blip r:embed="rId4" cstate="print"/>
          <a:srcRect/>
          <a:stretch>
            <a:fillRect/>
          </a:stretch>
        </p:blipFill>
        <p:spPr bwMode="auto">
          <a:xfrm>
            <a:off x="5150778" y="3779838"/>
            <a:ext cx="4013994" cy="20002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5" name="Subtítulo 4"/>
          <p:cNvSpPr>
            <a:spLocks noGrp="1"/>
          </p:cNvSpPr>
          <p:nvPr>
            <p:ph type="subTitle" sz="quarter" idx="1"/>
          </p:nvPr>
        </p:nvSpPr>
        <p:spPr/>
        <p:txBody>
          <a:bodyPr/>
          <a:lstStyle/>
          <a:p>
            <a:r>
              <a:rPr lang="en-US" dirty="0" err="1"/>
              <a:t>Conceitos</a:t>
            </a:r>
            <a:r>
              <a:rPr lang="en-US" dirty="0"/>
              <a:t> </a:t>
            </a:r>
            <a:r>
              <a:rPr lang="en-US" dirty="0" err="1"/>
              <a:t>Básicos</a:t>
            </a:r>
            <a:endParaRPr 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p:cNvPicPr>
            <a:picLocks noChangeAspect="1" noChangeArrowheads="1"/>
          </p:cNvPicPr>
          <p:nvPr/>
        </p:nvPicPr>
        <p:blipFill>
          <a:blip r:embed="rId3" cstate="print"/>
          <a:srcRect/>
          <a:stretch>
            <a:fillRect/>
          </a:stretch>
        </p:blipFill>
        <p:spPr bwMode="auto">
          <a:xfrm>
            <a:off x="30962" y="6350"/>
            <a:ext cx="9875044" cy="6851650"/>
          </a:xfrm>
          <a:prstGeom prst="rect">
            <a:avLst/>
          </a:prstGeom>
          <a:noFill/>
          <a:ln w="9525">
            <a:noFill/>
            <a:round/>
            <a:headEnd/>
            <a:tailEnd/>
          </a:ln>
        </p:spPr>
      </p:pic>
      <p:pic>
        <p:nvPicPr>
          <p:cNvPr id="12291" name="Picture 2"/>
          <p:cNvPicPr>
            <a:picLocks noChangeAspect="1" noChangeArrowheads="1"/>
          </p:cNvPicPr>
          <p:nvPr/>
        </p:nvPicPr>
        <p:blipFill>
          <a:blip r:embed="rId4" cstate="print"/>
          <a:srcRect/>
          <a:stretch>
            <a:fillRect/>
          </a:stretch>
        </p:blipFill>
        <p:spPr bwMode="auto">
          <a:xfrm>
            <a:off x="3704437" y="3759200"/>
            <a:ext cx="4013994" cy="20002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ítulo 1"/>
          <p:cNvSpPr>
            <a:spLocks noGrp="1"/>
          </p:cNvSpPr>
          <p:nvPr>
            <p:ph type="title"/>
          </p:nvPr>
        </p:nvSpPr>
        <p:spPr/>
        <p:txBody>
          <a:bodyPr/>
          <a:lstStyle/>
          <a:p>
            <a:r>
              <a:rPr lang="en-US"/>
              <a:t>Diagrama de Nichols</a:t>
            </a:r>
            <a:endParaRPr lang="pt-BR"/>
          </a:p>
        </p:txBody>
      </p:sp>
      <p:sp>
        <p:nvSpPr>
          <p:cNvPr id="3" name="Espaço Reservado para Conteúdo 2"/>
          <p:cNvSpPr>
            <a:spLocks noGrp="1"/>
          </p:cNvSpPr>
          <p:nvPr>
            <p:ph idx="1"/>
          </p:nvPr>
        </p:nvSpPr>
        <p:spPr>
          <a:xfrm>
            <a:off x="271463" y="714387"/>
            <a:ext cx="9410700" cy="5381625"/>
          </a:xfrm>
        </p:spPr>
        <p:txBody>
          <a:bodyPr/>
          <a:lstStyle/>
          <a:p>
            <a:r>
              <a:rPr lang="en-US"/>
              <a:t>Para manter a padronização com os diagramas de Bode os quais são gráficos … </a:t>
            </a:r>
          </a:p>
          <a:p>
            <a:pPr lvl="1"/>
            <a:r>
              <a:rPr lang="en-US"/>
              <a:t>… do ganho em dB e … </a:t>
            </a:r>
          </a:p>
          <a:p>
            <a:pPr lvl="1"/>
            <a:r>
              <a:rPr lang="en-US"/>
              <a:t>… da fase em graus … </a:t>
            </a:r>
          </a:p>
          <a:p>
            <a:pPr lvl="1"/>
            <a:r>
              <a:rPr lang="en-US"/>
              <a:t>… a partir da frequência em rad/s, …</a:t>
            </a:r>
          </a:p>
          <a:p>
            <a:pPr lvl="1"/>
            <a:r>
              <a:rPr lang="en-US"/>
              <a:t>… os círculos M e N constantes são traçados nesta escala ao invés da escala do diagrama de Nyquist … </a:t>
            </a:r>
          </a:p>
          <a:p>
            <a:pPr lvl="1"/>
            <a:r>
              <a:rPr lang="en-US"/>
              <a:t>… a qual é Re x Im para uma frequência em rad/s …</a:t>
            </a:r>
          </a:p>
          <a:p>
            <a:pPr lvl="1"/>
            <a:r>
              <a:rPr lang="en-US"/>
              <a:t>… quando o diagrama de Nyquist é traçado em dB x Graus e sobreposto a círculos M e N constantes nestas escalas…</a:t>
            </a:r>
          </a:p>
          <a:p>
            <a:pPr lvl="1"/>
            <a:r>
              <a:rPr lang="en-US"/>
              <a:t>…da-se o nome a tal gráfico de Diagrama de Nichols</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Título 1"/>
          <p:cNvSpPr>
            <a:spLocks noGrp="1"/>
          </p:cNvSpPr>
          <p:nvPr>
            <p:ph type="title"/>
          </p:nvPr>
        </p:nvSpPr>
        <p:spPr/>
        <p:txBody>
          <a:bodyPr/>
          <a:lstStyle/>
          <a:p>
            <a:r>
              <a:rPr lang="en-US"/>
              <a:t>Ultrapassagem Percentual e Pico da Resposta em Frequencia</a:t>
            </a:r>
            <a:endParaRPr lang="pt-BR"/>
          </a:p>
        </p:txBody>
      </p:sp>
      <p:sp>
        <p:nvSpPr>
          <p:cNvPr id="3" name="Espaço Reservado para Conteúdo 2"/>
          <p:cNvSpPr>
            <a:spLocks noGrp="1"/>
          </p:cNvSpPr>
          <p:nvPr>
            <p:ph idx="1"/>
          </p:nvPr>
        </p:nvSpPr>
        <p:spPr/>
        <p:txBody>
          <a:bodyPr/>
          <a:lstStyle/>
          <a:p>
            <a:r>
              <a:rPr lang="en-US"/>
              <a:t>Lembrar que M</a:t>
            </a:r>
            <a:r>
              <a:rPr lang="en-US" baseline="-25000"/>
              <a:t>max</a:t>
            </a:r>
            <a:r>
              <a:rPr lang="en-US"/>
              <a:t>=1/[2</a:t>
            </a:r>
            <a:r>
              <a:rPr lang="el-GR"/>
              <a:t>ζ</a:t>
            </a:r>
            <a:r>
              <a:rPr lang="en-US"/>
              <a:t>√(1-</a:t>
            </a:r>
            <a:r>
              <a:rPr lang="el-GR"/>
              <a:t>ζ</a:t>
            </a:r>
            <a:r>
              <a:rPr lang="en-US" baseline="30000"/>
              <a:t>2</a:t>
            </a:r>
            <a:r>
              <a:rPr lang="en-US"/>
              <a:t>)]</a:t>
            </a:r>
          </a:p>
          <a:p>
            <a:r>
              <a:rPr lang="en-US"/>
              <a:t>Podemos a partir da fórmula acima montar a equação : -</a:t>
            </a:r>
            <a:r>
              <a:rPr lang="el-GR"/>
              <a:t>ζ</a:t>
            </a:r>
            <a:r>
              <a:rPr lang="en-US" baseline="30000"/>
              <a:t>4</a:t>
            </a:r>
            <a:r>
              <a:rPr lang="en-US"/>
              <a:t> +</a:t>
            </a:r>
            <a:r>
              <a:rPr lang="el-GR"/>
              <a:t>ζ</a:t>
            </a:r>
            <a:r>
              <a:rPr lang="en-US" baseline="30000"/>
              <a:t>2 </a:t>
            </a:r>
            <a:r>
              <a:rPr lang="en-US"/>
              <a:t>-1/(4M</a:t>
            </a:r>
            <a:r>
              <a:rPr lang="en-US" baseline="-25000"/>
              <a:t>max</a:t>
            </a:r>
            <a:r>
              <a:rPr lang="en-US" baseline="30000"/>
              <a:t>2</a:t>
            </a:r>
            <a:r>
              <a:rPr lang="en-US"/>
              <a:t>)=0 a qual permitirá o cálculo do amortecimento a partir do pico de resposta em frequência</a:t>
            </a:r>
          </a:p>
          <a:p>
            <a:r>
              <a:rPr lang="en-US"/>
              <a:t>Uma vez tendo o amortecimento, a ultrapassagem percentual pode ser obtida pela aplicação da fórmula correspondente </a:t>
            </a:r>
            <a:endParaRPr lang="pt-BR" baseline="30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ítulo 1"/>
          <p:cNvSpPr>
            <a:spLocks noGrp="1"/>
          </p:cNvSpPr>
          <p:nvPr>
            <p:ph type="title"/>
          </p:nvPr>
        </p:nvSpPr>
        <p:spPr/>
        <p:txBody>
          <a:bodyPr/>
          <a:lstStyle/>
          <a:p>
            <a:r>
              <a:rPr lang="en-US"/>
              <a:t>Margem de Fase e Amortecimento</a:t>
            </a:r>
            <a:endParaRPr lang="pt-BR"/>
          </a:p>
        </p:txBody>
      </p:sp>
      <p:sp>
        <p:nvSpPr>
          <p:cNvPr id="106500" name="Espaço Reservado para Conteúdo 2"/>
          <p:cNvSpPr>
            <a:spLocks noGrp="1"/>
          </p:cNvSpPr>
          <p:nvPr>
            <p:ph idx="1"/>
          </p:nvPr>
        </p:nvSpPr>
        <p:spPr/>
        <p:txBody>
          <a:bodyPr/>
          <a:lstStyle/>
          <a:p>
            <a:r>
              <a:rPr lang="en-US"/>
              <a:t>Margem de fase é a fase ( i.e. argumento ) de G(s) quando |G(s=j</a:t>
            </a:r>
            <a:r>
              <a:rPr lang="el-GR"/>
              <a:t>ω</a:t>
            </a:r>
            <a:r>
              <a:rPr lang="en-US"/>
              <a:t>)|=1</a:t>
            </a:r>
          </a:p>
          <a:p>
            <a:pPr lvl="1"/>
            <a:r>
              <a:rPr lang="en-US"/>
              <a:t>Atente que trabalhamos neste caso com a função de MALHA ABERTA</a:t>
            </a:r>
          </a:p>
          <a:p>
            <a:r>
              <a:rPr lang="en-US"/>
              <a:t>G(s) = </a:t>
            </a:r>
            <a:r>
              <a:rPr lang="el-GR"/>
              <a:t>ω</a:t>
            </a:r>
            <a:r>
              <a:rPr lang="en-US" baseline="-25000"/>
              <a:t>n</a:t>
            </a:r>
            <a:r>
              <a:rPr lang="en-US" baseline="30000"/>
              <a:t>2</a:t>
            </a:r>
            <a:r>
              <a:rPr lang="en-US"/>
              <a:t> /[s(s+2</a:t>
            </a:r>
            <a:r>
              <a:rPr lang="el-GR"/>
              <a:t>ζω</a:t>
            </a:r>
            <a:r>
              <a:rPr lang="en-US" baseline="-25000"/>
              <a:t>n</a:t>
            </a:r>
            <a:r>
              <a:rPr lang="en-US"/>
              <a:t>)]</a:t>
            </a:r>
          </a:p>
          <a:p>
            <a:r>
              <a:rPr lang="en-US"/>
              <a:t>|G(j</a:t>
            </a:r>
            <a:r>
              <a:rPr lang="el-GR"/>
              <a:t>ω</a:t>
            </a:r>
            <a:r>
              <a:rPr lang="en-US"/>
              <a:t>)|=1 -&gt; </a:t>
            </a:r>
            <a:r>
              <a:rPr lang="el-GR"/>
              <a:t>ω</a:t>
            </a:r>
            <a:r>
              <a:rPr lang="en-US"/>
              <a:t> = √[√(4</a:t>
            </a:r>
            <a:r>
              <a:rPr lang="el-GR"/>
              <a:t>ζ</a:t>
            </a:r>
            <a:r>
              <a:rPr lang="en-US" baseline="30000"/>
              <a:t>4</a:t>
            </a:r>
            <a:r>
              <a:rPr lang="en-US"/>
              <a:t>+1)-2</a:t>
            </a:r>
            <a:r>
              <a:rPr lang="el-GR"/>
              <a:t>ζ</a:t>
            </a:r>
            <a:r>
              <a:rPr lang="en-US" baseline="30000"/>
              <a:t>2</a:t>
            </a:r>
            <a:r>
              <a:rPr lang="en-US"/>
              <a:t>]</a:t>
            </a:r>
            <a:r>
              <a:rPr lang="el-GR"/>
              <a:t>ω</a:t>
            </a:r>
            <a:r>
              <a:rPr lang="en-US" baseline="-25000"/>
              <a:t>n</a:t>
            </a:r>
          </a:p>
          <a:p>
            <a:endParaRPr lang="en-US"/>
          </a:p>
          <a:p>
            <a:r>
              <a:rPr lang="en-US"/>
              <a:t>A relação é dada por : </a:t>
            </a:r>
            <a:endParaRPr lang="pt-BR"/>
          </a:p>
        </p:txBody>
      </p:sp>
      <p:graphicFrame>
        <p:nvGraphicFramePr>
          <p:cNvPr id="106498" name="Object 2"/>
          <p:cNvGraphicFramePr>
            <a:graphicFrameLocks noChangeAspect="1"/>
          </p:cNvGraphicFramePr>
          <p:nvPr/>
        </p:nvGraphicFramePr>
        <p:xfrm>
          <a:off x="4819657" y="4929206"/>
          <a:ext cx="4062413" cy="1112837"/>
        </p:xfrm>
        <a:graphic>
          <a:graphicData uri="http://schemas.openxmlformats.org/presentationml/2006/ole">
            <mc:AlternateContent xmlns:mc="http://schemas.openxmlformats.org/markup-compatibility/2006">
              <mc:Choice xmlns:v="urn:schemas-microsoft-com:vml" Requires="v">
                <p:oleObj name="Equação" r:id="rId2" imgW="1854000" imgH="507960" progId="Equation.3">
                  <p:embed/>
                </p:oleObj>
              </mc:Choice>
              <mc:Fallback>
                <p:oleObj name="Equação" r:id="rId2" imgW="1854000" imgH="5079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57" y="4929206"/>
                        <a:ext cx="4062413" cy="1112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ítulo 1"/>
          <p:cNvSpPr>
            <a:spLocks noGrp="1"/>
          </p:cNvSpPr>
          <p:nvPr>
            <p:ph type="title"/>
          </p:nvPr>
        </p:nvSpPr>
        <p:spPr/>
        <p:txBody>
          <a:bodyPr/>
          <a:lstStyle/>
          <a:p>
            <a:r>
              <a:rPr lang="en-US"/>
              <a:t>Erros de Estado Estacionário</a:t>
            </a:r>
            <a:endParaRPr lang="pt-BR"/>
          </a:p>
        </p:txBody>
      </p:sp>
      <p:sp>
        <p:nvSpPr>
          <p:cNvPr id="790531" name="Espaço Reservado para Conteúdo 2"/>
          <p:cNvSpPr>
            <a:spLocks noGrp="1"/>
          </p:cNvSpPr>
          <p:nvPr>
            <p:ph idx="1"/>
          </p:nvPr>
        </p:nvSpPr>
        <p:spPr/>
        <p:txBody>
          <a:bodyPr/>
          <a:lstStyle/>
          <a:p>
            <a:r>
              <a:rPr lang="en-US" dirty="0" err="1"/>
              <a:t>Em</a:t>
            </a:r>
            <a:r>
              <a:rPr lang="en-US" dirty="0"/>
              <a:t> um </a:t>
            </a:r>
            <a:r>
              <a:rPr lang="en-US" dirty="0" err="1"/>
              <a:t>sistema</a:t>
            </a:r>
            <a:r>
              <a:rPr lang="en-US" dirty="0"/>
              <a:t> </a:t>
            </a:r>
            <a:r>
              <a:rPr lang="en-US" dirty="0" err="1"/>
              <a:t>tipo</a:t>
            </a:r>
            <a:r>
              <a:rPr lang="en-US" dirty="0"/>
              <a:t> 0, GH(0)db=20logKp</a:t>
            </a:r>
          </a:p>
          <a:p>
            <a:pPr lvl="1"/>
            <a:r>
              <a:rPr lang="en-US" dirty="0" err="1"/>
              <a:t>Lembrar</a:t>
            </a:r>
            <a:r>
              <a:rPr lang="en-US" dirty="0"/>
              <a:t> </a:t>
            </a:r>
            <a:r>
              <a:rPr lang="en-US" dirty="0" err="1"/>
              <a:t>que</a:t>
            </a:r>
            <a:r>
              <a:rPr lang="en-US" dirty="0"/>
              <a:t> e(∞)=1/[1+Kp], </a:t>
            </a:r>
            <a:r>
              <a:rPr lang="en-US" dirty="0" err="1"/>
              <a:t>Kp</a:t>
            </a:r>
            <a:r>
              <a:rPr lang="en-US" dirty="0"/>
              <a:t> =GH(0) </a:t>
            </a:r>
          </a:p>
          <a:p>
            <a:r>
              <a:rPr lang="en-US" dirty="0" err="1"/>
              <a:t>Em</a:t>
            </a:r>
            <a:r>
              <a:rPr lang="en-US" dirty="0"/>
              <a:t> um </a:t>
            </a:r>
            <a:r>
              <a:rPr lang="en-US" dirty="0" err="1"/>
              <a:t>sistema</a:t>
            </a:r>
            <a:r>
              <a:rPr lang="en-US" dirty="0"/>
              <a:t> </a:t>
            </a:r>
            <a:r>
              <a:rPr lang="en-US" dirty="0" err="1"/>
              <a:t>tipo</a:t>
            </a:r>
            <a:r>
              <a:rPr lang="en-US" dirty="0"/>
              <a:t> 1 (um </a:t>
            </a:r>
            <a:r>
              <a:rPr lang="en-US" dirty="0" err="1"/>
              <a:t>pólo</a:t>
            </a:r>
            <a:r>
              <a:rPr lang="en-US" dirty="0"/>
              <a:t> </a:t>
            </a:r>
            <a:r>
              <a:rPr lang="en-US" dirty="0" err="1"/>
              <a:t>na</a:t>
            </a:r>
            <a:r>
              <a:rPr lang="en-US" dirty="0"/>
              <a:t> </a:t>
            </a:r>
            <a:r>
              <a:rPr lang="en-US" dirty="0" err="1"/>
              <a:t>origem</a:t>
            </a:r>
            <a:r>
              <a:rPr lang="en-US" dirty="0"/>
              <a:t>), </a:t>
            </a:r>
            <a:r>
              <a:rPr lang="en-US" dirty="0" err="1"/>
              <a:t>Kv</a:t>
            </a:r>
            <a:r>
              <a:rPr lang="en-US" dirty="0"/>
              <a:t> é o </a:t>
            </a:r>
            <a:r>
              <a:rPr lang="en-US" dirty="0" err="1"/>
              <a:t>cruzamento</a:t>
            </a:r>
            <a:r>
              <a:rPr lang="en-US" dirty="0"/>
              <a:t> da </a:t>
            </a:r>
            <a:r>
              <a:rPr lang="en-US" dirty="0" err="1"/>
              <a:t>reta</a:t>
            </a:r>
            <a:r>
              <a:rPr lang="en-US" dirty="0"/>
              <a:t> de -20db/</a:t>
            </a:r>
            <a:r>
              <a:rPr lang="en-US" dirty="0" err="1"/>
              <a:t>década</a:t>
            </a:r>
            <a:r>
              <a:rPr lang="en-US" dirty="0"/>
              <a:t> com a </a:t>
            </a:r>
            <a:r>
              <a:rPr lang="en-US" dirty="0" err="1"/>
              <a:t>linha</a:t>
            </a:r>
            <a:r>
              <a:rPr lang="en-US" dirty="0"/>
              <a:t> de 0db</a:t>
            </a:r>
          </a:p>
          <a:p>
            <a:pPr lvl="1"/>
            <a:r>
              <a:rPr lang="en-US" dirty="0" err="1"/>
              <a:t>Lembrar</a:t>
            </a:r>
            <a:r>
              <a:rPr lang="en-US" dirty="0"/>
              <a:t> </a:t>
            </a:r>
            <a:r>
              <a:rPr lang="en-US" dirty="0" err="1"/>
              <a:t>que</a:t>
            </a:r>
            <a:r>
              <a:rPr lang="en-US" dirty="0"/>
              <a:t> e(∞) = 1/</a:t>
            </a:r>
            <a:r>
              <a:rPr lang="en-US" dirty="0" err="1"/>
              <a:t>Kv</a:t>
            </a:r>
            <a:r>
              <a:rPr lang="en-US" dirty="0"/>
              <a:t>, </a:t>
            </a:r>
            <a:r>
              <a:rPr lang="en-US" dirty="0" err="1"/>
              <a:t>Kv</a:t>
            </a:r>
            <a:r>
              <a:rPr lang="en-US" dirty="0"/>
              <a:t>=</a:t>
            </a:r>
            <a:r>
              <a:rPr lang="en-US" dirty="0" err="1"/>
              <a:t>sGH</a:t>
            </a:r>
            <a:r>
              <a:rPr lang="en-US" dirty="0"/>
              <a:t>(0)</a:t>
            </a:r>
          </a:p>
          <a:p>
            <a:r>
              <a:rPr lang="en-US" dirty="0" err="1"/>
              <a:t>Em</a:t>
            </a:r>
            <a:r>
              <a:rPr lang="en-US" dirty="0"/>
              <a:t> um </a:t>
            </a:r>
            <a:r>
              <a:rPr lang="en-US" dirty="0" err="1"/>
              <a:t>sistema</a:t>
            </a:r>
            <a:r>
              <a:rPr lang="en-US" dirty="0"/>
              <a:t> </a:t>
            </a:r>
            <a:r>
              <a:rPr lang="en-US" dirty="0" err="1"/>
              <a:t>tipo</a:t>
            </a:r>
            <a:r>
              <a:rPr lang="en-US" dirty="0"/>
              <a:t> 2 ( </a:t>
            </a:r>
            <a:r>
              <a:rPr lang="en-US" dirty="0" err="1"/>
              <a:t>dois</a:t>
            </a:r>
            <a:r>
              <a:rPr lang="en-US" dirty="0"/>
              <a:t> </a:t>
            </a:r>
            <a:r>
              <a:rPr lang="en-US" dirty="0" err="1"/>
              <a:t>pólos</a:t>
            </a:r>
            <a:r>
              <a:rPr lang="en-US" dirty="0"/>
              <a:t> </a:t>
            </a:r>
            <a:r>
              <a:rPr lang="en-US" dirty="0" err="1"/>
              <a:t>na</a:t>
            </a:r>
            <a:r>
              <a:rPr lang="en-US" dirty="0"/>
              <a:t> </a:t>
            </a:r>
            <a:r>
              <a:rPr lang="en-US" dirty="0" err="1"/>
              <a:t>origem</a:t>
            </a:r>
            <a:r>
              <a:rPr lang="en-US" dirty="0"/>
              <a:t>), o </a:t>
            </a:r>
            <a:r>
              <a:rPr lang="en-US" dirty="0" err="1"/>
              <a:t>cruzamento</a:t>
            </a:r>
            <a:r>
              <a:rPr lang="en-US" dirty="0"/>
              <a:t> da </a:t>
            </a:r>
            <a:r>
              <a:rPr lang="en-US" dirty="0" err="1"/>
              <a:t>reta</a:t>
            </a:r>
            <a:r>
              <a:rPr lang="en-US" dirty="0"/>
              <a:t> de -40db/</a:t>
            </a:r>
            <a:r>
              <a:rPr lang="en-US" dirty="0" err="1"/>
              <a:t>década</a:t>
            </a:r>
            <a:r>
              <a:rPr lang="en-US" dirty="0"/>
              <a:t> com a </a:t>
            </a:r>
            <a:r>
              <a:rPr lang="en-US" dirty="0" err="1"/>
              <a:t>linha</a:t>
            </a:r>
            <a:r>
              <a:rPr lang="en-US" dirty="0"/>
              <a:t> de 0db </a:t>
            </a:r>
            <a:r>
              <a:rPr lang="en-US" dirty="0" err="1"/>
              <a:t>fornece</a:t>
            </a:r>
            <a:r>
              <a:rPr lang="en-US" dirty="0"/>
              <a:t> √Ka</a:t>
            </a:r>
          </a:p>
          <a:p>
            <a:pPr lvl="1"/>
            <a:r>
              <a:rPr lang="en-US" dirty="0" err="1"/>
              <a:t>Lembrar</a:t>
            </a:r>
            <a:r>
              <a:rPr lang="en-US" dirty="0"/>
              <a:t> </a:t>
            </a:r>
            <a:r>
              <a:rPr lang="en-US" dirty="0" err="1"/>
              <a:t>que</a:t>
            </a:r>
            <a:r>
              <a:rPr lang="en-US" dirty="0"/>
              <a:t> e(∞) = 1/Ka, Ka=s</a:t>
            </a:r>
            <a:r>
              <a:rPr lang="en-US" baseline="30000" dirty="0"/>
              <a:t>2</a:t>
            </a:r>
            <a:r>
              <a:rPr lang="en-US" dirty="0"/>
              <a:t>GH(0)</a:t>
            </a:r>
            <a:endParaRPr lang="pt-BR" dirty="0"/>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
          <p:cNvSpPr>
            <a:spLocks noChangeArrowheads="1"/>
          </p:cNvSpPr>
          <p:nvPr/>
        </p:nvSpPr>
        <p:spPr bwMode="auto">
          <a:xfrm>
            <a:off x="257208" y="-24"/>
            <a:ext cx="9410700" cy="862010"/>
          </a:xfrm>
          <a:prstGeom prst="rect">
            <a:avLst/>
          </a:prstGeom>
          <a:noFill/>
          <a:ln w="9525">
            <a:noFill/>
            <a:miter lim="800000"/>
            <a:headEnd/>
            <a:tailEnd/>
          </a:ln>
        </p:spPr>
        <p:txBody>
          <a:bodyPr anchor="ctr"/>
          <a:lstStyle/>
          <a:p>
            <a:r>
              <a:rPr lang="pt-BR" sz="2800" b="1" dirty="0">
                <a:solidFill>
                  <a:srgbClr val="00326E"/>
                </a:solidFill>
                <a:latin typeface="Verdana" pitchFamily="34" charset="0"/>
                <a:ea typeface="Verdana" pitchFamily="34" charset="0"/>
                <a:cs typeface="Verdana" pitchFamily="34" charset="0"/>
              </a:rPr>
              <a:t>Resumo : Especificação de desempenho transitório em termos do diagrama de Bode</a:t>
            </a:r>
          </a:p>
        </p:txBody>
      </p:sp>
      <p:sp>
        <p:nvSpPr>
          <p:cNvPr id="2057" name="Rectangle 3"/>
          <p:cNvSpPr>
            <a:spLocks noChangeArrowheads="1"/>
          </p:cNvSpPr>
          <p:nvPr/>
        </p:nvSpPr>
        <p:spPr bwMode="auto">
          <a:xfrm>
            <a:off x="330200" y="6324600"/>
            <a:ext cx="9328150" cy="381000"/>
          </a:xfrm>
          <a:prstGeom prst="rect">
            <a:avLst/>
          </a:prstGeom>
          <a:noFill/>
          <a:ln w="9525">
            <a:noFill/>
            <a:miter lim="800000"/>
            <a:headEnd/>
            <a:tailEnd/>
          </a:ln>
        </p:spPr>
        <p:txBody>
          <a:bodyPr anchor="ctr"/>
          <a:lstStyle/>
          <a:p>
            <a:pPr algn="ctr"/>
            <a:r>
              <a:rPr lang="pt-BR" sz="1800">
                <a:solidFill>
                  <a:schemeClr val="tx2"/>
                </a:solidFill>
              </a:rPr>
              <a:t>Fonte: Ogata e </a:t>
            </a:r>
            <a:r>
              <a:rPr lang="pt-BR" sz="1800">
                <a:solidFill>
                  <a:schemeClr val="accent2"/>
                </a:solidFill>
              </a:rPr>
              <a:t>http://www.mech.soton.ac.uk/smv/me204/Lecture17/lecture17.ppt</a:t>
            </a:r>
            <a:r>
              <a:rPr lang="pt-BR" sz="1800">
                <a:solidFill>
                  <a:schemeClr val="tx2"/>
                </a:solidFill>
              </a:rPr>
              <a:t> </a:t>
            </a:r>
          </a:p>
        </p:txBody>
      </p:sp>
      <p:sp>
        <p:nvSpPr>
          <p:cNvPr id="2058" name="Text Box 4"/>
          <p:cNvSpPr txBox="1">
            <a:spLocks noChangeArrowheads="1"/>
          </p:cNvSpPr>
          <p:nvPr/>
        </p:nvSpPr>
        <p:spPr bwMode="auto">
          <a:xfrm>
            <a:off x="247650" y="1524004"/>
            <a:ext cx="9328150" cy="396875"/>
          </a:xfrm>
          <a:prstGeom prst="rect">
            <a:avLst/>
          </a:prstGeom>
          <a:noFill/>
          <a:ln w="9525">
            <a:noFill/>
            <a:miter lim="800000"/>
            <a:headEnd/>
            <a:tailEnd/>
          </a:ln>
        </p:spPr>
        <p:txBody>
          <a:bodyPr>
            <a:spAutoFit/>
          </a:bodyPr>
          <a:lstStyle/>
          <a:p>
            <a:pPr>
              <a:spcBef>
                <a:spcPct val="50000"/>
              </a:spcBef>
            </a:pPr>
            <a:r>
              <a:rPr lang="en-US" sz="2000">
                <a:latin typeface="Arial" charset="0"/>
                <a:cs typeface="Arial" charset="0"/>
              </a:rPr>
              <a:t>Margem de ganho </a:t>
            </a:r>
            <a:r>
              <a:rPr lang="en-US" sz="2000" i="1">
                <a:latin typeface="Arial" charset="0"/>
                <a:cs typeface="Arial" charset="0"/>
              </a:rPr>
              <a:t>MG</a:t>
            </a:r>
            <a:r>
              <a:rPr lang="en-US" sz="2000">
                <a:latin typeface="Arial" charset="0"/>
                <a:cs typeface="Arial" charset="0"/>
              </a:rPr>
              <a:t> e margem de fase </a:t>
            </a:r>
            <a:r>
              <a:rPr lang="en-US" sz="2000" i="1">
                <a:latin typeface="Arial" charset="0"/>
                <a:cs typeface="Arial" charset="0"/>
              </a:rPr>
              <a:t>MF </a:t>
            </a:r>
            <a:r>
              <a:rPr lang="en-US" sz="2000">
                <a:latin typeface="Arial" charset="0"/>
                <a:cs typeface="Arial" charset="0"/>
                <a:sym typeface="Wingdings" pitchFamily="2" charset="2"/>
              </a:rPr>
              <a:t></a:t>
            </a:r>
            <a:r>
              <a:rPr lang="en-US" sz="2000">
                <a:latin typeface="Arial" charset="0"/>
                <a:cs typeface="Arial" charset="0"/>
              </a:rPr>
              <a:t> intervalos aceitáveis : </a:t>
            </a:r>
            <a:endParaRPr lang="en-GB" sz="2000">
              <a:latin typeface="Arial" charset="0"/>
              <a:cs typeface="Arial" charset="0"/>
            </a:endParaRPr>
          </a:p>
        </p:txBody>
      </p:sp>
      <p:graphicFrame>
        <p:nvGraphicFramePr>
          <p:cNvPr id="2050" name="Object 7"/>
          <p:cNvGraphicFramePr>
            <a:graphicFrameLocks noChangeAspect="1"/>
          </p:cNvGraphicFramePr>
          <p:nvPr/>
        </p:nvGraphicFramePr>
        <p:xfrm>
          <a:off x="2201333" y="1905010"/>
          <a:ext cx="4732867" cy="468313"/>
        </p:xfrm>
        <a:graphic>
          <a:graphicData uri="http://schemas.openxmlformats.org/presentationml/2006/ole">
            <mc:AlternateContent xmlns:mc="http://schemas.openxmlformats.org/markup-compatibility/2006">
              <mc:Choice xmlns:v="urn:schemas-microsoft-com:vml" Requires="v">
                <p:oleObj name="Equation" r:id="rId2" imgW="4381200" imgH="469800" progId="Equation.3">
                  <p:embed/>
                </p:oleObj>
              </mc:Choice>
              <mc:Fallback>
                <p:oleObj name="Equation" r:id="rId2" imgW="4381200" imgH="469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333" y="1905010"/>
                        <a:ext cx="4732867" cy="46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9" name="Picture 8"/>
          <p:cNvPicPr>
            <a:picLocks noChangeAspect="1" noChangeArrowheads="1"/>
          </p:cNvPicPr>
          <p:nvPr/>
        </p:nvPicPr>
        <p:blipFill>
          <a:blip r:embed="rId4" cstate="print"/>
          <a:srcRect l="19576" t="25424" r="34044" b="51122"/>
          <a:stretch>
            <a:fillRect/>
          </a:stretch>
        </p:blipFill>
        <p:spPr bwMode="auto">
          <a:xfrm>
            <a:off x="4736312" y="2562244"/>
            <a:ext cx="4922044" cy="1400175"/>
          </a:xfrm>
          <a:prstGeom prst="rect">
            <a:avLst/>
          </a:prstGeom>
          <a:noFill/>
          <a:ln w="9525">
            <a:noFill/>
            <a:miter lim="800000"/>
            <a:headEnd/>
            <a:tailEnd/>
          </a:ln>
        </p:spPr>
      </p:pic>
      <p:graphicFrame>
        <p:nvGraphicFramePr>
          <p:cNvPr id="2051" name="Object 9"/>
          <p:cNvGraphicFramePr>
            <a:graphicFrameLocks noChangeAspect="1"/>
          </p:cNvGraphicFramePr>
          <p:nvPr/>
        </p:nvGraphicFramePr>
        <p:xfrm>
          <a:off x="249370" y="2209800"/>
          <a:ext cx="2304521" cy="812800"/>
        </p:xfrm>
        <a:graphic>
          <a:graphicData uri="http://schemas.openxmlformats.org/presentationml/2006/ole">
            <mc:AlternateContent xmlns:mc="http://schemas.openxmlformats.org/markup-compatibility/2006">
              <mc:Choice xmlns:v="urn:schemas-microsoft-com:vml" Requires="v">
                <p:oleObj name="Equation" r:id="rId5" imgW="2361960" imgH="901440" progId="Equation.3">
                  <p:embed/>
                </p:oleObj>
              </mc:Choice>
              <mc:Fallback>
                <p:oleObj name="Equation" r:id="rId5" imgW="2361960" imgH="901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70" y="2209800"/>
                        <a:ext cx="2304521"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10"/>
          <p:cNvGraphicFramePr>
            <a:graphicFrameLocks noChangeAspect="1"/>
          </p:cNvGraphicFramePr>
          <p:nvPr/>
        </p:nvGraphicFramePr>
        <p:xfrm>
          <a:off x="251090" y="3116263"/>
          <a:ext cx="3714750" cy="869950"/>
        </p:xfrm>
        <a:graphic>
          <a:graphicData uri="http://schemas.openxmlformats.org/presentationml/2006/ole">
            <mc:AlternateContent xmlns:mc="http://schemas.openxmlformats.org/markup-compatibility/2006">
              <mc:Choice xmlns:v="urn:schemas-microsoft-com:vml" Requires="v">
                <p:oleObj name="Equation" r:id="rId7" imgW="3809880" imgH="965160" progId="Equation.3">
                  <p:embed/>
                </p:oleObj>
              </mc:Choice>
              <mc:Fallback>
                <p:oleObj name="Equation" r:id="rId7" imgW="3809880" imgH="965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090" y="3116263"/>
                        <a:ext cx="371475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3" name="Object 11"/>
          <p:cNvGraphicFramePr>
            <a:graphicFrameLocks noChangeAspect="1"/>
          </p:cNvGraphicFramePr>
          <p:nvPr/>
        </p:nvGraphicFramePr>
        <p:xfrm>
          <a:off x="139304" y="4208463"/>
          <a:ext cx="1264046" cy="366712"/>
        </p:xfrm>
        <a:graphic>
          <a:graphicData uri="http://schemas.openxmlformats.org/presentationml/2006/ole">
            <mc:AlternateContent xmlns:mc="http://schemas.openxmlformats.org/markup-compatibility/2006">
              <mc:Choice xmlns:v="urn:schemas-microsoft-com:vml" Requires="v">
                <p:oleObj name="Equation" r:id="rId9" imgW="1320480" imgH="406080" progId="Equation.3">
                  <p:embed/>
                </p:oleObj>
              </mc:Choice>
              <mc:Fallback>
                <p:oleObj name="Equation" r:id="rId9" imgW="1320480" imgH="406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304" y="4208463"/>
                        <a:ext cx="1264046"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0" name="Line 12"/>
          <p:cNvSpPr>
            <a:spLocks noChangeShapeType="1"/>
          </p:cNvSpPr>
          <p:nvPr/>
        </p:nvSpPr>
        <p:spPr bwMode="auto">
          <a:xfrm flipV="1">
            <a:off x="1465263" y="4379913"/>
            <a:ext cx="1155700" cy="0"/>
          </a:xfrm>
          <a:prstGeom prst="line">
            <a:avLst/>
          </a:prstGeom>
          <a:noFill/>
          <a:ln w="9525">
            <a:solidFill>
              <a:schemeClr val="tx1"/>
            </a:solidFill>
            <a:round/>
            <a:headEnd/>
            <a:tailEnd type="triangle" w="med" len="med"/>
          </a:ln>
        </p:spPr>
        <p:txBody>
          <a:bodyPr wrap="none"/>
          <a:lstStyle/>
          <a:p>
            <a:endParaRPr lang="pt-BR"/>
          </a:p>
        </p:txBody>
      </p:sp>
      <p:graphicFrame>
        <p:nvGraphicFramePr>
          <p:cNvPr id="2054" name="Object 13"/>
          <p:cNvGraphicFramePr>
            <a:graphicFrameLocks noChangeAspect="1"/>
          </p:cNvGraphicFramePr>
          <p:nvPr/>
        </p:nvGraphicFramePr>
        <p:xfrm>
          <a:off x="2720715" y="4038611"/>
          <a:ext cx="3635640" cy="581025"/>
        </p:xfrm>
        <a:graphic>
          <a:graphicData uri="http://schemas.openxmlformats.org/presentationml/2006/ole">
            <mc:AlternateContent xmlns:mc="http://schemas.openxmlformats.org/markup-compatibility/2006">
              <mc:Choice xmlns:v="urn:schemas-microsoft-com:vml" Requires="v">
                <p:oleObj name="Equation" r:id="rId11" imgW="3708360" imgH="647640" progId="Equation.3">
                  <p:embed/>
                </p:oleObj>
              </mc:Choice>
              <mc:Fallback>
                <p:oleObj name="Equation" r:id="rId11" imgW="3708360" imgH="647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20715" y="4038611"/>
                        <a:ext cx="363564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5" name="Object 14"/>
          <p:cNvGraphicFramePr>
            <a:graphicFrameLocks noChangeAspect="1"/>
          </p:cNvGraphicFramePr>
          <p:nvPr/>
        </p:nvGraphicFramePr>
        <p:xfrm>
          <a:off x="141033" y="4697432"/>
          <a:ext cx="6710627" cy="788987"/>
        </p:xfrm>
        <a:graphic>
          <a:graphicData uri="http://schemas.openxmlformats.org/presentationml/2006/ole">
            <mc:AlternateContent xmlns:mc="http://schemas.openxmlformats.org/markup-compatibility/2006">
              <mc:Choice xmlns:v="urn:schemas-microsoft-com:vml" Requires="v">
                <p:oleObj name="Equation" r:id="rId13" imgW="7315200" imgH="927000" progId="Equation.3">
                  <p:embed/>
                </p:oleObj>
              </mc:Choice>
              <mc:Fallback>
                <p:oleObj name="Equation" r:id="rId13" imgW="7315200" imgH="927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033" y="4697432"/>
                        <a:ext cx="6710627"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1" name="Text Box 15"/>
          <p:cNvSpPr txBox="1">
            <a:spLocks noChangeArrowheads="1"/>
          </p:cNvSpPr>
          <p:nvPr/>
        </p:nvSpPr>
        <p:spPr bwMode="auto">
          <a:xfrm>
            <a:off x="282046" y="5699125"/>
            <a:ext cx="9376304" cy="611188"/>
          </a:xfrm>
          <a:prstGeom prst="rect">
            <a:avLst/>
          </a:prstGeom>
          <a:noFill/>
          <a:ln w="9525">
            <a:noFill/>
            <a:miter lim="800000"/>
            <a:headEnd/>
            <a:tailEnd/>
          </a:ln>
        </p:spPr>
        <p:txBody>
          <a:bodyPr>
            <a:spAutoFit/>
          </a:bodyPr>
          <a:lstStyle/>
          <a:p>
            <a:pPr algn="just">
              <a:spcBef>
                <a:spcPct val="50000"/>
              </a:spcBef>
            </a:pPr>
            <a:r>
              <a:rPr lang="en-US" sz="1600">
                <a:latin typeface="Arial" charset="0"/>
                <a:cs typeface="Arial" charset="0"/>
              </a:rPr>
              <a:t>A aproximação linear se aplica apenas para valores de </a:t>
            </a:r>
            <a:r>
              <a:rPr lang="en-US" sz="1600" i="1">
                <a:latin typeface="Arial" charset="0"/>
                <a:cs typeface="Arial" charset="0"/>
                <a:sym typeface="Symbol" pitchFamily="18" charset="2"/>
              </a:rPr>
              <a:t></a:t>
            </a:r>
            <a:r>
              <a:rPr lang="en-US" sz="1600">
                <a:latin typeface="Arial" charset="0"/>
                <a:cs typeface="Arial" charset="0"/>
              </a:rPr>
              <a:t> no intervalo 0 </a:t>
            </a:r>
            <a:r>
              <a:rPr lang="en-US" sz="1600">
                <a:latin typeface="Arial" charset="0"/>
                <a:cs typeface="Arial" charset="0"/>
                <a:sym typeface="Symbol" pitchFamily="18" charset="2"/>
              </a:rPr>
              <a:t></a:t>
            </a:r>
            <a:r>
              <a:rPr lang="en-US" sz="1600">
                <a:latin typeface="Arial" charset="0"/>
                <a:cs typeface="Arial" charset="0"/>
              </a:rPr>
              <a:t> </a:t>
            </a:r>
            <a:r>
              <a:rPr lang="en-US" sz="1600">
                <a:latin typeface="Arial" charset="0"/>
                <a:cs typeface="Arial" charset="0"/>
                <a:sym typeface="Symbol" pitchFamily="18" charset="2"/>
              </a:rPr>
              <a:t>  0,6. Valores aceitáveis para a taxa de amortecimento </a:t>
            </a:r>
            <a:r>
              <a:rPr lang="en-US" sz="1600" i="1">
                <a:latin typeface="Arial" charset="0"/>
                <a:cs typeface="Arial" charset="0"/>
                <a:sym typeface="Symbol" pitchFamily="18" charset="2"/>
              </a:rPr>
              <a:t></a:t>
            </a:r>
            <a:r>
              <a:rPr lang="en-US" sz="1600">
                <a:latin typeface="Arial" charset="0"/>
                <a:cs typeface="Arial" charset="0"/>
                <a:sym typeface="Symbol" pitchFamily="18" charset="2"/>
              </a:rPr>
              <a:t> : </a:t>
            </a:r>
            <a:r>
              <a:rPr lang="en-US" sz="1600">
                <a:latin typeface="Arial" charset="0"/>
                <a:cs typeface="Arial" charset="0"/>
              </a:rPr>
              <a:t>0,3 </a:t>
            </a:r>
            <a:r>
              <a:rPr lang="en-US" sz="1600">
                <a:latin typeface="Arial" charset="0"/>
                <a:cs typeface="Arial" charset="0"/>
                <a:sym typeface="Symbol" pitchFamily="18" charset="2"/>
              </a:rPr>
              <a:t></a:t>
            </a:r>
            <a:r>
              <a:rPr lang="en-US" sz="1600">
                <a:latin typeface="Arial" charset="0"/>
                <a:cs typeface="Arial" charset="0"/>
              </a:rPr>
              <a:t> </a:t>
            </a:r>
            <a:r>
              <a:rPr lang="en-US" sz="1600">
                <a:latin typeface="Arial" charset="0"/>
                <a:cs typeface="Arial" charset="0"/>
                <a:sym typeface="Symbol" pitchFamily="18" charset="2"/>
              </a:rPr>
              <a:t>  0,7 </a:t>
            </a:r>
            <a:r>
              <a:rPr lang="en-US" sz="1800">
                <a:latin typeface="Arial" charset="0"/>
                <a:cs typeface="Arial" charset="0"/>
                <a:sym typeface="Wingdings" pitchFamily="2" charset="2"/>
              </a:rPr>
              <a:t></a:t>
            </a:r>
            <a:r>
              <a:rPr lang="en-US" sz="1600">
                <a:latin typeface="Arial" charset="0"/>
                <a:cs typeface="Arial" charset="0"/>
                <a:sym typeface="Wingdings" pitchFamily="2" charset="2"/>
              </a:rPr>
              <a:t> </a:t>
            </a:r>
            <a:r>
              <a:rPr lang="en-US" sz="1600">
                <a:latin typeface="Arial" charset="0"/>
                <a:cs typeface="Arial" charset="0"/>
              </a:rPr>
              <a:t>Portanto: 30</a:t>
            </a:r>
            <a:r>
              <a:rPr lang="en-US" sz="1600" baseline="30000">
                <a:latin typeface="Arial" charset="0"/>
                <a:cs typeface="Arial" charset="0"/>
                <a:sym typeface="Symbol" pitchFamily="18" charset="2"/>
              </a:rPr>
              <a:t>o</a:t>
            </a:r>
            <a:r>
              <a:rPr lang="en-US" sz="1600">
                <a:latin typeface="Arial" charset="0"/>
                <a:cs typeface="Arial" charset="0"/>
              </a:rPr>
              <a:t> </a:t>
            </a:r>
            <a:r>
              <a:rPr lang="en-US" sz="1600">
                <a:latin typeface="Arial" charset="0"/>
                <a:cs typeface="Arial" charset="0"/>
                <a:sym typeface="Symbol" pitchFamily="18" charset="2"/>
              </a:rPr>
              <a:t></a:t>
            </a:r>
            <a:r>
              <a:rPr lang="en-US" sz="1600">
                <a:latin typeface="Arial" charset="0"/>
                <a:cs typeface="Arial" charset="0"/>
              </a:rPr>
              <a:t> </a:t>
            </a:r>
            <a:r>
              <a:rPr lang="en-US" sz="1600" i="1">
                <a:latin typeface="Arial" charset="0"/>
                <a:cs typeface="Arial" charset="0"/>
                <a:sym typeface="Symbol" pitchFamily="18" charset="2"/>
              </a:rPr>
              <a:t>MF</a:t>
            </a:r>
            <a:r>
              <a:rPr lang="en-US" sz="1600">
                <a:latin typeface="Arial" charset="0"/>
                <a:cs typeface="Arial" charset="0"/>
                <a:sym typeface="Symbol" pitchFamily="18" charset="2"/>
              </a:rPr>
              <a:t>  65</a:t>
            </a:r>
            <a:r>
              <a:rPr lang="en-US" sz="1600" baseline="30000">
                <a:latin typeface="Arial" charset="0"/>
                <a:cs typeface="Arial" charset="0"/>
                <a:sym typeface="Symbol" pitchFamily="18" charset="2"/>
              </a:rPr>
              <a:t>o</a:t>
            </a:r>
            <a:r>
              <a:rPr lang="en-US" sz="1600">
                <a:latin typeface="Arial" charset="0"/>
                <a:cs typeface="Arial" charset="0"/>
                <a:sym typeface="Symbol" pitchFamily="18" charset="2"/>
              </a:rPr>
              <a:t>.</a:t>
            </a:r>
            <a:endParaRPr lang="en-GB" sz="1600">
              <a:latin typeface="Arial" charset="0"/>
              <a:cs typeface="Arial" charset="0"/>
              <a:sym typeface="Symbol" pitchFamily="18" charset="2"/>
            </a:endParaRPr>
          </a:p>
        </p:txBody>
      </p:sp>
      <p:sp>
        <p:nvSpPr>
          <p:cNvPr id="2062" name="Text Box 19"/>
          <p:cNvSpPr txBox="1">
            <a:spLocks noChangeArrowheads="1"/>
          </p:cNvSpPr>
          <p:nvPr/>
        </p:nvSpPr>
        <p:spPr bwMode="auto">
          <a:xfrm>
            <a:off x="6934200" y="4814888"/>
            <a:ext cx="2806700" cy="366712"/>
          </a:xfrm>
          <a:prstGeom prst="rect">
            <a:avLst/>
          </a:prstGeom>
          <a:noFill/>
          <a:ln w="9525">
            <a:noFill/>
            <a:miter lim="800000"/>
            <a:headEnd/>
            <a:tailEnd/>
          </a:ln>
        </p:spPr>
        <p:txBody>
          <a:bodyPr>
            <a:spAutoFit/>
          </a:bodyPr>
          <a:lstStyle/>
          <a:p>
            <a:pPr>
              <a:spcBef>
                <a:spcPct val="50000"/>
              </a:spcBef>
            </a:pPr>
            <a:r>
              <a:rPr lang="en-GB" sz="1800">
                <a:latin typeface="Arial" charset="0"/>
                <a:sym typeface="Wingdings" pitchFamily="2" charset="2"/>
              </a:rPr>
              <a:t></a:t>
            </a:r>
            <a:r>
              <a:rPr lang="en-GB" sz="1600">
                <a:latin typeface="Arial" charset="0"/>
                <a:sym typeface="Wingdings" pitchFamily="2" charset="2"/>
              </a:rPr>
              <a:t> </a:t>
            </a:r>
            <a:r>
              <a:rPr lang="en-GB" sz="1600">
                <a:latin typeface="Arial" charset="0"/>
              </a:rPr>
              <a:t>Relação entre </a:t>
            </a:r>
            <a:r>
              <a:rPr lang="en-GB" sz="1600" i="1">
                <a:latin typeface="Arial" charset="0"/>
              </a:rPr>
              <a:t>MF</a:t>
            </a:r>
            <a:r>
              <a:rPr lang="en-GB" sz="1600">
                <a:latin typeface="Arial" charset="0"/>
              </a:rPr>
              <a:t> e </a:t>
            </a:r>
            <a:r>
              <a:rPr lang="en-GB" sz="1600" i="1">
                <a:latin typeface="Symbol" pitchFamily="18" charset="2"/>
              </a:rPr>
              <a:t>z</a:t>
            </a: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18" descr="C:\Meus documentos\UnB\disciplinas-01-2004\aulas\bode-compensadores\MFxZeta.jpg"/>
          <p:cNvPicPr>
            <a:picLocks noChangeAspect="1" noChangeArrowheads="1"/>
          </p:cNvPicPr>
          <p:nvPr/>
        </p:nvPicPr>
        <p:blipFill>
          <a:blip r:embed="rId2" cstate="print"/>
          <a:srcRect/>
          <a:stretch>
            <a:fillRect/>
          </a:stretch>
        </p:blipFill>
        <p:spPr bwMode="auto">
          <a:xfrm>
            <a:off x="1864254" y="1524000"/>
            <a:ext cx="6225646" cy="4014788"/>
          </a:xfrm>
          <a:prstGeom prst="rect">
            <a:avLst/>
          </a:prstGeom>
          <a:noFill/>
          <a:ln w="9525">
            <a:noFill/>
            <a:miter lim="800000"/>
            <a:headEnd/>
            <a:tailEnd/>
          </a:ln>
        </p:spPr>
      </p:pic>
      <p:graphicFrame>
        <p:nvGraphicFramePr>
          <p:cNvPr id="3074" name="Object 19"/>
          <p:cNvGraphicFramePr>
            <a:graphicFrameLocks noChangeAspect="1"/>
          </p:cNvGraphicFramePr>
          <p:nvPr/>
        </p:nvGraphicFramePr>
        <p:xfrm>
          <a:off x="1981210" y="5715000"/>
          <a:ext cx="6710627" cy="788988"/>
        </p:xfrm>
        <a:graphic>
          <a:graphicData uri="http://schemas.openxmlformats.org/presentationml/2006/ole">
            <mc:AlternateContent xmlns:mc="http://schemas.openxmlformats.org/markup-compatibility/2006">
              <mc:Choice xmlns:v="urn:schemas-microsoft-com:vml" Requires="v">
                <p:oleObj name="Equation" r:id="rId3" imgW="7315200" imgH="927000" progId="Equation.3">
                  <p:embed/>
                </p:oleObj>
              </mc:Choice>
              <mc:Fallback>
                <p:oleObj name="Equation" r:id="rId3" imgW="7315200" imgH="927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10" y="5715000"/>
                        <a:ext cx="6710627"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2"/>
          <p:cNvSpPr>
            <a:spLocks noChangeArrowheads="1"/>
          </p:cNvSpPr>
          <p:nvPr/>
        </p:nvSpPr>
        <p:spPr bwMode="auto">
          <a:xfrm>
            <a:off x="257208" y="-24"/>
            <a:ext cx="9410700" cy="862010"/>
          </a:xfrm>
          <a:prstGeom prst="rect">
            <a:avLst/>
          </a:prstGeom>
          <a:noFill/>
          <a:ln w="9525">
            <a:noFill/>
            <a:miter lim="800000"/>
            <a:headEnd/>
            <a:tailEnd/>
          </a:ln>
        </p:spPr>
        <p:txBody>
          <a:bodyPr anchor="ctr"/>
          <a:lstStyle/>
          <a:p>
            <a:r>
              <a:rPr lang="pt-BR" sz="2800" b="1" dirty="0">
                <a:solidFill>
                  <a:srgbClr val="00326E"/>
                </a:solidFill>
                <a:latin typeface="Verdana" pitchFamily="34" charset="0"/>
                <a:ea typeface="Verdana" pitchFamily="34" charset="0"/>
                <a:cs typeface="Verdana" pitchFamily="34" charset="0"/>
              </a:rPr>
              <a:t>Resumo : Especificação de desempenho transitório em termos do diagrama de Bode</a:t>
            </a: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57208" y="-24"/>
            <a:ext cx="9410700" cy="862010"/>
          </a:xfrm>
          <a:prstGeom prst="rect">
            <a:avLst/>
          </a:prstGeom>
          <a:noFill/>
          <a:ln w="9525">
            <a:noFill/>
            <a:miter lim="800000"/>
            <a:headEnd/>
            <a:tailEnd/>
          </a:ln>
        </p:spPr>
        <p:txBody>
          <a:bodyPr anchor="ctr"/>
          <a:lstStyle/>
          <a:p>
            <a:r>
              <a:rPr lang="pt-BR" sz="2800" b="1" dirty="0">
                <a:solidFill>
                  <a:srgbClr val="00326E"/>
                </a:solidFill>
                <a:latin typeface="Verdana" pitchFamily="34" charset="0"/>
                <a:ea typeface="Verdana" pitchFamily="34" charset="0"/>
                <a:cs typeface="Verdana" pitchFamily="34" charset="0"/>
              </a:rPr>
              <a:t>Observações</a:t>
            </a:r>
          </a:p>
        </p:txBody>
      </p:sp>
      <p:sp>
        <p:nvSpPr>
          <p:cNvPr id="6" name="Espaço Reservado para Conteúdo 5"/>
          <p:cNvSpPr>
            <a:spLocks noGrp="1"/>
          </p:cNvSpPr>
          <p:nvPr>
            <p:ph idx="1"/>
          </p:nvPr>
        </p:nvSpPr>
        <p:spPr/>
        <p:txBody>
          <a:bodyPr/>
          <a:lstStyle/>
          <a:p>
            <a:pPr algn="just"/>
            <a:r>
              <a:rPr lang="pt-BR" sz="2000" dirty="0">
                <a:latin typeface="Verdana" pitchFamily="34" charset="0"/>
                <a:ea typeface="Verdana" pitchFamily="34" charset="0"/>
                <a:cs typeface="Verdana" pitchFamily="34" charset="0"/>
              </a:rPr>
              <a:t>A aplicabilidade da correlação </a:t>
            </a:r>
            <a:r>
              <a:rPr lang="pt-BR" sz="2000" dirty="0" err="1">
                <a:latin typeface="Verdana" pitchFamily="34" charset="0"/>
                <a:ea typeface="Verdana" pitchFamily="34" charset="0"/>
                <a:cs typeface="Verdana" pitchFamily="34" charset="0"/>
              </a:rPr>
              <a:t>resposta-em-frequência</a:t>
            </a:r>
            <a:r>
              <a:rPr lang="pt-BR" sz="2000" dirty="0">
                <a:latin typeface="Verdana" pitchFamily="34" charset="0"/>
                <a:ea typeface="Verdana" pitchFamily="34" charset="0"/>
                <a:cs typeface="Verdana" pitchFamily="34" charset="0"/>
              </a:rPr>
              <a:t> x resposta-transitória existente para o sistema de segunda ordem padrão para sistemas de maior ordem depende da presença de um par dominante de pólos complexos conjugados de malha-fechada nestes últimos sistemas.</a:t>
            </a:r>
          </a:p>
          <a:p>
            <a:pPr algn="just"/>
            <a:r>
              <a:rPr lang="pt-BR" sz="2000" dirty="0">
                <a:latin typeface="Verdana" pitchFamily="34" charset="0"/>
                <a:ea typeface="Verdana" pitchFamily="34" charset="0"/>
                <a:cs typeface="Verdana" pitchFamily="34" charset="0"/>
              </a:rPr>
              <a:t>Se a resposta em freqüência de um sistema de maior ordem é dominada por um par de pólos complexos conjugados de malha-fechada, a correlação </a:t>
            </a:r>
            <a:r>
              <a:rPr lang="pt-BR" sz="2000" dirty="0" err="1">
                <a:latin typeface="Verdana" pitchFamily="34" charset="0"/>
                <a:ea typeface="Verdana" pitchFamily="34" charset="0"/>
                <a:cs typeface="Verdana" pitchFamily="34" charset="0"/>
              </a:rPr>
              <a:t>resposta-em-freqüência-resposta-transitória</a:t>
            </a:r>
            <a:r>
              <a:rPr lang="pt-BR" sz="2000" dirty="0">
                <a:latin typeface="Verdana" pitchFamily="34" charset="0"/>
                <a:ea typeface="Verdana" pitchFamily="34" charset="0"/>
                <a:cs typeface="Verdana" pitchFamily="34" charset="0"/>
              </a:rPr>
              <a:t> existente para o sistema de segunda ordem pode ser estendida para um sistema de maior ordem.</a:t>
            </a:r>
          </a:p>
          <a:p>
            <a:pPr algn="just"/>
            <a:r>
              <a:rPr lang="pt-BR" sz="2000" dirty="0">
                <a:latin typeface="Verdana" pitchFamily="34" charset="0"/>
                <a:ea typeface="Verdana" pitchFamily="34" charset="0"/>
                <a:cs typeface="Verdana" pitchFamily="34" charset="0"/>
              </a:rPr>
              <a:t>Para sistemas de maior ordem, são disponíveis técnicas matemáticas para a obtenção da correlação exata, porém são muito trabalhosas e de pequeno valor prático.</a:t>
            </a:r>
          </a:p>
          <a:p>
            <a:endParaRPr lang="pt-B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Sistemas</a:t>
            </a:r>
            <a:r>
              <a:rPr lang="en-US" dirty="0"/>
              <a:t> com </a:t>
            </a:r>
            <a:r>
              <a:rPr lang="en-US" dirty="0" err="1"/>
              <a:t>Retardo</a:t>
            </a:r>
            <a:endParaRPr lang="pt-BR" dirty="0"/>
          </a:p>
        </p:txBody>
      </p:sp>
      <p:sp>
        <p:nvSpPr>
          <p:cNvPr id="3" name="Espaço Reservado para Conteúdo 2"/>
          <p:cNvSpPr>
            <a:spLocks noGrp="1"/>
          </p:cNvSpPr>
          <p:nvPr>
            <p:ph idx="1"/>
          </p:nvPr>
        </p:nvSpPr>
        <p:spPr/>
        <p:txBody>
          <a:bodyPr/>
          <a:lstStyle/>
          <a:p>
            <a:r>
              <a:rPr lang="en-US" dirty="0" err="1"/>
              <a:t>Neste</a:t>
            </a:r>
            <a:r>
              <a:rPr lang="en-US" dirty="0"/>
              <a:t> </a:t>
            </a:r>
            <a:r>
              <a:rPr lang="en-US" dirty="0" err="1"/>
              <a:t>caso</a:t>
            </a:r>
            <a:r>
              <a:rPr lang="en-US" dirty="0"/>
              <a:t> é um </a:t>
            </a:r>
            <a:r>
              <a:rPr lang="en-US" dirty="0" err="1"/>
              <a:t>atraso</a:t>
            </a:r>
            <a:r>
              <a:rPr lang="en-US" dirty="0"/>
              <a:t> </a:t>
            </a:r>
            <a:r>
              <a:rPr lang="en-US" dirty="0" err="1"/>
              <a:t>colocado</a:t>
            </a:r>
            <a:r>
              <a:rPr lang="en-US" dirty="0"/>
              <a:t> </a:t>
            </a:r>
            <a:r>
              <a:rPr lang="en-US" dirty="0" err="1"/>
              <a:t>propositalmente</a:t>
            </a:r>
            <a:r>
              <a:rPr lang="en-US" dirty="0"/>
              <a:t> </a:t>
            </a:r>
            <a:r>
              <a:rPr lang="en-US" dirty="0" err="1"/>
              <a:t>na</a:t>
            </a:r>
            <a:r>
              <a:rPr lang="en-US" dirty="0"/>
              <a:t> </a:t>
            </a:r>
            <a:r>
              <a:rPr lang="en-US" dirty="0" err="1"/>
              <a:t>malha</a:t>
            </a:r>
            <a:r>
              <a:rPr lang="en-US" dirty="0"/>
              <a:t>. </a:t>
            </a:r>
          </a:p>
          <a:p>
            <a:endParaRPr lang="en-US" dirty="0"/>
          </a:p>
          <a:p>
            <a:r>
              <a:rPr lang="en-US" dirty="0"/>
              <a:t>NÃO É o </a:t>
            </a:r>
            <a:r>
              <a:rPr lang="en-US" dirty="0" err="1"/>
              <a:t>atraso</a:t>
            </a:r>
            <a:r>
              <a:rPr lang="en-US" dirty="0"/>
              <a:t> </a:t>
            </a:r>
            <a:r>
              <a:rPr lang="en-US" dirty="0" err="1"/>
              <a:t>decorrente</a:t>
            </a:r>
            <a:r>
              <a:rPr lang="en-US" dirty="0"/>
              <a:t> do tempo de </a:t>
            </a:r>
            <a:r>
              <a:rPr lang="en-US" dirty="0" err="1"/>
              <a:t>resposta</a:t>
            </a:r>
            <a:r>
              <a:rPr lang="en-US" dirty="0"/>
              <a:t> natural do </a:t>
            </a:r>
            <a:r>
              <a:rPr lang="en-US" dirty="0" err="1"/>
              <a:t>circuito</a:t>
            </a:r>
            <a:r>
              <a:rPr lang="en-US" dirty="0"/>
              <a:t>.</a:t>
            </a:r>
          </a:p>
          <a:p>
            <a:endParaRPr lang="en-US" dirty="0"/>
          </a:p>
          <a:p>
            <a:r>
              <a:rPr lang="en-US" dirty="0"/>
              <a:t>A </a:t>
            </a:r>
            <a:r>
              <a:rPr lang="en-US" dirty="0" err="1"/>
              <a:t>modelagem</a:t>
            </a:r>
            <a:r>
              <a:rPr lang="en-US" dirty="0"/>
              <a:t> </a:t>
            </a:r>
            <a:r>
              <a:rPr lang="en-US" dirty="0" err="1"/>
              <a:t>em</a:t>
            </a:r>
            <a:r>
              <a:rPr lang="en-US" dirty="0"/>
              <a:t> </a:t>
            </a:r>
            <a:r>
              <a:rPr lang="en-US" dirty="0" err="1"/>
              <a:t>Matlab</a:t>
            </a:r>
            <a:r>
              <a:rPr lang="en-US" dirty="0"/>
              <a:t> de um </a:t>
            </a:r>
            <a:r>
              <a:rPr lang="en-US" dirty="0" err="1"/>
              <a:t>problema</a:t>
            </a:r>
            <a:r>
              <a:rPr lang="en-US" dirty="0"/>
              <a:t> </a:t>
            </a:r>
            <a:r>
              <a:rPr lang="en-US" dirty="0" err="1"/>
              <a:t>exemplo</a:t>
            </a:r>
            <a:r>
              <a:rPr lang="en-US" dirty="0"/>
              <a:t> é </a:t>
            </a:r>
            <a:r>
              <a:rPr lang="en-US" dirty="0" err="1"/>
              <a:t>feita</a:t>
            </a:r>
            <a:r>
              <a:rPr lang="en-US" dirty="0"/>
              <a:t> no slide a </a:t>
            </a:r>
            <a:r>
              <a:rPr lang="en-US" dirty="0" err="1"/>
              <a:t>seguir</a:t>
            </a:r>
            <a:endParaRPr lang="pt-BR" dirty="0"/>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271727" y="260350"/>
            <a:ext cx="9362546" cy="1360488"/>
          </a:xfrm>
          <a:prstGeom prst="rect">
            <a:avLst/>
          </a:prstGeom>
          <a:noFill/>
          <a:ln w="9525">
            <a:noFill/>
            <a:round/>
            <a:headEnd/>
            <a:tailEnd/>
          </a:ln>
          <a:effectLst/>
        </p:spPr>
        <p:txBody>
          <a:bodyPr lIns="90000" tIns="46800" rIns="90000" bIns="46800">
            <a:spAutoFit/>
          </a:bodyPr>
          <a:lstStyle/>
          <a:p>
            <a:pPr defTabSz="449263">
              <a:spcBef>
                <a:spcPts val="112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a:solidFill>
                  <a:srgbClr val="000000"/>
                </a:solidFill>
                <a:effectLst>
                  <a:outerShdw blurRad="38100" dist="38100" dir="2700000" algn="tl">
                    <a:srgbClr val="C0C0C0"/>
                  </a:outerShdw>
                </a:effectLst>
                <a:latin typeface="Arial" charset="0"/>
                <a:cs typeface="+mn-cs"/>
              </a:rPr>
              <a:t>Exemplo 10.15							pág. 471</a:t>
            </a:r>
          </a:p>
          <a:p>
            <a:pPr algn="just" defTabSz="449263">
              <a:spcBef>
                <a:spcPts val="1063"/>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700">
                <a:solidFill>
                  <a:srgbClr val="000000"/>
                </a:solidFill>
                <a:latin typeface="Arial" charset="0"/>
                <a:cs typeface="+mn-cs"/>
              </a:rPr>
              <a:t>Gráficos de resposta de freqüência de um sistema retardo</a:t>
            </a:r>
          </a:p>
          <a:p>
            <a:pPr algn="just" defTabSz="449263">
              <a:spcBef>
                <a:spcPts val="875"/>
              </a:spcBef>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400">
                <a:solidFill>
                  <a:srgbClr val="000000"/>
                </a:solidFill>
                <a:latin typeface="Arial" charset="0"/>
                <a:cs typeface="+mn-cs"/>
              </a:rPr>
              <a:t>Traçar a resposta de freqüência para o sistema G(s) = K / [s(s+3)(s+10)] com um retardo de 1s. </a:t>
            </a:r>
            <a:br>
              <a:rPr lang="en-GB" sz="1400">
                <a:solidFill>
                  <a:srgbClr val="000000"/>
                </a:solidFill>
                <a:latin typeface="Arial" charset="0"/>
                <a:cs typeface="+mn-cs"/>
              </a:rPr>
            </a:br>
            <a:r>
              <a:rPr lang="en-GB" sz="1400">
                <a:solidFill>
                  <a:srgbClr val="000000"/>
                </a:solidFill>
                <a:latin typeface="Arial" charset="0"/>
                <a:cs typeface="+mn-cs"/>
              </a:rPr>
              <a:t>Use o diagrama de Bode.</a:t>
            </a:r>
          </a:p>
        </p:txBody>
      </p:sp>
      <p:sp>
        <p:nvSpPr>
          <p:cNvPr id="13315" name="Text Box 2"/>
          <p:cNvSpPr txBox="1">
            <a:spLocks noChangeArrowheads="1"/>
          </p:cNvSpPr>
          <p:nvPr/>
        </p:nvSpPr>
        <p:spPr bwMode="auto">
          <a:xfrm>
            <a:off x="350844" y="1589088"/>
            <a:ext cx="3743987" cy="5308600"/>
          </a:xfrm>
          <a:prstGeom prst="rect">
            <a:avLst/>
          </a:prstGeom>
          <a:noFill/>
          <a:ln w="9525">
            <a:noFill/>
            <a:round/>
            <a:headEnd/>
            <a:tailEnd/>
          </a:ln>
        </p:spPr>
        <p:txBody>
          <a:bodyPr lIns="90000" tIns="46800" rIns="90000" bIns="46800">
            <a:spAutoFit/>
          </a:bodyPr>
          <a:lstStyle/>
          <a:p>
            <a:pPr defTabSz="449263">
              <a:spcBef>
                <a:spcPts val="750"/>
              </a:spcBef>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'(cap10p7) Exemplo 10.15'		</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clf</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hold off			</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numg=1;</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deng=poly([0 -1 -10]);</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G=tf(numg,deng)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w=0.01:0.1:10;</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[magg,faseg]=bode(G,w);</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[nund,dend]=pade(1,6);</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Gd=tf(nund,dend);</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[magd,fased]=bode(Gd,w);</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Ge=Gd*G;</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[mage,phasee]=bode(Ge,w)</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subplot(2,1,1)</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semilogx(w,20*log10(mage(:,:)))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grid on</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axis([0.01,10,-80,20]);</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title('Magnitude da Resposta com Retardo')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xlabel('Frequência (rad/s)')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xlabel('20log M')</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subplot(2,1,2)</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semilogx(w,faseg(:,:),w,fased(:,:),w,phasee(:,:))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grid on</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axis([0.01,10,-900,0]);</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title('Resposta de Fase com Retardo')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xlabel('Frequência (rad/s)')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ylabel('Fase (graus)')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text(1.5,-50,'Retardo')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text(4,-150,'Sistema')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text(2.7,-300,'Total')</a:t>
            </a:r>
          </a:p>
        </p:txBody>
      </p:sp>
      <p:sp>
        <p:nvSpPr>
          <p:cNvPr id="13316" name="Text Box 3"/>
          <p:cNvSpPr txBox="1">
            <a:spLocks noChangeArrowheads="1"/>
          </p:cNvSpPr>
          <p:nvPr/>
        </p:nvSpPr>
        <p:spPr bwMode="auto">
          <a:xfrm>
            <a:off x="4445665" y="1670059"/>
            <a:ext cx="5109501" cy="5140325"/>
          </a:xfrm>
          <a:prstGeom prst="rect">
            <a:avLst/>
          </a:prstGeom>
          <a:noFill/>
          <a:ln w="9525">
            <a:noFill/>
            <a:round/>
            <a:headEnd/>
            <a:tailEnd/>
          </a:ln>
        </p:spPr>
        <p:txBody>
          <a:bodyPr lIns="90000" tIns="46800" rIns="90000" bIns="46800">
            <a:spAutoFit/>
          </a:bodyPr>
          <a:lstStyle/>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Apaga gráficos existentes na tela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Desativa a função hold</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Define o numerador de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Define o denominador de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Exibe título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Cria e mostra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Faz 0,01&lt;w&lt;10 em incrementos de 0,1</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Coleta dados dos diagramas de Bode de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Representa o retardo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Gd(s)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Coleta dados dos diagramas de Bode de Gd(s)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Forma Gd(s)G(s)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Coleta dados dos diagramas de Bode de Gd(s)G(s)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Subdivide a área para plotar o gráfico 1</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Plota a curva de magnitude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Ativa a grade para o gráfico de magnitude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Rotula o eixo x da magnitude da resposta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Rotula o eixo y axis da magnitude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Subdivide a área do gráfico para o gráfico 2</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Plota as curvas de fase de G(s)</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Gd(s) e G(s) em um único gráfico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Ativa a grade para o gráfico de fase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Limita os eixos do gráfico de Bode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Adiciona legenda à curva de fase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Rotula o eixo x da resposta de fase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Rotula o eixo y axis da resposta de fase</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Gera dístico para identificar a curva de retardo</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Gera dístico para identificar a curva Sistema</a:t>
            </a:r>
          </a:p>
          <a:p>
            <a:pPr defTabSz="449263">
              <a:buClr>
                <a:srgbClr val="000000"/>
              </a:buClr>
              <a:buSzPct val="100000"/>
              <a:buFont typeface="Arial"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100">
                <a:solidFill>
                  <a:srgbClr val="000000"/>
                </a:solidFill>
                <a:latin typeface="Arial" pitchFamily="34" charset="0"/>
                <a:cs typeface="+mn-cs"/>
              </a:rPr>
              <a:t>% Gera dístico para identificar a curva Total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pt-BR"/>
              <a:t>Exemplo</a:t>
            </a:r>
          </a:p>
        </p:txBody>
      </p:sp>
      <p:sp>
        <p:nvSpPr>
          <p:cNvPr id="59399" name="Rectangle 7"/>
          <p:cNvSpPr>
            <a:spLocks noGrp="1" noChangeArrowheads="1"/>
          </p:cNvSpPr>
          <p:nvPr>
            <p:ph idx="1"/>
          </p:nvPr>
        </p:nvSpPr>
        <p:spPr/>
        <p:txBody>
          <a:bodyPr/>
          <a:lstStyle/>
          <a:p>
            <a:r>
              <a:rPr lang="pt-BR"/>
              <a:t>Veja as figuras abaixo :</a:t>
            </a:r>
          </a:p>
          <a:p>
            <a:endParaRPr lang="pt-BR"/>
          </a:p>
          <a:p>
            <a:endParaRPr lang="pt-BR"/>
          </a:p>
          <a:p>
            <a:endParaRPr lang="pt-BR"/>
          </a:p>
          <a:p>
            <a:endParaRPr lang="pt-BR"/>
          </a:p>
          <a:p>
            <a:endParaRPr lang="pt-BR"/>
          </a:p>
          <a:p>
            <a:endParaRPr lang="pt-BR"/>
          </a:p>
          <a:p>
            <a:r>
              <a:rPr lang="pt-BR"/>
              <a:t>Este é um exemplo elementar de sistema de controle! </a:t>
            </a:r>
          </a:p>
        </p:txBody>
      </p:sp>
      <p:pic>
        <p:nvPicPr>
          <p:cNvPr id="59397" name="Picture 5"/>
          <p:cNvPicPr>
            <a:picLocks noChangeAspect="1" noChangeArrowheads="1"/>
          </p:cNvPicPr>
          <p:nvPr/>
        </p:nvPicPr>
        <p:blipFill>
          <a:blip r:embed="rId2"/>
          <a:srcRect/>
          <a:stretch>
            <a:fillRect/>
          </a:stretch>
        </p:blipFill>
        <p:spPr bwMode="auto">
          <a:xfrm>
            <a:off x="776288" y="2205038"/>
            <a:ext cx="3349625" cy="2197100"/>
          </a:xfrm>
          <a:prstGeom prst="rect">
            <a:avLst/>
          </a:prstGeom>
          <a:noFill/>
          <a:ln w="9525">
            <a:noFill/>
            <a:miter lim="800000"/>
            <a:headEnd/>
            <a:tailEnd/>
          </a:ln>
          <a:effectLst/>
        </p:spPr>
      </p:pic>
      <p:pic>
        <p:nvPicPr>
          <p:cNvPr id="59398" name="Picture 6"/>
          <p:cNvPicPr>
            <a:picLocks noChangeAspect="1" noChangeArrowheads="1"/>
          </p:cNvPicPr>
          <p:nvPr/>
        </p:nvPicPr>
        <p:blipFill>
          <a:blip r:embed="rId3"/>
          <a:srcRect/>
          <a:stretch>
            <a:fillRect/>
          </a:stretch>
        </p:blipFill>
        <p:spPr bwMode="auto">
          <a:xfrm>
            <a:off x="4992688" y="2205038"/>
            <a:ext cx="3776662" cy="223043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9" grpId="0" build="p"/>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noChangeArrowheads="1"/>
          </p:cNvPicPr>
          <p:nvPr/>
        </p:nvPicPr>
        <p:blipFill>
          <a:blip r:embed="rId3" cstate="print"/>
          <a:srcRect/>
          <a:stretch>
            <a:fillRect/>
          </a:stretch>
        </p:blipFill>
        <p:spPr bwMode="auto">
          <a:xfrm>
            <a:off x="0" y="0"/>
            <a:ext cx="9906000" cy="68580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Título 1"/>
          <p:cNvSpPr>
            <a:spLocks noGrp="1"/>
          </p:cNvSpPr>
          <p:nvPr>
            <p:ph type="title"/>
          </p:nvPr>
        </p:nvSpPr>
        <p:spPr/>
        <p:txBody>
          <a:bodyPr/>
          <a:lstStyle/>
          <a:p>
            <a:r>
              <a:rPr lang="en-US"/>
              <a:t>Exercícios</a:t>
            </a:r>
            <a:endParaRPr lang="pt-BR"/>
          </a:p>
        </p:txBody>
      </p:sp>
      <p:sp>
        <p:nvSpPr>
          <p:cNvPr id="791555" name="Espaço Reservado para Conteúdo 2"/>
          <p:cNvSpPr>
            <a:spLocks noGrp="1"/>
          </p:cNvSpPr>
          <p:nvPr>
            <p:ph idx="1"/>
          </p:nvPr>
        </p:nvSpPr>
        <p:spPr/>
        <p:txBody>
          <a:bodyPr/>
          <a:lstStyle/>
          <a:p>
            <a:r>
              <a:rPr lang="en-US" b="1"/>
              <a:t>Para entregar : </a:t>
            </a:r>
          </a:p>
          <a:p>
            <a:pPr lvl="1"/>
            <a:r>
              <a:rPr lang="en-US" b="1"/>
              <a:t>Nise, cap.10, pags.480 a 488, exs.1 a 39</a:t>
            </a:r>
            <a:endParaRPr lang="pt-BR" b="1"/>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Título 1"/>
          <p:cNvSpPr>
            <a:spLocks noGrp="1"/>
          </p:cNvSpPr>
          <p:nvPr>
            <p:ph type="title"/>
          </p:nvPr>
        </p:nvSpPr>
        <p:spPr/>
        <p:txBody>
          <a:bodyPr/>
          <a:lstStyle/>
          <a:p>
            <a:r>
              <a:rPr lang="en-US"/>
              <a:t>Nise, pag 480, problema 1</a:t>
            </a:r>
            <a:endParaRPr lang="pt-BR"/>
          </a:p>
        </p:txBody>
      </p:sp>
      <p:sp>
        <p:nvSpPr>
          <p:cNvPr id="792579" name="Espaço Reservado para Conteúdo 2"/>
          <p:cNvSpPr>
            <a:spLocks noGrp="1"/>
          </p:cNvSpPr>
          <p:nvPr>
            <p:ph idx="1"/>
          </p:nvPr>
        </p:nvSpPr>
        <p:spPr/>
        <p:txBody>
          <a:bodyPr/>
          <a:lstStyle/>
          <a:p>
            <a:r>
              <a:rPr lang="en-US"/>
              <a:t>Encontre as expressões analíticas para a magnitude e a fase de cada G(s) dada</a:t>
            </a:r>
          </a:p>
          <a:p>
            <a:pPr lvl="1"/>
            <a:r>
              <a:rPr lang="en-US"/>
              <a:t>G(s) = 1/[s(s+2)(s+4)]</a:t>
            </a:r>
          </a:p>
          <a:p>
            <a:pPr lvl="2"/>
            <a:r>
              <a:rPr lang="en-US"/>
              <a:t>|G(s)|= 1/(w</a:t>
            </a:r>
            <a:r>
              <a:rPr lang="en-US" baseline="30000"/>
              <a:t>6</a:t>
            </a:r>
            <a:r>
              <a:rPr lang="en-US"/>
              <a:t>+20w</a:t>
            </a:r>
            <a:r>
              <a:rPr lang="en-US" baseline="30000"/>
              <a:t>4</a:t>
            </a:r>
            <a:r>
              <a:rPr lang="en-US"/>
              <a:t>+64w</a:t>
            </a:r>
            <a:r>
              <a:rPr lang="en-US" baseline="30000"/>
              <a:t>2</a:t>
            </a:r>
            <a:r>
              <a:rPr lang="en-US"/>
              <a:t>)</a:t>
            </a:r>
            <a:r>
              <a:rPr lang="en-US" baseline="30000"/>
              <a:t>0.5</a:t>
            </a:r>
            <a:r>
              <a:rPr lang="en-US"/>
              <a:t>    </a:t>
            </a:r>
          </a:p>
          <a:p>
            <a:pPr lvl="3"/>
            <a:r>
              <a:rPr lang="en-US"/>
              <a:t>&lt;G(s) = atan([8w-w</a:t>
            </a:r>
            <a:r>
              <a:rPr lang="en-US" baseline="30000"/>
              <a:t>3</a:t>
            </a:r>
            <a:r>
              <a:rPr lang="en-US"/>
              <a:t>]/[6w</a:t>
            </a:r>
            <a:r>
              <a:rPr lang="en-US" baseline="30000"/>
              <a:t>2</a:t>
            </a:r>
            <a:r>
              <a:rPr lang="en-US"/>
              <a:t>]) </a:t>
            </a:r>
          </a:p>
          <a:p>
            <a:pPr lvl="3"/>
            <a:r>
              <a:rPr lang="en-US"/>
              <a:t>Confirmação do angulo de partida : </a:t>
            </a:r>
          </a:p>
          <a:p>
            <a:pPr lvl="3"/>
            <a:r>
              <a:rPr lang="en-US"/>
              <a:t>pela expressão ao lado, para w-&gt;0, atan-&gt;pi/2</a:t>
            </a:r>
          </a:p>
          <a:p>
            <a:pPr lvl="3"/>
            <a:r>
              <a:rPr lang="en-US"/>
              <a:t>Pela expressão de G(s) um polo na origem produz um ângulo de partida de -90</a:t>
            </a:r>
            <a:r>
              <a:rPr lang="en-US" baseline="30000"/>
              <a:t>o</a:t>
            </a:r>
            <a:r>
              <a:rPr lang="en-US"/>
              <a:t> </a:t>
            </a:r>
          </a:p>
          <a:p>
            <a:pPr lvl="3"/>
            <a:r>
              <a:rPr lang="en-US"/>
              <a:t>Logo devemos “corrigir” a expressão diminuindo a mesma de pi radianos ( ou somando a mesma com pi radianos )</a:t>
            </a:r>
          </a:p>
          <a:p>
            <a:pPr lvl="3"/>
            <a:r>
              <a:rPr lang="en-US"/>
              <a:t>A expressão correta fica :</a:t>
            </a:r>
          </a:p>
          <a:p>
            <a:pPr lvl="2"/>
            <a:r>
              <a:rPr lang="en-US"/>
              <a:t>&lt;G(s) = atan([8w-w</a:t>
            </a:r>
            <a:r>
              <a:rPr lang="en-US" baseline="30000"/>
              <a:t>3</a:t>
            </a:r>
            <a:r>
              <a:rPr lang="en-US"/>
              <a:t>]/[6w</a:t>
            </a:r>
            <a:r>
              <a:rPr lang="en-US" baseline="30000"/>
              <a:t>2</a:t>
            </a:r>
            <a:r>
              <a:rPr lang="en-US"/>
              <a:t>]) - pi)</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Título 1"/>
          <p:cNvSpPr>
            <a:spLocks noGrp="1"/>
          </p:cNvSpPr>
          <p:nvPr>
            <p:ph type="title"/>
          </p:nvPr>
        </p:nvSpPr>
        <p:spPr/>
        <p:txBody>
          <a:bodyPr/>
          <a:lstStyle/>
          <a:p>
            <a:r>
              <a:rPr lang="en-US"/>
              <a:t>Nise, pag 480, problema 1</a:t>
            </a:r>
            <a:endParaRPr lang="pt-BR"/>
          </a:p>
        </p:txBody>
      </p:sp>
      <p:sp>
        <p:nvSpPr>
          <p:cNvPr id="793603" name="Espaço Reservado para Conteúdo 2"/>
          <p:cNvSpPr>
            <a:spLocks noGrp="1"/>
          </p:cNvSpPr>
          <p:nvPr>
            <p:ph idx="1"/>
          </p:nvPr>
        </p:nvSpPr>
        <p:spPr/>
        <p:txBody>
          <a:bodyPr/>
          <a:lstStyle/>
          <a:p>
            <a:r>
              <a:rPr lang="en-US"/>
              <a:t>Encontre as expressões analíticas para a magnitude e a fase de cada G(s) dada</a:t>
            </a:r>
          </a:p>
          <a:p>
            <a:pPr lvl="1"/>
            <a:r>
              <a:rPr lang="en-US"/>
              <a:t>G(s) = (s+5)/[(s+2)(s+4)]</a:t>
            </a:r>
          </a:p>
          <a:p>
            <a:pPr lvl="2"/>
            <a:r>
              <a:rPr lang="en-US"/>
              <a:t>|G(s)| = (w</a:t>
            </a:r>
            <a:r>
              <a:rPr lang="en-US" baseline="30000"/>
              <a:t>2</a:t>
            </a:r>
            <a:r>
              <a:rPr lang="en-US"/>
              <a:t>+25)</a:t>
            </a:r>
            <a:r>
              <a:rPr lang="en-US" baseline="30000"/>
              <a:t>0.5</a:t>
            </a:r>
            <a:r>
              <a:rPr lang="en-US"/>
              <a:t>/(w</a:t>
            </a:r>
            <a:r>
              <a:rPr lang="en-US" baseline="30000"/>
              <a:t>4</a:t>
            </a:r>
            <a:r>
              <a:rPr lang="en-US"/>
              <a:t>+20w</a:t>
            </a:r>
            <a:r>
              <a:rPr lang="en-US" baseline="30000"/>
              <a:t>2</a:t>
            </a:r>
            <a:r>
              <a:rPr lang="en-US"/>
              <a:t>+64)</a:t>
            </a:r>
            <a:r>
              <a:rPr lang="en-US" baseline="30000"/>
              <a:t>0.5</a:t>
            </a:r>
            <a:r>
              <a:rPr lang="en-US"/>
              <a:t> </a:t>
            </a:r>
          </a:p>
          <a:p>
            <a:pPr lvl="2"/>
            <a:r>
              <a:rPr lang="en-US"/>
              <a:t> &lt;G(s) = atan[-(w</a:t>
            </a:r>
            <a:r>
              <a:rPr lang="en-US" baseline="30000"/>
              <a:t>3</a:t>
            </a:r>
            <a:r>
              <a:rPr lang="en-US"/>
              <a:t>+22w)/(w</a:t>
            </a:r>
            <a:r>
              <a:rPr lang="en-US" baseline="30000"/>
              <a:t>2</a:t>
            </a:r>
            <a:r>
              <a:rPr lang="en-US"/>
              <a:t>+40)] (ok!)</a:t>
            </a:r>
            <a:endParaRPr lang="en-US" baseline="30000"/>
          </a:p>
          <a:p>
            <a:pPr lvl="1"/>
            <a:r>
              <a:rPr lang="en-US"/>
              <a:t>G(s) = (s+3)(s+5)/[s(s+2)(s+4)] </a:t>
            </a:r>
          </a:p>
          <a:p>
            <a:pPr lvl="2"/>
            <a:r>
              <a:rPr lang="en-US"/>
              <a:t>|G(s)| =(w</a:t>
            </a:r>
            <a:r>
              <a:rPr lang="en-US" baseline="30000"/>
              <a:t>4</a:t>
            </a:r>
            <a:r>
              <a:rPr lang="en-US"/>
              <a:t>+34w</a:t>
            </a:r>
            <a:r>
              <a:rPr lang="en-US" baseline="30000"/>
              <a:t>2</a:t>
            </a:r>
            <a:r>
              <a:rPr lang="en-US"/>
              <a:t>+225)</a:t>
            </a:r>
            <a:r>
              <a:rPr lang="en-US" baseline="30000"/>
              <a:t>0.5</a:t>
            </a:r>
            <a:r>
              <a:rPr lang="en-US"/>
              <a:t>/(w</a:t>
            </a:r>
            <a:r>
              <a:rPr lang="en-US" baseline="30000"/>
              <a:t>6</a:t>
            </a:r>
            <a:r>
              <a:rPr lang="en-US"/>
              <a:t>+20w</a:t>
            </a:r>
            <a:r>
              <a:rPr lang="en-US" baseline="30000"/>
              <a:t>4</a:t>
            </a:r>
            <a:r>
              <a:rPr lang="en-US"/>
              <a:t>+64w</a:t>
            </a:r>
            <a:r>
              <a:rPr lang="en-US" baseline="30000"/>
              <a:t>2</a:t>
            </a:r>
            <a:r>
              <a:rPr lang="en-US"/>
              <a:t>)</a:t>
            </a:r>
            <a:r>
              <a:rPr lang="en-US" baseline="30000"/>
              <a:t>0.5</a:t>
            </a:r>
          </a:p>
          <a:p>
            <a:pPr lvl="2"/>
            <a:r>
              <a:rPr lang="en-US"/>
              <a:t>&lt;G(s) = (w</a:t>
            </a:r>
            <a:r>
              <a:rPr lang="en-US" baseline="30000"/>
              <a:t>4</a:t>
            </a:r>
            <a:r>
              <a:rPr lang="en-US"/>
              <a:t>+25w</a:t>
            </a:r>
            <a:r>
              <a:rPr lang="en-US" baseline="30000"/>
              <a:t>2</a:t>
            </a:r>
            <a:r>
              <a:rPr lang="en-US"/>
              <a:t>+120)/(2w</a:t>
            </a:r>
            <a:r>
              <a:rPr lang="en-US" baseline="30000"/>
              <a:t>3</a:t>
            </a:r>
            <a:r>
              <a:rPr lang="en-US"/>
              <a:t>+26w) + pi</a:t>
            </a: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ítulo 1"/>
          <p:cNvSpPr>
            <a:spLocks noGrp="1"/>
          </p:cNvSpPr>
          <p:nvPr>
            <p:ph type="title"/>
          </p:nvPr>
        </p:nvSpPr>
        <p:spPr/>
        <p:txBody>
          <a:bodyPr/>
          <a:lstStyle/>
          <a:p>
            <a:r>
              <a:rPr lang="en-US"/>
              <a:t>Nise , pag.480, problema 2.c</a:t>
            </a:r>
            <a:endParaRPr lang="pt-BR"/>
          </a:p>
        </p:txBody>
      </p:sp>
      <p:sp>
        <p:nvSpPr>
          <p:cNvPr id="794627" name="Espaço Reservado para Conteúdo 2"/>
          <p:cNvSpPr>
            <a:spLocks noGrp="1"/>
          </p:cNvSpPr>
          <p:nvPr>
            <p:ph idx="1"/>
          </p:nvPr>
        </p:nvSpPr>
        <p:spPr/>
        <p:txBody>
          <a:bodyPr/>
          <a:lstStyle/>
          <a:p>
            <a:r>
              <a:rPr lang="en-US"/>
              <a:t>Apresente os gráficos de módulo e fase da 3a função do problema anterior</a:t>
            </a:r>
            <a:endParaRPr lang="pt-BR"/>
          </a:p>
        </p:txBody>
      </p:sp>
      <p:graphicFrame>
        <p:nvGraphicFramePr>
          <p:cNvPr id="5" name="Gráfico 4"/>
          <p:cNvGraphicFramePr/>
          <p:nvPr/>
        </p:nvGraphicFramePr>
        <p:xfrm>
          <a:off x="4881562" y="2285992"/>
          <a:ext cx="4572000" cy="39290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áfico 5"/>
          <p:cNvGraphicFramePr/>
          <p:nvPr/>
        </p:nvGraphicFramePr>
        <p:xfrm>
          <a:off x="238092" y="2285992"/>
          <a:ext cx="4572000" cy="385765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Título 1"/>
          <p:cNvSpPr>
            <a:spLocks noGrp="1"/>
          </p:cNvSpPr>
          <p:nvPr>
            <p:ph type="title"/>
          </p:nvPr>
        </p:nvSpPr>
        <p:spPr/>
        <p:txBody>
          <a:bodyPr/>
          <a:lstStyle/>
          <a:p>
            <a:r>
              <a:rPr lang="en-US"/>
              <a:t>Nise , pag.480, problema 3.c</a:t>
            </a:r>
            <a:endParaRPr lang="pt-BR"/>
          </a:p>
        </p:txBody>
      </p:sp>
      <p:sp>
        <p:nvSpPr>
          <p:cNvPr id="795651" name="Espaço Reservado para Conteúdo 2"/>
          <p:cNvSpPr>
            <a:spLocks noGrp="1"/>
          </p:cNvSpPr>
          <p:nvPr>
            <p:ph idx="1"/>
          </p:nvPr>
        </p:nvSpPr>
        <p:spPr/>
        <p:txBody>
          <a:bodyPr/>
          <a:lstStyle/>
          <a:p>
            <a:r>
              <a:rPr lang="en-US"/>
              <a:t>Apresente os gráficos polares (real x imaginário) do 2o exemplo da 1a questão</a:t>
            </a:r>
            <a:endParaRPr lang="pt-BR"/>
          </a:p>
        </p:txBody>
      </p:sp>
      <p:graphicFrame>
        <p:nvGraphicFramePr>
          <p:cNvPr id="8" name="Gráfico 7"/>
          <p:cNvGraphicFramePr/>
          <p:nvPr/>
        </p:nvGraphicFramePr>
        <p:xfrm>
          <a:off x="1238230" y="2357430"/>
          <a:ext cx="7500990" cy="408624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Título 1"/>
          <p:cNvSpPr>
            <a:spLocks noGrp="1"/>
          </p:cNvSpPr>
          <p:nvPr>
            <p:ph type="title"/>
          </p:nvPr>
        </p:nvSpPr>
        <p:spPr/>
        <p:txBody>
          <a:bodyPr/>
          <a:lstStyle/>
          <a:p>
            <a:r>
              <a:rPr lang="en-US"/>
              <a:t>Nise , pag.480, problema 3.c</a:t>
            </a:r>
            <a:endParaRPr lang="pt-BR"/>
          </a:p>
        </p:txBody>
      </p:sp>
      <p:sp>
        <p:nvSpPr>
          <p:cNvPr id="796675" name="Espaço Reservado para Conteúdo 2"/>
          <p:cNvSpPr>
            <a:spLocks noGrp="1"/>
          </p:cNvSpPr>
          <p:nvPr>
            <p:ph idx="1"/>
          </p:nvPr>
        </p:nvSpPr>
        <p:spPr/>
        <p:txBody>
          <a:bodyPr/>
          <a:lstStyle/>
          <a:p>
            <a:r>
              <a:rPr lang="en-US"/>
              <a:t>Apresente os gráficos polares (real x imaginário) do 3o exemplo da 1a questão</a:t>
            </a:r>
            <a:endParaRPr lang="pt-BR"/>
          </a:p>
        </p:txBody>
      </p:sp>
      <p:graphicFrame>
        <p:nvGraphicFramePr>
          <p:cNvPr id="7" name="Gráfico 6"/>
          <p:cNvGraphicFramePr/>
          <p:nvPr/>
        </p:nvGraphicFramePr>
        <p:xfrm>
          <a:off x="2166918" y="2428868"/>
          <a:ext cx="5572148" cy="387193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Título 1"/>
          <p:cNvSpPr>
            <a:spLocks noGrp="1"/>
          </p:cNvSpPr>
          <p:nvPr>
            <p:ph type="title"/>
          </p:nvPr>
        </p:nvSpPr>
        <p:spPr/>
        <p:txBody>
          <a:bodyPr/>
          <a:lstStyle/>
          <a:p>
            <a:r>
              <a:rPr lang="en-US"/>
              <a:t>Nise pag.480, gráficos de Bode, 4.c</a:t>
            </a:r>
            <a:endParaRPr lang="pt-BR"/>
          </a:p>
        </p:txBody>
      </p:sp>
      <p:sp>
        <p:nvSpPr>
          <p:cNvPr id="797699" name="Espaço Reservado para Conteúdo 2"/>
          <p:cNvSpPr>
            <a:spLocks noGrp="1"/>
          </p:cNvSpPr>
          <p:nvPr>
            <p:ph idx="1"/>
          </p:nvPr>
        </p:nvSpPr>
        <p:spPr/>
        <p:txBody>
          <a:bodyPr/>
          <a:lstStyle/>
          <a:p>
            <a:r>
              <a:rPr lang="en-US" dirty="0" err="1"/>
              <a:t>Emitir</a:t>
            </a:r>
            <a:r>
              <a:rPr lang="en-US" dirty="0"/>
              <a:t> no octave :</a:t>
            </a:r>
          </a:p>
          <a:p>
            <a:pPr lvl="1"/>
            <a:r>
              <a:rPr lang="en-US" dirty="0"/>
              <a:t>sys = </a:t>
            </a:r>
            <a:r>
              <a:rPr lang="en-US" dirty="0" err="1"/>
              <a:t>zp</a:t>
            </a:r>
            <a:r>
              <a:rPr lang="en-US" dirty="0"/>
              <a:t>([-3 -5],[0 -2 -4])</a:t>
            </a:r>
          </a:p>
          <a:p>
            <a:pPr lvl="1"/>
            <a:r>
              <a:rPr lang="en-US" dirty="0"/>
              <a:t>bode(sys)</a:t>
            </a:r>
          </a:p>
          <a:p>
            <a:pPr lvl="1"/>
            <a:endParaRPr lang="en-US" dirty="0"/>
          </a:p>
          <a:p>
            <a:r>
              <a:rPr lang="en-US" dirty="0"/>
              <a:t>No </a:t>
            </a:r>
            <a:r>
              <a:rPr lang="en-US" dirty="0" err="1"/>
              <a:t>matlab</a:t>
            </a:r>
            <a:r>
              <a:rPr lang="en-US" dirty="0"/>
              <a:t> :</a:t>
            </a:r>
          </a:p>
          <a:p>
            <a:pPr lvl="1"/>
            <a:r>
              <a:rPr lang="en-US" dirty="0"/>
              <a:t> sys = </a:t>
            </a:r>
            <a:r>
              <a:rPr lang="en-US" dirty="0" err="1"/>
              <a:t>tf</a:t>
            </a:r>
            <a:r>
              <a:rPr lang="en-US" dirty="0"/>
              <a:t>(poly([-3 -5]),poly([0 -2 -4]))</a:t>
            </a:r>
          </a:p>
          <a:p>
            <a:pPr lvl="1"/>
            <a:r>
              <a:rPr lang="en-US" dirty="0"/>
              <a:t> bode(sys)</a:t>
            </a:r>
            <a:endParaRPr lang="pt-BR" dirty="0"/>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Título 1"/>
          <p:cNvSpPr>
            <a:spLocks noGrp="1"/>
          </p:cNvSpPr>
          <p:nvPr>
            <p:ph type="title"/>
          </p:nvPr>
        </p:nvSpPr>
        <p:spPr/>
        <p:txBody>
          <a:bodyPr/>
          <a:lstStyle/>
          <a:p>
            <a:r>
              <a:rPr lang="en-US"/>
              <a:t>Nise 482, cap.10, ex.8</a:t>
            </a:r>
            <a:endParaRPr lang="pt-BR"/>
          </a:p>
        </p:txBody>
      </p:sp>
      <p:sp>
        <p:nvSpPr>
          <p:cNvPr id="742403" name="Espaço Reservado para Conteúdo 2"/>
          <p:cNvSpPr>
            <a:spLocks noGrp="1"/>
          </p:cNvSpPr>
          <p:nvPr>
            <p:ph idx="1"/>
          </p:nvPr>
        </p:nvSpPr>
        <p:spPr>
          <a:xfrm>
            <a:off x="271463" y="857257"/>
            <a:ext cx="9410700" cy="5381625"/>
          </a:xfrm>
        </p:spPr>
        <p:txBody>
          <a:bodyPr/>
          <a:lstStyle/>
          <a:p>
            <a:r>
              <a:rPr lang="en-US"/>
              <a:t>Plotar o diagrama de Nyquist para a função : G(s)=K(s+5)/[(s</a:t>
            </a:r>
            <a:r>
              <a:rPr lang="en-US" baseline="30000"/>
              <a:t>2</a:t>
            </a:r>
            <a:r>
              <a:rPr lang="en-US"/>
              <a:t>+6s+100)(s</a:t>
            </a:r>
            <a:r>
              <a:rPr lang="en-US" baseline="30000"/>
              <a:t>2</a:t>
            </a:r>
            <a:r>
              <a:rPr lang="en-US"/>
              <a:t>+4s+25)] e exibir o valor da função e da freqüência para o cruzamento com o eixo real</a:t>
            </a:r>
          </a:p>
          <a:p>
            <a:pPr lvl="1"/>
            <a:r>
              <a:rPr lang="en-US"/>
              <a:t>Para plotar : Octave</a:t>
            </a:r>
          </a:p>
          <a:p>
            <a:pPr lvl="1"/>
            <a:r>
              <a:rPr lang="en-US"/>
              <a:t>Para exibir o valor de cruzamento : </a:t>
            </a:r>
          </a:p>
          <a:p>
            <a:pPr lvl="2"/>
            <a:r>
              <a:rPr lang="en-US"/>
              <a:t>s :%i*w ; </a:t>
            </a:r>
            <a:r>
              <a:rPr lang="pt-BR"/>
              <a:t>gs : (s+5)/((s^2+6*s+100)*(s^2+4*s+25));</a:t>
            </a:r>
          </a:p>
          <a:p>
            <a:pPr lvl="2"/>
            <a:r>
              <a:rPr lang="en-US"/>
              <a:t>imagpart(gs) ; parte_imag : ratsimp(%) ;</a:t>
            </a:r>
          </a:p>
          <a:p>
            <a:pPr lvl="2"/>
            <a:r>
              <a:rPr lang="en-US"/>
              <a:t>allroots(num(parte_imag)) -&gt; -10.07 e 10.07 ; w : -10.07 ; </a:t>
            </a:r>
          </a:p>
          <a:p>
            <a:pPr lvl="2"/>
            <a:r>
              <a:rPr lang="en-US"/>
              <a:t>s : %i*w ; </a:t>
            </a:r>
            <a:r>
              <a:rPr lang="pt-BR"/>
              <a:t>gs : (s+5)/((s^2+6*s+100)*(s^2+4*s+25));</a:t>
            </a:r>
          </a:p>
          <a:p>
            <a:pPr lvl="2"/>
            <a:r>
              <a:rPr lang="en-US"/>
              <a:t>abs(gs) -&gt; 2,154E-3 ; Para w : 10.07 -&gt; abs(gs) -&gt; 2,154E-3</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42403">
                                            <p:txEl>
                                              <p:pRg st="0" end="0"/>
                                            </p:txEl>
                                          </p:spTgt>
                                        </p:tgtEl>
                                        <p:attrNameLst>
                                          <p:attrName>style.visibility</p:attrName>
                                        </p:attrNameLst>
                                      </p:cBhvr>
                                      <p:to>
                                        <p:strVal val="visible"/>
                                      </p:to>
                                    </p:set>
                                    <p:animEffect transition="in" filter="box(in)">
                                      <p:cBhvr>
                                        <p:cTn id="7" dur="500"/>
                                        <p:tgtEl>
                                          <p:spTgt spid="742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42403">
                                            <p:txEl>
                                              <p:pRg st="1" end="1"/>
                                            </p:txEl>
                                          </p:spTgt>
                                        </p:tgtEl>
                                        <p:attrNameLst>
                                          <p:attrName>style.visibility</p:attrName>
                                        </p:attrNameLst>
                                      </p:cBhvr>
                                      <p:to>
                                        <p:strVal val="visible"/>
                                      </p:to>
                                    </p:set>
                                    <p:animEffect transition="in" filter="box(in)">
                                      <p:cBhvr>
                                        <p:cTn id="12" dur="500"/>
                                        <p:tgtEl>
                                          <p:spTgt spid="7424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42403">
                                            <p:txEl>
                                              <p:pRg st="2" end="2"/>
                                            </p:txEl>
                                          </p:spTgt>
                                        </p:tgtEl>
                                        <p:attrNameLst>
                                          <p:attrName>style.visibility</p:attrName>
                                        </p:attrNameLst>
                                      </p:cBhvr>
                                      <p:to>
                                        <p:strVal val="visible"/>
                                      </p:to>
                                    </p:set>
                                    <p:animEffect transition="in" filter="box(in)">
                                      <p:cBhvr>
                                        <p:cTn id="17" dur="500"/>
                                        <p:tgtEl>
                                          <p:spTgt spid="7424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42403">
                                            <p:txEl>
                                              <p:pRg st="3" end="3"/>
                                            </p:txEl>
                                          </p:spTgt>
                                        </p:tgtEl>
                                        <p:attrNameLst>
                                          <p:attrName>style.visibility</p:attrName>
                                        </p:attrNameLst>
                                      </p:cBhvr>
                                      <p:to>
                                        <p:strVal val="visible"/>
                                      </p:to>
                                    </p:set>
                                    <p:animEffect transition="in" filter="box(in)">
                                      <p:cBhvr>
                                        <p:cTn id="22" dur="500"/>
                                        <p:tgtEl>
                                          <p:spTgt spid="7424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42403">
                                            <p:txEl>
                                              <p:pRg st="4" end="4"/>
                                            </p:txEl>
                                          </p:spTgt>
                                        </p:tgtEl>
                                        <p:attrNameLst>
                                          <p:attrName>style.visibility</p:attrName>
                                        </p:attrNameLst>
                                      </p:cBhvr>
                                      <p:to>
                                        <p:strVal val="visible"/>
                                      </p:to>
                                    </p:set>
                                    <p:animEffect transition="in" filter="box(in)">
                                      <p:cBhvr>
                                        <p:cTn id="27" dur="500"/>
                                        <p:tgtEl>
                                          <p:spTgt spid="7424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742403">
                                            <p:txEl>
                                              <p:pRg st="5" end="5"/>
                                            </p:txEl>
                                          </p:spTgt>
                                        </p:tgtEl>
                                        <p:attrNameLst>
                                          <p:attrName>style.visibility</p:attrName>
                                        </p:attrNameLst>
                                      </p:cBhvr>
                                      <p:to>
                                        <p:strVal val="visible"/>
                                      </p:to>
                                    </p:set>
                                    <p:animEffect transition="in" filter="box(in)">
                                      <p:cBhvr>
                                        <p:cTn id="32" dur="500"/>
                                        <p:tgtEl>
                                          <p:spTgt spid="7424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742403">
                                            <p:txEl>
                                              <p:pRg st="6" end="6"/>
                                            </p:txEl>
                                          </p:spTgt>
                                        </p:tgtEl>
                                        <p:attrNameLst>
                                          <p:attrName>style.visibility</p:attrName>
                                        </p:attrNameLst>
                                      </p:cBhvr>
                                      <p:to>
                                        <p:strVal val="visible"/>
                                      </p:to>
                                    </p:set>
                                    <p:animEffect transition="in" filter="box(in)">
                                      <p:cBhvr>
                                        <p:cTn id="37" dur="500"/>
                                        <p:tgtEl>
                                          <p:spTgt spid="74240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742403">
                                            <p:txEl>
                                              <p:pRg st="7" end="7"/>
                                            </p:txEl>
                                          </p:spTgt>
                                        </p:tgtEl>
                                        <p:attrNameLst>
                                          <p:attrName>style.visibility</p:attrName>
                                        </p:attrNameLst>
                                      </p:cBhvr>
                                      <p:to>
                                        <p:strVal val="visible"/>
                                      </p:to>
                                    </p:set>
                                    <p:animEffect transition="in" filter="box(in)">
                                      <p:cBhvr>
                                        <p:cTn id="42" dur="500"/>
                                        <p:tgtEl>
                                          <p:spTgt spid="7424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3" grpId="0" build="p"/>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Título 1"/>
          <p:cNvSpPr>
            <a:spLocks noGrp="1"/>
          </p:cNvSpPr>
          <p:nvPr>
            <p:ph type="title"/>
          </p:nvPr>
        </p:nvSpPr>
        <p:spPr/>
        <p:txBody>
          <a:bodyPr/>
          <a:lstStyle/>
          <a:p>
            <a:r>
              <a:rPr lang="en-US"/>
              <a:t>Nise 482, cap.10, ex.8</a:t>
            </a:r>
            <a:endParaRPr lang="pt-BR"/>
          </a:p>
        </p:txBody>
      </p:sp>
      <p:sp>
        <p:nvSpPr>
          <p:cNvPr id="742403" name="Espaço Reservado para Conteúdo 2"/>
          <p:cNvSpPr>
            <a:spLocks noGrp="1"/>
          </p:cNvSpPr>
          <p:nvPr>
            <p:ph idx="1"/>
          </p:nvPr>
        </p:nvSpPr>
        <p:spPr>
          <a:xfrm>
            <a:off x="271463" y="857257"/>
            <a:ext cx="9410700" cy="5381625"/>
          </a:xfrm>
        </p:spPr>
        <p:txBody>
          <a:bodyPr/>
          <a:lstStyle/>
          <a:p>
            <a:r>
              <a:rPr lang="en-US" dirty="0" err="1"/>
              <a:t>Plotar</a:t>
            </a:r>
            <a:r>
              <a:rPr lang="en-US" dirty="0"/>
              <a:t> o </a:t>
            </a:r>
            <a:r>
              <a:rPr lang="en-US" dirty="0" err="1"/>
              <a:t>diagrama</a:t>
            </a:r>
            <a:r>
              <a:rPr lang="en-US" dirty="0"/>
              <a:t> de </a:t>
            </a:r>
            <a:r>
              <a:rPr lang="en-US" dirty="0" err="1"/>
              <a:t>Nyquist</a:t>
            </a:r>
            <a:r>
              <a:rPr lang="en-US" dirty="0"/>
              <a:t> </a:t>
            </a:r>
            <a:r>
              <a:rPr lang="en-US" dirty="0" err="1"/>
              <a:t>para</a:t>
            </a:r>
            <a:r>
              <a:rPr lang="en-US" dirty="0"/>
              <a:t> a </a:t>
            </a:r>
            <a:r>
              <a:rPr lang="en-US" dirty="0" err="1"/>
              <a:t>função</a:t>
            </a:r>
            <a:r>
              <a:rPr lang="en-US" dirty="0"/>
              <a:t> : G(s)=K(s+5)/[(s</a:t>
            </a:r>
            <a:r>
              <a:rPr lang="en-US" baseline="30000" dirty="0"/>
              <a:t>2</a:t>
            </a:r>
            <a:r>
              <a:rPr lang="en-US" dirty="0"/>
              <a:t>+6s+100)(s</a:t>
            </a:r>
            <a:r>
              <a:rPr lang="en-US" baseline="30000" dirty="0"/>
              <a:t>2</a:t>
            </a:r>
            <a:r>
              <a:rPr lang="en-US" dirty="0"/>
              <a:t>+4s+25)] e </a:t>
            </a:r>
            <a:r>
              <a:rPr lang="en-US" dirty="0" err="1"/>
              <a:t>exibir</a:t>
            </a:r>
            <a:r>
              <a:rPr lang="en-US" dirty="0"/>
              <a:t> o valor da </a:t>
            </a:r>
            <a:r>
              <a:rPr lang="en-US" dirty="0" err="1"/>
              <a:t>função</a:t>
            </a:r>
            <a:r>
              <a:rPr lang="en-US" dirty="0"/>
              <a:t> e da </a:t>
            </a:r>
            <a:r>
              <a:rPr lang="en-US" dirty="0" err="1"/>
              <a:t>freqüência</a:t>
            </a:r>
            <a:r>
              <a:rPr lang="en-US" dirty="0"/>
              <a:t> </a:t>
            </a:r>
            <a:r>
              <a:rPr lang="en-US" dirty="0" err="1"/>
              <a:t>para</a:t>
            </a:r>
            <a:r>
              <a:rPr lang="en-US" dirty="0"/>
              <a:t> o </a:t>
            </a:r>
            <a:r>
              <a:rPr lang="en-US" dirty="0" err="1"/>
              <a:t>cruzamento</a:t>
            </a:r>
            <a:r>
              <a:rPr lang="en-US" dirty="0"/>
              <a:t> com o </a:t>
            </a:r>
            <a:r>
              <a:rPr lang="en-US" dirty="0" err="1"/>
              <a:t>eixo</a:t>
            </a:r>
            <a:r>
              <a:rPr lang="en-US" dirty="0"/>
              <a:t> real</a:t>
            </a:r>
          </a:p>
          <a:p>
            <a:pPr lvl="1"/>
            <a:r>
              <a:rPr lang="en-US" dirty="0"/>
              <a:t>No </a:t>
            </a:r>
            <a:r>
              <a:rPr lang="en-US" dirty="0" err="1"/>
              <a:t>Matlab</a:t>
            </a:r>
            <a:r>
              <a:rPr lang="en-US" dirty="0"/>
              <a:t> : </a:t>
            </a:r>
          </a:p>
          <a:p>
            <a:pPr lvl="2"/>
            <a:r>
              <a:rPr lang="en-US" dirty="0"/>
              <a:t> num = [1 5]; den = </a:t>
            </a:r>
            <a:r>
              <a:rPr lang="en-US" dirty="0" err="1"/>
              <a:t>conv</a:t>
            </a:r>
            <a:r>
              <a:rPr lang="en-US" dirty="0"/>
              <a:t>([1 6 100],[1 4 25]);</a:t>
            </a:r>
          </a:p>
          <a:p>
            <a:pPr lvl="2"/>
            <a:r>
              <a:rPr lang="en-US" dirty="0"/>
              <a:t> GH = </a:t>
            </a:r>
            <a:r>
              <a:rPr lang="en-US" dirty="0" err="1"/>
              <a:t>tf</a:t>
            </a:r>
            <a:r>
              <a:rPr lang="en-US" dirty="0"/>
              <a:t>(num, den); </a:t>
            </a:r>
            <a:r>
              <a:rPr lang="en-US" dirty="0" err="1"/>
              <a:t>nyquist</a:t>
            </a:r>
            <a:r>
              <a:rPr lang="en-US" dirty="0"/>
              <a:t>(GH);</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42403">
                                            <p:txEl>
                                              <p:pRg st="0" end="0"/>
                                            </p:txEl>
                                          </p:spTgt>
                                        </p:tgtEl>
                                        <p:attrNameLst>
                                          <p:attrName>style.visibility</p:attrName>
                                        </p:attrNameLst>
                                      </p:cBhvr>
                                      <p:to>
                                        <p:strVal val="visible"/>
                                      </p:to>
                                    </p:set>
                                    <p:animEffect transition="in" filter="box(in)">
                                      <p:cBhvr>
                                        <p:cTn id="7" dur="500"/>
                                        <p:tgtEl>
                                          <p:spTgt spid="742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42403">
                                            <p:txEl>
                                              <p:pRg st="1" end="1"/>
                                            </p:txEl>
                                          </p:spTgt>
                                        </p:tgtEl>
                                        <p:attrNameLst>
                                          <p:attrName>style.visibility</p:attrName>
                                        </p:attrNameLst>
                                      </p:cBhvr>
                                      <p:to>
                                        <p:strVal val="visible"/>
                                      </p:to>
                                    </p:set>
                                    <p:animEffect transition="in" filter="box(in)">
                                      <p:cBhvr>
                                        <p:cTn id="12" dur="500"/>
                                        <p:tgtEl>
                                          <p:spTgt spid="74240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742403">
                                            <p:txEl>
                                              <p:pRg st="2" end="2"/>
                                            </p:txEl>
                                          </p:spTgt>
                                        </p:tgtEl>
                                        <p:attrNameLst>
                                          <p:attrName>style.visibility</p:attrName>
                                        </p:attrNameLst>
                                      </p:cBhvr>
                                      <p:to>
                                        <p:strVal val="visible"/>
                                      </p:to>
                                    </p:set>
                                    <p:animEffect transition="in" filter="box(in)">
                                      <p:cBhvr>
                                        <p:cTn id="15" dur="500"/>
                                        <p:tgtEl>
                                          <p:spTgt spid="742403">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742403">
                                            <p:txEl>
                                              <p:pRg st="3" end="3"/>
                                            </p:txEl>
                                          </p:spTgt>
                                        </p:tgtEl>
                                        <p:attrNameLst>
                                          <p:attrName>style.visibility</p:attrName>
                                        </p:attrNameLst>
                                      </p:cBhvr>
                                      <p:to>
                                        <p:strVal val="visible"/>
                                      </p:to>
                                    </p:set>
                                    <p:animEffect transition="in" filter="box(in)">
                                      <p:cBhvr>
                                        <p:cTn id="18" dur="500"/>
                                        <p:tgtEl>
                                          <p:spTgt spid="7424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pt-BR"/>
              <a:t>Definições - I</a:t>
            </a:r>
          </a:p>
        </p:txBody>
      </p:sp>
      <p:sp>
        <p:nvSpPr>
          <p:cNvPr id="60419" name="Rectangle 3"/>
          <p:cNvSpPr>
            <a:spLocks noGrp="1" noChangeArrowheads="1"/>
          </p:cNvSpPr>
          <p:nvPr>
            <p:ph idx="1"/>
          </p:nvPr>
        </p:nvSpPr>
        <p:spPr/>
        <p:txBody>
          <a:bodyPr/>
          <a:lstStyle/>
          <a:p>
            <a:pPr>
              <a:lnSpc>
                <a:spcPct val="110000"/>
              </a:lnSpc>
            </a:pPr>
            <a:r>
              <a:rPr lang="pt-BR"/>
              <a:t>Entrada</a:t>
            </a:r>
          </a:p>
          <a:p>
            <a:pPr>
              <a:lnSpc>
                <a:spcPct val="110000"/>
              </a:lnSpc>
            </a:pPr>
            <a:r>
              <a:rPr lang="pt-BR"/>
              <a:t>Saída</a:t>
            </a:r>
          </a:p>
          <a:p>
            <a:pPr>
              <a:lnSpc>
                <a:spcPct val="110000"/>
              </a:lnSpc>
            </a:pPr>
            <a:r>
              <a:rPr lang="pt-BR"/>
              <a:t>Malha Aberta</a:t>
            </a:r>
          </a:p>
          <a:p>
            <a:pPr>
              <a:lnSpc>
                <a:spcPct val="110000"/>
              </a:lnSpc>
            </a:pPr>
            <a:r>
              <a:rPr lang="pt-BR"/>
              <a:t>Malha Fechada</a:t>
            </a:r>
          </a:p>
          <a:p>
            <a:pPr>
              <a:lnSpc>
                <a:spcPct val="110000"/>
              </a:lnSpc>
            </a:pPr>
            <a:r>
              <a:rPr lang="pt-BR"/>
              <a:t>Realimentação</a:t>
            </a:r>
          </a:p>
          <a:p>
            <a:pPr lvl="1">
              <a:lnSpc>
                <a:spcPct val="110000"/>
              </a:lnSpc>
            </a:pPr>
            <a:r>
              <a:rPr lang="pt-BR"/>
              <a:t>Precisão</a:t>
            </a:r>
          </a:p>
          <a:p>
            <a:pPr lvl="1">
              <a:lnSpc>
                <a:spcPct val="110000"/>
              </a:lnSpc>
            </a:pPr>
            <a:r>
              <a:rPr lang="pt-BR"/>
              <a:t>Menor sensibilidade à variações dos componentes</a:t>
            </a:r>
          </a:p>
          <a:p>
            <a:pPr lvl="1">
              <a:lnSpc>
                <a:spcPct val="110000"/>
              </a:lnSpc>
            </a:pPr>
            <a:r>
              <a:rPr lang="pt-BR"/>
              <a:t>Atenuação de não-linearidades</a:t>
            </a:r>
          </a:p>
          <a:p>
            <a:pPr lvl="1">
              <a:lnSpc>
                <a:spcPct val="110000"/>
              </a:lnSpc>
            </a:pPr>
            <a:r>
              <a:rPr lang="pt-BR"/>
              <a:t>Maior largura de banda</a:t>
            </a:r>
          </a:p>
          <a:p>
            <a:pPr lvl="1">
              <a:lnSpc>
                <a:spcPct val="110000"/>
              </a:lnSpc>
            </a:pPr>
            <a:r>
              <a:rPr lang="pt-BR"/>
              <a:t>PORÉM : Tendência à oscilações e à instabilidade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4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4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41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04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482, cap.9, ex.9.10</a:t>
            </a:r>
            <a:endParaRPr lang="pt-BR" dirty="0"/>
          </a:p>
        </p:txBody>
      </p:sp>
      <p:sp>
        <p:nvSpPr>
          <p:cNvPr id="3" name="Espaço Reservado para Conteúdo 2"/>
          <p:cNvSpPr>
            <a:spLocks noGrp="1"/>
          </p:cNvSpPr>
          <p:nvPr>
            <p:ph idx="1"/>
          </p:nvPr>
        </p:nvSpPr>
        <p:spPr/>
        <p:txBody>
          <a:bodyPr/>
          <a:lstStyle/>
          <a:p>
            <a:r>
              <a:rPr lang="en-US" dirty="0" err="1"/>
              <a:t>Determinar</a:t>
            </a:r>
            <a:r>
              <a:rPr lang="en-US" dirty="0"/>
              <a:t> </a:t>
            </a:r>
            <a:r>
              <a:rPr lang="en-US" dirty="0" err="1"/>
              <a:t>por</a:t>
            </a:r>
            <a:r>
              <a:rPr lang="en-US" dirty="0"/>
              <a:t> </a:t>
            </a:r>
            <a:r>
              <a:rPr lang="en-US" dirty="0" err="1"/>
              <a:t>Nyquist</a:t>
            </a:r>
            <a:r>
              <a:rPr lang="en-US" dirty="0"/>
              <a:t> a </a:t>
            </a:r>
            <a:r>
              <a:rPr lang="en-US" dirty="0" err="1"/>
              <a:t>faixa</a:t>
            </a:r>
            <a:r>
              <a:rPr lang="en-US" dirty="0"/>
              <a:t> de </a:t>
            </a:r>
            <a:r>
              <a:rPr lang="en-US" dirty="0" err="1"/>
              <a:t>estabilidade</a:t>
            </a:r>
            <a:r>
              <a:rPr lang="en-US" dirty="0"/>
              <a:t> dos </a:t>
            </a:r>
            <a:r>
              <a:rPr lang="en-US" dirty="0" err="1"/>
              <a:t>sistemas</a:t>
            </a:r>
            <a:r>
              <a:rPr lang="en-US" dirty="0"/>
              <a:t> :</a:t>
            </a:r>
            <a:endParaRPr lang="pt-BR" dirty="0"/>
          </a:p>
        </p:txBody>
      </p:sp>
      <p:pic>
        <p:nvPicPr>
          <p:cNvPr id="4" name="Picture 2"/>
          <p:cNvPicPr>
            <a:picLocks noChangeAspect="1" noChangeArrowheads="1"/>
          </p:cNvPicPr>
          <p:nvPr/>
        </p:nvPicPr>
        <p:blipFill>
          <a:blip r:embed="rId2" cstate="print"/>
          <a:srcRect/>
          <a:stretch>
            <a:fillRect/>
          </a:stretch>
        </p:blipFill>
        <p:spPr bwMode="auto">
          <a:xfrm>
            <a:off x="1166786" y="2285992"/>
            <a:ext cx="8000701" cy="4230656"/>
          </a:xfrm>
          <a:prstGeom prst="rect">
            <a:avLst/>
          </a:prstGeom>
          <a:noFill/>
          <a:ln w="12700">
            <a:noFill/>
            <a:miter lim="800000"/>
            <a:headEnd type="none" w="sm" len="sm"/>
            <a:tailEnd type="none" w="sm" len="sm"/>
          </a:ln>
          <a:effectLst/>
        </p:spPr>
      </p:pic>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Título 1"/>
          <p:cNvSpPr>
            <a:spLocks noGrp="1"/>
          </p:cNvSpPr>
          <p:nvPr>
            <p:ph type="title"/>
          </p:nvPr>
        </p:nvSpPr>
        <p:spPr/>
        <p:txBody>
          <a:bodyPr/>
          <a:lstStyle/>
          <a:p>
            <a:r>
              <a:rPr lang="en-US"/>
              <a:t>Nise 482, cap.10, ex.9,10</a:t>
            </a:r>
            <a:endParaRPr lang="pt-BR"/>
          </a:p>
        </p:txBody>
      </p:sp>
      <p:sp>
        <p:nvSpPr>
          <p:cNvPr id="799747" name="Espaço Reservado para Conteúdo 2"/>
          <p:cNvSpPr>
            <a:spLocks noGrp="1"/>
          </p:cNvSpPr>
          <p:nvPr>
            <p:ph idx="1"/>
          </p:nvPr>
        </p:nvSpPr>
        <p:spPr/>
        <p:txBody>
          <a:bodyPr/>
          <a:lstStyle/>
          <a:p>
            <a:r>
              <a:rPr lang="en-US"/>
              <a:t>Faixa de estabilidade via critério de Nyquist</a:t>
            </a:r>
          </a:p>
          <a:p>
            <a:r>
              <a:rPr lang="en-US"/>
              <a:t>Todos os gráficos de Nyquist feitos pelo Octave</a:t>
            </a:r>
          </a:p>
          <a:p>
            <a:pPr lvl="1"/>
            <a:r>
              <a:rPr lang="en-US"/>
              <a:t>1) GH : K/[(s(s+6)(s+9)]</a:t>
            </a:r>
          </a:p>
          <a:p>
            <a:pPr lvl="1"/>
            <a:r>
              <a:rPr lang="en-US"/>
              <a:t>K no cruzamento = 0,001234</a:t>
            </a:r>
          </a:p>
          <a:p>
            <a:pPr lvl="1"/>
            <a:r>
              <a:rPr lang="en-US"/>
              <a:t>Faixa de ganho 0 a 810</a:t>
            </a:r>
          </a:p>
          <a:p>
            <a:pPr lvl="1"/>
            <a:r>
              <a:rPr lang="en-US"/>
              <a:t>2) GH : K(s+2)(s+4)/[s(s</a:t>
            </a:r>
            <a:r>
              <a:rPr lang="en-US" baseline="30000"/>
              <a:t>2</a:t>
            </a:r>
            <a:r>
              <a:rPr lang="en-US"/>
              <a:t>-3s+10)]</a:t>
            </a:r>
          </a:p>
          <a:p>
            <a:pPr lvl="1"/>
            <a:r>
              <a:rPr lang="en-US"/>
              <a:t>Cruzamento : -0.254 – Estabilidade : K &gt; 3.937</a:t>
            </a:r>
          </a:p>
          <a:p>
            <a:pPr lvl="1"/>
            <a:r>
              <a:rPr lang="en-US"/>
              <a:t>3) GH : K/[(s+1)(s+3)(s+5)(s+7)]</a:t>
            </a:r>
          </a:p>
          <a:p>
            <a:pPr lvl="1"/>
            <a:r>
              <a:rPr lang="en-US"/>
              <a:t>Cruzamento : w = 3,3166 – real = 0,001388 – Estabilidade : K &lt; 720</a:t>
            </a:r>
          </a:p>
          <a:p>
            <a:pPr lvl="1"/>
            <a:endParaRPr lang="en-US"/>
          </a:p>
          <a:p>
            <a:pPr lvl="1"/>
            <a:endParaRPr lang="pt-B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Título 1"/>
          <p:cNvSpPr>
            <a:spLocks noGrp="1"/>
          </p:cNvSpPr>
          <p:nvPr>
            <p:ph type="title"/>
          </p:nvPr>
        </p:nvSpPr>
        <p:spPr/>
        <p:txBody>
          <a:bodyPr/>
          <a:lstStyle/>
          <a:p>
            <a:r>
              <a:rPr lang="en-US"/>
              <a:t>Nise 482, cap.10, ex.9,10</a:t>
            </a:r>
            <a:endParaRPr lang="pt-BR"/>
          </a:p>
        </p:txBody>
      </p:sp>
      <p:sp>
        <p:nvSpPr>
          <p:cNvPr id="799747" name="Espaço Reservado para Conteúdo 2"/>
          <p:cNvSpPr>
            <a:spLocks noGrp="1"/>
          </p:cNvSpPr>
          <p:nvPr>
            <p:ph idx="1"/>
          </p:nvPr>
        </p:nvSpPr>
        <p:spPr/>
        <p:txBody>
          <a:bodyPr/>
          <a:lstStyle/>
          <a:p>
            <a:r>
              <a:rPr lang="en-US" dirty="0" err="1"/>
              <a:t>Faixa</a:t>
            </a:r>
            <a:r>
              <a:rPr lang="en-US" dirty="0"/>
              <a:t> de </a:t>
            </a:r>
            <a:r>
              <a:rPr lang="en-US" dirty="0" err="1"/>
              <a:t>estabilidade</a:t>
            </a:r>
            <a:r>
              <a:rPr lang="en-US" dirty="0"/>
              <a:t> via </a:t>
            </a:r>
            <a:r>
              <a:rPr lang="en-US" dirty="0" err="1"/>
              <a:t>critério</a:t>
            </a:r>
            <a:r>
              <a:rPr lang="en-US" dirty="0"/>
              <a:t> de </a:t>
            </a:r>
            <a:r>
              <a:rPr lang="en-US" dirty="0" err="1"/>
              <a:t>Nyquist</a:t>
            </a:r>
            <a:endParaRPr lang="en-US" dirty="0"/>
          </a:p>
          <a:p>
            <a:r>
              <a:rPr lang="en-US" dirty="0" err="1"/>
              <a:t>Pelo</a:t>
            </a:r>
            <a:r>
              <a:rPr lang="en-US" dirty="0"/>
              <a:t> </a:t>
            </a:r>
            <a:r>
              <a:rPr lang="en-US" dirty="0" err="1"/>
              <a:t>Matlab</a:t>
            </a:r>
            <a:r>
              <a:rPr lang="en-US" dirty="0"/>
              <a:t> (</a:t>
            </a:r>
            <a:r>
              <a:rPr lang="en-US" dirty="0" err="1"/>
              <a:t>sistema</a:t>
            </a:r>
            <a:r>
              <a:rPr lang="en-US" dirty="0"/>
              <a:t> 2)</a:t>
            </a:r>
          </a:p>
          <a:p>
            <a:pPr lvl="1"/>
            <a:r>
              <a:rPr lang="en-US" dirty="0"/>
              <a:t>2) GH : K(s+2)(s+4)/[s(s</a:t>
            </a:r>
            <a:r>
              <a:rPr lang="en-US" baseline="30000" dirty="0"/>
              <a:t>2</a:t>
            </a:r>
            <a:r>
              <a:rPr lang="en-US" dirty="0"/>
              <a:t>-3s+10)]</a:t>
            </a:r>
          </a:p>
          <a:p>
            <a:pPr lvl="1"/>
            <a:r>
              <a:rPr lang="en-US" dirty="0"/>
              <a:t> num =  poly([-2 -4]); </a:t>
            </a:r>
          </a:p>
          <a:p>
            <a:pPr lvl="1"/>
            <a:r>
              <a:rPr lang="en-US" dirty="0"/>
              <a:t> den = </a:t>
            </a:r>
            <a:r>
              <a:rPr lang="en-US" dirty="0" err="1"/>
              <a:t>conv</a:t>
            </a:r>
            <a:r>
              <a:rPr lang="en-US" dirty="0"/>
              <a:t>([1 0],[1 -3 10]);</a:t>
            </a:r>
          </a:p>
          <a:p>
            <a:pPr lvl="1"/>
            <a:r>
              <a:rPr lang="en-US" dirty="0"/>
              <a:t> GH = </a:t>
            </a:r>
            <a:r>
              <a:rPr lang="en-US" dirty="0" err="1"/>
              <a:t>tf</a:t>
            </a:r>
            <a:r>
              <a:rPr lang="en-US" dirty="0"/>
              <a:t>(</a:t>
            </a:r>
            <a:r>
              <a:rPr lang="en-US" dirty="0" err="1"/>
              <a:t>num,den</a:t>
            </a:r>
            <a:r>
              <a:rPr lang="en-US" dirty="0"/>
              <a:t>);</a:t>
            </a:r>
          </a:p>
          <a:p>
            <a:pPr lvl="1"/>
            <a:r>
              <a:rPr lang="en-US" dirty="0"/>
              <a:t> </a:t>
            </a:r>
            <a:r>
              <a:rPr lang="en-US" dirty="0" err="1"/>
              <a:t>nyquist</a:t>
            </a:r>
            <a:r>
              <a:rPr lang="en-US" dirty="0"/>
              <a:t>(GH);</a:t>
            </a:r>
          </a:p>
          <a:p>
            <a:pPr lvl="1"/>
            <a:r>
              <a:rPr lang="en-US" dirty="0" err="1"/>
              <a:t>Cruzamento</a:t>
            </a:r>
            <a:r>
              <a:rPr lang="en-US" dirty="0"/>
              <a:t> : -0.254 – </a:t>
            </a:r>
            <a:r>
              <a:rPr lang="en-US" dirty="0" err="1"/>
              <a:t>Estabilidade</a:t>
            </a:r>
            <a:r>
              <a:rPr lang="en-US" dirty="0"/>
              <a:t> : K &gt; 3.937</a:t>
            </a:r>
          </a:p>
          <a:p>
            <a:pPr lvl="2"/>
            <a:r>
              <a:rPr lang="en-US" dirty="0" err="1"/>
              <a:t>Pois</a:t>
            </a:r>
            <a:r>
              <a:rPr lang="en-US" dirty="0"/>
              <a:t> 0.254 * 3.937 = 1</a:t>
            </a: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Título 1"/>
          <p:cNvSpPr>
            <a:spLocks noGrp="1"/>
          </p:cNvSpPr>
          <p:nvPr>
            <p:ph type="title"/>
          </p:nvPr>
        </p:nvSpPr>
        <p:spPr/>
        <p:txBody>
          <a:bodyPr/>
          <a:lstStyle/>
          <a:p>
            <a:r>
              <a:rPr lang="en-US" dirty="0" err="1"/>
              <a:t>Nise</a:t>
            </a:r>
            <a:r>
              <a:rPr lang="en-US" dirty="0"/>
              <a:t> 482, cap.10, ex.9,11</a:t>
            </a:r>
            <a:endParaRPr lang="pt-BR" dirty="0"/>
          </a:p>
        </p:txBody>
      </p:sp>
      <p:sp>
        <p:nvSpPr>
          <p:cNvPr id="799747" name="Espaço Reservado para Conteúdo 2"/>
          <p:cNvSpPr>
            <a:spLocks noGrp="1"/>
          </p:cNvSpPr>
          <p:nvPr>
            <p:ph idx="1"/>
          </p:nvPr>
        </p:nvSpPr>
        <p:spPr>
          <a:xfrm>
            <a:off x="294085" y="857232"/>
            <a:ext cx="9340188" cy="5381625"/>
          </a:xfrm>
        </p:spPr>
        <p:txBody>
          <a:bodyPr/>
          <a:lstStyle/>
          <a:p>
            <a:r>
              <a:rPr lang="en-US" dirty="0" err="1"/>
              <a:t>Margem</a:t>
            </a:r>
            <a:r>
              <a:rPr lang="en-US" dirty="0"/>
              <a:t> de </a:t>
            </a:r>
            <a:r>
              <a:rPr lang="en-US" dirty="0" err="1"/>
              <a:t>ganho</a:t>
            </a:r>
            <a:r>
              <a:rPr lang="en-US" dirty="0"/>
              <a:t> e </a:t>
            </a:r>
            <a:r>
              <a:rPr lang="en-US" dirty="0" err="1"/>
              <a:t>fase</a:t>
            </a:r>
            <a:r>
              <a:rPr lang="en-US" dirty="0"/>
              <a:t> via </a:t>
            </a:r>
            <a:r>
              <a:rPr lang="en-US" dirty="0" err="1"/>
              <a:t>critério</a:t>
            </a:r>
            <a:r>
              <a:rPr lang="en-US" dirty="0"/>
              <a:t> de </a:t>
            </a:r>
            <a:r>
              <a:rPr lang="en-US" dirty="0" err="1"/>
              <a:t>Nyquist</a:t>
            </a:r>
            <a:endParaRPr lang="en-US" dirty="0"/>
          </a:p>
          <a:p>
            <a:r>
              <a:rPr lang="en-US" dirty="0" err="1"/>
              <a:t>Pelo</a:t>
            </a:r>
            <a:r>
              <a:rPr lang="en-US" dirty="0"/>
              <a:t> </a:t>
            </a:r>
            <a:r>
              <a:rPr lang="en-US" dirty="0" err="1"/>
              <a:t>wxMaxima</a:t>
            </a:r>
            <a:r>
              <a:rPr lang="en-US" dirty="0"/>
              <a:t> (</a:t>
            </a:r>
            <a:r>
              <a:rPr lang="en-US" dirty="0" err="1"/>
              <a:t>sistema</a:t>
            </a:r>
            <a:r>
              <a:rPr lang="en-US" dirty="0"/>
              <a:t> 1), k = 500</a:t>
            </a:r>
          </a:p>
          <a:p>
            <a:pPr lvl="1"/>
            <a:r>
              <a:rPr lang="en-US" dirty="0"/>
              <a:t> GH(s) : 500/[s*(s+6)*(s+9)]</a:t>
            </a:r>
          </a:p>
          <a:p>
            <a:pPr lvl="1"/>
            <a:r>
              <a:rPr lang="en-US" dirty="0"/>
              <a:t> solve(</a:t>
            </a:r>
            <a:r>
              <a:rPr lang="en-US" dirty="0" err="1"/>
              <a:t>imagpart</a:t>
            </a:r>
            <a:r>
              <a:rPr lang="en-US" dirty="0"/>
              <a:t>(GH(%</a:t>
            </a:r>
            <a:r>
              <a:rPr lang="en-US" dirty="0" err="1"/>
              <a:t>i</a:t>
            </a:r>
            <a:r>
              <a:rPr lang="en-US" dirty="0"/>
              <a:t>*w))=0,w)</a:t>
            </a:r>
          </a:p>
          <a:p>
            <a:pPr lvl="1"/>
            <a:r>
              <a:rPr lang="en-US" dirty="0"/>
              <a:t> w : </a:t>
            </a:r>
            <a:r>
              <a:rPr lang="en-US" dirty="0" err="1"/>
              <a:t>rhs</a:t>
            </a:r>
            <a:r>
              <a:rPr lang="en-US" dirty="0"/>
              <a:t>(%[2]) /* w = 7.348 */</a:t>
            </a:r>
          </a:p>
          <a:p>
            <a:pPr lvl="1"/>
            <a:r>
              <a:rPr lang="en-US" dirty="0"/>
              <a:t> 20*log(1/abs(GH(%</a:t>
            </a:r>
            <a:r>
              <a:rPr lang="en-US" dirty="0" err="1"/>
              <a:t>i</a:t>
            </a:r>
            <a:r>
              <a:rPr lang="en-US" dirty="0"/>
              <a:t>*w)))/log(10)</a:t>
            </a:r>
          </a:p>
          <a:p>
            <a:pPr lvl="1"/>
            <a:r>
              <a:rPr lang="en-US" dirty="0"/>
              <a:t> No </a:t>
            </a:r>
            <a:r>
              <a:rPr lang="en-US" dirty="0" err="1"/>
              <a:t>que</a:t>
            </a:r>
            <a:r>
              <a:rPr lang="en-US" dirty="0"/>
              <a:t> </a:t>
            </a:r>
            <a:r>
              <a:rPr lang="en-US" dirty="0" err="1"/>
              <a:t>chegamos</a:t>
            </a:r>
            <a:r>
              <a:rPr lang="en-US" dirty="0"/>
              <a:t> a : 4.19 db</a:t>
            </a:r>
          </a:p>
          <a:p>
            <a:pPr lvl="1"/>
            <a:r>
              <a:rPr lang="en-US" dirty="0"/>
              <a:t> solve(abs(GH(%</a:t>
            </a:r>
            <a:r>
              <a:rPr lang="en-US" dirty="0" err="1"/>
              <a:t>i</a:t>
            </a:r>
            <a:r>
              <a:rPr lang="en-US" dirty="0"/>
              <a:t>*</a:t>
            </a:r>
            <a:r>
              <a:rPr lang="en-US" dirty="0" err="1"/>
              <a:t>wf</a:t>
            </a:r>
            <a:r>
              <a:rPr lang="en-US" dirty="0"/>
              <a:t>))=1,wf)</a:t>
            </a:r>
          </a:p>
          <a:p>
            <a:pPr lvl="1"/>
            <a:r>
              <a:rPr lang="en-US" dirty="0"/>
              <a:t> </a:t>
            </a:r>
            <a:r>
              <a:rPr lang="en-US" dirty="0" err="1"/>
              <a:t>wf</a:t>
            </a:r>
            <a:r>
              <a:rPr lang="en-US" dirty="0"/>
              <a:t> : </a:t>
            </a:r>
            <a:r>
              <a:rPr lang="en-US" dirty="0" err="1"/>
              <a:t>rhs</a:t>
            </a:r>
            <a:r>
              <a:rPr lang="en-US" dirty="0"/>
              <a:t>(%[2]) /* w = 5.684 */</a:t>
            </a:r>
          </a:p>
          <a:p>
            <a:pPr lvl="1"/>
            <a:r>
              <a:rPr lang="en-US" dirty="0"/>
              <a:t> atan2(</a:t>
            </a:r>
            <a:r>
              <a:rPr lang="en-US" dirty="0" err="1"/>
              <a:t>imagpart</a:t>
            </a:r>
            <a:r>
              <a:rPr lang="en-US" dirty="0"/>
              <a:t>(GH(%</a:t>
            </a:r>
            <a:r>
              <a:rPr lang="en-US" dirty="0" err="1"/>
              <a:t>i</a:t>
            </a:r>
            <a:r>
              <a:rPr lang="en-US" dirty="0"/>
              <a:t>*</a:t>
            </a:r>
            <a:r>
              <a:rPr lang="en-US" dirty="0" err="1"/>
              <a:t>wf</a:t>
            </a:r>
            <a:r>
              <a:rPr lang="en-US" dirty="0"/>
              <a:t>)),</a:t>
            </a:r>
            <a:r>
              <a:rPr lang="en-US" dirty="0" err="1"/>
              <a:t>realpart</a:t>
            </a:r>
            <a:r>
              <a:rPr lang="en-US" dirty="0"/>
              <a:t>(GH(%</a:t>
            </a:r>
            <a:r>
              <a:rPr lang="en-US" dirty="0" err="1"/>
              <a:t>i</a:t>
            </a:r>
            <a:r>
              <a:rPr lang="en-US" dirty="0"/>
              <a:t>*</a:t>
            </a:r>
            <a:r>
              <a:rPr lang="en-US" dirty="0" err="1"/>
              <a:t>wf</a:t>
            </a:r>
            <a:r>
              <a:rPr lang="en-US" dirty="0"/>
              <a:t>)))</a:t>
            </a:r>
          </a:p>
          <a:p>
            <a:pPr lvl="1"/>
            <a:r>
              <a:rPr lang="en-US" dirty="0"/>
              <a:t>No </a:t>
            </a:r>
            <a:r>
              <a:rPr lang="en-US" dirty="0" err="1"/>
              <a:t>que</a:t>
            </a:r>
            <a:r>
              <a:rPr lang="en-US" dirty="0"/>
              <a:t> </a:t>
            </a:r>
            <a:r>
              <a:rPr lang="en-US" dirty="0" err="1"/>
              <a:t>chegamos</a:t>
            </a:r>
            <a:r>
              <a:rPr lang="en-US" dirty="0"/>
              <a:t> a : -165,7 logo MF = -14,3</a:t>
            </a: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Título 1"/>
          <p:cNvSpPr>
            <a:spLocks noGrp="1"/>
          </p:cNvSpPr>
          <p:nvPr>
            <p:ph type="title"/>
          </p:nvPr>
        </p:nvSpPr>
        <p:spPr/>
        <p:txBody>
          <a:bodyPr/>
          <a:lstStyle/>
          <a:p>
            <a:r>
              <a:rPr lang="en-US" dirty="0" err="1"/>
              <a:t>Nise</a:t>
            </a:r>
            <a:r>
              <a:rPr lang="en-US" dirty="0"/>
              <a:t> 482, cap.10, ex.9,11</a:t>
            </a:r>
            <a:endParaRPr lang="pt-BR" dirty="0"/>
          </a:p>
        </p:txBody>
      </p:sp>
      <p:sp>
        <p:nvSpPr>
          <p:cNvPr id="799747" name="Espaço Reservado para Conteúdo 2"/>
          <p:cNvSpPr>
            <a:spLocks noGrp="1"/>
          </p:cNvSpPr>
          <p:nvPr>
            <p:ph idx="1"/>
          </p:nvPr>
        </p:nvSpPr>
        <p:spPr>
          <a:xfrm>
            <a:off x="294085" y="857232"/>
            <a:ext cx="9340188" cy="5381625"/>
          </a:xfrm>
        </p:spPr>
        <p:txBody>
          <a:bodyPr/>
          <a:lstStyle/>
          <a:p>
            <a:r>
              <a:rPr lang="en-US" dirty="0" err="1"/>
              <a:t>Margem</a:t>
            </a:r>
            <a:r>
              <a:rPr lang="en-US" dirty="0"/>
              <a:t> de </a:t>
            </a:r>
            <a:r>
              <a:rPr lang="en-US" dirty="0" err="1"/>
              <a:t>ganho</a:t>
            </a:r>
            <a:r>
              <a:rPr lang="en-US" dirty="0"/>
              <a:t> e </a:t>
            </a:r>
            <a:r>
              <a:rPr lang="en-US" dirty="0" err="1"/>
              <a:t>fase</a:t>
            </a:r>
            <a:r>
              <a:rPr lang="en-US" dirty="0"/>
              <a:t> via </a:t>
            </a:r>
            <a:r>
              <a:rPr lang="en-US" dirty="0" err="1"/>
              <a:t>critério</a:t>
            </a:r>
            <a:r>
              <a:rPr lang="en-US" dirty="0"/>
              <a:t> de </a:t>
            </a:r>
            <a:r>
              <a:rPr lang="en-US" dirty="0" err="1"/>
              <a:t>Nyquist</a:t>
            </a:r>
            <a:endParaRPr lang="en-US" dirty="0"/>
          </a:p>
          <a:p>
            <a:r>
              <a:rPr lang="en-US" dirty="0" err="1"/>
              <a:t>Pelo</a:t>
            </a:r>
            <a:r>
              <a:rPr lang="en-US" dirty="0"/>
              <a:t> </a:t>
            </a:r>
            <a:r>
              <a:rPr lang="en-US" dirty="0" err="1"/>
              <a:t>Matlab</a:t>
            </a:r>
            <a:r>
              <a:rPr lang="en-US" dirty="0"/>
              <a:t> (</a:t>
            </a:r>
            <a:r>
              <a:rPr lang="en-US" dirty="0" err="1"/>
              <a:t>sistema</a:t>
            </a:r>
            <a:r>
              <a:rPr lang="en-US" dirty="0"/>
              <a:t> 1), k = 500</a:t>
            </a:r>
          </a:p>
          <a:p>
            <a:pPr lvl="1"/>
            <a:r>
              <a:rPr lang="en-US" dirty="0"/>
              <a:t> GH = </a:t>
            </a:r>
            <a:r>
              <a:rPr lang="en-US" dirty="0" err="1"/>
              <a:t>tf</a:t>
            </a:r>
            <a:r>
              <a:rPr lang="en-US" dirty="0"/>
              <a:t>([500],poly([0 -6 -9]))</a:t>
            </a:r>
          </a:p>
          <a:p>
            <a:pPr lvl="1"/>
            <a:r>
              <a:rPr lang="en-US" dirty="0"/>
              <a:t> [</a:t>
            </a:r>
            <a:r>
              <a:rPr lang="en-US" dirty="0" err="1"/>
              <a:t>Gm,Pm,Wg,Wp</a:t>
            </a:r>
            <a:r>
              <a:rPr lang="en-US" dirty="0"/>
              <a:t>] = margin(GH)</a:t>
            </a:r>
          </a:p>
          <a:p>
            <a:pPr lvl="1"/>
            <a:r>
              <a:rPr lang="en-US" dirty="0"/>
              <a:t>No </a:t>
            </a:r>
            <a:r>
              <a:rPr lang="en-US" dirty="0" err="1"/>
              <a:t>que</a:t>
            </a:r>
            <a:r>
              <a:rPr lang="en-US" dirty="0"/>
              <a:t> </a:t>
            </a:r>
            <a:r>
              <a:rPr lang="en-US" dirty="0" err="1"/>
              <a:t>chegamos</a:t>
            </a:r>
            <a:r>
              <a:rPr lang="en-US" dirty="0"/>
              <a:t> a : </a:t>
            </a:r>
          </a:p>
          <a:p>
            <a:pPr lvl="2"/>
            <a:r>
              <a:rPr lang="en-US" dirty="0"/>
              <a:t> Gm = 1.62, o </a:t>
            </a:r>
            <a:r>
              <a:rPr lang="en-US" dirty="0" err="1"/>
              <a:t>que</a:t>
            </a:r>
            <a:r>
              <a:rPr lang="en-US" dirty="0"/>
              <a:t> </a:t>
            </a:r>
            <a:r>
              <a:rPr lang="en-US" dirty="0" err="1"/>
              <a:t>dá</a:t>
            </a:r>
            <a:r>
              <a:rPr lang="en-US" dirty="0"/>
              <a:t> </a:t>
            </a:r>
            <a:r>
              <a:rPr lang="en-US" dirty="0" err="1"/>
              <a:t>em</a:t>
            </a:r>
            <a:r>
              <a:rPr lang="en-US" dirty="0"/>
              <a:t> db = 4.19 db</a:t>
            </a:r>
          </a:p>
          <a:p>
            <a:pPr lvl="2"/>
            <a:r>
              <a:rPr lang="en-US" dirty="0"/>
              <a:t> </a:t>
            </a:r>
            <a:r>
              <a:rPr lang="en-US" dirty="0" err="1"/>
              <a:t>Gp</a:t>
            </a:r>
            <a:r>
              <a:rPr lang="en-US" dirty="0"/>
              <a:t> = 14.27 ( </a:t>
            </a:r>
            <a:r>
              <a:rPr lang="en-US" dirty="0" err="1"/>
              <a:t>já</a:t>
            </a:r>
            <a:r>
              <a:rPr lang="en-US" dirty="0"/>
              <a:t> </a:t>
            </a:r>
            <a:r>
              <a:rPr lang="en-US" dirty="0" err="1"/>
              <a:t>em</a:t>
            </a:r>
            <a:r>
              <a:rPr lang="en-US" dirty="0"/>
              <a:t> </a:t>
            </a:r>
            <a:r>
              <a:rPr lang="en-US" dirty="0" err="1"/>
              <a:t>graus</a:t>
            </a:r>
            <a:r>
              <a:rPr lang="en-US" dirty="0"/>
              <a:t> )</a:t>
            </a:r>
          </a:p>
          <a:p>
            <a:pPr lvl="2"/>
            <a:r>
              <a:rPr lang="en-US" dirty="0"/>
              <a:t> </a:t>
            </a:r>
            <a:r>
              <a:rPr lang="en-US" dirty="0" err="1"/>
              <a:t>Wg</a:t>
            </a:r>
            <a:r>
              <a:rPr lang="en-US" dirty="0"/>
              <a:t> = 7.34</a:t>
            </a:r>
          </a:p>
          <a:p>
            <a:pPr lvl="2"/>
            <a:r>
              <a:rPr lang="en-US" dirty="0"/>
              <a:t> </a:t>
            </a:r>
            <a:r>
              <a:rPr lang="en-US" dirty="0" err="1"/>
              <a:t>Wp</a:t>
            </a:r>
            <a:r>
              <a:rPr lang="en-US" dirty="0"/>
              <a:t> = 5.68</a:t>
            </a:r>
          </a:p>
          <a:p>
            <a:pPr lvl="1"/>
            <a:r>
              <a:rPr lang="en-US" dirty="0"/>
              <a:t> (</a:t>
            </a:r>
            <a:r>
              <a:rPr lang="en-US" dirty="0" err="1"/>
              <a:t>Todos</a:t>
            </a:r>
            <a:r>
              <a:rPr lang="en-US" dirty="0"/>
              <a:t> </a:t>
            </a:r>
            <a:r>
              <a:rPr lang="en-US" dirty="0" err="1"/>
              <a:t>conferem</a:t>
            </a:r>
            <a:r>
              <a:rPr lang="en-US" dirty="0"/>
              <a:t> com o anterior!)</a:t>
            </a:r>
          </a:p>
          <a:p>
            <a:pPr lvl="1"/>
            <a:r>
              <a:rPr lang="en-US" dirty="0"/>
              <a:t>Se </a:t>
            </a:r>
            <a:r>
              <a:rPr lang="en-US" dirty="0" err="1"/>
              <a:t>fazemos</a:t>
            </a:r>
            <a:r>
              <a:rPr lang="en-US" dirty="0"/>
              <a:t> </a:t>
            </a:r>
            <a:r>
              <a:rPr lang="en-US" dirty="0" err="1"/>
              <a:t>apenas</a:t>
            </a:r>
            <a:r>
              <a:rPr lang="en-US" dirty="0"/>
              <a:t> </a:t>
            </a:r>
            <a:r>
              <a:rPr lang="en-US" i="1" dirty="0"/>
              <a:t>margin(GH) </a:t>
            </a:r>
            <a:r>
              <a:rPr lang="en-US" dirty="0"/>
              <a:t>e </a:t>
            </a:r>
            <a:r>
              <a:rPr lang="en-US" i="1" dirty="0"/>
              <a:t>grid on </a:t>
            </a:r>
            <a:r>
              <a:rPr lang="en-US" dirty="0" err="1"/>
              <a:t>obtemos</a:t>
            </a:r>
            <a:r>
              <a:rPr lang="en-US" dirty="0"/>
              <a:t> o </a:t>
            </a:r>
            <a:r>
              <a:rPr lang="en-US" dirty="0" err="1"/>
              <a:t>gráfico</a:t>
            </a:r>
            <a:r>
              <a:rPr lang="en-US" dirty="0"/>
              <a:t> do </a:t>
            </a:r>
            <a:r>
              <a:rPr lang="en-US" dirty="0" err="1"/>
              <a:t>próximo</a:t>
            </a:r>
            <a:r>
              <a:rPr lang="en-US" dirty="0"/>
              <a:t> slide </a:t>
            </a: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Título 1"/>
          <p:cNvSpPr>
            <a:spLocks noGrp="1"/>
          </p:cNvSpPr>
          <p:nvPr>
            <p:ph type="title"/>
          </p:nvPr>
        </p:nvSpPr>
        <p:spPr/>
        <p:txBody>
          <a:bodyPr/>
          <a:lstStyle/>
          <a:p>
            <a:r>
              <a:rPr lang="en-US" dirty="0" err="1"/>
              <a:t>Nise</a:t>
            </a:r>
            <a:r>
              <a:rPr lang="en-US" dirty="0"/>
              <a:t> 482, cap.10, ex.9,11</a:t>
            </a:r>
            <a:endParaRPr lang="pt-BR" dirty="0"/>
          </a:p>
        </p:txBody>
      </p:sp>
      <p:pic>
        <p:nvPicPr>
          <p:cNvPr id="150531" name="Picture 3"/>
          <p:cNvPicPr>
            <a:picLocks noChangeAspect="1" noChangeArrowheads="1"/>
          </p:cNvPicPr>
          <p:nvPr/>
        </p:nvPicPr>
        <p:blipFill>
          <a:blip r:embed="rId2" cstate="print"/>
          <a:srcRect/>
          <a:stretch>
            <a:fillRect/>
          </a:stretch>
        </p:blipFill>
        <p:spPr bwMode="auto">
          <a:xfrm>
            <a:off x="217489" y="857232"/>
            <a:ext cx="9521857" cy="5715040"/>
          </a:xfrm>
          <a:prstGeom prst="rect">
            <a:avLst/>
          </a:prstGeom>
          <a:solidFill>
            <a:schemeClr val="bg1"/>
          </a:solidFill>
          <a:ln w="9525">
            <a:noFill/>
            <a:miter lim="800000"/>
            <a:headEnd/>
            <a:tailEnd/>
          </a:ln>
          <a:effectLst/>
        </p:spPr>
      </p:pic>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Título 1"/>
          <p:cNvSpPr>
            <a:spLocks noGrp="1"/>
          </p:cNvSpPr>
          <p:nvPr>
            <p:ph type="title"/>
          </p:nvPr>
        </p:nvSpPr>
        <p:spPr/>
        <p:txBody>
          <a:bodyPr/>
          <a:lstStyle/>
          <a:p>
            <a:r>
              <a:rPr lang="en-US"/>
              <a:t>Nise 483, Ex 13, Margem de Ganho, Margem de Fase, w 0db, w 180</a:t>
            </a:r>
            <a:r>
              <a:rPr lang="en-US" baseline="30000"/>
              <a:t>o</a:t>
            </a:r>
            <a:endParaRPr lang="pt-BR" baseline="30000"/>
          </a:p>
        </p:txBody>
      </p:sp>
      <p:sp>
        <p:nvSpPr>
          <p:cNvPr id="744451" name="Espaço Reservado para Conteúdo 2"/>
          <p:cNvSpPr>
            <a:spLocks noGrp="1"/>
          </p:cNvSpPr>
          <p:nvPr>
            <p:ph idx="1"/>
          </p:nvPr>
        </p:nvSpPr>
        <p:spPr/>
        <p:txBody>
          <a:bodyPr/>
          <a:lstStyle/>
          <a:p>
            <a:r>
              <a:rPr lang="en-US"/>
              <a:t>G(s) = 10000/[(s+5)(s+18)(s+30)]</a:t>
            </a:r>
          </a:p>
          <a:p>
            <a:pPr lvl="1"/>
            <a:r>
              <a:rPr lang="en-US"/>
              <a:t>Margem de Ganho :</a:t>
            </a:r>
          </a:p>
          <a:p>
            <a:pPr lvl="2"/>
            <a:r>
              <a:rPr lang="en-US"/>
              <a:t>1o) Ganho quando fase = 180</a:t>
            </a:r>
            <a:r>
              <a:rPr lang="en-US" baseline="30000"/>
              <a:t>o</a:t>
            </a:r>
            <a:r>
              <a:rPr lang="en-US"/>
              <a:t> -&gt; w = 27.9285 -&gt; K = 0.2588</a:t>
            </a:r>
          </a:p>
          <a:p>
            <a:pPr lvl="2"/>
            <a:r>
              <a:rPr lang="en-US"/>
              <a:t>2o) K pode aumentar 1/0.2588 x até chegar a envolver -1</a:t>
            </a:r>
          </a:p>
          <a:p>
            <a:pPr lvl="2"/>
            <a:r>
              <a:rPr lang="en-US"/>
              <a:t>3o) Margem de Ganho é de 3,864x ou 11,74db</a:t>
            </a:r>
          </a:p>
          <a:p>
            <a:pPr lvl="1"/>
            <a:r>
              <a:rPr lang="en-US"/>
              <a:t>Margem de Fase :</a:t>
            </a:r>
          </a:p>
          <a:p>
            <a:pPr lvl="2"/>
            <a:r>
              <a:rPr lang="en-US"/>
              <a:t>1o) Fase quando |G(s)|=1 -&gt; s : %i*w ; 			gs : 10000/((s+5)*(s+18)*(s+30)) ;abs(gs) ;%^2 ; 	ratsimp(%) ;allroots(num(%)=denom(%))</a:t>
            </a:r>
            <a:r>
              <a:rPr lang="pt-BR"/>
              <a:t> ;w:12.8951 ; 	s : %i*w ;gs : </a:t>
            </a:r>
            <a:r>
              <a:rPr lang="en-US"/>
              <a:t>10000/((s+5)*(s+18)*(s+30)) ; 	carg(gs)*180/%pi = -127,68</a:t>
            </a:r>
            <a:r>
              <a:rPr lang="en-US" baseline="30000"/>
              <a:t>o</a:t>
            </a:r>
            <a:r>
              <a:rPr lang="en-US"/>
              <a:t> ; </a:t>
            </a:r>
          </a:p>
          <a:p>
            <a:pPr lvl="2"/>
            <a:r>
              <a:rPr lang="en-US"/>
              <a:t>2o) Margem de Fase é de 180</a:t>
            </a:r>
            <a:r>
              <a:rPr lang="en-US" baseline="30000"/>
              <a:t>o</a:t>
            </a:r>
            <a:r>
              <a:rPr lang="en-US"/>
              <a:t> – 127,68</a:t>
            </a:r>
            <a:r>
              <a:rPr lang="en-US" baseline="30000"/>
              <a:t>o</a:t>
            </a:r>
            <a:r>
              <a:rPr lang="en-US"/>
              <a:t> = 52,31</a:t>
            </a:r>
            <a:r>
              <a:rPr lang="en-US" baseline="30000"/>
              <a:t>o</a:t>
            </a:r>
            <a:endParaRPr lang="pt-BR" baseline="30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44451">
                                            <p:txEl>
                                              <p:pRg st="0" end="0"/>
                                            </p:txEl>
                                          </p:spTgt>
                                        </p:tgtEl>
                                        <p:attrNameLst>
                                          <p:attrName>style.visibility</p:attrName>
                                        </p:attrNameLst>
                                      </p:cBhvr>
                                      <p:to>
                                        <p:strVal val="visible"/>
                                      </p:to>
                                    </p:set>
                                    <p:animEffect transition="in" filter="box(in)">
                                      <p:cBhvr>
                                        <p:cTn id="7" dur="500"/>
                                        <p:tgtEl>
                                          <p:spTgt spid="7444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44451">
                                            <p:txEl>
                                              <p:pRg st="1" end="1"/>
                                            </p:txEl>
                                          </p:spTgt>
                                        </p:tgtEl>
                                        <p:attrNameLst>
                                          <p:attrName>style.visibility</p:attrName>
                                        </p:attrNameLst>
                                      </p:cBhvr>
                                      <p:to>
                                        <p:strVal val="visible"/>
                                      </p:to>
                                    </p:set>
                                    <p:animEffect transition="in" filter="box(in)">
                                      <p:cBhvr>
                                        <p:cTn id="12" dur="500"/>
                                        <p:tgtEl>
                                          <p:spTgt spid="7444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44451">
                                            <p:txEl>
                                              <p:pRg st="2" end="2"/>
                                            </p:txEl>
                                          </p:spTgt>
                                        </p:tgtEl>
                                        <p:attrNameLst>
                                          <p:attrName>style.visibility</p:attrName>
                                        </p:attrNameLst>
                                      </p:cBhvr>
                                      <p:to>
                                        <p:strVal val="visible"/>
                                      </p:to>
                                    </p:set>
                                    <p:animEffect transition="in" filter="box(in)">
                                      <p:cBhvr>
                                        <p:cTn id="17" dur="500"/>
                                        <p:tgtEl>
                                          <p:spTgt spid="7444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44451">
                                            <p:txEl>
                                              <p:pRg st="3" end="3"/>
                                            </p:txEl>
                                          </p:spTgt>
                                        </p:tgtEl>
                                        <p:attrNameLst>
                                          <p:attrName>style.visibility</p:attrName>
                                        </p:attrNameLst>
                                      </p:cBhvr>
                                      <p:to>
                                        <p:strVal val="visible"/>
                                      </p:to>
                                    </p:set>
                                    <p:animEffect transition="in" filter="box(in)">
                                      <p:cBhvr>
                                        <p:cTn id="22" dur="500"/>
                                        <p:tgtEl>
                                          <p:spTgt spid="7444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44451">
                                            <p:txEl>
                                              <p:pRg st="4" end="4"/>
                                            </p:txEl>
                                          </p:spTgt>
                                        </p:tgtEl>
                                        <p:attrNameLst>
                                          <p:attrName>style.visibility</p:attrName>
                                        </p:attrNameLst>
                                      </p:cBhvr>
                                      <p:to>
                                        <p:strVal val="visible"/>
                                      </p:to>
                                    </p:set>
                                    <p:animEffect transition="in" filter="box(in)">
                                      <p:cBhvr>
                                        <p:cTn id="27" dur="500"/>
                                        <p:tgtEl>
                                          <p:spTgt spid="7444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744451">
                                            <p:txEl>
                                              <p:pRg st="5" end="5"/>
                                            </p:txEl>
                                          </p:spTgt>
                                        </p:tgtEl>
                                        <p:attrNameLst>
                                          <p:attrName>style.visibility</p:attrName>
                                        </p:attrNameLst>
                                      </p:cBhvr>
                                      <p:to>
                                        <p:strVal val="visible"/>
                                      </p:to>
                                    </p:set>
                                    <p:animEffect transition="in" filter="box(in)">
                                      <p:cBhvr>
                                        <p:cTn id="32" dur="500"/>
                                        <p:tgtEl>
                                          <p:spTgt spid="7444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744451">
                                            <p:txEl>
                                              <p:pRg st="6" end="6"/>
                                            </p:txEl>
                                          </p:spTgt>
                                        </p:tgtEl>
                                        <p:attrNameLst>
                                          <p:attrName>style.visibility</p:attrName>
                                        </p:attrNameLst>
                                      </p:cBhvr>
                                      <p:to>
                                        <p:strVal val="visible"/>
                                      </p:to>
                                    </p:set>
                                    <p:animEffect transition="in" filter="box(in)">
                                      <p:cBhvr>
                                        <p:cTn id="37" dur="500"/>
                                        <p:tgtEl>
                                          <p:spTgt spid="74445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744451">
                                            <p:txEl>
                                              <p:pRg st="7" end="7"/>
                                            </p:txEl>
                                          </p:spTgt>
                                        </p:tgtEl>
                                        <p:attrNameLst>
                                          <p:attrName>style.visibility</p:attrName>
                                        </p:attrNameLst>
                                      </p:cBhvr>
                                      <p:to>
                                        <p:strVal val="visible"/>
                                      </p:to>
                                    </p:set>
                                    <p:animEffect transition="in" filter="box(in)">
                                      <p:cBhvr>
                                        <p:cTn id="42" dur="500"/>
                                        <p:tgtEl>
                                          <p:spTgt spid="7444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1" grpId="0" build="p"/>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Título 1"/>
          <p:cNvSpPr>
            <a:spLocks noGrp="1"/>
          </p:cNvSpPr>
          <p:nvPr>
            <p:ph type="title"/>
          </p:nvPr>
        </p:nvSpPr>
        <p:spPr/>
        <p:txBody>
          <a:bodyPr/>
          <a:lstStyle/>
          <a:p>
            <a:r>
              <a:rPr lang="en-US"/>
              <a:t>Nise 483, Ex 13, Margem de Ganho, Margem de Fase, w 0db, w 180</a:t>
            </a:r>
            <a:r>
              <a:rPr lang="en-US" baseline="30000"/>
              <a:t>o</a:t>
            </a:r>
            <a:endParaRPr lang="pt-BR" baseline="30000"/>
          </a:p>
        </p:txBody>
      </p:sp>
      <p:sp>
        <p:nvSpPr>
          <p:cNvPr id="801795" name="Espaço Reservado para Conteúdo 2"/>
          <p:cNvSpPr>
            <a:spLocks noGrp="1"/>
          </p:cNvSpPr>
          <p:nvPr>
            <p:ph idx="1"/>
          </p:nvPr>
        </p:nvSpPr>
        <p:spPr/>
        <p:txBody>
          <a:bodyPr/>
          <a:lstStyle/>
          <a:p>
            <a:r>
              <a:rPr lang="en-US"/>
              <a:t>G(s) = 10000/[(s+5)(s+18)(s+30)]</a:t>
            </a:r>
          </a:p>
          <a:p>
            <a:pPr lvl="1"/>
            <a:endParaRPr lang="en-US"/>
          </a:p>
          <a:p>
            <a:pPr lvl="1"/>
            <a:r>
              <a:rPr lang="en-US"/>
              <a:t>Frequência de 0db :</a:t>
            </a:r>
          </a:p>
          <a:p>
            <a:pPr lvl="2"/>
            <a:r>
              <a:rPr lang="en-US"/>
              <a:t>1o) w quando |ganho| = 1 , a qual é a frequência da margem de fase ou w = 12,8951</a:t>
            </a:r>
          </a:p>
          <a:p>
            <a:pPr lvl="2"/>
            <a:endParaRPr lang="en-US"/>
          </a:p>
          <a:p>
            <a:pPr lvl="1"/>
            <a:r>
              <a:rPr lang="en-US"/>
              <a:t>Frequência de 180</a:t>
            </a:r>
            <a:r>
              <a:rPr lang="en-US" baseline="30000"/>
              <a:t>o</a:t>
            </a:r>
            <a:r>
              <a:rPr lang="en-US"/>
              <a:t> :</a:t>
            </a:r>
          </a:p>
          <a:p>
            <a:pPr lvl="2"/>
            <a:r>
              <a:rPr lang="en-US"/>
              <a:t>1o) w quando fase = 180</a:t>
            </a:r>
            <a:r>
              <a:rPr lang="en-US" baseline="30000"/>
              <a:t>o</a:t>
            </a:r>
            <a:r>
              <a:rPr lang="en-US"/>
              <a:t> , a qual é a frequência da margem de ganho ou w = 27,9285</a:t>
            </a:r>
            <a:endParaRPr lang="pt-BR" baseline="30000"/>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ítulo 1"/>
          <p:cNvSpPr>
            <a:spLocks noGrp="1"/>
          </p:cNvSpPr>
          <p:nvPr>
            <p:ph type="title"/>
          </p:nvPr>
        </p:nvSpPr>
        <p:spPr/>
        <p:txBody>
          <a:bodyPr/>
          <a:lstStyle/>
          <a:p>
            <a:r>
              <a:rPr lang="en-US"/>
              <a:t>Nise, pag.483, ex.14</a:t>
            </a:r>
            <a:endParaRPr lang="pt-BR"/>
          </a:p>
        </p:txBody>
      </p:sp>
      <p:sp>
        <p:nvSpPr>
          <p:cNvPr id="802819" name="Espaço Reservado para Conteúdo 2"/>
          <p:cNvSpPr>
            <a:spLocks noGrp="1"/>
          </p:cNvSpPr>
          <p:nvPr>
            <p:ph idx="1"/>
          </p:nvPr>
        </p:nvSpPr>
        <p:spPr/>
        <p:txBody>
          <a:bodyPr/>
          <a:lstStyle/>
          <a:p>
            <a:endParaRPr lang="en-US"/>
          </a:p>
          <a:p>
            <a:r>
              <a:rPr lang="en-US"/>
              <a:t>1o) Demonstre a relação entre amortecimento e o pico de magnitude na função de transferência</a:t>
            </a:r>
          </a:p>
          <a:p>
            <a:endParaRPr lang="en-US"/>
          </a:p>
          <a:p>
            <a:pPr lvl="1"/>
            <a:r>
              <a:rPr lang="en-US"/>
              <a:t>Para entender a estratégia de resolução veja a figura a seguir :</a:t>
            </a:r>
            <a:endParaRPr lang="pt-B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Título 1"/>
          <p:cNvSpPr>
            <a:spLocks noGrp="1"/>
          </p:cNvSpPr>
          <p:nvPr>
            <p:ph type="title"/>
          </p:nvPr>
        </p:nvSpPr>
        <p:spPr/>
        <p:txBody>
          <a:bodyPr/>
          <a:lstStyle/>
          <a:p>
            <a:r>
              <a:rPr lang="en-US"/>
              <a:t>Nise, ex.14, pag.483</a:t>
            </a:r>
            <a:endParaRPr lang="pt-BR"/>
          </a:p>
        </p:txBody>
      </p:sp>
      <p:sp>
        <p:nvSpPr>
          <p:cNvPr id="803843" name="Espaço Reservado para Conteúdo 2"/>
          <p:cNvSpPr>
            <a:spLocks noGrp="1"/>
          </p:cNvSpPr>
          <p:nvPr>
            <p:ph idx="1"/>
          </p:nvPr>
        </p:nvSpPr>
        <p:spPr/>
        <p:txBody>
          <a:bodyPr/>
          <a:lstStyle/>
          <a:p>
            <a:r>
              <a:rPr lang="en-US"/>
              <a:t>Perceba pela curva de resposta que o amortecimento está relacionado com um ganho máximo</a:t>
            </a:r>
            <a:endParaRPr lang="pt-BR"/>
          </a:p>
        </p:txBody>
      </p:sp>
      <p:pic>
        <p:nvPicPr>
          <p:cNvPr id="803844" name="Picture 2"/>
          <p:cNvPicPr>
            <a:picLocks noChangeAspect="1" noChangeArrowheads="1"/>
          </p:cNvPicPr>
          <p:nvPr/>
        </p:nvPicPr>
        <p:blipFill>
          <a:blip r:embed="rId2" cstate="print"/>
          <a:srcRect/>
          <a:stretch>
            <a:fillRect/>
          </a:stretch>
        </p:blipFill>
        <p:spPr bwMode="auto">
          <a:xfrm>
            <a:off x="2439994" y="2428875"/>
            <a:ext cx="7227887" cy="4059238"/>
          </a:xfrm>
          <a:prstGeom prst="rect">
            <a:avLst/>
          </a:prstGeom>
          <a:noFill/>
          <a:ln w="12700">
            <a:noFill/>
            <a:miter lim="800000"/>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pt-BR"/>
              <a:t>Definições - II</a:t>
            </a:r>
          </a:p>
        </p:txBody>
      </p:sp>
      <p:sp>
        <p:nvSpPr>
          <p:cNvPr id="61443" name="Rectangle 3"/>
          <p:cNvSpPr>
            <a:spLocks noGrp="1" noChangeArrowheads="1"/>
          </p:cNvSpPr>
          <p:nvPr>
            <p:ph idx="1"/>
          </p:nvPr>
        </p:nvSpPr>
        <p:spPr/>
        <p:txBody>
          <a:bodyPr/>
          <a:lstStyle/>
          <a:p>
            <a:r>
              <a:rPr lang="pt-BR"/>
              <a:t>Tipos de sistemas de controle realimentados</a:t>
            </a:r>
          </a:p>
          <a:p>
            <a:pPr lvl="1"/>
            <a:r>
              <a:rPr lang="pt-BR"/>
              <a:t>Analógicos</a:t>
            </a:r>
          </a:p>
          <a:p>
            <a:pPr lvl="1"/>
            <a:r>
              <a:rPr lang="pt-BR"/>
              <a:t>Digitais</a:t>
            </a:r>
          </a:p>
          <a:p>
            <a:pPr lvl="1"/>
            <a:r>
              <a:rPr lang="pt-BR"/>
              <a:t>Não Lineares</a:t>
            </a:r>
          </a:p>
          <a:p>
            <a:pPr lvl="1"/>
            <a:endParaRPr lang="pt-BR"/>
          </a:p>
          <a:p>
            <a:r>
              <a:rPr lang="pt-BR"/>
              <a:t>Tipos de metodologias de projeto</a:t>
            </a:r>
          </a:p>
          <a:p>
            <a:pPr lvl="1"/>
            <a:r>
              <a:rPr lang="pt-BR"/>
              <a:t>Projeto por análise</a:t>
            </a:r>
          </a:p>
          <a:p>
            <a:pPr lvl="2"/>
            <a:r>
              <a:rPr lang="pt-BR"/>
              <a:t>Quando modificamos um elemento de um sistema existente</a:t>
            </a:r>
          </a:p>
          <a:p>
            <a:pPr lvl="1"/>
            <a:r>
              <a:rPr lang="pt-BR"/>
              <a:t>Projeto por síntese</a:t>
            </a:r>
          </a:p>
          <a:p>
            <a:pPr lvl="2"/>
            <a:r>
              <a:rPr lang="pt-BR"/>
              <a:t>Quando projetamos um sistema completo a partir do zero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44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4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44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Título 1"/>
          <p:cNvSpPr>
            <a:spLocks noGrp="1"/>
          </p:cNvSpPr>
          <p:nvPr>
            <p:ph type="title"/>
          </p:nvPr>
        </p:nvSpPr>
        <p:spPr/>
        <p:txBody>
          <a:bodyPr/>
          <a:lstStyle/>
          <a:p>
            <a:r>
              <a:rPr lang="en-US"/>
              <a:t>Nise, pag.483, ex.14</a:t>
            </a:r>
            <a:endParaRPr lang="pt-BR"/>
          </a:p>
        </p:txBody>
      </p:sp>
      <p:sp>
        <p:nvSpPr>
          <p:cNvPr id="748547" name="Espaço Reservado para Conteúdo 2"/>
          <p:cNvSpPr>
            <a:spLocks noGrp="1"/>
          </p:cNvSpPr>
          <p:nvPr>
            <p:ph idx="1"/>
          </p:nvPr>
        </p:nvSpPr>
        <p:spPr/>
        <p:txBody>
          <a:bodyPr/>
          <a:lstStyle/>
          <a:p>
            <a:r>
              <a:rPr lang="en-US"/>
              <a:t>s = j</a:t>
            </a:r>
            <a:r>
              <a:rPr lang="el-GR"/>
              <a:t>ω</a:t>
            </a:r>
            <a:endParaRPr lang="en-US"/>
          </a:p>
          <a:p>
            <a:r>
              <a:rPr lang="en-US"/>
              <a:t>T(s) = </a:t>
            </a:r>
            <a:r>
              <a:rPr lang="el-GR"/>
              <a:t>ω</a:t>
            </a:r>
            <a:r>
              <a:rPr lang="en-US" baseline="-25000"/>
              <a:t>n</a:t>
            </a:r>
            <a:r>
              <a:rPr lang="en-US" baseline="30000"/>
              <a:t>2</a:t>
            </a:r>
            <a:r>
              <a:rPr lang="en-US"/>
              <a:t>/[s</a:t>
            </a:r>
            <a:r>
              <a:rPr lang="en-US" baseline="30000"/>
              <a:t>2</a:t>
            </a:r>
            <a:r>
              <a:rPr lang="en-US"/>
              <a:t>+2</a:t>
            </a:r>
            <a:r>
              <a:rPr lang="el-GR"/>
              <a:t>ζω</a:t>
            </a:r>
            <a:r>
              <a:rPr lang="en-US" baseline="-25000"/>
              <a:t>n</a:t>
            </a:r>
            <a:r>
              <a:rPr lang="en-US"/>
              <a:t>s+</a:t>
            </a:r>
            <a:r>
              <a:rPr lang="el-GR"/>
              <a:t>ω</a:t>
            </a:r>
            <a:r>
              <a:rPr lang="en-US" baseline="-25000"/>
              <a:t>n</a:t>
            </a:r>
            <a:r>
              <a:rPr lang="en-US" baseline="30000"/>
              <a:t>2</a:t>
            </a:r>
            <a:r>
              <a:rPr lang="en-US"/>
              <a:t>]  </a:t>
            </a:r>
          </a:p>
          <a:p>
            <a:r>
              <a:rPr lang="en-US"/>
              <a:t>M = |T(s)|</a:t>
            </a:r>
          </a:p>
          <a:p>
            <a:r>
              <a:rPr lang="en-US"/>
              <a:t>Vamos agora encontrar a frequência </a:t>
            </a:r>
            <a:r>
              <a:rPr lang="el-GR"/>
              <a:t>ω</a:t>
            </a:r>
            <a:r>
              <a:rPr lang="en-US"/>
              <a:t> para a qual o módulo de T(s) tem um máximo</a:t>
            </a:r>
          </a:p>
          <a:p>
            <a:r>
              <a:rPr lang="en-US"/>
              <a:t>Para tanto calculemos  dT(s)/d</a:t>
            </a:r>
            <a:r>
              <a:rPr lang="el-GR"/>
              <a:t>ω</a:t>
            </a:r>
            <a:r>
              <a:rPr lang="en-US"/>
              <a:t> = 0</a:t>
            </a:r>
          </a:p>
          <a:p>
            <a:r>
              <a:rPr lang="en-US"/>
              <a:t>Comando do máxima no próximo slide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48547">
                                            <p:txEl>
                                              <p:pRg st="0" end="0"/>
                                            </p:txEl>
                                          </p:spTgt>
                                        </p:tgtEl>
                                        <p:attrNameLst>
                                          <p:attrName>style.visibility</p:attrName>
                                        </p:attrNameLst>
                                      </p:cBhvr>
                                      <p:to>
                                        <p:strVal val="visible"/>
                                      </p:to>
                                    </p:set>
                                    <p:animEffect transition="in" filter="box(in)">
                                      <p:cBhvr>
                                        <p:cTn id="7" dur="500"/>
                                        <p:tgtEl>
                                          <p:spTgt spid="7485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48547">
                                            <p:txEl>
                                              <p:pRg st="1" end="1"/>
                                            </p:txEl>
                                          </p:spTgt>
                                        </p:tgtEl>
                                        <p:attrNameLst>
                                          <p:attrName>style.visibility</p:attrName>
                                        </p:attrNameLst>
                                      </p:cBhvr>
                                      <p:to>
                                        <p:strVal val="visible"/>
                                      </p:to>
                                    </p:set>
                                    <p:animEffect transition="in" filter="box(in)">
                                      <p:cBhvr>
                                        <p:cTn id="12" dur="500"/>
                                        <p:tgtEl>
                                          <p:spTgt spid="7485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48547">
                                            <p:txEl>
                                              <p:pRg st="2" end="2"/>
                                            </p:txEl>
                                          </p:spTgt>
                                        </p:tgtEl>
                                        <p:attrNameLst>
                                          <p:attrName>style.visibility</p:attrName>
                                        </p:attrNameLst>
                                      </p:cBhvr>
                                      <p:to>
                                        <p:strVal val="visible"/>
                                      </p:to>
                                    </p:set>
                                    <p:animEffect transition="in" filter="box(in)">
                                      <p:cBhvr>
                                        <p:cTn id="17" dur="500"/>
                                        <p:tgtEl>
                                          <p:spTgt spid="7485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48547">
                                            <p:txEl>
                                              <p:pRg st="3" end="3"/>
                                            </p:txEl>
                                          </p:spTgt>
                                        </p:tgtEl>
                                        <p:attrNameLst>
                                          <p:attrName>style.visibility</p:attrName>
                                        </p:attrNameLst>
                                      </p:cBhvr>
                                      <p:to>
                                        <p:strVal val="visible"/>
                                      </p:to>
                                    </p:set>
                                    <p:animEffect transition="in" filter="box(in)">
                                      <p:cBhvr>
                                        <p:cTn id="22" dur="500"/>
                                        <p:tgtEl>
                                          <p:spTgt spid="7485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48547">
                                            <p:txEl>
                                              <p:pRg st="4" end="4"/>
                                            </p:txEl>
                                          </p:spTgt>
                                        </p:tgtEl>
                                        <p:attrNameLst>
                                          <p:attrName>style.visibility</p:attrName>
                                        </p:attrNameLst>
                                      </p:cBhvr>
                                      <p:to>
                                        <p:strVal val="visible"/>
                                      </p:to>
                                    </p:set>
                                    <p:animEffect transition="in" filter="box(in)">
                                      <p:cBhvr>
                                        <p:cTn id="27" dur="500"/>
                                        <p:tgtEl>
                                          <p:spTgt spid="7485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748547">
                                            <p:txEl>
                                              <p:pRg st="5" end="5"/>
                                            </p:txEl>
                                          </p:spTgt>
                                        </p:tgtEl>
                                        <p:attrNameLst>
                                          <p:attrName>style.visibility</p:attrName>
                                        </p:attrNameLst>
                                      </p:cBhvr>
                                      <p:to>
                                        <p:strVal val="visible"/>
                                      </p:to>
                                    </p:set>
                                    <p:animEffect transition="in" filter="box(in)">
                                      <p:cBhvr>
                                        <p:cTn id="32" dur="500"/>
                                        <p:tgtEl>
                                          <p:spTgt spid="7485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7" grpId="0" build="p"/>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Título 1"/>
          <p:cNvSpPr>
            <a:spLocks noGrp="1"/>
          </p:cNvSpPr>
          <p:nvPr>
            <p:ph type="title"/>
          </p:nvPr>
        </p:nvSpPr>
        <p:spPr/>
        <p:txBody>
          <a:bodyPr/>
          <a:lstStyle/>
          <a:p>
            <a:r>
              <a:rPr lang="en-US"/>
              <a:t>Continuação</a:t>
            </a:r>
            <a:endParaRPr lang="pt-BR"/>
          </a:p>
        </p:txBody>
      </p:sp>
      <p:sp>
        <p:nvSpPr>
          <p:cNvPr id="749571" name="Espaço Reservado para Conteúdo 2"/>
          <p:cNvSpPr>
            <a:spLocks noGrp="1"/>
          </p:cNvSpPr>
          <p:nvPr>
            <p:ph idx="1"/>
          </p:nvPr>
        </p:nvSpPr>
        <p:spPr>
          <a:xfrm>
            <a:off x="166694" y="785813"/>
            <a:ext cx="9515475" cy="5381625"/>
          </a:xfrm>
        </p:spPr>
        <p:txBody>
          <a:bodyPr/>
          <a:lstStyle/>
          <a:p>
            <a:r>
              <a:rPr lang="en-US"/>
              <a:t>1o) Cálculo da frequencia de ganho maximo</a:t>
            </a:r>
            <a:endParaRPr lang="pt-BR"/>
          </a:p>
          <a:p>
            <a:pPr lvl="1"/>
            <a:r>
              <a:rPr lang="pt-BR"/>
              <a:t>s : %i*w; PR : -Ep*Wn; PI : Wn*sqrt(1-Ep^2);</a:t>
            </a:r>
          </a:p>
          <a:p>
            <a:pPr lvl="1"/>
            <a:r>
              <a:rPr lang="en-US"/>
              <a:t>r1 : PR+PI*%i ; r2 : PR-PI*%i ;</a:t>
            </a:r>
            <a:endParaRPr lang="pt-BR"/>
          </a:p>
          <a:p>
            <a:pPr lvl="1"/>
            <a:r>
              <a:rPr lang="pt-BR"/>
              <a:t>ts : Wn^2/((s-r1)*(s-r2)) ; M : abs(ts) ;</a:t>
            </a:r>
          </a:p>
          <a:p>
            <a:pPr lvl="1"/>
            <a:r>
              <a:rPr lang="pt-BR"/>
              <a:t>diff(M,w) ; ratsimp(%) ; solve(num(%)=0,w) ;</a:t>
            </a:r>
          </a:p>
          <a:p>
            <a:pPr lvl="2"/>
            <a:r>
              <a:rPr lang="pt-BR" b="1"/>
              <a:t>-&gt; w=sqrt(1-2*Ep^2)*Wn</a:t>
            </a:r>
          </a:p>
          <a:p>
            <a:r>
              <a:rPr lang="en-US"/>
              <a:t>2o) Cálculo do ganho máximo</a:t>
            </a:r>
            <a:endParaRPr lang="pt-BR"/>
          </a:p>
          <a:p>
            <a:pPr lvl="1"/>
            <a:r>
              <a:rPr lang="pt-BR"/>
              <a:t>w:sqrt(1-2*Ep^2)*Wn; s:%i*w; </a:t>
            </a:r>
          </a:p>
          <a:p>
            <a:pPr lvl="1"/>
            <a:r>
              <a:rPr lang="pt-BR"/>
              <a:t>ts : Wn^2/((s-r1)*(s-r2)); Mp : abs(ts)</a:t>
            </a:r>
          </a:p>
          <a:p>
            <a:pPr lvl="2"/>
            <a:r>
              <a:rPr lang="en-US" b="1"/>
              <a:t>-&gt;Mp:1/sqrt(4*Ep^2-4*Ep^4) -&gt;1/[2*Ep*sqrt(1-Ep^2)]</a:t>
            </a:r>
            <a:endParaRPr lang="pt-BR" b="1"/>
          </a:p>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49571">
                                            <p:txEl>
                                              <p:pRg st="0" end="0"/>
                                            </p:txEl>
                                          </p:spTgt>
                                        </p:tgtEl>
                                        <p:attrNameLst>
                                          <p:attrName>style.visibility</p:attrName>
                                        </p:attrNameLst>
                                      </p:cBhvr>
                                      <p:to>
                                        <p:strVal val="visible"/>
                                      </p:to>
                                    </p:set>
                                    <p:animEffect transition="in" filter="box(in)">
                                      <p:cBhvr>
                                        <p:cTn id="7" dur="500"/>
                                        <p:tgtEl>
                                          <p:spTgt spid="74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49571">
                                            <p:txEl>
                                              <p:pRg st="1" end="1"/>
                                            </p:txEl>
                                          </p:spTgt>
                                        </p:tgtEl>
                                        <p:attrNameLst>
                                          <p:attrName>style.visibility</p:attrName>
                                        </p:attrNameLst>
                                      </p:cBhvr>
                                      <p:to>
                                        <p:strVal val="visible"/>
                                      </p:to>
                                    </p:set>
                                    <p:animEffect transition="in" filter="box(in)">
                                      <p:cBhvr>
                                        <p:cTn id="12" dur="500"/>
                                        <p:tgtEl>
                                          <p:spTgt spid="749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49571">
                                            <p:txEl>
                                              <p:pRg st="2" end="2"/>
                                            </p:txEl>
                                          </p:spTgt>
                                        </p:tgtEl>
                                        <p:attrNameLst>
                                          <p:attrName>style.visibility</p:attrName>
                                        </p:attrNameLst>
                                      </p:cBhvr>
                                      <p:to>
                                        <p:strVal val="visible"/>
                                      </p:to>
                                    </p:set>
                                    <p:animEffect transition="in" filter="box(in)">
                                      <p:cBhvr>
                                        <p:cTn id="17" dur="500"/>
                                        <p:tgtEl>
                                          <p:spTgt spid="7495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49571">
                                            <p:txEl>
                                              <p:pRg st="3" end="3"/>
                                            </p:txEl>
                                          </p:spTgt>
                                        </p:tgtEl>
                                        <p:attrNameLst>
                                          <p:attrName>style.visibility</p:attrName>
                                        </p:attrNameLst>
                                      </p:cBhvr>
                                      <p:to>
                                        <p:strVal val="visible"/>
                                      </p:to>
                                    </p:set>
                                    <p:animEffect transition="in" filter="box(in)">
                                      <p:cBhvr>
                                        <p:cTn id="22" dur="500"/>
                                        <p:tgtEl>
                                          <p:spTgt spid="7495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49571">
                                            <p:txEl>
                                              <p:pRg st="4" end="4"/>
                                            </p:txEl>
                                          </p:spTgt>
                                        </p:tgtEl>
                                        <p:attrNameLst>
                                          <p:attrName>style.visibility</p:attrName>
                                        </p:attrNameLst>
                                      </p:cBhvr>
                                      <p:to>
                                        <p:strVal val="visible"/>
                                      </p:to>
                                    </p:set>
                                    <p:animEffect transition="in" filter="box(in)">
                                      <p:cBhvr>
                                        <p:cTn id="27" dur="500"/>
                                        <p:tgtEl>
                                          <p:spTgt spid="7495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749571">
                                            <p:txEl>
                                              <p:pRg st="5" end="5"/>
                                            </p:txEl>
                                          </p:spTgt>
                                        </p:tgtEl>
                                        <p:attrNameLst>
                                          <p:attrName>style.visibility</p:attrName>
                                        </p:attrNameLst>
                                      </p:cBhvr>
                                      <p:to>
                                        <p:strVal val="visible"/>
                                      </p:to>
                                    </p:set>
                                    <p:animEffect transition="in" filter="box(in)">
                                      <p:cBhvr>
                                        <p:cTn id="32" dur="500"/>
                                        <p:tgtEl>
                                          <p:spTgt spid="7495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749571">
                                            <p:txEl>
                                              <p:pRg st="6" end="6"/>
                                            </p:txEl>
                                          </p:spTgt>
                                        </p:tgtEl>
                                        <p:attrNameLst>
                                          <p:attrName>style.visibility</p:attrName>
                                        </p:attrNameLst>
                                      </p:cBhvr>
                                      <p:to>
                                        <p:strVal val="visible"/>
                                      </p:to>
                                    </p:set>
                                    <p:animEffect transition="in" filter="box(in)">
                                      <p:cBhvr>
                                        <p:cTn id="37" dur="500"/>
                                        <p:tgtEl>
                                          <p:spTgt spid="7495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749571">
                                            <p:txEl>
                                              <p:pRg st="7" end="7"/>
                                            </p:txEl>
                                          </p:spTgt>
                                        </p:tgtEl>
                                        <p:attrNameLst>
                                          <p:attrName>style.visibility</p:attrName>
                                        </p:attrNameLst>
                                      </p:cBhvr>
                                      <p:to>
                                        <p:strVal val="visible"/>
                                      </p:to>
                                    </p:set>
                                    <p:animEffect transition="in" filter="box(in)">
                                      <p:cBhvr>
                                        <p:cTn id="42" dur="500"/>
                                        <p:tgtEl>
                                          <p:spTgt spid="7495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749571">
                                            <p:txEl>
                                              <p:pRg st="8" end="8"/>
                                            </p:txEl>
                                          </p:spTgt>
                                        </p:tgtEl>
                                        <p:attrNameLst>
                                          <p:attrName>style.visibility</p:attrName>
                                        </p:attrNameLst>
                                      </p:cBhvr>
                                      <p:to>
                                        <p:strVal val="visible"/>
                                      </p:to>
                                    </p:set>
                                    <p:animEffect transition="in" filter="box(in)">
                                      <p:cBhvr>
                                        <p:cTn id="47" dur="500"/>
                                        <p:tgtEl>
                                          <p:spTgt spid="74957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749571">
                                            <p:txEl>
                                              <p:pRg st="9" end="9"/>
                                            </p:txEl>
                                          </p:spTgt>
                                        </p:tgtEl>
                                        <p:attrNameLst>
                                          <p:attrName>style.visibility</p:attrName>
                                        </p:attrNameLst>
                                      </p:cBhvr>
                                      <p:to>
                                        <p:strVal val="visible"/>
                                      </p:to>
                                    </p:set>
                                    <p:animEffect transition="in" filter="box(in)">
                                      <p:cBhvr>
                                        <p:cTn id="52" dur="500"/>
                                        <p:tgtEl>
                                          <p:spTgt spid="7495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1" grpId="0" build="p"/>
    </p:bld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Ex13 – Forma </a:t>
            </a:r>
            <a:r>
              <a:rPr lang="en-US" dirty="0" err="1"/>
              <a:t>alternativa</a:t>
            </a:r>
            <a:r>
              <a:rPr lang="en-US" dirty="0"/>
              <a:t> de </a:t>
            </a:r>
            <a:r>
              <a:rPr lang="en-US" dirty="0" err="1"/>
              <a:t>resolução</a:t>
            </a:r>
            <a:endParaRPr lang="pt-BR" dirty="0"/>
          </a:p>
        </p:txBody>
      </p:sp>
      <p:sp>
        <p:nvSpPr>
          <p:cNvPr id="3" name="Espaço Reservado para Conteúdo 2"/>
          <p:cNvSpPr>
            <a:spLocks noGrp="1"/>
          </p:cNvSpPr>
          <p:nvPr>
            <p:ph idx="1"/>
          </p:nvPr>
        </p:nvSpPr>
        <p:spPr/>
        <p:txBody>
          <a:bodyPr/>
          <a:lstStyle/>
          <a:p>
            <a:r>
              <a:rPr lang="en-US" dirty="0"/>
              <a:t> G(s):=wn^2/(s*(s+2*zeta*</a:t>
            </a:r>
            <a:r>
              <a:rPr lang="en-US" dirty="0" err="1"/>
              <a:t>wn</a:t>
            </a:r>
            <a:r>
              <a:rPr lang="en-US" dirty="0"/>
              <a:t>))</a:t>
            </a:r>
          </a:p>
          <a:p>
            <a:r>
              <a:rPr lang="en-US" dirty="0"/>
              <a:t> T(s):=G(s)/(1+G(s))</a:t>
            </a:r>
          </a:p>
          <a:p>
            <a:r>
              <a:rPr lang="en-US" dirty="0"/>
              <a:t> T(%</a:t>
            </a:r>
            <a:r>
              <a:rPr lang="en-US" dirty="0" err="1"/>
              <a:t>i</a:t>
            </a:r>
            <a:r>
              <a:rPr lang="en-US" dirty="0"/>
              <a:t>*</a:t>
            </a:r>
            <a:r>
              <a:rPr lang="en-US" dirty="0" err="1"/>
              <a:t>wp</a:t>
            </a:r>
            <a:r>
              <a:rPr lang="en-US" dirty="0"/>
              <a:t>);abs(%);diff(%,</a:t>
            </a:r>
            <a:r>
              <a:rPr lang="en-US" dirty="0" err="1"/>
              <a:t>wp</a:t>
            </a:r>
            <a:r>
              <a:rPr lang="en-US" dirty="0"/>
              <a:t>);solve(%=0,wp)</a:t>
            </a:r>
          </a:p>
          <a:p>
            <a:r>
              <a:rPr lang="en-US" dirty="0"/>
              <a:t> As </a:t>
            </a:r>
            <a:r>
              <a:rPr lang="en-US" dirty="0" err="1"/>
              <a:t>soluções</a:t>
            </a:r>
            <a:r>
              <a:rPr lang="en-US" dirty="0"/>
              <a:t> </a:t>
            </a:r>
            <a:r>
              <a:rPr lang="en-US" dirty="0" err="1"/>
              <a:t>ficam</a:t>
            </a:r>
            <a:r>
              <a:rPr lang="en-US" dirty="0"/>
              <a:t> :</a:t>
            </a:r>
          </a:p>
          <a:p>
            <a:endParaRPr lang="en-US" dirty="0"/>
          </a:p>
          <a:p>
            <a:endParaRPr lang="en-US" dirty="0"/>
          </a:p>
          <a:p>
            <a:endParaRPr lang="en-US" dirty="0"/>
          </a:p>
          <a:p>
            <a:r>
              <a:rPr lang="en-US" dirty="0" err="1"/>
              <a:t>Sendo</a:t>
            </a:r>
            <a:r>
              <a:rPr lang="en-US" dirty="0"/>
              <a:t> a </a:t>
            </a:r>
            <a:r>
              <a:rPr lang="en-US" dirty="0" err="1"/>
              <a:t>que</a:t>
            </a:r>
            <a:r>
              <a:rPr lang="en-US" dirty="0"/>
              <a:t> </a:t>
            </a:r>
            <a:r>
              <a:rPr lang="en-US" dirty="0" err="1"/>
              <a:t>nos</a:t>
            </a:r>
            <a:r>
              <a:rPr lang="en-US" dirty="0"/>
              <a:t> </a:t>
            </a:r>
            <a:r>
              <a:rPr lang="en-US" dirty="0" err="1"/>
              <a:t>interessa</a:t>
            </a:r>
            <a:r>
              <a:rPr lang="en-US" dirty="0"/>
              <a:t> : 						</a:t>
            </a:r>
            <a:r>
              <a:rPr lang="en-US" dirty="0" err="1"/>
              <a:t>wp</a:t>
            </a:r>
            <a:r>
              <a:rPr lang="en-US" dirty="0"/>
              <a:t> = </a:t>
            </a:r>
            <a:r>
              <a:rPr lang="en-US" dirty="0" err="1"/>
              <a:t>wn</a:t>
            </a:r>
            <a:r>
              <a:rPr lang="en-US" dirty="0"/>
              <a:t>*</a:t>
            </a:r>
            <a:r>
              <a:rPr lang="en-US" dirty="0" err="1"/>
              <a:t>raiz</a:t>
            </a:r>
            <a:r>
              <a:rPr lang="en-US" dirty="0"/>
              <a:t>(1-2*zeta^2)</a:t>
            </a:r>
          </a:p>
          <a:p>
            <a:endParaRPr lang="pt-BR" dirty="0"/>
          </a:p>
        </p:txBody>
      </p:sp>
      <p:pic>
        <p:nvPicPr>
          <p:cNvPr id="150530" name="Picture 2"/>
          <p:cNvPicPr>
            <a:picLocks noChangeAspect="1" noChangeArrowheads="1"/>
          </p:cNvPicPr>
          <p:nvPr/>
        </p:nvPicPr>
        <p:blipFill>
          <a:blip r:embed="rId2" cstate="print"/>
          <a:srcRect/>
          <a:stretch>
            <a:fillRect/>
          </a:stretch>
        </p:blipFill>
        <p:spPr bwMode="auto">
          <a:xfrm>
            <a:off x="2695579" y="3571876"/>
            <a:ext cx="5043503" cy="1813772"/>
          </a:xfrm>
          <a:prstGeom prst="rect">
            <a:avLst/>
          </a:prstGeom>
          <a:noFill/>
          <a:ln w="9525">
            <a:noFill/>
            <a:miter lim="800000"/>
            <a:headEnd/>
            <a:tailEnd/>
          </a:ln>
        </p:spPr>
      </p:pic>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Ex13 – Forma </a:t>
            </a:r>
            <a:r>
              <a:rPr lang="en-US" dirty="0" err="1"/>
              <a:t>alternativa</a:t>
            </a:r>
            <a:r>
              <a:rPr lang="en-US" dirty="0"/>
              <a:t> de </a:t>
            </a:r>
            <a:r>
              <a:rPr lang="en-US" dirty="0" err="1"/>
              <a:t>resolução</a:t>
            </a:r>
            <a:endParaRPr lang="pt-BR" dirty="0"/>
          </a:p>
        </p:txBody>
      </p:sp>
      <p:sp>
        <p:nvSpPr>
          <p:cNvPr id="3" name="Espaço Reservado para Conteúdo 2"/>
          <p:cNvSpPr>
            <a:spLocks noGrp="1"/>
          </p:cNvSpPr>
          <p:nvPr>
            <p:ph idx="1"/>
          </p:nvPr>
        </p:nvSpPr>
        <p:spPr/>
        <p:txBody>
          <a:bodyPr/>
          <a:lstStyle/>
          <a:p>
            <a:r>
              <a:rPr lang="en-US" dirty="0" err="1"/>
              <a:t>Partindo</a:t>
            </a:r>
            <a:r>
              <a:rPr lang="en-US" dirty="0"/>
              <a:t> de </a:t>
            </a:r>
            <a:r>
              <a:rPr lang="en-US" dirty="0" err="1"/>
              <a:t>wp</a:t>
            </a:r>
            <a:r>
              <a:rPr lang="en-US" dirty="0"/>
              <a:t> = </a:t>
            </a:r>
            <a:r>
              <a:rPr lang="en-US" dirty="0" err="1"/>
              <a:t>wn</a:t>
            </a:r>
            <a:r>
              <a:rPr lang="en-US" dirty="0"/>
              <a:t>*</a:t>
            </a:r>
            <a:r>
              <a:rPr lang="en-US" dirty="0" err="1"/>
              <a:t>raiz</a:t>
            </a:r>
            <a:r>
              <a:rPr lang="en-US" dirty="0"/>
              <a:t>(1-2*zeta^2) </a:t>
            </a:r>
            <a:r>
              <a:rPr lang="en-US" dirty="0" err="1"/>
              <a:t>calculamos</a:t>
            </a:r>
            <a:r>
              <a:rPr lang="en-US" dirty="0"/>
              <a:t> abs(T(%</a:t>
            </a:r>
            <a:r>
              <a:rPr lang="en-US" dirty="0" err="1"/>
              <a:t>i</a:t>
            </a:r>
            <a:r>
              <a:rPr lang="en-US" dirty="0"/>
              <a:t>*</a:t>
            </a:r>
            <a:r>
              <a:rPr lang="en-US" dirty="0" err="1"/>
              <a:t>wp</a:t>
            </a:r>
            <a:r>
              <a:rPr lang="en-US" dirty="0"/>
              <a:t>)) </a:t>
            </a:r>
            <a:r>
              <a:rPr lang="en-US" dirty="0" err="1"/>
              <a:t>obtendo</a:t>
            </a:r>
            <a:r>
              <a:rPr lang="en-US" dirty="0"/>
              <a:t> M ( o </a:t>
            </a:r>
            <a:r>
              <a:rPr lang="en-US" dirty="0" err="1"/>
              <a:t>pico</a:t>
            </a:r>
            <a:r>
              <a:rPr lang="en-US" dirty="0"/>
              <a:t> da </a:t>
            </a:r>
            <a:r>
              <a:rPr lang="en-US" dirty="0" err="1"/>
              <a:t>resposta</a:t>
            </a:r>
            <a:r>
              <a:rPr lang="en-US" dirty="0"/>
              <a:t> </a:t>
            </a:r>
            <a:r>
              <a:rPr lang="en-US" dirty="0" err="1"/>
              <a:t>em</a:t>
            </a:r>
            <a:r>
              <a:rPr lang="en-US" dirty="0"/>
              <a:t> </a:t>
            </a:r>
            <a:r>
              <a:rPr lang="en-US" dirty="0" err="1"/>
              <a:t>frequência</a:t>
            </a:r>
            <a:r>
              <a:rPr lang="en-US" dirty="0"/>
              <a:t> ) o </a:t>
            </a:r>
            <a:r>
              <a:rPr lang="en-US" dirty="0" err="1"/>
              <a:t>que</a:t>
            </a:r>
            <a:r>
              <a:rPr lang="en-US" dirty="0"/>
              <a:t> </a:t>
            </a:r>
            <a:r>
              <a:rPr lang="en-US" dirty="0" err="1"/>
              <a:t>nos</a:t>
            </a:r>
            <a:r>
              <a:rPr lang="en-US" dirty="0"/>
              <a:t> </a:t>
            </a:r>
            <a:r>
              <a:rPr lang="en-US" dirty="0" err="1"/>
              <a:t>leva</a:t>
            </a:r>
            <a:r>
              <a:rPr lang="en-US" dirty="0"/>
              <a:t> a :</a:t>
            </a:r>
          </a:p>
          <a:p>
            <a:r>
              <a:rPr lang="en-US" dirty="0"/>
              <a:t>M =  			</a:t>
            </a:r>
            <a:r>
              <a:rPr lang="en-US" dirty="0" err="1"/>
              <a:t>ou</a:t>
            </a:r>
            <a:endParaRPr lang="en-US" dirty="0"/>
          </a:p>
          <a:p>
            <a:r>
              <a:rPr lang="en-US" dirty="0"/>
              <a:t>M = 1/(2*zeta*</a:t>
            </a:r>
            <a:r>
              <a:rPr lang="en-US" dirty="0" err="1"/>
              <a:t>sqrt</a:t>
            </a:r>
            <a:r>
              <a:rPr lang="en-US" dirty="0"/>
              <a:t>(1-zeta^2))</a:t>
            </a:r>
          </a:p>
          <a:p>
            <a:r>
              <a:rPr lang="en-US" dirty="0" err="1"/>
              <a:t>Sendo</a:t>
            </a:r>
            <a:r>
              <a:rPr lang="en-US" dirty="0"/>
              <a:t> </a:t>
            </a:r>
            <a:r>
              <a:rPr lang="en-US" dirty="0" err="1"/>
              <a:t>assim</a:t>
            </a:r>
            <a:r>
              <a:rPr lang="en-US" dirty="0"/>
              <a:t> a </a:t>
            </a:r>
            <a:r>
              <a:rPr lang="en-US" dirty="0" err="1"/>
              <a:t>partir</a:t>
            </a:r>
            <a:r>
              <a:rPr lang="en-US" dirty="0"/>
              <a:t> de M ( o </a:t>
            </a:r>
            <a:r>
              <a:rPr lang="en-US" dirty="0" err="1"/>
              <a:t>pico</a:t>
            </a:r>
            <a:r>
              <a:rPr lang="en-US" dirty="0"/>
              <a:t> da </a:t>
            </a:r>
            <a:r>
              <a:rPr lang="en-US" dirty="0" err="1"/>
              <a:t>resposta</a:t>
            </a:r>
            <a:r>
              <a:rPr lang="en-US" dirty="0"/>
              <a:t> </a:t>
            </a:r>
            <a:r>
              <a:rPr lang="en-US" dirty="0" err="1"/>
              <a:t>em</a:t>
            </a:r>
            <a:r>
              <a:rPr lang="en-US" dirty="0"/>
              <a:t> </a:t>
            </a:r>
            <a:r>
              <a:rPr lang="en-US" dirty="0" err="1"/>
              <a:t>frequência</a:t>
            </a:r>
            <a:r>
              <a:rPr lang="en-US" dirty="0"/>
              <a:t> ) </a:t>
            </a:r>
            <a:r>
              <a:rPr lang="en-US" dirty="0" err="1"/>
              <a:t>podemos</a:t>
            </a:r>
            <a:r>
              <a:rPr lang="en-US" dirty="0"/>
              <a:t> </a:t>
            </a:r>
            <a:r>
              <a:rPr lang="en-US" dirty="0" err="1"/>
              <a:t>calcular</a:t>
            </a:r>
            <a:r>
              <a:rPr lang="en-US" dirty="0"/>
              <a:t> zeta ( </a:t>
            </a:r>
            <a:r>
              <a:rPr lang="en-US" dirty="0" err="1"/>
              <a:t>resolvendo</a:t>
            </a:r>
            <a:r>
              <a:rPr lang="en-US" dirty="0"/>
              <a:t> a </a:t>
            </a:r>
            <a:r>
              <a:rPr lang="en-US" dirty="0" err="1"/>
              <a:t>equação</a:t>
            </a:r>
            <a:r>
              <a:rPr lang="en-US" dirty="0"/>
              <a:t> </a:t>
            </a:r>
            <a:r>
              <a:rPr lang="en-US" dirty="0" err="1"/>
              <a:t>acima</a:t>
            </a:r>
            <a:r>
              <a:rPr lang="en-US" dirty="0"/>
              <a:t> )</a:t>
            </a:r>
          </a:p>
          <a:p>
            <a:endParaRPr lang="en-US" dirty="0"/>
          </a:p>
          <a:p>
            <a:endParaRPr lang="pt-BR" dirty="0"/>
          </a:p>
        </p:txBody>
      </p:sp>
      <p:pic>
        <p:nvPicPr>
          <p:cNvPr id="152579" name="Picture 3"/>
          <p:cNvPicPr>
            <a:picLocks noChangeAspect="1" noChangeArrowheads="1"/>
          </p:cNvPicPr>
          <p:nvPr/>
        </p:nvPicPr>
        <p:blipFill>
          <a:blip r:embed="rId2" cstate="print"/>
          <a:srcRect/>
          <a:stretch>
            <a:fillRect/>
          </a:stretch>
        </p:blipFill>
        <p:spPr bwMode="auto">
          <a:xfrm>
            <a:off x="1590664" y="2786058"/>
            <a:ext cx="1790700" cy="695325"/>
          </a:xfrm>
          <a:prstGeom prst="rect">
            <a:avLst/>
          </a:prstGeom>
          <a:noFill/>
          <a:ln w="9525">
            <a:noFill/>
            <a:miter lim="800000"/>
            <a:headEnd/>
            <a:tailEnd/>
          </a:ln>
        </p:spPr>
      </p:pic>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Título 1"/>
          <p:cNvSpPr>
            <a:spLocks noGrp="1"/>
          </p:cNvSpPr>
          <p:nvPr>
            <p:ph type="title"/>
          </p:nvPr>
        </p:nvSpPr>
        <p:spPr/>
        <p:txBody>
          <a:bodyPr/>
          <a:lstStyle/>
          <a:p>
            <a:r>
              <a:rPr lang="en-US"/>
              <a:t>Nise, pag.483, ex.14</a:t>
            </a:r>
            <a:endParaRPr lang="pt-BR"/>
          </a:p>
        </p:txBody>
      </p:sp>
      <p:sp>
        <p:nvSpPr>
          <p:cNvPr id="806915" name="Espaço Reservado para Conteúdo 2"/>
          <p:cNvSpPr>
            <a:spLocks noGrp="1"/>
          </p:cNvSpPr>
          <p:nvPr>
            <p:ph idx="1"/>
          </p:nvPr>
        </p:nvSpPr>
        <p:spPr/>
        <p:txBody>
          <a:bodyPr/>
          <a:lstStyle/>
          <a:p>
            <a:r>
              <a:rPr lang="en-US"/>
              <a:t>2o) Demonstre a relação entre banda passante a malha fechada e </a:t>
            </a:r>
            <a:r>
              <a:rPr lang="el-GR"/>
              <a:t>ζ</a:t>
            </a:r>
            <a:r>
              <a:rPr lang="en-US"/>
              <a:t> e </a:t>
            </a:r>
            <a:r>
              <a:rPr lang="el-GR"/>
              <a:t>ω</a:t>
            </a:r>
            <a:r>
              <a:rPr lang="en-US" baseline="-25000"/>
              <a:t>n</a:t>
            </a:r>
            <a:r>
              <a:rPr lang="en-US"/>
              <a:t> em um sistema de dois pólos</a:t>
            </a:r>
          </a:p>
          <a:p>
            <a:pPr lvl="1"/>
            <a:r>
              <a:rPr lang="en-US"/>
              <a:t>Ganho em db para frequencia 0 -&gt; s : 0 -&gt; ts : Wn^2/[s^2+2*Ep*Wn*s+Wn^2] = 1 -&gt; 0db</a:t>
            </a:r>
          </a:p>
          <a:p>
            <a:pPr lvl="1"/>
            <a:endParaRPr lang="en-US"/>
          </a:p>
          <a:p>
            <a:pPr lvl="1"/>
            <a:r>
              <a:rPr lang="en-US"/>
              <a:t>Frequência para um ganho de -3db ou ganho de 1/√2</a:t>
            </a:r>
          </a:p>
          <a:p>
            <a:pPr lvl="1"/>
            <a:endParaRPr lang="en-US"/>
          </a:p>
          <a:p>
            <a:pPr lvl="1"/>
            <a:r>
              <a:rPr lang="en-US"/>
              <a:t>Comandos do máxima no slide a seguir </a:t>
            </a:r>
          </a:p>
          <a:p>
            <a:pPr lvl="1"/>
            <a:endParaRPr lang="en-US"/>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Título 1"/>
          <p:cNvSpPr>
            <a:spLocks noGrp="1"/>
          </p:cNvSpPr>
          <p:nvPr>
            <p:ph type="title"/>
          </p:nvPr>
        </p:nvSpPr>
        <p:spPr/>
        <p:txBody>
          <a:bodyPr/>
          <a:lstStyle/>
          <a:p>
            <a:r>
              <a:rPr lang="en-US"/>
              <a:t>Continuação</a:t>
            </a:r>
            <a:endParaRPr lang="pt-BR"/>
          </a:p>
        </p:txBody>
      </p:sp>
      <p:sp>
        <p:nvSpPr>
          <p:cNvPr id="807939" name="Espaço Reservado para Conteúdo 2"/>
          <p:cNvSpPr>
            <a:spLocks noGrp="1"/>
          </p:cNvSpPr>
          <p:nvPr>
            <p:ph idx="1"/>
          </p:nvPr>
        </p:nvSpPr>
        <p:spPr/>
        <p:txBody>
          <a:bodyPr/>
          <a:lstStyle/>
          <a:p>
            <a:r>
              <a:rPr lang="en-US"/>
              <a:t>s : %i*w ; ts : Wn^2/(s^2+2*Ep*Wn*s+Wn^2)</a:t>
            </a:r>
          </a:p>
          <a:p>
            <a:r>
              <a:rPr lang="en-US"/>
              <a:t>M : abs(ts) ; solve(num(M)*sqrt(2)=denom(M),w)</a:t>
            </a:r>
          </a:p>
          <a:p>
            <a:pPr lvl="1"/>
            <a:r>
              <a:rPr lang="en-US"/>
              <a:t>w-&gt;sqrt(sqrt(2)*sqrt(2*Ep^4-2*Ep^2+1)-2*Ep^2+1)*Wn</a:t>
            </a:r>
          </a:p>
          <a:p>
            <a:pPr lvl="1"/>
            <a:endParaRPr lang="en-US"/>
          </a:p>
          <a:p>
            <a:pPr lvl="1"/>
            <a:endParaRPr lang="en-US"/>
          </a:p>
          <a:p>
            <a:pPr lvl="1"/>
            <a:r>
              <a:rPr lang="en-US"/>
              <a:t>Considerando que T</a:t>
            </a:r>
            <a:r>
              <a:rPr lang="en-US" baseline="-25000"/>
              <a:t>s</a:t>
            </a:r>
            <a:r>
              <a:rPr lang="en-US"/>
              <a:t>=4/</a:t>
            </a:r>
            <a:r>
              <a:rPr lang="el-GR"/>
              <a:t>ζω</a:t>
            </a:r>
            <a:r>
              <a:rPr lang="en-US" baseline="-25000"/>
              <a:t>n</a:t>
            </a:r>
            <a:r>
              <a:rPr lang="en-US"/>
              <a:t> -&gt; </a:t>
            </a:r>
            <a:r>
              <a:rPr lang="el-GR"/>
              <a:t>ω</a:t>
            </a:r>
            <a:r>
              <a:rPr lang="en-US" baseline="-25000"/>
              <a:t>n</a:t>
            </a:r>
            <a:r>
              <a:rPr lang="en-US"/>
              <a:t>=4/(</a:t>
            </a:r>
            <a:r>
              <a:rPr lang="el-GR"/>
              <a:t>ζ</a:t>
            </a:r>
            <a:r>
              <a:rPr lang="en-US"/>
              <a:t>T</a:t>
            </a:r>
            <a:r>
              <a:rPr lang="en-US" baseline="-25000"/>
              <a:t>s</a:t>
            </a:r>
            <a:r>
              <a:rPr lang="en-US"/>
              <a:t>)</a:t>
            </a:r>
          </a:p>
          <a:p>
            <a:pPr lvl="1"/>
            <a:r>
              <a:rPr lang="en-US"/>
              <a:t>Substituindo na equação acima chega-se na fórmula pedida.</a:t>
            </a:r>
          </a:p>
          <a:p>
            <a:pPr lvl="1"/>
            <a:endParaRPr lang="en-US"/>
          </a:p>
        </p:txBody>
      </p:sp>
      <p:pic>
        <p:nvPicPr>
          <p:cNvPr id="807940" name="Picture 3"/>
          <p:cNvPicPr>
            <a:picLocks noChangeAspect="1" noChangeArrowheads="1"/>
          </p:cNvPicPr>
          <p:nvPr/>
        </p:nvPicPr>
        <p:blipFill>
          <a:blip r:embed="rId2" cstate="print"/>
          <a:srcRect/>
          <a:stretch>
            <a:fillRect/>
          </a:stretch>
        </p:blipFill>
        <p:spPr bwMode="auto">
          <a:xfrm>
            <a:off x="1058863" y="4010038"/>
            <a:ext cx="5108575" cy="561975"/>
          </a:xfrm>
          <a:prstGeom prst="rect">
            <a:avLst/>
          </a:prstGeom>
          <a:noFill/>
          <a:ln w="9525">
            <a:noFill/>
            <a:miter lim="800000"/>
            <a:headEnd/>
            <a:tailEnd/>
          </a:ln>
        </p:spPr>
      </p:pic>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Ex.14 – Forma </a:t>
            </a:r>
            <a:r>
              <a:rPr lang="en-US" dirty="0" err="1"/>
              <a:t>alternativa</a:t>
            </a:r>
            <a:r>
              <a:rPr lang="en-US" dirty="0"/>
              <a:t> de </a:t>
            </a:r>
            <a:r>
              <a:rPr lang="en-US" dirty="0" err="1"/>
              <a:t>resolução</a:t>
            </a:r>
            <a:endParaRPr lang="pt-BR" dirty="0"/>
          </a:p>
        </p:txBody>
      </p:sp>
      <p:sp>
        <p:nvSpPr>
          <p:cNvPr id="3" name="Espaço Reservado para Conteúdo 2"/>
          <p:cNvSpPr>
            <a:spLocks noGrp="1"/>
          </p:cNvSpPr>
          <p:nvPr>
            <p:ph idx="1"/>
          </p:nvPr>
        </p:nvSpPr>
        <p:spPr/>
        <p:txBody>
          <a:bodyPr/>
          <a:lstStyle/>
          <a:p>
            <a:r>
              <a:rPr lang="en-US" dirty="0"/>
              <a:t> G(s) := wn^2/(s*(s+2*zeta*</a:t>
            </a:r>
            <a:r>
              <a:rPr lang="en-US" dirty="0" err="1"/>
              <a:t>wn</a:t>
            </a:r>
            <a:r>
              <a:rPr lang="en-US" dirty="0"/>
              <a:t>))</a:t>
            </a:r>
          </a:p>
          <a:p>
            <a:r>
              <a:rPr lang="en-US" dirty="0"/>
              <a:t> T(s) := G(s)/(1+G(s))</a:t>
            </a:r>
          </a:p>
          <a:p>
            <a:r>
              <a:rPr lang="en-US" dirty="0"/>
              <a:t> T(%</a:t>
            </a:r>
            <a:r>
              <a:rPr lang="en-US" dirty="0" err="1"/>
              <a:t>i</a:t>
            </a:r>
            <a:r>
              <a:rPr lang="en-US" dirty="0"/>
              <a:t>*</a:t>
            </a:r>
            <a:r>
              <a:rPr lang="en-US" dirty="0" err="1"/>
              <a:t>wc</a:t>
            </a:r>
            <a:r>
              <a:rPr lang="en-US" dirty="0"/>
              <a:t>);abs(%);solve(%=1/</a:t>
            </a:r>
            <a:r>
              <a:rPr lang="en-US" dirty="0" err="1"/>
              <a:t>sqrt</a:t>
            </a:r>
            <a:r>
              <a:rPr lang="en-US" dirty="0"/>
              <a:t>(2),</a:t>
            </a:r>
            <a:r>
              <a:rPr lang="en-US" dirty="0" err="1"/>
              <a:t>wc</a:t>
            </a:r>
            <a:r>
              <a:rPr lang="en-US" dirty="0"/>
              <a:t>)</a:t>
            </a:r>
          </a:p>
          <a:p>
            <a:r>
              <a:rPr lang="en-US" dirty="0" err="1"/>
              <a:t>Obtemos</a:t>
            </a:r>
            <a:r>
              <a:rPr lang="en-US" dirty="0"/>
              <a:t> </a:t>
            </a:r>
            <a:r>
              <a:rPr lang="en-US" dirty="0" err="1"/>
              <a:t>como</a:t>
            </a:r>
            <a:r>
              <a:rPr lang="en-US" dirty="0"/>
              <a:t> </a:t>
            </a:r>
            <a:r>
              <a:rPr lang="en-US" dirty="0" err="1"/>
              <a:t>resposta</a:t>
            </a:r>
            <a:r>
              <a:rPr lang="en-US" dirty="0"/>
              <a:t> : </a:t>
            </a:r>
          </a:p>
          <a:p>
            <a:endParaRPr lang="en-US" dirty="0"/>
          </a:p>
          <a:p>
            <a:endParaRPr lang="en-US" dirty="0"/>
          </a:p>
          <a:p>
            <a:endParaRPr lang="en-US" dirty="0"/>
          </a:p>
          <a:p>
            <a:r>
              <a:rPr lang="en-US" dirty="0"/>
              <a:t>A </a:t>
            </a:r>
            <a:r>
              <a:rPr lang="en-US" dirty="0" err="1"/>
              <a:t>que</a:t>
            </a:r>
            <a:r>
              <a:rPr lang="en-US" dirty="0"/>
              <a:t> </a:t>
            </a:r>
            <a:r>
              <a:rPr lang="en-US" dirty="0" err="1"/>
              <a:t>nos</a:t>
            </a:r>
            <a:r>
              <a:rPr lang="en-US" dirty="0"/>
              <a:t> </a:t>
            </a:r>
            <a:r>
              <a:rPr lang="en-US" dirty="0" err="1"/>
              <a:t>interessa</a:t>
            </a:r>
            <a:r>
              <a:rPr lang="en-US" dirty="0"/>
              <a:t> é o </a:t>
            </a:r>
            <a:r>
              <a:rPr lang="en-US" dirty="0" err="1"/>
              <a:t>segundo</a:t>
            </a:r>
            <a:r>
              <a:rPr lang="en-US" dirty="0"/>
              <a:t> </a:t>
            </a:r>
            <a:r>
              <a:rPr lang="en-US" dirty="0" err="1"/>
              <a:t>elemento</a:t>
            </a:r>
            <a:r>
              <a:rPr lang="en-US" dirty="0"/>
              <a:t> no </a:t>
            </a:r>
            <a:r>
              <a:rPr lang="en-US" dirty="0" err="1"/>
              <a:t>conjunto</a:t>
            </a:r>
            <a:r>
              <a:rPr lang="en-US" dirty="0"/>
              <a:t> </a:t>
            </a:r>
            <a:r>
              <a:rPr lang="en-US" dirty="0" err="1"/>
              <a:t>acima</a:t>
            </a:r>
            <a:r>
              <a:rPr lang="en-US" dirty="0"/>
              <a:t>, </a:t>
            </a:r>
            <a:r>
              <a:rPr lang="en-US" dirty="0" err="1"/>
              <a:t>pois</a:t>
            </a:r>
            <a:r>
              <a:rPr lang="en-US" dirty="0"/>
              <a:t> é a </a:t>
            </a:r>
            <a:r>
              <a:rPr lang="en-US" dirty="0" err="1"/>
              <a:t>única</a:t>
            </a:r>
            <a:r>
              <a:rPr lang="en-US" dirty="0"/>
              <a:t> real e </a:t>
            </a:r>
            <a:r>
              <a:rPr lang="en-US" dirty="0" err="1"/>
              <a:t>positiva</a:t>
            </a:r>
            <a:endParaRPr lang="en-US" dirty="0"/>
          </a:p>
          <a:p>
            <a:endParaRPr lang="en-US" dirty="0"/>
          </a:p>
        </p:txBody>
      </p:sp>
      <p:pic>
        <p:nvPicPr>
          <p:cNvPr id="151554" name="Picture 2"/>
          <p:cNvPicPr>
            <a:picLocks noChangeAspect="1" noChangeArrowheads="1"/>
          </p:cNvPicPr>
          <p:nvPr/>
        </p:nvPicPr>
        <p:blipFill>
          <a:blip r:embed="rId2" cstate="print"/>
          <a:srcRect/>
          <a:stretch>
            <a:fillRect/>
          </a:stretch>
        </p:blipFill>
        <p:spPr bwMode="auto">
          <a:xfrm>
            <a:off x="2328884" y="3571876"/>
            <a:ext cx="5695950" cy="1647825"/>
          </a:xfrm>
          <a:prstGeom prst="rect">
            <a:avLst/>
          </a:prstGeom>
          <a:noFill/>
          <a:ln w="9525">
            <a:noFill/>
            <a:miter lim="800000"/>
            <a:headEnd/>
            <a:tailEnd/>
          </a:ln>
        </p:spPr>
      </p:pic>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ítulo 1"/>
          <p:cNvSpPr>
            <a:spLocks noGrp="1"/>
          </p:cNvSpPr>
          <p:nvPr>
            <p:ph type="title"/>
          </p:nvPr>
        </p:nvSpPr>
        <p:spPr/>
        <p:txBody>
          <a:bodyPr/>
          <a:lstStyle/>
          <a:p>
            <a:r>
              <a:rPr lang="en-US" sz="2800"/>
              <a:t>Nise, pag.483, ex.15, Apresente a forma de calculo da banda passante </a:t>
            </a:r>
            <a:r>
              <a:rPr lang="el-GR" sz="2800"/>
              <a:t>ω</a:t>
            </a:r>
            <a:r>
              <a:rPr lang="pt-BR" sz="2800" baseline="-25000"/>
              <a:t>b</a:t>
            </a:r>
            <a:r>
              <a:rPr lang="pt-BR" sz="2800"/>
              <a:t> </a:t>
            </a:r>
            <a:endParaRPr lang="el-GR" sz="2800"/>
          </a:p>
        </p:txBody>
      </p:sp>
      <p:sp>
        <p:nvSpPr>
          <p:cNvPr id="808963" name="Espaço Reservado para Conteúdo 2"/>
          <p:cNvSpPr>
            <a:spLocks noGrp="1"/>
          </p:cNvSpPr>
          <p:nvPr>
            <p:ph idx="1"/>
          </p:nvPr>
        </p:nvSpPr>
        <p:spPr/>
        <p:txBody>
          <a:bodyPr/>
          <a:lstStyle/>
          <a:p>
            <a:r>
              <a:rPr lang="en-US"/>
              <a:t>Com </a:t>
            </a:r>
            <a:r>
              <a:rPr lang="el-GR"/>
              <a:t>ζ</a:t>
            </a:r>
            <a:r>
              <a:rPr lang="pt-BR"/>
              <a:t> </a:t>
            </a:r>
            <a:r>
              <a:rPr lang="en-US"/>
              <a:t>e T</a:t>
            </a:r>
            <a:r>
              <a:rPr lang="en-US" baseline="-25000"/>
              <a:t>s</a:t>
            </a:r>
            <a:r>
              <a:rPr lang="en-US"/>
              <a:t> : </a:t>
            </a:r>
            <a:r>
              <a:rPr lang="el-GR"/>
              <a:t>ω</a:t>
            </a:r>
            <a:r>
              <a:rPr lang="pt-BR" baseline="-25000"/>
              <a:t>n </a:t>
            </a:r>
            <a:r>
              <a:rPr lang="pt-BR"/>
              <a:t>= T</a:t>
            </a:r>
            <a:r>
              <a:rPr lang="pt-BR" baseline="-25000"/>
              <a:t>s</a:t>
            </a:r>
            <a:r>
              <a:rPr lang="pt-BR"/>
              <a:t>/</a:t>
            </a:r>
            <a:r>
              <a:rPr lang="el-GR"/>
              <a:t>ζ</a:t>
            </a:r>
            <a:r>
              <a:rPr lang="pt-BR"/>
              <a:t> -&gt; </a:t>
            </a:r>
            <a:r>
              <a:rPr lang="el-GR"/>
              <a:t>ω</a:t>
            </a:r>
            <a:r>
              <a:rPr lang="pt-BR" baseline="-25000"/>
              <a:t>b </a:t>
            </a:r>
            <a:r>
              <a:rPr lang="pt-BR"/>
              <a:t>.</a:t>
            </a:r>
          </a:p>
          <a:p>
            <a:endParaRPr lang="pt-BR"/>
          </a:p>
          <a:p>
            <a:r>
              <a:rPr lang="en-US"/>
              <a:t>Com </a:t>
            </a:r>
            <a:r>
              <a:rPr lang="el-GR"/>
              <a:t>ζ</a:t>
            </a:r>
            <a:r>
              <a:rPr lang="pt-BR"/>
              <a:t> </a:t>
            </a:r>
            <a:r>
              <a:rPr lang="en-US"/>
              <a:t>e T</a:t>
            </a:r>
            <a:r>
              <a:rPr lang="en-US" baseline="-25000"/>
              <a:t>p</a:t>
            </a:r>
            <a:r>
              <a:rPr lang="en-US"/>
              <a:t> : </a:t>
            </a:r>
            <a:r>
              <a:rPr lang="el-GR"/>
              <a:t>ω</a:t>
            </a:r>
            <a:r>
              <a:rPr lang="pt-BR" baseline="-25000"/>
              <a:t>n </a:t>
            </a:r>
            <a:r>
              <a:rPr lang="pt-BR"/>
              <a:t>= pi/[T</a:t>
            </a:r>
            <a:r>
              <a:rPr lang="pt-BR" baseline="-25000"/>
              <a:t>p</a:t>
            </a:r>
            <a:r>
              <a:rPr lang="pt-BR"/>
              <a:t>raiz(1- </a:t>
            </a:r>
            <a:r>
              <a:rPr lang="el-GR"/>
              <a:t>ζ</a:t>
            </a:r>
            <a:r>
              <a:rPr lang="pt-BR" baseline="30000"/>
              <a:t>2</a:t>
            </a:r>
            <a:r>
              <a:rPr lang="pt-BR"/>
              <a:t>)] -&gt; </a:t>
            </a:r>
            <a:r>
              <a:rPr lang="el-GR"/>
              <a:t>ω</a:t>
            </a:r>
            <a:r>
              <a:rPr lang="pt-BR" baseline="-25000"/>
              <a:t>b </a:t>
            </a:r>
            <a:r>
              <a:rPr lang="pt-BR"/>
              <a:t>.</a:t>
            </a:r>
          </a:p>
          <a:p>
            <a:endParaRPr lang="en-US"/>
          </a:p>
          <a:p>
            <a:r>
              <a:rPr lang="en-US"/>
              <a:t>Com </a:t>
            </a:r>
            <a:r>
              <a:rPr lang="pt-BR"/>
              <a:t>T</a:t>
            </a:r>
            <a:r>
              <a:rPr lang="pt-BR" baseline="-25000"/>
              <a:t>p</a:t>
            </a:r>
            <a:r>
              <a:rPr lang="pt-BR"/>
              <a:t> </a:t>
            </a:r>
            <a:r>
              <a:rPr lang="en-US"/>
              <a:t>e T</a:t>
            </a:r>
            <a:r>
              <a:rPr lang="en-US" baseline="-25000"/>
              <a:t>s</a:t>
            </a:r>
            <a:r>
              <a:rPr lang="en-US"/>
              <a:t> : </a:t>
            </a:r>
            <a:r>
              <a:rPr lang="pt-BR"/>
              <a:t>Através das duas acima chega-se a </a:t>
            </a:r>
            <a:r>
              <a:rPr lang="el-GR"/>
              <a:t>ζ</a:t>
            </a:r>
            <a:r>
              <a:rPr lang="pt-BR"/>
              <a:t>  e </a:t>
            </a:r>
            <a:r>
              <a:rPr lang="el-GR"/>
              <a:t>ω</a:t>
            </a:r>
            <a:r>
              <a:rPr lang="pt-BR" baseline="-25000"/>
              <a:t>n </a:t>
            </a:r>
            <a:r>
              <a:rPr lang="pt-BR"/>
              <a:t>-&gt; </a:t>
            </a:r>
            <a:r>
              <a:rPr lang="el-GR"/>
              <a:t>ω</a:t>
            </a:r>
            <a:r>
              <a:rPr lang="pt-BR" baseline="-25000"/>
              <a:t>b </a:t>
            </a:r>
            <a:r>
              <a:rPr lang="pt-BR"/>
              <a:t>.</a:t>
            </a:r>
          </a:p>
          <a:p>
            <a:endParaRPr lang="pt-BR" baseline="-25000"/>
          </a:p>
          <a:p>
            <a:r>
              <a:rPr lang="en-US"/>
              <a:t>Com </a:t>
            </a:r>
            <a:r>
              <a:rPr lang="el-GR"/>
              <a:t>ζ</a:t>
            </a:r>
            <a:r>
              <a:rPr lang="pt-BR"/>
              <a:t> </a:t>
            </a:r>
            <a:r>
              <a:rPr lang="en-US"/>
              <a:t>e T</a:t>
            </a:r>
            <a:r>
              <a:rPr lang="en-US" baseline="-25000"/>
              <a:t>r</a:t>
            </a:r>
            <a:r>
              <a:rPr lang="en-US"/>
              <a:t> : Tr tempo de 0,1 a 0,9 do valor final (formula pag.137 e metodo pag.138) -&gt;</a:t>
            </a:r>
            <a:r>
              <a:rPr lang="el-GR"/>
              <a:t>ω</a:t>
            </a:r>
            <a:r>
              <a:rPr lang="pt-BR" baseline="-25000"/>
              <a:t>n </a:t>
            </a:r>
            <a:r>
              <a:rPr lang="pt-BR"/>
              <a:t>-&gt; </a:t>
            </a:r>
            <a:r>
              <a:rPr lang="el-GR"/>
              <a:t>ω</a:t>
            </a:r>
            <a:r>
              <a:rPr lang="pt-BR" baseline="-25000"/>
              <a:t>b </a:t>
            </a:r>
            <a:r>
              <a:rPr lang="pt-BR"/>
              <a:t>.</a:t>
            </a:r>
            <a:r>
              <a:rPr lang="pt-BR" baseline="-25000"/>
              <a:t> </a:t>
            </a: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r>
              <a:rPr lang="pt-BR" dirty="0"/>
              <a:t>Nise 483, Cap.10 ex.16</a:t>
            </a:r>
          </a:p>
        </p:txBody>
      </p:sp>
      <p:sp>
        <p:nvSpPr>
          <p:cNvPr id="809987" name="Rectangle 3"/>
          <p:cNvSpPr>
            <a:spLocks noGrp="1" noChangeArrowheads="1"/>
          </p:cNvSpPr>
          <p:nvPr>
            <p:ph idx="1"/>
          </p:nvPr>
        </p:nvSpPr>
        <p:spPr/>
        <p:txBody>
          <a:bodyPr/>
          <a:lstStyle/>
          <a:p>
            <a:r>
              <a:rPr lang="pt-BR" dirty="0" err="1"/>
              <a:t>Circulos</a:t>
            </a:r>
            <a:r>
              <a:rPr lang="pt-BR" dirty="0"/>
              <a:t> M e N constantes</a:t>
            </a: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r>
              <a:rPr lang="pt-BR" dirty="0" err="1"/>
              <a:t>Nise</a:t>
            </a:r>
            <a:r>
              <a:rPr lang="pt-BR" dirty="0"/>
              <a:t> 483, Cap.10 ex.17</a:t>
            </a:r>
          </a:p>
        </p:txBody>
      </p:sp>
      <p:sp>
        <p:nvSpPr>
          <p:cNvPr id="809987" name="Rectangle 3"/>
          <p:cNvSpPr>
            <a:spLocks noGrp="1" noChangeArrowheads="1"/>
          </p:cNvSpPr>
          <p:nvPr>
            <p:ph idx="1"/>
          </p:nvPr>
        </p:nvSpPr>
        <p:spPr/>
        <p:txBody>
          <a:bodyPr/>
          <a:lstStyle/>
          <a:p>
            <a:r>
              <a:rPr lang="pt-BR" dirty="0"/>
              <a:t>Diagramas de </a:t>
            </a:r>
            <a:r>
              <a:rPr lang="pt-BR" dirty="0" err="1"/>
              <a:t>Nichols</a:t>
            </a:r>
            <a:r>
              <a:rPr lang="pt-BR" dirty="0"/>
              <a:t> (via </a:t>
            </a:r>
            <a:r>
              <a:rPr lang="pt-BR" dirty="0" err="1"/>
              <a:t>matlab</a:t>
            </a:r>
            <a:r>
              <a:rPr lang="pt-BR" dirty="0"/>
              <a:t>)</a:t>
            </a:r>
          </a:p>
          <a:p>
            <a:r>
              <a:rPr lang="en-US" dirty="0"/>
              <a:t> a) G1 = </a:t>
            </a:r>
            <a:r>
              <a:rPr lang="en-US" dirty="0" err="1"/>
              <a:t>tf</a:t>
            </a:r>
            <a:r>
              <a:rPr lang="en-US" dirty="0"/>
              <a:t>([10],poly([0 -1 -2])</a:t>
            </a:r>
          </a:p>
          <a:p>
            <a:r>
              <a:rPr lang="en-US" dirty="0"/>
              <a:t> b) G2 = </a:t>
            </a:r>
            <a:r>
              <a:rPr lang="en-US" dirty="0" err="1"/>
              <a:t>tf</a:t>
            </a:r>
            <a:r>
              <a:rPr lang="en-US" dirty="0"/>
              <a:t>([1000],poly([-3 -4 -5 -6]))</a:t>
            </a:r>
          </a:p>
          <a:p>
            <a:r>
              <a:rPr lang="en-US" dirty="0"/>
              <a:t> c) G3 = </a:t>
            </a:r>
            <a:r>
              <a:rPr lang="en-US" dirty="0" err="1"/>
              <a:t>tf</a:t>
            </a:r>
            <a:r>
              <a:rPr lang="en-US" dirty="0"/>
              <a:t>([50 150],poly([0 -2 -4]))</a:t>
            </a:r>
          </a:p>
          <a:p>
            <a:r>
              <a:rPr lang="en-US" dirty="0"/>
              <a:t> </a:t>
            </a:r>
            <a:r>
              <a:rPr lang="en-US" dirty="0" err="1"/>
              <a:t>nichols</a:t>
            </a:r>
            <a:r>
              <a:rPr lang="en-US" dirty="0"/>
              <a:t>(G1,G2,G3); grid on;</a:t>
            </a:r>
          </a:p>
          <a:p>
            <a:r>
              <a:rPr lang="en-US" dirty="0"/>
              <a:t>O </a:t>
            </a:r>
            <a:r>
              <a:rPr lang="en-US" dirty="0" err="1"/>
              <a:t>gráfico</a:t>
            </a:r>
            <a:r>
              <a:rPr lang="en-US" dirty="0"/>
              <a:t> e </a:t>
            </a:r>
            <a:r>
              <a:rPr lang="en-US" dirty="0" err="1"/>
              <a:t>opções</a:t>
            </a:r>
            <a:r>
              <a:rPr lang="en-US" dirty="0"/>
              <a:t> </a:t>
            </a:r>
            <a:r>
              <a:rPr lang="en-US" dirty="0" err="1"/>
              <a:t>que</a:t>
            </a:r>
            <a:r>
              <a:rPr lang="en-US" dirty="0"/>
              <a:t> </a:t>
            </a:r>
            <a:r>
              <a:rPr lang="en-US" dirty="0" err="1"/>
              <a:t>podem</a:t>
            </a:r>
            <a:r>
              <a:rPr lang="en-US" dirty="0"/>
              <a:t> ser </a:t>
            </a:r>
            <a:r>
              <a:rPr lang="en-US" dirty="0" err="1"/>
              <a:t>obtidas</a:t>
            </a:r>
            <a:r>
              <a:rPr lang="en-US" dirty="0"/>
              <a:t> </a:t>
            </a:r>
            <a:r>
              <a:rPr lang="en-US" dirty="0" err="1"/>
              <a:t>clicando</a:t>
            </a:r>
            <a:r>
              <a:rPr lang="en-US" dirty="0"/>
              <a:t>-se no </a:t>
            </a:r>
            <a:r>
              <a:rPr lang="en-US" dirty="0" err="1"/>
              <a:t>mesmo</a:t>
            </a:r>
            <a:r>
              <a:rPr lang="en-US" dirty="0"/>
              <a:t> com o </a:t>
            </a:r>
            <a:r>
              <a:rPr lang="en-US" dirty="0" err="1"/>
              <a:t>botão</a:t>
            </a:r>
            <a:r>
              <a:rPr lang="en-US" dirty="0"/>
              <a:t> do </a:t>
            </a:r>
            <a:r>
              <a:rPr lang="en-US" dirty="0" err="1"/>
              <a:t>lado</a:t>
            </a:r>
            <a:r>
              <a:rPr lang="en-US" dirty="0"/>
              <a:t> </a:t>
            </a:r>
            <a:r>
              <a:rPr lang="en-US" dirty="0" err="1"/>
              <a:t>esquerdo</a:t>
            </a:r>
            <a:r>
              <a:rPr lang="en-US" dirty="0"/>
              <a:t> </a:t>
            </a:r>
            <a:r>
              <a:rPr lang="en-US" dirty="0" err="1"/>
              <a:t>ou</a:t>
            </a:r>
            <a:r>
              <a:rPr lang="en-US" dirty="0"/>
              <a:t> </a:t>
            </a:r>
            <a:r>
              <a:rPr lang="en-US" dirty="0" err="1"/>
              <a:t>direito</a:t>
            </a:r>
            <a:r>
              <a:rPr lang="en-US" dirty="0"/>
              <a:t> do mouse </a:t>
            </a:r>
            <a:r>
              <a:rPr lang="en-US" dirty="0" err="1"/>
              <a:t>podem</a:t>
            </a:r>
            <a:r>
              <a:rPr lang="en-US" dirty="0"/>
              <a:t> ser </a:t>
            </a:r>
            <a:r>
              <a:rPr lang="en-US" dirty="0" err="1"/>
              <a:t>vistos</a:t>
            </a:r>
            <a:r>
              <a:rPr lang="en-US" dirty="0"/>
              <a:t> no slide a </a:t>
            </a:r>
            <a:r>
              <a:rPr lang="en-US" dirty="0" err="1"/>
              <a:t>seguir</a:t>
            </a:r>
            <a:endParaRPr lang="pt-B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pt-BR"/>
              <a:t>Definições - III</a:t>
            </a:r>
          </a:p>
        </p:txBody>
      </p:sp>
      <p:sp>
        <p:nvSpPr>
          <p:cNvPr id="62467" name="Rectangle 3"/>
          <p:cNvSpPr>
            <a:spLocks noGrp="1" noChangeArrowheads="1"/>
          </p:cNvSpPr>
          <p:nvPr>
            <p:ph idx="1"/>
          </p:nvPr>
        </p:nvSpPr>
        <p:spPr/>
        <p:txBody>
          <a:bodyPr/>
          <a:lstStyle/>
          <a:p>
            <a:r>
              <a:rPr lang="pt-BR"/>
              <a:t>Modelos matemáticos</a:t>
            </a:r>
          </a:p>
          <a:p>
            <a:pPr lvl="1"/>
            <a:r>
              <a:rPr lang="pt-BR"/>
              <a:t>Equações diferenciais, equações à diferenças, transformadas de Laplace, transformada Z</a:t>
            </a:r>
          </a:p>
          <a:p>
            <a:pPr lvl="1"/>
            <a:endParaRPr lang="pt-BR"/>
          </a:p>
          <a:p>
            <a:r>
              <a:rPr lang="pt-BR"/>
              <a:t>Diagramas de blocos</a:t>
            </a:r>
          </a:p>
          <a:p>
            <a:endParaRPr lang="pt-BR"/>
          </a:p>
          <a:p>
            <a:r>
              <a:rPr lang="pt-BR"/>
              <a:t>Diagramas de fluxo de sinal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r>
              <a:rPr lang="pt-BR" dirty="0" err="1"/>
              <a:t>Nise</a:t>
            </a:r>
            <a:r>
              <a:rPr lang="pt-BR" dirty="0"/>
              <a:t> 483, Cap.10 ex.17 – </a:t>
            </a:r>
            <a:r>
              <a:rPr lang="pt-BR" dirty="0" err="1"/>
              <a:t>diagr</a:t>
            </a:r>
            <a:r>
              <a:rPr lang="pt-BR" dirty="0"/>
              <a:t>.de </a:t>
            </a:r>
            <a:r>
              <a:rPr lang="pt-BR" dirty="0" err="1"/>
              <a:t>Nichols</a:t>
            </a:r>
            <a:endParaRPr lang="pt-BR" dirty="0"/>
          </a:p>
        </p:txBody>
      </p:sp>
      <p:pic>
        <p:nvPicPr>
          <p:cNvPr id="153602"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483, ex.18 – </a:t>
            </a:r>
            <a:r>
              <a:rPr lang="en-US" dirty="0" err="1"/>
              <a:t>Estimar</a:t>
            </a:r>
            <a:r>
              <a:rPr lang="en-US" dirty="0"/>
              <a:t> zeta </a:t>
            </a:r>
            <a:r>
              <a:rPr lang="en-US" dirty="0" err="1"/>
              <a:t>por</a:t>
            </a:r>
            <a:r>
              <a:rPr lang="en-US" dirty="0"/>
              <a:t> M, </a:t>
            </a:r>
            <a:r>
              <a:rPr lang="en-US" dirty="0" err="1"/>
              <a:t>pico</a:t>
            </a:r>
            <a:r>
              <a:rPr lang="en-US" dirty="0"/>
              <a:t> da </a:t>
            </a:r>
            <a:r>
              <a:rPr lang="en-US" dirty="0" err="1"/>
              <a:t>resposta</a:t>
            </a:r>
            <a:r>
              <a:rPr lang="en-US" dirty="0"/>
              <a:t> </a:t>
            </a:r>
            <a:r>
              <a:rPr lang="en-US" dirty="0" err="1"/>
              <a:t>em</a:t>
            </a:r>
            <a:r>
              <a:rPr lang="en-US" dirty="0"/>
              <a:t> </a:t>
            </a:r>
            <a:r>
              <a:rPr lang="en-US" dirty="0" err="1"/>
              <a:t>frequência</a:t>
            </a:r>
            <a:endParaRPr lang="pt-BR" dirty="0"/>
          </a:p>
        </p:txBody>
      </p:sp>
      <p:pic>
        <p:nvPicPr>
          <p:cNvPr id="154626" name="Picture 2"/>
          <p:cNvPicPr>
            <a:picLocks noChangeAspect="1" noChangeArrowheads="1"/>
          </p:cNvPicPr>
          <p:nvPr/>
        </p:nvPicPr>
        <p:blipFill>
          <a:blip r:embed="rId2" cstate="print"/>
          <a:srcRect/>
          <a:stretch>
            <a:fillRect/>
          </a:stretch>
        </p:blipFill>
        <p:spPr bwMode="auto">
          <a:xfrm>
            <a:off x="309532" y="1115526"/>
            <a:ext cx="9144062" cy="5510301"/>
          </a:xfrm>
          <a:prstGeom prst="rect">
            <a:avLst/>
          </a:prstGeom>
          <a:noFill/>
          <a:ln w="9525">
            <a:noFill/>
            <a:miter lim="800000"/>
            <a:headEnd/>
            <a:tailEnd/>
          </a:ln>
        </p:spPr>
      </p:pic>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483, ex.18 – </a:t>
            </a:r>
            <a:r>
              <a:rPr lang="en-US" dirty="0" err="1"/>
              <a:t>Estimar</a:t>
            </a:r>
            <a:r>
              <a:rPr lang="en-US" dirty="0"/>
              <a:t> zeta </a:t>
            </a:r>
            <a:r>
              <a:rPr lang="en-US" dirty="0" err="1"/>
              <a:t>por</a:t>
            </a:r>
            <a:r>
              <a:rPr lang="en-US" dirty="0"/>
              <a:t> M, </a:t>
            </a:r>
            <a:r>
              <a:rPr lang="en-US" dirty="0" err="1"/>
              <a:t>pico</a:t>
            </a:r>
            <a:r>
              <a:rPr lang="en-US" dirty="0"/>
              <a:t> da </a:t>
            </a:r>
            <a:r>
              <a:rPr lang="en-US" dirty="0" err="1"/>
              <a:t>resposta</a:t>
            </a:r>
            <a:r>
              <a:rPr lang="en-US" dirty="0"/>
              <a:t> </a:t>
            </a:r>
            <a:r>
              <a:rPr lang="en-US" dirty="0" err="1"/>
              <a:t>em</a:t>
            </a:r>
            <a:r>
              <a:rPr lang="en-US" dirty="0"/>
              <a:t> </a:t>
            </a:r>
            <a:r>
              <a:rPr lang="en-US" dirty="0" err="1"/>
              <a:t>frequência</a:t>
            </a:r>
            <a:endParaRPr lang="pt-BR" dirty="0"/>
          </a:p>
        </p:txBody>
      </p:sp>
      <p:pic>
        <p:nvPicPr>
          <p:cNvPr id="155650"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Estimando</a:t>
            </a:r>
            <a:r>
              <a:rPr lang="en-US" dirty="0"/>
              <a:t> zeta </a:t>
            </a:r>
            <a:r>
              <a:rPr lang="en-US" dirty="0" err="1"/>
              <a:t>para</a:t>
            </a:r>
            <a:r>
              <a:rPr lang="en-US" dirty="0"/>
              <a:t> G2</a:t>
            </a:r>
            <a:endParaRPr lang="pt-BR" dirty="0"/>
          </a:p>
        </p:txBody>
      </p:sp>
      <p:sp>
        <p:nvSpPr>
          <p:cNvPr id="3" name="Espaço Reservado para Conteúdo 2"/>
          <p:cNvSpPr>
            <a:spLocks noGrp="1"/>
          </p:cNvSpPr>
          <p:nvPr>
            <p:ph idx="1"/>
          </p:nvPr>
        </p:nvSpPr>
        <p:spPr/>
        <p:txBody>
          <a:bodyPr/>
          <a:lstStyle/>
          <a:p>
            <a:r>
              <a:rPr lang="en-US" dirty="0" err="1"/>
              <a:t>Pelo</a:t>
            </a:r>
            <a:r>
              <a:rPr lang="en-US" dirty="0"/>
              <a:t> </a:t>
            </a:r>
            <a:r>
              <a:rPr lang="en-US" dirty="0" err="1"/>
              <a:t>gráfico</a:t>
            </a:r>
            <a:r>
              <a:rPr lang="en-US" dirty="0"/>
              <a:t> anterior </a:t>
            </a:r>
            <a:r>
              <a:rPr lang="en-US" dirty="0" err="1"/>
              <a:t>temos</a:t>
            </a:r>
            <a:r>
              <a:rPr lang="en-US" dirty="0"/>
              <a:t> </a:t>
            </a:r>
            <a:r>
              <a:rPr lang="en-US" dirty="0" err="1"/>
              <a:t>para</a:t>
            </a:r>
            <a:r>
              <a:rPr lang="en-US" dirty="0"/>
              <a:t> G2, M (peak gain) = 8.87db -&gt; 20log(G)=8.87 -&gt; 2.78</a:t>
            </a:r>
          </a:p>
          <a:p>
            <a:r>
              <a:rPr lang="en-US" dirty="0" err="1"/>
              <a:t>Substituindo</a:t>
            </a:r>
            <a:r>
              <a:rPr lang="en-US" dirty="0"/>
              <a:t> M </a:t>
            </a:r>
            <a:r>
              <a:rPr lang="en-US" dirty="0" err="1"/>
              <a:t>em</a:t>
            </a:r>
            <a:r>
              <a:rPr lang="en-US" dirty="0"/>
              <a:t>			e </a:t>
            </a:r>
            <a:r>
              <a:rPr lang="en-US" dirty="0" err="1"/>
              <a:t>resolvendo</a:t>
            </a:r>
            <a:r>
              <a:rPr lang="en-US" dirty="0"/>
              <a:t> no </a:t>
            </a:r>
            <a:r>
              <a:rPr lang="en-US" dirty="0" err="1"/>
              <a:t>wxMaxima</a:t>
            </a:r>
            <a:r>
              <a:rPr lang="en-US" dirty="0"/>
              <a:t> </a:t>
            </a:r>
            <a:r>
              <a:rPr lang="en-US" dirty="0" err="1"/>
              <a:t>temos</a:t>
            </a:r>
            <a:r>
              <a:rPr lang="en-US" dirty="0"/>
              <a:t> :</a:t>
            </a:r>
          </a:p>
          <a:p>
            <a:pPr lvl="1"/>
            <a:r>
              <a:rPr lang="en-US" dirty="0"/>
              <a:t> solve(2.78=1/(2*zeta*</a:t>
            </a:r>
            <a:r>
              <a:rPr lang="en-US" dirty="0" err="1"/>
              <a:t>sqrt</a:t>
            </a:r>
            <a:r>
              <a:rPr lang="en-US" dirty="0"/>
              <a:t>(1-zeta^2)),zeta)</a:t>
            </a:r>
          </a:p>
          <a:p>
            <a:pPr lvl="1"/>
            <a:r>
              <a:rPr lang="en-US" dirty="0" err="1"/>
              <a:t>Esta</a:t>
            </a:r>
            <a:r>
              <a:rPr lang="en-US" dirty="0"/>
              <a:t> </a:t>
            </a:r>
            <a:r>
              <a:rPr lang="en-US" dirty="0" err="1"/>
              <a:t>expressão</a:t>
            </a:r>
            <a:r>
              <a:rPr lang="en-US" dirty="0"/>
              <a:t> </a:t>
            </a:r>
            <a:r>
              <a:rPr lang="en-US" dirty="0" err="1"/>
              <a:t>não</a:t>
            </a:r>
            <a:r>
              <a:rPr lang="en-US" dirty="0"/>
              <a:t> </a:t>
            </a:r>
            <a:r>
              <a:rPr lang="en-US" dirty="0" err="1"/>
              <a:t>obtém</a:t>
            </a:r>
            <a:r>
              <a:rPr lang="en-US" dirty="0"/>
              <a:t> </a:t>
            </a:r>
            <a:r>
              <a:rPr lang="en-US" dirty="0" err="1"/>
              <a:t>resposta</a:t>
            </a:r>
            <a:r>
              <a:rPr lang="en-US" dirty="0"/>
              <a:t> via solve</a:t>
            </a:r>
          </a:p>
          <a:p>
            <a:r>
              <a:rPr lang="en-US" dirty="0" err="1"/>
              <a:t>Podemos</a:t>
            </a:r>
            <a:r>
              <a:rPr lang="en-US" dirty="0"/>
              <a:t> </a:t>
            </a:r>
            <a:r>
              <a:rPr lang="en-US" dirty="0" err="1"/>
              <a:t>manipular</a:t>
            </a:r>
            <a:r>
              <a:rPr lang="en-US" dirty="0"/>
              <a:t> a </a:t>
            </a:r>
            <a:r>
              <a:rPr lang="en-US" dirty="0" err="1"/>
              <a:t>expressão</a:t>
            </a:r>
            <a:r>
              <a:rPr lang="en-US" dirty="0"/>
              <a:t> e </a:t>
            </a:r>
            <a:r>
              <a:rPr lang="en-US" dirty="0" err="1"/>
              <a:t>obter</a:t>
            </a:r>
            <a:r>
              <a:rPr lang="en-US" dirty="0"/>
              <a:t> </a:t>
            </a:r>
            <a:r>
              <a:rPr lang="en-US" dirty="0" err="1"/>
              <a:t>uma</a:t>
            </a:r>
            <a:r>
              <a:rPr lang="en-US" dirty="0"/>
              <a:t> </a:t>
            </a:r>
            <a:r>
              <a:rPr lang="en-US" dirty="0" err="1"/>
              <a:t>equação</a:t>
            </a:r>
            <a:r>
              <a:rPr lang="en-US" dirty="0"/>
              <a:t> </a:t>
            </a:r>
            <a:r>
              <a:rPr lang="en-US" dirty="0" err="1"/>
              <a:t>passível</a:t>
            </a:r>
            <a:r>
              <a:rPr lang="en-US" dirty="0"/>
              <a:t> de </a:t>
            </a:r>
            <a:r>
              <a:rPr lang="en-US" dirty="0" err="1"/>
              <a:t>solução</a:t>
            </a:r>
            <a:r>
              <a:rPr lang="en-US" dirty="0"/>
              <a:t> (vide slide a </a:t>
            </a:r>
            <a:r>
              <a:rPr lang="en-US" dirty="0" err="1"/>
              <a:t>seguir</a:t>
            </a:r>
            <a:r>
              <a:rPr lang="en-US" dirty="0"/>
              <a:t> )  </a:t>
            </a:r>
            <a:endParaRPr lang="pt-BR" dirty="0"/>
          </a:p>
        </p:txBody>
      </p:sp>
      <p:graphicFrame>
        <p:nvGraphicFramePr>
          <p:cNvPr id="4" name="Objeto 3"/>
          <p:cNvGraphicFramePr>
            <a:graphicFrameLocks noChangeAspect="1"/>
          </p:cNvGraphicFramePr>
          <p:nvPr/>
        </p:nvGraphicFramePr>
        <p:xfrm>
          <a:off x="4167182" y="2214553"/>
          <a:ext cx="2143140" cy="1016617"/>
        </p:xfrm>
        <a:graphic>
          <a:graphicData uri="http://schemas.openxmlformats.org/presentationml/2006/ole">
            <mc:AlternateContent xmlns:mc="http://schemas.openxmlformats.org/markup-compatibility/2006">
              <mc:Choice xmlns:v="urn:schemas-microsoft-com:vml" Requires="v">
                <p:oleObj name="Equação" r:id="rId2" imgW="990360" imgH="469800" progId="Equation.3">
                  <p:embed/>
                </p:oleObj>
              </mc:Choice>
              <mc:Fallback>
                <p:oleObj name="Equação" r:id="rId2" imgW="990360" imgH="469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82" y="2214553"/>
                        <a:ext cx="2143140" cy="1016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Estimando</a:t>
            </a:r>
            <a:r>
              <a:rPr lang="en-US" dirty="0"/>
              <a:t> zeta </a:t>
            </a:r>
            <a:r>
              <a:rPr lang="en-US" dirty="0" err="1"/>
              <a:t>para</a:t>
            </a:r>
            <a:r>
              <a:rPr lang="en-US" dirty="0"/>
              <a:t> G2</a:t>
            </a:r>
            <a:endParaRPr lang="pt-BR" dirty="0"/>
          </a:p>
        </p:txBody>
      </p:sp>
      <p:sp>
        <p:nvSpPr>
          <p:cNvPr id="5" name="Espaço Reservado para Conteúdo 4"/>
          <p:cNvSpPr>
            <a:spLocks noGrp="1"/>
          </p:cNvSpPr>
          <p:nvPr>
            <p:ph idx="1"/>
          </p:nvPr>
        </p:nvSpPr>
        <p:spPr>
          <a:xfrm>
            <a:off x="4310059" y="1196983"/>
            <a:ext cx="5324214" cy="5381625"/>
          </a:xfrm>
        </p:spPr>
        <p:txBody>
          <a:bodyPr/>
          <a:lstStyle/>
          <a:p>
            <a:r>
              <a:rPr lang="en-US" dirty="0" err="1"/>
              <a:t>Resolvendo</a:t>
            </a:r>
            <a:r>
              <a:rPr lang="en-US" dirty="0"/>
              <a:t> </a:t>
            </a:r>
            <a:r>
              <a:rPr lang="en-US" dirty="0" err="1"/>
              <a:t>então</a:t>
            </a:r>
            <a:r>
              <a:rPr lang="en-US" dirty="0"/>
              <a:t> :</a:t>
            </a:r>
          </a:p>
          <a:p>
            <a:pPr lvl="1"/>
            <a:r>
              <a:rPr lang="en-US" dirty="0"/>
              <a:t> solve(4*z^2-4*z^4-1/2.78^2=0,z)</a:t>
            </a:r>
          </a:p>
          <a:p>
            <a:pPr lvl="1"/>
            <a:r>
              <a:rPr lang="en-US" dirty="0" err="1"/>
              <a:t>Obtemos</a:t>
            </a:r>
            <a:r>
              <a:rPr lang="en-US" dirty="0"/>
              <a:t> z = 0.183</a:t>
            </a:r>
          </a:p>
        </p:txBody>
      </p:sp>
      <p:graphicFrame>
        <p:nvGraphicFramePr>
          <p:cNvPr id="4" name="Objeto 3"/>
          <p:cNvGraphicFramePr>
            <a:graphicFrameLocks noChangeAspect="1"/>
          </p:cNvGraphicFramePr>
          <p:nvPr/>
        </p:nvGraphicFramePr>
        <p:xfrm>
          <a:off x="614356" y="1265255"/>
          <a:ext cx="3409950" cy="4664075"/>
        </p:xfrm>
        <a:graphic>
          <a:graphicData uri="http://schemas.openxmlformats.org/presentationml/2006/ole">
            <mc:AlternateContent xmlns:mc="http://schemas.openxmlformats.org/markup-compatibility/2006">
              <mc:Choice xmlns:v="urn:schemas-microsoft-com:vml" Requires="v">
                <p:oleObj name="Equação" r:id="rId2" imgW="1244520" imgH="1701720" progId="Equation.3">
                  <p:embed/>
                </p:oleObj>
              </mc:Choice>
              <mc:Fallback>
                <p:oleObj name="Equação" r:id="rId2" imgW="1244520" imgH="17017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56" y="1265255"/>
                        <a:ext cx="3409950" cy="466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Estimando</a:t>
            </a:r>
            <a:r>
              <a:rPr lang="en-US" dirty="0"/>
              <a:t> a UP</a:t>
            </a:r>
            <a:endParaRPr lang="pt-BR" dirty="0"/>
          </a:p>
        </p:txBody>
      </p:sp>
      <p:sp>
        <p:nvSpPr>
          <p:cNvPr id="3" name="Espaço Reservado para Conteúdo 2"/>
          <p:cNvSpPr>
            <a:spLocks noGrp="1"/>
          </p:cNvSpPr>
          <p:nvPr>
            <p:ph idx="1"/>
          </p:nvPr>
        </p:nvSpPr>
        <p:spPr/>
        <p:txBody>
          <a:bodyPr/>
          <a:lstStyle/>
          <a:p>
            <a:r>
              <a:rPr lang="en-US" dirty="0" err="1"/>
              <a:t>Tendo</a:t>
            </a:r>
            <a:r>
              <a:rPr lang="en-US" dirty="0"/>
              <a:t> zeta, </a:t>
            </a:r>
            <a:r>
              <a:rPr lang="en-US" dirty="0" err="1"/>
              <a:t>aplicamos</a:t>
            </a:r>
            <a:r>
              <a:rPr lang="en-US" dirty="0"/>
              <a:t> </a:t>
            </a:r>
          </a:p>
          <a:p>
            <a:pPr lvl="1"/>
            <a:r>
              <a:rPr lang="en-US" dirty="0"/>
              <a:t>UP = exp(-zeta/</a:t>
            </a:r>
            <a:r>
              <a:rPr lang="en-US" dirty="0" err="1"/>
              <a:t>sqrt</a:t>
            </a:r>
            <a:r>
              <a:rPr lang="en-US" dirty="0"/>
              <a:t>(1-zeta^2)*%pi) e </a:t>
            </a:r>
            <a:r>
              <a:rPr lang="en-US" dirty="0" err="1"/>
              <a:t>obtemos</a:t>
            </a:r>
            <a:r>
              <a:rPr lang="en-US" dirty="0"/>
              <a:t> a </a:t>
            </a:r>
            <a:r>
              <a:rPr lang="en-US" dirty="0" err="1"/>
              <a:t>estimativa</a:t>
            </a:r>
            <a:r>
              <a:rPr lang="en-US" dirty="0"/>
              <a:t> </a:t>
            </a:r>
            <a:r>
              <a:rPr lang="en-US" dirty="0" err="1"/>
              <a:t>para</a:t>
            </a:r>
            <a:r>
              <a:rPr lang="en-US" dirty="0"/>
              <a:t> a UP </a:t>
            </a:r>
            <a:r>
              <a:rPr lang="en-US" dirty="0" err="1"/>
              <a:t>como</a:t>
            </a:r>
            <a:r>
              <a:rPr lang="en-US" dirty="0"/>
              <a:t> :</a:t>
            </a:r>
          </a:p>
          <a:p>
            <a:pPr lvl="1"/>
            <a:r>
              <a:rPr lang="en-US" dirty="0"/>
              <a:t>UP = 0.56</a:t>
            </a:r>
          </a:p>
          <a:p>
            <a:pPr lvl="1"/>
            <a:endParaRPr lang="en-US" dirty="0"/>
          </a:p>
          <a:p>
            <a:r>
              <a:rPr lang="en-US" dirty="0" err="1"/>
              <a:t>Fazemos</a:t>
            </a:r>
            <a:r>
              <a:rPr lang="en-US" dirty="0"/>
              <a:t> a </a:t>
            </a:r>
            <a:r>
              <a:rPr lang="en-US" dirty="0" err="1"/>
              <a:t>simulação</a:t>
            </a:r>
            <a:r>
              <a:rPr lang="en-US" dirty="0"/>
              <a:t> </a:t>
            </a:r>
            <a:r>
              <a:rPr lang="en-US" dirty="0" err="1"/>
              <a:t>para</a:t>
            </a:r>
            <a:r>
              <a:rPr lang="en-US" dirty="0"/>
              <a:t> </a:t>
            </a:r>
            <a:r>
              <a:rPr lang="en-US" dirty="0" err="1"/>
              <a:t>verificar</a:t>
            </a:r>
            <a:r>
              <a:rPr lang="en-US" dirty="0"/>
              <a:t> e </a:t>
            </a:r>
            <a:r>
              <a:rPr lang="en-US" dirty="0" err="1"/>
              <a:t>chegamos</a:t>
            </a:r>
            <a:r>
              <a:rPr lang="en-US" dirty="0"/>
              <a:t> a : </a:t>
            </a:r>
          </a:p>
          <a:p>
            <a:pPr lvl="1"/>
            <a:r>
              <a:rPr lang="en-US" dirty="0"/>
              <a:t> T2 = feedback(G2,1);</a:t>
            </a:r>
          </a:p>
          <a:p>
            <a:pPr lvl="1"/>
            <a:r>
              <a:rPr lang="en-US" dirty="0"/>
              <a:t> step(T2)</a:t>
            </a:r>
            <a:endParaRPr lang="pt-BR" dirty="0"/>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Resposta</a:t>
            </a:r>
            <a:r>
              <a:rPr lang="en-US" dirty="0"/>
              <a:t> </a:t>
            </a:r>
            <a:r>
              <a:rPr lang="en-US" dirty="0" err="1"/>
              <a:t>ao</a:t>
            </a:r>
            <a:r>
              <a:rPr lang="en-US" dirty="0"/>
              <a:t> </a:t>
            </a:r>
            <a:r>
              <a:rPr lang="en-US" dirty="0" err="1"/>
              <a:t>Degrau</a:t>
            </a:r>
            <a:endParaRPr lang="pt-BR" dirty="0"/>
          </a:p>
        </p:txBody>
      </p:sp>
      <p:pic>
        <p:nvPicPr>
          <p:cNvPr id="158722"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483, ex.18 – </a:t>
            </a:r>
            <a:r>
              <a:rPr lang="en-US" dirty="0" err="1"/>
              <a:t>Sistema</a:t>
            </a:r>
            <a:r>
              <a:rPr lang="en-US" dirty="0"/>
              <a:t> G1 (</a:t>
            </a:r>
            <a:r>
              <a:rPr lang="en-US" dirty="0" err="1"/>
              <a:t>azul</a:t>
            </a:r>
            <a:r>
              <a:rPr lang="en-US" dirty="0"/>
              <a:t>)</a:t>
            </a:r>
            <a:endParaRPr lang="pt-BR" dirty="0"/>
          </a:p>
        </p:txBody>
      </p:sp>
      <p:pic>
        <p:nvPicPr>
          <p:cNvPr id="159746"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Sistema</a:t>
            </a:r>
            <a:r>
              <a:rPr lang="en-US" dirty="0"/>
              <a:t> G1 (</a:t>
            </a:r>
            <a:r>
              <a:rPr lang="en-US" dirty="0" err="1"/>
              <a:t>em</a:t>
            </a:r>
            <a:r>
              <a:rPr lang="en-US" dirty="0"/>
              <a:t> </a:t>
            </a:r>
            <a:r>
              <a:rPr lang="en-US" dirty="0" err="1"/>
              <a:t>azul</a:t>
            </a:r>
            <a:r>
              <a:rPr lang="en-US" dirty="0"/>
              <a:t>)</a:t>
            </a:r>
            <a:endParaRPr lang="pt-BR" dirty="0"/>
          </a:p>
        </p:txBody>
      </p:sp>
      <p:sp>
        <p:nvSpPr>
          <p:cNvPr id="3" name="Espaço Reservado para Conteúdo 2"/>
          <p:cNvSpPr>
            <a:spLocks noGrp="1"/>
          </p:cNvSpPr>
          <p:nvPr>
            <p:ph idx="1"/>
          </p:nvPr>
        </p:nvSpPr>
        <p:spPr/>
        <p:txBody>
          <a:bodyPr/>
          <a:lstStyle/>
          <a:p>
            <a:r>
              <a:rPr lang="en-US" dirty="0"/>
              <a:t>Observe </a:t>
            </a:r>
            <a:r>
              <a:rPr lang="en-US" dirty="0" err="1"/>
              <a:t>que</a:t>
            </a:r>
            <a:r>
              <a:rPr lang="en-US" dirty="0"/>
              <a:t> o </a:t>
            </a:r>
            <a:r>
              <a:rPr lang="en-US" dirty="0" err="1"/>
              <a:t>ganho</a:t>
            </a:r>
            <a:r>
              <a:rPr lang="en-US" dirty="0"/>
              <a:t> é </a:t>
            </a:r>
            <a:r>
              <a:rPr lang="en-US" dirty="0" err="1"/>
              <a:t>maior</a:t>
            </a:r>
            <a:r>
              <a:rPr lang="en-US" dirty="0"/>
              <a:t> </a:t>
            </a:r>
            <a:r>
              <a:rPr lang="en-US" dirty="0" err="1"/>
              <a:t>que</a:t>
            </a:r>
            <a:r>
              <a:rPr lang="en-US" dirty="0"/>
              <a:t> 0 db </a:t>
            </a:r>
            <a:r>
              <a:rPr lang="en-US" dirty="0" err="1"/>
              <a:t>quando</a:t>
            </a:r>
            <a:r>
              <a:rPr lang="en-US" dirty="0"/>
              <a:t> a </a:t>
            </a:r>
            <a:r>
              <a:rPr lang="en-US" dirty="0" err="1"/>
              <a:t>fase</a:t>
            </a:r>
            <a:r>
              <a:rPr lang="en-US" dirty="0"/>
              <a:t> é -180o logo </a:t>
            </a:r>
            <a:r>
              <a:rPr lang="en-US" dirty="0" err="1"/>
              <a:t>sua</a:t>
            </a:r>
            <a:r>
              <a:rPr lang="en-US" dirty="0"/>
              <a:t> </a:t>
            </a:r>
            <a:r>
              <a:rPr lang="en-US" dirty="0" err="1"/>
              <a:t>margem</a:t>
            </a:r>
            <a:r>
              <a:rPr lang="en-US" dirty="0"/>
              <a:t> de </a:t>
            </a:r>
            <a:r>
              <a:rPr lang="en-US" dirty="0" err="1"/>
              <a:t>ganho</a:t>
            </a:r>
            <a:r>
              <a:rPr lang="en-US" dirty="0"/>
              <a:t> é NEGATIVA o </a:t>
            </a:r>
            <a:r>
              <a:rPr lang="en-US" dirty="0" err="1"/>
              <a:t>que</a:t>
            </a:r>
            <a:r>
              <a:rPr lang="en-US" dirty="0"/>
              <a:t> </a:t>
            </a:r>
            <a:r>
              <a:rPr lang="en-US" dirty="0" err="1"/>
              <a:t>implica</a:t>
            </a:r>
            <a:r>
              <a:rPr lang="en-US" dirty="0"/>
              <a:t> </a:t>
            </a:r>
            <a:r>
              <a:rPr lang="en-US" dirty="0" err="1"/>
              <a:t>que</a:t>
            </a:r>
            <a:r>
              <a:rPr lang="en-US" dirty="0"/>
              <a:t> o </a:t>
            </a:r>
            <a:r>
              <a:rPr lang="en-US" dirty="0" err="1"/>
              <a:t>sistema</a:t>
            </a:r>
            <a:r>
              <a:rPr lang="en-US" dirty="0"/>
              <a:t> é INSTÁVEL.</a:t>
            </a:r>
          </a:p>
          <a:p>
            <a:endParaRPr lang="en-US" dirty="0"/>
          </a:p>
          <a:p>
            <a:r>
              <a:rPr lang="en-US" dirty="0"/>
              <a:t>Logo </a:t>
            </a:r>
            <a:r>
              <a:rPr lang="en-US" dirty="0" err="1"/>
              <a:t>não</a:t>
            </a:r>
            <a:r>
              <a:rPr lang="en-US" dirty="0"/>
              <a:t> </a:t>
            </a:r>
            <a:r>
              <a:rPr lang="en-US" dirty="0" err="1"/>
              <a:t>há</a:t>
            </a:r>
            <a:r>
              <a:rPr lang="en-US" dirty="0"/>
              <a:t> </a:t>
            </a:r>
            <a:r>
              <a:rPr lang="en-US" dirty="0" err="1"/>
              <a:t>sentido</a:t>
            </a:r>
            <a:r>
              <a:rPr lang="en-US" dirty="0"/>
              <a:t> </a:t>
            </a:r>
            <a:r>
              <a:rPr lang="en-US" dirty="0" err="1"/>
              <a:t>em</a:t>
            </a:r>
            <a:r>
              <a:rPr lang="en-US" dirty="0"/>
              <a:t> </a:t>
            </a:r>
            <a:r>
              <a:rPr lang="en-US" dirty="0" err="1"/>
              <a:t>analisar</a:t>
            </a:r>
            <a:r>
              <a:rPr lang="en-US" dirty="0"/>
              <a:t> a </a:t>
            </a:r>
            <a:r>
              <a:rPr lang="en-US" dirty="0" err="1"/>
              <a:t>ultrapassagem</a:t>
            </a:r>
            <a:r>
              <a:rPr lang="en-US" dirty="0"/>
              <a:t> </a:t>
            </a:r>
            <a:r>
              <a:rPr lang="en-US" dirty="0" err="1"/>
              <a:t>percentual</a:t>
            </a:r>
            <a:r>
              <a:rPr lang="en-US" dirty="0"/>
              <a:t> </a:t>
            </a:r>
            <a:r>
              <a:rPr lang="en-US" dirty="0" err="1"/>
              <a:t>deste</a:t>
            </a:r>
            <a:r>
              <a:rPr lang="en-US" dirty="0"/>
              <a:t> </a:t>
            </a:r>
            <a:r>
              <a:rPr lang="en-US" dirty="0" err="1"/>
              <a:t>sistema</a:t>
            </a:r>
            <a:endParaRPr lang="pt-BR" dirty="0"/>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ex.23, </a:t>
            </a:r>
            <a:r>
              <a:rPr lang="en-US" dirty="0" err="1"/>
              <a:t>estimar</a:t>
            </a:r>
            <a:r>
              <a:rPr lang="en-US" dirty="0"/>
              <a:t> a </a:t>
            </a:r>
            <a:r>
              <a:rPr lang="en-US" dirty="0" err="1"/>
              <a:t>resposta</a:t>
            </a:r>
            <a:r>
              <a:rPr lang="en-US" dirty="0"/>
              <a:t> </a:t>
            </a:r>
            <a:r>
              <a:rPr lang="en-US" dirty="0" err="1"/>
              <a:t>transitória</a:t>
            </a:r>
            <a:r>
              <a:rPr lang="en-US" dirty="0"/>
              <a:t> a </a:t>
            </a:r>
            <a:r>
              <a:rPr lang="en-US" dirty="0" err="1"/>
              <a:t>partir</a:t>
            </a:r>
            <a:r>
              <a:rPr lang="en-US" dirty="0"/>
              <a:t> dos </a:t>
            </a:r>
            <a:r>
              <a:rPr lang="en-US" dirty="0" err="1"/>
              <a:t>gráficos</a:t>
            </a:r>
            <a:r>
              <a:rPr lang="en-US" dirty="0"/>
              <a:t> de Bode</a:t>
            </a:r>
            <a:endParaRPr lang="pt-BR" dirty="0"/>
          </a:p>
        </p:txBody>
      </p:sp>
      <p:sp>
        <p:nvSpPr>
          <p:cNvPr id="3" name="Espaço Reservado para Conteúdo 2"/>
          <p:cNvSpPr>
            <a:spLocks noGrp="1"/>
          </p:cNvSpPr>
          <p:nvPr>
            <p:ph idx="1"/>
          </p:nvPr>
        </p:nvSpPr>
        <p:spPr/>
        <p:txBody>
          <a:bodyPr/>
          <a:lstStyle/>
          <a:p>
            <a:r>
              <a:rPr lang="en-US" dirty="0" err="1"/>
              <a:t>Devemos</a:t>
            </a:r>
            <a:r>
              <a:rPr lang="en-US" dirty="0"/>
              <a:t> </a:t>
            </a:r>
            <a:r>
              <a:rPr lang="en-US" dirty="0" err="1"/>
              <a:t>calcular</a:t>
            </a:r>
            <a:r>
              <a:rPr lang="en-US" dirty="0"/>
              <a:t> : Ts, </a:t>
            </a:r>
            <a:r>
              <a:rPr lang="en-US" dirty="0" err="1"/>
              <a:t>Tp</a:t>
            </a:r>
            <a:r>
              <a:rPr lang="en-US" dirty="0"/>
              <a:t>, UP ( e zeta )</a:t>
            </a:r>
          </a:p>
          <a:p>
            <a:pPr lvl="1"/>
            <a:r>
              <a:rPr lang="en-US" dirty="0" err="1"/>
              <a:t>Estratégia</a:t>
            </a:r>
            <a:r>
              <a:rPr lang="en-US" dirty="0"/>
              <a:t> : Mp=&gt;zeta ; Bandwidth + zeta =&gt; </a:t>
            </a:r>
            <a:r>
              <a:rPr lang="en-US" dirty="0" err="1"/>
              <a:t>wn</a:t>
            </a:r>
            <a:endParaRPr lang="en-US" dirty="0"/>
          </a:p>
          <a:p>
            <a:pPr lvl="1"/>
            <a:r>
              <a:rPr lang="en-US" dirty="0"/>
              <a:t> </a:t>
            </a:r>
            <a:r>
              <a:rPr lang="en-US" dirty="0" err="1"/>
              <a:t>wn</a:t>
            </a:r>
            <a:r>
              <a:rPr lang="en-US" dirty="0"/>
              <a:t> + zeta =&gt; Ts, </a:t>
            </a:r>
            <a:r>
              <a:rPr lang="en-US" dirty="0" err="1"/>
              <a:t>Tp</a:t>
            </a:r>
            <a:r>
              <a:rPr lang="en-US" dirty="0"/>
              <a:t> e UP</a:t>
            </a:r>
            <a:endParaRPr lang="pt-BR" dirty="0"/>
          </a:p>
        </p:txBody>
      </p:sp>
      <p:pic>
        <p:nvPicPr>
          <p:cNvPr id="4" name="Picture 2"/>
          <p:cNvPicPr>
            <a:picLocks noChangeAspect="1" noChangeArrowheads="1"/>
          </p:cNvPicPr>
          <p:nvPr/>
        </p:nvPicPr>
        <p:blipFill>
          <a:blip r:embed="rId2" cstate="print"/>
          <a:srcRect/>
          <a:stretch>
            <a:fillRect/>
          </a:stretch>
        </p:blipFill>
        <p:spPr bwMode="auto">
          <a:xfrm>
            <a:off x="2452670" y="2855934"/>
            <a:ext cx="5357813" cy="3716338"/>
          </a:xfrm>
          <a:prstGeom prst="rect">
            <a:avLst/>
          </a:prstGeom>
          <a:noFill/>
          <a:ln w="12700">
            <a:noFill/>
            <a:miter lim="800000"/>
            <a:headEnd type="none" w="sm" len="sm"/>
            <a:tailEnd type="none" w="sm" len="sm"/>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p:txBody>
          <a:bodyPr/>
          <a:lstStyle/>
          <a:p>
            <a:r>
              <a:rPr lang="pt-BR"/>
              <a:t>Exercício 1</a:t>
            </a:r>
          </a:p>
        </p:txBody>
      </p:sp>
      <p:sp>
        <p:nvSpPr>
          <p:cNvPr id="63490" name="Rectangle 2"/>
          <p:cNvSpPr>
            <a:spLocks noGrp="1" noChangeArrowheads="1"/>
          </p:cNvSpPr>
          <p:nvPr>
            <p:ph idx="1"/>
          </p:nvPr>
        </p:nvSpPr>
        <p:spPr/>
        <p:txBody>
          <a:bodyPr/>
          <a:lstStyle/>
          <a:p>
            <a:r>
              <a:rPr lang="pt-BR"/>
              <a:t>Identifique : </a:t>
            </a:r>
          </a:p>
          <a:p>
            <a:endParaRPr lang="pt-BR"/>
          </a:p>
          <a:p>
            <a:endParaRPr lang="pt-BR"/>
          </a:p>
          <a:p>
            <a:endParaRPr lang="pt-BR"/>
          </a:p>
          <a:p>
            <a:endParaRPr lang="pt-BR"/>
          </a:p>
          <a:p>
            <a:endParaRPr lang="pt-BR"/>
          </a:p>
          <a:p>
            <a:endParaRPr lang="pt-BR"/>
          </a:p>
          <a:p>
            <a:r>
              <a:rPr lang="pt-BR"/>
              <a:t>Entrada, saida, malha, tipo de sistema </a:t>
            </a:r>
          </a:p>
        </p:txBody>
      </p:sp>
      <p:pic>
        <p:nvPicPr>
          <p:cNvPr id="63493" name="Picture 5"/>
          <p:cNvPicPr>
            <a:picLocks noChangeAspect="1" noChangeArrowheads="1"/>
          </p:cNvPicPr>
          <p:nvPr/>
        </p:nvPicPr>
        <p:blipFill>
          <a:blip r:embed="rId2"/>
          <a:srcRect/>
          <a:stretch>
            <a:fillRect/>
          </a:stretch>
        </p:blipFill>
        <p:spPr bwMode="auto">
          <a:xfrm>
            <a:off x="2936875" y="2493963"/>
            <a:ext cx="3776663" cy="223043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build="p"/>
    </p:bld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Solução</a:t>
            </a:r>
            <a:r>
              <a:rPr lang="en-US" dirty="0"/>
              <a:t> ( </a:t>
            </a:r>
            <a:r>
              <a:rPr lang="en-US" dirty="0" err="1"/>
              <a:t>algébrica</a:t>
            </a:r>
            <a:r>
              <a:rPr lang="en-US" dirty="0"/>
              <a:t> )</a:t>
            </a:r>
            <a:endParaRPr lang="pt-BR" dirty="0"/>
          </a:p>
        </p:txBody>
      </p:sp>
      <p:sp>
        <p:nvSpPr>
          <p:cNvPr id="3" name="Espaço Reservado para Conteúdo 2"/>
          <p:cNvSpPr>
            <a:spLocks noGrp="1"/>
          </p:cNvSpPr>
          <p:nvPr>
            <p:ph idx="1"/>
          </p:nvPr>
        </p:nvSpPr>
        <p:spPr>
          <a:xfrm>
            <a:off x="95216" y="857232"/>
            <a:ext cx="9634273" cy="5381625"/>
          </a:xfrm>
        </p:spPr>
        <p:txBody>
          <a:bodyPr/>
          <a:lstStyle/>
          <a:p>
            <a:r>
              <a:rPr lang="en-US" dirty="0"/>
              <a:t> G(s):=100*(s+2)/(s*(s+1)*(s+4))</a:t>
            </a:r>
          </a:p>
          <a:p>
            <a:r>
              <a:rPr lang="en-US" dirty="0"/>
              <a:t> T(s):=</a:t>
            </a:r>
            <a:r>
              <a:rPr lang="en-US" dirty="0" err="1"/>
              <a:t>ratsimp</a:t>
            </a:r>
            <a:r>
              <a:rPr lang="en-US" dirty="0"/>
              <a:t>(G(s)/(1+G(s)))</a:t>
            </a:r>
          </a:p>
          <a:p>
            <a:r>
              <a:rPr lang="en-US" dirty="0"/>
              <a:t> abs(T(%</a:t>
            </a:r>
            <a:r>
              <a:rPr lang="en-US" dirty="0" err="1"/>
              <a:t>i</a:t>
            </a:r>
            <a:r>
              <a:rPr lang="en-US" dirty="0"/>
              <a:t>*</a:t>
            </a:r>
            <a:r>
              <a:rPr lang="en-US" dirty="0" err="1"/>
              <a:t>wp</a:t>
            </a:r>
            <a:r>
              <a:rPr lang="en-US" dirty="0"/>
              <a:t>));diff(%,</a:t>
            </a:r>
            <a:r>
              <a:rPr lang="en-US" dirty="0" err="1"/>
              <a:t>wp</a:t>
            </a:r>
            <a:r>
              <a:rPr lang="en-US" dirty="0"/>
              <a:t>);</a:t>
            </a:r>
            <a:r>
              <a:rPr lang="en-US" dirty="0" err="1"/>
              <a:t>ratsimp</a:t>
            </a:r>
            <a:r>
              <a:rPr lang="en-US" dirty="0"/>
              <a:t>(%);num(%)</a:t>
            </a:r>
          </a:p>
          <a:p>
            <a:r>
              <a:rPr lang="en-US" dirty="0"/>
              <a:t> </a:t>
            </a:r>
            <a:r>
              <a:rPr lang="en-US" dirty="0" err="1"/>
              <a:t>allroots</a:t>
            </a:r>
            <a:r>
              <a:rPr lang="en-US" dirty="0"/>
              <a:t>(%^2)</a:t>
            </a:r>
          </a:p>
          <a:p>
            <a:r>
              <a:rPr lang="en-US" dirty="0" err="1"/>
              <a:t>Obtemos</a:t>
            </a:r>
            <a:r>
              <a:rPr lang="en-US" dirty="0"/>
              <a:t> wp1 = 9.674 ( </a:t>
            </a:r>
            <a:r>
              <a:rPr lang="en-US" dirty="0" err="1"/>
              <a:t>freq.para</a:t>
            </a:r>
            <a:r>
              <a:rPr lang="en-US" dirty="0"/>
              <a:t> um </a:t>
            </a:r>
            <a:r>
              <a:rPr lang="en-US" dirty="0" err="1"/>
              <a:t>pico</a:t>
            </a:r>
            <a:r>
              <a:rPr lang="en-US" dirty="0"/>
              <a:t> de </a:t>
            </a:r>
            <a:r>
              <a:rPr lang="en-US" dirty="0" err="1"/>
              <a:t>resposta</a:t>
            </a:r>
            <a:r>
              <a:rPr lang="en-US" dirty="0"/>
              <a:t> )</a:t>
            </a:r>
          </a:p>
          <a:p>
            <a:r>
              <a:rPr lang="en-US" dirty="0"/>
              <a:t> abs(T(%</a:t>
            </a:r>
            <a:r>
              <a:rPr lang="en-US" dirty="0" err="1"/>
              <a:t>i</a:t>
            </a:r>
            <a:r>
              <a:rPr lang="en-US" dirty="0"/>
              <a:t>*wp1)) = 3.451 ( </a:t>
            </a:r>
            <a:r>
              <a:rPr lang="en-US" dirty="0" err="1"/>
              <a:t>ganho</a:t>
            </a:r>
            <a:r>
              <a:rPr lang="en-US" dirty="0"/>
              <a:t>, </a:t>
            </a:r>
            <a:r>
              <a:rPr lang="en-US" dirty="0" err="1"/>
              <a:t>não</a:t>
            </a:r>
            <a:r>
              <a:rPr lang="en-US" dirty="0"/>
              <a:t> db, </a:t>
            </a:r>
            <a:r>
              <a:rPr lang="en-US" dirty="0" err="1"/>
              <a:t>máximo</a:t>
            </a:r>
            <a:r>
              <a:rPr lang="en-US" dirty="0"/>
              <a:t>, </a:t>
            </a:r>
            <a:r>
              <a:rPr lang="en-US" dirty="0" err="1"/>
              <a:t>isto</a:t>
            </a:r>
            <a:r>
              <a:rPr lang="en-US" dirty="0"/>
              <a:t> é </a:t>
            </a:r>
            <a:r>
              <a:rPr lang="en-US" dirty="0" err="1"/>
              <a:t>em</a:t>
            </a:r>
            <a:r>
              <a:rPr lang="en-US" dirty="0"/>
              <a:t> wp1=9.674 )</a:t>
            </a:r>
          </a:p>
          <a:p>
            <a:r>
              <a:rPr lang="en-US" dirty="0" err="1"/>
              <a:t>Resolvendo</a:t>
            </a:r>
            <a:r>
              <a:rPr lang="en-US" dirty="0"/>
              <a:t> : </a:t>
            </a:r>
            <a:r>
              <a:rPr lang="en-US" dirty="0" err="1"/>
              <a:t>allroots</a:t>
            </a:r>
            <a:r>
              <a:rPr lang="en-US" dirty="0"/>
              <a:t>(4*zeta^2-4*zeta^4-1/M^2) </a:t>
            </a:r>
            <a:r>
              <a:rPr lang="en-US" dirty="0" err="1"/>
              <a:t>obtemos</a:t>
            </a:r>
            <a:r>
              <a:rPr lang="en-US" dirty="0"/>
              <a:t> zeta = 0.15</a:t>
            </a:r>
          </a:p>
          <a:p>
            <a:endParaRPr lang="pt-BR" dirty="0"/>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Solução</a:t>
            </a:r>
            <a:r>
              <a:rPr lang="en-US" dirty="0"/>
              <a:t> </a:t>
            </a:r>
            <a:r>
              <a:rPr lang="en-US" dirty="0" err="1"/>
              <a:t>algébrica</a:t>
            </a:r>
            <a:r>
              <a:rPr lang="en-US" dirty="0"/>
              <a:t> (cont.)</a:t>
            </a:r>
            <a:endParaRPr lang="pt-BR" dirty="0"/>
          </a:p>
        </p:txBody>
      </p:sp>
      <p:sp>
        <p:nvSpPr>
          <p:cNvPr id="3" name="Espaço Reservado para Conteúdo 2"/>
          <p:cNvSpPr>
            <a:spLocks noGrp="1"/>
          </p:cNvSpPr>
          <p:nvPr>
            <p:ph idx="1"/>
          </p:nvPr>
        </p:nvSpPr>
        <p:spPr/>
        <p:txBody>
          <a:bodyPr/>
          <a:lstStyle/>
          <a:p>
            <a:r>
              <a:rPr lang="en-US" dirty="0"/>
              <a:t> </a:t>
            </a:r>
            <a:r>
              <a:rPr lang="en-US" dirty="0" err="1"/>
              <a:t>wc</a:t>
            </a:r>
            <a:r>
              <a:rPr lang="en-US" dirty="0"/>
              <a:t> (</a:t>
            </a:r>
            <a:r>
              <a:rPr lang="en-US" dirty="0" err="1"/>
              <a:t>largura</a:t>
            </a:r>
            <a:r>
              <a:rPr lang="en-US" dirty="0"/>
              <a:t> de </a:t>
            </a:r>
            <a:r>
              <a:rPr lang="en-US" dirty="0" err="1"/>
              <a:t>banda</a:t>
            </a:r>
            <a:r>
              <a:rPr lang="en-US" dirty="0"/>
              <a:t>) =&gt; abs(T(%</a:t>
            </a:r>
            <a:r>
              <a:rPr lang="en-US" dirty="0" err="1"/>
              <a:t>i</a:t>
            </a:r>
            <a:r>
              <a:rPr lang="en-US" dirty="0"/>
              <a:t>*</a:t>
            </a:r>
            <a:r>
              <a:rPr lang="en-US" dirty="0" err="1"/>
              <a:t>wc</a:t>
            </a:r>
            <a:r>
              <a:rPr lang="en-US" dirty="0"/>
              <a:t>))=1/√2</a:t>
            </a:r>
          </a:p>
          <a:p>
            <a:r>
              <a:rPr lang="en-US" dirty="0"/>
              <a:t> Para </a:t>
            </a:r>
            <a:r>
              <a:rPr lang="en-US" dirty="0" err="1"/>
              <a:t>tanto</a:t>
            </a:r>
            <a:r>
              <a:rPr lang="en-US" dirty="0"/>
              <a:t> </a:t>
            </a:r>
            <a:r>
              <a:rPr lang="en-US" dirty="0" err="1"/>
              <a:t>fazemos</a:t>
            </a:r>
            <a:r>
              <a:rPr lang="en-US" dirty="0"/>
              <a:t> :</a:t>
            </a:r>
          </a:p>
          <a:p>
            <a:pPr lvl="1"/>
            <a:r>
              <a:rPr lang="en-US" dirty="0"/>
              <a:t> abs(T(%</a:t>
            </a:r>
            <a:r>
              <a:rPr lang="en-US" dirty="0" err="1"/>
              <a:t>i</a:t>
            </a:r>
            <a:r>
              <a:rPr lang="en-US" dirty="0"/>
              <a:t>*</a:t>
            </a:r>
            <a:r>
              <a:rPr lang="en-US" dirty="0" err="1"/>
              <a:t>wc</a:t>
            </a:r>
            <a:r>
              <a:rPr lang="en-US" dirty="0"/>
              <a:t>))^2</a:t>
            </a:r>
          </a:p>
          <a:p>
            <a:pPr lvl="1"/>
            <a:r>
              <a:rPr lang="en-US" dirty="0"/>
              <a:t> </a:t>
            </a:r>
            <a:r>
              <a:rPr lang="en-US" dirty="0" err="1"/>
              <a:t>allroots</a:t>
            </a:r>
            <a:r>
              <a:rPr lang="en-US" dirty="0"/>
              <a:t>(num(%)*2-denom(%))</a:t>
            </a:r>
          </a:p>
          <a:p>
            <a:r>
              <a:rPr lang="en-US" dirty="0" err="1"/>
              <a:t>Obtemos</a:t>
            </a:r>
            <a:r>
              <a:rPr lang="en-US" dirty="0"/>
              <a:t> </a:t>
            </a:r>
            <a:r>
              <a:rPr lang="en-US" dirty="0" err="1"/>
              <a:t>como</a:t>
            </a:r>
            <a:r>
              <a:rPr lang="en-US" dirty="0"/>
              <a:t> </a:t>
            </a:r>
            <a:r>
              <a:rPr lang="en-US" dirty="0" err="1"/>
              <a:t>resposta</a:t>
            </a:r>
            <a:r>
              <a:rPr lang="en-US" dirty="0"/>
              <a:t> </a:t>
            </a:r>
          </a:p>
          <a:p>
            <a:pPr lvl="1"/>
            <a:r>
              <a:rPr lang="en-US" dirty="0"/>
              <a:t> </a:t>
            </a:r>
            <a:r>
              <a:rPr lang="en-US" dirty="0" err="1"/>
              <a:t>wc</a:t>
            </a:r>
            <a:r>
              <a:rPr lang="en-US" dirty="0"/>
              <a:t> = 15.23</a:t>
            </a:r>
          </a:p>
          <a:p>
            <a:r>
              <a:rPr lang="en-US" dirty="0" err="1"/>
              <a:t>Sabendo</a:t>
            </a:r>
            <a:r>
              <a:rPr lang="en-US" dirty="0"/>
              <a:t> </a:t>
            </a:r>
            <a:r>
              <a:rPr lang="en-US" dirty="0" err="1"/>
              <a:t>que</a:t>
            </a:r>
            <a:r>
              <a:rPr lang="en-US" dirty="0"/>
              <a:t> :</a:t>
            </a:r>
          </a:p>
          <a:p>
            <a:pPr lvl="1"/>
            <a:r>
              <a:rPr lang="en-US" dirty="0" err="1"/>
              <a:t>Podemos</a:t>
            </a:r>
            <a:r>
              <a:rPr lang="en-US" dirty="0"/>
              <a:t> agora </a:t>
            </a:r>
            <a:r>
              <a:rPr lang="en-US" dirty="0" err="1"/>
              <a:t>calcular</a:t>
            </a:r>
            <a:r>
              <a:rPr lang="en-US" dirty="0"/>
              <a:t> Ts </a:t>
            </a:r>
            <a:r>
              <a:rPr lang="en-US" dirty="0" err="1"/>
              <a:t>pois</a:t>
            </a:r>
            <a:r>
              <a:rPr lang="en-US" dirty="0"/>
              <a:t> Ts = 4/(zeta*</a:t>
            </a:r>
            <a:r>
              <a:rPr lang="en-US" dirty="0" err="1"/>
              <a:t>wn</a:t>
            </a:r>
            <a:r>
              <a:rPr lang="en-US" dirty="0"/>
              <a:t>), </a:t>
            </a:r>
            <a:r>
              <a:rPr lang="en-US" dirty="0" err="1"/>
              <a:t>Tp</a:t>
            </a:r>
            <a:r>
              <a:rPr lang="en-US" dirty="0"/>
              <a:t> </a:t>
            </a:r>
            <a:r>
              <a:rPr lang="en-US" dirty="0" err="1"/>
              <a:t>pois</a:t>
            </a:r>
            <a:r>
              <a:rPr lang="en-US" dirty="0"/>
              <a:t> </a:t>
            </a:r>
            <a:r>
              <a:rPr lang="en-US" dirty="0" err="1"/>
              <a:t>Tp</a:t>
            </a:r>
            <a:r>
              <a:rPr lang="en-US" dirty="0"/>
              <a:t> = pi*zeta/(</a:t>
            </a:r>
            <a:r>
              <a:rPr lang="en-US" dirty="0" err="1"/>
              <a:t>raiz</a:t>
            </a:r>
            <a:r>
              <a:rPr lang="en-US" dirty="0"/>
              <a:t>(1-zeta^2)) e UP </a:t>
            </a:r>
            <a:r>
              <a:rPr lang="en-US" dirty="0" err="1"/>
              <a:t>pois</a:t>
            </a:r>
            <a:r>
              <a:rPr lang="en-US" dirty="0"/>
              <a:t> UP = exp(pi*zeta/</a:t>
            </a:r>
            <a:r>
              <a:rPr lang="en-US" dirty="0" err="1"/>
              <a:t>raiz</a:t>
            </a:r>
            <a:r>
              <a:rPr lang="en-US" dirty="0"/>
              <a:t>(1-zeta^2))</a:t>
            </a:r>
            <a:endParaRPr lang="pt-BR" dirty="0"/>
          </a:p>
        </p:txBody>
      </p:sp>
      <p:graphicFrame>
        <p:nvGraphicFramePr>
          <p:cNvPr id="4" name="Objeto 3"/>
          <p:cNvGraphicFramePr>
            <a:graphicFrameLocks noChangeAspect="1"/>
          </p:cNvGraphicFramePr>
          <p:nvPr/>
        </p:nvGraphicFramePr>
        <p:xfrm>
          <a:off x="3381363" y="4286256"/>
          <a:ext cx="5795051" cy="857256"/>
        </p:xfrm>
        <a:graphic>
          <a:graphicData uri="http://schemas.openxmlformats.org/presentationml/2006/ole">
            <mc:AlternateContent xmlns:mc="http://schemas.openxmlformats.org/markup-compatibility/2006">
              <mc:Choice xmlns:v="urn:schemas-microsoft-com:vml" Requires="v">
                <p:oleObj name="Equação" r:id="rId2" imgW="2145960" imgH="317160" progId="Equation.3">
                  <p:embed/>
                </p:oleObj>
              </mc:Choice>
              <mc:Fallback>
                <p:oleObj name="Equação" r:id="rId2" imgW="2145960" imgH="3171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63" y="4286256"/>
                        <a:ext cx="5795051" cy="857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814083" name="Subtítulo 4"/>
          <p:cNvSpPr>
            <a:spLocks noGrp="1"/>
          </p:cNvSpPr>
          <p:nvPr>
            <p:ph type="subTitle" sz="quarter" idx="1"/>
          </p:nvPr>
        </p:nvSpPr>
        <p:spPr/>
        <p:txBody>
          <a:bodyPr/>
          <a:lstStyle/>
          <a:p>
            <a:r>
              <a:rPr lang="en-US" dirty="0" err="1"/>
              <a:t>Projeto</a:t>
            </a:r>
            <a:r>
              <a:rPr lang="en-US" dirty="0"/>
              <a:t> </a:t>
            </a:r>
            <a:r>
              <a:rPr lang="en-US" dirty="0" err="1"/>
              <a:t>por</a:t>
            </a:r>
            <a:r>
              <a:rPr lang="en-US" dirty="0"/>
              <a:t> </a:t>
            </a:r>
            <a:r>
              <a:rPr lang="en-US" dirty="0" err="1"/>
              <a:t>Intermédio</a:t>
            </a:r>
            <a:r>
              <a:rPr lang="en-US" dirty="0"/>
              <a:t> da </a:t>
            </a:r>
            <a:r>
              <a:rPr lang="en-US" dirty="0" err="1"/>
              <a:t>Resposta</a:t>
            </a:r>
            <a:r>
              <a:rPr lang="en-US" dirty="0"/>
              <a:t> </a:t>
            </a:r>
            <a:r>
              <a:rPr lang="en-US" dirty="0" err="1"/>
              <a:t>em</a:t>
            </a:r>
            <a:r>
              <a:rPr lang="en-US" dirty="0"/>
              <a:t> </a:t>
            </a:r>
            <a:r>
              <a:rPr lang="en-US" dirty="0" err="1"/>
              <a:t>Frequencia</a:t>
            </a:r>
            <a:endParaRPr lang="en-US" dirty="0"/>
          </a:p>
          <a:p>
            <a:r>
              <a:rPr lang="en-US" dirty="0" err="1"/>
              <a:t>Compensação</a:t>
            </a:r>
            <a:r>
              <a:rPr lang="en-US" dirty="0"/>
              <a:t> </a:t>
            </a:r>
            <a:r>
              <a:rPr lang="en-US" dirty="0" err="1"/>
              <a:t>por</a:t>
            </a:r>
            <a:r>
              <a:rPr lang="en-US" dirty="0"/>
              <a:t> </a:t>
            </a:r>
            <a:r>
              <a:rPr lang="en-US" dirty="0" err="1"/>
              <a:t>Ajuste</a:t>
            </a:r>
            <a:r>
              <a:rPr lang="en-US" dirty="0"/>
              <a:t> de </a:t>
            </a:r>
            <a:r>
              <a:rPr lang="en-US" dirty="0" err="1"/>
              <a:t>Ganho</a:t>
            </a:r>
            <a:endParaRPr lang="en-US" dirty="0"/>
          </a:p>
        </p:txBody>
      </p:sp>
    </p:spTree>
    <p:extLst>
      <p:ext uri="{BB962C8B-B14F-4D97-AF65-F5344CB8AC3E}">
        <p14:creationId xmlns:p14="http://schemas.microsoft.com/office/powerpoint/2010/main" val="103705503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ítulo 1"/>
          <p:cNvSpPr>
            <a:spLocks noGrp="1"/>
          </p:cNvSpPr>
          <p:nvPr>
            <p:ph type="title"/>
          </p:nvPr>
        </p:nvSpPr>
        <p:spPr/>
        <p:txBody>
          <a:bodyPr/>
          <a:lstStyle/>
          <a:p>
            <a:pPr algn="ctr"/>
            <a:r>
              <a:rPr lang="en-US"/>
              <a:t>Principais Técnicas de Projeto</a:t>
            </a:r>
            <a:br>
              <a:rPr lang="en-US"/>
            </a:br>
            <a:r>
              <a:rPr lang="en-US"/>
              <a:t>Frequenciais x Root-Locus</a:t>
            </a:r>
            <a:endParaRPr lang="pt-BR"/>
          </a:p>
        </p:txBody>
      </p:sp>
      <p:sp>
        <p:nvSpPr>
          <p:cNvPr id="3" name="Espaço Reservado para Conteúdo 2"/>
          <p:cNvSpPr>
            <a:spLocks noGrp="1"/>
          </p:cNvSpPr>
          <p:nvPr>
            <p:ph idx="1"/>
          </p:nvPr>
        </p:nvSpPr>
        <p:spPr>
          <a:xfrm>
            <a:off x="271463" y="1119209"/>
            <a:ext cx="9410700" cy="5381625"/>
          </a:xfrm>
        </p:spPr>
        <p:txBody>
          <a:bodyPr/>
          <a:lstStyle/>
          <a:p>
            <a:r>
              <a:rPr lang="en-US" dirty="0" err="1"/>
              <a:t>Estabilid</a:t>
            </a:r>
            <a:r>
              <a:rPr lang="en-US" dirty="0"/>
              <a:t>. e </a:t>
            </a:r>
            <a:r>
              <a:rPr lang="en-US" dirty="0" err="1"/>
              <a:t>Resp.Transitória</a:t>
            </a:r>
            <a:r>
              <a:rPr lang="en-US" dirty="0"/>
              <a:t> </a:t>
            </a:r>
            <a:r>
              <a:rPr lang="en-US" dirty="0" err="1"/>
              <a:t>por</a:t>
            </a:r>
            <a:r>
              <a:rPr lang="en-US" dirty="0"/>
              <a:t> </a:t>
            </a:r>
            <a:r>
              <a:rPr lang="en-US" dirty="0" err="1"/>
              <a:t>Ajuste</a:t>
            </a:r>
            <a:r>
              <a:rPr lang="en-US" dirty="0"/>
              <a:t> de </a:t>
            </a:r>
            <a:r>
              <a:rPr lang="en-US" dirty="0" err="1"/>
              <a:t>Ganho</a:t>
            </a:r>
            <a:endParaRPr lang="en-US" dirty="0"/>
          </a:p>
          <a:p>
            <a:pPr lvl="1"/>
            <a:r>
              <a:rPr lang="en-US" dirty="0" err="1"/>
              <a:t>Frequenciais</a:t>
            </a:r>
            <a:r>
              <a:rPr lang="en-US" dirty="0"/>
              <a:t> </a:t>
            </a:r>
            <a:r>
              <a:rPr lang="en-US" dirty="0" err="1"/>
              <a:t>possuem</a:t>
            </a:r>
            <a:r>
              <a:rPr lang="en-US" dirty="0"/>
              <a:t> </a:t>
            </a:r>
            <a:r>
              <a:rPr lang="en-US" dirty="0" err="1"/>
              <a:t>vantagem</a:t>
            </a:r>
            <a:r>
              <a:rPr lang="en-US" dirty="0"/>
              <a:t> </a:t>
            </a:r>
            <a:r>
              <a:rPr lang="en-US" dirty="0" err="1"/>
              <a:t>computacional</a:t>
            </a:r>
            <a:endParaRPr lang="en-US" dirty="0"/>
          </a:p>
          <a:p>
            <a:pPr lvl="1"/>
            <a:endParaRPr lang="en-US" dirty="0"/>
          </a:p>
          <a:p>
            <a:r>
              <a:rPr lang="en-US" dirty="0" err="1"/>
              <a:t>Resposta</a:t>
            </a:r>
            <a:r>
              <a:rPr lang="en-US" dirty="0"/>
              <a:t> </a:t>
            </a:r>
            <a:r>
              <a:rPr lang="en-US" dirty="0" err="1"/>
              <a:t>Transitória</a:t>
            </a:r>
            <a:r>
              <a:rPr lang="en-US" dirty="0"/>
              <a:t> </a:t>
            </a:r>
            <a:r>
              <a:rPr lang="en-US" dirty="0" err="1"/>
              <a:t>por</a:t>
            </a:r>
            <a:r>
              <a:rPr lang="en-US" dirty="0"/>
              <a:t> Comp. </a:t>
            </a:r>
            <a:r>
              <a:rPr lang="en-US" dirty="0" err="1"/>
              <a:t>em</a:t>
            </a:r>
            <a:r>
              <a:rPr lang="en-US" dirty="0"/>
              <a:t> </a:t>
            </a:r>
            <a:r>
              <a:rPr lang="en-US" dirty="0" err="1"/>
              <a:t>Cascata</a:t>
            </a:r>
            <a:endParaRPr lang="en-US" dirty="0"/>
          </a:p>
          <a:p>
            <a:pPr lvl="1"/>
            <a:r>
              <a:rPr lang="en-US" dirty="0"/>
              <a:t>Root-Locus é </a:t>
            </a:r>
            <a:r>
              <a:rPr lang="en-US" dirty="0" err="1"/>
              <a:t>mais</a:t>
            </a:r>
            <a:r>
              <a:rPr lang="en-US" dirty="0"/>
              <a:t> </a:t>
            </a:r>
            <a:r>
              <a:rPr lang="en-US" dirty="0" err="1"/>
              <a:t>intuitivo</a:t>
            </a:r>
            <a:endParaRPr lang="en-US" dirty="0"/>
          </a:p>
          <a:p>
            <a:pPr lvl="1"/>
            <a:endParaRPr lang="en-US" dirty="0"/>
          </a:p>
          <a:p>
            <a:r>
              <a:rPr lang="en-US" dirty="0" err="1"/>
              <a:t>Erro</a:t>
            </a:r>
            <a:r>
              <a:rPr lang="en-US" dirty="0"/>
              <a:t> de Estado </a:t>
            </a:r>
            <a:r>
              <a:rPr lang="en-US" dirty="0" err="1"/>
              <a:t>Estac</a:t>
            </a:r>
            <a:r>
              <a:rPr lang="en-US" dirty="0"/>
              <a:t>. </a:t>
            </a:r>
            <a:r>
              <a:rPr lang="en-US" dirty="0" err="1"/>
              <a:t>por</a:t>
            </a:r>
            <a:r>
              <a:rPr lang="en-US" dirty="0"/>
              <a:t> Comp. </a:t>
            </a:r>
            <a:r>
              <a:rPr lang="en-US" dirty="0" err="1"/>
              <a:t>em</a:t>
            </a:r>
            <a:r>
              <a:rPr lang="en-US" dirty="0"/>
              <a:t> </a:t>
            </a:r>
            <a:r>
              <a:rPr lang="en-US" dirty="0" err="1"/>
              <a:t>Cascata</a:t>
            </a:r>
            <a:endParaRPr lang="en-US" dirty="0"/>
          </a:p>
          <a:p>
            <a:pPr lvl="1"/>
            <a:r>
              <a:rPr lang="en-US" dirty="0" err="1"/>
              <a:t>Permite</a:t>
            </a:r>
            <a:r>
              <a:rPr lang="en-US" dirty="0"/>
              <a:t> </a:t>
            </a:r>
            <a:r>
              <a:rPr lang="en-US" dirty="0" err="1"/>
              <a:t>combinar</a:t>
            </a:r>
            <a:r>
              <a:rPr lang="en-US" dirty="0"/>
              <a:t> a </a:t>
            </a:r>
            <a:r>
              <a:rPr lang="en-US" dirty="0" err="1"/>
              <a:t>resposta</a:t>
            </a:r>
            <a:r>
              <a:rPr lang="en-US" dirty="0"/>
              <a:t> </a:t>
            </a:r>
            <a:r>
              <a:rPr lang="en-US" dirty="0" err="1"/>
              <a:t>transitória</a:t>
            </a:r>
            <a:r>
              <a:rPr lang="en-US" dirty="0"/>
              <a:t> e o </a:t>
            </a:r>
            <a:r>
              <a:rPr lang="en-US" dirty="0" err="1"/>
              <a:t>erro</a:t>
            </a:r>
            <a:r>
              <a:rPr lang="en-US" dirty="0"/>
              <a:t> </a:t>
            </a:r>
            <a:r>
              <a:rPr lang="en-US" dirty="0" err="1"/>
              <a:t>estacionário</a:t>
            </a:r>
            <a:r>
              <a:rPr lang="en-US" dirty="0"/>
              <a:t> </a:t>
            </a:r>
            <a:r>
              <a:rPr lang="en-US" dirty="0" err="1"/>
              <a:t>em</a:t>
            </a:r>
            <a:r>
              <a:rPr lang="en-US" dirty="0"/>
              <a:t> um </a:t>
            </a:r>
            <a:r>
              <a:rPr lang="en-US" dirty="0" err="1"/>
              <a:t>único</a:t>
            </a:r>
            <a:r>
              <a:rPr lang="en-US" dirty="0"/>
              <a:t> </a:t>
            </a:r>
            <a:r>
              <a:rPr lang="en-US" dirty="0" err="1"/>
              <a:t>problema</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ítulo 1"/>
          <p:cNvSpPr>
            <a:spLocks noGrp="1"/>
          </p:cNvSpPr>
          <p:nvPr>
            <p:ph type="title"/>
          </p:nvPr>
        </p:nvSpPr>
        <p:spPr>
          <a:xfrm>
            <a:off x="166688" y="209550"/>
            <a:ext cx="9572625" cy="533400"/>
          </a:xfrm>
        </p:spPr>
        <p:txBody>
          <a:bodyPr/>
          <a:lstStyle/>
          <a:p>
            <a:r>
              <a:rPr lang="en-US"/>
              <a:t>Métodos Frequencias : Regras de Projeto</a:t>
            </a:r>
            <a:endParaRPr lang="pt-BR"/>
          </a:p>
        </p:txBody>
      </p:sp>
      <p:sp>
        <p:nvSpPr>
          <p:cNvPr id="816131" name="Espaço Reservado para Conteúdo 2"/>
          <p:cNvSpPr>
            <a:spLocks noGrp="1"/>
          </p:cNvSpPr>
          <p:nvPr>
            <p:ph idx="1"/>
          </p:nvPr>
        </p:nvSpPr>
        <p:spPr/>
        <p:txBody>
          <a:bodyPr/>
          <a:lstStyle/>
          <a:p>
            <a:r>
              <a:rPr lang="en-US"/>
              <a:t>Estabilidade : Critério de Nyquist</a:t>
            </a:r>
          </a:p>
          <a:p>
            <a:pPr lvl="1"/>
            <a:r>
              <a:rPr lang="en-US"/>
              <a:t>Sistema a malha fechada será estável se a magnitude da resposta em frequência for menor que 0 db quando a fase for 180</a:t>
            </a:r>
            <a:r>
              <a:rPr lang="en-US" baseline="30000"/>
              <a:t>o</a:t>
            </a:r>
            <a:r>
              <a:rPr lang="en-US"/>
              <a:t> </a:t>
            </a:r>
          </a:p>
          <a:p>
            <a:r>
              <a:rPr lang="en-US"/>
              <a:t>Resposta transitória : UP e Ts</a:t>
            </a:r>
          </a:p>
          <a:p>
            <a:pPr lvl="1"/>
            <a:r>
              <a:rPr lang="en-US"/>
              <a:t>UP : diminui com o aumento da margem de fase</a:t>
            </a:r>
          </a:p>
          <a:p>
            <a:pPr lvl="1"/>
            <a:r>
              <a:rPr lang="en-US"/>
              <a:t>TS : diminui com o aumento da banda passante</a:t>
            </a:r>
          </a:p>
          <a:p>
            <a:r>
              <a:rPr lang="en-US"/>
              <a:t>Erro Estacionário : </a:t>
            </a:r>
          </a:p>
          <a:p>
            <a:pPr lvl="1"/>
            <a:r>
              <a:rPr lang="en-US"/>
              <a:t>Diminui com o aumento da magnitude da resposta em frequência em frequências baixas</a:t>
            </a:r>
          </a:p>
          <a:p>
            <a:pPr lvl="1"/>
            <a:endParaRPr lang="pt-B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ítulo 1"/>
          <p:cNvSpPr>
            <a:spLocks noGrp="1"/>
          </p:cNvSpPr>
          <p:nvPr>
            <p:ph type="title"/>
          </p:nvPr>
        </p:nvSpPr>
        <p:spPr/>
        <p:txBody>
          <a:bodyPr/>
          <a:lstStyle/>
          <a:p>
            <a:r>
              <a:rPr lang="en-US"/>
              <a:t>Foco de nossas aulas</a:t>
            </a:r>
            <a:endParaRPr lang="pt-BR"/>
          </a:p>
        </p:txBody>
      </p:sp>
      <p:sp>
        <p:nvSpPr>
          <p:cNvPr id="817155" name="Espaço Reservado para Conteúdo 2"/>
          <p:cNvSpPr>
            <a:spLocks noGrp="1"/>
          </p:cNvSpPr>
          <p:nvPr>
            <p:ph idx="1"/>
          </p:nvPr>
        </p:nvSpPr>
        <p:spPr/>
        <p:txBody>
          <a:bodyPr/>
          <a:lstStyle/>
          <a:p>
            <a:r>
              <a:rPr lang="en-US"/>
              <a:t>Nosso foco será no projeto de compensadores de atraso, avanço e atraso/avanço de fase.</a:t>
            </a:r>
          </a:p>
          <a:p>
            <a:endParaRPr lang="en-US"/>
          </a:p>
          <a:p>
            <a:endParaRPr lang="en-US"/>
          </a:p>
          <a:p>
            <a:r>
              <a:rPr lang="en-US"/>
              <a:t>Não entraremos em detalhes nos exemplos de compensadores PI, PD ou PID</a:t>
            </a:r>
            <a:endParaRPr lang="pt-B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Título 1"/>
          <p:cNvSpPr>
            <a:spLocks noGrp="1"/>
          </p:cNvSpPr>
          <p:nvPr>
            <p:ph type="title"/>
          </p:nvPr>
        </p:nvSpPr>
        <p:spPr/>
        <p:txBody>
          <a:bodyPr/>
          <a:lstStyle/>
          <a:p>
            <a:pPr algn="ctr"/>
            <a:r>
              <a:rPr lang="en-US"/>
              <a:t>Resposta Transitória por Ajuste de Ganho</a:t>
            </a:r>
            <a:endParaRPr lang="pt-BR"/>
          </a:p>
        </p:txBody>
      </p:sp>
      <p:sp>
        <p:nvSpPr>
          <p:cNvPr id="3" name="Espaço Reservado para Conteúdo 2"/>
          <p:cNvSpPr>
            <a:spLocks noGrp="1"/>
          </p:cNvSpPr>
          <p:nvPr>
            <p:ph idx="1"/>
          </p:nvPr>
        </p:nvSpPr>
        <p:spPr/>
        <p:txBody>
          <a:bodyPr/>
          <a:lstStyle/>
          <a:p>
            <a:r>
              <a:rPr lang="en-US"/>
              <a:t>A margem de fase </a:t>
            </a:r>
            <a:r>
              <a:rPr lang="el-GR"/>
              <a:t>Φ</a:t>
            </a:r>
            <a:r>
              <a:rPr lang="en-US" baseline="-25000"/>
              <a:t>m</a:t>
            </a:r>
            <a:r>
              <a:rPr lang="en-US"/>
              <a:t> é dada por :</a:t>
            </a:r>
          </a:p>
          <a:p>
            <a:pPr lvl="1"/>
            <a:r>
              <a:rPr lang="en-US"/>
              <a:t>Portanto variar a margem de fase, 				altera a ultrapassagem percentual</a:t>
            </a:r>
          </a:p>
          <a:p>
            <a:pPr lvl="1"/>
            <a:endParaRPr lang="en-US"/>
          </a:p>
          <a:p>
            <a:pPr lvl="1"/>
            <a:r>
              <a:rPr lang="en-US"/>
              <a:t>E pelo gráfico ao lado							vemos que o ajuste 							de ganho pode ser 							utilizado para 								rapidamente 								determinar a margem							de fase!</a:t>
            </a:r>
          </a:p>
        </p:txBody>
      </p:sp>
      <p:graphicFrame>
        <p:nvGraphicFramePr>
          <p:cNvPr id="4" name="Object 2"/>
          <p:cNvGraphicFramePr>
            <a:graphicFrameLocks noChangeAspect="1"/>
          </p:cNvGraphicFramePr>
          <p:nvPr/>
        </p:nvGraphicFramePr>
        <p:xfrm>
          <a:off x="6953250" y="1143000"/>
          <a:ext cx="2786063" cy="928688"/>
        </p:xfrm>
        <a:graphic>
          <a:graphicData uri="http://schemas.openxmlformats.org/presentationml/2006/ole">
            <mc:AlternateContent xmlns:mc="http://schemas.openxmlformats.org/markup-compatibility/2006">
              <mc:Choice xmlns:v="urn:schemas-microsoft-com:vml" Requires="v">
                <p:oleObj name="Equação" r:id="rId2" imgW="1523880" imgH="507960" progId="Equation.3">
                  <p:embed/>
                </p:oleObj>
              </mc:Choice>
              <mc:Fallback>
                <p:oleObj name="Equação" r:id="rId2" imgW="1523880" imgH="5079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0" y="1143000"/>
                        <a:ext cx="2786063"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4" cstate="print"/>
          <a:srcRect/>
          <a:stretch>
            <a:fillRect/>
          </a:stretch>
        </p:blipFill>
        <p:spPr bwMode="auto">
          <a:xfrm>
            <a:off x="5238750" y="2919413"/>
            <a:ext cx="4586288" cy="3509962"/>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Título 1"/>
          <p:cNvSpPr>
            <a:spLocks noGrp="1"/>
          </p:cNvSpPr>
          <p:nvPr>
            <p:ph type="title"/>
          </p:nvPr>
        </p:nvSpPr>
        <p:spPr/>
        <p:txBody>
          <a:bodyPr/>
          <a:lstStyle/>
          <a:p>
            <a:r>
              <a:rPr lang="en-US"/>
              <a:t>Nise, Exemplo 11.1 Resposta Transitória por ajuste de ganho</a:t>
            </a:r>
            <a:endParaRPr lang="pt-BR"/>
          </a:p>
        </p:txBody>
      </p:sp>
      <p:sp>
        <p:nvSpPr>
          <p:cNvPr id="3" name="Espaço Reservado para Conteúdo 2"/>
          <p:cNvSpPr>
            <a:spLocks noGrp="1"/>
          </p:cNvSpPr>
          <p:nvPr>
            <p:ph idx="1"/>
          </p:nvPr>
        </p:nvSpPr>
        <p:spPr>
          <a:xfrm>
            <a:off x="271463" y="928688"/>
            <a:ext cx="9410700" cy="5381625"/>
          </a:xfrm>
        </p:spPr>
        <p:txBody>
          <a:bodyPr/>
          <a:lstStyle/>
          <a:p>
            <a:r>
              <a:rPr lang="en-US"/>
              <a:t>Determine o ganho K para uma UP de 9,5%</a:t>
            </a:r>
          </a:p>
          <a:p>
            <a:endParaRPr lang="en-US"/>
          </a:p>
          <a:p>
            <a:endParaRPr lang="en-US"/>
          </a:p>
          <a:p>
            <a:endParaRPr lang="en-US"/>
          </a:p>
          <a:p>
            <a:r>
              <a:rPr lang="en-US"/>
              <a:t>UP=9,5% -&gt; </a:t>
            </a:r>
            <a:r>
              <a:rPr lang="el-GR"/>
              <a:t>ζ</a:t>
            </a:r>
            <a:r>
              <a:rPr lang="en-US"/>
              <a:t> = 0,6 -&gt; </a:t>
            </a:r>
            <a:r>
              <a:rPr lang="el-GR"/>
              <a:t>Φ</a:t>
            </a:r>
            <a:r>
              <a:rPr lang="en-US" baseline="-25000"/>
              <a:t>m</a:t>
            </a:r>
            <a:r>
              <a:rPr lang="en-US"/>
              <a:t> = 59,16</a:t>
            </a:r>
            <a:r>
              <a:rPr lang="en-US" baseline="30000"/>
              <a:t>o</a:t>
            </a:r>
            <a:r>
              <a:rPr lang="en-US"/>
              <a:t> </a:t>
            </a:r>
          </a:p>
          <a:p>
            <a:r>
              <a:rPr lang="en-US"/>
              <a:t>Logo teremos de encontrar </a:t>
            </a:r>
            <a:r>
              <a:rPr lang="el-GR"/>
              <a:t>ω</a:t>
            </a:r>
            <a:r>
              <a:rPr lang="en-US"/>
              <a:t> para 				&lt;GH = -180</a:t>
            </a:r>
            <a:r>
              <a:rPr lang="en-US" baseline="30000"/>
              <a:t>o</a:t>
            </a:r>
            <a:r>
              <a:rPr lang="en-US"/>
              <a:t>+59,16</a:t>
            </a:r>
            <a:r>
              <a:rPr lang="en-US" baseline="30000"/>
              <a:t>o</a:t>
            </a:r>
            <a:r>
              <a:rPr lang="en-US"/>
              <a:t>=-120,84</a:t>
            </a:r>
            <a:r>
              <a:rPr lang="en-US" baseline="30000"/>
              <a:t>o</a:t>
            </a:r>
            <a:endParaRPr lang="en-US"/>
          </a:p>
          <a:p>
            <a:r>
              <a:rPr lang="en-US"/>
              <a:t>E depois |GH| para este </a:t>
            </a:r>
            <a:r>
              <a:rPr lang="el-GR"/>
              <a:t>ω</a:t>
            </a:r>
            <a:endParaRPr lang="en-US"/>
          </a:p>
        </p:txBody>
      </p:sp>
      <p:pic>
        <p:nvPicPr>
          <p:cNvPr id="4" name="Picture 2"/>
          <p:cNvPicPr>
            <a:picLocks noChangeAspect="1" noChangeArrowheads="1"/>
          </p:cNvPicPr>
          <p:nvPr/>
        </p:nvPicPr>
        <p:blipFill>
          <a:blip r:embed="rId2" cstate="print"/>
          <a:srcRect/>
          <a:stretch>
            <a:fillRect/>
          </a:stretch>
        </p:blipFill>
        <p:spPr bwMode="auto">
          <a:xfrm>
            <a:off x="595313" y="1428750"/>
            <a:ext cx="8039100" cy="1954213"/>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ox(i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ítulo 1"/>
          <p:cNvSpPr>
            <a:spLocks noGrp="1"/>
          </p:cNvSpPr>
          <p:nvPr>
            <p:ph type="title"/>
          </p:nvPr>
        </p:nvSpPr>
        <p:spPr/>
        <p:txBody>
          <a:bodyPr/>
          <a:lstStyle/>
          <a:p>
            <a:r>
              <a:rPr lang="en-US"/>
              <a:t>Nise, Exemplo 11.1 Resposta Transitória por ajuste de ganho (cont.)</a:t>
            </a:r>
            <a:endParaRPr lang="pt-BR"/>
          </a:p>
        </p:txBody>
      </p:sp>
      <p:sp>
        <p:nvSpPr>
          <p:cNvPr id="3" name="Espaço Reservado para Conteúdo 2"/>
          <p:cNvSpPr>
            <a:spLocks noGrp="1"/>
          </p:cNvSpPr>
          <p:nvPr>
            <p:ph idx="1"/>
          </p:nvPr>
        </p:nvSpPr>
        <p:spPr>
          <a:xfrm>
            <a:off x="271463" y="928688"/>
            <a:ext cx="9410700" cy="5381625"/>
          </a:xfrm>
        </p:spPr>
        <p:txBody>
          <a:bodyPr/>
          <a:lstStyle/>
          <a:p>
            <a:r>
              <a:rPr lang="en-US"/>
              <a:t>Desenhando as curvas de Bode :</a:t>
            </a:r>
          </a:p>
          <a:p>
            <a:pPr lvl="1"/>
            <a:r>
              <a:rPr lang="en-US"/>
              <a:t>Calcule K para que </a:t>
            </a:r>
            <a:r>
              <a:rPr lang="el-GR"/>
              <a:t>ω</a:t>
            </a:r>
            <a:r>
              <a:rPr lang="en-US"/>
              <a:t>=0,1 rad/s forneça |GH|=1 (0db)</a:t>
            </a:r>
          </a:p>
          <a:p>
            <a:pPr lvl="1"/>
            <a:r>
              <a:rPr lang="en-US"/>
              <a:t>w : 0.1; s : %i*w; gh : 100/(s+100)*1/(s+36)*1/s;</a:t>
            </a:r>
          </a:p>
          <a:p>
            <a:pPr lvl="1"/>
            <a:r>
              <a:rPr lang="en-US"/>
              <a:t>1/abs(gh); -&gt; K = 3.6</a:t>
            </a:r>
          </a:p>
          <a:p>
            <a:r>
              <a:rPr lang="en-US"/>
              <a:t>Faça GH(s) = 3.6*100/(s+100)*1/(s+36)*1/s</a:t>
            </a:r>
          </a:p>
          <a:p>
            <a:pPr lvl="1"/>
            <a:r>
              <a:rPr lang="en-US"/>
              <a:t>Traçe os gráficos de Bode no octave </a:t>
            </a:r>
          </a:p>
          <a:p>
            <a:pPr lvl="1"/>
            <a:r>
              <a:rPr lang="en-US"/>
              <a:t>bode(zp([],[-100, -36, 0],3.6*100))</a:t>
            </a:r>
          </a:p>
          <a:p>
            <a:pPr lvl="1"/>
            <a:r>
              <a:rPr lang="en-US"/>
              <a:t>Determine o ganho na frequência que produz uma fase de -120.84</a:t>
            </a:r>
            <a:r>
              <a:rPr lang="en-US" baseline="30000"/>
              <a:t>o</a:t>
            </a:r>
            <a:r>
              <a:rPr lang="en-US"/>
              <a:t> -&gt; -44,2db</a:t>
            </a:r>
          </a:p>
          <a:p>
            <a:pPr lvl="1"/>
            <a:r>
              <a:rPr lang="en-US"/>
              <a:t>Temos então de aumentar 44dbs no nosso ganho atual de K = 3.6 ou seja K = 3.6*10^(44/20) = 583,9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Título 1"/>
          <p:cNvSpPr>
            <a:spLocks noGrp="1"/>
          </p:cNvSpPr>
          <p:nvPr>
            <p:ph type="title"/>
          </p:nvPr>
        </p:nvSpPr>
        <p:spPr/>
        <p:txBody>
          <a:bodyPr/>
          <a:lstStyle/>
          <a:p>
            <a:r>
              <a:rPr lang="en-US"/>
              <a:t>Nise, Exemplo 11.1 Resposta Transitória por ajuste de ganho (cont.)</a:t>
            </a:r>
            <a:endParaRPr lang="pt-BR"/>
          </a:p>
        </p:txBody>
      </p:sp>
      <p:pic>
        <p:nvPicPr>
          <p:cNvPr id="820227" name="Picture 3"/>
          <p:cNvPicPr>
            <a:picLocks noChangeAspect="1" noChangeArrowheads="1"/>
          </p:cNvPicPr>
          <p:nvPr/>
        </p:nvPicPr>
        <p:blipFill>
          <a:blip r:embed="rId2" cstate="print"/>
          <a:srcRect/>
          <a:stretch>
            <a:fillRect/>
          </a:stretch>
        </p:blipFill>
        <p:spPr bwMode="auto">
          <a:xfrm>
            <a:off x="1381125" y="1143000"/>
            <a:ext cx="7143750" cy="5305425"/>
          </a:xfrm>
          <a:prstGeom prst="rect">
            <a:avLst/>
          </a:prstGeom>
          <a:noFill/>
          <a:ln w="12700">
            <a:noFill/>
            <a:miter lim="800000"/>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pt-BR"/>
              <a:t>Exercício 2</a:t>
            </a:r>
          </a:p>
        </p:txBody>
      </p:sp>
      <p:sp>
        <p:nvSpPr>
          <p:cNvPr id="64515" name="Rectangle 3"/>
          <p:cNvSpPr>
            <a:spLocks noGrp="1" noChangeArrowheads="1"/>
          </p:cNvSpPr>
          <p:nvPr>
            <p:ph idx="1"/>
          </p:nvPr>
        </p:nvSpPr>
        <p:spPr/>
        <p:txBody>
          <a:bodyPr/>
          <a:lstStyle/>
          <a:p>
            <a:r>
              <a:rPr lang="pt-BR"/>
              <a:t>Considere :</a:t>
            </a:r>
          </a:p>
          <a:p>
            <a:endParaRPr lang="pt-BR"/>
          </a:p>
          <a:p>
            <a:endParaRPr lang="pt-BR"/>
          </a:p>
          <a:p>
            <a:endParaRPr lang="pt-BR"/>
          </a:p>
          <a:p>
            <a:r>
              <a:rPr lang="pt-BR"/>
              <a:t>Como fazer v2 como um loop aberto ou um loop fechado?</a:t>
            </a:r>
          </a:p>
        </p:txBody>
      </p:sp>
      <p:pic>
        <p:nvPicPr>
          <p:cNvPr id="64516" name="Picture 4"/>
          <p:cNvPicPr>
            <a:picLocks noChangeAspect="1" noChangeArrowheads="1"/>
          </p:cNvPicPr>
          <p:nvPr/>
        </p:nvPicPr>
        <p:blipFill>
          <a:blip r:embed="rId2" cstate="print"/>
          <a:srcRect/>
          <a:stretch>
            <a:fillRect/>
          </a:stretch>
        </p:blipFill>
        <p:spPr bwMode="auto">
          <a:xfrm>
            <a:off x="3081338" y="1557338"/>
            <a:ext cx="2735262" cy="1782762"/>
          </a:xfrm>
          <a:prstGeom prst="rect">
            <a:avLst/>
          </a:prstGeom>
          <a:noFill/>
          <a:ln w="9525">
            <a:noFill/>
            <a:miter lim="800000"/>
            <a:headEnd/>
            <a:tailEnd/>
          </a:ln>
          <a:effectLst/>
        </p:spPr>
      </p:pic>
      <p:pic>
        <p:nvPicPr>
          <p:cNvPr id="64517" name="Picture 5"/>
          <p:cNvPicPr>
            <a:picLocks noChangeAspect="1" noChangeArrowheads="1"/>
          </p:cNvPicPr>
          <p:nvPr/>
        </p:nvPicPr>
        <p:blipFill>
          <a:blip r:embed="rId3"/>
          <a:srcRect/>
          <a:stretch>
            <a:fillRect/>
          </a:stretch>
        </p:blipFill>
        <p:spPr bwMode="auto">
          <a:xfrm>
            <a:off x="833438" y="4889500"/>
            <a:ext cx="3614737" cy="1276350"/>
          </a:xfrm>
          <a:prstGeom prst="rect">
            <a:avLst/>
          </a:prstGeom>
          <a:noFill/>
          <a:ln w="9525">
            <a:noFill/>
            <a:miter lim="800000"/>
            <a:headEnd/>
            <a:tailEnd/>
          </a:ln>
          <a:effectLst/>
        </p:spPr>
      </p:pic>
      <p:pic>
        <p:nvPicPr>
          <p:cNvPr id="64518" name="Picture 6"/>
          <p:cNvPicPr>
            <a:picLocks noChangeAspect="1" noChangeArrowheads="1"/>
          </p:cNvPicPr>
          <p:nvPr/>
        </p:nvPicPr>
        <p:blipFill>
          <a:blip r:embed="rId4"/>
          <a:srcRect/>
          <a:stretch>
            <a:fillRect/>
          </a:stretch>
        </p:blipFill>
        <p:spPr bwMode="auto">
          <a:xfrm>
            <a:off x="4665663" y="5373688"/>
            <a:ext cx="4765675" cy="654050"/>
          </a:xfrm>
          <a:prstGeom prst="rect">
            <a:avLst/>
          </a:prstGeom>
          <a:noFill/>
          <a:ln w="9525">
            <a:noFill/>
            <a:miter lim="800000"/>
            <a:headEnd/>
            <a:tailEnd/>
          </a:ln>
          <a:effectLst/>
        </p:spPr>
      </p:pic>
      <p:pic>
        <p:nvPicPr>
          <p:cNvPr id="64519" name="Picture 7"/>
          <p:cNvPicPr>
            <a:picLocks noChangeAspect="1" noChangeArrowheads="1"/>
          </p:cNvPicPr>
          <p:nvPr/>
        </p:nvPicPr>
        <p:blipFill>
          <a:blip r:embed="rId5"/>
          <a:srcRect/>
          <a:stretch>
            <a:fillRect/>
          </a:stretch>
        </p:blipFill>
        <p:spPr bwMode="auto">
          <a:xfrm>
            <a:off x="5962650" y="4797425"/>
            <a:ext cx="1366838" cy="482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ítulo 1"/>
          <p:cNvSpPr>
            <a:spLocks noGrp="1"/>
          </p:cNvSpPr>
          <p:nvPr>
            <p:ph type="title"/>
          </p:nvPr>
        </p:nvSpPr>
        <p:spPr/>
        <p:txBody>
          <a:bodyPr/>
          <a:lstStyle/>
          <a:p>
            <a:r>
              <a:rPr lang="en-US" sz="2800"/>
              <a:t>Nise, Exemplo 11.1 Resposta Transitória por ajuste de ganho (solução algebrica)</a:t>
            </a:r>
            <a:endParaRPr lang="pt-BR" sz="2800"/>
          </a:p>
        </p:txBody>
      </p:sp>
      <p:sp>
        <p:nvSpPr>
          <p:cNvPr id="4" name="Espaço Reservado para Conteúdo 3"/>
          <p:cNvSpPr>
            <a:spLocks noGrp="1"/>
          </p:cNvSpPr>
          <p:nvPr>
            <p:ph idx="1"/>
          </p:nvPr>
        </p:nvSpPr>
        <p:spPr>
          <a:xfrm>
            <a:off x="271463" y="785813"/>
            <a:ext cx="9410700" cy="5381625"/>
          </a:xfrm>
        </p:spPr>
        <p:txBody>
          <a:bodyPr/>
          <a:lstStyle/>
          <a:p>
            <a:r>
              <a:rPr lang="en-US"/>
              <a:t>No maxima :</a:t>
            </a:r>
          </a:p>
          <a:p>
            <a:pPr lvl="1"/>
            <a:r>
              <a:rPr lang="en-US"/>
              <a:t>s:%i*w; gh(s):=100/(s+100)*1/(s+36)*1/s;</a:t>
            </a:r>
          </a:p>
          <a:p>
            <a:pPr lvl="1"/>
            <a:r>
              <a:rPr lang="en-US"/>
              <a:t>carg(gh(s)); </a:t>
            </a:r>
          </a:p>
          <a:p>
            <a:pPr lvl="2"/>
            <a:r>
              <a:rPr lang="en-US"/>
              <a:t>-&gt; 4.71238898038469-atan2(136*w^2,3600*w-w^3)</a:t>
            </a:r>
          </a:p>
          <a:p>
            <a:pPr lvl="1"/>
            <a:r>
              <a:rPr lang="en-US"/>
              <a:t>Desejamos w para </a:t>
            </a:r>
            <a:r>
              <a:rPr lang="el-GR"/>
              <a:t>Φ</a:t>
            </a:r>
            <a:r>
              <a:rPr lang="en-US"/>
              <a:t> = 360-120,84 = 239.16</a:t>
            </a:r>
            <a:r>
              <a:rPr lang="en-US" baseline="30000"/>
              <a:t>o</a:t>
            </a:r>
            <a:r>
              <a:rPr lang="en-US"/>
              <a:t> </a:t>
            </a:r>
          </a:p>
          <a:p>
            <a:pPr lvl="1"/>
            <a:r>
              <a:rPr lang="en-US"/>
              <a:t>fase : 4.71238898038469-136*w^2/(3600*w-w^3)</a:t>
            </a:r>
          </a:p>
          <a:p>
            <a:pPr lvl="1"/>
            <a:r>
              <a:rPr lang="en-US"/>
              <a:t>solve(239.16*%pi/180=fase,w) -&gt; w : 13.52</a:t>
            </a:r>
          </a:p>
          <a:p>
            <a:pPr lvl="1"/>
            <a:r>
              <a:rPr lang="en-US"/>
              <a:t>w : 13.52; s:%i*w; abs(gh(s)) </a:t>
            </a:r>
          </a:p>
          <a:p>
            <a:pPr lvl="2"/>
            <a:r>
              <a:rPr lang="en-US"/>
              <a:t>-&gt; Ganho = 0.0019053915767309 vezes ou </a:t>
            </a:r>
          </a:p>
          <a:p>
            <a:pPr lvl="2"/>
            <a:r>
              <a:rPr lang="en-US"/>
              <a:t>-&gt; Ganho = -54,4 db </a:t>
            </a:r>
          </a:p>
          <a:p>
            <a:pPr lvl="1"/>
            <a:r>
              <a:rPr lang="en-US"/>
              <a:t>O ganho necessário é de 524,82 ( solução exata!)</a:t>
            </a:r>
          </a:p>
          <a:p>
            <a:pPr lvl="1"/>
            <a:r>
              <a:rPr lang="en-US"/>
              <a:t>Veja a confirmação no próximo slide</a:t>
            </a:r>
          </a:p>
          <a:p>
            <a:pPr lvl="2"/>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i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ox(i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ox(i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ox(i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ox(i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ox(i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ox(in)">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ox(in)">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box(in)">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box(in)">
                                      <p:cBhvr>
                                        <p:cTn id="57" dur="5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animEffect transition="in" filter="box(in)">
                                      <p:cBhvr>
                                        <p:cTn id="6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Título 1"/>
          <p:cNvSpPr>
            <a:spLocks noGrp="1"/>
          </p:cNvSpPr>
          <p:nvPr>
            <p:ph type="title"/>
          </p:nvPr>
        </p:nvSpPr>
        <p:spPr/>
        <p:txBody>
          <a:bodyPr/>
          <a:lstStyle/>
          <a:p>
            <a:r>
              <a:rPr lang="en-US"/>
              <a:t>Calculando o ganho para os dois Ks (o obtido no gráfico e o obtido no maxima)</a:t>
            </a:r>
            <a:endParaRPr lang="pt-BR"/>
          </a:p>
        </p:txBody>
      </p:sp>
      <p:sp>
        <p:nvSpPr>
          <p:cNvPr id="3" name="Espaço Reservado para Conteúdo 2"/>
          <p:cNvSpPr>
            <a:spLocks noGrp="1"/>
          </p:cNvSpPr>
          <p:nvPr>
            <p:ph idx="1"/>
          </p:nvPr>
        </p:nvSpPr>
        <p:spPr/>
        <p:txBody>
          <a:bodyPr/>
          <a:lstStyle/>
          <a:p>
            <a:r>
              <a:rPr lang="en-US"/>
              <a:t>K: 583,9; s: %i*w; gh:100/(s+100)*1/(s+36)*1/s; abs(gh)</a:t>
            </a:r>
          </a:p>
          <a:p>
            <a:pPr lvl="1"/>
            <a:r>
              <a:rPr lang="en-US"/>
              <a:t>-&gt; 1.112948504246595 = 0,920db</a:t>
            </a:r>
          </a:p>
          <a:p>
            <a:pPr lvl="1"/>
            <a:endParaRPr lang="en-US"/>
          </a:p>
          <a:p>
            <a:r>
              <a:rPr lang="en-US"/>
              <a:t>K : 524,82; s: %i*w; gh:100/(s+100)*1/(s+36)*1/s; abs(gh)</a:t>
            </a:r>
          </a:p>
          <a:p>
            <a:pPr lvl="1"/>
            <a:r>
              <a:rPr lang="en-US"/>
              <a:t>-&gt; 1.000338472338925 = 0.003db </a:t>
            </a:r>
          </a:p>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Solução</a:t>
            </a:r>
            <a:r>
              <a:rPr lang="en-US" dirty="0"/>
              <a:t> </a:t>
            </a:r>
            <a:r>
              <a:rPr lang="en-US" dirty="0" err="1"/>
              <a:t>Algébrica</a:t>
            </a:r>
            <a:r>
              <a:rPr lang="en-US" dirty="0"/>
              <a:t> – 2o </a:t>
            </a:r>
            <a:r>
              <a:rPr lang="en-US" dirty="0" err="1"/>
              <a:t>método</a:t>
            </a:r>
            <a:r>
              <a:rPr lang="en-US" dirty="0"/>
              <a:t> ( </a:t>
            </a:r>
            <a:r>
              <a:rPr lang="en-US" dirty="0" err="1"/>
              <a:t>sem</a:t>
            </a:r>
            <a:r>
              <a:rPr lang="en-US" dirty="0"/>
              <a:t> </a:t>
            </a:r>
            <a:r>
              <a:rPr lang="en-US" dirty="0" err="1"/>
              <a:t>incógnita</a:t>
            </a:r>
            <a:r>
              <a:rPr lang="en-US" dirty="0"/>
              <a:t> </a:t>
            </a:r>
            <a:r>
              <a:rPr lang="en-US" dirty="0" err="1"/>
              <a:t>em</a:t>
            </a:r>
            <a:r>
              <a:rPr lang="en-US" dirty="0"/>
              <a:t> </a:t>
            </a:r>
            <a:r>
              <a:rPr lang="en-US" dirty="0" err="1"/>
              <a:t>funções</a:t>
            </a:r>
            <a:r>
              <a:rPr lang="en-US" dirty="0"/>
              <a:t> </a:t>
            </a:r>
            <a:r>
              <a:rPr lang="en-US" dirty="0" err="1"/>
              <a:t>trigon.inversas</a:t>
            </a:r>
            <a:r>
              <a:rPr lang="en-US" dirty="0"/>
              <a:t> )</a:t>
            </a:r>
            <a:endParaRPr lang="pt-BR" dirty="0"/>
          </a:p>
        </p:txBody>
      </p:sp>
      <p:sp>
        <p:nvSpPr>
          <p:cNvPr id="3" name="Espaço Reservado para Conteúdo 2"/>
          <p:cNvSpPr>
            <a:spLocks noGrp="1"/>
          </p:cNvSpPr>
          <p:nvPr>
            <p:ph idx="1"/>
          </p:nvPr>
        </p:nvSpPr>
        <p:spPr>
          <a:xfrm>
            <a:off x="23778" y="1196983"/>
            <a:ext cx="9824705" cy="5381625"/>
          </a:xfrm>
        </p:spPr>
        <p:txBody>
          <a:bodyPr/>
          <a:lstStyle/>
          <a:p>
            <a:r>
              <a:rPr lang="en-US" dirty="0"/>
              <a:t>UP : 0.095; </a:t>
            </a:r>
          </a:p>
          <a:p>
            <a:r>
              <a:rPr lang="en-US" dirty="0"/>
              <a:t>Com UP, </a:t>
            </a:r>
            <a:r>
              <a:rPr lang="en-US" dirty="0" err="1"/>
              <a:t>calculamos</a:t>
            </a:r>
            <a:r>
              <a:rPr lang="en-US" dirty="0"/>
              <a:t> zeta </a:t>
            </a:r>
            <a:r>
              <a:rPr lang="en-US" dirty="0" err="1"/>
              <a:t>através</a:t>
            </a:r>
            <a:r>
              <a:rPr lang="en-US" dirty="0"/>
              <a:t> da </a:t>
            </a:r>
            <a:r>
              <a:rPr lang="en-US" dirty="0" err="1"/>
              <a:t>fórmula</a:t>
            </a:r>
            <a:r>
              <a:rPr lang="en-US" dirty="0"/>
              <a:t> 	zeta= -log(UP)/</a:t>
            </a:r>
            <a:r>
              <a:rPr lang="en-US" dirty="0" err="1"/>
              <a:t>sqrt</a:t>
            </a:r>
            <a:r>
              <a:rPr lang="en-US" dirty="0"/>
              <a:t>(UP^2+%pi^2);</a:t>
            </a:r>
          </a:p>
          <a:p>
            <a:r>
              <a:rPr lang="en-US" dirty="0"/>
              <a:t>Com zeta, </a:t>
            </a:r>
            <a:r>
              <a:rPr lang="en-US" dirty="0" err="1"/>
              <a:t>calculamos</a:t>
            </a:r>
            <a:r>
              <a:rPr lang="en-US" dirty="0"/>
              <a:t> a </a:t>
            </a:r>
            <a:r>
              <a:rPr lang="en-US" dirty="0" err="1"/>
              <a:t>Margem</a:t>
            </a:r>
            <a:r>
              <a:rPr lang="en-US" dirty="0"/>
              <a:t> de </a:t>
            </a:r>
            <a:r>
              <a:rPr lang="en-US" dirty="0" err="1"/>
              <a:t>Fase</a:t>
            </a:r>
            <a:r>
              <a:rPr lang="en-US" dirty="0"/>
              <a:t> com 	 Mf :</a:t>
            </a:r>
            <a:r>
              <a:rPr lang="en-US" dirty="0" err="1"/>
              <a:t>atan</a:t>
            </a:r>
            <a:r>
              <a:rPr lang="en-US" dirty="0"/>
              <a:t>(2*zeta/</a:t>
            </a:r>
            <a:r>
              <a:rPr lang="en-US" dirty="0" err="1"/>
              <a:t>sqrt</a:t>
            </a:r>
            <a:r>
              <a:rPr lang="en-US" dirty="0"/>
              <a:t>(-2*zeta^2+sqrt(1+4*zeta^4))) </a:t>
            </a:r>
          </a:p>
          <a:p>
            <a:r>
              <a:rPr lang="en-US" dirty="0"/>
              <a:t>Com a </a:t>
            </a:r>
            <a:r>
              <a:rPr lang="en-US" dirty="0" err="1"/>
              <a:t>Margem</a:t>
            </a:r>
            <a:r>
              <a:rPr lang="en-US" dirty="0"/>
              <a:t> de </a:t>
            </a:r>
            <a:r>
              <a:rPr lang="en-US" dirty="0" err="1"/>
              <a:t>Fase</a:t>
            </a:r>
            <a:r>
              <a:rPr lang="en-US" dirty="0"/>
              <a:t>, </a:t>
            </a:r>
            <a:r>
              <a:rPr lang="en-US" dirty="0" err="1"/>
              <a:t>calculamos</a:t>
            </a:r>
            <a:r>
              <a:rPr lang="en-US" dirty="0"/>
              <a:t> o </a:t>
            </a:r>
            <a:r>
              <a:rPr lang="en-US" dirty="0" err="1"/>
              <a:t>ângulo</a:t>
            </a:r>
            <a:r>
              <a:rPr lang="en-US" dirty="0"/>
              <a:t> de G(s) </a:t>
            </a:r>
            <a:r>
              <a:rPr lang="en-US" dirty="0" err="1"/>
              <a:t>na</a:t>
            </a:r>
            <a:r>
              <a:rPr lang="en-US" dirty="0"/>
              <a:t> </a:t>
            </a:r>
            <a:r>
              <a:rPr lang="en-US" dirty="0" err="1"/>
              <a:t>margem</a:t>
            </a:r>
            <a:r>
              <a:rPr lang="en-US" dirty="0"/>
              <a:t> de </a:t>
            </a:r>
            <a:r>
              <a:rPr lang="en-US" dirty="0" err="1"/>
              <a:t>fase</a:t>
            </a:r>
            <a:r>
              <a:rPr lang="en-US" dirty="0"/>
              <a:t> </a:t>
            </a:r>
            <a:r>
              <a:rPr lang="en-US" dirty="0" err="1"/>
              <a:t>pela</a:t>
            </a:r>
            <a:r>
              <a:rPr lang="en-US" dirty="0"/>
              <a:t> </a:t>
            </a:r>
            <a:r>
              <a:rPr lang="en-US" dirty="0" err="1"/>
              <a:t>fórmula</a:t>
            </a:r>
            <a:r>
              <a:rPr lang="en-US" dirty="0"/>
              <a:t> :		</a:t>
            </a:r>
            <a:r>
              <a:rPr lang="en-US" dirty="0" err="1"/>
              <a:t>Arg_G</a:t>
            </a:r>
            <a:r>
              <a:rPr lang="en-US" dirty="0"/>
              <a:t>= 180-Mf;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Solução</a:t>
            </a:r>
            <a:r>
              <a:rPr lang="en-US" dirty="0"/>
              <a:t> </a:t>
            </a:r>
            <a:r>
              <a:rPr lang="en-US" dirty="0" err="1"/>
              <a:t>Algébrica</a:t>
            </a:r>
            <a:r>
              <a:rPr lang="en-US" dirty="0"/>
              <a:t> – 2o </a:t>
            </a:r>
            <a:r>
              <a:rPr lang="en-US" dirty="0" err="1"/>
              <a:t>método</a:t>
            </a:r>
            <a:r>
              <a:rPr lang="en-US" dirty="0"/>
              <a:t> ( </a:t>
            </a:r>
            <a:r>
              <a:rPr lang="en-US" dirty="0" err="1"/>
              <a:t>sem</a:t>
            </a:r>
            <a:r>
              <a:rPr lang="en-US" dirty="0"/>
              <a:t> </a:t>
            </a:r>
            <a:r>
              <a:rPr lang="en-US" dirty="0" err="1"/>
              <a:t>incógnita</a:t>
            </a:r>
            <a:r>
              <a:rPr lang="en-US" dirty="0"/>
              <a:t> </a:t>
            </a:r>
            <a:r>
              <a:rPr lang="en-US" dirty="0" err="1"/>
              <a:t>em</a:t>
            </a:r>
            <a:r>
              <a:rPr lang="en-US" dirty="0"/>
              <a:t> </a:t>
            </a:r>
            <a:r>
              <a:rPr lang="en-US" dirty="0" err="1"/>
              <a:t>funções</a:t>
            </a:r>
            <a:r>
              <a:rPr lang="en-US" dirty="0"/>
              <a:t> </a:t>
            </a:r>
            <a:r>
              <a:rPr lang="en-US" dirty="0" err="1"/>
              <a:t>trigon.inversas</a:t>
            </a:r>
            <a:r>
              <a:rPr lang="en-US" dirty="0"/>
              <a:t> )</a:t>
            </a:r>
            <a:endParaRPr lang="pt-BR" dirty="0"/>
          </a:p>
        </p:txBody>
      </p:sp>
      <p:sp>
        <p:nvSpPr>
          <p:cNvPr id="3" name="Espaço Reservado para Conteúdo 2"/>
          <p:cNvSpPr>
            <a:spLocks noGrp="1"/>
          </p:cNvSpPr>
          <p:nvPr>
            <p:ph idx="1"/>
          </p:nvPr>
        </p:nvSpPr>
        <p:spPr>
          <a:xfrm>
            <a:off x="81295" y="1196983"/>
            <a:ext cx="9729489" cy="5381625"/>
          </a:xfrm>
        </p:spPr>
        <p:txBody>
          <a:bodyPr/>
          <a:lstStyle/>
          <a:p>
            <a:r>
              <a:rPr lang="en-US" dirty="0" err="1"/>
              <a:t>Sabemos</a:t>
            </a:r>
            <a:r>
              <a:rPr lang="en-US" dirty="0"/>
              <a:t> </a:t>
            </a:r>
            <a:r>
              <a:rPr lang="en-US" dirty="0" err="1"/>
              <a:t>quanto</a:t>
            </a:r>
            <a:r>
              <a:rPr lang="en-US" dirty="0"/>
              <a:t> </a:t>
            </a:r>
            <a:r>
              <a:rPr lang="en-US" dirty="0" err="1"/>
              <a:t>deverá</a:t>
            </a:r>
            <a:r>
              <a:rPr lang="en-US" dirty="0"/>
              <a:t> ser o </a:t>
            </a:r>
            <a:r>
              <a:rPr lang="en-US" dirty="0" err="1"/>
              <a:t>argumento</a:t>
            </a:r>
            <a:r>
              <a:rPr lang="en-US" dirty="0"/>
              <a:t> de G(%</a:t>
            </a:r>
            <a:r>
              <a:rPr lang="en-US" dirty="0" err="1"/>
              <a:t>i</a:t>
            </a:r>
            <a:r>
              <a:rPr lang="en-US" dirty="0"/>
              <a:t>*w) (</a:t>
            </a:r>
            <a:r>
              <a:rPr lang="en-US" dirty="0" err="1"/>
              <a:t>Arg_G</a:t>
            </a:r>
            <a:r>
              <a:rPr lang="en-US" dirty="0"/>
              <a:t>) </a:t>
            </a:r>
            <a:r>
              <a:rPr lang="en-US" dirty="0" err="1"/>
              <a:t>na</a:t>
            </a:r>
            <a:r>
              <a:rPr lang="en-US" dirty="0"/>
              <a:t> </a:t>
            </a:r>
            <a:r>
              <a:rPr lang="en-US" dirty="0" err="1"/>
              <a:t>frequência</a:t>
            </a:r>
            <a:r>
              <a:rPr lang="en-US" dirty="0"/>
              <a:t> da </a:t>
            </a:r>
            <a:r>
              <a:rPr lang="en-US" dirty="0" err="1"/>
              <a:t>margem</a:t>
            </a:r>
            <a:r>
              <a:rPr lang="en-US" dirty="0"/>
              <a:t> de </a:t>
            </a:r>
            <a:r>
              <a:rPr lang="en-US" dirty="0" err="1"/>
              <a:t>fase</a:t>
            </a:r>
            <a:r>
              <a:rPr lang="en-US" dirty="0"/>
              <a:t>.</a:t>
            </a:r>
          </a:p>
          <a:p>
            <a:r>
              <a:rPr lang="en-US" dirty="0" err="1"/>
              <a:t>Calculamos</a:t>
            </a:r>
            <a:r>
              <a:rPr lang="en-US" dirty="0"/>
              <a:t> G(s):=100/(s*(s+36)*(s+100));</a:t>
            </a:r>
          </a:p>
          <a:p>
            <a:r>
              <a:rPr lang="en-US" dirty="0" err="1"/>
              <a:t>Denominanos</a:t>
            </a:r>
            <a:r>
              <a:rPr lang="en-US" dirty="0"/>
              <a:t> a </a:t>
            </a:r>
            <a:r>
              <a:rPr lang="en-US" dirty="0" err="1"/>
              <a:t>frequência</a:t>
            </a:r>
            <a:r>
              <a:rPr lang="en-US" dirty="0"/>
              <a:t> da </a:t>
            </a:r>
            <a:r>
              <a:rPr lang="en-US" dirty="0" err="1"/>
              <a:t>margem</a:t>
            </a:r>
            <a:r>
              <a:rPr lang="en-US" dirty="0"/>
              <a:t> de </a:t>
            </a:r>
            <a:r>
              <a:rPr lang="en-US" dirty="0" err="1"/>
              <a:t>fase</a:t>
            </a:r>
            <a:r>
              <a:rPr lang="en-US" dirty="0"/>
              <a:t> </a:t>
            </a:r>
            <a:r>
              <a:rPr lang="en-US" i="1" dirty="0" err="1"/>
              <a:t>wf</a:t>
            </a:r>
            <a:r>
              <a:rPr lang="en-US" dirty="0"/>
              <a:t> e </a:t>
            </a:r>
            <a:r>
              <a:rPr lang="en-US" dirty="0" err="1"/>
              <a:t>fazemos</a:t>
            </a:r>
            <a:r>
              <a:rPr lang="en-US" dirty="0"/>
              <a:t> </a:t>
            </a:r>
            <a:r>
              <a:rPr lang="en-US" dirty="0" err="1"/>
              <a:t>Gwf:G</a:t>
            </a:r>
            <a:r>
              <a:rPr lang="en-US" dirty="0"/>
              <a:t>(%</a:t>
            </a:r>
            <a:r>
              <a:rPr lang="en-US" dirty="0" err="1"/>
              <a:t>i</a:t>
            </a:r>
            <a:r>
              <a:rPr lang="en-US" dirty="0"/>
              <a:t>*</a:t>
            </a:r>
            <a:r>
              <a:rPr lang="en-US" dirty="0" err="1"/>
              <a:t>wf</a:t>
            </a:r>
            <a:r>
              <a:rPr lang="en-US" dirty="0"/>
              <a:t>); </a:t>
            </a:r>
          </a:p>
          <a:p>
            <a:r>
              <a:rPr lang="en-US" dirty="0" err="1"/>
              <a:t>Fazemos</a:t>
            </a:r>
            <a:r>
              <a:rPr lang="en-US" dirty="0"/>
              <a:t> -&gt;</a:t>
            </a:r>
            <a:r>
              <a:rPr lang="en-US" dirty="0" err="1"/>
              <a:t>numer:true</a:t>
            </a:r>
            <a:r>
              <a:rPr lang="en-US" dirty="0"/>
              <a:t>; (</a:t>
            </a:r>
            <a:r>
              <a:rPr lang="en-US" dirty="0" err="1"/>
              <a:t>para</a:t>
            </a:r>
            <a:r>
              <a:rPr lang="en-US" dirty="0"/>
              <a:t> </a:t>
            </a:r>
            <a:r>
              <a:rPr lang="en-US" dirty="0" err="1"/>
              <a:t>obter</a:t>
            </a:r>
            <a:r>
              <a:rPr lang="en-US" dirty="0"/>
              <a:t> um </a:t>
            </a:r>
            <a:r>
              <a:rPr lang="en-US" dirty="0" err="1"/>
              <a:t>resultado</a:t>
            </a:r>
            <a:r>
              <a:rPr lang="en-US" dirty="0"/>
              <a:t> </a:t>
            </a:r>
            <a:r>
              <a:rPr lang="en-US" dirty="0" err="1"/>
              <a:t>numérico</a:t>
            </a:r>
            <a:r>
              <a:rPr lang="en-US" dirty="0"/>
              <a:t> ) e </a:t>
            </a:r>
            <a:r>
              <a:rPr lang="en-US" dirty="0" err="1"/>
              <a:t>em</a:t>
            </a:r>
            <a:r>
              <a:rPr lang="en-US" dirty="0"/>
              <a:t> </a:t>
            </a:r>
            <a:r>
              <a:rPr lang="en-US" dirty="0" err="1"/>
              <a:t>seguida</a:t>
            </a:r>
            <a:r>
              <a:rPr lang="en-US" dirty="0"/>
              <a:t> </a:t>
            </a:r>
            <a:r>
              <a:rPr lang="en-US" dirty="0" err="1"/>
              <a:t>calculamos</a:t>
            </a:r>
            <a:r>
              <a:rPr lang="en-US" dirty="0"/>
              <a:t> e </a:t>
            </a:r>
            <a:r>
              <a:rPr lang="en-US" dirty="0" err="1"/>
              <a:t>simplificamos</a:t>
            </a:r>
            <a:r>
              <a:rPr lang="en-US" dirty="0"/>
              <a:t> a </a:t>
            </a:r>
            <a:r>
              <a:rPr lang="en-US" dirty="0" err="1"/>
              <a:t>expressão</a:t>
            </a:r>
            <a:r>
              <a:rPr lang="en-US" dirty="0"/>
              <a:t> do arg.de </a:t>
            </a:r>
            <a:r>
              <a:rPr lang="en-US" dirty="0" err="1"/>
              <a:t>Gwf</a:t>
            </a:r>
            <a:r>
              <a:rPr lang="en-US" dirty="0"/>
              <a:t> </a:t>
            </a:r>
            <a:r>
              <a:rPr lang="en-US" dirty="0" err="1"/>
              <a:t>fazendo</a:t>
            </a:r>
            <a:r>
              <a:rPr lang="en-US" dirty="0"/>
              <a:t> : </a:t>
            </a:r>
            <a:r>
              <a:rPr lang="en-US" dirty="0" err="1"/>
              <a:t>ratsimp</a:t>
            </a:r>
            <a:r>
              <a:rPr lang="en-US" dirty="0"/>
              <a:t>(</a:t>
            </a:r>
            <a:r>
              <a:rPr lang="en-US" dirty="0" err="1"/>
              <a:t>imagpart</a:t>
            </a:r>
            <a:r>
              <a:rPr lang="en-US" dirty="0"/>
              <a:t>(</a:t>
            </a:r>
            <a:r>
              <a:rPr lang="en-US" dirty="0" err="1"/>
              <a:t>Gwf</a:t>
            </a:r>
            <a:r>
              <a:rPr lang="en-US" dirty="0"/>
              <a:t>)/</a:t>
            </a:r>
            <a:r>
              <a:rPr lang="en-US" dirty="0" err="1"/>
              <a:t>realpart</a:t>
            </a:r>
            <a:r>
              <a:rPr lang="en-US" dirty="0"/>
              <a:t>(</a:t>
            </a:r>
            <a:r>
              <a:rPr lang="en-US" dirty="0" err="1"/>
              <a:t>Gwf</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Solução</a:t>
            </a:r>
            <a:r>
              <a:rPr lang="en-US" dirty="0"/>
              <a:t> </a:t>
            </a:r>
            <a:r>
              <a:rPr lang="en-US" dirty="0" err="1"/>
              <a:t>Algébrica</a:t>
            </a:r>
            <a:r>
              <a:rPr lang="en-US" dirty="0"/>
              <a:t> – 2o </a:t>
            </a:r>
            <a:r>
              <a:rPr lang="en-US" dirty="0" err="1"/>
              <a:t>método</a:t>
            </a:r>
            <a:r>
              <a:rPr lang="en-US" dirty="0"/>
              <a:t> ( </a:t>
            </a:r>
            <a:r>
              <a:rPr lang="en-US" dirty="0" err="1"/>
              <a:t>sem</a:t>
            </a:r>
            <a:r>
              <a:rPr lang="en-US" dirty="0"/>
              <a:t> </a:t>
            </a:r>
            <a:r>
              <a:rPr lang="en-US" dirty="0" err="1"/>
              <a:t>incógnita</a:t>
            </a:r>
            <a:r>
              <a:rPr lang="en-US" dirty="0"/>
              <a:t> </a:t>
            </a:r>
            <a:r>
              <a:rPr lang="en-US" dirty="0" err="1"/>
              <a:t>em</a:t>
            </a:r>
            <a:r>
              <a:rPr lang="en-US" dirty="0"/>
              <a:t> </a:t>
            </a:r>
            <a:r>
              <a:rPr lang="en-US" dirty="0" err="1"/>
              <a:t>funções</a:t>
            </a:r>
            <a:r>
              <a:rPr lang="en-US" dirty="0"/>
              <a:t> </a:t>
            </a:r>
            <a:r>
              <a:rPr lang="en-US" dirty="0" err="1"/>
              <a:t>trigon.inversas</a:t>
            </a:r>
            <a:r>
              <a:rPr lang="en-US" dirty="0"/>
              <a:t> )</a:t>
            </a:r>
            <a:endParaRPr lang="pt-BR" dirty="0"/>
          </a:p>
        </p:txBody>
      </p:sp>
      <p:sp>
        <p:nvSpPr>
          <p:cNvPr id="3" name="Espaço Reservado para Conteúdo 2"/>
          <p:cNvSpPr>
            <a:spLocks noGrp="1"/>
          </p:cNvSpPr>
          <p:nvPr>
            <p:ph idx="1"/>
          </p:nvPr>
        </p:nvSpPr>
        <p:spPr>
          <a:xfrm>
            <a:off x="81295" y="1196983"/>
            <a:ext cx="9729489" cy="5381625"/>
          </a:xfrm>
        </p:spPr>
        <p:txBody>
          <a:bodyPr/>
          <a:lstStyle/>
          <a:p>
            <a:r>
              <a:rPr lang="en-US" dirty="0" err="1"/>
              <a:t>ratsimp</a:t>
            </a:r>
            <a:r>
              <a:rPr lang="en-US" dirty="0"/>
              <a:t>(</a:t>
            </a:r>
            <a:r>
              <a:rPr lang="en-US" dirty="0" err="1"/>
              <a:t>imagpart</a:t>
            </a:r>
            <a:r>
              <a:rPr lang="en-US" dirty="0"/>
              <a:t>(</a:t>
            </a:r>
            <a:r>
              <a:rPr lang="en-US" dirty="0" err="1"/>
              <a:t>Gwf</a:t>
            </a:r>
            <a:r>
              <a:rPr lang="en-US" dirty="0"/>
              <a:t>)/</a:t>
            </a:r>
            <a:r>
              <a:rPr lang="en-US" dirty="0" err="1"/>
              <a:t>realpart</a:t>
            </a:r>
            <a:r>
              <a:rPr lang="en-US" dirty="0"/>
              <a:t>(</a:t>
            </a:r>
            <a:r>
              <a:rPr lang="en-US" dirty="0" err="1"/>
              <a:t>Gwf</a:t>
            </a:r>
            <a:r>
              <a:rPr lang="en-US" dirty="0"/>
              <a:t>));</a:t>
            </a:r>
          </a:p>
          <a:p>
            <a:r>
              <a:rPr lang="en-US" dirty="0" err="1"/>
              <a:t>Igualamos</a:t>
            </a:r>
            <a:r>
              <a:rPr lang="en-US" dirty="0"/>
              <a:t> a </a:t>
            </a:r>
            <a:r>
              <a:rPr lang="en-US" dirty="0" err="1"/>
              <a:t>expressão</a:t>
            </a:r>
            <a:r>
              <a:rPr lang="en-US" dirty="0"/>
              <a:t> </a:t>
            </a:r>
            <a:r>
              <a:rPr lang="en-US" dirty="0" err="1"/>
              <a:t>acima</a:t>
            </a:r>
            <a:r>
              <a:rPr lang="en-US" dirty="0"/>
              <a:t> </a:t>
            </a:r>
            <a:r>
              <a:rPr lang="en-US" dirty="0" err="1"/>
              <a:t>ao</a:t>
            </a:r>
            <a:r>
              <a:rPr lang="en-US" dirty="0"/>
              <a:t> </a:t>
            </a:r>
            <a:r>
              <a:rPr lang="en-US" dirty="0" err="1"/>
              <a:t>Argumento</a:t>
            </a:r>
            <a:r>
              <a:rPr lang="en-US" dirty="0"/>
              <a:t> da </a:t>
            </a:r>
            <a:r>
              <a:rPr lang="en-US" dirty="0" err="1"/>
              <a:t>Margem</a:t>
            </a:r>
            <a:r>
              <a:rPr lang="en-US" dirty="0"/>
              <a:t> de </a:t>
            </a:r>
            <a:r>
              <a:rPr lang="en-US" dirty="0" err="1"/>
              <a:t>Fase</a:t>
            </a:r>
            <a:r>
              <a:rPr lang="en-US" dirty="0"/>
              <a:t> </a:t>
            </a:r>
            <a:r>
              <a:rPr lang="en-US" dirty="0" err="1"/>
              <a:t>desejado</a:t>
            </a:r>
            <a:r>
              <a:rPr lang="en-US" dirty="0"/>
              <a:t> e </a:t>
            </a:r>
            <a:r>
              <a:rPr lang="en-US" dirty="0" err="1"/>
              <a:t>resolvemos</a:t>
            </a:r>
            <a:r>
              <a:rPr lang="en-US" dirty="0"/>
              <a:t> </a:t>
            </a:r>
            <a:r>
              <a:rPr lang="en-US" dirty="0" err="1"/>
              <a:t>para</a:t>
            </a:r>
            <a:r>
              <a:rPr lang="en-US" dirty="0"/>
              <a:t> </a:t>
            </a:r>
            <a:r>
              <a:rPr lang="en-US" dirty="0" err="1"/>
              <a:t>wf</a:t>
            </a:r>
            <a:r>
              <a:rPr lang="en-US" dirty="0"/>
              <a:t> </a:t>
            </a:r>
            <a:r>
              <a:rPr lang="en-US" dirty="0" err="1"/>
              <a:t>fazendo</a:t>
            </a:r>
            <a:r>
              <a:rPr lang="en-US" dirty="0"/>
              <a:t> : solve(%=</a:t>
            </a:r>
            <a:r>
              <a:rPr lang="en-US" dirty="0" err="1"/>
              <a:t>Arg_G,wf</a:t>
            </a:r>
            <a:r>
              <a:rPr lang="en-US" dirty="0"/>
              <a:t>); </a:t>
            </a:r>
          </a:p>
          <a:p>
            <a:r>
              <a:rPr lang="en-US" dirty="0" err="1"/>
              <a:t>Obtemos</a:t>
            </a:r>
            <a:r>
              <a:rPr lang="en-US" dirty="0"/>
              <a:t> -&gt; </a:t>
            </a:r>
            <a:r>
              <a:rPr lang="en-US" dirty="0" err="1"/>
              <a:t>wf</a:t>
            </a:r>
            <a:r>
              <a:rPr lang="en-US" dirty="0"/>
              <a:t>=14,83;</a:t>
            </a:r>
          </a:p>
          <a:p>
            <a:r>
              <a:rPr lang="en-US" dirty="0" err="1"/>
              <a:t>Calculamos</a:t>
            </a:r>
            <a:r>
              <a:rPr lang="en-US" dirty="0"/>
              <a:t> o </a:t>
            </a:r>
            <a:r>
              <a:rPr lang="en-US" dirty="0" err="1"/>
              <a:t>módulo</a:t>
            </a:r>
            <a:r>
              <a:rPr lang="en-US" dirty="0"/>
              <a:t> de G(s) </a:t>
            </a:r>
            <a:r>
              <a:rPr lang="en-US" dirty="0" err="1"/>
              <a:t>na</a:t>
            </a:r>
            <a:r>
              <a:rPr lang="en-US" dirty="0"/>
              <a:t> </a:t>
            </a:r>
            <a:r>
              <a:rPr lang="en-US" dirty="0" err="1"/>
              <a:t>frequência</a:t>
            </a:r>
            <a:r>
              <a:rPr lang="en-US" dirty="0"/>
              <a:t> da </a:t>
            </a:r>
            <a:r>
              <a:rPr lang="en-US" dirty="0" err="1"/>
              <a:t>margem</a:t>
            </a:r>
            <a:r>
              <a:rPr lang="en-US" dirty="0"/>
              <a:t> de </a:t>
            </a:r>
            <a:r>
              <a:rPr lang="en-US" dirty="0" err="1"/>
              <a:t>fase</a:t>
            </a:r>
            <a:r>
              <a:rPr lang="en-US" dirty="0"/>
              <a:t>, </a:t>
            </a:r>
            <a:r>
              <a:rPr lang="en-US" dirty="0" err="1"/>
              <a:t>fazendo</a:t>
            </a:r>
            <a:r>
              <a:rPr lang="en-US" dirty="0"/>
              <a:t> : abs(G(%</a:t>
            </a:r>
            <a:r>
              <a:rPr lang="en-US" dirty="0" err="1"/>
              <a:t>i</a:t>
            </a:r>
            <a:r>
              <a:rPr lang="en-US" dirty="0"/>
              <a:t>*</a:t>
            </a:r>
            <a:r>
              <a:rPr lang="en-US" dirty="0" err="1"/>
              <a:t>wf</a:t>
            </a:r>
            <a:r>
              <a:rPr lang="en-US" dirty="0"/>
              <a:t>)); </a:t>
            </a:r>
            <a:r>
              <a:rPr lang="en-US" dirty="0" err="1"/>
              <a:t>Obtemos</a:t>
            </a:r>
            <a:r>
              <a:rPr lang="en-US" dirty="0"/>
              <a:t> -&gt; 0,001712</a:t>
            </a:r>
          </a:p>
          <a:p>
            <a:r>
              <a:rPr lang="en-US" dirty="0"/>
              <a:t>Logo o </a:t>
            </a:r>
            <a:r>
              <a:rPr lang="en-US" dirty="0" err="1"/>
              <a:t>ganho</a:t>
            </a:r>
            <a:r>
              <a:rPr lang="en-US" dirty="0"/>
              <a:t> </a:t>
            </a:r>
            <a:r>
              <a:rPr lang="en-US" dirty="0" err="1"/>
              <a:t>deverá</a:t>
            </a:r>
            <a:r>
              <a:rPr lang="en-US" dirty="0"/>
              <a:t> ser 1/0,001712 = 584 </a:t>
            </a:r>
            <a:r>
              <a:rPr lang="en-US" dirty="0" err="1"/>
              <a:t>vezes</a:t>
            </a:r>
            <a:r>
              <a:rPr lang="en-US" dirty="0"/>
              <a:t> </a:t>
            </a:r>
            <a:r>
              <a:rPr lang="en-US" dirty="0" err="1"/>
              <a:t>ou</a:t>
            </a:r>
            <a:r>
              <a:rPr lang="en-US" dirty="0"/>
              <a:t> </a:t>
            </a:r>
            <a:r>
              <a:rPr lang="en-US" dirty="0" err="1"/>
              <a:t>em</a:t>
            </a:r>
            <a:r>
              <a:rPr lang="en-US" dirty="0"/>
              <a:t> db : 55,3 db  </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Solução</a:t>
            </a:r>
            <a:r>
              <a:rPr lang="en-US" dirty="0"/>
              <a:t> com </a:t>
            </a:r>
            <a:r>
              <a:rPr lang="en-US" dirty="0" err="1"/>
              <a:t>os</a:t>
            </a:r>
            <a:r>
              <a:rPr lang="en-US" dirty="0"/>
              <a:t> </a:t>
            </a:r>
            <a:r>
              <a:rPr lang="en-US" dirty="0" err="1"/>
              <a:t>diagramas</a:t>
            </a:r>
            <a:r>
              <a:rPr lang="en-US" dirty="0"/>
              <a:t> ( </a:t>
            </a:r>
            <a:r>
              <a:rPr lang="en-US" dirty="0" err="1"/>
              <a:t>sem</a:t>
            </a:r>
            <a:r>
              <a:rPr lang="en-US" dirty="0"/>
              <a:t> </a:t>
            </a:r>
            <a:r>
              <a:rPr lang="en-US" dirty="0" err="1"/>
              <a:t>resolução</a:t>
            </a:r>
            <a:r>
              <a:rPr lang="en-US" dirty="0"/>
              <a:t> de </a:t>
            </a:r>
            <a:r>
              <a:rPr lang="en-US" dirty="0" err="1"/>
              <a:t>equações</a:t>
            </a:r>
            <a:r>
              <a:rPr lang="en-US" dirty="0"/>
              <a:t> )</a:t>
            </a:r>
            <a:endParaRPr lang="pt-BR" dirty="0"/>
          </a:p>
        </p:txBody>
      </p:sp>
      <p:sp>
        <p:nvSpPr>
          <p:cNvPr id="4" name="Espaço Reservado para Conteúdo 2"/>
          <p:cNvSpPr>
            <a:spLocks noGrp="1"/>
          </p:cNvSpPr>
          <p:nvPr>
            <p:ph idx="1"/>
          </p:nvPr>
        </p:nvSpPr>
        <p:spPr/>
        <p:txBody>
          <a:bodyPr/>
          <a:lstStyle/>
          <a:p>
            <a:r>
              <a:rPr lang="en-US" dirty="0"/>
              <a:t>UP : 0.095; </a:t>
            </a:r>
          </a:p>
          <a:p>
            <a:r>
              <a:rPr lang="en-US" dirty="0"/>
              <a:t>Dai, zeta= -log(UP)/</a:t>
            </a:r>
            <a:r>
              <a:rPr lang="en-US" dirty="0" err="1"/>
              <a:t>sqrt</a:t>
            </a:r>
            <a:r>
              <a:rPr lang="en-US" dirty="0"/>
              <a:t>(UP^2+%pi^2);</a:t>
            </a:r>
          </a:p>
          <a:p>
            <a:r>
              <a:rPr lang="en-US" dirty="0"/>
              <a:t>zeta = 0.60</a:t>
            </a:r>
          </a:p>
          <a:p>
            <a:pPr lvl="1"/>
            <a:r>
              <a:rPr lang="en-US" dirty="0"/>
              <a:t>O </a:t>
            </a:r>
            <a:r>
              <a:rPr lang="en-US" dirty="0" err="1"/>
              <a:t>nos</a:t>
            </a:r>
            <a:r>
              <a:rPr lang="en-US" dirty="0"/>
              <a:t> </a:t>
            </a:r>
            <a:r>
              <a:rPr lang="en-US" dirty="0" err="1"/>
              <a:t>dá</a:t>
            </a:r>
            <a:r>
              <a:rPr lang="en-US" dirty="0"/>
              <a:t>, </a:t>
            </a:r>
            <a:r>
              <a:rPr lang="en-US" sz="1800" dirty="0"/>
              <a:t>Mf =</a:t>
            </a:r>
            <a:r>
              <a:rPr lang="en-US" sz="1800" dirty="0" err="1"/>
              <a:t>atan</a:t>
            </a:r>
            <a:r>
              <a:rPr lang="en-US" sz="1800" dirty="0"/>
              <a:t>(2*zeta/</a:t>
            </a:r>
            <a:r>
              <a:rPr lang="en-US" sz="1800" dirty="0" err="1"/>
              <a:t>sqrt</a:t>
            </a:r>
            <a:r>
              <a:rPr lang="en-US" sz="1800" dirty="0"/>
              <a:t>(-2*zeta^2+sqrt(1+4*zeta^4)))</a:t>
            </a:r>
            <a:r>
              <a:rPr lang="en-US" sz="1600" dirty="0"/>
              <a:t> </a:t>
            </a:r>
          </a:p>
          <a:p>
            <a:r>
              <a:rPr lang="en-US" dirty="0"/>
              <a:t>Mf = 59,16</a:t>
            </a:r>
            <a:r>
              <a:rPr lang="en-US" baseline="30000" dirty="0"/>
              <a:t>o</a:t>
            </a:r>
          </a:p>
          <a:p>
            <a:r>
              <a:rPr lang="en-US" dirty="0"/>
              <a:t>Com a </a:t>
            </a:r>
            <a:r>
              <a:rPr lang="en-US" dirty="0" err="1"/>
              <a:t>Margem</a:t>
            </a:r>
            <a:r>
              <a:rPr lang="en-US" dirty="0"/>
              <a:t> de </a:t>
            </a:r>
            <a:r>
              <a:rPr lang="en-US" dirty="0" err="1"/>
              <a:t>Fase</a:t>
            </a:r>
            <a:r>
              <a:rPr lang="en-US" dirty="0"/>
              <a:t>, </a:t>
            </a:r>
            <a:r>
              <a:rPr lang="en-US" dirty="0" err="1"/>
              <a:t>calculamos</a:t>
            </a:r>
            <a:r>
              <a:rPr lang="en-US" dirty="0"/>
              <a:t> o </a:t>
            </a:r>
            <a:r>
              <a:rPr lang="en-US" dirty="0" err="1"/>
              <a:t>ângulo</a:t>
            </a:r>
            <a:r>
              <a:rPr lang="en-US" dirty="0"/>
              <a:t> de G(s) </a:t>
            </a:r>
            <a:r>
              <a:rPr lang="en-US" dirty="0" err="1"/>
              <a:t>na</a:t>
            </a:r>
            <a:r>
              <a:rPr lang="en-US" dirty="0"/>
              <a:t> </a:t>
            </a:r>
            <a:r>
              <a:rPr lang="en-US" dirty="0" err="1"/>
              <a:t>margem</a:t>
            </a:r>
            <a:r>
              <a:rPr lang="en-US" dirty="0"/>
              <a:t> de </a:t>
            </a:r>
            <a:r>
              <a:rPr lang="en-US" dirty="0" err="1"/>
              <a:t>fase</a:t>
            </a:r>
            <a:r>
              <a:rPr lang="en-US" dirty="0"/>
              <a:t> </a:t>
            </a:r>
            <a:r>
              <a:rPr lang="en-US" dirty="0" err="1"/>
              <a:t>pela</a:t>
            </a:r>
            <a:r>
              <a:rPr lang="en-US" dirty="0"/>
              <a:t> </a:t>
            </a:r>
            <a:r>
              <a:rPr lang="en-US" dirty="0" err="1"/>
              <a:t>fórmula</a:t>
            </a:r>
            <a:r>
              <a:rPr lang="en-US" dirty="0"/>
              <a:t> :	</a:t>
            </a:r>
            <a:r>
              <a:rPr lang="en-US" dirty="0" err="1"/>
              <a:t>Arg_G</a:t>
            </a:r>
            <a:r>
              <a:rPr lang="en-US" dirty="0"/>
              <a:t> = 180-Mf = 120,84</a:t>
            </a:r>
            <a:r>
              <a:rPr lang="en-US" baseline="30000" dirty="0"/>
              <a:t>o</a:t>
            </a:r>
            <a:r>
              <a:rPr lang="en-US" dirty="0"/>
              <a:t>;</a:t>
            </a:r>
          </a:p>
          <a:p>
            <a:r>
              <a:rPr lang="en-US" dirty="0" err="1"/>
              <a:t>Vamos</a:t>
            </a:r>
            <a:r>
              <a:rPr lang="en-US" dirty="0"/>
              <a:t> </a:t>
            </a:r>
            <a:r>
              <a:rPr lang="en-US" dirty="0" err="1"/>
              <a:t>ao</a:t>
            </a:r>
            <a:r>
              <a:rPr lang="en-US" dirty="0"/>
              <a:t> </a:t>
            </a:r>
            <a:r>
              <a:rPr lang="en-US" dirty="0" err="1"/>
              <a:t>diagrama</a:t>
            </a:r>
            <a:r>
              <a:rPr lang="en-US" dirty="0"/>
              <a:t> de bode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p:cTn id="21"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4">
                                            <p:txEl>
                                              <p:pRg st="2" end="2"/>
                                            </p:txEl>
                                          </p:spTgt>
                                        </p:tgtEl>
                                      </p:cBhvr>
                                    </p:animEffect>
                                  </p:childTnLst>
                                </p:cTn>
                              </p:par>
                              <p:par>
                                <p:cTn id="24" presetID="53" presetClass="entr" presetSubtype="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p:cTn id="26"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 calcmode="lin" valueType="num">
                                      <p:cBhvr>
                                        <p:cTn id="33"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0" fill="hold" grpId="0"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 calcmode="lin" valueType="num">
                                      <p:cBhvr>
                                        <p:cTn id="40"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42" dur="500"/>
                                        <p:tgtEl>
                                          <p:spTgt spid="4">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 calcmode="lin" valueType="num">
                                      <p:cBhvr>
                                        <p:cTn id="47"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4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Solução</a:t>
            </a:r>
            <a:r>
              <a:rPr lang="en-US" dirty="0"/>
              <a:t> com </a:t>
            </a:r>
            <a:r>
              <a:rPr lang="en-US" dirty="0" err="1"/>
              <a:t>os</a:t>
            </a:r>
            <a:r>
              <a:rPr lang="en-US" dirty="0"/>
              <a:t> </a:t>
            </a:r>
            <a:r>
              <a:rPr lang="en-US" dirty="0" err="1"/>
              <a:t>diagramas</a:t>
            </a:r>
            <a:r>
              <a:rPr lang="en-US" dirty="0"/>
              <a:t> ( </a:t>
            </a:r>
            <a:r>
              <a:rPr lang="en-US" dirty="0" err="1"/>
              <a:t>sem</a:t>
            </a:r>
            <a:r>
              <a:rPr lang="en-US" dirty="0"/>
              <a:t> </a:t>
            </a:r>
            <a:r>
              <a:rPr lang="en-US" dirty="0" err="1"/>
              <a:t>resolução</a:t>
            </a:r>
            <a:r>
              <a:rPr lang="en-US" dirty="0"/>
              <a:t> de </a:t>
            </a:r>
            <a:r>
              <a:rPr lang="en-US" dirty="0" err="1"/>
              <a:t>equações</a:t>
            </a:r>
            <a:r>
              <a:rPr lang="en-US" dirty="0"/>
              <a:t> )</a:t>
            </a:r>
            <a:endParaRPr lang="pt-BR" dirty="0"/>
          </a:p>
        </p:txBody>
      </p:sp>
      <p:sp>
        <p:nvSpPr>
          <p:cNvPr id="4" name="Espaço Reservado para Conteúdo 2"/>
          <p:cNvSpPr>
            <a:spLocks noGrp="1"/>
          </p:cNvSpPr>
          <p:nvPr>
            <p:ph idx="1"/>
          </p:nvPr>
        </p:nvSpPr>
        <p:spPr>
          <a:xfrm>
            <a:off x="294085" y="857232"/>
            <a:ext cx="9340188" cy="5381625"/>
          </a:xfrm>
        </p:spPr>
        <p:txBody>
          <a:bodyPr/>
          <a:lstStyle/>
          <a:p>
            <a:r>
              <a:rPr lang="en-US" dirty="0"/>
              <a:t>Para </a:t>
            </a:r>
            <a:r>
              <a:rPr lang="en-US" dirty="0" err="1"/>
              <a:t>traçar</a:t>
            </a:r>
            <a:r>
              <a:rPr lang="en-US" dirty="0"/>
              <a:t> o </a:t>
            </a:r>
            <a:r>
              <a:rPr lang="en-US" dirty="0" err="1"/>
              <a:t>diagrama</a:t>
            </a:r>
            <a:r>
              <a:rPr lang="en-US" dirty="0"/>
              <a:t> no </a:t>
            </a:r>
            <a:r>
              <a:rPr lang="en-US" dirty="0" err="1"/>
              <a:t>Matlab</a:t>
            </a:r>
            <a:r>
              <a:rPr lang="en-US" dirty="0"/>
              <a:t> :</a:t>
            </a:r>
          </a:p>
          <a:p>
            <a:pPr lvl="1"/>
            <a:r>
              <a:rPr lang="en-US" dirty="0"/>
              <a:t>GH = </a:t>
            </a:r>
            <a:r>
              <a:rPr lang="en-US" dirty="0" err="1"/>
              <a:t>tf</a:t>
            </a:r>
            <a:r>
              <a:rPr lang="en-US" dirty="0"/>
              <a:t>([100],poly([-100 -36 0]))</a:t>
            </a:r>
          </a:p>
          <a:p>
            <a:pPr lvl="1"/>
            <a:r>
              <a:rPr lang="en-US" dirty="0"/>
              <a:t>bode(GH); grid on;</a:t>
            </a:r>
          </a:p>
          <a:p>
            <a:r>
              <a:rPr lang="en-US" dirty="0" err="1"/>
              <a:t>Devemos</a:t>
            </a:r>
            <a:r>
              <a:rPr lang="en-US" dirty="0"/>
              <a:t> agora </a:t>
            </a:r>
            <a:r>
              <a:rPr lang="en-US" dirty="0" err="1"/>
              <a:t>encontrar</a:t>
            </a:r>
            <a:r>
              <a:rPr lang="en-US" dirty="0"/>
              <a:t> </a:t>
            </a:r>
            <a:r>
              <a:rPr lang="en-US" dirty="0" err="1"/>
              <a:t>diretamente</a:t>
            </a:r>
            <a:r>
              <a:rPr lang="en-US" dirty="0"/>
              <a:t> no </a:t>
            </a:r>
            <a:r>
              <a:rPr lang="en-US" dirty="0" err="1"/>
              <a:t>gráfico</a:t>
            </a:r>
            <a:r>
              <a:rPr lang="en-US" dirty="0"/>
              <a:t> </a:t>
            </a:r>
            <a:r>
              <a:rPr lang="en-US" dirty="0" err="1"/>
              <a:t>qual</a:t>
            </a:r>
            <a:r>
              <a:rPr lang="en-US" dirty="0"/>
              <a:t> a </a:t>
            </a:r>
            <a:r>
              <a:rPr lang="en-US" dirty="0" err="1"/>
              <a:t>frequência</a:t>
            </a:r>
            <a:r>
              <a:rPr lang="en-US" dirty="0"/>
              <a:t> </a:t>
            </a:r>
            <a:r>
              <a:rPr lang="en-US" dirty="0" err="1"/>
              <a:t>que</a:t>
            </a:r>
            <a:r>
              <a:rPr lang="en-US" dirty="0"/>
              <a:t> </a:t>
            </a:r>
            <a:r>
              <a:rPr lang="en-US" dirty="0" err="1"/>
              <a:t>produz</a:t>
            </a:r>
            <a:r>
              <a:rPr lang="en-US" dirty="0"/>
              <a:t> </a:t>
            </a:r>
            <a:r>
              <a:rPr lang="en-US" dirty="0" err="1"/>
              <a:t>uma</a:t>
            </a:r>
            <a:r>
              <a:rPr lang="en-US" dirty="0"/>
              <a:t> </a:t>
            </a:r>
            <a:r>
              <a:rPr lang="en-US" dirty="0" err="1"/>
              <a:t>fase</a:t>
            </a:r>
            <a:r>
              <a:rPr lang="en-US" dirty="0"/>
              <a:t> (i.e. um </a:t>
            </a:r>
            <a:r>
              <a:rPr lang="en-US" dirty="0" err="1"/>
              <a:t>argumento</a:t>
            </a:r>
            <a:r>
              <a:rPr lang="en-US" dirty="0"/>
              <a:t> ) de aprox.120</a:t>
            </a:r>
            <a:r>
              <a:rPr lang="en-US" baseline="30000" dirty="0"/>
              <a:t>o</a:t>
            </a:r>
            <a:r>
              <a:rPr lang="en-US" dirty="0"/>
              <a:t>. </a:t>
            </a:r>
          </a:p>
          <a:p>
            <a:r>
              <a:rPr lang="en-US" dirty="0" err="1"/>
              <a:t>Em</a:t>
            </a:r>
            <a:r>
              <a:rPr lang="en-US" dirty="0"/>
              <a:t> </a:t>
            </a:r>
            <a:r>
              <a:rPr lang="en-US" dirty="0" err="1"/>
              <a:t>seguida</a:t>
            </a:r>
            <a:r>
              <a:rPr lang="en-US" dirty="0"/>
              <a:t> </a:t>
            </a:r>
            <a:r>
              <a:rPr lang="en-US" dirty="0" err="1"/>
              <a:t>obtemos</a:t>
            </a:r>
            <a:r>
              <a:rPr lang="en-US" dirty="0"/>
              <a:t> o valor do </a:t>
            </a:r>
            <a:r>
              <a:rPr lang="en-US" dirty="0" err="1"/>
              <a:t>ganho</a:t>
            </a:r>
            <a:r>
              <a:rPr lang="en-US" dirty="0"/>
              <a:t> </a:t>
            </a:r>
            <a:r>
              <a:rPr lang="en-US" dirty="0" err="1"/>
              <a:t>desejado</a:t>
            </a:r>
            <a:r>
              <a:rPr lang="en-US" dirty="0"/>
              <a:t> no </a:t>
            </a:r>
            <a:r>
              <a:rPr lang="en-US" dirty="0" err="1"/>
              <a:t>gráfico</a:t>
            </a:r>
            <a:r>
              <a:rPr lang="en-US" dirty="0"/>
              <a:t> de magnitude, </a:t>
            </a:r>
            <a:r>
              <a:rPr lang="en-US" dirty="0" err="1"/>
              <a:t>pois</a:t>
            </a:r>
            <a:r>
              <a:rPr lang="en-US" dirty="0"/>
              <a:t> </a:t>
            </a:r>
            <a:r>
              <a:rPr lang="en-US" dirty="0" err="1"/>
              <a:t>devemos</a:t>
            </a:r>
            <a:r>
              <a:rPr lang="en-US" dirty="0"/>
              <a:t> </a:t>
            </a:r>
            <a:r>
              <a:rPr lang="en-US" dirty="0" err="1"/>
              <a:t>levar</a:t>
            </a:r>
            <a:r>
              <a:rPr lang="en-US" dirty="0"/>
              <a:t> </a:t>
            </a:r>
            <a:r>
              <a:rPr lang="en-US" dirty="0" err="1"/>
              <a:t>este</a:t>
            </a:r>
            <a:r>
              <a:rPr lang="en-US" dirty="0"/>
              <a:t> </a:t>
            </a:r>
            <a:r>
              <a:rPr lang="en-US" dirty="0" err="1"/>
              <a:t>ganho</a:t>
            </a:r>
            <a:r>
              <a:rPr lang="en-US" dirty="0"/>
              <a:t> </a:t>
            </a:r>
            <a:r>
              <a:rPr lang="en-US" dirty="0" err="1"/>
              <a:t>para</a:t>
            </a:r>
            <a:r>
              <a:rPr lang="en-US" dirty="0"/>
              <a:t> 0 db. ( </a:t>
            </a:r>
            <a:r>
              <a:rPr lang="en-US" dirty="0" err="1"/>
              <a:t>pois</a:t>
            </a:r>
            <a:r>
              <a:rPr lang="en-US" dirty="0"/>
              <a:t> </a:t>
            </a:r>
            <a:r>
              <a:rPr lang="en-US" dirty="0" err="1"/>
              <a:t>assim</a:t>
            </a:r>
            <a:r>
              <a:rPr lang="en-US" dirty="0"/>
              <a:t> </a:t>
            </a:r>
            <a:r>
              <a:rPr lang="en-US" dirty="0" err="1"/>
              <a:t>esta</a:t>
            </a:r>
            <a:r>
              <a:rPr lang="en-US" dirty="0"/>
              <a:t> </a:t>
            </a:r>
            <a:r>
              <a:rPr lang="en-US" dirty="0" err="1"/>
              <a:t>frequência</a:t>
            </a:r>
            <a:r>
              <a:rPr lang="en-US" dirty="0"/>
              <a:t> se </a:t>
            </a:r>
            <a:r>
              <a:rPr lang="en-US" dirty="0" err="1"/>
              <a:t>transforma</a:t>
            </a:r>
            <a:r>
              <a:rPr lang="en-US" dirty="0"/>
              <a:t> </a:t>
            </a:r>
            <a:r>
              <a:rPr lang="en-US" dirty="0" err="1"/>
              <a:t>na</a:t>
            </a:r>
            <a:r>
              <a:rPr lang="en-US" dirty="0"/>
              <a:t> </a:t>
            </a:r>
            <a:r>
              <a:rPr lang="en-US" dirty="0" err="1"/>
              <a:t>frequência</a:t>
            </a:r>
            <a:r>
              <a:rPr lang="en-US" dirty="0"/>
              <a:t> da </a:t>
            </a:r>
            <a:r>
              <a:rPr lang="en-US" dirty="0" err="1"/>
              <a:t>margem</a:t>
            </a:r>
            <a:r>
              <a:rPr lang="en-US" dirty="0"/>
              <a:t> de </a:t>
            </a:r>
            <a:r>
              <a:rPr lang="en-US" dirty="0" err="1"/>
              <a:t>fase</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p:cTn id="12"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4">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p:cTn id="17"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 calcmode="lin" valueType="num">
                                      <p:cBhvr>
                                        <p:cTn id="24"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p:cTn id="31"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Calculando</a:t>
            </a:r>
            <a:r>
              <a:rPr lang="en-US" dirty="0"/>
              <a:t> o </a:t>
            </a:r>
            <a:r>
              <a:rPr lang="en-US" dirty="0" err="1"/>
              <a:t>ganho</a:t>
            </a:r>
            <a:endParaRPr lang="pt-BR" dirty="0"/>
          </a:p>
        </p:txBody>
      </p:sp>
      <p:pic>
        <p:nvPicPr>
          <p:cNvPr id="118786"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
        <p:nvSpPr>
          <p:cNvPr id="5" name="CaixaDeTexto 4"/>
          <p:cNvSpPr txBox="1"/>
          <p:nvPr/>
        </p:nvSpPr>
        <p:spPr>
          <a:xfrm>
            <a:off x="2595546" y="5572140"/>
            <a:ext cx="4071965" cy="923330"/>
          </a:xfrm>
          <a:prstGeom prst="rect">
            <a:avLst/>
          </a:prstGeom>
          <a:solidFill>
            <a:schemeClr val="accent5">
              <a:lumMod val="75000"/>
            </a:schemeClr>
          </a:solidFill>
        </p:spPr>
        <p:txBody>
          <a:bodyPr wrap="square" rtlCol="0">
            <a:spAutoFit/>
          </a:bodyPr>
          <a:lstStyle/>
          <a:p>
            <a:pPr algn="ctr"/>
            <a:r>
              <a:rPr lang="en-US" sz="1800" b="1" dirty="0">
                <a:latin typeface="Verdana" pitchFamily="34" charset="0"/>
                <a:ea typeface="Verdana" pitchFamily="34" charset="0"/>
                <a:cs typeface="Verdana" pitchFamily="34" charset="0"/>
              </a:rPr>
              <a:t>1o) </a:t>
            </a:r>
            <a:r>
              <a:rPr lang="en-US" sz="1800" b="1" dirty="0" err="1">
                <a:latin typeface="Verdana" pitchFamily="34" charset="0"/>
                <a:ea typeface="Verdana" pitchFamily="34" charset="0"/>
                <a:cs typeface="Verdana" pitchFamily="34" charset="0"/>
              </a:rPr>
              <a:t>Procuramos</a:t>
            </a:r>
            <a:r>
              <a:rPr lang="en-US" sz="1800" b="1" dirty="0">
                <a:latin typeface="Verdana" pitchFamily="34" charset="0"/>
                <a:ea typeface="Verdana" pitchFamily="34" charset="0"/>
                <a:cs typeface="Verdana" pitchFamily="34" charset="0"/>
              </a:rPr>
              <a:t> </a:t>
            </a:r>
            <a:r>
              <a:rPr lang="en-US" sz="1800" b="1" dirty="0" err="1">
                <a:latin typeface="Verdana" pitchFamily="34" charset="0"/>
                <a:ea typeface="Verdana" pitchFamily="34" charset="0"/>
                <a:cs typeface="Verdana" pitchFamily="34" charset="0"/>
              </a:rPr>
              <a:t>este</a:t>
            </a:r>
            <a:r>
              <a:rPr lang="en-US" sz="1800" b="1" dirty="0">
                <a:latin typeface="Verdana" pitchFamily="34" charset="0"/>
                <a:ea typeface="Verdana" pitchFamily="34" charset="0"/>
                <a:cs typeface="Verdana" pitchFamily="34" charset="0"/>
              </a:rPr>
              <a:t> valor </a:t>
            </a:r>
          </a:p>
          <a:p>
            <a:pPr algn="ctr"/>
            <a:r>
              <a:rPr lang="en-US" sz="1800" b="1" dirty="0">
                <a:latin typeface="Verdana" pitchFamily="34" charset="0"/>
                <a:ea typeface="Verdana" pitchFamily="34" charset="0"/>
                <a:cs typeface="Verdana" pitchFamily="34" charset="0"/>
              </a:rPr>
              <a:t>( </a:t>
            </a:r>
            <a:r>
              <a:rPr lang="en-US" sz="1800" b="1" dirty="0" err="1">
                <a:latin typeface="Verdana" pitchFamily="34" charset="0"/>
                <a:ea typeface="Verdana" pitchFamily="34" charset="0"/>
                <a:cs typeface="Verdana" pitchFamily="34" charset="0"/>
              </a:rPr>
              <a:t>argumento</a:t>
            </a:r>
            <a:r>
              <a:rPr lang="en-US" sz="1800" b="1" dirty="0">
                <a:latin typeface="Verdana" pitchFamily="34" charset="0"/>
                <a:ea typeface="Verdana" pitchFamily="34" charset="0"/>
                <a:cs typeface="Verdana" pitchFamily="34" charset="0"/>
              </a:rPr>
              <a:t> </a:t>
            </a:r>
            <a:r>
              <a:rPr lang="en-US" sz="1800" b="1" dirty="0" err="1">
                <a:latin typeface="Verdana" pitchFamily="34" charset="0"/>
                <a:ea typeface="Verdana" pitchFamily="34" charset="0"/>
                <a:cs typeface="Verdana" pitchFamily="34" charset="0"/>
              </a:rPr>
              <a:t>na</a:t>
            </a:r>
            <a:r>
              <a:rPr lang="en-US" sz="1800" b="1" dirty="0">
                <a:latin typeface="Verdana" pitchFamily="34" charset="0"/>
                <a:ea typeface="Verdana" pitchFamily="34" charset="0"/>
                <a:cs typeface="Verdana" pitchFamily="34" charset="0"/>
              </a:rPr>
              <a:t> </a:t>
            </a:r>
            <a:r>
              <a:rPr lang="en-US" sz="1800" b="1" dirty="0" err="1">
                <a:latin typeface="Verdana" pitchFamily="34" charset="0"/>
                <a:ea typeface="Verdana" pitchFamily="34" charset="0"/>
                <a:cs typeface="Verdana" pitchFamily="34" charset="0"/>
              </a:rPr>
              <a:t>margem</a:t>
            </a:r>
            <a:r>
              <a:rPr lang="en-US" sz="1800" b="1" dirty="0">
                <a:latin typeface="Verdana" pitchFamily="34" charset="0"/>
                <a:ea typeface="Verdana" pitchFamily="34" charset="0"/>
                <a:cs typeface="Verdana" pitchFamily="34" charset="0"/>
              </a:rPr>
              <a:t> de </a:t>
            </a:r>
            <a:r>
              <a:rPr lang="en-US" sz="1800" b="1" dirty="0" err="1">
                <a:latin typeface="Verdana" pitchFamily="34" charset="0"/>
                <a:ea typeface="Verdana" pitchFamily="34" charset="0"/>
                <a:cs typeface="Verdana" pitchFamily="34" charset="0"/>
              </a:rPr>
              <a:t>fase</a:t>
            </a:r>
            <a:r>
              <a:rPr lang="en-US" sz="1800" b="1" dirty="0">
                <a:latin typeface="Verdana" pitchFamily="34" charset="0"/>
                <a:ea typeface="Verdana" pitchFamily="34" charset="0"/>
                <a:cs typeface="Verdana" pitchFamily="34" charset="0"/>
              </a:rPr>
              <a:t> </a:t>
            </a:r>
            <a:r>
              <a:rPr lang="en-US" sz="1800" b="1" dirty="0" err="1">
                <a:latin typeface="Verdana" pitchFamily="34" charset="0"/>
                <a:ea typeface="Verdana" pitchFamily="34" charset="0"/>
                <a:cs typeface="Verdana" pitchFamily="34" charset="0"/>
              </a:rPr>
              <a:t>desejada</a:t>
            </a:r>
            <a:r>
              <a:rPr lang="en-US" sz="1800" b="1" dirty="0">
                <a:latin typeface="Verdana" pitchFamily="34" charset="0"/>
                <a:ea typeface="Verdana" pitchFamily="34" charset="0"/>
                <a:cs typeface="Verdana" pitchFamily="34" charset="0"/>
              </a:rPr>
              <a:t> )</a:t>
            </a:r>
            <a:endParaRPr lang="pt-BR" sz="1800" b="1" dirty="0">
              <a:latin typeface="Verdana" pitchFamily="34" charset="0"/>
              <a:ea typeface="Verdana" pitchFamily="34" charset="0"/>
              <a:cs typeface="Verdana" pitchFamily="34" charset="0"/>
            </a:endParaRPr>
          </a:p>
        </p:txBody>
      </p:sp>
      <p:cxnSp>
        <p:nvCxnSpPr>
          <p:cNvPr id="7" name="Conector de seta reta 6"/>
          <p:cNvCxnSpPr>
            <a:endCxn id="5" idx="0"/>
          </p:cNvCxnSpPr>
          <p:nvPr/>
        </p:nvCxnSpPr>
        <p:spPr>
          <a:xfrm rot="5400000">
            <a:off x="4363639" y="4982777"/>
            <a:ext cx="857253" cy="321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5667380" y="2714620"/>
            <a:ext cx="4071965" cy="923330"/>
          </a:xfrm>
          <a:prstGeom prst="rect">
            <a:avLst/>
          </a:prstGeom>
          <a:solidFill>
            <a:schemeClr val="accent5">
              <a:lumMod val="75000"/>
            </a:schemeClr>
          </a:solidFill>
        </p:spPr>
        <p:txBody>
          <a:bodyPr wrap="square" rtlCol="0">
            <a:spAutoFit/>
          </a:bodyPr>
          <a:lstStyle/>
          <a:p>
            <a:pPr algn="ctr"/>
            <a:r>
              <a:rPr lang="en-US" sz="1800" b="1" dirty="0">
                <a:latin typeface="Verdana" pitchFamily="34" charset="0"/>
                <a:ea typeface="Verdana" pitchFamily="34" charset="0"/>
                <a:cs typeface="Verdana" pitchFamily="34" charset="0"/>
              </a:rPr>
              <a:t>3o) </a:t>
            </a:r>
            <a:r>
              <a:rPr lang="en-US" sz="1800" b="1" dirty="0" err="1">
                <a:latin typeface="Verdana" pitchFamily="34" charset="0"/>
                <a:ea typeface="Verdana" pitchFamily="34" charset="0"/>
                <a:cs typeface="Verdana" pitchFamily="34" charset="0"/>
              </a:rPr>
              <a:t>Procuramos</a:t>
            </a:r>
            <a:r>
              <a:rPr lang="en-US" sz="1800" b="1" dirty="0">
                <a:latin typeface="Verdana" pitchFamily="34" charset="0"/>
                <a:ea typeface="Verdana" pitchFamily="34" charset="0"/>
                <a:cs typeface="Verdana" pitchFamily="34" charset="0"/>
              </a:rPr>
              <a:t> agora o </a:t>
            </a:r>
            <a:r>
              <a:rPr lang="en-US" sz="1800" b="1" dirty="0" err="1">
                <a:latin typeface="Verdana" pitchFamily="34" charset="0"/>
                <a:ea typeface="Verdana" pitchFamily="34" charset="0"/>
                <a:cs typeface="Verdana" pitchFamily="34" charset="0"/>
              </a:rPr>
              <a:t>ganho</a:t>
            </a:r>
            <a:r>
              <a:rPr lang="en-US" sz="1800" b="1" dirty="0">
                <a:latin typeface="Verdana" pitchFamily="34" charset="0"/>
                <a:ea typeface="Verdana" pitchFamily="34" charset="0"/>
                <a:cs typeface="Verdana" pitchFamily="34" charset="0"/>
              </a:rPr>
              <a:t> </a:t>
            </a:r>
            <a:r>
              <a:rPr lang="en-US" sz="1800" b="1" dirty="0" err="1">
                <a:latin typeface="Verdana" pitchFamily="34" charset="0"/>
                <a:ea typeface="Verdana" pitchFamily="34" charset="0"/>
                <a:cs typeface="Verdana" pitchFamily="34" charset="0"/>
              </a:rPr>
              <a:t>para</a:t>
            </a:r>
            <a:r>
              <a:rPr lang="en-US" sz="1800" b="1" dirty="0">
                <a:latin typeface="Verdana" pitchFamily="34" charset="0"/>
                <a:ea typeface="Verdana" pitchFamily="34" charset="0"/>
                <a:cs typeface="Verdana" pitchFamily="34" charset="0"/>
              </a:rPr>
              <a:t> a </a:t>
            </a:r>
            <a:r>
              <a:rPr lang="en-US" sz="1800" b="1" dirty="0" err="1">
                <a:latin typeface="Verdana" pitchFamily="34" charset="0"/>
                <a:ea typeface="Verdana" pitchFamily="34" charset="0"/>
                <a:cs typeface="Verdana" pitchFamily="34" charset="0"/>
              </a:rPr>
              <a:t>frequência</a:t>
            </a:r>
            <a:r>
              <a:rPr lang="en-US" sz="1800" b="1" dirty="0">
                <a:latin typeface="Verdana" pitchFamily="34" charset="0"/>
                <a:ea typeface="Verdana" pitchFamily="34" charset="0"/>
                <a:cs typeface="Verdana" pitchFamily="34" charset="0"/>
              </a:rPr>
              <a:t> da </a:t>
            </a:r>
            <a:r>
              <a:rPr lang="en-US" sz="1800" b="1" dirty="0" err="1">
                <a:latin typeface="Verdana" pitchFamily="34" charset="0"/>
                <a:ea typeface="Verdana" pitchFamily="34" charset="0"/>
                <a:cs typeface="Verdana" pitchFamily="34" charset="0"/>
              </a:rPr>
              <a:t>margem</a:t>
            </a:r>
            <a:r>
              <a:rPr lang="en-US" sz="1800" b="1" dirty="0">
                <a:latin typeface="Verdana" pitchFamily="34" charset="0"/>
                <a:ea typeface="Verdana" pitchFamily="34" charset="0"/>
                <a:cs typeface="Verdana" pitchFamily="34" charset="0"/>
              </a:rPr>
              <a:t> de </a:t>
            </a:r>
            <a:r>
              <a:rPr lang="en-US" sz="1800" b="1" dirty="0" err="1">
                <a:latin typeface="Verdana" pitchFamily="34" charset="0"/>
                <a:ea typeface="Verdana" pitchFamily="34" charset="0"/>
                <a:cs typeface="Verdana" pitchFamily="34" charset="0"/>
              </a:rPr>
              <a:t>fase</a:t>
            </a:r>
            <a:r>
              <a:rPr lang="en-US" sz="1800" b="1" dirty="0">
                <a:latin typeface="Verdana" pitchFamily="34" charset="0"/>
                <a:ea typeface="Verdana" pitchFamily="34" charset="0"/>
                <a:cs typeface="Verdana" pitchFamily="34" charset="0"/>
              </a:rPr>
              <a:t> </a:t>
            </a:r>
            <a:r>
              <a:rPr lang="en-US" sz="1800" b="1" dirty="0" err="1">
                <a:latin typeface="Verdana" pitchFamily="34" charset="0"/>
                <a:ea typeface="Verdana" pitchFamily="34" charset="0"/>
                <a:cs typeface="Verdana" pitchFamily="34" charset="0"/>
              </a:rPr>
              <a:t>desejada</a:t>
            </a:r>
            <a:endParaRPr lang="pt-BR" sz="1800" b="1" dirty="0">
              <a:latin typeface="Verdana" pitchFamily="34" charset="0"/>
              <a:ea typeface="Verdana" pitchFamily="34" charset="0"/>
              <a:cs typeface="Verdana" pitchFamily="34" charset="0"/>
            </a:endParaRPr>
          </a:p>
        </p:txBody>
      </p:sp>
      <p:cxnSp>
        <p:nvCxnSpPr>
          <p:cNvPr id="10" name="Conector de seta reta 9"/>
          <p:cNvCxnSpPr>
            <a:stCxn id="9" idx="0"/>
          </p:cNvCxnSpPr>
          <p:nvPr/>
        </p:nvCxnSpPr>
        <p:spPr>
          <a:xfrm rot="16200000" flipV="1">
            <a:off x="5899553" y="910810"/>
            <a:ext cx="714380" cy="2893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rot="10800000">
            <a:off x="3738554" y="3429000"/>
            <a:ext cx="1500992" cy="1071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CaixaDeTexto 16"/>
          <p:cNvSpPr txBox="1"/>
          <p:nvPr/>
        </p:nvSpPr>
        <p:spPr>
          <a:xfrm>
            <a:off x="809596" y="2714620"/>
            <a:ext cx="4071965" cy="646331"/>
          </a:xfrm>
          <a:prstGeom prst="rect">
            <a:avLst/>
          </a:prstGeom>
          <a:solidFill>
            <a:schemeClr val="accent5">
              <a:lumMod val="75000"/>
            </a:schemeClr>
          </a:solidFill>
        </p:spPr>
        <p:txBody>
          <a:bodyPr wrap="square" rtlCol="0">
            <a:spAutoFit/>
          </a:bodyPr>
          <a:lstStyle/>
          <a:p>
            <a:pPr algn="ctr"/>
            <a:r>
              <a:rPr lang="en-US" sz="1800" b="1" dirty="0">
                <a:latin typeface="Verdana" pitchFamily="34" charset="0"/>
                <a:ea typeface="Verdana" pitchFamily="34" charset="0"/>
                <a:cs typeface="Verdana" pitchFamily="34" charset="0"/>
              </a:rPr>
              <a:t>2o) </a:t>
            </a:r>
            <a:r>
              <a:rPr lang="en-US" sz="1800" b="1" dirty="0" err="1">
                <a:latin typeface="Verdana" pitchFamily="34" charset="0"/>
                <a:ea typeface="Verdana" pitchFamily="34" charset="0"/>
                <a:cs typeface="Verdana" pitchFamily="34" charset="0"/>
              </a:rPr>
              <a:t>Encontramos</a:t>
            </a:r>
            <a:r>
              <a:rPr lang="en-US" sz="1800" b="1" dirty="0">
                <a:latin typeface="Verdana" pitchFamily="34" charset="0"/>
                <a:ea typeface="Verdana" pitchFamily="34" charset="0"/>
                <a:cs typeface="Verdana" pitchFamily="34" charset="0"/>
              </a:rPr>
              <a:t> a </a:t>
            </a:r>
            <a:r>
              <a:rPr lang="en-US" sz="1800" b="1" dirty="0" err="1">
                <a:latin typeface="Verdana" pitchFamily="34" charset="0"/>
                <a:ea typeface="Verdana" pitchFamily="34" charset="0"/>
                <a:cs typeface="Verdana" pitchFamily="34" charset="0"/>
              </a:rPr>
              <a:t>frequência</a:t>
            </a:r>
            <a:r>
              <a:rPr lang="en-US" sz="1800" b="1" dirty="0">
                <a:latin typeface="Verdana" pitchFamily="34" charset="0"/>
                <a:ea typeface="Verdana" pitchFamily="34" charset="0"/>
                <a:cs typeface="Verdana" pitchFamily="34" charset="0"/>
              </a:rPr>
              <a:t> da </a:t>
            </a:r>
            <a:r>
              <a:rPr lang="en-US" sz="1800" b="1" dirty="0" err="1">
                <a:latin typeface="Verdana" pitchFamily="34" charset="0"/>
                <a:ea typeface="Verdana" pitchFamily="34" charset="0"/>
                <a:cs typeface="Verdana" pitchFamily="34" charset="0"/>
              </a:rPr>
              <a:t>margem</a:t>
            </a:r>
            <a:r>
              <a:rPr lang="en-US" sz="1800" b="1" dirty="0">
                <a:latin typeface="Verdana" pitchFamily="34" charset="0"/>
                <a:ea typeface="Verdana" pitchFamily="34" charset="0"/>
                <a:cs typeface="Verdana" pitchFamily="34" charset="0"/>
              </a:rPr>
              <a:t> de </a:t>
            </a:r>
            <a:r>
              <a:rPr lang="en-US" sz="1800" b="1" dirty="0" err="1">
                <a:latin typeface="Verdana" pitchFamily="34" charset="0"/>
                <a:ea typeface="Verdana" pitchFamily="34" charset="0"/>
                <a:cs typeface="Verdana" pitchFamily="34" charset="0"/>
              </a:rPr>
              <a:t>fase</a:t>
            </a:r>
            <a:r>
              <a:rPr lang="en-US" sz="1800" b="1" dirty="0">
                <a:latin typeface="Verdana" pitchFamily="34" charset="0"/>
                <a:ea typeface="Verdana" pitchFamily="34" charset="0"/>
                <a:cs typeface="Verdana" pitchFamily="34" charset="0"/>
              </a:rPr>
              <a:t> </a:t>
            </a:r>
            <a:r>
              <a:rPr lang="en-US" sz="1800" b="1" dirty="0" err="1">
                <a:latin typeface="Verdana" pitchFamily="34" charset="0"/>
                <a:ea typeface="Verdana" pitchFamily="34" charset="0"/>
                <a:cs typeface="Verdana" pitchFamily="34" charset="0"/>
              </a:rPr>
              <a:t>desejada</a:t>
            </a:r>
            <a:endParaRPr lang="pt-BR" sz="1800" b="1"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7" grpId="0" animBg="1"/>
    </p:bld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Obtivemos</a:t>
            </a:r>
            <a:r>
              <a:rPr lang="en-US" dirty="0"/>
              <a:t> </a:t>
            </a:r>
            <a:r>
              <a:rPr lang="en-US" dirty="0" err="1"/>
              <a:t>então</a:t>
            </a:r>
            <a:r>
              <a:rPr lang="en-US" dirty="0"/>
              <a:t> :</a:t>
            </a:r>
            <a:endParaRPr lang="pt-BR" dirty="0"/>
          </a:p>
        </p:txBody>
      </p:sp>
      <p:sp>
        <p:nvSpPr>
          <p:cNvPr id="3" name="Espaço Reservado para Conteúdo 2"/>
          <p:cNvSpPr>
            <a:spLocks noGrp="1"/>
          </p:cNvSpPr>
          <p:nvPr>
            <p:ph idx="1"/>
          </p:nvPr>
        </p:nvSpPr>
        <p:spPr/>
        <p:txBody>
          <a:bodyPr/>
          <a:lstStyle/>
          <a:p>
            <a:r>
              <a:rPr lang="en-US" dirty="0"/>
              <a:t>55 db o </a:t>
            </a:r>
            <a:r>
              <a:rPr lang="en-US" dirty="0" err="1"/>
              <a:t>que</a:t>
            </a:r>
            <a:r>
              <a:rPr lang="en-US" dirty="0"/>
              <a:t> </a:t>
            </a:r>
            <a:r>
              <a:rPr lang="en-US" dirty="0" err="1"/>
              <a:t>nos</a:t>
            </a:r>
            <a:r>
              <a:rPr lang="en-US" dirty="0"/>
              <a:t> </a:t>
            </a:r>
            <a:r>
              <a:rPr lang="en-US" dirty="0" err="1"/>
              <a:t>dá</a:t>
            </a:r>
            <a:r>
              <a:rPr lang="en-US" dirty="0"/>
              <a:t> um </a:t>
            </a:r>
            <a:r>
              <a:rPr lang="en-US" dirty="0" err="1"/>
              <a:t>ganho</a:t>
            </a:r>
            <a:r>
              <a:rPr lang="en-US" dirty="0"/>
              <a:t> de :</a:t>
            </a:r>
          </a:p>
          <a:p>
            <a:pPr lvl="1"/>
            <a:r>
              <a:rPr lang="en-US" dirty="0"/>
              <a:t>20 log N = 55 </a:t>
            </a:r>
            <a:r>
              <a:rPr lang="en-US" dirty="0" err="1"/>
              <a:t>ou</a:t>
            </a:r>
            <a:r>
              <a:rPr lang="en-US" dirty="0"/>
              <a:t> N = 10</a:t>
            </a:r>
            <a:r>
              <a:rPr lang="en-US" baseline="30000" dirty="0"/>
              <a:t>55/20</a:t>
            </a:r>
            <a:r>
              <a:rPr lang="en-US" dirty="0"/>
              <a:t> = 562</a:t>
            </a:r>
          </a:p>
          <a:p>
            <a:pPr lvl="1"/>
            <a:endParaRPr lang="en-US" dirty="0"/>
          </a:p>
          <a:p>
            <a:r>
              <a:rPr lang="en-US" dirty="0" err="1"/>
              <a:t>Vamos</a:t>
            </a:r>
            <a:r>
              <a:rPr lang="en-US" dirty="0"/>
              <a:t> </a:t>
            </a:r>
            <a:r>
              <a:rPr lang="en-US" dirty="0" err="1"/>
              <a:t>fazer</a:t>
            </a:r>
            <a:r>
              <a:rPr lang="en-US" dirty="0"/>
              <a:t> o novo </a:t>
            </a:r>
            <a:r>
              <a:rPr lang="en-US" dirty="0" err="1"/>
              <a:t>diagrama</a:t>
            </a:r>
            <a:r>
              <a:rPr lang="en-US" dirty="0"/>
              <a:t> de bode agora </a:t>
            </a:r>
            <a:r>
              <a:rPr lang="en-US" dirty="0" err="1"/>
              <a:t>para</a:t>
            </a:r>
            <a:r>
              <a:rPr lang="en-US" dirty="0"/>
              <a:t> 562*GH</a:t>
            </a:r>
          </a:p>
          <a:p>
            <a:pPr lvl="1"/>
            <a:r>
              <a:rPr lang="en-US" dirty="0"/>
              <a:t> bode(562*GH);grid on;</a:t>
            </a:r>
          </a:p>
          <a:p>
            <a:endParaRPr lang="en-US" dirty="0"/>
          </a:p>
          <a:p>
            <a:r>
              <a:rPr lang="en-US" dirty="0" err="1"/>
              <a:t>Podemos</a:t>
            </a:r>
            <a:r>
              <a:rPr lang="en-US" dirty="0"/>
              <a:t> </a:t>
            </a:r>
            <a:r>
              <a:rPr lang="en-US" dirty="0" err="1"/>
              <a:t>também</a:t>
            </a:r>
            <a:r>
              <a:rPr lang="en-US" dirty="0"/>
              <a:t> </a:t>
            </a:r>
            <a:r>
              <a:rPr lang="en-US" dirty="0" err="1"/>
              <a:t>obter</a:t>
            </a:r>
            <a:r>
              <a:rPr lang="en-US" dirty="0"/>
              <a:t> a </a:t>
            </a:r>
            <a:r>
              <a:rPr lang="en-US" dirty="0" err="1"/>
              <a:t>confirmação</a:t>
            </a:r>
            <a:r>
              <a:rPr lang="en-US" dirty="0"/>
              <a:t> </a:t>
            </a:r>
            <a:r>
              <a:rPr lang="en-US" dirty="0" err="1"/>
              <a:t>através</a:t>
            </a:r>
            <a:r>
              <a:rPr lang="en-US" dirty="0"/>
              <a:t> do </a:t>
            </a:r>
            <a:r>
              <a:rPr lang="en-US" dirty="0" err="1"/>
              <a:t>diagrama</a:t>
            </a:r>
            <a:r>
              <a:rPr lang="en-US" dirty="0"/>
              <a:t> </a:t>
            </a:r>
            <a:r>
              <a:rPr lang="en-US" i="1" dirty="0"/>
              <a:t>margin(562*GH);grid on;</a:t>
            </a:r>
            <a:r>
              <a:rPr lang="en-US" dirty="0"/>
              <a:t> </a:t>
            </a:r>
            <a:endParaRPr lang="pt-BR" dirty="0"/>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Diagrama</a:t>
            </a:r>
            <a:r>
              <a:rPr lang="en-US" dirty="0"/>
              <a:t> de Bode</a:t>
            </a:r>
            <a:endParaRPr lang="pt-BR" dirty="0"/>
          </a:p>
        </p:txBody>
      </p:sp>
      <p:pic>
        <p:nvPicPr>
          <p:cNvPr id="119810"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pt-BR"/>
              <a:t>Exercício 3</a:t>
            </a:r>
          </a:p>
        </p:txBody>
      </p:sp>
      <p:sp>
        <p:nvSpPr>
          <p:cNvPr id="65539" name="Rectangle 3"/>
          <p:cNvSpPr>
            <a:spLocks noGrp="1" noChangeArrowheads="1"/>
          </p:cNvSpPr>
          <p:nvPr>
            <p:ph idx="1"/>
          </p:nvPr>
        </p:nvSpPr>
        <p:spPr/>
        <p:txBody>
          <a:bodyPr/>
          <a:lstStyle/>
          <a:p>
            <a:r>
              <a:rPr lang="pt-BR"/>
              <a:t>Como o mecanismo de oferta e demanda do mercado competitivo pode ser interpretado como um sistema realimentado?</a:t>
            </a:r>
          </a:p>
        </p:txBody>
      </p:sp>
      <p:grpSp>
        <p:nvGrpSpPr>
          <p:cNvPr id="2" name="Group 24"/>
          <p:cNvGrpSpPr>
            <a:grpSpLocks/>
          </p:cNvGrpSpPr>
          <p:nvPr/>
        </p:nvGrpSpPr>
        <p:grpSpPr bwMode="auto">
          <a:xfrm>
            <a:off x="1281113" y="3644900"/>
            <a:ext cx="7056437" cy="1944688"/>
            <a:chOff x="489" y="2205"/>
            <a:chExt cx="4445" cy="1225"/>
          </a:xfrm>
        </p:grpSpPr>
        <p:sp>
          <p:nvSpPr>
            <p:cNvPr id="65540" name="Rectangle 4"/>
            <p:cNvSpPr>
              <a:spLocks noChangeArrowheads="1"/>
            </p:cNvSpPr>
            <p:nvPr/>
          </p:nvSpPr>
          <p:spPr bwMode="auto">
            <a:xfrm>
              <a:off x="2485" y="2251"/>
              <a:ext cx="998" cy="499"/>
            </a:xfrm>
            <a:prstGeom prst="rect">
              <a:avLst/>
            </a:prstGeom>
            <a:noFill/>
            <a:ln w="25400">
              <a:solidFill>
                <a:schemeClr val="tx1"/>
              </a:solidFill>
              <a:miter lim="800000"/>
              <a:headEnd/>
              <a:tailEnd/>
            </a:ln>
            <a:effectLst/>
          </p:spPr>
          <p:txBody>
            <a:bodyPr wrap="none" anchor="ctr"/>
            <a:lstStyle/>
            <a:p>
              <a:endParaRPr lang="pt-BR"/>
            </a:p>
          </p:txBody>
        </p:sp>
        <p:sp>
          <p:nvSpPr>
            <p:cNvPr id="65541" name="Text Box 5"/>
            <p:cNvSpPr txBox="1">
              <a:spLocks noChangeArrowheads="1"/>
            </p:cNvSpPr>
            <p:nvPr/>
          </p:nvSpPr>
          <p:spPr bwMode="auto">
            <a:xfrm>
              <a:off x="2594" y="2341"/>
              <a:ext cx="798" cy="288"/>
            </a:xfrm>
            <a:prstGeom prst="rect">
              <a:avLst/>
            </a:prstGeom>
            <a:noFill/>
            <a:ln w="9525">
              <a:noFill/>
              <a:miter lim="800000"/>
              <a:headEnd/>
              <a:tailEnd/>
            </a:ln>
            <a:effectLst/>
          </p:spPr>
          <p:txBody>
            <a:bodyPr wrap="none">
              <a:spAutoFit/>
            </a:bodyPr>
            <a:lstStyle/>
            <a:p>
              <a:r>
                <a:rPr lang="pt-BR" sz="2400"/>
                <a:t>Mercado</a:t>
              </a:r>
            </a:p>
          </p:txBody>
        </p:sp>
        <p:sp>
          <p:nvSpPr>
            <p:cNvPr id="65542" name="Line 6"/>
            <p:cNvSpPr>
              <a:spLocks noChangeShapeType="1"/>
            </p:cNvSpPr>
            <p:nvPr/>
          </p:nvSpPr>
          <p:spPr bwMode="auto">
            <a:xfrm>
              <a:off x="489" y="2478"/>
              <a:ext cx="998" cy="0"/>
            </a:xfrm>
            <a:prstGeom prst="line">
              <a:avLst/>
            </a:prstGeom>
            <a:noFill/>
            <a:ln w="25400">
              <a:solidFill>
                <a:schemeClr val="tx1"/>
              </a:solidFill>
              <a:round/>
              <a:headEnd/>
              <a:tailEnd type="triangle" w="med" len="med"/>
            </a:ln>
            <a:effectLst/>
          </p:spPr>
          <p:txBody>
            <a:bodyPr/>
            <a:lstStyle/>
            <a:p>
              <a:endParaRPr lang="pt-BR"/>
            </a:p>
          </p:txBody>
        </p:sp>
        <p:sp>
          <p:nvSpPr>
            <p:cNvPr id="65543" name="Oval 7"/>
            <p:cNvSpPr>
              <a:spLocks noChangeArrowheads="1"/>
            </p:cNvSpPr>
            <p:nvPr/>
          </p:nvSpPr>
          <p:spPr bwMode="auto">
            <a:xfrm>
              <a:off x="1532" y="2341"/>
              <a:ext cx="273" cy="272"/>
            </a:xfrm>
            <a:prstGeom prst="ellipse">
              <a:avLst/>
            </a:prstGeom>
            <a:noFill/>
            <a:ln w="25400">
              <a:solidFill>
                <a:schemeClr val="tx1"/>
              </a:solidFill>
              <a:round/>
              <a:headEnd/>
              <a:tailEnd/>
            </a:ln>
            <a:effectLst/>
          </p:spPr>
          <p:txBody>
            <a:bodyPr wrap="none" anchor="ctr"/>
            <a:lstStyle/>
            <a:p>
              <a:endParaRPr lang="pt-BR"/>
            </a:p>
          </p:txBody>
        </p:sp>
        <p:sp>
          <p:nvSpPr>
            <p:cNvPr id="65544" name="Text Box 8"/>
            <p:cNvSpPr txBox="1">
              <a:spLocks noChangeArrowheads="1"/>
            </p:cNvSpPr>
            <p:nvPr/>
          </p:nvSpPr>
          <p:spPr bwMode="auto">
            <a:xfrm>
              <a:off x="1248" y="2387"/>
              <a:ext cx="260" cy="365"/>
            </a:xfrm>
            <a:prstGeom prst="rect">
              <a:avLst/>
            </a:prstGeom>
            <a:noFill/>
            <a:ln w="9525">
              <a:noFill/>
              <a:miter lim="800000"/>
              <a:headEnd/>
              <a:tailEnd/>
            </a:ln>
            <a:effectLst/>
          </p:spPr>
          <p:txBody>
            <a:bodyPr wrap="none">
              <a:spAutoFit/>
            </a:bodyPr>
            <a:lstStyle/>
            <a:p>
              <a:r>
                <a:rPr lang="pt-BR"/>
                <a:t>+</a:t>
              </a:r>
            </a:p>
          </p:txBody>
        </p:sp>
        <p:sp>
          <p:nvSpPr>
            <p:cNvPr id="65545" name="Line 9"/>
            <p:cNvSpPr>
              <a:spLocks noChangeShapeType="1"/>
            </p:cNvSpPr>
            <p:nvPr/>
          </p:nvSpPr>
          <p:spPr bwMode="auto">
            <a:xfrm>
              <a:off x="1851" y="2478"/>
              <a:ext cx="589" cy="0"/>
            </a:xfrm>
            <a:prstGeom prst="line">
              <a:avLst/>
            </a:prstGeom>
            <a:noFill/>
            <a:ln w="25400">
              <a:solidFill>
                <a:schemeClr val="tx1"/>
              </a:solidFill>
              <a:round/>
              <a:headEnd/>
              <a:tailEnd type="triangle" w="med" len="med"/>
            </a:ln>
            <a:effectLst/>
          </p:spPr>
          <p:txBody>
            <a:bodyPr/>
            <a:lstStyle/>
            <a:p>
              <a:endParaRPr lang="pt-BR"/>
            </a:p>
          </p:txBody>
        </p:sp>
        <p:sp>
          <p:nvSpPr>
            <p:cNvPr id="65546" name="Text Box 10"/>
            <p:cNvSpPr txBox="1">
              <a:spLocks noChangeArrowheads="1"/>
            </p:cNvSpPr>
            <p:nvPr/>
          </p:nvSpPr>
          <p:spPr bwMode="auto">
            <a:xfrm>
              <a:off x="1442" y="2523"/>
              <a:ext cx="201" cy="365"/>
            </a:xfrm>
            <a:prstGeom prst="rect">
              <a:avLst/>
            </a:prstGeom>
            <a:noFill/>
            <a:ln w="9525">
              <a:noFill/>
              <a:miter lim="800000"/>
              <a:headEnd/>
              <a:tailEnd/>
            </a:ln>
            <a:effectLst/>
          </p:spPr>
          <p:txBody>
            <a:bodyPr wrap="none">
              <a:spAutoFit/>
            </a:bodyPr>
            <a:lstStyle/>
            <a:p>
              <a:r>
                <a:rPr lang="pt-BR"/>
                <a:t>-</a:t>
              </a:r>
            </a:p>
          </p:txBody>
        </p:sp>
        <p:sp>
          <p:nvSpPr>
            <p:cNvPr id="65547" name="Line 11"/>
            <p:cNvSpPr>
              <a:spLocks noChangeShapeType="1"/>
            </p:cNvSpPr>
            <p:nvPr/>
          </p:nvSpPr>
          <p:spPr bwMode="auto">
            <a:xfrm>
              <a:off x="3528" y="2478"/>
              <a:ext cx="1406" cy="0"/>
            </a:xfrm>
            <a:prstGeom prst="line">
              <a:avLst/>
            </a:prstGeom>
            <a:noFill/>
            <a:ln w="25400">
              <a:solidFill>
                <a:schemeClr val="tx1"/>
              </a:solidFill>
              <a:round/>
              <a:headEnd/>
              <a:tailEnd type="triangle" w="med" len="med"/>
            </a:ln>
            <a:effectLst/>
          </p:spPr>
          <p:txBody>
            <a:bodyPr/>
            <a:lstStyle/>
            <a:p>
              <a:endParaRPr lang="pt-BR"/>
            </a:p>
          </p:txBody>
        </p:sp>
        <p:sp>
          <p:nvSpPr>
            <p:cNvPr id="65551" name="Line 15"/>
            <p:cNvSpPr>
              <a:spLocks noChangeShapeType="1"/>
            </p:cNvSpPr>
            <p:nvPr/>
          </p:nvSpPr>
          <p:spPr bwMode="auto">
            <a:xfrm>
              <a:off x="4254" y="2478"/>
              <a:ext cx="0" cy="725"/>
            </a:xfrm>
            <a:prstGeom prst="line">
              <a:avLst/>
            </a:prstGeom>
            <a:noFill/>
            <a:ln w="25400">
              <a:solidFill>
                <a:schemeClr val="tx1"/>
              </a:solidFill>
              <a:round/>
              <a:headEnd/>
              <a:tailEnd/>
            </a:ln>
            <a:effectLst/>
          </p:spPr>
          <p:txBody>
            <a:bodyPr/>
            <a:lstStyle/>
            <a:p>
              <a:endParaRPr lang="pt-BR"/>
            </a:p>
          </p:txBody>
        </p:sp>
        <p:sp>
          <p:nvSpPr>
            <p:cNvPr id="65552" name="Line 16"/>
            <p:cNvSpPr>
              <a:spLocks noChangeShapeType="1"/>
            </p:cNvSpPr>
            <p:nvPr/>
          </p:nvSpPr>
          <p:spPr bwMode="auto">
            <a:xfrm rot="-5400000">
              <a:off x="3891" y="2840"/>
              <a:ext cx="0" cy="725"/>
            </a:xfrm>
            <a:prstGeom prst="line">
              <a:avLst/>
            </a:prstGeom>
            <a:noFill/>
            <a:ln w="25400">
              <a:solidFill>
                <a:schemeClr val="tx1"/>
              </a:solidFill>
              <a:round/>
              <a:headEnd/>
              <a:tailEnd/>
            </a:ln>
            <a:effectLst/>
          </p:spPr>
          <p:txBody>
            <a:bodyPr/>
            <a:lstStyle/>
            <a:p>
              <a:endParaRPr lang="pt-BR"/>
            </a:p>
          </p:txBody>
        </p:sp>
        <p:sp>
          <p:nvSpPr>
            <p:cNvPr id="65553" name="Rectangle 17"/>
            <p:cNvSpPr>
              <a:spLocks noChangeArrowheads="1"/>
            </p:cNvSpPr>
            <p:nvPr/>
          </p:nvSpPr>
          <p:spPr bwMode="auto">
            <a:xfrm>
              <a:off x="2530" y="2931"/>
              <a:ext cx="998" cy="499"/>
            </a:xfrm>
            <a:prstGeom prst="rect">
              <a:avLst/>
            </a:prstGeom>
            <a:noFill/>
            <a:ln w="25400">
              <a:solidFill>
                <a:schemeClr val="tx1"/>
              </a:solidFill>
              <a:miter lim="800000"/>
              <a:headEnd/>
              <a:tailEnd/>
            </a:ln>
            <a:effectLst/>
          </p:spPr>
          <p:txBody>
            <a:bodyPr wrap="none" anchor="ctr"/>
            <a:lstStyle/>
            <a:p>
              <a:endParaRPr lang="pt-BR"/>
            </a:p>
          </p:txBody>
        </p:sp>
        <p:sp>
          <p:nvSpPr>
            <p:cNvPr id="65554" name="Text Box 18"/>
            <p:cNvSpPr txBox="1">
              <a:spLocks noChangeArrowheads="1"/>
            </p:cNvSpPr>
            <p:nvPr/>
          </p:nvSpPr>
          <p:spPr bwMode="auto">
            <a:xfrm>
              <a:off x="2621" y="3022"/>
              <a:ext cx="862" cy="288"/>
            </a:xfrm>
            <a:prstGeom prst="rect">
              <a:avLst/>
            </a:prstGeom>
            <a:noFill/>
            <a:ln w="9525">
              <a:noFill/>
              <a:miter lim="800000"/>
              <a:headEnd/>
              <a:tailEnd/>
            </a:ln>
            <a:effectLst/>
          </p:spPr>
          <p:txBody>
            <a:bodyPr wrap="none">
              <a:spAutoFit/>
            </a:bodyPr>
            <a:lstStyle/>
            <a:p>
              <a:r>
                <a:rPr lang="pt-BR" sz="2400"/>
                <a:t>Empresas</a:t>
              </a:r>
            </a:p>
          </p:txBody>
        </p:sp>
        <p:sp>
          <p:nvSpPr>
            <p:cNvPr id="65555" name="Line 19"/>
            <p:cNvSpPr>
              <a:spLocks noChangeShapeType="1"/>
            </p:cNvSpPr>
            <p:nvPr/>
          </p:nvSpPr>
          <p:spPr bwMode="auto">
            <a:xfrm rot="-5400000">
              <a:off x="2100" y="2772"/>
              <a:ext cx="0" cy="861"/>
            </a:xfrm>
            <a:prstGeom prst="line">
              <a:avLst/>
            </a:prstGeom>
            <a:noFill/>
            <a:ln w="25400">
              <a:solidFill>
                <a:schemeClr val="tx1"/>
              </a:solidFill>
              <a:round/>
              <a:headEnd/>
              <a:tailEnd/>
            </a:ln>
            <a:effectLst/>
          </p:spPr>
          <p:txBody>
            <a:bodyPr/>
            <a:lstStyle/>
            <a:p>
              <a:endParaRPr lang="pt-BR"/>
            </a:p>
          </p:txBody>
        </p:sp>
        <p:sp>
          <p:nvSpPr>
            <p:cNvPr id="65556" name="Line 20"/>
            <p:cNvSpPr>
              <a:spLocks noChangeShapeType="1"/>
            </p:cNvSpPr>
            <p:nvPr/>
          </p:nvSpPr>
          <p:spPr bwMode="auto">
            <a:xfrm rot="-10800000">
              <a:off x="1669" y="2614"/>
              <a:ext cx="0" cy="589"/>
            </a:xfrm>
            <a:prstGeom prst="line">
              <a:avLst/>
            </a:prstGeom>
            <a:noFill/>
            <a:ln w="25400">
              <a:solidFill>
                <a:schemeClr val="tx1"/>
              </a:solidFill>
              <a:round/>
              <a:headEnd/>
              <a:tailEnd type="triangle" w="med" len="med"/>
            </a:ln>
            <a:effectLst/>
          </p:spPr>
          <p:txBody>
            <a:bodyPr/>
            <a:lstStyle/>
            <a:p>
              <a:endParaRPr lang="pt-BR"/>
            </a:p>
          </p:txBody>
        </p:sp>
        <p:sp>
          <p:nvSpPr>
            <p:cNvPr id="65557" name="Text Box 21"/>
            <p:cNvSpPr txBox="1">
              <a:spLocks noChangeArrowheads="1"/>
            </p:cNvSpPr>
            <p:nvPr/>
          </p:nvSpPr>
          <p:spPr bwMode="auto">
            <a:xfrm>
              <a:off x="4073" y="2266"/>
              <a:ext cx="408" cy="212"/>
            </a:xfrm>
            <a:prstGeom prst="rect">
              <a:avLst/>
            </a:prstGeom>
            <a:noFill/>
            <a:ln w="9525">
              <a:noFill/>
              <a:miter lim="800000"/>
              <a:headEnd/>
              <a:tailEnd/>
            </a:ln>
            <a:effectLst/>
          </p:spPr>
          <p:txBody>
            <a:bodyPr wrap="none">
              <a:spAutoFit/>
            </a:bodyPr>
            <a:lstStyle/>
            <a:p>
              <a:r>
                <a:rPr lang="pt-BR" sz="1600"/>
                <a:t>Preço</a:t>
              </a:r>
            </a:p>
          </p:txBody>
        </p:sp>
        <p:sp>
          <p:nvSpPr>
            <p:cNvPr id="65558" name="Text Box 22"/>
            <p:cNvSpPr txBox="1">
              <a:spLocks noChangeArrowheads="1"/>
            </p:cNvSpPr>
            <p:nvPr/>
          </p:nvSpPr>
          <p:spPr bwMode="auto">
            <a:xfrm>
              <a:off x="1895" y="2976"/>
              <a:ext cx="444" cy="212"/>
            </a:xfrm>
            <a:prstGeom prst="rect">
              <a:avLst/>
            </a:prstGeom>
            <a:noFill/>
            <a:ln w="9525">
              <a:noFill/>
              <a:miter lim="800000"/>
              <a:headEnd/>
              <a:tailEnd/>
            </a:ln>
            <a:effectLst/>
          </p:spPr>
          <p:txBody>
            <a:bodyPr wrap="none">
              <a:spAutoFit/>
            </a:bodyPr>
            <a:lstStyle/>
            <a:p>
              <a:r>
                <a:rPr lang="pt-BR" sz="1600"/>
                <a:t>Oferta</a:t>
              </a:r>
            </a:p>
          </p:txBody>
        </p:sp>
        <p:sp>
          <p:nvSpPr>
            <p:cNvPr id="65559" name="Text Box 23"/>
            <p:cNvSpPr txBox="1">
              <a:spLocks noChangeArrowheads="1"/>
            </p:cNvSpPr>
            <p:nvPr/>
          </p:nvSpPr>
          <p:spPr bwMode="auto">
            <a:xfrm>
              <a:off x="671" y="2205"/>
              <a:ext cx="607" cy="212"/>
            </a:xfrm>
            <a:prstGeom prst="rect">
              <a:avLst/>
            </a:prstGeom>
            <a:noFill/>
            <a:ln w="9525">
              <a:noFill/>
              <a:miter lim="800000"/>
              <a:headEnd/>
              <a:tailEnd/>
            </a:ln>
            <a:effectLst/>
          </p:spPr>
          <p:txBody>
            <a:bodyPr wrap="none">
              <a:spAutoFit/>
            </a:bodyPr>
            <a:lstStyle/>
            <a:p>
              <a:r>
                <a:rPr lang="pt-BR" sz="1600"/>
                <a:t>Demanda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Diagrama</a:t>
            </a:r>
            <a:r>
              <a:rPr lang="en-US" dirty="0"/>
              <a:t> de </a:t>
            </a:r>
            <a:r>
              <a:rPr lang="en-US" dirty="0" err="1"/>
              <a:t>margens</a:t>
            </a:r>
            <a:r>
              <a:rPr lang="en-US" dirty="0"/>
              <a:t> ( </a:t>
            </a:r>
            <a:r>
              <a:rPr lang="en-US" dirty="0" err="1"/>
              <a:t>variação</a:t>
            </a:r>
            <a:r>
              <a:rPr lang="en-US" dirty="0"/>
              <a:t> do </a:t>
            </a:r>
            <a:r>
              <a:rPr lang="en-US" dirty="0" err="1"/>
              <a:t>diagrama</a:t>
            </a:r>
            <a:r>
              <a:rPr lang="en-US" dirty="0"/>
              <a:t> de Bode )</a:t>
            </a:r>
            <a:endParaRPr lang="pt-BR" dirty="0"/>
          </a:p>
        </p:txBody>
      </p:sp>
      <p:pic>
        <p:nvPicPr>
          <p:cNvPr id="120834"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Podemos</a:t>
            </a:r>
            <a:r>
              <a:rPr lang="en-US" dirty="0"/>
              <a:t> agora </a:t>
            </a:r>
            <a:r>
              <a:rPr lang="en-US" dirty="0" err="1"/>
              <a:t>simular</a:t>
            </a:r>
            <a:endParaRPr lang="pt-BR" dirty="0"/>
          </a:p>
        </p:txBody>
      </p:sp>
      <p:sp>
        <p:nvSpPr>
          <p:cNvPr id="3" name="Espaço Reservado para Conteúdo 2"/>
          <p:cNvSpPr>
            <a:spLocks noGrp="1"/>
          </p:cNvSpPr>
          <p:nvPr>
            <p:ph idx="1"/>
          </p:nvPr>
        </p:nvSpPr>
        <p:spPr/>
        <p:txBody>
          <a:bodyPr/>
          <a:lstStyle/>
          <a:p>
            <a:r>
              <a:rPr lang="en-US" dirty="0"/>
              <a:t> </a:t>
            </a:r>
            <a:r>
              <a:rPr lang="en-US" dirty="0" err="1"/>
              <a:t>Fazemos</a:t>
            </a:r>
            <a:r>
              <a:rPr lang="en-US" dirty="0"/>
              <a:t> a </a:t>
            </a:r>
            <a:r>
              <a:rPr lang="en-US" dirty="0" err="1"/>
              <a:t>criação</a:t>
            </a:r>
            <a:r>
              <a:rPr lang="en-US" dirty="0"/>
              <a:t> do </a:t>
            </a:r>
            <a:r>
              <a:rPr lang="en-US" dirty="0" err="1"/>
              <a:t>sistema</a:t>
            </a:r>
            <a:r>
              <a:rPr lang="en-US" dirty="0"/>
              <a:t> a </a:t>
            </a:r>
            <a:r>
              <a:rPr lang="en-US" dirty="0" err="1"/>
              <a:t>malha</a:t>
            </a:r>
            <a:r>
              <a:rPr lang="en-US" dirty="0"/>
              <a:t> </a:t>
            </a:r>
            <a:r>
              <a:rPr lang="en-US" dirty="0" err="1"/>
              <a:t>fechada</a:t>
            </a:r>
            <a:r>
              <a:rPr lang="en-US" dirty="0"/>
              <a:t> </a:t>
            </a:r>
          </a:p>
          <a:p>
            <a:pPr lvl="1"/>
            <a:r>
              <a:rPr lang="en-US" dirty="0"/>
              <a:t> T = feedback(562*GH,1); step(T);</a:t>
            </a:r>
            <a:endParaRPr lang="pt-BR" dirty="0"/>
          </a:p>
        </p:txBody>
      </p:sp>
      <p:pic>
        <p:nvPicPr>
          <p:cNvPr id="121858" name="Picture 2"/>
          <p:cNvPicPr>
            <a:picLocks noChangeAspect="1" noChangeArrowheads="1"/>
          </p:cNvPicPr>
          <p:nvPr/>
        </p:nvPicPr>
        <p:blipFill>
          <a:blip r:embed="rId2" cstate="print"/>
          <a:srcRect/>
          <a:stretch>
            <a:fillRect/>
          </a:stretch>
        </p:blipFill>
        <p:spPr bwMode="auto">
          <a:xfrm>
            <a:off x="380968" y="2000240"/>
            <a:ext cx="8572558" cy="4625588"/>
          </a:xfrm>
          <a:prstGeom prst="rect">
            <a:avLst/>
          </a:prstGeom>
          <a:noFill/>
          <a:ln w="9525">
            <a:noFill/>
            <a:miter lim="800000"/>
            <a:headEnd/>
            <a:tailEnd/>
          </a:ln>
          <a:effectLst/>
        </p:spPr>
      </p:pic>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pag.494, </a:t>
            </a:r>
            <a:r>
              <a:rPr lang="en-US" dirty="0" err="1"/>
              <a:t>exercício</a:t>
            </a:r>
            <a:r>
              <a:rPr lang="en-US" dirty="0"/>
              <a:t> de </a:t>
            </a:r>
            <a:r>
              <a:rPr lang="en-US" dirty="0" err="1"/>
              <a:t>avaliação</a:t>
            </a:r>
            <a:r>
              <a:rPr lang="en-US" dirty="0"/>
              <a:t> 11.1</a:t>
            </a:r>
            <a:endParaRPr lang="pt-BR" dirty="0"/>
          </a:p>
        </p:txBody>
      </p:sp>
      <p:sp>
        <p:nvSpPr>
          <p:cNvPr id="3" name="Espaço Reservado para Conteúdo 2"/>
          <p:cNvSpPr>
            <a:spLocks noGrp="1"/>
          </p:cNvSpPr>
          <p:nvPr>
            <p:ph idx="1"/>
          </p:nvPr>
        </p:nvSpPr>
        <p:spPr>
          <a:xfrm>
            <a:off x="151209" y="1196983"/>
            <a:ext cx="9588137" cy="5381625"/>
          </a:xfrm>
        </p:spPr>
        <p:txBody>
          <a:bodyPr/>
          <a:lstStyle/>
          <a:p>
            <a:r>
              <a:rPr lang="en-US" dirty="0"/>
              <a:t>Para o </a:t>
            </a:r>
            <a:r>
              <a:rPr lang="en-US" dirty="0" err="1"/>
              <a:t>sistema</a:t>
            </a:r>
            <a:r>
              <a:rPr lang="en-US" dirty="0"/>
              <a:t> com G(s) = 1/(s(s+50)(s+120), </a:t>
            </a:r>
            <a:r>
              <a:rPr lang="en-US" dirty="0" err="1"/>
              <a:t>calcule</a:t>
            </a:r>
            <a:r>
              <a:rPr lang="en-US" dirty="0"/>
              <a:t>  o </a:t>
            </a:r>
            <a:r>
              <a:rPr lang="en-US" dirty="0" err="1"/>
              <a:t>ganho</a:t>
            </a:r>
            <a:r>
              <a:rPr lang="en-US" dirty="0"/>
              <a:t> </a:t>
            </a:r>
            <a:r>
              <a:rPr lang="en-US" dirty="0" err="1"/>
              <a:t>para</a:t>
            </a:r>
            <a:r>
              <a:rPr lang="en-US" dirty="0"/>
              <a:t> </a:t>
            </a:r>
            <a:r>
              <a:rPr lang="en-US" dirty="0" err="1"/>
              <a:t>uma</a:t>
            </a:r>
            <a:r>
              <a:rPr lang="en-US" dirty="0"/>
              <a:t> </a:t>
            </a:r>
            <a:r>
              <a:rPr lang="en-US" dirty="0" err="1"/>
              <a:t>resposta</a:t>
            </a:r>
            <a:r>
              <a:rPr lang="en-US" dirty="0"/>
              <a:t> </a:t>
            </a:r>
            <a:r>
              <a:rPr lang="en-US" dirty="0" err="1"/>
              <a:t>ao</a:t>
            </a:r>
            <a:r>
              <a:rPr lang="en-US" dirty="0"/>
              <a:t> </a:t>
            </a:r>
            <a:r>
              <a:rPr lang="en-US" dirty="0" err="1"/>
              <a:t>degrau</a:t>
            </a:r>
            <a:r>
              <a:rPr lang="en-US" dirty="0"/>
              <a:t> </a:t>
            </a:r>
            <a:r>
              <a:rPr lang="en-US" dirty="0" err="1"/>
              <a:t>unitário</a:t>
            </a:r>
            <a:r>
              <a:rPr lang="en-US" dirty="0"/>
              <a:t> com 20% de </a:t>
            </a:r>
            <a:r>
              <a:rPr lang="en-US" dirty="0" err="1"/>
              <a:t>ultrapassagem</a:t>
            </a:r>
            <a:endParaRPr lang="en-US" dirty="0"/>
          </a:p>
          <a:p>
            <a:r>
              <a:rPr lang="en-US" dirty="0" err="1"/>
              <a:t>Algébrica</a:t>
            </a:r>
            <a:r>
              <a:rPr lang="en-US" dirty="0"/>
              <a:t> :</a:t>
            </a:r>
          </a:p>
          <a:p>
            <a:pPr lvl="1"/>
            <a:r>
              <a:rPr lang="en-US" dirty="0"/>
              <a:t>UP = 20% ; zeta = -log(UP)/</a:t>
            </a:r>
            <a:r>
              <a:rPr lang="en-US" dirty="0" err="1"/>
              <a:t>sqrt</a:t>
            </a:r>
            <a:r>
              <a:rPr lang="en-US" dirty="0"/>
              <a:t>(log(UP)^2+pi^2)</a:t>
            </a:r>
          </a:p>
          <a:p>
            <a:pPr lvl="1"/>
            <a:r>
              <a:rPr lang="en-US" dirty="0"/>
              <a:t>zeta = 0.456 ; </a:t>
            </a:r>
            <a:r>
              <a:rPr lang="en-US" dirty="0" err="1"/>
              <a:t>Margem</a:t>
            </a:r>
            <a:r>
              <a:rPr lang="en-US" dirty="0"/>
              <a:t> de </a:t>
            </a:r>
            <a:r>
              <a:rPr lang="en-US" dirty="0" err="1"/>
              <a:t>Fase</a:t>
            </a:r>
            <a:r>
              <a:rPr lang="en-US" dirty="0"/>
              <a:t> :</a:t>
            </a:r>
          </a:p>
          <a:p>
            <a:pPr lvl="1"/>
            <a:r>
              <a:rPr lang="en-US" dirty="0"/>
              <a:t>Mf = 48,14</a:t>
            </a:r>
            <a:r>
              <a:rPr lang="en-US" baseline="30000" dirty="0"/>
              <a:t>o</a:t>
            </a:r>
            <a:r>
              <a:rPr lang="en-US" dirty="0"/>
              <a:t> ; </a:t>
            </a:r>
          </a:p>
          <a:p>
            <a:pPr lvl="1"/>
            <a:r>
              <a:rPr lang="en-US" dirty="0" err="1"/>
              <a:t>Arg</a:t>
            </a:r>
            <a:r>
              <a:rPr lang="en-US" dirty="0"/>
              <a:t>(GH(</a:t>
            </a:r>
            <a:r>
              <a:rPr lang="en-US" dirty="0" err="1"/>
              <a:t>wf</a:t>
            </a:r>
            <a:r>
              <a:rPr lang="en-US" dirty="0"/>
              <a:t>)) = -180+48,14</a:t>
            </a:r>
            <a:r>
              <a:rPr lang="en-US" baseline="30000" dirty="0"/>
              <a:t>o</a:t>
            </a:r>
            <a:r>
              <a:rPr lang="en-US" dirty="0"/>
              <a:t> = -131,86</a:t>
            </a:r>
            <a:r>
              <a:rPr lang="en-US" baseline="30000" dirty="0"/>
              <a:t>o</a:t>
            </a:r>
            <a:endParaRPr lang="en-US" dirty="0"/>
          </a:p>
          <a:p>
            <a:pPr lvl="1"/>
            <a:r>
              <a:rPr lang="en-US" dirty="0" err="1"/>
              <a:t>Devemos</a:t>
            </a:r>
            <a:r>
              <a:rPr lang="en-US" dirty="0"/>
              <a:t> </a:t>
            </a:r>
            <a:r>
              <a:rPr lang="en-US" dirty="0" err="1"/>
              <a:t>procurar</a:t>
            </a:r>
            <a:r>
              <a:rPr lang="en-US" dirty="0"/>
              <a:t> no </a:t>
            </a:r>
            <a:r>
              <a:rPr lang="en-US" dirty="0" err="1"/>
              <a:t>diagrama</a:t>
            </a:r>
            <a:r>
              <a:rPr lang="en-US" dirty="0"/>
              <a:t> de bode, </a:t>
            </a:r>
            <a:r>
              <a:rPr lang="en-US" dirty="0" err="1"/>
              <a:t>qual</a:t>
            </a:r>
            <a:r>
              <a:rPr lang="en-US" dirty="0"/>
              <a:t> </a:t>
            </a:r>
            <a:r>
              <a:rPr lang="en-US" dirty="0" err="1"/>
              <a:t>frequência</a:t>
            </a:r>
            <a:r>
              <a:rPr lang="en-US" dirty="0"/>
              <a:t> </a:t>
            </a:r>
            <a:r>
              <a:rPr lang="en-US" dirty="0" err="1"/>
              <a:t>produz</a:t>
            </a:r>
            <a:r>
              <a:rPr lang="en-US" dirty="0"/>
              <a:t> um </a:t>
            </a:r>
            <a:r>
              <a:rPr lang="en-US" dirty="0" err="1"/>
              <a:t>argumento</a:t>
            </a:r>
            <a:r>
              <a:rPr lang="en-US" dirty="0"/>
              <a:t> de -131,86</a:t>
            </a:r>
            <a:r>
              <a:rPr lang="en-US" baseline="30000" dirty="0"/>
              <a:t>o </a:t>
            </a:r>
            <a:r>
              <a:rPr lang="en-US" dirty="0"/>
              <a:t>(a </a:t>
            </a:r>
            <a:r>
              <a:rPr lang="en-US" dirty="0" err="1"/>
              <a:t>seguir</a:t>
            </a:r>
            <a:r>
              <a:rPr lang="en-US" dirty="0"/>
              <a:t>)</a:t>
            </a:r>
            <a:r>
              <a:rPr lang="en-US" baseline="30000" dirty="0"/>
              <a:t> </a:t>
            </a:r>
          </a:p>
          <a:p>
            <a:pPr lvl="1"/>
            <a:endParaRPr lang="en-US" dirty="0"/>
          </a:p>
          <a:p>
            <a:pPr lvl="1"/>
            <a:endParaRPr lang="pt-BR" dirty="0"/>
          </a:p>
        </p:txBody>
      </p:sp>
      <p:graphicFrame>
        <p:nvGraphicFramePr>
          <p:cNvPr id="4" name="Object 2"/>
          <p:cNvGraphicFramePr>
            <a:graphicFrameLocks noChangeAspect="1"/>
          </p:cNvGraphicFramePr>
          <p:nvPr/>
        </p:nvGraphicFramePr>
        <p:xfrm>
          <a:off x="6167446" y="3857635"/>
          <a:ext cx="3249612" cy="928687"/>
        </p:xfrm>
        <a:graphic>
          <a:graphicData uri="http://schemas.openxmlformats.org/presentationml/2006/ole">
            <mc:AlternateContent xmlns:mc="http://schemas.openxmlformats.org/markup-compatibility/2006">
              <mc:Choice xmlns:v="urn:schemas-microsoft-com:vml" Requires="v">
                <p:oleObj name="Equação" r:id="rId2" imgW="1777680" imgH="507960" progId="Equation.3">
                  <p:embed/>
                </p:oleObj>
              </mc:Choice>
              <mc:Fallback>
                <p:oleObj name="Equação" r:id="rId2" imgW="1777680" imgH="5079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46" y="3857635"/>
                        <a:ext cx="3249612" cy="928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Diagramas</a:t>
            </a:r>
            <a:r>
              <a:rPr lang="en-US" dirty="0"/>
              <a:t> de Bode</a:t>
            </a:r>
            <a:endParaRPr lang="pt-BR" dirty="0"/>
          </a:p>
        </p:txBody>
      </p:sp>
      <p:pic>
        <p:nvPicPr>
          <p:cNvPr id="123907" name="Picture 3"/>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Cálculo</a:t>
            </a:r>
            <a:r>
              <a:rPr lang="en-US" dirty="0"/>
              <a:t> do </a:t>
            </a:r>
            <a:r>
              <a:rPr lang="en-US" dirty="0" err="1"/>
              <a:t>Ganho</a:t>
            </a:r>
            <a:r>
              <a:rPr lang="en-US" dirty="0"/>
              <a:t> ( final )</a:t>
            </a:r>
            <a:endParaRPr lang="pt-BR" dirty="0"/>
          </a:p>
        </p:txBody>
      </p:sp>
      <p:sp>
        <p:nvSpPr>
          <p:cNvPr id="3" name="Espaço Reservado para Conteúdo 2"/>
          <p:cNvSpPr>
            <a:spLocks noGrp="1"/>
          </p:cNvSpPr>
          <p:nvPr>
            <p:ph idx="1"/>
          </p:nvPr>
        </p:nvSpPr>
        <p:spPr/>
        <p:txBody>
          <a:bodyPr/>
          <a:lstStyle/>
          <a:p>
            <a:r>
              <a:rPr lang="en-US" dirty="0" err="1"/>
              <a:t>Pelo</a:t>
            </a:r>
            <a:r>
              <a:rPr lang="en-US" dirty="0"/>
              <a:t> </a:t>
            </a:r>
            <a:r>
              <a:rPr lang="en-US" dirty="0" err="1"/>
              <a:t>gráfico</a:t>
            </a:r>
            <a:r>
              <a:rPr lang="en-US" dirty="0"/>
              <a:t> anterior o </a:t>
            </a:r>
            <a:r>
              <a:rPr lang="en-US" dirty="0" err="1"/>
              <a:t>ganho</a:t>
            </a:r>
            <a:r>
              <a:rPr lang="en-US" dirty="0"/>
              <a:t> </a:t>
            </a:r>
            <a:r>
              <a:rPr lang="en-US" dirty="0" err="1"/>
              <a:t>na</a:t>
            </a:r>
            <a:r>
              <a:rPr lang="en-US" dirty="0"/>
              <a:t> </a:t>
            </a:r>
            <a:r>
              <a:rPr lang="en-US" dirty="0" err="1"/>
              <a:t>frequência</a:t>
            </a:r>
            <a:r>
              <a:rPr lang="en-US" dirty="0"/>
              <a:t> </a:t>
            </a:r>
            <a:r>
              <a:rPr lang="en-US" dirty="0" err="1"/>
              <a:t>desejada</a:t>
            </a:r>
            <a:r>
              <a:rPr lang="en-US" dirty="0"/>
              <a:t> </a:t>
            </a:r>
            <a:r>
              <a:rPr lang="en-US" dirty="0" err="1"/>
              <a:t>para</a:t>
            </a:r>
            <a:r>
              <a:rPr lang="en-US" dirty="0"/>
              <a:t> a </a:t>
            </a:r>
            <a:r>
              <a:rPr lang="en-US" dirty="0" err="1"/>
              <a:t>margem</a:t>
            </a:r>
            <a:r>
              <a:rPr lang="en-US" dirty="0"/>
              <a:t> de </a:t>
            </a:r>
            <a:r>
              <a:rPr lang="en-US" dirty="0" err="1"/>
              <a:t>fase</a:t>
            </a:r>
            <a:r>
              <a:rPr lang="en-US" dirty="0"/>
              <a:t> é de -106db.</a:t>
            </a:r>
          </a:p>
          <a:p>
            <a:endParaRPr lang="en-US" dirty="0"/>
          </a:p>
          <a:p>
            <a:r>
              <a:rPr lang="en-US" dirty="0" err="1"/>
              <a:t>Precisamos</a:t>
            </a:r>
            <a:r>
              <a:rPr lang="en-US" dirty="0"/>
              <a:t> de um </a:t>
            </a:r>
            <a:r>
              <a:rPr lang="en-US" dirty="0" err="1"/>
              <a:t>ganho</a:t>
            </a:r>
            <a:r>
              <a:rPr lang="en-US" dirty="0"/>
              <a:t> </a:t>
            </a:r>
            <a:r>
              <a:rPr lang="en-US" dirty="0" err="1"/>
              <a:t>portanto</a:t>
            </a:r>
            <a:r>
              <a:rPr lang="en-US" dirty="0"/>
              <a:t> de :</a:t>
            </a:r>
          </a:p>
          <a:p>
            <a:pPr lvl="1"/>
            <a:r>
              <a:rPr lang="en-US" dirty="0"/>
              <a:t>20logK=106 </a:t>
            </a:r>
            <a:r>
              <a:rPr lang="en-US" dirty="0" err="1"/>
              <a:t>ou</a:t>
            </a:r>
            <a:r>
              <a:rPr lang="en-US" dirty="0"/>
              <a:t> K = 10</a:t>
            </a:r>
            <a:r>
              <a:rPr lang="en-US" baseline="30000" dirty="0"/>
              <a:t>106/20</a:t>
            </a:r>
            <a:r>
              <a:rPr lang="en-US" dirty="0"/>
              <a:t> = 199.500</a:t>
            </a:r>
            <a:endParaRPr lang="pt-BR" dirty="0"/>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826371" name="Subtítulo 4"/>
          <p:cNvSpPr>
            <a:spLocks noGrp="1"/>
          </p:cNvSpPr>
          <p:nvPr>
            <p:ph type="subTitle" sz="quarter" idx="1"/>
          </p:nvPr>
        </p:nvSpPr>
        <p:spPr/>
        <p:txBody>
          <a:bodyPr/>
          <a:lstStyle/>
          <a:p>
            <a:r>
              <a:rPr lang="en-US" dirty="0" err="1"/>
              <a:t>Projeto</a:t>
            </a:r>
            <a:r>
              <a:rPr lang="en-US" dirty="0"/>
              <a:t> </a:t>
            </a:r>
            <a:r>
              <a:rPr lang="en-US" dirty="0" err="1"/>
              <a:t>por</a:t>
            </a:r>
            <a:r>
              <a:rPr lang="en-US" dirty="0"/>
              <a:t> </a:t>
            </a:r>
            <a:r>
              <a:rPr lang="en-US" dirty="0" err="1"/>
              <a:t>Intermédio</a:t>
            </a:r>
            <a:r>
              <a:rPr lang="en-US" dirty="0"/>
              <a:t> da </a:t>
            </a:r>
            <a:r>
              <a:rPr lang="en-US" dirty="0" err="1"/>
              <a:t>Resposta</a:t>
            </a:r>
            <a:r>
              <a:rPr lang="en-US" dirty="0"/>
              <a:t> </a:t>
            </a:r>
            <a:r>
              <a:rPr lang="en-US" dirty="0" err="1"/>
              <a:t>em</a:t>
            </a:r>
            <a:r>
              <a:rPr lang="en-US" dirty="0"/>
              <a:t> </a:t>
            </a:r>
            <a:r>
              <a:rPr lang="en-US" dirty="0" err="1"/>
              <a:t>Frequencia</a:t>
            </a:r>
            <a:endParaRPr lang="en-US" dirty="0"/>
          </a:p>
          <a:p>
            <a:r>
              <a:rPr lang="en-US" dirty="0" err="1"/>
              <a:t>Compensação</a:t>
            </a:r>
            <a:r>
              <a:rPr lang="en-US" dirty="0"/>
              <a:t> </a:t>
            </a:r>
            <a:r>
              <a:rPr lang="en-US" dirty="0" err="1"/>
              <a:t>por</a:t>
            </a:r>
            <a:r>
              <a:rPr lang="en-US" dirty="0"/>
              <a:t> </a:t>
            </a:r>
            <a:r>
              <a:rPr lang="en-US" dirty="0" err="1"/>
              <a:t>Atraso</a:t>
            </a:r>
            <a:r>
              <a:rPr lang="en-US" dirty="0"/>
              <a:t> de </a:t>
            </a:r>
            <a:r>
              <a:rPr lang="en-US" dirty="0" err="1"/>
              <a:t>Fase</a:t>
            </a:r>
            <a:endParaRPr lang="en-US" dirty="0"/>
          </a:p>
          <a:p>
            <a:r>
              <a:rPr lang="en-US" dirty="0" err="1"/>
              <a:t>Compensação</a:t>
            </a:r>
            <a:r>
              <a:rPr lang="en-US" dirty="0"/>
              <a:t> </a:t>
            </a:r>
            <a:r>
              <a:rPr lang="en-US" dirty="0" err="1"/>
              <a:t>por</a:t>
            </a:r>
            <a:r>
              <a:rPr lang="en-US" dirty="0"/>
              <a:t> </a:t>
            </a:r>
            <a:r>
              <a:rPr lang="en-US" dirty="0" err="1"/>
              <a:t>Avanço</a:t>
            </a:r>
            <a:r>
              <a:rPr lang="en-US" dirty="0"/>
              <a:t> de </a:t>
            </a:r>
            <a:r>
              <a:rPr lang="en-US" dirty="0" err="1"/>
              <a:t>Fase</a:t>
            </a:r>
            <a:endParaRPr lang="en-US" dirty="0"/>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ítulo 1"/>
          <p:cNvSpPr>
            <a:spLocks noGrp="1"/>
          </p:cNvSpPr>
          <p:nvPr>
            <p:ph type="title"/>
          </p:nvPr>
        </p:nvSpPr>
        <p:spPr/>
        <p:txBody>
          <a:bodyPr/>
          <a:lstStyle/>
          <a:p>
            <a:r>
              <a:rPr lang="en-US"/>
              <a:t>Visualizando a compensação por atraso</a:t>
            </a:r>
            <a:endParaRPr lang="pt-BR"/>
          </a:p>
        </p:txBody>
      </p:sp>
      <p:sp>
        <p:nvSpPr>
          <p:cNvPr id="827395" name="Espaço Reservado para Conteúdo 2"/>
          <p:cNvSpPr>
            <a:spLocks noGrp="1"/>
          </p:cNvSpPr>
          <p:nvPr>
            <p:ph idx="1"/>
          </p:nvPr>
        </p:nvSpPr>
        <p:spPr>
          <a:xfrm>
            <a:off x="271463" y="928688"/>
            <a:ext cx="3967162" cy="5381625"/>
          </a:xfrm>
        </p:spPr>
        <p:txBody>
          <a:bodyPr/>
          <a:lstStyle/>
          <a:p>
            <a:r>
              <a:rPr lang="en-US"/>
              <a:t>A função de um comp.de atraso é :</a:t>
            </a:r>
          </a:p>
          <a:p>
            <a:pPr lvl="1"/>
            <a:r>
              <a:rPr lang="en-US"/>
              <a:t>(1) melhorar o ganho nas baixas frequências ( para ajuste de erro ) e</a:t>
            </a:r>
          </a:p>
          <a:p>
            <a:pPr lvl="1"/>
            <a:r>
              <a:rPr lang="en-US"/>
              <a:t>(2) aumentar a fase (para melhoria da resposta transitória)</a:t>
            </a:r>
          </a:p>
        </p:txBody>
      </p:sp>
      <p:pic>
        <p:nvPicPr>
          <p:cNvPr id="827396" name="Picture 2"/>
          <p:cNvPicPr>
            <a:picLocks noChangeAspect="1" noChangeArrowheads="1"/>
          </p:cNvPicPr>
          <p:nvPr/>
        </p:nvPicPr>
        <p:blipFill>
          <a:blip r:embed="rId2" cstate="print"/>
          <a:srcRect/>
          <a:stretch>
            <a:fillRect/>
          </a:stretch>
        </p:blipFill>
        <p:spPr bwMode="auto">
          <a:xfrm>
            <a:off x="4391025" y="1214438"/>
            <a:ext cx="5419725" cy="5072062"/>
          </a:xfrm>
          <a:prstGeom prst="rect">
            <a:avLst/>
          </a:prstGeom>
          <a:noFill/>
          <a:ln w="12700">
            <a:noFill/>
            <a:miter lim="800000"/>
            <a:headEnd type="none" w="sm" len="sm"/>
            <a:tailEnd type="none" w="sm" len="sm"/>
          </a:ln>
        </p:spPr>
      </p:pic>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Título 1"/>
          <p:cNvSpPr>
            <a:spLocks noGrp="1"/>
          </p:cNvSpPr>
          <p:nvPr>
            <p:ph type="title"/>
          </p:nvPr>
        </p:nvSpPr>
        <p:spPr/>
        <p:txBody>
          <a:bodyPr/>
          <a:lstStyle/>
          <a:p>
            <a:r>
              <a:rPr lang="en-US"/>
              <a:t>Como isto é obtido?</a:t>
            </a:r>
            <a:endParaRPr lang="pt-BR"/>
          </a:p>
        </p:txBody>
      </p:sp>
      <p:sp>
        <p:nvSpPr>
          <p:cNvPr id="3" name="Espaço Reservado para Conteúdo 2"/>
          <p:cNvSpPr>
            <a:spLocks noGrp="1"/>
          </p:cNvSpPr>
          <p:nvPr>
            <p:ph idx="1"/>
          </p:nvPr>
        </p:nvSpPr>
        <p:spPr/>
        <p:txBody>
          <a:bodyPr/>
          <a:lstStyle/>
          <a:p>
            <a:r>
              <a:rPr lang="en-US"/>
              <a:t>O erro estacionário será melhorado pelo aumento do ganho em baixas frequências uma vez que GH(0) = 20logKp</a:t>
            </a:r>
          </a:p>
          <a:p>
            <a:endParaRPr lang="en-US"/>
          </a:p>
          <a:p>
            <a:r>
              <a:rPr lang="en-US"/>
              <a:t>A estabilidade será garantida se o diagrama de ganho estiver abaixo de 0db quando a fase cruzar 180</a:t>
            </a:r>
            <a:r>
              <a:rPr lang="en-US" baseline="30000"/>
              <a:t>o</a:t>
            </a:r>
            <a:r>
              <a:rPr lang="en-US"/>
              <a:t> </a:t>
            </a:r>
          </a:p>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Título 1"/>
          <p:cNvSpPr>
            <a:spLocks noGrp="1"/>
          </p:cNvSpPr>
          <p:nvPr>
            <p:ph type="title"/>
          </p:nvPr>
        </p:nvSpPr>
        <p:spPr/>
        <p:txBody>
          <a:bodyPr/>
          <a:lstStyle/>
          <a:p>
            <a:r>
              <a:rPr lang="en-US"/>
              <a:t>Nise, Exemplo 11.2, pag.496</a:t>
            </a:r>
            <a:endParaRPr lang="pt-BR"/>
          </a:p>
        </p:txBody>
      </p:sp>
      <p:sp>
        <p:nvSpPr>
          <p:cNvPr id="3" name="Espaço Reservado para Conteúdo 2"/>
          <p:cNvSpPr>
            <a:spLocks noGrp="1"/>
          </p:cNvSpPr>
          <p:nvPr>
            <p:ph idx="1"/>
          </p:nvPr>
        </p:nvSpPr>
        <p:spPr/>
        <p:txBody>
          <a:bodyPr/>
          <a:lstStyle/>
          <a:p>
            <a:r>
              <a:rPr lang="en-US"/>
              <a:t>Dado o sistema anterior, use os diagramas de Bode para projetar um compensador por atraso de fase que melhore o erro estacionário em 10x e mantenha a ultrapassagem em 9,5%</a:t>
            </a:r>
          </a:p>
          <a:p>
            <a:r>
              <a:rPr lang="en-US"/>
              <a:t>Resolução (1a parte)</a:t>
            </a:r>
          </a:p>
          <a:p>
            <a:pPr lvl="1"/>
            <a:r>
              <a:rPr lang="en-US"/>
              <a:t>Partindo de um K de 583,9 ( seguiremos os valores do livro para comparação de resultados ), temos UP = 9,5%.</a:t>
            </a:r>
          </a:p>
          <a:p>
            <a:pPr lvl="1"/>
            <a:r>
              <a:rPr lang="en-US"/>
              <a:t>Kv = s.GH(0) = 100/100*1/36*583,9 = 16,22</a:t>
            </a:r>
          </a:p>
          <a:p>
            <a:pPr lvl="1"/>
            <a:r>
              <a:rPr lang="en-US"/>
              <a:t>10*Kv = 162,2 e K deverá ser 5839</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Título 1"/>
          <p:cNvSpPr>
            <a:spLocks noGrp="1"/>
          </p:cNvSpPr>
          <p:nvPr>
            <p:ph type="title"/>
          </p:nvPr>
        </p:nvSpPr>
        <p:spPr/>
        <p:txBody>
          <a:bodyPr/>
          <a:lstStyle/>
          <a:p>
            <a:r>
              <a:rPr lang="en-US"/>
              <a:t>Resolução 1a parte</a:t>
            </a:r>
            <a:endParaRPr lang="pt-BR"/>
          </a:p>
        </p:txBody>
      </p:sp>
      <p:sp>
        <p:nvSpPr>
          <p:cNvPr id="3" name="Espaço Reservado para Conteúdo 2"/>
          <p:cNvSpPr>
            <a:spLocks noGrp="1"/>
          </p:cNvSpPr>
          <p:nvPr>
            <p:ph idx="1"/>
          </p:nvPr>
        </p:nvSpPr>
        <p:spPr/>
        <p:txBody>
          <a:bodyPr/>
          <a:lstStyle/>
          <a:p>
            <a:r>
              <a:rPr lang="en-US"/>
              <a:t>Partindo de um K de 583,9 ( seguiremos os valores do livro para comparação de resultados ), temos UP = 9,5%.</a:t>
            </a:r>
          </a:p>
          <a:p>
            <a:r>
              <a:rPr lang="en-US"/>
              <a:t>Kv = s.GH(0) = 100/100*1/36*583,9 = 16,22</a:t>
            </a:r>
          </a:p>
          <a:p>
            <a:r>
              <a:rPr lang="en-US"/>
              <a:t>10*Kv = 162,2 e K deverá ser 5839</a:t>
            </a:r>
          </a:p>
          <a:p>
            <a:r>
              <a:rPr lang="en-US"/>
              <a:t>Fazer os diagramas de Bode para K=5839 de GH=5839/[s(s+36)(s+100)</a:t>
            </a:r>
          </a:p>
          <a:p>
            <a:endParaRPr lang="pt-B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992259" name="Subtítulo 4"/>
          <p:cNvSpPr>
            <a:spLocks noGrp="1"/>
          </p:cNvSpPr>
          <p:nvPr>
            <p:ph type="subTitle" sz="quarter" idx="1"/>
          </p:nvPr>
        </p:nvSpPr>
        <p:spPr/>
        <p:txBody>
          <a:bodyPr/>
          <a:lstStyle/>
          <a:p>
            <a:r>
              <a:rPr lang="en-US" dirty="0" err="1"/>
              <a:t>Propriedades</a:t>
            </a:r>
            <a:r>
              <a:rPr lang="en-US" dirty="0"/>
              <a:t> e </a:t>
            </a:r>
            <a:r>
              <a:rPr lang="en-US" dirty="0" err="1"/>
              <a:t>Problemas</a:t>
            </a:r>
            <a:r>
              <a:rPr lang="en-US" dirty="0"/>
              <a:t> de </a:t>
            </a:r>
            <a:r>
              <a:rPr lang="en-US" dirty="0" err="1"/>
              <a:t>Transformada</a:t>
            </a:r>
            <a:r>
              <a:rPr lang="en-US" dirty="0"/>
              <a:t> de Laplace</a:t>
            </a:r>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Título 1"/>
          <p:cNvSpPr>
            <a:spLocks noGrp="1"/>
          </p:cNvSpPr>
          <p:nvPr>
            <p:ph type="title"/>
          </p:nvPr>
        </p:nvSpPr>
        <p:spPr/>
        <p:txBody>
          <a:bodyPr/>
          <a:lstStyle/>
          <a:p>
            <a:pPr algn="ctr"/>
            <a:r>
              <a:rPr lang="en-US"/>
              <a:t>Resolução 1a parte – Diagramas de Bode</a:t>
            </a:r>
            <a:endParaRPr lang="pt-BR"/>
          </a:p>
        </p:txBody>
      </p:sp>
      <p:pic>
        <p:nvPicPr>
          <p:cNvPr id="831491" name="Picture 2"/>
          <p:cNvPicPr>
            <a:picLocks noChangeAspect="1" noChangeArrowheads="1"/>
          </p:cNvPicPr>
          <p:nvPr/>
        </p:nvPicPr>
        <p:blipFill>
          <a:blip r:embed="rId2" cstate="print"/>
          <a:srcRect/>
          <a:stretch>
            <a:fillRect/>
          </a:stretch>
        </p:blipFill>
        <p:spPr bwMode="auto">
          <a:xfrm>
            <a:off x="1204913" y="1000125"/>
            <a:ext cx="7534275" cy="5543550"/>
          </a:xfrm>
          <a:prstGeom prst="rect">
            <a:avLst/>
          </a:prstGeom>
          <a:noFill/>
          <a:ln w="12700">
            <a:noFill/>
            <a:miter lim="800000"/>
            <a:headEnd type="none" w="sm" len="sm"/>
            <a:tailEnd type="none" w="sm" len="sm"/>
          </a:ln>
        </p:spPr>
      </p:pic>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ítulo 1"/>
          <p:cNvSpPr>
            <a:spLocks noGrp="1"/>
          </p:cNvSpPr>
          <p:nvPr>
            <p:ph type="title"/>
          </p:nvPr>
        </p:nvSpPr>
        <p:spPr/>
        <p:txBody>
          <a:bodyPr/>
          <a:lstStyle/>
          <a:p>
            <a:r>
              <a:rPr lang="en-US"/>
              <a:t>Resolução 2a parte</a:t>
            </a:r>
            <a:endParaRPr lang="pt-BR"/>
          </a:p>
        </p:txBody>
      </p:sp>
      <p:sp>
        <p:nvSpPr>
          <p:cNvPr id="3" name="Espaço Reservado para Conteúdo 2"/>
          <p:cNvSpPr>
            <a:spLocks noGrp="1"/>
          </p:cNvSpPr>
          <p:nvPr>
            <p:ph idx="1"/>
          </p:nvPr>
        </p:nvSpPr>
        <p:spPr/>
        <p:txBody>
          <a:bodyPr/>
          <a:lstStyle/>
          <a:p>
            <a:r>
              <a:rPr lang="en-US"/>
              <a:t>Margem de Fase para UP : 9,5%</a:t>
            </a:r>
          </a:p>
          <a:p>
            <a:pPr lvl="1"/>
            <a:r>
              <a:rPr lang="en-US"/>
              <a:t>ζ = 0,6 -&gt; 			   </a:t>
            </a:r>
            <a:r>
              <a:rPr lang="el-GR"/>
              <a:t>Φ</a:t>
            </a:r>
            <a:r>
              <a:rPr lang="en-US" baseline="-25000"/>
              <a:t>m</a:t>
            </a:r>
            <a:r>
              <a:rPr lang="en-US"/>
              <a:t> = 59,2</a:t>
            </a:r>
            <a:r>
              <a:rPr lang="en-US" baseline="30000"/>
              <a:t>o</a:t>
            </a:r>
            <a:r>
              <a:rPr lang="en-US"/>
              <a:t> </a:t>
            </a:r>
          </a:p>
          <a:p>
            <a:pPr lvl="1"/>
            <a:r>
              <a:rPr lang="en-US"/>
              <a:t>Aumentaremos a margem em 10</a:t>
            </a:r>
            <a:r>
              <a:rPr lang="en-US" baseline="30000"/>
              <a:t>o</a:t>
            </a:r>
            <a:r>
              <a:rPr lang="en-US"/>
              <a:t> por segurança</a:t>
            </a:r>
          </a:p>
          <a:p>
            <a:pPr lvl="1"/>
            <a:r>
              <a:rPr lang="en-US"/>
              <a:t>Logo </a:t>
            </a:r>
            <a:r>
              <a:rPr lang="el-GR"/>
              <a:t>Φ</a:t>
            </a:r>
            <a:r>
              <a:rPr lang="en-US" baseline="-25000"/>
              <a:t>m</a:t>
            </a:r>
            <a:r>
              <a:rPr lang="en-US"/>
              <a:t> = 69,2</a:t>
            </a:r>
            <a:r>
              <a:rPr lang="en-US" baseline="30000"/>
              <a:t>o</a:t>
            </a:r>
            <a:r>
              <a:rPr lang="en-US"/>
              <a:t> </a:t>
            </a:r>
          </a:p>
          <a:p>
            <a:r>
              <a:rPr lang="en-US"/>
              <a:t>Olhamos no diagrama de Bode de fase, e determinamos a frequência na qual a fase seja -(180</a:t>
            </a:r>
            <a:r>
              <a:rPr lang="en-US" baseline="30000"/>
              <a:t>o</a:t>
            </a:r>
            <a:r>
              <a:rPr lang="en-US"/>
              <a:t>-69,2</a:t>
            </a:r>
            <a:r>
              <a:rPr lang="en-US" baseline="30000"/>
              <a:t>o</a:t>
            </a:r>
            <a:r>
              <a:rPr lang="en-US"/>
              <a:t>) =&gt; -110,8</a:t>
            </a:r>
            <a:r>
              <a:rPr lang="en-US" baseline="30000"/>
              <a:t>o</a:t>
            </a:r>
            <a:r>
              <a:rPr lang="en-US"/>
              <a:t> , a qual é </a:t>
            </a:r>
            <a:r>
              <a:rPr lang="el-GR"/>
              <a:t>ω</a:t>
            </a:r>
            <a:r>
              <a:rPr lang="en-US"/>
              <a:t>=9,8rad/s</a:t>
            </a:r>
          </a:p>
          <a:p>
            <a:r>
              <a:rPr lang="en-US"/>
              <a:t>Olhamos no diagrama de Bode de magnitude, e vemos que o ganho em </a:t>
            </a:r>
            <a:r>
              <a:rPr lang="el-GR"/>
              <a:t>ω</a:t>
            </a:r>
            <a:r>
              <a:rPr lang="en-US"/>
              <a:t>=9,8rad/s é +24db</a:t>
            </a:r>
          </a:p>
          <a:p>
            <a:r>
              <a:rPr lang="en-US"/>
              <a:t>Logo o compensador deverá fornecer -24db</a:t>
            </a:r>
          </a:p>
          <a:p>
            <a:endParaRPr lang="pt-BR"/>
          </a:p>
        </p:txBody>
      </p:sp>
      <p:graphicFrame>
        <p:nvGraphicFramePr>
          <p:cNvPr id="4730884" name="Object 4"/>
          <p:cNvGraphicFramePr>
            <a:graphicFrameLocks noChangeAspect="1"/>
          </p:cNvGraphicFramePr>
          <p:nvPr/>
        </p:nvGraphicFramePr>
        <p:xfrm>
          <a:off x="2738438" y="1666875"/>
          <a:ext cx="2286000" cy="762000"/>
        </p:xfrm>
        <a:graphic>
          <a:graphicData uri="http://schemas.openxmlformats.org/presentationml/2006/ole">
            <mc:AlternateContent xmlns:mc="http://schemas.openxmlformats.org/markup-compatibility/2006">
              <mc:Choice xmlns:v="urn:schemas-microsoft-com:vml" Requires="v">
                <p:oleObj name="Equação" r:id="rId2" imgW="1523880" imgH="507960" progId="Equation.3">
                  <p:embed/>
                </p:oleObj>
              </mc:Choice>
              <mc:Fallback>
                <p:oleObj name="Equação" r:id="rId2" imgW="1523880" imgH="5079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438" y="1666875"/>
                        <a:ext cx="2286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4730884"/>
                                        </p:tgtEl>
                                        <p:attrNameLst>
                                          <p:attrName>style.visibility</p:attrName>
                                        </p:attrNameLst>
                                      </p:cBhvr>
                                      <p:to>
                                        <p:strVal val="visible"/>
                                      </p:to>
                                    </p:set>
                                    <p:animEffect transition="in" filter="box(in)">
                                      <p:cBhvr>
                                        <p:cTn id="15" dur="500"/>
                                        <p:tgtEl>
                                          <p:spTgt spid="4730884"/>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ox(i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ox(in)">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box(in)">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box(in)">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ox(in)">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Título 1"/>
          <p:cNvSpPr>
            <a:spLocks noGrp="1"/>
          </p:cNvSpPr>
          <p:nvPr>
            <p:ph type="title"/>
          </p:nvPr>
        </p:nvSpPr>
        <p:spPr/>
        <p:txBody>
          <a:bodyPr/>
          <a:lstStyle/>
          <a:p>
            <a:r>
              <a:rPr lang="en-US"/>
              <a:t>Resolução 3a parte – Projeto do Compensador</a:t>
            </a:r>
            <a:endParaRPr lang="pt-BR"/>
          </a:p>
        </p:txBody>
      </p:sp>
      <p:sp>
        <p:nvSpPr>
          <p:cNvPr id="3" name="Espaço Reservado para Conteúdo 2"/>
          <p:cNvSpPr>
            <a:spLocks noGrp="1"/>
          </p:cNvSpPr>
          <p:nvPr>
            <p:ph idx="1"/>
          </p:nvPr>
        </p:nvSpPr>
        <p:spPr/>
        <p:txBody>
          <a:bodyPr/>
          <a:lstStyle/>
          <a:p>
            <a:r>
              <a:rPr lang="en-US"/>
              <a:t>O compensador por atraso de fase terá função de transferência de G</a:t>
            </a:r>
            <a:r>
              <a:rPr lang="en-US" baseline="-25000"/>
              <a:t>c</a:t>
            </a:r>
            <a:r>
              <a:rPr lang="en-US"/>
              <a:t>(s)=(1/a)[s+1/T]/[s+1/(aT)], com o pólo dominante em relação ao zero (a&gt;1).</a:t>
            </a:r>
          </a:p>
          <a:p>
            <a:r>
              <a:rPr lang="en-US"/>
              <a:t>Sendo assim ele terá uma assíntota de alta frequência mais “embaixo” que a de alta freq.</a:t>
            </a:r>
          </a:p>
          <a:p>
            <a:r>
              <a:rPr lang="en-US"/>
              <a:t>Desenhe a assíntota de alta em -24db. Selecione a frequência aT situando-a uma década  abaixo da frequência de margem de fase, isto é em 0,98 rad/s</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Título 1"/>
          <p:cNvSpPr>
            <a:spLocks noGrp="1"/>
          </p:cNvSpPr>
          <p:nvPr>
            <p:ph type="title"/>
          </p:nvPr>
        </p:nvSpPr>
        <p:spPr/>
        <p:txBody>
          <a:bodyPr/>
          <a:lstStyle/>
          <a:p>
            <a:r>
              <a:rPr lang="en-US"/>
              <a:t>Resolução 3a parte – Projeto do Compensador (cont.)</a:t>
            </a:r>
            <a:endParaRPr lang="pt-BR"/>
          </a:p>
        </p:txBody>
      </p:sp>
      <p:sp>
        <p:nvSpPr>
          <p:cNvPr id="3" name="Espaço Reservado para Conteúdo 2"/>
          <p:cNvSpPr>
            <a:spLocks noGrp="1"/>
          </p:cNvSpPr>
          <p:nvPr>
            <p:ph idx="1"/>
          </p:nvPr>
        </p:nvSpPr>
        <p:spPr/>
        <p:txBody>
          <a:bodyPr/>
          <a:lstStyle/>
          <a:p>
            <a:r>
              <a:rPr lang="en-US"/>
              <a:t>Começando na interseção de 0,98 rad/s, com a assíntota de altas frequências do compensador, trace uma reta de -20db/década até alcançar a linha de 0db</a:t>
            </a:r>
          </a:p>
          <a:p>
            <a:r>
              <a:rPr lang="en-US"/>
              <a:t>Como o compensador deve ter um ganho estatico ( w=0 ) unitário para não interferir na constante de erro, o ganho do compensador deve ser ajustado para que nesta frequência ( a frequência de corte de baixa ) o ganho seja 1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Título 1"/>
          <p:cNvSpPr>
            <a:spLocks noGrp="1"/>
          </p:cNvSpPr>
          <p:nvPr>
            <p:ph type="title"/>
          </p:nvPr>
        </p:nvSpPr>
        <p:spPr/>
        <p:txBody>
          <a:bodyPr/>
          <a:lstStyle/>
          <a:p>
            <a:r>
              <a:rPr lang="en-US"/>
              <a:t>Parte 3 - Resolução</a:t>
            </a:r>
            <a:endParaRPr lang="pt-BR"/>
          </a:p>
        </p:txBody>
      </p:sp>
      <p:sp>
        <p:nvSpPr>
          <p:cNvPr id="3" name="Espaço Reservado para Conteúdo 2"/>
          <p:cNvSpPr>
            <a:spLocks noGrp="1"/>
          </p:cNvSpPr>
          <p:nvPr>
            <p:ph idx="1"/>
          </p:nvPr>
        </p:nvSpPr>
        <p:spPr/>
        <p:txBody>
          <a:bodyPr/>
          <a:lstStyle/>
          <a:p>
            <a:r>
              <a:rPr lang="en-US"/>
              <a:t>Sendo assim a função de transferência do compensador por atraso de fase será :</a:t>
            </a:r>
          </a:p>
          <a:p>
            <a:pPr lvl="1"/>
            <a:r>
              <a:rPr lang="en-US"/>
              <a:t>G</a:t>
            </a:r>
            <a:r>
              <a:rPr lang="en-US" baseline="-25000"/>
              <a:t>c</a:t>
            </a:r>
            <a:r>
              <a:rPr lang="en-US"/>
              <a:t>(s) = 0,063(s+0,98)/(s+0,062)</a:t>
            </a:r>
          </a:p>
          <a:p>
            <a:pPr lvl="1"/>
            <a:endParaRPr lang="en-US"/>
          </a:p>
          <a:p>
            <a:r>
              <a:rPr lang="en-US"/>
              <a:t>A função de transferência completa seria então :</a:t>
            </a:r>
          </a:p>
          <a:p>
            <a:pPr lvl="1"/>
            <a:r>
              <a:rPr lang="en-US"/>
              <a:t>G</a:t>
            </a:r>
            <a:r>
              <a:rPr lang="en-US" baseline="-25000"/>
              <a:t>1</a:t>
            </a:r>
            <a:r>
              <a:rPr lang="en-US"/>
              <a:t>(s) = G</a:t>
            </a:r>
            <a:r>
              <a:rPr lang="en-US" baseline="-25000"/>
              <a:t>c</a:t>
            </a:r>
            <a:r>
              <a:rPr lang="en-US"/>
              <a:t>(s).G(s)</a:t>
            </a:r>
          </a:p>
          <a:p>
            <a:pPr lvl="1"/>
            <a:r>
              <a:rPr lang="en-US"/>
              <a:t>G</a:t>
            </a:r>
            <a:r>
              <a:rPr lang="en-US" baseline="-25000"/>
              <a:t>1</a:t>
            </a:r>
            <a:r>
              <a:rPr lang="en-US"/>
              <a:t>(s) = 36.786(s+0.98)/[s(s+36)(s+100)(s+0.062)]</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Título 1"/>
          <p:cNvSpPr>
            <a:spLocks noGrp="1"/>
          </p:cNvSpPr>
          <p:nvPr>
            <p:ph type="title"/>
          </p:nvPr>
        </p:nvSpPr>
        <p:spPr/>
        <p:txBody>
          <a:bodyPr/>
          <a:lstStyle/>
          <a:p>
            <a:r>
              <a:rPr lang="en-US"/>
              <a:t>Vizualização gráfica</a:t>
            </a:r>
            <a:endParaRPr lang="pt-BR"/>
          </a:p>
        </p:txBody>
      </p:sp>
      <p:pic>
        <p:nvPicPr>
          <p:cNvPr id="835587" name="Picture 2"/>
          <p:cNvPicPr>
            <a:picLocks noChangeAspect="1" noChangeArrowheads="1"/>
          </p:cNvPicPr>
          <p:nvPr/>
        </p:nvPicPr>
        <p:blipFill>
          <a:blip r:embed="rId2" cstate="print"/>
          <a:srcRect/>
          <a:stretch>
            <a:fillRect/>
          </a:stretch>
        </p:blipFill>
        <p:spPr bwMode="auto">
          <a:xfrm>
            <a:off x="1204913" y="1000125"/>
            <a:ext cx="7534275" cy="5543550"/>
          </a:xfrm>
          <a:prstGeom prst="rect">
            <a:avLst/>
          </a:prstGeom>
          <a:noFill/>
          <a:ln w="12700">
            <a:noFill/>
            <a:miter lim="800000"/>
            <a:headEnd type="none" w="sm" len="sm"/>
            <a:tailEnd type="none" w="sm" len="sm"/>
          </a:ln>
        </p:spPr>
      </p:pic>
      <p:cxnSp>
        <p:nvCxnSpPr>
          <p:cNvPr id="6" name="Conector reto 5"/>
          <p:cNvCxnSpPr/>
          <p:nvPr/>
        </p:nvCxnSpPr>
        <p:spPr>
          <a:xfrm>
            <a:off x="952500" y="2643188"/>
            <a:ext cx="8429625" cy="15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upo 34"/>
          <p:cNvGrpSpPr/>
          <p:nvPr/>
        </p:nvGrpSpPr>
        <p:grpSpPr>
          <a:xfrm>
            <a:off x="166689" y="2714625"/>
            <a:ext cx="4357683" cy="1730038"/>
            <a:chOff x="166689" y="2714625"/>
            <a:chExt cx="4357683" cy="1730038"/>
          </a:xfrm>
        </p:grpSpPr>
        <p:cxnSp>
          <p:nvCxnSpPr>
            <p:cNvPr id="8" name="Conector de seta reta 7"/>
            <p:cNvCxnSpPr/>
            <p:nvPr/>
          </p:nvCxnSpPr>
          <p:spPr>
            <a:xfrm rot="5400000" flipH="1" flipV="1">
              <a:off x="916782" y="2821781"/>
              <a:ext cx="928688" cy="7143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66689" y="3429000"/>
              <a:ext cx="4357683" cy="1015663"/>
            </a:xfrm>
            <a:prstGeom prst="rect">
              <a:avLst/>
            </a:prstGeom>
            <a:solidFill>
              <a:schemeClr val="accent1"/>
            </a:solidFill>
          </p:spPr>
          <p:txBody>
            <a:bodyPr wrap="square">
              <a:spAutoFit/>
            </a:bodyPr>
            <a:lstStyle/>
            <a:p>
              <a:pPr algn="ctr">
                <a:defRPr/>
              </a:pPr>
              <a:r>
                <a:rPr lang="en-US" sz="2000" b="1" dirty="0">
                  <a:latin typeface="+mn-lt"/>
                </a:rPr>
                <a:t>3</a:t>
              </a:r>
              <a:r>
                <a:rPr lang="en-US" sz="2000" b="1" baseline="30000" dirty="0">
                  <a:latin typeface="+mn-lt"/>
                </a:rPr>
                <a:t>o</a:t>
              </a:r>
              <a:r>
                <a:rPr lang="en-US" sz="2000" b="1" dirty="0">
                  <a:latin typeface="+mn-lt"/>
                </a:rPr>
                <a:t>)</a:t>
              </a:r>
              <a:r>
                <a:rPr lang="en-US" sz="2000" b="1" dirty="0" err="1">
                  <a:latin typeface="+mn-lt"/>
                </a:rPr>
                <a:t>Linha</a:t>
              </a:r>
              <a:r>
                <a:rPr lang="en-US" sz="2000" b="1" dirty="0">
                  <a:latin typeface="+mn-lt"/>
                </a:rPr>
                <a:t> de -24db (</a:t>
              </a:r>
              <a:r>
                <a:rPr lang="en-US" sz="2000" b="1" dirty="0" err="1">
                  <a:latin typeface="+mn-lt"/>
                </a:rPr>
                <a:t>ganho</a:t>
              </a:r>
              <a:r>
                <a:rPr lang="en-US" sz="2000" b="1" dirty="0">
                  <a:latin typeface="+mn-lt"/>
                </a:rPr>
                <a:t> do </a:t>
              </a:r>
              <a:r>
                <a:rPr lang="en-US" sz="2000" b="1" dirty="0" err="1">
                  <a:latin typeface="+mn-lt"/>
                </a:rPr>
                <a:t>compensador</a:t>
              </a:r>
              <a:r>
                <a:rPr lang="en-US" sz="2000" b="1" dirty="0">
                  <a:latin typeface="+mn-lt"/>
                </a:rPr>
                <a:t> </a:t>
              </a:r>
              <a:r>
                <a:rPr lang="en-US" sz="2000" b="1" dirty="0" err="1">
                  <a:latin typeface="+mn-lt"/>
                </a:rPr>
                <a:t>para</a:t>
              </a:r>
              <a:r>
                <a:rPr lang="en-US" sz="2000" b="1" dirty="0">
                  <a:latin typeface="+mn-lt"/>
                </a:rPr>
                <a:t> </a:t>
              </a:r>
              <a:r>
                <a:rPr lang="en-US" sz="2000" b="1" dirty="0" err="1">
                  <a:latin typeface="+mn-lt"/>
                </a:rPr>
                <a:t>ajustar</a:t>
              </a:r>
              <a:r>
                <a:rPr lang="en-US" sz="2000" b="1" dirty="0">
                  <a:latin typeface="+mn-lt"/>
                </a:rPr>
                <a:t> a </a:t>
              </a:r>
              <a:r>
                <a:rPr lang="en-US" sz="2000" b="1" dirty="0" err="1">
                  <a:latin typeface="+mn-lt"/>
                </a:rPr>
                <a:t>margem</a:t>
              </a:r>
              <a:r>
                <a:rPr lang="en-US" sz="2000" b="1" dirty="0">
                  <a:latin typeface="+mn-lt"/>
                </a:rPr>
                <a:t> de </a:t>
              </a:r>
              <a:r>
                <a:rPr lang="en-US" sz="2000" b="1" dirty="0" err="1">
                  <a:latin typeface="+mn-lt"/>
                </a:rPr>
                <a:t>fase</a:t>
              </a:r>
              <a:r>
                <a:rPr lang="en-US" sz="2000" b="1" dirty="0">
                  <a:latin typeface="+mn-lt"/>
                </a:rPr>
                <a:t>)</a:t>
              </a:r>
              <a:endParaRPr lang="pt-BR" sz="2000" b="1" dirty="0">
                <a:latin typeface="+mn-lt"/>
              </a:endParaRPr>
            </a:p>
          </p:txBody>
        </p:sp>
      </p:grpSp>
      <p:cxnSp>
        <p:nvCxnSpPr>
          <p:cNvPr id="10" name="Conector reto 9"/>
          <p:cNvCxnSpPr/>
          <p:nvPr/>
        </p:nvCxnSpPr>
        <p:spPr>
          <a:xfrm rot="5400000">
            <a:off x="6025357" y="2570956"/>
            <a:ext cx="1714500" cy="15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upo 31"/>
          <p:cNvGrpSpPr/>
          <p:nvPr/>
        </p:nvGrpSpPr>
        <p:grpSpPr>
          <a:xfrm>
            <a:off x="5667380" y="3000372"/>
            <a:ext cx="4052713" cy="1658605"/>
            <a:chOff x="5667380" y="3000372"/>
            <a:chExt cx="4052713" cy="1658605"/>
          </a:xfrm>
        </p:grpSpPr>
        <p:cxnSp>
          <p:nvCxnSpPr>
            <p:cNvPr id="15" name="Conector de seta reta 14"/>
            <p:cNvCxnSpPr/>
            <p:nvPr/>
          </p:nvCxnSpPr>
          <p:spPr>
            <a:xfrm rot="10800000">
              <a:off x="6881827" y="3000372"/>
              <a:ext cx="714363" cy="64294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CaixaDeTexto 16"/>
            <p:cNvSpPr txBox="1"/>
            <p:nvPr/>
          </p:nvSpPr>
          <p:spPr>
            <a:xfrm>
              <a:off x="5667380" y="3643314"/>
              <a:ext cx="4052713" cy="1015663"/>
            </a:xfrm>
            <a:prstGeom prst="rect">
              <a:avLst/>
            </a:prstGeom>
            <a:solidFill>
              <a:schemeClr val="accent1"/>
            </a:solidFill>
          </p:spPr>
          <p:txBody>
            <a:bodyPr wrap="none">
              <a:spAutoFit/>
            </a:bodyPr>
            <a:lstStyle/>
            <a:p>
              <a:pPr>
                <a:defRPr/>
              </a:pPr>
              <a:r>
                <a:rPr lang="en-US" sz="2000" b="1" dirty="0">
                  <a:latin typeface="+mn-lt"/>
                </a:rPr>
                <a:t>1</a:t>
              </a:r>
              <a:r>
                <a:rPr lang="en-US" sz="2000" b="1" baseline="30000" dirty="0">
                  <a:latin typeface="+mn-lt"/>
                </a:rPr>
                <a:t>o</a:t>
              </a:r>
              <a:r>
                <a:rPr lang="en-US" sz="2000" b="1" dirty="0">
                  <a:latin typeface="+mn-lt"/>
                </a:rPr>
                <a:t>)</a:t>
              </a:r>
              <a:r>
                <a:rPr lang="en-US" sz="2000" b="1" dirty="0" err="1">
                  <a:latin typeface="+mn-lt"/>
                </a:rPr>
                <a:t>Frequência</a:t>
              </a:r>
              <a:r>
                <a:rPr lang="en-US" sz="2000" b="1" dirty="0">
                  <a:latin typeface="+mn-lt"/>
                </a:rPr>
                <a:t> da </a:t>
              </a:r>
              <a:r>
                <a:rPr lang="en-US" sz="2000" b="1" dirty="0" err="1">
                  <a:latin typeface="+mn-lt"/>
                </a:rPr>
                <a:t>Margem</a:t>
              </a:r>
              <a:r>
                <a:rPr lang="en-US" sz="2000" b="1" dirty="0">
                  <a:latin typeface="+mn-lt"/>
                </a:rPr>
                <a:t> </a:t>
              </a:r>
            </a:p>
            <a:p>
              <a:pPr algn="ctr">
                <a:defRPr/>
              </a:pPr>
              <a:r>
                <a:rPr lang="en-US" sz="2000" b="1" dirty="0">
                  <a:latin typeface="+mn-lt"/>
                </a:rPr>
                <a:t>de </a:t>
              </a:r>
              <a:r>
                <a:rPr lang="en-US" sz="2000" b="1" dirty="0" err="1">
                  <a:latin typeface="+mn-lt"/>
                </a:rPr>
                <a:t>Fase</a:t>
              </a:r>
              <a:r>
                <a:rPr lang="en-US" sz="2000" b="1" dirty="0">
                  <a:latin typeface="+mn-lt"/>
                </a:rPr>
                <a:t> (9,8 </a:t>
              </a:r>
              <a:r>
                <a:rPr lang="en-US" sz="2000" b="1" dirty="0" err="1">
                  <a:latin typeface="+mn-lt"/>
                </a:rPr>
                <a:t>rad</a:t>
              </a:r>
              <a:r>
                <a:rPr lang="en-US" sz="2000" b="1" dirty="0">
                  <a:latin typeface="+mn-lt"/>
                </a:rPr>
                <a:t>/s)</a:t>
              </a:r>
            </a:p>
            <a:p>
              <a:pPr algn="ctr">
                <a:defRPr/>
              </a:pPr>
              <a:r>
                <a:rPr lang="en-US" sz="2000" b="1" dirty="0" err="1">
                  <a:latin typeface="+mn-lt"/>
                </a:rPr>
                <a:t>para</a:t>
              </a:r>
              <a:r>
                <a:rPr lang="en-US" sz="2000" b="1" dirty="0">
                  <a:latin typeface="+mn-lt"/>
                </a:rPr>
                <a:t> UP = 9,5%</a:t>
              </a:r>
              <a:endParaRPr lang="pt-BR" sz="2000" b="1" dirty="0">
                <a:latin typeface="+mn-lt"/>
              </a:endParaRPr>
            </a:p>
          </p:txBody>
        </p:sp>
      </p:grpSp>
      <p:cxnSp>
        <p:nvCxnSpPr>
          <p:cNvPr id="19" name="Conector reto 18"/>
          <p:cNvCxnSpPr/>
          <p:nvPr/>
        </p:nvCxnSpPr>
        <p:spPr>
          <a:xfrm rot="5400000">
            <a:off x="4383087" y="2570163"/>
            <a:ext cx="1712913"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upo 32"/>
          <p:cNvGrpSpPr/>
          <p:nvPr/>
        </p:nvGrpSpPr>
        <p:grpSpPr>
          <a:xfrm>
            <a:off x="5310188" y="2714625"/>
            <a:ext cx="4143375" cy="3846513"/>
            <a:chOff x="5310188" y="2714625"/>
            <a:chExt cx="4143375" cy="3846513"/>
          </a:xfrm>
        </p:grpSpPr>
        <p:cxnSp>
          <p:nvCxnSpPr>
            <p:cNvPr id="20" name="Conector de seta reta 19"/>
            <p:cNvCxnSpPr/>
            <p:nvPr/>
          </p:nvCxnSpPr>
          <p:spPr>
            <a:xfrm rot="16200000" flipV="1">
              <a:off x="4667251" y="3357562"/>
              <a:ext cx="2286000" cy="10001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CaixaDeTexto 22"/>
            <p:cNvSpPr txBox="1"/>
            <p:nvPr/>
          </p:nvSpPr>
          <p:spPr>
            <a:xfrm>
              <a:off x="5524500" y="4929188"/>
              <a:ext cx="3929063" cy="1631950"/>
            </a:xfrm>
            <a:prstGeom prst="rect">
              <a:avLst/>
            </a:prstGeom>
            <a:solidFill>
              <a:schemeClr val="accent1"/>
            </a:solidFill>
          </p:spPr>
          <p:txBody>
            <a:bodyPr>
              <a:spAutoFit/>
            </a:bodyPr>
            <a:lstStyle/>
            <a:p>
              <a:pPr algn="ctr">
                <a:defRPr/>
              </a:pPr>
              <a:r>
                <a:rPr lang="en-US" sz="2000" b="1" dirty="0">
                  <a:latin typeface="+mn-lt"/>
                </a:rPr>
                <a:t>4</a:t>
              </a:r>
              <a:r>
                <a:rPr lang="en-US" sz="2000" b="1" baseline="30000" dirty="0">
                  <a:latin typeface="+mn-lt"/>
                </a:rPr>
                <a:t>o</a:t>
              </a:r>
              <a:r>
                <a:rPr lang="en-US" sz="2000" b="1" dirty="0">
                  <a:latin typeface="+mn-lt"/>
                </a:rPr>
                <a:t>)</a:t>
              </a:r>
              <a:r>
                <a:rPr lang="en-US" sz="2000" b="1" dirty="0" err="1">
                  <a:latin typeface="+mn-lt"/>
                </a:rPr>
                <a:t>Frequência</a:t>
              </a:r>
              <a:r>
                <a:rPr lang="en-US" sz="2000" b="1" dirty="0">
                  <a:latin typeface="+mn-lt"/>
                </a:rPr>
                <a:t> de </a:t>
              </a:r>
              <a:r>
                <a:rPr lang="en-US" sz="2000" b="1" dirty="0" err="1">
                  <a:latin typeface="+mn-lt"/>
                </a:rPr>
                <a:t>corte</a:t>
              </a:r>
              <a:r>
                <a:rPr lang="en-US" sz="2000" b="1" dirty="0">
                  <a:latin typeface="+mn-lt"/>
                </a:rPr>
                <a:t> de </a:t>
              </a:r>
              <a:r>
                <a:rPr lang="en-US" sz="2000" b="1" dirty="0" err="1">
                  <a:latin typeface="+mn-lt"/>
                </a:rPr>
                <a:t>alta</a:t>
              </a:r>
              <a:r>
                <a:rPr lang="en-US" sz="2000" b="1" dirty="0">
                  <a:latin typeface="+mn-lt"/>
                </a:rPr>
                <a:t> do </a:t>
              </a:r>
              <a:r>
                <a:rPr lang="en-US" sz="2000" b="1" dirty="0" err="1">
                  <a:latin typeface="+mn-lt"/>
                </a:rPr>
                <a:t>compensador</a:t>
              </a:r>
              <a:r>
                <a:rPr lang="en-US" sz="2000" b="1" dirty="0">
                  <a:latin typeface="+mn-lt"/>
                </a:rPr>
                <a:t>, </a:t>
              </a:r>
              <a:r>
                <a:rPr lang="en-US" sz="2000" b="1" dirty="0" err="1">
                  <a:latin typeface="+mn-lt"/>
                </a:rPr>
                <a:t>situada</a:t>
              </a:r>
              <a:r>
                <a:rPr lang="en-US" sz="2000" b="1" dirty="0">
                  <a:latin typeface="+mn-lt"/>
                </a:rPr>
                <a:t> </a:t>
              </a:r>
              <a:r>
                <a:rPr lang="en-US" sz="2000" b="1" dirty="0" err="1">
                  <a:latin typeface="+mn-lt"/>
                </a:rPr>
                <a:t>uma</a:t>
              </a:r>
              <a:r>
                <a:rPr lang="en-US" sz="2000" b="1" dirty="0">
                  <a:latin typeface="+mn-lt"/>
                </a:rPr>
                <a:t> </a:t>
              </a:r>
              <a:r>
                <a:rPr lang="en-US" sz="2000" b="1" dirty="0" err="1">
                  <a:latin typeface="+mn-lt"/>
                </a:rPr>
                <a:t>década</a:t>
              </a:r>
              <a:r>
                <a:rPr lang="en-US" sz="2000" b="1" dirty="0">
                  <a:latin typeface="+mn-lt"/>
                </a:rPr>
                <a:t> </a:t>
              </a:r>
              <a:r>
                <a:rPr lang="en-US" sz="2000" b="1" dirty="0" err="1">
                  <a:latin typeface="+mn-lt"/>
                </a:rPr>
                <a:t>abaixo</a:t>
              </a:r>
              <a:r>
                <a:rPr lang="en-US" sz="2000" b="1" dirty="0">
                  <a:latin typeface="+mn-lt"/>
                </a:rPr>
                <a:t> da </a:t>
              </a:r>
              <a:r>
                <a:rPr lang="en-US" sz="2000" b="1" dirty="0" err="1">
                  <a:latin typeface="+mn-lt"/>
                </a:rPr>
                <a:t>frequência</a:t>
              </a:r>
              <a:r>
                <a:rPr lang="en-US" sz="2000" b="1" dirty="0">
                  <a:latin typeface="+mn-lt"/>
                </a:rPr>
                <a:t> da </a:t>
              </a:r>
              <a:r>
                <a:rPr lang="en-US" sz="2000" b="1" dirty="0" err="1">
                  <a:latin typeface="+mn-lt"/>
                </a:rPr>
                <a:t>Margem</a:t>
              </a:r>
              <a:r>
                <a:rPr lang="en-US" sz="2000" b="1" dirty="0">
                  <a:latin typeface="+mn-lt"/>
                </a:rPr>
                <a:t> de </a:t>
              </a:r>
              <a:r>
                <a:rPr lang="en-US" sz="2000" b="1" dirty="0" err="1">
                  <a:latin typeface="+mn-lt"/>
                </a:rPr>
                <a:t>Fase</a:t>
              </a:r>
              <a:endParaRPr lang="pt-BR" sz="2000" b="1" dirty="0">
                <a:latin typeface="+mn-lt"/>
              </a:endParaRPr>
            </a:p>
          </p:txBody>
        </p:sp>
      </p:grpSp>
      <p:grpSp>
        <p:nvGrpSpPr>
          <p:cNvPr id="36" name="Grupo 35"/>
          <p:cNvGrpSpPr/>
          <p:nvPr/>
        </p:nvGrpSpPr>
        <p:grpSpPr>
          <a:xfrm>
            <a:off x="1309662" y="2500314"/>
            <a:ext cx="3929063" cy="3351223"/>
            <a:chOff x="1309662" y="2500314"/>
            <a:chExt cx="3929063" cy="3351223"/>
          </a:xfrm>
        </p:grpSpPr>
        <p:cxnSp>
          <p:nvCxnSpPr>
            <p:cNvPr id="24" name="Conector de seta reta 23"/>
            <p:cNvCxnSpPr>
              <a:stCxn id="27" idx="0"/>
            </p:cNvCxnSpPr>
            <p:nvPr/>
          </p:nvCxnSpPr>
          <p:spPr>
            <a:xfrm rot="5400000" flipH="1" flipV="1">
              <a:off x="2434810" y="3339698"/>
              <a:ext cx="2643199" cy="96443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CaixaDeTexto 26"/>
            <p:cNvSpPr txBox="1"/>
            <p:nvPr/>
          </p:nvSpPr>
          <p:spPr>
            <a:xfrm>
              <a:off x="1309662" y="5143512"/>
              <a:ext cx="3929063" cy="708025"/>
            </a:xfrm>
            <a:prstGeom prst="rect">
              <a:avLst/>
            </a:prstGeom>
            <a:solidFill>
              <a:schemeClr val="accent1"/>
            </a:solidFill>
          </p:spPr>
          <p:txBody>
            <a:bodyPr>
              <a:spAutoFit/>
            </a:bodyPr>
            <a:lstStyle/>
            <a:p>
              <a:pPr algn="ctr">
                <a:defRPr/>
              </a:pPr>
              <a:r>
                <a:rPr lang="en-US" sz="2000" b="1" dirty="0">
                  <a:latin typeface="+mn-lt"/>
                </a:rPr>
                <a:t>5</a:t>
              </a:r>
              <a:r>
                <a:rPr lang="en-US" sz="2000" b="1" baseline="30000" dirty="0">
                  <a:latin typeface="+mn-lt"/>
                </a:rPr>
                <a:t>o</a:t>
              </a:r>
              <a:r>
                <a:rPr lang="en-US" sz="2000" b="1" dirty="0">
                  <a:latin typeface="+mn-lt"/>
                </a:rPr>
                <a:t>)</a:t>
              </a:r>
              <a:r>
                <a:rPr lang="en-US" sz="2000" b="1" dirty="0" err="1">
                  <a:latin typeface="+mn-lt"/>
                </a:rPr>
                <a:t>Reta</a:t>
              </a:r>
              <a:r>
                <a:rPr lang="en-US" sz="2000" b="1" dirty="0">
                  <a:latin typeface="+mn-lt"/>
                </a:rPr>
                <a:t> de -20db/</a:t>
              </a:r>
              <a:r>
                <a:rPr lang="en-US" sz="2000" b="1" dirty="0" err="1">
                  <a:latin typeface="+mn-lt"/>
                </a:rPr>
                <a:t>década</a:t>
              </a:r>
              <a:r>
                <a:rPr lang="en-US" sz="2000" b="1" dirty="0">
                  <a:latin typeface="+mn-lt"/>
                </a:rPr>
                <a:t> </a:t>
              </a:r>
              <a:r>
                <a:rPr lang="en-US" sz="2000" b="1" dirty="0" err="1">
                  <a:latin typeface="+mn-lt"/>
                </a:rPr>
                <a:t>extendida</a:t>
              </a:r>
              <a:r>
                <a:rPr lang="en-US" sz="2000" b="1" dirty="0">
                  <a:latin typeface="+mn-lt"/>
                </a:rPr>
                <a:t> </a:t>
              </a:r>
              <a:r>
                <a:rPr lang="en-US" sz="2000" b="1" dirty="0" err="1">
                  <a:latin typeface="+mn-lt"/>
                </a:rPr>
                <a:t>até</a:t>
              </a:r>
              <a:r>
                <a:rPr lang="en-US" sz="2000" b="1" dirty="0">
                  <a:latin typeface="+mn-lt"/>
                </a:rPr>
                <a:t> 0 db</a:t>
              </a:r>
              <a:endParaRPr lang="pt-BR" sz="2000" b="1" dirty="0">
                <a:latin typeface="+mn-lt"/>
              </a:endParaRPr>
            </a:p>
          </p:txBody>
        </p:sp>
      </p:grpSp>
      <p:grpSp>
        <p:nvGrpSpPr>
          <p:cNvPr id="41" name="Grupo 40"/>
          <p:cNvGrpSpPr/>
          <p:nvPr/>
        </p:nvGrpSpPr>
        <p:grpSpPr>
          <a:xfrm>
            <a:off x="0" y="142852"/>
            <a:ext cx="4095717" cy="2143142"/>
            <a:chOff x="0" y="142852"/>
            <a:chExt cx="4095717" cy="2143142"/>
          </a:xfrm>
        </p:grpSpPr>
        <p:cxnSp>
          <p:nvCxnSpPr>
            <p:cNvPr id="28" name="Conector de seta reta 27"/>
            <p:cNvCxnSpPr>
              <a:stCxn id="29" idx="2"/>
            </p:cNvCxnSpPr>
            <p:nvPr/>
          </p:nvCxnSpPr>
          <p:spPr>
            <a:xfrm rot="16200000" flipH="1">
              <a:off x="2387211" y="1434716"/>
              <a:ext cx="511926" cy="11906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CaixaDeTexto 28"/>
            <p:cNvSpPr txBox="1"/>
            <p:nvPr/>
          </p:nvSpPr>
          <p:spPr>
            <a:xfrm>
              <a:off x="0" y="142852"/>
              <a:ext cx="4095717" cy="1631216"/>
            </a:xfrm>
            <a:prstGeom prst="rect">
              <a:avLst/>
            </a:prstGeom>
            <a:solidFill>
              <a:schemeClr val="accent1"/>
            </a:solidFill>
          </p:spPr>
          <p:txBody>
            <a:bodyPr wrap="square">
              <a:spAutoFit/>
            </a:bodyPr>
            <a:lstStyle/>
            <a:p>
              <a:pPr algn="ctr">
                <a:defRPr/>
              </a:pPr>
              <a:r>
                <a:rPr lang="en-US" sz="2000" b="1" dirty="0">
                  <a:latin typeface="+mn-lt"/>
                </a:rPr>
                <a:t>6</a:t>
              </a:r>
              <a:r>
                <a:rPr lang="en-US" sz="2000" b="1" baseline="30000" dirty="0">
                  <a:latin typeface="+mn-lt"/>
                </a:rPr>
                <a:t>o</a:t>
              </a:r>
              <a:r>
                <a:rPr lang="en-US" sz="2000" b="1" dirty="0">
                  <a:latin typeface="+mn-lt"/>
                </a:rPr>
                <a:t>)</a:t>
              </a:r>
              <a:r>
                <a:rPr lang="en-US" sz="2000" b="1" dirty="0" err="1">
                  <a:latin typeface="+mn-lt"/>
                </a:rPr>
                <a:t>Frequência</a:t>
              </a:r>
              <a:r>
                <a:rPr lang="en-US" sz="2000" b="1" dirty="0">
                  <a:latin typeface="+mn-lt"/>
                </a:rPr>
                <a:t> de </a:t>
              </a:r>
              <a:r>
                <a:rPr lang="en-US" sz="2000" b="1" dirty="0" err="1">
                  <a:latin typeface="+mn-lt"/>
                </a:rPr>
                <a:t>corte</a:t>
              </a:r>
              <a:r>
                <a:rPr lang="en-US" sz="2000" b="1" dirty="0">
                  <a:latin typeface="+mn-lt"/>
                </a:rPr>
                <a:t> de </a:t>
              </a:r>
              <a:r>
                <a:rPr lang="en-US" sz="2000" b="1" dirty="0" err="1">
                  <a:latin typeface="+mn-lt"/>
                </a:rPr>
                <a:t>baixa</a:t>
              </a:r>
              <a:r>
                <a:rPr lang="en-US" sz="2000" b="1" dirty="0">
                  <a:latin typeface="+mn-lt"/>
                </a:rPr>
                <a:t> do </a:t>
              </a:r>
              <a:r>
                <a:rPr lang="en-US" sz="2000" b="1" dirty="0" err="1">
                  <a:latin typeface="+mn-lt"/>
                </a:rPr>
                <a:t>compensador</a:t>
              </a:r>
              <a:r>
                <a:rPr lang="en-US" sz="2000" b="1" dirty="0">
                  <a:latin typeface="+mn-lt"/>
                </a:rPr>
                <a:t>, </a:t>
              </a:r>
              <a:r>
                <a:rPr lang="en-US" sz="2000" b="1" dirty="0" err="1">
                  <a:latin typeface="+mn-lt"/>
                </a:rPr>
                <a:t>escolhida</a:t>
              </a:r>
              <a:r>
                <a:rPr lang="en-US" sz="2000" b="1" dirty="0">
                  <a:latin typeface="+mn-lt"/>
                </a:rPr>
                <a:t> </a:t>
              </a:r>
              <a:r>
                <a:rPr lang="en-US" sz="2000" b="1" dirty="0" err="1">
                  <a:latin typeface="+mn-lt"/>
                </a:rPr>
                <a:t>para</a:t>
              </a:r>
              <a:r>
                <a:rPr lang="en-US" sz="2000" b="1" dirty="0">
                  <a:latin typeface="+mn-lt"/>
                </a:rPr>
                <a:t> </a:t>
              </a:r>
              <a:r>
                <a:rPr lang="en-US" sz="2000" b="1" dirty="0" err="1">
                  <a:latin typeface="+mn-lt"/>
                </a:rPr>
                <a:t>que</a:t>
              </a:r>
              <a:r>
                <a:rPr lang="en-US" sz="2000" b="1" dirty="0">
                  <a:latin typeface="+mn-lt"/>
                </a:rPr>
                <a:t> </a:t>
              </a:r>
              <a:r>
                <a:rPr lang="en-US" sz="2000" b="1" dirty="0" err="1">
                  <a:latin typeface="+mn-lt"/>
                </a:rPr>
                <a:t>ele</a:t>
              </a:r>
              <a:r>
                <a:rPr lang="en-US" sz="2000" b="1" dirty="0">
                  <a:latin typeface="+mn-lt"/>
                </a:rPr>
                <a:t> </a:t>
              </a:r>
              <a:r>
                <a:rPr lang="en-US" sz="2000" b="1" dirty="0" err="1">
                  <a:latin typeface="+mn-lt"/>
                </a:rPr>
                <a:t>tenha</a:t>
              </a:r>
              <a:r>
                <a:rPr lang="en-US" sz="2000" b="1" dirty="0">
                  <a:latin typeface="+mn-lt"/>
                </a:rPr>
                <a:t> </a:t>
              </a:r>
              <a:r>
                <a:rPr lang="en-US" sz="2000" b="1" dirty="0" err="1">
                  <a:latin typeface="+mn-lt"/>
                </a:rPr>
                <a:t>ganho</a:t>
              </a:r>
              <a:r>
                <a:rPr lang="en-US" sz="2000" b="1" dirty="0">
                  <a:latin typeface="+mn-lt"/>
                </a:rPr>
                <a:t> </a:t>
              </a:r>
              <a:r>
                <a:rPr lang="en-US" sz="2000" b="1" dirty="0" err="1">
                  <a:latin typeface="+mn-lt"/>
                </a:rPr>
                <a:t>unitário</a:t>
              </a:r>
              <a:r>
                <a:rPr lang="en-US" sz="2000" b="1" dirty="0">
                  <a:latin typeface="+mn-lt"/>
                </a:rPr>
                <a:t> </a:t>
              </a:r>
              <a:r>
                <a:rPr lang="en-US" sz="2000" b="1" dirty="0" err="1">
                  <a:latin typeface="+mn-lt"/>
                </a:rPr>
                <a:t>em</a:t>
              </a:r>
              <a:r>
                <a:rPr lang="en-US" sz="2000" b="1" dirty="0">
                  <a:latin typeface="+mn-lt"/>
                </a:rPr>
                <a:t> </a:t>
              </a:r>
              <a:r>
                <a:rPr lang="en-US" sz="2000" b="1" dirty="0" err="1">
                  <a:latin typeface="+mn-lt"/>
                </a:rPr>
                <a:t>baixas</a:t>
              </a:r>
              <a:r>
                <a:rPr lang="en-US" sz="2000" b="1" dirty="0">
                  <a:latin typeface="+mn-lt"/>
                </a:rPr>
                <a:t> </a:t>
              </a:r>
              <a:r>
                <a:rPr lang="en-US" sz="2000" b="1" dirty="0" err="1">
                  <a:latin typeface="+mn-lt"/>
                </a:rPr>
                <a:t>frequências</a:t>
              </a:r>
              <a:r>
                <a:rPr lang="en-US" sz="2000" b="1" dirty="0">
                  <a:latin typeface="+mn-lt"/>
                </a:rPr>
                <a:t> </a:t>
              </a:r>
              <a:endParaRPr lang="pt-BR" sz="2000" b="1" dirty="0">
                <a:latin typeface="+mn-lt"/>
              </a:endParaRPr>
            </a:p>
          </p:txBody>
        </p:sp>
      </p:grpSp>
      <p:grpSp>
        <p:nvGrpSpPr>
          <p:cNvPr id="31" name="Grupo 30"/>
          <p:cNvGrpSpPr/>
          <p:nvPr/>
        </p:nvGrpSpPr>
        <p:grpSpPr>
          <a:xfrm>
            <a:off x="4310058" y="428604"/>
            <a:ext cx="5429288" cy="1571635"/>
            <a:chOff x="4310058" y="428604"/>
            <a:chExt cx="5429288" cy="1571635"/>
          </a:xfrm>
        </p:grpSpPr>
        <p:cxnSp>
          <p:nvCxnSpPr>
            <p:cNvPr id="18" name="Conector de seta reta 17"/>
            <p:cNvCxnSpPr>
              <a:stCxn id="21" idx="2"/>
            </p:cNvCxnSpPr>
            <p:nvPr/>
          </p:nvCxnSpPr>
          <p:spPr>
            <a:xfrm rot="5400000">
              <a:off x="6671324" y="1646861"/>
              <a:ext cx="555972" cy="15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4310058" y="428604"/>
              <a:ext cx="5429288" cy="1015663"/>
            </a:xfrm>
            <a:prstGeom prst="rect">
              <a:avLst/>
            </a:prstGeom>
            <a:solidFill>
              <a:schemeClr val="accent1"/>
            </a:solidFill>
          </p:spPr>
          <p:txBody>
            <a:bodyPr wrap="square">
              <a:spAutoFit/>
            </a:bodyPr>
            <a:lstStyle/>
            <a:p>
              <a:pPr algn="ctr">
                <a:defRPr/>
              </a:pPr>
              <a:r>
                <a:rPr lang="en-US" sz="2000" b="1" dirty="0">
                  <a:latin typeface="+mn-lt"/>
                </a:rPr>
                <a:t>2</a:t>
              </a:r>
              <a:r>
                <a:rPr lang="en-US" sz="2000" b="1" baseline="30000" dirty="0">
                  <a:latin typeface="+mn-lt"/>
                </a:rPr>
                <a:t>o</a:t>
              </a:r>
              <a:r>
                <a:rPr lang="en-US" sz="2000" b="1" dirty="0">
                  <a:latin typeface="+mn-lt"/>
                </a:rPr>
                <a:t>)+24db (</a:t>
              </a:r>
              <a:r>
                <a:rPr lang="en-US" sz="2000" b="1" dirty="0" err="1">
                  <a:latin typeface="+mn-lt"/>
                </a:rPr>
                <a:t>ganho</a:t>
              </a:r>
              <a:r>
                <a:rPr lang="en-US" sz="2000" b="1" dirty="0">
                  <a:latin typeface="+mn-lt"/>
                </a:rPr>
                <a:t> do </a:t>
              </a:r>
              <a:r>
                <a:rPr lang="en-US" sz="2000" b="1" dirty="0" err="1">
                  <a:latin typeface="+mn-lt"/>
                </a:rPr>
                <a:t>sist.não</a:t>
              </a:r>
              <a:r>
                <a:rPr lang="en-US" sz="2000" b="1" dirty="0">
                  <a:latin typeface="+mn-lt"/>
                </a:rPr>
                <a:t> </a:t>
              </a:r>
              <a:r>
                <a:rPr lang="en-US" sz="2000" b="1" dirty="0" err="1">
                  <a:latin typeface="+mn-lt"/>
                </a:rPr>
                <a:t>compensado</a:t>
              </a:r>
              <a:r>
                <a:rPr lang="en-US" sz="2000" b="1" dirty="0">
                  <a:latin typeface="+mn-lt"/>
                </a:rPr>
                <a:t> </a:t>
              </a:r>
              <a:r>
                <a:rPr lang="en-US" sz="2000" b="1" dirty="0" err="1">
                  <a:latin typeface="+mn-lt"/>
                </a:rPr>
                <a:t>na</a:t>
              </a:r>
              <a:r>
                <a:rPr lang="en-US" sz="2000" b="1" dirty="0">
                  <a:latin typeface="+mn-lt"/>
                </a:rPr>
                <a:t> </a:t>
              </a:r>
              <a:r>
                <a:rPr lang="en-US" sz="2000" b="1" dirty="0" err="1">
                  <a:latin typeface="+mn-lt"/>
                </a:rPr>
                <a:t>frequência</a:t>
              </a:r>
              <a:r>
                <a:rPr lang="en-US" sz="2000" b="1" dirty="0">
                  <a:latin typeface="+mn-lt"/>
                </a:rPr>
                <a:t> </a:t>
              </a:r>
              <a:r>
                <a:rPr lang="en-US" sz="2000" b="1" dirty="0" err="1">
                  <a:latin typeface="+mn-lt"/>
                </a:rPr>
                <a:t>desejada</a:t>
              </a:r>
              <a:r>
                <a:rPr lang="en-US" sz="2000" b="1" dirty="0">
                  <a:latin typeface="+mn-lt"/>
                </a:rPr>
                <a:t> </a:t>
              </a:r>
              <a:r>
                <a:rPr lang="en-US" sz="2000" b="1" dirty="0" err="1">
                  <a:latin typeface="+mn-lt"/>
                </a:rPr>
                <a:t>para</a:t>
              </a:r>
              <a:r>
                <a:rPr lang="en-US" sz="2000" b="1" dirty="0">
                  <a:latin typeface="+mn-lt"/>
                </a:rPr>
                <a:t> a </a:t>
              </a:r>
              <a:r>
                <a:rPr lang="en-US" sz="2000" b="1" dirty="0" err="1">
                  <a:latin typeface="+mn-lt"/>
                </a:rPr>
                <a:t>margem</a:t>
              </a:r>
              <a:r>
                <a:rPr lang="en-US" sz="2000" b="1" dirty="0">
                  <a:latin typeface="+mn-lt"/>
                </a:rPr>
                <a:t> de </a:t>
              </a:r>
              <a:r>
                <a:rPr lang="en-US" sz="2000" b="1" dirty="0" err="1">
                  <a:latin typeface="+mn-lt"/>
                </a:rPr>
                <a:t>fase</a:t>
              </a:r>
              <a:r>
                <a:rPr lang="en-US" sz="2000" b="1" dirty="0">
                  <a:latin typeface="+mn-lt"/>
                </a:rPr>
                <a:t>)</a:t>
              </a:r>
              <a:endParaRPr lang="pt-BR" sz="2000" b="1" dirty="0">
                <a:latin typeface="+mn-lt"/>
              </a:endParaRPr>
            </a:p>
          </p:txBody>
        </p:sp>
      </p:grpSp>
      <p:cxnSp>
        <p:nvCxnSpPr>
          <p:cNvPr id="37" name="Conector reto 36"/>
          <p:cNvCxnSpPr/>
          <p:nvPr/>
        </p:nvCxnSpPr>
        <p:spPr>
          <a:xfrm>
            <a:off x="952472" y="1928802"/>
            <a:ext cx="8429625" cy="15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par>
                                <p:cTn id="22" presetID="53"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par>
                                <p:cTn id="34" presetID="53"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par>
                                <p:cTn id="46" presetID="53"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500" fill="hold"/>
                                        <p:tgtEl>
                                          <p:spTgt spid="19"/>
                                        </p:tgtEl>
                                        <p:attrNameLst>
                                          <p:attrName>ppt_w</p:attrName>
                                        </p:attrNameLst>
                                      </p:cBhvr>
                                      <p:tavLst>
                                        <p:tav tm="0">
                                          <p:val>
                                            <p:fltVal val="0"/>
                                          </p:val>
                                        </p:tav>
                                        <p:tav tm="100000">
                                          <p:val>
                                            <p:strVal val="#ppt_w"/>
                                          </p:val>
                                        </p:tav>
                                      </p:tavLst>
                                    </p:anim>
                                    <p:anim calcmode="lin" valueType="num">
                                      <p:cBhvr>
                                        <p:cTn id="49" dur="500" fill="hold"/>
                                        <p:tgtEl>
                                          <p:spTgt spid="19"/>
                                        </p:tgtEl>
                                        <p:attrNameLst>
                                          <p:attrName>ppt_h</p:attrName>
                                        </p:attrNameLst>
                                      </p:cBhvr>
                                      <p:tavLst>
                                        <p:tav tm="0">
                                          <p:val>
                                            <p:fltVal val="0"/>
                                          </p:val>
                                        </p:tav>
                                        <p:tav tm="100000">
                                          <p:val>
                                            <p:strVal val="#ppt_h"/>
                                          </p:val>
                                        </p:tav>
                                      </p:tavLst>
                                    </p:anim>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0" fill="hold" nodeType="click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Effect transition="out" filter="fade">
                                      <p:cBhvr>
                                        <p:cTn id="56" dur="500"/>
                                        <p:tgtEl>
                                          <p:spTgt spid="31"/>
                                        </p:tgtEl>
                                      </p:cBhvr>
                                    </p:animEffect>
                                    <p:set>
                                      <p:cBhvr>
                                        <p:cTn id="57" dur="1" fill="hold">
                                          <p:stCondLst>
                                            <p:cond delay="499"/>
                                          </p:stCondLst>
                                        </p:cTn>
                                        <p:tgtEl>
                                          <p:spTgt spid="31"/>
                                        </p:tgtEl>
                                        <p:attrNameLst>
                                          <p:attrName>style.visibility</p:attrName>
                                        </p:attrNameLst>
                                      </p:cBhvr>
                                      <p:to>
                                        <p:strVal val="hidden"/>
                                      </p:to>
                                    </p:set>
                                  </p:childTnLst>
                                </p:cTn>
                              </p:par>
                              <p:par>
                                <p:cTn id="58" presetID="53" presetClass="exit" presetSubtype="0" fill="hold" nodeType="withEffect">
                                  <p:stCondLst>
                                    <p:cond delay="0"/>
                                  </p:stCondLst>
                                  <p:childTnLst>
                                    <p:anim calcmode="lin" valueType="num">
                                      <p:cBhvr>
                                        <p:cTn id="59" dur="500"/>
                                        <p:tgtEl>
                                          <p:spTgt spid="32"/>
                                        </p:tgtEl>
                                        <p:attrNameLst>
                                          <p:attrName>ppt_w</p:attrName>
                                        </p:attrNameLst>
                                      </p:cBhvr>
                                      <p:tavLst>
                                        <p:tav tm="0">
                                          <p:val>
                                            <p:strVal val="ppt_w"/>
                                          </p:val>
                                        </p:tav>
                                        <p:tav tm="100000">
                                          <p:val>
                                            <p:fltVal val="0"/>
                                          </p:val>
                                        </p:tav>
                                      </p:tavLst>
                                    </p:anim>
                                    <p:anim calcmode="lin" valueType="num">
                                      <p:cBhvr>
                                        <p:cTn id="60" dur="500"/>
                                        <p:tgtEl>
                                          <p:spTgt spid="32"/>
                                        </p:tgtEl>
                                        <p:attrNameLst>
                                          <p:attrName>ppt_h</p:attrName>
                                        </p:attrNameLst>
                                      </p:cBhvr>
                                      <p:tavLst>
                                        <p:tav tm="0">
                                          <p:val>
                                            <p:strVal val="ppt_h"/>
                                          </p:val>
                                        </p:tav>
                                        <p:tav tm="100000">
                                          <p:val>
                                            <p:fltVal val="0"/>
                                          </p:val>
                                        </p:tav>
                                      </p:tavLst>
                                    </p:anim>
                                    <p:animEffect transition="out" filter="fade">
                                      <p:cBhvr>
                                        <p:cTn id="61" dur="500"/>
                                        <p:tgtEl>
                                          <p:spTgt spid="32"/>
                                        </p:tgtEl>
                                      </p:cBhvr>
                                    </p:animEffect>
                                    <p:set>
                                      <p:cBhvr>
                                        <p:cTn id="62" dur="1" fill="hold">
                                          <p:stCondLst>
                                            <p:cond delay="499"/>
                                          </p:stCondLst>
                                        </p:cTn>
                                        <p:tgtEl>
                                          <p:spTgt spid="32"/>
                                        </p:tgtEl>
                                        <p:attrNameLst>
                                          <p:attrName>style.visibility</p:attrName>
                                        </p:attrNameLst>
                                      </p:cBhvr>
                                      <p:to>
                                        <p:strVal val="hidden"/>
                                      </p:to>
                                    </p:set>
                                  </p:childTnLst>
                                </p:cTn>
                              </p:par>
                              <p:par>
                                <p:cTn id="63" presetID="53" presetClass="exit" presetSubtype="0" fill="hold" nodeType="withEffect">
                                  <p:stCondLst>
                                    <p:cond delay="0"/>
                                  </p:stCondLst>
                                  <p:childTnLst>
                                    <p:anim calcmode="lin" valueType="num">
                                      <p:cBhvr>
                                        <p:cTn id="64" dur="500"/>
                                        <p:tgtEl>
                                          <p:spTgt spid="37"/>
                                        </p:tgtEl>
                                        <p:attrNameLst>
                                          <p:attrName>ppt_w</p:attrName>
                                        </p:attrNameLst>
                                      </p:cBhvr>
                                      <p:tavLst>
                                        <p:tav tm="0">
                                          <p:val>
                                            <p:strVal val="ppt_w"/>
                                          </p:val>
                                        </p:tav>
                                        <p:tav tm="100000">
                                          <p:val>
                                            <p:fltVal val="0"/>
                                          </p:val>
                                        </p:tav>
                                      </p:tavLst>
                                    </p:anim>
                                    <p:anim calcmode="lin" valueType="num">
                                      <p:cBhvr>
                                        <p:cTn id="65" dur="500"/>
                                        <p:tgtEl>
                                          <p:spTgt spid="37"/>
                                        </p:tgtEl>
                                        <p:attrNameLst>
                                          <p:attrName>ppt_h</p:attrName>
                                        </p:attrNameLst>
                                      </p:cBhvr>
                                      <p:tavLst>
                                        <p:tav tm="0">
                                          <p:val>
                                            <p:strVal val="ppt_h"/>
                                          </p:val>
                                        </p:tav>
                                        <p:tav tm="100000">
                                          <p:val>
                                            <p:fltVal val="0"/>
                                          </p:val>
                                        </p:tav>
                                      </p:tavLst>
                                    </p:anim>
                                    <p:animEffect transition="out" filter="fade">
                                      <p:cBhvr>
                                        <p:cTn id="66" dur="500"/>
                                        <p:tgtEl>
                                          <p:spTgt spid="37"/>
                                        </p:tgtEl>
                                      </p:cBhvr>
                                    </p:animEffect>
                                    <p:set>
                                      <p:cBhvr>
                                        <p:cTn id="67" dur="1" fill="hold">
                                          <p:stCondLst>
                                            <p:cond delay="499"/>
                                          </p:stCondLst>
                                        </p:cTn>
                                        <p:tgtEl>
                                          <p:spTgt spid="37"/>
                                        </p:tgtEl>
                                        <p:attrNameLst>
                                          <p:attrName>style.visibility</p:attrName>
                                        </p:attrNameLst>
                                      </p:cBhvr>
                                      <p:to>
                                        <p:strVal val="hidden"/>
                                      </p:to>
                                    </p:set>
                                  </p:childTnLst>
                                </p:cTn>
                              </p:par>
                              <p:par>
                                <p:cTn id="68" presetID="53" presetClass="exit" presetSubtype="0" fill="hold" nodeType="withEffect">
                                  <p:stCondLst>
                                    <p:cond delay="0"/>
                                  </p:stCondLst>
                                  <p:childTnLst>
                                    <p:anim calcmode="lin" valueType="num">
                                      <p:cBhvr>
                                        <p:cTn id="69" dur="500"/>
                                        <p:tgtEl>
                                          <p:spTgt spid="10"/>
                                        </p:tgtEl>
                                        <p:attrNameLst>
                                          <p:attrName>ppt_w</p:attrName>
                                        </p:attrNameLst>
                                      </p:cBhvr>
                                      <p:tavLst>
                                        <p:tav tm="0">
                                          <p:val>
                                            <p:strVal val="ppt_w"/>
                                          </p:val>
                                        </p:tav>
                                        <p:tav tm="100000">
                                          <p:val>
                                            <p:fltVal val="0"/>
                                          </p:val>
                                        </p:tav>
                                      </p:tavLst>
                                    </p:anim>
                                    <p:anim calcmode="lin" valueType="num">
                                      <p:cBhvr>
                                        <p:cTn id="70" dur="500"/>
                                        <p:tgtEl>
                                          <p:spTgt spid="10"/>
                                        </p:tgtEl>
                                        <p:attrNameLst>
                                          <p:attrName>ppt_h</p:attrName>
                                        </p:attrNameLst>
                                      </p:cBhvr>
                                      <p:tavLst>
                                        <p:tav tm="0">
                                          <p:val>
                                            <p:strVal val="ppt_h"/>
                                          </p:val>
                                        </p:tav>
                                        <p:tav tm="100000">
                                          <p:val>
                                            <p:fltVal val="0"/>
                                          </p:val>
                                        </p:tav>
                                      </p:tavLst>
                                    </p:anim>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par>
                                <p:cTn id="73" presetID="53" presetClass="exit" presetSubtype="0" fill="hold" nodeType="withEffect">
                                  <p:stCondLst>
                                    <p:cond delay="0"/>
                                  </p:stCondLst>
                                  <p:childTnLst>
                                    <p:anim calcmode="lin" valueType="num">
                                      <p:cBhvr>
                                        <p:cTn id="74" dur="500"/>
                                        <p:tgtEl>
                                          <p:spTgt spid="35"/>
                                        </p:tgtEl>
                                        <p:attrNameLst>
                                          <p:attrName>ppt_w</p:attrName>
                                        </p:attrNameLst>
                                      </p:cBhvr>
                                      <p:tavLst>
                                        <p:tav tm="0">
                                          <p:val>
                                            <p:strVal val="ppt_w"/>
                                          </p:val>
                                        </p:tav>
                                        <p:tav tm="100000">
                                          <p:val>
                                            <p:fltVal val="0"/>
                                          </p:val>
                                        </p:tav>
                                      </p:tavLst>
                                    </p:anim>
                                    <p:anim calcmode="lin" valueType="num">
                                      <p:cBhvr>
                                        <p:cTn id="75" dur="500"/>
                                        <p:tgtEl>
                                          <p:spTgt spid="35"/>
                                        </p:tgtEl>
                                        <p:attrNameLst>
                                          <p:attrName>ppt_h</p:attrName>
                                        </p:attrNameLst>
                                      </p:cBhvr>
                                      <p:tavLst>
                                        <p:tav tm="0">
                                          <p:val>
                                            <p:strVal val="ppt_h"/>
                                          </p:val>
                                        </p:tav>
                                        <p:tav tm="100000">
                                          <p:val>
                                            <p:fltVal val="0"/>
                                          </p:val>
                                        </p:tav>
                                      </p:tavLst>
                                    </p:anim>
                                    <p:animEffect transition="out" filter="fade">
                                      <p:cBhvr>
                                        <p:cTn id="76" dur="500"/>
                                        <p:tgtEl>
                                          <p:spTgt spid="35"/>
                                        </p:tgtEl>
                                      </p:cBhvr>
                                    </p:animEffect>
                                    <p:set>
                                      <p:cBhvr>
                                        <p:cTn id="77" dur="1" fill="hold">
                                          <p:stCondLst>
                                            <p:cond delay="499"/>
                                          </p:stCondLst>
                                        </p:cTn>
                                        <p:tgtEl>
                                          <p:spTgt spid="35"/>
                                        </p:tgtEl>
                                        <p:attrNameLst>
                                          <p:attrName>style.visibility</p:attrName>
                                        </p:attrNameLst>
                                      </p:cBhvr>
                                      <p:to>
                                        <p:strVal val="hidden"/>
                                      </p:to>
                                    </p:set>
                                  </p:childTnLst>
                                </p:cTn>
                              </p:par>
                              <p:par>
                                <p:cTn id="78" presetID="53" presetClass="exit" presetSubtype="0" fill="hold" nodeType="withEffect">
                                  <p:stCondLst>
                                    <p:cond delay="0"/>
                                  </p:stCondLst>
                                  <p:childTnLst>
                                    <p:anim calcmode="lin" valueType="num">
                                      <p:cBhvr>
                                        <p:cTn id="79" dur="500"/>
                                        <p:tgtEl>
                                          <p:spTgt spid="6"/>
                                        </p:tgtEl>
                                        <p:attrNameLst>
                                          <p:attrName>ppt_w</p:attrName>
                                        </p:attrNameLst>
                                      </p:cBhvr>
                                      <p:tavLst>
                                        <p:tav tm="0">
                                          <p:val>
                                            <p:strVal val="ppt_w"/>
                                          </p:val>
                                        </p:tav>
                                        <p:tav tm="100000">
                                          <p:val>
                                            <p:fltVal val="0"/>
                                          </p:val>
                                        </p:tav>
                                      </p:tavLst>
                                    </p:anim>
                                    <p:anim calcmode="lin" valueType="num">
                                      <p:cBhvr>
                                        <p:cTn id="80" dur="500"/>
                                        <p:tgtEl>
                                          <p:spTgt spid="6"/>
                                        </p:tgtEl>
                                        <p:attrNameLst>
                                          <p:attrName>ppt_h</p:attrName>
                                        </p:attrNameLst>
                                      </p:cBhvr>
                                      <p:tavLst>
                                        <p:tav tm="0">
                                          <p:val>
                                            <p:strVal val="ppt_h"/>
                                          </p:val>
                                        </p:tav>
                                        <p:tav tm="100000">
                                          <p:val>
                                            <p:fltVal val="0"/>
                                          </p:val>
                                        </p:tav>
                                      </p:tavLst>
                                    </p:anim>
                                    <p:animEffect transition="out" filter="fade">
                                      <p:cBhvr>
                                        <p:cTn id="81" dur="500"/>
                                        <p:tgtEl>
                                          <p:spTgt spid="6"/>
                                        </p:tgtEl>
                                      </p:cBhvr>
                                    </p:animEffect>
                                    <p:set>
                                      <p:cBhvr>
                                        <p:cTn id="82" dur="1" fill="hold">
                                          <p:stCondLst>
                                            <p:cond delay="499"/>
                                          </p:stCondLst>
                                        </p:cTn>
                                        <p:tgtEl>
                                          <p:spTgt spid="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0"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p:cTn id="87" dur="500" fill="hold"/>
                                        <p:tgtEl>
                                          <p:spTgt spid="36"/>
                                        </p:tgtEl>
                                        <p:attrNameLst>
                                          <p:attrName>ppt_w</p:attrName>
                                        </p:attrNameLst>
                                      </p:cBhvr>
                                      <p:tavLst>
                                        <p:tav tm="0">
                                          <p:val>
                                            <p:fltVal val="0"/>
                                          </p:val>
                                        </p:tav>
                                        <p:tav tm="100000">
                                          <p:val>
                                            <p:strVal val="#ppt_w"/>
                                          </p:val>
                                        </p:tav>
                                      </p:tavLst>
                                    </p:anim>
                                    <p:anim calcmode="lin" valueType="num">
                                      <p:cBhvr>
                                        <p:cTn id="88" dur="500" fill="hold"/>
                                        <p:tgtEl>
                                          <p:spTgt spid="36"/>
                                        </p:tgtEl>
                                        <p:attrNameLst>
                                          <p:attrName>ppt_h</p:attrName>
                                        </p:attrNameLst>
                                      </p:cBhvr>
                                      <p:tavLst>
                                        <p:tav tm="0">
                                          <p:val>
                                            <p:fltVal val="0"/>
                                          </p:val>
                                        </p:tav>
                                        <p:tav tm="100000">
                                          <p:val>
                                            <p:strVal val="#ppt_h"/>
                                          </p:val>
                                        </p:tav>
                                      </p:tavLst>
                                    </p:anim>
                                    <p:animEffect transition="in" filter="fade">
                                      <p:cBhvr>
                                        <p:cTn id="89" dur="500"/>
                                        <p:tgtEl>
                                          <p:spTgt spid="36"/>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0" fill="hold" nodeType="click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p:cTn id="94" dur="500" fill="hold"/>
                                        <p:tgtEl>
                                          <p:spTgt spid="41"/>
                                        </p:tgtEl>
                                        <p:attrNameLst>
                                          <p:attrName>ppt_w</p:attrName>
                                        </p:attrNameLst>
                                      </p:cBhvr>
                                      <p:tavLst>
                                        <p:tav tm="0">
                                          <p:val>
                                            <p:fltVal val="0"/>
                                          </p:val>
                                        </p:tav>
                                        <p:tav tm="100000">
                                          <p:val>
                                            <p:strVal val="#ppt_w"/>
                                          </p:val>
                                        </p:tav>
                                      </p:tavLst>
                                    </p:anim>
                                    <p:anim calcmode="lin" valueType="num">
                                      <p:cBhvr>
                                        <p:cTn id="95" dur="500" fill="hold"/>
                                        <p:tgtEl>
                                          <p:spTgt spid="41"/>
                                        </p:tgtEl>
                                        <p:attrNameLst>
                                          <p:attrName>ppt_h</p:attrName>
                                        </p:attrNameLst>
                                      </p:cBhvr>
                                      <p:tavLst>
                                        <p:tav tm="0">
                                          <p:val>
                                            <p:fltVal val="0"/>
                                          </p:val>
                                        </p:tav>
                                        <p:tav tm="100000">
                                          <p:val>
                                            <p:strVal val="#ppt_h"/>
                                          </p:val>
                                        </p:tav>
                                      </p:tavLst>
                                    </p:anim>
                                    <p:animEffect transition="in" filter="fade">
                                      <p:cBhvr>
                                        <p:cTn id="9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Exercício</a:t>
            </a:r>
            <a:r>
              <a:rPr lang="en-US" dirty="0"/>
              <a:t> de Avaliação 11.2 (com a parte do </a:t>
            </a:r>
            <a:r>
              <a:rPr lang="en-US" dirty="0" err="1"/>
              <a:t>Exercício</a:t>
            </a:r>
            <a:r>
              <a:rPr lang="en-US" dirty="0"/>
              <a:t> de Avaliação 11.1)</a:t>
            </a:r>
            <a:endParaRPr lang="pt-BR" dirty="0"/>
          </a:p>
        </p:txBody>
      </p:sp>
      <p:sp>
        <p:nvSpPr>
          <p:cNvPr id="3" name="Espaço Reservado para Conteúdo 2"/>
          <p:cNvSpPr>
            <a:spLocks noGrp="1"/>
          </p:cNvSpPr>
          <p:nvPr>
            <p:ph idx="1"/>
          </p:nvPr>
        </p:nvSpPr>
        <p:spPr>
          <a:xfrm>
            <a:off x="127431" y="1196983"/>
            <a:ext cx="9611915" cy="5381625"/>
          </a:xfrm>
        </p:spPr>
        <p:txBody>
          <a:bodyPr/>
          <a:lstStyle/>
          <a:p>
            <a:r>
              <a:rPr lang="en-US" dirty="0" err="1"/>
              <a:t>Projetar</a:t>
            </a:r>
            <a:r>
              <a:rPr lang="en-US" dirty="0"/>
              <a:t> um </a:t>
            </a:r>
            <a:r>
              <a:rPr lang="en-US" dirty="0" err="1"/>
              <a:t>compensador</a:t>
            </a:r>
            <a:r>
              <a:rPr lang="en-US" dirty="0"/>
              <a:t> </a:t>
            </a:r>
            <a:r>
              <a:rPr lang="en-US" dirty="0" err="1"/>
              <a:t>para</a:t>
            </a:r>
            <a:r>
              <a:rPr lang="en-US" dirty="0"/>
              <a:t> o </a:t>
            </a:r>
            <a:r>
              <a:rPr lang="en-US" dirty="0" err="1"/>
              <a:t>sistema</a:t>
            </a:r>
            <a:r>
              <a:rPr lang="en-US" dirty="0"/>
              <a:t> com </a:t>
            </a:r>
            <a:r>
              <a:rPr lang="en-US" dirty="0" err="1"/>
              <a:t>realimentação</a:t>
            </a:r>
            <a:r>
              <a:rPr lang="en-US" dirty="0"/>
              <a:t> </a:t>
            </a:r>
            <a:r>
              <a:rPr lang="en-US" dirty="0" err="1"/>
              <a:t>unitária</a:t>
            </a:r>
            <a:r>
              <a:rPr lang="en-US" dirty="0"/>
              <a:t> G(s) = 1/(s(s+50)(s+120) de </a:t>
            </a:r>
            <a:r>
              <a:rPr lang="en-US" dirty="0" err="1"/>
              <a:t>modo</a:t>
            </a:r>
            <a:r>
              <a:rPr lang="en-US" dirty="0"/>
              <a:t> a </a:t>
            </a:r>
            <a:r>
              <a:rPr lang="en-US" dirty="0" err="1"/>
              <a:t>obter</a:t>
            </a:r>
            <a:r>
              <a:rPr lang="en-US" dirty="0"/>
              <a:t> : </a:t>
            </a:r>
          </a:p>
          <a:p>
            <a:pPr lvl="1"/>
            <a:r>
              <a:rPr lang="en-US" dirty="0"/>
              <a:t>UP = 20%</a:t>
            </a:r>
          </a:p>
          <a:p>
            <a:pPr lvl="1"/>
            <a:r>
              <a:rPr lang="en-US" dirty="0" err="1"/>
              <a:t>Redução</a:t>
            </a:r>
            <a:r>
              <a:rPr lang="en-US" dirty="0"/>
              <a:t> de 10x do </a:t>
            </a:r>
            <a:r>
              <a:rPr lang="en-US" dirty="0" err="1"/>
              <a:t>erro</a:t>
            </a:r>
            <a:r>
              <a:rPr lang="en-US" dirty="0"/>
              <a:t> </a:t>
            </a:r>
            <a:r>
              <a:rPr lang="en-US" dirty="0" err="1"/>
              <a:t>estacionário</a:t>
            </a:r>
            <a:r>
              <a:rPr lang="en-US" dirty="0"/>
              <a:t> ( </a:t>
            </a:r>
            <a:r>
              <a:rPr lang="en-US" dirty="0" err="1"/>
              <a:t>tendo</a:t>
            </a:r>
            <a:r>
              <a:rPr lang="en-US" dirty="0"/>
              <a:t> </a:t>
            </a:r>
            <a:r>
              <a:rPr lang="en-US" dirty="0" err="1"/>
              <a:t>por</a:t>
            </a:r>
            <a:r>
              <a:rPr lang="en-US" dirty="0"/>
              <a:t> base o </a:t>
            </a:r>
            <a:r>
              <a:rPr lang="en-US" dirty="0" err="1"/>
              <a:t>erro</a:t>
            </a:r>
            <a:r>
              <a:rPr lang="en-US" dirty="0"/>
              <a:t> do </a:t>
            </a:r>
            <a:r>
              <a:rPr lang="en-US" dirty="0" err="1"/>
              <a:t>sistema</a:t>
            </a:r>
            <a:r>
              <a:rPr lang="en-US" dirty="0"/>
              <a:t> com UP = 20% )</a:t>
            </a:r>
            <a:endParaRPr lang="pt-BR" dirty="0"/>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Ajuste</a:t>
            </a:r>
            <a:r>
              <a:rPr lang="en-US" dirty="0"/>
              <a:t> de </a:t>
            </a:r>
            <a:r>
              <a:rPr lang="en-US" dirty="0" err="1"/>
              <a:t>ganho</a:t>
            </a:r>
            <a:r>
              <a:rPr lang="en-US" dirty="0"/>
              <a:t> </a:t>
            </a:r>
            <a:r>
              <a:rPr lang="en-US" dirty="0" err="1"/>
              <a:t>para</a:t>
            </a:r>
            <a:r>
              <a:rPr lang="en-US" dirty="0"/>
              <a:t> UP = 20%</a:t>
            </a:r>
            <a:endParaRPr lang="pt-BR" dirty="0"/>
          </a:p>
        </p:txBody>
      </p:sp>
      <p:sp>
        <p:nvSpPr>
          <p:cNvPr id="3" name="Espaço Reservado para Conteúdo 2"/>
          <p:cNvSpPr>
            <a:spLocks noGrp="1"/>
          </p:cNvSpPr>
          <p:nvPr>
            <p:ph idx="1"/>
          </p:nvPr>
        </p:nvSpPr>
        <p:spPr>
          <a:xfrm>
            <a:off x="23778" y="1196983"/>
            <a:ext cx="9810784" cy="5381625"/>
          </a:xfrm>
        </p:spPr>
        <p:txBody>
          <a:bodyPr/>
          <a:lstStyle/>
          <a:p>
            <a:r>
              <a:rPr lang="en-US" dirty="0"/>
              <a:t>G(s) = 1/(s(s+50)(s+120)) </a:t>
            </a:r>
          </a:p>
          <a:p>
            <a:r>
              <a:rPr lang="en-US" dirty="0"/>
              <a:t>UP = 20% -&gt; zeta = -</a:t>
            </a:r>
            <a:r>
              <a:rPr lang="en-US" dirty="0" err="1"/>
              <a:t>ln</a:t>
            </a:r>
            <a:r>
              <a:rPr lang="en-US" dirty="0"/>
              <a:t>(UP)/</a:t>
            </a:r>
            <a:r>
              <a:rPr lang="en-US" dirty="0" err="1"/>
              <a:t>raiz</a:t>
            </a:r>
            <a:r>
              <a:rPr lang="en-US" dirty="0"/>
              <a:t>(</a:t>
            </a:r>
            <a:r>
              <a:rPr lang="en-US" dirty="0" err="1"/>
              <a:t>ln</a:t>
            </a:r>
            <a:r>
              <a:rPr lang="en-US" dirty="0"/>
              <a:t>(UP)^2+pi^2)</a:t>
            </a:r>
          </a:p>
          <a:p>
            <a:r>
              <a:rPr lang="en-US" dirty="0"/>
              <a:t> zeta=0.46-&gt;Mf=</a:t>
            </a:r>
            <a:r>
              <a:rPr lang="en-US" dirty="0" err="1"/>
              <a:t>atan</a:t>
            </a:r>
            <a:r>
              <a:rPr lang="en-US" dirty="0"/>
              <a:t>(2z/</a:t>
            </a:r>
            <a:r>
              <a:rPr lang="en-US" dirty="0" err="1"/>
              <a:t>raiz</a:t>
            </a:r>
            <a:r>
              <a:rPr lang="en-US" dirty="0"/>
              <a:t>(</a:t>
            </a:r>
            <a:r>
              <a:rPr lang="en-US" dirty="0" err="1"/>
              <a:t>raiz</a:t>
            </a:r>
            <a:r>
              <a:rPr lang="en-US" dirty="0"/>
              <a:t>(4z^4+1)-2z^2))</a:t>
            </a:r>
          </a:p>
          <a:p>
            <a:r>
              <a:rPr lang="en-US" dirty="0"/>
              <a:t> Mf = 0.84 </a:t>
            </a:r>
            <a:r>
              <a:rPr lang="en-US" dirty="0" err="1"/>
              <a:t>rads</a:t>
            </a:r>
            <a:r>
              <a:rPr lang="en-US" dirty="0"/>
              <a:t> </a:t>
            </a:r>
            <a:r>
              <a:rPr lang="en-US" dirty="0" err="1"/>
              <a:t>ou</a:t>
            </a:r>
            <a:r>
              <a:rPr lang="en-US" dirty="0"/>
              <a:t> 48.14</a:t>
            </a:r>
            <a:r>
              <a:rPr lang="en-US" baseline="30000" dirty="0"/>
              <a:t>o</a:t>
            </a:r>
            <a:r>
              <a:rPr lang="en-US" dirty="0"/>
              <a:t> </a:t>
            </a:r>
          </a:p>
          <a:p>
            <a:r>
              <a:rPr lang="en-US" dirty="0"/>
              <a:t> </a:t>
            </a:r>
            <a:r>
              <a:rPr lang="en-US" dirty="0" err="1"/>
              <a:t>Arg</a:t>
            </a:r>
            <a:r>
              <a:rPr lang="en-US" dirty="0"/>
              <a:t>[G(j.wf)] = -180</a:t>
            </a:r>
            <a:r>
              <a:rPr lang="en-US" baseline="30000" dirty="0"/>
              <a:t>o</a:t>
            </a:r>
            <a:r>
              <a:rPr lang="en-US" dirty="0"/>
              <a:t> +48,14</a:t>
            </a:r>
            <a:r>
              <a:rPr lang="en-US" baseline="30000" dirty="0"/>
              <a:t>o</a:t>
            </a:r>
            <a:r>
              <a:rPr lang="en-US" dirty="0"/>
              <a:t> = -131,85</a:t>
            </a:r>
            <a:r>
              <a:rPr lang="en-US" baseline="30000" dirty="0"/>
              <a:t>o</a:t>
            </a:r>
          </a:p>
          <a:p>
            <a:r>
              <a:rPr lang="en-US" dirty="0"/>
              <a:t> </a:t>
            </a:r>
            <a:r>
              <a:rPr lang="en-US" dirty="0" err="1"/>
              <a:t>Desenhamos</a:t>
            </a:r>
            <a:r>
              <a:rPr lang="en-US" dirty="0"/>
              <a:t> </a:t>
            </a:r>
            <a:r>
              <a:rPr lang="en-US" dirty="0" err="1"/>
              <a:t>os</a:t>
            </a:r>
            <a:r>
              <a:rPr lang="en-US" dirty="0"/>
              <a:t> </a:t>
            </a:r>
            <a:r>
              <a:rPr lang="en-US" dirty="0" err="1"/>
              <a:t>gráficos</a:t>
            </a:r>
            <a:r>
              <a:rPr lang="en-US" dirty="0"/>
              <a:t> de Bode </a:t>
            </a:r>
            <a:r>
              <a:rPr lang="en-US" dirty="0" err="1"/>
              <a:t>para</a:t>
            </a:r>
            <a:r>
              <a:rPr lang="en-US" dirty="0"/>
              <a:t> G(s) no </a:t>
            </a:r>
            <a:r>
              <a:rPr lang="en-US" dirty="0" err="1"/>
              <a:t>Matlab</a:t>
            </a:r>
            <a:r>
              <a:rPr lang="en-US" dirty="0"/>
              <a:t> e </a:t>
            </a:r>
            <a:r>
              <a:rPr lang="en-US" dirty="0" err="1"/>
              <a:t>encontramos</a:t>
            </a:r>
            <a:r>
              <a:rPr lang="en-US" dirty="0"/>
              <a:t> a </a:t>
            </a:r>
            <a:r>
              <a:rPr lang="en-US" dirty="0" err="1"/>
              <a:t>frequência</a:t>
            </a:r>
            <a:r>
              <a:rPr lang="en-US" dirty="0"/>
              <a:t> (</a:t>
            </a:r>
            <a:r>
              <a:rPr lang="en-US" dirty="0" err="1"/>
              <a:t>w</a:t>
            </a:r>
            <a:r>
              <a:rPr lang="en-US" baseline="-25000" dirty="0" err="1"/>
              <a:t>f</a:t>
            </a:r>
            <a:r>
              <a:rPr lang="en-US" dirty="0"/>
              <a:t>) </a:t>
            </a:r>
            <a:r>
              <a:rPr lang="en-US" dirty="0" err="1"/>
              <a:t>que</a:t>
            </a:r>
            <a:r>
              <a:rPr lang="en-US" dirty="0"/>
              <a:t> </a:t>
            </a:r>
            <a:r>
              <a:rPr lang="en-US" dirty="0" err="1"/>
              <a:t>produz</a:t>
            </a:r>
            <a:r>
              <a:rPr lang="en-US" dirty="0"/>
              <a:t> </a:t>
            </a:r>
            <a:r>
              <a:rPr lang="en-US" dirty="0" err="1"/>
              <a:t>uma</a:t>
            </a:r>
            <a:r>
              <a:rPr lang="en-US" dirty="0"/>
              <a:t> </a:t>
            </a:r>
            <a:r>
              <a:rPr lang="en-US" dirty="0" err="1"/>
              <a:t>fase</a:t>
            </a:r>
            <a:r>
              <a:rPr lang="en-US" dirty="0"/>
              <a:t> de -131,85</a:t>
            </a:r>
            <a:r>
              <a:rPr lang="en-US" baseline="30000" dirty="0"/>
              <a:t>o</a:t>
            </a:r>
            <a:r>
              <a:rPr lang="en-US" dirty="0"/>
              <a:t> e o </a:t>
            </a:r>
            <a:r>
              <a:rPr lang="en-US" dirty="0" err="1"/>
              <a:t>ganho</a:t>
            </a:r>
            <a:r>
              <a:rPr lang="en-US" dirty="0"/>
              <a:t> </a:t>
            </a:r>
            <a:r>
              <a:rPr lang="en-US" dirty="0" err="1"/>
              <a:t>correspondente</a:t>
            </a:r>
            <a:r>
              <a:rPr lang="en-US" dirty="0"/>
              <a:t>.</a:t>
            </a:r>
          </a:p>
          <a:p>
            <a:r>
              <a:rPr lang="en-US" dirty="0"/>
              <a:t> GH = </a:t>
            </a:r>
            <a:r>
              <a:rPr lang="en-US" dirty="0" err="1"/>
              <a:t>tf</a:t>
            </a:r>
            <a:r>
              <a:rPr lang="en-US" dirty="0"/>
              <a:t>([1],poly([0 -50 -120]));bode(GH);grid on;</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61" name="Picture 5"/>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
        <p:nvSpPr>
          <p:cNvPr id="2" name="Título 1"/>
          <p:cNvSpPr>
            <a:spLocks noGrp="1"/>
          </p:cNvSpPr>
          <p:nvPr>
            <p:ph type="title"/>
          </p:nvPr>
        </p:nvSpPr>
        <p:spPr/>
        <p:txBody>
          <a:bodyPr/>
          <a:lstStyle/>
          <a:p>
            <a:r>
              <a:rPr lang="en-US" dirty="0" err="1"/>
              <a:t>Gráficos</a:t>
            </a:r>
            <a:r>
              <a:rPr lang="en-US" dirty="0"/>
              <a:t> de Bode</a:t>
            </a:r>
            <a:endParaRPr lang="pt-BR" dirty="0"/>
          </a:p>
        </p:txBody>
      </p:sp>
      <p:grpSp>
        <p:nvGrpSpPr>
          <p:cNvPr id="6" name="Grupo 5"/>
          <p:cNvGrpSpPr/>
          <p:nvPr/>
        </p:nvGrpSpPr>
        <p:grpSpPr>
          <a:xfrm>
            <a:off x="4667248" y="4286257"/>
            <a:ext cx="4786315" cy="1658594"/>
            <a:chOff x="4667248" y="4286257"/>
            <a:chExt cx="4786315" cy="1658594"/>
          </a:xfrm>
        </p:grpSpPr>
        <p:cxnSp>
          <p:nvCxnSpPr>
            <p:cNvPr id="7" name="Conector de seta reta 6"/>
            <p:cNvCxnSpPr/>
            <p:nvPr/>
          </p:nvCxnSpPr>
          <p:spPr>
            <a:xfrm rot="10800000">
              <a:off x="4667248" y="4286257"/>
              <a:ext cx="1643066" cy="7143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CaixaDeTexto 7"/>
            <p:cNvSpPr txBox="1"/>
            <p:nvPr/>
          </p:nvSpPr>
          <p:spPr>
            <a:xfrm>
              <a:off x="5238752" y="4929188"/>
              <a:ext cx="4214811" cy="1015663"/>
            </a:xfrm>
            <a:prstGeom prst="rect">
              <a:avLst/>
            </a:prstGeom>
            <a:solidFill>
              <a:schemeClr val="accent1"/>
            </a:solidFill>
          </p:spPr>
          <p:txBody>
            <a:bodyPr wrap="square">
              <a:spAutoFit/>
            </a:bodyPr>
            <a:lstStyle/>
            <a:p>
              <a:pPr algn="ctr">
                <a:defRPr/>
              </a:pPr>
              <a:r>
                <a:rPr lang="en-US" sz="2000" b="1" dirty="0">
                  <a:latin typeface="+mn-lt"/>
                </a:rPr>
                <a:t>1</a:t>
              </a:r>
              <a:r>
                <a:rPr lang="en-US" sz="2000" b="1" baseline="30000" dirty="0">
                  <a:latin typeface="+mn-lt"/>
                </a:rPr>
                <a:t>o</a:t>
              </a:r>
              <a:r>
                <a:rPr lang="en-US" sz="2000" b="1" dirty="0">
                  <a:latin typeface="+mn-lt"/>
                </a:rPr>
                <a:t>)</a:t>
              </a:r>
              <a:r>
                <a:rPr lang="en-US" sz="2000" b="1" dirty="0" err="1">
                  <a:latin typeface="+mn-lt"/>
                </a:rPr>
                <a:t>Fase</a:t>
              </a:r>
              <a:r>
                <a:rPr lang="en-US" sz="2000" b="1" dirty="0">
                  <a:latin typeface="+mn-lt"/>
                </a:rPr>
                <a:t> de -131</a:t>
              </a:r>
              <a:r>
                <a:rPr lang="en-US" sz="2000" b="1" baseline="30000" dirty="0">
                  <a:latin typeface="+mn-lt"/>
                </a:rPr>
                <a:t>o</a:t>
              </a:r>
              <a:r>
                <a:rPr lang="en-US" sz="2000" b="1" dirty="0">
                  <a:latin typeface="+mn-lt"/>
                </a:rPr>
                <a:t> A </a:t>
              </a:r>
              <a:r>
                <a:rPr lang="en-US" sz="2000" b="1" dirty="0" err="1">
                  <a:latin typeface="+mn-lt"/>
                </a:rPr>
                <a:t>frequência</a:t>
              </a:r>
              <a:r>
                <a:rPr lang="en-US" sz="2000" b="1" dirty="0">
                  <a:latin typeface="+mn-lt"/>
                </a:rPr>
                <a:t> </a:t>
              </a:r>
              <a:r>
                <a:rPr lang="en-US" sz="2000" b="1" dirty="0" err="1">
                  <a:latin typeface="+mn-lt"/>
                </a:rPr>
                <a:t>correspondente</a:t>
              </a:r>
              <a:r>
                <a:rPr lang="en-US" sz="2000" b="1" dirty="0">
                  <a:latin typeface="+mn-lt"/>
                </a:rPr>
                <a:t> é de 26,9 </a:t>
              </a:r>
              <a:r>
                <a:rPr lang="en-US" sz="2000" b="1" dirty="0" err="1">
                  <a:latin typeface="+mn-lt"/>
                </a:rPr>
                <a:t>rad</a:t>
              </a:r>
              <a:r>
                <a:rPr lang="en-US" sz="2000" b="1" dirty="0">
                  <a:latin typeface="+mn-lt"/>
                </a:rPr>
                <a:t>/s</a:t>
              </a:r>
              <a:endParaRPr lang="pt-BR" sz="2000" b="1" dirty="0">
                <a:latin typeface="+mn-lt"/>
              </a:endParaRPr>
            </a:p>
          </p:txBody>
        </p:sp>
      </p:grpSp>
      <p:grpSp>
        <p:nvGrpSpPr>
          <p:cNvPr id="10" name="Grupo 9"/>
          <p:cNvGrpSpPr/>
          <p:nvPr/>
        </p:nvGrpSpPr>
        <p:grpSpPr>
          <a:xfrm>
            <a:off x="4667248" y="2285992"/>
            <a:ext cx="4786315" cy="1658594"/>
            <a:chOff x="4667248" y="4286257"/>
            <a:chExt cx="4786315" cy="1658594"/>
          </a:xfrm>
        </p:grpSpPr>
        <p:cxnSp>
          <p:nvCxnSpPr>
            <p:cNvPr id="11" name="Conector de seta reta 10"/>
            <p:cNvCxnSpPr/>
            <p:nvPr/>
          </p:nvCxnSpPr>
          <p:spPr>
            <a:xfrm rot="10800000">
              <a:off x="4667248" y="4286257"/>
              <a:ext cx="1643066" cy="71437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5238752" y="4929188"/>
              <a:ext cx="4214811" cy="1015663"/>
            </a:xfrm>
            <a:prstGeom prst="rect">
              <a:avLst/>
            </a:prstGeom>
            <a:solidFill>
              <a:schemeClr val="accent1"/>
            </a:solidFill>
          </p:spPr>
          <p:txBody>
            <a:bodyPr wrap="square">
              <a:spAutoFit/>
            </a:bodyPr>
            <a:lstStyle/>
            <a:p>
              <a:pPr algn="ctr">
                <a:defRPr/>
              </a:pPr>
              <a:r>
                <a:rPr lang="en-US" sz="2000" b="1" dirty="0">
                  <a:latin typeface="+mn-lt"/>
                </a:rPr>
                <a:t>1</a:t>
              </a:r>
              <a:r>
                <a:rPr lang="en-US" sz="2000" b="1" baseline="30000" dirty="0">
                  <a:latin typeface="+mn-lt"/>
                </a:rPr>
                <a:t>o</a:t>
              </a:r>
              <a:r>
                <a:rPr lang="en-US" sz="2000" b="1" dirty="0">
                  <a:latin typeface="+mn-lt"/>
                </a:rPr>
                <a:t>)Na </a:t>
              </a:r>
              <a:r>
                <a:rPr lang="en-US" sz="2000" b="1" dirty="0" err="1">
                  <a:latin typeface="+mn-lt"/>
                </a:rPr>
                <a:t>frequência</a:t>
              </a:r>
              <a:r>
                <a:rPr lang="en-US" sz="2000" b="1" dirty="0">
                  <a:latin typeface="+mn-lt"/>
                </a:rPr>
                <a:t> de 26,9 </a:t>
              </a:r>
              <a:r>
                <a:rPr lang="en-US" sz="2000" b="1" dirty="0" err="1">
                  <a:latin typeface="+mn-lt"/>
                </a:rPr>
                <a:t>rad</a:t>
              </a:r>
              <a:r>
                <a:rPr lang="en-US" sz="2000" b="1" dirty="0">
                  <a:latin typeface="+mn-lt"/>
                </a:rPr>
                <a:t>/s </a:t>
              </a:r>
              <a:r>
                <a:rPr lang="en-US" sz="2000" b="1" dirty="0" err="1">
                  <a:latin typeface="+mn-lt"/>
                </a:rPr>
                <a:t>temos</a:t>
              </a:r>
              <a:r>
                <a:rPr lang="en-US" sz="2000" b="1" dirty="0">
                  <a:latin typeface="+mn-lt"/>
                </a:rPr>
                <a:t> um </a:t>
              </a:r>
              <a:r>
                <a:rPr lang="en-US" sz="2000" b="1" dirty="0" err="1">
                  <a:latin typeface="+mn-lt"/>
                </a:rPr>
                <a:t>ganho</a:t>
              </a:r>
              <a:r>
                <a:rPr lang="en-US" sz="2000" b="1" dirty="0">
                  <a:latin typeface="+mn-lt"/>
                </a:rPr>
                <a:t> de 	-106 db</a:t>
              </a:r>
              <a:endParaRPr lang="pt-BR" sz="2000" b="1" dirty="0">
                <a:latin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Ajuste</a:t>
            </a:r>
            <a:r>
              <a:rPr lang="en-US" dirty="0"/>
              <a:t> do </a:t>
            </a:r>
            <a:r>
              <a:rPr lang="en-US" dirty="0" err="1"/>
              <a:t>Ganho</a:t>
            </a:r>
            <a:endParaRPr lang="pt-BR" dirty="0"/>
          </a:p>
        </p:txBody>
      </p:sp>
      <p:sp>
        <p:nvSpPr>
          <p:cNvPr id="3" name="Espaço Reservado para Conteúdo 2"/>
          <p:cNvSpPr>
            <a:spLocks noGrp="1"/>
          </p:cNvSpPr>
          <p:nvPr>
            <p:ph idx="1"/>
          </p:nvPr>
        </p:nvSpPr>
        <p:spPr>
          <a:xfrm>
            <a:off x="294084" y="714356"/>
            <a:ext cx="9611915" cy="5381625"/>
          </a:xfrm>
        </p:spPr>
        <p:txBody>
          <a:bodyPr/>
          <a:lstStyle/>
          <a:p>
            <a:r>
              <a:rPr lang="en-US" dirty="0"/>
              <a:t>Logo o </a:t>
            </a:r>
            <a:r>
              <a:rPr lang="en-US" dirty="0" err="1"/>
              <a:t>ganho</a:t>
            </a:r>
            <a:r>
              <a:rPr lang="en-US" dirty="0"/>
              <a:t> do </a:t>
            </a:r>
            <a:r>
              <a:rPr lang="en-US" dirty="0" err="1"/>
              <a:t>sistema</a:t>
            </a:r>
            <a:r>
              <a:rPr lang="en-US" dirty="0"/>
              <a:t> </a:t>
            </a:r>
            <a:r>
              <a:rPr lang="en-US" dirty="0" err="1"/>
              <a:t>deve</a:t>
            </a:r>
            <a:r>
              <a:rPr lang="en-US" dirty="0"/>
              <a:t> ser </a:t>
            </a:r>
            <a:r>
              <a:rPr lang="en-US" dirty="0" err="1"/>
              <a:t>ajustado</a:t>
            </a:r>
            <a:r>
              <a:rPr lang="en-US" dirty="0"/>
              <a:t> </a:t>
            </a:r>
            <a:r>
              <a:rPr lang="en-US" dirty="0" err="1"/>
              <a:t>para</a:t>
            </a:r>
            <a:r>
              <a:rPr lang="en-US" dirty="0"/>
              <a:t> </a:t>
            </a:r>
            <a:r>
              <a:rPr lang="en-US" dirty="0" err="1"/>
              <a:t>que</a:t>
            </a:r>
            <a:r>
              <a:rPr lang="en-US" dirty="0"/>
              <a:t> </a:t>
            </a:r>
            <a:r>
              <a:rPr lang="en-US" dirty="0" err="1"/>
              <a:t>em</a:t>
            </a:r>
            <a:r>
              <a:rPr lang="en-US" dirty="0"/>
              <a:t> 26,9 </a:t>
            </a:r>
            <a:r>
              <a:rPr lang="en-US" dirty="0" err="1"/>
              <a:t>rad</a:t>
            </a:r>
            <a:r>
              <a:rPr lang="en-US" dirty="0"/>
              <a:t>/s o </a:t>
            </a:r>
            <a:r>
              <a:rPr lang="en-US" dirty="0" err="1"/>
              <a:t>sistema</a:t>
            </a:r>
            <a:r>
              <a:rPr lang="en-US" dirty="0"/>
              <a:t> </a:t>
            </a:r>
            <a:r>
              <a:rPr lang="en-US" dirty="0" err="1"/>
              <a:t>compensado</a:t>
            </a:r>
            <a:r>
              <a:rPr lang="en-US" dirty="0"/>
              <a:t> </a:t>
            </a:r>
            <a:r>
              <a:rPr lang="en-US" dirty="0" err="1"/>
              <a:t>tenha</a:t>
            </a:r>
            <a:r>
              <a:rPr lang="en-US" dirty="0"/>
              <a:t> </a:t>
            </a:r>
            <a:r>
              <a:rPr lang="en-US" dirty="0" err="1"/>
              <a:t>ganho</a:t>
            </a:r>
            <a:r>
              <a:rPr lang="en-US" dirty="0"/>
              <a:t> de 0 db, </a:t>
            </a:r>
            <a:r>
              <a:rPr lang="en-US" dirty="0" err="1"/>
              <a:t>fazendo</a:t>
            </a:r>
            <a:r>
              <a:rPr lang="en-US" dirty="0"/>
              <a:t> com </a:t>
            </a:r>
            <a:r>
              <a:rPr lang="en-US" dirty="0" err="1"/>
              <a:t>que</a:t>
            </a:r>
            <a:r>
              <a:rPr lang="en-US" dirty="0"/>
              <a:t> 26,9 </a:t>
            </a:r>
            <a:r>
              <a:rPr lang="en-US" dirty="0" err="1"/>
              <a:t>rad</a:t>
            </a:r>
            <a:r>
              <a:rPr lang="en-US" dirty="0"/>
              <a:t>/s se </a:t>
            </a:r>
            <a:r>
              <a:rPr lang="en-US" dirty="0" err="1"/>
              <a:t>torne</a:t>
            </a:r>
            <a:r>
              <a:rPr lang="en-US" dirty="0"/>
              <a:t> a </a:t>
            </a:r>
            <a:r>
              <a:rPr lang="en-US" dirty="0" err="1"/>
              <a:t>frequência</a:t>
            </a:r>
            <a:r>
              <a:rPr lang="en-US" dirty="0"/>
              <a:t> da </a:t>
            </a:r>
            <a:r>
              <a:rPr lang="en-US" dirty="0" err="1"/>
              <a:t>margem</a:t>
            </a:r>
            <a:r>
              <a:rPr lang="en-US" dirty="0"/>
              <a:t> de </a:t>
            </a:r>
            <a:r>
              <a:rPr lang="en-US" dirty="0" err="1"/>
              <a:t>fase</a:t>
            </a:r>
            <a:endParaRPr lang="en-US" dirty="0"/>
          </a:p>
          <a:p>
            <a:r>
              <a:rPr lang="en-US" dirty="0" err="1"/>
              <a:t>Esta</a:t>
            </a:r>
            <a:r>
              <a:rPr lang="en-US" dirty="0"/>
              <a:t> </a:t>
            </a:r>
            <a:r>
              <a:rPr lang="en-US" dirty="0" err="1"/>
              <a:t>frequência</a:t>
            </a:r>
            <a:r>
              <a:rPr lang="en-US" dirty="0"/>
              <a:t> </a:t>
            </a:r>
            <a:r>
              <a:rPr lang="en-US" dirty="0" err="1"/>
              <a:t>produzirá</a:t>
            </a:r>
            <a:r>
              <a:rPr lang="en-US" dirty="0"/>
              <a:t> </a:t>
            </a:r>
            <a:r>
              <a:rPr lang="en-US" dirty="0" err="1"/>
              <a:t>uma</a:t>
            </a:r>
            <a:r>
              <a:rPr lang="en-US" dirty="0"/>
              <a:t> </a:t>
            </a:r>
            <a:r>
              <a:rPr lang="en-US" dirty="0" err="1"/>
              <a:t>fase</a:t>
            </a:r>
            <a:r>
              <a:rPr lang="en-US" dirty="0"/>
              <a:t> no </a:t>
            </a:r>
            <a:r>
              <a:rPr lang="en-US" dirty="0" err="1"/>
              <a:t>sistema</a:t>
            </a:r>
            <a:r>
              <a:rPr lang="en-US" dirty="0"/>
              <a:t> de -131</a:t>
            </a:r>
            <a:r>
              <a:rPr lang="en-US" baseline="30000" dirty="0"/>
              <a:t>o</a:t>
            </a:r>
            <a:r>
              <a:rPr lang="en-US" dirty="0"/>
              <a:t> e </a:t>
            </a:r>
            <a:r>
              <a:rPr lang="en-US" dirty="0" err="1"/>
              <a:t>por</a:t>
            </a:r>
            <a:r>
              <a:rPr lang="en-US" dirty="0"/>
              <a:t> </a:t>
            </a:r>
            <a:r>
              <a:rPr lang="en-US" dirty="0" err="1"/>
              <a:t>consequência</a:t>
            </a:r>
            <a:r>
              <a:rPr lang="en-US" dirty="0"/>
              <a:t> </a:t>
            </a:r>
            <a:r>
              <a:rPr lang="en-US" dirty="0" err="1"/>
              <a:t>uma</a:t>
            </a:r>
            <a:r>
              <a:rPr lang="en-US" dirty="0"/>
              <a:t> </a:t>
            </a:r>
            <a:r>
              <a:rPr lang="en-US" dirty="0" err="1"/>
              <a:t>margem</a:t>
            </a:r>
            <a:r>
              <a:rPr lang="en-US" dirty="0"/>
              <a:t> de </a:t>
            </a:r>
            <a:r>
              <a:rPr lang="en-US" dirty="0" err="1"/>
              <a:t>fase</a:t>
            </a:r>
            <a:r>
              <a:rPr lang="en-US" dirty="0"/>
              <a:t> de ~48,14</a:t>
            </a:r>
            <a:r>
              <a:rPr lang="en-US" baseline="30000" dirty="0"/>
              <a:t>o</a:t>
            </a:r>
            <a:r>
              <a:rPr lang="en-US" dirty="0"/>
              <a:t>, um </a:t>
            </a:r>
            <a:r>
              <a:rPr lang="en-US" dirty="0" err="1"/>
              <a:t>amortecimento</a:t>
            </a:r>
            <a:r>
              <a:rPr lang="en-US" dirty="0"/>
              <a:t> de 0,456 e </a:t>
            </a:r>
            <a:r>
              <a:rPr lang="en-US" dirty="0" err="1"/>
              <a:t>uma</a:t>
            </a:r>
            <a:r>
              <a:rPr lang="en-US" dirty="0"/>
              <a:t> </a:t>
            </a:r>
            <a:r>
              <a:rPr lang="en-US" dirty="0" err="1"/>
              <a:t>ultrapassagem</a:t>
            </a:r>
            <a:r>
              <a:rPr lang="en-US" dirty="0"/>
              <a:t> </a:t>
            </a:r>
            <a:r>
              <a:rPr lang="en-US" dirty="0" err="1"/>
              <a:t>percentual</a:t>
            </a:r>
            <a:r>
              <a:rPr lang="en-US" dirty="0"/>
              <a:t> de 20%</a:t>
            </a:r>
          </a:p>
          <a:p>
            <a:r>
              <a:rPr lang="en-US" dirty="0"/>
              <a:t>Como o </a:t>
            </a:r>
            <a:r>
              <a:rPr lang="en-US" dirty="0" err="1"/>
              <a:t>ganho</a:t>
            </a:r>
            <a:r>
              <a:rPr lang="en-US" dirty="0"/>
              <a:t> no </a:t>
            </a:r>
            <a:r>
              <a:rPr lang="en-US" dirty="0" err="1"/>
              <a:t>sistema</a:t>
            </a:r>
            <a:r>
              <a:rPr lang="en-US" dirty="0"/>
              <a:t> </a:t>
            </a:r>
            <a:r>
              <a:rPr lang="en-US" dirty="0" err="1"/>
              <a:t>não</a:t>
            </a:r>
            <a:r>
              <a:rPr lang="en-US" dirty="0"/>
              <a:t> </a:t>
            </a:r>
            <a:r>
              <a:rPr lang="en-US" dirty="0" err="1"/>
              <a:t>compensado</a:t>
            </a:r>
            <a:r>
              <a:rPr lang="en-US" dirty="0"/>
              <a:t> é 		-106db o </a:t>
            </a:r>
            <a:r>
              <a:rPr lang="en-US" dirty="0" err="1"/>
              <a:t>compensador</a:t>
            </a:r>
            <a:r>
              <a:rPr lang="en-US" dirty="0"/>
              <a:t> </a:t>
            </a:r>
            <a:r>
              <a:rPr lang="en-US" dirty="0" err="1"/>
              <a:t>deverá</a:t>
            </a:r>
            <a:r>
              <a:rPr lang="en-US" dirty="0"/>
              <a:t> </a:t>
            </a:r>
            <a:r>
              <a:rPr lang="en-US" dirty="0" err="1"/>
              <a:t>fornecer</a:t>
            </a:r>
            <a:r>
              <a:rPr lang="en-US" dirty="0"/>
              <a:t> 106db</a:t>
            </a:r>
          </a:p>
          <a:p>
            <a:r>
              <a:rPr lang="en-US" dirty="0" err="1"/>
              <a:t>Ou</a:t>
            </a:r>
            <a:r>
              <a:rPr lang="en-US" dirty="0"/>
              <a:t> 20logK=106 -&gt; K=10</a:t>
            </a:r>
            <a:r>
              <a:rPr lang="en-US" baseline="30000" dirty="0"/>
              <a:t>106/20</a:t>
            </a:r>
            <a:r>
              <a:rPr lang="en-US" dirty="0"/>
              <a:t> = 199530 </a:t>
            </a:r>
            <a:r>
              <a:rPr lang="en-US" dirty="0" err="1"/>
              <a:t>aprox</a:t>
            </a:r>
            <a:r>
              <a:rPr lang="en-US" dirty="0"/>
              <a:t>.</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r>
              <a:rPr lang="pt-BR"/>
              <a:t>Professor</a:t>
            </a:r>
          </a:p>
        </p:txBody>
      </p:sp>
      <p:sp>
        <p:nvSpPr>
          <p:cNvPr id="212995" name="Rectangle 3"/>
          <p:cNvSpPr>
            <a:spLocks noGrp="1" noChangeArrowheads="1"/>
          </p:cNvSpPr>
          <p:nvPr>
            <p:ph idx="1"/>
          </p:nvPr>
        </p:nvSpPr>
        <p:spPr>
          <a:xfrm>
            <a:off x="200472" y="1196752"/>
            <a:ext cx="9410700" cy="5381625"/>
          </a:xfrm>
        </p:spPr>
        <p:txBody>
          <a:bodyPr/>
          <a:lstStyle/>
          <a:p>
            <a:pPr eaLnBrk="1" hangingPunct="1"/>
            <a:r>
              <a:rPr lang="pt-BR" dirty="0"/>
              <a:t>Gustavo Corrêa Mirapalheta</a:t>
            </a:r>
          </a:p>
          <a:p>
            <a:pPr lvl="1" eaLnBrk="1" hangingPunct="1"/>
            <a:r>
              <a:rPr lang="pt-BR" dirty="0">
                <a:hlinkClick r:id="rId2"/>
              </a:rPr>
              <a:t>gustavo.mirapalheta@gmail.com</a:t>
            </a:r>
            <a:endParaRPr lang="pt-BR" dirty="0"/>
          </a:p>
          <a:p>
            <a:pPr lvl="1" eaLnBrk="1" hangingPunct="1"/>
            <a:r>
              <a:rPr lang="pt-BR" dirty="0"/>
              <a:t>(11) 9-9204-1201</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2"/>
          <p:cNvSpPr>
            <a:spLocks noGrp="1" noChangeArrowheads="1"/>
          </p:cNvSpPr>
          <p:nvPr>
            <p:ph type="title"/>
          </p:nvPr>
        </p:nvSpPr>
        <p:spPr/>
        <p:txBody>
          <a:bodyPr/>
          <a:lstStyle/>
          <a:p>
            <a:r>
              <a:rPr lang="pt-BR"/>
              <a:t>Transformada de Laplace</a:t>
            </a:r>
          </a:p>
        </p:txBody>
      </p:sp>
      <p:sp>
        <p:nvSpPr>
          <p:cNvPr id="76805" name="Rectangle 5"/>
          <p:cNvSpPr>
            <a:spLocks noGrp="1" noChangeArrowheads="1"/>
          </p:cNvSpPr>
          <p:nvPr>
            <p:ph idx="1"/>
          </p:nvPr>
        </p:nvSpPr>
        <p:spPr>
          <a:xfrm>
            <a:off x="222250" y="1000125"/>
            <a:ext cx="9410700" cy="5381625"/>
          </a:xfrm>
        </p:spPr>
        <p:txBody>
          <a:bodyPr/>
          <a:lstStyle/>
          <a:p>
            <a:r>
              <a:rPr lang="pt-BR"/>
              <a:t>Transformada de f(t) = e</a:t>
            </a:r>
            <a:r>
              <a:rPr lang="pt-BR" baseline="30000"/>
              <a:t>-t</a:t>
            </a:r>
          </a:p>
          <a:p>
            <a:endParaRPr lang="pt-BR" baseline="30000"/>
          </a:p>
          <a:p>
            <a:endParaRPr lang="pt-BR" baseline="30000"/>
          </a:p>
          <a:p>
            <a:endParaRPr lang="pt-BR" baseline="30000"/>
          </a:p>
          <a:p>
            <a:r>
              <a:rPr lang="pt-BR"/>
              <a:t>Transformada de a</a:t>
            </a:r>
            <a:r>
              <a:rPr lang="pt-BR" baseline="-25000"/>
              <a:t>1</a:t>
            </a:r>
            <a:r>
              <a:rPr lang="pt-BR"/>
              <a:t>f</a:t>
            </a:r>
            <a:r>
              <a:rPr lang="pt-BR" baseline="-25000"/>
              <a:t>1</a:t>
            </a:r>
            <a:r>
              <a:rPr lang="pt-BR"/>
              <a:t>(t)+a</a:t>
            </a:r>
            <a:r>
              <a:rPr lang="pt-BR" baseline="-25000"/>
              <a:t>2</a:t>
            </a:r>
            <a:r>
              <a:rPr lang="pt-BR"/>
              <a:t>f</a:t>
            </a:r>
            <a:r>
              <a:rPr lang="pt-BR" baseline="-25000"/>
              <a:t>2</a:t>
            </a:r>
            <a:r>
              <a:rPr lang="pt-BR"/>
              <a:t>(t) =</a:t>
            </a:r>
          </a:p>
          <a:p>
            <a:pPr lvl="1">
              <a:buFontTx/>
              <a:buNone/>
            </a:pPr>
            <a:r>
              <a:rPr lang="pt-BR"/>
              <a:t>= a</a:t>
            </a:r>
            <a:r>
              <a:rPr lang="pt-BR" baseline="-25000"/>
              <a:t>1</a:t>
            </a:r>
            <a:r>
              <a:rPr lang="pt-BR"/>
              <a:t>F</a:t>
            </a:r>
            <a:r>
              <a:rPr lang="pt-BR" baseline="-25000"/>
              <a:t>1</a:t>
            </a:r>
            <a:r>
              <a:rPr lang="pt-BR"/>
              <a:t>(s)+a</a:t>
            </a:r>
            <a:r>
              <a:rPr lang="pt-BR" baseline="-25000"/>
              <a:t>2</a:t>
            </a:r>
            <a:r>
              <a:rPr lang="pt-BR"/>
              <a:t>F</a:t>
            </a:r>
            <a:r>
              <a:rPr lang="pt-BR" baseline="-25000"/>
              <a:t>2</a:t>
            </a:r>
            <a:r>
              <a:rPr lang="pt-BR"/>
              <a:t>(s)</a:t>
            </a:r>
          </a:p>
          <a:p>
            <a:pPr lvl="1">
              <a:buFontTx/>
              <a:buNone/>
            </a:pPr>
            <a:endParaRPr lang="pt-BR"/>
          </a:p>
          <a:p>
            <a:r>
              <a:rPr lang="pt-BR"/>
              <a:t>Transformada da derivada</a:t>
            </a:r>
          </a:p>
        </p:txBody>
      </p:sp>
      <p:graphicFrame>
        <p:nvGraphicFramePr>
          <p:cNvPr id="157698" name="Object 2"/>
          <p:cNvGraphicFramePr>
            <a:graphicFrameLocks noChangeAspect="1"/>
          </p:cNvGraphicFramePr>
          <p:nvPr/>
        </p:nvGraphicFramePr>
        <p:xfrm>
          <a:off x="344488" y="1535113"/>
          <a:ext cx="9024937" cy="1101725"/>
        </p:xfrm>
        <a:graphic>
          <a:graphicData uri="http://schemas.openxmlformats.org/presentationml/2006/ole">
            <mc:AlternateContent xmlns:mc="http://schemas.openxmlformats.org/markup-compatibility/2006">
              <mc:Choice xmlns:v="urn:schemas-microsoft-com:vml" Requires="v">
                <p:oleObj name="Equation" r:id="rId2" imgW="3429000" imgH="419040" progId="Equation.3">
                  <p:embed/>
                </p:oleObj>
              </mc:Choice>
              <mc:Fallback>
                <p:oleObj name="Equation" r:id="rId2" imgW="342900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1535113"/>
                        <a:ext cx="9024937" cy="110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699" name="Object 3"/>
          <p:cNvGraphicFramePr>
            <a:graphicFrameLocks noChangeAspect="1"/>
          </p:cNvGraphicFramePr>
          <p:nvPr/>
        </p:nvGraphicFramePr>
        <p:xfrm>
          <a:off x="471488" y="4895850"/>
          <a:ext cx="8891587" cy="1425575"/>
        </p:xfrm>
        <a:graphic>
          <a:graphicData uri="http://schemas.openxmlformats.org/presentationml/2006/ole">
            <mc:AlternateContent xmlns:mc="http://schemas.openxmlformats.org/markup-compatibility/2006">
              <mc:Choice xmlns:v="urn:schemas-microsoft-com:vml" Requires="v">
                <p:oleObj name="Equation" r:id="rId4" imgW="4279680" imgH="685800" progId="Equation.3">
                  <p:embed/>
                </p:oleObj>
              </mc:Choice>
              <mc:Fallback>
                <p:oleObj name="Equation" r:id="rId4" imgW="4279680" imgH="685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8" y="4895850"/>
                        <a:ext cx="8891587" cy="142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7" name="Rectangle 7"/>
          <p:cNvSpPr>
            <a:spLocks noChangeArrowheads="1"/>
          </p:cNvSpPr>
          <p:nvPr/>
        </p:nvSpPr>
        <p:spPr bwMode="auto">
          <a:xfrm>
            <a:off x="8553450" y="1557338"/>
            <a:ext cx="720725" cy="1150937"/>
          </a:xfrm>
          <a:prstGeom prst="rect">
            <a:avLst/>
          </a:prstGeom>
          <a:solidFill>
            <a:schemeClr val="bg1"/>
          </a:solidFill>
          <a:ln w="9525">
            <a:noFill/>
            <a:miter lim="800000"/>
            <a:headEnd/>
            <a:tailEnd/>
          </a:ln>
        </p:spPr>
        <p:txBody>
          <a:bodyPr wrap="none" anchor="ctr"/>
          <a:lstStyle/>
          <a:p>
            <a:endParaRPr lang="pt-BR"/>
          </a:p>
        </p:txBody>
      </p:sp>
      <p:sp>
        <p:nvSpPr>
          <p:cNvPr id="76808" name="Rectangle 8"/>
          <p:cNvSpPr>
            <a:spLocks noChangeArrowheads="1"/>
          </p:cNvSpPr>
          <p:nvPr/>
        </p:nvSpPr>
        <p:spPr bwMode="auto">
          <a:xfrm>
            <a:off x="6969125" y="1557338"/>
            <a:ext cx="1584325" cy="1150937"/>
          </a:xfrm>
          <a:prstGeom prst="rect">
            <a:avLst/>
          </a:prstGeom>
          <a:solidFill>
            <a:schemeClr val="bg1"/>
          </a:solidFill>
          <a:ln w="9525">
            <a:noFill/>
            <a:miter lim="800000"/>
            <a:headEnd/>
            <a:tailEnd/>
          </a:ln>
        </p:spPr>
        <p:txBody>
          <a:bodyPr wrap="none" anchor="ctr"/>
          <a:lstStyle/>
          <a:p>
            <a:endParaRPr lang="pt-BR"/>
          </a:p>
        </p:txBody>
      </p:sp>
      <p:sp>
        <p:nvSpPr>
          <p:cNvPr id="76809" name="Rectangle 9"/>
          <p:cNvSpPr>
            <a:spLocks noChangeArrowheads="1"/>
          </p:cNvSpPr>
          <p:nvPr/>
        </p:nvSpPr>
        <p:spPr bwMode="auto">
          <a:xfrm>
            <a:off x="4881563" y="1630363"/>
            <a:ext cx="2087562" cy="1150937"/>
          </a:xfrm>
          <a:prstGeom prst="rect">
            <a:avLst/>
          </a:prstGeom>
          <a:solidFill>
            <a:schemeClr val="bg1"/>
          </a:solidFill>
          <a:ln w="9525">
            <a:noFill/>
            <a:miter lim="800000"/>
            <a:headEnd/>
            <a:tailEnd/>
          </a:ln>
        </p:spPr>
        <p:txBody>
          <a:bodyPr wrap="none" anchor="ctr"/>
          <a:lstStyle/>
          <a:p>
            <a:endParaRPr lang="pt-BR"/>
          </a:p>
        </p:txBody>
      </p:sp>
      <p:sp>
        <p:nvSpPr>
          <p:cNvPr id="76810" name="Rectangle 10"/>
          <p:cNvSpPr>
            <a:spLocks noChangeArrowheads="1"/>
          </p:cNvSpPr>
          <p:nvPr/>
        </p:nvSpPr>
        <p:spPr bwMode="auto">
          <a:xfrm>
            <a:off x="2720975" y="1557338"/>
            <a:ext cx="2160588" cy="1150937"/>
          </a:xfrm>
          <a:prstGeom prst="rect">
            <a:avLst/>
          </a:prstGeom>
          <a:solidFill>
            <a:schemeClr val="bg1"/>
          </a:solidFill>
          <a:ln w="9525">
            <a:noFill/>
            <a:miter lim="800000"/>
            <a:headEnd/>
            <a:tailEnd/>
          </a:ln>
        </p:spPr>
        <p:txBody>
          <a:bodyPr wrap="none" anchor="ctr"/>
          <a:lstStyle/>
          <a:p>
            <a:endParaRPr lang="pt-BR"/>
          </a:p>
        </p:txBody>
      </p:sp>
      <p:sp>
        <p:nvSpPr>
          <p:cNvPr id="76811" name="Rectangle 11"/>
          <p:cNvSpPr>
            <a:spLocks noChangeArrowheads="1"/>
          </p:cNvSpPr>
          <p:nvPr/>
        </p:nvSpPr>
        <p:spPr bwMode="auto">
          <a:xfrm>
            <a:off x="273050" y="1628775"/>
            <a:ext cx="2447925" cy="1150938"/>
          </a:xfrm>
          <a:prstGeom prst="rect">
            <a:avLst/>
          </a:prstGeom>
          <a:solidFill>
            <a:schemeClr val="bg1"/>
          </a:solidFill>
          <a:ln w="9525">
            <a:noFill/>
            <a:miter lim="800000"/>
            <a:headEnd/>
            <a:tailEnd/>
          </a:ln>
        </p:spPr>
        <p:txBody>
          <a:bodyPr wrap="none" anchor="ctr"/>
          <a:lstStyle/>
          <a:p>
            <a:endParaRPr lang="pt-BR"/>
          </a:p>
        </p:txBody>
      </p:sp>
      <p:sp>
        <p:nvSpPr>
          <p:cNvPr id="76812" name="Rectangle 12"/>
          <p:cNvSpPr>
            <a:spLocks noChangeArrowheads="1"/>
          </p:cNvSpPr>
          <p:nvPr/>
        </p:nvSpPr>
        <p:spPr bwMode="auto">
          <a:xfrm>
            <a:off x="128588" y="4941888"/>
            <a:ext cx="1439862" cy="863600"/>
          </a:xfrm>
          <a:prstGeom prst="rect">
            <a:avLst/>
          </a:prstGeom>
          <a:solidFill>
            <a:schemeClr val="bg1"/>
          </a:solidFill>
          <a:ln w="9525">
            <a:noFill/>
            <a:miter lim="800000"/>
            <a:headEnd/>
            <a:tailEnd/>
          </a:ln>
        </p:spPr>
        <p:txBody>
          <a:bodyPr wrap="none" anchor="ctr"/>
          <a:lstStyle/>
          <a:p>
            <a:endParaRPr lang="pt-BR"/>
          </a:p>
        </p:txBody>
      </p:sp>
      <p:sp>
        <p:nvSpPr>
          <p:cNvPr id="76813" name="Rectangle 13"/>
          <p:cNvSpPr>
            <a:spLocks noChangeArrowheads="1"/>
          </p:cNvSpPr>
          <p:nvPr/>
        </p:nvSpPr>
        <p:spPr bwMode="auto">
          <a:xfrm>
            <a:off x="1568450" y="5013325"/>
            <a:ext cx="1944688" cy="863600"/>
          </a:xfrm>
          <a:prstGeom prst="rect">
            <a:avLst/>
          </a:prstGeom>
          <a:solidFill>
            <a:schemeClr val="bg1"/>
          </a:solidFill>
          <a:ln w="9525">
            <a:noFill/>
            <a:miter lim="800000"/>
            <a:headEnd/>
            <a:tailEnd/>
          </a:ln>
        </p:spPr>
        <p:txBody>
          <a:bodyPr wrap="none" anchor="ctr"/>
          <a:lstStyle/>
          <a:p>
            <a:endParaRPr lang="pt-BR"/>
          </a:p>
        </p:txBody>
      </p:sp>
      <p:sp>
        <p:nvSpPr>
          <p:cNvPr id="76814" name="Rectangle 14"/>
          <p:cNvSpPr>
            <a:spLocks noChangeArrowheads="1"/>
          </p:cNvSpPr>
          <p:nvPr/>
        </p:nvSpPr>
        <p:spPr bwMode="auto">
          <a:xfrm>
            <a:off x="3584575" y="4941888"/>
            <a:ext cx="3313113" cy="1150937"/>
          </a:xfrm>
          <a:prstGeom prst="rect">
            <a:avLst/>
          </a:prstGeom>
          <a:solidFill>
            <a:schemeClr val="bg1"/>
          </a:solidFill>
          <a:ln w="9525">
            <a:noFill/>
            <a:miter lim="800000"/>
            <a:headEnd/>
            <a:tailEnd/>
          </a:ln>
        </p:spPr>
        <p:txBody>
          <a:bodyPr wrap="none" anchor="ctr"/>
          <a:lstStyle/>
          <a:p>
            <a:endParaRPr lang="pt-BR"/>
          </a:p>
        </p:txBody>
      </p:sp>
      <p:sp>
        <p:nvSpPr>
          <p:cNvPr id="76815" name="Rectangle 15"/>
          <p:cNvSpPr>
            <a:spLocks noChangeArrowheads="1"/>
          </p:cNvSpPr>
          <p:nvPr/>
        </p:nvSpPr>
        <p:spPr bwMode="auto">
          <a:xfrm>
            <a:off x="6897688" y="5013325"/>
            <a:ext cx="2447925" cy="1150938"/>
          </a:xfrm>
          <a:prstGeom prst="rect">
            <a:avLst/>
          </a:prstGeom>
          <a:solidFill>
            <a:schemeClr val="bg1"/>
          </a:solidFill>
          <a:ln w="9525">
            <a:noFill/>
            <a:miter lim="800000"/>
            <a:headEnd/>
            <a:tailEnd/>
          </a:ln>
        </p:spPr>
        <p:txBody>
          <a:bodyPr wrap="none" anchor="ctr"/>
          <a:lstStyle/>
          <a:p>
            <a:endParaRPr lang="pt-BR"/>
          </a:p>
        </p:txBody>
      </p:sp>
      <p:sp>
        <p:nvSpPr>
          <p:cNvPr id="76817" name="Rectangle 17"/>
          <p:cNvSpPr>
            <a:spLocks noChangeArrowheads="1"/>
          </p:cNvSpPr>
          <p:nvPr/>
        </p:nvSpPr>
        <p:spPr bwMode="auto">
          <a:xfrm>
            <a:off x="415925" y="5805488"/>
            <a:ext cx="2952750" cy="719137"/>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xit" presetSubtype="16" fill="hold" grpId="0" nodeType="clickEffect">
                                  <p:stCondLst>
                                    <p:cond delay="0"/>
                                  </p:stCondLst>
                                  <p:childTnLst>
                                    <p:animEffect transition="out" filter="box(in)">
                                      <p:cBhvr>
                                        <p:cTn id="10" dur="500"/>
                                        <p:tgtEl>
                                          <p:spTgt spid="76811"/>
                                        </p:tgtEl>
                                      </p:cBhvr>
                                    </p:animEffect>
                                    <p:set>
                                      <p:cBhvr>
                                        <p:cTn id="11" dur="1" fill="hold">
                                          <p:stCondLst>
                                            <p:cond delay="499"/>
                                          </p:stCondLst>
                                        </p:cTn>
                                        <p:tgtEl>
                                          <p:spTgt spid="7681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 presetClass="exit" presetSubtype="16" fill="hold" grpId="0" nodeType="clickEffect">
                                  <p:stCondLst>
                                    <p:cond delay="0"/>
                                  </p:stCondLst>
                                  <p:childTnLst>
                                    <p:animEffect transition="out" filter="box(in)">
                                      <p:cBhvr>
                                        <p:cTn id="15" dur="500"/>
                                        <p:tgtEl>
                                          <p:spTgt spid="76810"/>
                                        </p:tgtEl>
                                      </p:cBhvr>
                                    </p:animEffect>
                                    <p:set>
                                      <p:cBhvr>
                                        <p:cTn id="16" dur="1" fill="hold">
                                          <p:stCondLst>
                                            <p:cond delay="499"/>
                                          </p:stCondLst>
                                        </p:cTn>
                                        <p:tgtEl>
                                          <p:spTgt spid="768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 presetClass="exit" presetSubtype="16" fill="hold" grpId="0" nodeType="clickEffect">
                                  <p:stCondLst>
                                    <p:cond delay="0"/>
                                  </p:stCondLst>
                                  <p:childTnLst>
                                    <p:animEffect transition="out" filter="box(in)">
                                      <p:cBhvr>
                                        <p:cTn id="20" dur="500"/>
                                        <p:tgtEl>
                                          <p:spTgt spid="76809"/>
                                        </p:tgtEl>
                                      </p:cBhvr>
                                    </p:animEffect>
                                    <p:set>
                                      <p:cBhvr>
                                        <p:cTn id="21" dur="1" fill="hold">
                                          <p:stCondLst>
                                            <p:cond delay="499"/>
                                          </p:stCondLst>
                                        </p:cTn>
                                        <p:tgtEl>
                                          <p:spTgt spid="7680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0" nodeType="clickEffect">
                                  <p:stCondLst>
                                    <p:cond delay="0"/>
                                  </p:stCondLst>
                                  <p:childTnLst>
                                    <p:animEffect transition="out" filter="box(in)">
                                      <p:cBhvr>
                                        <p:cTn id="25" dur="500"/>
                                        <p:tgtEl>
                                          <p:spTgt spid="76808"/>
                                        </p:tgtEl>
                                      </p:cBhvr>
                                    </p:animEffect>
                                    <p:set>
                                      <p:cBhvr>
                                        <p:cTn id="26" dur="1" fill="hold">
                                          <p:stCondLst>
                                            <p:cond delay="499"/>
                                          </p:stCondLst>
                                        </p:cTn>
                                        <p:tgtEl>
                                          <p:spTgt spid="7680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 presetClass="exit" presetSubtype="16" fill="hold" grpId="0" nodeType="clickEffect">
                                  <p:stCondLst>
                                    <p:cond delay="0"/>
                                  </p:stCondLst>
                                  <p:childTnLst>
                                    <p:animEffect transition="out" filter="box(in)">
                                      <p:cBhvr>
                                        <p:cTn id="30" dur="500"/>
                                        <p:tgtEl>
                                          <p:spTgt spid="76807"/>
                                        </p:tgtEl>
                                      </p:cBhvr>
                                    </p:animEffect>
                                    <p:set>
                                      <p:cBhvr>
                                        <p:cTn id="31" dur="1" fill="hold">
                                          <p:stCondLst>
                                            <p:cond delay="499"/>
                                          </p:stCondLst>
                                        </p:cTn>
                                        <p:tgtEl>
                                          <p:spTgt spid="7680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6805">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6805">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6805">
                                            <p:txEl>
                                              <p:pRg st="7" end="7"/>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 presetClass="exit" presetSubtype="16" fill="hold" grpId="0" nodeType="clickEffect">
                                  <p:stCondLst>
                                    <p:cond delay="0"/>
                                  </p:stCondLst>
                                  <p:childTnLst>
                                    <p:animEffect transition="out" filter="box(in)">
                                      <p:cBhvr>
                                        <p:cTn id="47" dur="500"/>
                                        <p:tgtEl>
                                          <p:spTgt spid="76812"/>
                                        </p:tgtEl>
                                      </p:cBhvr>
                                    </p:animEffect>
                                    <p:set>
                                      <p:cBhvr>
                                        <p:cTn id="48" dur="1" fill="hold">
                                          <p:stCondLst>
                                            <p:cond delay="499"/>
                                          </p:stCondLst>
                                        </p:cTn>
                                        <p:tgtEl>
                                          <p:spTgt spid="768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 presetClass="exit" presetSubtype="16" fill="hold" grpId="0" nodeType="clickEffect">
                                  <p:stCondLst>
                                    <p:cond delay="0"/>
                                  </p:stCondLst>
                                  <p:childTnLst>
                                    <p:animEffect transition="out" filter="box(in)">
                                      <p:cBhvr>
                                        <p:cTn id="52" dur="500"/>
                                        <p:tgtEl>
                                          <p:spTgt spid="76813"/>
                                        </p:tgtEl>
                                      </p:cBhvr>
                                    </p:animEffect>
                                    <p:set>
                                      <p:cBhvr>
                                        <p:cTn id="53" dur="1" fill="hold">
                                          <p:stCondLst>
                                            <p:cond delay="499"/>
                                          </p:stCondLst>
                                        </p:cTn>
                                        <p:tgtEl>
                                          <p:spTgt spid="76813"/>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4" presetClass="exit" presetSubtype="16" fill="hold" grpId="0" nodeType="clickEffect">
                                  <p:stCondLst>
                                    <p:cond delay="0"/>
                                  </p:stCondLst>
                                  <p:childTnLst>
                                    <p:animEffect transition="out" filter="box(in)">
                                      <p:cBhvr>
                                        <p:cTn id="57" dur="500"/>
                                        <p:tgtEl>
                                          <p:spTgt spid="76814"/>
                                        </p:tgtEl>
                                      </p:cBhvr>
                                    </p:animEffect>
                                    <p:set>
                                      <p:cBhvr>
                                        <p:cTn id="58" dur="1" fill="hold">
                                          <p:stCondLst>
                                            <p:cond delay="499"/>
                                          </p:stCondLst>
                                        </p:cTn>
                                        <p:tgtEl>
                                          <p:spTgt spid="7681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 presetClass="exit" presetSubtype="16" fill="hold" grpId="0" nodeType="clickEffect">
                                  <p:stCondLst>
                                    <p:cond delay="0"/>
                                  </p:stCondLst>
                                  <p:childTnLst>
                                    <p:animEffect transition="out" filter="box(in)">
                                      <p:cBhvr>
                                        <p:cTn id="62" dur="500"/>
                                        <p:tgtEl>
                                          <p:spTgt spid="76815"/>
                                        </p:tgtEl>
                                      </p:cBhvr>
                                    </p:animEffect>
                                    <p:set>
                                      <p:cBhvr>
                                        <p:cTn id="63" dur="1" fill="hold">
                                          <p:stCondLst>
                                            <p:cond delay="499"/>
                                          </p:stCondLst>
                                        </p:cTn>
                                        <p:tgtEl>
                                          <p:spTgt spid="7681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 presetClass="exit" presetSubtype="16" fill="hold" grpId="0" nodeType="clickEffect">
                                  <p:stCondLst>
                                    <p:cond delay="0"/>
                                  </p:stCondLst>
                                  <p:childTnLst>
                                    <p:animEffect transition="out" filter="box(in)">
                                      <p:cBhvr>
                                        <p:cTn id="67" dur="500"/>
                                        <p:tgtEl>
                                          <p:spTgt spid="76817"/>
                                        </p:tgtEl>
                                      </p:cBhvr>
                                    </p:animEffect>
                                    <p:set>
                                      <p:cBhvr>
                                        <p:cTn id="68" dur="1" fill="hold">
                                          <p:stCondLst>
                                            <p:cond delay="499"/>
                                          </p:stCondLst>
                                        </p:cTn>
                                        <p:tgtEl>
                                          <p:spTgt spid="768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build="p"/>
      <p:bldP spid="76807" grpId="0" animBg="1"/>
      <p:bldP spid="76808" grpId="0" animBg="1"/>
      <p:bldP spid="76809" grpId="0" animBg="1"/>
      <p:bldP spid="76810" grpId="0" animBg="1"/>
      <p:bldP spid="76811" grpId="0" animBg="1"/>
      <p:bldP spid="76812" grpId="0" animBg="1"/>
      <p:bldP spid="76813" grpId="0" animBg="1"/>
      <p:bldP spid="76814" grpId="0" animBg="1"/>
      <p:bldP spid="76815" grpId="0" animBg="1"/>
      <p:bldP spid="76817" grpId="0" animBg="1"/>
    </p:bld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G(s) com o </a:t>
            </a:r>
            <a:r>
              <a:rPr lang="en-US" dirty="0" err="1"/>
              <a:t>ganho</a:t>
            </a:r>
            <a:r>
              <a:rPr lang="en-US" dirty="0"/>
              <a:t> </a:t>
            </a:r>
            <a:r>
              <a:rPr lang="en-US" dirty="0" err="1"/>
              <a:t>ajustado</a:t>
            </a:r>
            <a:endParaRPr lang="pt-BR" dirty="0"/>
          </a:p>
        </p:txBody>
      </p:sp>
      <p:sp>
        <p:nvSpPr>
          <p:cNvPr id="3" name="Espaço Reservado para Conteúdo 2"/>
          <p:cNvSpPr>
            <a:spLocks noGrp="1"/>
          </p:cNvSpPr>
          <p:nvPr>
            <p:ph idx="1"/>
          </p:nvPr>
        </p:nvSpPr>
        <p:spPr/>
        <p:txBody>
          <a:bodyPr/>
          <a:lstStyle/>
          <a:p>
            <a:r>
              <a:rPr lang="en-US" dirty="0"/>
              <a:t>G(s) = 199530/(s(s+50)(s+120))</a:t>
            </a:r>
          </a:p>
          <a:p>
            <a:r>
              <a:rPr lang="en-US" dirty="0" err="1"/>
              <a:t>Simulando</a:t>
            </a:r>
            <a:r>
              <a:rPr lang="en-US" dirty="0"/>
              <a:t> </a:t>
            </a:r>
            <a:r>
              <a:rPr lang="en-US" dirty="0" err="1"/>
              <a:t>para</a:t>
            </a:r>
            <a:r>
              <a:rPr lang="en-US" dirty="0"/>
              <a:t> </a:t>
            </a:r>
            <a:r>
              <a:rPr lang="en-US" dirty="0" err="1"/>
              <a:t>confirmar</a:t>
            </a:r>
            <a:r>
              <a:rPr lang="en-US" dirty="0"/>
              <a:t> a </a:t>
            </a:r>
            <a:r>
              <a:rPr lang="en-US" dirty="0" err="1"/>
              <a:t>ultrapassagem</a:t>
            </a:r>
            <a:r>
              <a:rPr lang="en-US" dirty="0"/>
              <a:t> de 20% , </a:t>
            </a:r>
            <a:r>
              <a:rPr lang="en-US" dirty="0" err="1"/>
              <a:t>pelo</a:t>
            </a:r>
            <a:r>
              <a:rPr lang="en-US" dirty="0"/>
              <a:t> </a:t>
            </a:r>
            <a:r>
              <a:rPr lang="en-US" dirty="0" err="1"/>
              <a:t>Matlab</a:t>
            </a:r>
            <a:r>
              <a:rPr lang="en-US" dirty="0"/>
              <a:t> :</a:t>
            </a:r>
          </a:p>
          <a:p>
            <a:r>
              <a:rPr lang="en-US" dirty="0"/>
              <a:t> T = feedback(199530*GH,1);step(T);grid on;</a:t>
            </a:r>
          </a:p>
          <a:p>
            <a:r>
              <a:rPr lang="en-US" dirty="0"/>
              <a:t>O </a:t>
            </a:r>
            <a:r>
              <a:rPr lang="en-US" dirty="0" err="1"/>
              <a:t>gráfico</a:t>
            </a:r>
            <a:r>
              <a:rPr lang="en-US" dirty="0"/>
              <a:t> </a:t>
            </a:r>
            <a:r>
              <a:rPr lang="en-US" dirty="0" err="1"/>
              <a:t>pode</a:t>
            </a:r>
            <a:r>
              <a:rPr lang="en-US" dirty="0"/>
              <a:t> ser </a:t>
            </a:r>
            <a:r>
              <a:rPr lang="en-US" dirty="0" err="1"/>
              <a:t>visto</a:t>
            </a:r>
            <a:r>
              <a:rPr lang="en-US" dirty="0"/>
              <a:t> no </a:t>
            </a:r>
            <a:r>
              <a:rPr lang="en-US" dirty="0" err="1"/>
              <a:t>próximo</a:t>
            </a:r>
            <a:r>
              <a:rPr lang="en-US" dirty="0"/>
              <a:t> slide</a:t>
            </a:r>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Simulação</a:t>
            </a:r>
            <a:r>
              <a:rPr lang="en-US" dirty="0"/>
              <a:t> com o </a:t>
            </a:r>
            <a:r>
              <a:rPr lang="en-US" dirty="0" err="1"/>
              <a:t>ganho</a:t>
            </a:r>
            <a:r>
              <a:rPr lang="en-US" dirty="0"/>
              <a:t> </a:t>
            </a:r>
            <a:r>
              <a:rPr lang="en-US" dirty="0" err="1"/>
              <a:t>ajustado</a:t>
            </a:r>
            <a:endParaRPr lang="pt-BR" dirty="0"/>
          </a:p>
        </p:txBody>
      </p:sp>
      <p:pic>
        <p:nvPicPr>
          <p:cNvPr id="122882"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Vamos</a:t>
            </a:r>
            <a:r>
              <a:rPr lang="en-US" dirty="0"/>
              <a:t> agora </a:t>
            </a:r>
            <a:r>
              <a:rPr lang="en-US" dirty="0" err="1"/>
              <a:t>compensar</a:t>
            </a:r>
            <a:r>
              <a:rPr lang="en-US" dirty="0"/>
              <a:t> o </a:t>
            </a:r>
            <a:r>
              <a:rPr lang="en-US" dirty="0" err="1"/>
              <a:t>erro</a:t>
            </a:r>
            <a:r>
              <a:rPr lang="en-US" dirty="0"/>
              <a:t> a </a:t>
            </a:r>
            <a:r>
              <a:rPr lang="en-US" dirty="0" err="1"/>
              <a:t>uma</a:t>
            </a:r>
            <a:r>
              <a:rPr lang="en-US" dirty="0"/>
              <a:t> </a:t>
            </a:r>
            <a:r>
              <a:rPr lang="en-US" dirty="0" err="1"/>
              <a:t>rampa</a:t>
            </a:r>
            <a:r>
              <a:rPr lang="en-US" dirty="0"/>
              <a:t> </a:t>
            </a:r>
            <a:r>
              <a:rPr lang="en-US" dirty="0" err="1"/>
              <a:t>sem</a:t>
            </a:r>
            <a:r>
              <a:rPr lang="en-US" dirty="0"/>
              <a:t> </a:t>
            </a:r>
            <a:r>
              <a:rPr lang="en-US" dirty="0" err="1"/>
              <a:t>alterar</a:t>
            </a:r>
            <a:r>
              <a:rPr lang="en-US" dirty="0"/>
              <a:t> a UP</a:t>
            </a:r>
            <a:endParaRPr lang="pt-BR" dirty="0"/>
          </a:p>
        </p:txBody>
      </p:sp>
      <p:sp>
        <p:nvSpPr>
          <p:cNvPr id="3" name="Espaço Reservado para Conteúdo 2"/>
          <p:cNvSpPr>
            <a:spLocks noGrp="1"/>
          </p:cNvSpPr>
          <p:nvPr>
            <p:ph idx="1"/>
          </p:nvPr>
        </p:nvSpPr>
        <p:spPr/>
        <p:txBody>
          <a:bodyPr/>
          <a:lstStyle/>
          <a:p>
            <a:r>
              <a:rPr lang="en-US" dirty="0"/>
              <a:t>GH(s) = 199530/(s(s+50)(s+120))</a:t>
            </a:r>
          </a:p>
          <a:p>
            <a:r>
              <a:rPr lang="en-US" dirty="0" err="1"/>
              <a:t>Kv</a:t>
            </a:r>
            <a:r>
              <a:rPr lang="en-US" dirty="0"/>
              <a:t> = s.GH(0) = 199530/(50 . 120) = 33,25</a:t>
            </a:r>
          </a:p>
          <a:p>
            <a:r>
              <a:rPr lang="en-US" dirty="0" err="1"/>
              <a:t>Erro</a:t>
            </a:r>
            <a:r>
              <a:rPr lang="en-US" baseline="-25000" dirty="0" err="1"/>
              <a:t>rampa</a:t>
            </a:r>
            <a:r>
              <a:rPr lang="en-US" dirty="0"/>
              <a:t> =1/</a:t>
            </a:r>
            <a:r>
              <a:rPr lang="en-US" dirty="0" err="1"/>
              <a:t>Kv</a:t>
            </a:r>
            <a:r>
              <a:rPr lang="en-US" dirty="0"/>
              <a:t>-&gt;</a:t>
            </a:r>
            <a:r>
              <a:rPr lang="en-US" dirty="0" err="1"/>
              <a:t>Erro</a:t>
            </a:r>
            <a:r>
              <a:rPr lang="en-US" dirty="0"/>
              <a:t> 10x </a:t>
            </a:r>
            <a:r>
              <a:rPr lang="en-US" dirty="0" err="1"/>
              <a:t>menor</a:t>
            </a:r>
            <a:r>
              <a:rPr lang="en-US" dirty="0"/>
              <a:t>-&gt;</a:t>
            </a:r>
            <a:r>
              <a:rPr lang="en-US" dirty="0" err="1"/>
              <a:t>Kv</a:t>
            </a:r>
            <a:r>
              <a:rPr lang="en-US" dirty="0"/>
              <a:t> 10x </a:t>
            </a:r>
            <a:r>
              <a:rPr lang="en-US" dirty="0" err="1"/>
              <a:t>maior</a:t>
            </a:r>
            <a:endParaRPr lang="en-US" dirty="0"/>
          </a:p>
          <a:p>
            <a:r>
              <a:rPr lang="en-US" dirty="0" err="1"/>
              <a:t>Kvc</a:t>
            </a:r>
            <a:r>
              <a:rPr lang="en-US" dirty="0"/>
              <a:t> = </a:t>
            </a:r>
            <a:r>
              <a:rPr lang="en-US" dirty="0" err="1"/>
              <a:t>Kv</a:t>
            </a:r>
            <a:r>
              <a:rPr lang="en-US" dirty="0"/>
              <a:t>*10 = 330,25</a:t>
            </a:r>
          </a:p>
          <a:p>
            <a:r>
              <a:rPr lang="en-US" dirty="0" err="1"/>
              <a:t>Em</a:t>
            </a:r>
            <a:r>
              <a:rPr lang="en-US" dirty="0"/>
              <a:t> db = 20*log(330,25) = 50,38db</a:t>
            </a:r>
          </a:p>
          <a:p>
            <a:r>
              <a:rPr lang="en-US" dirty="0" err="1"/>
              <a:t>Ou</a:t>
            </a:r>
            <a:r>
              <a:rPr lang="en-US" dirty="0"/>
              <a:t> </a:t>
            </a:r>
            <a:r>
              <a:rPr lang="en-US" dirty="0" err="1"/>
              <a:t>seja</a:t>
            </a:r>
            <a:r>
              <a:rPr lang="en-US" dirty="0"/>
              <a:t> </a:t>
            </a:r>
            <a:r>
              <a:rPr lang="en-US" dirty="0" err="1"/>
              <a:t>nosso</a:t>
            </a:r>
            <a:r>
              <a:rPr lang="en-US" dirty="0"/>
              <a:t> novo </a:t>
            </a:r>
            <a:r>
              <a:rPr lang="en-US" dirty="0" err="1"/>
              <a:t>sistema</a:t>
            </a:r>
            <a:r>
              <a:rPr lang="en-US" dirty="0"/>
              <a:t> tem de ser :</a:t>
            </a:r>
          </a:p>
          <a:p>
            <a:r>
              <a:rPr lang="en-US" dirty="0"/>
              <a:t>GH(s) = 199530 . 10 / (s(s+50)(s+120)) </a:t>
            </a:r>
            <a:r>
              <a:rPr lang="en-US" dirty="0" err="1"/>
              <a:t>porém</a:t>
            </a:r>
            <a:r>
              <a:rPr lang="en-US" dirty="0"/>
              <a:t> com </a:t>
            </a:r>
            <a:r>
              <a:rPr lang="en-US" dirty="0" err="1"/>
              <a:t>margem</a:t>
            </a:r>
            <a:r>
              <a:rPr lang="en-US" dirty="0"/>
              <a:t> de </a:t>
            </a:r>
            <a:r>
              <a:rPr lang="en-US" dirty="0" err="1"/>
              <a:t>fase</a:t>
            </a:r>
            <a:r>
              <a:rPr lang="en-US" dirty="0"/>
              <a:t> de 48.14</a:t>
            </a:r>
            <a:r>
              <a:rPr lang="en-US" baseline="30000" dirty="0"/>
              <a:t>o</a:t>
            </a:r>
            <a:r>
              <a:rPr lang="en-US" dirty="0"/>
              <a:t> + 10</a:t>
            </a:r>
            <a:r>
              <a:rPr lang="en-US" baseline="30000" dirty="0"/>
              <a:t>o</a:t>
            </a:r>
            <a:r>
              <a:rPr lang="en-US" dirty="0"/>
              <a:t> </a:t>
            </a:r>
            <a:r>
              <a:rPr lang="en-US" dirty="0" err="1"/>
              <a:t>por</a:t>
            </a:r>
            <a:r>
              <a:rPr lang="en-US" dirty="0"/>
              <a:t> </a:t>
            </a:r>
            <a:r>
              <a:rPr lang="en-US" dirty="0" err="1"/>
              <a:t>segurança</a:t>
            </a:r>
            <a:r>
              <a:rPr lang="en-US" dirty="0"/>
              <a:t> </a:t>
            </a:r>
            <a:r>
              <a:rPr lang="en-US" dirty="0" err="1"/>
              <a:t>ou</a:t>
            </a:r>
            <a:r>
              <a:rPr lang="en-US" dirty="0"/>
              <a:t> </a:t>
            </a:r>
            <a:r>
              <a:rPr lang="en-US" dirty="0" err="1"/>
              <a:t>margem</a:t>
            </a:r>
            <a:r>
              <a:rPr lang="en-US" dirty="0"/>
              <a:t> de </a:t>
            </a:r>
            <a:r>
              <a:rPr lang="en-US" dirty="0" err="1"/>
              <a:t>fase</a:t>
            </a:r>
            <a:r>
              <a:rPr lang="en-US" dirty="0"/>
              <a:t> de 58.14</a:t>
            </a:r>
            <a:r>
              <a:rPr lang="en-US" baseline="30000" dirty="0"/>
              <a:t>o</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Partindo</a:t>
            </a:r>
            <a:r>
              <a:rPr lang="en-US" dirty="0"/>
              <a:t> </a:t>
            </a:r>
            <a:r>
              <a:rPr lang="en-US" dirty="0" err="1"/>
              <a:t>de:</a:t>
            </a:r>
            <a:r>
              <a:rPr lang="en-US" sz="2400" dirty="0" err="1"/>
              <a:t>GH</a:t>
            </a:r>
            <a:r>
              <a:rPr lang="en-US" sz="2400" dirty="0"/>
              <a:t>(s)=1.995.300/(s(s+30)(s+120))</a:t>
            </a:r>
            <a:r>
              <a:rPr lang="en-US" dirty="0"/>
              <a:t> </a:t>
            </a:r>
            <a:endParaRPr lang="pt-BR" dirty="0"/>
          </a:p>
        </p:txBody>
      </p:sp>
      <p:sp>
        <p:nvSpPr>
          <p:cNvPr id="3" name="Espaço Reservado para Conteúdo 2"/>
          <p:cNvSpPr>
            <a:spLocks noGrp="1"/>
          </p:cNvSpPr>
          <p:nvPr>
            <p:ph idx="1"/>
          </p:nvPr>
        </p:nvSpPr>
        <p:spPr/>
        <p:txBody>
          <a:bodyPr/>
          <a:lstStyle/>
          <a:p>
            <a:r>
              <a:rPr lang="en-US" dirty="0" err="1"/>
              <a:t>Queremos</a:t>
            </a:r>
            <a:r>
              <a:rPr lang="en-US" dirty="0"/>
              <a:t> </a:t>
            </a:r>
            <a:r>
              <a:rPr lang="en-US" dirty="0" err="1"/>
              <a:t>uma</a:t>
            </a:r>
            <a:r>
              <a:rPr lang="en-US" dirty="0"/>
              <a:t> Mf = 58,14o </a:t>
            </a:r>
            <a:r>
              <a:rPr lang="en-US" dirty="0" err="1"/>
              <a:t>ou</a:t>
            </a:r>
            <a:r>
              <a:rPr lang="en-US" dirty="0"/>
              <a:t> </a:t>
            </a:r>
            <a:r>
              <a:rPr lang="en-US" dirty="0" err="1"/>
              <a:t>seja</a:t>
            </a:r>
            <a:r>
              <a:rPr lang="en-US" dirty="0"/>
              <a:t> um </a:t>
            </a:r>
            <a:r>
              <a:rPr lang="en-US" dirty="0" err="1"/>
              <a:t>argumento</a:t>
            </a:r>
            <a:r>
              <a:rPr lang="en-US" dirty="0"/>
              <a:t> de -180+58,14o = -121,86o</a:t>
            </a:r>
          </a:p>
          <a:p>
            <a:r>
              <a:rPr lang="en-US" dirty="0" err="1"/>
              <a:t>Traçamos</a:t>
            </a:r>
            <a:r>
              <a:rPr lang="en-US" dirty="0"/>
              <a:t> o </a:t>
            </a:r>
            <a:r>
              <a:rPr lang="en-US" dirty="0" err="1"/>
              <a:t>diagrama</a:t>
            </a:r>
            <a:r>
              <a:rPr lang="en-US" dirty="0"/>
              <a:t> de bode e </a:t>
            </a:r>
            <a:r>
              <a:rPr lang="en-US" dirty="0" err="1"/>
              <a:t>determinamos</a:t>
            </a:r>
            <a:r>
              <a:rPr lang="en-US" dirty="0"/>
              <a:t> a </a:t>
            </a:r>
            <a:r>
              <a:rPr lang="en-US" dirty="0" err="1"/>
              <a:t>frequência</a:t>
            </a:r>
            <a:r>
              <a:rPr lang="en-US" dirty="0"/>
              <a:t> </a:t>
            </a:r>
            <a:r>
              <a:rPr lang="en-US" dirty="0" err="1"/>
              <a:t>em</a:t>
            </a:r>
            <a:r>
              <a:rPr lang="en-US" dirty="0"/>
              <a:t> </a:t>
            </a:r>
            <a:r>
              <a:rPr lang="en-US" dirty="0" err="1"/>
              <a:t>que</a:t>
            </a:r>
            <a:r>
              <a:rPr lang="en-US" dirty="0"/>
              <a:t> a </a:t>
            </a:r>
            <a:r>
              <a:rPr lang="en-US" dirty="0" err="1"/>
              <a:t>fase</a:t>
            </a:r>
            <a:r>
              <a:rPr lang="en-US" dirty="0"/>
              <a:t> é -121,86o e o </a:t>
            </a:r>
            <a:r>
              <a:rPr lang="en-US" dirty="0" err="1"/>
              <a:t>ganho</a:t>
            </a:r>
            <a:r>
              <a:rPr lang="en-US" dirty="0"/>
              <a:t> </a:t>
            </a:r>
            <a:r>
              <a:rPr lang="en-US" dirty="0" err="1"/>
              <a:t>que</a:t>
            </a:r>
            <a:r>
              <a:rPr lang="en-US" dirty="0"/>
              <a:t> </a:t>
            </a:r>
            <a:r>
              <a:rPr lang="en-US" dirty="0" err="1"/>
              <a:t>este</a:t>
            </a:r>
            <a:r>
              <a:rPr lang="en-US" dirty="0"/>
              <a:t> </a:t>
            </a:r>
            <a:r>
              <a:rPr lang="en-US" dirty="0" err="1"/>
              <a:t>sistema</a:t>
            </a:r>
            <a:r>
              <a:rPr lang="en-US" dirty="0"/>
              <a:t> </a:t>
            </a:r>
            <a:r>
              <a:rPr lang="en-US" dirty="0" err="1"/>
              <a:t>terá</a:t>
            </a:r>
            <a:r>
              <a:rPr lang="en-US" dirty="0"/>
              <a:t> </a:t>
            </a:r>
            <a:r>
              <a:rPr lang="en-US" dirty="0" err="1"/>
              <a:t>nesta</a:t>
            </a:r>
            <a:r>
              <a:rPr lang="en-US" dirty="0"/>
              <a:t> </a:t>
            </a:r>
            <a:r>
              <a:rPr lang="en-US" dirty="0" err="1"/>
              <a:t>frequência</a:t>
            </a:r>
            <a:endParaRPr lang="en-US" dirty="0"/>
          </a:p>
          <a:p>
            <a:r>
              <a:rPr lang="en-US" dirty="0"/>
              <a:t>GH = </a:t>
            </a:r>
            <a:r>
              <a:rPr lang="en-US" dirty="0" err="1"/>
              <a:t>tf</a:t>
            </a:r>
            <a:r>
              <a:rPr lang="en-US" dirty="0"/>
              <a:t>([1995300],poly([0 -50 -120</a:t>
            </a:r>
            <a:r>
              <a:rPr lang="pt-BR" dirty="0"/>
              <a:t>]));</a:t>
            </a:r>
          </a:p>
          <a:p>
            <a:r>
              <a:rPr lang="en-US" dirty="0"/>
              <a:t> bode(GH);grid on;</a:t>
            </a:r>
          </a:p>
          <a:p>
            <a:r>
              <a:rPr lang="en-US" dirty="0" err="1"/>
              <a:t>Gráfico</a:t>
            </a:r>
            <a:r>
              <a:rPr lang="en-US" dirty="0"/>
              <a:t> no </a:t>
            </a:r>
            <a:r>
              <a:rPr lang="en-US" dirty="0" err="1"/>
              <a:t>próximo</a:t>
            </a:r>
            <a:r>
              <a:rPr lang="en-US" dirty="0"/>
              <a:t> slide</a:t>
            </a:r>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Diagramas</a:t>
            </a:r>
            <a:r>
              <a:rPr lang="en-US" dirty="0"/>
              <a:t> de Bode</a:t>
            </a:r>
            <a:endParaRPr lang="pt-BR" dirty="0"/>
          </a:p>
        </p:txBody>
      </p:sp>
      <p:pic>
        <p:nvPicPr>
          <p:cNvPr id="121858"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3"/>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
        <p:nvSpPr>
          <p:cNvPr id="2" name="Título 1"/>
          <p:cNvSpPr>
            <a:spLocks noGrp="1"/>
          </p:cNvSpPr>
          <p:nvPr>
            <p:ph type="title"/>
          </p:nvPr>
        </p:nvSpPr>
        <p:spPr/>
        <p:txBody>
          <a:bodyPr/>
          <a:lstStyle/>
          <a:p>
            <a:r>
              <a:rPr lang="en-US" dirty="0" err="1"/>
              <a:t>Diagramas</a:t>
            </a:r>
            <a:r>
              <a:rPr lang="en-US" dirty="0"/>
              <a:t> de Bode</a:t>
            </a:r>
            <a:endParaRPr lang="pt-BR" dirty="0"/>
          </a:p>
        </p:txBody>
      </p:sp>
      <p:cxnSp>
        <p:nvCxnSpPr>
          <p:cNvPr id="5" name="Conector reto 4"/>
          <p:cNvCxnSpPr/>
          <p:nvPr/>
        </p:nvCxnSpPr>
        <p:spPr>
          <a:xfrm>
            <a:off x="1309662" y="3143248"/>
            <a:ext cx="77867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89267" y="2714620"/>
            <a:ext cx="1192955" cy="369332"/>
          </a:xfrm>
          <a:prstGeom prst="rect">
            <a:avLst/>
          </a:prstGeom>
          <a:noFill/>
        </p:spPr>
        <p:txBody>
          <a:bodyPr wrap="none" rtlCol="0">
            <a:spAutoFit/>
          </a:bodyPr>
          <a:lstStyle/>
          <a:p>
            <a:r>
              <a:rPr lang="en-US" sz="1800" b="1" dirty="0">
                <a:latin typeface="Verdana" pitchFamily="34" charset="0"/>
                <a:ea typeface="Verdana" pitchFamily="34" charset="0"/>
                <a:cs typeface="Verdana" pitchFamily="34" charset="0"/>
              </a:rPr>
              <a:t>-23,6db</a:t>
            </a:r>
            <a:endParaRPr lang="pt-BR" sz="1800" b="1" dirty="0">
              <a:latin typeface="Verdana" pitchFamily="34" charset="0"/>
              <a:ea typeface="Verdana" pitchFamily="34" charset="0"/>
              <a:cs typeface="Verdana" pitchFamily="34" charset="0"/>
            </a:endParaRPr>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3"/>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
        <p:nvSpPr>
          <p:cNvPr id="2" name="Título 1"/>
          <p:cNvSpPr>
            <a:spLocks noGrp="1"/>
          </p:cNvSpPr>
          <p:nvPr>
            <p:ph type="title"/>
          </p:nvPr>
        </p:nvSpPr>
        <p:spPr/>
        <p:txBody>
          <a:bodyPr/>
          <a:lstStyle/>
          <a:p>
            <a:r>
              <a:rPr lang="en-US" dirty="0" err="1"/>
              <a:t>Diagramas</a:t>
            </a:r>
            <a:r>
              <a:rPr lang="en-US" dirty="0"/>
              <a:t> de Bode</a:t>
            </a:r>
            <a:endParaRPr lang="pt-BR" dirty="0"/>
          </a:p>
        </p:txBody>
      </p:sp>
      <p:cxnSp>
        <p:nvCxnSpPr>
          <p:cNvPr id="5" name="Conector reto 4"/>
          <p:cNvCxnSpPr/>
          <p:nvPr/>
        </p:nvCxnSpPr>
        <p:spPr>
          <a:xfrm>
            <a:off x="1309662" y="3143248"/>
            <a:ext cx="77867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89267" y="2714620"/>
            <a:ext cx="1192955" cy="369332"/>
          </a:xfrm>
          <a:prstGeom prst="rect">
            <a:avLst/>
          </a:prstGeom>
          <a:noFill/>
        </p:spPr>
        <p:txBody>
          <a:bodyPr wrap="none" rtlCol="0">
            <a:spAutoFit/>
          </a:bodyPr>
          <a:lstStyle/>
          <a:p>
            <a:r>
              <a:rPr lang="en-US" sz="1800" b="1" dirty="0">
                <a:latin typeface="Verdana" pitchFamily="34" charset="0"/>
                <a:ea typeface="Verdana" pitchFamily="34" charset="0"/>
                <a:cs typeface="Verdana" pitchFamily="34" charset="0"/>
              </a:rPr>
              <a:t>-23,6db</a:t>
            </a:r>
            <a:endParaRPr lang="pt-BR" sz="1800" b="1" dirty="0">
              <a:latin typeface="Verdana" pitchFamily="34" charset="0"/>
              <a:ea typeface="Verdana" pitchFamily="34" charset="0"/>
              <a:cs typeface="Verdana" pitchFamily="34" charset="0"/>
            </a:endParaRPr>
          </a:p>
        </p:txBody>
      </p:sp>
      <p:cxnSp>
        <p:nvCxnSpPr>
          <p:cNvPr id="11" name="Conector reto 10"/>
          <p:cNvCxnSpPr/>
          <p:nvPr/>
        </p:nvCxnSpPr>
        <p:spPr>
          <a:xfrm rot="5400000">
            <a:off x="2952736" y="3643314"/>
            <a:ext cx="34290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4595811" y="4988494"/>
            <a:ext cx="2286015" cy="646331"/>
          </a:xfrm>
          <a:prstGeom prst="rect">
            <a:avLst/>
          </a:prstGeom>
          <a:noFill/>
        </p:spPr>
        <p:txBody>
          <a:bodyPr wrap="square" rtlCol="0">
            <a:spAutoFit/>
          </a:bodyPr>
          <a:lstStyle/>
          <a:p>
            <a:pPr algn="ctr"/>
            <a:r>
              <a:rPr lang="en-US" sz="1800" b="1" dirty="0" err="1">
                <a:latin typeface="Verdana" pitchFamily="34" charset="0"/>
                <a:ea typeface="Verdana" pitchFamily="34" charset="0"/>
                <a:cs typeface="Verdana" pitchFamily="34" charset="0"/>
              </a:rPr>
              <a:t>Frequência</a:t>
            </a:r>
            <a:r>
              <a:rPr lang="en-US" sz="1800" b="1" dirty="0">
                <a:latin typeface="Verdana" pitchFamily="34" charset="0"/>
                <a:ea typeface="Verdana" pitchFamily="34" charset="0"/>
                <a:cs typeface="Verdana" pitchFamily="34" charset="0"/>
              </a:rPr>
              <a:t> da </a:t>
            </a:r>
            <a:r>
              <a:rPr lang="en-US" sz="1800" b="1" dirty="0" err="1">
                <a:latin typeface="Verdana" pitchFamily="34" charset="0"/>
                <a:ea typeface="Verdana" pitchFamily="34" charset="0"/>
                <a:cs typeface="Verdana" pitchFamily="34" charset="0"/>
              </a:rPr>
              <a:t>Margem</a:t>
            </a:r>
            <a:r>
              <a:rPr lang="en-US" sz="1800" b="1" dirty="0">
                <a:latin typeface="Verdana" pitchFamily="34" charset="0"/>
                <a:ea typeface="Verdana" pitchFamily="34" charset="0"/>
                <a:cs typeface="Verdana" pitchFamily="34" charset="0"/>
              </a:rPr>
              <a:t> de </a:t>
            </a:r>
            <a:r>
              <a:rPr lang="en-US" sz="1800" b="1" dirty="0" err="1">
                <a:latin typeface="Verdana" pitchFamily="34" charset="0"/>
                <a:ea typeface="Verdana" pitchFamily="34" charset="0"/>
                <a:cs typeface="Verdana" pitchFamily="34" charset="0"/>
              </a:rPr>
              <a:t>Fase</a:t>
            </a:r>
            <a:endParaRPr lang="pt-BR" sz="1800" b="1" dirty="0">
              <a:latin typeface="Verdana" pitchFamily="34" charset="0"/>
              <a:ea typeface="Verdana" pitchFamily="34" charset="0"/>
              <a:cs typeface="Verdana" pitchFamily="34" charset="0"/>
            </a:endParaRP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3"/>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
        <p:nvSpPr>
          <p:cNvPr id="2" name="Título 1"/>
          <p:cNvSpPr>
            <a:spLocks noGrp="1"/>
          </p:cNvSpPr>
          <p:nvPr>
            <p:ph type="title"/>
          </p:nvPr>
        </p:nvSpPr>
        <p:spPr/>
        <p:txBody>
          <a:bodyPr/>
          <a:lstStyle/>
          <a:p>
            <a:r>
              <a:rPr lang="en-US" dirty="0" err="1"/>
              <a:t>Diagramas</a:t>
            </a:r>
            <a:r>
              <a:rPr lang="en-US" dirty="0"/>
              <a:t> de Bode</a:t>
            </a:r>
            <a:endParaRPr lang="pt-BR" dirty="0"/>
          </a:p>
        </p:txBody>
      </p:sp>
      <p:cxnSp>
        <p:nvCxnSpPr>
          <p:cNvPr id="5" name="Conector reto 4"/>
          <p:cNvCxnSpPr/>
          <p:nvPr/>
        </p:nvCxnSpPr>
        <p:spPr>
          <a:xfrm>
            <a:off x="1309662" y="3143248"/>
            <a:ext cx="77867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89267" y="2714620"/>
            <a:ext cx="1192955" cy="369332"/>
          </a:xfrm>
          <a:prstGeom prst="rect">
            <a:avLst/>
          </a:prstGeom>
          <a:noFill/>
        </p:spPr>
        <p:txBody>
          <a:bodyPr wrap="none" rtlCol="0">
            <a:spAutoFit/>
          </a:bodyPr>
          <a:lstStyle/>
          <a:p>
            <a:r>
              <a:rPr lang="en-US" sz="1800" b="1" dirty="0">
                <a:latin typeface="Verdana" pitchFamily="34" charset="0"/>
                <a:ea typeface="Verdana" pitchFamily="34" charset="0"/>
                <a:cs typeface="Verdana" pitchFamily="34" charset="0"/>
              </a:rPr>
              <a:t>-23,6db</a:t>
            </a:r>
            <a:endParaRPr lang="pt-BR" sz="1800" b="1" dirty="0">
              <a:latin typeface="Verdana" pitchFamily="34" charset="0"/>
              <a:ea typeface="Verdana" pitchFamily="34" charset="0"/>
              <a:cs typeface="Verdana" pitchFamily="34" charset="0"/>
            </a:endParaRPr>
          </a:p>
        </p:txBody>
      </p:sp>
      <p:cxnSp>
        <p:nvCxnSpPr>
          <p:cNvPr id="11" name="Conector reto 10"/>
          <p:cNvCxnSpPr/>
          <p:nvPr/>
        </p:nvCxnSpPr>
        <p:spPr>
          <a:xfrm rot="5400000">
            <a:off x="2952736" y="3643314"/>
            <a:ext cx="34290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4595811" y="4988494"/>
            <a:ext cx="2286015" cy="646331"/>
          </a:xfrm>
          <a:prstGeom prst="rect">
            <a:avLst/>
          </a:prstGeom>
          <a:noFill/>
        </p:spPr>
        <p:txBody>
          <a:bodyPr wrap="square" rtlCol="0">
            <a:spAutoFit/>
          </a:bodyPr>
          <a:lstStyle/>
          <a:p>
            <a:pPr algn="ctr"/>
            <a:r>
              <a:rPr lang="en-US" sz="1800" b="1" dirty="0" err="1">
                <a:latin typeface="Verdana" pitchFamily="34" charset="0"/>
                <a:ea typeface="Verdana" pitchFamily="34" charset="0"/>
                <a:cs typeface="Verdana" pitchFamily="34" charset="0"/>
              </a:rPr>
              <a:t>Frequência</a:t>
            </a:r>
            <a:r>
              <a:rPr lang="en-US" sz="1800" b="1" dirty="0">
                <a:latin typeface="Verdana" pitchFamily="34" charset="0"/>
                <a:ea typeface="Verdana" pitchFamily="34" charset="0"/>
                <a:cs typeface="Verdana" pitchFamily="34" charset="0"/>
              </a:rPr>
              <a:t> da </a:t>
            </a:r>
            <a:r>
              <a:rPr lang="en-US" sz="1800" b="1" dirty="0" err="1">
                <a:latin typeface="Verdana" pitchFamily="34" charset="0"/>
                <a:ea typeface="Verdana" pitchFamily="34" charset="0"/>
                <a:cs typeface="Verdana" pitchFamily="34" charset="0"/>
              </a:rPr>
              <a:t>Margem</a:t>
            </a:r>
            <a:r>
              <a:rPr lang="en-US" sz="1800" b="1" dirty="0">
                <a:latin typeface="Verdana" pitchFamily="34" charset="0"/>
                <a:ea typeface="Verdana" pitchFamily="34" charset="0"/>
                <a:cs typeface="Verdana" pitchFamily="34" charset="0"/>
              </a:rPr>
              <a:t> de </a:t>
            </a:r>
            <a:r>
              <a:rPr lang="en-US" sz="1800" b="1" dirty="0" err="1">
                <a:latin typeface="Verdana" pitchFamily="34" charset="0"/>
                <a:ea typeface="Verdana" pitchFamily="34" charset="0"/>
                <a:cs typeface="Verdana" pitchFamily="34" charset="0"/>
              </a:rPr>
              <a:t>Fase</a:t>
            </a:r>
            <a:endParaRPr lang="pt-BR" sz="1800" b="1" dirty="0">
              <a:latin typeface="Verdana" pitchFamily="34" charset="0"/>
              <a:ea typeface="Verdana" pitchFamily="34" charset="0"/>
              <a:cs typeface="Verdana" pitchFamily="34" charset="0"/>
            </a:endParaRPr>
          </a:p>
        </p:txBody>
      </p:sp>
      <p:cxnSp>
        <p:nvCxnSpPr>
          <p:cNvPr id="8" name="Conector reto 7"/>
          <p:cNvCxnSpPr/>
          <p:nvPr/>
        </p:nvCxnSpPr>
        <p:spPr>
          <a:xfrm rot="16200000" flipH="1">
            <a:off x="-239353" y="3237308"/>
            <a:ext cx="4929222" cy="26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aixaDeTexto 9"/>
          <p:cNvSpPr txBox="1"/>
          <p:nvPr/>
        </p:nvSpPr>
        <p:spPr>
          <a:xfrm>
            <a:off x="666720" y="5443381"/>
            <a:ext cx="3274553" cy="1200329"/>
          </a:xfrm>
          <a:prstGeom prst="rect">
            <a:avLst/>
          </a:prstGeom>
          <a:noFill/>
        </p:spPr>
        <p:txBody>
          <a:bodyPr wrap="square" rtlCol="0">
            <a:spAutoFit/>
          </a:bodyPr>
          <a:lstStyle/>
          <a:p>
            <a:pPr algn="ctr"/>
            <a:r>
              <a:rPr lang="en-US" sz="1800" b="1" dirty="0" err="1">
                <a:latin typeface="Verdana" pitchFamily="34" charset="0"/>
                <a:ea typeface="Verdana" pitchFamily="34" charset="0"/>
                <a:cs typeface="Verdana" pitchFamily="34" charset="0"/>
              </a:rPr>
              <a:t>Freq.do</a:t>
            </a:r>
            <a:r>
              <a:rPr lang="en-US" sz="1800" b="1" dirty="0">
                <a:latin typeface="Verdana" pitchFamily="34" charset="0"/>
                <a:ea typeface="Verdana" pitchFamily="34" charset="0"/>
                <a:cs typeface="Verdana" pitchFamily="34" charset="0"/>
              </a:rPr>
              <a:t> zero</a:t>
            </a:r>
            <a:r>
              <a:rPr lang="pt-BR" sz="1800" b="1" dirty="0">
                <a:latin typeface="Verdana" pitchFamily="34" charset="0"/>
                <a:ea typeface="Verdana" pitchFamily="34" charset="0"/>
                <a:cs typeface="Verdana" pitchFamily="34" charset="0"/>
              </a:rPr>
              <a:t> do compensador (1 década abaixo da </a:t>
            </a:r>
            <a:r>
              <a:rPr lang="pt-BR" sz="1800" b="1" dirty="0" err="1">
                <a:latin typeface="Verdana" pitchFamily="34" charset="0"/>
                <a:ea typeface="Verdana" pitchFamily="34" charset="0"/>
                <a:cs typeface="Verdana" pitchFamily="34" charset="0"/>
              </a:rPr>
              <a:t>freq.</a:t>
            </a:r>
            <a:r>
              <a:rPr lang="pt-BR" sz="1800" b="1" dirty="0">
                <a:latin typeface="Verdana" pitchFamily="34" charset="0"/>
                <a:ea typeface="Verdana" pitchFamily="34" charset="0"/>
                <a:cs typeface="Verdana" pitchFamily="34" charset="0"/>
              </a:rPr>
              <a:t>da 	MF -&gt;~2 </a:t>
            </a:r>
            <a:r>
              <a:rPr lang="pt-BR" sz="1800" b="1" dirty="0" err="1">
                <a:latin typeface="Verdana" pitchFamily="34" charset="0"/>
                <a:ea typeface="Verdana" pitchFamily="34" charset="0"/>
                <a:cs typeface="Verdana" pitchFamily="34" charset="0"/>
              </a:rPr>
              <a:t>rad</a:t>
            </a:r>
            <a:r>
              <a:rPr lang="pt-BR" sz="1800" b="1" dirty="0">
                <a:latin typeface="Verdana" pitchFamily="34" charset="0"/>
                <a:ea typeface="Verdana" pitchFamily="34" charset="0"/>
                <a:cs typeface="Verdana" pitchFamily="34" charset="0"/>
              </a:rPr>
              <a:t>/s</a:t>
            </a:r>
            <a:endParaRPr lang="en-US" sz="1800" b="1" dirty="0">
              <a:latin typeface="Verdana" pitchFamily="34" charset="0"/>
              <a:ea typeface="Verdana" pitchFamily="34" charset="0"/>
              <a:cs typeface="Verdana" pitchFamily="34" charset="0"/>
            </a:endParaRP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3"/>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a:effectLst/>
        </p:spPr>
      </p:pic>
      <p:sp>
        <p:nvSpPr>
          <p:cNvPr id="2" name="Título 1"/>
          <p:cNvSpPr>
            <a:spLocks noGrp="1"/>
          </p:cNvSpPr>
          <p:nvPr>
            <p:ph type="title"/>
          </p:nvPr>
        </p:nvSpPr>
        <p:spPr/>
        <p:txBody>
          <a:bodyPr/>
          <a:lstStyle/>
          <a:p>
            <a:r>
              <a:rPr lang="en-US" dirty="0" err="1"/>
              <a:t>Diagramas</a:t>
            </a:r>
            <a:r>
              <a:rPr lang="en-US" dirty="0"/>
              <a:t> de Bode</a:t>
            </a:r>
            <a:endParaRPr lang="pt-BR" dirty="0"/>
          </a:p>
        </p:txBody>
      </p:sp>
      <p:cxnSp>
        <p:nvCxnSpPr>
          <p:cNvPr id="5" name="Conector reto 4"/>
          <p:cNvCxnSpPr/>
          <p:nvPr/>
        </p:nvCxnSpPr>
        <p:spPr>
          <a:xfrm>
            <a:off x="1309662" y="3143248"/>
            <a:ext cx="77867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89267" y="2714620"/>
            <a:ext cx="1192955" cy="369332"/>
          </a:xfrm>
          <a:prstGeom prst="rect">
            <a:avLst/>
          </a:prstGeom>
          <a:noFill/>
        </p:spPr>
        <p:txBody>
          <a:bodyPr wrap="none" rtlCol="0">
            <a:spAutoFit/>
          </a:bodyPr>
          <a:lstStyle/>
          <a:p>
            <a:r>
              <a:rPr lang="en-US" sz="1800" b="1" dirty="0">
                <a:latin typeface="Verdana" pitchFamily="34" charset="0"/>
                <a:ea typeface="Verdana" pitchFamily="34" charset="0"/>
                <a:cs typeface="Verdana" pitchFamily="34" charset="0"/>
              </a:rPr>
              <a:t>-23,6db</a:t>
            </a:r>
            <a:endParaRPr lang="pt-BR" sz="1800" b="1" dirty="0">
              <a:latin typeface="Verdana" pitchFamily="34" charset="0"/>
              <a:ea typeface="Verdana" pitchFamily="34" charset="0"/>
              <a:cs typeface="Verdana" pitchFamily="34" charset="0"/>
            </a:endParaRPr>
          </a:p>
        </p:txBody>
      </p:sp>
      <p:cxnSp>
        <p:nvCxnSpPr>
          <p:cNvPr id="11" name="Conector reto 10"/>
          <p:cNvCxnSpPr/>
          <p:nvPr/>
        </p:nvCxnSpPr>
        <p:spPr>
          <a:xfrm rot="5400000">
            <a:off x="2952736" y="3643314"/>
            <a:ext cx="34290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4595811" y="4988494"/>
            <a:ext cx="2286015" cy="646331"/>
          </a:xfrm>
          <a:prstGeom prst="rect">
            <a:avLst/>
          </a:prstGeom>
          <a:noFill/>
        </p:spPr>
        <p:txBody>
          <a:bodyPr wrap="square" rtlCol="0">
            <a:spAutoFit/>
          </a:bodyPr>
          <a:lstStyle/>
          <a:p>
            <a:pPr algn="ctr"/>
            <a:r>
              <a:rPr lang="en-US" sz="1800" b="1" dirty="0" err="1">
                <a:latin typeface="Verdana" pitchFamily="34" charset="0"/>
                <a:ea typeface="Verdana" pitchFamily="34" charset="0"/>
                <a:cs typeface="Verdana" pitchFamily="34" charset="0"/>
              </a:rPr>
              <a:t>Frequência</a:t>
            </a:r>
            <a:r>
              <a:rPr lang="en-US" sz="1800" b="1" dirty="0">
                <a:latin typeface="Verdana" pitchFamily="34" charset="0"/>
                <a:ea typeface="Verdana" pitchFamily="34" charset="0"/>
                <a:cs typeface="Verdana" pitchFamily="34" charset="0"/>
              </a:rPr>
              <a:t> da </a:t>
            </a:r>
            <a:r>
              <a:rPr lang="en-US" sz="1800" b="1" dirty="0" err="1">
                <a:latin typeface="Verdana" pitchFamily="34" charset="0"/>
                <a:ea typeface="Verdana" pitchFamily="34" charset="0"/>
                <a:cs typeface="Verdana" pitchFamily="34" charset="0"/>
              </a:rPr>
              <a:t>Margem</a:t>
            </a:r>
            <a:r>
              <a:rPr lang="en-US" sz="1800" b="1" dirty="0">
                <a:latin typeface="Verdana" pitchFamily="34" charset="0"/>
                <a:ea typeface="Verdana" pitchFamily="34" charset="0"/>
                <a:cs typeface="Verdana" pitchFamily="34" charset="0"/>
              </a:rPr>
              <a:t> de </a:t>
            </a:r>
            <a:r>
              <a:rPr lang="en-US" sz="1800" b="1" dirty="0" err="1">
                <a:latin typeface="Verdana" pitchFamily="34" charset="0"/>
                <a:ea typeface="Verdana" pitchFamily="34" charset="0"/>
                <a:cs typeface="Verdana" pitchFamily="34" charset="0"/>
              </a:rPr>
              <a:t>Fase</a:t>
            </a:r>
            <a:endParaRPr lang="pt-BR" sz="1800" b="1" dirty="0">
              <a:latin typeface="Verdana" pitchFamily="34" charset="0"/>
              <a:ea typeface="Verdana" pitchFamily="34" charset="0"/>
              <a:cs typeface="Verdana" pitchFamily="34" charset="0"/>
            </a:endParaRPr>
          </a:p>
        </p:txBody>
      </p:sp>
      <p:cxnSp>
        <p:nvCxnSpPr>
          <p:cNvPr id="8" name="Conector reto 7"/>
          <p:cNvCxnSpPr/>
          <p:nvPr/>
        </p:nvCxnSpPr>
        <p:spPr>
          <a:xfrm rot="16200000" flipH="1">
            <a:off x="-239353" y="3237308"/>
            <a:ext cx="4929222" cy="261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aixaDeTexto 9"/>
          <p:cNvSpPr txBox="1"/>
          <p:nvPr/>
        </p:nvSpPr>
        <p:spPr>
          <a:xfrm>
            <a:off x="666720" y="5443381"/>
            <a:ext cx="3274553" cy="1200329"/>
          </a:xfrm>
          <a:prstGeom prst="rect">
            <a:avLst/>
          </a:prstGeom>
          <a:noFill/>
        </p:spPr>
        <p:txBody>
          <a:bodyPr wrap="square" rtlCol="0">
            <a:spAutoFit/>
          </a:bodyPr>
          <a:lstStyle/>
          <a:p>
            <a:pPr algn="ctr"/>
            <a:r>
              <a:rPr lang="en-US" sz="1800" b="1" dirty="0" err="1">
                <a:latin typeface="Verdana" pitchFamily="34" charset="0"/>
                <a:ea typeface="Verdana" pitchFamily="34" charset="0"/>
                <a:cs typeface="Verdana" pitchFamily="34" charset="0"/>
              </a:rPr>
              <a:t>Freq.do</a:t>
            </a:r>
            <a:r>
              <a:rPr lang="en-US" sz="1800" b="1" dirty="0">
                <a:latin typeface="Verdana" pitchFamily="34" charset="0"/>
                <a:ea typeface="Verdana" pitchFamily="34" charset="0"/>
                <a:cs typeface="Verdana" pitchFamily="34" charset="0"/>
              </a:rPr>
              <a:t> zero</a:t>
            </a:r>
            <a:r>
              <a:rPr lang="pt-BR" sz="1800" b="1" dirty="0">
                <a:latin typeface="Verdana" pitchFamily="34" charset="0"/>
                <a:ea typeface="Verdana" pitchFamily="34" charset="0"/>
                <a:cs typeface="Verdana" pitchFamily="34" charset="0"/>
              </a:rPr>
              <a:t> do compensador (1 década abaixo da </a:t>
            </a:r>
            <a:r>
              <a:rPr lang="pt-BR" sz="1800" b="1" dirty="0" err="1">
                <a:latin typeface="Verdana" pitchFamily="34" charset="0"/>
                <a:ea typeface="Verdana" pitchFamily="34" charset="0"/>
                <a:cs typeface="Verdana" pitchFamily="34" charset="0"/>
              </a:rPr>
              <a:t>freq.</a:t>
            </a:r>
            <a:r>
              <a:rPr lang="pt-BR" sz="1800" b="1" dirty="0">
                <a:latin typeface="Verdana" pitchFamily="34" charset="0"/>
                <a:ea typeface="Verdana" pitchFamily="34" charset="0"/>
                <a:cs typeface="Verdana" pitchFamily="34" charset="0"/>
              </a:rPr>
              <a:t>da 	MF -&gt;~2 </a:t>
            </a:r>
            <a:r>
              <a:rPr lang="pt-BR" sz="1800" b="1" dirty="0" err="1">
                <a:latin typeface="Verdana" pitchFamily="34" charset="0"/>
                <a:ea typeface="Verdana" pitchFamily="34" charset="0"/>
                <a:cs typeface="Verdana" pitchFamily="34" charset="0"/>
              </a:rPr>
              <a:t>rad</a:t>
            </a:r>
            <a:r>
              <a:rPr lang="pt-BR" sz="1800" b="1" dirty="0">
                <a:latin typeface="Verdana" pitchFamily="34" charset="0"/>
                <a:ea typeface="Verdana" pitchFamily="34" charset="0"/>
                <a:cs typeface="Verdana" pitchFamily="34" charset="0"/>
              </a:rPr>
              <a:t>/s</a:t>
            </a:r>
            <a:endParaRPr lang="en-US" sz="1800" b="1" dirty="0">
              <a:latin typeface="Verdana" pitchFamily="34" charset="0"/>
              <a:ea typeface="Verdana" pitchFamily="34" charset="0"/>
              <a:cs typeface="Verdana" pitchFamily="34" charset="0"/>
            </a:endParaRPr>
          </a:p>
        </p:txBody>
      </p:sp>
      <p:cxnSp>
        <p:nvCxnSpPr>
          <p:cNvPr id="13" name="Conector reto 12"/>
          <p:cNvCxnSpPr/>
          <p:nvPr/>
        </p:nvCxnSpPr>
        <p:spPr>
          <a:xfrm>
            <a:off x="166654" y="2571744"/>
            <a:ext cx="2502401" cy="6429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aixaDeTexto 13"/>
          <p:cNvSpPr txBox="1"/>
          <p:nvPr/>
        </p:nvSpPr>
        <p:spPr>
          <a:xfrm>
            <a:off x="392563" y="1643050"/>
            <a:ext cx="3274553" cy="923330"/>
          </a:xfrm>
          <a:prstGeom prst="rect">
            <a:avLst/>
          </a:prstGeom>
          <a:noFill/>
        </p:spPr>
        <p:txBody>
          <a:bodyPr wrap="square" rtlCol="0">
            <a:spAutoFit/>
          </a:bodyPr>
          <a:lstStyle/>
          <a:p>
            <a:pPr algn="ctr"/>
            <a:r>
              <a:rPr lang="en-US" sz="1800" b="1" dirty="0" err="1">
                <a:latin typeface="Verdana" pitchFamily="34" charset="0"/>
                <a:ea typeface="Verdana" pitchFamily="34" charset="0"/>
                <a:cs typeface="Verdana" pitchFamily="34" charset="0"/>
              </a:rPr>
              <a:t>Reta</a:t>
            </a:r>
            <a:r>
              <a:rPr lang="en-US" sz="1800" b="1" dirty="0">
                <a:latin typeface="Verdana" pitchFamily="34" charset="0"/>
                <a:ea typeface="Verdana" pitchFamily="34" charset="0"/>
                <a:cs typeface="Verdana" pitchFamily="34" charset="0"/>
              </a:rPr>
              <a:t> de -20db/</a:t>
            </a:r>
            <a:r>
              <a:rPr lang="en-US" sz="1800" b="1" dirty="0" err="1">
                <a:latin typeface="Verdana" pitchFamily="34" charset="0"/>
                <a:ea typeface="Verdana" pitchFamily="34" charset="0"/>
                <a:cs typeface="Verdana" pitchFamily="34" charset="0"/>
              </a:rPr>
              <a:t>dec</a:t>
            </a:r>
            <a:r>
              <a:rPr lang="en-US" sz="1800" b="1" dirty="0">
                <a:latin typeface="Verdana" pitchFamily="34" charset="0"/>
                <a:ea typeface="Verdana" pitchFamily="34" charset="0"/>
                <a:cs typeface="Verdana" pitchFamily="34" charset="0"/>
              </a:rPr>
              <a:t>. </a:t>
            </a:r>
            <a:r>
              <a:rPr lang="en-US" sz="1800" b="1" dirty="0" err="1">
                <a:latin typeface="Verdana" pitchFamily="34" charset="0"/>
                <a:ea typeface="Verdana" pitchFamily="34" charset="0"/>
                <a:cs typeface="Verdana" pitchFamily="34" charset="0"/>
              </a:rPr>
              <a:t>Ao</a:t>
            </a:r>
            <a:r>
              <a:rPr lang="en-US" sz="1800" b="1" dirty="0">
                <a:latin typeface="Verdana" pitchFamily="34" charset="0"/>
                <a:ea typeface="Verdana" pitchFamily="34" charset="0"/>
                <a:cs typeface="Verdana" pitchFamily="34" charset="0"/>
              </a:rPr>
              <a:t> </a:t>
            </a:r>
            <a:r>
              <a:rPr lang="en-US" sz="1800" b="1" dirty="0" err="1">
                <a:latin typeface="Verdana" pitchFamily="34" charset="0"/>
                <a:ea typeface="Verdana" pitchFamily="34" charset="0"/>
                <a:cs typeface="Verdana" pitchFamily="34" charset="0"/>
              </a:rPr>
              <a:t>cruzar</a:t>
            </a:r>
            <a:r>
              <a:rPr lang="en-US" sz="1800" b="1" dirty="0">
                <a:latin typeface="Verdana" pitchFamily="34" charset="0"/>
                <a:ea typeface="Verdana" pitchFamily="34" charset="0"/>
                <a:cs typeface="Verdana" pitchFamily="34" charset="0"/>
              </a:rPr>
              <a:t> 0 db </a:t>
            </a:r>
            <a:r>
              <a:rPr lang="en-US" sz="1800" b="1" dirty="0" err="1">
                <a:latin typeface="Verdana" pitchFamily="34" charset="0"/>
                <a:ea typeface="Verdana" pitchFamily="34" charset="0"/>
                <a:cs typeface="Verdana" pitchFamily="34" charset="0"/>
              </a:rPr>
              <a:t>temos</a:t>
            </a:r>
            <a:r>
              <a:rPr lang="en-US" sz="1800" b="1" dirty="0">
                <a:latin typeface="Verdana" pitchFamily="34" charset="0"/>
                <a:ea typeface="Verdana" pitchFamily="34" charset="0"/>
                <a:cs typeface="Verdana" pitchFamily="34" charset="0"/>
              </a:rPr>
              <a:t> a </a:t>
            </a:r>
            <a:r>
              <a:rPr lang="en-US" sz="1800" b="1" dirty="0" err="1">
                <a:latin typeface="Verdana" pitchFamily="34" charset="0"/>
                <a:ea typeface="Verdana" pitchFamily="34" charset="0"/>
                <a:cs typeface="Verdana" pitchFamily="34" charset="0"/>
              </a:rPr>
              <a:t>freq.do</a:t>
            </a:r>
            <a:r>
              <a:rPr lang="en-US" sz="1800" b="1" dirty="0">
                <a:latin typeface="Verdana" pitchFamily="34" charset="0"/>
                <a:ea typeface="Verdana" pitchFamily="34" charset="0"/>
                <a:cs typeface="Verdana" pitchFamily="34" charset="0"/>
              </a:rPr>
              <a:t> </a:t>
            </a:r>
            <a:r>
              <a:rPr lang="en-US" sz="1800" b="1" dirty="0" err="1">
                <a:latin typeface="Verdana" pitchFamily="34" charset="0"/>
                <a:ea typeface="Verdana" pitchFamily="34" charset="0"/>
                <a:cs typeface="Verdana" pitchFamily="34" charset="0"/>
              </a:rPr>
              <a:t>pólo</a:t>
            </a:r>
            <a:r>
              <a:rPr lang="en-US" sz="1800" b="1" dirty="0">
                <a:latin typeface="Verdana" pitchFamily="34" charset="0"/>
                <a:ea typeface="Verdana" pitchFamily="34" charset="0"/>
                <a:cs typeface="Verdana" pitchFamily="34" charset="0"/>
              </a:rPr>
              <a:t> do comp. </a:t>
            </a: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Calculo</a:t>
            </a:r>
            <a:r>
              <a:rPr lang="en-US" dirty="0"/>
              <a:t> do </a:t>
            </a:r>
            <a:r>
              <a:rPr lang="en-US" dirty="0" err="1"/>
              <a:t>Pólo</a:t>
            </a:r>
            <a:r>
              <a:rPr lang="en-US" dirty="0"/>
              <a:t> do </a:t>
            </a:r>
            <a:r>
              <a:rPr lang="en-US" dirty="0" err="1"/>
              <a:t>compensador</a:t>
            </a:r>
            <a:endParaRPr lang="pt-BR" dirty="0"/>
          </a:p>
        </p:txBody>
      </p:sp>
      <p:sp>
        <p:nvSpPr>
          <p:cNvPr id="3" name="Espaço Reservado para Conteúdo 2"/>
          <p:cNvSpPr>
            <a:spLocks noGrp="1"/>
          </p:cNvSpPr>
          <p:nvPr>
            <p:ph idx="1"/>
          </p:nvPr>
        </p:nvSpPr>
        <p:spPr/>
        <p:txBody>
          <a:bodyPr/>
          <a:lstStyle/>
          <a:p>
            <a:r>
              <a:rPr lang="en-US" dirty="0"/>
              <a:t> 20 log(p</a:t>
            </a:r>
            <a:r>
              <a:rPr lang="en-US" baseline="-25000" dirty="0"/>
              <a:t>c</a:t>
            </a:r>
            <a:r>
              <a:rPr lang="en-US" dirty="0"/>
              <a:t>) -20 log(</a:t>
            </a:r>
            <a:r>
              <a:rPr lang="en-US" dirty="0" err="1"/>
              <a:t>z</a:t>
            </a:r>
            <a:r>
              <a:rPr lang="en-US" baseline="-25000" dirty="0" err="1"/>
              <a:t>c</a:t>
            </a:r>
            <a:r>
              <a:rPr lang="en-US" dirty="0"/>
              <a:t>) = -23,6</a:t>
            </a:r>
          </a:p>
          <a:p>
            <a:r>
              <a:rPr lang="en-US" dirty="0"/>
              <a:t>     log(p</a:t>
            </a:r>
            <a:r>
              <a:rPr lang="en-US" baseline="-25000" dirty="0"/>
              <a:t>c</a:t>
            </a:r>
            <a:r>
              <a:rPr lang="en-US" dirty="0"/>
              <a:t>/</a:t>
            </a:r>
            <a:r>
              <a:rPr lang="en-US" dirty="0" err="1"/>
              <a:t>z</a:t>
            </a:r>
            <a:r>
              <a:rPr lang="en-US" baseline="-25000" dirty="0" err="1"/>
              <a:t>c</a:t>
            </a:r>
            <a:r>
              <a:rPr lang="en-US" dirty="0"/>
              <a:t>) = -23,6/20</a:t>
            </a:r>
          </a:p>
          <a:p>
            <a:r>
              <a:rPr lang="en-US" dirty="0"/>
              <a:t> </a:t>
            </a:r>
            <a:r>
              <a:rPr lang="en-US" dirty="0" err="1"/>
              <a:t>z</a:t>
            </a:r>
            <a:r>
              <a:rPr lang="en-US" baseline="-25000" dirty="0" err="1"/>
              <a:t>c</a:t>
            </a:r>
            <a:r>
              <a:rPr lang="en-US" dirty="0"/>
              <a:t> ~ 2</a:t>
            </a:r>
          </a:p>
          <a:p>
            <a:r>
              <a:rPr lang="en-US" dirty="0"/>
              <a:t> p</a:t>
            </a:r>
            <a:r>
              <a:rPr lang="en-US" baseline="-25000" dirty="0"/>
              <a:t>c</a:t>
            </a:r>
            <a:r>
              <a:rPr lang="en-US" dirty="0"/>
              <a:t> = 2*10</a:t>
            </a:r>
            <a:r>
              <a:rPr lang="en-US" baseline="30000" dirty="0"/>
              <a:t>-23,6/20</a:t>
            </a:r>
            <a:r>
              <a:rPr lang="en-US" dirty="0"/>
              <a:t> = 0.1321 </a:t>
            </a:r>
          </a:p>
          <a:p>
            <a:r>
              <a:rPr lang="en-US" dirty="0" err="1"/>
              <a:t>Sabendo</a:t>
            </a:r>
            <a:r>
              <a:rPr lang="en-US" dirty="0"/>
              <a:t> </a:t>
            </a:r>
            <a:r>
              <a:rPr lang="en-US" dirty="0" err="1"/>
              <a:t>que</a:t>
            </a:r>
            <a:r>
              <a:rPr lang="en-US" dirty="0"/>
              <a:t> o </a:t>
            </a:r>
            <a:r>
              <a:rPr lang="en-US" dirty="0" err="1"/>
              <a:t>compensador</a:t>
            </a:r>
            <a:r>
              <a:rPr lang="en-US" dirty="0"/>
              <a:t> </a:t>
            </a:r>
            <a:r>
              <a:rPr lang="en-US" dirty="0" err="1"/>
              <a:t>deve</a:t>
            </a:r>
            <a:r>
              <a:rPr lang="en-US" dirty="0"/>
              <a:t> </a:t>
            </a:r>
            <a:r>
              <a:rPr lang="en-US" dirty="0" err="1"/>
              <a:t>ter</a:t>
            </a:r>
            <a:r>
              <a:rPr lang="en-US" dirty="0"/>
              <a:t> </a:t>
            </a:r>
            <a:r>
              <a:rPr lang="en-US" dirty="0" err="1"/>
              <a:t>ganho</a:t>
            </a:r>
            <a:r>
              <a:rPr lang="en-US" dirty="0"/>
              <a:t> =1 ( </a:t>
            </a:r>
            <a:r>
              <a:rPr lang="en-US" dirty="0" err="1"/>
              <a:t>ou</a:t>
            </a:r>
            <a:r>
              <a:rPr lang="en-US" dirty="0"/>
              <a:t> 0 db ) </a:t>
            </a:r>
            <a:r>
              <a:rPr lang="en-US" dirty="0" err="1"/>
              <a:t>em</a:t>
            </a:r>
            <a:r>
              <a:rPr lang="en-US" dirty="0"/>
              <a:t> </a:t>
            </a:r>
            <a:r>
              <a:rPr lang="en-US" dirty="0" err="1"/>
              <a:t>baixas</a:t>
            </a:r>
            <a:r>
              <a:rPr lang="en-US" dirty="0"/>
              <a:t> </a:t>
            </a:r>
            <a:r>
              <a:rPr lang="en-US" dirty="0" err="1"/>
              <a:t>frequências</a:t>
            </a:r>
            <a:r>
              <a:rPr lang="en-US" dirty="0"/>
              <a:t> ( </a:t>
            </a:r>
            <a:r>
              <a:rPr lang="en-US" dirty="0" err="1"/>
              <a:t>para</a:t>
            </a:r>
            <a:r>
              <a:rPr lang="en-US" dirty="0"/>
              <a:t> </a:t>
            </a:r>
            <a:r>
              <a:rPr lang="en-US" dirty="0" err="1"/>
              <a:t>não</a:t>
            </a:r>
            <a:r>
              <a:rPr lang="en-US" dirty="0"/>
              <a:t> </a:t>
            </a:r>
            <a:r>
              <a:rPr lang="en-US" dirty="0" err="1"/>
              <a:t>afetar</a:t>
            </a:r>
            <a:r>
              <a:rPr lang="en-US" dirty="0"/>
              <a:t> o </a:t>
            </a:r>
            <a:r>
              <a:rPr lang="en-US" dirty="0" err="1"/>
              <a:t>erro</a:t>
            </a:r>
            <a:r>
              <a:rPr lang="en-US" dirty="0"/>
              <a:t> </a:t>
            </a:r>
            <a:r>
              <a:rPr lang="en-US" dirty="0" err="1"/>
              <a:t>estacionário</a:t>
            </a:r>
            <a:r>
              <a:rPr lang="en-US" dirty="0"/>
              <a:t> ) </a:t>
            </a:r>
            <a:r>
              <a:rPr lang="en-US" dirty="0" err="1"/>
              <a:t>temos</a:t>
            </a:r>
            <a:r>
              <a:rPr lang="en-US" dirty="0"/>
              <a:t> de </a:t>
            </a:r>
            <a:r>
              <a:rPr lang="en-US" dirty="0" err="1"/>
              <a:t>incluir</a:t>
            </a:r>
            <a:r>
              <a:rPr lang="en-US" dirty="0"/>
              <a:t> um </a:t>
            </a:r>
            <a:r>
              <a:rPr lang="en-US" dirty="0" err="1"/>
              <a:t>ganho</a:t>
            </a:r>
            <a:r>
              <a:rPr lang="en-US" dirty="0"/>
              <a:t> </a:t>
            </a:r>
            <a:r>
              <a:rPr lang="en-US" dirty="0" err="1"/>
              <a:t>igual</a:t>
            </a:r>
            <a:r>
              <a:rPr lang="en-US" dirty="0"/>
              <a:t> a pc/</a:t>
            </a:r>
            <a:r>
              <a:rPr lang="en-US" dirty="0" err="1"/>
              <a:t>zc</a:t>
            </a:r>
            <a:r>
              <a:rPr lang="en-US" dirty="0"/>
              <a:t> = 0.1321/2 = 0.066</a:t>
            </a:r>
          </a:p>
          <a:p>
            <a:r>
              <a:rPr lang="en-US" dirty="0" err="1"/>
              <a:t>GHc</a:t>
            </a:r>
            <a:r>
              <a:rPr lang="en-US" dirty="0"/>
              <a:t> = 0.066(s+2)/(s+0.1321)</a:t>
            </a:r>
            <a:endParaRPr lang="pt-B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2"/>
          <p:cNvSpPr>
            <a:spLocks noGrp="1" noChangeArrowheads="1"/>
          </p:cNvSpPr>
          <p:nvPr>
            <p:ph type="title"/>
          </p:nvPr>
        </p:nvSpPr>
        <p:spPr/>
        <p:txBody>
          <a:bodyPr/>
          <a:lstStyle/>
          <a:p>
            <a:r>
              <a:rPr lang="pt-BR"/>
              <a:t>Transformada de Laplace</a:t>
            </a:r>
          </a:p>
        </p:txBody>
      </p:sp>
      <p:sp>
        <p:nvSpPr>
          <p:cNvPr id="77828" name="Rectangle 4"/>
          <p:cNvSpPr>
            <a:spLocks noGrp="1" noChangeArrowheads="1"/>
          </p:cNvSpPr>
          <p:nvPr>
            <p:ph idx="1"/>
          </p:nvPr>
        </p:nvSpPr>
        <p:spPr>
          <a:xfrm>
            <a:off x="222250" y="1000125"/>
            <a:ext cx="9410700" cy="5381625"/>
          </a:xfrm>
        </p:spPr>
        <p:txBody>
          <a:bodyPr/>
          <a:lstStyle/>
          <a:p>
            <a:r>
              <a:rPr lang="pt-BR"/>
              <a:t>Transformada da integral</a:t>
            </a:r>
          </a:p>
          <a:p>
            <a:endParaRPr lang="pt-BR"/>
          </a:p>
          <a:p>
            <a:endParaRPr lang="pt-BR"/>
          </a:p>
          <a:p>
            <a:endParaRPr lang="pt-BR"/>
          </a:p>
          <a:p>
            <a:endParaRPr lang="pt-BR" i="1"/>
          </a:p>
          <a:p>
            <a:r>
              <a:rPr lang="pt-BR" i="1"/>
              <a:t>Time-scaling</a:t>
            </a:r>
          </a:p>
          <a:p>
            <a:endParaRPr lang="pt-BR" baseline="30000"/>
          </a:p>
          <a:p>
            <a:endParaRPr lang="pt-BR" baseline="30000"/>
          </a:p>
          <a:p>
            <a:endParaRPr lang="pt-BR" baseline="30000"/>
          </a:p>
          <a:p>
            <a:endParaRPr lang="pt-BR"/>
          </a:p>
        </p:txBody>
      </p:sp>
      <p:graphicFrame>
        <p:nvGraphicFramePr>
          <p:cNvPr id="158722" name="Object 2"/>
          <p:cNvGraphicFramePr>
            <a:graphicFrameLocks noChangeAspect="1"/>
          </p:cNvGraphicFramePr>
          <p:nvPr/>
        </p:nvGraphicFramePr>
        <p:xfrm>
          <a:off x="319088" y="1687513"/>
          <a:ext cx="9313862" cy="2139950"/>
        </p:xfrm>
        <a:graphic>
          <a:graphicData uri="http://schemas.openxmlformats.org/presentationml/2006/ole">
            <mc:AlternateContent xmlns:mc="http://schemas.openxmlformats.org/markup-compatibility/2006">
              <mc:Choice xmlns:v="urn:schemas-microsoft-com:vml" Requires="v">
                <p:oleObj name="Equation" r:id="rId2" imgW="4305240" imgH="990360" progId="Equation.3">
                  <p:embed/>
                </p:oleObj>
              </mc:Choice>
              <mc:Fallback>
                <p:oleObj name="Equation" r:id="rId2" imgW="4305240" imgH="9903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8" y="1687513"/>
                        <a:ext cx="9313862" cy="213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30" name="Rectangle 6"/>
          <p:cNvSpPr>
            <a:spLocks noChangeArrowheads="1"/>
          </p:cNvSpPr>
          <p:nvPr/>
        </p:nvSpPr>
        <p:spPr bwMode="auto">
          <a:xfrm>
            <a:off x="200025" y="1628775"/>
            <a:ext cx="1873250" cy="1006475"/>
          </a:xfrm>
          <a:prstGeom prst="rect">
            <a:avLst/>
          </a:prstGeom>
          <a:solidFill>
            <a:schemeClr val="bg1"/>
          </a:solidFill>
          <a:ln w="9525">
            <a:noFill/>
            <a:miter lim="800000"/>
            <a:headEnd/>
            <a:tailEnd/>
          </a:ln>
        </p:spPr>
        <p:txBody>
          <a:bodyPr wrap="none" anchor="ctr"/>
          <a:lstStyle/>
          <a:p>
            <a:endParaRPr lang="pt-BR"/>
          </a:p>
        </p:txBody>
      </p:sp>
      <p:sp>
        <p:nvSpPr>
          <p:cNvPr id="77831" name="Rectangle 7"/>
          <p:cNvSpPr>
            <a:spLocks noChangeArrowheads="1"/>
          </p:cNvSpPr>
          <p:nvPr/>
        </p:nvSpPr>
        <p:spPr bwMode="auto">
          <a:xfrm>
            <a:off x="2071688" y="1628775"/>
            <a:ext cx="2305050" cy="1006475"/>
          </a:xfrm>
          <a:prstGeom prst="rect">
            <a:avLst/>
          </a:prstGeom>
          <a:solidFill>
            <a:schemeClr val="bg1"/>
          </a:solidFill>
          <a:ln w="9525">
            <a:noFill/>
            <a:miter lim="800000"/>
            <a:headEnd/>
            <a:tailEnd/>
          </a:ln>
        </p:spPr>
        <p:txBody>
          <a:bodyPr wrap="none" anchor="ctr"/>
          <a:lstStyle/>
          <a:p>
            <a:endParaRPr lang="pt-BR"/>
          </a:p>
        </p:txBody>
      </p:sp>
      <p:sp>
        <p:nvSpPr>
          <p:cNvPr id="77832" name="Rectangle 8"/>
          <p:cNvSpPr>
            <a:spLocks noChangeArrowheads="1"/>
          </p:cNvSpPr>
          <p:nvPr/>
        </p:nvSpPr>
        <p:spPr bwMode="auto">
          <a:xfrm>
            <a:off x="4376738" y="1701800"/>
            <a:ext cx="2663825" cy="1006475"/>
          </a:xfrm>
          <a:prstGeom prst="rect">
            <a:avLst/>
          </a:prstGeom>
          <a:solidFill>
            <a:schemeClr val="bg1"/>
          </a:solidFill>
          <a:ln w="9525">
            <a:noFill/>
            <a:miter lim="800000"/>
            <a:headEnd/>
            <a:tailEnd/>
          </a:ln>
        </p:spPr>
        <p:txBody>
          <a:bodyPr wrap="none" anchor="ctr"/>
          <a:lstStyle/>
          <a:p>
            <a:endParaRPr lang="pt-BR"/>
          </a:p>
        </p:txBody>
      </p:sp>
      <p:sp>
        <p:nvSpPr>
          <p:cNvPr id="77833" name="Rectangle 9"/>
          <p:cNvSpPr>
            <a:spLocks noChangeArrowheads="1"/>
          </p:cNvSpPr>
          <p:nvPr/>
        </p:nvSpPr>
        <p:spPr bwMode="auto">
          <a:xfrm>
            <a:off x="7040563" y="1774825"/>
            <a:ext cx="2663825" cy="1006475"/>
          </a:xfrm>
          <a:prstGeom prst="rect">
            <a:avLst/>
          </a:prstGeom>
          <a:solidFill>
            <a:schemeClr val="bg1"/>
          </a:solidFill>
          <a:ln w="9525">
            <a:noFill/>
            <a:miter lim="800000"/>
            <a:headEnd/>
            <a:tailEnd/>
          </a:ln>
        </p:spPr>
        <p:txBody>
          <a:bodyPr wrap="none" anchor="ctr"/>
          <a:lstStyle/>
          <a:p>
            <a:endParaRPr lang="pt-BR"/>
          </a:p>
        </p:txBody>
      </p:sp>
      <p:sp>
        <p:nvSpPr>
          <p:cNvPr id="77834" name="Rectangle 10"/>
          <p:cNvSpPr>
            <a:spLocks noChangeArrowheads="1"/>
          </p:cNvSpPr>
          <p:nvPr/>
        </p:nvSpPr>
        <p:spPr bwMode="auto">
          <a:xfrm>
            <a:off x="273050" y="2708275"/>
            <a:ext cx="1439863" cy="1081088"/>
          </a:xfrm>
          <a:prstGeom prst="rect">
            <a:avLst/>
          </a:prstGeom>
          <a:solidFill>
            <a:schemeClr val="bg1"/>
          </a:solidFill>
          <a:ln w="9525">
            <a:noFill/>
            <a:miter lim="800000"/>
            <a:headEnd/>
            <a:tailEnd/>
          </a:ln>
        </p:spPr>
        <p:txBody>
          <a:bodyPr wrap="none" anchor="ctr"/>
          <a:lstStyle/>
          <a:p>
            <a:endParaRPr lang="pt-BR"/>
          </a:p>
        </p:txBody>
      </p:sp>
      <p:sp>
        <p:nvSpPr>
          <p:cNvPr id="77835" name="Rectangle 11"/>
          <p:cNvSpPr>
            <a:spLocks noChangeArrowheads="1"/>
          </p:cNvSpPr>
          <p:nvPr/>
        </p:nvSpPr>
        <p:spPr bwMode="auto">
          <a:xfrm>
            <a:off x="1712913" y="2708275"/>
            <a:ext cx="2376487" cy="1081088"/>
          </a:xfrm>
          <a:prstGeom prst="rect">
            <a:avLst/>
          </a:prstGeom>
          <a:solidFill>
            <a:schemeClr val="bg1"/>
          </a:solidFill>
          <a:ln w="9525">
            <a:noFill/>
            <a:miter lim="800000"/>
            <a:headEnd/>
            <a:tailEnd/>
          </a:ln>
        </p:spPr>
        <p:txBody>
          <a:bodyPr wrap="none" anchor="ctr"/>
          <a:lstStyle/>
          <a:p>
            <a:endParaRPr lang="pt-BR"/>
          </a:p>
        </p:txBody>
      </p:sp>
      <p:sp>
        <p:nvSpPr>
          <p:cNvPr id="77836" name="Rectangle 12"/>
          <p:cNvSpPr>
            <a:spLocks noChangeArrowheads="1"/>
          </p:cNvSpPr>
          <p:nvPr/>
        </p:nvSpPr>
        <p:spPr bwMode="auto">
          <a:xfrm>
            <a:off x="4089400" y="2708275"/>
            <a:ext cx="2376488" cy="1081088"/>
          </a:xfrm>
          <a:prstGeom prst="rect">
            <a:avLst/>
          </a:prstGeom>
          <a:solidFill>
            <a:schemeClr val="bg1"/>
          </a:solidFill>
          <a:ln w="9525">
            <a:noFill/>
            <a:miter lim="800000"/>
            <a:headEnd/>
            <a:tailEnd/>
          </a:ln>
        </p:spPr>
        <p:txBody>
          <a:bodyPr wrap="none" anchor="ctr"/>
          <a:lstStyle/>
          <a:p>
            <a:endParaRPr lang="pt-BR"/>
          </a:p>
        </p:txBody>
      </p:sp>
      <p:graphicFrame>
        <p:nvGraphicFramePr>
          <p:cNvPr id="158723" name="Object 3"/>
          <p:cNvGraphicFramePr>
            <a:graphicFrameLocks noChangeAspect="1"/>
          </p:cNvGraphicFramePr>
          <p:nvPr/>
        </p:nvGraphicFramePr>
        <p:xfrm>
          <a:off x="344488" y="4581525"/>
          <a:ext cx="8461375" cy="1535113"/>
        </p:xfrm>
        <a:graphic>
          <a:graphicData uri="http://schemas.openxmlformats.org/presentationml/2006/ole">
            <mc:AlternateContent xmlns:mc="http://schemas.openxmlformats.org/markup-compatibility/2006">
              <mc:Choice xmlns:v="urn:schemas-microsoft-com:vml" Requires="v">
                <p:oleObj name="Equation" r:id="rId4" imgW="3911400" imgH="711000" progId="Equation.3">
                  <p:embed/>
                </p:oleObj>
              </mc:Choice>
              <mc:Fallback>
                <p:oleObj name="Equation" r:id="rId4" imgW="39114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488" y="4581525"/>
                        <a:ext cx="8461375" cy="1535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38" name="Rectangle 14"/>
          <p:cNvSpPr>
            <a:spLocks noChangeArrowheads="1"/>
          </p:cNvSpPr>
          <p:nvPr/>
        </p:nvSpPr>
        <p:spPr bwMode="auto">
          <a:xfrm>
            <a:off x="128588" y="4724400"/>
            <a:ext cx="1800225" cy="936625"/>
          </a:xfrm>
          <a:prstGeom prst="rect">
            <a:avLst/>
          </a:prstGeom>
          <a:solidFill>
            <a:schemeClr val="bg1"/>
          </a:solidFill>
          <a:ln w="9525">
            <a:noFill/>
            <a:miter lim="800000"/>
            <a:headEnd/>
            <a:tailEnd/>
          </a:ln>
        </p:spPr>
        <p:txBody>
          <a:bodyPr wrap="none" anchor="ctr"/>
          <a:lstStyle/>
          <a:p>
            <a:endParaRPr lang="pt-BR"/>
          </a:p>
        </p:txBody>
      </p:sp>
      <p:sp>
        <p:nvSpPr>
          <p:cNvPr id="77839" name="Rectangle 15"/>
          <p:cNvSpPr>
            <a:spLocks noChangeArrowheads="1"/>
          </p:cNvSpPr>
          <p:nvPr/>
        </p:nvSpPr>
        <p:spPr bwMode="auto">
          <a:xfrm>
            <a:off x="1928813" y="4724400"/>
            <a:ext cx="2303462" cy="936625"/>
          </a:xfrm>
          <a:prstGeom prst="rect">
            <a:avLst/>
          </a:prstGeom>
          <a:solidFill>
            <a:schemeClr val="bg1"/>
          </a:solidFill>
          <a:ln w="9525">
            <a:noFill/>
            <a:miter lim="800000"/>
            <a:headEnd/>
            <a:tailEnd/>
          </a:ln>
        </p:spPr>
        <p:txBody>
          <a:bodyPr wrap="none" anchor="ctr"/>
          <a:lstStyle/>
          <a:p>
            <a:endParaRPr lang="pt-BR"/>
          </a:p>
        </p:txBody>
      </p:sp>
      <p:sp>
        <p:nvSpPr>
          <p:cNvPr id="77840" name="Rectangle 16"/>
          <p:cNvSpPr>
            <a:spLocks noChangeArrowheads="1"/>
          </p:cNvSpPr>
          <p:nvPr/>
        </p:nvSpPr>
        <p:spPr bwMode="auto">
          <a:xfrm>
            <a:off x="4232275" y="4652963"/>
            <a:ext cx="2303463" cy="1008062"/>
          </a:xfrm>
          <a:prstGeom prst="rect">
            <a:avLst/>
          </a:prstGeom>
          <a:solidFill>
            <a:schemeClr val="bg1"/>
          </a:solidFill>
          <a:ln w="9525">
            <a:noFill/>
            <a:miter lim="800000"/>
            <a:headEnd/>
            <a:tailEnd/>
          </a:ln>
        </p:spPr>
        <p:txBody>
          <a:bodyPr wrap="none" anchor="ctr"/>
          <a:lstStyle/>
          <a:p>
            <a:endParaRPr lang="pt-BR"/>
          </a:p>
        </p:txBody>
      </p:sp>
      <p:sp>
        <p:nvSpPr>
          <p:cNvPr id="77841" name="Rectangle 17"/>
          <p:cNvSpPr>
            <a:spLocks noChangeArrowheads="1"/>
          </p:cNvSpPr>
          <p:nvPr/>
        </p:nvSpPr>
        <p:spPr bwMode="auto">
          <a:xfrm>
            <a:off x="6537325" y="4652963"/>
            <a:ext cx="2303463" cy="1008062"/>
          </a:xfrm>
          <a:prstGeom prst="rect">
            <a:avLst/>
          </a:prstGeom>
          <a:solidFill>
            <a:schemeClr val="bg1"/>
          </a:solidFill>
          <a:ln w="9525">
            <a:noFill/>
            <a:miter lim="800000"/>
            <a:headEnd/>
            <a:tailEnd/>
          </a:ln>
        </p:spPr>
        <p:txBody>
          <a:bodyPr wrap="none" anchor="ctr"/>
          <a:lstStyle/>
          <a:p>
            <a:endParaRPr lang="pt-BR"/>
          </a:p>
        </p:txBody>
      </p:sp>
      <p:sp>
        <p:nvSpPr>
          <p:cNvPr id="77842" name="Rectangle 18"/>
          <p:cNvSpPr>
            <a:spLocks noChangeArrowheads="1"/>
          </p:cNvSpPr>
          <p:nvPr/>
        </p:nvSpPr>
        <p:spPr bwMode="auto">
          <a:xfrm>
            <a:off x="273050" y="5445125"/>
            <a:ext cx="1295400" cy="1008063"/>
          </a:xfrm>
          <a:prstGeom prst="rect">
            <a:avLst/>
          </a:prstGeom>
          <a:solidFill>
            <a:schemeClr val="bg1"/>
          </a:solidFill>
          <a:ln w="9525">
            <a:noFill/>
            <a:miter lim="800000"/>
            <a:headEnd/>
            <a:tailEnd/>
          </a:ln>
        </p:spPr>
        <p:txBody>
          <a:bodyPr wrap="none" anchor="ctr"/>
          <a:lstStyle/>
          <a:p>
            <a:endParaRPr lang="pt-BR"/>
          </a:p>
        </p:txBody>
      </p:sp>
      <p:sp>
        <p:nvSpPr>
          <p:cNvPr id="77843" name="Rectangle 19"/>
          <p:cNvSpPr>
            <a:spLocks noChangeArrowheads="1"/>
          </p:cNvSpPr>
          <p:nvPr/>
        </p:nvSpPr>
        <p:spPr bwMode="auto">
          <a:xfrm>
            <a:off x="1568450" y="5445125"/>
            <a:ext cx="1295400" cy="1008063"/>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xit" presetSubtype="16" fill="hold" grpId="0" nodeType="clickEffect">
                                  <p:stCondLst>
                                    <p:cond delay="0"/>
                                  </p:stCondLst>
                                  <p:childTnLst>
                                    <p:animEffect transition="out" filter="box(in)">
                                      <p:cBhvr>
                                        <p:cTn id="10" dur="500"/>
                                        <p:tgtEl>
                                          <p:spTgt spid="77830"/>
                                        </p:tgtEl>
                                      </p:cBhvr>
                                    </p:animEffect>
                                    <p:set>
                                      <p:cBhvr>
                                        <p:cTn id="11" dur="1" fill="hold">
                                          <p:stCondLst>
                                            <p:cond delay="499"/>
                                          </p:stCondLst>
                                        </p:cTn>
                                        <p:tgtEl>
                                          <p:spTgt spid="7783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 presetClass="exit" presetSubtype="16" fill="hold" grpId="0" nodeType="clickEffect">
                                  <p:stCondLst>
                                    <p:cond delay="0"/>
                                  </p:stCondLst>
                                  <p:childTnLst>
                                    <p:animEffect transition="out" filter="box(in)">
                                      <p:cBhvr>
                                        <p:cTn id="15" dur="500"/>
                                        <p:tgtEl>
                                          <p:spTgt spid="77831"/>
                                        </p:tgtEl>
                                      </p:cBhvr>
                                    </p:animEffect>
                                    <p:set>
                                      <p:cBhvr>
                                        <p:cTn id="16" dur="1" fill="hold">
                                          <p:stCondLst>
                                            <p:cond delay="499"/>
                                          </p:stCondLst>
                                        </p:cTn>
                                        <p:tgtEl>
                                          <p:spTgt spid="7783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 presetClass="exit" presetSubtype="16" fill="hold" grpId="0" nodeType="clickEffect">
                                  <p:stCondLst>
                                    <p:cond delay="0"/>
                                  </p:stCondLst>
                                  <p:childTnLst>
                                    <p:animEffect transition="out" filter="box(in)">
                                      <p:cBhvr>
                                        <p:cTn id="20" dur="500"/>
                                        <p:tgtEl>
                                          <p:spTgt spid="77832"/>
                                        </p:tgtEl>
                                      </p:cBhvr>
                                    </p:animEffect>
                                    <p:set>
                                      <p:cBhvr>
                                        <p:cTn id="21" dur="1" fill="hold">
                                          <p:stCondLst>
                                            <p:cond delay="499"/>
                                          </p:stCondLst>
                                        </p:cTn>
                                        <p:tgtEl>
                                          <p:spTgt spid="7783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0" nodeType="clickEffect">
                                  <p:stCondLst>
                                    <p:cond delay="0"/>
                                  </p:stCondLst>
                                  <p:childTnLst>
                                    <p:animEffect transition="out" filter="box(in)">
                                      <p:cBhvr>
                                        <p:cTn id="25" dur="500"/>
                                        <p:tgtEl>
                                          <p:spTgt spid="77833"/>
                                        </p:tgtEl>
                                      </p:cBhvr>
                                    </p:animEffect>
                                    <p:set>
                                      <p:cBhvr>
                                        <p:cTn id="26" dur="1" fill="hold">
                                          <p:stCondLst>
                                            <p:cond delay="499"/>
                                          </p:stCondLst>
                                        </p:cTn>
                                        <p:tgtEl>
                                          <p:spTgt spid="778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 presetClass="exit" presetSubtype="16" fill="hold" grpId="0" nodeType="clickEffect">
                                  <p:stCondLst>
                                    <p:cond delay="0"/>
                                  </p:stCondLst>
                                  <p:childTnLst>
                                    <p:animEffect transition="out" filter="box(in)">
                                      <p:cBhvr>
                                        <p:cTn id="30" dur="500"/>
                                        <p:tgtEl>
                                          <p:spTgt spid="77834"/>
                                        </p:tgtEl>
                                      </p:cBhvr>
                                    </p:animEffect>
                                    <p:set>
                                      <p:cBhvr>
                                        <p:cTn id="31" dur="1" fill="hold">
                                          <p:stCondLst>
                                            <p:cond delay="499"/>
                                          </p:stCondLst>
                                        </p:cTn>
                                        <p:tgtEl>
                                          <p:spTgt spid="7783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 presetClass="exit" presetSubtype="16" fill="hold" grpId="0" nodeType="clickEffect">
                                  <p:stCondLst>
                                    <p:cond delay="0"/>
                                  </p:stCondLst>
                                  <p:childTnLst>
                                    <p:animEffect transition="out" filter="box(in)">
                                      <p:cBhvr>
                                        <p:cTn id="35" dur="500"/>
                                        <p:tgtEl>
                                          <p:spTgt spid="77835"/>
                                        </p:tgtEl>
                                      </p:cBhvr>
                                    </p:animEffect>
                                    <p:set>
                                      <p:cBhvr>
                                        <p:cTn id="36" dur="1" fill="hold">
                                          <p:stCondLst>
                                            <p:cond delay="499"/>
                                          </p:stCondLst>
                                        </p:cTn>
                                        <p:tgtEl>
                                          <p:spTgt spid="7783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 presetClass="exit" presetSubtype="16" fill="hold" grpId="0" nodeType="clickEffect">
                                  <p:stCondLst>
                                    <p:cond delay="0"/>
                                  </p:stCondLst>
                                  <p:childTnLst>
                                    <p:animEffect transition="out" filter="box(in)">
                                      <p:cBhvr>
                                        <p:cTn id="40" dur="500"/>
                                        <p:tgtEl>
                                          <p:spTgt spid="77836"/>
                                        </p:tgtEl>
                                      </p:cBhvr>
                                    </p:animEffect>
                                    <p:set>
                                      <p:cBhvr>
                                        <p:cTn id="41" dur="1" fill="hold">
                                          <p:stCondLst>
                                            <p:cond delay="499"/>
                                          </p:stCondLst>
                                        </p:cTn>
                                        <p:tgtEl>
                                          <p:spTgt spid="7783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7828">
                                            <p:txEl>
                                              <p:pRg st="5" end="5"/>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 presetClass="exit" presetSubtype="16" fill="hold" grpId="0" nodeType="clickEffect">
                                  <p:stCondLst>
                                    <p:cond delay="0"/>
                                  </p:stCondLst>
                                  <p:childTnLst>
                                    <p:animEffect transition="out" filter="box(in)">
                                      <p:cBhvr>
                                        <p:cTn id="49" dur="500"/>
                                        <p:tgtEl>
                                          <p:spTgt spid="77838"/>
                                        </p:tgtEl>
                                      </p:cBhvr>
                                    </p:animEffect>
                                    <p:set>
                                      <p:cBhvr>
                                        <p:cTn id="50" dur="1" fill="hold">
                                          <p:stCondLst>
                                            <p:cond delay="499"/>
                                          </p:stCondLst>
                                        </p:cTn>
                                        <p:tgtEl>
                                          <p:spTgt spid="7783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 presetClass="exit" presetSubtype="16" fill="hold" grpId="0" nodeType="clickEffect">
                                  <p:stCondLst>
                                    <p:cond delay="0"/>
                                  </p:stCondLst>
                                  <p:childTnLst>
                                    <p:animEffect transition="out" filter="box(in)">
                                      <p:cBhvr>
                                        <p:cTn id="54" dur="500"/>
                                        <p:tgtEl>
                                          <p:spTgt spid="77839"/>
                                        </p:tgtEl>
                                      </p:cBhvr>
                                    </p:animEffect>
                                    <p:set>
                                      <p:cBhvr>
                                        <p:cTn id="55" dur="1" fill="hold">
                                          <p:stCondLst>
                                            <p:cond delay="499"/>
                                          </p:stCondLst>
                                        </p:cTn>
                                        <p:tgtEl>
                                          <p:spTgt spid="7783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 presetClass="exit" presetSubtype="16" fill="hold" grpId="0" nodeType="clickEffect">
                                  <p:stCondLst>
                                    <p:cond delay="0"/>
                                  </p:stCondLst>
                                  <p:childTnLst>
                                    <p:animEffect transition="out" filter="box(in)">
                                      <p:cBhvr>
                                        <p:cTn id="59" dur="500"/>
                                        <p:tgtEl>
                                          <p:spTgt spid="77840"/>
                                        </p:tgtEl>
                                      </p:cBhvr>
                                    </p:animEffect>
                                    <p:set>
                                      <p:cBhvr>
                                        <p:cTn id="60" dur="1" fill="hold">
                                          <p:stCondLst>
                                            <p:cond delay="499"/>
                                          </p:stCondLst>
                                        </p:cTn>
                                        <p:tgtEl>
                                          <p:spTgt spid="7784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 presetClass="exit" presetSubtype="16" fill="hold" grpId="0" nodeType="clickEffect">
                                  <p:stCondLst>
                                    <p:cond delay="0"/>
                                  </p:stCondLst>
                                  <p:childTnLst>
                                    <p:animEffect transition="out" filter="box(in)">
                                      <p:cBhvr>
                                        <p:cTn id="64" dur="500"/>
                                        <p:tgtEl>
                                          <p:spTgt spid="77841"/>
                                        </p:tgtEl>
                                      </p:cBhvr>
                                    </p:animEffect>
                                    <p:set>
                                      <p:cBhvr>
                                        <p:cTn id="65" dur="1" fill="hold">
                                          <p:stCondLst>
                                            <p:cond delay="499"/>
                                          </p:stCondLst>
                                        </p:cTn>
                                        <p:tgtEl>
                                          <p:spTgt spid="7784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 presetClass="exit" presetSubtype="16" fill="hold" grpId="0" nodeType="clickEffect">
                                  <p:stCondLst>
                                    <p:cond delay="0"/>
                                  </p:stCondLst>
                                  <p:childTnLst>
                                    <p:animEffect transition="out" filter="box(in)">
                                      <p:cBhvr>
                                        <p:cTn id="69" dur="500"/>
                                        <p:tgtEl>
                                          <p:spTgt spid="77842"/>
                                        </p:tgtEl>
                                      </p:cBhvr>
                                    </p:animEffect>
                                    <p:set>
                                      <p:cBhvr>
                                        <p:cTn id="70" dur="1" fill="hold">
                                          <p:stCondLst>
                                            <p:cond delay="499"/>
                                          </p:stCondLst>
                                        </p:cTn>
                                        <p:tgtEl>
                                          <p:spTgt spid="7784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4" presetClass="exit" presetSubtype="16" fill="hold" grpId="0" nodeType="clickEffect">
                                  <p:stCondLst>
                                    <p:cond delay="0"/>
                                  </p:stCondLst>
                                  <p:childTnLst>
                                    <p:animEffect transition="out" filter="box(in)">
                                      <p:cBhvr>
                                        <p:cTn id="74" dur="500"/>
                                        <p:tgtEl>
                                          <p:spTgt spid="77843"/>
                                        </p:tgtEl>
                                      </p:cBhvr>
                                    </p:animEffect>
                                    <p:set>
                                      <p:cBhvr>
                                        <p:cTn id="75" dur="1" fill="hold">
                                          <p:stCondLst>
                                            <p:cond delay="499"/>
                                          </p:stCondLst>
                                        </p:cTn>
                                        <p:tgtEl>
                                          <p:spTgt spid="778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build="p"/>
      <p:bldP spid="77830" grpId="0" animBg="1"/>
      <p:bldP spid="77831" grpId="0" animBg="1"/>
      <p:bldP spid="77832" grpId="0" animBg="1"/>
      <p:bldP spid="77833" grpId="0" animBg="1"/>
      <p:bldP spid="77834" grpId="0" animBg="1"/>
      <p:bldP spid="77835" grpId="0" animBg="1"/>
      <p:bldP spid="77836" grpId="0" animBg="1"/>
      <p:bldP spid="77838" grpId="0" animBg="1"/>
      <p:bldP spid="77839" grpId="0" animBg="1"/>
      <p:bldP spid="77840" grpId="0" animBg="1"/>
      <p:bldP spid="77841" grpId="0" animBg="1"/>
      <p:bldP spid="77842" grpId="0" animBg="1"/>
      <p:bldP spid="77843" grpId="0" animBg="1"/>
    </p:bld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Então</a:t>
            </a:r>
            <a:r>
              <a:rPr lang="en-US" dirty="0"/>
              <a:t> o </a:t>
            </a:r>
            <a:r>
              <a:rPr lang="en-US" dirty="0" err="1"/>
              <a:t>compensador</a:t>
            </a:r>
            <a:r>
              <a:rPr lang="en-US" dirty="0"/>
              <a:t> </a:t>
            </a:r>
            <a:r>
              <a:rPr lang="en-US" dirty="0" err="1"/>
              <a:t>fica</a:t>
            </a:r>
            <a:r>
              <a:rPr lang="en-US" dirty="0"/>
              <a:t> :</a:t>
            </a:r>
            <a:endParaRPr lang="pt-BR" dirty="0"/>
          </a:p>
        </p:txBody>
      </p:sp>
      <p:sp>
        <p:nvSpPr>
          <p:cNvPr id="3" name="Espaço Reservado para Conteúdo 2"/>
          <p:cNvSpPr>
            <a:spLocks noGrp="1"/>
          </p:cNvSpPr>
          <p:nvPr>
            <p:ph idx="1"/>
          </p:nvPr>
        </p:nvSpPr>
        <p:spPr/>
        <p:txBody>
          <a:bodyPr/>
          <a:lstStyle/>
          <a:p>
            <a:r>
              <a:rPr lang="en-US" dirty="0" err="1"/>
              <a:t>GHc</a:t>
            </a:r>
            <a:r>
              <a:rPr lang="en-US" dirty="0"/>
              <a:t> = 0.066(s+2)/(s+0.1321)</a:t>
            </a:r>
          </a:p>
          <a:p>
            <a:r>
              <a:rPr lang="en-US" dirty="0"/>
              <a:t>A </a:t>
            </a:r>
            <a:r>
              <a:rPr lang="en-US" dirty="0" err="1"/>
              <a:t>função</a:t>
            </a:r>
            <a:r>
              <a:rPr lang="en-US" dirty="0"/>
              <a:t> </a:t>
            </a:r>
            <a:r>
              <a:rPr lang="en-US" dirty="0" err="1"/>
              <a:t>não</a:t>
            </a:r>
            <a:r>
              <a:rPr lang="en-US" dirty="0"/>
              <a:t> </a:t>
            </a:r>
            <a:r>
              <a:rPr lang="en-US" dirty="0" err="1"/>
              <a:t>compensada</a:t>
            </a:r>
            <a:r>
              <a:rPr lang="en-US" dirty="0"/>
              <a:t> era :</a:t>
            </a:r>
          </a:p>
          <a:p>
            <a:r>
              <a:rPr lang="en-US" dirty="0"/>
              <a:t>GH = 199500x10/(s(s+50)(s+120))</a:t>
            </a:r>
          </a:p>
          <a:p>
            <a:r>
              <a:rPr lang="en-US" dirty="0"/>
              <a:t>O </a:t>
            </a:r>
            <a:r>
              <a:rPr lang="en-US" dirty="0" err="1"/>
              <a:t>sistema</a:t>
            </a:r>
            <a:r>
              <a:rPr lang="en-US" dirty="0"/>
              <a:t> a ser </a:t>
            </a:r>
            <a:r>
              <a:rPr lang="en-US" dirty="0" err="1"/>
              <a:t>simulado</a:t>
            </a:r>
            <a:r>
              <a:rPr lang="en-US" dirty="0"/>
              <a:t> </a:t>
            </a:r>
            <a:r>
              <a:rPr lang="en-US" dirty="0" err="1"/>
              <a:t>será</a:t>
            </a:r>
            <a:r>
              <a:rPr lang="en-US" dirty="0"/>
              <a:t> :</a:t>
            </a:r>
          </a:p>
          <a:p>
            <a:r>
              <a:rPr lang="en-US" dirty="0" err="1"/>
              <a:t>Ghcompleto</a:t>
            </a:r>
            <a:r>
              <a:rPr lang="en-US" dirty="0"/>
              <a:t> = </a:t>
            </a:r>
            <a:r>
              <a:rPr lang="en-US" dirty="0" err="1"/>
              <a:t>GHc</a:t>
            </a:r>
            <a:r>
              <a:rPr lang="en-US" dirty="0"/>
              <a:t> . GH</a:t>
            </a:r>
          </a:p>
          <a:p>
            <a:r>
              <a:rPr lang="en-US" dirty="0"/>
              <a:t>No </a:t>
            </a:r>
            <a:r>
              <a:rPr lang="en-US" dirty="0" err="1"/>
              <a:t>próximo</a:t>
            </a:r>
            <a:r>
              <a:rPr lang="en-US" dirty="0"/>
              <a:t> slide </a:t>
            </a:r>
            <a:r>
              <a:rPr lang="en-US" dirty="0" err="1"/>
              <a:t>podemos</a:t>
            </a:r>
            <a:r>
              <a:rPr lang="en-US" dirty="0"/>
              <a:t> </a:t>
            </a:r>
            <a:r>
              <a:rPr lang="en-US" dirty="0" err="1"/>
              <a:t>ver</a:t>
            </a:r>
            <a:r>
              <a:rPr lang="en-US" dirty="0"/>
              <a:t> as </a:t>
            </a:r>
            <a:r>
              <a:rPr lang="en-US" dirty="0" err="1"/>
              <a:t>simulações</a:t>
            </a:r>
            <a:r>
              <a:rPr lang="en-US" dirty="0"/>
              <a:t> </a:t>
            </a:r>
            <a:r>
              <a:rPr lang="en-US" dirty="0" err="1"/>
              <a:t>para</a:t>
            </a:r>
            <a:r>
              <a:rPr lang="en-US" dirty="0"/>
              <a:t> o </a:t>
            </a:r>
            <a:r>
              <a:rPr lang="en-US" dirty="0" err="1"/>
              <a:t>sistema</a:t>
            </a:r>
            <a:r>
              <a:rPr lang="en-US" dirty="0"/>
              <a:t> </a:t>
            </a:r>
            <a:r>
              <a:rPr lang="en-US" dirty="0" err="1"/>
              <a:t>compensado</a:t>
            </a:r>
            <a:r>
              <a:rPr lang="en-US" dirty="0"/>
              <a:t> </a:t>
            </a:r>
            <a:r>
              <a:rPr lang="en-US" dirty="0" err="1"/>
              <a:t>por</a:t>
            </a:r>
            <a:r>
              <a:rPr lang="en-US" dirty="0"/>
              <a:t> </a:t>
            </a:r>
            <a:r>
              <a:rPr lang="en-US" dirty="0" err="1"/>
              <a:t>ganho</a:t>
            </a:r>
            <a:r>
              <a:rPr lang="en-US" dirty="0"/>
              <a:t>, </a:t>
            </a:r>
            <a:r>
              <a:rPr lang="en-US" dirty="0" err="1"/>
              <a:t>por</a:t>
            </a:r>
            <a:r>
              <a:rPr lang="en-US" dirty="0"/>
              <a:t> </a:t>
            </a:r>
            <a:r>
              <a:rPr lang="en-US" dirty="0" err="1"/>
              <a:t>ganho</a:t>
            </a:r>
            <a:r>
              <a:rPr lang="en-US" dirty="0"/>
              <a:t> e </a:t>
            </a:r>
            <a:r>
              <a:rPr lang="en-US" dirty="0" err="1"/>
              <a:t>atraso</a:t>
            </a:r>
            <a:r>
              <a:rPr lang="en-US" dirty="0"/>
              <a:t> e a </a:t>
            </a:r>
            <a:r>
              <a:rPr lang="en-US" dirty="0" err="1"/>
              <a:t>solução</a:t>
            </a:r>
            <a:r>
              <a:rPr lang="en-US" dirty="0"/>
              <a:t> </a:t>
            </a:r>
            <a:r>
              <a:rPr lang="en-US" dirty="0" err="1"/>
              <a:t>algébrica</a:t>
            </a:r>
            <a:endParaRPr lang="pt-BR" dirty="0"/>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Simulação</a:t>
            </a:r>
            <a:r>
              <a:rPr lang="en-US" dirty="0"/>
              <a:t> (no </a:t>
            </a:r>
            <a:r>
              <a:rPr lang="en-US" dirty="0" err="1"/>
              <a:t>Vissim</a:t>
            </a:r>
            <a:r>
              <a:rPr lang="en-US" dirty="0"/>
              <a:t> )</a:t>
            </a:r>
            <a:endParaRPr lang="pt-BR" dirty="0"/>
          </a:p>
        </p:txBody>
      </p:sp>
      <p:pic>
        <p:nvPicPr>
          <p:cNvPr id="123906"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p:spPr>
      </p:pic>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Título 1"/>
          <p:cNvSpPr>
            <a:spLocks noGrp="1"/>
          </p:cNvSpPr>
          <p:nvPr>
            <p:ph type="title"/>
          </p:nvPr>
        </p:nvSpPr>
        <p:spPr/>
        <p:txBody>
          <a:bodyPr/>
          <a:lstStyle/>
          <a:p>
            <a:r>
              <a:rPr lang="en-US"/>
              <a:t>Compensação por Avanço de Fase</a:t>
            </a:r>
            <a:endParaRPr lang="pt-BR"/>
          </a:p>
        </p:txBody>
      </p:sp>
      <p:sp>
        <p:nvSpPr>
          <p:cNvPr id="3" name="Espaço Reservado para Conteúdo 2"/>
          <p:cNvSpPr>
            <a:spLocks noGrp="1"/>
          </p:cNvSpPr>
          <p:nvPr>
            <p:ph idx="1"/>
          </p:nvPr>
        </p:nvSpPr>
        <p:spPr/>
        <p:txBody>
          <a:bodyPr/>
          <a:lstStyle/>
          <a:p>
            <a:r>
              <a:rPr lang="en-US"/>
              <a:t>Nos compensadores por atraso de fase, modificamos a curva de magnitude, mantendo a curva de fase</a:t>
            </a:r>
          </a:p>
          <a:p>
            <a:endParaRPr lang="en-US"/>
          </a:p>
          <a:p>
            <a:r>
              <a:rPr lang="en-US"/>
              <a:t>No compensadores por avanço de fase, desejamos aumentar a margem de fase de modo a reduzir a ultrapassagem percentual e aumentar o ganho de cruzamento de modo a obter uma resposta mais rápida </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Título 1"/>
          <p:cNvSpPr>
            <a:spLocks noGrp="1"/>
          </p:cNvSpPr>
          <p:nvPr>
            <p:ph type="title"/>
          </p:nvPr>
        </p:nvSpPr>
        <p:spPr/>
        <p:txBody>
          <a:bodyPr/>
          <a:lstStyle/>
          <a:p>
            <a:pPr algn="ctr"/>
            <a:r>
              <a:rPr lang="en-US"/>
              <a:t>Compensadores por Avanço – Visualização da Curva de Resposta</a:t>
            </a:r>
            <a:endParaRPr lang="pt-BR"/>
          </a:p>
        </p:txBody>
      </p:sp>
      <p:sp>
        <p:nvSpPr>
          <p:cNvPr id="837635" name="Espaço Reservado para Conteúdo 4"/>
          <p:cNvSpPr>
            <a:spLocks noGrp="1"/>
          </p:cNvSpPr>
          <p:nvPr>
            <p:ph idx="1"/>
          </p:nvPr>
        </p:nvSpPr>
        <p:spPr>
          <a:xfrm>
            <a:off x="271463" y="1196975"/>
            <a:ext cx="4967287" cy="5381625"/>
          </a:xfrm>
        </p:spPr>
        <p:txBody>
          <a:bodyPr/>
          <a:lstStyle/>
          <a:p>
            <a:r>
              <a:rPr lang="en-US"/>
              <a:t>Gc(s)=                   1/</a:t>
            </a:r>
            <a:r>
              <a:rPr lang="el-GR"/>
              <a:t>β</a:t>
            </a:r>
            <a:r>
              <a:rPr lang="en-US"/>
              <a:t>.[s+1/T]/[s+1/(</a:t>
            </a:r>
            <a:r>
              <a:rPr lang="el-GR"/>
              <a:t>β</a:t>
            </a:r>
            <a:r>
              <a:rPr lang="en-US"/>
              <a:t>T)]</a:t>
            </a:r>
          </a:p>
          <a:p>
            <a:pPr>
              <a:buFontTx/>
              <a:buNone/>
            </a:pPr>
            <a:r>
              <a:rPr lang="en-US"/>
              <a:t>   onde </a:t>
            </a:r>
            <a:r>
              <a:rPr lang="el-GR"/>
              <a:t>β</a:t>
            </a:r>
            <a:r>
              <a:rPr lang="en-US"/>
              <a:t>&lt;1, sendo o ganho estático feito unitário para não alterar o erro estacionário</a:t>
            </a:r>
          </a:p>
        </p:txBody>
      </p:sp>
      <p:pic>
        <p:nvPicPr>
          <p:cNvPr id="837636" name="Picture 2"/>
          <p:cNvPicPr>
            <a:picLocks noChangeAspect="1" noChangeArrowheads="1"/>
          </p:cNvPicPr>
          <p:nvPr/>
        </p:nvPicPr>
        <p:blipFill>
          <a:blip r:embed="rId2" cstate="print"/>
          <a:srcRect/>
          <a:stretch>
            <a:fillRect/>
          </a:stretch>
        </p:blipFill>
        <p:spPr bwMode="auto">
          <a:xfrm>
            <a:off x="5448300" y="1176338"/>
            <a:ext cx="4291013" cy="5181600"/>
          </a:xfrm>
          <a:prstGeom prst="rect">
            <a:avLst/>
          </a:prstGeom>
          <a:noFill/>
          <a:ln w="12700">
            <a:noFill/>
            <a:miter lim="800000"/>
            <a:headEnd type="none" w="sm" len="sm"/>
            <a:tailEnd type="none" w="sm" len="sm"/>
          </a:ln>
        </p:spPr>
      </p:pic>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Compensadores</a:t>
            </a:r>
            <a:r>
              <a:rPr lang="en-US" dirty="0"/>
              <a:t> </a:t>
            </a:r>
            <a:r>
              <a:rPr lang="en-US" dirty="0" err="1"/>
              <a:t>por</a:t>
            </a:r>
            <a:r>
              <a:rPr lang="en-US" dirty="0"/>
              <a:t> </a:t>
            </a:r>
            <a:r>
              <a:rPr lang="en-US" dirty="0" err="1"/>
              <a:t>avanço</a:t>
            </a:r>
            <a:r>
              <a:rPr lang="en-US" dirty="0"/>
              <a:t> – </a:t>
            </a:r>
            <a:r>
              <a:rPr lang="en-US" dirty="0" err="1"/>
              <a:t>Fórmulas</a:t>
            </a:r>
            <a:br>
              <a:rPr lang="en-US" dirty="0"/>
            </a:br>
            <a:r>
              <a:rPr lang="en-US" dirty="0" err="1"/>
              <a:t>Cálculo</a:t>
            </a:r>
            <a:r>
              <a:rPr lang="en-US" dirty="0"/>
              <a:t> </a:t>
            </a:r>
            <a:r>
              <a:rPr lang="en-US" dirty="0" err="1"/>
              <a:t>pelo</a:t>
            </a:r>
            <a:r>
              <a:rPr lang="en-US" dirty="0"/>
              <a:t> </a:t>
            </a:r>
            <a:r>
              <a:rPr lang="en-US" dirty="0" err="1"/>
              <a:t>wxMáxima</a:t>
            </a:r>
            <a:endParaRPr lang="pt-BR" dirty="0"/>
          </a:p>
        </p:txBody>
      </p:sp>
      <p:sp>
        <p:nvSpPr>
          <p:cNvPr id="3" name="Espaço Reservado para Conteúdo 2"/>
          <p:cNvSpPr>
            <a:spLocks noGrp="1"/>
          </p:cNvSpPr>
          <p:nvPr>
            <p:ph idx="1"/>
          </p:nvPr>
        </p:nvSpPr>
        <p:spPr>
          <a:xfrm>
            <a:off x="294085" y="857232"/>
            <a:ext cx="9340188" cy="5381625"/>
          </a:xfrm>
        </p:spPr>
        <p:txBody>
          <a:bodyPr/>
          <a:lstStyle/>
          <a:p>
            <a:r>
              <a:rPr lang="en-US" dirty="0" err="1"/>
              <a:t>Função</a:t>
            </a:r>
            <a:r>
              <a:rPr lang="en-US" dirty="0"/>
              <a:t> de </a:t>
            </a:r>
            <a:r>
              <a:rPr lang="en-US" dirty="0" err="1"/>
              <a:t>transferência</a:t>
            </a:r>
            <a:r>
              <a:rPr lang="en-US" dirty="0"/>
              <a:t> </a:t>
            </a:r>
            <a:r>
              <a:rPr lang="en-US" dirty="0" err="1"/>
              <a:t>padrão</a:t>
            </a:r>
            <a:endParaRPr lang="en-US" dirty="0"/>
          </a:p>
          <a:p>
            <a:pPr lvl="1"/>
            <a:r>
              <a:rPr lang="en-US" b="1" dirty="0" err="1"/>
              <a:t>Gc</a:t>
            </a:r>
            <a:r>
              <a:rPr lang="en-US" b="1" dirty="0"/>
              <a:t>(s) = 1/</a:t>
            </a:r>
            <a:r>
              <a:rPr lang="el-GR" b="1" dirty="0"/>
              <a:t>β </a:t>
            </a:r>
            <a:r>
              <a:rPr lang="en-US" b="1" dirty="0"/>
              <a:t>*(s+1/</a:t>
            </a:r>
            <a:r>
              <a:rPr lang="el-GR" b="1" dirty="0"/>
              <a:t>β</a:t>
            </a:r>
            <a:r>
              <a:rPr lang="en-US" b="1" dirty="0"/>
              <a:t>)/(s+1/(</a:t>
            </a:r>
            <a:r>
              <a:rPr lang="el-GR" b="1" dirty="0"/>
              <a:t>β</a:t>
            </a:r>
            <a:r>
              <a:rPr lang="en-US" b="1" dirty="0"/>
              <a:t>*T))</a:t>
            </a:r>
          </a:p>
          <a:p>
            <a:r>
              <a:rPr lang="en-US" dirty="0" err="1"/>
              <a:t>Calculando</a:t>
            </a:r>
            <a:r>
              <a:rPr lang="en-US" dirty="0"/>
              <a:t> o </a:t>
            </a:r>
            <a:r>
              <a:rPr lang="en-US" dirty="0" err="1"/>
              <a:t>ângulo</a:t>
            </a:r>
            <a:r>
              <a:rPr lang="en-US" dirty="0"/>
              <a:t> de </a:t>
            </a:r>
            <a:r>
              <a:rPr lang="en-US" dirty="0" err="1"/>
              <a:t>Gc</a:t>
            </a:r>
            <a:r>
              <a:rPr lang="en-US" dirty="0"/>
              <a:t>(s), </a:t>
            </a:r>
            <a:r>
              <a:rPr lang="en-US" dirty="0" err="1"/>
              <a:t>para</a:t>
            </a:r>
            <a:r>
              <a:rPr lang="en-US" dirty="0"/>
              <a:t> s=</a:t>
            </a:r>
            <a:r>
              <a:rPr lang="en-US" dirty="0" err="1"/>
              <a:t>jw</a:t>
            </a:r>
            <a:endParaRPr lang="en-US" dirty="0"/>
          </a:p>
          <a:p>
            <a:pPr lvl="1"/>
            <a:r>
              <a:rPr lang="en-US" dirty="0" err="1"/>
              <a:t>Gc</a:t>
            </a:r>
            <a:r>
              <a:rPr lang="en-US" dirty="0"/>
              <a:t>(s):=1/B*(s+1/B)/(s+1/(B*T)); </a:t>
            </a:r>
            <a:r>
              <a:rPr lang="en-US" dirty="0" err="1"/>
              <a:t>Gc</a:t>
            </a:r>
            <a:r>
              <a:rPr lang="en-US" dirty="0"/>
              <a:t>(%</a:t>
            </a:r>
            <a:r>
              <a:rPr lang="en-US" dirty="0" err="1"/>
              <a:t>i</a:t>
            </a:r>
            <a:r>
              <a:rPr lang="en-US" dirty="0"/>
              <a:t>*w)</a:t>
            </a:r>
          </a:p>
          <a:p>
            <a:pPr lvl="1"/>
            <a:r>
              <a:rPr lang="en-US" dirty="0" err="1"/>
              <a:t>imagpart</a:t>
            </a:r>
            <a:r>
              <a:rPr lang="en-US" dirty="0"/>
              <a:t>(</a:t>
            </a:r>
            <a:r>
              <a:rPr lang="en-US" dirty="0" err="1"/>
              <a:t>Gc</a:t>
            </a:r>
            <a:r>
              <a:rPr lang="en-US" dirty="0"/>
              <a:t>(%</a:t>
            </a:r>
            <a:r>
              <a:rPr lang="en-US" dirty="0" err="1"/>
              <a:t>i</a:t>
            </a:r>
            <a:r>
              <a:rPr lang="en-US" dirty="0"/>
              <a:t>*w))/</a:t>
            </a:r>
            <a:r>
              <a:rPr lang="en-US" dirty="0" err="1"/>
              <a:t>realpart</a:t>
            </a:r>
            <a:r>
              <a:rPr lang="en-US" dirty="0"/>
              <a:t>(</a:t>
            </a:r>
            <a:r>
              <a:rPr lang="en-US" dirty="0" err="1"/>
              <a:t>Gc</a:t>
            </a:r>
            <a:r>
              <a:rPr lang="en-US" dirty="0"/>
              <a:t>(%</a:t>
            </a:r>
            <a:r>
              <a:rPr lang="en-US" dirty="0" err="1"/>
              <a:t>i</a:t>
            </a:r>
            <a:r>
              <a:rPr lang="en-US" dirty="0"/>
              <a:t>*w))</a:t>
            </a:r>
          </a:p>
          <a:p>
            <a:r>
              <a:rPr lang="en-US" dirty="0" err="1"/>
              <a:t>Derivando</a:t>
            </a:r>
            <a:r>
              <a:rPr lang="en-US" dirty="0"/>
              <a:t> e </a:t>
            </a:r>
            <a:r>
              <a:rPr lang="en-US" dirty="0" err="1"/>
              <a:t>igualando</a:t>
            </a:r>
            <a:r>
              <a:rPr lang="en-US" dirty="0"/>
              <a:t> a 0 (zero) </a:t>
            </a:r>
            <a:r>
              <a:rPr lang="en-US" dirty="0" err="1"/>
              <a:t>para</a:t>
            </a:r>
            <a:r>
              <a:rPr lang="en-US" dirty="0"/>
              <a:t> </a:t>
            </a:r>
            <a:r>
              <a:rPr lang="en-US" dirty="0" err="1"/>
              <a:t>encontrar</a:t>
            </a:r>
            <a:r>
              <a:rPr lang="en-US" dirty="0"/>
              <a:t> a </a:t>
            </a:r>
            <a:r>
              <a:rPr lang="en-US" dirty="0" err="1"/>
              <a:t>frequência</a:t>
            </a:r>
            <a:r>
              <a:rPr lang="en-US" dirty="0"/>
              <a:t> </a:t>
            </a:r>
            <a:r>
              <a:rPr lang="en-US" dirty="0" err="1"/>
              <a:t>que</a:t>
            </a:r>
            <a:r>
              <a:rPr lang="en-US" dirty="0"/>
              <a:t> </a:t>
            </a:r>
            <a:r>
              <a:rPr lang="en-US" dirty="0" err="1"/>
              <a:t>leva</a:t>
            </a:r>
            <a:r>
              <a:rPr lang="en-US" dirty="0"/>
              <a:t> </a:t>
            </a:r>
            <a:r>
              <a:rPr lang="en-US" dirty="0" err="1"/>
              <a:t>ao</a:t>
            </a:r>
            <a:r>
              <a:rPr lang="en-US" dirty="0"/>
              <a:t> </a:t>
            </a:r>
            <a:r>
              <a:rPr lang="en-US" dirty="0" err="1"/>
              <a:t>ângulo</a:t>
            </a:r>
            <a:r>
              <a:rPr lang="en-US" dirty="0"/>
              <a:t> </a:t>
            </a:r>
            <a:r>
              <a:rPr lang="en-US" dirty="0" err="1"/>
              <a:t>máximo</a:t>
            </a:r>
            <a:endParaRPr lang="en-US" dirty="0"/>
          </a:p>
          <a:p>
            <a:pPr lvl="1"/>
            <a:r>
              <a:rPr lang="en-US" dirty="0"/>
              <a:t> solve(diff(%,w)=0,w)</a:t>
            </a:r>
          </a:p>
          <a:p>
            <a:r>
              <a:rPr lang="en-US" dirty="0" err="1"/>
              <a:t>Obtemos</a:t>
            </a:r>
            <a:r>
              <a:rPr lang="en-US" dirty="0"/>
              <a:t> : </a:t>
            </a:r>
            <a:r>
              <a:rPr lang="el-GR" b="1" dirty="0"/>
              <a:t>ω</a:t>
            </a:r>
            <a:r>
              <a:rPr lang="en-US" b="1" baseline="-25000" dirty="0"/>
              <a:t>max</a:t>
            </a:r>
            <a:r>
              <a:rPr lang="en-US" b="1" dirty="0"/>
              <a:t> = 1/(T√</a:t>
            </a:r>
            <a:r>
              <a:rPr lang="el-GR" b="1" dirty="0"/>
              <a:t>β</a:t>
            </a:r>
            <a:r>
              <a:rPr lang="en-US" b="1" dirty="0"/>
              <a:t>)</a:t>
            </a:r>
            <a:r>
              <a:rPr lang="en-US" dirty="0"/>
              <a:t> </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Compensadores</a:t>
            </a:r>
            <a:r>
              <a:rPr lang="en-US" dirty="0"/>
              <a:t> </a:t>
            </a:r>
            <a:r>
              <a:rPr lang="en-US" dirty="0" err="1"/>
              <a:t>por</a:t>
            </a:r>
            <a:r>
              <a:rPr lang="en-US" dirty="0"/>
              <a:t> </a:t>
            </a:r>
            <a:r>
              <a:rPr lang="en-US" dirty="0" err="1"/>
              <a:t>avanço</a:t>
            </a:r>
            <a:r>
              <a:rPr lang="en-US" dirty="0"/>
              <a:t> – </a:t>
            </a:r>
            <a:r>
              <a:rPr lang="en-US" dirty="0" err="1"/>
              <a:t>Fórmulas</a:t>
            </a:r>
            <a:br>
              <a:rPr lang="en-US" dirty="0"/>
            </a:br>
            <a:r>
              <a:rPr lang="en-US" dirty="0" err="1"/>
              <a:t>Cálculo</a:t>
            </a:r>
            <a:r>
              <a:rPr lang="en-US" dirty="0"/>
              <a:t> </a:t>
            </a:r>
            <a:r>
              <a:rPr lang="en-US" dirty="0" err="1"/>
              <a:t>pelo</a:t>
            </a:r>
            <a:r>
              <a:rPr lang="en-US" dirty="0"/>
              <a:t> </a:t>
            </a:r>
            <a:r>
              <a:rPr lang="en-US" dirty="0" err="1"/>
              <a:t>wxMáxima</a:t>
            </a:r>
            <a:endParaRPr lang="pt-BR" dirty="0"/>
          </a:p>
        </p:txBody>
      </p:sp>
      <p:sp>
        <p:nvSpPr>
          <p:cNvPr id="3" name="Espaço Reservado para Conteúdo 2"/>
          <p:cNvSpPr>
            <a:spLocks noGrp="1"/>
          </p:cNvSpPr>
          <p:nvPr>
            <p:ph idx="1"/>
          </p:nvPr>
        </p:nvSpPr>
        <p:spPr>
          <a:xfrm>
            <a:off x="95216" y="928670"/>
            <a:ext cx="9634273" cy="5381625"/>
          </a:xfrm>
        </p:spPr>
        <p:txBody>
          <a:bodyPr/>
          <a:lstStyle/>
          <a:p>
            <a:r>
              <a:rPr lang="en-US" dirty="0" err="1"/>
              <a:t>Função</a:t>
            </a:r>
            <a:r>
              <a:rPr lang="en-US" dirty="0"/>
              <a:t> de </a:t>
            </a:r>
            <a:r>
              <a:rPr lang="en-US" dirty="0" err="1"/>
              <a:t>transferência</a:t>
            </a:r>
            <a:r>
              <a:rPr lang="en-US" dirty="0"/>
              <a:t> </a:t>
            </a:r>
            <a:r>
              <a:rPr lang="en-US" dirty="0" err="1"/>
              <a:t>padrão</a:t>
            </a:r>
            <a:endParaRPr lang="en-US" dirty="0"/>
          </a:p>
          <a:p>
            <a:pPr lvl="1"/>
            <a:r>
              <a:rPr lang="en-US" b="1" dirty="0" err="1"/>
              <a:t>Gc</a:t>
            </a:r>
            <a:r>
              <a:rPr lang="en-US" b="1" dirty="0"/>
              <a:t>(s) = 1/</a:t>
            </a:r>
            <a:r>
              <a:rPr lang="el-GR" b="1" dirty="0"/>
              <a:t>β </a:t>
            </a:r>
            <a:r>
              <a:rPr lang="en-US" b="1" dirty="0"/>
              <a:t>*(s+1/</a:t>
            </a:r>
            <a:r>
              <a:rPr lang="el-GR" b="1" dirty="0"/>
              <a:t>β</a:t>
            </a:r>
            <a:r>
              <a:rPr lang="en-US" b="1" dirty="0"/>
              <a:t>)/(s+1/(</a:t>
            </a:r>
            <a:r>
              <a:rPr lang="el-GR" b="1" dirty="0"/>
              <a:t>β</a:t>
            </a:r>
            <a:r>
              <a:rPr lang="en-US" b="1" dirty="0"/>
              <a:t>*T))</a:t>
            </a:r>
            <a:endParaRPr lang="en-US" dirty="0"/>
          </a:p>
          <a:p>
            <a:r>
              <a:rPr lang="en-US" dirty="0" err="1"/>
              <a:t>Frequência</a:t>
            </a:r>
            <a:r>
              <a:rPr lang="en-US" dirty="0"/>
              <a:t> </a:t>
            </a:r>
            <a:r>
              <a:rPr lang="en-US" dirty="0" err="1"/>
              <a:t>para</a:t>
            </a:r>
            <a:r>
              <a:rPr lang="en-US" dirty="0"/>
              <a:t> o </a:t>
            </a:r>
            <a:r>
              <a:rPr lang="en-US" dirty="0" err="1"/>
              <a:t>ângulo</a:t>
            </a:r>
            <a:r>
              <a:rPr lang="en-US" dirty="0"/>
              <a:t> </a:t>
            </a:r>
            <a:r>
              <a:rPr lang="en-US" dirty="0" err="1"/>
              <a:t>máximo</a:t>
            </a:r>
            <a:endParaRPr lang="en-US" dirty="0"/>
          </a:p>
          <a:p>
            <a:pPr lvl="1"/>
            <a:r>
              <a:rPr lang="el-GR" b="1" dirty="0"/>
              <a:t>ω</a:t>
            </a:r>
            <a:r>
              <a:rPr lang="en-US" b="1" baseline="-25000" dirty="0"/>
              <a:t>max</a:t>
            </a:r>
            <a:r>
              <a:rPr lang="en-US" b="1" dirty="0"/>
              <a:t> = 1/(T√</a:t>
            </a:r>
            <a:r>
              <a:rPr lang="el-GR" b="1" dirty="0"/>
              <a:t>β</a:t>
            </a:r>
            <a:r>
              <a:rPr lang="en-US" b="1" dirty="0"/>
              <a:t>)</a:t>
            </a:r>
            <a:r>
              <a:rPr lang="en-US" dirty="0"/>
              <a:t> </a:t>
            </a:r>
          </a:p>
          <a:p>
            <a:r>
              <a:rPr lang="en-US" dirty="0" err="1"/>
              <a:t>Ângulo</a:t>
            </a:r>
            <a:r>
              <a:rPr lang="en-US" dirty="0"/>
              <a:t> </a:t>
            </a:r>
            <a:r>
              <a:rPr lang="en-US" dirty="0" err="1"/>
              <a:t>máximo</a:t>
            </a:r>
            <a:r>
              <a:rPr lang="en-US" dirty="0"/>
              <a:t> :</a:t>
            </a:r>
          </a:p>
          <a:p>
            <a:pPr lvl="1"/>
            <a:r>
              <a:rPr lang="en-US" dirty="0"/>
              <a:t> wf:1/(T*</a:t>
            </a:r>
            <a:r>
              <a:rPr lang="en-US" dirty="0" err="1"/>
              <a:t>sqrt</a:t>
            </a:r>
            <a:r>
              <a:rPr lang="en-US" dirty="0"/>
              <a:t>(B));</a:t>
            </a:r>
          </a:p>
          <a:p>
            <a:pPr lvl="1"/>
            <a:r>
              <a:rPr lang="en-US" dirty="0"/>
              <a:t> </a:t>
            </a:r>
            <a:r>
              <a:rPr lang="en-US" dirty="0" err="1"/>
              <a:t>imagpart</a:t>
            </a:r>
            <a:r>
              <a:rPr lang="en-US" dirty="0"/>
              <a:t>(</a:t>
            </a:r>
            <a:r>
              <a:rPr lang="en-US" dirty="0" err="1"/>
              <a:t>Gc</a:t>
            </a:r>
            <a:r>
              <a:rPr lang="en-US" dirty="0"/>
              <a:t>(%</a:t>
            </a:r>
            <a:r>
              <a:rPr lang="en-US" dirty="0" err="1"/>
              <a:t>i</a:t>
            </a:r>
            <a:r>
              <a:rPr lang="en-US" dirty="0"/>
              <a:t>*</a:t>
            </a:r>
            <a:r>
              <a:rPr lang="en-US" dirty="0" err="1"/>
              <a:t>wf</a:t>
            </a:r>
            <a:r>
              <a:rPr lang="en-US" dirty="0"/>
              <a:t>))/</a:t>
            </a:r>
            <a:r>
              <a:rPr lang="en-US" dirty="0" err="1"/>
              <a:t>realpart</a:t>
            </a:r>
            <a:r>
              <a:rPr lang="en-US" dirty="0"/>
              <a:t>(</a:t>
            </a:r>
            <a:r>
              <a:rPr lang="en-US" dirty="0" err="1"/>
              <a:t>Gc</a:t>
            </a:r>
            <a:r>
              <a:rPr lang="en-US" dirty="0"/>
              <a:t>(%</a:t>
            </a:r>
            <a:r>
              <a:rPr lang="en-US" dirty="0" err="1"/>
              <a:t>i</a:t>
            </a:r>
            <a:r>
              <a:rPr lang="en-US" dirty="0"/>
              <a:t>*</a:t>
            </a:r>
            <a:r>
              <a:rPr lang="en-US" dirty="0" err="1"/>
              <a:t>wf</a:t>
            </a:r>
            <a:r>
              <a:rPr lang="en-US" dirty="0"/>
              <a:t>));</a:t>
            </a:r>
            <a:r>
              <a:rPr lang="en-US" dirty="0" err="1"/>
              <a:t>ratsimp</a:t>
            </a:r>
            <a:r>
              <a:rPr lang="en-US" dirty="0"/>
              <a:t>(%);</a:t>
            </a:r>
          </a:p>
          <a:p>
            <a:pPr lvl="1"/>
            <a:r>
              <a:rPr lang="en-US" dirty="0"/>
              <a:t> </a:t>
            </a:r>
            <a:r>
              <a:rPr lang="en-US" dirty="0" err="1"/>
              <a:t>Lembrando</a:t>
            </a:r>
            <a:r>
              <a:rPr lang="en-US" dirty="0"/>
              <a:t> </a:t>
            </a:r>
            <a:r>
              <a:rPr lang="en-US" dirty="0" err="1"/>
              <a:t>que</a:t>
            </a:r>
            <a:r>
              <a:rPr lang="en-US" dirty="0"/>
              <a:t> a </a:t>
            </a:r>
            <a:r>
              <a:rPr lang="en-US" dirty="0" err="1"/>
              <a:t>expressão</a:t>
            </a:r>
            <a:r>
              <a:rPr lang="en-US" dirty="0"/>
              <a:t> </a:t>
            </a:r>
            <a:r>
              <a:rPr lang="en-US" dirty="0" err="1"/>
              <a:t>acima</a:t>
            </a:r>
            <a:r>
              <a:rPr lang="en-US" dirty="0"/>
              <a:t> </a:t>
            </a:r>
            <a:r>
              <a:rPr lang="en-US" dirty="0" err="1"/>
              <a:t>fornece</a:t>
            </a:r>
            <a:r>
              <a:rPr lang="en-US" dirty="0"/>
              <a:t> a </a:t>
            </a:r>
            <a:r>
              <a:rPr lang="en-US" i="1" dirty="0" err="1"/>
              <a:t>tangente</a:t>
            </a:r>
            <a:r>
              <a:rPr lang="en-US" i="1" dirty="0"/>
              <a:t> </a:t>
            </a:r>
            <a:r>
              <a:rPr lang="en-US" dirty="0"/>
              <a:t>do </a:t>
            </a:r>
            <a:r>
              <a:rPr lang="en-US" dirty="0" err="1"/>
              <a:t>ângulo</a:t>
            </a:r>
            <a:r>
              <a:rPr lang="en-US" dirty="0"/>
              <a:t>, </a:t>
            </a:r>
            <a:r>
              <a:rPr lang="en-US" dirty="0" err="1"/>
              <a:t>obtemos</a:t>
            </a:r>
            <a:r>
              <a:rPr lang="en-US" dirty="0"/>
              <a:t> : </a:t>
            </a:r>
          </a:p>
          <a:p>
            <a:pPr lvl="1"/>
            <a:r>
              <a:rPr lang="en-US" b="1" dirty="0"/>
              <a:t> </a:t>
            </a:r>
            <a:r>
              <a:rPr lang="el-GR" b="1" dirty="0"/>
              <a:t>Φ</a:t>
            </a:r>
            <a:r>
              <a:rPr lang="en-US" b="1" baseline="-25000" dirty="0"/>
              <a:t>max</a:t>
            </a:r>
            <a:r>
              <a:rPr lang="en-US" b="1" dirty="0"/>
              <a:t> = tg</a:t>
            </a:r>
            <a:r>
              <a:rPr lang="en-US" b="1" baseline="30000" dirty="0"/>
              <a:t>-1</a:t>
            </a:r>
            <a:r>
              <a:rPr lang="en-US" b="1" dirty="0"/>
              <a:t> (1-</a:t>
            </a:r>
            <a:r>
              <a:rPr lang="el-GR" b="1" dirty="0"/>
              <a:t>β</a:t>
            </a:r>
            <a:r>
              <a:rPr lang="en-US" b="1" dirty="0"/>
              <a:t>)/(2√</a:t>
            </a:r>
            <a:r>
              <a:rPr lang="el-GR" b="1" dirty="0"/>
              <a:t>β</a:t>
            </a:r>
            <a:r>
              <a:rPr lang="en-US" b="1" dirty="0"/>
              <a:t>) = sen</a:t>
            </a:r>
            <a:r>
              <a:rPr lang="en-US" b="1" baseline="30000" dirty="0"/>
              <a:t>-1</a:t>
            </a:r>
            <a:r>
              <a:rPr lang="en-US" b="1" dirty="0"/>
              <a:t>(1-</a:t>
            </a:r>
            <a:r>
              <a:rPr lang="el-GR" b="1" dirty="0"/>
              <a:t>β</a:t>
            </a:r>
            <a:r>
              <a:rPr lang="en-US" b="1" dirty="0"/>
              <a:t>)/(1+</a:t>
            </a:r>
            <a:r>
              <a:rPr lang="el-GR" b="1" dirty="0"/>
              <a:t>β</a:t>
            </a:r>
            <a:r>
              <a:rPr lang="en-US" b="1" dirty="0"/>
              <a:t>)</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p:cTn id="4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9" dur="500"/>
                                        <p:tgtEl>
                                          <p:spTgt spid="3">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0"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p:cTn id="5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p:cTn id="6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Compensadores</a:t>
            </a:r>
            <a:r>
              <a:rPr lang="en-US" dirty="0"/>
              <a:t> </a:t>
            </a:r>
            <a:r>
              <a:rPr lang="en-US" dirty="0" err="1"/>
              <a:t>por</a:t>
            </a:r>
            <a:r>
              <a:rPr lang="en-US" dirty="0"/>
              <a:t> </a:t>
            </a:r>
            <a:r>
              <a:rPr lang="en-US" dirty="0" err="1"/>
              <a:t>avanço</a:t>
            </a:r>
            <a:r>
              <a:rPr lang="en-US" dirty="0"/>
              <a:t> – </a:t>
            </a:r>
            <a:r>
              <a:rPr lang="en-US" dirty="0" err="1"/>
              <a:t>Fórmulas</a:t>
            </a:r>
            <a:br>
              <a:rPr lang="en-US" dirty="0"/>
            </a:br>
            <a:r>
              <a:rPr lang="en-US" dirty="0" err="1"/>
              <a:t>Cálculo</a:t>
            </a:r>
            <a:r>
              <a:rPr lang="en-US" dirty="0"/>
              <a:t> </a:t>
            </a:r>
            <a:r>
              <a:rPr lang="en-US" dirty="0" err="1"/>
              <a:t>pelo</a:t>
            </a:r>
            <a:r>
              <a:rPr lang="en-US" dirty="0"/>
              <a:t> </a:t>
            </a:r>
            <a:r>
              <a:rPr lang="en-US" dirty="0" err="1"/>
              <a:t>wxMáxima</a:t>
            </a:r>
            <a:endParaRPr lang="pt-BR" dirty="0"/>
          </a:p>
        </p:txBody>
      </p:sp>
      <p:sp>
        <p:nvSpPr>
          <p:cNvPr id="3" name="Espaço Reservado para Conteúdo 2"/>
          <p:cNvSpPr>
            <a:spLocks noGrp="1"/>
          </p:cNvSpPr>
          <p:nvPr>
            <p:ph idx="1"/>
          </p:nvPr>
        </p:nvSpPr>
        <p:spPr>
          <a:xfrm>
            <a:off x="95216" y="928670"/>
            <a:ext cx="9634273" cy="5381625"/>
          </a:xfrm>
        </p:spPr>
        <p:txBody>
          <a:bodyPr/>
          <a:lstStyle/>
          <a:p>
            <a:r>
              <a:rPr lang="en-US" dirty="0" err="1"/>
              <a:t>Função</a:t>
            </a:r>
            <a:r>
              <a:rPr lang="en-US" dirty="0"/>
              <a:t> de </a:t>
            </a:r>
            <a:r>
              <a:rPr lang="en-US" dirty="0" err="1"/>
              <a:t>transferência</a:t>
            </a:r>
            <a:r>
              <a:rPr lang="en-US" dirty="0"/>
              <a:t> </a:t>
            </a:r>
            <a:r>
              <a:rPr lang="en-US" dirty="0" err="1"/>
              <a:t>padrão</a:t>
            </a:r>
            <a:endParaRPr lang="en-US" dirty="0"/>
          </a:p>
          <a:p>
            <a:pPr lvl="1"/>
            <a:r>
              <a:rPr lang="en-US" b="1" dirty="0" err="1"/>
              <a:t>Gc</a:t>
            </a:r>
            <a:r>
              <a:rPr lang="en-US" b="1" dirty="0"/>
              <a:t>(s) = 1/</a:t>
            </a:r>
            <a:r>
              <a:rPr lang="el-GR" b="1" dirty="0"/>
              <a:t>β </a:t>
            </a:r>
            <a:r>
              <a:rPr lang="en-US" b="1" dirty="0"/>
              <a:t>*(s+1/</a:t>
            </a:r>
            <a:r>
              <a:rPr lang="el-GR" b="1" dirty="0"/>
              <a:t>β</a:t>
            </a:r>
            <a:r>
              <a:rPr lang="en-US" b="1" dirty="0"/>
              <a:t>)/(s+1/(</a:t>
            </a:r>
            <a:r>
              <a:rPr lang="el-GR" b="1" dirty="0"/>
              <a:t>β</a:t>
            </a:r>
            <a:r>
              <a:rPr lang="en-US" b="1" dirty="0"/>
              <a:t>*T))</a:t>
            </a:r>
          </a:p>
          <a:p>
            <a:r>
              <a:rPr lang="en-US" dirty="0" err="1"/>
              <a:t>Frequência</a:t>
            </a:r>
            <a:r>
              <a:rPr lang="en-US" dirty="0"/>
              <a:t> </a:t>
            </a:r>
            <a:r>
              <a:rPr lang="en-US" dirty="0" err="1"/>
              <a:t>para</a:t>
            </a:r>
            <a:r>
              <a:rPr lang="en-US" dirty="0"/>
              <a:t> o </a:t>
            </a:r>
            <a:r>
              <a:rPr lang="en-US" dirty="0" err="1"/>
              <a:t>ângulo</a:t>
            </a:r>
            <a:r>
              <a:rPr lang="en-US" dirty="0"/>
              <a:t> </a:t>
            </a:r>
            <a:r>
              <a:rPr lang="en-US" dirty="0" err="1"/>
              <a:t>máximo</a:t>
            </a:r>
            <a:endParaRPr lang="en-US" dirty="0"/>
          </a:p>
          <a:p>
            <a:pPr lvl="1"/>
            <a:r>
              <a:rPr lang="el-GR" b="1" dirty="0"/>
              <a:t>ω</a:t>
            </a:r>
            <a:r>
              <a:rPr lang="en-US" b="1" baseline="-25000" dirty="0"/>
              <a:t>max</a:t>
            </a:r>
            <a:r>
              <a:rPr lang="en-US" b="1" dirty="0"/>
              <a:t> = 1/(T√</a:t>
            </a:r>
            <a:r>
              <a:rPr lang="el-GR" b="1" dirty="0"/>
              <a:t>β</a:t>
            </a:r>
            <a:r>
              <a:rPr lang="en-US" b="1" dirty="0"/>
              <a:t>)</a:t>
            </a:r>
            <a:r>
              <a:rPr lang="en-US" dirty="0"/>
              <a:t> </a:t>
            </a:r>
          </a:p>
          <a:p>
            <a:r>
              <a:rPr lang="en-US" dirty="0" err="1"/>
              <a:t>Ângulo</a:t>
            </a:r>
            <a:r>
              <a:rPr lang="en-US" dirty="0"/>
              <a:t> </a:t>
            </a:r>
            <a:r>
              <a:rPr lang="en-US" dirty="0" err="1"/>
              <a:t>máximo</a:t>
            </a:r>
            <a:r>
              <a:rPr lang="en-US" dirty="0"/>
              <a:t> :</a:t>
            </a:r>
          </a:p>
          <a:p>
            <a:pPr lvl="1"/>
            <a:r>
              <a:rPr lang="el-GR" b="1" dirty="0"/>
              <a:t>Φ</a:t>
            </a:r>
            <a:r>
              <a:rPr lang="en-US" b="1" baseline="-25000" dirty="0"/>
              <a:t>max</a:t>
            </a:r>
            <a:r>
              <a:rPr lang="en-US" b="1" dirty="0"/>
              <a:t> = tg</a:t>
            </a:r>
            <a:r>
              <a:rPr lang="en-US" b="1" baseline="30000" dirty="0"/>
              <a:t>-1</a:t>
            </a:r>
            <a:r>
              <a:rPr lang="en-US" b="1" dirty="0"/>
              <a:t> (1-</a:t>
            </a:r>
            <a:r>
              <a:rPr lang="el-GR" b="1" dirty="0"/>
              <a:t>β</a:t>
            </a:r>
            <a:r>
              <a:rPr lang="en-US" b="1" dirty="0"/>
              <a:t>)/(2√</a:t>
            </a:r>
            <a:r>
              <a:rPr lang="el-GR" b="1" dirty="0"/>
              <a:t>β</a:t>
            </a:r>
            <a:r>
              <a:rPr lang="en-US" b="1" dirty="0"/>
              <a:t>) = sen</a:t>
            </a:r>
            <a:r>
              <a:rPr lang="en-US" b="1" baseline="30000" dirty="0"/>
              <a:t>-1</a:t>
            </a:r>
            <a:r>
              <a:rPr lang="en-US" b="1" dirty="0"/>
              <a:t>(1-</a:t>
            </a:r>
            <a:r>
              <a:rPr lang="el-GR" b="1" dirty="0"/>
              <a:t>β</a:t>
            </a:r>
            <a:r>
              <a:rPr lang="en-US" b="1" dirty="0"/>
              <a:t>)/(1+</a:t>
            </a:r>
            <a:r>
              <a:rPr lang="el-GR" b="1" dirty="0"/>
              <a:t>β</a:t>
            </a:r>
            <a:r>
              <a:rPr lang="en-US" b="1" dirty="0"/>
              <a:t>)</a:t>
            </a:r>
          </a:p>
          <a:p>
            <a:r>
              <a:rPr lang="en-US" dirty="0" err="1"/>
              <a:t>Módulo</a:t>
            </a:r>
            <a:r>
              <a:rPr lang="en-US" dirty="0"/>
              <a:t> no </a:t>
            </a:r>
            <a:r>
              <a:rPr lang="en-US" dirty="0" err="1"/>
              <a:t>ângulo</a:t>
            </a:r>
            <a:r>
              <a:rPr lang="en-US" dirty="0"/>
              <a:t> </a:t>
            </a:r>
            <a:r>
              <a:rPr lang="en-US" dirty="0" err="1"/>
              <a:t>máximo</a:t>
            </a:r>
            <a:r>
              <a:rPr lang="en-US" dirty="0"/>
              <a:t> :</a:t>
            </a:r>
          </a:p>
          <a:p>
            <a:pPr lvl="1"/>
            <a:r>
              <a:rPr lang="en-US" dirty="0"/>
              <a:t> wf:1/(T*</a:t>
            </a:r>
            <a:r>
              <a:rPr lang="en-US" dirty="0" err="1"/>
              <a:t>sqrt</a:t>
            </a:r>
            <a:r>
              <a:rPr lang="en-US" dirty="0"/>
              <a:t>(B)); abs(</a:t>
            </a:r>
            <a:r>
              <a:rPr lang="en-US" dirty="0" err="1"/>
              <a:t>Gc</a:t>
            </a:r>
            <a:r>
              <a:rPr lang="en-US" dirty="0"/>
              <a:t>(%</a:t>
            </a:r>
            <a:r>
              <a:rPr lang="en-US" dirty="0" err="1"/>
              <a:t>i</a:t>
            </a:r>
            <a:r>
              <a:rPr lang="en-US" dirty="0"/>
              <a:t>*</a:t>
            </a:r>
            <a:r>
              <a:rPr lang="en-US" dirty="0" err="1"/>
              <a:t>wf</a:t>
            </a:r>
            <a:r>
              <a:rPr lang="en-US" dirty="0"/>
              <a:t>)); </a:t>
            </a:r>
            <a:r>
              <a:rPr lang="en-US" dirty="0" err="1"/>
              <a:t>ratsimp</a:t>
            </a:r>
            <a:r>
              <a:rPr lang="en-US" dirty="0"/>
              <a:t>(%); </a:t>
            </a:r>
          </a:p>
          <a:p>
            <a:pPr lvl="1"/>
            <a:r>
              <a:rPr lang="en-US" b="1" dirty="0"/>
              <a:t>|</a:t>
            </a:r>
            <a:r>
              <a:rPr lang="en-US" b="1" dirty="0" err="1"/>
              <a:t>Gc</a:t>
            </a:r>
            <a:r>
              <a:rPr lang="en-US" b="1" dirty="0"/>
              <a:t>(j</a:t>
            </a:r>
            <a:r>
              <a:rPr lang="el-GR" b="1" dirty="0"/>
              <a:t>ω</a:t>
            </a:r>
            <a:r>
              <a:rPr lang="en-US" b="1" baseline="-25000" dirty="0"/>
              <a:t>max</a:t>
            </a:r>
            <a:r>
              <a:rPr lang="en-US" b="1" dirty="0"/>
              <a:t>)|=1/√</a:t>
            </a:r>
            <a:r>
              <a:rPr lang="el-GR" b="1" dirty="0"/>
              <a:t>β</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3">
                                            <p:txEl>
                                              <p:pRg st="6" end="6"/>
                                            </p:txEl>
                                          </p:spTgt>
                                        </p:tgtEl>
                                      </p:cBhvr>
                                    </p:animEffect>
                                  </p:childTnLst>
                                </p:cTn>
                              </p:par>
                              <p:par>
                                <p:cTn id="46" presetID="53" presetClass="entr" presetSubtype="0"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0" dur="500"/>
                                        <p:tgtEl>
                                          <p:spTgt spid="3">
                                            <p:txEl>
                                              <p:pRg st="7" end="7"/>
                                            </p:txEl>
                                          </p:spTgt>
                                        </p:tgtEl>
                                      </p:cBhvr>
                                    </p:animEffect>
                                  </p:childTnLst>
                                </p:cTn>
                              </p:par>
                              <p:par>
                                <p:cTn id="51" presetID="53" presetClass="entr" presetSubtype="0" fill="hold" grpId="0"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p:cTn id="5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Compensadores</a:t>
            </a:r>
            <a:r>
              <a:rPr lang="en-US" dirty="0"/>
              <a:t> </a:t>
            </a:r>
            <a:r>
              <a:rPr lang="en-US" dirty="0" err="1"/>
              <a:t>por</a:t>
            </a:r>
            <a:r>
              <a:rPr lang="en-US" dirty="0"/>
              <a:t> </a:t>
            </a:r>
            <a:r>
              <a:rPr lang="en-US" dirty="0" err="1"/>
              <a:t>avanço</a:t>
            </a:r>
            <a:br>
              <a:rPr lang="en-US" dirty="0"/>
            </a:br>
            <a:r>
              <a:rPr lang="en-US" dirty="0" err="1"/>
              <a:t>Resumo</a:t>
            </a:r>
            <a:r>
              <a:rPr lang="en-US" dirty="0"/>
              <a:t> de </a:t>
            </a:r>
            <a:r>
              <a:rPr lang="en-US" dirty="0" err="1"/>
              <a:t>Fórmulas</a:t>
            </a:r>
            <a:endParaRPr lang="pt-BR" dirty="0"/>
          </a:p>
        </p:txBody>
      </p:sp>
      <p:sp>
        <p:nvSpPr>
          <p:cNvPr id="3" name="Espaço Reservado para Conteúdo 2"/>
          <p:cNvSpPr>
            <a:spLocks noGrp="1"/>
          </p:cNvSpPr>
          <p:nvPr>
            <p:ph idx="1"/>
          </p:nvPr>
        </p:nvSpPr>
        <p:spPr>
          <a:xfrm>
            <a:off x="105073" y="1142984"/>
            <a:ext cx="9634273" cy="5381625"/>
          </a:xfrm>
        </p:spPr>
        <p:txBody>
          <a:bodyPr/>
          <a:lstStyle/>
          <a:p>
            <a:r>
              <a:rPr lang="en-US" dirty="0" err="1"/>
              <a:t>Função</a:t>
            </a:r>
            <a:r>
              <a:rPr lang="en-US" dirty="0"/>
              <a:t> de </a:t>
            </a:r>
            <a:r>
              <a:rPr lang="en-US" dirty="0" err="1"/>
              <a:t>transferência</a:t>
            </a:r>
            <a:r>
              <a:rPr lang="en-US" dirty="0"/>
              <a:t> </a:t>
            </a:r>
            <a:r>
              <a:rPr lang="en-US" dirty="0" err="1"/>
              <a:t>padrão</a:t>
            </a:r>
            <a:endParaRPr lang="en-US" dirty="0"/>
          </a:p>
          <a:p>
            <a:pPr lvl="1"/>
            <a:r>
              <a:rPr lang="en-US" b="1" dirty="0" err="1"/>
              <a:t>Gc</a:t>
            </a:r>
            <a:r>
              <a:rPr lang="en-US" b="1" dirty="0"/>
              <a:t>(s) = 1/</a:t>
            </a:r>
            <a:r>
              <a:rPr lang="el-GR" b="1" dirty="0"/>
              <a:t>β</a:t>
            </a:r>
            <a:r>
              <a:rPr lang="en-US" b="1" dirty="0"/>
              <a:t>*(s+1/</a:t>
            </a:r>
            <a:r>
              <a:rPr lang="el-GR" b="1" dirty="0"/>
              <a:t>β</a:t>
            </a:r>
            <a:r>
              <a:rPr lang="en-US" b="1" dirty="0"/>
              <a:t>)/(s+1/(</a:t>
            </a:r>
            <a:r>
              <a:rPr lang="el-GR" b="1" dirty="0"/>
              <a:t>β</a:t>
            </a:r>
            <a:r>
              <a:rPr lang="en-US" b="1" dirty="0"/>
              <a:t>*T))</a:t>
            </a:r>
          </a:p>
          <a:p>
            <a:r>
              <a:rPr lang="en-US" dirty="0" err="1"/>
              <a:t>Frequência</a:t>
            </a:r>
            <a:r>
              <a:rPr lang="en-US" dirty="0"/>
              <a:t> </a:t>
            </a:r>
            <a:r>
              <a:rPr lang="en-US" dirty="0" err="1"/>
              <a:t>para</a:t>
            </a:r>
            <a:r>
              <a:rPr lang="en-US" dirty="0"/>
              <a:t> o </a:t>
            </a:r>
            <a:r>
              <a:rPr lang="en-US" dirty="0" err="1"/>
              <a:t>ângulo</a:t>
            </a:r>
            <a:r>
              <a:rPr lang="en-US" dirty="0"/>
              <a:t> </a:t>
            </a:r>
            <a:r>
              <a:rPr lang="en-US" dirty="0" err="1"/>
              <a:t>máximo</a:t>
            </a:r>
            <a:endParaRPr lang="en-US" dirty="0"/>
          </a:p>
          <a:p>
            <a:pPr lvl="1"/>
            <a:r>
              <a:rPr lang="el-GR" b="1" dirty="0"/>
              <a:t>ω</a:t>
            </a:r>
            <a:r>
              <a:rPr lang="en-US" b="1" baseline="-25000" dirty="0"/>
              <a:t>max</a:t>
            </a:r>
            <a:r>
              <a:rPr lang="en-US" b="1" dirty="0"/>
              <a:t> = 1/(T√</a:t>
            </a:r>
            <a:r>
              <a:rPr lang="el-GR" b="1" dirty="0"/>
              <a:t>β</a:t>
            </a:r>
            <a:r>
              <a:rPr lang="en-US" b="1" dirty="0"/>
              <a:t>)</a:t>
            </a:r>
            <a:r>
              <a:rPr lang="en-US" dirty="0"/>
              <a:t> </a:t>
            </a:r>
          </a:p>
          <a:p>
            <a:r>
              <a:rPr lang="en-US" dirty="0" err="1"/>
              <a:t>Ângulo</a:t>
            </a:r>
            <a:r>
              <a:rPr lang="en-US" dirty="0"/>
              <a:t> </a:t>
            </a:r>
            <a:r>
              <a:rPr lang="en-US" dirty="0" err="1"/>
              <a:t>máximo</a:t>
            </a:r>
            <a:r>
              <a:rPr lang="en-US" dirty="0"/>
              <a:t> :</a:t>
            </a:r>
          </a:p>
          <a:p>
            <a:pPr lvl="1"/>
            <a:r>
              <a:rPr lang="el-GR" b="1" dirty="0"/>
              <a:t>Φ</a:t>
            </a:r>
            <a:r>
              <a:rPr lang="en-US" b="1" baseline="-25000" dirty="0"/>
              <a:t>max</a:t>
            </a:r>
            <a:r>
              <a:rPr lang="en-US" b="1" dirty="0"/>
              <a:t> = tg</a:t>
            </a:r>
            <a:r>
              <a:rPr lang="en-US" b="1" baseline="30000" dirty="0"/>
              <a:t>-1</a:t>
            </a:r>
            <a:r>
              <a:rPr lang="en-US" b="1" dirty="0"/>
              <a:t> (1-</a:t>
            </a:r>
            <a:r>
              <a:rPr lang="el-GR" b="1" dirty="0"/>
              <a:t>β</a:t>
            </a:r>
            <a:r>
              <a:rPr lang="en-US" b="1" dirty="0"/>
              <a:t>)/(2√</a:t>
            </a:r>
            <a:r>
              <a:rPr lang="el-GR" b="1" dirty="0"/>
              <a:t>β</a:t>
            </a:r>
            <a:r>
              <a:rPr lang="en-US" b="1" dirty="0"/>
              <a:t>) = sen</a:t>
            </a:r>
            <a:r>
              <a:rPr lang="en-US" b="1" baseline="30000" dirty="0"/>
              <a:t>-1</a:t>
            </a:r>
            <a:r>
              <a:rPr lang="en-US" b="1" dirty="0"/>
              <a:t>(1-</a:t>
            </a:r>
            <a:r>
              <a:rPr lang="el-GR" b="1" dirty="0"/>
              <a:t>β</a:t>
            </a:r>
            <a:r>
              <a:rPr lang="en-US" b="1" dirty="0"/>
              <a:t>)/(1+</a:t>
            </a:r>
            <a:r>
              <a:rPr lang="el-GR" b="1" dirty="0"/>
              <a:t>β</a:t>
            </a:r>
            <a:r>
              <a:rPr lang="en-US" b="1" dirty="0"/>
              <a:t>)</a:t>
            </a:r>
          </a:p>
          <a:p>
            <a:r>
              <a:rPr lang="en-US" dirty="0" err="1"/>
              <a:t>Módulo</a:t>
            </a:r>
            <a:r>
              <a:rPr lang="en-US" dirty="0"/>
              <a:t> no </a:t>
            </a:r>
            <a:r>
              <a:rPr lang="en-US" dirty="0" err="1"/>
              <a:t>ângulo</a:t>
            </a:r>
            <a:r>
              <a:rPr lang="en-US" dirty="0"/>
              <a:t> </a:t>
            </a:r>
            <a:r>
              <a:rPr lang="en-US" dirty="0" err="1"/>
              <a:t>máximo</a:t>
            </a:r>
            <a:r>
              <a:rPr lang="en-US" dirty="0"/>
              <a:t> :</a:t>
            </a:r>
          </a:p>
          <a:p>
            <a:pPr lvl="1"/>
            <a:r>
              <a:rPr lang="en-US" b="1" dirty="0"/>
              <a:t>|</a:t>
            </a:r>
            <a:r>
              <a:rPr lang="en-US" b="1" dirty="0" err="1"/>
              <a:t>Gc</a:t>
            </a:r>
            <a:r>
              <a:rPr lang="en-US" b="1" dirty="0"/>
              <a:t>(j</a:t>
            </a:r>
            <a:r>
              <a:rPr lang="el-GR" b="1" dirty="0"/>
              <a:t>ω</a:t>
            </a:r>
            <a:r>
              <a:rPr lang="en-US" b="1" baseline="-25000" dirty="0"/>
              <a:t>max</a:t>
            </a:r>
            <a:r>
              <a:rPr lang="en-US" b="1" dirty="0"/>
              <a:t>)|=1/√</a:t>
            </a:r>
            <a:r>
              <a:rPr lang="el-GR" b="1" dirty="0"/>
              <a:t>β</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5" dur="500"/>
                                        <p:tgtEl>
                                          <p:spTgt spid="3">
                                            <p:txEl>
                                              <p:pRg st="6" end="6"/>
                                            </p:txEl>
                                          </p:spTgt>
                                        </p:tgtEl>
                                      </p:cBhvr>
                                    </p:animEffect>
                                  </p:childTnLst>
                                </p:cTn>
                              </p:par>
                              <p:par>
                                <p:cTn id="46" presetID="53" presetClass="entr" presetSubtype="0"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Título 1"/>
          <p:cNvSpPr>
            <a:spLocks noGrp="1"/>
          </p:cNvSpPr>
          <p:nvPr>
            <p:ph type="title"/>
          </p:nvPr>
        </p:nvSpPr>
        <p:spPr/>
        <p:txBody>
          <a:bodyPr/>
          <a:lstStyle/>
          <a:p>
            <a:pPr algn="ctr"/>
            <a:r>
              <a:rPr lang="en-US" dirty="0" err="1"/>
              <a:t>Compensação</a:t>
            </a:r>
            <a:r>
              <a:rPr lang="en-US" dirty="0"/>
              <a:t> </a:t>
            </a:r>
            <a:r>
              <a:rPr lang="en-US" dirty="0" err="1"/>
              <a:t>por</a:t>
            </a:r>
            <a:r>
              <a:rPr lang="en-US" dirty="0"/>
              <a:t> </a:t>
            </a:r>
            <a:r>
              <a:rPr lang="en-US" dirty="0" err="1"/>
              <a:t>Avanço</a:t>
            </a:r>
            <a:r>
              <a:rPr lang="en-US" dirty="0"/>
              <a:t> de </a:t>
            </a:r>
            <a:r>
              <a:rPr lang="en-US" dirty="0" err="1"/>
              <a:t>Fase</a:t>
            </a:r>
            <a:r>
              <a:rPr lang="en-US" dirty="0"/>
              <a:t>, </a:t>
            </a:r>
            <a:r>
              <a:rPr lang="en-US" dirty="0" err="1"/>
              <a:t>fórmulas</a:t>
            </a:r>
            <a:r>
              <a:rPr lang="en-US" dirty="0"/>
              <a:t> </a:t>
            </a:r>
            <a:r>
              <a:rPr lang="en-US" dirty="0" err="1"/>
              <a:t>úteis</a:t>
            </a:r>
            <a:r>
              <a:rPr lang="en-US" dirty="0"/>
              <a:t> – </a:t>
            </a:r>
            <a:r>
              <a:rPr lang="en-US" dirty="0" err="1"/>
              <a:t>resumo</a:t>
            </a:r>
            <a:r>
              <a:rPr lang="en-US" dirty="0"/>
              <a:t> </a:t>
            </a:r>
            <a:r>
              <a:rPr lang="en-US" dirty="0" err="1"/>
              <a:t>matemático</a:t>
            </a:r>
            <a:endParaRPr lang="pt-BR" dirty="0"/>
          </a:p>
        </p:txBody>
      </p:sp>
      <p:sp>
        <p:nvSpPr>
          <p:cNvPr id="3" name="Espaço Reservado para Conteúdo 2"/>
          <p:cNvSpPr>
            <a:spLocks noGrp="1"/>
          </p:cNvSpPr>
          <p:nvPr>
            <p:ph idx="1"/>
          </p:nvPr>
        </p:nvSpPr>
        <p:spPr>
          <a:xfrm>
            <a:off x="271463" y="928670"/>
            <a:ext cx="9410700" cy="5381625"/>
          </a:xfrm>
        </p:spPr>
        <p:txBody>
          <a:bodyPr/>
          <a:lstStyle/>
          <a:p>
            <a:r>
              <a:rPr lang="en-US" dirty="0"/>
              <a:t>De </a:t>
            </a:r>
            <a:r>
              <a:rPr lang="en-US" dirty="0" err="1"/>
              <a:t>acordo</a:t>
            </a:r>
            <a:r>
              <a:rPr lang="en-US" dirty="0"/>
              <a:t> com </a:t>
            </a:r>
            <a:r>
              <a:rPr lang="en-US" dirty="0" err="1"/>
              <a:t>sua</a:t>
            </a:r>
            <a:r>
              <a:rPr lang="en-US" dirty="0"/>
              <a:t> </a:t>
            </a:r>
            <a:r>
              <a:rPr lang="en-US" dirty="0" err="1"/>
              <a:t>função</a:t>
            </a:r>
            <a:r>
              <a:rPr lang="en-US" dirty="0"/>
              <a:t> de </a:t>
            </a:r>
            <a:r>
              <a:rPr lang="en-US" dirty="0" err="1"/>
              <a:t>transfência</a:t>
            </a:r>
            <a:r>
              <a:rPr lang="en-US" dirty="0"/>
              <a:t>, o </a:t>
            </a:r>
            <a:r>
              <a:rPr lang="en-US" dirty="0" err="1"/>
              <a:t>ângulo</a:t>
            </a:r>
            <a:r>
              <a:rPr lang="en-US" dirty="0"/>
              <a:t> do </a:t>
            </a:r>
            <a:r>
              <a:rPr lang="en-US" dirty="0" err="1"/>
              <a:t>compensador</a:t>
            </a:r>
            <a:r>
              <a:rPr lang="en-US" dirty="0"/>
              <a:t> </a:t>
            </a:r>
            <a:r>
              <a:rPr lang="en-US" dirty="0" err="1"/>
              <a:t>por</a:t>
            </a:r>
            <a:r>
              <a:rPr lang="en-US" dirty="0"/>
              <a:t> </a:t>
            </a:r>
            <a:r>
              <a:rPr lang="en-US" dirty="0" err="1"/>
              <a:t>avanço</a:t>
            </a:r>
            <a:r>
              <a:rPr lang="en-US" dirty="0"/>
              <a:t> de </a:t>
            </a:r>
            <a:r>
              <a:rPr lang="en-US" dirty="0" err="1"/>
              <a:t>fase</a:t>
            </a:r>
            <a:r>
              <a:rPr lang="en-US" dirty="0"/>
              <a:t> </a:t>
            </a:r>
            <a:r>
              <a:rPr lang="en-US" dirty="0" err="1"/>
              <a:t>será</a:t>
            </a:r>
            <a:r>
              <a:rPr lang="en-US" dirty="0"/>
              <a:t>: </a:t>
            </a:r>
            <a:r>
              <a:rPr lang="el-GR" dirty="0"/>
              <a:t>Φ</a:t>
            </a:r>
            <a:r>
              <a:rPr lang="en-US" baseline="-25000" dirty="0"/>
              <a:t>c</a:t>
            </a:r>
            <a:r>
              <a:rPr lang="en-US" dirty="0"/>
              <a:t> = tg</a:t>
            </a:r>
            <a:r>
              <a:rPr lang="en-US" baseline="30000" dirty="0"/>
              <a:t>-1</a:t>
            </a:r>
            <a:r>
              <a:rPr lang="en-US" dirty="0"/>
              <a:t>(</a:t>
            </a:r>
            <a:r>
              <a:rPr lang="el-GR" dirty="0"/>
              <a:t>ω</a:t>
            </a:r>
            <a:r>
              <a:rPr lang="en-US" dirty="0"/>
              <a:t>T)-tg</a:t>
            </a:r>
            <a:r>
              <a:rPr lang="en-US" baseline="30000" dirty="0"/>
              <a:t>-1</a:t>
            </a:r>
            <a:r>
              <a:rPr lang="en-US" dirty="0"/>
              <a:t>(</a:t>
            </a:r>
            <a:r>
              <a:rPr lang="el-GR" dirty="0"/>
              <a:t>ωβ</a:t>
            </a:r>
            <a:r>
              <a:rPr lang="en-US" dirty="0"/>
              <a:t>T)</a:t>
            </a:r>
          </a:p>
          <a:p>
            <a:pPr>
              <a:buFontTx/>
              <a:buNone/>
            </a:pPr>
            <a:r>
              <a:rPr lang="en-US" dirty="0"/>
              <a:t>	d(</a:t>
            </a:r>
            <a:r>
              <a:rPr lang="el-GR" dirty="0"/>
              <a:t>Φ</a:t>
            </a:r>
            <a:r>
              <a:rPr lang="en-US" baseline="-25000" dirty="0"/>
              <a:t>c</a:t>
            </a:r>
            <a:r>
              <a:rPr lang="en-US" dirty="0"/>
              <a:t>)/d</a:t>
            </a:r>
            <a:r>
              <a:rPr lang="el-GR" dirty="0"/>
              <a:t>ω</a:t>
            </a:r>
            <a:r>
              <a:rPr lang="en-US" dirty="0"/>
              <a:t> = T/[1+(</a:t>
            </a:r>
            <a:r>
              <a:rPr lang="el-GR" dirty="0"/>
              <a:t>ω</a:t>
            </a:r>
            <a:r>
              <a:rPr lang="en-US" dirty="0"/>
              <a:t>T)</a:t>
            </a:r>
            <a:r>
              <a:rPr lang="en-US" baseline="30000" dirty="0"/>
              <a:t>2</a:t>
            </a:r>
            <a:r>
              <a:rPr lang="en-US" dirty="0"/>
              <a:t>]+</a:t>
            </a:r>
            <a:r>
              <a:rPr lang="el-GR" dirty="0"/>
              <a:t>β</a:t>
            </a:r>
            <a:r>
              <a:rPr lang="en-US" dirty="0"/>
              <a:t>T/[1+(</a:t>
            </a:r>
            <a:r>
              <a:rPr lang="el-GR" dirty="0"/>
              <a:t>ωβ</a:t>
            </a:r>
            <a:r>
              <a:rPr lang="en-US" dirty="0"/>
              <a:t>T)</a:t>
            </a:r>
            <a:r>
              <a:rPr lang="en-US" baseline="30000" dirty="0"/>
              <a:t>2</a:t>
            </a:r>
            <a:r>
              <a:rPr lang="en-US" dirty="0"/>
              <a:t>]</a:t>
            </a:r>
          </a:p>
          <a:p>
            <a:pPr>
              <a:buFontTx/>
              <a:buNone/>
            </a:pPr>
            <a:r>
              <a:rPr lang="en-US" dirty="0"/>
              <a:t>	0 = d(</a:t>
            </a:r>
            <a:r>
              <a:rPr lang="el-GR" dirty="0"/>
              <a:t>Φ</a:t>
            </a:r>
            <a:r>
              <a:rPr lang="en-US" baseline="-25000" dirty="0"/>
              <a:t>c</a:t>
            </a:r>
            <a:r>
              <a:rPr lang="en-US" dirty="0"/>
              <a:t>)/d</a:t>
            </a:r>
            <a:r>
              <a:rPr lang="el-GR" dirty="0"/>
              <a:t>ω</a:t>
            </a:r>
            <a:r>
              <a:rPr lang="en-US" dirty="0"/>
              <a:t> -&gt; </a:t>
            </a:r>
            <a:r>
              <a:rPr lang="el-GR" b="1" dirty="0"/>
              <a:t>ω</a:t>
            </a:r>
            <a:r>
              <a:rPr lang="en-US" b="1" baseline="-25000" dirty="0"/>
              <a:t>max</a:t>
            </a:r>
            <a:r>
              <a:rPr lang="en-US" b="1" dirty="0"/>
              <a:t> = 1/(T√</a:t>
            </a:r>
            <a:r>
              <a:rPr lang="el-GR" b="1" dirty="0"/>
              <a:t>β</a:t>
            </a:r>
            <a:r>
              <a:rPr lang="en-US" b="1" dirty="0"/>
              <a:t>)</a:t>
            </a:r>
            <a:r>
              <a:rPr lang="en-US" dirty="0"/>
              <a:t> # s=j</a:t>
            </a:r>
            <a:r>
              <a:rPr lang="el-GR" dirty="0"/>
              <a:t>ω</a:t>
            </a:r>
            <a:r>
              <a:rPr lang="en-US" baseline="-25000" dirty="0"/>
              <a:t>max</a:t>
            </a:r>
            <a:r>
              <a:rPr lang="en-US" dirty="0"/>
              <a:t> </a:t>
            </a:r>
          </a:p>
          <a:p>
            <a:pPr>
              <a:buFontTx/>
              <a:buNone/>
            </a:pPr>
            <a:r>
              <a:rPr lang="en-US" dirty="0"/>
              <a:t>	</a:t>
            </a:r>
            <a:r>
              <a:rPr lang="en-US" dirty="0" err="1"/>
              <a:t>Gc</a:t>
            </a:r>
            <a:r>
              <a:rPr lang="en-US" dirty="0"/>
              <a:t>(j</a:t>
            </a:r>
            <a:r>
              <a:rPr lang="el-GR" dirty="0"/>
              <a:t>ω</a:t>
            </a:r>
            <a:r>
              <a:rPr lang="en-US" baseline="-25000" dirty="0"/>
              <a:t>max</a:t>
            </a:r>
            <a:r>
              <a:rPr lang="en-US" dirty="0"/>
              <a:t>)=1/</a:t>
            </a:r>
            <a:r>
              <a:rPr lang="el-GR" dirty="0"/>
              <a:t>β</a:t>
            </a:r>
            <a:r>
              <a:rPr lang="en-US" dirty="0"/>
              <a:t>.[j</a:t>
            </a:r>
            <a:r>
              <a:rPr lang="el-GR" dirty="0"/>
              <a:t>ω</a:t>
            </a:r>
            <a:r>
              <a:rPr lang="en-US" baseline="-25000" dirty="0"/>
              <a:t>max</a:t>
            </a:r>
            <a:r>
              <a:rPr lang="en-US" dirty="0"/>
              <a:t>+1/T]/[j</a:t>
            </a:r>
            <a:r>
              <a:rPr lang="el-GR" dirty="0"/>
              <a:t>ω</a:t>
            </a:r>
            <a:r>
              <a:rPr lang="en-US" baseline="-25000" dirty="0"/>
              <a:t>max</a:t>
            </a:r>
            <a:r>
              <a:rPr lang="en-US" dirty="0"/>
              <a:t>+1/T]</a:t>
            </a:r>
          </a:p>
          <a:p>
            <a:pPr>
              <a:buFontTx/>
              <a:buNone/>
            </a:pPr>
            <a:r>
              <a:rPr lang="en-US" dirty="0"/>
              <a:t>	</a:t>
            </a:r>
            <a:r>
              <a:rPr lang="en-US" dirty="0" err="1"/>
              <a:t>Fazendo</a:t>
            </a:r>
            <a:r>
              <a:rPr lang="en-US" dirty="0"/>
              <a:t> </a:t>
            </a:r>
            <a:r>
              <a:rPr lang="en-US" dirty="0" err="1"/>
              <a:t>cálculo</a:t>
            </a:r>
            <a:r>
              <a:rPr lang="en-US" dirty="0"/>
              <a:t> </a:t>
            </a:r>
            <a:r>
              <a:rPr lang="en-US" dirty="0" err="1"/>
              <a:t>para</a:t>
            </a:r>
            <a:r>
              <a:rPr lang="en-US" dirty="0"/>
              <a:t> a </a:t>
            </a:r>
            <a:r>
              <a:rPr lang="en-US" dirty="0" err="1"/>
              <a:t>defasagem</a:t>
            </a:r>
            <a:r>
              <a:rPr lang="en-US" dirty="0"/>
              <a:t> :</a:t>
            </a:r>
          </a:p>
          <a:p>
            <a:pPr>
              <a:buFontTx/>
              <a:buNone/>
            </a:pPr>
            <a:r>
              <a:rPr lang="en-US" b="1" dirty="0"/>
              <a:t>	</a:t>
            </a:r>
            <a:r>
              <a:rPr lang="el-GR" b="1" dirty="0"/>
              <a:t>Φ</a:t>
            </a:r>
            <a:r>
              <a:rPr lang="en-US" b="1" baseline="-25000" dirty="0"/>
              <a:t>max</a:t>
            </a:r>
            <a:r>
              <a:rPr lang="en-US" b="1" dirty="0"/>
              <a:t> = tg</a:t>
            </a:r>
            <a:r>
              <a:rPr lang="en-US" b="1" baseline="30000" dirty="0"/>
              <a:t>-1</a:t>
            </a:r>
            <a:r>
              <a:rPr lang="en-US" b="1" dirty="0"/>
              <a:t> (1-</a:t>
            </a:r>
            <a:r>
              <a:rPr lang="el-GR" b="1" dirty="0"/>
              <a:t>β</a:t>
            </a:r>
            <a:r>
              <a:rPr lang="en-US" b="1" dirty="0"/>
              <a:t>)/(2√</a:t>
            </a:r>
            <a:r>
              <a:rPr lang="el-GR" b="1" dirty="0"/>
              <a:t>β</a:t>
            </a:r>
            <a:r>
              <a:rPr lang="en-US" b="1" dirty="0"/>
              <a:t>) = sen</a:t>
            </a:r>
            <a:r>
              <a:rPr lang="en-US" b="1" baseline="30000" dirty="0"/>
              <a:t>-1</a:t>
            </a:r>
            <a:r>
              <a:rPr lang="en-US" b="1" dirty="0"/>
              <a:t>(1-</a:t>
            </a:r>
            <a:r>
              <a:rPr lang="el-GR" b="1" dirty="0"/>
              <a:t>β</a:t>
            </a:r>
            <a:r>
              <a:rPr lang="en-US" b="1" dirty="0"/>
              <a:t>)/(1+</a:t>
            </a:r>
            <a:r>
              <a:rPr lang="el-GR" b="1" dirty="0"/>
              <a:t>β</a:t>
            </a:r>
            <a:r>
              <a:rPr lang="en-US" b="1" dirty="0"/>
              <a:t>)</a:t>
            </a:r>
          </a:p>
          <a:p>
            <a:pPr>
              <a:buFontTx/>
              <a:buNone/>
            </a:pPr>
            <a:r>
              <a:rPr lang="en-US" dirty="0"/>
              <a:t>	</a:t>
            </a:r>
            <a:r>
              <a:rPr lang="en-US" dirty="0" err="1"/>
              <a:t>Fazendo</a:t>
            </a:r>
            <a:r>
              <a:rPr lang="en-US" dirty="0"/>
              <a:t> </a:t>
            </a:r>
            <a:r>
              <a:rPr lang="en-US" dirty="0" err="1"/>
              <a:t>cáculo</a:t>
            </a:r>
            <a:r>
              <a:rPr lang="en-US" dirty="0"/>
              <a:t> similar </a:t>
            </a:r>
            <a:r>
              <a:rPr lang="en-US" dirty="0" err="1"/>
              <a:t>para</a:t>
            </a:r>
            <a:r>
              <a:rPr lang="en-US" dirty="0"/>
              <a:t> o </a:t>
            </a:r>
            <a:r>
              <a:rPr lang="en-US" dirty="0" err="1"/>
              <a:t>módulo</a:t>
            </a:r>
            <a:r>
              <a:rPr lang="en-US" dirty="0"/>
              <a:t> :</a:t>
            </a:r>
          </a:p>
          <a:p>
            <a:pPr>
              <a:buFontTx/>
              <a:buNone/>
            </a:pPr>
            <a:r>
              <a:rPr lang="en-US" b="1" dirty="0"/>
              <a:t>	|</a:t>
            </a:r>
            <a:r>
              <a:rPr lang="en-US" b="1" dirty="0" err="1"/>
              <a:t>Gc</a:t>
            </a:r>
            <a:r>
              <a:rPr lang="en-US" b="1" dirty="0"/>
              <a:t>(j</a:t>
            </a:r>
            <a:r>
              <a:rPr lang="el-GR" b="1" dirty="0"/>
              <a:t>ω</a:t>
            </a:r>
            <a:r>
              <a:rPr lang="en-US" b="1" baseline="-25000" dirty="0"/>
              <a:t>max</a:t>
            </a:r>
            <a:r>
              <a:rPr lang="en-US" b="1" dirty="0"/>
              <a:t>)|=1/√</a:t>
            </a:r>
            <a:r>
              <a:rPr lang="el-GR" b="1" dirty="0"/>
              <a:t>β</a:t>
            </a:r>
            <a:endParaRPr lang="pt-B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r>
              <a:rPr lang="pt-BR" sz="2800"/>
              <a:t>Nise, exemplo 11.3, pag.501, Compensação por Avanço de Fase</a:t>
            </a:r>
          </a:p>
        </p:txBody>
      </p:sp>
      <p:sp>
        <p:nvSpPr>
          <p:cNvPr id="916483" name="Rectangle 3"/>
          <p:cNvSpPr>
            <a:spLocks noGrp="1" noChangeArrowheads="1"/>
          </p:cNvSpPr>
          <p:nvPr>
            <p:ph idx="1"/>
          </p:nvPr>
        </p:nvSpPr>
        <p:spPr>
          <a:xfrm>
            <a:off x="95216" y="976333"/>
            <a:ext cx="9644130" cy="5381625"/>
          </a:xfrm>
        </p:spPr>
        <p:txBody>
          <a:bodyPr/>
          <a:lstStyle/>
          <a:p>
            <a:r>
              <a:rPr lang="pt-BR" dirty="0"/>
              <a:t>Dado o sistema não compensado G(s)=100K/[s(s+36)(s+100)] determine um compensador por avanço de fase para UP=20%, </a:t>
            </a:r>
            <a:r>
              <a:rPr lang="pt-BR" dirty="0" err="1"/>
              <a:t>K</a:t>
            </a:r>
            <a:r>
              <a:rPr lang="pt-BR" baseline="-25000" dirty="0" err="1"/>
              <a:t>v</a:t>
            </a:r>
            <a:r>
              <a:rPr lang="pt-BR" dirty="0"/>
              <a:t> = 40 e </a:t>
            </a:r>
            <a:r>
              <a:rPr lang="pt-BR" dirty="0" err="1"/>
              <a:t>T</a:t>
            </a:r>
            <a:r>
              <a:rPr lang="pt-BR" baseline="-25000" dirty="0" err="1"/>
              <a:t>p</a:t>
            </a:r>
            <a:r>
              <a:rPr lang="pt-BR" dirty="0"/>
              <a:t> = 0,1s</a:t>
            </a:r>
          </a:p>
          <a:p>
            <a:r>
              <a:rPr lang="pt-BR" dirty="0"/>
              <a:t>Para </a:t>
            </a:r>
            <a:r>
              <a:rPr lang="pt-BR" dirty="0" err="1"/>
              <a:t>Tp</a:t>
            </a:r>
            <a:r>
              <a:rPr lang="pt-BR" dirty="0"/>
              <a:t> = 0,1s e </a:t>
            </a:r>
            <a:r>
              <a:rPr lang="el-GR" dirty="0"/>
              <a:t>ζ</a:t>
            </a:r>
            <a:r>
              <a:rPr lang="pt-BR" dirty="0"/>
              <a:t> = 0,456 deveremos ter uma largura de banda  </a:t>
            </a:r>
            <a:r>
              <a:rPr lang="pt-BR" dirty="0" err="1"/>
              <a:t>Wbw</a:t>
            </a:r>
            <a:r>
              <a:rPr lang="pt-BR" dirty="0"/>
              <a:t> = 46,6 </a:t>
            </a:r>
            <a:r>
              <a:rPr lang="pt-BR" dirty="0" err="1"/>
              <a:t>rad</a:t>
            </a:r>
            <a:r>
              <a:rPr lang="pt-BR" dirty="0"/>
              <a:t>/s</a:t>
            </a:r>
          </a:p>
          <a:p>
            <a:r>
              <a:rPr lang="en-US" dirty="0"/>
              <a:t>Para UP = 20%, </a:t>
            </a:r>
            <a:r>
              <a:rPr lang="en-US" dirty="0" err="1"/>
              <a:t>deveremos</a:t>
            </a:r>
            <a:r>
              <a:rPr lang="en-US" dirty="0"/>
              <a:t> </a:t>
            </a:r>
            <a:r>
              <a:rPr lang="en-US" dirty="0" err="1"/>
              <a:t>ter</a:t>
            </a:r>
            <a:r>
              <a:rPr lang="en-US" dirty="0"/>
              <a:t> </a:t>
            </a:r>
            <a:r>
              <a:rPr lang="en-US" dirty="0" err="1"/>
              <a:t>uma</a:t>
            </a:r>
            <a:r>
              <a:rPr lang="en-US" dirty="0"/>
              <a:t> </a:t>
            </a:r>
            <a:r>
              <a:rPr lang="en-US" dirty="0" err="1"/>
              <a:t>margem</a:t>
            </a:r>
            <a:r>
              <a:rPr lang="en-US" dirty="0"/>
              <a:t> de </a:t>
            </a:r>
            <a:r>
              <a:rPr lang="en-US" dirty="0" err="1"/>
              <a:t>fase</a:t>
            </a:r>
            <a:r>
              <a:rPr lang="en-US" dirty="0"/>
              <a:t> </a:t>
            </a:r>
            <a:r>
              <a:rPr lang="el-GR" dirty="0"/>
              <a:t>Φ</a:t>
            </a:r>
            <a:r>
              <a:rPr lang="pt-BR" baseline="-25000" dirty="0"/>
              <a:t>m </a:t>
            </a:r>
            <a:r>
              <a:rPr lang="pt-BR" dirty="0"/>
              <a:t>= 48,1º </a:t>
            </a:r>
          </a:p>
          <a:p>
            <a:r>
              <a:rPr lang="pt-BR" dirty="0"/>
              <a:t>Para </a:t>
            </a:r>
            <a:r>
              <a:rPr lang="pt-BR" dirty="0" err="1"/>
              <a:t>K</a:t>
            </a:r>
            <a:r>
              <a:rPr lang="pt-BR" baseline="-25000" dirty="0" err="1"/>
              <a:t>v</a:t>
            </a:r>
            <a:r>
              <a:rPr lang="pt-BR" dirty="0"/>
              <a:t> = 40 -&gt; deveremos ter K = 1440 para que </a:t>
            </a:r>
            <a:r>
              <a:rPr lang="pt-BR" dirty="0" err="1"/>
              <a:t>lim</a:t>
            </a:r>
            <a:r>
              <a:rPr lang="pt-BR" baseline="-25000" dirty="0" err="1"/>
              <a:t>s</a:t>
            </a:r>
            <a:r>
              <a:rPr lang="pt-BR" baseline="-25000" dirty="0"/>
              <a:t>-&gt;0</a:t>
            </a:r>
            <a:r>
              <a:rPr lang="pt-BR" dirty="0"/>
              <a:t>s.G(s) = 40 -&gt; 40=100K/[(36)(100)]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16483">
                                            <p:txEl>
                                              <p:pRg st="0" end="0"/>
                                            </p:txEl>
                                          </p:spTgt>
                                        </p:tgtEl>
                                        <p:attrNameLst>
                                          <p:attrName>style.visibility</p:attrName>
                                        </p:attrNameLst>
                                      </p:cBhvr>
                                      <p:to>
                                        <p:strVal val="visible"/>
                                      </p:to>
                                    </p:set>
                                    <p:animEffect transition="in" filter="box(in)">
                                      <p:cBhvr>
                                        <p:cTn id="7" dur="500"/>
                                        <p:tgtEl>
                                          <p:spTgt spid="916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16483">
                                            <p:txEl>
                                              <p:pRg st="1" end="1"/>
                                            </p:txEl>
                                          </p:spTgt>
                                        </p:tgtEl>
                                        <p:attrNameLst>
                                          <p:attrName>style.visibility</p:attrName>
                                        </p:attrNameLst>
                                      </p:cBhvr>
                                      <p:to>
                                        <p:strVal val="visible"/>
                                      </p:to>
                                    </p:set>
                                    <p:animEffect transition="in" filter="box(in)">
                                      <p:cBhvr>
                                        <p:cTn id="12" dur="500"/>
                                        <p:tgtEl>
                                          <p:spTgt spid="9164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16483">
                                            <p:txEl>
                                              <p:pRg st="2" end="2"/>
                                            </p:txEl>
                                          </p:spTgt>
                                        </p:tgtEl>
                                        <p:attrNameLst>
                                          <p:attrName>style.visibility</p:attrName>
                                        </p:attrNameLst>
                                      </p:cBhvr>
                                      <p:to>
                                        <p:strVal val="visible"/>
                                      </p:to>
                                    </p:set>
                                    <p:animEffect transition="in" filter="box(in)">
                                      <p:cBhvr>
                                        <p:cTn id="17" dur="500"/>
                                        <p:tgtEl>
                                          <p:spTgt spid="9164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16483">
                                            <p:txEl>
                                              <p:pRg st="3" end="3"/>
                                            </p:txEl>
                                          </p:spTgt>
                                        </p:tgtEl>
                                        <p:attrNameLst>
                                          <p:attrName>style.visibility</p:attrName>
                                        </p:attrNameLst>
                                      </p:cBhvr>
                                      <p:to>
                                        <p:strVal val="visible"/>
                                      </p:to>
                                    </p:set>
                                    <p:animEffect transition="in" filter="box(in)">
                                      <p:cBhvr>
                                        <p:cTn id="22" dur="500"/>
                                        <p:tgtEl>
                                          <p:spTgt spid="9164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48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2"/>
          <p:cNvSpPr>
            <a:spLocks noGrp="1" noChangeArrowheads="1"/>
          </p:cNvSpPr>
          <p:nvPr>
            <p:ph type="title"/>
          </p:nvPr>
        </p:nvSpPr>
        <p:spPr/>
        <p:txBody>
          <a:bodyPr/>
          <a:lstStyle/>
          <a:p>
            <a:r>
              <a:rPr lang="pt-BR"/>
              <a:t>Transformada de Laplace</a:t>
            </a:r>
          </a:p>
        </p:txBody>
      </p:sp>
      <p:sp>
        <p:nvSpPr>
          <p:cNvPr id="78852" name="Rectangle 4"/>
          <p:cNvSpPr>
            <a:spLocks noGrp="1" noChangeArrowheads="1"/>
          </p:cNvSpPr>
          <p:nvPr>
            <p:ph idx="1"/>
          </p:nvPr>
        </p:nvSpPr>
        <p:spPr>
          <a:xfrm>
            <a:off x="222250" y="1000125"/>
            <a:ext cx="9410700" cy="5381625"/>
          </a:xfrm>
        </p:spPr>
        <p:txBody>
          <a:bodyPr/>
          <a:lstStyle/>
          <a:p>
            <a:r>
              <a:rPr lang="pt-BR" i="1"/>
              <a:t>Frequency-scaling</a:t>
            </a:r>
          </a:p>
          <a:p>
            <a:endParaRPr lang="pt-BR" i="1"/>
          </a:p>
          <a:p>
            <a:endParaRPr lang="pt-BR" i="1"/>
          </a:p>
          <a:p>
            <a:endParaRPr lang="pt-BR" i="1"/>
          </a:p>
          <a:p>
            <a:endParaRPr lang="pt-BR" i="1"/>
          </a:p>
          <a:p>
            <a:r>
              <a:rPr lang="pt-BR"/>
              <a:t>Deslocamento no Tempo</a:t>
            </a:r>
          </a:p>
        </p:txBody>
      </p:sp>
      <p:graphicFrame>
        <p:nvGraphicFramePr>
          <p:cNvPr id="159746" name="Object 2"/>
          <p:cNvGraphicFramePr>
            <a:graphicFrameLocks noChangeAspect="1"/>
          </p:cNvGraphicFramePr>
          <p:nvPr/>
        </p:nvGraphicFramePr>
        <p:xfrm>
          <a:off x="150813" y="1639888"/>
          <a:ext cx="9339262" cy="1370012"/>
        </p:xfrm>
        <a:graphic>
          <a:graphicData uri="http://schemas.openxmlformats.org/presentationml/2006/ole">
            <mc:AlternateContent xmlns:mc="http://schemas.openxmlformats.org/markup-compatibility/2006">
              <mc:Choice xmlns:v="urn:schemas-microsoft-com:vml" Requires="v">
                <p:oleObj name="Equation" r:id="rId2" imgW="4317840" imgH="634680" progId="Equation.3">
                  <p:embed/>
                </p:oleObj>
              </mc:Choice>
              <mc:Fallback>
                <p:oleObj name="Equation" r:id="rId2" imgW="4317840" imgH="6346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3" y="1639888"/>
                        <a:ext cx="9339262" cy="1370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61" name="Rectangle 13"/>
          <p:cNvSpPr>
            <a:spLocks noChangeArrowheads="1"/>
          </p:cNvSpPr>
          <p:nvPr/>
        </p:nvSpPr>
        <p:spPr bwMode="auto">
          <a:xfrm>
            <a:off x="128588" y="1628775"/>
            <a:ext cx="2592387" cy="936625"/>
          </a:xfrm>
          <a:prstGeom prst="rect">
            <a:avLst/>
          </a:prstGeom>
          <a:solidFill>
            <a:schemeClr val="bg1"/>
          </a:solidFill>
          <a:ln w="9525">
            <a:noFill/>
            <a:miter lim="800000"/>
            <a:headEnd/>
            <a:tailEnd/>
          </a:ln>
        </p:spPr>
        <p:txBody>
          <a:bodyPr wrap="none" anchor="ctr"/>
          <a:lstStyle/>
          <a:p>
            <a:endParaRPr lang="pt-BR"/>
          </a:p>
        </p:txBody>
      </p:sp>
      <p:sp>
        <p:nvSpPr>
          <p:cNvPr id="78862" name="Rectangle 14"/>
          <p:cNvSpPr>
            <a:spLocks noChangeArrowheads="1"/>
          </p:cNvSpPr>
          <p:nvPr/>
        </p:nvSpPr>
        <p:spPr bwMode="auto">
          <a:xfrm>
            <a:off x="2720975" y="1628775"/>
            <a:ext cx="3311525" cy="936625"/>
          </a:xfrm>
          <a:prstGeom prst="rect">
            <a:avLst/>
          </a:prstGeom>
          <a:solidFill>
            <a:schemeClr val="bg1"/>
          </a:solidFill>
          <a:ln w="9525">
            <a:noFill/>
            <a:miter lim="800000"/>
            <a:headEnd/>
            <a:tailEnd/>
          </a:ln>
        </p:spPr>
        <p:txBody>
          <a:bodyPr wrap="none" anchor="ctr"/>
          <a:lstStyle/>
          <a:p>
            <a:endParaRPr lang="pt-BR"/>
          </a:p>
        </p:txBody>
      </p:sp>
      <p:sp>
        <p:nvSpPr>
          <p:cNvPr id="78863" name="Rectangle 15"/>
          <p:cNvSpPr>
            <a:spLocks noChangeArrowheads="1"/>
          </p:cNvSpPr>
          <p:nvPr/>
        </p:nvSpPr>
        <p:spPr bwMode="auto">
          <a:xfrm>
            <a:off x="6032500" y="1628775"/>
            <a:ext cx="3529013" cy="1008063"/>
          </a:xfrm>
          <a:prstGeom prst="rect">
            <a:avLst/>
          </a:prstGeom>
          <a:solidFill>
            <a:schemeClr val="bg1"/>
          </a:solidFill>
          <a:ln w="9525">
            <a:noFill/>
            <a:miter lim="800000"/>
            <a:headEnd/>
            <a:tailEnd/>
          </a:ln>
        </p:spPr>
        <p:txBody>
          <a:bodyPr wrap="none" anchor="ctr"/>
          <a:lstStyle/>
          <a:p>
            <a:endParaRPr lang="pt-BR"/>
          </a:p>
        </p:txBody>
      </p:sp>
      <p:sp>
        <p:nvSpPr>
          <p:cNvPr id="78865" name="Rectangle 17"/>
          <p:cNvSpPr>
            <a:spLocks noChangeArrowheads="1"/>
          </p:cNvSpPr>
          <p:nvPr/>
        </p:nvSpPr>
        <p:spPr bwMode="auto">
          <a:xfrm>
            <a:off x="128588" y="2565400"/>
            <a:ext cx="3816350" cy="1008063"/>
          </a:xfrm>
          <a:prstGeom prst="rect">
            <a:avLst/>
          </a:prstGeom>
          <a:solidFill>
            <a:schemeClr val="bg1"/>
          </a:solidFill>
          <a:ln w="9525">
            <a:noFill/>
            <a:miter lim="800000"/>
            <a:headEnd/>
            <a:tailEnd/>
          </a:ln>
        </p:spPr>
        <p:txBody>
          <a:bodyPr wrap="none" anchor="ctr"/>
          <a:lstStyle/>
          <a:p>
            <a:endParaRPr lang="pt-BR"/>
          </a:p>
        </p:txBody>
      </p:sp>
      <p:graphicFrame>
        <p:nvGraphicFramePr>
          <p:cNvPr id="159747" name="Object 3"/>
          <p:cNvGraphicFramePr>
            <a:graphicFrameLocks noChangeAspect="1"/>
          </p:cNvGraphicFramePr>
          <p:nvPr/>
        </p:nvGraphicFramePr>
        <p:xfrm>
          <a:off x="469900" y="4486275"/>
          <a:ext cx="8985250" cy="1535113"/>
        </p:xfrm>
        <a:graphic>
          <a:graphicData uri="http://schemas.openxmlformats.org/presentationml/2006/ole">
            <mc:AlternateContent xmlns:mc="http://schemas.openxmlformats.org/markup-compatibility/2006">
              <mc:Choice xmlns:v="urn:schemas-microsoft-com:vml" Requires="v">
                <p:oleObj name="Equation" r:id="rId4" imgW="4152600" imgH="711000" progId="Equation.3">
                  <p:embed/>
                </p:oleObj>
              </mc:Choice>
              <mc:Fallback>
                <p:oleObj name="Equation" r:id="rId4" imgW="41526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 y="4486275"/>
                        <a:ext cx="8985250" cy="1535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68" name="Rectangle 20"/>
          <p:cNvSpPr>
            <a:spLocks noChangeArrowheads="1"/>
          </p:cNvSpPr>
          <p:nvPr/>
        </p:nvSpPr>
        <p:spPr bwMode="auto">
          <a:xfrm>
            <a:off x="344488" y="4508500"/>
            <a:ext cx="1871662" cy="936625"/>
          </a:xfrm>
          <a:prstGeom prst="rect">
            <a:avLst/>
          </a:prstGeom>
          <a:solidFill>
            <a:schemeClr val="bg1"/>
          </a:solidFill>
          <a:ln w="9525">
            <a:noFill/>
            <a:miter lim="800000"/>
            <a:headEnd/>
            <a:tailEnd/>
          </a:ln>
        </p:spPr>
        <p:txBody>
          <a:bodyPr wrap="none" anchor="ctr"/>
          <a:lstStyle/>
          <a:p>
            <a:endParaRPr lang="pt-BR"/>
          </a:p>
        </p:txBody>
      </p:sp>
      <p:sp>
        <p:nvSpPr>
          <p:cNvPr id="78869" name="Rectangle 21"/>
          <p:cNvSpPr>
            <a:spLocks noChangeArrowheads="1"/>
          </p:cNvSpPr>
          <p:nvPr/>
        </p:nvSpPr>
        <p:spPr bwMode="auto">
          <a:xfrm>
            <a:off x="2216150" y="4508500"/>
            <a:ext cx="2305050" cy="936625"/>
          </a:xfrm>
          <a:prstGeom prst="rect">
            <a:avLst/>
          </a:prstGeom>
          <a:solidFill>
            <a:schemeClr val="bg1"/>
          </a:solidFill>
          <a:ln w="9525">
            <a:noFill/>
            <a:miter lim="800000"/>
            <a:headEnd/>
            <a:tailEnd/>
          </a:ln>
        </p:spPr>
        <p:txBody>
          <a:bodyPr wrap="none" anchor="ctr"/>
          <a:lstStyle/>
          <a:p>
            <a:endParaRPr lang="pt-BR"/>
          </a:p>
        </p:txBody>
      </p:sp>
      <p:sp>
        <p:nvSpPr>
          <p:cNvPr id="78870" name="Rectangle 22"/>
          <p:cNvSpPr>
            <a:spLocks noChangeArrowheads="1"/>
          </p:cNvSpPr>
          <p:nvPr/>
        </p:nvSpPr>
        <p:spPr bwMode="auto">
          <a:xfrm>
            <a:off x="4521200" y="4579938"/>
            <a:ext cx="2376488" cy="936625"/>
          </a:xfrm>
          <a:prstGeom prst="rect">
            <a:avLst/>
          </a:prstGeom>
          <a:solidFill>
            <a:schemeClr val="bg1"/>
          </a:solidFill>
          <a:ln w="9525">
            <a:noFill/>
            <a:miter lim="800000"/>
            <a:headEnd/>
            <a:tailEnd/>
          </a:ln>
        </p:spPr>
        <p:txBody>
          <a:bodyPr wrap="none" anchor="ctr"/>
          <a:lstStyle/>
          <a:p>
            <a:endParaRPr lang="pt-BR"/>
          </a:p>
        </p:txBody>
      </p:sp>
      <p:sp>
        <p:nvSpPr>
          <p:cNvPr id="78871" name="Rectangle 23"/>
          <p:cNvSpPr>
            <a:spLocks noChangeArrowheads="1"/>
          </p:cNvSpPr>
          <p:nvPr/>
        </p:nvSpPr>
        <p:spPr bwMode="auto">
          <a:xfrm>
            <a:off x="6897688" y="4581525"/>
            <a:ext cx="2592387" cy="936625"/>
          </a:xfrm>
          <a:prstGeom prst="rect">
            <a:avLst/>
          </a:prstGeom>
          <a:solidFill>
            <a:schemeClr val="bg1"/>
          </a:solidFill>
          <a:ln w="9525">
            <a:noFill/>
            <a:miter lim="800000"/>
            <a:headEnd/>
            <a:tailEnd/>
          </a:ln>
        </p:spPr>
        <p:txBody>
          <a:bodyPr wrap="none" anchor="ctr"/>
          <a:lstStyle/>
          <a:p>
            <a:endParaRPr lang="pt-BR"/>
          </a:p>
        </p:txBody>
      </p:sp>
      <p:sp>
        <p:nvSpPr>
          <p:cNvPr id="78872" name="Rectangle 24"/>
          <p:cNvSpPr>
            <a:spLocks noChangeArrowheads="1"/>
          </p:cNvSpPr>
          <p:nvPr/>
        </p:nvSpPr>
        <p:spPr bwMode="auto">
          <a:xfrm>
            <a:off x="344488" y="5516563"/>
            <a:ext cx="2592387" cy="936625"/>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xit" presetSubtype="16" fill="hold" grpId="0" nodeType="clickEffect">
                                  <p:stCondLst>
                                    <p:cond delay="0"/>
                                  </p:stCondLst>
                                  <p:childTnLst>
                                    <p:animEffect transition="out" filter="box(in)">
                                      <p:cBhvr>
                                        <p:cTn id="10" dur="500"/>
                                        <p:tgtEl>
                                          <p:spTgt spid="78861"/>
                                        </p:tgtEl>
                                      </p:cBhvr>
                                    </p:animEffect>
                                    <p:set>
                                      <p:cBhvr>
                                        <p:cTn id="11" dur="1" fill="hold">
                                          <p:stCondLst>
                                            <p:cond delay="499"/>
                                          </p:stCondLst>
                                        </p:cTn>
                                        <p:tgtEl>
                                          <p:spTgt spid="7886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 presetClass="exit" presetSubtype="16" fill="hold" grpId="0" nodeType="clickEffect">
                                  <p:stCondLst>
                                    <p:cond delay="0"/>
                                  </p:stCondLst>
                                  <p:childTnLst>
                                    <p:animEffect transition="out" filter="box(in)">
                                      <p:cBhvr>
                                        <p:cTn id="15" dur="500"/>
                                        <p:tgtEl>
                                          <p:spTgt spid="78862"/>
                                        </p:tgtEl>
                                      </p:cBhvr>
                                    </p:animEffect>
                                    <p:set>
                                      <p:cBhvr>
                                        <p:cTn id="16" dur="1" fill="hold">
                                          <p:stCondLst>
                                            <p:cond delay="499"/>
                                          </p:stCondLst>
                                        </p:cTn>
                                        <p:tgtEl>
                                          <p:spTgt spid="7886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 presetClass="exit" presetSubtype="16" fill="hold" grpId="0" nodeType="clickEffect">
                                  <p:stCondLst>
                                    <p:cond delay="0"/>
                                  </p:stCondLst>
                                  <p:childTnLst>
                                    <p:animEffect transition="out" filter="box(in)">
                                      <p:cBhvr>
                                        <p:cTn id="20" dur="500"/>
                                        <p:tgtEl>
                                          <p:spTgt spid="78863"/>
                                        </p:tgtEl>
                                      </p:cBhvr>
                                    </p:animEffect>
                                    <p:set>
                                      <p:cBhvr>
                                        <p:cTn id="21" dur="1" fill="hold">
                                          <p:stCondLst>
                                            <p:cond delay="499"/>
                                          </p:stCondLst>
                                        </p:cTn>
                                        <p:tgtEl>
                                          <p:spTgt spid="7886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0" nodeType="clickEffect">
                                  <p:stCondLst>
                                    <p:cond delay="0"/>
                                  </p:stCondLst>
                                  <p:childTnLst>
                                    <p:animEffect transition="out" filter="box(in)">
                                      <p:cBhvr>
                                        <p:cTn id="25" dur="500"/>
                                        <p:tgtEl>
                                          <p:spTgt spid="78865"/>
                                        </p:tgtEl>
                                      </p:cBhvr>
                                    </p:animEffect>
                                    <p:set>
                                      <p:cBhvr>
                                        <p:cTn id="26" dur="1" fill="hold">
                                          <p:stCondLst>
                                            <p:cond delay="499"/>
                                          </p:stCondLst>
                                        </p:cTn>
                                        <p:tgtEl>
                                          <p:spTgt spid="7886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85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xit" presetSubtype="16" fill="hold" grpId="0" nodeType="clickEffect">
                                  <p:stCondLst>
                                    <p:cond delay="0"/>
                                  </p:stCondLst>
                                  <p:childTnLst>
                                    <p:animEffect transition="out" filter="box(in)">
                                      <p:cBhvr>
                                        <p:cTn id="34" dur="500"/>
                                        <p:tgtEl>
                                          <p:spTgt spid="78868"/>
                                        </p:tgtEl>
                                      </p:cBhvr>
                                    </p:animEffect>
                                    <p:set>
                                      <p:cBhvr>
                                        <p:cTn id="35" dur="1" fill="hold">
                                          <p:stCondLst>
                                            <p:cond delay="499"/>
                                          </p:stCondLst>
                                        </p:cTn>
                                        <p:tgtEl>
                                          <p:spTgt spid="7886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 presetClass="exit" presetSubtype="16" fill="hold" grpId="0" nodeType="clickEffect">
                                  <p:stCondLst>
                                    <p:cond delay="0"/>
                                  </p:stCondLst>
                                  <p:childTnLst>
                                    <p:animEffect transition="out" filter="box(in)">
                                      <p:cBhvr>
                                        <p:cTn id="39" dur="500"/>
                                        <p:tgtEl>
                                          <p:spTgt spid="78869"/>
                                        </p:tgtEl>
                                      </p:cBhvr>
                                    </p:animEffect>
                                    <p:set>
                                      <p:cBhvr>
                                        <p:cTn id="40" dur="1" fill="hold">
                                          <p:stCondLst>
                                            <p:cond delay="499"/>
                                          </p:stCondLst>
                                        </p:cTn>
                                        <p:tgtEl>
                                          <p:spTgt spid="7886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 presetClass="exit" presetSubtype="16" fill="hold" grpId="0" nodeType="clickEffect">
                                  <p:stCondLst>
                                    <p:cond delay="0"/>
                                  </p:stCondLst>
                                  <p:childTnLst>
                                    <p:animEffect transition="out" filter="box(in)">
                                      <p:cBhvr>
                                        <p:cTn id="44" dur="500"/>
                                        <p:tgtEl>
                                          <p:spTgt spid="78870"/>
                                        </p:tgtEl>
                                      </p:cBhvr>
                                    </p:animEffect>
                                    <p:set>
                                      <p:cBhvr>
                                        <p:cTn id="45" dur="1" fill="hold">
                                          <p:stCondLst>
                                            <p:cond delay="499"/>
                                          </p:stCondLst>
                                        </p:cTn>
                                        <p:tgtEl>
                                          <p:spTgt spid="7887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 presetClass="exit" presetSubtype="16" fill="hold" grpId="0" nodeType="clickEffect">
                                  <p:stCondLst>
                                    <p:cond delay="0"/>
                                  </p:stCondLst>
                                  <p:childTnLst>
                                    <p:animEffect transition="out" filter="box(in)">
                                      <p:cBhvr>
                                        <p:cTn id="49" dur="500"/>
                                        <p:tgtEl>
                                          <p:spTgt spid="78871"/>
                                        </p:tgtEl>
                                      </p:cBhvr>
                                    </p:animEffect>
                                    <p:set>
                                      <p:cBhvr>
                                        <p:cTn id="50" dur="1" fill="hold">
                                          <p:stCondLst>
                                            <p:cond delay="499"/>
                                          </p:stCondLst>
                                        </p:cTn>
                                        <p:tgtEl>
                                          <p:spTgt spid="7887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 presetClass="exit" presetSubtype="16" fill="hold" grpId="0" nodeType="clickEffect">
                                  <p:stCondLst>
                                    <p:cond delay="0"/>
                                  </p:stCondLst>
                                  <p:childTnLst>
                                    <p:animEffect transition="out" filter="box(in)">
                                      <p:cBhvr>
                                        <p:cTn id="54" dur="500"/>
                                        <p:tgtEl>
                                          <p:spTgt spid="78872"/>
                                        </p:tgtEl>
                                      </p:cBhvr>
                                    </p:animEffect>
                                    <p:set>
                                      <p:cBhvr>
                                        <p:cTn id="55" dur="1" fill="hold">
                                          <p:stCondLst>
                                            <p:cond delay="499"/>
                                          </p:stCondLst>
                                        </p:cTn>
                                        <p:tgtEl>
                                          <p:spTgt spid="788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build="p"/>
      <p:bldP spid="78861" grpId="0" animBg="1"/>
      <p:bldP spid="78862" grpId="0" animBg="1"/>
      <p:bldP spid="78863" grpId="0" animBg="1"/>
      <p:bldP spid="78865" grpId="0" animBg="1"/>
      <p:bldP spid="78868" grpId="0" animBg="1"/>
      <p:bldP spid="78869" grpId="0" animBg="1"/>
      <p:bldP spid="78870" grpId="0" animBg="1"/>
      <p:bldP spid="78871" grpId="0" animBg="1"/>
      <p:bldP spid="78872" grpId="0" animBg="1"/>
    </p:bld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p:txBody>
          <a:bodyPr/>
          <a:lstStyle/>
          <a:p>
            <a:pPr algn="ctr"/>
            <a:r>
              <a:rPr lang="pt-BR" sz="2800" dirty="0"/>
              <a:t>Desempenho do Sistema Não Compensado com K=1440 – </a:t>
            </a:r>
            <a:r>
              <a:rPr lang="pt-BR" sz="2400" dirty="0"/>
              <a:t>G(s)=144.000/[s(s+36)(s+100)]</a:t>
            </a:r>
          </a:p>
        </p:txBody>
      </p:sp>
      <p:sp>
        <p:nvSpPr>
          <p:cNvPr id="917507" name="Rectangle 3"/>
          <p:cNvSpPr>
            <a:spLocks noGrp="1" noChangeArrowheads="1"/>
          </p:cNvSpPr>
          <p:nvPr>
            <p:ph idx="1"/>
          </p:nvPr>
        </p:nvSpPr>
        <p:spPr>
          <a:xfrm>
            <a:off x="23778" y="928670"/>
            <a:ext cx="9882222" cy="5381625"/>
          </a:xfrm>
        </p:spPr>
        <p:txBody>
          <a:bodyPr/>
          <a:lstStyle/>
          <a:p>
            <a:pPr>
              <a:lnSpc>
                <a:spcPct val="110000"/>
              </a:lnSpc>
            </a:pPr>
            <a:r>
              <a:rPr lang="pt-BR" sz="2000" dirty="0"/>
              <a:t>UP=20% -&gt; requer uma </a:t>
            </a:r>
            <a:r>
              <a:rPr lang="el-GR" sz="2000" dirty="0"/>
              <a:t>Φ</a:t>
            </a:r>
            <a:r>
              <a:rPr lang="pt-BR" sz="2000" baseline="-25000" dirty="0"/>
              <a:t>m</a:t>
            </a:r>
            <a:r>
              <a:rPr lang="pt-BR" sz="2000" dirty="0"/>
              <a:t>=48,1º </a:t>
            </a:r>
          </a:p>
          <a:p>
            <a:pPr>
              <a:lnSpc>
                <a:spcPct val="110000"/>
              </a:lnSpc>
            </a:pPr>
            <a:r>
              <a:rPr lang="en-US" sz="2000" dirty="0" err="1"/>
              <a:t>Calculando</a:t>
            </a:r>
            <a:r>
              <a:rPr lang="en-US" sz="2000" dirty="0"/>
              <a:t> a </a:t>
            </a:r>
            <a:r>
              <a:rPr lang="en-US" sz="2000" dirty="0" err="1"/>
              <a:t>margem</a:t>
            </a:r>
            <a:r>
              <a:rPr lang="en-US" sz="2000" dirty="0"/>
              <a:t> de </a:t>
            </a:r>
            <a:r>
              <a:rPr lang="en-US" sz="2000" dirty="0" err="1"/>
              <a:t>fase</a:t>
            </a:r>
            <a:r>
              <a:rPr lang="en-US" sz="2000" dirty="0"/>
              <a:t> de G(s)=144000/s(s+36)(s+100)</a:t>
            </a:r>
            <a:endParaRPr lang="pt-BR" sz="2000" dirty="0"/>
          </a:p>
          <a:p>
            <a:pPr lvl="1">
              <a:lnSpc>
                <a:spcPct val="110000"/>
              </a:lnSpc>
            </a:pPr>
            <a:r>
              <a:rPr lang="en-US" sz="1600" dirty="0"/>
              <a:t>G(s):=144000/(s*(s+36)*(s+100));</a:t>
            </a:r>
          </a:p>
          <a:p>
            <a:pPr lvl="1">
              <a:lnSpc>
                <a:spcPct val="110000"/>
              </a:lnSpc>
            </a:pPr>
            <a:r>
              <a:rPr lang="en-US" sz="1600" dirty="0"/>
              <a:t> solve(abs(G(%</a:t>
            </a:r>
            <a:r>
              <a:rPr lang="en-US" sz="1600" dirty="0" err="1"/>
              <a:t>i</a:t>
            </a:r>
            <a:r>
              <a:rPr lang="en-US" sz="1600" dirty="0"/>
              <a:t>*w))=1,w);</a:t>
            </a:r>
            <a:r>
              <a:rPr lang="en-US" sz="1600" dirty="0" err="1"/>
              <a:t>radcan</a:t>
            </a:r>
            <a:r>
              <a:rPr lang="en-US" sz="1600" dirty="0"/>
              <a:t>(%);expand(%);</a:t>
            </a:r>
          </a:p>
          <a:p>
            <a:pPr lvl="1">
              <a:lnSpc>
                <a:spcPct val="110000"/>
              </a:lnSpc>
            </a:pPr>
            <a:r>
              <a:rPr lang="en-US" sz="1600" dirty="0"/>
              <a:t> </a:t>
            </a:r>
            <a:r>
              <a:rPr lang="en-US" sz="1600" dirty="0" err="1"/>
              <a:t>Obtemos</a:t>
            </a:r>
            <a:r>
              <a:rPr lang="en-US" sz="1600" dirty="0"/>
              <a:t> </a:t>
            </a:r>
            <a:r>
              <a:rPr lang="en-US" sz="1600" dirty="0" err="1"/>
              <a:t>wf</a:t>
            </a:r>
            <a:r>
              <a:rPr lang="en-US" sz="1600" dirty="0"/>
              <a:t> = 29,618</a:t>
            </a:r>
          </a:p>
          <a:p>
            <a:pPr lvl="1">
              <a:lnSpc>
                <a:spcPct val="110000"/>
              </a:lnSpc>
            </a:pPr>
            <a:r>
              <a:rPr lang="en-US" sz="1600" dirty="0"/>
              <a:t> </a:t>
            </a:r>
            <a:r>
              <a:rPr lang="en-US" sz="1600" dirty="0" err="1"/>
              <a:t>wf</a:t>
            </a:r>
            <a:r>
              <a:rPr lang="en-US" sz="1600" dirty="0"/>
              <a:t> : 29.618; </a:t>
            </a:r>
            <a:r>
              <a:rPr lang="en-US" sz="1600" dirty="0" err="1"/>
              <a:t>imagpart</a:t>
            </a:r>
            <a:r>
              <a:rPr lang="en-US" sz="1600" dirty="0"/>
              <a:t>(G(%</a:t>
            </a:r>
            <a:r>
              <a:rPr lang="en-US" sz="1600" dirty="0" err="1"/>
              <a:t>i</a:t>
            </a:r>
            <a:r>
              <a:rPr lang="en-US" sz="1600" dirty="0"/>
              <a:t>*</a:t>
            </a:r>
            <a:r>
              <a:rPr lang="en-US" sz="1600" dirty="0" err="1"/>
              <a:t>wf</a:t>
            </a:r>
            <a:r>
              <a:rPr lang="en-US" sz="1600" dirty="0"/>
              <a:t>))/</a:t>
            </a:r>
            <a:r>
              <a:rPr lang="en-US" sz="1600" dirty="0" err="1"/>
              <a:t>realpart</a:t>
            </a:r>
            <a:r>
              <a:rPr lang="en-US" sz="1600" dirty="0"/>
              <a:t>(G(%</a:t>
            </a:r>
            <a:r>
              <a:rPr lang="en-US" sz="1600" dirty="0" err="1"/>
              <a:t>i</a:t>
            </a:r>
            <a:r>
              <a:rPr lang="en-US" sz="1600" dirty="0"/>
              <a:t>*</a:t>
            </a:r>
            <a:r>
              <a:rPr lang="en-US" sz="1600" dirty="0" err="1"/>
              <a:t>wf</a:t>
            </a:r>
            <a:r>
              <a:rPr lang="en-US" sz="1600" dirty="0"/>
              <a:t>));</a:t>
            </a:r>
            <a:r>
              <a:rPr lang="en-US" sz="1600" dirty="0" err="1"/>
              <a:t>atan</a:t>
            </a:r>
            <a:r>
              <a:rPr lang="en-US" sz="1600" dirty="0"/>
              <a:t>(%);%*180/%pi;</a:t>
            </a:r>
          </a:p>
          <a:p>
            <a:pPr lvl="1">
              <a:lnSpc>
                <a:spcPct val="110000"/>
              </a:lnSpc>
            </a:pPr>
            <a:r>
              <a:rPr lang="en-US" sz="1600" dirty="0"/>
              <a:t> </a:t>
            </a:r>
            <a:r>
              <a:rPr lang="en-US" sz="1600" dirty="0" err="1"/>
              <a:t>Obtemos</a:t>
            </a:r>
            <a:r>
              <a:rPr lang="en-US" sz="1600" dirty="0"/>
              <a:t> </a:t>
            </a:r>
            <a:r>
              <a:rPr lang="el-GR" sz="1600" dirty="0"/>
              <a:t>Φ</a:t>
            </a:r>
            <a:r>
              <a:rPr lang="pt-BR" sz="1600" baseline="-25000" dirty="0"/>
              <a:t>m</a:t>
            </a:r>
            <a:r>
              <a:rPr lang="pt-BR" sz="1600" dirty="0"/>
              <a:t>=33,9º diretamente.</a:t>
            </a:r>
          </a:p>
          <a:p>
            <a:pPr lvl="1">
              <a:lnSpc>
                <a:spcPct val="110000"/>
              </a:lnSpc>
            </a:pPr>
            <a:r>
              <a:rPr lang="en-US" sz="1600" dirty="0"/>
              <a:t> </a:t>
            </a:r>
            <a:r>
              <a:rPr lang="en-US" sz="1600" dirty="0" err="1"/>
              <a:t>Porque</a:t>
            </a:r>
            <a:r>
              <a:rPr lang="en-US" sz="1600" dirty="0"/>
              <a:t> </a:t>
            </a:r>
            <a:r>
              <a:rPr lang="en-US" sz="1600" dirty="0" err="1"/>
              <a:t>não</a:t>
            </a:r>
            <a:r>
              <a:rPr lang="en-US" sz="1600" dirty="0"/>
              <a:t> é </a:t>
            </a:r>
            <a:r>
              <a:rPr lang="en-US" sz="1600" dirty="0" err="1"/>
              <a:t>necessário</a:t>
            </a:r>
            <a:r>
              <a:rPr lang="en-US" sz="1600" dirty="0"/>
              <a:t> </a:t>
            </a:r>
            <a:r>
              <a:rPr lang="en-US" sz="1600" dirty="0" err="1"/>
              <a:t>calcular</a:t>
            </a:r>
            <a:r>
              <a:rPr lang="en-US" sz="1600" dirty="0"/>
              <a:t> a </a:t>
            </a:r>
            <a:r>
              <a:rPr lang="en-US" sz="1600" dirty="0" err="1"/>
              <a:t>diferença</a:t>
            </a:r>
            <a:r>
              <a:rPr lang="en-US" sz="1600" dirty="0"/>
              <a:t> entre o </a:t>
            </a:r>
            <a:r>
              <a:rPr lang="en-US" sz="1600" dirty="0" err="1"/>
              <a:t>angulo</a:t>
            </a:r>
            <a:r>
              <a:rPr lang="en-US" sz="1600" dirty="0"/>
              <a:t> de G(</a:t>
            </a:r>
            <a:r>
              <a:rPr lang="en-US" sz="1600" dirty="0" err="1"/>
              <a:t>jwf</a:t>
            </a:r>
            <a:r>
              <a:rPr lang="en-US" sz="1600" dirty="0"/>
              <a:t>) e -180</a:t>
            </a:r>
            <a:r>
              <a:rPr lang="en-US" sz="1600" baseline="30000" dirty="0"/>
              <a:t>o</a:t>
            </a:r>
            <a:r>
              <a:rPr lang="en-US" sz="1600" dirty="0"/>
              <a:t>?</a:t>
            </a:r>
          </a:p>
          <a:p>
            <a:pPr lvl="1">
              <a:lnSpc>
                <a:spcPct val="110000"/>
              </a:lnSpc>
            </a:pPr>
            <a:r>
              <a:rPr lang="en-US" sz="1600" dirty="0"/>
              <a:t> </a:t>
            </a:r>
            <a:r>
              <a:rPr lang="en-US" sz="1600" dirty="0" err="1"/>
              <a:t>Uma</a:t>
            </a:r>
            <a:r>
              <a:rPr lang="en-US" sz="1600" dirty="0"/>
              <a:t> </a:t>
            </a:r>
            <a:r>
              <a:rPr lang="en-US" sz="1600" dirty="0" err="1"/>
              <a:t>vez</a:t>
            </a:r>
            <a:r>
              <a:rPr lang="en-US" sz="1600" dirty="0"/>
              <a:t> </a:t>
            </a:r>
            <a:r>
              <a:rPr lang="en-US" sz="1600" dirty="0" err="1"/>
              <a:t>que</a:t>
            </a:r>
            <a:r>
              <a:rPr lang="en-US" sz="1600" dirty="0"/>
              <a:t> o </a:t>
            </a:r>
            <a:r>
              <a:rPr lang="en-US" sz="1600" dirty="0" err="1"/>
              <a:t>ângulo</a:t>
            </a:r>
            <a:r>
              <a:rPr lang="en-US" sz="1600" dirty="0"/>
              <a:t> </a:t>
            </a:r>
            <a:r>
              <a:rPr lang="en-US" sz="1600" dirty="0" err="1"/>
              <a:t>esta</a:t>
            </a:r>
            <a:r>
              <a:rPr lang="en-US" sz="1600" dirty="0"/>
              <a:t> no 3o </a:t>
            </a:r>
            <a:r>
              <a:rPr lang="en-US" sz="1600" dirty="0" err="1"/>
              <a:t>quadrante</a:t>
            </a:r>
            <a:r>
              <a:rPr lang="en-US" sz="1600" dirty="0"/>
              <a:t>, a parte </a:t>
            </a:r>
            <a:r>
              <a:rPr lang="en-US" sz="1600" dirty="0" err="1"/>
              <a:t>imaginária</a:t>
            </a:r>
            <a:r>
              <a:rPr lang="en-US" sz="1600" dirty="0"/>
              <a:t> e a parte real </a:t>
            </a:r>
            <a:r>
              <a:rPr lang="en-US" sz="1600" dirty="0" err="1"/>
              <a:t>serão</a:t>
            </a:r>
            <a:r>
              <a:rPr lang="en-US" sz="1600" dirty="0"/>
              <a:t> </a:t>
            </a:r>
            <a:r>
              <a:rPr lang="en-US" sz="1600" dirty="0" err="1"/>
              <a:t>negativas</a:t>
            </a:r>
            <a:r>
              <a:rPr lang="en-US" sz="1600" dirty="0"/>
              <a:t>. </a:t>
            </a:r>
            <a:r>
              <a:rPr lang="en-US" sz="1600" dirty="0" err="1"/>
              <a:t>Ao</a:t>
            </a:r>
            <a:r>
              <a:rPr lang="en-US" sz="1600" dirty="0"/>
              <a:t> </a:t>
            </a:r>
            <a:r>
              <a:rPr lang="en-US" sz="1600" dirty="0" err="1"/>
              <a:t>dividirmos</a:t>
            </a:r>
            <a:r>
              <a:rPr lang="en-US" sz="1600" dirty="0"/>
              <a:t> </a:t>
            </a:r>
            <a:r>
              <a:rPr lang="en-US" sz="1600" dirty="0" err="1"/>
              <a:t>uma</a:t>
            </a:r>
            <a:r>
              <a:rPr lang="en-US" sz="1600" dirty="0"/>
              <a:t> </a:t>
            </a:r>
            <a:r>
              <a:rPr lang="en-US" sz="1600" dirty="0" err="1"/>
              <a:t>pela</a:t>
            </a:r>
            <a:r>
              <a:rPr lang="en-US" sz="1600" dirty="0"/>
              <a:t> </a:t>
            </a:r>
            <a:r>
              <a:rPr lang="en-US" sz="1600" dirty="0" err="1"/>
              <a:t>outra</a:t>
            </a:r>
            <a:r>
              <a:rPr lang="en-US" sz="1600" dirty="0"/>
              <a:t> </a:t>
            </a:r>
            <a:r>
              <a:rPr lang="en-US" sz="1600" dirty="0" err="1"/>
              <a:t>ficamos</a:t>
            </a:r>
            <a:r>
              <a:rPr lang="en-US" sz="1600" dirty="0"/>
              <a:t> com um valor </a:t>
            </a:r>
            <a:r>
              <a:rPr lang="en-US" sz="1600" dirty="0" err="1"/>
              <a:t>positivo</a:t>
            </a:r>
            <a:r>
              <a:rPr lang="en-US" sz="1600" dirty="0"/>
              <a:t> </a:t>
            </a:r>
            <a:r>
              <a:rPr lang="en-US" sz="1600" dirty="0" err="1"/>
              <a:t>para</a:t>
            </a:r>
            <a:r>
              <a:rPr lang="en-US" sz="1600" dirty="0"/>
              <a:t> a tang.</a:t>
            </a:r>
          </a:p>
          <a:p>
            <a:pPr lvl="1">
              <a:lnSpc>
                <a:spcPct val="110000"/>
              </a:lnSpc>
            </a:pPr>
            <a:r>
              <a:rPr lang="en-US" sz="1600" dirty="0"/>
              <a:t> Com </a:t>
            </a:r>
            <a:r>
              <a:rPr lang="en-US" sz="1600" dirty="0" err="1"/>
              <a:t>isto</a:t>
            </a:r>
            <a:r>
              <a:rPr lang="en-US" sz="1600" dirty="0"/>
              <a:t> o </a:t>
            </a:r>
            <a:r>
              <a:rPr lang="en-US" sz="1600" dirty="0" err="1"/>
              <a:t>ângulo</a:t>
            </a:r>
            <a:r>
              <a:rPr lang="en-US" sz="1600" dirty="0"/>
              <a:t> </a:t>
            </a:r>
            <a:r>
              <a:rPr lang="en-US" sz="1600" dirty="0" err="1"/>
              <a:t>obtido</a:t>
            </a:r>
            <a:r>
              <a:rPr lang="en-US" sz="1600" dirty="0"/>
              <a:t> </a:t>
            </a:r>
            <a:r>
              <a:rPr lang="en-US" sz="1600" dirty="0" err="1"/>
              <a:t>esta</a:t>
            </a:r>
            <a:r>
              <a:rPr lang="en-US" sz="1600" dirty="0"/>
              <a:t> no 1o </a:t>
            </a:r>
            <a:r>
              <a:rPr lang="en-US" sz="1600" dirty="0" err="1"/>
              <a:t>quadrante</a:t>
            </a:r>
            <a:r>
              <a:rPr lang="en-US" sz="1600" dirty="0"/>
              <a:t>. Se “</a:t>
            </a:r>
            <a:r>
              <a:rPr lang="en-US" sz="1600" dirty="0" err="1"/>
              <a:t>rebatermos</a:t>
            </a:r>
            <a:r>
              <a:rPr lang="en-US" sz="1600" dirty="0"/>
              <a:t>” </a:t>
            </a:r>
            <a:r>
              <a:rPr lang="en-US" sz="1600" dirty="0" err="1"/>
              <a:t>este</a:t>
            </a:r>
            <a:r>
              <a:rPr lang="en-US" sz="1600" dirty="0"/>
              <a:t> </a:t>
            </a:r>
            <a:r>
              <a:rPr lang="en-US" sz="1600" dirty="0" err="1"/>
              <a:t>ângulo</a:t>
            </a:r>
            <a:r>
              <a:rPr lang="en-US" sz="1600" dirty="0"/>
              <a:t> </a:t>
            </a:r>
            <a:r>
              <a:rPr lang="en-US" sz="1600" dirty="0" err="1"/>
              <a:t>para</a:t>
            </a:r>
            <a:r>
              <a:rPr lang="en-US" sz="1600" dirty="0"/>
              <a:t> o 3o </a:t>
            </a:r>
            <a:r>
              <a:rPr lang="en-US" sz="1600" dirty="0" err="1"/>
              <a:t>quadrante</a:t>
            </a:r>
            <a:r>
              <a:rPr lang="en-US" sz="1600" dirty="0"/>
              <a:t>, </a:t>
            </a:r>
            <a:r>
              <a:rPr lang="en-US" sz="1600" dirty="0" err="1"/>
              <a:t>veremos</a:t>
            </a:r>
            <a:r>
              <a:rPr lang="en-US" sz="1600" dirty="0"/>
              <a:t> </a:t>
            </a:r>
            <a:r>
              <a:rPr lang="en-US" sz="1600" dirty="0" err="1"/>
              <a:t>que</a:t>
            </a:r>
            <a:r>
              <a:rPr lang="en-US" sz="1600" dirty="0"/>
              <a:t> </a:t>
            </a:r>
            <a:r>
              <a:rPr lang="en-US" sz="1600" dirty="0" err="1"/>
              <a:t>ele</a:t>
            </a:r>
            <a:r>
              <a:rPr lang="en-US" sz="1600" dirty="0"/>
              <a:t> é a </a:t>
            </a:r>
            <a:r>
              <a:rPr lang="en-US" sz="1600" dirty="0" err="1"/>
              <a:t>diferença</a:t>
            </a:r>
            <a:r>
              <a:rPr lang="en-US" sz="1600" dirty="0"/>
              <a:t> entre a </a:t>
            </a:r>
            <a:r>
              <a:rPr lang="en-US" sz="1600" dirty="0" err="1"/>
              <a:t>fase</a:t>
            </a:r>
            <a:r>
              <a:rPr lang="en-US" sz="1600" dirty="0"/>
              <a:t> de G(</a:t>
            </a:r>
            <a:r>
              <a:rPr lang="en-US" sz="1600" dirty="0" err="1"/>
              <a:t>jw</a:t>
            </a:r>
            <a:r>
              <a:rPr lang="en-US" sz="1600" baseline="-25000" dirty="0" err="1"/>
              <a:t>f</a:t>
            </a:r>
            <a:r>
              <a:rPr lang="en-US" sz="1600" dirty="0"/>
              <a:t>) e -180</a:t>
            </a:r>
            <a:r>
              <a:rPr lang="en-US" sz="1600" baseline="30000" dirty="0"/>
              <a:t>o</a:t>
            </a:r>
            <a:endParaRPr lang="pt-BR" sz="1600" baseline="30000" dirty="0"/>
          </a:p>
          <a:p>
            <a:pPr>
              <a:lnSpc>
                <a:spcPct val="110000"/>
              </a:lnSpc>
            </a:pPr>
            <a:r>
              <a:rPr lang="pt-BR" sz="2000" dirty="0"/>
              <a:t>O sistema com K=1440 tem </a:t>
            </a:r>
            <a:r>
              <a:rPr lang="el-GR" sz="2000" dirty="0"/>
              <a:t>Φ</a:t>
            </a:r>
            <a:r>
              <a:rPr lang="pt-BR" sz="2000" baseline="-25000" dirty="0"/>
              <a:t>m</a:t>
            </a:r>
            <a:r>
              <a:rPr lang="pt-BR" sz="2000" dirty="0"/>
              <a:t>=33,9º em uma freq. </a:t>
            </a:r>
            <a:r>
              <a:rPr lang="el-GR" sz="2000" dirty="0"/>
              <a:t>ω</a:t>
            </a:r>
            <a:r>
              <a:rPr lang="en-US" sz="2000" baseline="-25000" dirty="0"/>
              <a:t>f</a:t>
            </a:r>
            <a:r>
              <a:rPr lang="pt-BR" sz="2000" dirty="0"/>
              <a:t> = 29,7</a:t>
            </a:r>
          </a:p>
          <a:p>
            <a:pPr>
              <a:lnSpc>
                <a:spcPct val="110000"/>
              </a:lnSpc>
            </a:pPr>
            <a:r>
              <a:rPr lang="pt-BR" sz="2000" dirty="0"/>
              <a:t>Para compensar , portanto devemos introduzir um sistema que leve a margem de fase para  48,1º ( o qual é o valor requerido por </a:t>
            </a:r>
            <a:r>
              <a:rPr lang="pt-BR" sz="2000" dirty="0" err="1"/>
              <a:t>proj</a:t>
            </a:r>
            <a:r>
              <a:rPr lang="pt-BR" sz="2000" dirty="0"/>
              <a:t>.)</a:t>
            </a:r>
          </a:p>
          <a:p>
            <a:pPr>
              <a:lnSpc>
                <a:spcPct val="110000"/>
              </a:lnSpc>
            </a:pPr>
            <a:r>
              <a:rPr lang="pt-BR" sz="2000" dirty="0"/>
              <a:t>Por segurança acrescentamos 10º levando a margem de fase para 58,1º </a:t>
            </a:r>
          </a:p>
          <a:p>
            <a:pPr>
              <a:lnSpc>
                <a:spcPct val="110000"/>
              </a:lnSpc>
            </a:pPr>
            <a:r>
              <a:rPr lang="pt-BR" sz="2000" dirty="0"/>
              <a:t>O compensador deverá então acrescentar 48,1º-33,9º+10º = 24,2º </a:t>
            </a:r>
            <a:endParaRPr lang="el-G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17507">
                                            <p:txEl>
                                              <p:pRg st="0" end="0"/>
                                            </p:txEl>
                                          </p:spTgt>
                                        </p:tgtEl>
                                        <p:attrNameLst>
                                          <p:attrName>style.visibility</p:attrName>
                                        </p:attrNameLst>
                                      </p:cBhvr>
                                      <p:to>
                                        <p:strVal val="visible"/>
                                      </p:to>
                                    </p:set>
                                    <p:animEffect transition="in" filter="box(in)">
                                      <p:cBhvr>
                                        <p:cTn id="7" dur="500"/>
                                        <p:tgtEl>
                                          <p:spTgt spid="917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17507">
                                            <p:txEl>
                                              <p:pRg st="1" end="1"/>
                                            </p:txEl>
                                          </p:spTgt>
                                        </p:tgtEl>
                                        <p:attrNameLst>
                                          <p:attrName>style.visibility</p:attrName>
                                        </p:attrNameLst>
                                      </p:cBhvr>
                                      <p:to>
                                        <p:strVal val="visible"/>
                                      </p:to>
                                    </p:set>
                                    <p:animEffect transition="in" filter="box(in)">
                                      <p:cBhvr>
                                        <p:cTn id="12" dur="500"/>
                                        <p:tgtEl>
                                          <p:spTgt spid="917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17507">
                                            <p:txEl>
                                              <p:pRg st="2" end="2"/>
                                            </p:txEl>
                                          </p:spTgt>
                                        </p:tgtEl>
                                        <p:attrNameLst>
                                          <p:attrName>style.visibility</p:attrName>
                                        </p:attrNameLst>
                                      </p:cBhvr>
                                      <p:to>
                                        <p:strVal val="visible"/>
                                      </p:to>
                                    </p:set>
                                    <p:animEffect transition="in" filter="box(in)">
                                      <p:cBhvr>
                                        <p:cTn id="17" dur="500"/>
                                        <p:tgtEl>
                                          <p:spTgt spid="917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17507">
                                            <p:txEl>
                                              <p:pRg st="3" end="3"/>
                                            </p:txEl>
                                          </p:spTgt>
                                        </p:tgtEl>
                                        <p:attrNameLst>
                                          <p:attrName>style.visibility</p:attrName>
                                        </p:attrNameLst>
                                      </p:cBhvr>
                                      <p:to>
                                        <p:strVal val="visible"/>
                                      </p:to>
                                    </p:set>
                                    <p:animEffect transition="in" filter="box(in)">
                                      <p:cBhvr>
                                        <p:cTn id="22" dur="500"/>
                                        <p:tgtEl>
                                          <p:spTgt spid="917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17507">
                                            <p:txEl>
                                              <p:pRg st="4" end="4"/>
                                            </p:txEl>
                                          </p:spTgt>
                                        </p:tgtEl>
                                        <p:attrNameLst>
                                          <p:attrName>style.visibility</p:attrName>
                                        </p:attrNameLst>
                                      </p:cBhvr>
                                      <p:to>
                                        <p:strVal val="visible"/>
                                      </p:to>
                                    </p:set>
                                    <p:animEffect transition="in" filter="box(in)">
                                      <p:cBhvr>
                                        <p:cTn id="27" dur="500"/>
                                        <p:tgtEl>
                                          <p:spTgt spid="9175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17507">
                                            <p:txEl>
                                              <p:pRg st="5" end="5"/>
                                            </p:txEl>
                                          </p:spTgt>
                                        </p:tgtEl>
                                        <p:attrNameLst>
                                          <p:attrName>style.visibility</p:attrName>
                                        </p:attrNameLst>
                                      </p:cBhvr>
                                      <p:to>
                                        <p:strVal val="visible"/>
                                      </p:to>
                                    </p:set>
                                    <p:animEffect transition="in" filter="box(in)">
                                      <p:cBhvr>
                                        <p:cTn id="32" dur="500"/>
                                        <p:tgtEl>
                                          <p:spTgt spid="9175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917507">
                                            <p:txEl>
                                              <p:pRg st="6" end="6"/>
                                            </p:txEl>
                                          </p:spTgt>
                                        </p:tgtEl>
                                        <p:attrNameLst>
                                          <p:attrName>style.visibility</p:attrName>
                                        </p:attrNameLst>
                                      </p:cBhvr>
                                      <p:to>
                                        <p:strVal val="visible"/>
                                      </p:to>
                                    </p:set>
                                    <p:animEffect transition="in" filter="box(in)">
                                      <p:cBhvr>
                                        <p:cTn id="37" dur="500"/>
                                        <p:tgtEl>
                                          <p:spTgt spid="9175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917507">
                                            <p:txEl>
                                              <p:pRg st="7" end="7"/>
                                            </p:txEl>
                                          </p:spTgt>
                                        </p:tgtEl>
                                        <p:attrNameLst>
                                          <p:attrName>style.visibility</p:attrName>
                                        </p:attrNameLst>
                                      </p:cBhvr>
                                      <p:to>
                                        <p:strVal val="visible"/>
                                      </p:to>
                                    </p:set>
                                    <p:animEffect transition="in" filter="box(in)">
                                      <p:cBhvr>
                                        <p:cTn id="42" dur="500"/>
                                        <p:tgtEl>
                                          <p:spTgt spid="9175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917507">
                                            <p:txEl>
                                              <p:pRg st="8" end="8"/>
                                            </p:txEl>
                                          </p:spTgt>
                                        </p:tgtEl>
                                        <p:attrNameLst>
                                          <p:attrName>style.visibility</p:attrName>
                                        </p:attrNameLst>
                                      </p:cBhvr>
                                      <p:to>
                                        <p:strVal val="visible"/>
                                      </p:to>
                                    </p:set>
                                    <p:animEffect transition="in" filter="box(in)">
                                      <p:cBhvr>
                                        <p:cTn id="47" dur="500"/>
                                        <p:tgtEl>
                                          <p:spTgt spid="91750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917507">
                                            <p:txEl>
                                              <p:pRg st="9" end="9"/>
                                            </p:txEl>
                                          </p:spTgt>
                                        </p:tgtEl>
                                        <p:attrNameLst>
                                          <p:attrName>style.visibility</p:attrName>
                                        </p:attrNameLst>
                                      </p:cBhvr>
                                      <p:to>
                                        <p:strVal val="visible"/>
                                      </p:to>
                                    </p:set>
                                    <p:animEffect transition="in" filter="box(in)">
                                      <p:cBhvr>
                                        <p:cTn id="52" dur="500"/>
                                        <p:tgtEl>
                                          <p:spTgt spid="91750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917507">
                                            <p:txEl>
                                              <p:pRg st="10" end="10"/>
                                            </p:txEl>
                                          </p:spTgt>
                                        </p:tgtEl>
                                        <p:attrNameLst>
                                          <p:attrName>style.visibility</p:attrName>
                                        </p:attrNameLst>
                                      </p:cBhvr>
                                      <p:to>
                                        <p:strVal val="visible"/>
                                      </p:to>
                                    </p:set>
                                    <p:animEffect transition="in" filter="box(in)">
                                      <p:cBhvr>
                                        <p:cTn id="57" dur="500"/>
                                        <p:tgtEl>
                                          <p:spTgt spid="91750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917507">
                                            <p:txEl>
                                              <p:pRg st="11" end="11"/>
                                            </p:txEl>
                                          </p:spTgt>
                                        </p:tgtEl>
                                        <p:attrNameLst>
                                          <p:attrName>style.visibility</p:attrName>
                                        </p:attrNameLst>
                                      </p:cBhvr>
                                      <p:to>
                                        <p:strVal val="visible"/>
                                      </p:to>
                                    </p:set>
                                    <p:animEffect transition="in" filter="box(in)">
                                      <p:cBhvr>
                                        <p:cTn id="62" dur="500"/>
                                        <p:tgtEl>
                                          <p:spTgt spid="91750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917507">
                                            <p:txEl>
                                              <p:pRg st="12" end="12"/>
                                            </p:txEl>
                                          </p:spTgt>
                                        </p:tgtEl>
                                        <p:attrNameLst>
                                          <p:attrName>style.visibility</p:attrName>
                                        </p:attrNameLst>
                                      </p:cBhvr>
                                      <p:to>
                                        <p:strVal val="visible"/>
                                      </p:to>
                                    </p:set>
                                    <p:animEffect transition="in" filter="box(in)">
                                      <p:cBhvr>
                                        <p:cTn id="67" dur="500"/>
                                        <p:tgtEl>
                                          <p:spTgt spid="917507">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917507">
                                            <p:txEl>
                                              <p:pRg st="13" end="13"/>
                                            </p:txEl>
                                          </p:spTgt>
                                        </p:tgtEl>
                                        <p:attrNameLst>
                                          <p:attrName>style.visibility</p:attrName>
                                        </p:attrNameLst>
                                      </p:cBhvr>
                                      <p:to>
                                        <p:strVal val="visible"/>
                                      </p:to>
                                    </p:set>
                                    <p:animEffect transition="in" filter="box(in)">
                                      <p:cBhvr>
                                        <p:cTn id="72" dur="500"/>
                                        <p:tgtEl>
                                          <p:spTgt spid="91750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07" grpId="0" build="p"/>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p:txBody>
          <a:bodyPr/>
          <a:lstStyle/>
          <a:p>
            <a:pPr algn="ctr"/>
            <a:r>
              <a:rPr lang="pt-BR" sz="2800"/>
              <a:t>Diagramas de Bode, Sistema Não Compensado e K = 1440</a:t>
            </a:r>
          </a:p>
        </p:txBody>
      </p:sp>
      <p:pic>
        <p:nvPicPr>
          <p:cNvPr id="5" name="Picture 4"/>
          <p:cNvPicPr>
            <a:picLocks noChangeAspect="1" noChangeArrowheads="1"/>
          </p:cNvPicPr>
          <p:nvPr/>
        </p:nvPicPr>
        <p:blipFill>
          <a:blip r:embed="rId2" cstate="print"/>
          <a:srcRect/>
          <a:stretch>
            <a:fillRect/>
          </a:stretch>
        </p:blipFill>
        <p:spPr bwMode="auto">
          <a:xfrm>
            <a:off x="166654" y="982661"/>
            <a:ext cx="9539321" cy="5518173"/>
          </a:xfrm>
          <a:prstGeom prst="rect">
            <a:avLst/>
          </a:prstGeom>
          <a:noFill/>
          <a:ln w="12700">
            <a:noFill/>
            <a:miter lim="800000"/>
            <a:headEnd type="none" w="sm" len="sm"/>
            <a:tailEnd type="none" w="sm" len="sm"/>
          </a:ln>
        </p:spPr>
      </p:pic>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p:txBody>
          <a:bodyPr/>
          <a:lstStyle/>
          <a:p>
            <a:r>
              <a:rPr lang="pt-BR" dirty="0"/>
              <a:t>Cálculo do compensador</a:t>
            </a:r>
          </a:p>
        </p:txBody>
      </p:sp>
      <p:sp>
        <p:nvSpPr>
          <p:cNvPr id="918531" name="Rectangle 3"/>
          <p:cNvSpPr>
            <a:spLocks noGrp="1" noChangeArrowheads="1"/>
          </p:cNvSpPr>
          <p:nvPr>
            <p:ph idx="1"/>
          </p:nvPr>
        </p:nvSpPr>
        <p:spPr>
          <a:xfrm>
            <a:off x="166688" y="785794"/>
            <a:ext cx="9682162" cy="5381625"/>
          </a:xfrm>
        </p:spPr>
        <p:txBody>
          <a:bodyPr/>
          <a:lstStyle/>
          <a:p>
            <a:r>
              <a:rPr lang="pt-BR" dirty="0"/>
              <a:t>Ele deverá ter </a:t>
            </a:r>
            <a:r>
              <a:rPr lang="el-GR" dirty="0"/>
              <a:t>Φ</a:t>
            </a:r>
            <a:r>
              <a:rPr lang="pt-BR" baseline="-25000" dirty="0"/>
              <a:t>m</a:t>
            </a:r>
            <a:r>
              <a:rPr lang="pt-BR" dirty="0"/>
              <a:t> = 24,2º</a:t>
            </a:r>
          </a:p>
          <a:p>
            <a:r>
              <a:rPr lang="en-US" dirty="0" err="1"/>
              <a:t>Sabemos</a:t>
            </a:r>
            <a:r>
              <a:rPr lang="en-US" dirty="0"/>
              <a:t> </a:t>
            </a:r>
            <a:r>
              <a:rPr lang="en-US" dirty="0" err="1"/>
              <a:t>que</a:t>
            </a:r>
            <a:r>
              <a:rPr lang="en-US" dirty="0"/>
              <a:t> : </a:t>
            </a:r>
          </a:p>
          <a:p>
            <a:pPr lvl="1"/>
            <a:r>
              <a:rPr lang="el-GR" b="1" dirty="0"/>
              <a:t>Φ</a:t>
            </a:r>
            <a:r>
              <a:rPr lang="en-US" b="1" baseline="-25000" dirty="0"/>
              <a:t>max</a:t>
            </a:r>
            <a:r>
              <a:rPr lang="en-US" b="1" dirty="0"/>
              <a:t> = tg</a:t>
            </a:r>
            <a:r>
              <a:rPr lang="en-US" b="1" baseline="30000" dirty="0"/>
              <a:t>-1</a:t>
            </a:r>
            <a:r>
              <a:rPr lang="en-US" b="1" dirty="0"/>
              <a:t> (1-</a:t>
            </a:r>
            <a:r>
              <a:rPr lang="el-GR" b="1" dirty="0"/>
              <a:t>β</a:t>
            </a:r>
            <a:r>
              <a:rPr lang="en-US" b="1" dirty="0"/>
              <a:t>)/(2√</a:t>
            </a:r>
            <a:r>
              <a:rPr lang="el-GR" b="1" dirty="0"/>
              <a:t>β</a:t>
            </a:r>
            <a:r>
              <a:rPr lang="en-US" b="1" dirty="0"/>
              <a:t>) = sen</a:t>
            </a:r>
            <a:r>
              <a:rPr lang="en-US" b="1" baseline="30000" dirty="0"/>
              <a:t>-1</a:t>
            </a:r>
            <a:r>
              <a:rPr lang="en-US" b="1" dirty="0"/>
              <a:t>(1-</a:t>
            </a:r>
            <a:r>
              <a:rPr lang="el-GR" b="1" dirty="0"/>
              <a:t>β</a:t>
            </a:r>
            <a:r>
              <a:rPr lang="en-US" b="1" dirty="0"/>
              <a:t>)/(1+</a:t>
            </a:r>
            <a:r>
              <a:rPr lang="el-GR" b="1" dirty="0"/>
              <a:t>β</a:t>
            </a:r>
            <a:r>
              <a:rPr lang="en-US" b="1" dirty="0"/>
              <a:t>)</a:t>
            </a:r>
          </a:p>
          <a:p>
            <a:pPr lvl="1"/>
            <a:r>
              <a:rPr lang="en-US" dirty="0" err="1"/>
              <a:t>Usando</a:t>
            </a:r>
            <a:r>
              <a:rPr lang="en-US" dirty="0"/>
              <a:t> o </a:t>
            </a:r>
            <a:r>
              <a:rPr lang="en-US" dirty="0" err="1"/>
              <a:t>wxMaxima</a:t>
            </a:r>
            <a:r>
              <a:rPr lang="en-US" dirty="0"/>
              <a:t> :</a:t>
            </a:r>
            <a:endParaRPr lang="pt-BR" dirty="0"/>
          </a:p>
          <a:p>
            <a:pPr lvl="2"/>
            <a:r>
              <a:rPr lang="en-US" dirty="0"/>
              <a:t> </a:t>
            </a:r>
            <a:r>
              <a:rPr lang="en-US" dirty="0" err="1"/>
              <a:t>sen</a:t>
            </a:r>
            <a:r>
              <a:rPr lang="en-US" dirty="0"/>
              <a:t>(24.2*%pi/180)=(1-B)/(1+B); solve(%,B);</a:t>
            </a:r>
          </a:p>
          <a:p>
            <a:pPr lvl="2"/>
            <a:r>
              <a:rPr lang="en-US" dirty="0" err="1"/>
              <a:t>Obtemos</a:t>
            </a:r>
            <a:r>
              <a:rPr lang="en-US" dirty="0"/>
              <a:t> : </a:t>
            </a:r>
            <a:r>
              <a:rPr lang="el-GR" dirty="0"/>
              <a:t>β</a:t>
            </a:r>
            <a:r>
              <a:rPr lang="pt-BR" dirty="0"/>
              <a:t> = 0,42</a:t>
            </a:r>
          </a:p>
          <a:p>
            <a:r>
              <a:rPr lang="pt-BR" dirty="0"/>
              <a:t>Sabemos também que :</a:t>
            </a:r>
          </a:p>
          <a:p>
            <a:pPr lvl="1"/>
            <a:r>
              <a:rPr lang="pt-BR" dirty="0"/>
              <a:t> </a:t>
            </a:r>
            <a:r>
              <a:rPr lang="en-US" b="1" dirty="0"/>
              <a:t>|</a:t>
            </a:r>
            <a:r>
              <a:rPr lang="en-US" b="1" dirty="0" err="1"/>
              <a:t>Gc</a:t>
            </a:r>
            <a:r>
              <a:rPr lang="en-US" b="1" dirty="0"/>
              <a:t>(j</a:t>
            </a:r>
            <a:r>
              <a:rPr lang="el-GR" b="1" dirty="0"/>
              <a:t>ω</a:t>
            </a:r>
            <a:r>
              <a:rPr lang="en-US" b="1" baseline="-25000" dirty="0"/>
              <a:t>max</a:t>
            </a:r>
            <a:r>
              <a:rPr lang="en-US" b="1" dirty="0"/>
              <a:t>)|=1/√</a:t>
            </a:r>
            <a:r>
              <a:rPr lang="el-GR" b="1" dirty="0"/>
              <a:t>β </a:t>
            </a:r>
            <a:r>
              <a:rPr lang="pt-BR" dirty="0"/>
              <a:t> </a:t>
            </a:r>
          </a:p>
          <a:p>
            <a:pPr lvl="1"/>
            <a:r>
              <a:rPr lang="pt-BR" dirty="0"/>
              <a:t>Portanto |</a:t>
            </a:r>
            <a:r>
              <a:rPr lang="pt-BR" dirty="0" err="1"/>
              <a:t>Gc</a:t>
            </a:r>
            <a:r>
              <a:rPr lang="pt-BR" dirty="0"/>
              <a:t>(j</a:t>
            </a:r>
            <a:r>
              <a:rPr lang="el-GR" dirty="0"/>
              <a:t>ω</a:t>
            </a:r>
            <a:r>
              <a:rPr lang="pt-BR" baseline="-25000" dirty="0" err="1"/>
              <a:t>max</a:t>
            </a:r>
            <a:r>
              <a:rPr lang="pt-BR" dirty="0"/>
              <a:t>)|=3,77</a:t>
            </a:r>
            <a:r>
              <a:rPr lang="pt-BR" dirty="0" err="1"/>
              <a:t>db</a:t>
            </a:r>
            <a:endParaRPr lang="el-GR" dirty="0"/>
          </a:p>
          <a:p>
            <a:r>
              <a:rPr lang="en-US" dirty="0"/>
              <a:t>Continua no </a:t>
            </a:r>
            <a:r>
              <a:rPr lang="en-US" dirty="0" err="1"/>
              <a:t>próximo</a:t>
            </a:r>
            <a:r>
              <a:rPr lang="en-US" dirty="0"/>
              <a:t> slide</a:t>
            </a:r>
            <a:endParaRPr lang="el-G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18531">
                                            <p:txEl>
                                              <p:pRg st="0" end="0"/>
                                            </p:txEl>
                                          </p:spTgt>
                                        </p:tgtEl>
                                        <p:attrNameLst>
                                          <p:attrName>style.visibility</p:attrName>
                                        </p:attrNameLst>
                                      </p:cBhvr>
                                      <p:to>
                                        <p:strVal val="visible"/>
                                      </p:to>
                                    </p:set>
                                    <p:animEffect transition="in" filter="box(in)">
                                      <p:cBhvr>
                                        <p:cTn id="7" dur="500"/>
                                        <p:tgtEl>
                                          <p:spTgt spid="918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18531">
                                            <p:txEl>
                                              <p:pRg st="1" end="1"/>
                                            </p:txEl>
                                          </p:spTgt>
                                        </p:tgtEl>
                                        <p:attrNameLst>
                                          <p:attrName>style.visibility</p:attrName>
                                        </p:attrNameLst>
                                      </p:cBhvr>
                                      <p:to>
                                        <p:strVal val="visible"/>
                                      </p:to>
                                    </p:set>
                                    <p:animEffect transition="in" filter="box(in)">
                                      <p:cBhvr>
                                        <p:cTn id="12" dur="500"/>
                                        <p:tgtEl>
                                          <p:spTgt spid="918531">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918531">
                                            <p:txEl>
                                              <p:pRg st="2" end="2"/>
                                            </p:txEl>
                                          </p:spTgt>
                                        </p:tgtEl>
                                        <p:attrNameLst>
                                          <p:attrName>style.visibility</p:attrName>
                                        </p:attrNameLst>
                                      </p:cBhvr>
                                      <p:to>
                                        <p:strVal val="visible"/>
                                      </p:to>
                                    </p:set>
                                    <p:animEffect transition="in" filter="box(in)">
                                      <p:cBhvr>
                                        <p:cTn id="15" dur="500"/>
                                        <p:tgtEl>
                                          <p:spTgt spid="918531">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918531">
                                            <p:txEl>
                                              <p:pRg st="3" end="3"/>
                                            </p:txEl>
                                          </p:spTgt>
                                        </p:tgtEl>
                                        <p:attrNameLst>
                                          <p:attrName>style.visibility</p:attrName>
                                        </p:attrNameLst>
                                      </p:cBhvr>
                                      <p:to>
                                        <p:strVal val="visible"/>
                                      </p:to>
                                    </p:set>
                                    <p:animEffect transition="in" filter="box(in)">
                                      <p:cBhvr>
                                        <p:cTn id="18" dur="500"/>
                                        <p:tgtEl>
                                          <p:spTgt spid="918531">
                                            <p:txEl>
                                              <p:pRg st="3" end="3"/>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918531">
                                            <p:txEl>
                                              <p:pRg st="4" end="4"/>
                                            </p:txEl>
                                          </p:spTgt>
                                        </p:tgtEl>
                                        <p:attrNameLst>
                                          <p:attrName>style.visibility</p:attrName>
                                        </p:attrNameLst>
                                      </p:cBhvr>
                                      <p:to>
                                        <p:strVal val="visible"/>
                                      </p:to>
                                    </p:set>
                                    <p:animEffect transition="in" filter="box(in)">
                                      <p:cBhvr>
                                        <p:cTn id="21" dur="500"/>
                                        <p:tgtEl>
                                          <p:spTgt spid="918531">
                                            <p:txEl>
                                              <p:pRg st="4" end="4"/>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918531">
                                            <p:txEl>
                                              <p:pRg st="5" end="5"/>
                                            </p:txEl>
                                          </p:spTgt>
                                        </p:tgtEl>
                                        <p:attrNameLst>
                                          <p:attrName>style.visibility</p:attrName>
                                        </p:attrNameLst>
                                      </p:cBhvr>
                                      <p:to>
                                        <p:strVal val="visible"/>
                                      </p:to>
                                    </p:set>
                                    <p:animEffect transition="in" filter="box(in)">
                                      <p:cBhvr>
                                        <p:cTn id="24" dur="500"/>
                                        <p:tgtEl>
                                          <p:spTgt spid="91853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918531">
                                            <p:txEl>
                                              <p:pRg st="6" end="6"/>
                                            </p:txEl>
                                          </p:spTgt>
                                        </p:tgtEl>
                                        <p:attrNameLst>
                                          <p:attrName>style.visibility</p:attrName>
                                        </p:attrNameLst>
                                      </p:cBhvr>
                                      <p:to>
                                        <p:strVal val="visible"/>
                                      </p:to>
                                    </p:set>
                                    <p:animEffect transition="in" filter="box(in)">
                                      <p:cBhvr>
                                        <p:cTn id="29" dur="500"/>
                                        <p:tgtEl>
                                          <p:spTgt spid="918531">
                                            <p:txEl>
                                              <p:pRg st="6" end="6"/>
                                            </p:txEl>
                                          </p:spTgt>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918531">
                                            <p:txEl>
                                              <p:pRg st="7" end="7"/>
                                            </p:txEl>
                                          </p:spTgt>
                                        </p:tgtEl>
                                        <p:attrNameLst>
                                          <p:attrName>style.visibility</p:attrName>
                                        </p:attrNameLst>
                                      </p:cBhvr>
                                      <p:to>
                                        <p:strVal val="visible"/>
                                      </p:to>
                                    </p:set>
                                    <p:animEffect transition="in" filter="box(in)">
                                      <p:cBhvr>
                                        <p:cTn id="32" dur="500"/>
                                        <p:tgtEl>
                                          <p:spTgt spid="918531">
                                            <p:txEl>
                                              <p:pRg st="7" end="7"/>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918531">
                                            <p:txEl>
                                              <p:pRg st="8" end="8"/>
                                            </p:txEl>
                                          </p:spTgt>
                                        </p:tgtEl>
                                        <p:attrNameLst>
                                          <p:attrName>style.visibility</p:attrName>
                                        </p:attrNameLst>
                                      </p:cBhvr>
                                      <p:to>
                                        <p:strVal val="visible"/>
                                      </p:to>
                                    </p:set>
                                    <p:animEffect transition="in" filter="box(in)">
                                      <p:cBhvr>
                                        <p:cTn id="35" dur="500"/>
                                        <p:tgtEl>
                                          <p:spTgt spid="918531">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918531">
                                            <p:txEl>
                                              <p:pRg st="9" end="9"/>
                                            </p:txEl>
                                          </p:spTgt>
                                        </p:tgtEl>
                                        <p:attrNameLst>
                                          <p:attrName>style.visibility</p:attrName>
                                        </p:attrNameLst>
                                      </p:cBhvr>
                                      <p:to>
                                        <p:strVal val="visible"/>
                                      </p:to>
                                    </p:set>
                                    <p:animEffect transition="in" filter="box(in)">
                                      <p:cBhvr>
                                        <p:cTn id="40" dur="500"/>
                                        <p:tgtEl>
                                          <p:spTgt spid="9185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1" grpId="0" build="p"/>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p:txBody>
          <a:bodyPr/>
          <a:lstStyle/>
          <a:p>
            <a:r>
              <a:rPr lang="pt-BR" dirty="0"/>
              <a:t>Cálculo do compensador</a:t>
            </a:r>
          </a:p>
        </p:txBody>
      </p:sp>
      <p:sp>
        <p:nvSpPr>
          <p:cNvPr id="918531" name="Rectangle 3"/>
          <p:cNvSpPr>
            <a:spLocks noGrp="1" noChangeArrowheads="1"/>
          </p:cNvSpPr>
          <p:nvPr>
            <p:ph idx="1"/>
          </p:nvPr>
        </p:nvSpPr>
        <p:spPr>
          <a:xfrm>
            <a:off x="95216" y="928670"/>
            <a:ext cx="9682162" cy="5381625"/>
          </a:xfrm>
        </p:spPr>
        <p:txBody>
          <a:bodyPr/>
          <a:lstStyle/>
          <a:p>
            <a:r>
              <a:rPr lang="pt-BR" dirty="0"/>
              <a:t>Nosso compensador deverá ter </a:t>
            </a:r>
            <a:r>
              <a:rPr lang="el-GR" dirty="0"/>
              <a:t>Φ</a:t>
            </a:r>
            <a:r>
              <a:rPr lang="pt-BR" baseline="-25000" dirty="0"/>
              <a:t>m</a:t>
            </a:r>
            <a:r>
              <a:rPr lang="pt-BR" dirty="0"/>
              <a:t> = 24,2º</a:t>
            </a:r>
          </a:p>
          <a:p>
            <a:r>
              <a:rPr lang="en-US" dirty="0" err="1"/>
              <a:t>Não</a:t>
            </a:r>
            <a:r>
              <a:rPr lang="en-US" dirty="0"/>
              <a:t> </a:t>
            </a:r>
            <a:r>
              <a:rPr lang="en-US" dirty="0" err="1"/>
              <a:t>sabemos</a:t>
            </a:r>
            <a:r>
              <a:rPr lang="en-US" dirty="0"/>
              <a:t> </a:t>
            </a:r>
            <a:r>
              <a:rPr lang="en-US" dirty="0" err="1"/>
              <a:t>ainda</a:t>
            </a:r>
            <a:r>
              <a:rPr lang="en-US" dirty="0"/>
              <a:t> </a:t>
            </a:r>
            <a:r>
              <a:rPr lang="en-US" dirty="0" err="1"/>
              <a:t>qual</a:t>
            </a:r>
            <a:r>
              <a:rPr lang="en-US" dirty="0"/>
              <a:t> </a:t>
            </a:r>
            <a:r>
              <a:rPr lang="en-US" dirty="0" err="1"/>
              <a:t>será</a:t>
            </a:r>
            <a:r>
              <a:rPr lang="en-US" dirty="0"/>
              <a:t> a </a:t>
            </a:r>
            <a:r>
              <a:rPr lang="en-US" dirty="0" err="1"/>
              <a:t>frequência</a:t>
            </a:r>
            <a:r>
              <a:rPr lang="en-US" dirty="0"/>
              <a:t> </a:t>
            </a:r>
            <a:r>
              <a:rPr lang="el-GR" dirty="0"/>
              <a:t>ω</a:t>
            </a:r>
            <a:r>
              <a:rPr lang="en-US" baseline="-25000" dirty="0"/>
              <a:t>max</a:t>
            </a:r>
            <a:r>
              <a:rPr lang="en-US" dirty="0"/>
              <a:t> </a:t>
            </a:r>
            <a:r>
              <a:rPr lang="en-US" dirty="0" err="1"/>
              <a:t>que</a:t>
            </a:r>
            <a:r>
              <a:rPr lang="en-US" dirty="0"/>
              <a:t> </a:t>
            </a:r>
            <a:r>
              <a:rPr lang="en-US" dirty="0" err="1"/>
              <a:t>será</a:t>
            </a:r>
            <a:r>
              <a:rPr lang="en-US" dirty="0"/>
              <a:t> a </a:t>
            </a:r>
            <a:r>
              <a:rPr lang="en-US" dirty="0" err="1"/>
              <a:t>frequência</a:t>
            </a:r>
            <a:r>
              <a:rPr lang="en-US" dirty="0"/>
              <a:t> de </a:t>
            </a:r>
            <a:r>
              <a:rPr lang="en-US" dirty="0" err="1"/>
              <a:t>margem</a:t>
            </a:r>
            <a:r>
              <a:rPr lang="en-US" dirty="0"/>
              <a:t> de </a:t>
            </a:r>
            <a:r>
              <a:rPr lang="en-US" dirty="0" err="1"/>
              <a:t>fase</a:t>
            </a:r>
            <a:r>
              <a:rPr lang="en-US" dirty="0"/>
              <a:t> </a:t>
            </a:r>
            <a:r>
              <a:rPr lang="el-GR" dirty="0"/>
              <a:t>Φ</a:t>
            </a:r>
            <a:r>
              <a:rPr lang="pt-BR" baseline="-25000" dirty="0"/>
              <a:t>m  </a:t>
            </a:r>
            <a:r>
              <a:rPr lang="en-US" dirty="0"/>
              <a:t>do </a:t>
            </a:r>
            <a:r>
              <a:rPr lang="en-US" dirty="0" err="1"/>
              <a:t>nosso</a:t>
            </a:r>
            <a:r>
              <a:rPr lang="en-US" dirty="0"/>
              <a:t> </a:t>
            </a:r>
            <a:r>
              <a:rPr lang="en-US" dirty="0" err="1"/>
              <a:t>compensador</a:t>
            </a:r>
            <a:r>
              <a:rPr lang="en-US" dirty="0"/>
              <a:t> PORÉM </a:t>
            </a:r>
            <a:r>
              <a:rPr lang="en-US" dirty="0" err="1"/>
              <a:t>sabemos</a:t>
            </a:r>
            <a:r>
              <a:rPr lang="en-US" dirty="0"/>
              <a:t> </a:t>
            </a:r>
            <a:r>
              <a:rPr lang="en-US" dirty="0" err="1"/>
              <a:t>que</a:t>
            </a:r>
            <a:r>
              <a:rPr lang="en-US" dirty="0"/>
              <a:t> : …</a:t>
            </a:r>
          </a:p>
          <a:p>
            <a:r>
              <a:rPr lang="en-US" dirty="0"/>
              <a:t> … o </a:t>
            </a:r>
            <a:r>
              <a:rPr lang="en-US" dirty="0" err="1"/>
              <a:t>nosso</a:t>
            </a:r>
            <a:r>
              <a:rPr lang="en-US" dirty="0"/>
              <a:t> </a:t>
            </a:r>
            <a:r>
              <a:rPr lang="en-US" dirty="0" err="1"/>
              <a:t>compensador</a:t>
            </a:r>
            <a:r>
              <a:rPr lang="en-US" dirty="0"/>
              <a:t> </a:t>
            </a:r>
            <a:r>
              <a:rPr lang="en-US" dirty="0" err="1"/>
              <a:t>nesta</a:t>
            </a:r>
            <a:r>
              <a:rPr lang="en-US" dirty="0"/>
              <a:t> </a:t>
            </a:r>
            <a:r>
              <a:rPr lang="en-US" dirty="0" err="1"/>
              <a:t>frequência</a:t>
            </a:r>
            <a:r>
              <a:rPr lang="en-US" dirty="0"/>
              <a:t> </a:t>
            </a:r>
            <a:r>
              <a:rPr lang="en-US" dirty="0" err="1"/>
              <a:t>terá</a:t>
            </a:r>
            <a:r>
              <a:rPr lang="en-US" dirty="0"/>
              <a:t> </a:t>
            </a:r>
            <a:r>
              <a:rPr lang="en-US" dirty="0" err="1"/>
              <a:t>ganho</a:t>
            </a:r>
            <a:r>
              <a:rPr lang="en-US" dirty="0"/>
              <a:t> </a:t>
            </a:r>
            <a:r>
              <a:rPr lang="en-US" b="1" dirty="0"/>
              <a:t>|</a:t>
            </a:r>
            <a:r>
              <a:rPr lang="en-US" b="1" dirty="0" err="1"/>
              <a:t>Gc</a:t>
            </a:r>
            <a:r>
              <a:rPr lang="en-US" b="1" dirty="0"/>
              <a:t>(j</a:t>
            </a:r>
            <a:r>
              <a:rPr lang="el-GR" b="1" dirty="0"/>
              <a:t>ω</a:t>
            </a:r>
            <a:r>
              <a:rPr lang="en-US" b="1" baseline="-25000" dirty="0"/>
              <a:t>max</a:t>
            </a:r>
            <a:r>
              <a:rPr lang="en-US" b="1" dirty="0"/>
              <a:t>)|=1/√</a:t>
            </a:r>
            <a:r>
              <a:rPr lang="el-GR" b="1" dirty="0"/>
              <a:t>β </a:t>
            </a:r>
            <a:r>
              <a:rPr lang="pt-BR" dirty="0"/>
              <a:t>= |G(j</a:t>
            </a:r>
            <a:r>
              <a:rPr lang="el-GR" dirty="0"/>
              <a:t>ω</a:t>
            </a:r>
            <a:r>
              <a:rPr lang="pt-BR" baseline="-25000" dirty="0" err="1"/>
              <a:t>max</a:t>
            </a:r>
            <a:r>
              <a:rPr lang="pt-BR" dirty="0"/>
              <a:t>)|=3,77</a:t>
            </a:r>
            <a:r>
              <a:rPr lang="pt-BR" dirty="0" err="1"/>
              <a:t>db</a:t>
            </a:r>
            <a:r>
              <a:rPr lang="pt-BR" dirty="0"/>
              <a:t>.</a:t>
            </a:r>
          </a:p>
          <a:p>
            <a:r>
              <a:rPr lang="pt-BR" dirty="0"/>
              <a:t>Esta </a:t>
            </a:r>
            <a:r>
              <a:rPr lang="pt-BR" dirty="0" err="1"/>
              <a:t>frequência</a:t>
            </a:r>
            <a:r>
              <a:rPr lang="pt-BR" dirty="0"/>
              <a:t> </a:t>
            </a:r>
            <a:r>
              <a:rPr lang="el-GR" dirty="0"/>
              <a:t>ω</a:t>
            </a:r>
            <a:r>
              <a:rPr lang="pt-BR" baseline="-25000" dirty="0" err="1"/>
              <a:t>max</a:t>
            </a:r>
            <a:r>
              <a:rPr lang="pt-BR" dirty="0"/>
              <a:t> terá de ser a </a:t>
            </a:r>
            <a:r>
              <a:rPr lang="pt-BR" dirty="0" err="1"/>
              <a:t>frequência</a:t>
            </a:r>
            <a:r>
              <a:rPr lang="pt-BR" dirty="0"/>
              <a:t> de margem de fase tanto do compensador quanto do sistema a compensar e nela o ganho é 0 </a:t>
            </a:r>
            <a:r>
              <a:rPr lang="pt-BR" dirty="0" err="1"/>
              <a:t>db</a:t>
            </a:r>
            <a:r>
              <a:rPr lang="pt-BR" dirty="0"/>
              <a:t> para o sistema como um todo</a:t>
            </a:r>
          </a:p>
          <a:p>
            <a:pPr>
              <a:buNone/>
            </a:pPr>
            <a:endParaRPr lang="el-G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18531">
                                            <p:txEl>
                                              <p:pRg st="0" end="0"/>
                                            </p:txEl>
                                          </p:spTgt>
                                        </p:tgtEl>
                                        <p:attrNameLst>
                                          <p:attrName>style.visibility</p:attrName>
                                        </p:attrNameLst>
                                      </p:cBhvr>
                                      <p:to>
                                        <p:strVal val="visible"/>
                                      </p:to>
                                    </p:set>
                                    <p:animEffect transition="in" filter="box(in)">
                                      <p:cBhvr>
                                        <p:cTn id="7" dur="500"/>
                                        <p:tgtEl>
                                          <p:spTgt spid="918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18531">
                                            <p:txEl>
                                              <p:pRg st="1" end="1"/>
                                            </p:txEl>
                                          </p:spTgt>
                                        </p:tgtEl>
                                        <p:attrNameLst>
                                          <p:attrName>style.visibility</p:attrName>
                                        </p:attrNameLst>
                                      </p:cBhvr>
                                      <p:to>
                                        <p:strVal val="visible"/>
                                      </p:to>
                                    </p:set>
                                    <p:animEffect transition="in" filter="box(in)">
                                      <p:cBhvr>
                                        <p:cTn id="12" dur="500"/>
                                        <p:tgtEl>
                                          <p:spTgt spid="918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18531">
                                            <p:txEl>
                                              <p:pRg st="2" end="2"/>
                                            </p:txEl>
                                          </p:spTgt>
                                        </p:tgtEl>
                                        <p:attrNameLst>
                                          <p:attrName>style.visibility</p:attrName>
                                        </p:attrNameLst>
                                      </p:cBhvr>
                                      <p:to>
                                        <p:strVal val="visible"/>
                                      </p:to>
                                    </p:set>
                                    <p:animEffect transition="in" filter="box(in)">
                                      <p:cBhvr>
                                        <p:cTn id="17" dur="500"/>
                                        <p:tgtEl>
                                          <p:spTgt spid="9185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18531">
                                            <p:txEl>
                                              <p:pRg st="3" end="3"/>
                                            </p:txEl>
                                          </p:spTgt>
                                        </p:tgtEl>
                                        <p:attrNameLst>
                                          <p:attrName>style.visibility</p:attrName>
                                        </p:attrNameLst>
                                      </p:cBhvr>
                                      <p:to>
                                        <p:strVal val="visible"/>
                                      </p:to>
                                    </p:set>
                                    <p:animEffect transition="in" filter="box(in)">
                                      <p:cBhvr>
                                        <p:cTn id="22" dur="500"/>
                                        <p:tgtEl>
                                          <p:spTgt spid="9185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1" grpId="0" build="p"/>
    </p:bld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p:txBody>
          <a:bodyPr/>
          <a:lstStyle/>
          <a:p>
            <a:r>
              <a:rPr lang="pt-BR" dirty="0"/>
              <a:t>Cálculo do compensador</a:t>
            </a:r>
          </a:p>
        </p:txBody>
      </p:sp>
      <p:sp>
        <p:nvSpPr>
          <p:cNvPr id="918531" name="Rectangle 3"/>
          <p:cNvSpPr>
            <a:spLocks noGrp="1" noChangeArrowheads="1"/>
          </p:cNvSpPr>
          <p:nvPr>
            <p:ph idx="1"/>
          </p:nvPr>
        </p:nvSpPr>
        <p:spPr>
          <a:xfrm>
            <a:off x="95216" y="928670"/>
            <a:ext cx="9682162" cy="5381625"/>
          </a:xfrm>
        </p:spPr>
        <p:txBody>
          <a:bodyPr/>
          <a:lstStyle/>
          <a:p>
            <a:r>
              <a:rPr lang="en-US" dirty="0"/>
              <a:t>… o </a:t>
            </a:r>
            <a:r>
              <a:rPr lang="en-US" dirty="0" err="1"/>
              <a:t>nosso</a:t>
            </a:r>
            <a:r>
              <a:rPr lang="en-US" dirty="0"/>
              <a:t> </a:t>
            </a:r>
            <a:r>
              <a:rPr lang="en-US" dirty="0" err="1"/>
              <a:t>compensador</a:t>
            </a:r>
            <a:r>
              <a:rPr lang="en-US" dirty="0"/>
              <a:t> </a:t>
            </a:r>
            <a:r>
              <a:rPr lang="en-US" dirty="0" err="1"/>
              <a:t>nesta</a:t>
            </a:r>
            <a:r>
              <a:rPr lang="en-US" dirty="0"/>
              <a:t> </a:t>
            </a:r>
            <a:r>
              <a:rPr lang="en-US" dirty="0" err="1"/>
              <a:t>frequência</a:t>
            </a:r>
            <a:r>
              <a:rPr lang="en-US" dirty="0"/>
              <a:t> </a:t>
            </a:r>
            <a:r>
              <a:rPr lang="en-US" dirty="0" err="1"/>
              <a:t>terá</a:t>
            </a:r>
            <a:r>
              <a:rPr lang="en-US" dirty="0"/>
              <a:t> </a:t>
            </a:r>
            <a:r>
              <a:rPr lang="en-US" dirty="0" err="1"/>
              <a:t>ganho</a:t>
            </a:r>
            <a:r>
              <a:rPr lang="en-US" dirty="0"/>
              <a:t> </a:t>
            </a:r>
            <a:r>
              <a:rPr lang="en-US" b="1" dirty="0"/>
              <a:t>|</a:t>
            </a:r>
            <a:r>
              <a:rPr lang="en-US" b="1" dirty="0" err="1"/>
              <a:t>Gc</a:t>
            </a:r>
            <a:r>
              <a:rPr lang="en-US" b="1" dirty="0"/>
              <a:t>(j</a:t>
            </a:r>
            <a:r>
              <a:rPr lang="el-GR" b="1" dirty="0"/>
              <a:t>ω</a:t>
            </a:r>
            <a:r>
              <a:rPr lang="en-US" b="1" baseline="-25000" dirty="0"/>
              <a:t>max</a:t>
            </a:r>
            <a:r>
              <a:rPr lang="en-US" b="1" dirty="0"/>
              <a:t>)|=1/√</a:t>
            </a:r>
            <a:r>
              <a:rPr lang="el-GR" b="1" dirty="0"/>
              <a:t>β </a:t>
            </a:r>
            <a:r>
              <a:rPr lang="pt-BR" dirty="0"/>
              <a:t>= |G(j</a:t>
            </a:r>
            <a:r>
              <a:rPr lang="el-GR" dirty="0"/>
              <a:t>ω</a:t>
            </a:r>
            <a:r>
              <a:rPr lang="pt-BR" baseline="-25000" dirty="0" err="1"/>
              <a:t>max</a:t>
            </a:r>
            <a:r>
              <a:rPr lang="pt-BR" dirty="0"/>
              <a:t>)|=3,77</a:t>
            </a:r>
            <a:r>
              <a:rPr lang="pt-BR" dirty="0" err="1"/>
              <a:t>db</a:t>
            </a:r>
            <a:r>
              <a:rPr lang="pt-BR" dirty="0"/>
              <a:t>.</a:t>
            </a:r>
          </a:p>
          <a:p>
            <a:r>
              <a:rPr lang="pt-BR" dirty="0"/>
              <a:t>Esta </a:t>
            </a:r>
            <a:r>
              <a:rPr lang="pt-BR" dirty="0" err="1"/>
              <a:t>frequência</a:t>
            </a:r>
            <a:r>
              <a:rPr lang="pt-BR" dirty="0"/>
              <a:t> </a:t>
            </a:r>
            <a:r>
              <a:rPr lang="el-GR" dirty="0"/>
              <a:t>ω</a:t>
            </a:r>
            <a:r>
              <a:rPr lang="pt-BR" baseline="-25000" dirty="0" err="1"/>
              <a:t>max</a:t>
            </a:r>
            <a:r>
              <a:rPr lang="pt-BR" dirty="0"/>
              <a:t> terá de ser a </a:t>
            </a:r>
            <a:r>
              <a:rPr lang="pt-BR" dirty="0" err="1"/>
              <a:t>frequência</a:t>
            </a:r>
            <a:r>
              <a:rPr lang="pt-BR" dirty="0"/>
              <a:t> de margem de fase tanto do compensador quanto do sistema a compensar e nela o ganho é 0 </a:t>
            </a:r>
            <a:r>
              <a:rPr lang="pt-BR" dirty="0" err="1"/>
              <a:t>db</a:t>
            </a:r>
            <a:r>
              <a:rPr lang="pt-BR" dirty="0"/>
              <a:t> para o sistema como um todo</a:t>
            </a:r>
          </a:p>
          <a:p>
            <a:r>
              <a:rPr lang="en-US" dirty="0" err="1"/>
              <a:t>Sendo</a:t>
            </a:r>
            <a:r>
              <a:rPr lang="en-US" dirty="0"/>
              <a:t> </a:t>
            </a:r>
            <a:r>
              <a:rPr lang="en-US" dirty="0" err="1"/>
              <a:t>assim</a:t>
            </a:r>
            <a:r>
              <a:rPr lang="en-US" dirty="0"/>
              <a:t>, o </a:t>
            </a:r>
            <a:r>
              <a:rPr lang="en-US" dirty="0" err="1"/>
              <a:t>sistema</a:t>
            </a:r>
            <a:r>
              <a:rPr lang="en-US" dirty="0"/>
              <a:t> </a:t>
            </a:r>
            <a:r>
              <a:rPr lang="en-US" dirty="0" err="1"/>
              <a:t>não</a:t>
            </a:r>
            <a:r>
              <a:rPr lang="en-US" dirty="0"/>
              <a:t> </a:t>
            </a:r>
            <a:r>
              <a:rPr lang="en-US" dirty="0" err="1"/>
              <a:t>compensado</a:t>
            </a:r>
            <a:r>
              <a:rPr lang="en-US" dirty="0"/>
              <a:t> </a:t>
            </a:r>
            <a:r>
              <a:rPr lang="en-US" dirty="0" err="1"/>
              <a:t>terá</a:t>
            </a:r>
            <a:r>
              <a:rPr lang="en-US" dirty="0"/>
              <a:t> de </a:t>
            </a:r>
            <a:r>
              <a:rPr lang="en-US" dirty="0" err="1"/>
              <a:t>fornecer</a:t>
            </a:r>
            <a:r>
              <a:rPr lang="en-US" dirty="0"/>
              <a:t> </a:t>
            </a:r>
            <a:r>
              <a:rPr lang="en-US" dirty="0" err="1"/>
              <a:t>nesta</a:t>
            </a:r>
            <a:r>
              <a:rPr lang="en-US" dirty="0"/>
              <a:t> </a:t>
            </a:r>
            <a:r>
              <a:rPr lang="en-US" dirty="0" err="1"/>
              <a:t>frequência</a:t>
            </a:r>
            <a:r>
              <a:rPr lang="en-US" dirty="0"/>
              <a:t> -3,77db</a:t>
            </a:r>
          </a:p>
          <a:p>
            <a:r>
              <a:rPr lang="en-US" dirty="0"/>
              <a:t>Com </a:t>
            </a:r>
            <a:r>
              <a:rPr lang="en-US" dirty="0" err="1"/>
              <a:t>este</a:t>
            </a:r>
            <a:r>
              <a:rPr lang="en-US" dirty="0"/>
              <a:t> dado </a:t>
            </a:r>
            <a:r>
              <a:rPr lang="en-US" dirty="0" err="1"/>
              <a:t>calculamos</a:t>
            </a:r>
            <a:r>
              <a:rPr lang="en-US" dirty="0"/>
              <a:t> a </a:t>
            </a:r>
            <a:r>
              <a:rPr lang="en-US" dirty="0" err="1"/>
              <a:t>frequência</a:t>
            </a:r>
            <a:r>
              <a:rPr lang="en-US" dirty="0"/>
              <a:t> </a:t>
            </a:r>
            <a:r>
              <a:rPr lang="el-GR" dirty="0"/>
              <a:t>ω</a:t>
            </a:r>
            <a:r>
              <a:rPr lang="pt-BR" baseline="-25000" dirty="0" err="1"/>
              <a:t>max</a:t>
            </a:r>
            <a:r>
              <a:rPr lang="pt-BR" dirty="0"/>
              <a:t>)</a:t>
            </a:r>
            <a:endParaRPr lang="en-US" dirty="0"/>
          </a:p>
          <a:p>
            <a:pPr lvl="1"/>
            <a:r>
              <a:rPr lang="en-US" dirty="0"/>
              <a:t>O </a:t>
            </a:r>
            <a:r>
              <a:rPr lang="en-US" dirty="0" err="1"/>
              <a:t>cálculo</a:t>
            </a:r>
            <a:r>
              <a:rPr lang="en-US" dirty="0"/>
              <a:t> </a:t>
            </a:r>
            <a:r>
              <a:rPr lang="en-US" dirty="0" err="1"/>
              <a:t>será</a:t>
            </a:r>
            <a:r>
              <a:rPr lang="en-US" dirty="0"/>
              <a:t> </a:t>
            </a:r>
            <a:r>
              <a:rPr lang="en-US" dirty="0" err="1"/>
              <a:t>apresentado</a:t>
            </a:r>
            <a:r>
              <a:rPr lang="en-US" dirty="0"/>
              <a:t> no </a:t>
            </a:r>
            <a:r>
              <a:rPr lang="en-US" dirty="0" err="1"/>
              <a:t>próximo</a:t>
            </a:r>
            <a:r>
              <a:rPr lang="en-US" dirty="0"/>
              <a:t> slide</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18531">
                                            <p:txEl>
                                              <p:pRg st="0" end="0"/>
                                            </p:txEl>
                                          </p:spTgt>
                                        </p:tgtEl>
                                        <p:attrNameLst>
                                          <p:attrName>style.visibility</p:attrName>
                                        </p:attrNameLst>
                                      </p:cBhvr>
                                      <p:to>
                                        <p:strVal val="visible"/>
                                      </p:to>
                                    </p:set>
                                    <p:anim calcmode="lin" valueType="num">
                                      <p:cBhvr>
                                        <p:cTn id="7" dur="500" fill="hold"/>
                                        <p:tgtEl>
                                          <p:spTgt spid="9185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1853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1853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18531">
                                            <p:txEl>
                                              <p:pRg st="1" end="1"/>
                                            </p:txEl>
                                          </p:spTgt>
                                        </p:tgtEl>
                                        <p:attrNameLst>
                                          <p:attrName>style.visibility</p:attrName>
                                        </p:attrNameLst>
                                      </p:cBhvr>
                                      <p:to>
                                        <p:strVal val="visible"/>
                                      </p:to>
                                    </p:set>
                                    <p:anim calcmode="lin" valueType="num">
                                      <p:cBhvr>
                                        <p:cTn id="14" dur="500" fill="hold"/>
                                        <p:tgtEl>
                                          <p:spTgt spid="91853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1853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185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18531">
                                            <p:txEl>
                                              <p:pRg st="2" end="2"/>
                                            </p:txEl>
                                          </p:spTgt>
                                        </p:tgtEl>
                                        <p:attrNameLst>
                                          <p:attrName>style.visibility</p:attrName>
                                        </p:attrNameLst>
                                      </p:cBhvr>
                                      <p:to>
                                        <p:strVal val="visible"/>
                                      </p:to>
                                    </p:set>
                                    <p:anim calcmode="lin" valueType="num">
                                      <p:cBhvr>
                                        <p:cTn id="21" dur="500" fill="hold"/>
                                        <p:tgtEl>
                                          <p:spTgt spid="918531">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918531">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91853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18531">
                                            <p:txEl>
                                              <p:pRg st="3" end="3"/>
                                            </p:txEl>
                                          </p:spTgt>
                                        </p:tgtEl>
                                        <p:attrNameLst>
                                          <p:attrName>style.visibility</p:attrName>
                                        </p:attrNameLst>
                                      </p:cBhvr>
                                      <p:to>
                                        <p:strVal val="visible"/>
                                      </p:to>
                                    </p:set>
                                    <p:anim calcmode="lin" valueType="num">
                                      <p:cBhvr>
                                        <p:cTn id="28" dur="500" fill="hold"/>
                                        <p:tgtEl>
                                          <p:spTgt spid="918531">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918531">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918531">
                                            <p:txEl>
                                              <p:pRg st="3" end="3"/>
                                            </p:txEl>
                                          </p:spTgt>
                                        </p:tgtEl>
                                      </p:cBhvr>
                                    </p:animEffect>
                                  </p:childTnLst>
                                </p:cTn>
                              </p:par>
                              <p:par>
                                <p:cTn id="31" presetID="53" presetClass="entr" presetSubtype="0" fill="hold" grpId="0" nodeType="withEffect">
                                  <p:stCondLst>
                                    <p:cond delay="0"/>
                                  </p:stCondLst>
                                  <p:childTnLst>
                                    <p:set>
                                      <p:cBhvr>
                                        <p:cTn id="32" dur="1" fill="hold">
                                          <p:stCondLst>
                                            <p:cond delay="0"/>
                                          </p:stCondLst>
                                        </p:cTn>
                                        <p:tgtEl>
                                          <p:spTgt spid="918531">
                                            <p:txEl>
                                              <p:pRg st="4" end="4"/>
                                            </p:txEl>
                                          </p:spTgt>
                                        </p:tgtEl>
                                        <p:attrNameLst>
                                          <p:attrName>style.visibility</p:attrName>
                                        </p:attrNameLst>
                                      </p:cBhvr>
                                      <p:to>
                                        <p:strVal val="visible"/>
                                      </p:to>
                                    </p:set>
                                    <p:anim calcmode="lin" valueType="num">
                                      <p:cBhvr>
                                        <p:cTn id="33" dur="500" fill="hold"/>
                                        <p:tgtEl>
                                          <p:spTgt spid="918531">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918531">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918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1" grpId="0" build="p"/>
    </p:bld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p:txBody>
          <a:bodyPr/>
          <a:lstStyle/>
          <a:p>
            <a:r>
              <a:rPr lang="pt-BR" dirty="0"/>
              <a:t>Cálculo do compensador (algébrico)</a:t>
            </a:r>
          </a:p>
        </p:txBody>
      </p:sp>
      <p:sp>
        <p:nvSpPr>
          <p:cNvPr id="918531" name="Rectangle 3"/>
          <p:cNvSpPr>
            <a:spLocks noGrp="1" noChangeArrowheads="1"/>
          </p:cNvSpPr>
          <p:nvPr>
            <p:ph idx="1"/>
          </p:nvPr>
        </p:nvSpPr>
        <p:spPr>
          <a:xfrm>
            <a:off x="95216" y="928670"/>
            <a:ext cx="9682162" cy="5381625"/>
          </a:xfrm>
        </p:spPr>
        <p:txBody>
          <a:bodyPr/>
          <a:lstStyle/>
          <a:p>
            <a:r>
              <a:rPr lang="en-US" dirty="0" err="1"/>
              <a:t>Cálculo</a:t>
            </a:r>
            <a:r>
              <a:rPr lang="en-US" dirty="0"/>
              <a:t> da </a:t>
            </a:r>
            <a:r>
              <a:rPr lang="en-US" dirty="0" err="1"/>
              <a:t>frequência</a:t>
            </a:r>
            <a:r>
              <a:rPr lang="en-US" dirty="0"/>
              <a:t> </a:t>
            </a:r>
            <a:r>
              <a:rPr lang="el-GR" dirty="0"/>
              <a:t>ω</a:t>
            </a:r>
            <a:r>
              <a:rPr lang="pt-BR" baseline="-25000" dirty="0" err="1"/>
              <a:t>max</a:t>
            </a:r>
            <a:endParaRPr lang="en-US" dirty="0"/>
          </a:p>
          <a:p>
            <a:pPr lvl="1"/>
            <a:r>
              <a:rPr lang="en-US" dirty="0" err="1"/>
              <a:t>numer:false;G</a:t>
            </a:r>
            <a:r>
              <a:rPr lang="en-US" dirty="0"/>
              <a:t>(s)=144000/(s*(s+36)*(s+100));</a:t>
            </a:r>
          </a:p>
          <a:p>
            <a:pPr lvl="1"/>
            <a:r>
              <a:rPr lang="en-US" dirty="0"/>
              <a:t>G(%</a:t>
            </a:r>
            <a:r>
              <a:rPr lang="en-US" dirty="0" err="1"/>
              <a:t>i</a:t>
            </a:r>
            <a:r>
              <a:rPr lang="en-US" dirty="0"/>
              <a:t>*w); abs(%); %=10^(-3.77/20); %^2; </a:t>
            </a:r>
            <a:r>
              <a:rPr lang="en-US" dirty="0" err="1"/>
              <a:t>eq</a:t>
            </a:r>
            <a:r>
              <a:rPr lang="en-US" dirty="0"/>
              <a:t>:%;</a:t>
            </a:r>
          </a:p>
          <a:p>
            <a:pPr lvl="1"/>
            <a:r>
              <a:rPr lang="pt-BR" dirty="0" err="1"/>
              <a:t>numer</a:t>
            </a:r>
            <a:r>
              <a:rPr lang="pt-BR" dirty="0"/>
              <a:t>:</a:t>
            </a:r>
            <a:r>
              <a:rPr lang="pt-BR" dirty="0" err="1"/>
              <a:t>true</a:t>
            </a:r>
            <a:r>
              <a:rPr lang="pt-BR" dirty="0"/>
              <a:t>; solve(</a:t>
            </a:r>
            <a:r>
              <a:rPr lang="pt-BR" dirty="0" err="1"/>
              <a:t>eq</a:t>
            </a:r>
            <a:r>
              <a:rPr lang="pt-BR" dirty="0"/>
              <a:t>,w); </a:t>
            </a:r>
            <a:r>
              <a:rPr lang="pt-BR" dirty="0" err="1"/>
              <a:t>radcan</a:t>
            </a:r>
            <a:r>
              <a:rPr lang="pt-BR" dirty="0"/>
              <a:t>(%); </a:t>
            </a:r>
            <a:r>
              <a:rPr lang="pt-BR" dirty="0" err="1"/>
              <a:t>expand</a:t>
            </a:r>
            <a:r>
              <a:rPr lang="pt-BR" dirty="0"/>
              <a:t>(%);</a:t>
            </a:r>
          </a:p>
          <a:p>
            <a:pPr lvl="1"/>
            <a:r>
              <a:rPr lang="en-US" dirty="0"/>
              <a:t>Com </a:t>
            </a:r>
            <a:r>
              <a:rPr lang="en-US" dirty="0" err="1"/>
              <a:t>isso</a:t>
            </a:r>
            <a:r>
              <a:rPr lang="en-US" dirty="0"/>
              <a:t> </a:t>
            </a:r>
            <a:r>
              <a:rPr lang="en-US" dirty="0" err="1"/>
              <a:t>obtemos</a:t>
            </a:r>
            <a:r>
              <a:rPr lang="en-US" dirty="0"/>
              <a:t> </a:t>
            </a:r>
            <a:r>
              <a:rPr lang="en-US" dirty="0" err="1"/>
              <a:t>w</a:t>
            </a:r>
            <a:r>
              <a:rPr lang="en-US" baseline="-25000" dirty="0" err="1"/>
              <a:t>max</a:t>
            </a:r>
            <a:r>
              <a:rPr lang="en-US" dirty="0"/>
              <a:t> = 39 </a:t>
            </a:r>
            <a:r>
              <a:rPr lang="en-US" dirty="0" err="1"/>
              <a:t>rad</a:t>
            </a:r>
            <a:r>
              <a:rPr lang="en-US" dirty="0"/>
              <a: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18531">
                                            <p:txEl>
                                              <p:pRg st="0" end="0"/>
                                            </p:txEl>
                                          </p:spTgt>
                                        </p:tgtEl>
                                        <p:attrNameLst>
                                          <p:attrName>style.visibility</p:attrName>
                                        </p:attrNameLst>
                                      </p:cBhvr>
                                      <p:to>
                                        <p:strVal val="visible"/>
                                      </p:to>
                                    </p:set>
                                    <p:anim calcmode="lin" valueType="num">
                                      <p:cBhvr>
                                        <p:cTn id="7" dur="500" fill="hold"/>
                                        <p:tgtEl>
                                          <p:spTgt spid="9185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1853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1853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18531">
                                            <p:txEl>
                                              <p:pRg st="1" end="1"/>
                                            </p:txEl>
                                          </p:spTgt>
                                        </p:tgtEl>
                                        <p:attrNameLst>
                                          <p:attrName>style.visibility</p:attrName>
                                        </p:attrNameLst>
                                      </p:cBhvr>
                                      <p:to>
                                        <p:strVal val="visible"/>
                                      </p:to>
                                    </p:set>
                                    <p:anim calcmode="lin" valueType="num">
                                      <p:cBhvr>
                                        <p:cTn id="14" dur="500" fill="hold"/>
                                        <p:tgtEl>
                                          <p:spTgt spid="91853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1853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185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18531">
                                            <p:txEl>
                                              <p:pRg st="2" end="2"/>
                                            </p:txEl>
                                          </p:spTgt>
                                        </p:tgtEl>
                                        <p:attrNameLst>
                                          <p:attrName>style.visibility</p:attrName>
                                        </p:attrNameLst>
                                      </p:cBhvr>
                                      <p:to>
                                        <p:strVal val="visible"/>
                                      </p:to>
                                    </p:set>
                                    <p:anim calcmode="lin" valueType="num">
                                      <p:cBhvr>
                                        <p:cTn id="21" dur="500" fill="hold"/>
                                        <p:tgtEl>
                                          <p:spTgt spid="918531">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918531">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91853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18531">
                                            <p:txEl>
                                              <p:pRg st="3" end="3"/>
                                            </p:txEl>
                                          </p:spTgt>
                                        </p:tgtEl>
                                        <p:attrNameLst>
                                          <p:attrName>style.visibility</p:attrName>
                                        </p:attrNameLst>
                                      </p:cBhvr>
                                      <p:to>
                                        <p:strVal val="visible"/>
                                      </p:to>
                                    </p:set>
                                    <p:anim calcmode="lin" valueType="num">
                                      <p:cBhvr>
                                        <p:cTn id="28" dur="500" fill="hold"/>
                                        <p:tgtEl>
                                          <p:spTgt spid="918531">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918531">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91853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18531">
                                            <p:txEl>
                                              <p:pRg st="4" end="4"/>
                                            </p:txEl>
                                          </p:spTgt>
                                        </p:tgtEl>
                                        <p:attrNameLst>
                                          <p:attrName>style.visibility</p:attrName>
                                        </p:attrNameLst>
                                      </p:cBhvr>
                                      <p:to>
                                        <p:strVal val="visible"/>
                                      </p:to>
                                    </p:set>
                                    <p:anim calcmode="lin" valueType="num">
                                      <p:cBhvr>
                                        <p:cTn id="35" dur="500" fill="hold"/>
                                        <p:tgtEl>
                                          <p:spTgt spid="918531">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918531">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918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1" grpId="0" build="p"/>
    </p:bld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p:txBody>
          <a:bodyPr/>
          <a:lstStyle/>
          <a:p>
            <a:pPr algn="ctr"/>
            <a:r>
              <a:rPr lang="pt-BR" dirty="0"/>
              <a:t>Cálculo do compensador (via diagrama de bode)</a:t>
            </a:r>
          </a:p>
        </p:txBody>
      </p:sp>
      <p:sp>
        <p:nvSpPr>
          <p:cNvPr id="5" name="Espaço Reservado para Conteúdo 4"/>
          <p:cNvSpPr>
            <a:spLocks noGrp="1"/>
          </p:cNvSpPr>
          <p:nvPr>
            <p:ph idx="1"/>
          </p:nvPr>
        </p:nvSpPr>
        <p:spPr/>
        <p:txBody>
          <a:bodyPr/>
          <a:lstStyle/>
          <a:p>
            <a:r>
              <a:rPr lang="en-US" dirty="0" err="1"/>
              <a:t>Fazemos</a:t>
            </a:r>
            <a:r>
              <a:rPr lang="en-US" dirty="0"/>
              <a:t> no </a:t>
            </a:r>
            <a:r>
              <a:rPr lang="en-US" dirty="0" err="1"/>
              <a:t>Matlab</a:t>
            </a:r>
            <a:r>
              <a:rPr lang="en-US" dirty="0"/>
              <a:t> :</a:t>
            </a:r>
          </a:p>
          <a:p>
            <a:pPr lvl="1"/>
            <a:r>
              <a:rPr lang="en-US" dirty="0"/>
              <a:t>GH = 144000*</a:t>
            </a:r>
            <a:r>
              <a:rPr lang="en-US" dirty="0" err="1"/>
              <a:t>tf</a:t>
            </a:r>
            <a:r>
              <a:rPr lang="en-US" dirty="0"/>
              <a:t>([1],poly([0 -36 -100</a:t>
            </a:r>
            <a:r>
              <a:rPr lang="pt-BR" dirty="0"/>
              <a:t>]));</a:t>
            </a:r>
          </a:p>
          <a:p>
            <a:pPr lvl="1"/>
            <a:r>
              <a:rPr lang="en-US" dirty="0"/>
              <a:t> bode(GH); grid on;</a:t>
            </a:r>
          </a:p>
          <a:p>
            <a:pPr lvl="1"/>
            <a:r>
              <a:rPr lang="en-US" dirty="0" err="1"/>
              <a:t>Procuramos</a:t>
            </a:r>
            <a:r>
              <a:rPr lang="en-US" dirty="0"/>
              <a:t> no </a:t>
            </a:r>
            <a:r>
              <a:rPr lang="en-US" dirty="0" err="1"/>
              <a:t>diagrama</a:t>
            </a:r>
            <a:r>
              <a:rPr lang="en-US" dirty="0"/>
              <a:t> a </a:t>
            </a:r>
            <a:r>
              <a:rPr lang="en-US" dirty="0" err="1"/>
              <a:t>frequência</a:t>
            </a:r>
            <a:r>
              <a:rPr lang="en-US" dirty="0"/>
              <a:t> </a:t>
            </a:r>
            <a:r>
              <a:rPr lang="en-US" dirty="0" err="1"/>
              <a:t>que</a:t>
            </a:r>
            <a:r>
              <a:rPr lang="en-US" dirty="0"/>
              <a:t> </a:t>
            </a:r>
            <a:r>
              <a:rPr lang="en-US" dirty="0" err="1"/>
              <a:t>proporciona</a:t>
            </a:r>
            <a:r>
              <a:rPr lang="en-US" dirty="0"/>
              <a:t> </a:t>
            </a:r>
            <a:r>
              <a:rPr lang="en-US" dirty="0" err="1"/>
              <a:t>ganho</a:t>
            </a:r>
            <a:r>
              <a:rPr lang="en-US" dirty="0"/>
              <a:t> de -3,77 db</a:t>
            </a:r>
          </a:p>
          <a:p>
            <a:pPr lvl="1"/>
            <a:r>
              <a:rPr lang="en-US" dirty="0"/>
              <a:t>O </a:t>
            </a:r>
            <a:r>
              <a:rPr lang="en-US" dirty="0" err="1"/>
              <a:t>diagrama</a:t>
            </a:r>
            <a:r>
              <a:rPr lang="en-US" dirty="0"/>
              <a:t> é </a:t>
            </a:r>
            <a:r>
              <a:rPr lang="en-US" dirty="0" err="1"/>
              <a:t>apresentado</a:t>
            </a:r>
            <a:r>
              <a:rPr lang="en-US" dirty="0"/>
              <a:t> no </a:t>
            </a:r>
            <a:r>
              <a:rPr lang="en-US" dirty="0" err="1"/>
              <a:t>próximo</a:t>
            </a:r>
            <a:r>
              <a:rPr lang="en-US" dirty="0"/>
              <a:t> slide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p:cTn id="28"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p:cTn id="35"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Diagrama</a:t>
            </a:r>
            <a:r>
              <a:rPr lang="en-US" dirty="0"/>
              <a:t> de Bode</a:t>
            </a:r>
            <a:endParaRPr lang="pt-BR" dirty="0"/>
          </a:p>
        </p:txBody>
      </p:sp>
      <p:pic>
        <p:nvPicPr>
          <p:cNvPr id="121858"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p:spPr>
      </p:pic>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p:txBody>
          <a:bodyPr/>
          <a:lstStyle/>
          <a:p>
            <a:r>
              <a:rPr lang="pt-BR" dirty="0"/>
              <a:t>Cálculo do compensador</a:t>
            </a:r>
          </a:p>
        </p:txBody>
      </p:sp>
      <p:sp>
        <p:nvSpPr>
          <p:cNvPr id="918531" name="Rectangle 3"/>
          <p:cNvSpPr>
            <a:spLocks noGrp="1" noChangeArrowheads="1"/>
          </p:cNvSpPr>
          <p:nvPr>
            <p:ph idx="1"/>
          </p:nvPr>
        </p:nvSpPr>
        <p:spPr>
          <a:xfrm>
            <a:off x="95216" y="714356"/>
            <a:ext cx="9682162" cy="5381625"/>
          </a:xfrm>
        </p:spPr>
        <p:txBody>
          <a:bodyPr/>
          <a:lstStyle/>
          <a:p>
            <a:r>
              <a:rPr lang="en-US" dirty="0" err="1"/>
              <a:t>Temos</a:t>
            </a:r>
            <a:r>
              <a:rPr lang="en-US" dirty="0"/>
              <a:t> </a:t>
            </a:r>
            <a:r>
              <a:rPr lang="en-US" dirty="0" err="1"/>
              <a:t>então</a:t>
            </a:r>
            <a:r>
              <a:rPr lang="en-US" dirty="0"/>
              <a:t> </a:t>
            </a:r>
            <a:r>
              <a:rPr lang="el-GR" b="1" dirty="0"/>
              <a:t>ω</a:t>
            </a:r>
            <a:r>
              <a:rPr lang="en-US" b="1" baseline="-25000" dirty="0"/>
              <a:t>max</a:t>
            </a:r>
            <a:r>
              <a:rPr lang="en-US" b="1" dirty="0"/>
              <a:t>=39 </a:t>
            </a:r>
            <a:r>
              <a:rPr lang="en-US" b="1" dirty="0" err="1"/>
              <a:t>rad</a:t>
            </a:r>
            <a:r>
              <a:rPr lang="en-US" b="1" dirty="0"/>
              <a:t>/s </a:t>
            </a:r>
            <a:r>
              <a:rPr lang="en-US" dirty="0"/>
              <a:t>e </a:t>
            </a:r>
            <a:r>
              <a:rPr lang="el-GR" b="1" dirty="0"/>
              <a:t>β</a:t>
            </a:r>
            <a:r>
              <a:rPr lang="pt-BR" b="1" dirty="0"/>
              <a:t> = 0,42 </a:t>
            </a:r>
          </a:p>
          <a:p>
            <a:r>
              <a:rPr lang="en-US" dirty="0" err="1"/>
              <a:t>Calculamos</a:t>
            </a:r>
            <a:r>
              <a:rPr lang="en-US" dirty="0"/>
              <a:t> T </a:t>
            </a:r>
            <a:r>
              <a:rPr lang="en-US" dirty="0" err="1"/>
              <a:t>pela</a:t>
            </a:r>
            <a:r>
              <a:rPr lang="en-US" dirty="0"/>
              <a:t> </a:t>
            </a:r>
            <a:r>
              <a:rPr lang="en-US" dirty="0" err="1"/>
              <a:t>fórmula</a:t>
            </a:r>
            <a:r>
              <a:rPr lang="en-US" dirty="0"/>
              <a:t>:</a:t>
            </a:r>
            <a:r>
              <a:rPr lang="el-GR" b="1" dirty="0"/>
              <a:t>ω</a:t>
            </a:r>
            <a:r>
              <a:rPr lang="pt-BR" b="1" baseline="-25000" dirty="0" err="1"/>
              <a:t>max</a:t>
            </a:r>
            <a:r>
              <a:rPr lang="pt-BR" b="1" dirty="0"/>
              <a:t>=1/(T√</a:t>
            </a:r>
            <a:r>
              <a:rPr lang="el-GR" b="1" dirty="0"/>
              <a:t>β</a:t>
            </a:r>
            <a:r>
              <a:rPr lang="pt-BR" b="1" dirty="0"/>
              <a:t>)</a:t>
            </a:r>
            <a:endParaRPr lang="en-US" dirty="0"/>
          </a:p>
          <a:p>
            <a:r>
              <a:rPr lang="en-US" dirty="0"/>
              <a:t>L</a:t>
            </a:r>
            <a:r>
              <a:rPr lang="pt-BR" dirty="0" err="1"/>
              <a:t>ogo</a:t>
            </a:r>
            <a:r>
              <a:rPr lang="pt-BR" dirty="0"/>
              <a:t> </a:t>
            </a:r>
            <a:r>
              <a:rPr lang="pt-BR" b="1" dirty="0"/>
              <a:t>T</a:t>
            </a:r>
            <a:r>
              <a:rPr lang="pt-BR" dirty="0"/>
              <a:t>=0.0395,</a:t>
            </a:r>
            <a:r>
              <a:rPr lang="pt-BR" b="1" dirty="0"/>
              <a:t> 1/T</a:t>
            </a:r>
            <a:r>
              <a:rPr lang="pt-BR" dirty="0"/>
              <a:t>=25,3 e </a:t>
            </a:r>
            <a:r>
              <a:rPr lang="pt-BR" b="1" dirty="0"/>
              <a:t>1/(</a:t>
            </a:r>
            <a:r>
              <a:rPr lang="el-GR" b="1" dirty="0"/>
              <a:t>β</a:t>
            </a:r>
            <a:r>
              <a:rPr lang="pt-BR" b="1" dirty="0"/>
              <a:t>T)</a:t>
            </a:r>
            <a:r>
              <a:rPr lang="pt-BR" dirty="0"/>
              <a:t>=60,2 </a:t>
            </a:r>
          </a:p>
          <a:p>
            <a:r>
              <a:rPr lang="pt-BR" dirty="0"/>
              <a:t>O compensador é dado por </a:t>
            </a:r>
            <a:r>
              <a:rPr lang="pt-BR" b="1" dirty="0" err="1"/>
              <a:t>Gc</a:t>
            </a:r>
            <a:r>
              <a:rPr lang="pt-BR" b="1" dirty="0"/>
              <a:t>(s)=1/</a:t>
            </a:r>
            <a:r>
              <a:rPr lang="el-GR" b="1" dirty="0"/>
              <a:t>β</a:t>
            </a:r>
            <a:r>
              <a:rPr lang="pt-BR" b="1" dirty="0"/>
              <a:t>.(s+1/T)/[s+1/(</a:t>
            </a:r>
            <a:r>
              <a:rPr lang="el-GR" b="1" dirty="0"/>
              <a:t>β</a:t>
            </a:r>
            <a:r>
              <a:rPr lang="pt-BR" b="1" dirty="0"/>
              <a:t>T)]</a:t>
            </a:r>
            <a:r>
              <a:rPr lang="pt-BR" dirty="0"/>
              <a:t> </a:t>
            </a:r>
          </a:p>
          <a:p>
            <a:r>
              <a:rPr lang="pt-BR" dirty="0"/>
              <a:t>Sendo assim o compensador é dado por 		</a:t>
            </a:r>
            <a:r>
              <a:rPr lang="pt-BR" dirty="0" err="1"/>
              <a:t>Gc</a:t>
            </a:r>
            <a:r>
              <a:rPr lang="pt-BR" dirty="0"/>
              <a:t>(s)= 2,38.(s+25,3)/(s+60,2) </a:t>
            </a:r>
          </a:p>
          <a:p>
            <a:pPr lvl="1"/>
            <a:r>
              <a:rPr lang="pt-BR" dirty="0"/>
              <a:t>O ganho de 2,38 (=1/0.42) manterá unitário o valor do ganho estático, de modo que </a:t>
            </a:r>
            <a:r>
              <a:rPr lang="pt-BR" dirty="0" err="1"/>
              <a:t>K</a:t>
            </a:r>
            <a:r>
              <a:rPr lang="pt-BR" baseline="-25000" dirty="0" err="1"/>
              <a:t>v</a:t>
            </a:r>
            <a:r>
              <a:rPr lang="pt-BR" dirty="0"/>
              <a:t> fique em 40 após a inclusão do compensador</a:t>
            </a:r>
          </a:p>
          <a:p>
            <a:r>
              <a:rPr lang="pt-BR" sz="2400" dirty="0"/>
              <a:t>E </a:t>
            </a:r>
            <a:r>
              <a:rPr lang="pt-BR" sz="2400" i="1" dirty="0"/>
              <a:t>G1(s) = 342700(s+25.3)/[s(s+36)(s+100)(s+60.2)]</a:t>
            </a:r>
            <a:endParaRPr lang="pt-BR" dirty="0"/>
          </a:p>
          <a:p>
            <a:endParaRPr lang="pt-BR" dirty="0"/>
          </a:p>
          <a:p>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18531">
                                            <p:txEl>
                                              <p:pRg st="0" end="0"/>
                                            </p:txEl>
                                          </p:spTgt>
                                        </p:tgtEl>
                                        <p:attrNameLst>
                                          <p:attrName>style.visibility</p:attrName>
                                        </p:attrNameLst>
                                      </p:cBhvr>
                                      <p:to>
                                        <p:strVal val="visible"/>
                                      </p:to>
                                    </p:set>
                                    <p:anim calcmode="lin" valueType="num">
                                      <p:cBhvr>
                                        <p:cTn id="7" dur="500" fill="hold"/>
                                        <p:tgtEl>
                                          <p:spTgt spid="9185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1853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1853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18531">
                                            <p:txEl>
                                              <p:pRg st="1" end="1"/>
                                            </p:txEl>
                                          </p:spTgt>
                                        </p:tgtEl>
                                        <p:attrNameLst>
                                          <p:attrName>style.visibility</p:attrName>
                                        </p:attrNameLst>
                                      </p:cBhvr>
                                      <p:to>
                                        <p:strVal val="visible"/>
                                      </p:to>
                                    </p:set>
                                    <p:anim calcmode="lin" valueType="num">
                                      <p:cBhvr>
                                        <p:cTn id="14" dur="500" fill="hold"/>
                                        <p:tgtEl>
                                          <p:spTgt spid="91853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1853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185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18531">
                                            <p:txEl>
                                              <p:pRg st="2" end="2"/>
                                            </p:txEl>
                                          </p:spTgt>
                                        </p:tgtEl>
                                        <p:attrNameLst>
                                          <p:attrName>style.visibility</p:attrName>
                                        </p:attrNameLst>
                                      </p:cBhvr>
                                      <p:to>
                                        <p:strVal val="visible"/>
                                      </p:to>
                                    </p:set>
                                    <p:anim calcmode="lin" valueType="num">
                                      <p:cBhvr>
                                        <p:cTn id="21" dur="500" fill="hold"/>
                                        <p:tgtEl>
                                          <p:spTgt spid="918531">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918531">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91853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18531">
                                            <p:txEl>
                                              <p:pRg st="3" end="3"/>
                                            </p:txEl>
                                          </p:spTgt>
                                        </p:tgtEl>
                                        <p:attrNameLst>
                                          <p:attrName>style.visibility</p:attrName>
                                        </p:attrNameLst>
                                      </p:cBhvr>
                                      <p:to>
                                        <p:strVal val="visible"/>
                                      </p:to>
                                    </p:set>
                                    <p:anim calcmode="lin" valueType="num">
                                      <p:cBhvr>
                                        <p:cTn id="28" dur="500" fill="hold"/>
                                        <p:tgtEl>
                                          <p:spTgt spid="918531">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918531">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91853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18531">
                                            <p:txEl>
                                              <p:pRg st="4" end="4"/>
                                            </p:txEl>
                                          </p:spTgt>
                                        </p:tgtEl>
                                        <p:attrNameLst>
                                          <p:attrName>style.visibility</p:attrName>
                                        </p:attrNameLst>
                                      </p:cBhvr>
                                      <p:to>
                                        <p:strVal val="visible"/>
                                      </p:to>
                                    </p:set>
                                    <p:anim calcmode="lin" valueType="num">
                                      <p:cBhvr>
                                        <p:cTn id="35" dur="500" fill="hold"/>
                                        <p:tgtEl>
                                          <p:spTgt spid="918531">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918531">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91853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918531">
                                            <p:txEl>
                                              <p:pRg st="5" end="5"/>
                                            </p:txEl>
                                          </p:spTgt>
                                        </p:tgtEl>
                                        <p:attrNameLst>
                                          <p:attrName>style.visibility</p:attrName>
                                        </p:attrNameLst>
                                      </p:cBhvr>
                                      <p:to>
                                        <p:strVal val="visible"/>
                                      </p:to>
                                    </p:set>
                                    <p:anim calcmode="lin" valueType="num">
                                      <p:cBhvr>
                                        <p:cTn id="42" dur="500" fill="hold"/>
                                        <p:tgtEl>
                                          <p:spTgt spid="918531">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918531">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918531">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918531">
                                            <p:txEl>
                                              <p:pRg st="6" end="6"/>
                                            </p:txEl>
                                          </p:spTgt>
                                        </p:tgtEl>
                                        <p:attrNameLst>
                                          <p:attrName>style.visibility</p:attrName>
                                        </p:attrNameLst>
                                      </p:cBhvr>
                                      <p:to>
                                        <p:strVal val="visible"/>
                                      </p:to>
                                    </p:set>
                                    <p:anim calcmode="lin" valueType="num">
                                      <p:cBhvr>
                                        <p:cTn id="49" dur="500" fill="hold"/>
                                        <p:tgtEl>
                                          <p:spTgt spid="918531">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918531">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918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1" grpId="0" build="p"/>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142852"/>
            <a:ext cx="9362546" cy="533400"/>
          </a:xfrm>
        </p:spPr>
        <p:txBody>
          <a:bodyPr/>
          <a:lstStyle/>
          <a:p>
            <a:pPr algn="ctr"/>
            <a:r>
              <a:rPr lang="en-US" sz="2800" dirty="0" err="1"/>
              <a:t>Diagramas</a:t>
            </a:r>
            <a:r>
              <a:rPr lang="en-US" sz="2800" dirty="0"/>
              <a:t> de Bode ( </a:t>
            </a:r>
            <a:r>
              <a:rPr lang="en-US" sz="2800" dirty="0" err="1"/>
              <a:t>sistemas</a:t>
            </a:r>
            <a:r>
              <a:rPr lang="en-US" sz="2800" dirty="0"/>
              <a:t> </a:t>
            </a:r>
            <a:r>
              <a:rPr lang="en-US" sz="2800" dirty="0" err="1"/>
              <a:t>não</a:t>
            </a:r>
            <a:r>
              <a:rPr lang="en-US" sz="2800" dirty="0"/>
              <a:t> comp., </a:t>
            </a:r>
            <a:r>
              <a:rPr lang="en-US" sz="2800" dirty="0" err="1"/>
              <a:t>compensado</a:t>
            </a:r>
            <a:r>
              <a:rPr lang="en-US" sz="2800" dirty="0"/>
              <a:t> e </a:t>
            </a:r>
            <a:r>
              <a:rPr lang="en-US" sz="2800" dirty="0" err="1"/>
              <a:t>compensador</a:t>
            </a:r>
            <a:r>
              <a:rPr lang="en-US" sz="2800" dirty="0"/>
              <a:t> )</a:t>
            </a:r>
            <a:endParaRPr lang="pt-BR" sz="2800" dirty="0"/>
          </a:p>
        </p:txBody>
      </p:sp>
      <p:pic>
        <p:nvPicPr>
          <p:cNvPr id="122882"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r>
              <a:rPr lang="pt-BR"/>
              <a:t>Transformada de Laplace</a:t>
            </a:r>
          </a:p>
        </p:txBody>
      </p:sp>
      <p:sp>
        <p:nvSpPr>
          <p:cNvPr id="160772" name="Rectangle 3"/>
          <p:cNvSpPr>
            <a:spLocks noGrp="1" noChangeArrowheads="1"/>
          </p:cNvSpPr>
          <p:nvPr>
            <p:ph idx="1"/>
          </p:nvPr>
        </p:nvSpPr>
        <p:spPr>
          <a:xfrm>
            <a:off x="271463" y="692150"/>
            <a:ext cx="9410700" cy="5381625"/>
          </a:xfrm>
        </p:spPr>
        <p:txBody>
          <a:bodyPr/>
          <a:lstStyle/>
          <a:p>
            <a:r>
              <a:rPr lang="pt-BR"/>
              <a:t>Teorema do valor final ( t-&gt;∞ )</a:t>
            </a:r>
          </a:p>
        </p:txBody>
      </p:sp>
      <p:graphicFrame>
        <p:nvGraphicFramePr>
          <p:cNvPr id="160770" name="Object 2"/>
          <p:cNvGraphicFramePr>
            <a:graphicFrameLocks noChangeAspect="1"/>
          </p:cNvGraphicFramePr>
          <p:nvPr/>
        </p:nvGraphicFramePr>
        <p:xfrm>
          <a:off x="2657475" y="1270000"/>
          <a:ext cx="3951288" cy="5327650"/>
        </p:xfrm>
        <a:graphic>
          <a:graphicData uri="http://schemas.openxmlformats.org/presentationml/2006/ole">
            <mc:AlternateContent xmlns:mc="http://schemas.openxmlformats.org/markup-compatibility/2006">
              <mc:Choice xmlns:v="urn:schemas-microsoft-com:vml" Requires="v">
                <p:oleObj name="Equation" r:id="rId2" imgW="2311200" imgH="3124080" progId="Equation.3">
                  <p:embed/>
                </p:oleObj>
              </mc:Choice>
              <mc:Fallback>
                <p:oleObj name="Equation" r:id="rId2" imgW="2311200" imgH="31240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475" y="1270000"/>
                        <a:ext cx="3951288" cy="532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77" name="Rectangle 5"/>
          <p:cNvSpPr>
            <a:spLocks noChangeArrowheads="1"/>
          </p:cNvSpPr>
          <p:nvPr/>
        </p:nvSpPr>
        <p:spPr bwMode="auto">
          <a:xfrm>
            <a:off x="2649538" y="1270000"/>
            <a:ext cx="2592387" cy="646113"/>
          </a:xfrm>
          <a:prstGeom prst="rect">
            <a:avLst/>
          </a:prstGeom>
          <a:solidFill>
            <a:schemeClr val="bg1"/>
          </a:solidFill>
          <a:ln w="9525">
            <a:noFill/>
            <a:miter lim="800000"/>
            <a:headEnd/>
            <a:tailEnd/>
          </a:ln>
        </p:spPr>
        <p:txBody>
          <a:bodyPr wrap="none" anchor="ctr"/>
          <a:lstStyle/>
          <a:p>
            <a:endParaRPr lang="pt-BR"/>
          </a:p>
        </p:txBody>
      </p:sp>
      <p:sp>
        <p:nvSpPr>
          <p:cNvPr id="79878" name="Rectangle 6"/>
          <p:cNvSpPr>
            <a:spLocks noChangeArrowheads="1"/>
          </p:cNvSpPr>
          <p:nvPr/>
        </p:nvSpPr>
        <p:spPr bwMode="auto">
          <a:xfrm>
            <a:off x="2649538" y="1989138"/>
            <a:ext cx="3455987" cy="646112"/>
          </a:xfrm>
          <a:prstGeom prst="rect">
            <a:avLst/>
          </a:prstGeom>
          <a:solidFill>
            <a:schemeClr val="bg1"/>
          </a:solidFill>
          <a:ln w="9525">
            <a:noFill/>
            <a:miter lim="800000"/>
            <a:headEnd/>
            <a:tailEnd/>
          </a:ln>
        </p:spPr>
        <p:txBody>
          <a:bodyPr wrap="none" anchor="ctr"/>
          <a:lstStyle/>
          <a:p>
            <a:endParaRPr lang="pt-BR"/>
          </a:p>
        </p:txBody>
      </p:sp>
      <p:sp>
        <p:nvSpPr>
          <p:cNvPr id="79879" name="Rectangle 7"/>
          <p:cNvSpPr>
            <a:spLocks noChangeArrowheads="1"/>
          </p:cNvSpPr>
          <p:nvPr/>
        </p:nvSpPr>
        <p:spPr bwMode="auto">
          <a:xfrm>
            <a:off x="2576513" y="2708275"/>
            <a:ext cx="3960812" cy="720725"/>
          </a:xfrm>
          <a:prstGeom prst="rect">
            <a:avLst/>
          </a:prstGeom>
          <a:solidFill>
            <a:schemeClr val="bg1"/>
          </a:solidFill>
          <a:ln w="9525">
            <a:noFill/>
            <a:miter lim="800000"/>
            <a:headEnd/>
            <a:tailEnd/>
          </a:ln>
        </p:spPr>
        <p:txBody>
          <a:bodyPr wrap="none" anchor="ctr"/>
          <a:lstStyle/>
          <a:p>
            <a:endParaRPr lang="pt-BR"/>
          </a:p>
        </p:txBody>
      </p:sp>
      <p:sp>
        <p:nvSpPr>
          <p:cNvPr id="79880" name="Rectangle 8"/>
          <p:cNvSpPr>
            <a:spLocks noChangeArrowheads="1"/>
          </p:cNvSpPr>
          <p:nvPr/>
        </p:nvSpPr>
        <p:spPr bwMode="auto">
          <a:xfrm>
            <a:off x="2576513" y="3573463"/>
            <a:ext cx="3960812" cy="719137"/>
          </a:xfrm>
          <a:prstGeom prst="rect">
            <a:avLst/>
          </a:prstGeom>
          <a:solidFill>
            <a:schemeClr val="bg1"/>
          </a:solidFill>
          <a:ln w="9525">
            <a:noFill/>
            <a:miter lim="800000"/>
            <a:headEnd/>
            <a:tailEnd/>
          </a:ln>
        </p:spPr>
        <p:txBody>
          <a:bodyPr wrap="none" anchor="ctr"/>
          <a:lstStyle/>
          <a:p>
            <a:endParaRPr lang="pt-BR"/>
          </a:p>
        </p:txBody>
      </p:sp>
      <p:sp>
        <p:nvSpPr>
          <p:cNvPr id="79881" name="Rectangle 9"/>
          <p:cNvSpPr>
            <a:spLocks noChangeArrowheads="1"/>
          </p:cNvSpPr>
          <p:nvPr/>
        </p:nvSpPr>
        <p:spPr bwMode="auto">
          <a:xfrm>
            <a:off x="2576513" y="4365625"/>
            <a:ext cx="3960812" cy="719138"/>
          </a:xfrm>
          <a:prstGeom prst="rect">
            <a:avLst/>
          </a:prstGeom>
          <a:solidFill>
            <a:schemeClr val="bg1"/>
          </a:solidFill>
          <a:ln w="9525">
            <a:noFill/>
            <a:miter lim="800000"/>
            <a:headEnd/>
            <a:tailEnd/>
          </a:ln>
        </p:spPr>
        <p:txBody>
          <a:bodyPr wrap="none" anchor="ctr"/>
          <a:lstStyle/>
          <a:p>
            <a:endParaRPr lang="pt-BR"/>
          </a:p>
        </p:txBody>
      </p:sp>
      <p:sp>
        <p:nvSpPr>
          <p:cNvPr id="79882" name="Rectangle 10"/>
          <p:cNvSpPr>
            <a:spLocks noChangeArrowheads="1"/>
          </p:cNvSpPr>
          <p:nvPr/>
        </p:nvSpPr>
        <p:spPr bwMode="auto">
          <a:xfrm>
            <a:off x="2576513" y="5157788"/>
            <a:ext cx="3960812" cy="503237"/>
          </a:xfrm>
          <a:prstGeom prst="rect">
            <a:avLst/>
          </a:prstGeom>
          <a:solidFill>
            <a:schemeClr val="bg1"/>
          </a:solidFill>
          <a:ln w="9525">
            <a:noFill/>
            <a:miter lim="800000"/>
            <a:headEnd/>
            <a:tailEnd/>
          </a:ln>
        </p:spPr>
        <p:txBody>
          <a:bodyPr wrap="none" anchor="ctr"/>
          <a:lstStyle/>
          <a:p>
            <a:endParaRPr lang="pt-BR"/>
          </a:p>
        </p:txBody>
      </p:sp>
      <p:sp>
        <p:nvSpPr>
          <p:cNvPr id="79883" name="Rectangle 11"/>
          <p:cNvSpPr>
            <a:spLocks noChangeArrowheads="1"/>
          </p:cNvSpPr>
          <p:nvPr/>
        </p:nvSpPr>
        <p:spPr bwMode="auto">
          <a:xfrm>
            <a:off x="2649538" y="5662613"/>
            <a:ext cx="3960812" cy="503237"/>
          </a:xfrm>
          <a:prstGeom prst="rect">
            <a:avLst/>
          </a:prstGeom>
          <a:solidFill>
            <a:schemeClr val="bg1"/>
          </a:solidFill>
          <a:ln w="9525">
            <a:noFill/>
            <a:miter lim="800000"/>
            <a:headEnd/>
            <a:tailEnd/>
          </a:ln>
        </p:spPr>
        <p:txBody>
          <a:bodyPr wrap="none" anchor="ctr"/>
          <a:lstStyle/>
          <a:p>
            <a:endParaRPr lang="pt-BR"/>
          </a:p>
        </p:txBody>
      </p:sp>
      <p:sp>
        <p:nvSpPr>
          <p:cNvPr id="79884" name="Rectangle 12"/>
          <p:cNvSpPr>
            <a:spLocks noChangeArrowheads="1"/>
          </p:cNvSpPr>
          <p:nvPr/>
        </p:nvSpPr>
        <p:spPr bwMode="auto">
          <a:xfrm>
            <a:off x="2576513" y="6094413"/>
            <a:ext cx="3960812" cy="503237"/>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79877"/>
                                        </p:tgtEl>
                                      </p:cBhvr>
                                    </p:animEffect>
                                    <p:set>
                                      <p:cBhvr>
                                        <p:cTn id="7" dur="1" fill="hold">
                                          <p:stCondLst>
                                            <p:cond delay="499"/>
                                          </p:stCondLst>
                                        </p:cTn>
                                        <p:tgtEl>
                                          <p:spTgt spid="7987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79878"/>
                                        </p:tgtEl>
                                      </p:cBhvr>
                                    </p:animEffect>
                                    <p:set>
                                      <p:cBhvr>
                                        <p:cTn id="12" dur="1" fill="hold">
                                          <p:stCondLst>
                                            <p:cond delay="499"/>
                                          </p:stCondLst>
                                        </p:cTn>
                                        <p:tgtEl>
                                          <p:spTgt spid="7987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79879"/>
                                        </p:tgtEl>
                                      </p:cBhvr>
                                    </p:animEffect>
                                    <p:set>
                                      <p:cBhvr>
                                        <p:cTn id="17" dur="1" fill="hold">
                                          <p:stCondLst>
                                            <p:cond delay="499"/>
                                          </p:stCondLst>
                                        </p:cTn>
                                        <p:tgtEl>
                                          <p:spTgt spid="7987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79880"/>
                                        </p:tgtEl>
                                      </p:cBhvr>
                                    </p:animEffect>
                                    <p:set>
                                      <p:cBhvr>
                                        <p:cTn id="22" dur="1" fill="hold">
                                          <p:stCondLst>
                                            <p:cond delay="499"/>
                                          </p:stCondLst>
                                        </p:cTn>
                                        <p:tgtEl>
                                          <p:spTgt spid="7988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79881"/>
                                        </p:tgtEl>
                                      </p:cBhvr>
                                    </p:animEffect>
                                    <p:set>
                                      <p:cBhvr>
                                        <p:cTn id="27" dur="1" fill="hold">
                                          <p:stCondLst>
                                            <p:cond delay="499"/>
                                          </p:stCondLst>
                                        </p:cTn>
                                        <p:tgtEl>
                                          <p:spTgt spid="7988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79882"/>
                                        </p:tgtEl>
                                      </p:cBhvr>
                                    </p:animEffect>
                                    <p:set>
                                      <p:cBhvr>
                                        <p:cTn id="32" dur="1" fill="hold">
                                          <p:stCondLst>
                                            <p:cond delay="499"/>
                                          </p:stCondLst>
                                        </p:cTn>
                                        <p:tgtEl>
                                          <p:spTgt spid="7988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grpId="0" nodeType="clickEffect">
                                  <p:stCondLst>
                                    <p:cond delay="0"/>
                                  </p:stCondLst>
                                  <p:childTnLst>
                                    <p:animEffect transition="out" filter="box(in)">
                                      <p:cBhvr>
                                        <p:cTn id="36" dur="500"/>
                                        <p:tgtEl>
                                          <p:spTgt spid="79883"/>
                                        </p:tgtEl>
                                      </p:cBhvr>
                                    </p:animEffect>
                                    <p:set>
                                      <p:cBhvr>
                                        <p:cTn id="37" dur="1" fill="hold">
                                          <p:stCondLst>
                                            <p:cond delay="499"/>
                                          </p:stCondLst>
                                        </p:cTn>
                                        <p:tgtEl>
                                          <p:spTgt spid="7988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0" nodeType="clickEffect">
                                  <p:stCondLst>
                                    <p:cond delay="0"/>
                                  </p:stCondLst>
                                  <p:childTnLst>
                                    <p:animEffect transition="out" filter="box(in)">
                                      <p:cBhvr>
                                        <p:cTn id="41" dur="500"/>
                                        <p:tgtEl>
                                          <p:spTgt spid="79884"/>
                                        </p:tgtEl>
                                      </p:cBhvr>
                                    </p:animEffect>
                                    <p:set>
                                      <p:cBhvr>
                                        <p:cTn id="42" dur="1" fill="hold">
                                          <p:stCondLst>
                                            <p:cond delay="499"/>
                                          </p:stCondLst>
                                        </p:cTn>
                                        <p:tgtEl>
                                          <p:spTgt spid="798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animBg="1"/>
      <p:bldP spid="79878" grpId="0" animBg="1"/>
      <p:bldP spid="79879" grpId="0" animBg="1"/>
      <p:bldP spid="79880" grpId="0" animBg="1"/>
      <p:bldP spid="79881" grpId="0" animBg="1"/>
      <p:bldP spid="79882" grpId="0" animBg="1"/>
      <p:bldP spid="79883" grpId="0" animBg="1"/>
      <p:bldP spid="79884" grpId="0" animBg="1"/>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Confirmação</a:t>
            </a:r>
            <a:r>
              <a:rPr lang="en-US" dirty="0"/>
              <a:t> da </a:t>
            </a:r>
            <a:r>
              <a:rPr lang="en-US" dirty="0" err="1"/>
              <a:t>largura</a:t>
            </a:r>
            <a:r>
              <a:rPr lang="en-US" dirty="0"/>
              <a:t> de </a:t>
            </a:r>
            <a:r>
              <a:rPr lang="en-US" dirty="0" err="1"/>
              <a:t>banda</a:t>
            </a:r>
            <a:endParaRPr lang="pt-BR" dirty="0"/>
          </a:p>
        </p:txBody>
      </p:sp>
      <p:sp>
        <p:nvSpPr>
          <p:cNvPr id="3" name="Espaço Reservado para Conteúdo 2"/>
          <p:cNvSpPr>
            <a:spLocks noGrp="1"/>
          </p:cNvSpPr>
          <p:nvPr>
            <p:ph idx="1"/>
          </p:nvPr>
        </p:nvSpPr>
        <p:spPr/>
        <p:txBody>
          <a:bodyPr/>
          <a:lstStyle/>
          <a:p>
            <a:r>
              <a:rPr lang="en-US" dirty="0" err="1"/>
              <a:t>Wbw</a:t>
            </a:r>
            <a:r>
              <a:rPr lang="en-US" dirty="0"/>
              <a:t> </a:t>
            </a:r>
            <a:r>
              <a:rPr lang="en-US" dirty="0" err="1"/>
              <a:t>desejada</a:t>
            </a:r>
            <a:r>
              <a:rPr lang="en-US" dirty="0"/>
              <a:t> : 46,6 </a:t>
            </a:r>
            <a:r>
              <a:rPr lang="en-US" dirty="0" err="1"/>
              <a:t>rad</a:t>
            </a:r>
            <a:r>
              <a:rPr lang="en-US" dirty="0"/>
              <a:t>/s</a:t>
            </a:r>
          </a:p>
          <a:p>
            <a:r>
              <a:rPr lang="en-US" dirty="0" err="1"/>
              <a:t>Procurando</a:t>
            </a:r>
            <a:r>
              <a:rPr lang="en-US" dirty="0"/>
              <a:t> no </a:t>
            </a:r>
            <a:r>
              <a:rPr lang="en-US" dirty="0" err="1"/>
              <a:t>diagrama</a:t>
            </a:r>
            <a:r>
              <a:rPr lang="en-US" dirty="0"/>
              <a:t> de bode o </a:t>
            </a:r>
            <a:r>
              <a:rPr lang="en-US" dirty="0" err="1"/>
              <a:t>ponto</a:t>
            </a:r>
            <a:r>
              <a:rPr lang="en-US" dirty="0"/>
              <a:t> de	 -7db no </a:t>
            </a:r>
            <a:r>
              <a:rPr lang="en-US" dirty="0" err="1"/>
              <a:t>sistema</a:t>
            </a:r>
            <a:r>
              <a:rPr lang="en-US" dirty="0"/>
              <a:t> </a:t>
            </a:r>
            <a:r>
              <a:rPr lang="en-US" dirty="0" err="1"/>
              <a:t>compensado</a:t>
            </a:r>
            <a:r>
              <a:rPr lang="en-US" dirty="0"/>
              <a:t>, </a:t>
            </a:r>
            <a:r>
              <a:rPr lang="en-US" dirty="0" err="1"/>
              <a:t>em</a:t>
            </a:r>
            <a:r>
              <a:rPr lang="en-US" dirty="0"/>
              <a:t> </a:t>
            </a:r>
            <a:r>
              <a:rPr lang="en-US" dirty="0" err="1"/>
              <a:t>malha</a:t>
            </a:r>
            <a:r>
              <a:rPr lang="en-US" dirty="0"/>
              <a:t> </a:t>
            </a:r>
            <a:r>
              <a:rPr lang="en-US" dirty="0" err="1"/>
              <a:t>aberta</a:t>
            </a:r>
            <a:r>
              <a:rPr lang="en-US" dirty="0"/>
              <a:t>, </a:t>
            </a:r>
            <a:r>
              <a:rPr lang="en-US" dirty="0" err="1"/>
              <a:t>veremos</a:t>
            </a:r>
            <a:r>
              <a:rPr lang="en-US" dirty="0"/>
              <a:t> </a:t>
            </a:r>
            <a:r>
              <a:rPr lang="en-US" dirty="0" err="1"/>
              <a:t>que</a:t>
            </a:r>
            <a:r>
              <a:rPr lang="en-US" dirty="0"/>
              <a:t> a </a:t>
            </a:r>
            <a:r>
              <a:rPr lang="en-US" dirty="0" err="1"/>
              <a:t>fase</a:t>
            </a:r>
            <a:r>
              <a:rPr lang="en-US" dirty="0"/>
              <a:t> </a:t>
            </a:r>
            <a:r>
              <a:rPr lang="en-US" dirty="0" err="1"/>
              <a:t>está</a:t>
            </a:r>
            <a:r>
              <a:rPr lang="en-US" dirty="0"/>
              <a:t> entre -135o e -225o </a:t>
            </a:r>
          </a:p>
          <a:p>
            <a:r>
              <a:rPr lang="en-US" dirty="0" err="1"/>
              <a:t>Isto</a:t>
            </a:r>
            <a:r>
              <a:rPr lang="en-US" dirty="0"/>
              <a:t> </a:t>
            </a:r>
            <a:r>
              <a:rPr lang="en-US" dirty="0" err="1"/>
              <a:t>nos</a:t>
            </a:r>
            <a:r>
              <a:rPr lang="en-US" dirty="0"/>
              <a:t> </a:t>
            </a:r>
            <a:r>
              <a:rPr lang="en-US" dirty="0" err="1"/>
              <a:t>permite</a:t>
            </a:r>
            <a:r>
              <a:rPr lang="en-US" dirty="0"/>
              <a:t> </a:t>
            </a:r>
            <a:r>
              <a:rPr lang="en-US" dirty="0" err="1"/>
              <a:t>estimar</a:t>
            </a:r>
            <a:r>
              <a:rPr lang="en-US" dirty="0"/>
              <a:t> a </a:t>
            </a:r>
            <a:r>
              <a:rPr lang="en-US" dirty="0" err="1"/>
              <a:t>largura</a:t>
            </a:r>
            <a:r>
              <a:rPr lang="en-US" dirty="0"/>
              <a:t> de </a:t>
            </a:r>
            <a:r>
              <a:rPr lang="en-US" dirty="0" err="1"/>
              <a:t>banda</a:t>
            </a:r>
            <a:r>
              <a:rPr lang="en-US" dirty="0"/>
              <a:t>, </a:t>
            </a:r>
            <a:r>
              <a:rPr lang="en-US" dirty="0" err="1"/>
              <a:t>em</a:t>
            </a:r>
            <a:r>
              <a:rPr lang="en-US" dirty="0"/>
              <a:t> </a:t>
            </a:r>
            <a:r>
              <a:rPr lang="en-US" dirty="0" err="1"/>
              <a:t>malha</a:t>
            </a:r>
            <a:r>
              <a:rPr lang="en-US" dirty="0"/>
              <a:t> </a:t>
            </a:r>
            <a:r>
              <a:rPr lang="en-US" dirty="0" err="1"/>
              <a:t>fechada</a:t>
            </a:r>
            <a:r>
              <a:rPr lang="en-US" dirty="0"/>
              <a:t>, a </a:t>
            </a:r>
            <a:r>
              <a:rPr lang="en-US" dirty="0" err="1"/>
              <a:t>partir</a:t>
            </a:r>
            <a:r>
              <a:rPr lang="en-US" dirty="0"/>
              <a:t> da </a:t>
            </a:r>
            <a:r>
              <a:rPr lang="en-US" dirty="0" err="1"/>
              <a:t>frequência</a:t>
            </a:r>
            <a:r>
              <a:rPr lang="en-US" dirty="0"/>
              <a:t> </a:t>
            </a:r>
            <a:r>
              <a:rPr lang="en-US" dirty="0" err="1"/>
              <a:t>em</a:t>
            </a:r>
            <a:r>
              <a:rPr lang="en-US" dirty="0"/>
              <a:t> </a:t>
            </a:r>
            <a:r>
              <a:rPr lang="en-US" dirty="0" err="1"/>
              <a:t>malha</a:t>
            </a:r>
            <a:r>
              <a:rPr lang="en-US" dirty="0"/>
              <a:t> </a:t>
            </a:r>
            <a:r>
              <a:rPr lang="en-US" dirty="0" err="1"/>
              <a:t>aberta</a:t>
            </a:r>
            <a:r>
              <a:rPr lang="en-US" dirty="0"/>
              <a:t> </a:t>
            </a:r>
            <a:r>
              <a:rPr lang="en-US" dirty="0" err="1"/>
              <a:t>para</a:t>
            </a:r>
            <a:r>
              <a:rPr lang="en-US" dirty="0"/>
              <a:t> magnitude de -7db</a:t>
            </a:r>
          </a:p>
          <a:p>
            <a:r>
              <a:rPr lang="en-US" dirty="0" err="1"/>
              <a:t>Pelo</a:t>
            </a:r>
            <a:r>
              <a:rPr lang="en-US" dirty="0"/>
              <a:t> </a:t>
            </a:r>
            <a:r>
              <a:rPr lang="en-US" dirty="0" err="1"/>
              <a:t>diagrama</a:t>
            </a:r>
            <a:r>
              <a:rPr lang="en-US" dirty="0"/>
              <a:t> da </a:t>
            </a:r>
            <a:r>
              <a:rPr lang="en-US" dirty="0" err="1"/>
              <a:t>próxima</a:t>
            </a:r>
            <a:r>
              <a:rPr lang="en-US" dirty="0"/>
              <a:t> </a:t>
            </a:r>
            <a:r>
              <a:rPr lang="en-US" dirty="0" err="1"/>
              <a:t>página</a:t>
            </a:r>
            <a:r>
              <a:rPr lang="en-US" dirty="0"/>
              <a:t> </a:t>
            </a:r>
            <a:r>
              <a:rPr lang="en-US" dirty="0" err="1"/>
              <a:t>vemos</a:t>
            </a:r>
            <a:r>
              <a:rPr lang="en-US" dirty="0"/>
              <a:t> </a:t>
            </a:r>
            <a:r>
              <a:rPr lang="en-US" dirty="0" err="1"/>
              <a:t>que</a:t>
            </a:r>
            <a:r>
              <a:rPr lang="en-US" dirty="0"/>
              <a:t> </a:t>
            </a:r>
            <a:r>
              <a:rPr lang="en-US" dirty="0" err="1"/>
              <a:t>esta</a:t>
            </a:r>
            <a:r>
              <a:rPr lang="en-US" dirty="0"/>
              <a:t> </a:t>
            </a:r>
            <a:r>
              <a:rPr lang="en-US" dirty="0" err="1"/>
              <a:t>frequência</a:t>
            </a:r>
            <a:r>
              <a:rPr lang="en-US" dirty="0"/>
              <a:t> é 66,8 </a:t>
            </a:r>
            <a:r>
              <a:rPr lang="en-US" dirty="0" err="1"/>
              <a:t>rad</a:t>
            </a:r>
            <a:r>
              <a:rPr lang="en-US" dirty="0"/>
              <a:t>/s </a:t>
            </a:r>
            <a:r>
              <a:rPr lang="en-US" dirty="0" err="1"/>
              <a:t>maior</a:t>
            </a:r>
            <a:r>
              <a:rPr lang="en-US" dirty="0"/>
              <a:t> </a:t>
            </a:r>
            <a:r>
              <a:rPr lang="en-US" dirty="0" err="1"/>
              <a:t>que</a:t>
            </a:r>
            <a:r>
              <a:rPr lang="en-US" dirty="0"/>
              <a:t> a </a:t>
            </a:r>
            <a:r>
              <a:rPr lang="en-US" dirty="0" err="1"/>
              <a:t>desejada</a:t>
            </a:r>
            <a:r>
              <a:rPr lang="en-US" dirty="0"/>
              <a:t>.</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Aproximação</a:t>
            </a:r>
            <a:r>
              <a:rPr lang="en-US" dirty="0"/>
              <a:t> da </a:t>
            </a:r>
            <a:r>
              <a:rPr lang="en-US" dirty="0" err="1"/>
              <a:t>largura</a:t>
            </a:r>
            <a:r>
              <a:rPr lang="en-US" dirty="0"/>
              <a:t> de </a:t>
            </a:r>
            <a:r>
              <a:rPr lang="en-US" dirty="0" err="1"/>
              <a:t>banda</a:t>
            </a:r>
            <a:r>
              <a:rPr lang="en-US" dirty="0"/>
              <a:t> </a:t>
            </a:r>
            <a:r>
              <a:rPr lang="en-US" dirty="0" err="1"/>
              <a:t>em</a:t>
            </a:r>
            <a:r>
              <a:rPr lang="en-US" dirty="0"/>
              <a:t> </a:t>
            </a:r>
            <a:r>
              <a:rPr lang="en-US" dirty="0" err="1"/>
              <a:t>malha</a:t>
            </a:r>
            <a:r>
              <a:rPr lang="en-US" dirty="0"/>
              <a:t> </a:t>
            </a:r>
            <a:r>
              <a:rPr lang="en-US" dirty="0" err="1"/>
              <a:t>fechada</a:t>
            </a:r>
            <a:r>
              <a:rPr lang="en-US" dirty="0"/>
              <a:t> </a:t>
            </a:r>
            <a:r>
              <a:rPr lang="en-US" dirty="0" err="1"/>
              <a:t>pela</a:t>
            </a:r>
            <a:r>
              <a:rPr lang="en-US" dirty="0"/>
              <a:t> </a:t>
            </a:r>
            <a:r>
              <a:rPr lang="en-US" dirty="0" err="1"/>
              <a:t>malha</a:t>
            </a:r>
            <a:r>
              <a:rPr lang="en-US" dirty="0"/>
              <a:t> </a:t>
            </a:r>
            <a:r>
              <a:rPr lang="en-US" dirty="0" err="1"/>
              <a:t>aberta</a:t>
            </a:r>
            <a:endParaRPr lang="pt-BR" dirty="0"/>
          </a:p>
        </p:txBody>
      </p:sp>
      <p:pic>
        <p:nvPicPr>
          <p:cNvPr id="128002" name="Picture 2"/>
          <p:cNvPicPr>
            <a:picLocks noChangeAspect="1" noChangeArrowheads="1"/>
          </p:cNvPicPr>
          <p:nvPr/>
        </p:nvPicPr>
        <p:blipFill>
          <a:blip r:embed="rId2" cstate="print"/>
          <a:srcRect/>
          <a:stretch>
            <a:fillRect/>
          </a:stretch>
        </p:blipFill>
        <p:spPr bwMode="auto">
          <a:xfrm>
            <a:off x="166654" y="1000108"/>
            <a:ext cx="9572690" cy="5786454"/>
          </a:xfrm>
          <a:prstGeom prst="rect">
            <a:avLst/>
          </a:prstGeom>
          <a:noFill/>
          <a:ln w="9525">
            <a:noFill/>
            <a:miter lim="800000"/>
            <a:headEnd/>
            <a:tailEnd/>
          </a:ln>
        </p:spPr>
      </p:pic>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pag.502, </a:t>
            </a:r>
            <a:r>
              <a:rPr lang="en-US" dirty="0" err="1"/>
              <a:t>exercício</a:t>
            </a:r>
            <a:r>
              <a:rPr lang="en-US" dirty="0"/>
              <a:t> de av. 11.3</a:t>
            </a:r>
            <a:endParaRPr lang="pt-BR" dirty="0"/>
          </a:p>
        </p:txBody>
      </p:sp>
      <p:sp>
        <p:nvSpPr>
          <p:cNvPr id="3" name="Espaço Reservado para Conteúdo 2"/>
          <p:cNvSpPr>
            <a:spLocks noGrp="1"/>
          </p:cNvSpPr>
          <p:nvPr>
            <p:ph idx="1"/>
          </p:nvPr>
        </p:nvSpPr>
        <p:spPr/>
        <p:txBody>
          <a:bodyPr/>
          <a:lstStyle/>
          <a:p>
            <a:r>
              <a:rPr lang="en-US" dirty="0"/>
              <a:t>Para o </a:t>
            </a:r>
            <a:r>
              <a:rPr lang="en-US" dirty="0" err="1"/>
              <a:t>sistema</a:t>
            </a:r>
            <a:r>
              <a:rPr lang="en-US" dirty="0"/>
              <a:t> G(s) = 1/(s(s+50)(s+120)) , </a:t>
            </a:r>
            <a:r>
              <a:rPr lang="en-US" dirty="0" err="1"/>
              <a:t>calcule</a:t>
            </a:r>
            <a:r>
              <a:rPr lang="en-US" dirty="0"/>
              <a:t> um </a:t>
            </a:r>
            <a:r>
              <a:rPr lang="en-US" dirty="0" err="1"/>
              <a:t>compensador</a:t>
            </a:r>
            <a:r>
              <a:rPr lang="en-US" dirty="0"/>
              <a:t> </a:t>
            </a:r>
            <a:r>
              <a:rPr lang="en-US" dirty="0" err="1"/>
              <a:t>em</a:t>
            </a:r>
            <a:r>
              <a:rPr lang="en-US" dirty="0"/>
              <a:t> </a:t>
            </a:r>
            <a:r>
              <a:rPr lang="en-US" dirty="0" err="1"/>
              <a:t>avanço</a:t>
            </a:r>
            <a:r>
              <a:rPr lang="en-US" dirty="0"/>
              <a:t> de </a:t>
            </a:r>
            <a:r>
              <a:rPr lang="en-US" dirty="0" err="1"/>
              <a:t>fase</a:t>
            </a:r>
            <a:r>
              <a:rPr lang="en-US" dirty="0"/>
              <a:t> </a:t>
            </a:r>
            <a:r>
              <a:rPr lang="en-US" dirty="0" err="1"/>
              <a:t>tal</a:t>
            </a:r>
            <a:r>
              <a:rPr lang="en-US" dirty="0"/>
              <a:t> </a:t>
            </a:r>
            <a:r>
              <a:rPr lang="en-US" dirty="0" err="1"/>
              <a:t>que</a:t>
            </a:r>
            <a:r>
              <a:rPr lang="en-US" dirty="0"/>
              <a:t> UP = 20%, Ts = 0.2s e </a:t>
            </a:r>
            <a:r>
              <a:rPr lang="en-US" dirty="0" err="1"/>
              <a:t>Kv</a:t>
            </a:r>
            <a:r>
              <a:rPr lang="en-US" dirty="0"/>
              <a:t> = 50</a:t>
            </a:r>
          </a:p>
          <a:p>
            <a:r>
              <a:rPr lang="en-US" dirty="0" err="1"/>
              <a:t>Kv</a:t>
            </a:r>
            <a:r>
              <a:rPr lang="en-US" dirty="0"/>
              <a:t>=50 logo </a:t>
            </a:r>
            <a:r>
              <a:rPr lang="en-US" dirty="0" err="1"/>
              <a:t>lim</a:t>
            </a:r>
            <a:r>
              <a:rPr lang="en-US" baseline="-25000" dirty="0" err="1"/>
              <a:t>s</a:t>
            </a:r>
            <a:r>
              <a:rPr lang="en-US" baseline="-25000" dirty="0"/>
              <a:t>-&gt;0</a:t>
            </a:r>
            <a:r>
              <a:rPr lang="en-US" dirty="0"/>
              <a:t>sG(s)=50 -&gt; K/(50x120)=50</a:t>
            </a:r>
          </a:p>
          <a:p>
            <a:r>
              <a:rPr lang="en-US" dirty="0"/>
              <a:t>K = 300.000</a:t>
            </a:r>
          </a:p>
          <a:p>
            <a:r>
              <a:rPr lang="en-US" dirty="0"/>
              <a:t>G1(s) = 300.000/(s(s+50)(s+120)</a:t>
            </a:r>
          </a:p>
          <a:p>
            <a:r>
              <a:rPr lang="en-US" dirty="0" err="1"/>
              <a:t>Fazendo</a:t>
            </a:r>
            <a:r>
              <a:rPr lang="en-US" dirty="0"/>
              <a:t> </a:t>
            </a:r>
            <a:r>
              <a:rPr lang="en-US" dirty="0" err="1"/>
              <a:t>os</a:t>
            </a:r>
            <a:r>
              <a:rPr lang="en-US" dirty="0"/>
              <a:t> </a:t>
            </a:r>
            <a:r>
              <a:rPr lang="en-US" dirty="0" err="1"/>
              <a:t>diagramas</a:t>
            </a:r>
            <a:r>
              <a:rPr lang="en-US" dirty="0"/>
              <a:t> de bode no </a:t>
            </a:r>
            <a:r>
              <a:rPr lang="en-US" dirty="0" err="1"/>
              <a:t>Matlab</a:t>
            </a:r>
            <a:endParaRPr lang="en-US" dirty="0"/>
          </a:p>
          <a:p>
            <a:pPr lvl="1"/>
            <a:r>
              <a:rPr lang="en-US" dirty="0"/>
              <a:t>G1 = 300000*</a:t>
            </a:r>
            <a:r>
              <a:rPr lang="en-US" dirty="0" err="1"/>
              <a:t>tf</a:t>
            </a:r>
            <a:r>
              <a:rPr lang="en-US" dirty="0"/>
              <a:t>([1],[0 -50 -120])</a:t>
            </a:r>
          </a:p>
          <a:p>
            <a:pPr lvl="1"/>
            <a:r>
              <a:rPr lang="en-US" dirty="0"/>
              <a:t> bode(G1); grid on;</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par>
                                <p:cTn id="38" presetID="53"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p:cTn id="4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2" dur="500"/>
                                        <p:tgtEl>
                                          <p:spTgt spid="3">
                                            <p:txEl>
                                              <p:pRg st="5" end="5"/>
                                            </p:txEl>
                                          </p:spTgt>
                                        </p:tgtEl>
                                      </p:cBhvr>
                                    </p:animEffect>
                                  </p:childTnLst>
                                </p:cTn>
                              </p:par>
                              <p:par>
                                <p:cTn id="43" presetID="53"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p:cTn id="45"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Diagrama</a:t>
            </a:r>
            <a:r>
              <a:rPr lang="en-US" dirty="0"/>
              <a:t> de Bode (</a:t>
            </a:r>
            <a:r>
              <a:rPr lang="en-US" dirty="0" err="1"/>
              <a:t>sist.não</a:t>
            </a:r>
            <a:r>
              <a:rPr lang="en-US" dirty="0"/>
              <a:t> </a:t>
            </a:r>
            <a:r>
              <a:rPr lang="en-US" dirty="0" err="1"/>
              <a:t>compens</a:t>
            </a:r>
            <a:r>
              <a:rPr lang="en-US" dirty="0"/>
              <a:t>.)</a:t>
            </a:r>
            <a:endParaRPr lang="pt-BR" dirty="0"/>
          </a:p>
        </p:txBody>
      </p:sp>
      <p:pic>
        <p:nvPicPr>
          <p:cNvPr id="123906"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p:spPr>
      </p:pic>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Pelo</a:t>
            </a:r>
            <a:r>
              <a:rPr lang="en-US" dirty="0"/>
              <a:t> </a:t>
            </a:r>
            <a:r>
              <a:rPr lang="en-US" dirty="0" err="1"/>
              <a:t>diagrama</a:t>
            </a:r>
            <a:r>
              <a:rPr lang="en-US" dirty="0"/>
              <a:t> </a:t>
            </a:r>
            <a:r>
              <a:rPr lang="en-US" dirty="0" err="1"/>
              <a:t>calculamos</a:t>
            </a:r>
            <a:r>
              <a:rPr lang="en-US" dirty="0"/>
              <a:t> a </a:t>
            </a:r>
            <a:r>
              <a:rPr lang="en-US" dirty="0" err="1"/>
              <a:t>frequência</a:t>
            </a:r>
            <a:r>
              <a:rPr lang="en-US" dirty="0"/>
              <a:t> da </a:t>
            </a:r>
            <a:r>
              <a:rPr lang="en-US" dirty="0" err="1"/>
              <a:t>margem</a:t>
            </a:r>
            <a:r>
              <a:rPr lang="en-US" dirty="0"/>
              <a:t> de </a:t>
            </a:r>
            <a:r>
              <a:rPr lang="en-US" dirty="0" err="1"/>
              <a:t>fase</a:t>
            </a:r>
            <a:r>
              <a:rPr lang="en-US" dirty="0"/>
              <a:t> e a </a:t>
            </a:r>
            <a:r>
              <a:rPr lang="en-US" dirty="0" err="1"/>
              <a:t>margem</a:t>
            </a:r>
            <a:r>
              <a:rPr lang="en-US" dirty="0"/>
              <a:t> de </a:t>
            </a:r>
            <a:r>
              <a:rPr lang="en-US" dirty="0" err="1"/>
              <a:t>fase</a:t>
            </a:r>
            <a:endParaRPr lang="pt-BR" dirty="0"/>
          </a:p>
        </p:txBody>
      </p:sp>
      <p:sp>
        <p:nvSpPr>
          <p:cNvPr id="3" name="Espaço Reservado para Conteúdo 2"/>
          <p:cNvSpPr>
            <a:spLocks noGrp="1"/>
          </p:cNvSpPr>
          <p:nvPr>
            <p:ph idx="1"/>
          </p:nvPr>
        </p:nvSpPr>
        <p:spPr/>
        <p:txBody>
          <a:bodyPr/>
          <a:lstStyle/>
          <a:p>
            <a:r>
              <a:rPr lang="en-US" dirty="0" err="1"/>
              <a:t>Wf</a:t>
            </a:r>
            <a:r>
              <a:rPr lang="en-US" dirty="0"/>
              <a:t> = 37,9 </a:t>
            </a:r>
            <a:r>
              <a:rPr lang="en-US" dirty="0" err="1"/>
              <a:t>rad</a:t>
            </a:r>
            <a:r>
              <a:rPr lang="en-US" dirty="0"/>
              <a:t>/s</a:t>
            </a:r>
          </a:p>
          <a:p>
            <a:r>
              <a:rPr lang="en-US" dirty="0"/>
              <a:t>A </a:t>
            </a:r>
            <a:r>
              <a:rPr lang="en-US" dirty="0" err="1"/>
              <a:t>fase</a:t>
            </a:r>
            <a:r>
              <a:rPr lang="en-US" dirty="0"/>
              <a:t> de G1(</a:t>
            </a:r>
            <a:r>
              <a:rPr lang="en-US" dirty="0" err="1"/>
              <a:t>jw</a:t>
            </a:r>
            <a:r>
              <a:rPr lang="en-US" dirty="0"/>
              <a:t>) </a:t>
            </a:r>
            <a:r>
              <a:rPr lang="en-US" dirty="0" err="1"/>
              <a:t>para</a:t>
            </a:r>
            <a:r>
              <a:rPr lang="en-US" dirty="0"/>
              <a:t> G1(37,9j) é -145</a:t>
            </a:r>
            <a:r>
              <a:rPr lang="en-US" baseline="30000" dirty="0"/>
              <a:t>o</a:t>
            </a:r>
            <a:r>
              <a:rPr lang="en-US" dirty="0"/>
              <a:t> </a:t>
            </a:r>
          </a:p>
          <a:p>
            <a:r>
              <a:rPr lang="en-US" dirty="0"/>
              <a:t>A </a:t>
            </a:r>
            <a:r>
              <a:rPr lang="en-US" dirty="0" err="1"/>
              <a:t>margem</a:t>
            </a:r>
            <a:r>
              <a:rPr lang="en-US" dirty="0"/>
              <a:t> de </a:t>
            </a:r>
            <a:r>
              <a:rPr lang="en-US" dirty="0" err="1"/>
              <a:t>fase</a:t>
            </a:r>
            <a:r>
              <a:rPr lang="en-US" dirty="0"/>
              <a:t> do </a:t>
            </a:r>
            <a:r>
              <a:rPr lang="en-US" dirty="0" err="1"/>
              <a:t>sistema</a:t>
            </a:r>
            <a:r>
              <a:rPr lang="en-US" dirty="0"/>
              <a:t> G1(s), </a:t>
            </a:r>
            <a:r>
              <a:rPr lang="en-US" dirty="0" err="1"/>
              <a:t>não</a:t>
            </a:r>
            <a:r>
              <a:rPr lang="en-US" dirty="0"/>
              <a:t> </a:t>
            </a:r>
            <a:r>
              <a:rPr lang="en-US" dirty="0" err="1"/>
              <a:t>compensado</a:t>
            </a:r>
            <a:r>
              <a:rPr lang="en-US" dirty="0"/>
              <a:t>, </a:t>
            </a:r>
            <a:r>
              <a:rPr lang="en-US" dirty="0" err="1"/>
              <a:t>será</a:t>
            </a:r>
            <a:r>
              <a:rPr lang="en-US" dirty="0"/>
              <a:t> :</a:t>
            </a:r>
          </a:p>
          <a:p>
            <a:pPr lvl="1"/>
            <a:r>
              <a:rPr lang="en-US" dirty="0"/>
              <a:t> -145</a:t>
            </a:r>
            <a:r>
              <a:rPr lang="en-US" baseline="30000" dirty="0"/>
              <a:t>o</a:t>
            </a:r>
            <a:r>
              <a:rPr lang="en-US" dirty="0"/>
              <a:t> –(-180</a:t>
            </a:r>
            <a:r>
              <a:rPr lang="en-US" baseline="30000" dirty="0"/>
              <a:t>o</a:t>
            </a:r>
            <a:r>
              <a:rPr lang="en-US" dirty="0"/>
              <a:t>) = 35</a:t>
            </a:r>
            <a:r>
              <a:rPr lang="en-US" baseline="30000" dirty="0"/>
              <a:t>o</a:t>
            </a:r>
          </a:p>
          <a:p>
            <a:r>
              <a:rPr lang="en-US" dirty="0" err="1"/>
              <a:t>Nosso</a:t>
            </a:r>
            <a:r>
              <a:rPr lang="en-US" dirty="0"/>
              <a:t> </a:t>
            </a:r>
            <a:r>
              <a:rPr lang="en-US" dirty="0" err="1"/>
              <a:t>sistema</a:t>
            </a:r>
            <a:r>
              <a:rPr lang="en-US" dirty="0"/>
              <a:t> </a:t>
            </a:r>
            <a:r>
              <a:rPr lang="en-US" dirty="0" err="1"/>
              <a:t>atual</a:t>
            </a:r>
            <a:r>
              <a:rPr lang="en-US" dirty="0"/>
              <a:t> </a:t>
            </a:r>
            <a:r>
              <a:rPr lang="en-US" dirty="0" err="1"/>
              <a:t>então</a:t>
            </a:r>
            <a:r>
              <a:rPr lang="en-US" dirty="0"/>
              <a:t> </a:t>
            </a:r>
            <a:r>
              <a:rPr lang="en-US" dirty="0" err="1"/>
              <a:t>está</a:t>
            </a:r>
            <a:r>
              <a:rPr lang="en-US" dirty="0"/>
              <a:t> </a:t>
            </a:r>
            <a:r>
              <a:rPr lang="en-US" dirty="0" err="1"/>
              <a:t>trabalhando</a:t>
            </a:r>
            <a:r>
              <a:rPr lang="en-US" dirty="0"/>
              <a:t> com </a:t>
            </a:r>
            <a:r>
              <a:rPr lang="en-US" dirty="0" err="1"/>
              <a:t>uma</a:t>
            </a:r>
            <a:r>
              <a:rPr lang="en-US" dirty="0"/>
              <a:t> </a:t>
            </a:r>
            <a:r>
              <a:rPr lang="en-US" dirty="0" err="1"/>
              <a:t>margem</a:t>
            </a:r>
            <a:r>
              <a:rPr lang="en-US" dirty="0"/>
              <a:t> de </a:t>
            </a:r>
            <a:r>
              <a:rPr lang="en-US" dirty="0" err="1"/>
              <a:t>fase</a:t>
            </a:r>
            <a:r>
              <a:rPr lang="en-US" dirty="0"/>
              <a:t> de 35</a:t>
            </a:r>
            <a:r>
              <a:rPr lang="en-US" baseline="30000" dirty="0"/>
              <a:t>o</a:t>
            </a:r>
            <a:r>
              <a:rPr lang="en-US" dirty="0"/>
              <a:t> </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par>
                                <p:cTn id="24" presetID="53"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180956"/>
            <a:ext cx="9362546" cy="533400"/>
          </a:xfrm>
        </p:spPr>
        <p:txBody>
          <a:bodyPr/>
          <a:lstStyle/>
          <a:p>
            <a:pPr algn="ctr"/>
            <a:r>
              <a:rPr lang="en-US" dirty="0" err="1"/>
              <a:t>Sistema</a:t>
            </a:r>
            <a:r>
              <a:rPr lang="en-US" dirty="0"/>
              <a:t> </a:t>
            </a:r>
            <a:r>
              <a:rPr lang="en-US" dirty="0" err="1"/>
              <a:t>compensado</a:t>
            </a:r>
            <a:r>
              <a:rPr lang="en-US" dirty="0"/>
              <a:t> – </a:t>
            </a:r>
            <a:r>
              <a:rPr lang="en-US" dirty="0" err="1"/>
              <a:t>Características</a:t>
            </a:r>
            <a:r>
              <a:rPr lang="en-US" dirty="0"/>
              <a:t> de </a:t>
            </a:r>
            <a:r>
              <a:rPr lang="en-US" dirty="0" err="1"/>
              <a:t>projeto</a:t>
            </a:r>
            <a:endParaRPr lang="pt-BR" dirty="0"/>
          </a:p>
        </p:txBody>
      </p:sp>
      <p:sp>
        <p:nvSpPr>
          <p:cNvPr id="3" name="Espaço Reservado para Conteúdo 2"/>
          <p:cNvSpPr>
            <a:spLocks noGrp="1"/>
          </p:cNvSpPr>
          <p:nvPr>
            <p:ph idx="1"/>
          </p:nvPr>
        </p:nvSpPr>
        <p:spPr>
          <a:xfrm>
            <a:off x="294084" y="904895"/>
            <a:ext cx="9445261" cy="5381625"/>
          </a:xfrm>
        </p:spPr>
        <p:txBody>
          <a:bodyPr/>
          <a:lstStyle/>
          <a:p>
            <a:r>
              <a:rPr lang="en-US" dirty="0"/>
              <a:t>UP=20%; z=-</a:t>
            </a:r>
            <a:r>
              <a:rPr lang="en-US" dirty="0" err="1"/>
              <a:t>ln</a:t>
            </a:r>
            <a:r>
              <a:rPr lang="en-US" dirty="0"/>
              <a:t>(UP)/</a:t>
            </a:r>
            <a:r>
              <a:rPr lang="en-US" dirty="0" err="1"/>
              <a:t>raiz</a:t>
            </a:r>
            <a:r>
              <a:rPr lang="en-US" dirty="0"/>
              <a:t>(</a:t>
            </a:r>
            <a:r>
              <a:rPr lang="en-US" dirty="0" err="1"/>
              <a:t>ln</a:t>
            </a:r>
            <a:r>
              <a:rPr lang="en-US" dirty="0"/>
              <a:t>(UP)</a:t>
            </a:r>
            <a:r>
              <a:rPr lang="en-US" baseline="30000" dirty="0"/>
              <a:t>2</a:t>
            </a:r>
            <a:r>
              <a:rPr lang="en-US" dirty="0"/>
              <a:t>+pi</a:t>
            </a:r>
            <a:r>
              <a:rPr lang="en-US" baseline="30000" dirty="0"/>
              <a:t>2</a:t>
            </a:r>
            <a:r>
              <a:rPr lang="en-US" dirty="0"/>
              <a:t>); z =0.456</a:t>
            </a:r>
          </a:p>
          <a:p>
            <a:r>
              <a:rPr lang="en-US" dirty="0"/>
              <a:t>Mf = tg</a:t>
            </a:r>
            <a:r>
              <a:rPr lang="en-US" baseline="30000" dirty="0"/>
              <a:t>-1</a:t>
            </a:r>
            <a:r>
              <a:rPr lang="en-US" dirty="0"/>
              <a:t>[2z/</a:t>
            </a:r>
            <a:r>
              <a:rPr lang="en-US" dirty="0" err="1"/>
              <a:t>raiz</a:t>
            </a:r>
            <a:r>
              <a:rPr lang="en-US" dirty="0"/>
              <a:t>(</a:t>
            </a:r>
            <a:r>
              <a:rPr lang="en-US" dirty="0" err="1"/>
              <a:t>raiz</a:t>
            </a:r>
            <a:r>
              <a:rPr lang="en-US" dirty="0"/>
              <a:t>(4z</a:t>
            </a:r>
            <a:r>
              <a:rPr lang="en-US" baseline="30000" dirty="0"/>
              <a:t>4</a:t>
            </a:r>
            <a:r>
              <a:rPr lang="en-US" dirty="0"/>
              <a:t>+1)-2z</a:t>
            </a:r>
            <a:r>
              <a:rPr lang="en-US" baseline="30000" dirty="0"/>
              <a:t>2</a:t>
            </a:r>
            <a:r>
              <a:rPr lang="en-US" dirty="0"/>
              <a:t>)]*180/pi</a:t>
            </a:r>
          </a:p>
          <a:p>
            <a:r>
              <a:rPr lang="en-US" dirty="0"/>
              <a:t>Mf = 48.15</a:t>
            </a:r>
            <a:r>
              <a:rPr lang="en-US" baseline="30000" dirty="0"/>
              <a:t>o</a:t>
            </a:r>
            <a:r>
              <a:rPr lang="en-US" dirty="0"/>
              <a:t> (</a:t>
            </a:r>
            <a:r>
              <a:rPr lang="en-US" dirty="0" err="1"/>
              <a:t>desejada</a:t>
            </a:r>
            <a:r>
              <a:rPr lang="en-US" dirty="0"/>
              <a:t>, </a:t>
            </a:r>
            <a:r>
              <a:rPr lang="en-US" dirty="0" err="1"/>
              <a:t>compensada</a:t>
            </a:r>
            <a:r>
              <a:rPr lang="en-US" dirty="0"/>
              <a:t>)</a:t>
            </a:r>
          </a:p>
          <a:p>
            <a:r>
              <a:rPr lang="en-US" dirty="0"/>
              <a:t>Mf</a:t>
            </a:r>
            <a:r>
              <a:rPr lang="en-US" baseline="-25000" dirty="0"/>
              <a:t>G1</a:t>
            </a:r>
            <a:r>
              <a:rPr lang="en-US" dirty="0"/>
              <a:t>= 35.22</a:t>
            </a:r>
            <a:r>
              <a:rPr lang="en-US" baseline="30000" dirty="0"/>
              <a:t>o </a:t>
            </a:r>
            <a:r>
              <a:rPr lang="en-US" dirty="0"/>
              <a:t>(</a:t>
            </a:r>
            <a:r>
              <a:rPr lang="en-US" dirty="0" err="1"/>
              <a:t>atual</a:t>
            </a:r>
            <a:r>
              <a:rPr lang="en-US" dirty="0"/>
              <a:t>, </a:t>
            </a:r>
            <a:r>
              <a:rPr lang="en-US" dirty="0" err="1"/>
              <a:t>não</a:t>
            </a:r>
            <a:r>
              <a:rPr lang="en-US" dirty="0"/>
              <a:t> </a:t>
            </a:r>
            <a:r>
              <a:rPr lang="en-US" dirty="0" err="1"/>
              <a:t>compensada</a:t>
            </a:r>
            <a:r>
              <a:rPr lang="en-US" dirty="0"/>
              <a:t>)</a:t>
            </a:r>
          </a:p>
          <a:p>
            <a:r>
              <a:rPr lang="en-US" dirty="0" err="1"/>
              <a:t>Segurança</a:t>
            </a:r>
            <a:r>
              <a:rPr lang="en-US" dirty="0"/>
              <a:t> = 10</a:t>
            </a:r>
            <a:r>
              <a:rPr lang="en-US" baseline="30000" dirty="0"/>
              <a:t>o</a:t>
            </a:r>
          </a:p>
          <a:p>
            <a:r>
              <a:rPr lang="en-US" dirty="0" err="1"/>
              <a:t>Mf</a:t>
            </a:r>
            <a:r>
              <a:rPr lang="en-US" baseline="-25000" dirty="0" err="1"/>
              <a:t>comp</a:t>
            </a:r>
            <a:r>
              <a:rPr lang="en-US" dirty="0"/>
              <a:t>=48.15</a:t>
            </a:r>
            <a:r>
              <a:rPr lang="en-US" baseline="30000" dirty="0"/>
              <a:t>o</a:t>
            </a:r>
            <a:r>
              <a:rPr lang="en-US" dirty="0"/>
              <a:t> -35.22</a:t>
            </a:r>
            <a:r>
              <a:rPr lang="en-US" baseline="30000" dirty="0"/>
              <a:t>o</a:t>
            </a:r>
            <a:r>
              <a:rPr lang="en-US" dirty="0"/>
              <a:t> +10</a:t>
            </a:r>
            <a:r>
              <a:rPr lang="en-US" baseline="30000" dirty="0"/>
              <a:t>o</a:t>
            </a:r>
            <a:r>
              <a:rPr lang="en-US" dirty="0"/>
              <a:t> = 22.93</a:t>
            </a:r>
            <a:r>
              <a:rPr lang="en-US" baseline="30000" dirty="0"/>
              <a:t>o</a:t>
            </a:r>
          </a:p>
          <a:p>
            <a:pPr marL="342900" lvl="1" indent="-342900">
              <a:buFontTx/>
              <a:buChar char="•"/>
            </a:pPr>
            <a:r>
              <a:rPr lang="el-GR" b="1" dirty="0"/>
              <a:t>Φ</a:t>
            </a:r>
            <a:r>
              <a:rPr lang="en-US" b="1" baseline="-25000" dirty="0"/>
              <a:t>max</a:t>
            </a:r>
            <a:r>
              <a:rPr lang="en-US" b="1" dirty="0"/>
              <a:t> = tg</a:t>
            </a:r>
            <a:r>
              <a:rPr lang="en-US" b="1" baseline="30000" dirty="0"/>
              <a:t>-1</a:t>
            </a:r>
            <a:r>
              <a:rPr lang="en-US" b="1" dirty="0"/>
              <a:t> (1-</a:t>
            </a:r>
            <a:r>
              <a:rPr lang="el-GR" b="1" dirty="0"/>
              <a:t>β</a:t>
            </a:r>
            <a:r>
              <a:rPr lang="en-US" b="1" dirty="0"/>
              <a:t>)/(2√</a:t>
            </a:r>
            <a:r>
              <a:rPr lang="el-GR" b="1" dirty="0"/>
              <a:t>β</a:t>
            </a:r>
            <a:r>
              <a:rPr lang="en-US" b="1" dirty="0"/>
              <a:t>) = sen</a:t>
            </a:r>
            <a:r>
              <a:rPr lang="en-US" b="1" baseline="30000" dirty="0"/>
              <a:t>-1</a:t>
            </a:r>
            <a:r>
              <a:rPr lang="en-US" b="1" dirty="0"/>
              <a:t>(1-</a:t>
            </a:r>
            <a:r>
              <a:rPr lang="el-GR" b="1" dirty="0"/>
              <a:t>β</a:t>
            </a:r>
            <a:r>
              <a:rPr lang="en-US" b="1" dirty="0"/>
              <a:t>)/(1+</a:t>
            </a:r>
            <a:r>
              <a:rPr lang="el-GR" b="1" dirty="0"/>
              <a:t>β</a:t>
            </a:r>
            <a:r>
              <a:rPr lang="en-US" b="1" dirty="0"/>
              <a:t>)</a:t>
            </a:r>
          </a:p>
          <a:p>
            <a:pPr lvl="1"/>
            <a:r>
              <a:rPr lang="en-US" dirty="0"/>
              <a:t> sin(22.93</a:t>
            </a:r>
            <a:r>
              <a:rPr lang="en-US" baseline="30000" dirty="0"/>
              <a:t>o</a:t>
            </a:r>
            <a:r>
              <a:rPr lang="en-US" dirty="0"/>
              <a:t>) = (1-</a:t>
            </a:r>
            <a:r>
              <a:rPr lang="el-GR" b="1" dirty="0"/>
              <a:t>β</a:t>
            </a:r>
            <a:r>
              <a:rPr lang="en-US" dirty="0"/>
              <a:t>)/(1+</a:t>
            </a:r>
            <a:r>
              <a:rPr lang="el-GR" b="1" dirty="0"/>
              <a:t>β</a:t>
            </a:r>
            <a:r>
              <a:rPr lang="en-US" dirty="0"/>
              <a:t>) ; </a:t>
            </a:r>
            <a:r>
              <a:rPr lang="el-GR" b="1" dirty="0"/>
              <a:t>β</a:t>
            </a:r>
            <a:r>
              <a:rPr lang="en-US" dirty="0"/>
              <a:t>=0.439 ;</a:t>
            </a:r>
          </a:p>
          <a:p>
            <a:r>
              <a:rPr lang="en-US" dirty="0"/>
              <a:t> </a:t>
            </a:r>
            <a:r>
              <a:rPr lang="en-US" b="1" dirty="0"/>
              <a:t>|</a:t>
            </a:r>
            <a:r>
              <a:rPr lang="en-US" b="1" dirty="0" err="1"/>
              <a:t>Gc</a:t>
            </a:r>
            <a:r>
              <a:rPr lang="en-US" b="1" dirty="0"/>
              <a:t>(j</a:t>
            </a:r>
            <a:r>
              <a:rPr lang="el-GR" b="1" dirty="0"/>
              <a:t>ω</a:t>
            </a:r>
            <a:r>
              <a:rPr lang="en-US" b="1" baseline="-25000" dirty="0"/>
              <a:t>max</a:t>
            </a:r>
            <a:r>
              <a:rPr lang="en-US" b="1" dirty="0"/>
              <a:t>)|=1/√</a:t>
            </a:r>
            <a:r>
              <a:rPr lang="el-GR" b="1" dirty="0"/>
              <a:t>β </a:t>
            </a:r>
            <a:r>
              <a:rPr lang="pt-BR" dirty="0"/>
              <a:t>= 1.5087 ou 3.57</a:t>
            </a:r>
            <a:r>
              <a:rPr lang="pt-BR" dirty="0" err="1"/>
              <a:t>db</a:t>
            </a:r>
            <a:endParaRPr lang="pt-BR" dirty="0"/>
          </a:p>
          <a:p>
            <a:r>
              <a:rPr lang="en-US" dirty="0" err="1"/>
              <a:t>Daí</a:t>
            </a:r>
            <a:r>
              <a:rPr lang="en-US" dirty="0"/>
              <a:t> |G1(j</a:t>
            </a:r>
            <a:r>
              <a:rPr lang="el-GR" dirty="0"/>
              <a:t>ω</a:t>
            </a:r>
            <a:r>
              <a:rPr lang="en-US" baseline="-25000" dirty="0"/>
              <a:t>max</a:t>
            </a:r>
            <a:r>
              <a:rPr lang="en-US" dirty="0"/>
              <a:t>)| = -3.57db -&gt; </a:t>
            </a:r>
            <a:r>
              <a:rPr lang="en-US" dirty="0" err="1"/>
              <a:t>voltamos</a:t>
            </a:r>
            <a:r>
              <a:rPr lang="en-US" dirty="0"/>
              <a:t> </a:t>
            </a:r>
            <a:r>
              <a:rPr lang="en-US" dirty="0" err="1"/>
              <a:t>aos</a:t>
            </a:r>
            <a:r>
              <a:rPr lang="en-US" dirty="0"/>
              <a:t> </a:t>
            </a:r>
            <a:r>
              <a:rPr lang="en-US" dirty="0" err="1"/>
              <a:t>diagr</a:t>
            </a:r>
            <a:r>
              <a:rPr lang="en-US" dirty="0"/>
              <a:t>.</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par>
                                <p:cTn id="52" presetID="53" presetClass="entr" presetSubtype="0" fill="hold" grpId="0" nodeType="with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p:cTn id="5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p:cTn id="6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3" dur="500"/>
                                        <p:tgtEl>
                                          <p:spTgt spid="3">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0" fill="hold" grpId="0"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p:cTn id="68"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7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Diagrama</a:t>
            </a:r>
            <a:r>
              <a:rPr lang="en-US" dirty="0"/>
              <a:t> de Bode ( </a:t>
            </a:r>
            <a:r>
              <a:rPr lang="en-US" dirty="0" err="1"/>
              <a:t>sist.não</a:t>
            </a:r>
            <a:r>
              <a:rPr lang="en-US" dirty="0"/>
              <a:t> </a:t>
            </a:r>
            <a:r>
              <a:rPr lang="en-US" dirty="0" err="1"/>
              <a:t>compens</a:t>
            </a:r>
            <a:r>
              <a:rPr lang="en-US" dirty="0"/>
              <a:t>. )</a:t>
            </a:r>
            <a:endParaRPr lang="pt-BR" dirty="0"/>
          </a:p>
        </p:txBody>
      </p:sp>
      <p:pic>
        <p:nvPicPr>
          <p:cNvPr id="124930"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p:spPr>
      </p:pic>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 </a:t>
            </a:r>
            <a:r>
              <a:rPr lang="en-US" dirty="0" err="1"/>
              <a:t>diagrama</a:t>
            </a:r>
            <a:r>
              <a:rPr lang="en-US" dirty="0"/>
              <a:t> anterior </a:t>
            </a:r>
            <a:r>
              <a:rPr lang="en-US" dirty="0" err="1"/>
              <a:t>temos</a:t>
            </a:r>
            <a:r>
              <a:rPr lang="en-US" dirty="0"/>
              <a:t> :</a:t>
            </a:r>
            <a:endParaRPr lang="pt-BR" dirty="0"/>
          </a:p>
        </p:txBody>
      </p:sp>
      <p:sp>
        <p:nvSpPr>
          <p:cNvPr id="3" name="Espaço Reservado para Conteúdo 2"/>
          <p:cNvSpPr>
            <a:spLocks noGrp="1"/>
          </p:cNvSpPr>
          <p:nvPr>
            <p:ph idx="1"/>
          </p:nvPr>
        </p:nvSpPr>
        <p:spPr/>
        <p:txBody>
          <a:bodyPr/>
          <a:lstStyle/>
          <a:p>
            <a:r>
              <a:rPr lang="en-US" dirty="0" err="1"/>
              <a:t>W</a:t>
            </a:r>
            <a:r>
              <a:rPr lang="en-US" baseline="-25000" dirty="0" err="1"/>
              <a:t>fmax</a:t>
            </a:r>
            <a:r>
              <a:rPr lang="en-US" dirty="0"/>
              <a:t> = 49.4 </a:t>
            </a:r>
            <a:r>
              <a:rPr lang="en-US" dirty="0" err="1"/>
              <a:t>rad</a:t>
            </a:r>
            <a:r>
              <a:rPr lang="en-US" dirty="0"/>
              <a:t>/s </a:t>
            </a:r>
          </a:p>
          <a:p>
            <a:r>
              <a:rPr lang="en-US" dirty="0" err="1"/>
              <a:t>Sabemos</a:t>
            </a:r>
            <a:r>
              <a:rPr lang="en-US" dirty="0"/>
              <a:t> </a:t>
            </a:r>
            <a:r>
              <a:rPr lang="en-US" dirty="0" err="1"/>
              <a:t>que</a:t>
            </a:r>
            <a:r>
              <a:rPr lang="en-US" dirty="0"/>
              <a:t> :</a:t>
            </a:r>
            <a:r>
              <a:rPr lang="el-GR" b="1" dirty="0"/>
              <a:t> ω</a:t>
            </a:r>
            <a:r>
              <a:rPr lang="pt-BR" b="1" baseline="-25000" dirty="0" err="1"/>
              <a:t>max</a:t>
            </a:r>
            <a:r>
              <a:rPr lang="pt-BR" b="1" dirty="0"/>
              <a:t>=1/(T√</a:t>
            </a:r>
            <a:r>
              <a:rPr lang="el-GR" b="1" dirty="0"/>
              <a:t>β</a:t>
            </a:r>
            <a:r>
              <a:rPr lang="pt-BR" b="1" dirty="0"/>
              <a:t>)</a:t>
            </a:r>
            <a:endParaRPr lang="en-US" dirty="0"/>
          </a:p>
          <a:p>
            <a:r>
              <a:rPr lang="en-US" dirty="0"/>
              <a:t>L</a:t>
            </a:r>
            <a:r>
              <a:rPr lang="pt-BR" dirty="0" err="1"/>
              <a:t>ogo</a:t>
            </a:r>
            <a:r>
              <a:rPr lang="pt-BR" dirty="0"/>
              <a:t> </a:t>
            </a:r>
            <a:r>
              <a:rPr lang="pt-BR" b="1" dirty="0"/>
              <a:t>T</a:t>
            </a:r>
            <a:r>
              <a:rPr lang="pt-BR" dirty="0"/>
              <a:t>=0.0305,</a:t>
            </a:r>
            <a:r>
              <a:rPr lang="pt-BR" b="1" dirty="0"/>
              <a:t> 1/T</a:t>
            </a:r>
            <a:r>
              <a:rPr lang="pt-BR" dirty="0"/>
              <a:t>=32.83 e </a:t>
            </a:r>
            <a:r>
              <a:rPr lang="pt-BR" b="1" dirty="0"/>
              <a:t>1/(</a:t>
            </a:r>
            <a:r>
              <a:rPr lang="el-GR" b="1" dirty="0"/>
              <a:t>β</a:t>
            </a:r>
            <a:r>
              <a:rPr lang="pt-BR" b="1" dirty="0"/>
              <a:t>T)</a:t>
            </a:r>
            <a:r>
              <a:rPr lang="pt-BR" dirty="0"/>
              <a:t>=74.73 </a:t>
            </a:r>
          </a:p>
          <a:p>
            <a:r>
              <a:rPr lang="pt-BR" dirty="0"/>
              <a:t>O compensador é dado por </a:t>
            </a:r>
            <a:r>
              <a:rPr lang="pt-BR" b="1" dirty="0" err="1"/>
              <a:t>Gc</a:t>
            </a:r>
            <a:r>
              <a:rPr lang="pt-BR" b="1" dirty="0"/>
              <a:t>(s)=1/</a:t>
            </a:r>
            <a:r>
              <a:rPr lang="el-GR" b="1" dirty="0"/>
              <a:t>β</a:t>
            </a:r>
            <a:r>
              <a:rPr lang="pt-BR" b="1" dirty="0"/>
              <a:t>.(s+1/T)/[s+1/(</a:t>
            </a:r>
            <a:r>
              <a:rPr lang="el-GR" b="1" dirty="0"/>
              <a:t>β</a:t>
            </a:r>
            <a:r>
              <a:rPr lang="pt-BR" b="1" dirty="0"/>
              <a:t>T)]</a:t>
            </a:r>
            <a:r>
              <a:rPr lang="pt-BR" dirty="0"/>
              <a:t> </a:t>
            </a:r>
          </a:p>
          <a:p>
            <a:r>
              <a:rPr lang="pt-BR" dirty="0"/>
              <a:t>Sendo assim o compensador é dado por 		</a:t>
            </a:r>
            <a:r>
              <a:rPr lang="pt-BR" dirty="0" err="1"/>
              <a:t>Gc</a:t>
            </a:r>
            <a:r>
              <a:rPr lang="pt-BR" dirty="0"/>
              <a:t>(s)= 2,27.(s+32.83)/(s+74.73) </a:t>
            </a:r>
          </a:p>
          <a:p>
            <a:r>
              <a:rPr lang="pt-BR" sz="2400" dirty="0"/>
              <a:t>E </a:t>
            </a:r>
            <a:r>
              <a:rPr lang="pt-BR" sz="2400" i="1" dirty="0"/>
              <a:t>G1(s) = 681000(s+32.83)/[s(s+50)(s+120)(s+74.73)]</a:t>
            </a:r>
            <a:r>
              <a:rPr lang="en-US" dirty="0"/>
              <a:t> </a:t>
            </a:r>
            <a:endParaRPr lang="pt-BR" dirty="0"/>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Diagramas</a:t>
            </a:r>
            <a:r>
              <a:rPr lang="en-US" dirty="0"/>
              <a:t> de Bode ( </a:t>
            </a:r>
            <a:r>
              <a:rPr lang="en-US" dirty="0" err="1"/>
              <a:t>sist.não</a:t>
            </a:r>
            <a:r>
              <a:rPr lang="en-US" dirty="0"/>
              <a:t> comp, comp, e </a:t>
            </a:r>
            <a:r>
              <a:rPr lang="en-US" dirty="0" err="1"/>
              <a:t>compensador</a:t>
            </a:r>
            <a:r>
              <a:rPr lang="en-US" dirty="0"/>
              <a:t> )</a:t>
            </a:r>
            <a:endParaRPr lang="pt-BR" dirty="0"/>
          </a:p>
        </p:txBody>
      </p:sp>
      <p:pic>
        <p:nvPicPr>
          <p:cNvPr id="125954" name="Picture 2"/>
          <p:cNvPicPr>
            <a:picLocks noChangeAspect="1" noChangeArrowheads="1"/>
          </p:cNvPicPr>
          <p:nvPr/>
        </p:nvPicPr>
        <p:blipFill>
          <a:blip r:embed="rId2" cstate="print"/>
          <a:srcRect/>
          <a:stretch>
            <a:fillRect/>
          </a:stretch>
        </p:blipFill>
        <p:spPr bwMode="auto">
          <a:xfrm>
            <a:off x="166654" y="1071546"/>
            <a:ext cx="9572690" cy="5554282"/>
          </a:xfrm>
          <a:prstGeom prst="rect">
            <a:avLst/>
          </a:prstGeom>
          <a:noFill/>
          <a:ln w="9525">
            <a:noFill/>
            <a:miter lim="800000"/>
            <a:headEnd/>
            <a:tailEnd/>
          </a:ln>
        </p:spPr>
      </p:pic>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Por</a:t>
            </a:r>
            <a:r>
              <a:rPr lang="en-US" dirty="0"/>
              <a:t> </a:t>
            </a:r>
            <a:r>
              <a:rPr lang="en-US" dirty="0" err="1"/>
              <a:t>último</a:t>
            </a:r>
            <a:r>
              <a:rPr lang="en-US" dirty="0"/>
              <a:t> </a:t>
            </a:r>
            <a:r>
              <a:rPr lang="en-US" dirty="0" err="1"/>
              <a:t>confirmando</a:t>
            </a:r>
            <a:r>
              <a:rPr lang="en-US" dirty="0"/>
              <a:t> a </a:t>
            </a:r>
            <a:r>
              <a:rPr lang="en-US" dirty="0" err="1"/>
              <a:t>largura</a:t>
            </a:r>
            <a:r>
              <a:rPr lang="en-US" dirty="0"/>
              <a:t> de </a:t>
            </a:r>
            <a:r>
              <a:rPr lang="en-US" dirty="0" err="1"/>
              <a:t>banda</a:t>
            </a:r>
            <a:endParaRPr lang="pt-BR" dirty="0"/>
          </a:p>
        </p:txBody>
      </p:sp>
      <p:sp>
        <p:nvSpPr>
          <p:cNvPr id="3" name="Espaço Reservado para Conteúdo 2"/>
          <p:cNvSpPr>
            <a:spLocks noGrp="1"/>
          </p:cNvSpPr>
          <p:nvPr>
            <p:ph idx="1"/>
          </p:nvPr>
        </p:nvSpPr>
        <p:spPr>
          <a:xfrm>
            <a:off x="105073" y="976333"/>
            <a:ext cx="9634273" cy="5381625"/>
          </a:xfrm>
        </p:spPr>
        <p:txBody>
          <a:bodyPr/>
          <a:lstStyle/>
          <a:p>
            <a:r>
              <a:rPr lang="en-US" dirty="0" err="1"/>
              <a:t>Desejada</a:t>
            </a:r>
            <a:r>
              <a:rPr lang="en-US" dirty="0"/>
              <a:t> </a:t>
            </a:r>
            <a:r>
              <a:rPr lang="en-US" dirty="0" err="1"/>
              <a:t>para</a:t>
            </a:r>
            <a:r>
              <a:rPr lang="en-US" dirty="0"/>
              <a:t> UP:20% e Ts=0.2s</a:t>
            </a:r>
          </a:p>
          <a:p>
            <a:r>
              <a:rPr lang="en-US" dirty="0"/>
              <a:t>UP:20% -&gt; z=0.456</a:t>
            </a:r>
          </a:p>
          <a:p>
            <a:r>
              <a:rPr lang="en-US" dirty="0"/>
              <a:t>Ts = 0.2 -&gt; Ts = 4/(z*</a:t>
            </a:r>
            <a:r>
              <a:rPr lang="en-US" dirty="0" err="1"/>
              <a:t>wn</a:t>
            </a:r>
            <a:r>
              <a:rPr lang="en-US" dirty="0"/>
              <a:t>) -&gt; </a:t>
            </a:r>
            <a:r>
              <a:rPr lang="en-US" dirty="0" err="1"/>
              <a:t>wn</a:t>
            </a:r>
            <a:r>
              <a:rPr lang="en-US" dirty="0"/>
              <a:t> = 4/(0.456x0.2)</a:t>
            </a:r>
          </a:p>
          <a:p>
            <a:r>
              <a:rPr lang="en-US" dirty="0"/>
              <a:t> </a:t>
            </a:r>
            <a:r>
              <a:rPr lang="en-US" dirty="0" err="1"/>
              <a:t>wn</a:t>
            </a:r>
            <a:r>
              <a:rPr lang="en-US" dirty="0"/>
              <a:t> = 43.86 </a:t>
            </a:r>
            <a:r>
              <a:rPr lang="en-US" dirty="0" err="1"/>
              <a:t>rad</a:t>
            </a:r>
            <a:r>
              <a:rPr lang="en-US" dirty="0"/>
              <a:t>/s</a:t>
            </a:r>
          </a:p>
          <a:p>
            <a:r>
              <a:rPr lang="en-US" dirty="0"/>
              <a:t>O </a:t>
            </a:r>
            <a:r>
              <a:rPr lang="en-US" dirty="0" err="1"/>
              <a:t>sistema</a:t>
            </a:r>
            <a:r>
              <a:rPr lang="en-US" dirty="0"/>
              <a:t> </a:t>
            </a:r>
            <a:r>
              <a:rPr lang="en-US" dirty="0" err="1"/>
              <a:t>deverá</a:t>
            </a:r>
            <a:r>
              <a:rPr lang="en-US" dirty="0"/>
              <a:t> </a:t>
            </a:r>
            <a:r>
              <a:rPr lang="en-US" dirty="0" err="1"/>
              <a:t>ter</a:t>
            </a:r>
            <a:r>
              <a:rPr lang="en-US" dirty="0"/>
              <a:t> </a:t>
            </a:r>
            <a:r>
              <a:rPr lang="en-US" dirty="0" err="1"/>
              <a:t>uma</a:t>
            </a:r>
            <a:r>
              <a:rPr lang="en-US" dirty="0"/>
              <a:t> </a:t>
            </a:r>
            <a:r>
              <a:rPr lang="en-US" dirty="0" err="1"/>
              <a:t>largura</a:t>
            </a:r>
            <a:r>
              <a:rPr lang="en-US" dirty="0"/>
              <a:t> de </a:t>
            </a:r>
            <a:r>
              <a:rPr lang="en-US" dirty="0" err="1"/>
              <a:t>banda</a:t>
            </a:r>
            <a:r>
              <a:rPr lang="en-US" dirty="0"/>
              <a:t> de 43.86 </a:t>
            </a:r>
            <a:r>
              <a:rPr lang="en-US" dirty="0" err="1"/>
              <a:t>rad</a:t>
            </a:r>
            <a:r>
              <a:rPr lang="en-US" dirty="0"/>
              <a:t>/s A MALHA FECHADA</a:t>
            </a:r>
          </a:p>
          <a:p>
            <a:r>
              <a:rPr lang="en-US" dirty="0"/>
              <a:t>Para </a:t>
            </a:r>
            <a:r>
              <a:rPr lang="en-US" dirty="0" err="1"/>
              <a:t>estimar</a:t>
            </a:r>
            <a:r>
              <a:rPr lang="en-US" dirty="0"/>
              <a:t> a </a:t>
            </a:r>
            <a:r>
              <a:rPr lang="en-US" dirty="0" err="1"/>
              <a:t>largura</a:t>
            </a:r>
            <a:r>
              <a:rPr lang="en-US" dirty="0"/>
              <a:t> de </a:t>
            </a:r>
            <a:r>
              <a:rPr lang="en-US" dirty="0" err="1"/>
              <a:t>banda</a:t>
            </a:r>
            <a:r>
              <a:rPr lang="en-US" dirty="0"/>
              <a:t> a </a:t>
            </a:r>
            <a:r>
              <a:rPr lang="en-US" dirty="0" err="1"/>
              <a:t>malha</a:t>
            </a:r>
            <a:r>
              <a:rPr lang="en-US" dirty="0"/>
              <a:t> </a:t>
            </a:r>
            <a:r>
              <a:rPr lang="en-US" dirty="0" err="1"/>
              <a:t>fechada</a:t>
            </a:r>
            <a:r>
              <a:rPr lang="en-US" dirty="0"/>
              <a:t> a </a:t>
            </a:r>
            <a:r>
              <a:rPr lang="en-US" dirty="0" err="1"/>
              <a:t>partir</a:t>
            </a:r>
            <a:r>
              <a:rPr lang="en-US" dirty="0"/>
              <a:t> da </a:t>
            </a:r>
            <a:r>
              <a:rPr lang="en-US" dirty="0" err="1"/>
              <a:t>resposta</a:t>
            </a:r>
            <a:r>
              <a:rPr lang="en-US" dirty="0"/>
              <a:t> </a:t>
            </a:r>
            <a:r>
              <a:rPr lang="en-US" dirty="0" err="1"/>
              <a:t>em</a:t>
            </a:r>
            <a:r>
              <a:rPr lang="en-US" dirty="0"/>
              <a:t> </a:t>
            </a:r>
            <a:r>
              <a:rPr lang="en-US" dirty="0" err="1"/>
              <a:t>frequência</a:t>
            </a:r>
            <a:r>
              <a:rPr lang="en-US" dirty="0"/>
              <a:t> a </a:t>
            </a:r>
            <a:r>
              <a:rPr lang="en-US" dirty="0" err="1"/>
              <a:t>malha</a:t>
            </a:r>
            <a:r>
              <a:rPr lang="en-US" dirty="0"/>
              <a:t> </a:t>
            </a:r>
            <a:r>
              <a:rPr lang="en-US" dirty="0" err="1"/>
              <a:t>aberta</a:t>
            </a:r>
            <a:r>
              <a:rPr lang="en-US" dirty="0"/>
              <a:t> </a:t>
            </a:r>
            <a:r>
              <a:rPr lang="en-US" dirty="0" err="1"/>
              <a:t>utilizamos</a:t>
            </a:r>
            <a:r>
              <a:rPr lang="en-US" dirty="0"/>
              <a:t> a </a:t>
            </a:r>
            <a:r>
              <a:rPr lang="en-US" dirty="0" err="1"/>
              <a:t>relação</a:t>
            </a:r>
            <a:r>
              <a:rPr lang="en-US" dirty="0"/>
              <a:t> </a:t>
            </a:r>
            <a:r>
              <a:rPr lang="en-US" dirty="0" err="1"/>
              <a:t>exposta</a:t>
            </a:r>
            <a:r>
              <a:rPr lang="en-US" dirty="0"/>
              <a:t> no slide a </a:t>
            </a:r>
            <a:r>
              <a:rPr lang="en-US" dirty="0" err="1"/>
              <a:t>seguir</a:t>
            </a:r>
            <a:r>
              <a:rPr lang="en-US" dirty="0"/>
              <a:t> :</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2"/>
          <p:cNvSpPr>
            <a:spLocks noGrp="1" noChangeArrowheads="1"/>
          </p:cNvSpPr>
          <p:nvPr>
            <p:ph type="title"/>
          </p:nvPr>
        </p:nvSpPr>
        <p:spPr/>
        <p:txBody>
          <a:bodyPr/>
          <a:lstStyle/>
          <a:p>
            <a:r>
              <a:rPr lang="pt-BR"/>
              <a:t>Transformada de Laplace</a:t>
            </a:r>
          </a:p>
        </p:txBody>
      </p:sp>
      <p:sp>
        <p:nvSpPr>
          <p:cNvPr id="161796" name="Rectangle 3"/>
          <p:cNvSpPr>
            <a:spLocks noGrp="1" noChangeArrowheads="1"/>
          </p:cNvSpPr>
          <p:nvPr>
            <p:ph idx="1"/>
          </p:nvPr>
        </p:nvSpPr>
        <p:spPr>
          <a:xfrm>
            <a:off x="271463" y="692150"/>
            <a:ext cx="9410700" cy="5381625"/>
          </a:xfrm>
        </p:spPr>
        <p:txBody>
          <a:bodyPr/>
          <a:lstStyle/>
          <a:p>
            <a:r>
              <a:rPr lang="pt-BR"/>
              <a:t>Teorema do valor inicial ( t-&gt;0 )</a:t>
            </a:r>
          </a:p>
        </p:txBody>
      </p:sp>
      <p:graphicFrame>
        <p:nvGraphicFramePr>
          <p:cNvPr id="161794" name="Object 2"/>
          <p:cNvGraphicFramePr>
            <a:graphicFrameLocks noChangeAspect="1"/>
          </p:cNvGraphicFramePr>
          <p:nvPr/>
        </p:nvGraphicFramePr>
        <p:xfrm>
          <a:off x="2646363" y="1528763"/>
          <a:ext cx="3973512" cy="4808537"/>
        </p:xfrm>
        <a:graphic>
          <a:graphicData uri="http://schemas.openxmlformats.org/presentationml/2006/ole">
            <mc:AlternateContent xmlns:mc="http://schemas.openxmlformats.org/markup-compatibility/2006">
              <mc:Choice xmlns:v="urn:schemas-microsoft-com:vml" Requires="v">
                <p:oleObj name="Equation" r:id="rId2" imgW="2323800" imgH="2819160" progId="Equation.3">
                  <p:embed/>
                </p:oleObj>
              </mc:Choice>
              <mc:Fallback>
                <p:oleObj name="Equation" r:id="rId2" imgW="2323800" imgH="28191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363" y="1528763"/>
                        <a:ext cx="3973512" cy="4808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1" name="Rectangle 5"/>
          <p:cNvSpPr>
            <a:spLocks noChangeArrowheads="1"/>
          </p:cNvSpPr>
          <p:nvPr/>
        </p:nvSpPr>
        <p:spPr bwMode="auto">
          <a:xfrm>
            <a:off x="2576513" y="1343025"/>
            <a:ext cx="2592387" cy="862013"/>
          </a:xfrm>
          <a:prstGeom prst="rect">
            <a:avLst/>
          </a:prstGeom>
          <a:solidFill>
            <a:schemeClr val="bg1"/>
          </a:solidFill>
          <a:ln w="9525">
            <a:noFill/>
            <a:miter lim="800000"/>
            <a:headEnd/>
            <a:tailEnd/>
          </a:ln>
        </p:spPr>
        <p:txBody>
          <a:bodyPr wrap="none" anchor="ctr"/>
          <a:lstStyle/>
          <a:p>
            <a:endParaRPr lang="pt-BR"/>
          </a:p>
        </p:txBody>
      </p:sp>
      <p:sp>
        <p:nvSpPr>
          <p:cNvPr id="80902" name="Rectangle 6"/>
          <p:cNvSpPr>
            <a:spLocks noChangeArrowheads="1"/>
          </p:cNvSpPr>
          <p:nvPr/>
        </p:nvSpPr>
        <p:spPr bwMode="auto">
          <a:xfrm>
            <a:off x="2576513" y="2205038"/>
            <a:ext cx="3455987" cy="719137"/>
          </a:xfrm>
          <a:prstGeom prst="rect">
            <a:avLst/>
          </a:prstGeom>
          <a:solidFill>
            <a:schemeClr val="bg1"/>
          </a:solidFill>
          <a:ln w="9525">
            <a:noFill/>
            <a:miter lim="800000"/>
            <a:headEnd/>
            <a:tailEnd/>
          </a:ln>
        </p:spPr>
        <p:txBody>
          <a:bodyPr wrap="none" anchor="ctr"/>
          <a:lstStyle/>
          <a:p>
            <a:endParaRPr lang="pt-BR"/>
          </a:p>
        </p:txBody>
      </p:sp>
      <p:sp>
        <p:nvSpPr>
          <p:cNvPr id="80903" name="Rectangle 7"/>
          <p:cNvSpPr>
            <a:spLocks noChangeArrowheads="1"/>
          </p:cNvSpPr>
          <p:nvPr/>
        </p:nvSpPr>
        <p:spPr bwMode="auto">
          <a:xfrm>
            <a:off x="2505075" y="2997200"/>
            <a:ext cx="4103688" cy="719138"/>
          </a:xfrm>
          <a:prstGeom prst="rect">
            <a:avLst/>
          </a:prstGeom>
          <a:solidFill>
            <a:schemeClr val="bg1"/>
          </a:solidFill>
          <a:ln w="9525">
            <a:noFill/>
            <a:miter lim="800000"/>
            <a:headEnd/>
            <a:tailEnd/>
          </a:ln>
        </p:spPr>
        <p:txBody>
          <a:bodyPr wrap="none" anchor="ctr"/>
          <a:lstStyle/>
          <a:p>
            <a:endParaRPr lang="pt-BR"/>
          </a:p>
        </p:txBody>
      </p:sp>
      <p:sp>
        <p:nvSpPr>
          <p:cNvPr id="80904" name="Rectangle 8"/>
          <p:cNvSpPr>
            <a:spLocks noChangeArrowheads="1"/>
          </p:cNvSpPr>
          <p:nvPr/>
        </p:nvSpPr>
        <p:spPr bwMode="auto">
          <a:xfrm>
            <a:off x="2649538" y="4581525"/>
            <a:ext cx="3960812" cy="792163"/>
          </a:xfrm>
          <a:prstGeom prst="rect">
            <a:avLst/>
          </a:prstGeom>
          <a:solidFill>
            <a:schemeClr val="bg1"/>
          </a:solidFill>
          <a:ln w="9525">
            <a:noFill/>
            <a:miter lim="800000"/>
            <a:headEnd/>
            <a:tailEnd/>
          </a:ln>
        </p:spPr>
        <p:txBody>
          <a:bodyPr wrap="none" anchor="ctr"/>
          <a:lstStyle/>
          <a:p>
            <a:endParaRPr lang="pt-BR"/>
          </a:p>
        </p:txBody>
      </p:sp>
      <p:sp>
        <p:nvSpPr>
          <p:cNvPr id="80905" name="Rectangle 9"/>
          <p:cNvSpPr>
            <a:spLocks noChangeArrowheads="1"/>
          </p:cNvSpPr>
          <p:nvPr/>
        </p:nvSpPr>
        <p:spPr bwMode="auto">
          <a:xfrm>
            <a:off x="2576513" y="3789363"/>
            <a:ext cx="4105275" cy="719137"/>
          </a:xfrm>
          <a:prstGeom prst="rect">
            <a:avLst/>
          </a:prstGeom>
          <a:solidFill>
            <a:schemeClr val="bg1"/>
          </a:solidFill>
          <a:ln w="9525">
            <a:noFill/>
            <a:miter lim="800000"/>
            <a:headEnd/>
            <a:tailEnd/>
          </a:ln>
        </p:spPr>
        <p:txBody>
          <a:bodyPr wrap="none" anchor="ctr"/>
          <a:lstStyle/>
          <a:p>
            <a:endParaRPr lang="pt-BR"/>
          </a:p>
        </p:txBody>
      </p:sp>
      <p:sp>
        <p:nvSpPr>
          <p:cNvPr id="80906" name="Rectangle 10"/>
          <p:cNvSpPr>
            <a:spLocks noChangeArrowheads="1"/>
          </p:cNvSpPr>
          <p:nvPr/>
        </p:nvSpPr>
        <p:spPr bwMode="auto">
          <a:xfrm>
            <a:off x="2576513" y="5373688"/>
            <a:ext cx="3960812" cy="431800"/>
          </a:xfrm>
          <a:prstGeom prst="rect">
            <a:avLst/>
          </a:prstGeom>
          <a:solidFill>
            <a:schemeClr val="bg1"/>
          </a:solidFill>
          <a:ln w="9525">
            <a:noFill/>
            <a:miter lim="800000"/>
            <a:headEnd/>
            <a:tailEnd/>
          </a:ln>
        </p:spPr>
        <p:txBody>
          <a:bodyPr wrap="none" anchor="ctr"/>
          <a:lstStyle/>
          <a:p>
            <a:endParaRPr lang="pt-BR"/>
          </a:p>
        </p:txBody>
      </p:sp>
      <p:sp>
        <p:nvSpPr>
          <p:cNvPr id="80907" name="Rectangle 11"/>
          <p:cNvSpPr>
            <a:spLocks noChangeArrowheads="1"/>
          </p:cNvSpPr>
          <p:nvPr/>
        </p:nvSpPr>
        <p:spPr bwMode="auto">
          <a:xfrm>
            <a:off x="2432050" y="5949950"/>
            <a:ext cx="3960813" cy="503238"/>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80901"/>
                                        </p:tgtEl>
                                      </p:cBhvr>
                                    </p:animEffect>
                                    <p:set>
                                      <p:cBhvr>
                                        <p:cTn id="7" dur="1" fill="hold">
                                          <p:stCondLst>
                                            <p:cond delay="499"/>
                                          </p:stCondLst>
                                        </p:cTn>
                                        <p:tgtEl>
                                          <p:spTgt spid="8090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80902"/>
                                        </p:tgtEl>
                                      </p:cBhvr>
                                    </p:animEffect>
                                    <p:set>
                                      <p:cBhvr>
                                        <p:cTn id="12" dur="1" fill="hold">
                                          <p:stCondLst>
                                            <p:cond delay="499"/>
                                          </p:stCondLst>
                                        </p:cTn>
                                        <p:tgtEl>
                                          <p:spTgt spid="8090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80903"/>
                                        </p:tgtEl>
                                      </p:cBhvr>
                                    </p:animEffect>
                                    <p:set>
                                      <p:cBhvr>
                                        <p:cTn id="17" dur="1" fill="hold">
                                          <p:stCondLst>
                                            <p:cond delay="499"/>
                                          </p:stCondLst>
                                        </p:cTn>
                                        <p:tgtEl>
                                          <p:spTgt spid="8090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80905"/>
                                        </p:tgtEl>
                                      </p:cBhvr>
                                    </p:animEffect>
                                    <p:set>
                                      <p:cBhvr>
                                        <p:cTn id="22" dur="1" fill="hold">
                                          <p:stCondLst>
                                            <p:cond delay="499"/>
                                          </p:stCondLst>
                                        </p:cTn>
                                        <p:tgtEl>
                                          <p:spTgt spid="8090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80904"/>
                                        </p:tgtEl>
                                      </p:cBhvr>
                                    </p:animEffect>
                                    <p:set>
                                      <p:cBhvr>
                                        <p:cTn id="27" dur="1" fill="hold">
                                          <p:stCondLst>
                                            <p:cond delay="499"/>
                                          </p:stCondLst>
                                        </p:cTn>
                                        <p:tgtEl>
                                          <p:spTgt spid="8090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80906"/>
                                        </p:tgtEl>
                                      </p:cBhvr>
                                    </p:animEffect>
                                    <p:set>
                                      <p:cBhvr>
                                        <p:cTn id="32" dur="1" fill="hold">
                                          <p:stCondLst>
                                            <p:cond delay="499"/>
                                          </p:stCondLst>
                                        </p:cTn>
                                        <p:tgtEl>
                                          <p:spTgt spid="8090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grpId="0" nodeType="clickEffect">
                                  <p:stCondLst>
                                    <p:cond delay="0"/>
                                  </p:stCondLst>
                                  <p:childTnLst>
                                    <p:animEffect transition="out" filter="box(in)">
                                      <p:cBhvr>
                                        <p:cTn id="36" dur="500"/>
                                        <p:tgtEl>
                                          <p:spTgt spid="80907"/>
                                        </p:tgtEl>
                                      </p:cBhvr>
                                    </p:animEffect>
                                    <p:set>
                                      <p:cBhvr>
                                        <p:cTn id="37" dur="1" fill="hold">
                                          <p:stCondLst>
                                            <p:cond delay="499"/>
                                          </p:stCondLst>
                                        </p:cTn>
                                        <p:tgtEl>
                                          <p:spTgt spid="809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animBg="1"/>
      <p:bldP spid="80902" grpId="0" animBg="1"/>
      <p:bldP spid="80903" grpId="0" animBg="1"/>
      <p:bldP spid="80904" grpId="0" animBg="1"/>
      <p:bldP spid="80905" grpId="0" animBg="1"/>
      <p:bldP spid="80906" grpId="0" animBg="1"/>
      <p:bldP spid="80907" grpId="0" animBg="1"/>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Largura</a:t>
            </a:r>
            <a:r>
              <a:rPr lang="en-US" dirty="0"/>
              <a:t> de Banda a </a:t>
            </a:r>
            <a:r>
              <a:rPr lang="en-US" dirty="0" err="1"/>
              <a:t>Malha</a:t>
            </a:r>
            <a:r>
              <a:rPr lang="en-US" dirty="0"/>
              <a:t> </a:t>
            </a:r>
            <a:r>
              <a:rPr lang="en-US" dirty="0" err="1"/>
              <a:t>Aberta</a:t>
            </a:r>
            <a:r>
              <a:rPr lang="en-US" dirty="0"/>
              <a:t> x </a:t>
            </a:r>
            <a:r>
              <a:rPr lang="en-US" dirty="0" err="1"/>
              <a:t>Malha</a:t>
            </a:r>
            <a:r>
              <a:rPr lang="en-US" dirty="0"/>
              <a:t> </a:t>
            </a:r>
            <a:r>
              <a:rPr lang="en-US" dirty="0" err="1"/>
              <a:t>Fechada</a:t>
            </a:r>
            <a:endParaRPr lang="pt-BR" dirty="0"/>
          </a:p>
        </p:txBody>
      </p:sp>
      <p:sp>
        <p:nvSpPr>
          <p:cNvPr id="3" name="Espaço Reservado para Conteúdo 2"/>
          <p:cNvSpPr>
            <a:spLocks noGrp="1"/>
          </p:cNvSpPr>
          <p:nvPr>
            <p:ph idx="1"/>
          </p:nvPr>
        </p:nvSpPr>
        <p:spPr>
          <a:xfrm>
            <a:off x="294085" y="928670"/>
            <a:ext cx="9340188" cy="5381625"/>
          </a:xfrm>
        </p:spPr>
        <p:txBody>
          <a:bodyPr/>
          <a:lstStyle/>
          <a:p>
            <a:r>
              <a:rPr lang="en-US" dirty="0"/>
              <a:t>Se : </a:t>
            </a:r>
          </a:p>
          <a:p>
            <a:pPr lvl="1"/>
            <a:r>
              <a:rPr lang="en-US" dirty="0"/>
              <a:t>1o) O </a:t>
            </a:r>
            <a:r>
              <a:rPr lang="en-US" dirty="0" err="1"/>
              <a:t>ganho</a:t>
            </a:r>
            <a:r>
              <a:rPr lang="en-US" dirty="0"/>
              <a:t> </a:t>
            </a:r>
            <a:r>
              <a:rPr lang="en-US" dirty="0" err="1"/>
              <a:t>em</a:t>
            </a:r>
            <a:r>
              <a:rPr lang="en-US" dirty="0"/>
              <a:t> </a:t>
            </a:r>
            <a:r>
              <a:rPr lang="en-US" dirty="0" err="1"/>
              <a:t>baixa</a:t>
            </a:r>
            <a:r>
              <a:rPr lang="en-US" dirty="0"/>
              <a:t> </a:t>
            </a:r>
            <a:r>
              <a:rPr lang="en-US" dirty="0" err="1"/>
              <a:t>frequência</a:t>
            </a:r>
            <a:r>
              <a:rPr lang="en-US" dirty="0"/>
              <a:t> for 0 db</a:t>
            </a:r>
          </a:p>
          <a:p>
            <a:pPr lvl="1"/>
            <a:r>
              <a:rPr lang="en-US" dirty="0"/>
              <a:t>2o) A </a:t>
            </a:r>
            <a:r>
              <a:rPr lang="en-US" dirty="0" err="1"/>
              <a:t>resposta</a:t>
            </a:r>
            <a:r>
              <a:rPr lang="en-US" dirty="0"/>
              <a:t> de </a:t>
            </a:r>
            <a:r>
              <a:rPr lang="en-US" dirty="0" err="1"/>
              <a:t>fase</a:t>
            </a:r>
            <a:r>
              <a:rPr lang="en-US" dirty="0"/>
              <a:t> a </a:t>
            </a:r>
            <a:r>
              <a:rPr lang="en-US" dirty="0" err="1"/>
              <a:t>malha</a:t>
            </a:r>
            <a:r>
              <a:rPr lang="en-US" dirty="0"/>
              <a:t> </a:t>
            </a:r>
            <a:r>
              <a:rPr lang="en-US" dirty="0" err="1"/>
              <a:t>aberta</a:t>
            </a:r>
            <a:r>
              <a:rPr lang="en-US" dirty="0"/>
              <a:t> </a:t>
            </a:r>
            <a:r>
              <a:rPr lang="en-US" dirty="0" err="1"/>
              <a:t>estiver</a:t>
            </a:r>
            <a:r>
              <a:rPr lang="en-US" dirty="0"/>
              <a:t> entre 	-135</a:t>
            </a:r>
            <a:r>
              <a:rPr lang="en-US" baseline="30000" dirty="0"/>
              <a:t>o</a:t>
            </a:r>
            <a:r>
              <a:rPr lang="en-US" dirty="0"/>
              <a:t> e -225</a:t>
            </a:r>
            <a:r>
              <a:rPr lang="en-US" baseline="30000" dirty="0"/>
              <a:t>o</a:t>
            </a:r>
          </a:p>
          <a:p>
            <a:r>
              <a:rPr lang="en-US" dirty="0" err="1"/>
              <a:t>Podemos</a:t>
            </a:r>
            <a:r>
              <a:rPr lang="en-US" dirty="0"/>
              <a:t> </a:t>
            </a:r>
            <a:r>
              <a:rPr lang="en-US" dirty="0" err="1"/>
              <a:t>estimar</a:t>
            </a:r>
            <a:r>
              <a:rPr lang="en-US" dirty="0"/>
              <a:t> a </a:t>
            </a:r>
            <a:r>
              <a:rPr lang="en-US" dirty="0" err="1"/>
              <a:t>frequência</a:t>
            </a:r>
            <a:r>
              <a:rPr lang="en-US" dirty="0"/>
              <a:t> de -3db </a:t>
            </a:r>
            <a:r>
              <a:rPr lang="en-US" dirty="0" err="1"/>
              <a:t>em</a:t>
            </a:r>
            <a:r>
              <a:rPr lang="en-US" dirty="0"/>
              <a:t> </a:t>
            </a:r>
            <a:r>
              <a:rPr lang="en-US" dirty="0" err="1"/>
              <a:t>malha</a:t>
            </a:r>
            <a:r>
              <a:rPr lang="en-US" dirty="0"/>
              <a:t> </a:t>
            </a:r>
            <a:r>
              <a:rPr lang="en-US" dirty="0" err="1"/>
              <a:t>fechada</a:t>
            </a:r>
            <a:r>
              <a:rPr lang="en-US" dirty="0"/>
              <a:t> </a:t>
            </a:r>
            <a:r>
              <a:rPr lang="en-US" dirty="0" err="1"/>
              <a:t>calculando</a:t>
            </a:r>
            <a:r>
              <a:rPr lang="en-US" dirty="0"/>
              <a:t> :</a:t>
            </a:r>
          </a:p>
          <a:p>
            <a:pPr lvl="1"/>
            <a:r>
              <a:rPr lang="en-US" dirty="0"/>
              <a:t>A </a:t>
            </a:r>
            <a:r>
              <a:rPr lang="en-US" dirty="0" err="1"/>
              <a:t>frequência</a:t>
            </a:r>
            <a:r>
              <a:rPr lang="en-US" dirty="0"/>
              <a:t> </a:t>
            </a:r>
            <a:r>
              <a:rPr lang="en-US" dirty="0" err="1"/>
              <a:t>que</a:t>
            </a:r>
            <a:r>
              <a:rPr lang="en-US" dirty="0"/>
              <a:t> o </a:t>
            </a:r>
            <a:r>
              <a:rPr lang="en-US" dirty="0" err="1"/>
              <a:t>sistema</a:t>
            </a:r>
            <a:r>
              <a:rPr lang="en-US" dirty="0"/>
              <a:t> a MALHA ABERTA </a:t>
            </a:r>
            <a:r>
              <a:rPr lang="en-US" dirty="0" err="1"/>
              <a:t>fornece</a:t>
            </a:r>
            <a:r>
              <a:rPr lang="en-US" dirty="0"/>
              <a:t> entre -6 e -7,5db</a:t>
            </a:r>
          </a:p>
          <a:p>
            <a:r>
              <a:rPr lang="en-US" dirty="0"/>
              <a:t>Para </a:t>
            </a:r>
            <a:r>
              <a:rPr lang="en-US" dirty="0" err="1"/>
              <a:t>aprofundar</a:t>
            </a:r>
            <a:r>
              <a:rPr lang="en-US" dirty="0"/>
              <a:t> o </a:t>
            </a:r>
            <a:r>
              <a:rPr lang="en-US" dirty="0" err="1"/>
              <a:t>entendimento</a:t>
            </a:r>
            <a:r>
              <a:rPr lang="en-US" dirty="0"/>
              <a:t> vide </a:t>
            </a:r>
            <a:r>
              <a:rPr lang="en-US" dirty="0" err="1"/>
              <a:t>Nise</a:t>
            </a:r>
            <a:r>
              <a:rPr lang="en-US" dirty="0"/>
              <a:t>, </a:t>
            </a:r>
            <a:r>
              <a:rPr lang="en-US" dirty="0" err="1"/>
              <a:t>pags</a:t>
            </a:r>
            <a:r>
              <a:rPr lang="en-US" dirty="0"/>
              <a:t>. 464 e 465 (</a:t>
            </a:r>
            <a:r>
              <a:rPr lang="en-US" i="1" dirty="0" err="1"/>
              <a:t>Velocidade</a:t>
            </a:r>
            <a:r>
              <a:rPr lang="en-US" i="1" dirty="0"/>
              <a:t> de </a:t>
            </a:r>
            <a:r>
              <a:rPr lang="en-US" i="1" dirty="0" err="1"/>
              <a:t>Resposta</a:t>
            </a:r>
            <a:r>
              <a:rPr lang="en-US" i="1" dirty="0"/>
              <a:t> a </a:t>
            </a:r>
            <a:r>
              <a:rPr lang="en-US" i="1" dirty="0" err="1"/>
              <a:t>Partir</a:t>
            </a:r>
            <a:r>
              <a:rPr lang="en-US" i="1" dirty="0"/>
              <a:t> da </a:t>
            </a:r>
            <a:r>
              <a:rPr lang="en-US" i="1" dirty="0" err="1"/>
              <a:t>Resposta</a:t>
            </a:r>
            <a:r>
              <a:rPr lang="en-US" i="1" dirty="0"/>
              <a:t> </a:t>
            </a:r>
            <a:r>
              <a:rPr lang="en-US" i="1" dirty="0" err="1"/>
              <a:t>em</a:t>
            </a:r>
            <a:r>
              <a:rPr lang="en-US" i="1" dirty="0"/>
              <a:t> </a:t>
            </a:r>
            <a:r>
              <a:rPr lang="en-US" i="1" dirty="0" err="1"/>
              <a:t>Frequência</a:t>
            </a:r>
            <a:r>
              <a:rPr lang="en-US" i="1" dirty="0"/>
              <a:t> a </a:t>
            </a:r>
            <a:r>
              <a:rPr lang="en-US" i="1" dirty="0" err="1"/>
              <a:t>Malha</a:t>
            </a:r>
            <a:r>
              <a:rPr lang="en-US" i="1" dirty="0"/>
              <a:t> </a:t>
            </a:r>
            <a:r>
              <a:rPr lang="en-US" i="1" dirty="0" err="1"/>
              <a:t>Aberta</a:t>
            </a:r>
            <a:r>
              <a:rPr lang="en-US" i="1" dirty="0"/>
              <a:t> </a:t>
            </a:r>
            <a:r>
              <a:rPr lang="en-US" dirty="0"/>
              <a:t>)</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Diagramas</a:t>
            </a:r>
            <a:r>
              <a:rPr lang="en-US" dirty="0"/>
              <a:t> de Bode </a:t>
            </a:r>
            <a:r>
              <a:rPr lang="en-US" dirty="0" err="1"/>
              <a:t>para</a:t>
            </a:r>
            <a:r>
              <a:rPr lang="en-US" dirty="0"/>
              <a:t> </a:t>
            </a:r>
            <a:r>
              <a:rPr lang="en-US" dirty="0" err="1"/>
              <a:t>confirmar</a:t>
            </a:r>
            <a:r>
              <a:rPr lang="en-US" dirty="0"/>
              <a:t> a </a:t>
            </a:r>
            <a:r>
              <a:rPr lang="en-US" dirty="0" err="1"/>
              <a:t>largura</a:t>
            </a:r>
            <a:r>
              <a:rPr lang="en-US" dirty="0"/>
              <a:t> de </a:t>
            </a:r>
            <a:r>
              <a:rPr lang="en-US" dirty="0" err="1"/>
              <a:t>banda</a:t>
            </a:r>
            <a:r>
              <a:rPr lang="en-US" dirty="0"/>
              <a:t> do </a:t>
            </a:r>
            <a:r>
              <a:rPr lang="en-US" dirty="0" err="1"/>
              <a:t>sistema</a:t>
            </a:r>
            <a:r>
              <a:rPr lang="en-US" dirty="0"/>
              <a:t> </a:t>
            </a:r>
            <a:r>
              <a:rPr lang="en-US" dirty="0" err="1"/>
              <a:t>compens</a:t>
            </a:r>
            <a:r>
              <a:rPr lang="en-US" dirty="0"/>
              <a:t>.</a:t>
            </a:r>
            <a:endParaRPr lang="pt-BR" dirty="0"/>
          </a:p>
        </p:txBody>
      </p:sp>
      <p:pic>
        <p:nvPicPr>
          <p:cNvPr id="126980" name="Picture 4"/>
          <p:cNvPicPr>
            <a:picLocks noChangeAspect="1" noChangeArrowheads="1"/>
          </p:cNvPicPr>
          <p:nvPr/>
        </p:nvPicPr>
        <p:blipFill>
          <a:blip r:embed="rId2" cstate="print"/>
          <a:srcRect/>
          <a:stretch>
            <a:fillRect/>
          </a:stretch>
        </p:blipFill>
        <p:spPr bwMode="auto">
          <a:xfrm>
            <a:off x="166654" y="1000132"/>
            <a:ext cx="9572690" cy="5857892"/>
          </a:xfrm>
          <a:prstGeom prst="rect">
            <a:avLst/>
          </a:prstGeom>
          <a:noFill/>
          <a:ln w="9525">
            <a:noFill/>
            <a:miter lim="800000"/>
            <a:headEnd/>
            <a:tailEnd/>
          </a:ln>
        </p:spPr>
      </p:pic>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Pelo</a:t>
            </a:r>
            <a:r>
              <a:rPr lang="en-US" dirty="0"/>
              <a:t> </a:t>
            </a:r>
            <a:r>
              <a:rPr lang="en-US" dirty="0" err="1"/>
              <a:t>diagrama</a:t>
            </a:r>
            <a:r>
              <a:rPr lang="en-US" dirty="0"/>
              <a:t> anterior</a:t>
            </a:r>
            <a:endParaRPr lang="pt-BR" dirty="0"/>
          </a:p>
        </p:txBody>
      </p:sp>
      <p:sp>
        <p:nvSpPr>
          <p:cNvPr id="3" name="Espaço Reservado para Conteúdo 2"/>
          <p:cNvSpPr>
            <a:spLocks noGrp="1"/>
          </p:cNvSpPr>
          <p:nvPr>
            <p:ph idx="1"/>
          </p:nvPr>
        </p:nvSpPr>
        <p:spPr/>
        <p:txBody>
          <a:bodyPr/>
          <a:lstStyle/>
          <a:p>
            <a:r>
              <a:rPr lang="en-US" dirty="0"/>
              <a:t>A </a:t>
            </a:r>
            <a:r>
              <a:rPr lang="en-US" dirty="0" err="1"/>
              <a:t>frequência</a:t>
            </a:r>
            <a:r>
              <a:rPr lang="en-US" dirty="0"/>
              <a:t> do </a:t>
            </a:r>
            <a:r>
              <a:rPr lang="en-US" dirty="0" err="1"/>
              <a:t>sistema</a:t>
            </a:r>
            <a:r>
              <a:rPr lang="en-US" dirty="0"/>
              <a:t> </a:t>
            </a:r>
            <a:r>
              <a:rPr lang="en-US" dirty="0" err="1"/>
              <a:t>compensado</a:t>
            </a:r>
            <a:r>
              <a:rPr lang="en-US" dirty="0"/>
              <a:t> </a:t>
            </a:r>
            <a:r>
              <a:rPr lang="en-US" dirty="0" err="1"/>
              <a:t>em</a:t>
            </a:r>
            <a:r>
              <a:rPr lang="en-US" dirty="0"/>
              <a:t> </a:t>
            </a:r>
            <a:r>
              <a:rPr lang="en-US" dirty="0" err="1"/>
              <a:t>malha</a:t>
            </a:r>
            <a:r>
              <a:rPr lang="en-US" dirty="0"/>
              <a:t> </a:t>
            </a:r>
            <a:r>
              <a:rPr lang="en-US" dirty="0" err="1"/>
              <a:t>aberta</a:t>
            </a:r>
            <a:r>
              <a:rPr lang="en-US" dirty="0"/>
              <a:t> </a:t>
            </a:r>
            <a:r>
              <a:rPr lang="en-US" dirty="0" err="1"/>
              <a:t>que</a:t>
            </a:r>
            <a:r>
              <a:rPr lang="en-US" dirty="0"/>
              <a:t> </a:t>
            </a:r>
            <a:r>
              <a:rPr lang="en-US" dirty="0" err="1"/>
              <a:t>proporciona</a:t>
            </a:r>
            <a:r>
              <a:rPr lang="en-US" dirty="0"/>
              <a:t> -7db é 84,8 </a:t>
            </a:r>
            <a:r>
              <a:rPr lang="en-US" dirty="0" err="1"/>
              <a:t>rad</a:t>
            </a:r>
            <a:r>
              <a:rPr lang="en-US" dirty="0"/>
              <a:t>/s</a:t>
            </a:r>
          </a:p>
          <a:p>
            <a:r>
              <a:rPr lang="en-US" dirty="0" err="1"/>
              <a:t>Nesta</a:t>
            </a:r>
            <a:r>
              <a:rPr lang="en-US" dirty="0"/>
              <a:t> </a:t>
            </a:r>
            <a:r>
              <a:rPr lang="en-US" dirty="0" err="1"/>
              <a:t>frequência</a:t>
            </a:r>
            <a:r>
              <a:rPr lang="en-US" dirty="0"/>
              <a:t> a </a:t>
            </a:r>
            <a:r>
              <a:rPr lang="en-US" dirty="0" err="1"/>
              <a:t>fase</a:t>
            </a:r>
            <a:r>
              <a:rPr lang="en-US" dirty="0"/>
              <a:t> do </a:t>
            </a:r>
            <a:r>
              <a:rPr lang="en-US" dirty="0" err="1"/>
              <a:t>sistema</a:t>
            </a:r>
            <a:r>
              <a:rPr lang="en-US" dirty="0"/>
              <a:t> </a:t>
            </a:r>
            <a:r>
              <a:rPr lang="en-US" dirty="0" err="1"/>
              <a:t>esta</a:t>
            </a:r>
            <a:r>
              <a:rPr lang="en-US" dirty="0"/>
              <a:t> </a:t>
            </a:r>
            <a:r>
              <a:rPr lang="en-US" dirty="0" err="1"/>
              <a:t>em</a:t>
            </a:r>
            <a:r>
              <a:rPr lang="en-US" dirty="0"/>
              <a:t> 	-164</a:t>
            </a:r>
            <a:r>
              <a:rPr lang="en-US" baseline="30000" dirty="0"/>
              <a:t>o</a:t>
            </a:r>
            <a:r>
              <a:rPr lang="en-US" dirty="0"/>
              <a:t> ( logo entre -135</a:t>
            </a:r>
            <a:r>
              <a:rPr lang="en-US" baseline="30000" dirty="0"/>
              <a:t>o</a:t>
            </a:r>
            <a:r>
              <a:rPr lang="en-US" dirty="0"/>
              <a:t> e -225</a:t>
            </a:r>
            <a:r>
              <a:rPr lang="en-US" baseline="30000" dirty="0"/>
              <a:t>o</a:t>
            </a:r>
            <a:r>
              <a:rPr lang="en-US" dirty="0"/>
              <a:t> )</a:t>
            </a:r>
          </a:p>
          <a:p>
            <a:r>
              <a:rPr lang="en-US" dirty="0"/>
              <a:t>Logo a </a:t>
            </a:r>
            <a:r>
              <a:rPr lang="en-US" dirty="0" err="1"/>
              <a:t>aproximação</a:t>
            </a:r>
            <a:r>
              <a:rPr lang="en-US" dirty="0"/>
              <a:t> é </a:t>
            </a:r>
            <a:r>
              <a:rPr lang="en-US" dirty="0" err="1"/>
              <a:t>válida</a:t>
            </a:r>
            <a:r>
              <a:rPr lang="en-US" dirty="0"/>
              <a:t> e o </a:t>
            </a:r>
            <a:r>
              <a:rPr lang="en-US" dirty="0" err="1"/>
              <a:t>sistema</a:t>
            </a:r>
            <a:r>
              <a:rPr lang="en-US" dirty="0"/>
              <a:t> tem </a:t>
            </a:r>
            <a:r>
              <a:rPr lang="en-US" dirty="0" err="1"/>
              <a:t>uma</a:t>
            </a:r>
            <a:r>
              <a:rPr lang="en-US" dirty="0"/>
              <a:t> </a:t>
            </a:r>
            <a:r>
              <a:rPr lang="en-US" dirty="0" err="1"/>
              <a:t>largura</a:t>
            </a:r>
            <a:r>
              <a:rPr lang="en-US" dirty="0"/>
              <a:t> de </a:t>
            </a:r>
            <a:r>
              <a:rPr lang="en-US" dirty="0" err="1"/>
              <a:t>banda</a:t>
            </a:r>
            <a:r>
              <a:rPr lang="en-US" dirty="0"/>
              <a:t> </a:t>
            </a:r>
            <a:r>
              <a:rPr lang="en-US" dirty="0" err="1"/>
              <a:t>maior</a:t>
            </a:r>
            <a:r>
              <a:rPr lang="en-US" dirty="0"/>
              <a:t> </a:t>
            </a:r>
            <a:r>
              <a:rPr lang="en-US" dirty="0" err="1"/>
              <a:t>que</a:t>
            </a:r>
            <a:r>
              <a:rPr lang="en-US" dirty="0"/>
              <a:t> </a:t>
            </a:r>
            <a:r>
              <a:rPr lang="en-US" dirty="0" err="1"/>
              <a:t>desejada</a:t>
            </a:r>
            <a:r>
              <a:rPr lang="en-US" dirty="0"/>
              <a:t>, </a:t>
            </a:r>
            <a:r>
              <a:rPr lang="en-US" dirty="0" err="1"/>
              <a:t>portanto</a:t>
            </a:r>
            <a:r>
              <a:rPr lang="en-US" dirty="0"/>
              <a:t> </a:t>
            </a:r>
            <a:r>
              <a:rPr lang="en-US" dirty="0" err="1"/>
              <a:t>atende</a:t>
            </a:r>
            <a:r>
              <a:rPr lang="en-US" dirty="0"/>
              <a:t> o </a:t>
            </a:r>
            <a:r>
              <a:rPr lang="en-US" dirty="0" err="1"/>
              <a:t>requisito</a:t>
            </a:r>
            <a:r>
              <a:rPr lang="en-US" dirty="0"/>
              <a:t> de </a:t>
            </a:r>
            <a:r>
              <a:rPr lang="en-US" dirty="0" err="1"/>
              <a:t>projeto</a:t>
            </a:r>
            <a:r>
              <a:rPr lang="en-US" dirty="0"/>
              <a:t>. </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846851" name="Subtítulo 4"/>
          <p:cNvSpPr>
            <a:spLocks noGrp="1"/>
          </p:cNvSpPr>
          <p:nvPr>
            <p:ph type="subTitle" sz="quarter" idx="1"/>
          </p:nvPr>
        </p:nvSpPr>
        <p:spPr/>
        <p:txBody>
          <a:bodyPr/>
          <a:lstStyle/>
          <a:p>
            <a:r>
              <a:rPr lang="en-US" dirty="0" err="1"/>
              <a:t>Projeto</a:t>
            </a:r>
            <a:r>
              <a:rPr lang="en-US" dirty="0"/>
              <a:t> </a:t>
            </a:r>
            <a:r>
              <a:rPr lang="en-US" dirty="0" err="1"/>
              <a:t>por</a:t>
            </a:r>
            <a:r>
              <a:rPr lang="en-US" dirty="0"/>
              <a:t> </a:t>
            </a:r>
            <a:r>
              <a:rPr lang="en-US" dirty="0" err="1"/>
              <a:t>Intermédio</a:t>
            </a:r>
            <a:r>
              <a:rPr lang="en-US" dirty="0"/>
              <a:t> da </a:t>
            </a:r>
            <a:r>
              <a:rPr lang="en-US" dirty="0" err="1"/>
              <a:t>Resposta</a:t>
            </a:r>
            <a:r>
              <a:rPr lang="en-US" dirty="0"/>
              <a:t> </a:t>
            </a:r>
            <a:r>
              <a:rPr lang="en-US" dirty="0" err="1"/>
              <a:t>em</a:t>
            </a:r>
            <a:r>
              <a:rPr lang="en-US" dirty="0"/>
              <a:t> </a:t>
            </a:r>
            <a:r>
              <a:rPr lang="en-US" dirty="0" err="1"/>
              <a:t>Frequencia</a:t>
            </a:r>
            <a:endParaRPr lang="en-US" dirty="0"/>
          </a:p>
          <a:p>
            <a:r>
              <a:rPr lang="en-US" dirty="0" err="1"/>
              <a:t>Compensação</a:t>
            </a:r>
            <a:r>
              <a:rPr lang="en-US" dirty="0"/>
              <a:t> </a:t>
            </a:r>
            <a:r>
              <a:rPr lang="en-US" dirty="0" err="1"/>
              <a:t>por</a:t>
            </a:r>
            <a:r>
              <a:rPr lang="en-US" dirty="0"/>
              <a:t> </a:t>
            </a:r>
            <a:r>
              <a:rPr lang="en-US" dirty="0" err="1"/>
              <a:t>Avanço</a:t>
            </a:r>
            <a:r>
              <a:rPr lang="en-US" dirty="0"/>
              <a:t> e </a:t>
            </a:r>
            <a:r>
              <a:rPr lang="en-US" dirty="0" err="1"/>
              <a:t>Atraso</a:t>
            </a:r>
            <a:r>
              <a:rPr lang="en-US" dirty="0"/>
              <a:t> de </a:t>
            </a:r>
            <a:r>
              <a:rPr lang="en-US" dirty="0" err="1"/>
              <a:t>Fase</a:t>
            </a:r>
            <a:endParaRPr lang="en-US" dirty="0"/>
          </a:p>
          <a:p>
            <a:r>
              <a:rPr lang="en-US" dirty="0" err="1"/>
              <a:t>Exercícios</a:t>
            </a:r>
            <a:r>
              <a:rPr lang="en-US" dirty="0"/>
              <a:t> </a:t>
            </a:r>
            <a:r>
              <a:rPr lang="en-US" dirty="0" err="1"/>
              <a:t>Resolvidos</a:t>
            </a:r>
            <a:endParaRPr lang="en-US" dirty="0"/>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ítulo 1"/>
          <p:cNvSpPr>
            <a:spLocks noGrp="1"/>
          </p:cNvSpPr>
          <p:nvPr>
            <p:ph type="title"/>
          </p:nvPr>
        </p:nvSpPr>
        <p:spPr/>
        <p:txBody>
          <a:bodyPr/>
          <a:lstStyle/>
          <a:p>
            <a:r>
              <a:rPr lang="en-US" sz="2800"/>
              <a:t>Compensação por Atraso e Avanço de Fase</a:t>
            </a:r>
            <a:endParaRPr lang="pt-BR" sz="2800"/>
          </a:p>
        </p:txBody>
      </p:sp>
      <p:sp>
        <p:nvSpPr>
          <p:cNvPr id="109572" name="Espaço Reservado para Conteúdo 2"/>
          <p:cNvSpPr>
            <a:spLocks noGrp="1"/>
          </p:cNvSpPr>
          <p:nvPr>
            <p:ph idx="1"/>
          </p:nvPr>
        </p:nvSpPr>
        <p:spPr/>
        <p:txBody>
          <a:bodyPr/>
          <a:lstStyle/>
          <a:p>
            <a:r>
              <a:rPr lang="en-US" dirty="0"/>
              <a:t>A </a:t>
            </a:r>
            <a:r>
              <a:rPr lang="en-US" dirty="0" err="1"/>
              <a:t>função</a:t>
            </a:r>
            <a:r>
              <a:rPr lang="en-US" dirty="0"/>
              <a:t> de </a:t>
            </a:r>
            <a:r>
              <a:rPr lang="en-US" dirty="0" err="1"/>
              <a:t>transferência</a:t>
            </a:r>
            <a:r>
              <a:rPr lang="en-US" dirty="0"/>
              <a:t> </a:t>
            </a:r>
            <a:r>
              <a:rPr lang="en-US" dirty="0" err="1"/>
              <a:t>passiva</a:t>
            </a:r>
            <a:r>
              <a:rPr lang="en-US" dirty="0"/>
              <a:t> </a:t>
            </a:r>
            <a:r>
              <a:rPr lang="en-US" dirty="0" err="1"/>
              <a:t>será</a:t>
            </a:r>
            <a:r>
              <a:rPr lang="en-US" dirty="0"/>
              <a:t> :</a:t>
            </a:r>
          </a:p>
          <a:p>
            <a:endParaRPr lang="en-US" dirty="0"/>
          </a:p>
          <a:p>
            <a:endParaRPr lang="en-US" dirty="0"/>
          </a:p>
          <a:p>
            <a:endParaRPr lang="en-US" dirty="0"/>
          </a:p>
          <a:p>
            <a:endParaRPr lang="en-US" dirty="0"/>
          </a:p>
          <a:p>
            <a:r>
              <a:rPr lang="en-US" dirty="0"/>
              <a:t>Note </a:t>
            </a:r>
            <a:r>
              <a:rPr lang="en-US" dirty="0" err="1"/>
              <a:t>que</a:t>
            </a:r>
            <a:r>
              <a:rPr lang="en-US" dirty="0"/>
              <a:t> </a:t>
            </a:r>
            <a:r>
              <a:rPr lang="en-US" dirty="0" err="1"/>
              <a:t>iremos</a:t>
            </a:r>
            <a:r>
              <a:rPr lang="en-US" dirty="0"/>
              <a:t> </a:t>
            </a:r>
            <a:r>
              <a:rPr lang="en-US" dirty="0" err="1"/>
              <a:t>projetar</a:t>
            </a:r>
            <a:r>
              <a:rPr lang="en-US" dirty="0"/>
              <a:t> o </a:t>
            </a:r>
            <a:r>
              <a:rPr lang="en-US" dirty="0" err="1"/>
              <a:t>sistema</a:t>
            </a:r>
            <a:r>
              <a:rPr lang="en-US" dirty="0"/>
              <a:t> com base </a:t>
            </a:r>
            <a:r>
              <a:rPr lang="en-US" dirty="0" err="1"/>
              <a:t>em</a:t>
            </a:r>
            <a:r>
              <a:rPr lang="en-US" dirty="0"/>
              <a:t> um </a:t>
            </a:r>
            <a:r>
              <a:rPr lang="en-US" dirty="0" err="1"/>
              <a:t>único</a:t>
            </a:r>
            <a:r>
              <a:rPr lang="en-US" dirty="0"/>
              <a:t> </a:t>
            </a:r>
            <a:r>
              <a:rPr lang="en-US" dirty="0" err="1"/>
              <a:t>parâmetro</a:t>
            </a:r>
            <a:r>
              <a:rPr lang="en-US" dirty="0"/>
              <a:t>, </a:t>
            </a:r>
            <a:r>
              <a:rPr lang="el-GR" dirty="0"/>
              <a:t>γ</a:t>
            </a:r>
            <a:endParaRPr lang="pt-BR" dirty="0"/>
          </a:p>
          <a:p>
            <a:endParaRPr lang="pt-BR" dirty="0"/>
          </a:p>
          <a:p>
            <a:endParaRPr lang="el-GR" dirty="0"/>
          </a:p>
        </p:txBody>
      </p:sp>
      <p:graphicFrame>
        <p:nvGraphicFramePr>
          <p:cNvPr id="109570" name="Object 5"/>
          <p:cNvGraphicFramePr>
            <a:graphicFrameLocks noChangeAspect="1"/>
          </p:cNvGraphicFramePr>
          <p:nvPr/>
        </p:nvGraphicFramePr>
        <p:xfrm>
          <a:off x="1701800" y="1857364"/>
          <a:ext cx="6432550" cy="2224087"/>
        </p:xfrm>
        <a:graphic>
          <a:graphicData uri="http://schemas.openxmlformats.org/presentationml/2006/ole">
            <mc:AlternateContent xmlns:mc="http://schemas.openxmlformats.org/markup-compatibility/2006">
              <mc:Choice xmlns:v="urn:schemas-microsoft-com:vml" Requires="v">
                <p:oleObj name="Equação" r:id="rId2" imgW="2793960" imgH="965160" progId="Equation.3">
                  <p:embed/>
                </p:oleObj>
              </mc:Choice>
              <mc:Fallback>
                <p:oleObj name="Equação" r:id="rId2" imgW="2793960" imgH="9651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1857364"/>
                        <a:ext cx="6432550" cy="222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p:txBody>
          <a:bodyPr/>
          <a:lstStyle/>
          <a:p>
            <a:r>
              <a:rPr lang="pt-BR"/>
              <a:t>Nise, exemplo 11.4, pag.505</a:t>
            </a:r>
          </a:p>
        </p:txBody>
      </p:sp>
      <p:sp>
        <p:nvSpPr>
          <p:cNvPr id="847875" name="Rectangle 3"/>
          <p:cNvSpPr>
            <a:spLocks noGrp="1" noChangeArrowheads="1"/>
          </p:cNvSpPr>
          <p:nvPr>
            <p:ph idx="1"/>
          </p:nvPr>
        </p:nvSpPr>
        <p:spPr/>
        <p:txBody>
          <a:bodyPr/>
          <a:lstStyle/>
          <a:p>
            <a:r>
              <a:rPr lang="pt-BR" dirty="0"/>
              <a:t>Dado o sistema com retroação unitária e G(s)=K/[s(s+1)(s+4)] projete um compensador de atraso-avanço passivo que leve a uma UP = 13,25%, </a:t>
            </a:r>
            <a:r>
              <a:rPr lang="pt-BR" dirty="0" err="1"/>
              <a:t>Tp</a:t>
            </a:r>
            <a:r>
              <a:rPr lang="pt-BR" dirty="0"/>
              <a:t> = 2s e a </a:t>
            </a:r>
            <a:r>
              <a:rPr lang="pt-BR" dirty="0" err="1"/>
              <a:t>Kv</a:t>
            </a:r>
            <a:r>
              <a:rPr lang="pt-BR" dirty="0"/>
              <a:t> = 12</a:t>
            </a:r>
          </a:p>
          <a:p>
            <a:endParaRPr lang="pt-BR" dirty="0"/>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p:txBody>
          <a:bodyPr/>
          <a:lstStyle/>
          <a:p>
            <a:r>
              <a:rPr lang="pt-BR"/>
              <a:t>Resolução</a:t>
            </a:r>
          </a:p>
        </p:txBody>
      </p:sp>
      <p:sp>
        <p:nvSpPr>
          <p:cNvPr id="925699" name="Rectangle 3"/>
          <p:cNvSpPr>
            <a:spLocks noGrp="1" noChangeArrowheads="1"/>
          </p:cNvSpPr>
          <p:nvPr>
            <p:ph idx="1"/>
          </p:nvPr>
        </p:nvSpPr>
        <p:spPr/>
        <p:txBody>
          <a:bodyPr/>
          <a:lstStyle/>
          <a:p>
            <a:r>
              <a:rPr lang="pt-BR" dirty="0"/>
              <a:t>Banda passante necessária para atender o requisito de </a:t>
            </a:r>
            <a:r>
              <a:rPr lang="pt-BR" dirty="0" err="1"/>
              <a:t>Tp</a:t>
            </a:r>
            <a:r>
              <a:rPr lang="pt-BR" dirty="0"/>
              <a:t>=2s e UP de 13,25% é 2,29 </a:t>
            </a:r>
            <a:r>
              <a:rPr lang="pt-BR" dirty="0" err="1"/>
              <a:t>rad</a:t>
            </a:r>
            <a:r>
              <a:rPr lang="pt-BR" dirty="0"/>
              <a:t>/s</a:t>
            </a:r>
          </a:p>
          <a:p>
            <a:pPr lvl="1"/>
            <a:r>
              <a:rPr lang="en-US" dirty="0"/>
              <a:t> z=-</a:t>
            </a:r>
            <a:r>
              <a:rPr lang="en-US" dirty="0" err="1"/>
              <a:t>ln</a:t>
            </a:r>
            <a:r>
              <a:rPr lang="en-US" dirty="0"/>
              <a:t>(UP)/</a:t>
            </a:r>
            <a:r>
              <a:rPr lang="en-US" dirty="0" err="1"/>
              <a:t>raiz</a:t>
            </a:r>
            <a:r>
              <a:rPr lang="en-US" dirty="0"/>
              <a:t>[</a:t>
            </a:r>
            <a:r>
              <a:rPr lang="en-US" dirty="0" err="1"/>
              <a:t>ln</a:t>
            </a:r>
            <a:r>
              <a:rPr lang="en-US" dirty="0"/>
              <a:t>(UP)</a:t>
            </a:r>
            <a:r>
              <a:rPr lang="en-US" baseline="30000" dirty="0"/>
              <a:t>2</a:t>
            </a:r>
            <a:r>
              <a:rPr lang="en-US" dirty="0"/>
              <a:t>+pi2]</a:t>
            </a:r>
            <a:endParaRPr lang="pt-BR" dirty="0"/>
          </a:p>
          <a:p>
            <a:pPr lvl="1"/>
            <a:r>
              <a:rPr lang="en-US" dirty="0"/>
              <a:t> </a:t>
            </a:r>
            <a:r>
              <a:rPr lang="en-US" dirty="0" err="1"/>
              <a:t>Tp</a:t>
            </a:r>
            <a:r>
              <a:rPr lang="en-US" dirty="0"/>
              <a:t>=pi/[</a:t>
            </a:r>
            <a:r>
              <a:rPr lang="en-US" dirty="0" err="1"/>
              <a:t>w</a:t>
            </a:r>
            <a:r>
              <a:rPr lang="en-US" baseline="-25000" dirty="0" err="1"/>
              <a:t>n</a:t>
            </a:r>
            <a:r>
              <a:rPr lang="en-US" dirty="0" err="1"/>
              <a:t>.raiz</a:t>
            </a:r>
            <a:r>
              <a:rPr lang="en-US" dirty="0"/>
              <a:t>(1-z</a:t>
            </a:r>
            <a:r>
              <a:rPr lang="en-US" baseline="30000" dirty="0"/>
              <a:t>2</a:t>
            </a:r>
            <a:r>
              <a:rPr lang="en-US" dirty="0"/>
              <a:t>)]</a:t>
            </a:r>
            <a:endParaRPr lang="pt-BR" dirty="0"/>
          </a:p>
          <a:p>
            <a:pPr lvl="1"/>
            <a:r>
              <a:rPr lang="en-US" dirty="0"/>
              <a:t> </a:t>
            </a:r>
            <a:r>
              <a:rPr lang="en-US" dirty="0" err="1"/>
              <a:t>W</a:t>
            </a:r>
            <a:r>
              <a:rPr lang="en-US" baseline="-25000" dirty="0" err="1"/>
              <a:t>bw</a:t>
            </a:r>
            <a:r>
              <a:rPr lang="en-US" dirty="0"/>
              <a:t>=</a:t>
            </a:r>
            <a:r>
              <a:rPr lang="en-US" dirty="0" err="1"/>
              <a:t>w</a:t>
            </a:r>
            <a:r>
              <a:rPr lang="en-US" baseline="-25000" dirty="0" err="1"/>
              <a:t>n</a:t>
            </a:r>
            <a:r>
              <a:rPr lang="en-US" dirty="0" err="1"/>
              <a:t>.raiz</a:t>
            </a:r>
            <a:r>
              <a:rPr lang="en-US" dirty="0"/>
              <a:t>[1-2z</a:t>
            </a:r>
            <a:r>
              <a:rPr lang="en-US" baseline="30000" dirty="0"/>
              <a:t>2</a:t>
            </a:r>
            <a:r>
              <a:rPr lang="en-US" dirty="0"/>
              <a:t>+raiz(4z</a:t>
            </a:r>
            <a:r>
              <a:rPr lang="en-US" baseline="30000" dirty="0"/>
              <a:t>4</a:t>
            </a:r>
            <a:r>
              <a:rPr lang="en-US" dirty="0"/>
              <a:t>-4z</a:t>
            </a:r>
            <a:r>
              <a:rPr lang="en-US" baseline="30000" dirty="0"/>
              <a:t>2</a:t>
            </a:r>
            <a:r>
              <a:rPr lang="en-US" dirty="0"/>
              <a:t>+2)]</a:t>
            </a:r>
            <a:endParaRPr lang="pt-BR" dirty="0"/>
          </a:p>
          <a:p>
            <a:r>
              <a:rPr lang="pt-BR" dirty="0"/>
              <a:t>Para atender </a:t>
            </a:r>
            <a:r>
              <a:rPr lang="pt-BR" dirty="0" err="1"/>
              <a:t>Kv</a:t>
            </a:r>
            <a:r>
              <a:rPr lang="pt-BR" dirty="0"/>
              <a:t>=12, K é 48</a:t>
            </a:r>
          </a:p>
          <a:p>
            <a:pPr lvl="1"/>
            <a:r>
              <a:rPr lang="en-US" dirty="0"/>
              <a:t>G(s)=K/[s(s+1)(s+4)]</a:t>
            </a:r>
            <a:endParaRPr lang="pt-BR" dirty="0"/>
          </a:p>
          <a:p>
            <a:pPr lvl="1"/>
            <a:r>
              <a:rPr lang="en-US" dirty="0" err="1"/>
              <a:t>Lim</a:t>
            </a:r>
            <a:r>
              <a:rPr lang="en-US" baseline="-25000" dirty="0" err="1"/>
              <a:t>s</a:t>
            </a:r>
            <a:r>
              <a:rPr lang="en-US" baseline="-25000" dirty="0"/>
              <a:t>-&gt;0</a:t>
            </a:r>
            <a:r>
              <a:rPr lang="en-US" dirty="0"/>
              <a:t>s.G(s)=</a:t>
            </a:r>
            <a:r>
              <a:rPr lang="en-US" dirty="0" err="1"/>
              <a:t>Kv</a:t>
            </a:r>
            <a:r>
              <a:rPr lang="en-US" dirty="0"/>
              <a:t>=12</a:t>
            </a:r>
            <a:endParaRPr lang="pt-BR" dirty="0"/>
          </a:p>
          <a:p>
            <a:r>
              <a:rPr lang="pt-BR" dirty="0"/>
              <a:t>Os gráficos de Bode são mostrados a seguir. O sistema não compensado é instável.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5699">
                                            <p:txEl>
                                              <p:pRg st="0" end="0"/>
                                            </p:txEl>
                                          </p:spTgt>
                                        </p:tgtEl>
                                        <p:attrNameLst>
                                          <p:attrName>style.visibility</p:attrName>
                                        </p:attrNameLst>
                                      </p:cBhvr>
                                      <p:to>
                                        <p:strVal val="visible"/>
                                      </p:to>
                                    </p:set>
                                    <p:animEffect transition="in" filter="box(in)">
                                      <p:cBhvr>
                                        <p:cTn id="7" dur="500"/>
                                        <p:tgtEl>
                                          <p:spTgt spid="925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25699">
                                            <p:txEl>
                                              <p:pRg st="1" end="1"/>
                                            </p:txEl>
                                          </p:spTgt>
                                        </p:tgtEl>
                                        <p:attrNameLst>
                                          <p:attrName>style.visibility</p:attrName>
                                        </p:attrNameLst>
                                      </p:cBhvr>
                                      <p:to>
                                        <p:strVal val="visible"/>
                                      </p:to>
                                    </p:set>
                                    <p:animEffect transition="in" filter="box(in)">
                                      <p:cBhvr>
                                        <p:cTn id="12" dur="500"/>
                                        <p:tgtEl>
                                          <p:spTgt spid="9256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25699">
                                            <p:txEl>
                                              <p:pRg st="2" end="2"/>
                                            </p:txEl>
                                          </p:spTgt>
                                        </p:tgtEl>
                                        <p:attrNameLst>
                                          <p:attrName>style.visibility</p:attrName>
                                        </p:attrNameLst>
                                      </p:cBhvr>
                                      <p:to>
                                        <p:strVal val="visible"/>
                                      </p:to>
                                    </p:set>
                                    <p:animEffect transition="in" filter="box(in)">
                                      <p:cBhvr>
                                        <p:cTn id="17" dur="500"/>
                                        <p:tgtEl>
                                          <p:spTgt spid="9256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25699">
                                            <p:txEl>
                                              <p:pRg st="3" end="3"/>
                                            </p:txEl>
                                          </p:spTgt>
                                        </p:tgtEl>
                                        <p:attrNameLst>
                                          <p:attrName>style.visibility</p:attrName>
                                        </p:attrNameLst>
                                      </p:cBhvr>
                                      <p:to>
                                        <p:strVal val="visible"/>
                                      </p:to>
                                    </p:set>
                                    <p:animEffect transition="in" filter="box(in)">
                                      <p:cBhvr>
                                        <p:cTn id="22" dur="500"/>
                                        <p:tgtEl>
                                          <p:spTgt spid="9256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25699">
                                            <p:txEl>
                                              <p:pRg st="4" end="4"/>
                                            </p:txEl>
                                          </p:spTgt>
                                        </p:tgtEl>
                                        <p:attrNameLst>
                                          <p:attrName>style.visibility</p:attrName>
                                        </p:attrNameLst>
                                      </p:cBhvr>
                                      <p:to>
                                        <p:strVal val="visible"/>
                                      </p:to>
                                    </p:set>
                                    <p:animEffect transition="in" filter="box(in)">
                                      <p:cBhvr>
                                        <p:cTn id="27" dur="500"/>
                                        <p:tgtEl>
                                          <p:spTgt spid="9256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25699">
                                            <p:txEl>
                                              <p:pRg st="5" end="5"/>
                                            </p:txEl>
                                          </p:spTgt>
                                        </p:tgtEl>
                                        <p:attrNameLst>
                                          <p:attrName>style.visibility</p:attrName>
                                        </p:attrNameLst>
                                      </p:cBhvr>
                                      <p:to>
                                        <p:strVal val="visible"/>
                                      </p:to>
                                    </p:set>
                                    <p:animEffect transition="in" filter="box(in)">
                                      <p:cBhvr>
                                        <p:cTn id="32" dur="500"/>
                                        <p:tgtEl>
                                          <p:spTgt spid="9256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925699">
                                            <p:txEl>
                                              <p:pRg st="6" end="6"/>
                                            </p:txEl>
                                          </p:spTgt>
                                        </p:tgtEl>
                                        <p:attrNameLst>
                                          <p:attrName>style.visibility</p:attrName>
                                        </p:attrNameLst>
                                      </p:cBhvr>
                                      <p:to>
                                        <p:strVal val="visible"/>
                                      </p:to>
                                    </p:set>
                                    <p:animEffect transition="in" filter="box(in)">
                                      <p:cBhvr>
                                        <p:cTn id="37" dur="500"/>
                                        <p:tgtEl>
                                          <p:spTgt spid="9256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925699">
                                            <p:txEl>
                                              <p:pRg st="7" end="7"/>
                                            </p:txEl>
                                          </p:spTgt>
                                        </p:tgtEl>
                                        <p:attrNameLst>
                                          <p:attrName>style.visibility</p:attrName>
                                        </p:attrNameLst>
                                      </p:cBhvr>
                                      <p:to>
                                        <p:strVal val="visible"/>
                                      </p:to>
                                    </p:set>
                                    <p:animEffect transition="in" filter="box(in)">
                                      <p:cBhvr>
                                        <p:cTn id="42" dur="500"/>
                                        <p:tgtEl>
                                          <p:spTgt spid="9256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699" grpId="0" build="p"/>
    </p:bld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p:cNvSpPr>
            <a:spLocks noGrp="1" noChangeArrowheads="1"/>
          </p:cNvSpPr>
          <p:nvPr>
            <p:ph type="title"/>
          </p:nvPr>
        </p:nvSpPr>
        <p:spPr/>
        <p:txBody>
          <a:bodyPr/>
          <a:lstStyle/>
          <a:p>
            <a:r>
              <a:rPr lang="pt-BR"/>
              <a:t>Gráficos de Bode para K = 48</a:t>
            </a:r>
          </a:p>
        </p:txBody>
      </p:sp>
      <p:pic>
        <p:nvPicPr>
          <p:cNvPr id="849923" name="Picture 4"/>
          <p:cNvPicPr>
            <a:picLocks noChangeAspect="1" noChangeArrowheads="1"/>
          </p:cNvPicPr>
          <p:nvPr/>
        </p:nvPicPr>
        <p:blipFill>
          <a:blip r:embed="rId2" cstate="print"/>
          <a:srcRect/>
          <a:stretch>
            <a:fillRect/>
          </a:stretch>
        </p:blipFill>
        <p:spPr bwMode="auto">
          <a:xfrm>
            <a:off x="1281113" y="1066800"/>
            <a:ext cx="7418387" cy="5432425"/>
          </a:xfrm>
          <a:prstGeom prst="rect">
            <a:avLst/>
          </a:prstGeom>
          <a:noFill/>
          <a:ln w="12700">
            <a:noFill/>
            <a:miter lim="800000"/>
            <a:headEnd type="none" w="sm" len="sm"/>
            <a:tailEnd type="none" w="sm" len="sm"/>
          </a:ln>
        </p:spPr>
      </p:pic>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r>
              <a:rPr lang="pt-BR" dirty="0"/>
              <a:t>A partir da especificação e dos gráficos</a:t>
            </a:r>
          </a:p>
        </p:txBody>
      </p:sp>
      <p:sp>
        <p:nvSpPr>
          <p:cNvPr id="927747" name="Rectangle 3"/>
          <p:cNvSpPr>
            <a:spLocks noGrp="1" noChangeArrowheads="1"/>
          </p:cNvSpPr>
          <p:nvPr>
            <p:ph idx="1"/>
          </p:nvPr>
        </p:nvSpPr>
        <p:spPr>
          <a:xfrm>
            <a:off x="105073" y="857232"/>
            <a:ext cx="9634273" cy="5381625"/>
          </a:xfrm>
        </p:spPr>
        <p:txBody>
          <a:bodyPr/>
          <a:lstStyle/>
          <a:p>
            <a:r>
              <a:rPr lang="pt-BR" dirty="0"/>
              <a:t>A margem de fase para UP = 13,25% é 55º </a:t>
            </a:r>
          </a:p>
          <a:p>
            <a:pPr lvl="1"/>
            <a:r>
              <a:rPr lang="en-US" dirty="0"/>
              <a:t> z=-</a:t>
            </a:r>
            <a:r>
              <a:rPr lang="en-US" dirty="0" err="1"/>
              <a:t>ln</a:t>
            </a:r>
            <a:r>
              <a:rPr lang="en-US" dirty="0"/>
              <a:t>(UP)/</a:t>
            </a:r>
            <a:r>
              <a:rPr lang="en-US" dirty="0" err="1"/>
              <a:t>raiz</a:t>
            </a:r>
            <a:r>
              <a:rPr lang="en-US" dirty="0"/>
              <a:t>[</a:t>
            </a:r>
            <a:r>
              <a:rPr lang="en-US" dirty="0" err="1"/>
              <a:t>ln</a:t>
            </a:r>
            <a:r>
              <a:rPr lang="en-US" dirty="0"/>
              <a:t>(UP)</a:t>
            </a:r>
            <a:r>
              <a:rPr lang="en-US" baseline="30000" dirty="0"/>
              <a:t>2</a:t>
            </a:r>
            <a:r>
              <a:rPr lang="en-US" dirty="0"/>
              <a:t>+pi</a:t>
            </a:r>
            <a:r>
              <a:rPr lang="en-US" baseline="30000" dirty="0"/>
              <a:t>2</a:t>
            </a:r>
            <a:r>
              <a:rPr lang="en-US" dirty="0"/>
              <a:t>]</a:t>
            </a:r>
          </a:p>
          <a:p>
            <a:pPr lvl="1"/>
            <a:r>
              <a:rPr lang="en-US" dirty="0"/>
              <a:t> Mf = tan</a:t>
            </a:r>
            <a:r>
              <a:rPr lang="en-US" baseline="30000" dirty="0"/>
              <a:t>-1</a:t>
            </a:r>
            <a:r>
              <a:rPr lang="en-US" dirty="0"/>
              <a:t>{2z/</a:t>
            </a:r>
            <a:r>
              <a:rPr lang="en-US" dirty="0" err="1"/>
              <a:t>raiz</a:t>
            </a:r>
            <a:r>
              <a:rPr lang="en-US" dirty="0"/>
              <a:t>[</a:t>
            </a:r>
            <a:r>
              <a:rPr lang="en-US" dirty="0" err="1"/>
              <a:t>raiz</a:t>
            </a:r>
            <a:r>
              <a:rPr lang="en-US" dirty="0"/>
              <a:t>(1+4z</a:t>
            </a:r>
            <a:r>
              <a:rPr lang="en-US" baseline="30000" dirty="0"/>
              <a:t>4</a:t>
            </a:r>
            <a:r>
              <a:rPr lang="en-US" dirty="0"/>
              <a:t>)-2z</a:t>
            </a:r>
            <a:r>
              <a:rPr lang="en-US" baseline="30000" dirty="0"/>
              <a:t>2</a:t>
            </a:r>
            <a:r>
              <a:rPr lang="en-US" dirty="0"/>
              <a:t>]}</a:t>
            </a:r>
            <a:endParaRPr lang="pt-BR" dirty="0"/>
          </a:p>
          <a:p>
            <a:r>
              <a:rPr lang="pt-BR" dirty="0"/>
              <a:t>Selecionemos w = 1,8 </a:t>
            </a:r>
            <a:r>
              <a:rPr lang="pt-BR" dirty="0" err="1"/>
              <a:t>rad</a:t>
            </a:r>
            <a:r>
              <a:rPr lang="pt-BR" dirty="0"/>
              <a:t>/s como nova </a:t>
            </a:r>
            <a:r>
              <a:rPr lang="pt-BR" dirty="0" err="1"/>
              <a:t>frequencia</a:t>
            </a:r>
            <a:r>
              <a:rPr lang="pt-BR" dirty="0"/>
              <a:t> de margem de fase</a:t>
            </a:r>
          </a:p>
          <a:p>
            <a:pPr algn="just"/>
            <a:r>
              <a:rPr lang="pt-BR" dirty="0"/>
              <a:t>Nesta </a:t>
            </a:r>
            <a:r>
              <a:rPr lang="pt-BR" dirty="0" err="1"/>
              <a:t>frequencia</a:t>
            </a:r>
            <a:r>
              <a:rPr lang="pt-BR" dirty="0"/>
              <a:t> a fase não compensada é de       -175º e, se for adicionada uma </a:t>
            </a:r>
            <a:r>
              <a:rPr lang="pt-BR" dirty="0" err="1"/>
              <a:t>contruibuição</a:t>
            </a:r>
            <a:r>
              <a:rPr lang="pt-BR" dirty="0"/>
              <a:t> de   -5º pelo compensador de atraso, de uma contribuição de 55º do compensador de avanço. (Ou seja </a:t>
            </a:r>
            <a:r>
              <a:rPr lang="el-GR" dirty="0"/>
              <a:t>Φ</a:t>
            </a:r>
            <a:r>
              <a:rPr lang="en-US" baseline="-25000" dirty="0"/>
              <a:t>max</a:t>
            </a:r>
            <a:r>
              <a:rPr lang="en-US" dirty="0"/>
              <a:t>=55º=sin</a:t>
            </a:r>
            <a:r>
              <a:rPr lang="en-US" baseline="30000" dirty="0"/>
              <a:t>-1[</a:t>
            </a:r>
            <a:r>
              <a:rPr lang="en-US" dirty="0"/>
              <a:t>[(1-</a:t>
            </a:r>
            <a:r>
              <a:rPr lang="el-GR" dirty="0"/>
              <a:t>β</a:t>
            </a:r>
            <a:r>
              <a:rPr lang="en-US" dirty="0"/>
              <a:t>)/(1+</a:t>
            </a:r>
            <a:r>
              <a:rPr lang="el-GR" dirty="0"/>
              <a:t>β</a:t>
            </a:r>
            <a:r>
              <a:rPr lang="en-US" dirty="0"/>
              <a:t>)])</a:t>
            </a:r>
            <a:endParaRPr lang="pt-BR" dirty="0"/>
          </a:p>
          <a:p>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7747">
                                            <p:txEl>
                                              <p:pRg st="0" end="0"/>
                                            </p:txEl>
                                          </p:spTgt>
                                        </p:tgtEl>
                                        <p:attrNameLst>
                                          <p:attrName>style.visibility</p:attrName>
                                        </p:attrNameLst>
                                      </p:cBhvr>
                                      <p:to>
                                        <p:strVal val="visible"/>
                                      </p:to>
                                    </p:set>
                                    <p:animEffect transition="in" filter="box(in)">
                                      <p:cBhvr>
                                        <p:cTn id="7" dur="500"/>
                                        <p:tgtEl>
                                          <p:spTgt spid="927747">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27747">
                                            <p:txEl>
                                              <p:pRg st="1" end="1"/>
                                            </p:txEl>
                                          </p:spTgt>
                                        </p:tgtEl>
                                        <p:attrNameLst>
                                          <p:attrName>style.visibility</p:attrName>
                                        </p:attrNameLst>
                                      </p:cBhvr>
                                      <p:to>
                                        <p:strVal val="visible"/>
                                      </p:to>
                                    </p:set>
                                    <p:animEffect transition="in" filter="box(in)">
                                      <p:cBhvr>
                                        <p:cTn id="10" dur="500"/>
                                        <p:tgtEl>
                                          <p:spTgt spid="927747">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927747">
                                            <p:txEl>
                                              <p:pRg st="2" end="2"/>
                                            </p:txEl>
                                          </p:spTgt>
                                        </p:tgtEl>
                                        <p:attrNameLst>
                                          <p:attrName>style.visibility</p:attrName>
                                        </p:attrNameLst>
                                      </p:cBhvr>
                                      <p:to>
                                        <p:strVal val="visible"/>
                                      </p:to>
                                    </p:set>
                                    <p:animEffect transition="in" filter="box(in)">
                                      <p:cBhvr>
                                        <p:cTn id="13" dur="500"/>
                                        <p:tgtEl>
                                          <p:spTgt spid="92774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927747">
                                            <p:txEl>
                                              <p:pRg st="3" end="3"/>
                                            </p:txEl>
                                          </p:spTgt>
                                        </p:tgtEl>
                                        <p:attrNameLst>
                                          <p:attrName>style.visibility</p:attrName>
                                        </p:attrNameLst>
                                      </p:cBhvr>
                                      <p:to>
                                        <p:strVal val="visible"/>
                                      </p:to>
                                    </p:set>
                                    <p:animEffect transition="in" filter="box(in)">
                                      <p:cBhvr>
                                        <p:cTn id="18" dur="500"/>
                                        <p:tgtEl>
                                          <p:spTgt spid="92774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927747">
                                            <p:txEl>
                                              <p:pRg st="4" end="4"/>
                                            </p:txEl>
                                          </p:spTgt>
                                        </p:tgtEl>
                                        <p:attrNameLst>
                                          <p:attrName>style.visibility</p:attrName>
                                        </p:attrNameLst>
                                      </p:cBhvr>
                                      <p:to>
                                        <p:strVal val="visible"/>
                                      </p:to>
                                    </p:set>
                                    <p:animEffect transition="in" filter="box(in)">
                                      <p:cBhvr>
                                        <p:cTn id="23" dur="500"/>
                                        <p:tgtEl>
                                          <p:spTgt spid="927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47" grpId="0" build="p"/>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p:txBody>
          <a:bodyPr/>
          <a:lstStyle/>
          <a:p>
            <a:r>
              <a:rPr lang="pt-BR"/>
              <a:t>Projeto do Compensador de Atraso</a:t>
            </a:r>
          </a:p>
        </p:txBody>
      </p:sp>
      <p:sp>
        <p:nvSpPr>
          <p:cNvPr id="928771" name="Rectangle 3"/>
          <p:cNvSpPr>
            <a:spLocks noGrp="1" noChangeArrowheads="1"/>
          </p:cNvSpPr>
          <p:nvPr>
            <p:ph idx="1"/>
          </p:nvPr>
        </p:nvSpPr>
        <p:spPr/>
        <p:txBody>
          <a:bodyPr/>
          <a:lstStyle/>
          <a:p>
            <a:r>
              <a:rPr lang="pt-BR" dirty="0"/>
              <a:t>O projeto permitirá manter o ganho em K=48 para manter o </a:t>
            </a:r>
            <a:r>
              <a:rPr lang="pt-BR" dirty="0" err="1"/>
              <a:t>Kv</a:t>
            </a:r>
            <a:r>
              <a:rPr lang="pt-BR" dirty="0"/>
              <a:t> em 12. Escolha o compensador de modo que sua resposta em </a:t>
            </a:r>
            <a:r>
              <a:rPr lang="pt-BR" dirty="0" err="1"/>
              <a:t>frequencia</a:t>
            </a:r>
            <a:r>
              <a:rPr lang="pt-BR" dirty="0"/>
              <a:t> tenha efeito </a:t>
            </a:r>
            <a:r>
              <a:rPr lang="pt-BR" dirty="0" err="1"/>
              <a:t>minimo</a:t>
            </a:r>
            <a:r>
              <a:rPr lang="pt-BR" dirty="0"/>
              <a:t> na nova </a:t>
            </a:r>
            <a:r>
              <a:rPr lang="pt-BR" dirty="0" err="1"/>
              <a:t>frequencia</a:t>
            </a:r>
            <a:r>
              <a:rPr lang="pt-BR" dirty="0"/>
              <a:t> da margem de fase</a:t>
            </a:r>
          </a:p>
          <a:p>
            <a:endParaRPr lang="pt-BR" dirty="0"/>
          </a:p>
          <a:p>
            <a:r>
              <a:rPr lang="pt-BR" dirty="0"/>
              <a:t>Escolhemos a </a:t>
            </a:r>
            <a:r>
              <a:rPr lang="pt-BR" dirty="0" err="1"/>
              <a:t>frequ</a:t>
            </a:r>
            <a:r>
              <a:rPr lang="en-US" dirty="0"/>
              <a:t>ê</a:t>
            </a:r>
            <a:r>
              <a:rPr lang="pt-BR" dirty="0" err="1"/>
              <a:t>ncia</a:t>
            </a:r>
            <a:r>
              <a:rPr lang="pt-BR" dirty="0"/>
              <a:t> uma década abaixo da nova </a:t>
            </a:r>
            <a:r>
              <a:rPr lang="pt-BR" dirty="0" err="1"/>
              <a:t>frequencia</a:t>
            </a:r>
            <a:r>
              <a:rPr lang="pt-BR" dirty="0"/>
              <a:t> de margem de fase em w = 0,18 </a:t>
            </a:r>
            <a:r>
              <a:rPr lang="pt-BR" dirty="0" err="1"/>
              <a:t>rad</a:t>
            </a:r>
            <a:r>
              <a:rPr lang="pt-BR" dirty="0"/>
              <a: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8771">
                                            <p:txEl>
                                              <p:pRg st="0" end="0"/>
                                            </p:txEl>
                                          </p:spTgt>
                                        </p:tgtEl>
                                        <p:attrNameLst>
                                          <p:attrName>style.visibility</p:attrName>
                                        </p:attrNameLst>
                                      </p:cBhvr>
                                      <p:to>
                                        <p:strVal val="visible"/>
                                      </p:to>
                                    </p:set>
                                    <p:animEffect transition="in" filter="box(in)">
                                      <p:cBhvr>
                                        <p:cTn id="7" dur="500"/>
                                        <p:tgtEl>
                                          <p:spTgt spid="928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28771">
                                            <p:txEl>
                                              <p:pRg st="2" end="2"/>
                                            </p:txEl>
                                          </p:spTgt>
                                        </p:tgtEl>
                                        <p:attrNameLst>
                                          <p:attrName>style.visibility</p:attrName>
                                        </p:attrNameLst>
                                      </p:cBhvr>
                                      <p:to>
                                        <p:strVal val="visible"/>
                                      </p:to>
                                    </p:set>
                                    <p:animEffect transition="in" filter="box(in)">
                                      <p:cBhvr>
                                        <p:cTn id="12" dur="500"/>
                                        <p:tgtEl>
                                          <p:spTgt spid="9287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7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2"/>
          <p:cNvSpPr>
            <a:spLocks noGrp="1" noChangeArrowheads="1"/>
          </p:cNvSpPr>
          <p:nvPr>
            <p:ph type="title"/>
          </p:nvPr>
        </p:nvSpPr>
        <p:spPr/>
        <p:txBody>
          <a:bodyPr/>
          <a:lstStyle/>
          <a:p>
            <a:r>
              <a:rPr lang="pt-BR"/>
              <a:t>Transformada de Laplace</a:t>
            </a:r>
          </a:p>
        </p:txBody>
      </p:sp>
      <p:sp>
        <p:nvSpPr>
          <p:cNvPr id="81923" name="Rectangle 3"/>
          <p:cNvSpPr>
            <a:spLocks noGrp="1" noChangeArrowheads="1"/>
          </p:cNvSpPr>
          <p:nvPr>
            <p:ph idx="1"/>
          </p:nvPr>
        </p:nvSpPr>
        <p:spPr/>
        <p:txBody>
          <a:bodyPr/>
          <a:lstStyle/>
          <a:p>
            <a:r>
              <a:rPr lang="pt-BR"/>
              <a:t>Deslocamento na frequência</a:t>
            </a:r>
          </a:p>
          <a:p>
            <a:endParaRPr lang="pt-BR"/>
          </a:p>
          <a:p>
            <a:endParaRPr lang="pt-BR"/>
          </a:p>
          <a:p>
            <a:endParaRPr lang="pt-BR"/>
          </a:p>
          <a:p>
            <a:r>
              <a:rPr lang="pt-BR"/>
              <a:t>Convolução no tempo</a:t>
            </a:r>
          </a:p>
          <a:p>
            <a:pPr>
              <a:buFontTx/>
              <a:buNone/>
            </a:pPr>
            <a:endParaRPr lang="pt-BR"/>
          </a:p>
        </p:txBody>
      </p:sp>
      <p:graphicFrame>
        <p:nvGraphicFramePr>
          <p:cNvPr id="162818" name="Object 2"/>
          <p:cNvGraphicFramePr>
            <a:graphicFrameLocks noChangeAspect="1"/>
          </p:cNvGraphicFramePr>
          <p:nvPr/>
        </p:nvGraphicFramePr>
        <p:xfrm>
          <a:off x="273050" y="1795463"/>
          <a:ext cx="9217025" cy="1341437"/>
        </p:xfrm>
        <a:graphic>
          <a:graphicData uri="http://schemas.openxmlformats.org/presentationml/2006/ole">
            <mc:AlternateContent xmlns:mc="http://schemas.openxmlformats.org/markup-compatibility/2006">
              <mc:Choice xmlns:v="urn:schemas-microsoft-com:vml" Requires="v">
                <p:oleObj name="Equation" r:id="rId2" imgW="3314520" imgH="482400" progId="Equation.3">
                  <p:embed/>
                </p:oleObj>
              </mc:Choice>
              <mc:Fallback>
                <p:oleObj name="Equation" r:id="rId2" imgW="331452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1795463"/>
                        <a:ext cx="9217025" cy="1341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5" name="Rectangle 5"/>
          <p:cNvSpPr>
            <a:spLocks noChangeArrowheads="1"/>
          </p:cNvSpPr>
          <p:nvPr/>
        </p:nvSpPr>
        <p:spPr bwMode="auto">
          <a:xfrm>
            <a:off x="273050" y="2135188"/>
            <a:ext cx="2159000" cy="862012"/>
          </a:xfrm>
          <a:prstGeom prst="rect">
            <a:avLst/>
          </a:prstGeom>
          <a:solidFill>
            <a:schemeClr val="bg1"/>
          </a:solidFill>
          <a:ln w="9525">
            <a:noFill/>
            <a:miter lim="800000"/>
            <a:headEnd/>
            <a:tailEnd/>
          </a:ln>
        </p:spPr>
        <p:txBody>
          <a:bodyPr wrap="none" anchor="ctr"/>
          <a:lstStyle/>
          <a:p>
            <a:endParaRPr lang="pt-BR"/>
          </a:p>
        </p:txBody>
      </p:sp>
      <p:sp>
        <p:nvSpPr>
          <p:cNvPr id="81926" name="Rectangle 6"/>
          <p:cNvSpPr>
            <a:spLocks noChangeArrowheads="1"/>
          </p:cNvSpPr>
          <p:nvPr/>
        </p:nvSpPr>
        <p:spPr bwMode="auto">
          <a:xfrm>
            <a:off x="2432050" y="1844675"/>
            <a:ext cx="2881313" cy="1368425"/>
          </a:xfrm>
          <a:prstGeom prst="rect">
            <a:avLst/>
          </a:prstGeom>
          <a:solidFill>
            <a:schemeClr val="bg1"/>
          </a:solidFill>
          <a:ln w="9525">
            <a:noFill/>
            <a:miter lim="800000"/>
            <a:headEnd/>
            <a:tailEnd/>
          </a:ln>
        </p:spPr>
        <p:txBody>
          <a:bodyPr wrap="none" anchor="ctr"/>
          <a:lstStyle/>
          <a:p>
            <a:endParaRPr lang="pt-BR"/>
          </a:p>
        </p:txBody>
      </p:sp>
      <p:sp>
        <p:nvSpPr>
          <p:cNvPr id="81927" name="Rectangle 7"/>
          <p:cNvSpPr>
            <a:spLocks noChangeArrowheads="1"/>
          </p:cNvSpPr>
          <p:nvPr/>
        </p:nvSpPr>
        <p:spPr bwMode="auto">
          <a:xfrm>
            <a:off x="5313363" y="1916113"/>
            <a:ext cx="2735262" cy="1368425"/>
          </a:xfrm>
          <a:prstGeom prst="rect">
            <a:avLst/>
          </a:prstGeom>
          <a:solidFill>
            <a:schemeClr val="bg1"/>
          </a:solidFill>
          <a:ln w="9525">
            <a:noFill/>
            <a:miter lim="800000"/>
            <a:headEnd/>
            <a:tailEnd/>
          </a:ln>
        </p:spPr>
        <p:txBody>
          <a:bodyPr wrap="none" anchor="ctr"/>
          <a:lstStyle/>
          <a:p>
            <a:endParaRPr lang="pt-BR"/>
          </a:p>
        </p:txBody>
      </p:sp>
      <p:sp>
        <p:nvSpPr>
          <p:cNvPr id="81928" name="Rectangle 8"/>
          <p:cNvSpPr>
            <a:spLocks noChangeArrowheads="1"/>
          </p:cNvSpPr>
          <p:nvPr/>
        </p:nvSpPr>
        <p:spPr bwMode="auto">
          <a:xfrm>
            <a:off x="8048625" y="1916113"/>
            <a:ext cx="1657350" cy="1368425"/>
          </a:xfrm>
          <a:prstGeom prst="rect">
            <a:avLst/>
          </a:prstGeom>
          <a:solidFill>
            <a:schemeClr val="bg1"/>
          </a:solidFill>
          <a:ln w="9525">
            <a:noFill/>
            <a:miter lim="800000"/>
            <a:headEnd/>
            <a:tailEnd/>
          </a:ln>
        </p:spPr>
        <p:txBody>
          <a:bodyPr wrap="none" anchor="ctr"/>
          <a:lstStyle/>
          <a:p>
            <a:endParaRPr lang="pt-BR"/>
          </a:p>
        </p:txBody>
      </p:sp>
      <p:graphicFrame>
        <p:nvGraphicFramePr>
          <p:cNvPr id="162819" name="Object 3"/>
          <p:cNvGraphicFramePr>
            <a:graphicFrameLocks noChangeAspect="1"/>
          </p:cNvGraphicFramePr>
          <p:nvPr/>
        </p:nvGraphicFramePr>
        <p:xfrm>
          <a:off x="1822450" y="4248150"/>
          <a:ext cx="5897563" cy="1341438"/>
        </p:xfrm>
        <a:graphic>
          <a:graphicData uri="http://schemas.openxmlformats.org/presentationml/2006/ole">
            <mc:AlternateContent xmlns:mc="http://schemas.openxmlformats.org/markup-compatibility/2006">
              <mc:Choice xmlns:v="urn:schemas-microsoft-com:vml" Requires="v">
                <p:oleObj name="Equation" r:id="rId4" imgW="2120760" imgH="482400" progId="Equation.3">
                  <p:embed/>
                </p:oleObj>
              </mc:Choice>
              <mc:Fallback>
                <p:oleObj name="Equation" r:id="rId4" imgW="212076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2450" y="4248150"/>
                        <a:ext cx="5897563" cy="1341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0" name="Rectangle 10"/>
          <p:cNvSpPr>
            <a:spLocks noChangeArrowheads="1"/>
          </p:cNvSpPr>
          <p:nvPr/>
        </p:nvSpPr>
        <p:spPr bwMode="auto">
          <a:xfrm>
            <a:off x="488950" y="4367213"/>
            <a:ext cx="7777163" cy="1366837"/>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xit" presetSubtype="16" fill="hold" grpId="0" nodeType="clickEffect">
                                  <p:stCondLst>
                                    <p:cond delay="0"/>
                                  </p:stCondLst>
                                  <p:childTnLst>
                                    <p:animEffect transition="out" filter="box(in)">
                                      <p:cBhvr>
                                        <p:cTn id="10" dur="500"/>
                                        <p:tgtEl>
                                          <p:spTgt spid="81925"/>
                                        </p:tgtEl>
                                      </p:cBhvr>
                                    </p:animEffect>
                                    <p:set>
                                      <p:cBhvr>
                                        <p:cTn id="11" dur="1" fill="hold">
                                          <p:stCondLst>
                                            <p:cond delay="499"/>
                                          </p:stCondLst>
                                        </p:cTn>
                                        <p:tgtEl>
                                          <p:spTgt spid="8192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 presetClass="exit" presetSubtype="16" fill="hold" grpId="0" nodeType="clickEffect">
                                  <p:stCondLst>
                                    <p:cond delay="0"/>
                                  </p:stCondLst>
                                  <p:childTnLst>
                                    <p:animEffect transition="out" filter="box(in)">
                                      <p:cBhvr>
                                        <p:cTn id="15" dur="500"/>
                                        <p:tgtEl>
                                          <p:spTgt spid="81926"/>
                                        </p:tgtEl>
                                      </p:cBhvr>
                                    </p:animEffect>
                                    <p:set>
                                      <p:cBhvr>
                                        <p:cTn id="16" dur="1" fill="hold">
                                          <p:stCondLst>
                                            <p:cond delay="499"/>
                                          </p:stCondLst>
                                        </p:cTn>
                                        <p:tgtEl>
                                          <p:spTgt spid="819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 presetClass="exit" presetSubtype="16" fill="hold" grpId="0" nodeType="clickEffect">
                                  <p:stCondLst>
                                    <p:cond delay="0"/>
                                  </p:stCondLst>
                                  <p:childTnLst>
                                    <p:animEffect transition="out" filter="box(in)">
                                      <p:cBhvr>
                                        <p:cTn id="20" dur="500"/>
                                        <p:tgtEl>
                                          <p:spTgt spid="81927"/>
                                        </p:tgtEl>
                                      </p:cBhvr>
                                    </p:animEffect>
                                    <p:set>
                                      <p:cBhvr>
                                        <p:cTn id="21" dur="1" fill="hold">
                                          <p:stCondLst>
                                            <p:cond delay="499"/>
                                          </p:stCondLst>
                                        </p:cTn>
                                        <p:tgtEl>
                                          <p:spTgt spid="8192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0" nodeType="clickEffect">
                                  <p:stCondLst>
                                    <p:cond delay="0"/>
                                  </p:stCondLst>
                                  <p:childTnLst>
                                    <p:animEffect transition="out" filter="box(in)">
                                      <p:cBhvr>
                                        <p:cTn id="25" dur="500"/>
                                        <p:tgtEl>
                                          <p:spTgt spid="81928"/>
                                        </p:tgtEl>
                                      </p:cBhvr>
                                    </p:animEffect>
                                    <p:set>
                                      <p:cBhvr>
                                        <p:cTn id="26" dur="1" fill="hold">
                                          <p:stCondLst>
                                            <p:cond delay="499"/>
                                          </p:stCondLst>
                                        </p:cTn>
                                        <p:tgtEl>
                                          <p:spTgt spid="819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xit" presetSubtype="16" fill="hold" grpId="0" nodeType="clickEffect">
                                  <p:stCondLst>
                                    <p:cond delay="0"/>
                                  </p:stCondLst>
                                  <p:childTnLst>
                                    <p:animEffect transition="out" filter="box(in)">
                                      <p:cBhvr>
                                        <p:cTn id="34" dur="500"/>
                                        <p:tgtEl>
                                          <p:spTgt spid="81930"/>
                                        </p:tgtEl>
                                      </p:cBhvr>
                                    </p:animEffect>
                                    <p:set>
                                      <p:cBhvr>
                                        <p:cTn id="35" dur="1" fill="hold">
                                          <p:stCondLst>
                                            <p:cond delay="499"/>
                                          </p:stCondLst>
                                        </p:cTn>
                                        <p:tgtEl>
                                          <p:spTgt spid="819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P spid="81925" grpId="0" animBg="1"/>
      <p:bldP spid="81926" grpId="0" animBg="1"/>
      <p:bldP spid="81927" grpId="0" animBg="1"/>
      <p:bldP spid="81928" grpId="0" animBg="1"/>
      <p:bldP spid="81930" grpId="0" animBg="1"/>
    </p:bld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p:txBody>
          <a:bodyPr/>
          <a:lstStyle/>
          <a:p>
            <a:r>
              <a:rPr lang="pt-BR" sz="2800"/>
              <a:t>Projeto do Compensador de Atraso (cont)</a:t>
            </a:r>
          </a:p>
        </p:txBody>
      </p:sp>
      <p:sp>
        <p:nvSpPr>
          <p:cNvPr id="929795" name="Rectangle 3"/>
          <p:cNvSpPr>
            <a:spLocks noGrp="1" noChangeArrowheads="1"/>
          </p:cNvSpPr>
          <p:nvPr>
            <p:ph idx="1"/>
          </p:nvPr>
        </p:nvSpPr>
        <p:spPr/>
        <p:txBody>
          <a:bodyPr/>
          <a:lstStyle/>
          <a:p>
            <a:r>
              <a:rPr lang="pt-BR" dirty="0"/>
              <a:t>Como precisamos adicionar 55º de defasagem com o compensador de avanço obtemos </a:t>
            </a:r>
            <a:r>
              <a:rPr lang="el-GR" dirty="0"/>
              <a:t>β</a:t>
            </a:r>
            <a:r>
              <a:rPr lang="en-US" dirty="0"/>
              <a:t>=0,1</a:t>
            </a:r>
          </a:p>
          <a:p>
            <a:pPr lvl="1"/>
            <a:r>
              <a:rPr lang="el-GR" dirty="0"/>
              <a:t>Φ</a:t>
            </a:r>
            <a:r>
              <a:rPr lang="en-US" baseline="-25000" dirty="0"/>
              <a:t>max</a:t>
            </a:r>
            <a:r>
              <a:rPr lang="en-US" dirty="0"/>
              <a:t>=55º=sin</a:t>
            </a:r>
            <a:r>
              <a:rPr lang="en-US" baseline="30000" dirty="0"/>
              <a:t>-1[</a:t>
            </a:r>
            <a:r>
              <a:rPr lang="en-US" dirty="0"/>
              <a:t>[(1-</a:t>
            </a:r>
            <a:r>
              <a:rPr lang="el-GR" dirty="0"/>
              <a:t>β</a:t>
            </a:r>
            <a:r>
              <a:rPr lang="en-US" dirty="0"/>
              <a:t>)/(1+</a:t>
            </a:r>
            <a:r>
              <a:rPr lang="el-GR" dirty="0"/>
              <a:t>β</a:t>
            </a:r>
            <a:r>
              <a:rPr lang="en-US" dirty="0"/>
              <a:t>)] -&gt; </a:t>
            </a:r>
            <a:r>
              <a:rPr lang="el-GR" dirty="0"/>
              <a:t>β</a:t>
            </a:r>
            <a:r>
              <a:rPr lang="en-US" dirty="0"/>
              <a:t>=0,1</a:t>
            </a:r>
          </a:p>
          <a:p>
            <a:r>
              <a:rPr lang="pt-BR" dirty="0"/>
              <a:t>Em w = 1,8 </a:t>
            </a:r>
            <a:r>
              <a:rPr lang="pt-BR" dirty="0" err="1"/>
              <a:t>rad</a:t>
            </a:r>
            <a:r>
              <a:rPr lang="pt-BR" dirty="0"/>
              <a:t>/s teremos Y = 10 ( pois por definição Y=1/</a:t>
            </a:r>
            <a:r>
              <a:rPr lang="el-GR" dirty="0"/>
              <a:t>β</a:t>
            </a:r>
            <a:r>
              <a:rPr lang="en-US" dirty="0"/>
              <a:t>)</a:t>
            </a:r>
            <a:r>
              <a:rPr lang="pt-BR" dirty="0"/>
              <a:t>. Poderemos assim obter cerca de 55º de deslocamento de fase a partir do compensador por avanço de fase. </a:t>
            </a:r>
          </a:p>
          <a:p>
            <a:r>
              <a:rPr lang="en-US" dirty="0" err="1"/>
              <a:t>Portanto</a:t>
            </a:r>
            <a:r>
              <a:rPr lang="en-US" dirty="0"/>
              <a:t> com Y=10 e com </a:t>
            </a:r>
            <a:r>
              <a:rPr lang="en-US" dirty="0" err="1"/>
              <a:t>uma</a:t>
            </a:r>
            <a:r>
              <a:rPr lang="en-US" dirty="0"/>
              <a:t> nova </a:t>
            </a:r>
            <a:r>
              <a:rPr lang="en-US" dirty="0" err="1"/>
              <a:t>frequencia</a:t>
            </a:r>
            <a:r>
              <a:rPr lang="en-US" dirty="0"/>
              <a:t> de </a:t>
            </a:r>
            <a:r>
              <a:rPr lang="en-US" dirty="0" err="1"/>
              <a:t>margem</a:t>
            </a:r>
            <a:r>
              <a:rPr lang="en-US" dirty="0"/>
              <a:t> de </a:t>
            </a:r>
            <a:r>
              <a:rPr lang="en-US" dirty="0" err="1"/>
              <a:t>fase</a:t>
            </a:r>
            <a:r>
              <a:rPr lang="en-US" dirty="0"/>
              <a:t> </a:t>
            </a:r>
            <a:r>
              <a:rPr lang="en-US" dirty="0" err="1"/>
              <a:t>em</a:t>
            </a:r>
            <a:r>
              <a:rPr lang="en-US" dirty="0"/>
              <a:t> w = 1,8 </a:t>
            </a:r>
            <a:r>
              <a:rPr lang="en-US" dirty="0" err="1"/>
              <a:t>rad</a:t>
            </a:r>
            <a:r>
              <a:rPr lang="en-US" dirty="0"/>
              <a:t>/s, a </a:t>
            </a:r>
            <a:r>
              <a:rPr lang="en-US" dirty="0" err="1"/>
              <a:t>função</a:t>
            </a:r>
            <a:r>
              <a:rPr lang="en-US" dirty="0"/>
              <a:t> de </a:t>
            </a:r>
            <a:r>
              <a:rPr lang="en-US" dirty="0" err="1"/>
              <a:t>transferência</a:t>
            </a:r>
            <a:r>
              <a:rPr lang="en-US" dirty="0"/>
              <a:t> do </a:t>
            </a:r>
            <a:r>
              <a:rPr lang="en-US" dirty="0" err="1"/>
              <a:t>compensador</a:t>
            </a:r>
            <a:r>
              <a:rPr lang="en-US" dirty="0"/>
              <a:t> de </a:t>
            </a:r>
            <a:r>
              <a:rPr lang="en-US" dirty="0" err="1"/>
              <a:t>atraso</a:t>
            </a:r>
            <a:r>
              <a:rPr lang="en-US" dirty="0"/>
              <a:t> </a:t>
            </a:r>
            <a:r>
              <a:rPr lang="en-US" dirty="0" err="1"/>
              <a:t>será</a:t>
            </a:r>
            <a:r>
              <a:rPr lang="en-US" dirty="0"/>
              <a:t>:</a:t>
            </a:r>
            <a:endParaRPr lang="el-G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9795">
                                            <p:txEl>
                                              <p:pRg st="0" end="0"/>
                                            </p:txEl>
                                          </p:spTgt>
                                        </p:tgtEl>
                                        <p:attrNameLst>
                                          <p:attrName>style.visibility</p:attrName>
                                        </p:attrNameLst>
                                      </p:cBhvr>
                                      <p:to>
                                        <p:strVal val="visible"/>
                                      </p:to>
                                    </p:set>
                                    <p:animEffect transition="in" filter="box(in)">
                                      <p:cBhvr>
                                        <p:cTn id="7" dur="500"/>
                                        <p:tgtEl>
                                          <p:spTgt spid="929795">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29795">
                                            <p:txEl>
                                              <p:pRg st="1" end="1"/>
                                            </p:txEl>
                                          </p:spTgt>
                                        </p:tgtEl>
                                        <p:attrNameLst>
                                          <p:attrName>style.visibility</p:attrName>
                                        </p:attrNameLst>
                                      </p:cBhvr>
                                      <p:to>
                                        <p:strVal val="visible"/>
                                      </p:to>
                                    </p:set>
                                    <p:animEffect transition="in" filter="box(in)">
                                      <p:cBhvr>
                                        <p:cTn id="10" dur="500"/>
                                        <p:tgtEl>
                                          <p:spTgt spid="9297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929795">
                                            <p:txEl>
                                              <p:pRg st="2" end="2"/>
                                            </p:txEl>
                                          </p:spTgt>
                                        </p:tgtEl>
                                        <p:attrNameLst>
                                          <p:attrName>style.visibility</p:attrName>
                                        </p:attrNameLst>
                                      </p:cBhvr>
                                      <p:to>
                                        <p:strVal val="visible"/>
                                      </p:to>
                                    </p:set>
                                    <p:animEffect transition="in" filter="box(in)">
                                      <p:cBhvr>
                                        <p:cTn id="15" dur="500"/>
                                        <p:tgtEl>
                                          <p:spTgt spid="92979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929795">
                                            <p:txEl>
                                              <p:pRg st="3" end="3"/>
                                            </p:txEl>
                                          </p:spTgt>
                                        </p:tgtEl>
                                        <p:attrNameLst>
                                          <p:attrName>style.visibility</p:attrName>
                                        </p:attrNameLst>
                                      </p:cBhvr>
                                      <p:to>
                                        <p:strVal val="visible"/>
                                      </p:to>
                                    </p:set>
                                    <p:animEffect transition="in" filter="box(in)">
                                      <p:cBhvr>
                                        <p:cTn id="20" dur="500"/>
                                        <p:tgtEl>
                                          <p:spTgt spid="929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5" grpId="0" build="p"/>
    </p:bld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ítulo 1"/>
          <p:cNvSpPr>
            <a:spLocks noGrp="1"/>
          </p:cNvSpPr>
          <p:nvPr>
            <p:ph type="title"/>
          </p:nvPr>
        </p:nvSpPr>
        <p:spPr/>
        <p:txBody>
          <a:bodyPr/>
          <a:lstStyle/>
          <a:p>
            <a:pPr algn="ctr"/>
            <a:r>
              <a:rPr lang="en-US"/>
              <a:t>Função de Transferência do Compensador de Atraso</a:t>
            </a:r>
            <a:endParaRPr lang="pt-BR"/>
          </a:p>
        </p:txBody>
      </p:sp>
      <p:sp>
        <p:nvSpPr>
          <p:cNvPr id="3" name="Espaço Reservado para Conteúdo 2"/>
          <p:cNvSpPr>
            <a:spLocks noGrp="1"/>
          </p:cNvSpPr>
          <p:nvPr>
            <p:ph idx="1"/>
          </p:nvPr>
        </p:nvSpPr>
        <p:spPr/>
        <p:txBody>
          <a:bodyPr/>
          <a:lstStyle/>
          <a:p>
            <a:r>
              <a:rPr lang="en-US" dirty="0" err="1"/>
              <a:t>G</a:t>
            </a:r>
            <a:r>
              <a:rPr lang="en-US" baseline="-25000" dirty="0" err="1"/>
              <a:t>atraso</a:t>
            </a:r>
            <a:r>
              <a:rPr lang="en-US" dirty="0"/>
              <a:t>(s) = 1/Y.(s+1/T</a:t>
            </a:r>
            <a:r>
              <a:rPr lang="en-US" baseline="-25000" dirty="0"/>
              <a:t>2</a:t>
            </a:r>
            <a:r>
              <a:rPr lang="en-US" dirty="0"/>
              <a:t>)/(s+1/(Y.T</a:t>
            </a:r>
            <a:r>
              <a:rPr lang="en-US" baseline="-25000" dirty="0"/>
              <a:t>2</a:t>
            </a:r>
            <a:r>
              <a:rPr lang="en-US" dirty="0"/>
              <a:t>))</a:t>
            </a:r>
          </a:p>
          <a:p>
            <a:r>
              <a:rPr lang="en-US" dirty="0" err="1"/>
              <a:t>G</a:t>
            </a:r>
            <a:r>
              <a:rPr lang="en-US" baseline="-25000" dirty="0" err="1"/>
              <a:t>atraso</a:t>
            </a:r>
            <a:r>
              <a:rPr lang="en-US" dirty="0"/>
              <a:t>(s) = 1/10.(s+0,18)/(s+0,018)</a:t>
            </a:r>
          </a:p>
          <a:p>
            <a:pPr lvl="1"/>
            <a:r>
              <a:rPr lang="en-US" dirty="0"/>
              <a:t>O </a:t>
            </a:r>
            <a:r>
              <a:rPr lang="en-US" dirty="0" err="1"/>
              <a:t>termo</a:t>
            </a:r>
            <a:r>
              <a:rPr lang="en-US" dirty="0"/>
              <a:t> 1/Y=1/10 </a:t>
            </a:r>
            <a:r>
              <a:rPr lang="en-US" dirty="0" err="1"/>
              <a:t>aparece</a:t>
            </a:r>
            <a:r>
              <a:rPr lang="en-US" dirty="0"/>
              <a:t> </a:t>
            </a:r>
            <a:r>
              <a:rPr lang="en-US" dirty="0" err="1"/>
              <a:t>aqui</a:t>
            </a:r>
            <a:r>
              <a:rPr lang="en-US" dirty="0"/>
              <a:t> </a:t>
            </a:r>
            <a:r>
              <a:rPr lang="en-US" dirty="0" err="1"/>
              <a:t>para</a:t>
            </a:r>
            <a:r>
              <a:rPr lang="en-US" dirty="0"/>
              <a:t> </a:t>
            </a:r>
            <a:r>
              <a:rPr lang="en-US" dirty="0" err="1"/>
              <a:t>garantir</a:t>
            </a:r>
            <a:r>
              <a:rPr lang="en-US" dirty="0"/>
              <a:t> </a:t>
            </a:r>
            <a:r>
              <a:rPr lang="en-US" dirty="0" err="1"/>
              <a:t>que</a:t>
            </a:r>
            <a:r>
              <a:rPr lang="en-US" dirty="0"/>
              <a:t> a </a:t>
            </a:r>
            <a:r>
              <a:rPr lang="en-US" dirty="0" err="1"/>
              <a:t>etapa</a:t>
            </a:r>
            <a:r>
              <a:rPr lang="en-US" dirty="0"/>
              <a:t> de </a:t>
            </a:r>
            <a:r>
              <a:rPr lang="en-US" dirty="0" err="1"/>
              <a:t>compensação</a:t>
            </a:r>
            <a:r>
              <a:rPr lang="en-US" dirty="0"/>
              <a:t> </a:t>
            </a:r>
            <a:r>
              <a:rPr lang="en-US" dirty="0" err="1"/>
              <a:t>em</a:t>
            </a:r>
            <a:r>
              <a:rPr lang="en-US" dirty="0"/>
              <a:t> </a:t>
            </a:r>
            <a:r>
              <a:rPr lang="en-US" dirty="0" err="1"/>
              <a:t>atraso</a:t>
            </a:r>
            <a:r>
              <a:rPr lang="en-US" dirty="0"/>
              <a:t>, de forma </a:t>
            </a:r>
            <a:r>
              <a:rPr lang="en-US" dirty="0" err="1"/>
              <a:t>isolada</a:t>
            </a:r>
            <a:r>
              <a:rPr lang="en-US" dirty="0"/>
              <a:t>, </a:t>
            </a:r>
            <a:r>
              <a:rPr lang="en-US" dirty="0" err="1"/>
              <a:t>não</a:t>
            </a:r>
            <a:r>
              <a:rPr lang="en-US" dirty="0"/>
              <a:t> </a:t>
            </a:r>
            <a:r>
              <a:rPr lang="en-US" dirty="0" err="1"/>
              <a:t>interfira</a:t>
            </a:r>
            <a:r>
              <a:rPr lang="en-US" dirty="0"/>
              <a:t> com o </a:t>
            </a:r>
            <a:r>
              <a:rPr lang="en-US" dirty="0" err="1"/>
              <a:t>ganho</a:t>
            </a:r>
            <a:r>
              <a:rPr lang="en-US" dirty="0"/>
              <a:t> </a:t>
            </a:r>
            <a:r>
              <a:rPr lang="en-US" dirty="0" err="1"/>
              <a:t>em</a:t>
            </a:r>
            <a:r>
              <a:rPr lang="en-US" dirty="0"/>
              <a:t> </a:t>
            </a:r>
            <a:r>
              <a:rPr lang="en-US" dirty="0" err="1"/>
              <a:t>baixas</a:t>
            </a:r>
            <a:r>
              <a:rPr lang="en-US" dirty="0"/>
              <a:t> </a:t>
            </a:r>
            <a:r>
              <a:rPr lang="en-US" dirty="0" err="1"/>
              <a:t>frequências</a:t>
            </a:r>
            <a:endParaRPr lang="en-US" dirty="0"/>
          </a:p>
          <a:p>
            <a:pPr lvl="1"/>
            <a:r>
              <a:rPr lang="en-US" dirty="0" err="1"/>
              <a:t>Quando</a:t>
            </a:r>
            <a:r>
              <a:rPr lang="en-US" dirty="0"/>
              <a:t> </a:t>
            </a:r>
            <a:r>
              <a:rPr lang="en-US" dirty="0" err="1"/>
              <a:t>calcularmos</a:t>
            </a:r>
            <a:r>
              <a:rPr lang="en-US" dirty="0"/>
              <a:t> o </a:t>
            </a:r>
            <a:r>
              <a:rPr lang="en-US" dirty="0" err="1"/>
              <a:t>compensador</a:t>
            </a:r>
            <a:r>
              <a:rPr lang="en-US" dirty="0"/>
              <a:t> </a:t>
            </a:r>
            <a:r>
              <a:rPr lang="en-US" dirty="0" err="1"/>
              <a:t>em</a:t>
            </a:r>
            <a:r>
              <a:rPr lang="en-US" dirty="0"/>
              <a:t> </a:t>
            </a:r>
            <a:r>
              <a:rPr lang="en-US" dirty="0" err="1"/>
              <a:t>avanço</a:t>
            </a:r>
            <a:r>
              <a:rPr lang="en-US" dirty="0"/>
              <a:t> </a:t>
            </a:r>
            <a:r>
              <a:rPr lang="en-US" dirty="0" err="1"/>
              <a:t>ele</a:t>
            </a:r>
            <a:r>
              <a:rPr lang="en-US" dirty="0"/>
              <a:t> </a:t>
            </a:r>
            <a:r>
              <a:rPr lang="en-US" dirty="0" err="1"/>
              <a:t>conterá</a:t>
            </a:r>
            <a:r>
              <a:rPr lang="en-US" dirty="0"/>
              <a:t> um </a:t>
            </a:r>
            <a:r>
              <a:rPr lang="en-US" dirty="0" err="1"/>
              <a:t>termo</a:t>
            </a:r>
            <a:r>
              <a:rPr lang="en-US" dirty="0"/>
              <a:t> Y, o </a:t>
            </a:r>
            <a:r>
              <a:rPr lang="en-US" dirty="0" err="1"/>
              <a:t>qual</a:t>
            </a:r>
            <a:r>
              <a:rPr lang="en-US" dirty="0"/>
              <a:t> </a:t>
            </a:r>
            <a:r>
              <a:rPr lang="en-US" dirty="0" err="1"/>
              <a:t>irá</a:t>
            </a:r>
            <a:r>
              <a:rPr lang="en-US" dirty="0"/>
              <a:t> </a:t>
            </a:r>
            <a:r>
              <a:rPr lang="en-US" dirty="0" err="1"/>
              <a:t>cancelar</a:t>
            </a:r>
            <a:r>
              <a:rPr lang="en-US" dirty="0"/>
              <a:t> o </a:t>
            </a:r>
            <a:r>
              <a:rPr lang="en-US" dirty="0" err="1"/>
              <a:t>termo</a:t>
            </a:r>
            <a:r>
              <a:rPr lang="en-US" dirty="0"/>
              <a:t> 1/Y </a:t>
            </a:r>
            <a:r>
              <a:rPr lang="en-US" dirty="0" err="1"/>
              <a:t>aqui</a:t>
            </a:r>
            <a:r>
              <a:rPr lang="en-US" dirty="0"/>
              <a:t> </a:t>
            </a:r>
            <a:r>
              <a:rPr lang="en-US" dirty="0" err="1"/>
              <a:t>presente</a:t>
            </a:r>
            <a:r>
              <a:rPr lang="en-US" dirty="0"/>
              <a:t>.</a:t>
            </a:r>
          </a:p>
          <a:p>
            <a:pPr lvl="1"/>
            <a:r>
              <a:rPr lang="en-US" dirty="0"/>
              <a:t>O </a:t>
            </a:r>
            <a:r>
              <a:rPr lang="en-US" dirty="0" err="1"/>
              <a:t>conjunto</a:t>
            </a:r>
            <a:r>
              <a:rPr lang="en-US" dirty="0"/>
              <a:t> de </a:t>
            </a:r>
            <a:r>
              <a:rPr lang="en-US" dirty="0" err="1"/>
              <a:t>avanço&amp;atraso</a:t>
            </a:r>
            <a:r>
              <a:rPr lang="en-US" dirty="0"/>
              <a:t> </a:t>
            </a:r>
            <a:r>
              <a:rPr lang="en-US" dirty="0" err="1"/>
              <a:t>terá</a:t>
            </a:r>
            <a:r>
              <a:rPr lang="en-US" dirty="0"/>
              <a:t> </a:t>
            </a:r>
            <a:r>
              <a:rPr lang="en-US" dirty="0" err="1"/>
              <a:t>assim</a:t>
            </a:r>
            <a:r>
              <a:rPr lang="en-US" dirty="0"/>
              <a:t> </a:t>
            </a:r>
            <a:r>
              <a:rPr lang="en-US" dirty="0" err="1"/>
              <a:t>ganho</a:t>
            </a:r>
            <a:r>
              <a:rPr lang="en-US" dirty="0"/>
              <a:t> </a:t>
            </a:r>
            <a:r>
              <a:rPr lang="en-US" dirty="0" err="1"/>
              <a:t>em</a:t>
            </a:r>
            <a:r>
              <a:rPr lang="en-US" dirty="0"/>
              <a:t> </a:t>
            </a:r>
            <a:r>
              <a:rPr lang="en-US" dirty="0" err="1"/>
              <a:t>baixa</a:t>
            </a:r>
            <a:r>
              <a:rPr lang="en-US" dirty="0"/>
              <a:t> </a:t>
            </a:r>
            <a:r>
              <a:rPr lang="en-US" dirty="0" err="1"/>
              <a:t>frequência</a:t>
            </a:r>
            <a:r>
              <a:rPr lang="en-US" dirty="0"/>
              <a:t> de 1 </a:t>
            </a:r>
            <a:r>
              <a:rPr lang="en-US" dirty="0" err="1"/>
              <a:t>ou</a:t>
            </a:r>
            <a:r>
              <a:rPr lang="en-US" dirty="0"/>
              <a:t> 0 db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Título 1"/>
          <p:cNvSpPr>
            <a:spLocks noGrp="1"/>
          </p:cNvSpPr>
          <p:nvPr>
            <p:ph type="title"/>
          </p:nvPr>
        </p:nvSpPr>
        <p:spPr/>
        <p:txBody>
          <a:bodyPr/>
          <a:lstStyle/>
          <a:p>
            <a:pPr algn="ctr"/>
            <a:r>
              <a:rPr lang="en-US"/>
              <a:t>Projeto do Compensador de Avanço</a:t>
            </a:r>
            <a:endParaRPr lang="pt-BR"/>
          </a:p>
        </p:txBody>
      </p:sp>
      <p:sp>
        <p:nvSpPr>
          <p:cNvPr id="3" name="Espaço Reservado para Conteúdo 2"/>
          <p:cNvSpPr>
            <a:spLocks noGrp="1"/>
          </p:cNvSpPr>
          <p:nvPr>
            <p:ph idx="1"/>
          </p:nvPr>
        </p:nvSpPr>
        <p:spPr>
          <a:xfrm>
            <a:off x="294085" y="928670"/>
            <a:ext cx="9340188" cy="5381625"/>
          </a:xfrm>
        </p:spPr>
        <p:txBody>
          <a:bodyPr/>
          <a:lstStyle/>
          <a:p>
            <a:r>
              <a:rPr lang="en-US" dirty="0" err="1"/>
              <a:t>Em</a:t>
            </a:r>
            <a:r>
              <a:rPr lang="en-US" dirty="0"/>
              <a:t> w = 1.8 </a:t>
            </a:r>
            <a:r>
              <a:rPr lang="en-US" dirty="0" err="1"/>
              <a:t>rad</a:t>
            </a:r>
            <a:r>
              <a:rPr lang="en-US" dirty="0"/>
              <a:t>/s, o </a:t>
            </a:r>
            <a:r>
              <a:rPr lang="en-US" dirty="0" err="1"/>
              <a:t>sistema</a:t>
            </a:r>
            <a:r>
              <a:rPr lang="en-US" dirty="0"/>
              <a:t> </a:t>
            </a:r>
            <a:r>
              <a:rPr lang="en-US" dirty="0" err="1"/>
              <a:t>compensado</a:t>
            </a:r>
            <a:r>
              <a:rPr lang="en-US" dirty="0"/>
              <a:t> </a:t>
            </a:r>
            <a:r>
              <a:rPr lang="en-US" dirty="0" err="1"/>
              <a:t>por</a:t>
            </a:r>
            <a:r>
              <a:rPr lang="en-US" dirty="0"/>
              <a:t> </a:t>
            </a:r>
            <a:r>
              <a:rPr lang="en-US" dirty="0" err="1"/>
              <a:t>atraso</a:t>
            </a:r>
            <a:r>
              <a:rPr lang="en-US" dirty="0"/>
              <a:t> de </a:t>
            </a:r>
            <a:r>
              <a:rPr lang="en-US" dirty="0" err="1"/>
              <a:t>fase</a:t>
            </a:r>
            <a:r>
              <a:rPr lang="en-US" dirty="0"/>
              <a:t> </a:t>
            </a:r>
            <a:r>
              <a:rPr lang="en-US" dirty="0" err="1"/>
              <a:t>possui</a:t>
            </a:r>
            <a:r>
              <a:rPr lang="en-US" dirty="0"/>
              <a:t> um </a:t>
            </a:r>
            <a:r>
              <a:rPr lang="en-US" dirty="0" err="1"/>
              <a:t>angulo</a:t>
            </a:r>
            <a:r>
              <a:rPr lang="en-US" dirty="0"/>
              <a:t> de </a:t>
            </a:r>
            <a:r>
              <a:rPr lang="en-US" dirty="0" err="1"/>
              <a:t>fase</a:t>
            </a:r>
            <a:r>
              <a:rPr lang="en-US" dirty="0"/>
              <a:t> de 180o. </a:t>
            </a:r>
            <a:r>
              <a:rPr lang="en-US" dirty="0" err="1"/>
              <a:t>Usando</a:t>
            </a:r>
            <a:r>
              <a:rPr lang="en-US" dirty="0"/>
              <a:t> </a:t>
            </a:r>
            <a:r>
              <a:rPr lang="en-US" dirty="0" err="1"/>
              <a:t>os</a:t>
            </a:r>
            <a:r>
              <a:rPr lang="en-US" dirty="0"/>
              <a:t> </a:t>
            </a:r>
            <a:r>
              <a:rPr lang="en-US" dirty="0" err="1"/>
              <a:t>valores</a:t>
            </a:r>
            <a:r>
              <a:rPr lang="en-US" dirty="0"/>
              <a:t> de </a:t>
            </a:r>
            <a:r>
              <a:rPr lang="en-US" dirty="0" err="1"/>
              <a:t>w</a:t>
            </a:r>
            <a:r>
              <a:rPr lang="en-US" baseline="-25000" dirty="0" err="1"/>
              <a:t>max</a:t>
            </a:r>
            <a:r>
              <a:rPr lang="en-US" dirty="0"/>
              <a:t> = 1.8 e </a:t>
            </a:r>
            <a:r>
              <a:rPr lang="el-GR" dirty="0"/>
              <a:t>β</a:t>
            </a:r>
            <a:r>
              <a:rPr lang="en-US" dirty="0"/>
              <a:t> = 0,1, a Eq.(11.9) ( </a:t>
            </a:r>
            <a:r>
              <a:rPr lang="en-US" dirty="0" err="1"/>
              <a:t>w</a:t>
            </a:r>
            <a:r>
              <a:rPr lang="en-US" baseline="-25000" dirty="0" err="1"/>
              <a:t>max</a:t>
            </a:r>
            <a:r>
              <a:rPr lang="en-US" dirty="0"/>
              <a:t>=1/[</a:t>
            </a:r>
            <a:r>
              <a:rPr lang="en-US" dirty="0" err="1"/>
              <a:t>T.raiz</a:t>
            </a:r>
            <a:r>
              <a:rPr lang="en-US" dirty="0"/>
              <a:t>(</a:t>
            </a:r>
            <a:r>
              <a:rPr lang="el-GR" dirty="0"/>
              <a:t>β</a:t>
            </a:r>
            <a:r>
              <a:rPr lang="en-US" dirty="0"/>
              <a:t>)] ) </a:t>
            </a:r>
            <a:r>
              <a:rPr lang="en-US" dirty="0" err="1"/>
              <a:t>leva</a:t>
            </a:r>
            <a:r>
              <a:rPr lang="en-US" dirty="0"/>
              <a:t> à </a:t>
            </a:r>
            <a:r>
              <a:rPr lang="en-US" dirty="0" err="1"/>
              <a:t>frequência</a:t>
            </a:r>
            <a:r>
              <a:rPr lang="en-US" dirty="0"/>
              <a:t> de </a:t>
            </a:r>
            <a:r>
              <a:rPr lang="en-US" dirty="0" err="1"/>
              <a:t>corte</a:t>
            </a:r>
            <a:r>
              <a:rPr lang="en-US" dirty="0"/>
              <a:t> inferior 1/T</a:t>
            </a:r>
            <a:r>
              <a:rPr lang="en-US" baseline="-25000" dirty="0"/>
              <a:t>1</a:t>
            </a:r>
            <a:r>
              <a:rPr lang="en-US" dirty="0"/>
              <a:t> de 0,57 </a:t>
            </a:r>
            <a:r>
              <a:rPr lang="en-US" dirty="0" err="1"/>
              <a:t>rad</a:t>
            </a:r>
            <a:r>
              <a:rPr lang="en-US" dirty="0"/>
              <a:t>/s. </a:t>
            </a:r>
          </a:p>
          <a:p>
            <a:r>
              <a:rPr lang="en-US" dirty="0"/>
              <a:t>A </a:t>
            </a:r>
            <a:r>
              <a:rPr lang="en-US" dirty="0" err="1"/>
              <a:t>frequencia</a:t>
            </a:r>
            <a:r>
              <a:rPr lang="en-US" dirty="0"/>
              <a:t> de </a:t>
            </a:r>
            <a:r>
              <a:rPr lang="en-US" dirty="0" err="1"/>
              <a:t>corte</a:t>
            </a:r>
            <a:r>
              <a:rPr lang="en-US" dirty="0"/>
              <a:t> superior é </a:t>
            </a:r>
            <a:r>
              <a:rPr lang="en-US" dirty="0" err="1"/>
              <a:t>então</a:t>
            </a:r>
            <a:r>
              <a:rPr lang="en-US" dirty="0"/>
              <a:t> 1/(</a:t>
            </a:r>
            <a:r>
              <a:rPr lang="el-GR" dirty="0"/>
              <a:t>β</a:t>
            </a:r>
            <a:r>
              <a:rPr lang="en-US" dirty="0"/>
              <a:t>T</a:t>
            </a:r>
            <a:r>
              <a:rPr lang="en-US" baseline="-25000" dirty="0"/>
              <a:t>1</a:t>
            </a:r>
            <a:r>
              <a:rPr lang="en-US" dirty="0"/>
              <a:t>) = 5,7 </a:t>
            </a:r>
            <a:r>
              <a:rPr lang="en-US" dirty="0" err="1"/>
              <a:t>rad</a:t>
            </a:r>
            <a:r>
              <a:rPr lang="en-US" dirty="0"/>
              <a:t>/s. O </a:t>
            </a:r>
            <a:r>
              <a:rPr lang="en-US" dirty="0" err="1"/>
              <a:t>compensador</a:t>
            </a:r>
            <a:r>
              <a:rPr lang="en-US" dirty="0"/>
              <a:t> </a:t>
            </a:r>
            <a:r>
              <a:rPr lang="en-US" dirty="0" err="1"/>
              <a:t>por</a:t>
            </a:r>
            <a:r>
              <a:rPr lang="en-US" dirty="0"/>
              <a:t> </a:t>
            </a:r>
            <a:r>
              <a:rPr lang="en-US" dirty="0" err="1"/>
              <a:t>avanço</a:t>
            </a:r>
            <a:r>
              <a:rPr lang="en-US" dirty="0"/>
              <a:t> de </a:t>
            </a:r>
            <a:r>
              <a:rPr lang="en-US" dirty="0" err="1"/>
              <a:t>fase</a:t>
            </a:r>
            <a:r>
              <a:rPr lang="en-US" dirty="0"/>
              <a:t> </a:t>
            </a:r>
            <a:r>
              <a:rPr lang="en-US" dirty="0" err="1"/>
              <a:t>será</a:t>
            </a:r>
            <a:r>
              <a:rPr lang="en-US" dirty="0"/>
              <a:t> : </a:t>
            </a:r>
          </a:p>
          <a:p>
            <a:r>
              <a:rPr lang="en-US" dirty="0" err="1"/>
              <a:t>G</a:t>
            </a:r>
            <a:r>
              <a:rPr lang="en-US" baseline="-25000" dirty="0" err="1"/>
              <a:t>avanço</a:t>
            </a:r>
            <a:r>
              <a:rPr lang="en-US" dirty="0"/>
              <a:t>(s) = Y.(s+1/T</a:t>
            </a:r>
            <a:r>
              <a:rPr lang="en-US" baseline="-25000" dirty="0"/>
              <a:t>1</a:t>
            </a:r>
            <a:r>
              <a:rPr lang="en-US" dirty="0"/>
              <a:t>)/(</a:t>
            </a:r>
            <a:r>
              <a:rPr lang="en-US" dirty="0" err="1"/>
              <a:t>s+Y</a:t>
            </a:r>
            <a:r>
              <a:rPr lang="en-US" dirty="0"/>
              <a:t>/T</a:t>
            </a:r>
            <a:r>
              <a:rPr lang="en-US" baseline="-25000" dirty="0"/>
              <a:t>1</a:t>
            </a:r>
            <a:r>
              <a:rPr lang="en-US" dirty="0"/>
              <a:t>)</a:t>
            </a:r>
          </a:p>
          <a:p>
            <a:r>
              <a:rPr lang="en-US" dirty="0" err="1"/>
              <a:t>G</a:t>
            </a:r>
            <a:r>
              <a:rPr lang="en-US" baseline="-25000" dirty="0" err="1"/>
              <a:t>avanço</a:t>
            </a:r>
            <a:r>
              <a:rPr lang="en-US" dirty="0"/>
              <a:t>(s) = 10(s+0.57)/(s+5.7)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Título 1"/>
          <p:cNvSpPr>
            <a:spLocks noGrp="1"/>
          </p:cNvSpPr>
          <p:nvPr>
            <p:ph type="title"/>
          </p:nvPr>
        </p:nvSpPr>
        <p:spPr/>
        <p:txBody>
          <a:bodyPr/>
          <a:lstStyle/>
          <a:p>
            <a:pPr algn="ctr"/>
            <a:r>
              <a:rPr lang="en-US"/>
              <a:t>Função de Transferência em Malha Aberta</a:t>
            </a:r>
            <a:endParaRPr lang="pt-BR"/>
          </a:p>
        </p:txBody>
      </p:sp>
      <p:sp>
        <p:nvSpPr>
          <p:cNvPr id="3" name="Espaço Reservado para Conteúdo 2"/>
          <p:cNvSpPr>
            <a:spLocks noGrp="1"/>
          </p:cNvSpPr>
          <p:nvPr>
            <p:ph idx="1"/>
          </p:nvPr>
        </p:nvSpPr>
        <p:spPr/>
        <p:txBody>
          <a:bodyPr/>
          <a:lstStyle/>
          <a:p>
            <a:r>
              <a:rPr lang="en-US"/>
              <a:t>G1(s) = 	</a:t>
            </a:r>
            <a:r>
              <a:rPr lang="en-US" u="sng"/>
              <a:t>48(s+0.18)(s+0.57)</a:t>
            </a:r>
            <a:r>
              <a:rPr lang="en-US"/>
              <a:t>		 		    	[s(s+1)(s+4)(s+0.018)(s+5.7)]</a:t>
            </a:r>
          </a:p>
          <a:p>
            <a:r>
              <a:rPr lang="en-US"/>
              <a:t>Verifasse a banda passante. A banda passante em malha fechada é igual à frequencia onde a resposta em magnitude a malha aberta é aprox. Igual a -7db. </a:t>
            </a:r>
          </a:p>
          <a:p>
            <a:r>
              <a:rPr lang="en-US"/>
              <a:t>Com base nos diagramas de Bode, a mag.é -7db em 4.5 rad/s. Esta banda excede aquela requerida para atender o requisito de instante de pico</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Título 1"/>
          <p:cNvSpPr>
            <a:spLocks noGrp="1"/>
          </p:cNvSpPr>
          <p:nvPr>
            <p:ph type="title"/>
          </p:nvPr>
        </p:nvSpPr>
        <p:spPr/>
        <p:txBody>
          <a:bodyPr/>
          <a:lstStyle/>
          <a:p>
            <a:r>
              <a:rPr lang="en-US"/>
              <a:t>Verificação Final</a:t>
            </a:r>
            <a:endParaRPr lang="pt-BR"/>
          </a:p>
        </p:txBody>
      </p:sp>
      <p:sp>
        <p:nvSpPr>
          <p:cNvPr id="857091" name="Espaço Reservado para Conteúdo 2"/>
          <p:cNvSpPr>
            <a:spLocks noGrp="1"/>
          </p:cNvSpPr>
          <p:nvPr>
            <p:ph idx="1"/>
          </p:nvPr>
        </p:nvSpPr>
        <p:spPr/>
        <p:txBody>
          <a:bodyPr/>
          <a:lstStyle/>
          <a:p>
            <a:r>
              <a:rPr lang="en-US"/>
              <a:t>O projeto é verificado agora por meio de simulação a fim de obter os valores reais de desempenho. A tabela abaixo resume as características do sistema, as quais atendem os requisitos</a:t>
            </a:r>
            <a:endParaRPr lang="pt-BR"/>
          </a:p>
        </p:txBody>
      </p:sp>
      <p:pic>
        <p:nvPicPr>
          <p:cNvPr id="857092" name="Picture 3"/>
          <p:cNvPicPr>
            <a:picLocks noChangeAspect="1" noChangeArrowheads="1"/>
          </p:cNvPicPr>
          <p:nvPr/>
        </p:nvPicPr>
        <p:blipFill>
          <a:blip r:embed="rId2" cstate="print"/>
          <a:srcRect/>
          <a:stretch>
            <a:fillRect/>
          </a:stretch>
        </p:blipFill>
        <p:spPr bwMode="auto">
          <a:xfrm>
            <a:off x="1630363" y="3832225"/>
            <a:ext cx="6608762" cy="2668588"/>
          </a:xfrm>
          <a:prstGeom prst="rect">
            <a:avLst/>
          </a:prstGeom>
          <a:noFill/>
          <a:ln w="12700">
            <a:noFill/>
            <a:miter lim="800000"/>
            <a:headEnd type="none" w="sm" len="sm"/>
            <a:tailEnd type="none" w="sm" len="sm"/>
          </a:ln>
        </p:spPr>
      </p:pic>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Título 1"/>
          <p:cNvSpPr>
            <a:spLocks noGrp="1"/>
          </p:cNvSpPr>
          <p:nvPr>
            <p:ph type="title" idx="4294967295"/>
          </p:nvPr>
        </p:nvSpPr>
        <p:spPr>
          <a:xfrm>
            <a:off x="600075" y="209550"/>
            <a:ext cx="9305925" cy="533400"/>
          </a:xfrm>
        </p:spPr>
        <p:txBody>
          <a:bodyPr/>
          <a:lstStyle/>
          <a:p>
            <a:r>
              <a:rPr lang="en-US"/>
              <a:t>Exercícios</a:t>
            </a:r>
            <a:endParaRPr lang="pt-BR"/>
          </a:p>
        </p:txBody>
      </p:sp>
      <p:sp>
        <p:nvSpPr>
          <p:cNvPr id="858115" name="Espaço Reservado para Conteúdo 2"/>
          <p:cNvSpPr>
            <a:spLocks noGrp="1"/>
          </p:cNvSpPr>
          <p:nvPr>
            <p:ph idx="4294967295"/>
          </p:nvPr>
        </p:nvSpPr>
        <p:spPr>
          <a:xfrm>
            <a:off x="495300" y="1196975"/>
            <a:ext cx="9410700" cy="5381625"/>
          </a:xfrm>
        </p:spPr>
        <p:txBody>
          <a:bodyPr/>
          <a:lstStyle/>
          <a:p>
            <a:r>
              <a:rPr lang="en-US" b="1"/>
              <a:t>Para entregar : </a:t>
            </a:r>
          </a:p>
          <a:p>
            <a:pPr lvl="1"/>
            <a:r>
              <a:rPr lang="en-US" b="1"/>
              <a:t>Nise, cap.11, pags.509 a 513, exs.1 a 27</a:t>
            </a:r>
            <a:endParaRPr lang="pt-BR" b="1"/>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pag.509, ex.1</a:t>
            </a:r>
            <a:endParaRPr lang="pt-BR" dirty="0"/>
          </a:p>
        </p:txBody>
      </p:sp>
      <p:sp>
        <p:nvSpPr>
          <p:cNvPr id="3" name="Espaço Reservado para Conteúdo 2"/>
          <p:cNvSpPr>
            <a:spLocks noGrp="1"/>
          </p:cNvSpPr>
          <p:nvPr>
            <p:ph idx="1"/>
          </p:nvPr>
        </p:nvSpPr>
        <p:spPr>
          <a:xfrm>
            <a:off x="294085" y="857232"/>
            <a:ext cx="9340188" cy="5381625"/>
          </a:xfrm>
        </p:spPr>
        <p:txBody>
          <a:bodyPr/>
          <a:lstStyle/>
          <a:p>
            <a:r>
              <a:rPr lang="en-US" dirty="0" err="1"/>
              <a:t>Projete</a:t>
            </a:r>
            <a:r>
              <a:rPr lang="en-US" dirty="0"/>
              <a:t> o </a:t>
            </a:r>
            <a:r>
              <a:rPr lang="en-US" dirty="0" err="1"/>
              <a:t>ganho</a:t>
            </a:r>
            <a:r>
              <a:rPr lang="en-US" dirty="0"/>
              <a:t> K </a:t>
            </a:r>
            <a:r>
              <a:rPr lang="en-US" dirty="0" err="1"/>
              <a:t>para</a:t>
            </a:r>
            <a:r>
              <a:rPr lang="en-US" dirty="0"/>
              <a:t> </a:t>
            </a:r>
            <a:r>
              <a:rPr lang="en-US" dirty="0" err="1"/>
              <a:t>uma</a:t>
            </a:r>
            <a:r>
              <a:rPr lang="en-US" dirty="0"/>
              <a:t> </a:t>
            </a:r>
            <a:r>
              <a:rPr lang="en-US" dirty="0" err="1"/>
              <a:t>margem</a:t>
            </a:r>
            <a:r>
              <a:rPr lang="en-US" dirty="0"/>
              <a:t> de </a:t>
            </a:r>
            <a:r>
              <a:rPr lang="en-US" dirty="0" err="1"/>
              <a:t>ganho</a:t>
            </a:r>
            <a:r>
              <a:rPr lang="en-US" dirty="0"/>
              <a:t> de 10 </a:t>
            </a:r>
            <a:r>
              <a:rPr lang="en-US" dirty="0" err="1"/>
              <a:t>dbs</a:t>
            </a:r>
            <a:r>
              <a:rPr lang="en-US" dirty="0"/>
              <a:t> </a:t>
            </a:r>
            <a:r>
              <a:rPr lang="en-US" dirty="0" err="1"/>
              <a:t>nos</a:t>
            </a:r>
            <a:r>
              <a:rPr lang="en-US" dirty="0"/>
              <a:t> </a:t>
            </a:r>
            <a:r>
              <a:rPr lang="en-US" dirty="0" err="1"/>
              <a:t>sistemas</a:t>
            </a:r>
            <a:r>
              <a:rPr lang="en-US" dirty="0"/>
              <a:t> :</a:t>
            </a:r>
          </a:p>
          <a:p>
            <a:pPr lvl="1"/>
            <a:r>
              <a:rPr lang="en-US" dirty="0"/>
              <a:t>A) G(s)=K/((s+3)(s+9)(s+15))</a:t>
            </a:r>
          </a:p>
          <a:p>
            <a:pPr lvl="1"/>
            <a:r>
              <a:rPr lang="en-US" dirty="0"/>
              <a:t>No </a:t>
            </a:r>
            <a:r>
              <a:rPr lang="en-US" dirty="0" err="1"/>
              <a:t>wxMaxima</a:t>
            </a:r>
            <a:r>
              <a:rPr lang="en-US" dirty="0"/>
              <a:t> :</a:t>
            </a:r>
          </a:p>
          <a:p>
            <a:pPr lvl="2"/>
            <a:r>
              <a:rPr lang="en-US" dirty="0"/>
              <a:t>G(s):=1/((s+3)*(s+9)*(s+15)); G(%</a:t>
            </a:r>
            <a:r>
              <a:rPr lang="en-US" dirty="0" err="1"/>
              <a:t>i</a:t>
            </a:r>
            <a:r>
              <a:rPr lang="en-US" dirty="0"/>
              <a:t>*w); </a:t>
            </a:r>
          </a:p>
          <a:p>
            <a:pPr lvl="2"/>
            <a:r>
              <a:rPr lang="en-US" dirty="0"/>
              <a:t> </a:t>
            </a:r>
            <a:r>
              <a:rPr lang="en-US" dirty="0" err="1"/>
              <a:t>polarform</a:t>
            </a:r>
            <a:r>
              <a:rPr lang="en-US" dirty="0"/>
              <a:t>(%);</a:t>
            </a:r>
          </a:p>
          <a:p>
            <a:pPr lvl="2"/>
            <a:r>
              <a:rPr lang="en-US" dirty="0" err="1"/>
              <a:t>Obtemos</a:t>
            </a:r>
            <a:r>
              <a:rPr lang="en-US" dirty="0"/>
              <a:t> :</a:t>
            </a:r>
          </a:p>
          <a:p>
            <a:pPr lvl="2"/>
            <a:endParaRPr lang="en-US" dirty="0"/>
          </a:p>
          <a:p>
            <a:pPr lvl="2"/>
            <a:endParaRPr lang="en-US" dirty="0"/>
          </a:p>
          <a:p>
            <a:pPr lvl="2"/>
            <a:r>
              <a:rPr lang="en-US" dirty="0"/>
              <a:t> </a:t>
            </a:r>
            <a:r>
              <a:rPr lang="en-US" dirty="0" err="1"/>
              <a:t>Por</a:t>
            </a:r>
            <a:r>
              <a:rPr lang="en-US" dirty="0"/>
              <a:t> </a:t>
            </a:r>
            <a:r>
              <a:rPr lang="en-US" dirty="0" err="1"/>
              <a:t>inspeção</a:t>
            </a:r>
            <a:r>
              <a:rPr lang="en-US" dirty="0"/>
              <a:t> Theta=0 </a:t>
            </a:r>
            <a:r>
              <a:rPr lang="en-US" dirty="0" err="1"/>
              <a:t>quando</a:t>
            </a:r>
            <a:r>
              <a:rPr lang="en-US" dirty="0"/>
              <a:t> w = </a:t>
            </a:r>
            <a:r>
              <a:rPr lang="en-US" dirty="0" err="1"/>
              <a:t>raiz</a:t>
            </a:r>
            <a:r>
              <a:rPr lang="en-US" dirty="0"/>
              <a:t>(207) = 14.387</a:t>
            </a:r>
          </a:p>
          <a:p>
            <a:pPr lvl="2"/>
            <a:r>
              <a:rPr lang="en-US" dirty="0" err="1"/>
              <a:t>Calculando</a:t>
            </a:r>
            <a:r>
              <a:rPr lang="en-US" dirty="0"/>
              <a:t> 20*log(abs(G(%</a:t>
            </a:r>
            <a:r>
              <a:rPr lang="en-US" dirty="0" err="1"/>
              <a:t>i</a:t>
            </a:r>
            <a:r>
              <a:rPr lang="en-US" dirty="0"/>
              <a:t>*</a:t>
            </a:r>
            <a:r>
              <a:rPr lang="en-US" dirty="0" err="1"/>
              <a:t>sqrt</a:t>
            </a:r>
            <a:r>
              <a:rPr lang="en-US" dirty="0"/>
              <a:t>(207)))) = -74.293 db</a:t>
            </a:r>
          </a:p>
          <a:p>
            <a:pPr lvl="2"/>
            <a:r>
              <a:rPr lang="en-US" dirty="0" err="1"/>
              <a:t>Nosso</a:t>
            </a:r>
            <a:r>
              <a:rPr lang="en-US" dirty="0"/>
              <a:t> K </a:t>
            </a:r>
            <a:r>
              <a:rPr lang="en-US" dirty="0" err="1"/>
              <a:t>deverá</a:t>
            </a:r>
            <a:r>
              <a:rPr lang="en-US" dirty="0"/>
              <a:t> ser 64.293db </a:t>
            </a:r>
            <a:r>
              <a:rPr lang="en-US" dirty="0" err="1"/>
              <a:t>ou</a:t>
            </a:r>
            <a:r>
              <a:rPr lang="en-US" dirty="0"/>
              <a:t>  K = 10</a:t>
            </a:r>
            <a:r>
              <a:rPr lang="en-US" baseline="30000" dirty="0"/>
              <a:t>64.293/20</a:t>
            </a:r>
            <a:r>
              <a:rPr lang="en-US" dirty="0"/>
              <a:t> = 1639.3 </a:t>
            </a:r>
            <a:endParaRPr lang="pt-BR" dirty="0"/>
          </a:p>
        </p:txBody>
      </p:sp>
      <p:pic>
        <p:nvPicPr>
          <p:cNvPr id="117762" name="Picture 2"/>
          <p:cNvPicPr>
            <a:picLocks noChangeAspect="1" noChangeArrowheads="1"/>
          </p:cNvPicPr>
          <p:nvPr/>
        </p:nvPicPr>
        <p:blipFill>
          <a:blip r:embed="rId2" cstate="print"/>
          <a:srcRect/>
          <a:stretch>
            <a:fillRect/>
          </a:stretch>
        </p:blipFill>
        <p:spPr bwMode="auto">
          <a:xfrm>
            <a:off x="2889078" y="3714752"/>
            <a:ext cx="3921310" cy="128588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117762"/>
                                        </p:tgtEl>
                                        <p:attrNameLst>
                                          <p:attrName>style.visibility</p:attrName>
                                        </p:attrNameLst>
                                      </p:cBhvr>
                                      <p:to>
                                        <p:strVal val="visible"/>
                                      </p:to>
                                    </p:set>
                                    <p:anim calcmode="lin" valueType="num">
                                      <p:cBhvr>
                                        <p:cTn id="49" dur="500" fill="hold"/>
                                        <p:tgtEl>
                                          <p:spTgt spid="117762"/>
                                        </p:tgtEl>
                                        <p:attrNameLst>
                                          <p:attrName>ppt_w</p:attrName>
                                        </p:attrNameLst>
                                      </p:cBhvr>
                                      <p:tavLst>
                                        <p:tav tm="0">
                                          <p:val>
                                            <p:fltVal val="0"/>
                                          </p:val>
                                        </p:tav>
                                        <p:tav tm="100000">
                                          <p:val>
                                            <p:strVal val="#ppt_w"/>
                                          </p:val>
                                        </p:tav>
                                      </p:tavLst>
                                    </p:anim>
                                    <p:anim calcmode="lin" valueType="num">
                                      <p:cBhvr>
                                        <p:cTn id="50" dur="500" fill="hold"/>
                                        <p:tgtEl>
                                          <p:spTgt spid="117762"/>
                                        </p:tgtEl>
                                        <p:attrNameLst>
                                          <p:attrName>ppt_h</p:attrName>
                                        </p:attrNameLst>
                                      </p:cBhvr>
                                      <p:tavLst>
                                        <p:tav tm="0">
                                          <p:val>
                                            <p:fltVal val="0"/>
                                          </p:val>
                                        </p:tav>
                                        <p:tav tm="100000">
                                          <p:val>
                                            <p:strVal val="#ppt_h"/>
                                          </p:val>
                                        </p:tav>
                                      </p:tavLst>
                                    </p:anim>
                                    <p:animEffect transition="in" filter="fade">
                                      <p:cBhvr>
                                        <p:cTn id="51" dur="500"/>
                                        <p:tgtEl>
                                          <p:spTgt spid="1177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p:cTn id="56"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8" dur="500"/>
                                        <p:tgtEl>
                                          <p:spTgt spid="3">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p:cTn id="63"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5" dur="500"/>
                                        <p:tgtEl>
                                          <p:spTgt spid="3">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 calcmode="lin" valueType="num">
                                      <p:cBhvr>
                                        <p:cTn id="70"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1"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7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pag.509, ex.1</a:t>
            </a:r>
            <a:endParaRPr lang="pt-BR" dirty="0"/>
          </a:p>
        </p:txBody>
      </p:sp>
      <p:sp>
        <p:nvSpPr>
          <p:cNvPr id="3" name="Espaço Reservado para Conteúdo 2"/>
          <p:cNvSpPr>
            <a:spLocks noGrp="1"/>
          </p:cNvSpPr>
          <p:nvPr>
            <p:ph idx="1"/>
          </p:nvPr>
        </p:nvSpPr>
        <p:spPr>
          <a:xfrm>
            <a:off x="294085" y="857232"/>
            <a:ext cx="9340188" cy="5381625"/>
          </a:xfrm>
        </p:spPr>
        <p:txBody>
          <a:bodyPr/>
          <a:lstStyle/>
          <a:p>
            <a:r>
              <a:rPr lang="en-US" dirty="0" err="1"/>
              <a:t>Projete</a:t>
            </a:r>
            <a:r>
              <a:rPr lang="en-US" dirty="0"/>
              <a:t> o </a:t>
            </a:r>
            <a:r>
              <a:rPr lang="en-US" dirty="0" err="1"/>
              <a:t>ganho</a:t>
            </a:r>
            <a:r>
              <a:rPr lang="en-US" dirty="0"/>
              <a:t> K </a:t>
            </a:r>
            <a:r>
              <a:rPr lang="en-US" dirty="0" err="1"/>
              <a:t>para</a:t>
            </a:r>
            <a:r>
              <a:rPr lang="en-US" dirty="0"/>
              <a:t> </a:t>
            </a:r>
            <a:r>
              <a:rPr lang="en-US" dirty="0" err="1"/>
              <a:t>uma</a:t>
            </a:r>
            <a:r>
              <a:rPr lang="en-US" dirty="0"/>
              <a:t> </a:t>
            </a:r>
            <a:r>
              <a:rPr lang="en-US" dirty="0" err="1"/>
              <a:t>margem</a:t>
            </a:r>
            <a:r>
              <a:rPr lang="en-US" dirty="0"/>
              <a:t> de </a:t>
            </a:r>
            <a:r>
              <a:rPr lang="en-US" dirty="0" err="1"/>
              <a:t>ganho</a:t>
            </a:r>
            <a:r>
              <a:rPr lang="en-US" dirty="0"/>
              <a:t> de 10 </a:t>
            </a:r>
            <a:r>
              <a:rPr lang="en-US" dirty="0" err="1"/>
              <a:t>dbs</a:t>
            </a:r>
            <a:r>
              <a:rPr lang="en-US" dirty="0"/>
              <a:t> </a:t>
            </a:r>
            <a:r>
              <a:rPr lang="en-US" dirty="0" err="1"/>
              <a:t>nos</a:t>
            </a:r>
            <a:r>
              <a:rPr lang="en-US" dirty="0"/>
              <a:t> </a:t>
            </a:r>
            <a:r>
              <a:rPr lang="en-US" dirty="0" err="1"/>
              <a:t>sistemas</a:t>
            </a:r>
            <a:r>
              <a:rPr lang="en-US" dirty="0"/>
              <a:t> :</a:t>
            </a:r>
          </a:p>
          <a:p>
            <a:pPr lvl="1"/>
            <a:r>
              <a:rPr lang="en-US" dirty="0"/>
              <a:t>B) G(s)=K/(s(s+3)(s+9))</a:t>
            </a:r>
          </a:p>
          <a:p>
            <a:pPr lvl="1"/>
            <a:r>
              <a:rPr lang="en-US" dirty="0"/>
              <a:t>No </a:t>
            </a:r>
            <a:r>
              <a:rPr lang="en-US" dirty="0" err="1"/>
              <a:t>wxMaxima</a:t>
            </a:r>
            <a:r>
              <a:rPr lang="en-US" dirty="0"/>
              <a:t> :</a:t>
            </a:r>
          </a:p>
          <a:p>
            <a:pPr lvl="2"/>
            <a:r>
              <a:rPr lang="en-US" dirty="0"/>
              <a:t>G(s):=1/((s+3)*(s+9)*s); G(%</a:t>
            </a:r>
            <a:r>
              <a:rPr lang="en-US" dirty="0" err="1"/>
              <a:t>i</a:t>
            </a:r>
            <a:r>
              <a:rPr lang="en-US" dirty="0"/>
              <a:t>*w); </a:t>
            </a:r>
          </a:p>
          <a:p>
            <a:pPr lvl="2"/>
            <a:r>
              <a:rPr lang="en-US" dirty="0"/>
              <a:t> </a:t>
            </a:r>
            <a:r>
              <a:rPr lang="en-US" dirty="0" err="1"/>
              <a:t>polarform</a:t>
            </a:r>
            <a:r>
              <a:rPr lang="en-US" dirty="0"/>
              <a:t>(%);</a:t>
            </a:r>
          </a:p>
          <a:p>
            <a:pPr lvl="2"/>
            <a:r>
              <a:rPr lang="en-US" dirty="0" err="1"/>
              <a:t>Obtemos</a:t>
            </a:r>
            <a:r>
              <a:rPr lang="en-US" dirty="0"/>
              <a:t> :</a:t>
            </a:r>
          </a:p>
          <a:p>
            <a:pPr lvl="2"/>
            <a:endParaRPr lang="en-US" dirty="0"/>
          </a:p>
          <a:p>
            <a:pPr lvl="2"/>
            <a:endParaRPr lang="en-US" dirty="0"/>
          </a:p>
          <a:p>
            <a:pPr lvl="2"/>
            <a:r>
              <a:rPr lang="en-US" dirty="0"/>
              <a:t> </a:t>
            </a:r>
            <a:r>
              <a:rPr lang="en-US" dirty="0" err="1"/>
              <a:t>Por</a:t>
            </a:r>
            <a:r>
              <a:rPr lang="en-US" dirty="0"/>
              <a:t> </a:t>
            </a:r>
            <a:r>
              <a:rPr lang="en-US" dirty="0" err="1"/>
              <a:t>inspeção</a:t>
            </a:r>
            <a:r>
              <a:rPr lang="en-US" dirty="0"/>
              <a:t> Theta=90 </a:t>
            </a:r>
            <a:r>
              <a:rPr lang="en-US" dirty="0" err="1"/>
              <a:t>quando</a:t>
            </a:r>
            <a:r>
              <a:rPr lang="en-US" dirty="0"/>
              <a:t> w = </a:t>
            </a:r>
            <a:r>
              <a:rPr lang="en-US" dirty="0" err="1"/>
              <a:t>raiz</a:t>
            </a:r>
            <a:r>
              <a:rPr lang="en-US" dirty="0"/>
              <a:t>(27) = 5.1962</a:t>
            </a:r>
          </a:p>
          <a:p>
            <a:pPr lvl="2"/>
            <a:r>
              <a:rPr lang="en-US" dirty="0" err="1"/>
              <a:t>Calculando</a:t>
            </a:r>
            <a:r>
              <a:rPr lang="en-US" dirty="0"/>
              <a:t> 20*log(abs(G(%</a:t>
            </a:r>
            <a:r>
              <a:rPr lang="en-US" dirty="0" err="1"/>
              <a:t>i</a:t>
            </a:r>
            <a:r>
              <a:rPr lang="en-US" dirty="0"/>
              <a:t>*</a:t>
            </a:r>
            <a:r>
              <a:rPr lang="en-US" dirty="0" err="1"/>
              <a:t>sqrt</a:t>
            </a:r>
            <a:r>
              <a:rPr lang="en-US" dirty="0"/>
              <a:t>(27)))) = -50.211 db</a:t>
            </a:r>
          </a:p>
          <a:p>
            <a:pPr lvl="2"/>
            <a:r>
              <a:rPr lang="en-US" dirty="0" err="1"/>
              <a:t>Nosso</a:t>
            </a:r>
            <a:r>
              <a:rPr lang="en-US" dirty="0"/>
              <a:t> K </a:t>
            </a:r>
            <a:r>
              <a:rPr lang="en-US" dirty="0" err="1"/>
              <a:t>deverá</a:t>
            </a:r>
            <a:r>
              <a:rPr lang="en-US" dirty="0"/>
              <a:t> ser 40.211db </a:t>
            </a:r>
            <a:r>
              <a:rPr lang="en-US" dirty="0" err="1"/>
              <a:t>ou</a:t>
            </a:r>
            <a:r>
              <a:rPr lang="en-US" dirty="0"/>
              <a:t>  K = 10</a:t>
            </a:r>
            <a:r>
              <a:rPr lang="en-US" baseline="30000" dirty="0"/>
              <a:t>40.211/20</a:t>
            </a:r>
            <a:r>
              <a:rPr lang="en-US" dirty="0"/>
              <a:t> = 102.46 </a:t>
            </a:r>
            <a:endParaRPr lang="pt-BR" dirty="0"/>
          </a:p>
        </p:txBody>
      </p:sp>
      <p:pic>
        <p:nvPicPr>
          <p:cNvPr id="118786" name="Picture 2"/>
          <p:cNvPicPr>
            <a:picLocks noChangeAspect="1" noChangeArrowheads="1"/>
          </p:cNvPicPr>
          <p:nvPr/>
        </p:nvPicPr>
        <p:blipFill>
          <a:blip r:embed="rId2" cstate="print"/>
          <a:srcRect/>
          <a:stretch>
            <a:fillRect/>
          </a:stretch>
        </p:blipFill>
        <p:spPr bwMode="auto">
          <a:xfrm>
            <a:off x="2952736" y="3714752"/>
            <a:ext cx="4361880" cy="135732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118786"/>
                                        </p:tgtEl>
                                        <p:attrNameLst>
                                          <p:attrName>style.visibility</p:attrName>
                                        </p:attrNameLst>
                                      </p:cBhvr>
                                      <p:to>
                                        <p:strVal val="visible"/>
                                      </p:to>
                                    </p:set>
                                    <p:anim calcmode="lin" valueType="num">
                                      <p:cBhvr>
                                        <p:cTn id="49" dur="500" fill="hold"/>
                                        <p:tgtEl>
                                          <p:spTgt spid="118786"/>
                                        </p:tgtEl>
                                        <p:attrNameLst>
                                          <p:attrName>ppt_w</p:attrName>
                                        </p:attrNameLst>
                                      </p:cBhvr>
                                      <p:tavLst>
                                        <p:tav tm="0">
                                          <p:val>
                                            <p:fltVal val="0"/>
                                          </p:val>
                                        </p:tav>
                                        <p:tav tm="100000">
                                          <p:val>
                                            <p:strVal val="#ppt_w"/>
                                          </p:val>
                                        </p:tav>
                                      </p:tavLst>
                                    </p:anim>
                                    <p:anim calcmode="lin" valueType="num">
                                      <p:cBhvr>
                                        <p:cTn id="50" dur="500" fill="hold"/>
                                        <p:tgtEl>
                                          <p:spTgt spid="118786"/>
                                        </p:tgtEl>
                                        <p:attrNameLst>
                                          <p:attrName>ppt_h</p:attrName>
                                        </p:attrNameLst>
                                      </p:cBhvr>
                                      <p:tavLst>
                                        <p:tav tm="0">
                                          <p:val>
                                            <p:fltVal val="0"/>
                                          </p:val>
                                        </p:tav>
                                        <p:tav tm="100000">
                                          <p:val>
                                            <p:strVal val="#ppt_h"/>
                                          </p:val>
                                        </p:tav>
                                      </p:tavLst>
                                    </p:anim>
                                    <p:animEffect transition="in" filter="fade">
                                      <p:cBhvr>
                                        <p:cTn id="51" dur="500"/>
                                        <p:tgtEl>
                                          <p:spTgt spid="11878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p:cTn id="56"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8" dur="500"/>
                                        <p:tgtEl>
                                          <p:spTgt spid="3">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p:cTn id="63"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5" dur="500"/>
                                        <p:tgtEl>
                                          <p:spTgt spid="3">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 calcmode="lin" valueType="num">
                                      <p:cBhvr>
                                        <p:cTn id="70"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1"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7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pag.509, ex.1</a:t>
            </a:r>
            <a:endParaRPr lang="pt-BR" dirty="0"/>
          </a:p>
        </p:txBody>
      </p:sp>
      <p:sp>
        <p:nvSpPr>
          <p:cNvPr id="3" name="Espaço Reservado para Conteúdo 2"/>
          <p:cNvSpPr>
            <a:spLocks noGrp="1"/>
          </p:cNvSpPr>
          <p:nvPr>
            <p:ph idx="1"/>
          </p:nvPr>
        </p:nvSpPr>
        <p:spPr>
          <a:xfrm>
            <a:off x="113406" y="857232"/>
            <a:ext cx="9554502" cy="5381625"/>
          </a:xfrm>
        </p:spPr>
        <p:txBody>
          <a:bodyPr/>
          <a:lstStyle/>
          <a:p>
            <a:r>
              <a:rPr lang="en-US" dirty="0" err="1"/>
              <a:t>Projete</a:t>
            </a:r>
            <a:r>
              <a:rPr lang="en-US" dirty="0"/>
              <a:t> o </a:t>
            </a:r>
            <a:r>
              <a:rPr lang="en-US" dirty="0" err="1"/>
              <a:t>ganho</a:t>
            </a:r>
            <a:r>
              <a:rPr lang="en-US" dirty="0"/>
              <a:t> K </a:t>
            </a:r>
            <a:r>
              <a:rPr lang="en-US" dirty="0" err="1"/>
              <a:t>para</a:t>
            </a:r>
            <a:r>
              <a:rPr lang="en-US" dirty="0"/>
              <a:t> </a:t>
            </a:r>
            <a:r>
              <a:rPr lang="en-US" dirty="0" err="1"/>
              <a:t>uma</a:t>
            </a:r>
            <a:r>
              <a:rPr lang="en-US" dirty="0"/>
              <a:t> </a:t>
            </a:r>
            <a:r>
              <a:rPr lang="en-US" dirty="0" err="1"/>
              <a:t>margem</a:t>
            </a:r>
            <a:r>
              <a:rPr lang="en-US" dirty="0"/>
              <a:t> de </a:t>
            </a:r>
            <a:r>
              <a:rPr lang="en-US" dirty="0" err="1"/>
              <a:t>ganho</a:t>
            </a:r>
            <a:r>
              <a:rPr lang="en-US" dirty="0"/>
              <a:t> de 10 </a:t>
            </a:r>
            <a:r>
              <a:rPr lang="en-US" dirty="0" err="1"/>
              <a:t>dbs</a:t>
            </a:r>
            <a:r>
              <a:rPr lang="en-US" dirty="0"/>
              <a:t> </a:t>
            </a:r>
            <a:r>
              <a:rPr lang="en-US" dirty="0" err="1"/>
              <a:t>nos</a:t>
            </a:r>
            <a:r>
              <a:rPr lang="en-US" dirty="0"/>
              <a:t> </a:t>
            </a:r>
            <a:r>
              <a:rPr lang="en-US" dirty="0" err="1"/>
              <a:t>sistemas</a:t>
            </a:r>
            <a:r>
              <a:rPr lang="en-US" dirty="0"/>
              <a:t> :</a:t>
            </a:r>
          </a:p>
          <a:p>
            <a:pPr lvl="1"/>
            <a:r>
              <a:rPr lang="en-US" dirty="0"/>
              <a:t>C) G(s)=K(s+2)/(s(s+3)(s+4)(s+5))</a:t>
            </a:r>
          </a:p>
          <a:p>
            <a:pPr lvl="1"/>
            <a:r>
              <a:rPr lang="en-US" dirty="0"/>
              <a:t>No </a:t>
            </a:r>
            <a:r>
              <a:rPr lang="en-US" dirty="0" err="1"/>
              <a:t>wxMaxima</a:t>
            </a:r>
            <a:r>
              <a:rPr lang="en-US" dirty="0"/>
              <a:t> :</a:t>
            </a:r>
          </a:p>
          <a:p>
            <a:pPr lvl="2"/>
            <a:r>
              <a:rPr lang="en-US" dirty="0"/>
              <a:t>G(s):=(s+2)/(s*(s+3)*(s+4)*(s+5)); G(%</a:t>
            </a:r>
            <a:r>
              <a:rPr lang="en-US" dirty="0" err="1"/>
              <a:t>i</a:t>
            </a:r>
            <a:r>
              <a:rPr lang="en-US" dirty="0"/>
              <a:t>*w); </a:t>
            </a:r>
          </a:p>
          <a:p>
            <a:pPr lvl="2"/>
            <a:r>
              <a:rPr lang="en-US" dirty="0"/>
              <a:t> </a:t>
            </a:r>
            <a:r>
              <a:rPr lang="en-US" dirty="0" err="1"/>
              <a:t>polarform</a:t>
            </a:r>
            <a:r>
              <a:rPr lang="en-US" dirty="0"/>
              <a:t>(%); </a:t>
            </a:r>
            <a:r>
              <a:rPr lang="en-US" dirty="0" err="1"/>
              <a:t>ratsimp</a:t>
            </a:r>
            <a:r>
              <a:rPr lang="en-US" dirty="0"/>
              <a:t>(%);</a:t>
            </a:r>
          </a:p>
          <a:p>
            <a:pPr lvl="2"/>
            <a:r>
              <a:rPr lang="en-US" dirty="0" err="1"/>
              <a:t>Obtemos</a:t>
            </a:r>
            <a:r>
              <a:rPr lang="en-US" dirty="0"/>
              <a:t> :</a:t>
            </a:r>
          </a:p>
          <a:p>
            <a:pPr lvl="2"/>
            <a:endParaRPr lang="en-US" dirty="0"/>
          </a:p>
          <a:p>
            <a:pPr lvl="2"/>
            <a:endParaRPr lang="en-US" dirty="0"/>
          </a:p>
          <a:p>
            <a:pPr lvl="2"/>
            <a:r>
              <a:rPr lang="en-US" dirty="0"/>
              <a:t> </a:t>
            </a:r>
            <a:r>
              <a:rPr lang="en-US" dirty="0" err="1"/>
              <a:t>Por</a:t>
            </a:r>
            <a:r>
              <a:rPr lang="en-US" dirty="0"/>
              <a:t> </a:t>
            </a:r>
            <a:r>
              <a:rPr lang="en-US" dirty="0" err="1"/>
              <a:t>inspeção</a:t>
            </a:r>
            <a:r>
              <a:rPr lang="en-US" dirty="0"/>
              <a:t> Theta=-180 </a:t>
            </a:r>
            <a:r>
              <a:rPr lang="en-US" dirty="0" err="1"/>
              <a:t>quando</a:t>
            </a:r>
            <a:r>
              <a:rPr lang="en-US" dirty="0"/>
              <a:t> w</a:t>
            </a:r>
            <a:r>
              <a:rPr lang="en-US" baseline="30000" dirty="0"/>
              <a:t>4</a:t>
            </a:r>
            <a:r>
              <a:rPr lang="en-US" dirty="0"/>
              <a:t>-23w</a:t>
            </a:r>
            <a:r>
              <a:rPr lang="en-US" baseline="30000" dirty="0"/>
              <a:t>2</a:t>
            </a:r>
            <a:r>
              <a:rPr lang="en-US" dirty="0"/>
              <a:t>-120=0 </a:t>
            </a:r>
            <a:r>
              <a:rPr lang="en-US" dirty="0" err="1"/>
              <a:t>ou</a:t>
            </a:r>
            <a:r>
              <a:rPr lang="en-US" dirty="0"/>
              <a:t> w=5.2328</a:t>
            </a:r>
          </a:p>
          <a:p>
            <a:pPr lvl="2"/>
            <a:r>
              <a:rPr lang="en-US" dirty="0" err="1"/>
              <a:t>Calculando</a:t>
            </a:r>
            <a:r>
              <a:rPr lang="en-US" dirty="0"/>
              <a:t> 20*log(abs(G(%</a:t>
            </a:r>
            <a:r>
              <a:rPr lang="en-US" dirty="0" err="1"/>
              <a:t>i</a:t>
            </a:r>
            <a:r>
              <a:rPr lang="en-US" dirty="0"/>
              <a:t>*5.2328))) = -48.582 db</a:t>
            </a:r>
          </a:p>
          <a:p>
            <a:pPr lvl="2"/>
            <a:r>
              <a:rPr lang="en-US" dirty="0" err="1"/>
              <a:t>Nosso</a:t>
            </a:r>
            <a:r>
              <a:rPr lang="en-US" dirty="0"/>
              <a:t> K </a:t>
            </a:r>
            <a:r>
              <a:rPr lang="en-US" dirty="0" err="1"/>
              <a:t>deverá</a:t>
            </a:r>
            <a:r>
              <a:rPr lang="en-US" dirty="0"/>
              <a:t> ser 38.582db </a:t>
            </a:r>
            <a:r>
              <a:rPr lang="en-US" dirty="0" err="1"/>
              <a:t>ou</a:t>
            </a:r>
            <a:r>
              <a:rPr lang="en-US" dirty="0"/>
              <a:t>  K = 10</a:t>
            </a:r>
            <a:r>
              <a:rPr lang="en-US" baseline="30000" dirty="0"/>
              <a:t>38.582/20</a:t>
            </a:r>
            <a:r>
              <a:rPr lang="en-US" dirty="0"/>
              <a:t> = 84.94 </a:t>
            </a:r>
            <a:endParaRPr lang="pt-BR" dirty="0"/>
          </a:p>
        </p:txBody>
      </p:sp>
      <p:pic>
        <p:nvPicPr>
          <p:cNvPr id="119810" name="Picture 2"/>
          <p:cNvPicPr>
            <a:picLocks noChangeAspect="1" noChangeArrowheads="1"/>
          </p:cNvPicPr>
          <p:nvPr/>
        </p:nvPicPr>
        <p:blipFill>
          <a:blip r:embed="rId2" cstate="print"/>
          <a:srcRect/>
          <a:stretch>
            <a:fillRect/>
          </a:stretch>
        </p:blipFill>
        <p:spPr bwMode="auto">
          <a:xfrm>
            <a:off x="2809860" y="3786190"/>
            <a:ext cx="6007650" cy="128588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119810"/>
                                        </p:tgtEl>
                                        <p:attrNameLst>
                                          <p:attrName>style.visibility</p:attrName>
                                        </p:attrNameLst>
                                      </p:cBhvr>
                                      <p:to>
                                        <p:strVal val="visible"/>
                                      </p:to>
                                    </p:set>
                                    <p:anim calcmode="lin" valueType="num">
                                      <p:cBhvr>
                                        <p:cTn id="49" dur="500" fill="hold"/>
                                        <p:tgtEl>
                                          <p:spTgt spid="119810"/>
                                        </p:tgtEl>
                                        <p:attrNameLst>
                                          <p:attrName>ppt_w</p:attrName>
                                        </p:attrNameLst>
                                      </p:cBhvr>
                                      <p:tavLst>
                                        <p:tav tm="0">
                                          <p:val>
                                            <p:fltVal val="0"/>
                                          </p:val>
                                        </p:tav>
                                        <p:tav tm="100000">
                                          <p:val>
                                            <p:strVal val="#ppt_w"/>
                                          </p:val>
                                        </p:tav>
                                      </p:tavLst>
                                    </p:anim>
                                    <p:anim calcmode="lin" valueType="num">
                                      <p:cBhvr>
                                        <p:cTn id="50" dur="500" fill="hold"/>
                                        <p:tgtEl>
                                          <p:spTgt spid="119810"/>
                                        </p:tgtEl>
                                        <p:attrNameLst>
                                          <p:attrName>ppt_h</p:attrName>
                                        </p:attrNameLst>
                                      </p:cBhvr>
                                      <p:tavLst>
                                        <p:tav tm="0">
                                          <p:val>
                                            <p:fltVal val="0"/>
                                          </p:val>
                                        </p:tav>
                                        <p:tav tm="100000">
                                          <p:val>
                                            <p:strVal val="#ppt_h"/>
                                          </p:val>
                                        </p:tav>
                                      </p:tavLst>
                                    </p:anim>
                                    <p:animEffect transition="in" filter="fade">
                                      <p:cBhvr>
                                        <p:cTn id="51" dur="500"/>
                                        <p:tgtEl>
                                          <p:spTgt spid="119810"/>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p:cTn id="56"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8" dur="500"/>
                                        <p:tgtEl>
                                          <p:spTgt spid="3">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p:cTn id="63"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5" dur="500"/>
                                        <p:tgtEl>
                                          <p:spTgt spid="3">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 calcmode="lin" valueType="num">
                                      <p:cBhvr>
                                        <p:cTn id="70"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1"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7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pag.509, ex.2</a:t>
            </a:r>
            <a:endParaRPr lang="pt-BR" dirty="0"/>
          </a:p>
        </p:txBody>
      </p:sp>
      <p:sp>
        <p:nvSpPr>
          <p:cNvPr id="3" name="Espaço Reservado para Conteúdo 2"/>
          <p:cNvSpPr>
            <a:spLocks noGrp="1"/>
          </p:cNvSpPr>
          <p:nvPr>
            <p:ph idx="1"/>
          </p:nvPr>
        </p:nvSpPr>
        <p:spPr>
          <a:xfrm>
            <a:off x="23778" y="857232"/>
            <a:ext cx="9810784" cy="5381625"/>
          </a:xfrm>
        </p:spPr>
        <p:txBody>
          <a:bodyPr/>
          <a:lstStyle/>
          <a:p>
            <a:r>
              <a:rPr lang="en-US" dirty="0" err="1"/>
              <a:t>Projete</a:t>
            </a:r>
            <a:r>
              <a:rPr lang="en-US" dirty="0"/>
              <a:t> o </a:t>
            </a:r>
            <a:r>
              <a:rPr lang="en-US" dirty="0" err="1"/>
              <a:t>ganho</a:t>
            </a:r>
            <a:r>
              <a:rPr lang="en-US" dirty="0"/>
              <a:t> K </a:t>
            </a:r>
            <a:r>
              <a:rPr lang="en-US" dirty="0" err="1"/>
              <a:t>para</a:t>
            </a:r>
            <a:r>
              <a:rPr lang="en-US" dirty="0"/>
              <a:t> </a:t>
            </a:r>
            <a:r>
              <a:rPr lang="en-US" dirty="0" err="1"/>
              <a:t>uma</a:t>
            </a:r>
            <a:r>
              <a:rPr lang="en-US" dirty="0"/>
              <a:t> </a:t>
            </a:r>
            <a:r>
              <a:rPr lang="en-US" dirty="0" err="1"/>
              <a:t>margem</a:t>
            </a:r>
            <a:r>
              <a:rPr lang="en-US" dirty="0"/>
              <a:t> de </a:t>
            </a:r>
            <a:r>
              <a:rPr lang="en-US" dirty="0" err="1"/>
              <a:t>fase</a:t>
            </a:r>
            <a:r>
              <a:rPr lang="en-US" dirty="0"/>
              <a:t> de 40</a:t>
            </a:r>
            <a:r>
              <a:rPr lang="en-US" baseline="30000" dirty="0"/>
              <a:t>o</a:t>
            </a:r>
            <a:r>
              <a:rPr lang="en-US" dirty="0"/>
              <a:t> </a:t>
            </a:r>
            <a:r>
              <a:rPr lang="en-US" dirty="0" err="1"/>
              <a:t>nos</a:t>
            </a:r>
            <a:r>
              <a:rPr lang="en-US" dirty="0"/>
              <a:t> </a:t>
            </a:r>
            <a:r>
              <a:rPr lang="en-US" dirty="0" err="1"/>
              <a:t>sistemas</a:t>
            </a:r>
            <a:r>
              <a:rPr lang="en-US" dirty="0"/>
              <a:t> :</a:t>
            </a:r>
          </a:p>
          <a:p>
            <a:pPr lvl="1"/>
            <a:r>
              <a:rPr lang="en-US" dirty="0"/>
              <a:t>A) G(s)=K/((s+3)(s+9)(s+15))</a:t>
            </a:r>
          </a:p>
          <a:p>
            <a:pPr lvl="1"/>
            <a:r>
              <a:rPr lang="en-US" dirty="0"/>
              <a:t>No </a:t>
            </a:r>
            <a:r>
              <a:rPr lang="en-US" dirty="0" err="1"/>
              <a:t>wxMaxima</a:t>
            </a:r>
            <a:r>
              <a:rPr lang="en-US" dirty="0"/>
              <a:t> :</a:t>
            </a:r>
          </a:p>
          <a:p>
            <a:pPr lvl="2"/>
            <a:r>
              <a:rPr lang="en-US" dirty="0"/>
              <a:t>G(s):=1/((s+3)*(s+9)*(s+15)); G(%</a:t>
            </a:r>
            <a:r>
              <a:rPr lang="en-US" dirty="0" err="1"/>
              <a:t>i</a:t>
            </a:r>
            <a:r>
              <a:rPr lang="en-US" dirty="0"/>
              <a:t>*w); </a:t>
            </a:r>
          </a:p>
          <a:p>
            <a:pPr lvl="2"/>
            <a:r>
              <a:rPr lang="en-US" dirty="0"/>
              <a:t> solve(</a:t>
            </a:r>
            <a:r>
              <a:rPr lang="en-US" dirty="0" err="1"/>
              <a:t>imagform</a:t>
            </a:r>
            <a:r>
              <a:rPr lang="en-US" dirty="0"/>
              <a:t>(G(%</a:t>
            </a:r>
            <a:r>
              <a:rPr lang="en-US" dirty="0" err="1"/>
              <a:t>i</a:t>
            </a:r>
            <a:r>
              <a:rPr lang="en-US" dirty="0"/>
              <a:t>*w))/</a:t>
            </a:r>
            <a:r>
              <a:rPr lang="en-US" dirty="0" err="1"/>
              <a:t>realform</a:t>
            </a:r>
            <a:r>
              <a:rPr lang="en-US" dirty="0"/>
              <a:t>(G(%</a:t>
            </a:r>
            <a:r>
              <a:rPr lang="en-US" dirty="0" err="1"/>
              <a:t>i</a:t>
            </a:r>
            <a:r>
              <a:rPr lang="en-US" dirty="0"/>
              <a:t>*w))=tan(40*%pi/180)</a:t>
            </a:r>
          </a:p>
          <a:p>
            <a:pPr lvl="2"/>
            <a:r>
              <a:rPr lang="en-US" dirty="0"/>
              <a:t> </a:t>
            </a:r>
            <a:r>
              <a:rPr lang="en-US" dirty="0" err="1"/>
              <a:t>radcan</a:t>
            </a:r>
            <a:r>
              <a:rPr lang="en-US" dirty="0"/>
              <a:t>(%);expand(%)</a:t>
            </a:r>
          </a:p>
          <a:p>
            <a:pPr lvl="2"/>
            <a:r>
              <a:rPr lang="en-US" dirty="0" err="1"/>
              <a:t>Obtemos</a:t>
            </a:r>
            <a:r>
              <a:rPr lang="en-US" dirty="0"/>
              <a:t> : w = 8.092 (</a:t>
            </a:r>
            <a:r>
              <a:rPr lang="en-US" dirty="0" err="1"/>
              <a:t>frequência</a:t>
            </a:r>
            <a:r>
              <a:rPr lang="en-US" dirty="0"/>
              <a:t> da </a:t>
            </a:r>
            <a:r>
              <a:rPr lang="en-US" dirty="0" err="1"/>
              <a:t>margem</a:t>
            </a:r>
            <a:r>
              <a:rPr lang="en-US" dirty="0"/>
              <a:t> de </a:t>
            </a:r>
            <a:r>
              <a:rPr lang="en-US" dirty="0" err="1"/>
              <a:t>fase</a:t>
            </a:r>
            <a:r>
              <a:rPr lang="en-US" dirty="0"/>
              <a:t>)</a:t>
            </a:r>
          </a:p>
          <a:p>
            <a:pPr lvl="2"/>
            <a:r>
              <a:rPr lang="en-US" dirty="0" err="1"/>
              <a:t>Calculando</a:t>
            </a:r>
            <a:r>
              <a:rPr lang="en-US" dirty="0"/>
              <a:t> 20*log(abs(G(%</a:t>
            </a:r>
            <a:r>
              <a:rPr lang="en-US" dirty="0" err="1"/>
              <a:t>i</a:t>
            </a:r>
            <a:r>
              <a:rPr lang="en-US" dirty="0"/>
              <a:t>*8.092))) = -65.016 db</a:t>
            </a:r>
          </a:p>
          <a:p>
            <a:pPr lvl="2"/>
            <a:r>
              <a:rPr lang="en-US" dirty="0" err="1"/>
              <a:t>Nosso</a:t>
            </a:r>
            <a:r>
              <a:rPr lang="en-US" dirty="0"/>
              <a:t> K </a:t>
            </a:r>
            <a:r>
              <a:rPr lang="en-US" dirty="0" err="1"/>
              <a:t>deverá</a:t>
            </a:r>
            <a:r>
              <a:rPr lang="en-US" dirty="0"/>
              <a:t> ser 65.016db </a:t>
            </a:r>
            <a:r>
              <a:rPr lang="en-US" dirty="0" err="1"/>
              <a:t>ou</a:t>
            </a:r>
            <a:r>
              <a:rPr lang="en-US" dirty="0"/>
              <a:t>  K = 10</a:t>
            </a:r>
            <a:r>
              <a:rPr lang="en-US" baseline="30000" dirty="0"/>
              <a:t>65.016/20</a:t>
            </a:r>
            <a:r>
              <a:rPr lang="en-US" dirty="0"/>
              <a:t> = 1781.6 </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2"/>
          <p:cNvSpPr>
            <a:spLocks noGrp="1" noChangeArrowheads="1"/>
          </p:cNvSpPr>
          <p:nvPr>
            <p:ph type="title"/>
          </p:nvPr>
        </p:nvSpPr>
        <p:spPr/>
        <p:txBody>
          <a:bodyPr/>
          <a:lstStyle/>
          <a:p>
            <a:r>
              <a:rPr lang="pt-BR"/>
              <a:t>Transformada de Laplace</a:t>
            </a:r>
          </a:p>
        </p:txBody>
      </p:sp>
      <p:sp>
        <p:nvSpPr>
          <p:cNvPr id="163844" name="Rectangle 3"/>
          <p:cNvSpPr>
            <a:spLocks noGrp="1" noChangeArrowheads="1"/>
          </p:cNvSpPr>
          <p:nvPr>
            <p:ph idx="1"/>
          </p:nvPr>
        </p:nvSpPr>
        <p:spPr/>
        <p:txBody>
          <a:bodyPr/>
          <a:lstStyle/>
          <a:p>
            <a:r>
              <a:rPr lang="pt-BR"/>
              <a:t>Multiplicação no tempo</a:t>
            </a:r>
          </a:p>
          <a:p>
            <a:pPr>
              <a:buFontTx/>
              <a:buNone/>
            </a:pPr>
            <a:endParaRPr lang="pt-BR"/>
          </a:p>
        </p:txBody>
      </p:sp>
      <p:graphicFrame>
        <p:nvGraphicFramePr>
          <p:cNvPr id="163842" name="Object 2"/>
          <p:cNvGraphicFramePr>
            <a:graphicFrameLocks noChangeAspect="1"/>
          </p:cNvGraphicFramePr>
          <p:nvPr/>
        </p:nvGraphicFramePr>
        <p:xfrm>
          <a:off x="1292225" y="1700213"/>
          <a:ext cx="6958013" cy="1376362"/>
        </p:xfrm>
        <a:graphic>
          <a:graphicData uri="http://schemas.openxmlformats.org/presentationml/2006/ole">
            <mc:AlternateContent xmlns:mc="http://schemas.openxmlformats.org/markup-compatibility/2006">
              <mc:Choice xmlns:v="urn:schemas-microsoft-com:vml" Requires="v">
                <p:oleObj name="Equation" r:id="rId2" imgW="2501640" imgH="495000" progId="Equation.3">
                  <p:embed/>
                </p:oleObj>
              </mc:Choice>
              <mc:Fallback>
                <p:oleObj name="Equation" r:id="rId2" imgW="2501640" imgH="495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1700213"/>
                        <a:ext cx="6958013" cy="1376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4" name="Rectangle 10"/>
          <p:cNvSpPr>
            <a:spLocks noChangeArrowheads="1"/>
          </p:cNvSpPr>
          <p:nvPr/>
        </p:nvSpPr>
        <p:spPr bwMode="auto">
          <a:xfrm>
            <a:off x="1136650" y="1700213"/>
            <a:ext cx="7777163" cy="1366837"/>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82954"/>
                                        </p:tgtEl>
                                      </p:cBhvr>
                                    </p:animEffect>
                                    <p:set>
                                      <p:cBhvr>
                                        <p:cTn id="7" dur="1" fill="hold">
                                          <p:stCondLst>
                                            <p:cond delay="499"/>
                                          </p:stCondLst>
                                        </p:cTn>
                                        <p:tgtEl>
                                          <p:spTgt spid="829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4" grpId="0" animBg="1"/>
    </p:bld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pag.509, ex.2</a:t>
            </a:r>
            <a:endParaRPr lang="pt-BR" dirty="0"/>
          </a:p>
        </p:txBody>
      </p:sp>
      <p:sp>
        <p:nvSpPr>
          <p:cNvPr id="3" name="Espaço Reservado para Conteúdo 2"/>
          <p:cNvSpPr>
            <a:spLocks noGrp="1"/>
          </p:cNvSpPr>
          <p:nvPr>
            <p:ph idx="1"/>
          </p:nvPr>
        </p:nvSpPr>
        <p:spPr>
          <a:xfrm>
            <a:off x="23778" y="857232"/>
            <a:ext cx="9810784" cy="5381625"/>
          </a:xfrm>
        </p:spPr>
        <p:txBody>
          <a:bodyPr/>
          <a:lstStyle/>
          <a:p>
            <a:r>
              <a:rPr lang="en-US" dirty="0" err="1"/>
              <a:t>Projete</a:t>
            </a:r>
            <a:r>
              <a:rPr lang="en-US" dirty="0"/>
              <a:t> o </a:t>
            </a:r>
            <a:r>
              <a:rPr lang="en-US" dirty="0" err="1"/>
              <a:t>ganho</a:t>
            </a:r>
            <a:r>
              <a:rPr lang="en-US" dirty="0"/>
              <a:t> K </a:t>
            </a:r>
            <a:r>
              <a:rPr lang="en-US" dirty="0" err="1"/>
              <a:t>para</a:t>
            </a:r>
            <a:r>
              <a:rPr lang="en-US" dirty="0"/>
              <a:t> </a:t>
            </a:r>
            <a:r>
              <a:rPr lang="en-US" dirty="0" err="1"/>
              <a:t>uma</a:t>
            </a:r>
            <a:r>
              <a:rPr lang="en-US" dirty="0"/>
              <a:t> </a:t>
            </a:r>
            <a:r>
              <a:rPr lang="en-US" dirty="0" err="1"/>
              <a:t>margem</a:t>
            </a:r>
            <a:r>
              <a:rPr lang="en-US" dirty="0"/>
              <a:t> de </a:t>
            </a:r>
            <a:r>
              <a:rPr lang="en-US" dirty="0" err="1"/>
              <a:t>fase</a:t>
            </a:r>
            <a:r>
              <a:rPr lang="en-US" dirty="0"/>
              <a:t> de 40</a:t>
            </a:r>
            <a:r>
              <a:rPr lang="en-US" baseline="30000" dirty="0"/>
              <a:t>o</a:t>
            </a:r>
            <a:r>
              <a:rPr lang="en-US" dirty="0"/>
              <a:t> </a:t>
            </a:r>
            <a:r>
              <a:rPr lang="en-US" dirty="0" err="1"/>
              <a:t>nos</a:t>
            </a:r>
            <a:r>
              <a:rPr lang="en-US" dirty="0"/>
              <a:t> </a:t>
            </a:r>
            <a:r>
              <a:rPr lang="en-US" dirty="0" err="1"/>
              <a:t>sistemas</a:t>
            </a:r>
            <a:r>
              <a:rPr lang="en-US" dirty="0"/>
              <a:t> :</a:t>
            </a:r>
          </a:p>
          <a:p>
            <a:pPr lvl="1"/>
            <a:r>
              <a:rPr lang="en-US" dirty="0"/>
              <a:t>B) G(s)=K/(s(s+3)(s+9))</a:t>
            </a:r>
          </a:p>
          <a:p>
            <a:pPr lvl="1"/>
            <a:r>
              <a:rPr lang="en-US" dirty="0" err="1"/>
              <a:t>Fase</a:t>
            </a:r>
            <a:r>
              <a:rPr lang="en-US" dirty="0"/>
              <a:t> de G(</a:t>
            </a:r>
            <a:r>
              <a:rPr lang="en-US" dirty="0" err="1"/>
              <a:t>jw</a:t>
            </a:r>
            <a:r>
              <a:rPr lang="en-US" dirty="0"/>
              <a:t>) </a:t>
            </a:r>
            <a:r>
              <a:rPr lang="en-US" dirty="0" err="1"/>
              <a:t>para</a:t>
            </a:r>
            <a:r>
              <a:rPr lang="en-US" dirty="0"/>
              <a:t> </a:t>
            </a:r>
            <a:r>
              <a:rPr lang="en-US" dirty="0" err="1"/>
              <a:t>wf</a:t>
            </a:r>
            <a:r>
              <a:rPr lang="en-US" dirty="0"/>
              <a:t> -&gt; -180</a:t>
            </a:r>
            <a:r>
              <a:rPr lang="en-US" baseline="30000" dirty="0"/>
              <a:t>o </a:t>
            </a:r>
            <a:r>
              <a:rPr lang="en-US" dirty="0"/>
              <a:t>+ 40</a:t>
            </a:r>
            <a:r>
              <a:rPr lang="en-US" baseline="30000" dirty="0"/>
              <a:t>o</a:t>
            </a:r>
            <a:r>
              <a:rPr lang="en-US" dirty="0"/>
              <a:t> = -120</a:t>
            </a:r>
            <a:r>
              <a:rPr lang="en-US" baseline="30000" dirty="0"/>
              <a:t>o</a:t>
            </a:r>
          </a:p>
          <a:p>
            <a:pPr lvl="1"/>
            <a:r>
              <a:rPr lang="en-US" dirty="0"/>
              <a:t>No </a:t>
            </a:r>
            <a:r>
              <a:rPr lang="en-US" dirty="0" err="1"/>
              <a:t>wxMaxima</a:t>
            </a:r>
            <a:r>
              <a:rPr lang="en-US" dirty="0"/>
              <a:t> :</a:t>
            </a:r>
          </a:p>
          <a:p>
            <a:pPr lvl="2"/>
            <a:r>
              <a:rPr lang="en-US" dirty="0"/>
              <a:t>G(s):=1/((s+3)*(s+9)*s); G(%</a:t>
            </a:r>
            <a:r>
              <a:rPr lang="en-US" dirty="0" err="1"/>
              <a:t>i</a:t>
            </a:r>
            <a:r>
              <a:rPr lang="en-US" dirty="0"/>
              <a:t>*w); </a:t>
            </a:r>
          </a:p>
          <a:p>
            <a:pPr lvl="2"/>
            <a:r>
              <a:rPr lang="en-US" dirty="0"/>
              <a:t> solve(</a:t>
            </a:r>
            <a:r>
              <a:rPr lang="en-US" dirty="0" err="1"/>
              <a:t>imagform</a:t>
            </a:r>
            <a:r>
              <a:rPr lang="en-US" dirty="0"/>
              <a:t>(G(%</a:t>
            </a:r>
            <a:r>
              <a:rPr lang="en-US" dirty="0" err="1"/>
              <a:t>i</a:t>
            </a:r>
            <a:r>
              <a:rPr lang="en-US" dirty="0"/>
              <a:t>*w))/</a:t>
            </a:r>
            <a:r>
              <a:rPr lang="en-US" dirty="0" err="1"/>
              <a:t>realform</a:t>
            </a:r>
            <a:r>
              <a:rPr lang="en-US" dirty="0"/>
              <a:t>(G(%</a:t>
            </a:r>
            <a:r>
              <a:rPr lang="en-US" dirty="0" err="1"/>
              <a:t>i</a:t>
            </a:r>
            <a:r>
              <a:rPr lang="en-US" dirty="0"/>
              <a:t>*w))=tan(-120*%pi/180)</a:t>
            </a:r>
          </a:p>
          <a:p>
            <a:pPr lvl="2"/>
            <a:r>
              <a:rPr lang="en-US" dirty="0" err="1"/>
              <a:t>Obtemos</a:t>
            </a:r>
            <a:r>
              <a:rPr lang="en-US" dirty="0"/>
              <a:t> : w = 1.2266 (</a:t>
            </a:r>
            <a:r>
              <a:rPr lang="en-US" dirty="0" err="1"/>
              <a:t>frequência</a:t>
            </a:r>
            <a:r>
              <a:rPr lang="en-US" dirty="0"/>
              <a:t> da </a:t>
            </a:r>
            <a:r>
              <a:rPr lang="en-US" dirty="0" err="1"/>
              <a:t>margem</a:t>
            </a:r>
            <a:r>
              <a:rPr lang="en-US" dirty="0"/>
              <a:t> de </a:t>
            </a:r>
            <a:r>
              <a:rPr lang="en-US" dirty="0" err="1"/>
              <a:t>fase</a:t>
            </a:r>
            <a:r>
              <a:rPr lang="en-US" dirty="0"/>
              <a:t>)</a:t>
            </a:r>
          </a:p>
          <a:p>
            <a:pPr lvl="2"/>
            <a:r>
              <a:rPr lang="en-US" dirty="0" err="1"/>
              <a:t>Calculando</a:t>
            </a:r>
            <a:r>
              <a:rPr lang="en-US" dirty="0"/>
              <a:t> 20*log(abs(G(%</a:t>
            </a:r>
            <a:r>
              <a:rPr lang="en-US" dirty="0" err="1"/>
              <a:t>i</a:t>
            </a:r>
            <a:r>
              <a:rPr lang="en-US" dirty="0"/>
              <a:t>*1.2266))) = -31.153db</a:t>
            </a:r>
          </a:p>
          <a:p>
            <a:pPr lvl="2"/>
            <a:r>
              <a:rPr lang="en-US" dirty="0" err="1"/>
              <a:t>Nosso</a:t>
            </a:r>
            <a:r>
              <a:rPr lang="en-US" dirty="0"/>
              <a:t> K </a:t>
            </a:r>
            <a:r>
              <a:rPr lang="en-US" dirty="0" err="1"/>
              <a:t>deverá</a:t>
            </a:r>
            <a:r>
              <a:rPr lang="en-US" dirty="0"/>
              <a:t> ser 31.153db </a:t>
            </a:r>
            <a:r>
              <a:rPr lang="en-US" dirty="0" err="1"/>
              <a:t>ou</a:t>
            </a:r>
            <a:r>
              <a:rPr lang="en-US" dirty="0"/>
              <a:t>  K = 10</a:t>
            </a:r>
            <a:r>
              <a:rPr lang="en-US" baseline="30000" dirty="0"/>
              <a:t>31.153/20</a:t>
            </a:r>
            <a:r>
              <a:rPr lang="en-US" dirty="0"/>
              <a:t> = 36.11</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pag.509, ex.2</a:t>
            </a:r>
            <a:endParaRPr lang="pt-BR" dirty="0"/>
          </a:p>
        </p:txBody>
      </p:sp>
      <p:sp>
        <p:nvSpPr>
          <p:cNvPr id="3" name="Espaço Reservado para Conteúdo 2"/>
          <p:cNvSpPr>
            <a:spLocks noGrp="1"/>
          </p:cNvSpPr>
          <p:nvPr>
            <p:ph idx="1"/>
          </p:nvPr>
        </p:nvSpPr>
        <p:spPr>
          <a:xfrm>
            <a:off x="23778" y="857232"/>
            <a:ext cx="9810784" cy="5381625"/>
          </a:xfrm>
        </p:spPr>
        <p:txBody>
          <a:bodyPr/>
          <a:lstStyle/>
          <a:p>
            <a:r>
              <a:rPr lang="en-US" dirty="0" err="1"/>
              <a:t>Projete</a:t>
            </a:r>
            <a:r>
              <a:rPr lang="en-US" dirty="0"/>
              <a:t> o </a:t>
            </a:r>
            <a:r>
              <a:rPr lang="en-US" dirty="0" err="1"/>
              <a:t>ganho</a:t>
            </a:r>
            <a:r>
              <a:rPr lang="en-US" dirty="0"/>
              <a:t> K </a:t>
            </a:r>
            <a:r>
              <a:rPr lang="en-US" dirty="0" err="1"/>
              <a:t>para</a:t>
            </a:r>
            <a:r>
              <a:rPr lang="en-US" dirty="0"/>
              <a:t> </a:t>
            </a:r>
            <a:r>
              <a:rPr lang="en-US" dirty="0" err="1"/>
              <a:t>uma</a:t>
            </a:r>
            <a:r>
              <a:rPr lang="en-US" dirty="0"/>
              <a:t> </a:t>
            </a:r>
            <a:r>
              <a:rPr lang="en-US" dirty="0" err="1"/>
              <a:t>margem</a:t>
            </a:r>
            <a:r>
              <a:rPr lang="en-US" dirty="0"/>
              <a:t> de </a:t>
            </a:r>
            <a:r>
              <a:rPr lang="en-US" dirty="0" err="1"/>
              <a:t>fase</a:t>
            </a:r>
            <a:r>
              <a:rPr lang="en-US" dirty="0"/>
              <a:t> de 40</a:t>
            </a:r>
            <a:r>
              <a:rPr lang="en-US" baseline="30000" dirty="0"/>
              <a:t>o</a:t>
            </a:r>
            <a:r>
              <a:rPr lang="en-US" dirty="0"/>
              <a:t> </a:t>
            </a:r>
            <a:r>
              <a:rPr lang="en-US" dirty="0" err="1"/>
              <a:t>nos</a:t>
            </a:r>
            <a:r>
              <a:rPr lang="en-US" dirty="0"/>
              <a:t> </a:t>
            </a:r>
            <a:r>
              <a:rPr lang="en-US" dirty="0" err="1"/>
              <a:t>sistemas</a:t>
            </a:r>
            <a:r>
              <a:rPr lang="en-US" dirty="0"/>
              <a:t> :</a:t>
            </a:r>
          </a:p>
          <a:p>
            <a:pPr lvl="1"/>
            <a:r>
              <a:rPr lang="en-US" dirty="0"/>
              <a:t>C) G(s)=K(s+2)/(s(s+3)(s+4)(s+5))</a:t>
            </a:r>
          </a:p>
          <a:p>
            <a:pPr lvl="1"/>
            <a:r>
              <a:rPr lang="en-US" dirty="0" err="1"/>
              <a:t>Fase</a:t>
            </a:r>
            <a:r>
              <a:rPr lang="en-US" dirty="0"/>
              <a:t> de G(</a:t>
            </a:r>
            <a:r>
              <a:rPr lang="en-US" dirty="0" err="1"/>
              <a:t>jw</a:t>
            </a:r>
            <a:r>
              <a:rPr lang="en-US" dirty="0"/>
              <a:t>) </a:t>
            </a:r>
            <a:r>
              <a:rPr lang="en-US" dirty="0" err="1"/>
              <a:t>para</a:t>
            </a:r>
            <a:r>
              <a:rPr lang="en-US" dirty="0"/>
              <a:t> </a:t>
            </a:r>
            <a:r>
              <a:rPr lang="en-US" dirty="0" err="1"/>
              <a:t>wf</a:t>
            </a:r>
            <a:r>
              <a:rPr lang="en-US" dirty="0"/>
              <a:t> -&gt; -180</a:t>
            </a:r>
            <a:r>
              <a:rPr lang="en-US" baseline="30000" dirty="0"/>
              <a:t>o </a:t>
            </a:r>
            <a:r>
              <a:rPr lang="en-US" dirty="0"/>
              <a:t>+ 40</a:t>
            </a:r>
            <a:r>
              <a:rPr lang="en-US" baseline="30000" dirty="0"/>
              <a:t>o</a:t>
            </a:r>
            <a:r>
              <a:rPr lang="en-US" dirty="0"/>
              <a:t> = -120</a:t>
            </a:r>
            <a:r>
              <a:rPr lang="en-US" baseline="30000" dirty="0"/>
              <a:t>o</a:t>
            </a:r>
          </a:p>
          <a:p>
            <a:pPr lvl="1"/>
            <a:r>
              <a:rPr lang="en-US" dirty="0"/>
              <a:t>No </a:t>
            </a:r>
            <a:r>
              <a:rPr lang="en-US" dirty="0" err="1"/>
              <a:t>wxMaxima</a:t>
            </a:r>
            <a:r>
              <a:rPr lang="en-US" dirty="0"/>
              <a:t> :</a:t>
            </a:r>
          </a:p>
          <a:p>
            <a:pPr lvl="2"/>
            <a:r>
              <a:rPr lang="en-US" dirty="0"/>
              <a:t>G(s):=1/((s+3)*(s+9)*s); G(%</a:t>
            </a:r>
            <a:r>
              <a:rPr lang="en-US" dirty="0" err="1"/>
              <a:t>i</a:t>
            </a:r>
            <a:r>
              <a:rPr lang="en-US" dirty="0"/>
              <a:t>*w); </a:t>
            </a:r>
          </a:p>
          <a:p>
            <a:pPr lvl="2"/>
            <a:r>
              <a:rPr lang="en-US" dirty="0"/>
              <a:t> solve(</a:t>
            </a:r>
            <a:r>
              <a:rPr lang="en-US" dirty="0" err="1"/>
              <a:t>imagform</a:t>
            </a:r>
            <a:r>
              <a:rPr lang="en-US" dirty="0"/>
              <a:t>(G(%</a:t>
            </a:r>
            <a:r>
              <a:rPr lang="en-US" dirty="0" err="1"/>
              <a:t>i</a:t>
            </a:r>
            <a:r>
              <a:rPr lang="en-US" dirty="0"/>
              <a:t>*w))/</a:t>
            </a:r>
            <a:r>
              <a:rPr lang="en-US" dirty="0" err="1"/>
              <a:t>realform</a:t>
            </a:r>
            <a:r>
              <a:rPr lang="en-US" dirty="0"/>
              <a:t>(G(%</a:t>
            </a:r>
            <a:r>
              <a:rPr lang="en-US" dirty="0" err="1"/>
              <a:t>i</a:t>
            </a:r>
            <a:r>
              <a:rPr lang="en-US" dirty="0"/>
              <a:t>*w))=tan(-120*%pi/180)</a:t>
            </a:r>
          </a:p>
          <a:p>
            <a:pPr lvl="2"/>
            <a:r>
              <a:rPr lang="en-US" dirty="0" err="1"/>
              <a:t>Obtemos</a:t>
            </a:r>
            <a:r>
              <a:rPr lang="en-US" dirty="0"/>
              <a:t> : w = 1.6516 (</a:t>
            </a:r>
            <a:r>
              <a:rPr lang="en-US" dirty="0" err="1"/>
              <a:t>frequência</a:t>
            </a:r>
            <a:r>
              <a:rPr lang="en-US" dirty="0"/>
              <a:t> da </a:t>
            </a:r>
            <a:r>
              <a:rPr lang="en-US" dirty="0" err="1"/>
              <a:t>margem</a:t>
            </a:r>
            <a:r>
              <a:rPr lang="en-US" dirty="0"/>
              <a:t> de </a:t>
            </a:r>
            <a:r>
              <a:rPr lang="en-US" dirty="0" err="1"/>
              <a:t>fase</a:t>
            </a:r>
            <a:r>
              <a:rPr lang="en-US" dirty="0"/>
              <a:t>)</a:t>
            </a:r>
          </a:p>
          <a:p>
            <a:pPr lvl="2"/>
            <a:r>
              <a:rPr lang="en-US" dirty="0" err="1"/>
              <a:t>Calculando</a:t>
            </a:r>
            <a:r>
              <a:rPr lang="en-US" dirty="0"/>
              <a:t> 20*log(abs(G(%</a:t>
            </a:r>
            <a:r>
              <a:rPr lang="en-US" dirty="0" err="1"/>
              <a:t>i</a:t>
            </a:r>
            <a:r>
              <a:rPr lang="en-US" dirty="0"/>
              <a:t>*1.2266))) = -33.926db</a:t>
            </a:r>
          </a:p>
          <a:p>
            <a:pPr lvl="2"/>
            <a:r>
              <a:rPr lang="en-US" dirty="0" err="1"/>
              <a:t>Nosso</a:t>
            </a:r>
            <a:r>
              <a:rPr lang="en-US" dirty="0"/>
              <a:t> K </a:t>
            </a:r>
            <a:r>
              <a:rPr lang="en-US" dirty="0" err="1"/>
              <a:t>deverá</a:t>
            </a:r>
            <a:r>
              <a:rPr lang="en-US" dirty="0"/>
              <a:t> ser 33.926db </a:t>
            </a:r>
            <a:r>
              <a:rPr lang="en-US" dirty="0" err="1"/>
              <a:t>ou</a:t>
            </a:r>
            <a:r>
              <a:rPr lang="en-US" dirty="0"/>
              <a:t>  K = 10</a:t>
            </a:r>
            <a:r>
              <a:rPr lang="en-US" baseline="30000" dirty="0"/>
              <a:t>33.926/20</a:t>
            </a:r>
            <a:r>
              <a:rPr lang="en-US" dirty="0"/>
              <a:t> = 49.691</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pag.509, ex.3</a:t>
            </a:r>
            <a:endParaRPr lang="pt-BR" dirty="0"/>
          </a:p>
        </p:txBody>
      </p:sp>
      <p:sp>
        <p:nvSpPr>
          <p:cNvPr id="3" name="Espaço Reservado para Conteúdo 2"/>
          <p:cNvSpPr>
            <a:spLocks noGrp="1"/>
          </p:cNvSpPr>
          <p:nvPr>
            <p:ph idx="1"/>
          </p:nvPr>
        </p:nvSpPr>
        <p:spPr>
          <a:xfrm>
            <a:off x="294085" y="785794"/>
            <a:ext cx="9340188" cy="5381625"/>
          </a:xfrm>
        </p:spPr>
        <p:txBody>
          <a:bodyPr/>
          <a:lstStyle/>
          <a:p>
            <a:r>
              <a:rPr lang="en-US" dirty="0"/>
              <a:t>Determine K </a:t>
            </a:r>
            <a:r>
              <a:rPr lang="en-US" dirty="0" err="1"/>
              <a:t>para</a:t>
            </a:r>
            <a:r>
              <a:rPr lang="en-US" dirty="0"/>
              <a:t> </a:t>
            </a:r>
            <a:r>
              <a:rPr lang="en-US" dirty="0" err="1"/>
              <a:t>que</a:t>
            </a:r>
            <a:r>
              <a:rPr lang="en-US" dirty="0"/>
              <a:t> o </a:t>
            </a:r>
            <a:r>
              <a:rPr lang="en-US" dirty="0" err="1"/>
              <a:t>sistema</a:t>
            </a:r>
            <a:r>
              <a:rPr lang="en-US" dirty="0"/>
              <a:t> </a:t>
            </a:r>
            <a:r>
              <a:rPr lang="en-US" dirty="0" err="1"/>
              <a:t>tenha</a:t>
            </a:r>
            <a:r>
              <a:rPr lang="en-US" dirty="0"/>
              <a:t> </a:t>
            </a:r>
            <a:r>
              <a:rPr lang="en-US" dirty="0" err="1"/>
              <a:t>uma</a:t>
            </a:r>
            <a:r>
              <a:rPr lang="en-US" dirty="0"/>
              <a:t> UP=20% se</a:t>
            </a:r>
          </a:p>
          <a:p>
            <a:pPr lvl="1"/>
            <a:r>
              <a:rPr lang="en-US" dirty="0"/>
              <a:t>A) G(s)=1/(s(s+6)(s+12))</a:t>
            </a:r>
          </a:p>
          <a:p>
            <a:pPr lvl="1"/>
            <a:r>
              <a:rPr lang="en-US" dirty="0"/>
              <a:t>Z = -</a:t>
            </a:r>
            <a:r>
              <a:rPr lang="en-US" dirty="0" err="1"/>
              <a:t>ln</a:t>
            </a:r>
            <a:r>
              <a:rPr lang="en-US" dirty="0"/>
              <a:t>(UP)/</a:t>
            </a:r>
            <a:r>
              <a:rPr lang="en-US" dirty="0" err="1"/>
              <a:t>sqrt</a:t>
            </a:r>
            <a:r>
              <a:rPr lang="en-US" dirty="0"/>
              <a:t>(</a:t>
            </a:r>
            <a:r>
              <a:rPr lang="en-US" dirty="0" err="1"/>
              <a:t>ln</a:t>
            </a:r>
            <a:r>
              <a:rPr lang="en-US" dirty="0"/>
              <a:t>(UP)</a:t>
            </a:r>
            <a:r>
              <a:rPr lang="en-US" baseline="30000" dirty="0"/>
              <a:t>2</a:t>
            </a:r>
            <a:r>
              <a:rPr lang="en-US" dirty="0"/>
              <a:t>+pi</a:t>
            </a:r>
            <a:r>
              <a:rPr lang="en-US" baseline="30000" dirty="0"/>
              <a:t>2</a:t>
            </a:r>
            <a:r>
              <a:rPr lang="en-US" dirty="0"/>
              <a:t>) = 0.456</a:t>
            </a:r>
          </a:p>
          <a:p>
            <a:pPr lvl="1"/>
            <a:r>
              <a:rPr lang="en-US" dirty="0"/>
              <a:t> Mf = 2z/</a:t>
            </a:r>
            <a:r>
              <a:rPr lang="en-US" dirty="0" err="1"/>
              <a:t>sqrt</a:t>
            </a:r>
            <a:r>
              <a:rPr lang="en-US" dirty="0"/>
              <a:t>[</a:t>
            </a:r>
            <a:r>
              <a:rPr lang="en-US" dirty="0" err="1"/>
              <a:t>sqrt</a:t>
            </a:r>
            <a:r>
              <a:rPr lang="en-US" dirty="0"/>
              <a:t>(4z</a:t>
            </a:r>
            <a:r>
              <a:rPr lang="en-US" baseline="30000" dirty="0"/>
              <a:t>4</a:t>
            </a:r>
            <a:r>
              <a:rPr lang="en-US" dirty="0"/>
              <a:t>+1)-2z</a:t>
            </a:r>
            <a:r>
              <a:rPr lang="en-US" baseline="30000" dirty="0"/>
              <a:t>2</a:t>
            </a:r>
            <a:r>
              <a:rPr lang="en-US" dirty="0"/>
              <a:t>]*180/pi = 63.964</a:t>
            </a:r>
          </a:p>
          <a:p>
            <a:pPr lvl="1"/>
            <a:r>
              <a:rPr lang="en-US" dirty="0"/>
              <a:t> </a:t>
            </a:r>
            <a:r>
              <a:rPr lang="en-US" dirty="0" err="1"/>
              <a:t>Arg</a:t>
            </a:r>
            <a:r>
              <a:rPr lang="en-US" dirty="0"/>
              <a:t>(G(j*</a:t>
            </a:r>
            <a:r>
              <a:rPr lang="en-US" dirty="0" err="1"/>
              <a:t>wf</a:t>
            </a:r>
            <a:r>
              <a:rPr lang="en-US" dirty="0"/>
              <a:t>)) = -180+63.964 = -116.04</a:t>
            </a:r>
            <a:r>
              <a:rPr lang="en-US" baseline="30000" dirty="0"/>
              <a:t>o</a:t>
            </a:r>
            <a:r>
              <a:rPr lang="en-US" dirty="0"/>
              <a:t> </a:t>
            </a:r>
            <a:r>
              <a:rPr lang="en-US" dirty="0" err="1"/>
              <a:t>ou</a:t>
            </a:r>
            <a:r>
              <a:rPr lang="en-US" dirty="0"/>
              <a:t> -2.0252</a:t>
            </a:r>
          </a:p>
          <a:p>
            <a:pPr lvl="1"/>
            <a:r>
              <a:rPr lang="en-US" dirty="0"/>
              <a:t>solve(</a:t>
            </a:r>
            <a:r>
              <a:rPr lang="en-US" dirty="0" err="1"/>
              <a:t>imagpart</a:t>
            </a:r>
            <a:r>
              <a:rPr lang="en-US" dirty="0"/>
              <a:t>(G(%</a:t>
            </a:r>
            <a:r>
              <a:rPr lang="en-US" dirty="0" err="1"/>
              <a:t>i</a:t>
            </a:r>
            <a:r>
              <a:rPr lang="en-US" dirty="0"/>
              <a:t>*w))/</a:t>
            </a:r>
            <a:r>
              <a:rPr lang="en-US" dirty="0" err="1"/>
              <a:t>realpart</a:t>
            </a:r>
            <a:r>
              <a:rPr lang="en-US" dirty="0"/>
              <a:t>(G(%</a:t>
            </a:r>
            <a:r>
              <a:rPr lang="en-US" dirty="0" err="1"/>
              <a:t>i</a:t>
            </a:r>
            <a:r>
              <a:rPr lang="en-US" dirty="0"/>
              <a:t>*w))=tan(-2.0252),w)</a:t>
            </a:r>
          </a:p>
          <a:p>
            <a:pPr lvl="1"/>
            <a:r>
              <a:rPr lang="en-US" dirty="0" err="1"/>
              <a:t>Obtemos</a:t>
            </a:r>
            <a:r>
              <a:rPr lang="en-US" dirty="0"/>
              <a:t> w = 1.8601</a:t>
            </a:r>
          </a:p>
          <a:p>
            <a:pPr lvl="1"/>
            <a:r>
              <a:rPr lang="en-US" dirty="0"/>
              <a:t>K = 1/abs(G(%</a:t>
            </a:r>
            <a:r>
              <a:rPr lang="en-US" dirty="0" err="1"/>
              <a:t>i</a:t>
            </a:r>
            <a:r>
              <a:rPr lang="en-US" dirty="0"/>
              <a:t>*1.8601)) = 141.89</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pag.509, ex.3</a:t>
            </a:r>
            <a:endParaRPr lang="pt-BR" dirty="0"/>
          </a:p>
        </p:txBody>
      </p:sp>
      <p:sp>
        <p:nvSpPr>
          <p:cNvPr id="3" name="Espaço Reservado para Conteúdo 2"/>
          <p:cNvSpPr>
            <a:spLocks noGrp="1"/>
          </p:cNvSpPr>
          <p:nvPr>
            <p:ph idx="1"/>
          </p:nvPr>
        </p:nvSpPr>
        <p:spPr>
          <a:xfrm>
            <a:off x="294085" y="785794"/>
            <a:ext cx="9340188" cy="5381625"/>
          </a:xfrm>
        </p:spPr>
        <p:txBody>
          <a:bodyPr/>
          <a:lstStyle/>
          <a:p>
            <a:r>
              <a:rPr lang="en-US" dirty="0"/>
              <a:t>Determine K </a:t>
            </a:r>
            <a:r>
              <a:rPr lang="en-US" dirty="0" err="1"/>
              <a:t>para</a:t>
            </a:r>
            <a:r>
              <a:rPr lang="en-US" dirty="0"/>
              <a:t> </a:t>
            </a:r>
            <a:r>
              <a:rPr lang="en-US" dirty="0" err="1"/>
              <a:t>que</a:t>
            </a:r>
            <a:r>
              <a:rPr lang="en-US" dirty="0"/>
              <a:t> o </a:t>
            </a:r>
            <a:r>
              <a:rPr lang="en-US" dirty="0" err="1"/>
              <a:t>sistema</a:t>
            </a:r>
            <a:r>
              <a:rPr lang="en-US" dirty="0"/>
              <a:t> </a:t>
            </a:r>
            <a:r>
              <a:rPr lang="en-US" dirty="0" err="1"/>
              <a:t>tenha</a:t>
            </a:r>
            <a:r>
              <a:rPr lang="en-US" dirty="0"/>
              <a:t> </a:t>
            </a:r>
            <a:r>
              <a:rPr lang="en-US" dirty="0" err="1"/>
              <a:t>uma</a:t>
            </a:r>
            <a:r>
              <a:rPr lang="en-US" dirty="0"/>
              <a:t> UP=20% se</a:t>
            </a:r>
          </a:p>
          <a:p>
            <a:pPr lvl="1"/>
            <a:r>
              <a:rPr lang="en-US" dirty="0"/>
              <a:t>B) G(s)=(s+4)/(s(s+8)(s+10)(s+12))</a:t>
            </a:r>
          </a:p>
          <a:p>
            <a:pPr lvl="1"/>
            <a:r>
              <a:rPr lang="en-US" dirty="0"/>
              <a:t>Z = -</a:t>
            </a:r>
            <a:r>
              <a:rPr lang="en-US" dirty="0" err="1"/>
              <a:t>ln</a:t>
            </a:r>
            <a:r>
              <a:rPr lang="en-US" dirty="0"/>
              <a:t>(UP)/</a:t>
            </a:r>
            <a:r>
              <a:rPr lang="en-US" dirty="0" err="1"/>
              <a:t>sqrt</a:t>
            </a:r>
            <a:r>
              <a:rPr lang="en-US" dirty="0"/>
              <a:t>(</a:t>
            </a:r>
            <a:r>
              <a:rPr lang="en-US" dirty="0" err="1"/>
              <a:t>ln</a:t>
            </a:r>
            <a:r>
              <a:rPr lang="en-US" dirty="0"/>
              <a:t>(UP)</a:t>
            </a:r>
            <a:r>
              <a:rPr lang="en-US" baseline="30000" dirty="0"/>
              <a:t>2</a:t>
            </a:r>
            <a:r>
              <a:rPr lang="en-US" dirty="0"/>
              <a:t>+pi</a:t>
            </a:r>
            <a:r>
              <a:rPr lang="en-US" baseline="30000" dirty="0"/>
              <a:t>2</a:t>
            </a:r>
            <a:r>
              <a:rPr lang="en-US" dirty="0"/>
              <a:t>) = 0.456</a:t>
            </a:r>
          </a:p>
          <a:p>
            <a:pPr lvl="1"/>
            <a:r>
              <a:rPr lang="en-US" dirty="0"/>
              <a:t> Mf = 2z/</a:t>
            </a:r>
            <a:r>
              <a:rPr lang="en-US" dirty="0" err="1"/>
              <a:t>sqrt</a:t>
            </a:r>
            <a:r>
              <a:rPr lang="en-US" dirty="0"/>
              <a:t>[</a:t>
            </a:r>
            <a:r>
              <a:rPr lang="en-US" dirty="0" err="1"/>
              <a:t>sqrt</a:t>
            </a:r>
            <a:r>
              <a:rPr lang="en-US" dirty="0"/>
              <a:t>(4z</a:t>
            </a:r>
            <a:r>
              <a:rPr lang="en-US" baseline="30000" dirty="0"/>
              <a:t>4</a:t>
            </a:r>
            <a:r>
              <a:rPr lang="en-US" dirty="0"/>
              <a:t>+1)-2z</a:t>
            </a:r>
            <a:r>
              <a:rPr lang="en-US" baseline="30000" dirty="0"/>
              <a:t>2</a:t>
            </a:r>
            <a:r>
              <a:rPr lang="en-US" dirty="0"/>
              <a:t>]*180/pi = 63.964</a:t>
            </a:r>
          </a:p>
          <a:p>
            <a:pPr lvl="1"/>
            <a:r>
              <a:rPr lang="en-US" dirty="0"/>
              <a:t> </a:t>
            </a:r>
            <a:r>
              <a:rPr lang="en-US" dirty="0" err="1"/>
              <a:t>Arg</a:t>
            </a:r>
            <a:r>
              <a:rPr lang="en-US" dirty="0"/>
              <a:t>(G(j*</a:t>
            </a:r>
            <a:r>
              <a:rPr lang="en-US" dirty="0" err="1"/>
              <a:t>wf</a:t>
            </a:r>
            <a:r>
              <a:rPr lang="en-US" dirty="0"/>
              <a:t>)) = -180+63.964 = -116.04</a:t>
            </a:r>
            <a:r>
              <a:rPr lang="en-US" baseline="30000" dirty="0"/>
              <a:t>o</a:t>
            </a:r>
            <a:r>
              <a:rPr lang="en-US" dirty="0"/>
              <a:t> </a:t>
            </a:r>
            <a:r>
              <a:rPr lang="en-US" dirty="0" err="1"/>
              <a:t>ou</a:t>
            </a:r>
            <a:r>
              <a:rPr lang="en-US" dirty="0"/>
              <a:t> -2.0252</a:t>
            </a:r>
          </a:p>
          <a:p>
            <a:pPr lvl="1"/>
            <a:r>
              <a:rPr lang="en-US" dirty="0"/>
              <a:t>solve(</a:t>
            </a:r>
            <a:r>
              <a:rPr lang="en-US" dirty="0" err="1"/>
              <a:t>imagpart</a:t>
            </a:r>
            <a:r>
              <a:rPr lang="en-US" dirty="0"/>
              <a:t>(G(%</a:t>
            </a:r>
            <a:r>
              <a:rPr lang="en-US" dirty="0" err="1"/>
              <a:t>i</a:t>
            </a:r>
            <a:r>
              <a:rPr lang="en-US" dirty="0"/>
              <a:t>*w))/</a:t>
            </a:r>
            <a:r>
              <a:rPr lang="en-US" dirty="0" err="1"/>
              <a:t>realpart</a:t>
            </a:r>
            <a:r>
              <a:rPr lang="en-US" dirty="0"/>
              <a:t>(G(%</a:t>
            </a:r>
            <a:r>
              <a:rPr lang="en-US" dirty="0" err="1"/>
              <a:t>i</a:t>
            </a:r>
            <a:r>
              <a:rPr lang="en-US" dirty="0"/>
              <a:t>*w))=tan(-2.0252),w)</a:t>
            </a:r>
          </a:p>
          <a:p>
            <a:pPr lvl="1"/>
            <a:r>
              <a:rPr lang="en-US" dirty="0" err="1"/>
              <a:t>Obtemos</a:t>
            </a:r>
            <a:r>
              <a:rPr lang="en-US" dirty="0"/>
              <a:t> w = 4.5323</a:t>
            </a:r>
          </a:p>
          <a:p>
            <a:pPr lvl="1"/>
            <a:r>
              <a:rPr lang="en-US" dirty="0"/>
              <a:t>K = 1/abs(G(%</a:t>
            </a:r>
            <a:r>
              <a:rPr lang="en-US" dirty="0" err="1"/>
              <a:t>i</a:t>
            </a:r>
            <a:r>
              <a:rPr lang="en-US" dirty="0"/>
              <a:t>*4.5323)) = 970.88</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pag.509, ex.3</a:t>
            </a:r>
            <a:endParaRPr lang="pt-BR" dirty="0"/>
          </a:p>
        </p:txBody>
      </p:sp>
      <p:sp>
        <p:nvSpPr>
          <p:cNvPr id="3" name="Espaço Reservado para Conteúdo 2"/>
          <p:cNvSpPr>
            <a:spLocks noGrp="1"/>
          </p:cNvSpPr>
          <p:nvPr>
            <p:ph idx="1"/>
          </p:nvPr>
        </p:nvSpPr>
        <p:spPr>
          <a:xfrm>
            <a:off x="294085" y="785794"/>
            <a:ext cx="9340188" cy="5381625"/>
          </a:xfrm>
        </p:spPr>
        <p:txBody>
          <a:bodyPr/>
          <a:lstStyle/>
          <a:p>
            <a:r>
              <a:rPr lang="en-US" dirty="0"/>
              <a:t>Determine K </a:t>
            </a:r>
            <a:r>
              <a:rPr lang="en-US" dirty="0" err="1"/>
              <a:t>para</a:t>
            </a:r>
            <a:r>
              <a:rPr lang="en-US" dirty="0"/>
              <a:t> </a:t>
            </a:r>
            <a:r>
              <a:rPr lang="en-US" dirty="0" err="1"/>
              <a:t>que</a:t>
            </a:r>
            <a:r>
              <a:rPr lang="en-US" dirty="0"/>
              <a:t> o </a:t>
            </a:r>
            <a:r>
              <a:rPr lang="en-US" dirty="0" err="1"/>
              <a:t>sistema</a:t>
            </a:r>
            <a:r>
              <a:rPr lang="en-US" dirty="0"/>
              <a:t> </a:t>
            </a:r>
            <a:r>
              <a:rPr lang="en-US" dirty="0" err="1"/>
              <a:t>tenha</a:t>
            </a:r>
            <a:r>
              <a:rPr lang="en-US" dirty="0"/>
              <a:t> </a:t>
            </a:r>
            <a:r>
              <a:rPr lang="en-US" dirty="0" err="1"/>
              <a:t>uma</a:t>
            </a:r>
            <a:r>
              <a:rPr lang="en-US" dirty="0"/>
              <a:t> UP=20% se</a:t>
            </a:r>
          </a:p>
          <a:p>
            <a:pPr lvl="1"/>
            <a:r>
              <a:rPr lang="en-US" dirty="0"/>
              <a:t>C) G(s)=(s+2)(s+7)/(s(s+4)(s+8)(s+10)(s+15))</a:t>
            </a:r>
          </a:p>
          <a:p>
            <a:pPr lvl="1"/>
            <a:r>
              <a:rPr lang="en-US" dirty="0"/>
              <a:t>Z = -</a:t>
            </a:r>
            <a:r>
              <a:rPr lang="en-US" dirty="0" err="1"/>
              <a:t>ln</a:t>
            </a:r>
            <a:r>
              <a:rPr lang="en-US" dirty="0"/>
              <a:t>(UP)/</a:t>
            </a:r>
            <a:r>
              <a:rPr lang="en-US" dirty="0" err="1"/>
              <a:t>sqrt</a:t>
            </a:r>
            <a:r>
              <a:rPr lang="en-US" dirty="0"/>
              <a:t>(</a:t>
            </a:r>
            <a:r>
              <a:rPr lang="en-US" dirty="0" err="1"/>
              <a:t>ln</a:t>
            </a:r>
            <a:r>
              <a:rPr lang="en-US" dirty="0"/>
              <a:t>(UP)</a:t>
            </a:r>
            <a:r>
              <a:rPr lang="en-US" baseline="30000" dirty="0"/>
              <a:t>2</a:t>
            </a:r>
            <a:r>
              <a:rPr lang="en-US" dirty="0"/>
              <a:t>+pi</a:t>
            </a:r>
            <a:r>
              <a:rPr lang="en-US" baseline="30000" dirty="0"/>
              <a:t>2</a:t>
            </a:r>
            <a:r>
              <a:rPr lang="en-US" dirty="0"/>
              <a:t>) = 0.456</a:t>
            </a:r>
          </a:p>
          <a:p>
            <a:pPr lvl="1"/>
            <a:r>
              <a:rPr lang="en-US" dirty="0"/>
              <a:t> Mf = 2z/</a:t>
            </a:r>
            <a:r>
              <a:rPr lang="en-US" dirty="0" err="1"/>
              <a:t>sqrt</a:t>
            </a:r>
            <a:r>
              <a:rPr lang="en-US" dirty="0"/>
              <a:t>[</a:t>
            </a:r>
            <a:r>
              <a:rPr lang="en-US" dirty="0" err="1"/>
              <a:t>sqrt</a:t>
            </a:r>
            <a:r>
              <a:rPr lang="en-US" dirty="0"/>
              <a:t>(4z</a:t>
            </a:r>
            <a:r>
              <a:rPr lang="en-US" baseline="30000" dirty="0"/>
              <a:t>4</a:t>
            </a:r>
            <a:r>
              <a:rPr lang="en-US" dirty="0"/>
              <a:t>+1)-2z</a:t>
            </a:r>
            <a:r>
              <a:rPr lang="en-US" baseline="30000" dirty="0"/>
              <a:t>2</a:t>
            </a:r>
            <a:r>
              <a:rPr lang="en-US" dirty="0"/>
              <a:t>]*180/pi = 63.964</a:t>
            </a:r>
          </a:p>
          <a:p>
            <a:pPr lvl="1"/>
            <a:r>
              <a:rPr lang="en-US" dirty="0"/>
              <a:t> </a:t>
            </a:r>
            <a:r>
              <a:rPr lang="en-US" dirty="0" err="1"/>
              <a:t>Arg</a:t>
            </a:r>
            <a:r>
              <a:rPr lang="en-US" dirty="0"/>
              <a:t>(G(j*</a:t>
            </a:r>
            <a:r>
              <a:rPr lang="en-US" dirty="0" err="1"/>
              <a:t>wf</a:t>
            </a:r>
            <a:r>
              <a:rPr lang="en-US" dirty="0"/>
              <a:t>)) = -180+63.964 = -116.04</a:t>
            </a:r>
            <a:r>
              <a:rPr lang="en-US" baseline="30000" dirty="0"/>
              <a:t>o</a:t>
            </a:r>
            <a:r>
              <a:rPr lang="en-US" dirty="0"/>
              <a:t> </a:t>
            </a:r>
            <a:r>
              <a:rPr lang="en-US" dirty="0" err="1"/>
              <a:t>ou</a:t>
            </a:r>
            <a:r>
              <a:rPr lang="en-US" dirty="0"/>
              <a:t> -2.0252</a:t>
            </a:r>
          </a:p>
          <a:p>
            <a:pPr lvl="1"/>
            <a:r>
              <a:rPr lang="en-US" dirty="0"/>
              <a:t>solve(</a:t>
            </a:r>
            <a:r>
              <a:rPr lang="en-US" dirty="0" err="1"/>
              <a:t>imagpart</a:t>
            </a:r>
            <a:r>
              <a:rPr lang="en-US" dirty="0"/>
              <a:t>(G(%</a:t>
            </a:r>
            <a:r>
              <a:rPr lang="en-US" dirty="0" err="1"/>
              <a:t>i</a:t>
            </a:r>
            <a:r>
              <a:rPr lang="en-US" dirty="0"/>
              <a:t>*w))/</a:t>
            </a:r>
            <a:r>
              <a:rPr lang="en-US" dirty="0" err="1"/>
              <a:t>realpart</a:t>
            </a:r>
            <a:r>
              <a:rPr lang="en-US" dirty="0"/>
              <a:t>(G(%</a:t>
            </a:r>
            <a:r>
              <a:rPr lang="en-US" dirty="0" err="1"/>
              <a:t>i</a:t>
            </a:r>
            <a:r>
              <a:rPr lang="en-US" dirty="0"/>
              <a:t>*w))=tan(-2.0252),w)</a:t>
            </a:r>
          </a:p>
          <a:p>
            <a:pPr lvl="1"/>
            <a:r>
              <a:rPr lang="en-US" dirty="0"/>
              <a:t> </a:t>
            </a:r>
            <a:r>
              <a:rPr lang="en-US" dirty="0" err="1"/>
              <a:t>allroots</a:t>
            </a:r>
            <a:r>
              <a:rPr lang="en-US" dirty="0"/>
              <a:t>(</a:t>
            </a:r>
            <a:r>
              <a:rPr lang="en-US" dirty="0" err="1"/>
              <a:t>rhs</a:t>
            </a:r>
            <a:r>
              <a:rPr lang="en-US" dirty="0"/>
              <a:t>(%[1]))</a:t>
            </a:r>
          </a:p>
          <a:p>
            <a:pPr lvl="1"/>
            <a:r>
              <a:rPr lang="en-US" dirty="0" err="1"/>
              <a:t>Obtemos</a:t>
            </a:r>
            <a:r>
              <a:rPr lang="en-US" dirty="0"/>
              <a:t> w = 5.1524</a:t>
            </a:r>
          </a:p>
          <a:p>
            <a:pPr lvl="1"/>
            <a:r>
              <a:rPr lang="en-US" dirty="0"/>
              <a:t>K = 1/abs(G(%</a:t>
            </a:r>
            <a:r>
              <a:rPr lang="en-US" dirty="0" err="1"/>
              <a:t>i</a:t>
            </a:r>
            <a:r>
              <a:rPr lang="en-US" dirty="0"/>
              <a:t>*5.1524)) = 1187.7</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pag.509, ex.3</a:t>
            </a:r>
            <a:endParaRPr lang="pt-BR" dirty="0"/>
          </a:p>
        </p:txBody>
      </p:sp>
      <p:sp>
        <p:nvSpPr>
          <p:cNvPr id="3" name="Espaço Reservado para Conteúdo 2"/>
          <p:cNvSpPr>
            <a:spLocks noGrp="1"/>
          </p:cNvSpPr>
          <p:nvPr>
            <p:ph idx="1"/>
          </p:nvPr>
        </p:nvSpPr>
        <p:spPr>
          <a:xfrm>
            <a:off x="294085" y="785794"/>
            <a:ext cx="9340188" cy="5381625"/>
          </a:xfrm>
        </p:spPr>
        <p:txBody>
          <a:bodyPr/>
          <a:lstStyle/>
          <a:p>
            <a:r>
              <a:rPr lang="en-US" dirty="0"/>
              <a:t>Determine K </a:t>
            </a:r>
            <a:r>
              <a:rPr lang="en-US" dirty="0" err="1"/>
              <a:t>para</a:t>
            </a:r>
            <a:r>
              <a:rPr lang="en-US" dirty="0"/>
              <a:t> </a:t>
            </a:r>
            <a:r>
              <a:rPr lang="en-US" dirty="0" err="1"/>
              <a:t>que</a:t>
            </a:r>
            <a:r>
              <a:rPr lang="en-US" dirty="0"/>
              <a:t> o </a:t>
            </a:r>
            <a:r>
              <a:rPr lang="en-US" dirty="0" err="1"/>
              <a:t>sistema</a:t>
            </a:r>
            <a:r>
              <a:rPr lang="en-US" dirty="0"/>
              <a:t> </a:t>
            </a:r>
            <a:r>
              <a:rPr lang="en-US" dirty="0" err="1"/>
              <a:t>tenha</a:t>
            </a:r>
            <a:r>
              <a:rPr lang="en-US" dirty="0"/>
              <a:t> </a:t>
            </a:r>
            <a:r>
              <a:rPr lang="en-US" dirty="0" err="1"/>
              <a:t>uma</a:t>
            </a:r>
            <a:r>
              <a:rPr lang="en-US" dirty="0"/>
              <a:t> UP=15% se</a:t>
            </a:r>
          </a:p>
          <a:p>
            <a:pPr lvl="1"/>
            <a:r>
              <a:rPr lang="en-US" dirty="0"/>
              <a:t>C) G(s)=(s+20)(s+25)/(s(s+5)(s+8) (s+14))</a:t>
            </a:r>
          </a:p>
          <a:p>
            <a:pPr lvl="1"/>
            <a:r>
              <a:rPr lang="en-US" dirty="0"/>
              <a:t>Z = -</a:t>
            </a:r>
            <a:r>
              <a:rPr lang="en-US" dirty="0" err="1"/>
              <a:t>ln</a:t>
            </a:r>
            <a:r>
              <a:rPr lang="en-US" dirty="0"/>
              <a:t>(UP)/</a:t>
            </a:r>
            <a:r>
              <a:rPr lang="en-US" dirty="0" err="1"/>
              <a:t>sqrt</a:t>
            </a:r>
            <a:r>
              <a:rPr lang="en-US" dirty="0"/>
              <a:t>(</a:t>
            </a:r>
            <a:r>
              <a:rPr lang="en-US" dirty="0" err="1"/>
              <a:t>ln</a:t>
            </a:r>
            <a:r>
              <a:rPr lang="en-US" dirty="0"/>
              <a:t>(UP)</a:t>
            </a:r>
            <a:r>
              <a:rPr lang="en-US" baseline="30000" dirty="0"/>
              <a:t>2</a:t>
            </a:r>
            <a:r>
              <a:rPr lang="en-US" dirty="0"/>
              <a:t>+pi</a:t>
            </a:r>
            <a:r>
              <a:rPr lang="en-US" baseline="30000" dirty="0"/>
              <a:t>2</a:t>
            </a:r>
            <a:r>
              <a:rPr lang="en-US" dirty="0"/>
              <a:t>) = 0.517</a:t>
            </a:r>
          </a:p>
          <a:p>
            <a:pPr lvl="1"/>
            <a:r>
              <a:rPr lang="en-US" dirty="0"/>
              <a:t> Mf = 2z/</a:t>
            </a:r>
            <a:r>
              <a:rPr lang="en-US" dirty="0" err="1"/>
              <a:t>sqrt</a:t>
            </a:r>
            <a:r>
              <a:rPr lang="en-US" dirty="0"/>
              <a:t>[</a:t>
            </a:r>
            <a:r>
              <a:rPr lang="en-US" dirty="0" err="1"/>
              <a:t>sqrt</a:t>
            </a:r>
            <a:r>
              <a:rPr lang="en-US" dirty="0"/>
              <a:t>(4z</a:t>
            </a:r>
            <a:r>
              <a:rPr lang="en-US" baseline="30000" dirty="0"/>
              <a:t>4</a:t>
            </a:r>
            <a:r>
              <a:rPr lang="en-US" dirty="0"/>
              <a:t>+1)-2z</a:t>
            </a:r>
            <a:r>
              <a:rPr lang="en-US" baseline="30000" dirty="0"/>
              <a:t>2</a:t>
            </a:r>
            <a:r>
              <a:rPr lang="en-US" dirty="0"/>
              <a:t>]*180/pi = 76.51</a:t>
            </a:r>
          </a:p>
          <a:p>
            <a:pPr lvl="1"/>
            <a:r>
              <a:rPr lang="en-US" dirty="0"/>
              <a:t> </a:t>
            </a:r>
            <a:r>
              <a:rPr lang="en-US" dirty="0" err="1"/>
              <a:t>Arg</a:t>
            </a:r>
            <a:r>
              <a:rPr lang="en-US" dirty="0"/>
              <a:t>(G(j*</a:t>
            </a:r>
            <a:r>
              <a:rPr lang="en-US" dirty="0" err="1"/>
              <a:t>wf</a:t>
            </a:r>
            <a:r>
              <a:rPr lang="en-US" dirty="0"/>
              <a:t>)) = -180+76.51 = -103.49</a:t>
            </a:r>
            <a:r>
              <a:rPr lang="en-US" baseline="30000" dirty="0"/>
              <a:t>o</a:t>
            </a:r>
            <a:r>
              <a:rPr lang="en-US" dirty="0"/>
              <a:t> </a:t>
            </a:r>
            <a:r>
              <a:rPr lang="en-US" dirty="0" err="1"/>
              <a:t>ou</a:t>
            </a:r>
            <a:r>
              <a:rPr lang="en-US" dirty="0"/>
              <a:t> -1.8062</a:t>
            </a:r>
          </a:p>
          <a:p>
            <a:pPr lvl="1"/>
            <a:r>
              <a:rPr lang="en-US" dirty="0"/>
              <a:t>solve(</a:t>
            </a:r>
            <a:r>
              <a:rPr lang="en-US" dirty="0" err="1"/>
              <a:t>imagpart</a:t>
            </a:r>
            <a:r>
              <a:rPr lang="en-US" dirty="0"/>
              <a:t>(G(%</a:t>
            </a:r>
            <a:r>
              <a:rPr lang="en-US" dirty="0" err="1"/>
              <a:t>i</a:t>
            </a:r>
            <a:r>
              <a:rPr lang="en-US" dirty="0"/>
              <a:t>*w))/</a:t>
            </a:r>
            <a:r>
              <a:rPr lang="en-US" dirty="0" err="1"/>
              <a:t>realpart</a:t>
            </a:r>
            <a:r>
              <a:rPr lang="en-US" dirty="0"/>
              <a:t>(G(%</a:t>
            </a:r>
            <a:r>
              <a:rPr lang="en-US" dirty="0" err="1"/>
              <a:t>i</a:t>
            </a:r>
            <a:r>
              <a:rPr lang="en-US" dirty="0"/>
              <a:t>*w))=tan(-1.8062),w)</a:t>
            </a:r>
          </a:p>
          <a:p>
            <a:pPr lvl="1"/>
            <a:r>
              <a:rPr lang="en-US" dirty="0"/>
              <a:t> </a:t>
            </a:r>
            <a:r>
              <a:rPr lang="en-US" dirty="0" err="1"/>
              <a:t>allroots</a:t>
            </a:r>
            <a:r>
              <a:rPr lang="en-US" dirty="0"/>
              <a:t>(</a:t>
            </a:r>
            <a:r>
              <a:rPr lang="en-US" dirty="0" err="1"/>
              <a:t>rhs</a:t>
            </a:r>
            <a:r>
              <a:rPr lang="en-US" dirty="0"/>
              <a:t>(%[1]))</a:t>
            </a:r>
          </a:p>
          <a:p>
            <a:pPr lvl="1"/>
            <a:r>
              <a:rPr lang="en-US" dirty="0" err="1"/>
              <a:t>Obtemos</a:t>
            </a:r>
            <a:r>
              <a:rPr lang="en-US" dirty="0"/>
              <a:t> w = 0.773</a:t>
            </a:r>
          </a:p>
          <a:p>
            <a:pPr lvl="1"/>
            <a:r>
              <a:rPr lang="en-US" dirty="0"/>
              <a:t>K = 1/abs(G(%</a:t>
            </a:r>
            <a:r>
              <a:rPr lang="en-US" dirty="0" err="1"/>
              <a:t>i</a:t>
            </a:r>
            <a:r>
              <a:rPr lang="en-US" dirty="0"/>
              <a:t>*0.773)) = 0.88</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pag.510, ex.5 </a:t>
            </a:r>
            <a:endParaRPr lang="pt-BR" dirty="0"/>
          </a:p>
        </p:txBody>
      </p:sp>
      <p:sp>
        <p:nvSpPr>
          <p:cNvPr id="3" name="Espaço Reservado para Conteúdo 2"/>
          <p:cNvSpPr>
            <a:spLocks noGrp="1"/>
          </p:cNvSpPr>
          <p:nvPr>
            <p:ph idx="1"/>
          </p:nvPr>
        </p:nvSpPr>
        <p:spPr>
          <a:xfrm>
            <a:off x="294085" y="762019"/>
            <a:ext cx="9340188" cy="5381625"/>
          </a:xfrm>
        </p:spPr>
        <p:txBody>
          <a:bodyPr/>
          <a:lstStyle/>
          <a:p>
            <a:r>
              <a:rPr lang="en-US" dirty="0"/>
              <a:t>G(s) = 1/(s(s+7)), com UP = 15% e Ts = 2s</a:t>
            </a:r>
          </a:p>
          <a:p>
            <a:r>
              <a:rPr lang="en-US" dirty="0" err="1"/>
              <a:t>Projetar</a:t>
            </a:r>
            <a:r>
              <a:rPr lang="en-US" dirty="0"/>
              <a:t> um </a:t>
            </a:r>
            <a:r>
              <a:rPr lang="en-US" dirty="0" err="1"/>
              <a:t>compensador</a:t>
            </a:r>
            <a:r>
              <a:rPr lang="en-US" dirty="0"/>
              <a:t> </a:t>
            </a:r>
            <a:r>
              <a:rPr lang="en-US" dirty="0" err="1"/>
              <a:t>que</a:t>
            </a:r>
            <a:r>
              <a:rPr lang="en-US" dirty="0"/>
              <a:t> </a:t>
            </a:r>
            <a:r>
              <a:rPr lang="en-US" dirty="0" err="1"/>
              <a:t>leve</a:t>
            </a:r>
            <a:r>
              <a:rPr lang="en-US" dirty="0"/>
              <a:t> a </a:t>
            </a:r>
            <a:r>
              <a:rPr lang="en-US" dirty="0" err="1"/>
              <a:t>Kv</a:t>
            </a:r>
            <a:r>
              <a:rPr lang="en-US" dirty="0"/>
              <a:t> = 50, </a:t>
            </a:r>
            <a:r>
              <a:rPr lang="en-US" dirty="0" err="1"/>
              <a:t>mantendo</a:t>
            </a:r>
            <a:r>
              <a:rPr lang="en-US" dirty="0"/>
              <a:t> a UP </a:t>
            </a:r>
            <a:r>
              <a:rPr lang="en-US" dirty="0" err="1"/>
              <a:t>em</a:t>
            </a:r>
            <a:r>
              <a:rPr lang="en-US" dirty="0"/>
              <a:t> 15%</a:t>
            </a:r>
          </a:p>
          <a:p>
            <a:pPr lvl="1"/>
            <a:r>
              <a:rPr lang="en-US" dirty="0"/>
              <a:t>Z = -</a:t>
            </a:r>
            <a:r>
              <a:rPr lang="en-US" dirty="0" err="1"/>
              <a:t>ln</a:t>
            </a:r>
            <a:r>
              <a:rPr lang="en-US" dirty="0"/>
              <a:t>(UP)/</a:t>
            </a:r>
            <a:r>
              <a:rPr lang="en-US" dirty="0" err="1"/>
              <a:t>sqrt</a:t>
            </a:r>
            <a:r>
              <a:rPr lang="en-US" dirty="0"/>
              <a:t>(</a:t>
            </a:r>
            <a:r>
              <a:rPr lang="en-US" dirty="0" err="1"/>
              <a:t>ln</a:t>
            </a:r>
            <a:r>
              <a:rPr lang="en-US" dirty="0"/>
              <a:t>(UP)</a:t>
            </a:r>
            <a:r>
              <a:rPr lang="en-US" baseline="30000" dirty="0"/>
              <a:t>2</a:t>
            </a:r>
            <a:r>
              <a:rPr lang="en-US" dirty="0"/>
              <a:t>+pi</a:t>
            </a:r>
            <a:r>
              <a:rPr lang="en-US" baseline="30000" dirty="0"/>
              <a:t>2</a:t>
            </a:r>
            <a:r>
              <a:rPr lang="en-US" dirty="0"/>
              <a:t>) = 0.517</a:t>
            </a:r>
          </a:p>
          <a:p>
            <a:pPr lvl="1"/>
            <a:r>
              <a:rPr lang="en-US" dirty="0"/>
              <a:t> Mf = 2z/</a:t>
            </a:r>
            <a:r>
              <a:rPr lang="en-US" dirty="0" err="1"/>
              <a:t>sqrt</a:t>
            </a:r>
            <a:r>
              <a:rPr lang="en-US" dirty="0"/>
              <a:t>[</a:t>
            </a:r>
            <a:r>
              <a:rPr lang="en-US" dirty="0" err="1"/>
              <a:t>sqrt</a:t>
            </a:r>
            <a:r>
              <a:rPr lang="en-US" dirty="0"/>
              <a:t>(4z</a:t>
            </a:r>
            <a:r>
              <a:rPr lang="en-US" baseline="30000" dirty="0"/>
              <a:t>4</a:t>
            </a:r>
            <a:r>
              <a:rPr lang="en-US" dirty="0"/>
              <a:t>+1)-2z</a:t>
            </a:r>
            <a:r>
              <a:rPr lang="en-US" baseline="30000" dirty="0"/>
              <a:t>2</a:t>
            </a:r>
            <a:r>
              <a:rPr lang="en-US" dirty="0"/>
              <a:t>]*180/pi = 53.17</a:t>
            </a:r>
          </a:p>
          <a:p>
            <a:pPr lvl="1"/>
            <a:r>
              <a:rPr lang="en-US" dirty="0"/>
              <a:t> </a:t>
            </a:r>
            <a:r>
              <a:rPr lang="en-US" dirty="0" err="1"/>
              <a:t>Arg</a:t>
            </a:r>
            <a:r>
              <a:rPr lang="en-US" dirty="0"/>
              <a:t>(G(j*</a:t>
            </a:r>
            <a:r>
              <a:rPr lang="en-US" dirty="0" err="1"/>
              <a:t>wf</a:t>
            </a:r>
            <a:r>
              <a:rPr lang="en-US" dirty="0"/>
              <a:t>)) = -180+53.17 = -126,83</a:t>
            </a:r>
            <a:r>
              <a:rPr lang="en-US" baseline="30000" dirty="0"/>
              <a:t>o</a:t>
            </a:r>
            <a:r>
              <a:rPr lang="en-US" dirty="0"/>
              <a:t> </a:t>
            </a:r>
            <a:r>
              <a:rPr lang="en-US" dirty="0" err="1"/>
              <a:t>ou</a:t>
            </a:r>
            <a:r>
              <a:rPr lang="en-US" dirty="0"/>
              <a:t> -2.213</a:t>
            </a:r>
          </a:p>
          <a:p>
            <a:pPr lvl="1"/>
            <a:r>
              <a:rPr lang="en-US" dirty="0"/>
              <a:t>Para </a:t>
            </a:r>
            <a:r>
              <a:rPr lang="en-US" dirty="0" err="1"/>
              <a:t>calcular</a:t>
            </a:r>
            <a:r>
              <a:rPr lang="en-US" dirty="0"/>
              <a:t> </a:t>
            </a:r>
            <a:r>
              <a:rPr lang="en-US" dirty="0" err="1"/>
              <a:t>wf</a:t>
            </a:r>
            <a:r>
              <a:rPr lang="en-US" dirty="0"/>
              <a:t> :</a:t>
            </a:r>
          </a:p>
          <a:p>
            <a:pPr lvl="2"/>
            <a:r>
              <a:rPr lang="en-US" dirty="0"/>
              <a:t> solve(</a:t>
            </a:r>
            <a:r>
              <a:rPr lang="en-US" dirty="0" err="1"/>
              <a:t>imagpart</a:t>
            </a:r>
            <a:r>
              <a:rPr lang="en-US" dirty="0"/>
              <a:t>(G(%</a:t>
            </a:r>
            <a:r>
              <a:rPr lang="en-US" dirty="0" err="1"/>
              <a:t>i</a:t>
            </a:r>
            <a:r>
              <a:rPr lang="en-US" dirty="0"/>
              <a:t>*w))/</a:t>
            </a:r>
            <a:r>
              <a:rPr lang="en-US" dirty="0" err="1"/>
              <a:t>realpart</a:t>
            </a:r>
            <a:r>
              <a:rPr lang="en-US" dirty="0"/>
              <a:t>(G(%</a:t>
            </a:r>
            <a:r>
              <a:rPr lang="en-US" dirty="0" err="1"/>
              <a:t>i</a:t>
            </a:r>
            <a:r>
              <a:rPr lang="en-US" dirty="0"/>
              <a:t>*w))=tan(-126.83*%pi/180),w)</a:t>
            </a:r>
          </a:p>
          <a:p>
            <a:pPr lvl="2"/>
            <a:r>
              <a:rPr lang="en-US" dirty="0" err="1"/>
              <a:t>Obtemos</a:t>
            </a:r>
            <a:r>
              <a:rPr lang="en-US" dirty="0"/>
              <a:t> : </a:t>
            </a:r>
            <a:r>
              <a:rPr lang="en-US" dirty="0" err="1"/>
              <a:t>wf</a:t>
            </a:r>
            <a:r>
              <a:rPr lang="en-US" dirty="0"/>
              <a:t>=5,24</a:t>
            </a:r>
          </a:p>
          <a:p>
            <a:pPr lvl="1"/>
            <a:r>
              <a:rPr lang="en-US" dirty="0"/>
              <a:t>Para </a:t>
            </a:r>
            <a:r>
              <a:rPr lang="en-US" dirty="0" err="1"/>
              <a:t>obter</a:t>
            </a:r>
            <a:r>
              <a:rPr lang="en-US" dirty="0"/>
              <a:t> o </a:t>
            </a:r>
            <a:r>
              <a:rPr lang="en-US" dirty="0" err="1"/>
              <a:t>ganho</a:t>
            </a:r>
            <a:r>
              <a:rPr lang="en-US" dirty="0"/>
              <a:t> </a:t>
            </a:r>
            <a:r>
              <a:rPr lang="en-US" dirty="0" err="1"/>
              <a:t>na</a:t>
            </a:r>
            <a:r>
              <a:rPr lang="en-US" dirty="0"/>
              <a:t> </a:t>
            </a:r>
            <a:r>
              <a:rPr lang="en-US" dirty="0" err="1"/>
              <a:t>frequência</a:t>
            </a:r>
            <a:r>
              <a:rPr lang="en-US" dirty="0"/>
              <a:t> da </a:t>
            </a:r>
            <a:r>
              <a:rPr lang="en-US" dirty="0" err="1"/>
              <a:t>margem</a:t>
            </a:r>
            <a:r>
              <a:rPr lang="en-US" dirty="0"/>
              <a:t> de </a:t>
            </a:r>
            <a:r>
              <a:rPr lang="en-US" dirty="0" err="1"/>
              <a:t>fase</a:t>
            </a:r>
            <a:r>
              <a:rPr lang="en-US" dirty="0"/>
              <a:t> :</a:t>
            </a:r>
          </a:p>
          <a:p>
            <a:pPr lvl="1"/>
            <a:r>
              <a:rPr lang="en-US" dirty="0"/>
              <a:t> 1/abs(G(%</a:t>
            </a:r>
            <a:r>
              <a:rPr lang="en-US" dirty="0" err="1"/>
              <a:t>i</a:t>
            </a:r>
            <a:r>
              <a:rPr lang="en-US" dirty="0"/>
              <a:t>*</a:t>
            </a:r>
            <a:r>
              <a:rPr lang="en-US" dirty="0" err="1"/>
              <a:t>wf</a:t>
            </a:r>
            <a:r>
              <a:rPr lang="en-US" dirty="0"/>
              <a:t>)); </a:t>
            </a:r>
            <a:r>
              <a:rPr lang="en-US" dirty="0" err="1"/>
              <a:t>Obtemos</a:t>
            </a:r>
            <a:r>
              <a:rPr lang="en-US" dirty="0"/>
              <a:t> : K = 45.84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 calcmode="lin" valueType="num">
                                      <p:cBhvr>
                                        <p:cTn id="70"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1"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7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109518"/>
            <a:ext cx="9362546" cy="533400"/>
          </a:xfrm>
        </p:spPr>
        <p:txBody>
          <a:bodyPr/>
          <a:lstStyle/>
          <a:p>
            <a:r>
              <a:rPr lang="en-US" dirty="0" err="1"/>
              <a:t>Nise</a:t>
            </a:r>
            <a:r>
              <a:rPr lang="en-US" dirty="0"/>
              <a:t> Cap.11, pag.510, ex.5 </a:t>
            </a:r>
            <a:endParaRPr lang="pt-BR" dirty="0"/>
          </a:p>
        </p:txBody>
      </p:sp>
      <p:sp>
        <p:nvSpPr>
          <p:cNvPr id="3" name="Espaço Reservado para Conteúdo 2"/>
          <p:cNvSpPr>
            <a:spLocks noGrp="1"/>
          </p:cNvSpPr>
          <p:nvPr>
            <p:ph idx="1"/>
          </p:nvPr>
        </p:nvSpPr>
        <p:spPr>
          <a:xfrm>
            <a:off x="95216" y="642918"/>
            <a:ext cx="9611915" cy="5381625"/>
          </a:xfrm>
        </p:spPr>
        <p:txBody>
          <a:bodyPr/>
          <a:lstStyle/>
          <a:p>
            <a:r>
              <a:rPr lang="en-US" dirty="0"/>
              <a:t>G(s) = 12.088/(s(s+7))</a:t>
            </a:r>
          </a:p>
          <a:p>
            <a:r>
              <a:rPr lang="en-US" dirty="0" err="1"/>
              <a:t>Kv</a:t>
            </a:r>
            <a:r>
              <a:rPr lang="en-US" dirty="0"/>
              <a:t> = 50 , com </a:t>
            </a:r>
            <a:r>
              <a:rPr lang="en-US" dirty="0" err="1"/>
              <a:t>Kv</a:t>
            </a:r>
            <a:r>
              <a:rPr lang="en-US" dirty="0"/>
              <a:t>=</a:t>
            </a:r>
            <a:r>
              <a:rPr lang="en-US" dirty="0" err="1"/>
              <a:t>Lim</a:t>
            </a:r>
            <a:r>
              <a:rPr lang="en-US" baseline="-25000" dirty="0" err="1"/>
              <a:t>s</a:t>
            </a:r>
            <a:r>
              <a:rPr lang="en-US" baseline="-25000" dirty="0"/>
              <a:t>-&gt;0</a:t>
            </a:r>
            <a:r>
              <a:rPr lang="en-US" dirty="0"/>
              <a:t>s*G(s), logo K*12.088/7=50 e K = 350/45.84 = 7.64</a:t>
            </a:r>
          </a:p>
          <a:p>
            <a:pPr lvl="1"/>
            <a:r>
              <a:rPr lang="en-US" dirty="0" err="1"/>
              <a:t>Teremos</a:t>
            </a:r>
            <a:r>
              <a:rPr lang="en-US" dirty="0"/>
              <a:t> </a:t>
            </a:r>
            <a:r>
              <a:rPr lang="en-US" dirty="0" err="1"/>
              <a:t>uma</a:t>
            </a:r>
            <a:r>
              <a:rPr lang="en-US" dirty="0"/>
              <a:t> </a:t>
            </a:r>
            <a:r>
              <a:rPr lang="en-US" dirty="0" err="1"/>
              <a:t>etapa</a:t>
            </a:r>
            <a:r>
              <a:rPr lang="en-US" dirty="0"/>
              <a:t> de </a:t>
            </a:r>
            <a:r>
              <a:rPr lang="en-US" dirty="0" err="1"/>
              <a:t>ganho</a:t>
            </a:r>
            <a:r>
              <a:rPr lang="en-US" dirty="0"/>
              <a:t> com K = 7.64</a:t>
            </a:r>
          </a:p>
          <a:p>
            <a:r>
              <a:rPr lang="en-US" dirty="0"/>
              <a:t>O </a:t>
            </a:r>
            <a:r>
              <a:rPr lang="en-US" dirty="0" err="1"/>
              <a:t>compensador</a:t>
            </a:r>
            <a:r>
              <a:rPr lang="en-US" dirty="0"/>
              <a:t> </a:t>
            </a:r>
            <a:r>
              <a:rPr lang="en-US" dirty="0" err="1"/>
              <a:t>será</a:t>
            </a:r>
            <a:r>
              <a:rPr lang="en-US" dirty="0"/>
              <a:t> </a:t>
            </a:r>
            <a:r>
              <a:rPr lang="en-US" dirty="0" err="1"/>
              <a:t>Gc</a:t>
            </a:r>
            <a:r>
              <a:rPr lang="en-US" dirty="0"/>
              <a:t>(s) = </a:t>
            </a:r>
            <a:r>
              <a:rPr lang="en-US" dirty="0" err="1"/>
              <a:t>kc</a:t>
            </a:r>
            <a:r>
              <a:rPr lang="en-US" dirty="0"/>
              <a:t>(</a:t>
            </a:r>
            <a:r>
              <a:rPr lang="en-US" dirty="0" err="1"/>
              <a:t>s+z</a:t>
            </a:r>
            <a:r>
              <a:rPr lang="en-US" baseline="-25000" dirty="0" err="1"/>
              <a:t>c</a:t>
            </a:r>
            <a:r>
              <a:rPr lang="en-US" dirty="0"/>
              <a:t>)/(</a:t>
            </a:r>
            <a:r>
              <a:rPr lang="en-US" dirty="0" err="1"/>
              <a:t>s+p</a:t>
            </a:r>
            <a:r>
              <a:rPr lang="en-US" baseline="-25000" dirty="0" err="1"/>
              <a:t>c</a:t>
            </a:r>
            <a:r>
              <a:rPr lang="en-US" dirty="0"/>
              <a:t>)</a:t>
            </a:r>
            <a:endParaRPr lang="pt-BR" dirty="0"/>
          </a:p>
          <a:p>
            <a:r>
              <a:rPr lang="en-US" dirty="0"/>
              <a:t>G1(s) = 350/(s(s+7)), </a:t>
            </a:r>
            <a:r>
              <a:rPr lang="en-US" dirty="0" err="1"/>
              <a:t>Arg</a:t>
            </a:r>
            <a:r>
              <a:rPr lang="en-US" dirty="0"/>
              <a:t>(G(j*</a:t>
            </a:r>
            <a:r>
              <a:rPr lang="en-US" dirty="0" err="1"/>
              <a:t>wf</a:t>
            </a:r>
            <a:r>
              <a:rPr lang="en-US" dirty="0"/>
              <a:t>)) = -116.83</a:t>
            </a:r>
            <a:r>
              <a:rPr lang="en-US" baseline="30000" dirty="0"/>
              <a:t>o</a:t>
            </a:r>
            <a:r>
              <a:rPr lang="en-US" dirty="0"/>
              <a:t> </a:t>
            </a:r>
            <a:r>
              <a:rPr lang="en-US" dirty="0" err="1"/>
              <a:t>pois</a:t>
            </a:r>
            <a:r>
              <a:rPr lang="en-US" dirty="0"/>
              <a:t> </a:t>
            </a:r>
            <a:r>
              <a:rPr lang="en-US" dirty="0" err="1"/>
              <a:t>acrescentamos</a:t>
            </a:r>
            <a:r>
              <a:rPr lang="en-US" dirty="0"/>
              <a:t> 10o </a:t>
            </a:r>
            <a:r>
              <a:rPr lang="en-US" dirty="0" err="1"/>
              <a:t>na</a:t>
            </a:r>
            <a:r>
              <a:rPr lang="en-US" dirty="0"/>
              <a:t> </a:t>
            </a:r>
            <a:r>
              <a:rPr lang="en-US" dirty="0" err="1"/>
              <a:t>m.fase</a:t>
            </a:r>
            <a:r>
              <a:rPr lang="en-US" dirty="0"/>
              <a:t>; </a:t>
            </a:r>
            <a:r>
              <a:rPr lang="en-US" dirty="0" err="1"/>
              <a:t>Calculando</a:t>
            </a:r>
            <a:r>
              <a:rPr lang="en-US" dirty="0"/>
              <a:t> a </a:t>
            </a:r>
            <a:r>
              <a:rPr lang="en-US" dirty="0" err="1"/>
              <a:t>frequência</a:t>
            </a:r>
            <a:r>
              <a:rPr lang="en-US" dirty="0"/>
              <a:t> da </a:t>
            </a:r>
            <a:r>
              <a:rPr lang="en-US" dirty="0" err="1"/>
              <a:t>margem</a:t>
            </a:r>
            <a:r>
              <a:rPr lang="en-US" dirty="0"/>
              <a:t> de </a:t>
            </a:r>
            <a:r>
              <a:rPr lang="en-US" dirty="0" err="1"/>
              <a:t>fase</a:t>
            </a:r>
            <a:r>
              <a:rPr lang="en-US" dirty="0"/>
              <a:t>, </a:t>
            </a:r>
            <a:r>
              <a:rPr lang="en-US" dirty="0" err="1"/>
              <a:t>temos</a:t>
            </a:r>
            <a:r>
              <a:rPr lang="en-US" dirty="0"/>
              <a:t> </a:t>
            </a:r>
            <a:r>
              <a:rPr lang="en-US" dirty="0" err="1"/>
              <a:t>w</a:t>
            </a:r>
            <a:r>
              <a:rPr lang="en-US" baseline="-25000" dirty="0" err="1"/>
              <a:t>f</a:t>
            </a:r>
            <a:r>
              <a:rPr lang="en-US" dirty="0"/>
              <a:t> = 3,54 ; </a:t>
            </a:r>
          </a:p>
          <a:p>
            <a:r>
              <a:rPr lang="en-US" dirty="0"/>
              <a:t>O </a:t>
            </a:r>
            <a:r>
              <a:rPr lang="en-US" dirty="0" err="1"/>
              <a:t>módulo</a:t>
            </a:r>
            <a:r>
              <a:rPr lang="en-US" dirty="0"/>
              <a:t> de 350/(s(s+7)) </a:t>
            </a:r>
            <a:r>
              <a:rPr lang="en-US" dirty="0" err="1"/>
              <a:t>em</a:t>
            </a:r>
            <a:r>
              <a:rPr lang="en-US" dirty="0"/>
              <a:t> 3,54 é 22db</a:t>
            </a:r>
          </a:p>
          <a:p>
            <a:r>
              <a:rPr lang="en-US" dirty="0"/>
              <a:t>O </a:t>
            </a:r>
            <a:r>
              <a:rPr lang="en-US" dirty="0" err="1"/>
              <a:t>compensador</a:t>
            </a:r>
            <a:r>
              <a:rPr lang="en-US" dirty="0"/>
              <a:t> (</a:t>
            </a:r>
            <a:r>
              <a:rPr lang="en-US" dirty="0" err="1"/>
              <a:t>kc</a:t>
            </a:r>
            <a:r>
              <a:rPr lang="en-US" dirty="0"/>
              <a:t>(</a:t>
            </a:r>
            <a:r>
              <a:rPr lang="en-US" dirty="0" err="1"/>
              <a:t>s+zc</a:t>
            </a:r>
            <a:r>
              <a:rPr lang="en-US" dirty="0"/>
              <a:t>)/(</a:t>
            </a:r>
            <a:r>
              <a:rPr lang="en-US" dirty="0" err="1"/>
              <a:t>s+pc</a:t>
            </a:r>
            <a:r>
              <a:rPr lang="en-US" dirty="0"/>
              <a:t>)) </a:t>
            </a:r>
            <a:r>
              <a:rPr lang="en-US" dirty="0" err="1"/>
              <a:t>deverá</a:t>
            </a:r>
            <a:r>
              <a:rPr lang="en-US" dirty="0"/>
              <a:t> </a:t>
            </a:r>
            <a:r>
              <a:rPr lang="en-US" dirty="0" err="1"/>
              <a:t>adicionar</a:t>
            </a:r>
            <a:r>
              <a:rPr lang="en-US" dirty="0"/>
              <a:t> </a:t>
            </a:r>
            <a:r>
              <a:rPr lang="en-US" dirty="0" err="1"/>
              <a:t>então</a:t>
            </a:r>
            <a:r>
              <a:rPr lang="en-US" dirty="0"/>
              <a:t> -22db </a:t>
            </a:r>
            <a:r>
              <a:rPr lang="en-US" dirty="0" err="1"/>
              <a:t>em</a:t>
            </a:r>
            <a:r>
              <a:rPr lang="en-US" dirty="0"/>
              <a:t> </a:t>
            </a:r>
            <a:r>
              <a:rPr lang="en-US" dirty="0" err="1"/>
              <a:t>wf</a:t>
            </a:r>
            <a:r>
              <a:rPr lang="en-US" dirty="0"/>
              <a:t>=3,54</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pag.510, ex.5</a:t>
            </a:r>
            <a:endParaRPr lang="pt-BR" dirty="0"/>
          </a:p>
        </p:txBody>
      </p:sp>
      <p:sp>
        <p:nvSpPr>
          <p:cNvPr id="3" name="Espaço Reservado para Conteúdo 2"/>
          <p:cNvSpPr>
            <a:spLocks noGrp="1"/>
          </p:cNvSpPr>
          <p:nvPr>
            <p:ph idx="1"/>
          </p:nvPr>
        </p:nvSpPr>
        <p:spPr>
          <a:xfrm>
            <a:off x="294085" y="928670"/>
            <a:ext cx="9340188" cy="5381625"/>
          </a:xfrm>
        </p:spPr>
        <p:txBody>
          <a:bodyPr/>
          <a:lstStyle/>
          <a:p>
            <a:r>
              <a:rPr lang="en-US" dirty="0" err="1"/>
              <a:t>Wf</a:t>
            </a:r>
            <a:r>
              <a:rPr lang="en-US" dirty="0"/>
              <a:t> = 3,54</a:t>
            </a:r>
          </a:p>
          <a:p>
            <a:r>
              <a:rPr lang="en-US" dirty="0" err="1"/>
              <a:t>Fazemos</a:t>
            </a:r>
            <a:r>
              <a:rPr lang="en-US" dirty="0"/>
              <a:t> o zero do </a:t>
            </a:r>
            <a:r>
              <a:rPr lang="en-US" dirty="0" err="1"/>
              <a:t>compensador</a:t>
            </a:r>
            <a:r>
              <a:rPr lang="en-US" dirty="0"/>
              <a:t> ser </a:t>
            </a:r>
            <a:r>
              <a:rPr lang="en-US" dirty="0" err="1"/>
              <a:t>localizado</a:t>
            </a:r>
            <a:r>
              <a:rPr lang="en-US" dirty="0"/>
              <a:t> </a:t>
            </a:r>
            <a:r>
              <a:rPr lang="en-US" dirty="0" err="1"/>
              <a:t>uma</a:t>
            </a:r>
            <a:r>
              <a:rPr lang="en-US" dirty="0"/>
              <a:t> </a:t>
            </a:r>
            <a:r>
              <a:rPr lang="en-US" dirty="0" err="1"/>
              <a:t>década</a:t>
            </a:r>
            <a:r>
              <a:rPr lang="en-US" dirty="0"/>
              <a:t> antes de </a:t>
            </a:r>
            <a:r>
              <a:rPr lang="en-US" dirty="0" err="1"/>
              <a:t>Wf</a:t>
            </a:r>
            <a:r>
              <a:rPr lang="en-US" dirty="0"/>
              <a:t>, </a:t>
            </a:r>
            <a:r>
              <a:rPr lang="en-US" dirty="0" err="1"/>
              <a:t>ou</a:t>
            </a:r>
            <a:r>
              <a:rPr lang="en-US" dirty="0"/>
              <a:t> </a:t>
            </a:r>
            <a:r>
              <a:rPr lang="en-US" dirty="0" err="1"/>
              <a:t>zc</a:t>
            </a:r>
            <a:r>
              <a:rPr lang="en-US" dirty="0"/>
              <a:t> = 0,354</a:t>
            </a:r>
          </a:p>
          <a:p>
            <a:r>
              <a:rPr lang="en-US" dirty="0" err="1"/>
              <a:t>Nesta</a:t>
            </a:r>
            <a:r>
              <a:rPr lang="en-US" dirty="0"/>
              <a:t> </a:t>
            </a:r>
            <a:r>
              <a:rPr lang="en-US" dirty="0" err="1"/>
              <a:t>frequência</a:t>
            </a:r>
            <a:r>
              <a:rPr lang="en-US" dirty="0"/>
              <a:t> </a:t>
            </a:r>
            <a:r>
              <a:rPr lang="en-US" dirty="0" err="1"/>
              <a:t>traçamos</a:t>
            </a:r>
            <a:r>
              <a:rPr lang="en-US" dirty="0"/>
              <a:t> </a:t>
            </a:r>
            <a:r>
              <a:rPr lang="en-US" dirty="0" err="1"/>
              <a:t>uma</a:t>
            </a:r>
            <a:r>
              <a:rPr lang="en-US" dirty="0"/>
              <a:t> </a:t>
            </a:r>
            <a:r>
              <a:rPr lang="en-US" dirty="0" err="1"/>
              <a:t>reta</a:t>
            </a:r>
            <a:r>
              <a:rPr lang="en-US" dirty="0"/>
              <a:t> de -20db/</a:t>
            </a:r>
            <a:r>
              <a:rPr lang="en-US" dirty="0" err="1"/>
              <a:t>década</a:t>
            </a:r>
            <a:r>
              <a:rPr lang="en-US" dirty="0"/>
              <a:t> ( </a:t>
            </a:r>
            <a:r>
              <a:rPr lang="en-US" dirty="0" err="1"/>
              <a:t>subindo</a:t>
            </a:r>
            <a:r>
              <a:rPr lang="en-US" dirty="0"/>
              <a:t>, </a:t>
            </a:r>
            <a:r>
              <a:rPr lang="en-US" dirty="0" err="1"/>
              <a:t>pois</a:t>
            </a:r>
            <a:r>
              <a:rPr lang="en-US" dirty="0"/>
              <a:t> </a:t>
            </a:r>
            <a:r>
              <a:rPr lang="en-US" dirty="0" err="1"/>
              <a:t>estamos</a:t>
            </a:r>
            <a:r>
              <a:rPr lang="en-US" dirty="0"/>
              <a:t> </a:t>
            </a:r>
            <a:r>
              <a:rPr lang="en-US" dirty="0" err="1"/>
              <a:t>descendo</a:t>
            </a:r>
            <a:r>
              <a:rPr lang="en-US" dirty="0"/>
              <a:t> </a:t>
            </a:r>
            <a:r>
              <a:rPr lang="en-US" dirty="0" err="1"/>
              <a:t>nas</a:t>
            </a:r>
            <a:r>
              <a:rPr lang="en-US" dirty="0"/>
              <a:t> </a:t>
            </a:r>
            <a:r>
              <a:rPr lang="en-US" dirty="0" err="1"/>
              <a:t>frequências</a:t>
            </a:r>
            <a:r>
              <a:rPr lang="en-US" dirty="0"/>
              <a:t> )</a:t>
            </a:r>
          </a:p>
          <a:p>
            <a:r>
              <a:rPr lang="en-US" dirty="0"/>
              <a:t>O polo do </a:t>
            </a:r>
            <a:r>
              <a:rPr lang="en-US" dirty="0" err="1"/>
              <a:t>compensador</a:t>
            </a:r>
            <a:r>
              <a:rPr lang="en-US" dirty="0"/>
              <a:t> </a:t>
            </a:r>
            <a:r>
              <a:rPr lang="en-US" dirty="0" err="1"/>
              <a:t>estará</a:t>
            </a:r>
            <a:r>
              <a:rPr lang="en-US" dirty="0"/>
              <a:t> no </a:t>
            </a:r>
            <a:r>
              <a:rPr lang="en-US" dirty="0" err="1"/>
              <a:t>encontro</a:t>
            </a:r>
            <a:r>
              <a:rPr lang="en-US" dirty="0"/>
              <a:t> </a:t>
            </a:r>
            <a:r>
              <a:rPr lang="en-US" dirty="0" err="1"/>
              <a:t>desta</a:t>
            </a:r>
            <a:r>
              <a:rPr lang="en-US" dirty="0"/>
              <a:t> </a:t>
            </a:r>
            <a:r>
              <a:rPr lang="en-US" dirty="0" err="1"/>
              <a:t>reta</a:t>
            </a:r>
            <a:r>
              <a:rPr lang="en-US" dirty="0"/>
              <a:t> com a </a:t>
            </a:r>
            <a:r>
              <a:rPr lang="en-US" dirty="0" err="1"/>
              <a:t>linha</a:t>
            </a:r>
            <a:r>
              <a:rPr lang="en-US" dirty="0"/>
              <a:t> de 0 db. </a:t>
            </a:r>
            <a:r>
              <a:rPr lang="en-US" dirty="0" err="1"/>
              <a:t>Analiticamente</a:t>
            </a:r>
            <a:r>
              <a:rPr lang="en-US" dirty="0"/>
              <a:t> :</a:t>
            </a:r>
          </a:p>
          <a:p>
            <a:r>
              <a:rPr lang="en-US" dirty="0"/>
              <a:t>20log(</a:t>
            </a:r>
            <a:r>
              <a:rPr lang="en-US" dirty="0" err="1"/>
              <a:t>wp</a:t>
            </a:r>
            <a:r>
              <a:rPr lang="en-US" dirty="0"/>
              <a:t>)-20log(0.354)=-22</a:t>
            </a:r>
          </a:p>
          <a:p>
            <a:r>
              <a:rPr lang="en-US" dirty="0"/>
              <a:t>Dai </a:t>
            </a:r>
            <a:r>
              <a:rPr lang="en-US" dirty="0" err="1"/>
              <a:t>wp</a:t>
            </a:r>
            <a:r>
              <a:rPr lang="en-US" dirty="0"/>
              <a:t> = 0.354*10^(-22/20) = 0.028</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Ganho</a:t>
            </a:r>
            <a:r>
              <a:rPr lang="en-US" dirty="0"/>
              <a:t> do </a:t>
            </a:r>
            <a:r>
              <a:rPr lang="en-US" dirty="0" err="1"/>
              <a:t>compensador</a:t>
            </a:r>
            <a:endParaRPr lang="pt-BR" dirty="0"/>
          </a:p>
        </p:txBody>
      </p:sp>
      <p:sp>
        <p:nvSpPr>
          <p:cNvPr id="3" name="Espaço Reservado para Conteúdo 2"/>
          <p:cNvSpPr>
            <a:spLocks noGrp="1"/>
          </p:cNvSpPr>
          <p:nvPr>
            <p:ph idx="1"/>
          </p:nvPr>
        </p:nvSpPr>
        <p:spPr/>
        <p:txBody>
          <a:bodyPr/>
          <a:lstStyle/>
          <a:p>
            <a:r>
              <a:rPr lang="en-US" dirty="0"/>
              <a:t>O </a:t>
            </a:r>
            <a:r>
              <a:rPr lang="en-US" dirty="0" err="1"/>
              <a:t>compensador</a:t>
            </a:r>
            <a:r>
              <a:rPr lang="en-US" dirty="0"/>
              <a:t> </a:t>
            </a:r>
            <a:r>
              <a:rPr lang="en-US" dirty="0" err="1"/>
              <a:t>até</a:t>
            </a:r>
            <a:r>
              <a:rPr lang="en-US" dirty="0"/>
              <a:t> o </a:t>
            </a:r>
            <a:r>
              <a:rPr lang="en-US" dirty="0" err="1"/>
              <a:t>momento</a:t>
            </a:r>
            <a:r>
              <a:rPr lang="en-US" dirty="0"/>
              <a:t> é :</a:t>
            </a:r>
          </a:p>
          <a:p>
            <a:r>
              <a:rPr lang="en-US" dirty="0" err="1"/>
              <a:t>GHc</a:t>
            </a:r>
            <a:r>
              <a:rPr lang="en-US" dirty="0"/>
              <a:t> = </a:t>
            </a:r>
            <a:r>
              <a:rPr lang="en-US" dirty="0" err="1"/>
              <a:t>Kc</a:t>
            </a:r>
            <a:r>
              <a:rPr lang="en-US" dirty="0"/>
              <a:t>(s+0,354)/(s+0.028)</a:t>
            </a:r>
          </a:p>
          <a:p>
            <a:r>
              <a:rPr lang="en-US" dirty="0"/>
              <a:t>Como </a:t>
            </a:r>
            <a:r>
              <a:rPr lang="en-US" dirty="0" err="1"/>
              <a:t>ele</a:t>
            </a:r>
            <a:r>
              <a:rPr lang="en-US" dirty="0"/>
              <a:t> </a:t>
            </a:r>
            <a:r>
              <a:rPr lang="en-US" dirty="0" err="1"/>
              <a:t>deve</a:t>
            </a:r>
            <a:r>
              <a:rPr lang="en-US" dirty="0"/>
              <a:t> </a:t>
            </a:r>
            <a:r>
              <a:rPr lang="en-US" dirty="0" err="1"/>
              <a:t>ter</a:t>
            </a:r>
            <a:r>
              <a:rPr lang="en-US" dirty="0"/>
              <a:t> </a:t>
            </a:r>
            <a:r>
              <a:rPr lang="en-US" dirty="0" err="1"/>
              <a:t>ganho</a:t>
            </a:r>
            <a:r>
              <a:rPr lang="en-US" dirty="0"/>
              <a:t> 1 ( 0 db ) </a:t>
            </a:r>
            <a:r>
              <a:rPr lang="en-US" dirty="0" err="1"/>
              <a:t>em</a:t>
            </a:r>
            <a:r>
              <a:rPr lang="en-US" dirty="0"/>
              <a:t> </a:t>
            </a:r>
            <a:r>
              <a:rPr lang="en-US" dirty="0" err="1"/>
              <a:t>baixa</a:t>
            </a:r>
            <a:r>
              <a:rPr lang="en-US" dirty="0"/>
              <a:t> </a:t>
            </a:r>
            <a:r>
              <a:rPr lang="en-US" dirty="0" err="1"/>
              <a:t>frequência</a:t>
            </a:r>
            <a:r>
              <a:rPr lang="en-US" dirty="0"/>
              <a:t> </a:t>
            </a:r>
            <a:r>
              <a:rPr lang="en-US" dirty="0" err="1"/>
              <a:t>fazemos</a:t>
            </a:r>
            <a:r>
              <a:rPr lang="en-US" dirty="0"/>
              <a:t> </a:t>
            </a:r>
            <a:r>
              <a:rPr lang="en-US" dirty="0" err="1"/>
              <a:t>Kc</a:t>
            </a:r>
            <a:r>
              <a:rPr lang="en-US" dirty="0"/>
              <a:t> = 0.028/0.354 = 0.0794</a:t>
            </a:r>
          </a:p>
          <a:p>
            <a:r>
              <a:rPr lang="en-US" dirty="0"/>
              <a:t>O </a:t>
            </a:r>
            <a:r>
              <a:rPr lang="en-US" dirty="0" err="1"/>
              <a:t>compensador</a:t>
            </a:r>
            <a:r>
              <a:rPr lang="en-US" dirty="0"/>
              <a:t> </a:t>
            </a:r>
            <a:r>
              <a:rPr lang="en-US" dirty="0" err="1"/>
              <a:t>fica</a:t>
            </a:r>
            <a:r>
              <a:rPr lang="en-US" dirty="0"/>
              <a:t> </a:t>
            </a:r>
            <a:r>
              <a:rPr lang="en-US" dirty="0" err="1"/>
              <a:t>então</a:t>
            </a:r>
            <a:r>
              <a:rPr lang="en-US" dirty="0"/>
              <a:t> :</a:t>
            </a:r>
          </a:p>
          <a:p>
            <a:r>
              <a:rPr lang="en-US" dirty="0" err="1"/>
              <a:t>GHc</a:t>
            </a:r>
            <a:r>
              <a:rPr lang="en-US" dirty="0"/>
              <a:t> = 0.0794*(s+0.354)/(s+0.028)</a:t>
            </a:r>
          </a:p>
          <a:p>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2"/>
          <p:cNvSpPr>
            <a:spLocks noGrp="1" noChangeArrowheads="1"/>
          </p:cNvSpPr>
          <p:nvPr>
            <p:ph type="title"/>
          </p:nvPr>
        </p:nvSpPr>
        <p:spPr/>
        <p:txBody>
          <a:bodyPr/>
          <a:lstStyle/>
          <a:p>
            <a:r>
              <a:rPr lang="pt-BR"/>
              <a:t>Transformadas de Laplace</a:t>
            </a:r>
          </a:p>
        </p:txBody>
      </p:sp>
      <p:sp>
        <p:nvSpPr>
          <p:cNvPr id="83971" name="Rectangle 3"/>
          <p:cNvSpPr>
            <a:spLocks noGrp="1" noChangeArrowheads="1"/>
          </p:cNvSpPr>
          <p:nvPr>
            <p:ph idx="1"/>
          </p:nvPr>
        </p:nvSpPr>
        <p:spPr/>
        <p:txBody>
          <a:bodyPr/>
          <a:lstStyle/>
          <a:p>
            <a:r>
              <a:rPr lang="pt-BR"/>
              <a:t>Rampa : f(t) = t</a:t>
            </a:r>
          </a:p>
          <a:p>
            <a:endParaRPr lang="pt-BR"/>
          </a:p>
          <a:p>
            <a:endParaRPr lang="pt-BR"/>
          </a:p>
          <a:p>
            <a:endParaRPr lang="pt-BR"/>
          </a:p>
          <a:p>
            <a:r>
              <a:rPr lang="pt-BR"/>
              <a:t>Polinomial : f(t) = t</a:t>
            </a:r>
            <a:r>
              <a:rPr lang="pt-BR" baseline="30000"/>
              <a:t>n</a:t>
            </a:r>
            <a:endParaRPr lang="pt-BR"/>
          </a:p>
          <a:p>
            <a:endParaRPr lang="pt-BR"/>
          </a:p>
        </p:txBody>
      </p:sp>
      <p:graphicFrame>
        <p:nvGraphicFramePr>
          <p:cNvPr id="164866" name="Object 2"/>
          <p:cNvGraphicFramePr>
            <a:graphicFrameLocks noChangeAspect="1"/>
          </p:cNvGraphicFramePr>
          <p:nvPr/>
        </p:nvGraphicFramePr>
        <p:xfrm>
          <a:off x="565150" y="1612900"/>
          <a:ext cx="8412163" cy="1550988"/>
        </p:xfrm>
        <a:graphic>
          <a:graphicData uri="http://schemas.openxmlformats.org/presentationml/2006/ole">
            <mc:AlternateContent xmlns:mc="http://schemas.openxmlformats.org/markup-compatibility/2006">
              <mc:Choice xmlns:v="urn:schemas-microsoft-com:vml" Requires="v">
                <p:oleObj name="Equation" r:id="rId2" imgW="3022560" imgH="558720" progId="Equation.3">
                  <p:embed/>
                </p:oleObj>
              </mc:Choice>
              <mc:Fallback>
                <p:oleObj name="Equation" r:id="rId2" imgW="3022560" imgH="5587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1612900"/>
                        <a:ext cx="8412163" cy="155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3" name="Rectangle 5"/>
          <p:cNvSpPr>
            <a:spLocks noChangeArrowheads="1"/>
          </p:cNvSpPr>
          <p:nvPr/>
        </p:nvSpPr>
        <p:spPr bwMode="auto">
          <a:xfrm>
            <a:off x="417513" y="1846263"/>
            <a:ext cx="1871662" cy="1366837"/>
          </a:xfrm>
          <a:prstGeom prst="rect">
            <a:avLst/>
          </a:prstGeom>
          <a:solidFill>
            <a:schemeClr val="bg1"/>
          </a:solidFill>
          <a:ln w="9525">
            <a:noFill/>
            <a:miter lim="800000"/>
            <a:headEnd/>
            <a:tailEnd/>
          </a:ln>
        </p:spPr>
        <p:txBody>
          <a:bodyPr wrap="none" anchor="ctr"/>
          <a:lstStyle/>
          <a:p>
            <a:endParaRPr lang="pt-BR"/>
          </a:p>
        </p:txBody>
      </p:sp>
      <p:sp>
        <p:nvSpPr>
          <p:cNvPr id="83974" name="Rectangle 6"/>
          <p:cNvSpPr>
            <a:spLocks noChangeArrowheads="1"/>
          </p:cNvSpPr>
          <p:nvPr/>
        </p:nvSpPr>
        <p:spPr bwMode="auto">
          <a:xfrm>
            <a:off x="2289175" y="1773238"/>
            <a:ext cx="4103688" cy="1366837"/>
          </a:xfrm>
          <a:prstGeom prst="rect">
            <a:avLst/>
          </a:prstGeom>
          <a:solidFill>
            <a:schemeClr val="bg1"/>
          </a:solidFill>
          <a:ln w="9525">
            <a:noFill/>
            <a:miter lim="800000"/>
            <a:headEnd/>
            <a:tailEnd/>
          </a:ln>
        </p:spPr>
        <p:txBody>
          <a:bodyPr wrap="none" anchor="ctr"/>
          <a:lstStyle/>
          <a:p>
            <a:endParaRPr lang="pt-BR"/>
          </a:p>
        </p:txBody>
      </p:sp>
      <p:sp>
        <p:nvSpPr>
          <p:cNvPr id="83975" name="Rectangle 7"/>
          <p:cNvSpPr>
            <a:spLocks noChangeArrowheads="1"/>
          </p:cNvSpPr>
          <p:nvPr/>
        </p:nvSpPr>
        <p:spPr bwMode="auto">
          <a:xfrm>
            <a:off x="6465888" y="1700213"/>
            <a:ext cx="1943100" cy="1441450"/>
          </a:xfrm>
          <a:prstGeom prst="rect">
            <a:avLst/>
          </a:prstGeom>
          <a:solidFill>
            <a:schemeClr val="bg1"/>
          </a:solidFill>
          <a:ln w="9525">
            <a:noFill/>
            <a:miter lim="800000"/>
            <a:headEnd/>
            <a:tailEnd/>
          </a:ln>
        </p:spPr>
        <p:txBody>
          <a:bodyPr wrap="none" anchor="ctr"/>
          <a:lstStyle/>
          <a:p>
            <a:endParaRPr lang="pt-BR"/>
          </a:p>
        </p:txBody>
      </p:sp>
      <p:sp>
        <p:nvSpPr>
          <p:cNvPr id="83976" name="Rectangle 8"/>
          <p:cNvSpPr>
            <a:spLocks noChangeArrowheads="1"/>
          </p:cNvSpPr>
          <p:nvPr/>
        </p:nvSpPr>
        <p:spPr bwMode="auto">
          <a:xfrm>
            <a:off x="8482013" y="1700213"/>
            <a:ext cx="935037" cy="1366837"/>
          </a:xfrm>
          <a:prstGeom prst="rect">
            <a:avLst/>
          </a:prstGeom>
          <a:solidFill>
            <a:schemeClr val="bg1"/>
          </a:solidFill>
          <a:ln w="9525">
            <a:noFill/>
            <a:miter lim="800000"/>
            <a:headEnd/>
            <a:tailEnd/>
          </a:ln>
        </p:spPr>
        <p:txBody>
          <a:bodyPr wrap="none" anchor="ctr"/>
          <a:lstStyle/>
          <a:p>
            <a:endParaRPr lang="pt-BR"/>
          </a:p>
        </p:txBody>
      </p:sp>
      <p:graphicFrame>
        <p:nvGraphicFramePr>
          <p:cNvPr id="164867" name="Object 3"/>
          <p:cNvGraphicFramePr>
            <a:graphicFrameLocks noChangeAspect="1"/>
          </p:cNvGraphicFramePr>
          <p:nvPr/>
        </p:nvGraphicFramePr>
        <p:xfrm>
          <a:off x="560388" y="4292600"/>
          <a:ext cx="7735887" cy="2074863"/>
        </p:xfrm>
        <a:graphic>
          <a:graphicData uri="http://schemas.openxmlformats.org/presentationml/2006/ole">
            <mc:AlternateContent xmlns:mc="http://schemas.openxmlformats.org/markup-compatibility/2006">
              <mc:Choice xmlns:v="urn:schemas-microsoft-com:vml" Requires="v">
                <p:oleObj name="Equation" r:id="rId4" imgW="3873240" imgH="1041120" progId="Equation.3">
                  <p:embed/>
                </p:oleObj>
              </mc:Choice>
              <mc:Fallback>
                <p:oleObj name="Equation" r:id="rId4" imgW="3873240" imgH="10411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388" y="4292600"/>
                        <a:ext cx="7735887" cy="207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8" name="Rectangle 10"/>
          <p:cNvSpPr>
            <a:spLocks noChangeArrowheads="1"/>
          </p:cNvSpPr>
          <p:nvPr/>
        </p:nvSpPr>
        <p:spPr bwMode="auto">
          <a:xfrm>
            <a:off x="560388" y="4221163"/>
            <a:ext cx="1368425" cy="1079500"/>
          </a:xfrm>
          <a:prstGeom prst="rect">
            <a:avLst/>
          </a:prstGeom>
          <a:solidFill>
            <a:schemeClr val="bg1"/>
          </a:solidFill>
          <a:ln w="9525">
            <a:noFill/>
            <a:miter lim="800000"/>
            <a:headEnd/>
            <a:tailEnd/>
          </a:ln>
        </p:spPr>
        <p:txBody>
          <a:bodyPr wrap="none" anchor="ctr"/>
          <a:lstStyle/>
          <a:p>
            <a:endParaRPr lang="pt-BR"/>
          </a:p>
        </p:txBody>
      </p:sp>
      <p:sp>
        <p:nvSpPr>
          <p:cNvPr id="83979" name="Rectangle 11"/>
          <p:cNvSpPr>
            <a:spLocks noChangeArrowheads="1"/>
          </p:cNvSpPr>
          <p:nvPr/>
        </p:nvSpPr>
        <p:spPr bwMode="auto">
          <a:xfrm>
            <a:off x="1928813" y="4221163"/>
            <a:ext cx="3600450" cy="1079500"/>
          </a:xfrm>
          <a:prstGeom prst="rect">
            <a:avLst/>
          </a:prstGeom>
          <a:solidFill>
            <a:schemeClr val="bg1"/>
          </a:solidFill>
          <a:ln w="9525">
            <a:noFill/>
            <a:miter lim="800000"/>
            <a:headEnd/>
            <a:tailEnd/>
          </a:ln>
        </p:spPr>
        <p:txBody>
          <a:bodyPr wrap="none" anchor="ctr"/>
          <a:lstStyle/>
          <a:p>
            <a:endParaRPr lang="pt-BR"/>
          </a:p>
        </p:txBody>
      </p:sp>
      <p:sp>
        <p:nvSpPr>
          <p:cNvPr id="83980" name="Rectangle 12"/>
          <p:cNvSpPr>
            <a:spLocks noChangeArrowheads="1"/>
          </p:cNvSpPr>
          <p:nvPr/>
        </p:nvSpPr>
        <p:spPr bwMode="auto">
          <a:xfrm>
            <a:off x="5529263" y="4221163"/>
            <a:ext cx="3600450" cy="1079500"/>
          </a:xfrm>
          <a:prstGeom prst="rect">
            <a:avLst/>
          </a:prstGeom>
          <a:solidFill>
            <a:schemeClr val="bg1"/>
          </a:solidFill>
          <a:ln w="9525">
            <a:noFill/>
            <a:miter lim="800000"/>
            <a:headEnd/>
            <a:tailEnd/>
          </a:ln>
        </p:spPr>
        <p:txBody>
          <a:bodyPr wrap="none" anchor="ctr"/>
          <a:lstStyle/>
          <a:p>
            <a:endParaRPr lang="pt-BR"/>
          </a:p>
        </p:txBody>
      </p:sp>
      <p:sp>
        <p:nvSpPr>
          <p:cNvPr id="83981" name="Rectangle 13"/>
          <p:cNvSpPr>
            <a:spLocks noChangeArrowheads="1"/>
          </p:cNvSpPr>
          <p:nvPr/>
        </p:nvSpPr>
        <p:spPr bwMode="auto">
          <a:xfrm>
            <a:off x="560388" y="5445125"/>
            <a:ext cx="1728787" cy="1079500"/>
          </a:xfrm>
          <a:prstGeom prst="rect">
            <a:avLst/>
          </a:prstGeom>
          <a:solidFill>
            <a:schemeClr val="bg1"/>
          </a:solidFill>
          <a:ln w="9525">
            <a:noFill/>
            <a:miter lim="800000"/>
            <a:headEnd/>
            <a:tailEnd/>
          </a:ln>
        </p:spPr>
        <p:txBody>
          <a:bodyPr wrap="none" anchor="ctr"/>
          <a:lstStyle/>
          <a:p>
            <a:endParaRPr lang="pt-BR"/>
          </a:p>
        </p:txBody>
      </p:sp>
      <p:sp>
        <p:nvSpPr>
          <p:cNvPr id="83982" name="Rectangle 14"/>
          <p:cNvSpPr>
            <a:spLocks noChangeArrowheads="1"/>
          </p:cNvSpPr>
          <p:nvPr/>
        </p:nvSpPr>
        <p:spPr bwMode="auto">
          <a:xfrm>
            <a:off x="2289175" y="5445125"/>
            <a:ext cx="1728788" cy="1079500"/>
          </a:xfrm>
          <a:prstGeom prst="rect">
            <a:avLst/>
          </a:prstGeom>
          <a:solidFill>
            <a:schemeClr val="bg1"/>
          </a:solidFill>
          <a:ln w="9525">
            <a:noFill/>
            <a:miter lim="800000"/>
            <a:headEnd/>
            <a:tailEnd/>
          </a:ln>
        </p:spPr>
        <p:txBody>
          <a:bodyPr wrap="none" anchor="ctr"/>
          <a:lstStyle/>
          <a:p>
            <a:endParaRPr lang="pt-BR"/>
          </a:p>
        </p:txBody>
      </p:sp>
      <p:sp>
        <p:nvSpPr>
          <p:cNvPr id="83983" name="Rectangle 15"/>
          <p:cNvSpPr>
            <a:spLocks noChangeArrowheads="1"/>
          </p:cNvSpPr>
          <p:nvPr/>
        </p:nvSpPr>
        <p:spPr bwMode="auto">
          <a:xfrm>
            <a:off x="4016375" y="5373688"/>
            <a:ext cx="2089150" cy="1079500"/>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xit" presetSubtype="16" fill="hold" grpId="0" nodeType="clickEffect">
                                  <p:stCondLst>
                                    <p:cond delay="0"/>
                                  </p:stCondLst>
                                  <p:childTnLst>
                                    <p:animEffect transition="out" filter="box(in)">
                                      <p:cBhvr>
                                        <p:cTn id="10" dur="500"/>
                                        <p:tgtEl>
                                          <p:spTgt spid="83973"/>
                                        </p:tgtEl>
                                      </p:cBhvr>
                                    </p:animEffect>
                                    <p:set>
                                      <p:cBhvr>
                                        <p:cTn id="11" dur="1" fill="hold">
                                          <p:stCondLst>
                                            <p:cond delay="499"/>
                                          </p:stCondLst>
                                        </p:cTn>
                                        <p:tgtEl>
                                          <p:spTgt spid="8397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 presetClass="exit" presetSubtype="16" fill="hold" grpId="0" nodeType="clickEffect">
                                  <p:stCondLst>
                                    <p:cond delay="0"/>
                                  </p:stCondLst>
                                  <p:childTnLst>
                                    <p:animEffect transition="out" filter="box(in)">
                                      <p:cBhvr>
                                        <p:cTn id="15" dur="500"/>
                                        <p:tgtEl>
                                          <p:spTgt spid="83974"/>
                                        </p:tgtEl>
                                      </p:cBhvr>
                                    </p:animEffect>
                                    <p:set>
                                      <p:cBhvr>
                                        <p:cTn id="16" dur="1" fill="hold">
                                          <p:stCondLst>
                                            <p:cond delay="499"/>
                                          </p:stCondLst>
                                        </p:cTn>
                                        <p:tgtEl>
                                          <p:spTgt spid="8397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 presetClass="exit" presetSubtype="16" fill="hold" grpId="0" nodeType="clickEffect">
                                  <p:stCondLst>
                                    <p:cond delay="0"/>
                                  </p:stCondLst>
                                  <p:childTnLst>
                                    <p:animEffect transition="out" filter="box(in)">
                                      <p:cBhvr>
                                        <p:cTn id="20" dur="500"/>
                                        <p:tgtEl>
                                          <p:spTgt spid="83975"/>
                                        </p:tgtEl>
                                      </p:cBhvr>
                                    </p:animEffect>
                                    <p:set>
                                      <p:cBhvr>
                                        <p:cTn id="21" dur="1" fill="hold">
                                          <p:stCondLst>
                                            <p:cond delay="499"/>
                                          </p:stCondLst>
                                        </p:cTn>
                                        <p:tgtEl>
                                          <p:spTgt spid="8397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0" nodeType="clickEffect">
                                  <p:stCondLst>
                                    <p:cond delay="0"/>
                                  </p:stCondLst>
                                  <p:childTnLst>
                                    <p:animEffect transition="out" filter="box(in)">
                                      <p:cBhvr>
                                        <p:cTn id="25" dur="500"/>
                                        <p:tgtEl>
                                          <p:spTgt spid="83976"/>
                                        </p:tgtEl>
                                      </p:cBhvr>
                                    </p:animEffect>
                                    <p:set>
                                      <p:cBhvr>
                                        <p:cTn id="26" dur="1" fill="hold">
                                          <p:stCondLst>
                                            <p:cond delay="499"/>
                                          </p:stCondLst>
                                        </p:cTn>
                                        <p:tgtEl>
                                          <p:spTgt spid="8397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xit" presetSubtype="16" fill="hold" grpId="0" nodeType="clickEffect">
                                  <p:stCondLst>
                                    <p:cond delay="0"/>
                                  </p:stCondLst>
                                  <p:childTnLst>
                                    <p:animEffect transition="out" filter="box(in)">
                                      <p:cBhvr>
                                        <p:cTn id="34" dur="500"/>
                                        <p:tgtEl>
                                          <p:spTgt spid="83978"/>
                                        </p:tgtEl>
                                      </p:cBhvr>
                                    </p:animEffect>
                                    <p:set>
                                      <p:cBhvr>
                                        <p:cTn id="35" dur="1" fill="hold">
                                          <p:stCondLst>
                                            <p:cond delay="499"/>
                                          </p:stCondLst>
                                        </p:cTn>
                                        <p:tgtEl>
                                          <p:spTgt spid="8397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 presetClass="exit" presetSubtype="16" fill="hold" grpId="0" nodeType="clickEffect">
                                  <p:stCondLst>
                                    <p:cond delay="0"/>
                                  </p:stCondLst>
                                  <p:childTnLst>
                                    <p:animEffect transition="out" filter="box(in)">
                                      <p:cBhvr>
                                        <p:cTn id="39" dur="500"/>
                                        <p:tgtEl>
                                          <p:spTgt spid="83979"/>
                                        </p:tgtEl>
                                      </p:cBhvr>
                                    </p:animEffect>
                                    <p:set>
                                      <p:cBhvr>
                                        <p:cTn id="40" dur="1" fill="hold">
                                          <p:stCondLst>
                                            <p:cond delay="499"/>
                                          </p:stCondLst>
                                        </p:cTn>
                                        <p:tgtEl>
                                          <p:spTgt spid="839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 presetClass="exit" presetSubtype="16" fill="hold" grpId="0" nodeType="clickEffect">
                                  <p:stCondLst>
                                    <p:cond delay="0"/>
                                  </p:stCondLst>
                                  <p:childTnLst>
                                    <p:animEffect transition="out" filter="box(in)">
                                      <p:cBhvr>
                                        <p:cTn id="44" dur="500"/>
                                        <p:tgtEl>
                                          <p:spTgt spid="83980"/>
                                        </p:tgtEl>
                                      </p:cBhvr>
                                    </p:animEffect>
                                    <p:set>
                                      <p:cBhvr>
                                        <p:cTn id="45" dur="1" fill="hold">
                                          <p:stCondLst>
                                            <p:cond delay="499"/>
                                          </p:stCondLst>
                                        </p:cTn>
                                        <p:tgtEl>
                                          <p:spTgt spid="8398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 presetClass="exit" presetSubtype="16" fill="hold" grpId="0" nodeType="clickEffect">
                                  <p:stCondLst>
                                    <p:cond delay="0"/>
                                  </p:stCondLst>
                                  <p:childTnLst>
                                    <p:animEffect transition="out" filter="box(in)">
                                      <p:cBhvr>
                                        <p:cTn id="49" dur="500"/>
                                        <p:tgtEl>
                                          <p:spTgt spid="83981"/>
                                        </p:tgtEl>
                                      </p:cBhvr>
                                    </p:animEffect>
                                    <p:set>
                                      <p:cBhvr>
                                        <p:cTn id="50" dur="1" fill="hold">
                                          <p:stCondLst>
                                            <p:cond delay="499"/>
                                          </p:stCondLst>
                                        </p:cTn>
                                        <p:tgtEl>
                                          <p:spTgt spid="8398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 presetClass="exit" presetSubtype="16" fill="hold" grpId="0" nodeType="clickEffect">
                                  <p:stCondLst>
                                    <p:cond delay="0"/>
                                  </p:stCondLst>
                                  <p:childTnLst>
                                    <p:animEffect transition="out" filter="box(in)">
                                      <p:cBhvr>
                                        <p:cTn id="54" dur="500"/>
                                        <p:tgtEl>
                                          <p:spTgt spid="83982"/>
                                        </p:tgtEl>
                                      </p:cBhvr>
                                    </p:animEffect>
                                    <p:set>
                                      <p:cBhvr>
                                        <p:cTn id="55" dur="1" fill="hold">
                                          <p:stCondLst>
                                            <p:cond delay="499"/>
                                          </p:stCondLst>
                                        </p:cTn>
                                        <p:tgtEl>
                                          <p:spTgt spid="8398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 presetClass="exit" presetSubtype="16" fill="hold" grpId="0" nodeType="clickEffect">
                                  <p:stCondLst>
                                    <p:cond delay="0"/>
                                  </p:stCondLst>
                                  <p:childTnLst>
                                    <p:animEffect transition="out" filter="box(in)">
                                      <p:cBhvr>
                                        <p:cTn id="59" dur="500"/>
                                        <p:tgtEl>
                                          <p:spTgt spid="83983"/>
                                        </p:tgtEl>
                                      </p:cBhvr>
                                    </p:animEffect>
                                    <p:set>
                                      <p:cBhvr>
                                        <p:cTn id="60" dur="1" fill="hold">
                                          <p:stCondLst>
                                            <p:cond delay="499"/>
                                          </p:stCondLst>
                                        </p:cTn>
                                        <p:tgtEl>
                                          <p:spTgt spid="839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P spid="83973" grpId="0" animBg="1"/>
      <p:bldP spid="83974" grpId="0" animBg="1"/>
      <p:bldP spid="83975" grpId="0" animBg="1"/>
      <p:bldP spid="83976" grpId="0" animBg="1"/>
      <p:bldP spid="83978" grpId="0" animBg="1"/>
      <p:bldP spid="83979" grpId="0" animBg="1"/>
      <p:bldP spid="83980" grpId="0" animBg="1"/>
      <p:bldP spid="83981" grpId="0" animBg="1"/>
      <p:bldP spid="83982" grpId="0" animBg="1"/>
      <p:bldP spid="83983" grpId="0" animBg="1"/>
    </p:bld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pag.510, ex.5 (</a:t>
            </a:r>
            <a:r>
              <a:rPr lang="en-US" dirty="0" err="1"/>
              <a:t>alternativa</a:t>
            </a:r>
            <a:r>
              <a:rPr lang="en-US" dirty="0"/>
              <a:t> de </a:t>
            </a:r>
            <a:r>
              <a:rPr lang="en-US" dirty="0" err="1"/>
              <a:t>projeto</a:t>
            </a:r>
            <a:r>
              <a:rPr lang="en-US" dirty="0"/>
              <a:t>)</a:t>
            </a:r>
            <a:endParaRPr lang="pt-BR" dirty="0"/>
          </a:p>
        </p:txBody>
      </p:sp>
      <p:sp>
        <p:nvSpPr>
          <p:cNvPr id="3" name="Espaço Reservado para Conteúdo 2"/>
          <p:cNvSpPr>
            <a:spLocks noGrp="1"/>
          </p:cNvSpPr>
          <p:nvPr>
            <p:ph idx="1"/>
          </p:nvPr>
        </p:nvSpPr>
        <p:spPr>
          <a:xfrm>
            <a:off x="294085" y="928670"/>
            <a:ext cx="9340188" cy="5381625"/>
          </a:xfrm>
        </p:spPr>
        <p:txBody>
          <a:bodyPr/>
          <a:lstStyle/>
          <a:p>
            <a:r>
              <a:rPr lang="en-US" dirty="0" err="1"/>
              <a:t>Wf</a:t>
            </a:r>
            <a:r>
              <a:rPr lang="en-US" dirty="0"/>
              <a:t> = 3,54</a:t>
            </a:r>
          </a:p>
          <a:p>
            <a:r>
              <a:rPr lang="en-US" dirty="0" err="1"/>
              <a:t>Fazemos</a:t>
            </a:r>
            <a:r>
              <a:rPr lang="en-US" dirty="0"/>
              <a:t> o zero do </a:t>
            </a:r>
            <a:r>
              <a:rPr lang="en-US" dirty="0" err="1"/>
              <a:t>compensador</a:t>
            </a:r>
            <a:r>
              <a:rPr lang="en-US" dirty="0"/>
              <a:t> ser </a:t>
            </a:r>
            <a:r>
              <a:rPr lang="en-US" dirty="0" err="1"/>
              <a:t>localizado</a:t>
            </a:r>
            <a:r>
              <a:rPr lang="en-US" dirty="0"/>
              <a:t> </a:t>
            </a:r>
            <a:r>
              <a:rPr lang="en-US" dirty="0" err="1"/>
              <a:t>uma</a:t>
            </a:r>
            <a:r>
              <a:rPr lang="en-US" dirty="0"/>
              <a:t> OITAVA antes de </a:t>
            </a:r>
            <a:r>
              <a:rPr lang="en-US" dirty="0" err="1"/>
              <a:t>Wf</a:t>
            </a:r>
            <a:r>
              <a:rPr lang="en-US" dirty="0"/>
              <a:t>, </a:t>
            </a:r>
            <a:r>
              <a:rPr lang="en-US" dirty="0" err="1"/>
              <a:t>ou</a:t>
            </a:r>
            <a:r>
              <a:rPr lang="en-US" dirty="0"/>
              <a:t> </a:t>
            </a:r>
            <a:r>
              <a:rPr lang="en-US" dirty="0" err="1"/>
              <a:t>zc</a:t>
            </a:r>
            <a:r>
              <a:rPr lang="en-US" dirty="0"/>
              <a:t> = 3,54/2 = 1,77</a:t>
            </a:r>
          </a:p>
          <a:p>
            <a:r>
              <a:rPr lang="en-US" dirty="0" err="1"/>
              <a:t>Nesta</a:t>
            </a:r>
            <a:r>
              <a:rPr lang="en-US" dirty="0"/>
              <a:t> </a:t>
            </a:r>
            <a:r>
              <a:rPr lang="en-US" dirty="0" err="1"/>
              <a:t>frequência</a:t>
            </a:r>
            <a:r>
              <a:rPr lang="en-US" dirty="0"/>
              <a:t> </a:t>
            </a:r>
            <a:r>
              <a:rPr lang="en-US" dirty="0" err="1"/>
              <a:t>traçamos</a:t>
            </a:r>
            <a:r>
              <a:rPr lang="en-US" dirty="0"/>
              <a:t> </a:t>
            </a:r>
            <a:r>
              <a:rPr lang="en-US" dirty="0" err="1"/>
              <a:t>uma</a:t>
            </a:r>
            <a:r>
              <a:rPr lang="en-US" dirty="0"/>
              <a:t> </a:t>
            </a:r>
            <a:r>
              <a:rPr lang="en-US" dirty="0" err="1"/>
              <a:t>reta</a:t>
            </a:r>
            <a:r>
              <a:rPr lang="en-US" dirty="0"/>
              <a:t> de -20db/</a:t>
            </a:r>
            <a:r>
              <a:rPr lang="en-US" dirty="0" err="1"/>
              <a:t>década</a:t>
            </a:r>
            <a:r>
              <a:rPr lang="en-US" dirty="0"/>
              <a:t> ( </a:t>
            </a:r>
            <a:r>
              <a:rPr lang="en-US" dirty="0" err="1"/>
              <a:t>subindo</a:t>
            </a:r>
            <a:r>
              <a:rPr lang="en-US" dirty="0"/>
              <a:t>, </a:t>
            </a:r>
            <a:r>
              <a:rPr lang="en-US" dirty="0" err="1"/>
              <a:t>pois</a:t>
            </a:r>
            <a:r>
              <a:rPr lang="en-US" dirty="0"/>
              <a:t> </a:t>
            </a:r>
            <a:r>
              <a:rPr lang="en-US" dirty="0" err="1"/>
              <a:t>estamos</a:t>
            </a:r>
            <a:r>
              <a:rPr lang="en-US" dirty="0"/>
              <a:t> </a:t>
            </a:r>
            <a:r>
              <a:rPr lang="en-US" dirty="0" err="1"/>
              <a:t>descendo</a:t>
            </a:r>
            <a:r>
              <a:rPr lang="en-US" dirty="0"/>
              <a:t> </a:t>
            </a:r>
            <a:r>
              <a:rPr lang="en-US" dirty="0" err="1"/>
              <a:t>nas</a:t>
            </a:r>
            <a:r>
              <a:rPr lang="en-US" dirty="0"/>
              <a:t> </a:t>
            </a:r>
            <a:r>
              <a:rPr lang="en-US" dirty="0" err="1"/>
              <a:t>frequências</a:t>
            </a:r>
            <a:r>
              <a:rPr lang="en-US" dirty="0"/>
              <a:t> )</a:t>
            </a:r>
          </a:p>
          <a:p>
            <a:r>
              <a:rPr lang="en-US" dirty="0"/>
              <a:t>O polo do </a:t>
            </a:r>
            <a:r>
              <a:rPr lang="en-US" dirty="0" err="1"/>
              <a:t>compensador</a:t>
            </a:r>
            <a:r>
              <a:rPr lang="en-US" dirty="0"/>
              <a:t> </a:t>
            </a:r>
            <a:r>
              <a:rPr lang="en-US" dirty="0" err="1"/>
              <a:t>estará</a:t>
            </a:r>
            <a:r>
              <a:rPr lang="en-US" dirty="0"/>
              <a:t> no </a:t>
            </a:r>
            <a:r>
              <a:rPr lang="en-US" dirty="0" err="1"/>
              <a:t>encontro</a:t>
            </a:r>
            <a:r>
              <a:rPr lang="en-US" dirty="0"/>
              <a:t> </a:t>
            </a:r>
            <a:r>
              <a:rPr lang="en-US" dirty="0" err="1"/>
              <a:t>desta</a:t>
            </a:r>
            <a:r>
              <a:rPr lang="en-US" dirty="0"/>
              <a:t> </a:t>
            </a:r>
            <a:r>
              <a:rPr lang="en-US" dirty="0" err="1"/>
              <a:t>reta</a:t>
            </a:r>
            <a:r>
              <a:rPr lang="en-US" dirty="0"/>
              <a:t> com a </a:t>
            </a:r>
            <a:r>
              <a:rPr lang="en-US" dirty="0" err="1"/>
              <a:t>linha</a:t>
            </a:r>
            <a:r>
              <a:rPr lang="en-US" dirty="0"/>
              <a:t> de 0 db. </a:t>
            </a:r>
            <a:r>
              <a:rPr lang="en-US" dirty="0" err="1"/>
              <a:t>Analiticamente</a:t>
            </a:r>
            <a:r>
              <a:rPr lang="en-US" dirty="0"/>
              <a:t> :</a:t>
            </a:r>
          </a:p>
          <a:p>
            <a:r>
              <a:rPr lang="en-US" dirty="0"/>
              <a:t>20log(</a:t>
            </a:r>
            <a:r>
              <a:rPr lang="en-US" dirty="0" err="1"/>
              <a:t>wp</a:t>
            </a:r>
            <a:r>
              <a:rPr lang="en-US" dirty="0"/>
              <a:t>)-20log(1,77)=-22</a:t>
            </a:r>
          </a:p>
          <a:p>
            <a:r>
              <a:rPr lang="en-US" dirty="0"/>
              <a:t>Dai </a:t>
            </a:r>
            <a:r>
              <a:rPr lang="en-US" dirty="0" err="1"/>
              <a:t>wp</a:t>
            </a:r>
            <a:r>
              <a:rPr lang="en-US" dirty="0"/>
              <a:t> = 1,77*10^(-22/20) = 0.14</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Ganho</a:t>
            </a:r>
            <a:r>
              <a:rPr lang="en-US" dirty="0"/>
              <a:t> do </a:t>
            </a:r>
            <a:r>
              <a:rPr lang="en-US" dirty="0" err="1"/>
              <a:t>compensador</a:t>
            </a:r>
            <a:endParaRPr lang="pt-BR" dirty="0"/>
          </a:p>
        </p:txBody>
      </p:sp>
      <p:sp>
        <p:nvSpPr>
          <p:cNvPr id="3" name="Espaço Reservado para Conteúdo 2"/>
          <p:cNvSpPr>
            <a:spLocks noGrp="1"/>
          </p:cNvSpPr>
          <p:nvPr>
            <p:ph idx="1"/>
          </p:nvPr>
        </p:nvSpPr>
        <p:spPr/>
        <p:txBody>
          <a:bodyPr/>
          <a:lstStyle/>
          <a:p>
            <a:r>
              <a:rPr lang="en-US" dirty="0"/>
              <a:t>O </a:t>
            </a:r>
            <a:r>
              <a:rPr lang="en-US" dirty="0" err="1"/>
              <a:t>compensador</a:t>
            </a:r>
            <a:r>
              <a:rPr lang="en-US" dirty="0"/>
              <a:t> </a:t>
            </a:r>
            <a:r>
              <a:rPr lang="en-US" dirty="0" err="1"/>
              <a:t>até</a:t>
            </a:r>
            <a:r>
              <a:rPr lang="en-US" dirty="0"/>
              <a:t> o </a:t>
            </a:r>
            <a:r>
              <a:rPr lang="en-US" dirty="0" err="1"/>
              <a:t>momento</a:t>
            </a:r>
            <a:r>
              <a:rPr lang="en-US" dirty="0"/>
              <a:t> é :</a:t>
            </a:r>
          </a:p>
          <a:p>
            <a:r>
              <a:rPr lang="en-US" dirty="0" err="1"/>
              <a:t>GHc</a:t>
            </a:r>
            <a:r>
              <a:rPr lang="en-US" dirty="0"/>
              <a:t> = </a:t>
            </a:r>
            <a:r>
              <a:rPr lang="en-US" dirty="0" err="1"/>
              <a:t>Kc</a:t>
            </a:r>
            <a:r>
              <a:rPr lang="en-US" dirty="0"/>
              <a:t>(s+1,77)/(s+0.14)</a:t>
            </a:r>
          </a:p>
          <a:p>
            <a:r>
              <a:rPr lang="en-US" dirty="0"/>
              <a:t>Como </a:t>
            </a:r>
            <a:r>
              <a:rPr lang="en-US" dirty="0" err="1"/>
              <a:t>ele</a:t>
            </a:r>
            <a:r>
              <a:rPr lang="en-US" dirty="0"/>
              <a:t> </a:t>
            </a:r>
            <a:r>
              <a:rPr lang="en-US" dirty="0" err="1"/>
              <a:t>deve</a:t>
            </a:r>
            <a:r>
              <a:rPr lang="en-US" dirty="0"/>
              <a:t> </a:t>
            </a:r>
            <a:r>
              <a:rPr lang="en-US" dirty="0" err="1"/>
              <a:t>ter</a:t>
            </a:r>
            <a:r>
              <a:rPr lang="en-US" dirty="0"/>
              <a:t> </a:t>
            </a:r>
            <a:r>
              <a:rPr lang="en-US" dirty="0" err="1"/>
              <a:t>ganho</a:t>
            </a:r>
            <a:r>
              <a:rPr lang="en-US" dirty="0"/>
              <a:t> 1 ( 0 db ) </a:t>
            </a:r>
            <a:r>
              <a:rPr lang="en-US" dirty="0" err="1"/>
              <a:t>em</a:t>
            </a:r>
            <a:r>
              <a:rPr lang="en-US" dirty="0"/>
              <a:t> </a:t>
            </a:r>
            <a:r>
              <a:rPr lang="en-US" dirty="0" err="1"/>
              <a:t>baixa</a:t>
            </a:r>
            <a:r>
              <a:rPr lang="en-US" dirty="0"/>
              <a:t> </a:t>
            </a:r>
            <a:r>
              <a:rPr lang="en-US" dirty="0" err="1"/>
              <a:t>frequência</a:t>
            </a:r>
            <a:r>
              <a:rPr lang="en-US" dirty="0"/>
              <a:t> </a:t>
            </a:r>
            <a:r>
              <a:rPr lang="en-US" dirty="0" err="1"/>
              <a:t>fazemos</a:t>
            </a:r>
            <a:r>
              <a:rPr lang="en-US" dirty="0"/>
              <a:t> </a:t>
            </a:r>
            <a:r>
              <a:rPr lang="en-US" dirty="0" err="1"/>
              <a:t>Kc</a:t>
            </a:r>
            <a:r>
              <a:rPr lang="en-US" dirty="0"/>
              <a:t> = 0.14/1.77 = 0.08</a:t>
            </a:r>
          </a:p>
          <a:p>
            <a:r>
              <a:rPr lang="en-US" dirty="0"/>
              <a:t>O </a:t>
            </a:r>
            <a:r>
              <a:rPr lang="en-US" dirty="0" err="1"/>
              <a:t>compensador</a:t>
            </a:r>
            <a:r>
              <a:rPr lang="en-US" dirty="0"/>
              <a:t> </a:t>
            </a:r>
            <a:r>
              <a:rPr lang="en-US" dirty="0" err="1"/>
              <a:t>fica</a:t>
            </a:r>
            <a:r>
              <a:rPr lang="en-US" dirty="0"/>
              <a:t> </a:t>
            </a:r>
            <a:r>
              <a:rPr lang="en-US" dirty="0" err="1"/>
              <a:t>então</a:t>
            </a:r>
            <a:r>
              <a:rPr lang="en-US" dirty="0"/>
              <a:t> :</a:t>
            </a:r>
          </a:p>
          <a:p>
            <a:r>
              <a:rPr lang="en-US" dirty="0" err="1"/>
              <a:t>GHc</a:t>
            </a:r>
            <a:r>
              <a:rPr lang="en-US" dirty="0"/>
              <a:t> = 0.08*(s+1,77)/(s+0.14)</a:t>
            </a:r>
          </a:p>
          <a:p>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Comparando</a:t>
            </a:r>
            <a:r>
              <a:rPr lang="en-US" dirty="0"/>
              <a:t> </a:t>
            </a:r>
            <a:r>
              <a:rPr lang="en-US" dirty="0" err="1"/>
              <a:t>os</a:t>
            </a:r>
            <a:r>
              <a:rPr lang="en-US" dirty="0"/>
              <a:t> </a:t>
            </a:r>
            <a:r>
              <a:rPr lang="en-US" dirty="0" err="1"/>
              <a:t>compensadores</a:t>
            </a:r>
            <a:endParaRPr lang="pt-BR" dirty="0"/>
          </a:p>
        </p:txBody>
      </p:sp>
      <p:sp>
        <p:nvSpPr>
          <p:cNvPr id="3" name="Espaço Reservado para Conteúdo 2"/>
          <p:cNvSpPr>
            <a:spLocks noGrp="1"/>
          </p:cNvSpPr>
          <p:nvPr>
            <p:ph idx="1"/>
          </p:nvPr>
        </p:nvSpPr>
        <p:spPr/>
        <p:txBody>
          <a:bodyPr/>
          <a:lstStyle/>
          <a:p>
            <a:r>
              <a:rPr lang="en-US" dirty="0"/>
              <a:t>No </a:t>
            </a:r>
            <a:r>
              <a:rPr lang="en-US" dirty="0" err="1"/>
              <a:t>caso</a:t>
            </a:r>
            <a:r>
              <a:rPr lang="en-US" dirty="0"/>
              <a:t> do </a:t>
            </a:r>
            <a:r>
              <a:rPr lang="en-US" dirty="0" err="1"/>
              <a:t>compensador</a:t>
            </a:r>
            <a:r>
              <a:rPr lang="en-US" dirty="0"/>
              <a:t> </a:t>
            </a:r>
            <a:r>
              <a:rPr lang="en-US" dirty="0" err="1"/>
              <a:t>projetado</a:t>
            </a:r>
            <a:r>
              <a:rPr lang="en-US" dirty="0"/>
              <a:t> com o zero </a:t>
            </a:r>
            <a:r>
              <a:rPr lang="en-US" dirty="0" err="1"/>
              <a:t>uma</a:t>
            </a:r>
            <a:r>
              <a:rPr lang="en-US" dirty="0"/>
              <a:t> DÉCADA antes da </a:t>
            </a:r>
            <a:r>
              <a:rPr lang="en-US" dirty="0" err="1"/>
              <a:t>frequência</a:t>
            </a:r>
            <a:r>
              <a:rPr lang="en-US" dirty="0"/>
              <a:t> de </a:t>
            </a:r>
            <a:r>
              <a:rPr lang="en-US" dirty="0" err="1"/>
              <a:t>margem</a:t>
            </a:r>
            <a:r>
              <a:rPr lang="en-US" dirty="0"/>
              <a:t> de </a:t>
            </a:r>
            <a:r>
              <a:rPr lang="en-US" dirty="0" err="1"/>
              <a:t>fase</a:t>
            </a:r>
            <a:r>
              <a:rPr lang="en-US" dirty="0"/>
              <a:t> ( 3,54 ), </a:t>
            </a:r>
            <a:r>
              <a:rPr lang="en-US" dirty="0" err="1"/>
              <a:t>os</a:t>
            </a:r>
            <a:r>
              <a:rPr lang="en-US" dirty="0"/>
              <a:t> tempos de </a:t>
            </a:r>
            <a:r>
              <a:rPr lang="en-US" dirty="0" err="1"/>
              <a:t>resposta</a:t>
            </a:r>
            <a:r>
              <a:rPr lang="en-US" dirty="0"/>
              <a:t> </a:t>
            </a:r>
            <a:r>
              <a:rPr lang="en-US" dirty="0" err="1"/>
              <a:t>ficarão</a:t>
            </a:r>
            <a:r>
              <a:rPr lang="en-US" dirty="0"/>
              <a:t> </a:t>
            </a:r>
            <a:r>
              <a:rPr lang="en-US" dirty="0" err="1"/>
              <a:t>extramente</a:t>
            </a:r>
            <a:r>
              <a:rPr lang="en-US" dirty="0"/>
              <a:t> lentos</a:t>
            </a:r>
          </a:p>
          <a:p>
            <a:r>
              <a:rPr lang="en-US" dirty="0" err="1"/>
              <a:t>Neste</a:t>
            </a:r>
            <a:r>
              <a:rPr lang="en-US" dirty="0"/>
              <a:t> </a:t>
            </a:r>
            <a:r>
              <a:rPr lang="en-US" dirty="0" err="1"/>
              <a:t>caso</a:t>
            </a:r>
            <a:r>
              <a:rPr lang="en-US" dirty="0"/>
              <a:t> vale a </a:t>
            </a:r>
            <a:r>
              <a:rPr lang="en-US" dirty="0" err="1"/>
              <a:t>pena</a:t>
            </a:r>
            <a:r>
              <a:rPr lang="en-US" dirty="0"/>
              <a:t> </a:t>
            </a:r>
            <a:r>
              <a:rPr lang="en-US" dirty="0" err="1"/>
              <a:t>tentar</a:t>
            </a:r>
            <a:r>
              <a:rPr lang="en-US" dirty="0"/>
              <a:t> o </a:t>
            </a:r>
            <a:r>
              <a:rPr lang="en-US" dirty="0" err="1"/>
              <a:t>projeto</a:t>
            </a:r>
            <a:r>
              <a:rPr lang="en-US" dirty="0"/>
              <a:t> com o zero </a:t>
            </a:r>
            <a:r>
              <a:rPr lang="en-US" dirty="0" err="1"/>
              <a:t>colocado</a:t>
            </a:r>
            <a:r>
              <a:rPr lang="en-US" dirty="0"/>
              <a:t> </a:t>
            </a:r>
            <a:r>
              <a:rPr lang="en-US" dirty="0" err="1"/>
              <a:t>apenas</a:t>
            </a:r>
            <a:r>
              <a:rPr lang="en-US" dirty="0"/>
              <a:t> </a:t>
            </a:r>
            <a:r>
              <a:rPr lang="en-US" dirty="0" err="1"/>
              <a:t>uma</a:t>
            </a:r>
            <a:r>
              <a:rPr lang="en-US" dirty="0"/>
              <a:t> OITAVA antes da </a:t>
            </a:r>
            <a:r>
              <a:rPr lang="en-US" dirty="0" err="1"/>
              <a:t>frequência</a:t>
            </a:r>
            <a:r>
              <a:rPr lang="en-US" dirty="0"/>
              <a:t> de </a:t>
            </a:r>
            <a:r>
              <a:rPr lang="en-US" dirty="0" err="1"/>
              <a:t>margem</a:t>
            </a:r>
            <a:r>
              <a:rPr lang="en-US" dirty="0"/>
              <a:t> de </a:t>
            </a:r>
            <a:r>
              <a:rPr lang="en-US" dirty="0" err="1"/>
              <a:t>fase</a:t>
            </a:r>
            <a:r>
              <a:rPr lang="en-US" dirty="0"/>
              <a:t> ( 3,54 )</a:t>
            </a:r>
          </a:p>
          <a:p>
            <a:r>
              <a:rPr lang="en-US" dirty="0" err="1"/>
              <a:t>Isto</a:t>
            </a:r>
            <a:r>
              <a:rPr lang="en-US" dirty="0"/>
              <a:t> </a:t>
            </a:r>
            <a:r>
              <a:rPr lang="en-US" dirty="0" err="1"/>
              <a:t>poderá</a:t>
            </a:r>
            <a:r>
              <a:rPr lang="en-US" dirty="0"/>
              <a:t> ser </a:t>
            </a:r>
            <a:r>
              <a:rPr lang="en-US" dirty="0" err="1"/>
              <a:t>comprovado</a:t>
            </a:r>
            <a:r>
              <a:rPr lang="en-US" dirty="0"/>
              <a:t> </a:t>
            </a:r>
            <a:r>
              <a:rPr lang="en-US" dirty="0" err="1"/>
              <a:t>na</a:t>
            </a:r>
            <a:r>
              <a:rPr lang="en-US" dirty="0"/>
              <a:t> </a:t>
            </a:r>
            <a:r>
              <a:rPr lang="en-US" dirty="0" err="1"/>
              <a:t>simulação</a:t>
            </a:r>
            <a:r>
              <a:rPr lang="en-US" dirty="0"/>
              <a:t> ( a </a:t>
            </a:r>
            <a:r>
              <a:rPr lang="en-US" dirty="0" err="1"/>
              <a:t>seguir</a:t>
            </a:r>
            <a:r>
              <a:rPr lang="en-US" dirty="0"/>
              <a:t> ) </a:t>
            </a:r>
            <a:r>
              <a:rPr lang="en-US" dirty="0" err="1"/>
              <a:t>verificando</a:t>
            </a:r>
            <a:r>
              <a:rPr lang="en-US" dirty="0"/>
              <a:t> o tempo </a:t>
            </a:r>
            <a:r>
              <a:rPr lang="en-US" dirty="0" err="1"/>
              <a:t>que</a:t>
            </a:r>
            <a:r>
              <a:rPr lang="en-US" dirty="0"/>
              <a:t> </a:t>
            </a:r>
            <a:r>
              <a:rPr lang="en-US" dirty="0" err="1"/>
              <a:t>os</a:t>
            </a:r>
            <a:r>
              <a:rPr lang="en-US" dirty="0"/>
              <a:t> </a:t>
            </a:r>
            <a:r>
              <a:rPr lang="en-US" dirty="0" err="1"/>
              <a:t>sistemas</a:t>
            </a:r>
            <a:r>
              <a:rPr lang="en-US" dirty="0"/>
              <a:t> </a:t>
            </a:r>
            <a:r>
              <a:rPr lang="en-US" dirty="0" err="1"/>
              <a:t>levarão</a:t>
            </a:r>
            <a:r>
              <a:rPr lang="en-US" dirty="0"/>
              <a:t> </a:t>
            </a:r>
            <a:r>
              <a:rPr lang="en-US" dirty="0" err="1"/>
              <a:t>para</a:t>
            </a:r>
            <a:r>
              <a:rPr lang="en-US" dirty="0"/>
              <a:t> </a:t>
            </a:r>
            <a:r>
              <a:rPr lang="en-US" dirty="0" err="1"/>
              <a:t>atingir</a:t>
            </a:r>
            <a:r>
              <a:rPr lang="en-US" dirty="0"/>
              <a:t> o regime </a:t>
            </a:r>
            <a:r>
              <a:rPr lang="en-US" dirty="0" err="1"/>
              <a:t>permanente</a:t>
            </a:r>
            <a:r>
              <a:rPr lang="en-US" dirty="0"/>
              <a:t>.</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Simulações</a:t>
            </a:r>
            <a:r>
              <a:rPr lang="en-US" dirty="0"/>
              <a:t> ( via </a:t>
            </a:r>
            <a:r>
              <a:rPr lang="en-US" dirty="0" err="1"/>
              <a:t>Vissim</a:t>
            </a:r>
            <a:r>
              <a:rPr lang="en-US" dirty="0"/>
              <a:t> )</a:t>
            </a:r>
            <a:endParaRPr lang="pt-BR" dirty="0"/>
          </a:p>
        </p:txBody>
      </p:sp>
      <p:pic>
        <p:nvPicPr>
          <p:cNvPr id="117762" name="Picture 2"/>
          <p:cNvPicPr>
            <a:picLocks noChangeAspect="1" noChangeArrowheads="1"/>
          </p:cNvPicPr>
          <p:nvPr/>
        </p:nvPicPr>
        <p:blipFill>
          <a:blip r:embed="rId2" cstate="print"/>
          <a:srcRect/>
          <a:stretch>
            <a:fillRect/>
          </a:stretch>
        </p:blipFill>
        <p:spPr bwMode="auto">
          <a:xfrm>
            <a:off x="166654" y="857232"/>
            <a:ext cx="9572690" cy="5768596"/>
          </a:xfrm>
          <a:prstGeom prst="rect">
            <a:avLst/>
          </a:prstGeom>
          <a:noFill/>
          <a:ln w="9525">
            <a:noFill/>
            <a:miter lim="800000"/>
            <a:headEnd/>
            <a:tailEnd/>
          </a:ln>
        </p:spPr>
      </p:pic>
      <p:grpSp>
        <p:nvGrpSpPr>
          <p:cNvPr id="6" name="Grupo 5"/>
          <p:cNvGrpSpPr/>
          <p:nvPr/>
        </p:nvGrpSpPr>
        <p:grpSpPr>
          <a:xfrm>
            <a:off x="1952604" y="1142984"/>
            <a:ext cx="4095717" cy="4286279"/>
            <a:chOff x="357190" y="-1714536"/>
            <a:chExt cx="4095717" cy="4286279"/>
          </a:xfrm>
        </p:grpSpPr>
        <p:cxnSp>
          <p:nvCxnSpPr>
            <p:cNvPr id="7" name="Conector de seta reta 6"/>
            <p:cNvCxnSpPr>
              <a:stCxn id="8" idx="2"/>
            </p:cNvCxnSpPr>
            <p:nvPr/>
          </p:nvCxnSpPr>
          <p:spPr>
            <a:xfrm rot="16200000" flipH="1">
              <a:off x="1210290" y="495886"/>
              <a:ext cx="3270617" cy="88109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CaixaDeTexto 7"/>
            <p:cNvSpPr txBox="1"/>
            <p:nvPr/>
          </p:nvSpPr>
          <p:spPr>
            <a:xfrm>
              <a:off x="357190" y="-1714536"/>
              <a:ext cx="4095717" cy="1015663"/>
            </a:xfrm>
            <a:prstGeom prst="rect">
              <a:avLst/>
            </a:prstGeom>
            <a:solidFill>
              <a:schemeClr val="accent1"/>
            </a:solidFill>
          </p:spPr>
          <p:txBody>
            <a:bodyPr wrap="square">
              <a:spAutoFit/>
            </a:bodyPr>
            <a:lstStyle/>
            <a:p>
              <a:pPr algn="ctr">
                <a:defRPr/>
              </a:pPr>
              <a:r>
                <a:rPr lang="en-US" sz="2000" b="1" dirty="0" err="1">
                  <a:latin typeface="+mn-lt"/>
                </a:rPr>
                <a:t>Apenas</a:t>
              </a:r>
              <a:r>
                <a:rPr lang="en-US" sz="2000" b="1" dirty="0">
                  <a:latin typeface="+mn-lt"/>
                </a:rPr>
                <a:t> </a:t>
              </a:r>
              <a:r>
                <a:rPr lang="en-US" sz="2000" b="1" dirty="0" err="1">
                  <a:latin typeface="+mn-lt"/>
                </a:rPr>
                <a:t>pelo</a:t>
              </a:r>
              <a:r>
                <a:rPr lang="en-US" sz="2000" b="1" dirty="0">
                  <a:latin typeface="+mn-lt"/>
                </a:rPr>
                <a:t> </a:t>
              </a:r>
              <a:r>
                <a:rPr lang="en-US" sz="2000" b="1" dirty="0" err="1">
                  <a:latin typeface="+mn-lt"/>
                </a:rPr>
                <a:t>ganho</a:t>
              </a:r>
              <a:r>
                <a:rPr lang="en-US" sz="2000" b="1" dirty="0">
                  <a:latin typeface="+mn-lt"/>
                </a:rPr>
                <a:t> </a:t>
              </a:r>
              <a:r>
                <a:rPr lang="en-US" sz="2000" b="1" dirty="0" err="1">
                  <a:latin typeface="+mn-lt"/>
                </a:rPr>
                <a:t>ajustando</a:t>
              </a:r>
              <a:r>
                <a:rPr lang="en-US" sz="2000" b="1" dirty="0">
                  <a:latin typeface="+mn-lt"/>
                </a:rPr>
                <a:t> UP : </a:t>
              </a:r>
              <a:r>
                <a:rPr lang="en-US" sz="2000" b="1" dirty="0" err="1">
                  <a:latin typeface="+mn-lt"/>
                </a:rPr>
                <a:t>rápido</a:t>
              </a:r>
              <a:r>
                <a:rPr lang="en-US" sz="2000" b="1" dirty="0">
                  <a:latin typeface="+mn-lt"/>
                </a:rPr>
                <a:t> </a:t>
              </a:r>
              <a:r>
                <a:rPr lang="en-US" sz="2000" b="1" dirty="0" err="1">
                  <a:latin typeface="+mn-lt"/>
                </a:rPr>
                <a:t>porém</a:t>
              </a:r>
              <a:r>
                <a:rPr lang="en-US" sz="2000" b="1" dirty="0">
                  <a:latin typeface="+mn-lt"/>
                </a:rPr>
                <a:t> com </a:t>
              </a:r>
              <a:r>
                <a:rPr lang="en-US" sz="2000" b="1" dirty="0" err="1">
                  <a:latin typeface="+mn-lt"/>
                </a:rPr>
                <a:t>erro</a:t>
              </a:r>
              <a:r>
                <a:rPr lang="en-US" sz="2000" b="1" dirty="0">
                  <a:latin typeface="+mn-lt"/>
                </a:rPr>
                <a:t> </a:t>
              </a:r>
              <a:r>
                <a:rPr lang="en-US" sz="2000" b="1" dirty="0" err="1">
                  <a:latin typeface="+mn-lt"/>
                </a:rPr>
                <a:t>grande</a:t>
              </a:r>
              <a:endParaRPr lang="pt-BR" sz="2000" b="1" dirty="0">
                <a:latin typeface="+mn-lt"/>
              </a:endParaRPr>
            </a:p>
          </p:txBody>
        </p:sp>
      </p:grpSp>
      <p:grpSp>
        <p:nvGrpSpPr>
          <p:cNvPr id="10" name="Grupo 9"/>
          <p:cNvGrpSpPr/>
          <p:nvPr/>
        </p:nvGrpSpPr>
        <p:grpSpPr>
          <a:xfrm>
            <a:off x="2809860" y="285728"/>
            <a:ext cx="4095717" cy="4286277"/>
            <a:chOff x="357190" y="-1714536"/>
            <a:chExt cx="4095717" cy="4286277"/>
          </a:xfrm>
        </p:grpSpPr>
        <p:cxnSp>
          <p:nvCxnSpPr>
            <p:cNvPr id="11" name="Conector de seta reta 10"/>
            <p:cNvCxnSpPr>
              <a:stCxn id="12" idx="2"/>
            </p:cNvCxnSpPr>
            <p:nvPr/>
          </p:nvCxnSpPr>
          <p:spPr>
            <a:xfrm rot="16200000" flipH="1">
              <a:off x="1210291" y="495884"/>
              <a:ext cx="3270615" cy="8810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357190" y="-1714536"/>
              <a:ext cx="4095717" cy="1015663"/>
            </a:xfrm>
            <a:prstGeom prst="rect">
              <a:avLst/>
            </a:prstGeom>
            <a:solidFill>
              <a:schemeClr val="accent1"/>
            </a:solidFill>
          </p:spPr>
          <p:txBody>
            <a:bodyPr wrap="square">
              <a:spAutoFit/>
            </a:bodyPr>
            <a:lstStyle/>
            <a:p>
              <a:pPr algn="ctr">
                <a:defRPr/>
              </a:pPr>
              <a:r>
                <a:rPr lang="en-US" sz="2000" b="1" dirty="0" err="1">
                  <a:latin typeface="+mn-lt"/>
                </a:rPr>
                <a:t>Apenas</a:t>
              </a:r>
              <a:r>
                <a:rPr lang="en-US" sz="2000" b="1" dirty="0">
                  <a:latin typeface="+mn-lt"/>
                </a:rPr>
                <a:t> </a:t>
              </a:r>
              <a:r>
                <a:rPr lang="en-US" sz="2000" b="1" dirty="0" err="1">
                  <a:latin typeface="+mn-lt"/>
                </a:rPr>
                <a:t>pelo</a:t>
              </a:r>
              <a:r>
                <a:rPr lang="en-US" sz="2000" b="1" dirty="0">
                  <a:latin typeface="+mn-lt"/>
                </a:rPr>
                <a:t> </a:t>
              </a:r>
              <a:r>
                <a:rPr lang="en-US" sz="2000" b="1" dirty="0" err="1">
                  <a:latin typeface="+mn-lt"/>
                </a:rPr>
                <a:t>ganho</a:t>
              </a:r>
              <a:r>
                <a:rPr lang="en-US" sz="2000" b="1" dirty="0">
                  <a:latin typeface="+mn-lt"/>
                </a:rPr>
                <a:t> </a:t>
              </a:r>
              <a:r>
                <a:rPr lang="en-US" sz="2000" b="1" dirty="0" err="1">
                  <a:latin typeface="+mn-lt"/>
                </a:rPr>
                <a:t>ajustando</a:t>
              </a:r>
              <a:r>
                <a:rPr lang="en-US" sz="2000" b="1" dirty="0">
                  <a:latin typeface="+mn-lt"/>
                </a:rPr>
                <a:t> o ERRO: </a:t>
              </a:r>
              <a:r>
                <a:rPr lang="en-US" sz="2000" b="1" dirty="0" err="1">
                  <a:latin typeface="+mn-lt"/>
                </a:rPr>
                <a:t>erro</a:t>
              </a:r>
              <a:r>
                <a:rPr lang="en-US" sz="2000" b="1" dirty="0">
                  <a:latin typeface="+mn-lt"/>
                </a:rPr>
                <a:t> </a:t>
              </a:r>
              <a:r>
                <a:rPr lang="en-US" sz="2000" b="1" dirty="0" err="1">
                  <a:latin typeface="+mn-lt"/>
                </a:rPr>
                <a:t>pequeno</a:t>
              </a:r>
              <a:r>
                <a:rPr lang="en-US" sz="2000" b="1" dirty="0">
                  <a:latin typeface="+mn-lt"/>
                </a:rPr>
                <a:t> </a:t>
              </a:r>
              <a:r>
                <a:rPr lang="en-US" sz="2000" b="1" dirty="0" err="1">
                  <a:latin typeface="+mn-lt"/>
                </a:rPr>
                <a:t>porém</a:t>
              </a:r>
              <a:r>
                <a:rPr lang="en-US" sz="2000" b="1" dirty="0">
                  <a:latin typeface="+mn-lt"/>
                </a:rPr>
                <a:t> </a:t>
              </a:r>
              <a:r>
                <a:rPr lang="en-US" sz="2000" b="1" dirty="0" err="1">
                  <a:latin typeface="+mn-lt"/>
                </a:rPr>
                <a:t>oscilante</a:t>
              </a:r>
              <a:endParaRPr lang="pt-BR" sz="2000" b="1" dirty="0">
                <a:latin typeface="+mn-lt"/>
              </a:endParaRPr>
            </a:p>
          </p:txBody>
        </p:sp>
      </p:grpSp>
      <p:grpSp>
        <p:nvGrpSpPr>
          <p:cNvPr id="13" name="Grupo 12"/>
          <p:cNvGrpSpPr/>
          <p:nvPr/>
        </p:nvGrpSpPr>
        <p:grpSpPr>
          <a:xfrm>
            <a:off x="380968" y="2285992"/>
            <a:ext cx="6072231" cy="2143142"/>
            <a:chOff x="357190" y="-1714536"/>
            <a:chExt cx="6072231" cy="2143142"/>
          </a:xfrm>
        </p:grpSpPr>
        <p:cxnSp>
          <p:nvCxnSpPr>
            <p:cNvPr id="14" name="Conector de seta reta 13"/>
            <p:cNvCxnSpPr>
              <a:stCxn id="15" idx="2"/>
            </p:cNvCxnSpPr>
            <p:nvPr/>
          </p:nvCxnSpPr>
          <p:spPr>
            <a:xfrm rot="16200000" flipH="1">
              <a:off x="3699607" y="-2301209"/>
              <a:ext cx="1435256" cy="40243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357190" y="-1714536"/>
              <a:ext cx="4095717" cy="707886"/>
            </a:xfrm>
            <a:prstGeom prst="rect">
              <a:avLst/>
            </a:prstGeom>
            <a:solidFill>
              <a:schemeClr val="accent1"/>
            </a:solidFill>
          </p:spPr>
          <p:txBody>
            <a:bodyPr wrap="square">
              <a:spAutoFit/>
            </a:bodyPr>
            <a:lstStyle/>
            <a:p>
              <a:pPr algn="ctr">
                <a:defRPr/>
              </a:pPr>
              <a:r>
                <a:rPr lang="en-US" sz="2000" b="1" dirty="0" err="1">
                  <a:latin typeface="+mn-lt"/>
                </a:rPr>
                <a:t>Compensador</a:t>
              </a:r>
              <a:r>
                <a:rPr lang="en-US" sz="2000" b="1" dirty="0">
                  <a:latin typeface="+mn-lt"/>
                </a:rPr>
                <a:t> </a:t>
              </a:r>
              <a:r>
                <a:rPr lang="en-US" sz="2000" b="1" dirty="0" err="1">
                  <a:latin typeface="+mn-lt"/>
                </a:rPr>
                <a:t>projetado</a:t>
              </a:r>
              <a:r>
                <a:rPr lang="en-US" sz="2000" b="1" dirty="0">
                  <a:latin typeface="+mn-lt"/>
                </a:rPr>
                <a:t> </a:t>
              </a:r>
              <a:r>
                <a:rPr lang="en-US" sz="2000" b="1" dirty="0" err="1">
                  <a:latin typeface="+mn-lt"/>
                </a:rPr>
                <a:t>por</a:t>
              </a:r>
              <a:r>
                <a:rPr lang="en-US" sz="2000" b="1" dirty="0">
                  <a:latin typeface="+mn-lt"/>
                </a:rPr>
                <a:t> DÉCADA : </a:t>
              </a:r>
              <a:r>
                <a:rPr lang="en-US" sz="2000" b="1" dirty="0" err="1">
                  <a:latin typeface="+mn-lt"/>
                </a:rPr>
                <a:t>muito</a:t>
              </a:r>
              <a:r>
                <a:rPr lang="en-US" sz="2000" b="1" dirty="0">
                  <a:latin typeface="+mn-lt"/>
                </a:rPr>
                <a:t> lento</a:t>
              </a:r>
              <a:endParaRPr lang="pt-BR" sz="2000" b="1" dirty="0">
                <a:latin typeface="+mn-lt"/>
              </a:endParaRPr>
            </a:p>
          </p:txBody>
        </p:sp>
      </p:grpSp>
      <p:grpSp>
        <p:nvGrpSpPr>
          <p:cNvPr id="18" name="Grupo 17"/>
          <p:cNvGrpSpPr/>
          <p:nvPr/>
        </p:nvGrpSpPr>
        <p:grpSpPr>
          <a:xfrm>
            <a:off x="533368" y="3429002"/>
            <a:ext cx="5205452" cy="1500197"/>
            <a:chOff x="357190" y="-1714536"/>
            <a:chExt cx="5205452" cy="1500197"/>
          </a:xfrm>
        </p:grpSpPr>
        <p:cxnSp>
          <p:nvCxnSpPr>
            <p:cNvPr id="19" name="Conector de seta reta 18"/>
            <p:cNvCxnSpPr>
              <a:stCxn id="20" idx="2"/>
            </p:cNvCxnSpPr>
            <p:nvPr/>
          </p:nvCxnSpPr>
          <p:spPr>
            <a:xfrm rot="16200000" flipH="1">
              <a:off x="3741578" y="-2035402"/>
              <a:ext cx="484535" cy="31575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CaixaDeTexto 19"/>
            <p:cNvSpPr txBox="1"/>
            <p:nvPr/>
          </p:nvSpPr>
          <p:spPr>
            <a:xfrm>
              <a:off x="357190" y="-1714536"/>
              <a:ext cx="4095717" cy="1015663"/>
            </a:xfrm>
            <a:prstGeom prst="rect">
              <a:avLst/>
            </a:prstGeom>
            <a:solidFill>
              <a:schemeClr val="accent1"/>
            </a:solidFill>
          </p:spPr>
          <p:txBody>
            <a:bodyPr wrap="square">
              <a:spAutoFit/>
            </a:bodyPr>
            <a:lstStyle/>
            <a:p>
              <a:pPr algn="ctr">
                <a:defRPr/>
              </a:pPr>
              <a:r>
                <a:rPr lang="en-US" sz="2000" b="1" dirty="0" err="1">
                  <a:latin typeface="+mn-lt"/>
                </a:rPr>
                <a:t>Compensador</a:t>
              </a:r>
              <a:r>
                <a:rPr lang="en-US" sz="2000" b="1" dirty="0">
                  <a:latin typeface="+mn-lt"/>
                </a:rPr>
                <a:t> </a:t>
              </a:r>
              <a:r>
                <a:rPr lang="en-US" sz="2000" b="1" dirty="0" err="1">
                  <a:latin typeface="+mn-lt"/>
                </a:rPr>
                <a:t>projetado</a:t>
              </a:r>
              <a:r>
                <a:rPr lang="en-US" sz="2000" b="1" dirty="0">
                  <a:latin typeface="+mn-lt"/>
                </a:rPr>
                <a:t> </a:t>
              </a:r>
              <a:r>
                <a:rPr lang="en-US" sz="2000" b="1" dirty="0" err="1">
                  <a:latin typeface="+mn-lt"/>
                </a:rPr>
                <a:t>por</a:t>
              </a:r>
              <a:r>
                <a:rPr lang="en-US" sz="2000" b="1" dirty="0">
                  <a:latin typeface="+mn-lt"/>
                </a:rPr>
                <a:t> OITAVA : </a:t>
              </a:r>
              <a:r>
                <a:rPr lang="en-US" sz="2000" b="1" dirty="0" err="1">
                  <a:latin typeface="+mn-lt"/>
                </a:rPr>
                <a:t>rápido</a:t>
              </a:r>
              <a:r>
                <a:rPr lang="en-US" sz="2000" b="1" dirty="0">
                  <a:latin typeface="+mn-lt"/>
                </a:rPr>
                <a:t>, </a:t>
              </a:r>
              <a:r>
                <a:rPr lang="en-US" sz="2000" b="1" dirty="0" err="1">
                  <a:latin typeface="+mn-lt"/>
                </a:rPr>
                <a:t>erro</a:t>
              </a:r>
              <a:r>
                <a:rPr lang="en-US" sz="2000" b="1" dirty="0">
                  <a:latin typeface="+mn-lt"/>
                </a:rPr>
                <a:t> </a:t>
              </a:r>
              <a:r>
                <a:rPr lang="en-US" sz="2000" b="1" dirty="0" err="1">
                  <a:latin typeface="+mn-lt"/>
                </a:rPr>
                <a:t>pequeno</a:t>
              </a:r>
              <a:r>
                <a:rPr lang="en-US" sz="2000" b="1" dirty="0">
                  <a:latin typeface="+mn-lt"/>
                </a:rPr>
                <a:t>, </a:t>
              </a:r>
              <a:r>
                <a:rPr lang="en-US" sz="2000" b="1" dirty="0" err="1">
                  <a:latin typeface="+mn-lt"/>
                </a:rPr>
                <a:t>pouco</a:t>
              </a:r>
              <a:r>
                <a:rPr lang="en-US" sz="2000" b="1" dirty="0">
                  <a:latin typeface="+mn-lt"/>
                </a:rPr>
                <a:t> </a:t>
              </a:r>
              <a:r>
                <a:rPr lang="en-US" sz="2000" b="1" dirty="0" err="1">
                  <a:latin typeface="+mn-lt"/>
                </a:rPr>
                <a:t>oscilante</a:t>
              </a:r>
              <a:endParaRPr lang="pt-BR" sz="2000" b="1" dirty="0">
                <a:latin typeface="+mn-lt"/>
              </a:endParaRPr>
            </a:p>
          </p:txBody>
        </p:sp>
      </p:grpSp>
      <p:cxnSp>
        <p:nvCxnSpPr>
          <p:cNvPr id="22" name="Conector de seta reta 21"/>
          <p:cNvCxnSpPr>
            <a:stCxn id="8" idx="2"/>
          </p:cNvCxnSpPr>
          <p:nvPr/>
        </p:nvCxnSpPr>
        <p:spPr>
          <a:xfrm rot="16200000" flipH="1">
            <a:off x="5520348" y="638761"/>
            <a:ext cx="1056039" cy="40958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Conector de seta reta 26"/>
          <p:cNvCxnSpPr>
            <a:stCxn id="15" idx="2"/>
          </p:cNvCxnSpPr>
          <p:nvPr/>
        </p:nvCxnSpPr>
        <p:spPr>
          <a:xfrm rot="5400000" flipH="1" flipV="1">
            <a:off x="5551549" y="-693855"/>
            <a:ext cx="565010" cy="68104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Conector de seta reta 29"/>
          <p:cNvCxnSpPr>
            <a:stCxn id="20" idx="2"/>
          </p:cNvCxnSpPr>
          <p:nvPr/>
        </p:nvCxnSpPr>
        <p:spPr>
          <a:xfrm rot="5400000" flipH="1" flipV="1">
            <a:off x="4509446" y="1429342"/>
            <a:ext cx="1087103" cy="49435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0" fill="hold" nodeType="clickEffect">
                                  <p:stCondLst>
                                    <p:cond delay="0"/>
                                  </p:stCondLst>
                                  <p:childTnLst>
                                    <p:anim calcmode="lin" valueType="num">
                                      <p:cBhvr>
                                        <p:cTn id="19" dur="500"/>
                                        <p:tgtEl>
                                          <p:spTgt spid="6"/>
                                        </p:tgtEl>
                                        <p:attrNameLst>
                                          <p:attrName>ppt_w</p:attrName>
                                        </p:attrNameLst>
                                      </p:cBhvr>
                                      <p:tavLst>
                                        <p:tav tm="0">
                                          <p:val>
                                            <p:strVal val="ppt_w"/>
                                          </p:val>
                                        </p:tav>
                                        <p:tav tm="100000">
                                          <p:val>
                                            <p:fltVal val="0"/>
                                          </p:val>
                                        </p:tav>
                                      </p:tavLst>
                                    </p:anim>
                                    <p:anim calcmode="lin" valueType="num">
                                      <p:cBhvr>
                                        <p:cTn id="20" dur="500"/>
                                        <p:tgtEl>
                                          <p:spTgt spid="6"/>
                                        </p:tgtEl>
                                        <p:attrNameLst>
                                          <p:attrName>ppt_h</p:attrName>
                                        </p:attrNameLst>
                                      </p:cBhvr>
                                      <p:tavLst>
                                        <p:tav tm="0">
                                          <p:val>
                                            <p:strVal val="ppt_h"/>
                                          </p:val>
                                        </p:tav>
                                        <p:tav tm="100000">
                                          <p:val>
                                            <p:fltVal val="0"/>
                                          </p:val>
                                        </p:tav>
                                      </p:tavLst>
                                    </p:anim>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53" presetClass="exit" presetSubtype="0" fill="hold" nodeType="afterEffect">
                                  <p:stCondLst>
                                    <p:cond delay="0"/>
                                  </p:stCondLst>
                                  <p:childTnLst>
                                    <p:anim calcmode="lin" valueType="num">
                                      <p:cBhvr>
                                        <p:cTn id="25" dur="500"/>
                                        <p:tgtEl>
                                          <p:spTgt spid="22"/>
                                        </p:tgtEl>
                                        <p:attrNameLst>
                                          <p:attrName>ppt_w</p:attrName>
                                        </p:attrNameLst>
                                      </p:cBhvr>
                                      <p:tavLst>
                                        <p:tav tm="0">
                                          <p:val>
                                            <p:strVal val="ppt_w"/>
                                          </p:val>
                                        </p:tav>
                                        <p:tav tm="100000">
                                          <p:val>
                                            <p:fltVal val="0"/>
                                          </p:val>
                                        </p:tav>
                                      </p:tavLst>
                                    </p:anim>
                                    <p:anim calcmode="lin" valueType="num">
                                      <p:cBhvr>
                                        <p:cTn id="26" dur="500"/>
                                        <p:tgtEl>
                                          <p:spTgt spid="22"/>
                                        </p:tgtEl>
                                        <p:attrNameLst>
                                          <p:attrName>ppt_h</p:attrName>
                                        </p:attrNameLst>
                                      </p:cBhvr>
                                      <p:tavLst>
                                        <p:tav tm="0">
                                          <p:val>
                                            <p:strVal val="ppt_h"/>
                                          </p:val>
                                        </p:tav>
                                        <p:tav tm="100000">
                                          <p:val>
                                            <p:fltVal val="0"/>
                                          </p:val>
                                        </p:tav>
                                      </p:tavLst>
                                    </p:anim>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childTnLst>
                          </p:cTn>
                        </p:par>
                        <p:par>
                          <p:cTn id="29" fill="hold">
                            <p:stCondLst>
                              <p:cond delay="1000"/>
                            </p:stCondLst>
                            <p:childTnLst>
                              <p:par>
                                <p:cTn id="30" presetID="53"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xit" presetSubtype="0" fill="hold" nodeType="clickEffect">
                                  <p:stCondLst>
                                    <p:cond delay="0"/>
                                  </p:stCondLst>
                                  <p:childTnLst>
                                    <p:anim calcmode="lin" valueType="num">
                                      <p:cBhvr>
                                        <p:cTn id="38" dur="500"/>
                                        <p:tgtEl>
                                          <p:spTgt spid="10"/>
                                        </p:tgtEl>
                                        <p:attrNameLst>
                                          <p:attrName>ppt_w</p:attrName>
                                        </p:attrNameLst>
                                      </p:cBhvr>
                                      <p:tavLst>
                                        <p:tav tm="0">
                                          <p:val>
                                            <p:strVal val="ppt_w"/>
                                          </p:val>
                                        </p:tav>
                                        <p:tav tm="100000">
                                          <p:val>
                                            <p:fltVal val="0"/>
                                          </p:val>
                                        </p:tav>
                                      </p:tavLst>
                                    </p:anim>
                                    <p:anim calcmode="lin" valueType="num">
                                      <p:cBhvr>
                                        <p:cTn id="39" dur="500"/>
                                        <p:tgtEl>
                                          <p:spTgt spid="10"/>
                                        </p:tgtEl>
                                        <p:attrNameLst>
                                          <p:attrName>ppt_h</p:attrName>
                                        </p:attrNameLst>
                                      </p:cBhvr>
                                      <p:tavLst>
                                        <p:tav tm="0">
                                          <p:val>
                                            <p:strVal val="ppt_h"/>
                                          </p:val>
                                        </p:tav>
                                        <p:tav tm="100000">
                                          <p:val>
                                            <p:fltVal val="0"/>
                                          </p:val>
                                        </p:tav>
                                      </p:tavLst>
                                    </p:anim>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par>
                          <p:cTn id="42" fill="hold">
                            <p:stCondLst>
                              <p:cond delay="500"/>
                            </p:stCondLst>
                            <p:childTnLst>
                              <p:par>
                                <p:cTn id="43" presetID="53"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par>
                          <p:cTn id="48" fill="hold">
                            <p:stCondLst>
                              <p:cond delay="1000"/>
                            </p:stCondLst>
                            <p:childTnLst>
                              <p:par>
                                <p:cTn id="49" presetID="53"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xit" presetSubtype="0" fill="hold" nodeType="clickEffect">
                                  <p:stCondLst>
                                    <p:cond delay="0"/>
                                  </p:stCondLst>
                                  <p:childTnLst>
                                    <p:anim calcmode="lin" valueType="num">
                                      <p:cBhvr>
                                        <p:cTn id="57" dur="500"/>
                                        <p:tgtEl>
                                          <p:spTgt spid="13"/>
                                        </p:tgtEl>
                                        <p:attrNameLst>
                                          <p:attrName>ppt_w</p:attrName>
                                        </p:attrNameLst>
                                      </p:cBhvr>
                                      <p:tavLst>
                                        <p:tav tm="0">
                                          <p:val>
                                            <p:strVal val="ppt_w"/>
                                          </p:val>
                                        </p:tav>
                                        <p:tav tm="100000">
                                          <p:val>
                                            <p:fltVal val="0"/>
                                          </p:val>
                                        </p:tav>
                                      </p:tavLst>
                                    </p:anim>
                                    <p:anim calcmode="lin" valueType="num">
                                      <p:cBhvr>
                                        <p:cTn id="58" dur="500"/>
                                        <p:tgtEl>
                                          <p:spTgt spid="13"/>
                                        </p:tgtEl>
                                        <p:attrNameLst>
                                          <p:attrName>ppt_h</p:attrName>
                                        </p:attrNameLst>
                                      </p:cBhvr>
                                      <p:tavLst>
                                        <p:tav tm="0">
                                          <p:val>
                                            <p:strVal val="ppt_h"/>
                                          </p:val>
                                        </p:tav>
                                        <p:tav tm="100000">
                                          <p:val>
                                            <p:fltVal val="0"/>
                                          </p:val>
                                        </p:tav>
                                      </p:tavLst>
                                    </p:anim>
                                    <p:animEffect transition="out" filter="fade">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childTnLst>
                          </p:cTn>
                        </p:par>
                        <p:par>
                          <p:cTn id="61" fill="hold">
                            <p:stCondLst>
                              <p:cond delay="500"/>
                            </p:stCondLst>
                            <p:childTnLst>
                              <p:par>
                                <p:cTn id="62" presetID="53" presetClass="exit" presetSubtype="0" fill="hold" nodeType="afterEffect">
                                  <p:stCondLst>
                                    <p:cond delay="0"/>
                                  </p:stCondLst>
                                  <p:childTnLst>
                                    <p:anim calcmode="lin" valueType="num">
                                      <p:cBhvr>
                                        <p:cTn id="63" dur="500"/>
                                        <p:tgtEl>
                                          <p:spTgt spid="27"/>
                                        </p:tgtEl>
                                        <p:attrNameLst>
                                          <p:attrName>ppt_w</p:attrName>
                                        </p:attrNameLst>
                                      </p:cBhvr>
                                      <p:tavLst>
                                        <p:tav tm="0">
                                          <p:val>
                                            <p:strVal val="ppt_w"/>
                                          </p:val>
                                        </p:tav>
                                        <p:tav tm="100000">
                                          <p:val>
                                            <p:fltVal val="0"/>
                                          </p:val>
                                        </p:tav>
                                      </p:tavLst>
                                    </p:anim>
                                    <p:anim calcmode="lin" valueType="num">
                                      <p:cBhvr>
                                        <p:cTn id="64" dur="500"/>
                                        <p:tgtEl>
                                          <p:spTgt spid="27"/>
                                        </p:tgtEl>
                                        <p:attrNameLst>
                                          <p:attrName>ppt_h</p:attrName>
                                        </p:attrNameLst>
                                      </p:cBhvr>
                                      <p:tavLst>
                                        <p:tav tm="0">
                                          <p:val>
                                            <p:strVal val="ppt_h"/>
                                          </p:val>
                                        </p:tav>
                                        <p:tav tm="100000">
                                          <p:val>
                                            <p:fltVal val="0"/>
                                          </p:val>
                                        </p:tav>
                                      </p:tavLst>
                                    </p:anim>
                                    <p:animEffect transition="out" filter="fade">
                                      <p:cBhvr>
                                        <p:cTn id="65" dur="500"/>
                                        <p:tgtEl>
                                          <p:spTgt spid="27"/>
                                        </p:tgtEl>
                                      </p:cBhvr>
                                    </p:animEffect>
                                    <p:set>
                                      <p:cBhvr>
                                        <p:cTn id="66" dur="1" fill="hold">
                                          <p:stCondLst>
                                            <p:cond delay="499"/>
                                          </p:stCondLst>
                                        </p:cTn>
                                        <p:tgtEl>
                                          <p:spTgt spid="27"/>
                                        </p:tgtEl>
                                        <p:attrNameLst>
                                          <p:attrName>style.visibility</p:attrName>
                                        </p:attrNameLst>
                                      </p:cBhvr>
                                      <p:to>
                                        <p:strVal val="hidden"/>
                                      </p:to>
                                    </p:set>
                                  </p:childTnLst>
                                </p:cTn>
                              </p:par>
                            </p:childTnLst>
                          </p:cTn>
                        </p:par>
                        <p:par>
                          <p:cTn id="67" fill="hold">
                            <p:stCondLst>
                              <p:cond delay="1000"/>
                            </p:stCondLst>
                            <p:childTnLst>
                              <p:par>
                                <p:cTn id="68" presetID="53" presetClass="entr" presetSubtype="0"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p:cTn id="70" dur="500" fill="hold"/>
                                        <p:tgtEl>
                                          <p:spTgt spid="18"/>
                                        </p:tgtEl>
                                        <p:attrNameLst>
                                          <p:attrName>ppt_w</p:attrName>
                                        </p:attrNameLst>
                                      </p:cBhvr>
                                      <p:tavLst>
                                        <p:tav tm="0">
                                          <p:val>
                                            <p:fltVal val="0"/>
                                          </p:val>
                                        </p:tav>
                                        <p:tav tm="100000">
                                          <p:val>
                                            <p:strVal val="#ppt_w"/>
                                          </p:val>
                                        </p:tav>
                                      </p:tavLst>
                                    </p:anim>
                                    <p:anim calcmode="lin" valueType="num">
                                      <p:cBhvr>
                                        <p:cTn id="71" dur="500" fill="hold"/>
                                        <p:tgtEl>
                                          <p:spTgt spid="18"/>
                                        </p:tgtEl>
                                        <p:attrNameLst>
                                          <p:attrName>ppt_h</p:attrName>
                                        </p:attrNameLst>
                                      </p:cBhvr>
                                      <p:tavLst>
                                        <p:tav tm="0">
                                          <p:val>
                                            <p:fltVal val="0"/>
                                          </p:val>
                                        </p:tav>
                                        <p:tav tm="100000">
                                          <p:val>
                                            <p:strVal val="#ppt_h"/>
                                          </p:val>
                                        </p:tav>
                                      </p:tavLst>
                                    </p:anim>
                                    <p:animEffect transition="in" filter="fade">
                                      <p:cBhvr>
                                        <p:cTn id="72" dur="500"/>
                                        <p:tgtEl>
                                          <p:spTgt spid="18"/>
                                        </p:tgtEl>
                                      </p:cBhvr>
                                    </p:animEffect>
                                  </p:childTnLst>
                                </p:cTn>
                              </p:par>
                            </p:childTnLst>
                          </p:cTn>
                        </p:par>
                        <p:par>
                          <p:cTn id="73" fill="hold">
                            <p:stCondLst>
                              <p:cond delay="1500"/>
                            </p:stCondLst>
                            <p:childTnLst>
                              <p:par>
                                <p:cTn id="74" presetID="53" presetClass="entr" presetSubtype="0" fill="hold" nodeType="after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p:cTn id="76" dur="500" fill="hold"/>
                                        <p:tgtEl>
                                          <p:spTgt spid="30"/>
                                        </p:tgtEl>
                                        <p:attrNameLst>
                                          <p:attrName>ppt_w</p:attrName>
                                        </p:attrNameLst>
                                      </p:cBhvr>
                                      <p:tavLst>
                                        <p:tav tm="0">
                                          <p:val>
                                            <p:fltVal val="0"/>
                                          </p:val>
                                        </p:tav>
                                        <p:tav tm="100000">
                                          <p:val>
                                            <p:strVal val="#ppt_w"/>
                                          </p:val>
                                        </p:tav>
                                      </p:tavLst>
                                    </p:anim>
                                    <p:anim calcmode="lin" valueType="num">
                                      <p:cBhvr>
                                        <p:cTn id="77" dur="500" fill="hold"/>
                                        <p:tgtEl>
                                          <p:spTgt spid="30"/>
                                        </p:tgtEl>
                                        <p:attrNameLst>
                                          <p:attrName>ppt_h</p:attrName>
                                        </p:attrNameLst>
                                      </p:cBhvr>
                                      <p:tavLst>
                                        <p:tav tm="0">
                                          <p:val>
                                            <p:fltVal val="0"/>
                                          </p:val>
                                        </p:tav>
                                        <p:tav tm="100000">
                                          <p:val>
                                            <p:strVal val="#ppt_h"/>
                                          </p:val>
                                        </p:tav>
                                      </p:tavLst>
                                    </p:anim>
                                    <p:animEffect transition="in" filter="fade">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xit" presetSubtype="0" fill="hold" nodeType="clickEffect">
                                  <p:stCondLst>
                                    <p:cond delay="0"/>
                                  </p:stCondLst>
                                  <p:childTnLst>
                                    <p:anim calcmode="lin" valueType="num">
                                      <p:cBhvr>
                                        <p:cTn id="82" dur="500"/>
                                        <p:tgtEl>
                                          <p:spTgt spid="18"/>
                                        </p:tgtEl>
                                        <p:attrNameLst>
                                          <p:attrName>ppt_w</p:attrName>
                                        </p:attrNameLst>
                                      </p:cBhvr>
                                      <p:tavLst>
                                        <p:tav tm="0">
                                          <p:val>
                                            <p:strVal val="ppt_w"/>
                                          </p:val>
                                        </p:tav>
                                        <p:tav tm="100000">
                                          <p:val>
                                            <p:fltVal val="0"/>
                                          </p:val>
                                        </p:tav>
                                      </p:tavLst>
                                    </p:anim>
                                    <p:anim calcmode="lin" valueType="num">
                                      <p:cBhvr>
                                        <p:cTn id="83" dur="500"/>
                                        <p:tgtEl>
                                          <p:spTgt spid="18"/>
                                        </p:tgtEl>
                                        <p:attrNameLst>
                                          <p:attrName>ppt_h</p:attrName>
                                        </p:attrNameLst>
                                      </p:cBhvr>
                                      <p:tavLst>
                                        <p:tav tm="0">
                                          <p:val>
                                            <p:strVal val="ppt_h"/>
                                          </p:val>
                                        </p:tav>
                                        <p:tav tm="100000">
                                          <p:val>
                                            <p:fltVal val="0"/>
                                          </p:val>
                                        </p:tav>
                                      </p:tavLst>
                                    </p:anim>
                                    <p:animEffect transition="out" filter="fade">
                                      <p:cBhvr>
                                        <p:cTn id="84" dur="500"/>
                                        <p:tgtEl>
                                          <p:spTgt spid="18"/>
                                        </p:tgtEl>
                                      </p:cBhvr>
                                    </p:animEffect>
                                    <p:set>
                                      <p:cBhvr>
                                        <p:cTn id="85" dur="1" fill="hold">
                                          <p:stCondLst>
                                            <p:cond delay="499"/>
                                          </p:stCondLst>
                                        </p:cTn>
                                        <p:tgtEl>
                                          <p:spTgt spid="18"/>
                                        </p:tgtEl>
                                        <p:attrNameLst>
                                          <p:attrName>style.visibility</p:attrName>
                                        </p:attrNameLst>
                                      </p:cBhvr>
                                      <p:to>
                                        <p:strVal val="hidden"/>
                                      </p:to>
                                    </p:set>
                                  </p:childTnLst>
                                </p:cTn>
                              </p:par>
                            </p:childTnLst>
                          </p:cTn>
                        </p:par>
                        <p:par>
                          <p:cTn id="86" fill="hold">
                            <p:stCondLst>
                              <p:cond delay="500"/>
                            </p:stCondLst>
                            <p:childTnLst>
                              <p:par>
                                <p:cTn id="87" presetID="53" presetClass="exit" presetSubtype="0" fill="hold" nodeType="afterEffect">
                                  <p:stCondLst>
                                    <p:cond delay="0"/>
                                  </p:stCondLst>
                                  <p:childTnLst>
                                    <p:anim calcmode="lin" valueType="num">
                                      <p:cBhvr>
                                        <p:cTn id="88" dur="500"/>
                                        <p:tgtEl>
                                          <p:spTgt spid="30"/>
                                        </p:tgtEl>
                                        <p:attrNameLst>
                                          <p:attrName>ppt_w</p:attrName>
                                        </p:attrNameLst>
                                      </p:cBhvr>
                                      <p:tavLst>
                                        <p:tav tm="0">
                                          <p:val>
                                            <p:strVal val="ppt_w"/>
                                          </p:val>
                                        </p:tav>
                                        <p:tav tm="100000">
                                          <p:val>
                                            <p:fltVal val="0"/>
                                          </p:val>
                                        </p:tav>
                                      </p:tavLst>
                                    </p:anim>
                                    <p:anim calcmode="lin" valueType="num">
                                      <p:cBhvr>
                                        <p:cTn id="89" dur="500"/>
                                        <p:tgtEl>
                                          <p:spTgt spid="30"/>
                                        </p:tgtEl>
                                        <p:attrNameLst>
                                          <p:attrName>ppt_h</p:attrName>
                                        </p:attrNameLst>
                                      </p:cBhvr>
                                      <p:tavLst>
                                        <p:tav tm="0">
                                          <p:val>
                                            <p:strVal val="ppt_h"/>
                                          </p:val>
                                        </p:tav>
                                        <p:tav tm="100000">
                                          <p:val>
                                            <p:fltVal val="0"/>
                                          </p:val>
                                        </p:tav>
                                      </p:tavLst>
                                    </p:anim>
                                    <p:animEffect transition="out" filter="fade">
                                      <p:cBhvr>
                                        <p:cTn id="90" dur="500"/>
                                        <p:tgtEl>
                                          <p:spTgt spid="30"/>
                                        </p:tgtEl>
                                      </p:cBhvr>
                                    </p:animEffect>
                                    <p:set>
                                      <p:cBhvr>
                                        <p:cTn id="91"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cap.11, pag.510, ex.6</a:t>
            </a:r>
            <a:endParaRPr lang="pt-BR" dirty="0"/>
          </a:p>
        </p:txBody>
      </p:sp>
      <p:sp>
        <p:nvSpPr>
          <p:cNvPr id="3" name="Espaço Reservado para Conteúdo 2"/>
          <p:cNvSpPr>
            <a:spLocks noGrp="1"/>
          </p:cNvSpPr>
          <p:nvPr>
            <p:ph idx="1"/>
          </p:nvPr>
        </p:nvSpPr>
        <p:spPr>
          <a:xfrm>
            <a:off x="294085" y="928670"/>
            <a:ext cx="9340188" cy="5381625"/>
          </a:xfrm>
        </p:spPr>
        <p:txBody>
          <a:bodyPr/>
          <a:lstStyle/>
          <a:p>
            <a:r>
              <a:rPr lang="en-US" dirty="0"/>
              <a:t>PAREI AQUI</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b="1" dirty="0" err="1">
                <a:solidFill>
                  <a:srgbClr val="00326E"/>
                </a:solidFill>
                <a:latin typeface="Verdana" pitchFamily="34" charset="0"/>
                <a:ea typeface="Verdana" pitchFamily="34" charset="0"/>
                <a:cs typeface="Verdana" pitchFamily="34" charset="0"/>
              </a:rPr>
              <a:t>Sistemas</a:t>
            </a:r>
            <a:r>
              <a:rPr lang="en-US" b="1" dirty="0">
                <a:solidFill>
                  <a:srgbClr val="00326E"/>
                </a:solidFill>
                <a:latin typeface="Verdana" pitchFamily="34" charset="0"/>
                <a:ea typeface="Verdana" pitchFamily="34" charset="0"/>
                <a:cs typeface="Verdana" pitchFamily="34" charset="0"/>
              </a:rPr>
              <a:t> de </a:t>
            </a:r>
            <a:r>
              <a:rPr lang="en-US" b="1" dirty="0" err="1">
                <a:solidFill>
                  <a:srgbClr val="00326E"/>
                </a:solidFill>
                <a:latin typeface="Verdana" pitchFamily="34" charset="0"/>
                <a:ea typeface="Verdana" pitchFamily="34" charset="0"/>
                <a:cs typeface="Verdana" pitchFamily="34" charset="0"/>
              </a:rPr>
              <a:t>Controle</a:t>
            </a:r>
            <a:endParaRPr lang="pt-BR" b="1" dirty="0">
              <a:solidFill>
                <a:srgbClr val="00326E"/>
              </a:solidFill>
              <a:latin typeface="Verdana" pitchFamily="34" charset="0"/>
              <a:ea typeface="Verdana" pitchFamily="34" charset="0"/>
              <a:cs typeface="Verdana" pitchFamily="34" charset="0"/>
            </a:endParaRPr>
          </a:p>
        </p:txBody>
      </p:sp>
      <p:sp>
        <p:nvSpPr>
          <p:cNvPr id="3" name="Subtítulo 2"/>
          <p:cNvSpPr>
            <a:spLocks noGrp="1"/>
          </p:cNvSpPr>
          <p:nvPr>
            <p:ph type="subTitle" idx="1"/>
          </p:nvPr>
        </p:nvSpPr>
        <p:spPr/>
        <p:txBody>
          <a:bodyPr/>
          <a:lstStyle/>
          <a:p>
            <a:r>
              <a:rPr lang="en-US" b="1" dirty="0" err="1">
                <a:solidFill>
                  <a:srgbClr val="00326E"/>
                </a:solidFill>
                <a:latin typeface="Verdana" pitchFamily="34" charset="0"/>
                <a:ea typeface="Verdana" pitchFamily="34" charset="0"/>
                <a:cs typeface="Verdana" pitchFamily="34" charset="0"/>
              </a:rPr>
              <a:t>Compensadores</a:t>
            </a:r>
            <a:r>
              <a:rPr lang="en-US" b="1" dirty="0">
                <a:solidFill>
                  <a:srgbClr val="00326E"/>
                </a:solidFill>
                <a:latin typeface="Verdana" pitchFamily="34" charset="0"/>
                <a:ea typeface="Verdana" pitchFamily="34" charset="0"/>
                <a:cs typeface="Verdana" pitchFamily="34" charset="0"/>
              </a:rPr>
              <a:t> PID</a:t>
            </a:r>
          </a:p>
          <a:p>
            <a:r>
              <a:rPr lang="en-US" b="1" dirty="0" err="1">
                <a:solidFill>
                  <a:srgbClr val="00326E"/>
                </a:solidFill>
                <a:latin typeface="Verdana" pitchFamily="34" charset="0"/>
                <a:ea typeface="Verdana" pitchFamily="34" charset="0"/>
                <a:cs typeface="Verdana" pitchFamily="34" charset="0"/>
              </a:rPr>
              <a:t>Revisão</a:t>
            </a:r>
            <a:endParaRPr lang="en-US" b="1" dirty="0">
              <a:solidFill>
                <a:srgbClr val="00326E"/>
              </a:solidFill>
              <a:latin typeface="Verdana" pitchFamily="34" charset="0"/>
              <a:ea typeface="Verdana" pitchFamily="34" charset="0"/>
              <a:cs typeface="Verdana" pitchFamily="34" charset="0"/>
            </a:endParaRPr>
          </a:p>
          <a:p>
            <a:endParaRPr lang="pt-BR" b="1" dirty="0">
              <a:solidFill>
                <a:srgbClr val="00326E"/>
              </a:solidFill>
              <a:latin typeface="Verdana" pitchFamily="34" charset="0"/>
              <a:ea typeface="Verdana" pitchFamily="34" charset="0"/>
              <a:cs typeface="Verdana" pitchFamily="34" charset="0"/>
            </a:endParaRPr>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2950" y="152400"/>
            <a:ext cx="8420100" cy="914400"/>
          </a:xfrm>
        </p:spPr>
        <p:txBody>
          <a:bodyPr/>
          <a:lstStyle/>
          <a:p>
            <a:pPr eaLnBrk="1" hangingPunct="1"/>
            <a:r>
              <a:rPr lang="pt-BR"/>
              <a:t>Compensadores PID</a:t>
            </a:r>
          </a:p>
        </p:txBody>
      </p:sp>
      <p:sp>
        <p:nvSpPr>
          <p:cNvPr id="7171" name="Rectangle 3"/>
          <p:cNvSpPr>
            <a:spLocks noChangeArrowheads="1"/>
          </p:cNvSpPr>
          <p:nvPr/>
        </p:nvSpPr>
        <p:spPr bwMode="auto">
          <a:xfrm>
            <a:off x="742950" y="6248400"/>
            <a:ext cx="8420100" cy="457200"/>
          </a:xfrm>
          <a:prstGeom prst="rect">
            <a:avLst/>
          </a:prstGeom>
          <a:noFill/>
          <a:ln w="9525">
            <a:noFill/>
            <a:miter lim="800000"/>
            <a:headEnd/>
            <a:tailEnd/>
          </a:ln>
        </p:spPr>
        <p:txBody>
          <a:bodyPr anchor="ctr"/>
          <a:lstStyle/>
          <a:p>
            <a:pPr algn="ctr"/>
            <a:r>
              <a:rPr lang="pt-BR" sz="2000">
                <a:solidFill>
                  <a:schemeClr val="tx2"/>
                </a:solidFill>
              </a:rPr>
              <a:t>FONTE: </a:t>
            </a:r>
            <a:r>
              <a:rPr lang="pt-BR" sz="2000">
                <a:solidFill>
                  <a:schemeClr val="accent2"/>
                </a:solidFill>
              </a:rPr>
              <a:t>Ogata e http://www.eie.polyu.edu.hk/~enkin/hd/PID.pdf</a:t>
            </a:r>
          </a:p>
        </p:txBody>
      </p:sp>
      <p:sp>
        <p:nvSpPr>
          <p:cNvPr id="7172" name="Rectangle 4"/>
          <p:cNvSpPr>
            <a:spLocks noChangeArrowheads="1"/>
          </p:cNvSpPr>
          <p:nvPr/>
        </p:nvSpPr>
        <p:spPr bwMode="auto">
          <a:xfrm>
            <a:off x="495301" y="3124200"/>
            <a:ext cx="4180953" cy="584775"/>
          </a:xfrm>
          <a:prstGeom prst="rect">
            <a:avLst/>
          </a:prstGeom>
          <a:noFill/>
          <a:ln w="9525">
            <a:noFill/>
            <a:miter lim="800000"/>
            <a:headEnd/>
            <a:tailEnd/>
          </a:ln>
        </p:spPr>
        <p:txBody>
          <a:bodyPr wrap="none">
            <a:spAutoFit/>
          </a:bodyPr>
          <a:lstStyle/>
          <a:p>
            <a:pPr>
              <a:buFontTx/>
              <a:buChar char="•"/>
            </a:pPr>
            <a:r>
              <a:rPr lang="pt-BR"/>
              <a:t> Controle proporcional:</a:t>
            </a:r>
          </a:p>
        </p:txBody>
      </p:sp>
      <p:pic>
        <p:nvPicPr>
          <p:cNvPr id="7173" name="Picture 5"/>
          <p:cNvPicPr>
            <a:picLocks noChangeAspect="1" noChangeArrowheads="1"/>
          </p:cNvPicPr>
          <p:nvPr/>
        </p:nvPicPr>
        <p:blipFill>
          <a:blip r:embed="rId2"/>
          <a:srcRect/>
          <a:stretch>
            <a:fillRect/>
          </a:stretch>
        </p:blipFill>
        <p:spPr bwMode="auto">
          <a:xfrm>
            <a:off x="908051" y="1371600"/>
            <a:ext cx="8120856" cy="1498600"/>
          </a:xfrm>
          <a:prstGeom prst="rect">
            <a:avLst/>
          </a:prstGeom>
          <a:noFill/>
          <a:ln w="9525">
            <a:noFill/>
            <a:miter lim="800000"/>
            <a:headEnd/>
            <a:tailEnd/>
          </a:ln>
        </p:spPr>
      </p:pic>
      <p:sp>
        <p:nvSpPr>
          <p:cNvPr id="7174" name="Text Box 6"/>
          <p:cNvSpPr txBox="1">
            <a:spLocks noChangeArrowheads="1"/>
          </p:cNvSpPr>
          <p:nvPr/>
        </p:nvSpPr>
        <p:spPr bwMode="auto">
          <a:xfrm>
            <a:off x="4787900" y="1371601"/>
            <a:ext cx="825500" cy="396875"/>
          </a:xfrm>
          <a:prstGeom prst="rect">
            <a:avLst/>
          </a:prstGeom>
          <a:noFill/>
          <a:ln w="9525">
            <a:noFill/>
            <a:miter lim="800000"/>
            <a:headEnd/>
            <a:tailEnd/>
          </a:ln>
        </p:spPr>
        <p:txBody>
          <a:bodyPr>
            <a:spAutoFit/>
          </a:bodyPr>
          <a:lstStyle/>
          <a:p>
            <a:pPr>
              <a:spcBef>
                <a:spcPct val="50000"/>
              </a:spcBef>
            </a:pPr>
            <a:r>
              <a:rPr lang="pt-BR" sz="2000" i="1"/>
              <a:t>U</a:t>
            </a:r>
            <a:r>
              <a:rPr lang="pt-BR" sz="2000"/>
              <a:t>(</a:t>
            </a:r>
            <a:r>
              <a:rPr lang="pt-BR" sz="2000" i="1"/>
              <a:t>s</a:t>
            </a:r>
            <a:r>
              <a:rPr lang="pt-BR" sz="2000"/>
              <a:t>)</a:t>
            </a:r>
          </a:p>
        </p:txBody>
      </p:sp>
      <p:sp>
        <p:nvSpPr>
          <p:cNvPr id="7175" name="Text Box 7"/>
          <p:cNvSpPr txBox="1">
            <a:spLocks noChangeArrowheads="1"/>
          </p:cNvSpPr>
          <p:nvPr/>
        </p:nvSpPr>
        <p:spPr bwMode="auto">
          <a:xfrm>
            <a:off x="2806700" y="1371601"/>
            <a:ext cx="825500" cy="396875"/>
          </a:xfrm>
          <a:prstGeom prst="rect">
            <a:avLst/>
          </a:prstGeom>
          <a:noFill/>
          <a:ln w="9525">
            <a:noFill/>
            <a:miter lim="800000"/>
            <a:headEnd/>
            <a:tailEnd/>
          </a:ln>
        </p:spPr>
        <p:txBody>
          <a:bodyPr>
            <a:spAutoFit/>
          </a:bodyPr>
          <a:lstStyle/>
          <a:p>
            <a:pPr>
              <a:spcBef>
                <a:spcPct val="50000"/>
              </a:spcBef>
            </a:pPr>
            <a:r>
              <a:rPr lang="pt-BR" sz="2000" i="1"/>
              <a:t>E</a:t>
            </a:r>
            <a:r>
              <a:rPr lang="pt-BR" sz="2000"/>
              <a:t>(</a:t>
            </a:r>
            <a:r>
              <a:rPr lang="pt-BR" sz="2000" i="1"/>
              <a:t>s</a:t>
            </a:r>
            <a:r>
              <a:rPr lang="pt-BR" sz="2000"/>
              <a:t>)</a:t>
            </a:r>
          </a:p>
        </p:txBody>
      </p:sp>
      <p:sp>
        <p:nvSpPr>
          <p:cNvPr id="7176" name="Text Box 8"/>
          <p:cNvSpPr txBox="1">
            <a:spLocks noChangeArrowheads="1"/>
          </p:cNvSpPr>
          <p:nvPr/>
        </p:nvSpPr>
        <p:spPr bwMode="auto">
          <a:xfrm>
            <a:off x="1403350" y="1143001"/>
            <a:ext cx="825500" cy="396875"/>
          </a:xfrm>
          <a:prstGeom prst="rect">
            <a:avLst/>
          </a:prstGeom>
          <a:noFill/>
          <a:ln w="9525">
            <a:noFill/>
            <a:miter lim="800000"/>
            <a:headEnd/>
            <a:tailEnd/>
          </a:ln>
        </p:spPr>
        <p:txBody>
          <a:bodyPr>
            <a:spAutoFit/>
          </a:bodyPr>
          <a:lstStyle/>
          <a:p>
            <a:pPr>
              <a:spcBef>
                <a:spcPct val="50000"/>
              </a:spcBef>
            </a:pPr>
            <a:r>
              <a:rPr lang="pt-BR" sz="2000" i="1"/>
              <a:t>R</a:t>
            </a:r>
            <a:r>
              <a:rPr lang="pt-BR" sz="2000"/>
              <a:t>(</a:t>
            </a:r>
            <a:r>
              <a:rPr lang="pt-BR" sz="2000" i="1"/>
              <a:t>s</a:t>
            </a:r>
            <a:r>
              <a:rPr lang="pt-BR" sz="2000"/>
              <a:t>)</a:t>
            </a:r>
          </a:p>
        </p:txBody>
      </p:sp>
      <p:sp>
        <p:nvSpPr>
          <p:cNvPr id="7177" name="Text Box 9"/>
          <p:cNvSpPr txBox="1">
            <a:spLocks noChangeArrowheads="1"/>
          </p:cNvSpPr>
          <p:nvPr/>
        </p:nvSpPr>
        <p:spPr bwMode="auto">
          <a:xfrm>
            <a:off x="7429500" y="1371601"/>
            <a:ext cx="825500" cy="396875"/>
          </a:xfrm>
          <a:prstGeom prst="rect">
            <a:avLst/>
          </a:prstGeom>
          <a:noFill/>
          <a:ln w="9525">
            <a:noFill/>
            <a:miter lim="800000"/>
            <a:headEnd/>
            <a:tailEnd/>
          </a:ln>
        </p:spPr>
        <p:txBody>
          <a:bodyPr>
            <a:spAutoFit/>
          </a:bodyPr>
          <a:lstStyle/>
          <a:p>
            <a:pPr>
              <a:spcBef>
                <a:spcPct val="50000"/>
              </a:spcBef>
            </a:pPr>
            <a:r>
              <a:rPr lang="pt-BR" sz="2000" i="1"/>
              <a:t>Y</a:t>
            </a:r>
            <a:r>
              <a:rPr lang="pt-BR" sz="2000"/>
              <a:t>(</a:t>
            </a:r>
            <a:r>
              <a:rPr lang="pt-BR" sz="2000" i="1"/>
              <a:t>s</a:t>
            </a:r>
            <a:r>
              <a:rPr lang="pt-BR" sz="2000"/>
              <a:t>)</a:t>
            </a:r>
          </a:p>
        </p:txBody>
      </p:sp>
      <p:pic>
        <p:nvPicPr>
          <p:cNvPr id="7178" name="Picture 11"/>
          <p:cNvPicPr>
            <a:picLocks noChangeAspect="1" noChangeArrowheads="1"/>
          </p:cNvPicPr>
          <p:nvPr/>
        </p:nvPicPr>
        <p:blipFill>
          <a:blip r:embed="rId3"/>
          <a:srcRect/>
          <a:stretch>
            <a:fillRect/>
          </a:stretch>
        </p:blipFill>
        <p:spPr bwMode="auto">
          <a:xfrm>
            <a:off x="3962400" y="3124201"/>
            <a:ext cx="1382713" cy="542925"/>
          </a:xfrm>
          <a:prstGeom prst="rect">
            <a:avLst/>
          </a:prstGeom>
          <a:noFill/>
          <a:ln w="9525">
            <a:noFill/>
            <a:miter lim="800000"/>
            <a:headEnd/>
            <a:tailEnd/>
          </a:ln>
        </p:spPr>
      </p:pic>
      <p:sp>
        <p:nvSpPr>
          <p:cNvPr id="7179" name="Rectangle 12"/>
          <p:cNvSpPr>
            <a:spLocks noChangeArrowheads="1"/>
          </p:cNvSpPr>
          <p:nvPr/>
        </p:nvSpPr>
        <p:spPr bwMode="auto">
          <a:xfrm>
            <a:off x="495300" y="3914775"/>
            <a:ext cx="3337773" cy="584775"/>
          </a:xfrm>
          <a:prstGeom prst="rect">
            <a:avLst/>
          </a:prstGeom>
          <a:noFill/>
          <a:ln w="9525">
            <a:noFill/>
            <a:miter lim="800000"/>
            <a:headEnd/>
            <a:tailEnd/>
          </a:ln>
        </p:spPr>
        <p:txBody>
          <a:bodyPr wrap="none">
            <a:spAutoFit/>
          </a:bodyPr>
          <a:lstStyle/>
          <a:p>
            <a:pPr>
              <a:buFontTx/>
              <a:buChar char="•"/>
            </a:pPr>
            <a:r>
              <a:rPr lang="pt-BR"/>
              <a:t> Controle integral:</a:t>
            </a:r>
          </a:p>
        </p:txBody>
      </p:sp>
      <p:pic>
        <p:nvPicPr>
          <p:cNvPr id="7180" name="Picture 14"/>
          <p:cNvPicPr>
            <a:picLocks noChangeAspect="1" noChangeArrowheads="1"/>
          </p:cNvPicPr>
          <p:nvPr/>
        </p:nvPicPr>
        <p:blipFill>
          <a:blip r:embed="rId4"/>
          <a:srcRect/>
          <a:stretch>
            <a:fillRect/>
          </a:stretch>
        </p:blipFill>
        <p:spPr bwMode="auto">
          <a:xfrm>
            <a:off x="3549650" y="3810000"/>
            <a:ext cx="1857375" cy="666750"/>
          </a:xfrm>
          <a:prstGeom prst="rect">
            <a:avLst/>
          </a:prstGeom>
          <a:noFill/>
          <a:ln w="9525">
            <a:noFill/>
            <a:miter lim="800000"/>
            <a:headEnd/>
            <a:tailEnd/>
          </a:ln>
        </p:spPr>
      </p:pic>
      <p:sp>
        <p:nvSpPr>
          <p:cNvPr id="7181" name="Rectangle 15"/>
          <p:cNvSpPr>
            <a:spLocks noChangeArrowheads="1"/>
          </p:cNvSpPr>
          <p:nvPr/>
        </p:nvSpPr>
        <p:spPr bwMode="auto">
          <a:xfrm>
            <a:off x="495300" y="5181600"/>
            <a:ext cx="3748142" cy="584775"/>
          </a:xfrm>
          <a:prstGeom prst="rect">
            <a:avLst/>
          </a:prstGeom>
          <a:noFill/>
          <a:ln w="9525">
            <a:noFill/>
            <a:miter lim="800000"/>
            <a:headEnd/>
            <a:tailEnd/>
          </a:ln>
        </p:spPr>
        <p:txBody>
          <a:bodyPr wrap="none">
            <a:spAutoFit/>
          </a:bodyPr>
          <a:lstStyle/>
          <a:p>
            <a:pPr>
              <a:buFontTx/>
              <a:buChar char="•"/>
            </a:pPr>
            <a:r>
              <a:rPr lang="pt-BR"/>
              <a:t> Controle derivativo:</a:t>
            </a:r>
          </a:p>
        </p:txBody>
      </p:sp>
      <p:sp>
        <p:nvSpPr>
          <p:cNvPr id="7182" name="Text Box 16"/>
          <p:cNvSpPr txBox="1">
            <a:spLocks noChangeArrowheads="1"/>
          </p:cNvSpPr>
          <p:nvPr/>
        </p:nvSpPr>
        <p:spPr bwMode="auto">
          <a:xfrm>
            <a:off x="5695950" y="3581400"/>
            <a:ext cx="3962400" cy="1244600"/>
          </a:xfrm>
          <a:prstGeom prst="rect">
            <a:avLst/>
          </a:prstGeom>
          <a:noFill/>
          <a:ln w="9525">
            <a:noFill/>
            <a:miter lim="800000"/>
            <a:headEnd/>
            <a:tailEnd/>
          </a:ln>
        </p:spPr>
        <p:txBody>
          <a:bodyPr>
            <a:spAutoFit/>
          </a:bodyPr>
          <a:lstStyle/>
          <a:p>
            <a:pPr algn="just">
              <a:spcBef>
                <a:spcPct val="10000"/>
              </a:spcBef>
              <a:buFont typeface="Symbol" pitchFamily="18" charset="2"/>
              <a:buChar char="®"/>
            </a:pPr>
            <a:r>
              <a:rPr lang="pt-BR" sz="1800"/>
              <a:t> Aumenta o tipo do sistema em 1;</a:t>
            </a:r>
          </a:p>
          <a:p>
            <a:pPr algn="just">
              <a:spcBef>
                <a:spcPct val="10000"/>
              </a:spcBef>
              <a:buFont typeface="Symbol" pitchFamily="18" charset="2"/>
              <a:buChar char="®"/>
            </a:pPr>
            <a:r>
              <a:rPr lang="pt-BR" sz="1800"/>
              <a:t> Ganho em regime infinito</a:t>
            </a:r>
          </a:p>
          <a:p>
            <a:pPr algn="just">
              <a:spcBef>
                <a:spcPct val="10000"/>
              </a:spcBef>
              <a:buFont typeface="Symbol" pitchFamily="18" charset="2"/>
              <a:buChar char="®"/>
            </a:pPr>
            <a:r>
              <a:rPr lang="pt-BR" sz="1800"/>
              <a:t> Elimina o erro em regime para uma entrada degrau.</a:t>
            </a:r>
          </a:p>
        </p:txBody>
      </p:sp>
      <p:pic>
        <p:nvPicPr>
          <p:cNvPr id="7183" name="Picture 17"/>
          <p:cNvPicPr>
            <a:picLocks noChangeAspect="1" noChangeArrowheads="1"/>
          </p:cNvPicPr>
          <p:nvPr/>
        </p:nvPicPr>
        <p:blipFill>
          <a:blip r:embed="rId5"/>
          <a:srcRect/>
          <a:stretch>
            <a:fillRect/>
          </a:stretch>
        </p:blipFill>
        <p:spPr bwMode="auto">
          <a:xfrm>
            <a:off x="3632200" y="5029200"/>
            <a:ext cx="1630363" cy="933450"/>
          </a:xfrm>
          <a:prstGeom prst="rect">
            <a:avLst/>
          </a:prstGeom>
          <a:noFill/>
          <a:ln w="9525">
            <a:noFill/>
            <a:miter lim="800000"/>
            <a:headEnd/>
            <a:tailEnd/>
          </a:ln>
        </p:spPr>
      </p:pic>
      <p:sp>
        <p:nvSpPr>
          <p:cNvPr id="7184" name="Text Box 18"/>
          <p:cNvSpPr txBox="1">
            <a:spLocks noChangeArrowheads="1"/>
          </p:cNvSpPr>
          <p:nvPr/>
        </p:nvSpPr>
        <p:spPr bwMode="auto">
          <a:xfrm>
            <a:off x="5530850" y="4876800"/>
            <a:ext cx="3962400" cy="1244600"/>
          </a:xfrm>
          <a:prstGeom prst="rect">
            <a:avLst/>
          </a:prstGeom>
          <a:noFill/>
          <a:ln w="9525">
            <a:noFill/>
            <a:miter lim="800000"/>
            <a:headEnd/>
            <a:tailEnd/>
          </a:ln>
        </p:spPr>
        <p:txBody>
          <a:bodyPr>
            <a:spAutoFit/>
          </a:bodyPr>
          <a:lstStyle/>
          <a:p>
            <a:pPr algn="just">
              <a:spcBef>
                <a:spcPct val="10000"/>
              </a:spcBef>
              <a:buFont typeface="Symbol" pitchFamily="18" charset="2"/>
              <a:buChar char="®"/>
            </a:pPr>
            <a:r>
              <a:rPr lang="pt-BR" sz="1800"/>
              <a:t> Reduz sobre-sinal e oscilação</a:t>
            </a:r>
          </a:p>
          <a:p>
            <a:pPr algn="just">
              <a:spcBef>
                <a:spcPct val="10000"/>
              </a:spcBef>
              <a:buFont typeface="Symbol" pitchFamily="18" charset="2"/>
              <a:buChar char="®"/>
            </a:pPr>
            <a:r>
              <a:rPr lang="pt-BR" sz="1800"/>
              <a:t> Não tem efeito sobre a resposta em regime</a:t>
            </a:r>
          </a:p>
          <a:p>
            <a:pPr algn="just">
              <a:spcBef>
                <a:spcPct val="10000"/>
              </a:spcBef>
              <a:buFont typeface="Symbol" pitchFamily="18" charset="2"/>
              <a:buChar char="®"/>
            </a:pPr>
            <a:r>
              <a:rPr lang="pt-BR" sz="1800"/>
              <a:t> Sensível a ruído</a:t>
            </a:r>
          </a:p>
        </p:txBody>
      </p:sp>
      <p:sp>
        <p:nvSpPr>
          <p:cNvPr id="7185" name="AutoShape 19"/>
          <p:cNvSpPr>
            <a:spLocks/>
          </p:cNvSpPr>
          <p:nvPr/>
        </p:nvSpPr>
        <p:spPr bwMode="auto">
          <a:xfrm>
            <a:off x="5530850" y="3429000"/>
            <a:ext cx="247650" cy="1371600"/>
          </a:xfrm>
          <a:prstGeom prst="leftBrace">
            <a:avLst>
              <a:gd name="adj1" fmla="val 50000"/>
              <a:gd name="adj2" fmla="val 50000"/>
            </a:avLst>
          </a:prstGeom>
          <a:noFill/>
          <a:ln w="9525">
            <a:solidFill>
              <a:schemeClr val="tx1"/>
            </a:solidFill>
            <a:round/>
            <a:headEnd/>
            <a:tailEnd/>
          </a:ln>
        </p:spPr>
        <p:txBody>
          <a:bodyPr wrap="none" anchor="ctr"/>
          <a:lstStyle/>
          <a:p>
            <a:endParaRPr lang="pt-BR"/>
          </a:p>
        </p:txBody>
      </p:sp>
      <p:sp>
        <p:nvSpPr>
          <p:cNvPr id="7186" name="AutoShape 20"/>
          <p:cNvSpPr>
            <a:spLocks/>
          </p:cNvSpPr>
          <p:nvPr/>
        </p:nvSpPr>
        <p:spPr bwMode="auto">
          <a:xfrm>
            <a:off x="5365750" y="4800600"/>
            <a:ext cx="247650" cy="1371600"/>
          </a:xfrm>
          <a:prstGeom prst="leftBrace">
            <a:avLst>
              <a:gd name="adj1" fmla="val 50000"/>
              <a:gd name="adj2" fmla="val 50000"/>
            </a:avLst>
          </a:prstGeom>
          <a:noFill/>
          <a:ln w="9525">
            <a:solidFill>
              <a:schemeClr val="tx1"/>
            </a:solidFill>
            <a:round/>
            <a:headEnd/>
            <a:tailEnd/>
          </a:ln>
        </p:spPr>
        <p:txBody>
          <a:bodyPr wrap="none" anchor="ctr"/>
          <a:lstStyle/>
          <a:p>
            <a:endParaRPr lang="pt-BR"/>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42950" y="152400"/>
            <a:ext cx="8420100" cy="914400"/>
          </a:xfrm>
        </p:spPr>
        <p:txBody>
          <a:bodyPr/>
          <a:lstStyle/>
          <a:p>
            <a:pPr eaLnBrk="1" hangingPunct="1"/>
            <a:r>
              <a:rPr lang="pt-BR"/>
              <a:t>Compensadores PID</a:t>
            </a:r>
          </a:p>
        </p:txBody>
      </p:sp>
      <p:sp>
        <p:nvSpPr>
          <p:cNvPr id="8195" name="Rectangle 3"/>
          <p:cNvSpPr>
            <a:spLocks noChangeArrowheads="1"/>
          </p:cNvSpPr>
          <p:nvPr/>
        </p:nvSpPr>
        <p:spPr bwMode="auto">
          <a:xfrm>
            <a:off x="742950" y="6248400"/>
            <a:ext cx="8420100" cy="457200"/>
          </a:xfrm>
          <a:prstGeom prst="rect">
            <a:avLst/>
          </a:prstGeom>
          <a:noFill/>
          <a:ln w="9525">
            <a:noFill/>
            <a:miter lim="800000"/>
            <a:headEnd/>
            <a:tailEnd/>
          </a:ln>
        </p:spPr>
        <p:txBody>
          <a:bodyPr anchor="ctr"/>
          <a:lstStyle/>
          <a:p>
            <a:pPr algn="ctr"/>
            <a:r>
              <a:rPr lang="pt-BR" sz="2000">
                <a:solidFill>
                  <a:schemeClr val="tx2"/>
                </a:solidFill>
              </a:rPr>
              <a:t>FONTE: </a:t>
            </a:r>
            <a:r>
              <a:rPr lang="pt-BR" sz="2000">
                <a:solidFill>
                  <a:schemeClr val="accent2"/>
                </a:solidFill>
              </a:rPr>
              <a:t>Ogata e http://www.eie.polyu.edu.hk/~enkin/hd/PID.pdf</a:t>
            </a:r>
          </a:p>
        </p:txBody>
      </p:sp>
      <p:sp>
        <p:nvSpPr>
          <p:cNvPr id="8196" name="Rectangle 4"/>
          <p:cNvSpPr>
            <a:spLocks noChangeArrowheads="1"/>
          </p:cNvSpPr>
          <p:nvPr/>
        </p:nvSpPr>
        <p:spPr bwMode="auto">
          <a:xfrm>
            <a:off x="247650" y="1447800"/>
            <a:ext cx="3292889" cy="584775"/>
          </a:xfrm>
          <a:prstGeom prst="rect">
            <a:avLst/>
          </a:prstGeom>
          <a:noFill/>
          <a:ln w="9525">
            <a:noFill/>
            <a:miter lim="800000"/>
            <a:headEnd/>
            <a:tailEnd/>
          </a:ln>
        </p:spPr>
        <p:txBody>
          <a:bodyPr wrap="none">
            <a:spAutoFit/>
          </a:bodyPr>
          <a:lstStyle/>
          <a:p>
            <a:pPr>
              <a:buFontTx/>
              <a:buChar char="•"/>
            </a:pPr>
            <a:r>
              <a:rPr lang="pt-BR"/>
              <a:t> Compensador PI:</a:t>
            </a:r>
          </a:p>
        </p:txBody>
      </p:sp>
      <p:sp>
        <p:nvSpPr>
          <p:cNvPr id="8197" name="Rectangle 11"/>
          <p:cNvSpPr>
            <a:spLocks noChangeArrowheads="1"/>
          </p:cNvSpPr>
          <p:nvPr/>
        </p:nvSpPr>
        <p:spPr bwMode="auto">
          <a:xfrm>
            <a:off x="247650" y="2409825"/>
            <a:ext cx="3350597" cy="584775"/>
          </a:xfrm>
          <a:prstGeom prst="rect">
            <a:avLst/>
          </a:prstGeom>
          <a:noFill/>
          <a:ln w="9525">
            <a:noFill/>
            <a:miter lim="800000"/>
            <a:headEnd/>
            <a:tailEnd/>
          </a:ln>
        </p:spPr>
        <p:txBody>
          <a:bodyPr wrap="none">
            <a:spAutoFit/>
          </a:bodyPr>
          <a:lstStyle/>
          <a:p>
            <a:pPr>
              <a:buFontTx/>
              <a:buChar char="•"/>
            </a:pPr>
            <a:r>
              <a:rPr lang="pt-BR"/>
              <a:t>Compensador PD:</a:t>
            </a:r>
          </a:p>
        </p:txBody>
      </p:sp>
      <p:sp>
        <p:nvSpPr>
          <p:cNvPr id="8198" name="Rectangle 13"/>
          <p:cNvSpPr>
            <a:spLocks noChangeArrowheads="1"/>
          </p:cNvSpPr>
          <p:nvPr/>
        </p:nvSpPr>
        <p:spPr bwMode="auto">
          <a:xfrm>
            <a:off x="247650" y="3319463"/>
            <a:ext cx="3589444" cy="584775"/>
          </a:xfrm>
          <a:prstGeom prst="rect">
            <a:avLst/>
          </a:prstGeom>
          <a:noFill/>
          <a:ln w="9525">
            <a:noFill/>
            <a:miter lim="800000"/>
            <a:headEnd/>
            <a:tailEnd/>
          </a:ln>
        </p:spPr>
        <p:txBody>
          <a:bodyPr wrap="none">
            <a:spAutoFit/>
          </a:bodyPr>
          <a:lstStyle/>
          <a:p>
            <a:pPr>
              <a:buFontTx/>
              <a:buChar char="•"/>
            </a:pPr>
            <a:r>
              <a:rPr lang="pt-BR"/>
              <a:t> Compensador PID:</a:t>
            </a:r>
          </a:p>
        </p:txBody>
      </p:sp>
      <p:pic>
        <p:nvPicPr>
          <p:cNvPr id="8199" name="Picture 19"/>
          <p:cNvPicPr>
            <a:picLocks noChangeAspect="1" noChangeArrowheads="1"/>
          </p:cNvPicPr>
          <p:nvPr/>
        </p:nvPicPr>
        <p:blipFill>
          <a:blip r:embed="rId2"/>
          <a:srcRect/>
          <a:stretch>
            <a:fillRect/>
          </a:stretch>
        </p:blipFill>
        <p:spPr bwMode="auto">
          <a:xfrm>
            <a:off x="3147219" y="1371601"/>
            <a:ext cx="2651919" cy="657225"/>
          </a:xfrm>
          <a:prstGeom prst="rect">
            <a:avLst/>
          </a:prstGeom>
          <a:noFill/>
          <a:ln w="9525">
            <a:noFill/>
            <a:miter lim="800000"/>
            <a:headEnd/>
            <a:tailEnd/>
          </a:ln>
        </p:spPr>
      </p:pic>
      <p:pic>
        <p:nvPicPr>
          <p:cNvPr id="8200" name="Picture 20"/>
          <p:cNvPicPr>
            <a:picLocks noChangeAspect="1" noChangeArrowheads="1"/>
          </p:cNvPicPr>
          <p:nvPr/>
        </p:nvPicPr>
        <p:blipFill>
          <a:blip r:embed="rId3"/>
          <a:srcRect/>
          <a:stretch>
            <a:fillRect/>
          </a:stretch>
        </p:blipFill>
        <p:spPr bwMode="auto">
          <a:xfrm>
            <a:off x="3147219" y="2209800"/>
            <a:ext cx="2497138" cy="857250"/>
          </a:xfrm>
          <a:prstGeom prst="rect">
            <a:avLst/>
          </a:prstGeom>
          <a:noFill/>
          <a:ln w="9525">
            <a:noFill/>
            <a:miter lim="800000"/>
            <a:headEnd/>
            <a:tailEnd/>
          </a:ln>
        </p:spPr>
      </p:pic>
      <p:pic>
        <p:nvPicPr>
          <p:cNvPr id="8201" name="Picture 21"/>
          <p:cNvPicPr>
            <a:picLocks noChangeAspect="1" noChangeArrowheads="1"/>
          </p:cNvPicPr>
          <p:nvPr/>
        </p:nvPicPr>
        <p:blipFill>
          <a:blip r:embed="rId4"/>
          <a:srcRect/>
          <a:stretch>
            <a:fillRect/>
          </a:stretch>
        </p:blipFill>
        <p:spPr bwMode="auto">
          <a:xfrm>
            <a:off x="3147219" y="3133726"/>
            <a:ext cx="4117181" cy="828675"/>
          </a:xfrm>
          <a:prstGeom prst="rect">
            <a:avLst/>
          </a:prstGeom>
          <a:noFill/>
          <a:ln w="9525">
            <a:noFill/>
            <a:miter lim="800000"/>
            <a:headEnd/>
            <a:tailEnd/>
          </a:ln>
        </p:spPr>
      </p:pic>
      <p:pic>
        <p:nvPicPr>
          <p:cNvPr id="8202" name="Picture 22"/>
          <p:cNvPicPr>
            <a:picLocks noChangeAspect="1" noChangeArrowheads="1"/>
          </p:cNvPicPr>
          <p:nvPr/>
        </p:nvPicPr>
        <p:blipFill>
          <a:blip r:embed="rId5"/>
          <a:srcRect/>
          <a:stretch>
            <a:fillRect/>
          </a:stretch>
        </p:blipFill>
        <p:spPr bwMode="auto">
          <a:xfrm>
            <a:off x="6335712" y="1352550"/>
            <a:ext cx="3405188" cy="857250"/>
          </a:xfrm>
          <a:prstGeom prst="rect">
            <a:avLst/>
          </a:prstGeom>
          <a:noFill/>
          <a:ln w="9525">
            <a:noFill/>
            <a:miter lim="800000"/>
            <a:headEnd/>
            <a:tailEnd/>
          </a:ln>
        </p:spPr>
      </p:pic>
      <p:sp>
        <p:nvSpPr>
          <p:cNvPr id="8203" name="Text Box 23"/>
          <p:cNvSpPr txBox="1">
            <a:spLocks noChangeArrowheads="1"/>
          </p:cNvSpPr>
          <p:nvPr/>
        </p:nvSpPr>
        <p:spPr bwMode="auto">
          <a:xfrm>
            <a:off x="5778500" y="1447801"/>
            <a:ext cx="577850" cy="519113"/>
          </a:xfrm>
          <a:prstGeom prst="rect">
            <a:avLst/>
          </a:prstGeom>
          <a:noFill/>
          <a:ln w="9525">
            <a:noFill/>
            <a:miter lim="800000"/>
            <a:headEnd/>
            <a:tailEnd/>
          </a:ln>
        </p:spPr>
        <p:txBody>
          <a:bodyPr>
            <a:spAutoFit/>
          </a:bodyPr>
          <a:lstStyle/>
          <a:p>
            <a:pPr>
              <a:spcBef>
                <a:spcPct val="50000"/>
              </a:spcBef>
            </a:pPr>
            <a:r>
              <a:rPr lang="pt-BR" sz="2800">
                <a:sym typeface="Symbol" pitchFamily="18" charset="2"/>
              </a:rPr>
              <a:t></a:t>
            </a:r>
          </a:p>
        </p:txBody>
      </p:sp>
      <p:sp>
        <p:nvSpPr>
          <p:cNvPr id="8204" name="Text Box 24"/>
          <p:cNvSpPr txBox="1">
            <a:spLocks noChangeArrowheads="1"/>
          </p:cNvSpPr>
          <p:nvPr/>
        </p:nvSpPr>
        <p:spPr bwMode="auto">
          <a:xfrm>
            <a:off x="5695950" y="2362201"/>
            <a:ext cx="577850" cy="519113"/>
          </a:xfrm>
          <a:prstGeom prst="rect">
            <a:avLst/>
          </a:prstGeom>
          <a:noFill/>
          <a:ln w="9525">
            <a:noFill/>
            <a:miter lim="800000"/>
            <a:headEnd/>
            <a:tailEnd/>
          </a:ln>
        </p:spPr>
        <p:txBody>
          <a:bodyPr>
            <a:spAutoFit/>
          </a:bodyPr>
          <a:lstStyle/>
          <a:p>
            <a:pPr>
              <a:spcBef>
                <a:spcPct val="50000"/>
              </a:spcBef>
            </a:pPr>
            <a:r>
              <a:rPr lang="pt-BR" sz="2800">
                <a:sym typeface="Symbol" pitchFamily="18" charset="2"/>
              </a:rPr>
              <a:t></a:t>
            </a:r>
          </a:p>
        </p:txBody>
      </p:sp>
      <p:sp>
        <p:nvSpPr>
          <p:cNvPr id="8205" name="Text Box 25"/>
          <p:cNvSpPr txBox="1">
            <a:spLocks noChangeArrowheads="1"/>
          </p:cNvSpPr>
          <p:nvPr/>
        </p:nvSpPr>
        <p:spPr bwMode="auto">
          <a:xfrm>
            <a:off x="2971800" y="4129088"/>
            <a:ext cx="577850" cy="519112"/>
          </a:xfrm>
          <a:prstGeom prst="rect">
            <a:avLst/>
          </a:prstGeom>
          <a:noFill/>
          <a:ln w="9525">
            <a:noFill/>
            <a:miter lim="800000"/>
            <a:headEnd/>
            <a:tailEnd/>
          </a:ln>
        </p:spPr>
        <p:txBody>
          <a:bodyPr>
            <a:spAutoFit/>
          </a:bodyPr>
          <a:lstStyle/>
          <a:p>
            <a:pPr>
              <a:spcBef>
                <a:spcPct val="50000"/>
              </a:spcBef>
            </a:pPr>
            <a:r>
              <a:rPr lang="pt-BR" sz="2800">
                <a:sym typeface="Symbol" pitchFamily="18" charset="2"/>
              </a:rPr>
              <a:t></a:t>
            </a:r>
          </a:p>
        </p:txBody>
      </p:sp>
      <p:pic>
        <p:nvPicPr>
          <p:cNvPr id="8206" name="Picture 26"/>
          <p:cNvPicPr>
            <a:picLocks noChangeAspect="1" noChangeArrowheads="1"/>
          </p:cNvPicPr>
          <p:nvPr/>
        </p:nvPicPr>
        <p:blipFill>
          <a:blip r:embed="rId6"/>
          <a:srcRect/>
          <a:stretch>
            <a:fillRect/>
          </a:stretch>
        </p:blipFill>
        <p:spPr bwMode="auto">
          <a:xfrm>
            <a:off x="6325394" y="2428875"/>
            <a:ext cx="3518694" cy="495300"/>
          </a:xfrm>
          <a:prstGeom prst="rect">
            <a:avLst/>
          </a:prstGeom>
          <a:noFill/>
          <a:ln w="9525">
            <a:noFill/>
            <a:miter lim="800000"/>
            <a:headEnd/>
            <a:tailEnd/>
          </a:ln>
        </p:spPr>
      </p:pic>
      <p:pic>
        <p:nvPicPr>
          <p:cNvPr id="8207" name="Picture 27"/>
          <p:cNvPicPr>
            <a:picLocks noChangeAspect="1" noChangeArrowheads="1"/>
          </p:cNvPicPr>
          <p:nvPr/>
        </p:nvPicPr>
        <p:blipFill>
          <a:blip r:embed="rId7"/>
          <a:srcRect/>
          <a:stretch>
            <a:fillRect/>
          </a:stretch>
        </p:blipFill>
        <p:spPr bwMode="auto">
          <a:xfrm>
            <a:off x="3549650" y="4038600"/>
            <a:ext cx="4302919" cy="819150"/>
          </a:xfrm>
          <a:prstGeom prst="rect">
            <a:avLst/>
          </a:prstGeom>
          <a:noFill/>
          <a:ln w="9525">
            <a:noFill/>
            <a:miter lim="800000"/>
            <a:headEnd/>
            <a:tailEnd/>
          </a:ln>
        </p:spPr>
      </p:pic>
      <p:sp>
        <p:nvSpPr>
          <p:cNvPr id="8208" name="Rectangle 28"/>
          <p:cNvSpPr>
            <a:spLocks noChangeArrowheads="1"/>
          </p:cNvSpPr>
          <p:nvPr/>
        </p:nvSpPr>
        <p:spPr bwMode="auto">
          <a:xfrm>
            <a:off x="247650" y="5257800"/>
            <a:ext cx="5527475" cy="584775"/>
          </a:xfrm>
          <a:prstGeom prst="rect">
            <a:avLst/>
          </a:prstGeom>
          <a:noFill/>
          <a:ln w="9525">
            <a:noFill/>
            <a:miter lim="800000"/>
            <a:headEnd/>
            <a:tailEnd/>
          </a:ln>
        </p:spPr>
        <p:txBody>
          <a:bodyPr wrap="none">
            <a:spAutoFit/>
          </a:bodyPr>
          <a:lstStyle/>
          <a:p>
            <a:pPr>
              <a:buFontTx/>
              <a:buChar char="•"/>
            </a:pPr>
            <a:r>
              <a:rPr lang="pt-BR"/>
              <a:t> </a:t>
            </a:r>
            <a:r>
              <a:rPr lang="pt-BR" u="sng"/>
              <a:t>Exemplo</a:t>
            </a:r>
            <a:r>
              <a:rPr lang="pt-BR"/>
              <a:t>: controle do processo</a:t>
            </a:r>
          </a:p>
        </p:txBody>
      </p:sp>
      <p:pic>
        <p:nvPicPr>
          <p:cNvPr id="8209" name="Picture 29"/>
          <p:cNvPicPr>
            <a:picLocks noChangeAspect="1" noChangeArrowheads="1"/>
          </p:cNvPicPr>
          <p:nvPr/>
        </p:nvPicPr>
        <p:blipFill>
          <a:blip r:embed="rId8"/>
          <a:srcRect/>
          <a:stretch>
            <a:fillRect/>
          </a:stretch>
        </p:blipFill>
        <p:spPr bwMode="auto">
          <a:xfrm>
            <a:off x="5035550" y="5029200"/>
            <a:ext cx="2703513" cy="1009650"/>
          </a:xfrm>
          <a:prstGeom prst="rect">
            <a:avLst/>
          </a:prstGeom>
          <a:noFill/>
          <a:ln w="9525">
            <a:noFill/>
            <a:miter lim="800000"/>
            <a:headEnd/>
            <a:tailEnd/>
          </a:ln>
        </p:spPr>
      </p:pic>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742950" y="152400"/>
            <a:ext cx="8420100" cy="914400"/>
          </a:xfrm>
        </p:spPr>
        <p:txBody>
          <a:bodyPr/>
          <a:lstStyle/>
          <a:p>
            <a:pPr eaLnBrk="1" hangingPunct="1"/>
            <a:r>
              <a:rPr lang="pt-BR"/>
              <a:t>Compensadores P</a:t>
            </a:r>
          </a:p>
        </p:txBody>
      </p:sp>
      <p:sp>
        <p:nvSpPr>
          <p:cNvPr id="9219" name="Rectangle 3"/>
          <p:cNvSpPr>
            <a:spLocks noChangeArrowheads="1"/>
          </p:cNvSpPr>
          <p:nvPr/>
        </p:nvSpPr>
        <p:spPr bwMode="auto">
          <a:xfrm>
            <a:off x="742950" y="6248400"/>
            <a:ext cx="8420100" cy="457200"/>
          </a:xfrm>
          <a:prstGeom prst="rect">
            <a:avLst/>
          </a:prstGeom>
          <a:noFill/>
          <a:ln w="9525">
            <a:noFill/>
            <a:miter lim="800000"/>
            <a:headEnd/>
            <a:tailEnd/>
          </a:ln>
        </p:spPr>
        <p:txBody>
          <a:bodyPr anchor="ctr"/>
          <a:lstStyle/>
          <a:p>
            <a:pPr algn="ctr"/>
            <a:r>
              <a:rPr lang="pt-BR" sz="2000">
                <a:solidFill>
                  <a:schemeClr val="tx2"/>
                </a:solidFill>
              </a:rPr>
              <a:t>FONTE: </a:t>
            </a:r>
            <a:r>
              <a:rPr lang="pt-BR" sz="2000">
                <a:solidFill>
                  <a:schemeClr val="accent2"/>
                </a:solidFill>
              </a:rPr>
              <a:t>Ogata e http://www.eie.polyu.edu.hk/~enkin/hd/PID.pdf</a:t>
            </a:r>
          </a:p>
        </p:txBody>
      </p:sp>
      <p:sp>
        <p:nvSpPr>
          <p:cNvPr id="9220" name="Rectangle 5"/>
          <p:cNvSpPr>
            <a:spLocks noChangeArrowheads="1"/>
          </p:cNvSpPr>
          <p:nvPr/>
        </p:nvSpPr>
        <p:spPr bwMode="auto">
          <a:xfrm>
            <a:off x="247650" y="1800225"/>
            <a:ext cx="7170553" cy="584775"/>
          </a:xfrm>
          <a:prstGeom prst="rect">
            <a:avLst/>
          </a:prstGeom>
          <a:noFill/>
          <a:ln w="9525">
            <a:noFill/>
            <a:miter lim="800000"/>
            <a:headEnd/>
            <a:tailEnd/>
          </a:ln>
        </p:spPr>
        <p:txBody>
          <a:bodyPr wrap="none">
            <a:spAutoFit/>
          </a:bodyPr>
          <a:lstStyle/>
          <a:p>
            <a:pPr>
              <a:buFontTx/>
              <a:buChar char="•"/>
            </a:pPr>
            <a:r>
              <a:rPr lang="pt-BR"/>
              <a:t> Função de transferência de malha aberta:</a:t>
            </a:r>
          </a:p>
        </p:txBody>
      </p:sp>
      <p:sp>
        <p:nvSpPr>
          <p:cNvPr id="9221" name="Rectangle 6"/>
          <p:cNvSpPr>
            <a:spLocks noChangeArrowheads="1"/>
          </p:cNvSpPr>
          <p:nvPr/>
        </p:nvSpPr>
        <p:spPr bwMode="auto">
          <a:xfrm>
            <a:off x="247650" y="2895600"/>
            <a:ext cx="7444667" cy="584775"/>
          </a:xfrm>
          <a:prstGeom prst="rect">
            <a:avLst/>
          </a:prstGeom>
          <a:noFill/>
          <a:ln w="9525">
            <a:noFill/>
            <a:miter lim="800000"/>
            <a:headEnd/>
            <a:tailEnd/>
          </a:ln>
        </p:spPr>
        <p:txBody>
          <a:bodyPr wrap="none">
            <a:spAutoFit/>
          </a:bodyPr>
          <a:lstStyle/>
          <a:p>
            <a:pPr>
              <a:buFontTx/>
              <a:buChar char="•"/>
            </a:pPr>
            <a:r>
              <a:rPr lang="pt-BR"/>
              <a:t> Função de transferência de malha fechada:</a:t>
            </a:r>
          </a:p>
        </p:txBody>
      </p:sp>
      <p:sp>
        <p:nvSpPr>
          <p:cNvPr id="9222" name="Text Box 8"/>
          <p:cNvSpPr txBox="1">
            <a:spLocks noChangeArrowheads="1"/>
          </p:cNvSpPr>
          <p:nvPr/>
        </p:nvSpPr>
        <p:spPr bwMode="auto">
          <a:xfrm>
            <a:off x="247650" y="3733800"/>
            <a:ext cx="8502650" cy="2702278"/>
          </a:xfrm>
          <a:prstGeom prst="rect">
            <a:avLst/>
          </a:prstGeom>
          <a:noFill/>
          <a:ln w="9525">
            <a:noFill/>
            <a:miter lim="800000"/>
            <a:headEnd/>
            <a:tailEnd/>
          </a:ln>
        </p:spPr>
        <p:txBody>
          <a:bodyPr>
            <a:spAutoFit/>
          </a:bodyPr>
          <a:lstStyle/>
          <a:p>
            <a:pPr algn="just">
              <a:spcBef>
                <a:spcPct val="10000"/>
              </a:spcBef>
              <a:buFont typeface="Symbol" pitchFamily="18" charset="2"/>
              <a:buChar char="®"/>
            </a:pPr>
            <a:r>
              <a:rPr lang="pt-BR" sz="1800"/>
              <a:t> </a:t>
            </a:r>
            <a:r>
              <a:rPr lang="pt-BR"/>
              <a:t>Aumento no ganho:</a:t>
            </a:r>
          </a:p>
          <a:p>
            <a:pPr lvl="1" algn="just">
              <a:spcBef>
                <a:spcPct val="10000"/>
              </a:spcBef>
              <a:buFontTx/>
              <a:buChar char="•"/>
            </a:pPr>
            <a:r>
              <a:rPr lang="pt-BR"/>
              <a:t> Melhora a resposta transitória e em regime (resposta mais rápida, com menor erro)</a:t>
            </a:r>
          </a:p>
          <a:p>
            <a:pPr lvl="1" algn="just">
              <a:spcBef>
                <a:spcPct val="10000"/>
              </a:spcBef>
              <a:buFontTx/>
              <a:buChar char="•"/>
            </a:pPr>
            <a:r>
              <a:rPr lang="pt-BR"/>
              <a:t> Reduz o erro em regime (mas não o elimina)</a:t>
            </a:r>
          </a:p>
          <a:p>
            <a:pPr lvl="1" algn="just">
              <a:spcBef>
                <a:spcPct val="10000"/>
              </a:spcBef>
              <a:buFontTx/>
              <a:buChar char="•"/>
            </a:pPr>
            <a:r>
              <a:rPr lang="pt-BR"/>
              <a:t> Reduz a estabilidade</a:t>
            </a:r>
          </a:p>
        </p:txBody>
      </p:sp>
      <p:pic>
        <p:nvPicPr>
          <p:cNvPr id="9223" name="Picture 19"/>
          <p:cNvPicPr>
            <a:picLocks noChangeAspect="1" noChangeArrowheads="1"/>
          </p:cNvPicPr>
          <p:nvPr/>
        </p:nvPicPr>
        <p:blipFill>
          <a:blip r:embed="rId2"/>
          <a:srcRect/>
          <a:stretch>
            <a:fillRect/>
          </a:stretch>
        </p:blipFill>
        <p:spPr bwMode="auto">
          <a:xfrm>
            <a:off x="577851" y="1143001"/>
            <a:ext cx="2301081" cy="523875"/>
          </a:xfrm>
          <a:prstGeom prst="rect">
            <a:avLst/>
          </a:prstGeom>
          <a:noFill/>
          <a:ln w="9525">
            <a:noFill/>
            <a:miter lim="800000"/>
            <a:headEnd/>
            <a:tailEnd/>
          </a:ln>
        </p:spPr>
      </p:pic>
      <p:pic>
        <p:nvPicPr>
          <p:cNvPr id="9224" name="Picture 20"/>
          <p:cNvPicPr>
            <a:picLocks noChangeAspect="1" noChangeArrowheads="1"/>
          </p:cNvPicPr>
          <p:nvPr/>
        </p:nvPicPr>
        <p:blipFill>
          <a:blip r:embed="rId3"/>
          <a:srcRect/>
          <a:stretch>
            <a:fillRect/>
          </a:stretch>
        </p:blipFill>
        <p:spPr bwMode="auto">
          <a:xfrm>
            <a:off x="6273801" y="1524000"/>
            <a:ext cx="1475581" cy="990600"/>
          </a:xfrm>
          <a:prstGeom prst="rect">
            <a:avLst/>
          </a:prstGeom>
          <a:noFill/>
          <a:ln w="9525">
            <a:noFill/>
            <a:miter lim="800000"/>
            <a:headEnd/>
            <a:tailEnd/>
          </a:ln>
        </p:spPr>
      </p:pic>
      <p:pic>
        <p:nvPicPr>
          <p:cNvPr id="9225" name="Picture 21"/>
          <p:cNvPicPr>
            <a:picLocks noChangeAspect="1" noChangeArrowheads="1"/>
          </p:cNvPicPr>
          <p:nvPr/>
        </p:nvPicPr>
        <p:blipFill>
          <a:blip r:embed="rId4"/>
          <a:srcRect/>
          <a:stretch>
            <a:fillRect/>
          </a:stretch>
        </p:blipFill>
        <p:spPr bwMode="auto">
          <a:xfrm>
            <a:off x="6356351" y="2667001"/>
            <a:ext cx="2218531" cy="981075"/>
          </a:xfrm>
          <a:prstGeom prst="rect">
            <a:avLst/>
          </a:prstGeom>
          <a:noFill/>
          <a:ln w="9525">
            <a:noFill/>
            <a:miter lim="800000"/>
            <a:headEnd/>
            <a:tailEnd/>
          </a:ln>
        </p:spPr>
      </p:pic>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42950" y="76200"/>
            <a:ext cx="8420100" cy="762000"/>
          </a:xfrm>
        </p:spPr>
        <p:txBody>
          <a:bodyPr/>
          <a:lstStyle/>
          <a:p>
            <a:pPr eaLnBrk="1" hangingPunct="1"/>
            <a:r>
              <a:rPr lang="pt-BR"/>
              <a:t>Compensadores P</a:t>
            </a:r>
          </a:p>
        </p:txBody>
      </p:sp>
      <p:pic>
        <p:nvPicPr>
          <p:cNvPr id="10243" name="Picture 11"/>
          <p:cNvPicPr>
            <a:picLocks noChangeAspect="1" noChangeArrowheads="1"/>
          </p:cNvPicPr>
          <p:nvPr/>
        </p:nvPicPr>
        <p:blipFill>
          <a:blip r:embed="rId2"/>
          <a:srcRect/>
          <a:stretch>
            <a:fillRect/>
          </a:stretch>
        </p:blipFill>
        <p:spPr bwMode="auto">
          <a:xfrm>
            <a:off x="536575" y="885826"/>
            <a:ext cx="8956675" cy="5895975"/>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2"/>
          <p:cNvSpPr>
            <a:spLocks noGrp="1" noChangeArrowheads="1"/>
          </p:cNvSpPr>
          <p:nvPr>
            <p:ph type="title"/>
          </p:nvPr>
        </p:nvSpPr>
        <p:spPr/>
        <p:txBody>
          <a:bodyPr/>
          <a:lstStyle/>
          <a:p>
            <a:r>
              <a:rPr lang="pt-BR"/>
              <a:t>Transformadas de Laplace</a:t>
            </a:r>
          </a:p>
        </p:txBody>
      </p:sp>
      <p:sp>
        <p:nvSpPr>
          <p:cNvPr id="84995" name="Rectangle 3"/>
          <p:cNvSpPr>
            <a:spLocks noGrp="1" noChangeArrowheads="1"/>
          </p:cNvSpPr>
          <p:nvPr>
            <p:ph idx="1"/>
          </p:nvPr>
        </p:nvSpPr>
        <p:spPr/>
        <p:txBody>
          <a:bodyPr/>
          <a:lstStyle/>
          <a:p>
            <a:r>
              <a:rPr lang="pt-BR"/>
              <a:t>Exponencial : f(t) = </a:t>
            </a:r>
            <a:r>
              <a:rPr lang="pt-BR" i="1"/>
              <a:t>e</a:t>
            </a:r>
            <a:r>
              <a:rPr lang="pt-BR" i="1" baseline="30000"/>
              <a:t>-at</a:t>
            </a:r>
            <a:endParaRPr lang="pt-BR" i="1"/>
          </a:p>
          <a:p>
            <a:endParaRPr lang="pt-BR"/>
          </a:p>
          <a:p>
            <a:endParaRPr lang="pt-BR"/>
          </a:p>
          <a:p>
            <a:r>
              <a:rPr lang="pt-BR"/>
              <a:t>Cossenoidal : f(t) = cos(</a:t>
            </a:r>
            <a:r>
              <a:rPr lang="el-GR"/>
              <a:t>ώ</a:t>
            </a:r>
            <a:r>
              <a:rPr lang="pt-BR"/>
              <a:t>t)</a:t>
            </a:r>
          </a:p>
          <a:p>
            <a:endParaRPr lang="pt-BR"/>
          </a:p>
        </p:txBody>
      </p:sp>
      <p:graphicFrame>
        <p:nvGraphicFramePr>
          <p:cNvPr id="165890" name="Object 2"/>
          <p:cNvGraphicFramePr>
            <a:graphicFrameLocks noChangeAspect="1"/>
          </p:cNvGraphicFramePr>
          <p:nvPr/>
        </p:nvGraphicFramePr>
        <p:xfrm>
          <a:off x="233363" y="1557338"/>
          <a:ext cx="7599362" cy="1409700"/>
        </p:xfrm>
        <a:graphic>
          <a:graphicData uri="http://schemas.openxmlformats.org/presentationml/2006/ole">
            <mc:AlternateContent xmlns:mc="http://schemas.openxmlformats.org/markup-compatibility/2006">
              <mc:Choice xmlns:v="urn:schemas-microsoft-com:vml" Requires="v">
                <p:oleObj name="Equation" r:id="rId2" imgW="2730240" imgH="507960" progId="Equation.3">
                  <p:embed/>
                </p:oleObj>
              </mc:Choice>
              <mc:Fallback>
                <p:oleObj name="Equation" r:id="rId2" imgW="2730240" imgH="5079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1557338"/>
                        <a:ext cx="7599362" cy="140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997" name="Rectangle 5"/>
          <p:cNvSpPr>
            <a:spLocks noChangeArrowheads="1"/>
          </p:cNvSpPr>
          <p:nvPr/>
        </p:nvSpPr>
        <p:spPr bwMode="auto">
          <a:xfrm>
            <a:off x="273050" y="1773238"/>
            <a:ext cx="2087563" cy="1223962"/>
          </a:xfrm>
          <a:prstGeom prst="rect">
            <a:avLst/>
          </a:prstGeom>
          <a:solidFill>
            <a:schemeClr val="bg1"/>
          </a:solidFill>
          <a:ln w="9525">
            <a:noFill/>
            <a:miter lim="800000"/>
            <a:headEnd/>
            <a:tailEnd/>
          </a:ln>
        </p:spPr>
        <p:txBody>
          <a:bodyPr wrap="none" anchor="ctr"/>
          <a:lstStyle/>
          <a:p>
            <a:endParaRPr lang="pt-BR"/>
          </a:p>
        </p:txBody>
      </p:sp>
      <p:sp>
        <p:nvSpPr>
          <p:cNvPr id="84998" name="Rectangle 6"/>
          <p:cNvSpPr>
            <a:spLocks noChangeArrowheads="1"/>
          </p:cNvSpPr>
          <p:nvPr/>
        </p:nvSpPr>
        <p:spPr bwMode="auto">
          <a:xfrm>
            <a:off x="2360613" y="1773238"/>
            <a:ext cx="2016125" cy="1296987"/>
          </a:xfrm>
          <a:prstGeom prst="rect">
            <a:avLst/>
          </a:prstGeom>
          <a:solidFill>
            <a:schemeClr val="bg1"/>
          </a:solidFill>
          <a:ln w="9525">
            <a:noFill/>
            <a:miter lim="800000"/>
            <a:headEnd/>
            <a:tailEnd/>
          </a:ln>
        </p:spPr>
        <p:txBody>
          <a:bodyPr wrap="none" anchor="ctr"/>
          <a:lstStyle/>
          <a:p>
            <a:endParaRPr lang="pt-BR"/>
          </a:p>
        </p:txBody>
      </p:sp>
      <p:sp>
        <p:nvSpPr>
          <p:cNvPr id="84999" name="Rectangle 7"/>
          <p:cNvSpPr>
            <a:spLocks noChangeArrowheads="1"/>
          </p:cNvSpPr>
          <p:nvPr/>
        </p:nvSpPr>
        <p:spPr bwMode="auto">
          <a:xfrm>
            <a:off x="4376738" y="1700213"/>
            <a:ext cx="2089150" cy="1368425"/>
          </a:xfrm>
          <a:prstGeom prst="rect">
            <a:avLst/>
          </a:prstGeom>
          <a:solidFill>
            <a:schemeClr val="bg1"/>
          </a:solidFill>
          <a:ln w="9525">
            <a:noFill/>
            <a:miter lim="800000"/>
            <a:headEnd/>
            <a:tailEnd/>
          </a:ln>
        </p:spPr>
        <p:txBody>
          <a:bodyPr wrap="none" anchor="ctr"/>
          <a:lstStyle/>
          <a:p>
            <a:endParaRPr lang="pt-BR"/>
          </a:p>
        </p:txBody>
      </p:sp>
      <p:sp>
        <p:nvSpPr>
          <p:cNvPr id="85000" name="Rectangle 8"/>
          <p:cNvSpPr>
            <a:spLocks noChangeArrowheads="1"/>
          </p:cNvSpPr>
          <p:nvPr/>
        </p:nvSpPr>
        <p:spPr bwMode="auto">
          <a:xfrm>
            <a:off x="6537325" y="1700213"/>
            <a:ext cx="1295400" cy="1152525"/>
          </a:xfrm>
          <a:prstGeom prst="rect">
            <a:avLst/>
          </a:prstGeom>
          <a:solidFill>
            <a:schemeClr val="bg1"/>
          </a:solidFill>
          <a:ln w="9525">
            <a:noFill/>
            <a:miter lim="800000"/>
            <a:headEnd/>
            <a:tailEnd/>
          </a:ln>
        </p:spPr>
        <p:txBody>
          <a:bodyPr wrap="none" anchor="ctr"/>
          <a:lstStyle/>
          <a:p>
            <a:endParaRPr lang="pt-BR"/>
          </a:p>
        </p:txBody>
      </p:sp>
      <p:graphicFrame>
        <p:nvGraphicFramePr>
          <p:cNvPr id="165891" name="Object 3"/>
          <p:cNvGraphicFramePr>
            <a:graphicFrameLocks noChangeAspect="1"/>
          </p:cNvGraphicFramePr>
          <p:nvPr/>
        </p:nvGraphicFramePr>
        <p:xfrm>
          <a:off x="573088" y="3573463"/>
          <a:ext cx="7710487" cy="2809875"/>
        </p:xfrm>
        <a:graphic>
          <a:graphicData uri="http://schemas.openxmlformats.org/presentationml/2006/ole">
            <mc:AlternateContent xmlns:mc="http://schemas.openxmlformats.org/markup-compatibility/2006">
              <mc:Choice xmlns:v="urn:schemas-microsoft-com:vml" Requires="v">
                <p:oleObj name="Equation" r:id="rId4" imgW="3860640" imgH="1409400" progId="Equation.3">
                  <p:embed/>
                </p:oleObj>
              </mc:Choice>
              <mc:Fallback>
                <p:oleObj name="Equation" r:id="rId4" imgW="3860640" imgH="140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088" y="3573463"/>
                        <a:ext cx="7710487" cy="280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05" name="Rectangle 13"/>
          <p:cNvSpPr>
            <a:spLocks noChangeArrowheads="1"/>
          </p:cNvSpPr>
          <p:nvPr/>
        </p:nvSpPr>
        <p:spPr bwMode="auto">
          <a:xfrm>
            <a:off x="560388" y="3716338"/>
            <a:ext cx="3168650" cy="576262"/>
          </a:xfrm>
          <a:prstGeom prst="rect">
            <a:avLst/>
          </a:prstGeom>
          <a:solidFill>
            <a:schemeClr val="bg1"/>
          </a:solidFill>
          <a:ln w="9525">
            <a:noFill/>
            <a:miter lim="800000"/>
            <a:headEnd/>
            <a:tailEnd/>
          </a:ln>
        </p:spPr>
        <p:txBody>
          <a:bodyPr wrap="none" anchor="ctr"/>
          <a:lstStyle/>
          <a:p>
            <a:endParaRPr lang="pt-BR"/>
          </a:p>
        </p:txBody>
      </p:sp>
      <p:sp>
        <p:nvSpPr>
          <p:cNvPr id="85008" name="Rectangle 16"/>
          <p:cNvSpPr>
            <a:spLocks noChangeArrowheads="1"/>
          </p:cNvSpPr>
          <p:nvPr/>
        </p:nvSpPr>
        <p:spPr bwMode="auto">
          <a:xfrm>
            <a:off x="560388" y="4581525"/>
            <a:ext cx="3168650" cy="647700"/>
          </a:xfrm>
          <a:prstGeom prst="rect">
            <a:avLst/>
          </a:prstGeom>
          <a:solidFill>
            <a:schemeClr val="bg1"/>
          </a:solidFill>
          <a:ln w="9525">
            <a:noFill/>
            <a:miter lim="800000"/>
            <a:headEnd/>
            <a:tailEnd/>
          </a:ln>
        </p:spPr>
        <p:txBody>
          <a:bodyPr wrap="none" anchor="ctr"/>
          <a:lstStyle/>
          <a:p>
            <a:endParaRPr lang="pt-BR"/>
          </a:p>
        </p:txBody>
      </p:sp>
      <p:sp>
        <p:nvSpPr>
          <p:cNvPr id="85009" name="Rectangle 17"/>
          <p:cNvSpPr>
            <a:spLocks noChangeArrowheads="1"/>
          </p:cNvSpPr>
          <p:nvPr/>
        </p:nvSpPr>
        <p:spPr bwMode="auto">
          <a:xfrm>
            <a:off x="415925" y="5516563"/>
            <a:ext cx="3168650" cy="792162"/>
          </a:xfrm>
          <a:prstGeom prst="rect">
            <a:avLst/>
          </a:prstGeom>
          <a:solidFill>
            <a:schemeClr val="bg1"/>
          </a:solidFill>
          <a:ln w="9525">
            <a:noFill/>
            <a:miter lim="800000"/>
            <a:headEnd/>
            <a:tailEnd/>
          </a:ln>
        </p:spPr>
        <p:txBody>
          <a:bodyPr wrap="none" anchor="ctr"/>
          <a:lstStyle/>
          <a:p>
            <a:endParaRPr lang="pt-BR"/>
          </a:p>
        </p:txBody>
      </p:sp>
      <p:sp>
        <p:nvSpPr>
          <p:cNvPr id="85010" name="Rectangle 18"/>
          <p:cNvSpPr>
            <a:spLocks noChangeArrowheads="1"/>
          </p:cNvSpPr>
          <p:nvPr/>
        </p:nvSpPr>
        <p:spPr bwMode="auto">
          <a:xfrm>
            <a:off x="4089400" y="3573463"/>
            <a:ext cx="3959225" cy="935037"/>
          </a:xfrm>
          <a:prstGeom prst="rect">
            <a:avLst/>
          </a:prstGeom>
          <a:solidFill>
            <a:schemeClr val="bg1"/>
          </a:solidFill>
          <a:ln w="9525">
            <a:noFill/>
            <a:miter lim="800000"/>
            <a:headEnd/>
            <a:tailEnd/>
          </a:ln>
        </p:spPr>
        <p:txBody>
          <a:bodyPr wrap="none" anchor="ctr"/>
          <a:lstStyle/>
          <a:p>
            <a:endParaRPr lang="pt-BR"/>
          </a:p>
        </p:txBody>
      </p:sp>
      <p:sp>
        <p:nvSpPr>
          <p:cNvPr id="85011" name="Rectangle 19"/>
          <p:cNvSpPr>
            <a:spLocks noChangeArrowheads="1"/>
          </p:cNvSpPr>
          <p:nvPr/>
        </p:nvSpPr>
        <p:spPr bwMode="auto">
          <a:xfrm>
            <a:off x="4160838" y="4581525"/>
            <a:ext cx="4176712" cy="935038"/>
          </a:xfrm>
          <a:prstGeom prst="rect">
            <a:avLst/>
          </a:prstGeom>
          <a:solidFill>
            <a:schemeClr val="bg1"/>
          </a:solidFill>
          <a:ln w="9525">
            <a:noFill/>
            <a:miter lim="800000"/>
            <a:headEnd/>
            <a:tailEnd/>
          </a:ln>
        </p:spPr>
        <p:txBody>
          <a:bodyPr wrap="none" anchor="ctr"/>
          <a:lstStyle/>
          <a:p>
            <a:endParaRPr lang="pt-BR"/>
          </a:p>
        </p:txBody>
      </p:sp>
      <p:sp>
        <p:nvSpPr>
          <p:cNvPr id="85012" name="Rectangle 20"/>
          <p:cNvSpPr>
            <a:spLocks noChangeArrowheads="1"/>
          </p:cNvSpPr>
          <p:nvPr/>
        </p:nvSpPr>
        <p:spPr bwMode="auto">
          <a:xfrm>
            <a:off x="4089400" y="5516563"/>
            <a:ext cx="4176713" cy="935037"/>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xit" presetSubtype="16" fill="hold" grpId="0" nodeType="clickEffect">
                                  <p:stCondLst>
                                    <p:cond delay="0"/>
                                  </p:stCondLst>
                                  <p:childTnLst>
                                    <p:animEffect transition="out" filter="box(in)">
                                      <p:cBhvr>
                                        <p:cTn id="10" dur="500"/>
                                        <p:tgtEl>
                                          <p:spTgt spid="84997"/>
                                        </p:tgtEl>
                                      </p:cBhvr>
                                    </p:animEffect>
                                    <p:set>
                                      <p:cBhvr>
                                        <p:cTn id="11" dur="1" fill="hold">
                                          <p:stCondLst>
                                            <p:cond delay="499"/>
                                          </p:stCondLst>
                                        </p:cTn>
                                        <p:tgtEl>
                                          <p:spTgt spid="8499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 presetClass="exit" presetSubtype="16" fill="hold" grpId="0" nodeType="clickEffect">
                                  <p:stCondLst>
                                    <p:cond delay="0"/>
                                  </p:stCondLst>
                                  <p:childTnLst>
                                    <p:animEffect transition="out" filter="box(in)">
                                      <p:cBhvr>
                                        <p:cTn id="15" dur="500"/>
                                        <p:tgtEl>
                                          <p:spTgt spid="84998"/>
                                        </p:tgtEl>
                                      </p:cBhvr>
                                    </p:animEffect>
                                    <p:set>
                                      <p:cBhvr>
                                        <p:cTn id="16" dur="1" fill="hold">
                                          <p:stCondLst>
                                            <p:cond delay="499"/>
                                          </p:stCondLst>
                                        </p:cTn>
                                        <p:tgtEl>
                                          <p:spTgt spid="8499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 presetClass="exit" presetSubtype="16" fill="hold" grpId="0" nodeType="clickEffect">
                                  <p:stCondLst>
                                    <p:cond delay="0"/>
                                  </p:stCondLst>
                                  <p:childTnLst>
                                    <p:animEffect transition="out" filter="box(in)">
                                      <p:cBhvr>
                                        <p:cTn id="20" dur="500"/>
                                        <p:tgtEl>
                                          <p:spTgt spid="84999"/>
                                        </p:tgtEl>
                                      </p:cBhvr>
                                    </p:animEffect>
                                    <p:set>
                                      <p:cBhvr>
                                        <p:cTn id="21" dur="1" fill="hold">
                                          <p:stCondLst>
                                            <p:cond delay="499"/>
                                          </p:stCondLst>
                                        </p:cTn>
                                        <p:tgtEl>
                                          <p:spTgt spid="8499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0" nodeType="clickEffect">
                                  <p:stCondLst>
                                    <p:cond delay="0"/>
                                  </p:stCondLst>
                                  <p:childTnLst>
                                    <p:animEffect transition="out" filter="box(in)">
                                      <p:cBhvr>
                                        <p:cTn id="25" dur="500"/>
                                        <p:tgtEl>
                                          <p:spTgt spid="85000"/>
                                        </p:tgtEl>
                                      </p:cBhvr>
                                    </p:animEffect>
                                    <p:set>
                                      <p:cBhvr>
                                        <p:cTn id="26" dur="1" fill="hold">
                                          <p:stCondLst>
                                            <p:cond delay="499"/>
                                          </p:stCondLst>
                                        </p:cTn>
                                        <p:tgtEl>
                                          <p:spTgt spid="8500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xit" presetSubtype="16" fill="hold" grpId="0" nodeType="clickEffect">
                                  <p:stCondLst>
                                    <p:cond delay="0"/>
                                  </p:stCondLst>
                                  <p:childTnLst>
                                    <p:animEffect transition="out" filter="box(in)">
                                      <p:cBhvr>
                                        <p:cTn id="34" dur="500"/>
                                        <p:tgtEl>
                                          <p:spTgt spid="85005"/>
                                        </p:tgtEl>
                                      </p:cBhvr>
                                    </p:animEffect>
                                    <p:set>
                                      <p:cBhvr>
                                        <p:cTn id="35" dur="1" fill="hold">
                                          <p:stCondLst>
                                            <p:cond delay="499"/>
                                          </p:stCondLst>
                                        </p:cTn>
                                        <p:tgtEl>
                                          <p:spTgt spid="8500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 presetClass="exit" presetSubtype="16" fill="hold" grpId="0" nodeType="clickEffect">
                                  <p:stCondLst>
                                    <p:cond delay="0"/>
                                  </p:stCondLst>
                                  <p:childTnLst>
                                    <p:animEffect transition="out" filter="box(in)">
                                      <p:cBhvr>
                                        <p:cTn id="39" dur="500"/>
                                        <p:tgtEl>
                                          <p:spTgt spid="85008"/>
                                        </p:tgtEl>
                                      </p:cBhvr>
                                    </p:animEffect>
                                    <p:set>
                                      <p:cBhvr>
                                        <p:cTn id="40" dur="1" fill="hold">
                                          <p:stCondLst>
                                            <p:cond delay="499"/>
                                          </p:stCondLst>
                                        </p:cTn>
                                        <p:tgtEl>
                                          <p:spTgt spid="8500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 presetClass="exit" presetSubtype="16" fill="hold" grpId="0" nodeType="clickEffect">
                                  <p:stCondLst>
                                    <p:cond delay="0"/>
                                  </p:stCondLst>
                                  <p:childTnLst>
                                    <p:animEffect transition="out" filter="box(in)">
                                      <p:cBhvr>
                                        <p:cTn id="44" dur="500"/>
                                        <p:tgtEl>
                                          <p:spTgt spid="85009"/>
                                        </p:tgtEl>
                                      </p:cBhvr>
                                    </p:animEffect>
                                    <p:set>
                                      <p:cBhvr>
                                        <p:cTn id="45" dur="1" fill="hold">
                                          <p:stCondLst>
                                            <p:cond delay="499"/>
                                          </p:stCondLst>
                                        </p:cTn>
                                        <p:tgtEl>
                                          <p:spTgt spid="8500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 presetClass="exit" presetSubtype="16" fill="hold" grpId="0" nodeType="clickEffect">
                                  <p:stCondLst>
                                    <p:cond delay="0"/>
                                  </p:stCondLst>
                                  <p:childTnLst>
                                    <p:animEffect transition="out" filter="box(in)">
                                      <p:cBhvr>
                                        <p:cTn id="49" dur="500"/>
                                        <p:tgtEl>
                                          <p:spTgt spid="85010"/>
                                        </p:tgtEl>
                                      </p:cBhvr>
                                    </p:animEffect>
                                    <p:set>
                                      <p:cBhvr>
                                        <p:cTn id="50" dur="1" fill="hold">
                                          <p:stCondLst>
                                            <p:cond delay="499"/>
                                          </p:stCondLst>
                                        </p:cTn>
                                        <p:tgtEl>
                                          <p:spTgt spid="850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 presetClass="exit" presetSubtype="16" fill="hold" grpId="0" nodeType="clickEffect">
                                  <p:stCondLst>
                                    <p:cond delay="0"/>
                                  </p:stCondLst>
                                  <p:childTnLst>
                                    <p:animEffect transition="out" filter="box(in)">
                                      <p:cBhvr>
                                        <p:cTn id="54" dur="500"/>
                                        <p:tgtEl>
                                          <p:spTgt spid="85011"/>
                                        </p:tgtEl>
                                      </p:cBhvr>
                                    </p:animEffect>
                                    <p:set>
                                      <p:cBhvr>
                                        <p:cTn id="55" dur="1" fill="hold">
                                          <p:stCondLst>
                                            <p:cond delay="499"/>
                                          </p:stCondLst>
                                        </p:cTn>
                                        <p:tgtEl>
                                          <p:spTgt spid="850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 presetClass="exit" presetSubtype="16" fill="hold" grpId="0" nodeType="clickEffect">
                                  <p:stCondLst>
                                    <p:cond delay="0"/>
                                  </p:stCondLst>
                                  <p:childTnLst>
                                    <p:animEffect transition="out" filter="box(in)">
                                      <p:cBhvr>
                                        <p:cTn id="59" dur="500"/>
                                        <p:tgtEl>
                                          <p:spTgt spid="85012"/>
                                        </p:tgtEl>
                                      </p:cBhvr>
                                    </p:animEffect>
                                    <p:set>
                                      <p:cBhvr>
                                        <p:cTn id="60" dur="1" fill="hold">
                                          <p:stCondLst>
                                            <p:cond delay="499"/>
                                          </p:stCondLst>
                                        </p:cTn>
                                        <p:tgtEl>
                                          <p:spTgt spid="850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84997" grpId="0" animBg="1"/>
      <p:bldP spid="84998" grpId="0" animBg="1"/>
      <p:bldP spid="84999" grpId="0" animBg="1"/>
      <p:bldP spid="85000" grpId="0" animBg="1"/>
      <p:bldP spid="85005" grpId="0" animBg="1"/>
      <p:bldP spid="85008" grpId="0" animBg="1"/>
      <p:bldP spid="85009" grpId="0" animBg="1"/>
      <p:bldP spid="85010" grpId="0" animBg="1"/>
      <p:bldP spid="85011" grpId="0" animBg="1"/>
      <p:bldP spid="85012" grpId="0" animBg="1"/>
    </p:bld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42950" y="76200"/>
            <a:ext cx="8420100" cy="762000"/>
          </a:xfrm>
        </p:spPr>
        <p:txBody>
          <a:bodyPr/>
          <a:lstStyle/>
          <a:p>
            <a:pPr eaLnBrk="1" hangingPunct="1"/>
            <a:r>
              <a:rPr lang="pt-BR"/>
              <a:t>Compensadores P</a:t>
            </a:r>
          </a:p>
        </p:txBody>
      </p:sp>
      <p:pic>
        <p:nvPicPr>
          <p:cNvPr id="11267" name="Picture 4"/>
          <p:cNvPicPr>
            <a:picLocks noChangeAspect="1" noChangeArrowheads="1"/>
          </p:cNvPicPr>
          <p:nvPr/>
        </p:nvPicPr>
        <p:blipFill>
          <a:blip r:embed="rId2"/>
          <a:srcRect/>
          <a:stretch>
            <a:fillRect/>
          </a:stretch>
        </p:blipFill>
        <p:spPr bwMode="auto">
          <a:xfrm>
            <a:off x="815182" y="762000"/>
            <a:ext cx="7935119" cy="6019800"/>
          </a:xfrm>
          <a:prstGeom prst="rect">
            <a:avLst/>
          </a:prstGeom>
          <a:noFill/>
          <a:ln w="9525">
            <a:noFill/>
            <a:miter lim="800000"/>
            <a:headEnd/>
            <a:tailEnd/>
          </a:ln>
        </p:spPr>
      </p:pic>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42950" y="228600"/>
            <a:ext cx="8420100" cy="762000"/>
          </a:xfrm>
        </p:spPr>
        <p:txBody>
          <a:bodyPr/>
          <a:lstStyle/>
          <a:p>
            <a:pPr eaLnBrk="1" hangingPunct="1"/>
            <a:r>
              <a:rPr lang="pt-BR"/>
              <a:t>Compensadores P</a:t>
            </a:r>
          </a:p>
        </p:txBody>
      </p:sp>
      <p:pic>
        <p:nvPicPr>
          <p:cNvPr id="12291" name="Picture 4"/>
          <p:cNvPicPr>
            <a:picLocks noChangeAspect="1" noChangeArrowheads="1"/>
          </p:cNvPicPr>
          <p:nvPr/>
        </p:nvPicPr>
        <p:blipFill>
          <a:blip r:embed="rId2"/>
          <a:srcRect/>
          <a:stretch>
            <a:fillRect/>
          </a:stretch>
        </p:blipFill>
        <p:spPr bwMode="auto">
          <a:xfrm>
            <a:off x="165101" y="1182688"/>
            <a:ext cx="9622235" cy="5218112"/>
          </a:xfrm>
          <a:prstGeom prst="rect">
            <a:avLst/>
          </a:prstGeom>
          <a:noFill/>
          <a:ln w="9525">
            <a:noFill/>
            <a:miter lim="800000"/>
            <a:headEnd/>
            <a:tailEnd/>
          </a:ln>
        </p:spPr>
      </p:pic>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42950" y="228600"/>
            <a:ext cx="8420100" cy="762000"/>
          </a:xfrm>
        </p:spPr>
        <p:txBody>
          <a:bodyPr/>
          <a:lstStyle/>
          <a:p>
            <a:pPr eaLnBrk="1" hangingPunct="1"/>
            <a:r>
              <a:rPr lang="pt-BR"/>
              <a:t>Compensadores PI</a:t>
            </a:r>
          </a:p>
        </p:txBody>
      </p:sp>
      <p:pic>
        <p:nvPicPr>
          <p:cNvPr id="13315" name="Picture 4"/>
          <p:cNvPicPr>
            <a:picLocks noChangeAspect="1" noChangeArrowheads="1"/>
          </p:cNvPicPr>
          <p:nvPr/>
        </p:nvPicPr>
        <p:blipFill>
          <a:blip r:embed="rId2"/>
          <a:srcRect/>
          <a:stretch>
            <a:fillRect/>
          </a:stretch>
        </p:blipFill>
        <p:spPr bwMode="auto">
          <a:xfrm>
            <a:off x="412750" y="1428750"/>
            <a:ext cx="2703513" cy="857250"/>
          </a:xfrm>
          <a:prstGeom prst="rect">
            <a:avLst/>
          </a:prstGeom>
          <a:noFill/>
          <a:ln w="9525">
            <a:noFill/>
            <a:miter lim="800000"/>
            <a:headEnd/>
            <a:tailEnd/>
          </a:ln>
        </p:spPr>
      </p:pic>
      <p:grpSp>
        <p:nvGrpSpPr>
          <p:cNvPr id="13316" name="Group 9"/>
          <p:cNvGrpSpPr>
            <a:grpSpLocks/>
          </p:cNvGrpSpPr>
          <p:nvPr/>
        </p:nvGrpSpPr>
        <p:grpSpPr bwMode="auto">
          <a:xfrm>
            <a:off x="412750" y="2657476"/>
            <a:ext cx="6604000" cy="1000125"/>
            <a:chOff x="240" y="1536"/>
            <a:chExt cx="3840" cy="630"/>
          </a:xfrm>
        </p:grpSpPr>
        <p:pic>
          <p:nvPicPr>
            <p:cNvPr id="13320" name="Picture 5"/>
            <p:cNvPicPr>
              <a:picLocks noChangeAspect="1" noChangeArrowheads="1"/>
            </p:cNvPicPr>
            <p:nvPr/>
          </p:nvPicPr>
          <p:blipFill>
            <a:blip r:embed="rId3"/>
            <a:srcRect/>
            <a:stretch>
              <a:fillRect/>
            </a:stretch>
          </p:blipFill>
          <p:spPr bwMode="auto">
            <a:xfrm>
              <a:off x="240" y="1593"/>
              <a:ext cx="2028" cy="516"/>
            </a:xfrm>
            <a:prstGeom prst="rect">
              <a:avLst/>
            </a:prstGeom>
            <a:noFill/>
            <a:ln w="9525">
              <a:noFill/>
              <a:miter lim="800000"/>
              <a:headEnd/>
              <a:tailEnd/>
            </a:ln>
          </p:spPr>
        </p:pic>
        <p:pic>
          <p:nvPicPr>
            <p:cNvPr id="13321" name="Picture 6"/>
            <p:cNvPicPr>
              <a:picLocks noChangeAspect="1" noChangeArrowheads="1"/>
            </p:cNvPicPr>
            <p:nvPr/>
          </p:nvPicPr>
          <p:blipFill>
            <a:blip r:embed="rId4"/>
            <a:srcRect/>
            <a:stretch>
              <a:fillRect/>
            </a:stretch>
          </p:blipFill>
          <p:spPr bwMode="auto">
            <a:xfrm>
              <a:off x="2388" y="1536"/>
              <a:ext cx="1692" cy="630"/>
            </a:xfrm>
            <a:prstGeom prst="rect">
              <a:avLst/>
            </a:prstGeom>
            <a:noFill/>
            <a:ln w="9525">
              <a:noFill/>
              <a:miter lim="800000"/>
              <a:headEnd/>
              <a:tailEnd/>
            </a:ln>
          </p:spPr>
        </p:pic>
      </p:grpSp>
      <p:pic>
        <p:nvPicPr>
          <p:cNvPr id="13317" name="Picture 7"/>
          <p:cNvPicPr>
            <a:picLocks noChangeAspect="1" noChangeArrowheads="1"/>
          </p:cNvPicPr>
          <p:nvPr/>
        </p:nvPicPr>
        <p:blipFill>
          <a:blip r:embed="rId5"/>
          <a:srcRect/>
          <a:stretch>
            <a:fillRect/>
          </a:stretch>
        </p:blipFill>
        <p:spPr bwMode="auto">
          <a:xfrm>
            <a:off x="6242844" y="4293096"/>
            <a:ext cx="3498056" cy="981075"/>
          </a:xfrm>
          <a:prstGeom prst="rect">
            <a:avLst/>
          </a:prstGeom>
          <a:noFill/>
          <a:ln w="9525">
            <a:noFill/>
            <a:miter lim="800000"/>
            <a:headEnd/>
            <a:tailEnd/>
          </a:ln>
        </p:spPr>
      </p:pic>
      <p:sp>
        <p:nvSpPr>
          <p:cNvPr id="13318" name="Rectangle 8"/>
          <p:cNvSpPr>
            <a:spLocks noChangeArrowheads="1"/>
          </p:cNvSpPr>
          <p:nvPr/>
        </p:nvSpPr>
        <p:spPr bwMode="auto">
          <a:xfrm>
            <a:off x="247650" y="3708321"/>
            <a:ext cx="7444667" cy="584775"/>
          </a:xfrm>
          <a:prstGeom prst="rect">
            <a:avLst/>
          </a:prstGeom>
          <a:noFill/>
          <a:ln w="9525">
            <a:noFill/>
            <a:miter lim="800000"/>
            <a:headEnd/>
            <a:tailEnd/>
          </a:ln>
        </p:spPr>
        <p:txBody>
          <a:bodyPr wrap="none">
            <a:spAutoFit/>
          </a:bodyPr>
          <a:lstStyle/>
          <a:p>
            <a:pPr>
              <a:buFontTx/>
              <a:buChar char="•"/>
            </a:pPr>
            <a:r>
              <a:rPr lang="pt-BR" dirty="0"/>
              <a:t> Função de transferência de malha fechada:</a:t>
            </a:r>
          </a:p>
        </p:txBody>
      </p:sp>
      <p:sp>
        <p:nvSpPr>
          <p:cNvPr id="13319" name="Rectangle 10"/>
          <p:cNvSpPr>
            <a:spLocks noChangeArrowheads="1"/>
          </p:cNvSpPr>
          <p:nvPr/>
        </p:nvSpPr>
        <p:spPr bwMode="auto">
          <a:xfrm>
            <a:off x="200472" y="5229200"/>
            <a:ext cx="9293261" cy="1077218"/>
          </a:xfrm>
          <a:prstGeom prst="rect">
            <a:avLst/>
          </a:prstGeom>
          <a:noFill/>
          <a:ln w="9525">
            <a:noFill/>
            <a:miter lim="800000"/>
            <a:headEnd/>
            <a:tailEnd/>
          </a:ln>
        </p:spPr>
        <p:txBody>
          <a:bodyPr wrap="square">
            <a:spAutoFit/>
          </a:bodyPr>
          <a:lstStyle/>
          <a:p>
            <a:pPr>
              <a:buFontTx/>
              <a:buChar char="•"/>
            </a:pPr>
            <a:r>
              <a:rPr lang="pt-BR" dirty="0"/>
              <a:t> O que deve mudar na resposta ao degrau ao se variar o parâmetro </a:t>
            </a:r>
            <a:r>
              <a:rPr lang="pt-BR" i="1" dirty="0"/>
              <a:t>Ki</a:t>
            </a:r>
            <a:r>
              <a:rPr lang="pt-BR" dirty="0"/>
              <a:t>, (mantendo </a:t>
            </a:r>
            <a:r>
              <a:rPr lang="pt-BR" i="1" dirty="0" err="1"/>
              <a:t>Kp</a:t>
            </a:r>
            <a:r>
              <a:rPr lang="pt-BR" dirty="0"/>
              <a:t> constante) ?</a:t>
            </a:r>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0"/>
          <p:cNvPicPr>
            <a:picLocks noChangeAspect="1" noChangeArrowheads="1"/>
          </p:cNvPicPr>
          <p:nvPr/>
        </p:nvPicPr>
        <p:blipFill>
          <a:blip r:embed="rId2"/>
          <a:srcRect/>
          <a:stretch>
            <a:fillRect/>
          </a:stretch>
        </p:blipFill>
        <p:spPr bwMode="auto">
          <a:xfrm>
            <a:off x="825500" y="762001"/>
            <a:ext cx="8193088" cy="6048375"/>
          </a:xfrm>
          <a:prstGeom prst="rect">
            <a:avLst/>
          </a:prstGeom>
          <a:noFill/>
          <a:ln w="9525">
            <a:noFill/>
            <a:miter lim="800000"/>
            <a:headEnd/>
            <a:tailEnd/>
          </a:ln>
        </p:spPr>
      </p:pic>
      <p:sp>
        <p:nvSpPr>
          <p:cNvPr id="14339" name="Rectangle 2"/>
          <p:cNvSpPr>
            <a:spLocks noGrp="1" noChangeArrowheads="1"/>
          </p:cNvSpPr>
          <p:nvPr>
            <p:ph type="title"/>
          </p:nvPr>
        </p:nvSpPr>
        <p:spPr>
          <a:xfrm>
            <a:off x="742950" y="76200"/>
            <a:ext cx="8420100" cy="762000"/>
          </a:xfrm>
        </p:spPr>
        <p:txBody>
          <a:bodyPr/>
          <a:lstStyle/>
          <a:p>
            <a:pPr eaLnBrk="1" hangingPunct="1"/>
            <a:r>
              <a:rPr lang="pt-BR"/>
              <a:t>Compensadores PI</a:t>
            </a:r>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Grp="1" noChangeArrowheads="1"/>
          </p:cNvSpPr>
          <p:nvPr>
            <p:ph type="title"/>
          </p:nvPr>
        </p:nvSpPr>
        <p:spPr>
          <a:xfrm>
            <a:off x="742950" y="152400"/>
            <a:ext cx="8420100" cy="914400"/>
          </a:xfrm>
          <a:noFill/>
        </p:spPr>
        <p:txBody>
          <a:bodyPr/>
          <a:lstStyle/>
          <a:p>
            <a:pPr eaLnBrk="1" hangingPunct="1"/>
            <a:r>
              <a:rPr lang="pt-BR"/>
              <a:t>Compensadores PD</a:t>
            </a:r>
          </a:p>
        </p:txBody>
      </p:sp>
      <p:sp>
        <p:nvSpPr>
          <p:cNvPr id="15363" name="Rectangle 6"/>
          <p:cNvSpPr>
            <a:spLocks noChangeArrowheads="1"/>
          </p:cNvSpPr>
          <p:nvPr/>
        </p:nvSpPr>
        <p:spPr bwMode="auto">
          <a:xfrm>
            <a:off x="247650" y="1800225"/>
            <a:ext cx="7170553" cy="584775"/>
          </a:xfrm>
          <a:prstGeom prst="rect">
            <a:avLst/>
          </a:prstGeom>
          <a:noFill/>
          <a:ln w="9525">
            <a:noFill/>
            <a:miter lim="800000"/>
            <a:headEnd/>
            <a:tailEnd/>
          </a:ln>
        </p:spPr>
        <p:txBody>
          <a:bodyPr wrap="none">
            <a:spAutoFit/>
          </a:bodyPr>
          <a:lstStyle/>
          <a:p>
            <a:pPr>
              <a:buFontTx/>
              <a:buChar char="•"/>
            </a:pPr>
            <a:r>
              <a:rPr lang="pt-BR"/>
              <a:t> Função de transferência de malha aberta:</a:t>
            </a:r>
          </a:p>
        </p:txBody>
      </p:sp>
      <p:sp>
        <p:nvSpPr>
          <p:cNvPr id="15364" name="Rectangle 7"/>
          <p:cNvSpPr>
            <a:spLocks noChangeArrowheads="1"/>
          </p:cNvSpPr>
          <p:nvPr/>
        </p:nvSpPr>
        <p:spPr bwMode="auto">
          <a:xfrm>
            <a:off x="247650" y="2895600"/>
            <a:ext cx="7444667" cy="584775"/>
          </a:xfrm>
          <a:prstGeom prst="rect">
            <a:avLst/>
          </a:prstGeom>
          <a:noFill/>
          <a:ln w="9525">
            <a:noFill/>
            <a:miter lim="800000"/>
            <a:headEnd/>
            <a:tailEnd/>
          </a:ln>
        </p:spPr>
        <p:txBody>
          <a:bodyPr wrap="none">
            <a:spAutoFit/>
          </a:bodyPr>
          <a:lstStyle/>
          <a:p>
            <a:pPr>
              <a:buFontTx/>
              <a:buChar char="•"/>
            </a:pPr>
            <a:r>
              <a:rPr lang="pt-BR"/>
              <a:t> Função de transferência de malha fechada:</a:t>
            </a:r>
          </a:p>
        </p:txBody>
      </p:sp>
      <p:sp>
        <p:nvSpPr>
          <p:cNvPr id="15365" name="Text Box 8"/>
          <p:cNvSpPr txBox="1">
            <a:spLocks noChangeArrowheads="1"/>
          </p:cNvSpPr>
          <p:nvPr/>
        </p:nvSpPr>
        <p:spPr bwMode="auto">
          <a:xfrm>
            <a:off x="247650" y="3978276"/>
            <a:ext cx="8502650" cy="1569660"/>
          </a:xfrm>
          <a:prstGeom prst="rect">
            <a:avLst/>
          </a:prstGeom>
          <a:noFill/>
          <a:ln w="9525">
            <a:noFill/>
            <a:miter lim="800000"/>
            <a:headEnd/>
            <a:tailEnd/>
          </a:ln>
        </p:spPr>
        <p:txBody>
          <a:bodyPr>
            <a:spAutoFit/>
          </a:bodyPr>
          <a:lstStyle/>
          <a:p>
            <a:pPr algn="just">
              <a:spcBef>
                <a:spcPct val="10000"/>
              </a:spcBef>
              <a:buFont typeface="Symbol" pitchFamily="18" charset="2"/>
              <a:buChar char="®"/>
            </a:pPr>
            <a:r>
              <a:rPr lang="pt-BR"/>
              <a:t> Que mudanças esperam observar na resposta ao degrau quando comparado aos compensadores P e PI?</a:t>
            </a:r>
          </a:p>
        </p:txBody>
      </p:sp>
      <p:pic>
        <p:nvPicPr>
          <p:cNvPr id="15366" name="Picture 9"/>
          <p:cNvPicPr>
            <a:picLocks noChangeAspect="1" noChangeArrowheads="1"/>
          </p:cNvPicPr>
          <p:nvPr/>
        </p:nvPicPr>
        <p:blipFill>
          <a:blip r:embed="rId2"/>
          <a:srcRect/>
          <a:stretch>
            <a:fillRect/>
          </a:stretch>
        </p:blipFill>
        <p:spPr bwMode="auto">
          <a:xfrm>
            <a:off x="495301" y="1143001"/>
            <a:ext cx="3498056" cy="485775"/>
          </a:xfrm>
          <a:prstGeom prst="rect">
            <a:avLst/>
          </a:prstGeom>
          <a:noFill/>
          <a:ln w="9525">
            <a:noFill/>
            <a:miter lim="800000"/>
            <a:headEnd/>
            <a:tailEnd/>
          </a:ln>
        </p:spPr>
      </p:pic>
      <p:pic>
        <p:nvPicPr>
          <p:cNvPr id="15367" name="Picture 11"/>
          <p:cNvPicPr>
            <a:picLocks noChangeAspect="1" noChangeArrowheads="1"/>
          </p:cNvPicPr>
          <p:nvPr/>
        </p:nvPicPr>
        <p:blipFill>
          <a:blip r:embed="rId3"/>
          <a:srcRect/>
          <a:stretch>
            <a:fillRect/>
          </a:stretch>
        </p:blipFill>
        <p:spPr bwMode="auto">
          <a:xfrm>
            <a:off x="6108700" y="1600201"/>
            <a:ext cx="1444625" cy="885825"/>
          </a:xfrm>
          <a:prstGeom prst="rect">
            <a:avLst/>
          </a:prstGeom>
          <a:noFill/>
          <a:ln w="9525">
            <a:noFill/>
            <a:miter lim="800000"/>
            <a:headEnd/>
            <a:tailEnd/>
          </a:ln>
        </p:spPr>
      </p:pic>
      <p:pic>
        <p:nvPicPr>
          <p:cNvPr id="15368" name="Picture 12"/>
          <p:cNvPicPr>
            <a:picLocks noChangeAspect="1" noChangeArrowheads="1"/>
          </p:cNvPicPr>
          <p:nvPr/>
        </p:nvPicPr>
        <p:blipFill>
          <a:blip r:embed="rId4"/>
          <a:srcRect/>
          <a:stretch>
            <a:fillRect/>
          </a:stretch>
        </p:blipFill>
        <p:spPr bwMode="auto">
          <a:xfrm>
            <a:off x="6275520" y="2743201"/>
            <a:ext cx="3465380" cy="930275"/>
          </a:xfrm>
          <a:prstGeom prst="rect">
            <a:avLst/>
          </a:prstGeom>
          <a:noFill/>
          <a:ln w="9525">
            <a:noFill/>
            <a:miter lim="800000"/>
            <a:headEnd/>
            <a:tailEnd/>
          </a:ln>
        </p:spPr>
      </p:pic>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9"/>
          <p:cNvPicPr>
            <a:picLocks noChangeAspect="1" noChangeArrowheads="1"/>
          </p:cNvPicPr>
          <p:nvPr/>
        </p:nvPicPr>
        <p:blipFill>
          <a:blip r:embed="rId2"/>
          <a:srcRect/>
          <a:stretch>
            <a:fillRect/>
          </a:stretch>
        </p:blipFill>
        <p:spPr bwMode="auto">
          <a:xfrm>
            <a:off x="835819" y="800100"/>
            <a:ext cx="8234363" cy="6057900"/>
          </a:xfrm>
          <a:prstGeom prst="rect">
            <a:avLst/>
          </a:prstGeom>
          <a:noFill/>
          <a:ln w="9525">
            <a:noFill/>
            <a:miter lim="800000"/>
            <a:headEnd/>
            <a:tailEnd/>
          </a:ln>
        </p:spPr>
      </p:pic>
      <p:sp>
        <p:nvSpPr>
          <p:cNvPr id="16387" name="Rectangle 2"/>
          <p:cNvSpPr>
            <a:spLocks noGrp="1" noChangeArrowheads="1"/>
          </p:cNvSpPr>
          <p:nvPr>
            <p:ph type="title"/>
          </p:nvPr>
        </p:nvSpPr>
        <p:spPr>
          <a:xfrm>
            <a:off x="742950" y="152400"/>
            <a:ext cx="8420100" cy="685800"/>
          </a:xfrm>
          <a:noFill/>
        </p:spPr>
        <p:txBody>
          <a:bodyPr/>
          <a:lstStyle/>
          <a:p>
            <a:pPr eaLnBrk="1" hangingPunct="1"/>
            <a:r>
              <a:rPr lang="pt-BR" dirty="0"/>
              <a:t>Compensadores PD</a:t>
            </a:r>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742950" y="152400"/>
            <a:ext cx="8420100" cy="685800"/>
          </a:xfrm>
          <a:prstGeom prst="rect">
            <a:avLst/>
          </a:prstGeom>
          <a:noFill/>
          <a:ln w="9525">
            <a:noFill/>
            <a:miter lim="800000"/>
            <a:headEnd/>
            <a:tailEnd/>
          </a:ln>
        </p:spPr>
        <p:txBody>
          <a:bodyPr anchor="ctr"/>
          <a:lstStyle/>
          <a:p>
            <a:pPr algn="ctr"/>
            <a:r>
              <a:rPr lang="pt-BR" b="1" dirty="0">
                <a:solidFill>
                  <a:srgbClr val="000066"/>
                </a:solidFill>
                <a:latin typeface="+mj-lt"/>
              </a:rPr>
              <a:t>Compensadores PID</a:t>
            </a:r>
          </a:p>
        </p:txBody>
      </p:sp>
      <p:sp>
        <p:nvSpPr>
          <p:cNvPr id="17411" name="Rectangle 3"/>
          <p:cNvSpPr>
            <a:spLocks noChangeArrowheads="1"/>
          </p:cNvSpPr>
          <p:nvPr/>
        </p:nvSpPr>
        <p:spPr bwMode="auto">
          <a:xfrm>
            <a:off x="247650" y="2495550"/>
            <a:ext cx="7170553" cy="584775"/>
          </a:xfrm>
          <a:prstGeom prst="rect">
            <a:avLst/>
          </a:prstGeom>
          <a:noFill/>
          <a:ln w="9525">
            <a:noFill/>
            <a:miter lim="800000"/>
            <a:headEnd/>
            <a:tailEnd/>
          </a:ln>
        </p:spPr>
        <p:txBody>
          <a:bodyPr wrap="none">
            <a:spAutoFit/>
          </a:bodyPr>
          <a:lstStyle/>
          <a:p>
            <a:pPr>
              <a:buFontTx/>
              <a:buChar char="•"/>
            </a:pPr>
            <a:r>
              <a:rPr lang="pt-BR"/>
              <a:t> Função de transferência de malha aberta:</a:t>
            </a:r>
          </a:p>
        </p:txBody>
      </p:sp>
      <p:sp>
        <p:nvSpPr>
          <p:cNvPr id="17412" name="Rectangle 4"/>
          <p:cNvSpPr>
            <a:spLocks noChangeArrowheads="1"/>
          </p:cNvSpPr>
          <p:nvPr/>
        </p:nvSpPr>
        <p:spPr bwMode="auto">
          <a:xfrm>
            <a:off x="247650" y="3486150"/>
            <a:ext cx="7444667" cy="584775"/>
          </a:xfrm>
          <a:prstGeom prst="rect">
            <a:avLst/>
          </a:prstGeom>
          <a:noFill/>
          <a:ln w="9525">
            <a:noFill/>
            <a:miter lim="800000"/>
            <a:headEnd/>
            <a:tailEnd/>
          </a:ln>
        </p:spPr>
        <p:txBody>
          <a:bodyPr wrap="none">
            <a:spAutoFit/>
          </a:bodyPr>
          <a:lstStyle/>
          <a:p>
            <a:pPr>
              <a:buFontTx/>
              <a:buChar char="•"/>
            </a:pPr>
            <a:r>
              <a:rPr lang="pt-BR"/>
              <a:t> Função de transferência de malha fechada:</a:t>
            </a:r>
          </a:p>
        </p:txBody>
      </p:sp>
      <p:sp>
        <p:nvSpPr>
          <p:cNvPr id="17413" name="Text Box 5"/>
          <p:cNvSpPr txBox="1">
            <a:spLocks noChangeArrowheads="1"/>
          </p:cNvSpPr>
          <p:nvPr/>
        </p:nvSpPr>
        <p:spPr bwMode="auto">
          <a:xfrm>
            <a:off x="247650" y="5410200"/>
            <a:ext cx="8502650" cy="584775"/>
          </a:xfrm>
          <a:prstGeom prst="rect">
            <a:avLst/>
          </a:prstGeom>
          <a:noFill/>
          <a:ln w="9525">
            <a:noFill/>
            <a:miter lim="800000"/>
            <a:headEnd/>
            <a:tailEnd/>
          </a:ln>
        </p:spPr>
        <p:txBody>
          <a:bodyPr>
            <a:spAutoFit/>
          </a:bodyPr>
          <a:lstStyle/>
          <a:p>
            <a:pPr algn="just">
              <a:spcBef>
                <a:spcPct val="10000"/>
              </a:spcBef>
              <a:buFont typeface="Symbol" pitchFamily="18" charset="2"/>
              <a:buChar char="®"/>
            </a:pPr>
            <a:r>
              <a:rPr lang="pt-BR"/>
              <a:t> Resposta a uma entrada degrau:</a:t>
            </a:r>
          </a:p>
        </p:txBody>
      </p:sp>
      <p:grpSp>
        <p:nvGrpSpPr>
          <p:cNvPr id="17414" name="Group 10"/>
          <p:cNvGrpSpPr>
            <a:grpSpLocks/>
          </p:cNvGrpSpPr>
          <p:nvPr/>
        </p:nvGrpSpPr>
        <p:grpSpPr bwMode="auto">
          <a:xfrm>
            <a:off x="330200" y="1276350"/>
            <a:ext cx="7966075" cy="914400"/>
            <a:chOff x="192" y="672"/>
            <a:chExt cx="4632" cy="576"/>
          </a:xfrm>
        </p:grpSpPr>
        <p:pic>
          <p:nvPicPr>
            <p:cNvPr id="17417" name="Picture 6"/>
            <p:cNvPicPr>
              <a:picLocks noChangeAspect="1" noChangeArrowheads="1"/>
            </p:cNvPicPr>
            <p:nvPr/>
          </p:nvPicPr>
          <p:blipFill>
            <a:blip r:embed="rId2"/>
            <a:srcRect/>
            <a:stretch>
              <a:fillRect/>
            </a:stretch>
          </p:blipFill>
          <p:spPr bwMode="auto">
            <a:xfrm>
              <a:off x="192" y="720"/>
              <a:ext cx="2514" cy="516"/>
            </a:xfrm>
            <a:prstGeom prst="rect">
              <a:avLst/>
            </a:prstGeom>
            <a:noFill/>
            <a:ln w="9525">
              <a:noFill/>
              <a:miter lim="800000"/>
              <a:headEnd/>
              <a:tailEnd/>
            </a:ln>
          </p:spPr>
        </p:pic>
        <p:pic>
          <p:nvPicPr>
            <p:cNvPr id="17418" name="Picture 7"/>
            <p:cNvPicPr>
              <a:picLocks noChangeAspect="1" noChangeArrowheads="1"/>
            </p:cNvPicPr>
            <p:nvPr/>
          </p:nvPicPr>
          <p:blipFill>
            <a:blip r:embed="rId3"/>
            <a:srcRect/>
            <a:stretch>
              <a:fillRect/>
            </a:stretch>
          </p:blipFill>
          <p:spPr bwMode="auto">
            <a:xfrm>
              <a:off x="2736" y="672"/>
              <a:ext cx="2088" cy="576"/>
            </a:xfrm>
            <a:prstGeom prst="rect">
              <a:avLst/>
            </a:prstGeom>
            <a:noFill/>
            <a:ln w="9525">
              <a:noFill/>
              <a:miter lim="800000"/>
              <a:headEnd/>
              <a:tailEnd/>
            </a:ln>
          </p:spPr>
        </p:pic>
      </p:grpSp>
      <p:pic>
        <p:nvPicPr>
          <p:cNvPr id="17415" name="Picture 8"/>
          <p:cNvPicPr>
            <a:picLocks noChangeAspect="1" noChangeArrowheads="1"/>
          </p:cNvPicPr>
          <p:nvPr/>
        </p:nvPicPr>
        <p:blipFill>
          <a:blip r:embed="rId4"/>
          <a:srcRect/>
          <a:stretch>
            <a:fillRect/>
          </a:stretch>
        </p:blipFill>
        <p:spPr bwMode="auto">
          <a:xfrm>
            <a:off x="6108700" y="2333626"/>
            <a:ext cx="2528094" cy="923925"/>
          </a:xfrm>
          <a:prstGeom prst="rect">
            <a:avLst/>
          </a:prstGeom>
          <a:noFill/>
          <a:ln w="9525">
            <a:noFill/>
            <a:miter lim="800000"/>
            <a:headEnd/>
            <a:tailEnd/>
          </a:ln>
        </p:spPr>
      </p:pic>
      <p:pic>
        <p:nvPicPr>
          <p:cNvPr id="17416" name="Picture 9"/>
          <p:cNvPicPr>
            <a:picLocks noChangeAspect="1" noChangeArrowheads="1"/>
          </p:cNvPicPr>
          <p:nvPr/>
        </p:nvPicPr>
        <p:blipFill>
          <a:blip r:embed="rId5"/>
          <a:srcRect/>
          <a:stretch>
            <a:fillRect/>
          </a:stretch>
        </p:blipFill>
        <p:spPr bwMode="auto">
          <a:xfrm>
            <a:off x="2641600" y="4019550"/>
            <a:ext cx="4705350" cy="1009650"/>
          </a:xfrm>
          <a:prstGeom prst="rect">
            <a:avLst/>
          </a:prstGeom>
          <a:noFill/>
          <a:ln w="9525">
            <a:noFill/>
            <a:miter lim="800000"/>
            <a:headEnd/>
            <a:tailEnd/>
          </a:ln>
        </p:spPr>
      </p:pic>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742950" y="152400"/>
            <a:ext cx="8420100" cy="685800"/>
          </a:xfrm>
          <a:prstGeom prst="rect">
            <a:avLst/>
          </a:prstGeom>
          <a:noFill/>
          <a:ln w="9525">
            <a:noFill/>
            <a:miter lim="800000"/>
            <a:headEnd/>
            <a:tailEnd/>
          </a:ln>
        </p:spPr>
        <p:txBody>
          <a:bodyPr anchor="ctr"/>
          <a:lstStyle/>
          <a:p>
            <a:pPr algn="ctr"/>
            <a:r>
              <a:rPr lang="pt-BR" b="1" dirty="0">
                <a:solidFill>
                  <a:srgbClr val="000066"/>
                </a:solidFill>
                <a:latin typeface="+mj-lt"/>
              </a:rPr>
              <a:t>Compensadores PID</a:t>
            </a:r>
          </a:p>
        </p:txBody>
      </p:sp>
      <p:pic>
        <p:nvPicPr>
          <p:cNvPr id="18435" name="Picture 11"/>
          <p:cNvPicPr>
            <a:picLocks noChangeAspect="1" noChangeArrowheads="1"/>
          </p:cNvPicPr>
          <p:nvPr/>
        </p:nvPicPr>
        <p:blipFill>
          <a:blip r:embed="rId2"/>
          <a:srcRect/>
          <a:stretch>
            <a:fillRect/>
          </a:stretch>
        </p:blipFill>
        <p:spPr bwMode="auto">
          <a:xfrm>
            <a:off x="137583" y="1174750"/>
            <a:ext cx="9603317" cy="5454650"/>
          </a:xfrm>
          <a:prstGeom prst="rect">
            <a:avLst/>
          </a:prstGeom>
          <a:noFill/>
          <a:ln w="9525">
            <a:noFill/>
            <a:miter lim="800000"/>
            <a:headEnd/>
            <a:tailEnd/>
          </a:ln>
        </p:spPr>
      </p:pic>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742950" y="152400"/>
            <a:ext cx="8420100" cy="762000"/>
          </a:xfrm>
        </p:spPr>
        <p:txBody>
          <a:bodyPr/>
          <a:lstStyle/>
          <a:p>
            <a:pPr eaLnBrk="1" hangingPunct="1"/>
            <a:r>
              <a:rPr lang="pt-BR"/>
              <a:t>Projeto de compensadores PID</a:t>
            </a:r>
          </a:p>
        </p:txBody>
      </p:sp>
      <p:sp>
        <p:nvSpPr>
          <p:cNvPr id="19459" name="Rectangle 3"/>
          <p:cNvSpPr>
            <a:spLocks noGrp="1" noChangeArrowheads="1"/>
          </p:cNvSpPr>
          <p:nvPr>
            <p:ph type="body" idx="1"/>
          </p:nvPr>
        </p:nvSpPr>
        <p:spPr>
          <a:xfrm>
            <a:off x="577850" y="990600"/>
            <a:ext cx="8915400" cy="5105400"/>
          </a:xfrm>
        </p:spPr>
        <p:txBody>
          <a:bodyPr/>
          <a:lstStyle/>
          <a:p>
            <a:pPr eaLnBrk="1" hangingPunct="1"/>
            <a:r>
              <a:rPr lang="pt-BR"/>
              <a:t>Baseado no conhecimento das ações P, I e D.</a:t>
            </a:r>
          </a:p>
          <a:p>
            <a:pPr lvl="1" eaLnBrk="1" hangingPunct="1"/>
            <a:r>
              <a:rPr lang="pt-BR"/>
              <a:t>Tentativa e erro;</a:t>
            </a:r>
          </a:p>
          <a:p>
            <a:pPr lvl="1" eaLnBrk="1" hangingPunct="1"/>
            <a:r>
              <a:rPr lang="pt-BR"/>
              <a:t>Sintonia manual;</a:t>
            </a:r>
          </a:p>
          <a:p>
            <a:pPr lvl="1" eaLnBrk="1" hangingPunct="1"/>
            <a:r>
              <a:rPr lang="pt-BR"/>
              <a:t>Simulação.</a:t>
            </a:r>
          </a:p>
          <a:p>
            <a:pPr eaLnBrk="1" hangingPunct="1"/>
            <a:r>
              <a:rPr lang="pt-BR"/>
              <a:t>Método heurístico de Ziegler-Nichols (década de 1940):</a:t>
            </a:r>
          </a:p>
          <a:p>
            <a:pPr lvl="1" eaLnBrk="1" hangingPunct="1"/>
            <a:r>
              <a:rPr lang="pt-BR"/>
              <a:t>Baseado em um processo em malha aberta (primeiro método);</a:t>
            </a:r>
          </a:p>
          <a:p>
            <a:pPr lvl="1" eaLnBrk="1" hangingPunct="1"/>
            <a:r>
              <a:rPr lang="pt-BR"/>
              <a:t>Baseado no ganho crítico (malha fechada – segundo método).</a:t>
            </a:r>
          </a:p>
        </p:txBody>
      </p:sp>
      <p:sp>
        <p:nvSpPr>
          <p:cNvPr id="19460" name="Rectangle 4"/>
          <p:cNvSpPr>
            <a:spLocks noChangeArrowheads="1"/>
          </p:cNvSpPr>
          <p:nvPr/>
        </p:nvSpPr>
        <p:spPr bwMode="auto">
          <a:xfrm>
            <a:off x="742950" y="6248400"/>
            <a:ext cx="8420100" cy="457200"/>
          </a:xfrm>
          <a:prstGeom prst="rect">
            <a:avLst/>
          </a:prstGeom>
          <a:noFill/>
          <a:ln w="9525">
            <a:noFill/>
            <a:miter lim="800000"/>
            <a:headEnd/>
            <a:tailEnd/>
          </a:ln>
        </p:spPr>
        <p:txBody>
          <a:bodyPr anchor="ctr"/>
          <a:lstStyle/>
          <a:p>
            <a:pPr algn="ctr"/>
            <a:r>
              <a:rPr lang="pt-BR" sz="2000">
                <a:solidFill>
                  <a:schemeClr val="tx2"/>
                </a:solidFill>
              </a:rPr>
              <a:t>FONTE: </a:t>
            </a:r>
            <a:r>
              <a:rPr lang="pt-BR" sz="2000">
                <a:solidFill>
                  <a:schemeClr val="accent2"/>
                </a:solidFill>
              </a:rPr>
              <a:t>Ogata e http://www.eie.polyu.edu.hk/~enkin/hd/PID.pdf</a:t>
            </a:r>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42950" y="152400"/>
            <a:ext cx="8420100" cy="762000"/>
          </a:xfrm>
        </p:spPr>
        <p:txBody>
          <a:bodyPr/>
          <a:lstStyle/>
          <a:p>
            <a:pPr eaLnBrk="1" hangingPunct="1"/>
            <a:r>
              <a:rPr lang="pt-BR" dirty="0"/>
              <a:t>Primeiro método de Ziegler-</a:t>
            </a:r>
            <a:r>
              <a:rPr lang="pt-BR" dirty="0" err="1"/>
              <a:t>Nichols</a:t>
            </a:r>
            <a:endParaRPr lang="pt-BR" dirty="0"/>
          </a:p>
        </p:txBody>
      </p:sp>
      <p:pic>
        <p:nvPicPr>
          <p:cNvPr id="20483" name="Picture 6"/>
          <p:cNvPicPr>
            <a:picLocks noChangeAspect="1" noChangeArrowheads="1"/>
          </p:cNvPicPr>
          <p:nvPr/>
        </p:nvPicPr>
        <p:blipFill>
          <a:blip r:embed="rId2"/>
          <a:srcRect/>
          <a:stretch>
            <a:fillRect/>
          </a:stretch>
        </p:blipFill>
        <p:spPr bwMode="auto">
          <a:xfrm>
            <a:off x="247650" y="1347788"/>
            <a:ext cx="9481212" cy="4748212"/>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2"/>
          <p:cNvSpPr>
            <a:spLocks noGrp="1" noChangeArrowheads="1"/>
          </p:cNvSpPr>
          <p:nvPr>
            <p:ph type="title"/>
          </p:nvPr>
        </p:nvSpPr>
        <p:spPr/>
        <p:txBody>
          <a:bodyPr/>
          <a:lstStyle/>
          <a:p>
            <a:r>
              <a:rPr lang="pt-BR"/>
              <a:t>Transformadas de Laplace</a:t>
            </a:r>
          </a:p>
        </p:txBody>
      </p:sp>
      <p:sp>
        <p:nvSpPr>
          <p:cNvPr id="86019" name="Rectangle 3"/>
          <p:cNvSpPr>
            <a:spLocks noGrp="1" noChangeArrowheads="1"/>
          </p:cNvSpPr>
          <p:nvPr>
            <p:ph idx="1"/>
          </p:nvPr>
        </p:nvSpPr>
        <p:spPr/>
        <p:txBody>
          <a:bodyPr/>
          <a:lstStyle/>
          <a:p>
            <a:r>
              <a:rPr lang="pt-BR"/>
              <a:t>Senoidal : f(t) = sen(</a:t>
            </a:r>
            <a:r>
              <a:rPr lang="el-GR"/>
              <a:t>ώ</a:t>
            </a:r>
            <a:r>
              <a:rPr lang="pt-BR"/>
              <a:t>t)</a:t>
            </a:r>
          </a:p>
          <a:p>
            <a:endParaRPr lang="pt-BR"/>
          </a:p>
        </p:txBody>
      </p:sp>
      <p:graphicFrame>
        <p:nvGraphicFramePr>
          <p:cNvPr id="166914" name="Object 2"/>
          <p:cNvGraphicFramePr>
            <a:graphicFrameLocks noChangeAspect="1"/>
          </p:cNvGraphicFramePr>
          <p:nvPr/>
        </p:nvGraphicFramePr>
        <p:xfrm>
          <a:off x="560388" y="1916113"/>
          <a:ext cx="7735887" cy="2809875"/>
        </p:xfrm>
        <a:graphic>
          <a:graphicData uri="http://schemas.openxmlformats.org/presentationml/2006/ole">
            <mc:AlternateContent xmlns:mc="http://schemas.openxmlformats.org/markup-compatibility/2006">
              <mc:Choice xmlns:v="urn:schemas-microsoft-com:vml" Requires="v">
                <p:oleObj name="Equation" r:id="rId2" imgW="3873240" imgH="1409400" progId="Equation.3">
                  <p:embed/>
                </p:oleObj>
              </mc:Choice>
              <mc:Fallback>
                <p:oleObj name="Equation" r:id="rId2" imgW="3873240" imgH="1409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1916113"/>
                        <a:ext cx="7735887" cy="280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26" name="Rectangle 10"/>
          <p:cNvSpPr>
            <a:spLocks noChangeArrowheads="1"/>
          </p:cNvSpPr>
          <p:nvPr/>
        </p:nvSpPr>
        <p:spPr bwMode="auto">
          <a:xfrm>
            <a:off x="560388" y="2058988"/>
            <a:ext cx="3168650" cy="576262"/>
          </a:xfrm>
          <a:prstGeom prst="rect">
            <a:avLst/>
          </a:prstGeom>
          <a:solidFill>
            <a:schemeClr val="bg1"/>
          </a:solidFill>
          <a:ln w="9525">
            <a:noFill/>
            <a:miter lim="800000"/>
            <a:headEnd/>
            <a:tailEnd/>
          </a:ln>
        </p:spPr>
        <p:txBody>
          <a:bodyPr wrap="none" anchor="ctr"/>
          <a:lstStyle/>
          <a:p>
            <a:endParaRPr lang="pt-BR"/>
          </a:p>
        </p:txBody>
      </p:sp>
      <p:sp>
        <p:nvSpPr>
          <p:cNvPr id="86027" name="Rectangle 11"/>
          <p:cNvSpPr>
            <a:spLocks noChangeArrowheads="1"/>
          </p:cNvSpPr>
          <p:nvPr/>
        </p:nvSpPr>
        <p:spPr bwMode="auto">
          <a:xfrm>
            <a:off x="560388" y="2924175"/>
            <a:ext cx="3168650" cy="647700"/>
          </a:xfrm>
          <a:prstGeom prst="rect">
            <a:avLst/>
          </a:prstGeom>
          <a:solidFill>
            <a:schemeClr val="bg1"/>
          </a:solidFill>
          <a:ln w="9525">
            <a:noFill/>
            <a:miter lim="800000"/>
            <a:headEnd/>
            <a:tailEnd/>
          </a:ln>
        </p:spPr>
        <p:txBody>
          <a:bodyPr wrap="none" anchor="ctr"/>
          <a:lstStyle/>
          <a:p>
            <a:endParaRPr lang="pt-BR"/>
          </a:p>
        </p:txBody>
      </p:sp>
      <p:sp>
        <p:nvSpPr>
          <p:cNvPr id="86028" name="Rectangle 12"/>
          <p:cNvSpPr>
            <a:spLocks noChangeArrowheads="1"/>
          </p:cNvSpPr>
          <p:nvPr/>
        </p:nvSpPr>
        <p:spPr bwMode="auto">
          <a:xfrm>
            <a:off x="415925" y="3859213"/>
            <a:ext cx="3168650" cy="792162"/>
          </a:xfrm>
          <a:prstGeom prst="rect">
            <a:avLst/>
          </a:prstGeom>
          <a:solidFill>
            <a:schemeClr val="bg1"/>
          </a:solidFill>
          <a:ln w="9525">
            <a:noFill/>
            <a:miter lim="800000"/>
            <a:headEnd/>
            <a:tailEnd/>
          </a:ln>
        </p:spPr>
        <p:txBody>
          <a:bodyPr wrap="none" anchor="ctr"/>
          <a:lstStyle/>
          <a:p>
            <a:endParaRPr lang="pt-BR"/>
          </a:p>
        </p:txBody>
      </p:sp>
      <p:sp>
        <p:nvSpPr>
          <p:cNvPr id="86029" name="Rectangle 13"/>
          <p:cNvSpPr>
            <a:spLocks noChangeArrowheads="1"/>
          </p:cNvSpPr>
          <p:nvPr/>
        </p:nvSpPr>
        <p:spPr bwMode="auto">
          <a:xfrm>
            <a:off x="4089400" y="1916113"/>
            <a:ext cx="3959225" cy="935037"/>
          </a:xfrm>
          <a:prstGeom prst="rect">
            <a:avLst/>
          </a:prstGeom>
          <a:solidFill>
            <a:schemeClr val="bg1"/>
          </a:solidFill>
          <a:ln w="9525">
            <a:noFill/>
            <a:miter lim="800000"/>
            <a:headEnd/>
            <a:tailEnd/>
          </a:ln>
        </p:spPr>
        <p:txBody>
          <a:bodyPr wrap="none" anchor="ctr"/>
          <a:lstStyle/>
          <a:p>
            <a:endParaRPr lang="pt-BR"/>
          </a:p>
        </p:txBody>
      </p:sp>
      <p:sp>
        <p:nvSpPr>
          <p:cNvPr id="86030" name="Rectangle 14"/>
          <p:cNvSpPr>
            <a:spLocks noChangeArrowheads="1"/>
          </p:cNvSpPr>
          <p:nvPr/>
        </p:nvSpPr>
        <p:spPr bwMode="auto">
          <a:xfrm>
            <a:off x="4089400" y="2924175"/>
            <a:ext cx="4176713" cy="935038"/>
          </a:xfrm>
          <a:prstGeom prst="rect">
            <a:avLst/>
          </a:prstGeom>
          <a:solidFill>
            <a:schemeClr val="bg1"/>
          </a:solidFill>
          <a:ln w="9525">
            <a:noFill/>
            <a:miter lim="800000"/>
            <a:headEnd/>
            <a:tailEnd/>
          </a:ln>
        </p:spPr>
        <p:txBody>
          <a:bodyPr wrap="none" anchor="ctr"/>
          <a:lstStyle/>
          <a:p>
            <a:endParaRPr lang="pt-BR"/>
          </a:p>
        </p:txBody>
      </p:sp>
      <p:sp>
        <p:nvSpPr>
          <p:cNvPr id="86031" name="Rectangle 15"/>
          <p:cNvSpPr>
            <a:spLocks noChangeArrowheads="1"/>
          </p:cNvSpPr>
          <p:nvPr/>
        </p:nvSpPr>
        <p:spPr bwMode="auto">
          <a:xfrm>
            <a:off x="4016375" y="3859213"/>
            <a:ext cx="4176713" cy="935037"/>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xit" presetSubtype="16" fill="hold" grpId="0" nodeType="clickEffect">
                                  <p:stCondLst>
                                    <p:cond delay="0"/>
                                  </p:stCondLst>
                                  <p:childTnLst>
                                    <p:animEffect transition="out" filter="box(in)">
                                      <p:cBhvr>
                                        <p:cTn id="10" dur="500"/>
                                        <p:tgtEl>
                                          <p:spTgt spid="86026"/>
                                        </p:tgtEl>
                                      </p:cBhvr>
                                    </p:animEffect>
                                    <p:set>
                                      <p:cBhvr>
                                        <p:cTn id="11" dur="1" fill="hold">
                                          <p:stCondLst>
                                            <p:cond delay="499"/>
                                          </p:stCondLst>
                                        </p:cTn>
                                        <p:tgtEl>
                                          <p:spTgt spid="8602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 presetClass="exit" presetSubtype="16" fill="hold" grpId="0" nodeType="clickEffect">
                                  <p:stCondLst>
                                    <p:cond delay="0"/>
                                  </p:stCondLst>
                                  <p:childTnLst>
                                    <p:animEffect transition="out" filter="box(in)">
                                      <p:cBhvr>
                                        <p:cTn id="15" dur="500"/>
                                        <p:tgtEl>
                                          <p:spTgt spid="86027"/>
                                        </p:tgtEl>
                                      </p:cBhvr>
                                    </p:animEffect>
                                    <p:set>
                                      <p:cBhvr>
                                        <p:cTn id="16" dur="1" fill="hold">
                                          <p:stCondLst>
                                            <p:cond delay="499"/>
                                          </p:stCondLst>
                                        </p:cTn>
                                        <p:tgtEl>
                                          <p:spTgt spid="8602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 presetClass="exit" presetSubtype="16" fill="hold" grpId="0" nodeType="clickEffect">
                                  <p:stCondLst>
                                    <p:cond delay="0"/>
                                  </p:stCondLst>
                                  <p:childTnLst>
                                    <p:animEffect transition="out" filter="box(in)">
                                      <p:cBhvr>
                                        <p:cTn id="20" dur="500"/>
                                        <p:tgtEl>
                                          <p:spTgt spid="86028"/>
                                        </p:tgtEl>
                                      </p:cBhvr>
                                    </p:animEffect>
                                    <p:set>
                                      <p:cBhvr>
                                        <p:cTn id="21" dur="1" fill="hold">
                                          <p:stCondLst>
                                            <p:cond delay="499"/>
                                          </p:stCondLst>
                                        </p:cTn>
                                        <p:tgtEl>
                                          <p:spTgt spid="8602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0" nodeType="clickEffect">
                                  <p:stCondLst>
                                    <p:cond delay="0"/>
                                  </p:stCondLst>
                                  <p:childTnLst>
                                    <p:animEffect transition="out" filter="box(in)">
                                      <p:cBhvr>
                                        <p:cTn id="25" dur="500"/>
                                        <p:tgtEl>
                                          <p:spTgt spid="86029"/>
                                        </p:tgtEl>
                                      </p:cBhvr>
                                    </p:animEffect>
                                    <p:set>
                                      <p:cBhvr>
                                        <p:cTn id="26" dur="1" fill="hold">
                                          <p:stCondLst>
                                            <p:cond delay="499"/>
                                          </p:stCondLst>
                                        </p:cTn>
                                        <p:tgtEl>
                                          <p:spTgt spid="8602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 presetClass="exit" presetSubtype="16" fill="hold" grpId="0" nodeType="clickEffect">
                                  <p:stCondLst>
                                    <p:cond delay="0"/>
                                  </p:stCondLst>
                                  <p:childTnLst>
                                    <p:animEffect transition="out" filter="box(in)">
                                      <p:cBhvr>
                                        <p:cTn id="30" dur="500"/>
                                        <p:tgtEl>
                                          <p:spTgt spid="86030"/>
                                        </p:tgtEl>
                                      </p:cBhvr>
                                    </p:animEffect>
                                    <p:set>
                                      <p:cBhvr>
                                        <p:cTn id="31" dur="1" fill="hold">
                                          <p:stCondLst>
                                            <p:cond delay="499"/>
                                          </p:stCondLst>
                                        </p:cTn>
                                        <p:tgtEl>
                                          <p:spTgt spid="8603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 presetClass="exit" presetSubtype="16" fill="hold" grpId="0" nodeType="clickEffect">
                                  <p:stCondLst>
                                    <p:cond delay="0"/>
                                  </p:stCondLst>
                                  <p:childTnLst>
                                    <p:animEffect transition="out" filter="box(in)">
                                      <p:cBhvr>
                                        <p:cTn id="35" dur="500"/>
                                        <p:tgtEl>
                                          <p:spTgt spid="86031"/>
                                        </p:tgtEl>
                                      </p:cBhvr>
                                    </p:animEffect>
                                    <p:set>
                                      <p:cBhvr>
                                        <p:cTn id="36" dur="1" fill="hold">
                                          <p:stCondLst>
                                            <p:cond delay="499"/>
                                          </p:stCondLst>
                                        </p:cTn>
                                        <p:tgtEl>
                                          <p:spTgt spid="860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P spid="86026" grpId="0" animBg="1"/>
      <p:bldP spid="86027" grpId="0" animBg="1"/>
      <p:bldP spid="86028" grpId="0" animBg="1"/>
      <p:bldP spid="86029" grpId="0" animBg="1"/>
      <p:bldP spid="86030" grpId="0" animBg="1"/>
      <p:bldP spid="86031" grpId="0" animBg="1"/>
    </p:bld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742950" y="152400"/>
            <a:ext cx="8420100" cy="762000"/>
          </a:xfrm>
        </p:spPr>
        <p:txBody>
          <a:bodyPr/>
          <a:lstStyle/>
          <a:p>
            <a:pPr eaLnBrk="1" hangingPunct="1"/>
            <a:r>
              <a:rPr lang="pt-BR" dirty="0"/>
              <a:t>Primeiro método de Ziegler-</a:t>
            </a:r>
            <a:r>
              <a:rPr lang="pt-BR" dirty="0" err="1"/>
              <a:t>Nichols</a:t>
            </a:r>
            <a:endParaRPr lang="pt-BR" dirty="0"/>
          </a:p>
        </p:txBody>
      </p:sp>
      <p:pic>
        <p:nvPicPr>
          <p:cNvPr id="21507" name="Picture 6"/>
          <p:cNvPicPr>
            <a:picLocks noChangeAspect="1" noChangeArrowheads="1"/>
          </p:cNvPicPr>
          <p:nvPr/>
        </p:nvPicPr>
        <p:blipFill>
          <a:blip r:embed="rId2"/>
          <a:srcRect/>
          <a:stretch>
            <a:fillRect/>
          </a:stretch>
        </p:blipFill>
        <p:spPr bwMode="auto">
          <a:xfrm>
            <a:off x="3287042" y="4077072"/>
            <a:ext cx="6490494" cy="638175"/>
          </a:xfrm>
          <a:prstGeom prst="rect">
            <a:avLst/>
          </a:prstGeom>
          <a:noFill/>
          <a:ln w="9525">
            <a:noFill/>
            <a:miter lim="800000"/>
            <a:headEnd/>
            <a:tailEnd/>
          </a:ln>
        </p:spPr>
      </p:pic>
      <p:sp>
        <p:nvSpPr>
          <p:cNvPr id="21508" name="Rectangle 7"/>
          <p:cNvSpPr>
            <a:spLocks noChangeArrowheads="1"/>
          </p:cNvSpPr>
          <p:nvPr/>
        </p:nvSpPr>
        <p:spPr bwMode="auto">
          <a:xfrm>
            <a:off x="247650" y="1357313"/>
            <a:ext cx="3156633" cy="584775"/>
          </a:xfrm>
          <a:prstGeom prst="rect">
            <a:avLst/>
          </a:prstGeom>
          <a:noFill/>
          <a:ln w="9525">
            <a:noFill/>
            <a:miter lim="800000"/>
            <a:headEnd/>
            <a:tailEnd/>
          </a:ln>
        </p:spPr>
        <p:txBody>
          <a:bodyPr wrap="none">
            <a:spAutoFit/>
          </a:bodyPr>
          <a:lstStyle/>
          <a:p>
            <a:pPr>
              <a:buFontTx/>
              <a:buChar char="•"/>
            </a:pPr>
            <a:r>
              <a:rPr lang="pt-BR"/>
              <a:t> Compensador P:</a:t>
            </a:r>
          </a:p>
        </p:txBody>
      </p:sp>
      <p:pic>
        <p:nvPicPr>
          <p:cNvPr id="21509" name="Picture 8"/>
          <p:cNvPicPr>
            <a:picLocks noChangeAspect="1" noChangeArrowheads="1"/>
          </p:cNvPicPr>
          <p:nvPr/>
        </p:nvPicPr>
        <p:blipFill>
          <a:blip r:embed="rId3"/>
          <a:srcRect/>
          <a:stretch>
            <a:fillRect/>
          </a:stretch>
        </p:blipFill>
        <p:spPr bwMode="auto">
          <a:xfrm>
            <a:off x="3368824" y="1407815"/>
            <a:ext cx="1805781" cy="581025"/>
          </a:xfrm>
          <a:prstGeom prst="rect">
            <a:avLst/>
          </a:prstGeom>
          <a:noFill/>
          <a:ln w="9525">
            <a:noFill/>
            <a:miter lim="800000"/>
            <a:headEnd/>
            <a:tailEnd/>
          </a:ln>
        </p:spPr>
      </p:pic>
      <p:sp>
        <p:nvSpPr>
          <p:cNvPr id="21510" name="Rectangle 9"/>
          <p:cNvSpPr>
            <a:spLocks noChangeArrowheads="1"/>
          </p:cNvSpPr>
          <p:nvPr/>
        </p:nvSpPr>
        <p:spPr bwMode="auto">
          <a:xfrm>
            <a:off x="247650" y="2376488"/>
            <a:ext cx="3292889" cy="584775"/>
          </a:xfrm>
          <a:prstGeom prst="rect">
            <a:avLst/>
          </a:prstGeom>
          <a:noFill/>
          <a:ln w="9525">
            <a:noFill/>
            <a:miter lim="800000"/>
            <a:headEnd/>
            <a:tailEnd/>
          </a:ln>
        </p:spPr>
        <p:txBody>
          <a:bodyPr wrap="none">
            <a:spAutoFit/>
          </a:bodyPr>
          <a:lstStyle/>
          <a:p>
            <a:pPr>
              <a:buFontTx/>
              <a:buChar char="•"/>
            </a:pPr>
            <a:r>
              <a:rPr lang="pt-BR"/>
              <a:t> Compensador PI:</a:t>
            </a:r>
          </a:p>
        </p:txBody>
      </p:sp>
      <p:pic>
        <p:nvPicPr>
          <p:cNvPr id="21511" name="Picture 10"/>
          <p:cNvPicPr>
            <a:picLocks noChangeAspect="1" noChangeArrowheads="1"/>
          </p:cNvPicPr>
          <p:nvPr/>
        </p:nvPicPr>
        <p:blipFill>
          <a:blip r:embed="rId4"/>
          <a:srcRect/>
          <a:stretch>
            <a:fillRect/>
          </a:stretch>
        </p:blipFill>
        <p:spPr bwMode="auto">
          <a:xfrm>
            <a:off x="3539380" y="2415927"/>
            <a:ext cx="4725988" cy="581025"/>
          </a:xfrm>
          <a:prstGeom prst="rect">
            <a:avLst/>
          </a:prstGeom>
          <a:noFill/>
          <a:ln w="9525">
            <a:noFill/>
            <a:miter lim="800000"/>
            <a:headEnd/>
            <a:tailEnd/>
          </a:ln>
        </p:spPr>
      </p:pic>
      <p:sp>
        <p:nvSpPr>
          <p:cNvPr id="21512" name="Rectangle 11"/>
          <p:cNvSpPr>
            <a:spLocks noChangeArrowheads="1"/>
          </p:cNvSpPr>
          <p:nvPr/>
        </p:nvSpPr>
        <p:spPr bwMode="auto">
          <a:xfrm>
            <a:off x="247650" y="3519488"/>
            <a:ext cx="3589444" cy="584775"/>
          </a:xfrm>
          <a:prstGeom prst="rect">
            <a:avLst/>
          </a:prstGeom>
          <a:noFill/>
          <a:ln w="9525">
            <a:noFill/>
            <a:miter lim="800000"/>
            <a:headEnd/>
            <a:tailEnd/>
          </a:ln>
        </p:spPr>
        <p:txBody>
          <a:bodyPr wrap="none">
            <a:spAutoFit/>
          </a:bodyPr>
          <a:lstStyle/>
          <a:p>
            <a:pPr>
              <a:buFontTx/>
              <a:buChar char="•"/>
            </a:pPr>
            <a:r>
              <a:rPr lang="pt-BR"/>
              <a:t> Compensador PID:</a:t>
            </a:r>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742950" y="152400"/>
            <a:ext cx="8420100" cy="762000"/>
          </a:xfrm>
          <a:noFill/>
        </p:spPr>
        <p:txBody>
          <a:bodyPr/>
          <a:lstStyle/>
          <a:p>
            <a:pPr eaLnBrk="1" hangingPunct="1"/>
            <a:r>
              <a:rPr lang="pt-BR" dirty="0"/>
              <a:t>Segundo método de Ziegler-</a:t>
            </a:r>
            <a:r>
              <a:rPr lang="pt-BR" dirty="0" err="1"/>
              <a:t>Nichols</a:t>
            </a:r>
            <a:endParaRPr lang="pt-BR" dirty="0"/>
          </a:p>
        </p:txBody>
      </p:sp>
      <p:sp>
        <p:nvSpPr>
          <p:cNvPr id="22531" name="Rectangle 5"/>
          <p:cNvSpPr>
            <a:spLocks noChangeArrowheads="1"/>
          </p:cNvSpPr>
          <p:nvPr/>
        </p:nvSpPr>
        <p:spPr bwMode="auto">
          <a:xfrm>
            <a:off x="247650" y="1295401"/>
            <a:ext cx="9410700" cy="4210383"/>
          </a:xfrm>
          <a:prstGeom prst="rect">
            <a:avLst/>
          </a:prstGeom>
          <a:noFill/>
          <a:ln w="9525">
            <a:noFill/>
            <a:miter lim="800000"/>
            <a:headEnd/>
            <a:tailEnd/>
          </a:ln>
        </p:spPr>
        <p:txBody>
          <a:bodyPr>
            <a:spAutoFit/>
          </a:bodyPr>
          <a:lstStyle/>
          <a:p>
            <a:pPr algn="just">
              <a:lnSpc>
                <a:spcPct val="110000"/>
              </a:lnSpc>
              <a:spcBef>
                <a:spcPct val="60000"/>
              </a:spcBef>
              <a:buFontTx/>
              <a:buChar char="•"/>
            </a:pPr>
            <a:r>
              <a:rPr lang="pt-BR"/>
              <a:t> </a:t>
            </a:r>
            <a:r>
              <a:rPr lang="pt-BR" sz="2800"/>
              <a:t>Usando somente a ação de controle proporcional (</a:t>
            </a:r>
            <a:r>
              <a:rPr lang="pt-BR" sz="2800" i="1"/>
              <a:t>Ki</a:t>
            </a:r>
            <a:r>
              <a:rPr lang="pt-BR" sz="2800"/>
              <a:t> = </a:t>
            </a:r>
            <a:r>
              <a:rPr lang="pt-BR" sz="2800" i="1"/>
              <a:t>Kp</a:t>
            </a:r>
            <a:r>
              <a:rPr lang="pt-BR" sz="2800"/>
              <a:t> = 0), aumente Kp de 0 ao valor crítico </a:t>
            </a:r>
            <a:r>
              <a:rPr lang="pt-BR" sz="2800" i="1"/>
              <a:t>Ku</a:t>
            </a:r>
            <a:r>
              <a:rPr lang="pt-BR" sz="2800"/>
              <a:t>, no qual a saída exibe uma oscilação sustentada pela primeira vez (ou seja, até que o sistema se torne marginalmente estável. (Se a saída não exibe uma oscilação sustentada para qualquer valor que </a:t>
            </a:r>
            <a:r>
              <a:rPr lang="pt-BR" sz="2800" i="1"/>
              <a:t>Kp</a:t>
            </a:r>
            <a:r>
              <a:rPr lang="pt-BR" sz="2800"/>
              <a:t> pode assumir, então o método não se aplica.)</a:t>
            </a:r>
          </a:p>
          <a:p>
            <a:pPr algn="just">
              <a:lnSpc>
                <a:spcPct val="110000"/>
              </a:lnSpc>
              <a:spcBef>
                <a:spcPct val="60000"/>
              </a:spcBef>
              <a:buFontTx/>
              <a:buChar char="•"/>
            </a:pPr>
            <a:r>
              <a:rPr lang="pt-BR" sz="2800"/>
              <a:t> O ganho crítico </a:t>
            </a:r>
            <a:r>
              <a:rPr lang="pt-BR" sz="2800" i="1"/>
              <a:t>Ku</a:t>
            </a:r>
            <a:r>
              <a:rPr lang="pt-BR" sz="2800"/>
              <a:t> e o correspondente período de oscilação </a:t>
            </a:r>
            <a:r>
              <a:rPr lang="pt-BR" sz="2800" i="1"/>
              <a:t>Pu</a:t>
            </a:r>
            <a:r>
              <a:rPr lang="pt-BR" sz="2800"/>
              <a:t> (em segundos) são determinados experimentalmente.</a:t>
            </a:r>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742950" y="152400"/>
            <a:ext cx="8420100" cy="762000"/>
          </a:xfrm>
        </p:spPr>
        <p:txBody>
          <a:bodyPr/>
          <a:lstStyle/>
          <a:p>
            <a:pPr eaLnBrk="1" hangingPunct="1"/>
            <a:r>
              <a:rPr lang="pt-BR" dirty="0"/>
              <a:t>Segundo método de Ziegler-</a:t>
            </a:r>
            <a:r>
              <a:rPr lang="pt-BR" dirty="0" err="1"/>
              <a:t>Nichols</a:t>
            </a:r>
            <a:endParaRPr lang="pt-BR" dirty="0"/>
          </a:p>
        </p:txBody>
      </p:sp>
      <p:sp>
        <p:nvSpPr>
          <p:cNvPr id="23555" name="Rectangle 4"/>
          <p:cNvSpPr>
            <a:spLocks noChangeArrowheads="1"/>
          </p:cNvSpPr>
          <p:nvPr/>
        </p:nvSpPr>
        <p:spPr bwMode="auto">
          <a:xfrm>
            <a:off x="247650" y="1397000"/>
            <a:ext cx="3156633" cy="584775"/>
          </a:xfrm>
          <a:prstGeom prst="rect">
            <a:avLst/>
          </a:prstGeom>
          <a:noFill/>
          <a:ln w="9525">
            <a:noFill/>
            <a:miter lim="800000"/>
            <a:headEnd/>
            <a:tailEnd/>
          </a:ln>
        </p:spPr>
        <p:txBody>
          <a:bodyPr wrap="none">
            <a:spAutoFit/>
          </a:bodyPr>
          <a:lstStyle/>
          <a:p>
            <a:pPr>
              <a:buFontTx/>
              <a:buChar char="•"/>
            </a:pPr>
            <a:r>
              <a:rPr lang="pt-BR"/>
              <a:t> Compensador P:</a:t>
            </a:r>
          </a:p>
        </p:txBody>
      </p:sp>
      <p:sp>
        <p:nvSpPr>
          <p:cNvPr id="23556" name="Rectangle 6"/>
          <p:cNvSpPr>
            <a:spLocks noChangeArrowheads="1"/>
          </p:cNvSpPr>
          <p:nvPr/>
        </p:nvSpPr>
        <p:spPr bwMode="auto">
          <a:xfrm>
            <a:off x="247650" y="2376488"/>
            <a:ext cx="3292889" cy="584775"/>
          </a:xfrm>
          <a:prstGeom prst="rect">
            <a:avLst/>
          </a:prstGeom>
          <a:noFill/>
          <a:ln w="9525">
            <a:noFill/>
            <a:miter lim="800000"/>
            <a:headEnd/>
            <a:tailEnd/>
          </a:ln>
        </p:spPr>
        <p:txBody>
          <a:bodyPr wrap="none">
            <a:spAutoFit/>
          </a:bodyPr>
          <a:lstStyle/>
          <a:p>
            <a:pPr>
              <a:buFontTx/>
              <a:buChar char="•"/>
            </a:pPr>
            <a:r>
              <a:rPr lang="pt-BR"/>
              <a:t> Compensador PI:</a:t>
            </a:r>
          </a:p>
        </p:txBody>
      </p:sp>
      <p:sp>
        <p:nvSpPr>
          <p:cNvPr id="23557" name="Rectangle 8"/>
          <p:cNvSpPr>
            <a:spLocks noChangeArrowheads="1"/>
          </p:cNvSpPr>
          <p:nvPr/>
        </p:nvSpPr>
        <p:spPr bwMode="auto">
          <a:xfrm>
            <a:off x="247650" y="3519488"/>
            <a:ext cx="3589444" cy="584775"/>
          </a:xfrm>
          <a:prstGeom prst="rect">
            <a:avLst/>
          </a:prstGeom>
          <a:noFill/>
          <a:ln w="9525">
            <a:noFill/>
            <a:miter lim="800000"/>
            <a:headEnd/>
            <a:tailEnd/>
          </a:ln>
        </p:spPr>
        <p:txBody>
          <a:bodyPr wrap="none">
            <a:spAutoFit/>
          </a:bodyPr>
          <a:lstStyle/>
          <a:p>
            <a:pPr>
              <a:buFontTx/>
              <a:buChar char="•"/>
            </a:pPr>
            <a:r>
              <a:rPr lang="pt-BR"/>
              <a:t> Compensador PID:</a:t>
            </a:r>
          </a:p>
        </p:txBody>
      </p:sp>
      <p:pic>
        <p:nvPicPr>
          <p:cNvPr id="23558" name="Picture 9"/>
          <p:cNvPicPr>
            <a:picLocks noChangeAspect="1" noChangeArrowheads="1"/>
          </p:cNvPicPr>
          <p:nvPr/>
        </p:nvPicPr>
        <p:blipFill>
          <a:blip r:embed="rId2"/>
          <a:srcRect/>
          <a:stretch>
            <a:fillRect/>
          </a:stretch>
        </p:blipFill>
        <p:spPr bwMode="auto">
          <a:xfrm>
            <a:off x="3136901" y="1365251"/>
            <a:ext cx="1970881" cy="523875"/>
          </a:xfrm>
          <a:prstGeom prst="rect">
            <a:avLst/>
          </a:prstGeom>
          <a:noFill/>
          <a:ln w="9525">
            <a:noFill/>
            <a:miter lim="800000"/>
            <a:headEnd/>
            <a:tailEnd/>
          </a:ln>
        </p:spPr>
      </p:pic>
      <p:pic>
        <p:nvPicPr>
          <p:cNvPr id="23559" name="Picture 10"/>
          <p:cNvPicPr>
            <a:picLocks noChangeAspect="1" noChangeArrowheads="1"/>
          </p:cNvPicPr>
          <p:nvPr/>
        </p:nvPicPr>
        <p:blipFill>
          <a:blip r:embed="rId3"/>
          <a:srcRect/>
          <a:stretch>
            <a:fillRect/>
          </a:stretch>
        </p:blipFill>
        <p:spPr bwMode="auto">
          <a:xfrm>
            <a:off x="3026833" y="2311400"/>
            <a:ext cx="4932363" cy="609600"/>
          </a:xfrm>
          <a:prstGeom prst="rect">
            <a:avLst/>
          </a:prstGeom>
          <a:noFill/>
          <a:ln w="9525">
            <a:noFill/>
            <a:miter lim="800000"/>
            <a:headEnd/>
            <a:tailEnd/>
          </a:ln>
        </p:spPr>
      </p:pic>
      <p:pic>
        <p:nvPicPr>
          <p:cNvPr id="23560" name="Picture 11"/>
          <p:cNvPicPr>
            <a:picLocks noChangeAspect="1" noChangeArrowheads="1"/>
          </p:cNvPicPr>
          <p:nvPr/>
        </p:nvPicPr>
        <p:blipFill>
          <a:blip r:embed="rId4"/>
          <a:srcRect/>
          <a:stretch>
            <a:fillRect/>
          </a:stretch>
        </p:blipFill>
        <p:spPr bwMode="auto">
          <a:xfrm>
            <a:off x="1155700" y="4162426"/>
            <a:ext cx="7491413" cy="561975"/>
          </a:xfrm>
          <a:prstGeom prst="rect">
            <a:avLst/>
          </a:prstGeom>
          <a:noFill/>
          <a:ln w="9525">
            <a:noFill/>
            <a:miter lim="800000"/>
            <a:headEnd/>
            <a:tailEnd/>
          </a:ln>
        </p:spPr>
      </p:pic>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495300" y="228600"/>
            <a:ext cx="8997950" cy="990600"/>
          </a:xfrm>
        </p:spPr>
        <p:txBody>
          <a:bodyPr/>
          <a:lstStyle/>
          <a:p>
            <a:pPr eaLnBrk="1" hangingPunct="1"/>
            <a:r>
              <a:rPr lang="pt-BR"/>
              <a:t>Tentativa e erro – exemplo</a:t>
            </a:r>
            <a:br>
              <a:rPr lang="pt-BR"/>
            </a:br>
            <a:r>
              <a:rPr lang="pt-BR" sz="2000"/>
              <a:t>FONTE: </a:t>
            </a:r>
            <a:r>
              <a:rPr lang="pt-BR" sz="2000">
                <a:solidFill>
                  <a:schemeClr val="accent2"/>
                </a:solidFill>
              </a:rPr>
              <a:t>http://www.engin.umich.edu/group/ctm/PID/PID.html</a:t>
            </a:r>
          </a:p>
        </p:txBody>
      </p:sp>
      <p:sp>
        <p:nvSpPr>
          <p:cNvPr id="1029" name="Rectangle 3"/>
          <p:cNvSpPr>
            <a:spLocks noGrp="1" noChangeArrowheads="1"/>
          </p:cNvSpPr>
          <p:nvPr>
            <p:ph type="body" idx="1"/>
          </p:nvPr>
        </p:nvSpPr>
        <p:spPr>
          <a:xfrm>
            <a:off x="247650" y="1371600"/>
            <a:ext cx="8420100" cy="4114800"/>
          </a:xfrm>
        </p:spPr>
        <p:txBody>
          <a:bodyPr/>
          <a:lstStyle/>
          <a:p>
            <a:pPr eaLnBrk="1" hangingPunct="1"/>
            <a:r>
              <a:rPr lang="pt-BR"/>
              <a:t>Considere um processo dado por:</a:t>
            </a:r>
          </a:p>
        </p:txBody>
      </p:sp>
      <p:graphicFrame>
        <p:nvGraphicFramePr>
          <p:cNvPr id="1026" name="Object 6"/>
          <p:cNvGraphicFramePr>
            <a:graphicFrameLocks noChangeAspect="1"/>
          </p:cNvGraphicFramePr>
          <p:nvPr/>
        </p:nvGraphicFramePr>
        <p:xfrm>
          <a:off x="3907367" y="3810001"/>
          <a:ext cx="5699390" cy="747713"/>
        </p:xfrm>
        <a:graphic>
          <a:graphicData uri="http://schemas.openxmlformats.org/presentationml/2006/ole">
            <mc:AlternateContent xmlns:mc="http://schemas.openxmlformats.org/markup-compatibility/2006">
              <mc:Choice xmlns:v="urn:schemas-microsoft-com:vml" Requires="v">
                <p:oleObj name="Equation" r:id="rId2" imgW="5537160" imgH="787320" progId="Equation.3">
                  <p:embed/>
                </p:oleObj>
              </mc:Choice>
              <mc:Fallback>
                <p:oleObj name="Equation" r:id="rId2" imgW="5537160" imgH="7873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367" y="3810001"/>
                        <a:ext cx="5699390" cy="74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0" name="Picture 8" descr="http://www.engin.umich.edu/group/ctm/PID/PIDblock2.GIF"/>
          <p:cNvPicPr>
            <a:picLocks noChangeAspect="1" noChangeArrowheads="1"/>
          </p:cNvPicPr>
          <p:nvPr/>
        </p:nvPicPr>
        <p:blipFill>
          <a:blip r:embed="rId4"/>
          <a:srcRect/>
          <a:stretch>
            <a:fillRect/>
          </a:stretch>
        </p:blipFill>
        <p:spPr bwMode="auto">
          <a:xfrm>
            <a:off x="82551" y="2438400"/>
            <a:ext cx="4222089" cy="2262188"/>
          </a:xfrm>
          <a:prstGeom prst="rect">
            <a:avLst/>
          </a:prstGeom>
          <a:noFill/>
          <a:ln w="9525">
            <a:noFill/>
            <a:miter lim="800000"/>
            <a:headEnd/>
            <a:tailEnd/>
          </a:ln>
        </p:spPr>
      </p:pic>
      <p:graphicFrame>
        <p:nvGraphicFramePr>
          <p:cNvPr id="1027" name="Object 9"/>
          <p:cNvGraphicFramePr>
            <a:graphicFrameLocks noChangeAspect="1"/>
          </p:cNvGraphicFramePr>
          <p:nvPr/>
        </p:nvGraphicFramePr>
        <p:xfrm>
          <a:off x="3632200" y="2209800"/>
          <a:ext cx="6108700" cy="812800"/>
        </p:xfrm>
        <a:graphic>
          <a:graphicData uri="http://schemas.openxmlformats.org/presentationml/2006/ole">
            <mc:AlternateContent xmlns:mc="http://schemas.openxmlformats.org/markup-compatibility/2006">
              <mc:Choice xmlns:v="urn:schemas-microsoft-com:vml" Requires="v">
                <p:oleObj name="Equation" r:id="rId5" imgW="5638680" imgH="812520" progId="Equation.3">
                  <p:embed/>
                </p:oleObj>
              </mc:Choice>
              <mc:Fallback>
                <p:oleObj name="Equation" r:id="rId5" imgW="5638680" imgH="8125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2200" y="2209800"/>
                        <a:ext cx="61087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1" name="Text Box 10"/>
          <p:cNvSpPr txBox="1">
            <a:spLocks noChangeArrowheads="1"/>
          </p:cNvSpPr>
          <p:nvPr/>
        </p:nvSpPr>
        <p:spPr bwMode="auto">
          <a:xfrm>
            <a:off x="495300" y="4648200"/>
            <a:ext cx="8997950" cy="1938992"/>
          </a:xfrm>
          <a:prstGeom prst="rect">
            <a:avLst/>
          </a:prstGeom>
          <a:noFill/>
          <a:ln w="9525">
            <a:noFill/>
            <a:miter lim="800000"/>
            <a:headEnd/>
            <a:tailEnd/>
          </a:ln>
        </p:spPr>
        <p:txBody>
          <a:bodyPr>
            <a:spAutoFit/>
          </a:bodyPr>
          <a:lstStyle/>
          <a:p>
            <a:r>
              <a:rPr lang="pt-BR" sz="2400" u="sng" dirty="0"/>
              <a:t>Objetivo</a:t>
            </a:r>
            <a:r>
              <a:rPr lang="pt-BR" sz="2400" dirty="0"/>
              <a:t>: verificar como cada termo do compensador contribui para obter:</a:t>
            </a:r>
          </a:p>
          <a:p>
            <a:pPr lvl="1">
              <a:buFontTx/>
              <a:buChar char="-"/>
            </a:pPr>
            <a:r>
              <a:rPr lang="pt-BR" sz="2400" dirty="0"/>
              <a:t> Pequeno tempo de subida ;</a:t>
            </a:r>
          </a:p>
          <a:p>
            <a:pPr lvl="1">
              <a:buFontTx/>
              <a:buChar char="-"/>
            </a:pPr>
            <a:r>
              <a:rPr lang="pt-BR" sz="2400" dirty="0"/>
              <a:t> Mínimo </a:t>
            </a:r>
            <a:r>
              <a:rPr lang="pt-BR" sz="2400" dirty="0" err="1"/>
              <a:t>sobre-sinal</a:t>
            </a:r>
            <a:r>
              <a:rPr lang="pt-BR" sz="2400" dirty="0"/>
              <a:t>;</a:t>
            </a:r>
          </a:p>
          <a:p>
            <a:pPr lvl="1">
              <a:buFontTx/>
              <a:buChar char="-"/>
            </a:pPr>
            <a:r>
              <a:rPr lang="pt-BR" sz="2400" dirty="0"/>
              <a:t> Erro de regime nulo.</a:t>
            </a:r>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247650" y="1371600"/>
            <a:ext cx="8420100" cy="685800"/>
          </a:xfrm>
        </p:spPr>
        <p:txBody>
          <a:bodyPr/>
          <a:lstStyle/>
          <a:p>
            <a:pPr eaLnBrk="1" hangingPunct="1"/>
            <a:r>
              <a:rPr lang="pt-BR"/>
              <a:t>Processo em malha aberta:</a:t>
            </a:r>
          </a:p>
        </p:txBody>
      </p:sp>
      <p:sp>
        <p:nvSpPr>
          <p:cNvPr id="24579" name="Text Box 7"/>
          <p:cNvSpPr txBox="1">
            <a:spLocks noChangeArrowheads="1"/>
          </p:cNvSpPr>
          <p:nvPr/>
        </p:nvSpPr>
        <p:spPr bwMode="auto">
          <a:xfrm>
            <a:off x="330200" y="2133601"/>
            <a:ext cx="4870450" cy="830997"/>
          </a:xfrm>
          <a:prstGeom prst="rect">
            <a:avLst/>
          </a:prstGeom>
          <a:noFill/>
          <a:ln w="9525">
            <a:noFill/>
            <a:miter lim="800000"/>
            <a:headEnd/>
            <a:tailEnd/>
          </a:ln>
        </p:spPr>
        <p:txBody>
          <a:bodyPr>
            <a:spAutoFit/>
          </a:bodyPr>
          <a:lstStyle/>
          <a:p>
            <a:r>
              <a:rPr lang="pt-BR" sz="2400" dirty="0">
                <a:latin typeface="Courier New" pitchFamily="49" charset="0"/>
              </a:rPr>
              <a:t>num=1; </a:t>
            </a:r>
            <a:r>
              <a:rPr lang="pt-BR" sz="2400" dirty="0" err="1">
                <a:latin typeface="Courier New" pitchFamily="49" charset="0"/>
              </a:rPr>
              <a:t>den</a:t>
            </a:r>
            <a:r>
              <a:rPr lang="pt-BR" sz="2400" dirty="0">
                <a:latin typeface="Courier New" pitchFamily="49" charset="0"/>
              </a:rPr>
              <a:t>=[1 10 20]; </a:t>
            </a:r>
            <a:r>
              <a:rPr lang="pt-BR" sz="2400" dirty="0" err="1">
                <a:solidFill>
                  <a:srgbClr val="FF0000"/>
                </a:solidFill>
                <a:latin typeface="Courier New" pitchFamily="49" charset="0"/>
                <a:hlinkClick r:id="rId2"/>
              </a:rPr>
              <a:t>step</a:t>
            </a:r>
            <a:r>
              <a:rPr lang="pt-BR" sz="2400" dirty="0">
                <a:latin typeface="Courier New" pitchFamily="49" charset="0"/>
              </a:rPr>
              <a:t>(</a:t>
            </a:r>
            <a:r>
              <a:rPr lang="pt-BR" sz="2400" dirty="0" err="1">
                <a:latin typeface="Courier New" pitchFamily="49" charset="0"/>
              </a:rPr>
              <a:t>num,den</a:t>
            </a:r>
            <a:r>
              <a:rPr lang="pt-BR" sz="2400" dirty="0">
                <a:latin typeface="Courier New" pitchFamily="49" charset="0"/>
              </a:rPr>
              <a:t>) </a:t>
            </a:r>
          </a:p>
        </p:txBody>
      </p:sp>
      <p:sp>
        <p:nvSpPr>
          <p:cNvPr id="24580" name="Rectangle 9"/>
          <p:cNvSpPr>
            <a:spLocks noGrp="1" noChangeArrowheads="1"/>
          </p:cNvSpPr>
          <p:nvPr>
            <p:ph type="title"/>
          </p:nvPr>
        </p:nvSpPr>
        <p:spPr>
          <a:xfrm>
            <a:off x="495300" y="152400"/>
            <a:ext cx="8997950" cy="990600"/>
          </a:xfrm>
          <a:noFill/>
        </p:spPr>
        <p:txBody>
          <a:bodyPr/>
          <a:lstStyle/>
          <a:p>
            <a:pPr eaLnBrk="1" hangingPunct="1"/>
            <a:r>
              <a:rPr lang="pt-BR"/>
              <a:t>Tentativa e erro – exemplo</a:t>
            </a:r>
            <a:br>
              <a:rPr lang="pt-BR"/>
            </a:br>
            <a:r>
              <a:rPr lang="pt-BR" sz="2000"/>
              <a:t>FONTE: </a:t>
            </a:r>
            <a:r>
              <a:rPr lang="pt-BR" sz="2000">
                <a:solidFill>
                  <a:schemeClr val="accent2"/>
                </a:solidFill>
              </a:rPr>
              <a:t>http://www.engin.umich.edu/group/ctm/PID/PID.html</a:t>
            </a:r>
          </a:p>
        </p:txBody>
      </p:sp>
      <p:pic>
        <p:nvPicPr>
          <p:cNvPr id="24581" name="Picture 12" descr="http://www.engin.umich.edu/group/ctm/PID/PIDtutplot1.GIF"/>
          <p:cNvPicPr>
            <a:picLocks noChangeAspect="1" noChangeArrowheads="1"/>
          </p:cNvPicPr>
          <p:nvPr/>
        </p:nvPicPr>
        <p:blipFill>
          <a:blip r:embed="rId3"/>
          <a:srcRect r="5692"/>
          <a:stretch>
            <a:fillRect/>
          </a:stretch>
        </p:blipFill>
        <p:spPr bwMode="auto">
          <a:xfrm>
            <a:off x="5174854" y="1981200"/>
            <a:ext cx="4648596" cy="3890963"/>
          </a:xfrm>
          <a:prstGeom prst="rect">
            <a:avLst/>
          </a:prstGeom>
          <a:noFill/>
          <a:ln w="9525">
            <a:noFill/>
            <a:miter lim="800000"/>
            <a:headEnd/>
            <a:tailEnd/>
          </a:ln>
        </p:spPr>
      </p:pic>
      <p:sp>
        <p:nvSpPr>
          <p:cNvPr id="24582" name="Rectangle 13"/>
          <p:cNvSpPr>
            <a:spLocks noChangeArrowheads="1"/>
          </p:cNvSpPr>
          <p:nvPr/>
        </p:nvSpPr>
        <p:spPr bwMode="auto">
          <a:xfrm>
            <a:off x="165100" y="3200400"/>
            <a:ext cx="5200650" cy="2743200"/>
          </a:xfrm>
          <a:prstGeom prst="rect">
            <a:avLst/>
          </a:prstGeom>
          <a:noFill/>
          <a:ln w="9525">
            <a:noFill/>
            <a:miter lim="800000"/>
            <a:headEnd/>
            <a:tailEnd/>
          </a:ln>
        </p:spPr>
        <p:txBody>
          <a:bodyPr/>
          <a:lstStyle/>
          <a:p>
            <a:pPr marL="342900" indent="-342900">
              <a:spcBef>
                <a:spcPct val="20000"/>
              </a:spcBef>
              <a:buFontTx/>
              <a:buChar char="•"/>
            </a:pPr>
            <a:r>
              <a:rPr lang="pt-BR" sz="2400" dirty="0"/>
              <a:t>Ganho DC = 1/20</a:t>
            </a:r>
          </a:p>
          <a:p>
            <a:pPr marL="342900" indent="-342900">
              <a:spcBef>
                <a:spcPct val="20000"/>
              </a:spcBef>
              <a:buFont typeface="Symbol" pitchFamily="18" charset="2"/>
              <a:buChar char="Þ"/>
            </a:pPr>
            <a:r>
              <a:rPr lang="pt-BR" sz="2400" dirty="0">
                <a:sym typeface="Symbol" pitchFamily="18" charset="2"/>
              </a:rPr>
              <a:t>saída = 0,05</a:t>
            </a:r>
          </a:p>
          <a:p>
            <a:pPr marL="342900" indent="-342900">
              <a:spcBef>
                <a:spcPct val="20000"/>
              </a:spcBef>
              <a:buFont typeface="Symbol" pitchFamily="18" charset="2"/>
              <a:buChar char="Þ"/>
            </a:pPr>
            <a:r>
              <a:rPr lang="pt-BR" sz="2400" dirty="0">
                <a:sym typeface="Symbol" pitchFamily="18" charset="2"/>
              </a:rPr>
              <a:t>erro </a:t>
            </a:r>
            <a:r>
              <a:rPr lang="pt-BR" sz="2400" i="1" dirty="0" err="1">
                <a:sym typeface="Symbol" pitchFamily="18" charset="2"/>
              </a:rPr>
              <a:t>ess</a:t>
            </a:r>
            <a:r>
              <a:rPr lang="pt-BR" sz="2400" dirty="0">
                <a:sym typeface="Symbol" pitchFamily="18" charset="2"/>
              </a:rPr>
              <a:t> = 0,95</a:t>
            </a:r>
          </a:p>
          <a:p>
            <a:pPr marL="342900" indent="-342900">
              <a:spcBef>
                <a:spcPct val="20000"/>
              </a:spcBef>
              <a:buFont typeface="Symbol" pitchFamily="18" charset="2"/>
              <a:buChar char="Þ"/>
            </a:pPr>
            <a:r>
              <a:rPr lang="pt-BR" sz="2400" i="1" dirty="0" err="1"/>
              <a:t>kp</a:t>
            </a:r>
            <a:r>
              <a:rPr lang="pt-BR" sz="2400" dirty="0"/>
              <a:t> = 1/</a:t>
            </a:r>
            <a:r>
              <a:rPr lang="pt-BR" sz="2400" i="1" dirty="0" err="1"/>
              <a:t>ess</a:t>
            </a:r>
            <a:r>
              <a:rPr lang="pt-BR" sz="2400" dirty="0"/>
              <a:t> – 1 </a:t>
            </a:r>
          </a:p>
          <a:p>
            <a:pPr marL="342900" indent="-342900">
              <a:spcBef>
                <a:spcPct val="20000"/>
              </a:spcBef>
              <a:buFontTx/>
              <a:buChar char="•"/>
            </a:pPr>
            <a:r>
              <a:rPr lang="pt-BR" sz="2400" dirty="0"/>
              <a:t>Tempo de subida </a:t>
            </a:r>
            <a:r>
              <a:rPr lang="pt-BR" sz="2400" dirty="0">
                <a:sym typeface="Symbol" pitchFamily="18" charset="2"/>
              </a:rPr>
              <a:t> 1 </a:t>
            </a:r>
            <a:r>
              <a:rPr lang="pt-BR" sz="2400" dirty="0" err="1">
                <a:sym typeface="Symbol" pitchFamily="18" charset="2"/>
              </a:rPr>
              <a:t>seg</a:t>
            </a:r>
            <a:endParaRPr lang="pt-BR" sz="2400" dirty="0">
              <a:sym typeface="Symbol" pitchFamily="18" charset="2"/>
            </a:endParaRPr>
          </a:p>
          <a:p>
            <a:pPr marL="342900" indent="-342900">
              <a:spcBef>
                <a:spcPct val="20000"/>
              </a:spcBef>
              <a:buFontTx/>
              <a:buChar char="•"/>
            </a:pPr>
            <a:r>
              <a:rPr lang="pt-BR" sz="2400" dirty="0">
                <a:sym typeface="Symbol" pitchFamily="18" charset="2"/>
              </a:rPr>
              <a:t>Tempo de estabilização  1,5 </a:t>
            </a:r>
            <a:r>
              <a:rPr lang="pt-BR" sz="2400" dirty="0" err="1">
                <a:sym typeface="Symbol" pitchFamily="18" charset="2"/>
              </a:rPr>
              <a:t>seg</a:t>
            </a:r>
            <a:endParaRPr lang="pt-BR" sz="2400" dirty="0"/>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body" idx="1"/>
          </p:nvPr>
        </p:nvSpPr>
        <p:spPr>
          <a:xfrm>
            <a:off x="247650" y="1219200"/>
            <a:ext cx="8832850" cy="762000"/>
          </a:xfrm>
        </p:spPr>
        <p:txBody>
          <a:bodyPr/>
          <a:lstStyle/>
          <a:p>
            <a:pPr eaLnBrk="1" hangingPunct="1"/>
            <a:r>
              <a:rPr lang="pt-BR" sz="2800"/>
              <a:t>Incluir um ganho Kp para reduzir o erro em regime e o tempo de subida (mas, aumenta o sobre-sinal):</a:t>
            </a:r>
          </a:p>
        </p:txBody>
      </p:sp>
      <p:sp>
        <p:nvSpPr>
          <p:cNvPr id="2052" name="Text Box 3"/>
          <p:cNvSpPr txBox="1">
            <a:spLocks noChangeArrowheads="1"/>
          </p:cNvSpPr>
          <p:nvPr/>
        </p:nvSpPr>
        <p:spPr bwMode="auto">
          <a:xfrm>
            <a:off x="330200" y="2852936"/>
            <a:ext cx="4870450" cy="1200329"/>
          </a:xfrm>
          <a:prstGeom prst="rect">
            <a:avLst/>
          </a:prstGeom>
          <a:noFill/>
          <a:ln w="9525">
            <a:noFill/>
            <a:miter lim="800000"/>
            <a:headEnd/>
            <a:tailEnd/>
          </a:ln>
        </p:spPr>
        <p:txBody>
          <a:bodyPr>
            <a:spAutoFit/>
          </a:bodyPr>
          <a:lstStyle/>
          <a:p>
            <a:r>
              <a:rPr lang="pt-BR" sz="1800" dirty="0" err="1">
                <a:latin typeface="Courier New" pitchFamily="49" charset="0"/>
                <a:cs typeface="Courier New" pitchFamily="49" charset="0"/>
              </a:rPr>
              <a:t>Kp</a:t>
            </a:r>
            <a:r>
              <a:rPr lang="pt-BR" sz="1800" dirty="0">
                <a:latin typeface="Courier New" pitchFamily="49" charset="0"/>
                <a:cs typeface="Courier New" pitchFamily="49" charset="0"/>
              </a:rPr>
              <a:t>=300;</a:t>
            </a:r>
          </a:p>
          <a:p>
            <a:r>
              <a:rPr lang="pt-BR" sz="1800" dirty="0">
                <a:latin typeface="Courier New" pitchFamily="49" charset="0"/>
                <a:cs typeface="Courier New" pitchFamily="49" charset="0"/>
              </a:rPr>
              <a:t>num=[</a:t>
            </a:r>
            <a:r>
              <a:rPr lang="pt-BR" sz="1800" dirty="0" err="1">
                <a:latin typeface="Courier New" pitchFamily="49" charset="0"/>
                <a:cs typeface="Courier New" pitchFamily="49" charset="0"/>
              </a:rPr>
              <a:t>Kp</a:t>
            </a:r>
            <a:r>
              <a:rPr lang="pt-BR" sz="1800" dirty="0">
                <a:latin typeface="Courier New" pitchFamily="49" charset="0"/>
                <a:cs typeface="Courier New" pitchFamily="49" charset="0"/>
              </a:rPr>
              <a:t>];</a:t>
            </a:r>
          </a:p>
          <a:p>
            <a:r>
              <a:rPr lang="en-US" sz="1800" dirty="0">
                <a:latin typeface="Courier New" pitchFamily="49" charset="0"/>
                <a:cs typeface="Courier New" pitchFamily="49" charset="0"/>
              </a:rPr>
              <a:t>den=[1 10 20+Kp];</a:t>
            </a:r>
          </a:p>
          <a:p>
            <a:r>
              <a:rPr lang="en-US" sz="1800" dirty="0">
                <a:latin typeface="Courier New" pitchFamily="49" charset="0"/>
                <a:cs typeface="Courier New" pitchFamily="49" charset="0"/>
              </a:rPr>
              <a:t>t=0:0.01:2; </a:t>
            </a:r>
            <a:r>
              <a:rPr lang="en-US" sz="1800" dirty="0">
                <a:solidFill>
                  <a:srgbClr val="FF0000"/>
                </a:solidFill>
                <a:latin typeface="Courier New" pitchFamily="49" charset="0"/>
                <a:cs typeface="Courier New" pitchFamily="49" charset="0"/>
              </a:rPr>
              <a:t>step</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num,den,t</a:t>
            </a:r>
            <a:r>
              <a:rPr lang="en-US" sz="1800" dirty="0">
                <a:latin typeface="Courier New" pitchFamily="49" charset="0"/>
                <a:cs typeface="Courier New" pitchFamily="49" charset="0"/>
              </a:rPr>
              <a:t>)</a:t>
            </a:r>
            <a:r>
              <a:rPr lang="pt-BR" sz="1800" dirty="0">
                <a:latin typeface="Courier New" pitchFamily="49" charset="0"/>
              </a:rPr>
              <a:t> </a:t>
            </a:r>
          </a:p>
        </p:txBody>
      </p:sp>
      <p:sp>
        <p:nvSpPr>
          <p:cNvPr id="2053" name="Rectangle 4"/>
          <p:cNvSpPr>
            <a:spLocks noGrp="1" noChangeArrowheads="1"/>
          </p:cNvSpPr>
          <p:nvPr>
            <p:ph type="title"/>
          </p:nvPr>
        </p:nvSpPr>
        <p:spPr>
          <a:xfrm>
            <a:off x="495300" y="76200"/>
            <a:ext cx="8997950" cy="990600"/>
          </a:xfrm>
          <a:noFill/>
        </p:spPr>
        <p:txBody>
          <a:bodyPr/>
          <a:lstStyle/>
          <a:p>
            <a:pPr eaLnBrk="1" hangingPunct="1"/>
            <a:r>
              <a:rPr lang="pt-BR"/>
              <a:t>Tentativa e erro – exemplo</a:t>
            </a:r>
            <a:br>
              <a:rPr lang="pt-BR"/>
            </a:br>
            <a:r>
              <a:rPr lang="pt-BR" sz="2000"/>
              <a:t>FONTE: </a:t>
            </a:r>
            <a:r>
              <a:rPr lang="pt-BR" sz="2000">
                <a:solidFill>
                  <a:schemeClr val="accent2"/>
                </a:solidFill>
              </a:rPr>
              <a:t>http://www.engin.umich.edu/group/ctm/PID/PID.html</a:t>
            </a:r>
          </a:p>
        </p:txBody>
      </p:sp>
      <p:graphicFrame>
        <p:nvGraphicFramePr>
          <p:cNvPr id="2050" name="Object 7"/>
          <p:cNvGraphicFramePr>
            <a:graphicFrameLocks noChangeAspect="1"/>
          </p:cNvGraphicFramePr>
          <p:nvPr>
            <p:extLst>
              <p:ext uri="{D42A27DB-BD31-4B8C-83A1-F6EECF244321}">
                <p14:modId xmlns:p14="http://schemas.microsoft.com/office/powerpoint/2010/main" val="2384311153"/>
              </p:ext>
            </p:extLst>
          </p:nvPr>
        </p:nvGraphicFramePr>
        <p:xfrm>
          <a:off x="4274203" y="3068960"/>
          <a:ext cx="5503333" cy="838200"/>
        </p:xfrm>
        <a:graphic>
          <a:graphicData uri="http://schemas.openxmlformats.org/presentationml/2006/ole">
            <mc:AlternateContent xmlns:mc="http://schemas.openxmlformats.org/markup-compatibility/2006">
              <mc:Choice xmlns:v="urn:schemas-microsoft-com:vml" Requires="v">
                <p:oleObj name="Equation" r:id="rId2" imgW="5079960" imgH="838080" progId="Equation.3">
                  <p:embed/>
                </p:oleObj>
              </mc:Choice>
              <mc:Fallback>
                <p:oleObj name="Equation" r:id="rId2" imgW="5079960" imgH="8380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203" y="3068960"/>
                        <a:ext cx="5503333" cy="8382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Text Box 10"/>
          <p:cNvSpPr txBox="1">
            <a:spLocks noChangeArrowheads="1"/>
          </p:cNvSpPr>
          <p:nvPr/>
        </p:nvSpPr>
        <p:spPr bwMode="auto">
          <a:xfrm>
            <a:off x="330200" y="4191001"/>
            <a:ext cx="6686550" cy="2031325"/>
          </a:xfrm>
          <a:prstGeom prst="rect">
            <a:avLst/>
          </a:prstGeom>
          <a:noFill/>
          <a:ln w="9525">
            <a:noFill/>
            <a:miter lim="800000"/>
            <a:headEnd/>
            <a:tailEnd/>
          </a:ln>
        </p:spPr>
        <p:txBody>
          <a:bodyPr>
            <a:spAutoFit/>
          </a:bodyPr>
          <a:lstStyle/>
          <a:p>
            <a:r>
              <a:rPr lang="pt-BR" sz="1800" b="1" u="sng" dirty="0">
                <a:cs typeface="Courier New" pitchFamily="49" charset="0"/>
              </a:rPr>
              <a:t>OU</a:t>
            </a:r>
            <a:r>
              <a:rPr lang="pt-BR" sz="1800" dirty="0">
                <a:cs typeface="Courier New" pitchFamily="49" charset="0"/>
              </a:rPr>
              <a:t>:</a:t>
            </a:r>
          </a:p>
          <a:p>
            <a:r>
              <a:rPr lang="pt-BR" sz="1800" dirty="0">
                <a:latin typeface="Courier New" pitchFamily="49" charset="0"/>
                <a:cs typeface="Courier New" pitchFamily="49" charset="0"/>
              </a:rPr>
              <a:t>num=1;</a:t>
            </a:r>
          </a:p>
          <a:p>
            <a:r>
              <a:rPr lang="pt-BR" sz="1800" dirty="0" err="1">
                <a:latin typeface="Courier New" pitchFamily="49" charset="0"/>
                <a:cs typeface="Courier New" pitchFamily="49" charset="0"/>
              </a:rPr>
              <a:t>den</a:t>
            </a:r>
            <a:r>
              <a:rPr lang="pt-BR" sz="1800" dirty="0">
                <a:latin typeface="Courier New" pitchFamily="49" charset="0"/>
                <a:cs typeface="Courier New" pitchFamily="49" charset="0"/>
              </a:rPr>
              <a:t>=[1 10 20];</a:t>
            </a:r>
          </a:p>
          <a:p>
            <a:r>
              <a:rPr lang="pt-BR" sz="1800" dirty="0" err="1">
                <a:latin typeface="Courier New" pitchFamily="49" charset="0"/>
                <a:cs typeface="Courier New" pitchFamily="49" charset="0"/>
              </a:rPr>
              <a:t>Kp</a:t>
            </a:r>
            <a:r>
              <a:rPr lang="pt-BR" sz="1800" dirty="0">
                <a:latin typeface="Courier New" pitchFamily="49" charset="0"/>
                <a:cs typeface="Courier New" pitchFamily="49" charset="0"/>
              </a:rPr>
              <a:t>=300;</a:t>
            </a:r>
          </a:p>
          <a:p>
            <a:r>
              <a:rPr lang="pt-BR" sz="1800" dirty="0">
                <a:latin typeface="Courier New" pitchFamily="49" charset="0"/>
                <a:cs typeface="Courier New" pitchFamily="49" charset="0"/>
              </a:rPr>
              <a:t>[</a:t>
            </a:r>
            <a:r>
              <a:rPr lang="pt-BR" sz="1800" dirty="0" err="1">
                <a:latin typeface="Courier New" pitchFamily="49" charset="0"/>
                <a:cs typeface="Courier New" pitchFamily="49" charset="0"/>
              </a:rPr>
              <a:t>numCL,denCL</a:t>
            </a:r>
            <a:r>
              <a:rPr lang="pt-BR" sz="1800" dirty="0">
                <a:latin typeface="Courier New" pitchFamily="49" charset="0"/>
                <a:cs typeface="Courier New" pitchFamily="49" charset="0"/>
              </a:rPr>
              <a:t>]=</a:t>
            </a:r>
            <a:r>
              <a:rPr lang="pt-BR" sz="1800" dirty="0" err="1">
                <a:solidFill>
                  <a:srgbClr val="FF0000"/>
                </a:solidFill>
                <a:latin typeface="Courier New" pitchFamily="49" charset="0"/>
                <a:cs typeface="Courier New" pitchFamily="49" charset="0"/>
              </a:rPr>
              <a:t>cloop</a:t>
            </a:r>
            <a:r>
              <a:rPr lang="pt-BR" sz="1800" dirty="0">
                <a:latin typeface="Courier New" pitchFamily="49" charset="0"/>
                <a:cs typeface="Courier New" pitchFamily="49" charset="0"/>
              </a:rPr>
              <a:t>(</a:t>
            </a:r>
            <a:r>
              <a:rPr lang="pt-BR" sz="1800" dirty="0" err="1">
                <a:latin typeface="Courier New" pitchFamily="49" charset="0"/>
                <a:cs typeface="Courier New" pitchFamily="49" charset="0"/>
              </a:rPr>
              <a:t>Kp</a:t>
            </a:r>
            <a:r>
              <a:rPr lang="pt-BR" sz="1800" dirty="0">
                <a:latin typeface="Courier New" pitchFamily="49" charset="0"/>
                <a:cs typeface="Courier New" pitchFamily="49" charset="0"/>
              </a:rPr>
              <a:t>*</a:t>
            </a:r>
            <a:r>
              <a:rPr lang="pt-BR" sz="1800" dirty="0" err="1">
                <a:latin typeface="Courier New" pitchFamily="49" charset="0"/>
                <a:cs typeface="Courier New" pitchFamily="49" charset="0"/>
              </a:rPr>
              <a:t>num,den</a:t>
            </a:r>
            <a:r>
              <a:rPr lang="pt-BR" sz="1800" dirty="0">
                <a:latin typeface="Courier New" pitchFamily="49" charset="0"/>
                <a:cs typeface="Courier New" pitchFamily="49" charset="0"/>
              </a:rPr>
              <a:t>);</a:t>
            </a:r>
          </a:p>
          <a:p>
            <a:r>
              <a:rPr lang="en-US" sz="1800" dirty="0">
                <a:latin typeface="Courier New" pitchFamily="49" charset="0"/>
                <a:cs typeface="Courier New" pitchFamily="49" charset="0"/>
              </a:rPr>
              <a:t>t=0:0.01:2;</a:t>
            </a:r>
          </a:p>
          <a:p>
            <a:r>
              <a:rPr lang="en-US" sz="1800" dirty="0">
                <a:solidFill>
                  <a:srgbClr val="FF0000"/>
                </a:solidFill>
                <a:latin typeface="Courier New" pitchFamily="49" charset="0"/>
                <a:cs typeface="Times New Roman" pitchFamily="18" charset="0"/>
              </a:rPr>
              <a:t>step</a:t>
            </a:r>
            <a:r>
              <a:rPr lang="en-US" sz="1800" dirty="0">
                <a:latin typeface="Courier New" pitchFamily="49" charset="0"/>
                <a:cs typeface="Times New Roman" pitchFamily="18" charset="0"/>
              </a:rPr>
              <a:t>(</a:t>
            </a:r>
            <a:r>
              <a:rPr lang="en-US" sz="1800" dirty="0" err="1">
                <a:latin typeface="Courier New" pitchFamily="49" charset="0"/>
                <a:cs typeface="Times New Roman" pitchFamily="18" charset="0"/>
              </a:rPr>
              <a:t>numCL</a:t>
            </a:r>
            <a:r>
              <a:rPr lang="en-US" sz="1800" dirty="0">
                <a:latin typeface="Courier New" pitchFamily="49" charset="0"/>
                <a:cs typeface="Times New Roman" pitchFamily="18" charset="0"/>
              </a:rPr>
              <a:t>, </a:t>
            </a:r>
            <a:r>
              <a:rPr lang="en-US" sz="1800" dirty="0" err="1">
                <a:latin typeface="Courier New" pitchFamily="49" charset="0"/>
                <a:cs typeface="Times New Roman" pitchFamily="18" charset="0"/>
              </a:rPr>
              <a:t>denCL,t</a:t>
            </a:r>
            <a:r>
              <a:rPr lang="en-US" sz="1800" dirty="0">
                <a:latin typeface="Courier New" pitchFamily="49" charset="0"/>
                <a:cs typeface="Times New Roman" pitchFamily="18" charset="0"/>
              </a:rPr>
              <a:t>)</a:t>
            </a:r>
            <a:r>
              <a:rPr lang="pt-BR" sz="1800" dirty="0">
                <a:latin typeface="Courier New" pitchFamily="49" charset="0"/>
              </a:rPr>
              <a:t> </a:t>
            </a:r>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a:xfrm>
            <a:off x="495300" y="76200"/>
            <a:ext cx="8997950" cy="990600"/>
          </a:xfrm>
          <a:noFill/>
        </p:spPr>
        <p:txBody>
          <a:bodyPr/>
          <a:lstStyle/>
          <a:p>
            <a:pPr eaLnBrk="1" hangingPunct="1"/>
            <a:r>
              <a:rPr lang="pt-BR"/>
              <a:t>Tentativa e erro – exemplo</a:t>
            </a:r>
            <a:br>
              <a:rPr lang="pt-BR"/>
            </a:br>
            <a:r>
              <a:rPr lang="pt-BR" sz="2000"/>
              <a:t>FONTE: </a:t>
            </a:r>
            <a:r>
              <a:rPr lang="pt-BR" sz="2000">
                <a:solidFill>
                  <a:schemeClr val="accent2"/>
                </a:solidFill>
              </a:rPr>
              <a:t>http://www.engin.umich.edu/group/ctm/PID/PID.html</a:t>
            </a:r>
          </a:p>
        </p:txBody>
      </p:sp>
      <p:pic>
        <p:nvPicPr>
          <p:cNvPr id="25603" name="Picture 8" descr="http://www.engin.umich.edu/group/ctm/PID/PIDtutplot2.GIF"/>
          <p:cNvPicPr>
            <a:picLocks noChangeAspect="1" noChangeArrowheads="1"/>
          </p:cNvPicPr>
          <p:nvPr/>
        </p:nvPicPr>
        <p:blipFill>
          <a:blip r:embed="rId2" r:link="rId3"/>
          <a:srcRect/>
          <a:stretch>
            <a:fillRect/>
          </a:stretch>
        </p:blipFill>
        <p:spPr bwMode="auto">
          <a:xfrm>
            <a:off x="330201" y="1524000"/>
            <a:ext cx="5403585" cy="4114800"/>
          </a:xfrm>
          <a:prstGeom prst="rect">
            <a:avLst/>
          </a:prstGeom>
          <a:noFill/>
          <a:ln w="9525">
            <a:noFill/>
            <a:miter lim="800000"/>
            <a:headEnd/>
            <a:tailEnd/>
          </a:ln>
        </p:spPr>
      </p:pic>
      <p:sp>
        <p:nvSpPr>
          <p:cNvPr id="25604" name="Rectangle 10"/>
          <p:cNvSpPr>
            <a:spLocks noChangeArrowheads="1"/>
          </p:cNvSpPr>
          <p:nvPr/>
        </p:nvSpPr>
        <p:spPr bwMode="auto">
          <a:xfrm>
            <a:off x="5530850" y="1268760"/>
            <a:ext cx="4127500" cy="3124200"/>
          </a:xfrm>
          <a:prstGeom prst="rect">
            <a:avLst/>
          </a:prstGeom>
          <a:noFill/>
          <a:ln w="9525">
            <a:noFill/>
            <a:miter lim="800000"/>
            <a:headEnd/>
            <a:tailEnd/>
          </a:ln>
        </p:spPr>
        <p:txBody>
          <a:bodyPr/>
          <a:lstStyle/>
          <a:p>
            <a:pPr marL="342900" indent="-342900">
              <a:spcBef>
                <a:spcPct val="20000"/>
              </a:spcBef>
              <a:buFontTx/>
              <a:buChar char="•"/>
            </a:pPr>
            <a:r>
              <a:rPr lang="pt-BR" dirty="0"/>
              <a:t>Observe que o compensador proporcional reduziu o tempo de subida e o erro em regime, aumentou o </a:t>
            </a:r>
            <a:r>
              <a:rPr lang="pt-BR" dirty="0" err="1"/>
              <a:t>sobre-sinal</a:t>
            </a:r>
            <a:r>
              <a:rPr lang="pt-BR" dirty="0"/>
              <a:t> e diminuiu um pouco o tempo de acomodação (ou estabilização).</a:t>
            </a:r>
            <a:endParaRPr lang="pt-BR" sz="3200" dirty="0"/>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495300" y="76200"/>
            <a:ext cx="8997950" cy="990600"/>
          </a:xfrm>
          <a:noFill/>
        </p:spPr>
        <p:txBody>
          <a:bodyPr/>
          <a:lstStyle/>
          <a:p>
            <a:pPr eaLnBrk="1" hangingPunct="1"/>
            <a:r>
              <a:rPr lang="pt-BR"/>
              <a:t>Tentativa e erro – exemplo</a:t>
            </a:r>
            <a:br>
              <a:rPr lang="pt-BR"/>
            </a:br>
            <a:r>
              <a:rPr lang="pt-BR" sz="2000"/>
              <a:t>FONTE: </a:t>
            </a:r>
            <a:r>
              <a:rPr lang="pt-BR" sz="2000">
                <a:solidFill>
                  <a:schemeClr val="accent2"/>
                </a:solidFill>
              </a:rPr>
              <a:t>http://www.engin.umich.edu/group/ctm/PID/PID.html</a:t>
            </a:r>
          </a:p>
        </p:txBody>
      </p:sp>
      <p:sp>
        <p:nvSpPr>
          <p:cNvPr id="3076" name="Rectangle 5"/>
          <p:cNvSpPr>
            <a:spLocks noGrp="1" noChangeArrowheads="1"/>
          </p:cNvSpPr>
          <p:nvPr>
            <p:ph type="body" idx="1"/>
          </p:nvPr>
        </p:nvSpPr>
        <p:spPr>
          <a:xfrm>
            <a:off x="247650" y="1219200"/>
            <a:ext cx="8915400" cy="914400"/>
          </a:xfrm>
          <a:noFill/>
        </p:spPr>
        <p:txBody>
          <a:bodyPr/>
          <a:lstStyle/>
          <a:p>
            <a:pPr eaLnBrk="1" hangingPunct="1"/>
            <a:r>
              <a:rPr lang="pt-BR" sz="2800"/>
              <a:t>Vamos agora introduzir um controle PD (espera-se reduzir o sobre-sinal e o tempo de estabilização):</a:t>
            </a:r>
          </a:p>
        </p:txBody>
      </p:sp>
      <p:sp>
        <p:nvSpPr>
          <p:cNvPr id="3077" name="Text Box 6"/>
          <p:cNvSpPr txBox="1">
            <a:spLocks noChangeArrowheads="1"/>
          </p:cNvSpPr>
          <p:nvPr/>
        </p:nvSpPr>
        <p:spPr bwMode="auto">
          <a:xfrm>
            <a:off x="165100" y="2924944"/>
            <a:ext cx="3879850" cy="2123658"/>
          </a:xfrm>
          <a:prstGeom prst="rect">
            <a:avLst/>
          </a:prstGeom>
          <a:noFill/>
          <a:ln w="9525">
            <a:noFill/>
            <a:miter lim="800000"/>
            <a:headEnd/>
            <a:tailEnd/>
          </a:ln>
        </p:spPr>
        <p:txBody>
          <a:bodyPr>
            <a:spAutoFit/>
          </a:bodyPr>
          <a:lstStyle/>
          <a:p>
            <a:r>
              <a:rPr lang="pt-BR" sz="2200" dirty="0" err="1">
                <a:latin typeface="Courier New" pitchFamily="49" charset="0"/>
                <a:cs typeface="Courier New" pitchFamily="49" charset="0"/>
              </a:rPr>
              <a:t>Kp</a:t>
            </a:r>
            <a:r>
              <a:rPr lang="pt-BR" sz="2200" dirty="0">
                <a:latin typeface="Courier New" pitchFamily="49" charset="0"/>
                <a:cs typeface="Courier New" pitchFamily="49" charset="0"/>
              </a:rPr>
              <a:t>=300; % Como antes</a:t>
            </a:r>
          </a:p>
          <a:p>
            <a:r>
              <a:rPr lang="pt-BR" sz="2200" dirty="0" err="1">
                <a:latin typeface="Courier New" pitchFamily="49" charset="0"/>
                <a:cs typeface="Courier New" pitchFamily="49" charset="0"/>
              </a:rPr>
              <a:t>Kd</a:t>
            </a:r>
            <a:r>
              <a:rPr lang="pt-BR" sz="2200" dirty="0">
                <a:latin typeface="Courier New" pitchFamily="49" charset="0"/>
                <a:cs typeface="Courier New" pitchFamily="49" charset="0"/>
              </a:rPr>
              <a:t>=10;</a:t>
            </a:r>
          </a:p>
          <a:p>
            <a:r>
              <a:rPr lang="pt-BR" sz="2200" dirty="0">
                <a:latin typeface="Courier New" pitchFamily="49" charset="0"/>
                <a:cs typeface="Courier New" pitchFamily="49" charset="0"/>
              </a:rPr>
              <a:t>num=[</a:t>
            </a:r>
            <a:r>
              <a:rPr lang="pt-BR" sz="2200" dirty="0" err="1">
                <a:latin typeface="Courier New" pitchFamily="49" charset="0"/>
                <a:cs typeface="Courier New" pitchFamily="49" charset="0"/>
              </a:rPr>
              <a:t>Kd</a:t>
            </a:r>
            <a:r>
              <a:rPr lang="pt-BR" sz="2200" dirty="0">
                <a:latin typeface="Courier New" pitchFamily="49" charset="0"/>
                <a:cs typeface="Courier New" pitchFamily="49" charset="0"/>
              </a:rPr>
              <a:t> </a:t>
            </a:r>
            <a:r>
              <a:rPr lang="pt-BR" sz="2200" dirty="0" err="1">
                <a:latin typeface="Courier New" pitchFamily="49" charset="0"/>
                <a:cs typeface="Courier New" pitchFamily="49" charset="0"/>
              </a:rPr>
              <a:t>Kp</a:t>
            </a:r>
            <a:r>
              <a:rPr lang="pt-BR" sz="2200" dirty="0">
                <a:latin typeface="Courier New" pitchFamily="49" charset="0"/>
                <a:cs typeface="Courier New" pitchFamily="49" charset="0"/>
              </a:rPr>
              <a:t>];</a:t>
            </a:r>
          </a:p>
          <a:p>
            <a:r>
              <a:rPr lang="pt-BR" sz="2200" dirty="0" err="1">
                <a:latin typeface="Courier New" pitchFamily="49" charset="0"/>
                <a:cs typeface="Courier New" pitchFamily="49" charset="0"/>
              </a:rPr>
              <a:t>den</a:t>
            </a:r>
            <a:r>
              <a:rPr lang="pt-BR" sz="2200" dirty="0">
                <a:latin typeface="Courier New" pitchFamily="49" charset="0"/>
                <a:cs typeface="Courier New" pitchFamily="49" charset="0"/>
              </a:rPr>
              <a:t>=[1 10+Kd 20+Kp]; t=0:0.01:2; </a:t>
            </a:r>
            <a:r>
              <a:rPr lang="pt-BR" sz="2200" dirty="0" err="1">
                <a:solidFill>
                  <a:srgbClr val="FF0000"/>
                </a:solidFill>
                <a:latin typeface="Courier New" pitchFamily="49" charset="0"/>
                <a:cs typeface="Courier New" pitchFamily="49" charset="0"/>
              </a:rPr>
              <a:t>step</a:t>
            </a:r>
            <a:r>
              <a:rPr lang="pt-BR" sz="2200" dirty="0">
                <a:latin typeface="Courier New" pitchFamily="49" charset="0"/>
                <a:cs typeface="Courier New" pitchFamily="49" charset="0"/>
              </a:rPr>
              <a:t>(</a:t>
            </a:r>
            <a:r>
              <a:rPr lang="pt-BR" sz="2200" dirty="0" err="1">
                <a:latin typeface="Courier New" pitchFamily="49" charset="0"/>
                <a:cs typeface="Courier New" pitchFamily="49" charset="0"/>
              </a:rPr>
              <a:t>num,den,t</a:t>
            </a:r>
            <a:r>
              <a:rPr lang="pt-BR" sz="2200" dirty="0">
                <a:latin typeface="Courier New" pitchFamily="49" charset="0"/>
                <a:cs typeface="Courier New" pitchFamily="49" charset="0"/>
              </a:rPr>
              <a:t>) </a:t>
            </a:r>
            <a:endParaRPr lang="pt-BR" sz="2200" dirty="0">
              <a:latin typeface="Courier New" pitchFamily="49" charset="0"/>
            </a:endParaRPr>
          </a:p>
        </p:txBody>
      </p:sp>
      <p:graphicFrame>
        <p:nvGraphicFramePr>
          <p:cNvPr id="3074" name="Object 7"/>
          <p:cNvGraphicFramePr>
            <a:graphicFrameLocks noChangeAspect="1"/>
          </p:cNvGraphicFramePr>
          <p:nvPr>
            <p:extLst>
              <p:ext uri="{D42A27DB-BD31-4B8C-83A1-F6EECF244321}">
                <p14:modId xmlns:p14="http://schemas.microsoft.com/office/powerpoint/2010/main" val="3632509309"/>
              </p:ext>
            </p:extLst>
          </p:nvPr>
        </p:nvGraphicFramePr>
        <p:xfrm>
          <a:off x="2063751" y="5242396"/>
          <a:ext cx="6545527" cy="850900"/>
        </p:xfrm>
        <a:graphic>
          <a:graphicData uri="http://schemas.openxmlformats.org/presentationml/2006/ole">
            <mc:AlternateContent xmlns:mc="http://schemas.openxmlformats.org/markup-compatibility/2006">
              <mc:Choice xmlns:v="urn:schemas-microsoft-com:vml" Requires="v">
                <p:oleObj name="Equation" r:id="rId2" imgW="6045120" imgH="850680" progId="Equation.3">
                  <p:embed/>
                </p:oleObj>
              </mc:Choice>
              <mc:Fallback>
                <p:oleObj name="Equation" r:id="rId2" imgW="6045120" imgH="8506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5242396"/>
                        <a:ext cx="6545527" cy="8509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95300" y="76200"/>
            <a:ext cx="8997950" cy="990600"/>
          </a:xfrm>
          <a:noFill/>
        </p:spPr>
        <p:txBody>
          <a:bodyPr/>
          <a:lstStyle/>
          <a:p>
            <a:pPr eaLnBrk="1" hangingPunct="1"/>
            <a:r>
              <a:rPr lang="pt-BR"/>
              <a:t>Tentativa e erro – exemplo</a:t>
            </a:r>
            <a:br>
              <a:rPr lang="pt-BR"/>
            </a:br>
            <a:r>
              <a:rPr lang="pt-BR" sz="2000"/>
              <a:t>FONTE: </a:t>
            </a:r>
            <a:r>
              <a:rPr lang="pt-BR" sz="2000">
                <a:solidFill>
                  <a:schemeClr val="accent2"/>
                </a:solidFill>
              </a:rPr>
              <a:t>http://www.engin.umich.edu/group/ctm/PID/PID.html</a:t>
            </a:r>
          </a:p>
        </p:txBody>
      </p:sp>
      <p:sp>
        <p:nvSpPr>
          <p:cNvPr id="26627" name="Rectangle 3"/>
          <p:cNvSpPr>
            <a:spLocks noGrp="1" noChangeArrowheads="1"/>
          </p:cNvSpPr>
          <p:nvPr>
            <p:ph type="body" idx="1"/>
          </p:nvPr>
        </p:nvSpPr>
        <p:spPr>
          <a:xfrm>
            <a:off x="412750" y="5105400"/>
            <a:ext cx="9080500" cy="1447800"/>
          </a:xfrm>
          <a:noFill/>
        </p:spPr>
        <p:txBody>
          <a:bodyPr/>
          <a:lstStyle/>
          <a:p>
            <a:pPr eaLnBrk="1" hangingPunct="1"/>
            <a:r>
              <a:rPr lang="pt-BR" sz="2800"/>
              <a:t>O compensador PD reduziu o sobre-sinal e o tempo de acomodação, e teve pouco efeito no tempo de subida e no erro em regime:</a:t>
            </a:r>
          </a:p>
        </p:txBody>
      </p:sp>
      <p:pic>
        <p:nvPicPr>
          <p:cNvPr id="26628" name="Picture 6" descr="http://www.engin.umich.edu/group/ctm/PID/PIDtutplot3.GIF"/>
          <p:cNvPicPr>
            <a:picLocks noChangeAspect="1" noChangeArrowheads="1"/>
          </p:cNvPicPr>
          <p:nvPr/>
        </p:nvPicPr>
        <p:blipFill>
          <a:blip r:embed="rId2" r:link="rId3"/>
          <a:srcRect/>
          <a:stretch>
            <a:fillRect/>
          </a:stretch>
        </p:blipFill>
        <p:spPr bwMode="auto">
          <a:xfrm>
            <a:off x="2203054" y="1219201"/>
            <a:ext cx="5061346" cy="3852863"/>
          </a:xfrm>
          <a:prstGeom prst="rect">
            <a:avLst/>
          </a:prstGeom>
          <a:noFill/>
          <a:ln w="9525">
            <a:noFill/>
            <a:miter lim="800000"/>
            <a:headEnd/>
            <a:tailEnd/>
          </a:ln>
        </p:spPr>
      </p:pic>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95300" y="76200"/>
            <a:ext cx="8997950" cy="990600"/>
          </a:xfrm>
          <a:noFill/>
        </p:spPr>
        <p:txBody>
          <a:bodyPr/>
          <a:lstStyle/>
          <a:p>
            <a:pPr eaLnBrk="1" hangingPunct="1"/>
            <a:r>
              <a:rPr lang="pt-BR"/>
              <a:t>Tentativa e erro – exemplo</a:t>
            </a:r>
            <a:br>
              <a:rPr lang="pt-BR"/>
            </a:br>
            <a:r>
              <a:rPr lang="pt-BR" sz="2000"/>
              <a:t>FONTE: </a:t>
            </a:r>
            <a:r>
              <a:rPr lang="pt-BR" sz="2000">
                <a:solidFill>
                  <a:schemeClr val="accent2"/>
                </a:solidFill>
              </a:rPr>
              <a:t>http://www.engin.umich.edu/group/ctm/PID/PID.html</a:t>
            </a:r>
          </a:p>
        </p:txBody>
      </p:sp>
      <p:sp>
        <p:nvSpPr>
          <p:cNvPr id="4100" name="Rectangle 3"/>
          <p:cNvSpPr>
            <a:spLocks noGrp="1" noChangeArrowheads="1"/>
          </p:cNvSpPr>
          <p:nvPr>
            <p:ph type="body" idx="1"/>
          </p:nvPr>
        </p:nvSpPr>
        <p:spPr>
          <a:xfrm>
            <a:off x="56456" y="1052736"/>
            <a:ext cx="9649072" cy="1524000"/>
          </a:xfrm>
          <a:noFill/>
        </p:spPr>
        <p:txBody>
          <a:bodyPr/>
          <a:lstStyle/>
          <a:p>
            <a:pPr algn="just" eaLnBrk="1" hangingPunct="1">
              <a:spcBef>
                <a:spcPct val="0"/>
              </a:spcBef>
            </a:pPr>
            <a:r>
              <a:rPr lang="pt-BR" sz="2400" dirty="0"/>
              <a:t>Introduzindo um controle PI no sistema, espera-se observar um decréscimo no tempo de subida, um aumento no </a:t>
            </a:r>
            <a:r>
              <a:rPr lang="pt-BR" sz="2400" dirty="0" err="1"/>
              <a:t>sobre-sinal</a:t>
            </a:r>
            <a:r>
              <a:rPr lang="pt-BR" sz="2400" dirty="0"/>
              <a:t> e no tempo de estabilização e a eliminação do erro em regime (para uma entrada degrau).</a:t>
            </a:r>
          </a:p>
        </p:txBody>
      </p:sp>
      <p:graphicFrame>
        <p:nvGraphicFramePr>
          <p:cNvPr id="4098" name="Object 5"/>
          <p:cNvGraphicFramePr>
            <a:graphicFrameLocks noChangeAspect="1"/>
          </p:cNvGraphicFramePr>
          <p:nvPr>
            <p:extLst>
              <p:ext uri="{D42A27DB-BD31-4B8C-83A1-F6EECF244321}">
                <p14:modId xmlns:p14="http://schemas.microsoft.com/office/powerpoint/2010/main" val="1041065933"/>
              </p:ext>
            </p:extLst>
          </p:nvPr>
        </p:nvGraphicFramePr>
        <p:xfrm>
          <a:off x="1923000" y="3010148"/>
          <a:ext cx="6270360" cy="850900"/>
        </p:xfrm>
        <a:graphic>
          <a:graphicData uri="http://schemas.openxmlformats.org/presentationml/2006/ole">
            <mc:AlternateContent xmlns:mc="http://schemas.openxmlformats.org/markup-compatibility/2006">
              <mc:Choice xmlns:v="urn:schemas-microsoft-com:vml" Requires="v">
                <p:oleObj name="Equation" r:id="rId2" imgW="5790960" imgH="850680" progId="Equation.3">
                  <p:embed/>
                </p:oleObj>
              </mc:Choice>
              <mc:Fallback>
                <p:oleObj name="Equation" r:id="rId2" imgW="5790960" imgH="8506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000" y="3010148"/>
                        <a:ext cx="6270360" cy="8509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1" name="Text Box 6"/>
          <p:cNvSpPr txBox="1">
            <a:spLocks noChangeArrowheads="1"/>
          </p:cNvSpPr>
          <p:nvPr/>
        </p:nvSpPr>
        <p:spPr bwMode="auto">
          <a:xfrm>
            <a:off x="412751" y="4246056"/>
            <a:ext cx="5416868" cy="1631216"/>
          </a:xfrm>
          <a:prstGeom prst="rect">
            <a:avLst/>
          </a:prstGeom>
          <a:noFill/>
          <a:ln w="9525">
            <a:noFill/>
            <a:miter lim="800000"/>
            <a:headEnd/>
            <a:tailEnd/>
          </a:ln>
        </p:spPr>
        <p:txBody>
          <a:bodyPr wrap="none">
            <a:spAutoFit/>
          </a:bodyPr>
          <a:lstStyle/>
          <a:p>
            <a:r>
              <a:rPr lang="pt-BR" sz="2000" dirty="0" err="1">
                <a:latin typeface="Courier New" pitchFamily="49" charset="0"/>
              </a:rPr>
              <a:t>Kp</a:t>
            </a:r>
            <a:r>
              <a:rPr lang="pt-BR" sz="2000" dirty="0">
                <a:latin typeface="Courier New" pitchFamily="49" charset="0"/>
              </a:rPr>
              <a:t>=30; % Reduziu-se este parâmetro</a:t>
            </a:r>
          </a:p>
          <a:p>
            <a:r>
              <a:rPr lang="pt-BR" sz="2000" dirty="0">
                <a:latin typeface="Courier New" pitchFamily="49" charset="0"/>
              </a:rPr>
              <a:t>Ki=70; % Parâmetro integral</a:t>
            </a:r>
          </a:p>
          <a:p>
            <a:r>
              <a:rPr lang="pt-BR" sz="2000" dirty="0">
                <a:latin typeface="Courier New" pitchFamily="49" charset="0"/>
              </a:rPr>
              <a:t>num=[</a:t>
            </a:r>
            <a:r>
              <a:rPr lang="pt-BR" sz="2000" dirty="0" err="1">
                <a:latin typeface="Courier New" pitchFamily="49" charset="0"/>
              </a:rPr>
              <a:t>Kp</a:t>
            </a:r>
            <a:r>
              <a:rPr lang="pt-BR" sz="2000" dirty="0">
                <a:latin typeface="Courier New" pitchFamily="49" charset="0"/>
              </a:rPr>
              <a:t> Ki];</a:t>
            </a:r>
          </a:p>
          <a:p>
            <a:r>
              <a:rPr lang="pt-BR" sz="2000" dirty="0" err="1">
                <a:latin typeface="Courier New" pitchFamily="49" charset="0"/>
              </a:rPr>
              <a:t>den</a:t>
            </a:r>
            <a:r>
              <a:rPr lang="pt-BR" sz="2000" dirty="0">
                <a:latin typeface="Courier New" pitchFamily="49" charset="0"/>
              </a:rPr>
              <a:t>=[1 10 20+Kp Ki];</a:t>
            </a:r>
          </a:p>
          <a:p>
            <a:r>
              <a:rPr lang="pt-BR" sz="2000" dirty="0">
                <a:latin typeface="Courier New" pitchFamily="49" charset="0"/>
              </a:rPr>
              <a:t>t=0:0.01:2; </a:t>
            </a:r>
            <a:r>
              <a:rPr lang="pt-BR" sz="2000" dirty="0" err="1">
                <a:solidFill>
                  <a:srgbClr val="FF0000"/>
                </a:solidFill>
                <a:latin typeface="Courier New" pitchFamily="49" charset="0"/>
              </a:rPr>
              <a:t>step</a:t>
            </a:r>
            <a:r>
              <a:rPr lang="pt-BR" sz="2000" dirty="0">
                <a:latin typeface="Courier New" pitchFamily="49" charset="0"/>
              </a:rPr>
              <a:t>(</a:t>
            </a:r>
            <a:r>
              <a:rPr lang="pt-BR" sz="2000" dirty="0" err="1">
                <a:latin typeface="Courier New" pitchFamily="49" charset="0"/>
              </a:rPr>
              <a:t>num,den,t</a:t>
            </a:r>
            <a:r>
              <a:rPr lang="pt-BR" sz="2000" dirty="0">
                <a:latin typeface="Courier New" pitchFamily="49"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sz="quarter"/>
          </p:nvPr>
        </p:nvSpPr>
        <p:spPr/>
        <p:txBody>
          <a:bodyPr/>
          <a:lstStyle/>
          <a:p>
            <a:r>
              <a:rPr lang="en-US" dirty="0" err="1"/>
              <a:t>Sequência</a:t>
            </a:r>
            <a:r>
              <a:rPr lang="en-US" dirty="0"/>
              <a:t> de Aulas</a:t>
            </a:r>
            <a:endParaRPr lang="pt-BR" dirty="0"/>
          </a:p>
        </p:txBody>
      </p:sp>
      <p:sp>
        <p:nvSpPr>
          <p:cNvPr id="5" name="Subtítulo 4"/>
          <p:cNvSpPr>
            <a:spLocks noGrp="1"/>
          </p:cNvSpPr>
          <p:nvPr>
            <p:ph type="subTitle" sz="quarter" idx="1"/>
          </p:nvPr>
        </p:nvSpPr>
        <p:spPr>
          <a:xfrm>
            <a:off x="247650" y="4101876"/>
            <a:ext cx="9410700" cy="1703388"/>
          </a:xfrm>
        </p:spPr>
        <p:txBody>
          <a:bodyPr/>
          <a:lstStyle/>
          <a:p>
            <a:r>
              <a:rPr lang="en-US" dirty="0" err="1"/>
              <a:t>Sistemas</a:t>
            </a:r>
            <a:r>
              <a:rPr lang="en-US" dirty="0"/>
              <a:t> de </a:t>
            </a:r>
            <a:r>
              <a:rPr lang="en-US" dirty="0" err="1"/>
              <a:t>Controle</a:t>
            </a:r>
            <a:endParaRPr lang="pt-BR" dirty="0"/>
          </a:p>
        </p:txBody>
      </p:sp>
    </p:spTree>
    <p:extLst>
      <p:ext uri="{BB962C8B-B14F-4D97-AF65-F5344CB8AC3E}">
        <p14:creationId xmlns:p14="http://schemas.microsoft.com/office/powerpoint/2010/main" val="2109301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2"/>
          <p:cNvSpPr>
            <a:spLocks noGrp="1" noChangeArrowheads="1"/>
          </p:cNvSpPr>
          <p:nvPr>
            <p:ph type="title"/>
          </p:nvPr>
        </p:nvSpPr>
        <p:spPr/>
        <p:txBody>
          <a:bodyPr/>
          <a:lstStyle/>
          <a:p>
            <a:r>
              <a:rPr lang="pt-BR"/>
              <a:t>Transformadas de Laplace</a:t>
            </a:r>
          </a:p>
        </p:txBody>
      </p:sp>
      <p:sp>
        <p:nvSpPr>
          <p:cNvPr id="88067" name="Rectangle 3"/>
          <p:cNvSpPr>
            <a:spLocks noGrp="1" noChangeArrowheads="1"/>
          </p:cNvSpPr>
          <p:nvPr>
            <p:ph idx="1"/>
          </p:nvPr>
        </p:nvSpPr>
        <p:spPr/>
        <p:txBody>
          <a:bodyPr/>
          <a:lstStyle/>
          <a:p>
            <a:r>
              <a:rPr lang="pt-BR"/>
              <a:t>Cossenóide amortecida : f(t) = e</a:t>
            </a:r>
            <a:r>
              <a:rPr lang="pt-BR" baseline="30000"/>
              <a:t>-at</a:t>
            </a:r>
            <a:r>
              <a:rPr lang="pt-BR"/>
              <a:t>cos(</a:t>
            </a:r>
            <a:r>
              <a:rPr lang="el-GR"/>
              <a:t>ώ</a:t>
            </a:r>
            <a:r>
              <a:rPr lang="pt-BR"/>
              <a:t>t)</a:t>
            </a:r>
          </a:p>
          <a:p>
            <a:endParaRPr lang="pt-BR"/>
          </a:p>
        </p:txBody>
      </p:sp>
      <p:graphicFrame>
        <p:nvGraphicFramePr>
          <p:cNvPr id="167938" name="Object 2"/>
          <p:cNvGraphicFramePr>
            <a:graphicFrameLocks noChangeAspect="1"/>
          </p:cNvGraphicFramePr>
          <p:nvPr/>
        </p:nvGraphicFramePr>
        <p:xfrm>
          <a:off x="1690688" y="1893888"/>
          <a:ext cx="5476875" cy="3695700"/>
        </p:xfrm>
        <a:graphic>
          <a:graphicData uri="http://schemas.openxmlformats.org/presentationml/2006/ole">
            <mc:AlternateContent xmlns:mc="http://schemas.openxmlformats.org/markup-compatibility/2006">
              <mc:Choice xmlns:v="urn:schemas-microsoft-com:vml" Requires="v">
                <p:oleObj name="Equation" r:id="rId2" imgW="2743200" imgH="1854000" progId="Equation.3">
                  <p:embed/>
                </p:oleObj>
              </mc:Choice>
              <mc:Fallback>
                <p:oleObj name="Equation" r:id="rId2" imgW="2743200" imgH="1854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1893888"/>
                        <a:ext cx="5476875" cy="369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4" name="Rectangle 10"/>
          <p:cNvSpPr>
            <a:spLocks noChangeArrowheads="1"/>
          </p:cNvSpPr>
          <p:nvPr/>
        </p:nvSpPr>
        <p:spPr bwMode="auto">
          <a:xfrm>
            <a:off x="1423988" y="1917700"/>
            <a:ext cx="4392612" cy="790575"/>
          </a:xfrm>
          <a:prstGeom prst="rect">
            <a:avLst/>
          </a:prstGeom>
          <a:solidFill>
            <a:schemeClr val="bg1"/>
          </a:solidFill>
          <a:ln w="9525">
            <a:noFill/>
            <a:miter lim="800000"/>
            <a:headEnd/>
            <a:tailEnd/>
          </a:ln>
        </p:spPr>
        <p:txBody>
          <a:bodyPr wrap="none" anchor="ctr"/>
          <a:lstStyle/>
          <a:p>
            <a:endParaRPr lang="pt-BR"/>
          </a:p>
        </p:txBody>
      </p:sp>
      <p:sp>
        <p:nvSpPr>
          <p:cNvPr id="88078" name="Rectangle 14"/>
          <p:cNvSpPr>
            <a:spLocks noChangeArrowheads="1"/>
          </p:cNvSpPr>
          <p:nvPr/>
        </p:nvSpPr>
        <p:spPr bwMode="auto">
          <a:xfrm>
            <a:off x="1641475" y="2781300"/>
            <a:ext cx="5472113" cy="935038"/>
          </a:xfrm>
          <a:prstGeom prst="rect">
            <a:avLst/>
          </a:prstGeom>
          <a:solidFill>
            <a:schemeClr val="bg1"/>
          </a:solidFill>
          <a:ln w="9525">
            <a:noFill/>
            <a:miter lim="800000"/>
            <a:headEnd/>
            <a:tailEnd/>
          </a:ln>
        </p:spPr>
        <p:txBody>
          <a:bodyPr wrap="none" anchor="ctr"/>
          <a:lstStyle/>
          <a:p>
            <a:endParaRPr lang="pt-BR"/>
          </a:p>
        </p:txBody>
      </p:sp>
      <p:sp>
        <p:nvSpPr>
          <p:cNvPr id="88079" name="Rectangle 15"/>
          <p:cNvSpPr>
            <a:spLocks noChangeArrowheads="1"/>
          </p:cNvSpPr>
          <p:nvPr/>
        </p:nvSpPr>
        <p:spPr bwMode="auto">
          <a:xfrm>
            <a:off x="1423988" y="3717925"/>
            <a:ext cx="5761037" cy="863600"/>
          </a:xfrm>
          <a:prstGeom prst="rect">
            <a:avLst/>
          </a:prstGeom>
          <a:solidFill>
            <a:schemeClr val="bg1"/>
          </a:solidFill>
          <a:ln w="9525">
            <a:noFill/>
            <a:miter lim="800000"/>
            <a:headEnd/>
            <a:tailEnd/>
          </a:ln>
        </p:spPr>
        <p:txBody>
          <a:bodyPr wrap="none" anchor="ctr"/>
          <a:lstStyle/>
          <a:p>
            <a:endParaRPr lang="pt-BR"/>
          </a:p>
        </p:txBody>
      </p:sp>
      <p:sp>
        <p:nvSpPr>
          <p:cNvPr id="88080" name="Rectangle 16"/>
          <p:cNvSpPr>
            <a:spLocks noChangeArrowheads="1"/>
          </p:cNvSpPr>
          <p:nvPr/>
        </p:nvSpPr>
        <p:spPr bwMode="auto">
          <a:xfrm>
            <a:off x="1568450" y="4652963"/>
            <a:ext cx="4176713" cy="935037"/>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xit" presetSubtype="16" fill="hold" grpId="0" nodeType="clickEffect">
                                  <p:stCondLst>
                                    <p:cond delay="0"/>
                                  </p:stCondLst>
                                  <p:childTnLst>
                                    <p:animEffect transition="out" filter="box(in)">
                                      <p:cBhvr>
                                        <p:cTn id="10" dur="500"/>
                                        <p:tgtEl>
                                          <p:spTgt spid="88074"/>
                                        </p:tgtEl>
                                      </p:cBhvr>
                                    </p:animEffect>
                                    <p:set>
                                      <p:cBhvr>
                                        <p:cTn id="11" dur="1" fill="hold">
                                          <p:stCondLst>
                                            <p:cond delay="499"/>
                                          </p:stCondLst>
                                        </p:cTn>
                                        <p:tgtEl>
                                          <p:spTgt spid="8807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 presetClass="exit" presetSubtype="16" fill="hold" grpId="0" nodeType="clickEffect">
                                  <p:stCondLst>
                                    <p:cond delay="0"/>
                                  </p:stCondLst>
                                  <p:childTnLst>
                                    <p:animEffect transition="out" filter="box(in)">
                                      <p:cBhvr>
                                        <p:cTn id="15" dur="500"/>
                                        <p:tgtEl>
                                          <p:spTgt spid="88078"/>
                                        </p:tgtEl>
                                      </p:cBhvr>
                                    </p:animEffect>
                                    <p:set>
                                      <p:cBhvr>
                                        <p:cTn id="16" dur="1" fill="hold">
                                          <p:stCondLst>
                                            <p:cond delay="499"/>
                                          </p:stCondLst>
                                        </p:cTn>
                                        <p:tgtEl>
                                          <p:spTgt spid="8807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 presetClass="exit" presetSubtype="16" fill="hold" grpId="0" nodeType="clickEffect">
                                  <p:stCondLst>
                                    <p:cond delay="0"/>
                                  </p:stCondLst>
                                  <p:childTnLst>
                                    <p:animEffect transition="out" filter="box(in)">
                                      <p:cBhvr>
                                        <p:cTn id="20" dur="500"/>
                                        <p:tgtEl>
                                          <p:spTgt spid="88079"/>
                                        </p:tgtEl>
                                      </p:cBhvr>
                                    </p:animEffect>
                                    <p:set>
                                      <p:cBhvr>
                                        <p:cTn id="21" dur="1" fill="hold">
                                          <p:stCondLst>
                                            <p:cond delay="499"/>
                                          </p:stCondLst>
                                        </p:cTn>
                                        <p:tgtEl>
                                          <p:spTgt spid="8807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0" nodeType="clickEffect">
                                  <p:stCondLst>
                                    <p:cond delay="0"/>
                                  </p:stCondLst>
                                  <p:childTnLst>
                                    <p:animEffect transition="out" filter="box(in)">
                                      <p:cBhvr>
                                        <p:cTn id="25" dur="500"/>
                                        <p:tgtEl>
                                          <p:spTgt spid="88080"/>
                                        </p:tgtEl>
                                      </p:cBhvr>
                                    </p:animEffect>
                                    <p:set>
                                      <p:cBhvr>
                                        <p:cTn id="26" dur="1" fill="hold">
                                          <p:stCondLst>
                                            <p:cond delay="499"/>
                                          </p:stCondLst>
                                        </p:cTn>
                                        <p:tgtEl>
                                          <p:spTgt spid="880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P spid="88074" grpId="0" animBg="1"/>
      <p:bldP spid="88078" grpId="0" animBg="1"/>
      <p:bldP spid="88079" grpId="0" animBg="1"/>
      <p:bldP spid="88080" grpId="0" animBg="1"/>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95300" y="76200"/>
            <a:ext cx="8997950" cy="990600"/>
          </a:xfrm>
          <a:noFill/>
        </p:spPr>
        <p:txBody>
          <a:bodyPr/>
          <a:lstStyle/>
          <a:p>
            <a:pPr eaLnBrk="1" hangingPunct="1"/>
            <a:r>
              <a:rPr lang="pt-BR"/>
              <a:t>Tentativa e erro – exemplo</a:t>
            </a:r>
            <a:br>
              <a:rPr lang="pt-BR"/>
            </a:br>
            <a:r>
              <a:rPr lang="pt-BR" sz="2000"/>
              <a:t>FONTE: </a:t>
            </a:r>
            <a:r>
              <a:rPr lang="pt-BR" sz="2000">
                <a:solidFill>
                  <a:schemeClr val="accent2"/>
                </a:solidFill>
              </a:rPr>
              <a:t>http://www.engin.umich.edu/group/ctm/PID/PID.html</a:t>
            </a:r>
          </a:p>
        </p:txBody>
      </p:sp>
      <p:pic>
        <p:nvPicPr>
          <p:cNvPr id="27651" name="Picture 6" descr="http://www.engin.umich.edu/group/ctm/PID/PIDtutplot4.GIF"/>
          <p:cNvPicPr>
            <a:picLocks noChangeAspect="1" noChangeArrowheads="1"/>
          </p:cNvPicPr>
          <p:nvPr/>
        </p:nvPicPr>
        <p:blipFill>
          <a:blip r:embed="rId2" r:link="rId3"/>
          <a:srcRect/>
          <a:stretch>
            <a:fillRect/>
          </a:stretch>
        </p:blipFill>
        <p:spPr bwMode="auto">
          <a:xfrm>
            <a:off x="2311400" y="1124744"/>
            <a:ext cx="5071666" cy="4076700"/>
          </a:xfrm>
          <a:prstGeom prst="rect">
            <a:avLst/>
          </a:prstGeom>
          <a:noFill/>
          <a:ln w="9525">
            <a:noFill/>
            <a:miter lim="800000"/>
            <a:headEnd/>
            <a:tailEnd/>
          </a:ln>
        </p:spPr>
      </p:pic>
      <p:sp>
        <p:nvSpPr>
          <p:cNvPr id="27652" name="Rectangle 3"/>
          <p:cNvSpPr>
            <a:spLocks noGrp="1" noChangeArrowheads="1"/>
          </p:cNvSpPr>
          <p:nvPr>
            <p:ph type="body" idx="1"/>
          </p:nvPr>
        </p:nvSpPr>
        <p:spPr>
          <a:xfrm>
            <a:off x="330200" y="5105400"/>
            <a:ext cx="9328150" cy="1524000"/>
          </a:xfrm>
          <a:noFill/>
        </p:spPr>
        <p:txBody>
          <a:bodyPr/>
          <a:lstStyle/>
          <a:p>
            <a:pPr algn="just" eaLnBrk="1" hangingPunct="1">
              <a:spcBef>
                <a:spcPct val="0"/>
              </a:spcBef>
            </a:pPr>
            <a:r>
              <a:rPr lang="en-US" sz="2000" dirty="0" err="1">
                <a:cs typeface="Courier New" pitchFamily="49" charset="0"/>
              </a:rPr>
              <a:t>Reduziu</a:t>
            </a:r>
            <a:r>
              <a:rPr lang="en-US" sz="2000" dirty="0">
                <a:cs typeface="Courier New" pitchFamily="49" charset="0"/>
              </a:rPr>
              <a:t>-se o </a:t>
            </a:r>
            <a:r>
              <a:rPr lang="en-US" sz="2000" dirty="0" err="1">
                <a:cs typeface="Courier New" pitchFamily="49" charset="0"/>
              </a:rPr>
              <a:t>ganho</a:t>
            </a:r>
            <a:r>
              <a:rPr lang="en-US" sz="2000" dirty="0">
                <a:cs typeface="Courier New" pitchFamily="49" charset="0"/>
              </a:rPr>
              <a:t> </a:t>
            </a:r>
            <a:r>
              <a:rPr lang="en-US" sz="2000" dirty="0" err="1">
                <a:cs typeface="Courier New" pitchFamily="49" charset="0"/>
              </a:rPr>
              <a:t>proporcional</a:t>
            </a:r>
            <a:r>
              <a:rPr lang="en-US" sz="2000" dirty="0">
                <a:cs typeface="Courier New" pitchFamily="49" charset="0"/>
              </a:rPr>
              <a:t> (</a:t>
            </a:r>
            <a:r>
              <a:rPr lang="en-US" sz="2000" i="1" dirty="0" err="1">
                <a:cs typeface="Courier New" pitchFamily="49" charset="0"/>
              </a:rPr>
              <a:t>Kp</a:t>
            </a:r>
            <a:r>
              <a:rPr lang="en-US" sz="2000" dirty="0">
                <a:cs typeface="Courier New" pitchFamily="49" charset="0"/>
              </a:rPr>
              <a:t>) </a:t>
            </a:r>
            <a:r>
              <a:rPr lang="en-US" sz="2000" dirty="0" err="1">
                <a:cs typeface="Courier New" pitchFamily="49" charset="0"/>
              </a:rPr>
              <a:t>uma</a:t>
            </a:r>
            <a:r>
              <a:rPr lang="en-US" sz="2000" dirty="0">
                <a:cs typeface="Courier New" pitchFamily="49" charset="0"/>
              </a:rPr>
              <a:t> </a:t>
            </a:r>
            <a:r>
              <a:rPr lang="en-US" sz="2000" dirty="0" err="1">
                <a:cs typeface="Courier New" pitchFamily="49" charset="0"/>
              </a:rPr>
              <a:t>vez</a:t>
            </a:r>
            <a:r>
              <a:rPr lang="en-US" sz="2000" dirty="0">
                <a:cs typeface="Courier New" pitchFamily="49" charset="0"/>
              </a:rPr>
              <a:t> </a:t>
            </a:r>
            <a:r>
              <a:rPr lang="en-US" sz="2000" dirty="0" err="1">
                <a:cs typeface="Courier New" pitchFamily="49" charset="0"/>
              </a:rPr>
              <a:t>que</a:t>
            </a:r>
            <a:r>
              <a:rPr lang="en-US" sz="2000" dirty="0">
                <a:cs typeface="Courier New" pitchFamily="49" charset="0"/>
              </a:rPr>
              <a:t> o </a:t>
            </a:r>
            <a:r>
              <a:rPr lang="en-US" sz="2000" dirty="0" err="1">
                <a:cs typeface="Courier New" pitchFamily="49" charset="0"/>
              </a:rPr>
              <a:t>controle</a:t>
            </a:r>
            <a:r>
              <a:rPr lang="en-US" sz="2000" dirty="0">
                <a:cs typeface="Courier New" pitchFamily="49" charset="0"/>
              </a:rPr>
              <a:t> integral </a:t>
            </a:r>
            <a:r>
              <a:rPr lang="en-US" sz="2000" dirty="0" err="1">
                <a:cs typeface="Courier New" pitchFamily="49" charset="0"/>
              </a:rPr>
              <a:t>também</a:t>
            </a:r>
            <a:r>
              <a:rPr lang="en-US" sz="2000" dirty="0">
                <a:cs typeface="Courier New" pitchFamily="49" charset="0"/>
              </a:rPr>
              <a:t> </a:t>
            </a:r>
            <a:r>
              <a:rPr lang="en-US" sz="2000" dirty="0" err="1">
                <a:cs typeface="Courier New" pitchFamily="49" charset="0"/>
              </a:rPr>
              <a:t>atua</a:t>
            </a:r>
            <a:r>
              <a:rPr lang="en-US" sz="2000" dirty="0">
                <a:cs typeface="Courier New" pitchFamily="49" charset="0"/>
              </a:rPr>
              <a:t> </a:t>
            </a:r>
            <a:r>
              <a:rPr lang="en-US" sz="2000" dirty="0" err="1">
                <a:cs typeface="Courier New" pitchFamily="49" charset="0"/>
              </a:rPr>
              <a:t>na</a:t>
            </a:r>
            <a:r>
              <a:rPr lang="en-US" sz="2000" dirty="0">
                <a:cs typeface="Courier New" pitchFamily="49" charset="0"/>
              </a:rPr>
              <a:t> </a:t>
            </a:r>
            <a:r>
              <a:rPr lang="en-US" sz="2000" dirty="0" err="1">
                <a:cs typeface="Courier New" pitchFamily="49" charset="0"/>
              </a:rPr>
              <a:t>redução</a:t>
            </a:r>
            <a:r>
              <a:rPr lang="en-US" sz="2000" dirty="0">
                <a:cs typeface="Courier New" pitchFamily="49" charset="0"/>
              </a:rPr>
              <a:t> do tempo de </a:t>
            </a:r>
            <a:r>
              <a:rPr lang="en-US" sz="2000" dirty="0" err="1">
                <a:cs typeface="Courier New" pitchFamily="49" charset="0"/>
              </a:rPr>
              <a:t>subida</a:t>
            </a:r>
            <a:r>
              <a:rPr lang="en-US" sz="2000" dirty="0">
                <a:cs typeface="Courier New" pitchFamily="49" charset="0"/>
              </a:rPr>
              <a:t> e no </a:t>
            </a:r>
            <a:r>
              <a:rPr lang="en-US" sz="2000" dirty="0" err="1">
                <a:cs typeface="Courier New" pitchFamily="49" charset="0"/>
              </a:rPr>
              <a:t>aumento</a:t>
            </a:r>
            <a:r>
              <a:rPr lang="en-US" sz="2000" dirty="0">
                <a:cs typeface="Courier New" pitchFamily="49" charset="0"/>
              </a:rPr>
              <a:t> do </a:t>
            </a:r>
            <a:r>
              <a:rPr lang="en-US" sz="2000" dirty="0" err="1">
                <a:cs typeface="Courier New" pitchFamily="49" charset="0"/>
              </a:rPr>
              <a:t>sobre-sinal</a:t>
            </a:r>
            <a:r>
              <a:rPr lang="en-US" sz="2000" dirty="0">
                <a:cs typeface="Courier New" pitchFamily="49" charset="0"/>
              </a:rPr>
              <a:t> (</a:t>
            </a:r>
            <a:r>
              <a:rPr lang="en-US" sz="2000" dirty="0" err="1">
                <a:cs typeface="Courier New" pitchFamily="49" charset="0"/>
              </a:rPr>
              <a:t>assim</a:t>
            </a:r>
            <a:r>
              <a:rPr lang="en-US" sz="2000" dirty="0">
                <a:cs typeface="Courier New" pitchFamily="49" charset="0"/>
              </a:rPr>
              <a:t> </a:t>
            </a:r>
            <a:r>
              <a:rPr lang="en-US" sz="2000" dirty="0" err="1">
                <a:cs typeface="Courier New" pitchFamily="49" charset="0"/>
              </a:rPr>
              <a:t>como</a:t>
            </a:r>
            <a:r>
              <a:rPr lang="en-US" sz="2000" dirty="0">
                <a:cs typeface="Courier New" pitchFamily="49" charset="0"/>
              </a:rPr>
              <a:t> o </a:t>
            </a:r>
            <a:r>
              <a:rPr lang="en-US" sz="2000" dirty="0" err="1">
                <a:cs typeface="Courier New" pitchFamily="49" charset="0"/>
              </a:rPr>
              <a:t>controle</a:t>
            </a:r>
            <a:r>
              <a:rPr lang="en-US" sz="2000" dirty="0">
                <a:cs typeface="Courier New" pitchFamily="49" charset="0"/>
              </a:rPr>
              <a:t> </a:t>
            </a:r>
            <a:r>
              <a:rPr lang="en-US" sz="2000" dirty="0" err="1">
                <a:cs typeface="Courier New" pitchFamily="49" charset="0"/>
              </a:rPr>
              <a:t>proporcional</a:t>
            </a:r>
            <a:r>
              <a:rPr lang="en-US" sz="2000" dirty="0">
                <a:cs typeface="Courier New" pitchFamily="49" charset="0"/>
              </a:rPr>
              <a:t>).</a:t>
            </a:r>
          </a:p>
          <a:p>
            <a:pPr algn="just" eaLnBrk="1" hangingPunct="1">
              <a:spcBef>
                <a:spcPct val="0"/>
              </a:spcBef>
            </a:pPr>
            <a:r>
              <a:rPr lang="en-US" sz="2000" dirty="0">
                <a:cs typeface="Courier New" pitchFamily="49" charset="0"/>
              </a:rPr>
              <a:t>A </a:t>
            </a:r>
            <a:r>
              <a:rPr lang="en-US" sz="2000" dirty="0" err="1">
                <a:cs typeface="Courier New" pitchFamily="49" charset="0"/>
              </a:rPr>
              <a:t>resposta</a:t>
            </a:r>
            <a:r>
              <a:rPr lang="en-US" sz="2000" dirty="0">
                <a:cs typeface="Courier New" pitchFamily="49" charset="0"/>
              </a:rPr>
              <a:t> </a:t>
            </a:r>
            <a:r>
              <a:rPr lang="en-US" sz="2000" dirty="0" err="1">
                <a:cs typeface="Courier New" pitchFamily="49" charset="0"/>
              </a:rPr>
              <a:t>acima</a:t>
            </a:r>
            <a:r>
              <a:rPr lang="en-US" sz="2000" dirty="0">
                <a:cs typeface="Courier New" pitchFamily="49" charset="0"/>
              </a:rPr>
              <a:t> </a:t>
            </a:r>
            <a:r>
              <a:rPr lang="en-US" sz="2000" dirty="0" err="1">
                <a:cs typeface="Courier New" pitchFamily="49" charset="0"/>
              </a:rPr>
              <a:t>obtida</a:t>
            </a:r>
            <a:r>
              <a:rPr lang="en-US" sz="2000" dirty="0">
                <a:cs typeface="Courier New" pitchFamily="49" charset="0"/>
              </a:rPr>
              <a:t> </a:t>
            </a:r>
            <a:r>
              <a:rPr lang="en-US" sz="2000" dirty="0" err="1">
                <a:cs typeface="Courier New" pitchFamily="49" charset="0"/>
              </a:rPr>
              <a:t>mostra</a:t>
            </a:r>
            <a:r>
              <a:rPr lang="en-US" sz="2000" dirty="0">
                <a:cs typeface="Courier New" pitchFamily="49" charset="0"/>
              </a:rPr>
              <a:t> a </a:t>
            </a:r>
            <a:r>
              <a:rPr lang="en-US" sz="2000" dirty="0" err="1">
                <a:cs typeface="Courier New" pitchFamily="49" charset="0"/>
              </a:rPr>
              <a:t>eliminação</a:t>
            </a:r>
            <a:r>
              <a:rPr lang="en-US" sz="2000" dirty="0">
                <a:cs typeface="Courier New" pitchFamily="49" charset="0"/>
              </a:rPr>
              <a:t> do </a:t>
            </a:r>
            <a:r>
              <a:rPr lang="en-US" sz="2000" dirty="0" err="1">
                <a:cs typeface="Courier New" pitchFamily="49" charset="0"/>
              </a:rPr>
              <a:t>erro</a:t>
            </a:r>
            <a:r>
              <a:rPr lang="en-US" sz="2000" dirty="0">
                <a:cs typeface="Courier New" pitchFamily="49" charset="0"/>
              </a:rPr>
              <a:t> </a:t>
            </a:r>
            <a:r>
              <a:rPr lang="en-US" sz="2000" dirty="0" err="1">
                <a:cs typeface="Courier New" pitchFamily="49" charset="0"/>
              </a:rPr>
              <a:t>em</a:t>
            </a:r>
            <a:r>
              <a:rPr lang="en-US" sz="2000" dirty="0">
                <a:cs typeface="Courier New" pitchFamily="49" charset="0"/>
              </a:rPr>
              <a:t> regime.</a:t>
            </a:r>
            <a:endParaRPr lang="pt-BR" sz="2000" dirty="0"/>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95300" y="76200"/>
            <a:ext cx="8997950" cy="990600"/>
          </a:xfrm>
          <a:noFill/>
        </p:spPr>
        <p:txBody>
          <a:bodyPr/>
          <a:lstStyle/>
          <a:p>
            <a:pPr eaLnBrk="1" hangingPunct="1"/>
            <a:r>
              <a:rPr lang="pt-BR"/>
              <a:t>Tentativa e erro – exemplo</a:t>
            </a:r>
            <a:br>
              <a:rPr lang="pt-BR"/>
            </a:br>
            <a:r>
              <a:rPr lang="pt-BR" sz="2000"/>
              <a:t>FONTE: </a:t>
            </a:r>
            <a:r>
              <a:rPr lang="pt-BR" sz="2000">
                <a:solidFill>
                  <a:schemeClr val="accent2"/>
                </a:solidFill>
              </a:rPr>
              <a:t>http://www.engin.umich.edu/group/ctm/PID/PID.html</a:t>
            </a:r>
          </a:p>
        </p:txBody>
      </p:sp>
      <p:sp>
        <p:nvSpPr>
          <p:cNvPr id="5124" name="Rectangle 6"/>
          <p:cNvSpPr>
            <a:spLocks noGrp="1" noChangeArrowheads="1"/>
          </p:cNvSpPr>
          <p:nvPr>
            <p:ph type="body" idx="1"/>
          </p:nvPr>
        </p:nvSpPr>
        <p:spPr>
          <a:xfrm>
            <a:off x="119186" y="1235968"/>
            <a:ext cx="9658350" cy="1905000"/>
          </a:xfrm>
          <a:noFill/>
        </p:spPr>
        <p:txBody>
          <a:bodyPr/>
          <a:lstStyle/>
          <a:p>
            <a:pPr eaLnBrk="1" hangingPunct="1"/>
            <a:r>
              <a:rPr lang="pt-BR" sz="2800" dirty="0"/>
              <a:t>Por último, será introduzido um compensador PID.</a:t>
            </a:r>
          </a:p>
          <a:p>
            <a:pPr eaLnBrk="1" hangingPunct="1"/>
            <a:r>
              <a:rPr lang="pt-BR" sz="2800" dirty="0"/>
              <a:t>Após várias tentativas e acertos de erros, os ganhos </a:t>
            </a:r>
            <a:r>
              <a:rPr lang="pt-BR" sz="2800" i="1" dirty="0" err="1"/>
              <a:t>Kp</a:t>
            </a:r>
            <a:r>
              <a:rPr lang="pt-BR" sz="2800" dirty="0"/>
              <a:t> = 350, </a:t>
            </a:r>
            <a:r>
              <a:rPr lang="pt-BR" sz="2800" i="1" dirty="0"/>
              <a:t>Ki</a:t>
            </a:r>
            <a:r>
              <a:rPr lang="pt-BR" sz="2800" dirty="0"/>
              <a:t> = 300 e </a:t>
            </a:r>
            <a:r>
              <a:rPr lang="pt-BR" sz="2800" i="1" dirty="0" err="1"/>
              <a:t>Kd</a:t>
            </a:r>
            <a:r>
              <a:rPr lang="pt-BR" sz="2800" dirty="0"/>
              <a:t> = 50 forneceram a resposta desejada.</a:t>
            </a:r>
          </a:p>
        </p:txBody>
      </p:sp>
      <p:sp>
        <p:nvSpPr>
          <p:cNvPr id="5125" name="Text Box 7"/>
          <p:cNvSpPr txBox="1">
            <a:spLocks noChangeArrowheads="1"/>
          </p:cNvSpPr>
          <p:nvPr/>
        </p:nvSpPr>
        <p:spPr bwMode="auto">
          <a:xfrm>
            <a:off x="495300" y="3573016"/>
            <a:ext cx="7677150" cy="1446550"/>
          </a:xfrm>
          <a:prstGeom prst="rect">
            <a:avLst/>
          </a:prstGeom>
          <a:noFill/>
          <a:ln w="9525">
            <a:noFill/>
            <a:miter lim="800000"/>
            <a:headEnd/>
            <a:tailEnd/>
          </a:ln>
        </p:spPr>
        <p:txBody>
          <a:bodyPr>
            <a:spAutoFit/>
          </a:bodyPr>
          <a:lstStyle/>
          <a:p>
            <a:r>
              <a:rPr lang="en-US" sz="2200" dirty="0" err="1">
                <a:latin typeface="Courier New" pitchFamily="49" charset="0"/>
                <a:cs typeface="Courier New" pitchFamily="49" charset="0"/>
              </a:rPr>
              <a:t>Kp</a:t>
            </a:r>
            <a:r>
              <a:rPr lang="en-US" sz="2200" dirty="0">
                <a:latin typeface="Courier New" pitchFamily="49" charset="0"/>
                <a:cs typeface="Courier New" pitchFamily="49" charset="0"/>
              </a:rPr>
              <a:t>=350;  Ki=300;  </a:t>
            </a:r>
            <a:r>
              <a:rPr lang="en-US" sz="2200" dirty="0" err="1">
                <a:latin typeface="Courier New" pitchFamily="49" charset="0"/>
                <a:cs typeface="Courier New" pitchFamily="49" charset="0"/>
              </a:rPr>
              <a:t>Kd</a:t>
            </a:r>
            <a:r>
              <a:rPr lang="en-US" sz="2200" dirty="0">
                <a:latin typeface="Courier New" pitchFamily="49" charset="0"/>
                <a:cs typeface="Courier New" pitchFamily="49" charset="0"/>
              </a:rPr>
              <a:t>=50;</a:t>
            </a:r>
          </a:p>
          <a:p>
            <a:r>
              <a:rPr lang="pt-BR" sz="2200" dirty="0">
                <a:latin typeface="Courier New" pitchFamily="49" charset="0"/>
                <a:cs typeface="Courier New" pitchFamily="49" charset="0"/>
              </a:rPr>
              <a:t>num=[</a:t>
            </a:r>
            <a:r>
              <a:rPr lang="pt-BR" sz="2200" dirty="0" err="1">
                <a:latin typeface="Courier New" pitchFamily="49" charset="0"/>
                <a:cs typeface="Courier New" pitchFamily="49" charset="0"/>
              </a:rPr>
              <a:t>Kd</a:t>
            </a:r>
            <a:r>
              <a:rPr lang="pt-BR" sz="2200" dirty="0">
                <a:latin typeface="Courier New" pitchFamily="49" charset="0"/>
                <a:cs typeface="Courier New" pitchFamily="49" charset="0"/>
              </a:rPr>
              <a:t> </a:t>
            </a:r>
            <a:r>
              <a:rPr lang="pt-BR" sz="2200" dirty="0" err="1">
                <a:latin typeface="Courier New" pitchFamily="49" charset="0"/>
                <a:cs typeface="Courier New" pitchFamily="49" charset="0"/>
              </a:rPr>
              <a:t>Kp</a:t>
            </a:r>
            <a:r>
              <a:rPr lang="pt-BR" sz="2200" dirty="0">
                <a:latin typeface="Courier New" pitchFamily="49" charset="0"/>
                <a:cs typeface="Courier New" pitchFamily="49" charset="0"/>
              </a:rPr>
              <a:t> Ki];  </a:t>
            </a:r>
            <a:r>
              <a:rPr lang="en-US" sz="2200" dirty="0">
                <a:latin typeface="Courier New" pitchFamily="49" charset="0"/>
                <a:cs typeface="Courier New" pitchFamily="49" charset="0"/>
              </a:rPr>
              <a:t>den=[1 10+Kd 20+Kp Ki]; t=0:0.01:2;</a:t>
            </a:r>
          </a:p>
          <a:p>
            <a:r>
              <a:rPr lang="en-US" sz="2200" dirty="0">
                <a:solidFill>
                  <a:srgbClr val="FF0000"/>
                </a:solidFill>
                <a:latin typeface="Courier New" pitchFamily="49" charset="0"/>
                <a:cs typeface="Courier New" pitchFamily="49" charset="0"/>
              </a:rPr>
              <a:t>step</a:t>
            </a:r>
            <a:r>
              <a:rPr lang="en-US" sz="2200" dirty="0">
                <a:latin typeface="Courier New" pitchFamily="49" charset="0"/>
                <a:cs typeface="Courier New" pitchFamily="49" charset="0"/>
              </a:rPr>
              <a:t>(</a:t>
            </a:r>
            <a:r>
              <a:rPr lang="en-US" sz="2200" dirty="0" err="1">
                <a:latin typeface="Courier New" pitchFamily="49" charset="0"/>
                <a:cs typeface="Courier New" pitchFamily="49" charset="0"/>
              </a:rPr>
              <a:t>num,den,t</a:t>
            </a:r>
            <a:r>
              <a:rPr lang="en-US" sz="2200" dirty="0">
                <a:latin typeface="Courier New" pitchFamily="49" charset="0"/>
                <a:cs typeface="Courier New" pitchFamily="49" charset="0"/>
              </a:rPr>
              <a:t>)</a:t>
            </a:r>
            <a:endParaRPr lang="pt-BR" sz="2200" dirty="0">
              <a:latin typeface="Courier New" pitchFamily="49" charset="0"/>
              <a:cs typeface="Courier New" pitchFamily="49" charset="0"/>
            </a:endParaRPr>
          </a:p>
        </p:txBody>
      </p:sp>
      <p:graphicFrame>
        <p:nvGraphicFramePr>
          <p:cNvPr id="5122" name="Object 8"/>
          <p:cNvGraphicFramePr>
            <a:graphicFrameLocks noChangeAspect="1"/>
          </p:cNvGraphicFramePr>
          <p:nvPr>
            <p:extLst>
              <p:ext uri="{D42A27DB-BD31-4B8C-83A1-F6EECF244321}">
                <p14:modId xmlns:p14="http://schemas.microsoft.com/office/powerpoint/2010/main" val="2164881759"/>
              </p:ext>
            </p:extLst>
          </p:nvPr>
        </p:nvGraphicFramePr>
        <p:xfrm>
          <a:off x="1280592" y="5301208"/>
          <a:ext cx="7577402" cy="939800"/>
        </p:xfrm>
        <a:graphic>
          <a:graphicData uri="http://schemas.openxmlformats.org/presentationml/2006/ole">
            <mc:AlternateContent xmlns:mc="http://schemas.openxmlformats.org/markup-compatibility/2006">
              <mc:Choice xmlns:v="urn:schemas-microsoft-com:vml" Requires="v">
                <p:oleObj name="Equação" r:id="rId2" imgW="6997680" imgH="939600" progId="Equation.3">
                  <p:embed/>
                </p:oleObj>
              </mc:Choice>
              <mc:Fallback>
                <p:oleObj name="Equação" r:id="rId2" imgW="6997680" imgH="939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592" y="5301208"/>
                        <a:ext cx="7577402" cy="9398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95300" y="76200"/>
            <a:ext cx="8997950" cy="990600"/>
          </a:xfrm>
          <a:noFill/>
        </p:spPr>
        <p:txBody>
          <a:bodyPr/>
          <a:lstStyle/>
          <a:p>
            <a:pPr eaLnBrk="1" hangingPunct="1"/>
            <a:r>
              <a:rPr lang="pt-BR"/>
              <a:t>Tentativa e erro – exemplo</a:t>
            </a:r>
            <a:br>
              <a:rPr lang="pt-BR"/>
            </a:br>
            <a:r>
              <a:rPr lang="pt-BR" sz="2000"/>
              <a:t>FONTE: </a:t>
            </a:r>
            <a:r>
              <a:rPr lang="pt-BR" sz="2000">
                <a:solidFill>
                  <a:schemeClr val="accent2"/>
                </a:solidFill>
              </a:rPr>
              <a:t>http://www.engin.umich.edu/group/ctm/PID/PID.html</a:t>
            </a:r>
          </a:p>
        </p:txBody>
      </p:sp>
      <p:pic>
        <p:nvPicPr>
          <p:cNvPr id="28675" name="Picture 7" descr="http://www.engin.umich.edu/group/ctm/PID/PIDtutplot5.GIF"/>
          <p:cNvPicPr>
            <a:picLocks noChangeAspect="1" noChangeArrowheads="1"/>
          </p:cNvPicPr>
          <p:nvPr/>
        </p:nvPicPr>
        <p:blipFill>
          <a:blip r:embed="rId2" r:link="rId3"/>
          <a:srcRect/>
          <a:stretch>
            <a:fillRect/>
          </a:stretch>
        </p:blipFill>
        <p:spPr bwMode="auto">
          <a:xfrm>
            <a:off x="2476501" y="1052736"/>
            <a:ext cx="5025231" cy="4005263"/>
          </a:xfrm>
          <a:prstGeom prst="rect">
            <a:avLst/>
          </a:prstGeom>
          <a:noFill/>
          <a:ln w="9525">
            <a:noFill/>
            <a:miter lim="800000"/>
            <a:headEnd/>
            <a:tailEnd/>
          </a:ln>
        </p:spPr>
      </p:pic>
      <p:sp>
        <p:nvSpPr>
          <p:cNvPr id="28676" name="Text Box 9"/>
          <p:cNvSpPr txBox="1">
            <a:spLocks noChangeArrowheads="1"/>
          </p:cNvSpPr>
          <p:nvPr/>
        </p:nvSpPr>
        <p:spPr bwMode="auto">
          <a:xfrm>
            <a:off x="330200" y="5013176"/>
            <a:ext cx="9163050" cy="1569660"/>
          </a:xfrm>
          <a:prstGeom prst="rect">
            <a:avLst/>
          </a:prstGeom>
          <a:noFill/>
          <a:ln w="9525">
            <a:noFill/>
            <a:miter lim="800000"/>
            <a:headEnd/>
            <a:tailEnd/>
          </a:ln>
        </p:spPr>
        <p:txBody>
          <a:bodyPr>
            <a:spAutoFit/>
          </a:bodyPr>
          <a:lstStyle/>
          <a:p>
            <a:pPr>
              <a:buFontTx/>
              <a:buChar char="•"/>
            </a:pPr>
            <a:r>
              <a:rPr lang="en-US" dirty="0">
                <a:cs typeface="Courier New" pitchFamily="49" charset="0"/>
              </a:rPr>
              <a:t> Com o </a:t>
            </a:r>
            <a:r>
              <a:rPr lang="en-US" dirty="0" err="1">
                <a:cs typeface="Courier New" pitchFamily="49" charset="0"/>
              </a:rPr>
              <a:t>compensador</a:t>
            </a:r>
            <a:r>
              <a:rPr lang="en-US" dirty="0">
                <a:cs typeface="Courier New" pitchFamily="49" charset="0"/>
              </a:rPr>
              <a:t> PID, </a:t>
            </a:r>
            <a:r>
              <a:rPr lang="en-US" dirty="0" err="1">
                <a:cs typeface="Courier New" pitchFamily="49" charset="0"/>
              </a:rPr>
              <a:t>obteve</a:t>
            </a:r>
            <a:r>
              <a:rPr lang="en-US" dirty="0">
                <a:cs typeface="Courier New" pitchFamily="49" charset="0"/>
              </a:rPr>
              <a:t>-se um </a:t>
            </a:r>
            <a:r>
              <a:rPr lang="en-US" dirty="0" err="1">
                <a:cs typeface="Courier New" pitchFamily="49" charset="0"/>
              </a:rPr>
              <a:t>sistema</a:t>
            </a:r>
            <a:r>
              <a:rPr lang="en-US" dirty="0">
                <a:cs typeface="Courier New" pitchFamily="49" charset="0"/>
              </a:rPr>
              <a:t> </a:t>
            </a:r>
            <a:r>
              <a:rPr lang="en-US" dirty="0" err="1">
                <a:cs typeface="Courier New" pitchFamily="49" charset="0"/>
              </a:rPr>
              <a:t>sem</a:t>
            </a:r>
            <a:r>
              <a:rPr lang="en-US" dirty="0">
                <a:cs typeface="Courier New" pitchFamily="49" charset="0"/>
              </a:rPr>
              <a:t> </a:t>
            </a:r>
            <a:r>
              <a:rPr lang="en-US" dirty="0" err="1">
                <a:cs typeface="Courier New" pitchFamily="49" charset="0"/>
              </a:rPr>
              <a:t>sobre-sinal</a:t>
            </a:r>
            <a:r>
              <a:rPr lang="en-US" dirty="0">
                <a:cs typeface="Courier New" pitchFamily="49" charset="0"/>
              </a:rPr>
              <a:t>, com um tempo de </a:t>
            </a:r>
            <a:r>
              <a:rPr lang="en-US" dirty="0" err="1">
                <a:cs typeface="Courier New" pitchFamily="49" charset="0"/>
              </a:rPr>
              <a:t>subida</a:t>
            </a:r>
            <a:r>
              <a:rPr lang="en-US" dirty="0">
                <a:cs typeface="Courier New" pitchFamily="49" charset="0"/>
              </a:rPr>
              <a:t> </a:t>
            </a:r>
            <a:r>
              <a:rPr lang="en-US" dirty="0" err="1">
                <a:cs typeface="Courier New" pitchFamily="49" charset="0"/>
              </a:rPr>
              <a:t>rápido</a:t>
            </a:r>
            <a:r>
              <a:rPr lang="en-US" dirty="0">
                <a:cs typeface="Courier New" pitchFamily="49" charset="0"/>
              </a:rPr>
              <a:t> e </a:t>
            </a:r>
            <a:r>
              <a:rPr lang="en-US" dirty="0" err="1">
                <a:cs typeface="Courier New" pitchFamily="49" charset="0"/>
              </a:rPr>
              <a:t>nenhum</a:t>
            </a:r>
            <a:r>
              <a:rPr lang="en-US" dirty="0">
                <a:cs typeface="Courier New" pitchFamily="49" charset="0"/>
              </a:rPr>
              <a:t> </a:t>
            </a:r>
            <a:r>
              <a:rPr lang="en-US" dirty="0" err="1">
                <a:cs typeface="Courier New" pitchFamily="49" charset="0"/>
              </a:rPr>
              <a:t>erro</a:t>
            </a:r>
            <a:r>
              <a:rPr lang="en-US" dirty="0">
                <a:cs typeface="Courier New" pitchFamily="49" charset="0"/>
              </a:rPr>
              <a:t> de regime.</a:t>
            </a:r>
            <a:endParaRPr lang="pt-BR" dirty="0"/>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412750" y="1359024"/>
            <a:ext cx="9163050" cy="5022304"/>
          </a:xfrm>
        </p:spPr>
        <p:txBody>
          <a:bodyPr/>
          <a:lstStyle/>
          <a:p>
            <a:pPr marL="285750" indent="-285750" algn="just" eaLnBrk="1" hangingPunct="1">
              <a:spcBef>
                <a:spcPct val="0"/>
              </a:spcBef>
              <a:spcAft>
                <a:spcPct val="40000"/>
              </a:spcAft>
            </a:pPr>
            <a:r>
              <a:rPr lang="en-US" sz="1800" dirty="0" err="1">
                <a:cs typeface="Times New Roman" pitchFamily="18" charset="0"/>
              </a:rPr>
              <a:t>Ao</a:t>
            </a:r>
            <a:r>
              <a:rPr lang="en-US" sz="1800" dirty="0">
                <a:cs typeface="Times New Roman" pitchFamily="18" charset="0"/>
              </a:rPr>
              <a:t> </a:t>
            </a:r>
            <a:r>
              <a:rPr lang="en-US" sz="1800" dirty="0" err="1">
                <a:cs typeface="Times New Roman" pitchFamily="18" charset="0"/>
              </a:rPr>
              <a:t>projetar</a:t>
            </a:r>
            <a:r>
              <a:rPr lang="en-US" sz="1800" dirty="0">
                <a:cs typeface="Times New Roman" pitchFamily="18" charset="0"/>
              </a:rPr>
              <a:t> um </a:t>
            </a:r>
            <a:r>
              <a:rPr lang="en-US" sz="1800" dirty="0" err="1">
                <a:cs typeface="Times New Roman" pitchFamily="18" charset="0"/>
              </a:rPr>
              <a:t>compensador</a:t>
            </a:r>
            <a:r>
              <a:rPr lang="en-US" sz="1800" dirty="0">
                <a:cs typeface="Times New Roman" pitchFamily="18" charset="0"/>
              </a:rPr>
              <a:t> PID (</a:t>
            </a:r>
            <a:r>
              <a:rPr lang="en-US" sz="1800" dirty="0" err="1">
                <a:cs typeface="Times New Roman" pitchFamily="18" charset="0"/>
              </a:rPr>
              <a:t>por</a:t>
            </a:r>
            <a:r>
              <a:rPr lang="en-US" sz="1800" dirty="0">
                <a:cs typeface="Times New Roman" pitchFamily="18" charset="0"/>
              </a:rPr>
              <a:t> </a:t>
            </a:r>
            <a:r>
              <a:rPr lang="en-US" sz="1800" dirty="0" err="1">
                <a:cs typeface="Times New Roman" pitchFamily="18" charset="0"/>
              </a:rPr>
              <a:t>tentativa</a:t>
            </a:r>
            <a:r>
              <a:rPr lang="en-US" sz="1800" dirty="0">
                <a:cs typeface="Times New Roman" pitchFamily="18" charset="0"/>
              </a:rPr>
              <a:t> e </a:t>
            </a:r>
            <a:r>
              <a:rPr lang="en-US" sz="1800" dirty="0" err="1">
                <a:cs typeface="Times New Roman" pitchFamily="18" charset="0"/>
              </a:rPr>
              <a:t>erro</a:t>
            </a:r>
            <a:r>
              <a:rPr lang="en-US" sz="1800" dirty="0">
                <a:cs typeface="Times New Roman" pitchFamily="18" charset="0"/>
              </a:rPr>
              <a:t>) </a:t>
            </a:r>
            <a:r>
              <a:rPr lang="en-US" sz="1800" dirty="0" err="1">
                <a:cs typeface="Times New Roman" pitchFamily="18" charset="0"/>
              </a:rPr>
              <a:t>para</a:t>
            </a:r>
            <a:r>
              <a:rPr lang="en-US" sz="1800" dirty="0">
                <a:cs typeface="Times New Roman" pitchFamily="18" charset="0"/>
              </a:rPr>
              <a:t> um dado </a:t>
            </a:r>
            <a:r>
              <a:rPr lang="en-US" sz="1800" dirty="0" err="1">
                <a:cs typeface="Times New Roman" pitchFamily="18" charset="0"/>
              </a:rPr>
              <a:t>sistema</a:t>
            </a:r>
            <a:r>
              <a:rPr lang="en-US" sz="1800" dirty="0">
                <a:cs typeface="Times New Roman" pitchFamily="18" charset="0"/>
              </a:rPr>
              <a:t>, </a:t>
            </a:r>
            <a:r>
              <a:rPr lang="en-US" sz="1800" dirty="0" err="1">
                <a:cs typeface="Times New Roman" pitchFamily="18" charset="0"/>
              </a:rPr>
              <a:t>sugere</a:t>
            </a:r>
            <a:r>
              <a:rPr lang="en-US" sz="1800" dirty="0">
                <a:cs typeface="Times New Roman" pitchFamily="18" charset="0"/>
              </a:rPr>
              <a:t>-se:</a:t>
            </a:r>
          </a:p>
          <a:p>
            <a:pPr marL="285750" indent="-285750" algn="just" eaLnBrk="1" hangingPunct="1">
              <a:spcBef>
                <a:spcPct val="10000"/>
              </a:spcBef>
              <a:buFontTx/>
              <a:buNone/>
            </a:pPr>
            <a:r>
              <a:rPr lang="en-US" sz="1800" dirty="0">
                <a:cs typeface="Times New Roman" pitchFamily="18" charset="0"/>
              </a:rPr>
              <a:t>1) </a:t>
            </a:r>
            <a:r>
              <a:rPr lang="en-US" sz="1800" dirty="0" err="1">
                <a:cs typeface="Times New Roman" pitchFamily="18" charset="0"/>
              </a:rPr>
              <a:t>Obtenha</a:t>
            </a:r>
            <a:r>
              <a:rPr lang="en-US" sz="1800" dirty="0">
                <a:cs typeface="Times New Roman" pitchFamily="18" charset="0"/>
              </a:rPr>
              <a:t> a </a:t>
            </a:r>
            <a:r>
              <a:rPr lang="en-US" sz="1800" dirty="0" err="1">
                <a:cs typeface="Times New Roman" pitchFamily="18" charset="0"/>
              </a:rPr>
              <a:t>resposta</a:t>
            </a:r>
            <a:r>
              <a:rPr lang="en-US" sz="1800" dirty="0">
                <a:cs typeface="Times New Roman" pitchFamily="18" charset="0"/>
              </a:rPr>
              <a:t> </a:t>
            </a:r>
            <a:r>
              <a:rPr lang="en-US" sz="1800" dirty="0" err="1">
                <a:cs typeface="Times New Roman" pitchFamily="18" charset="0"/>
              </a:rPr>
              <a:t>em</a:t>
            </a:r>
            <a:r>
              <a:rPr lang="en-US" sz="1800" dirty="0">
                <a:cs typeface="Times New Roman" pitchFamily="18" charset="0"/>
              </a:rPr>
              <a:t> </a:t>
            </a:r>
            <a:r>
              <a:rPr lang="en-US" sz="1800" dirty="0" err="1">
                <a:cs typeface="Times New Roman" pitchFamily="18" charset="0"/>
              </a:rPr>
              <a:t>malha</a:t>
            </a:r>
            <a:r>
              <a:rPr lang="en-US" sz="1800" dirty="0">
                <a:cs typeface="Times New Roman" pitchFamily="18" charset="0"/>
              </a:rPr>
              <a:t> </a:t>
            </a:r>
            <a:r>
              <a:rPr lang="en-US" sz="1800" dirty="0" err="1">
                <a:cs typeface="Times New Roman" pitchFamily="18" charset="0"/>
              </a:rPr>
              <a:t>aberta</a:t>
            </a:r>
            <a:r>
              <a:rPr lang="en-US" sz="1800" dirty="0">
                <a:cs typeface="Times New Roman" pitchFamily="18" charset="0"/>
              </a:rPr>
              <a:t> e determine o </a:t>
            </a:r>
            <a:r>
              <a:rPr lang="en-US" sz="1800" dirty="0" err="1">
                <a:cs typeface="Times New Roman" pitchFamily="18" charset="0"/>
              </a:rPr>
              <a:t>que</a:t>
            </a:r>
            <a:r>
              <a:rPr lang="en-US" sz="1800" dirty="0">
                <a:cs typeface="Times New Roman" pitchFamily="18" charset="0"/>
              </a:rPr>
              <a:t> </a:t>
            </a:r>
            <a:r>
              <a:rPr lang="en-US" sz="1800" dirty="0" err="1">
                <a:cs typeface="Times New Roman" pitchFamily="18" charset="0"/>
              </a:rPr>
              <a:t>precisa</a:t>
            </a:r>
            <a:r>
              <a:rPr lang="en-US" sz="1800" dirty="0">
                <a:cs typeface="Times New Roman" pitchFamily="18" charset="0"/>
              </a:rPr>
              <a:t> </a:t>
            </a:r>
            <a:r>
              <a:rPr lang="en-US" sz="1800" dirty="0" err="1">
                <a:cs typeface="Times New Roman" pitchFamily="18" charset="0"/>
              </a:rPr>
              <a:t>ser</a:t>
            </a:r>
            <a:r>
              <a:rPr lang="en-US" sz="1800" dirty="0">
                <a:cs typeface="Times New Roman" pitchFamily="18" charset="0"/>
              </a:rPr>
              <a:t> </a:t>
            </a:r>
            <a:r>
              <a:rPr lang="en-US" sz="1800" dirty="0" err="1">
                <a:cs typeface="Times New Roman" pitchFamily="18" charset="0"/>
              </a:rPr>
              <a:t>melhorado</a:t>
            </a:r>
            <a:r>
              <a:rPr lang="en-US" sz="1800" dirty="0">
                <a:cs typeface="Times New Roman" pitchFamily="18" charset="0"/>
              </a:rPr>
              <a:t>.</a:t>
            </a:r>
          </a:p>
          <a:p>
            <a:pPr marL="285750" indent="-285750" algn="just" eaLnBrk="1" hangingPunct="1">
              <a:spcBef>
                <a:spcPct val="10000"/>
              </a:spcBef>
              <a:buFontTx/>
              <a:buNone/>
            </a:pPr>
            <a:r>
              <a:rPr lang="en-US" sz="1800" dirty="0">
                <a:cs typeface="Times New Roman" pitchFamily="18" charset="0"/>
              </a:rPr>
              <a:t>2) </a:t>
            </a:r>
            <a:r>
              <a:rPr lang="en-US" sz="1800" dirty="0" err="1">
                <a:cs typeface="Times New Roman" pitchFamily="18" charset="0"/>
              </a:rPr>
              <a:t>Adicione</a:t>
            </a:r>
            <a:r>
              <a:rPr lang="en-US" sz="1800" dirty="0">
                <a:cs typeface="Times New Roman" pitchFamily="18" charset="0"/>
              </a:rPr>
              <a:t> um </a:t>
            </a:r>
            <a:r>
              <a:rPr lang="en-US" sz="1800" dirty="0" err="1">
                <a:cs typeface="Times New Roman" pitchFamily="18" charset="0"/>
              </a:rPr>
              <a:t>controle</a:t>
            </a:r>
            <a:r>
              <a:rPr lang="en-US" sz="1800" dirty="0">
                <a:cs typeface="Times New Roman" pitchFamily="18" charset="0"/>
              </a:rPr>
              <a:t> </a:t>
            </a:r>
            <a:r>
              <a:rPr lang="en-US" sz="1800" dirty="0" err="1">
                <a:cs typeface="Times New Roman" pitchFamily="18" charset="0"/>
              </a:rPr>
              <a:t>proporcional</a:t>
            </a:r>
            <a:r>
              <a:rPr lang="en-US" sz="1800" dirty="0">
                <a:cs typeface="Times New Roman" pitchFamily="18" charset="0"/>
              </a:rPr>
              <a:t> </a:t>
            </a:r>
            <a:r>
              <a:rPr lang="en-US" sz="1800" dirty="0" err="1">
                <a:cs typeface="Times New Roman" pitchFamily="18" charset="0"/>
              </a:rPr>
              <a:t>para</a:t>
            </a:r>
            <a:r>
              <a:rPr lang="en-US" sz="1800" dirty="0">
                <a:cs typeface="Times New Roman" pitchFamily="18" charset="0"/>
              </a:rPr>
              <a:t> </a:t>
            </a:r>
            <a:r>
              <a:rPr lang="en-US" sz="1800" dirty="0" err="1">
                <a:cs typeface="Times New Roman" pitchFamily="18" charset="0"/>
              </a:rPr>
              <a:t>melhrar</a:t>
            </a:r>
            <a:r>
              <a:rPr lang="en-US" sz="1800" dirty="0">
                <a:cs typeface="Times New Roman" pitchFamily="18" charset="0"/>
              </a:rPr>
              <a:t> o tempo de </a:t>
            </a:r>
            <a:r>
              <a:rPr lang="en-US" sz="1800" dirty="0" err="1">
                <a:cs typeface="Times New Roman" pitchFamily="18" charset="0"/>
              </a:rPr>
              <a:t>subida</a:t>
            </a:r>
            <a:r>
              <a:rPr lang="en-US" sz="1800" dirty="0">
                <a:cs typeface="Times New Roman" pitchFamily="18" charset="0"/>
              </a:rPr>
              <a:t>;</a:t>
            </a:r>
          </a:p>
          <a:p>
            <a:pPr marL="285750" indent="-285750" algn="just" eaLnBrk="1" hangingPunct="1">
              <a:spcBef>
                <a:spcPct val="10000"/>
              </a:spcBef>
              <a:buFontTx/>
              <a:buNone/>
            </a:pPr>
            <a:r>
              <a:rPr lang="en-US" sz="1800" dirty="0">
                <a:cs typeface="Times New Roman" pitchFamily="18" charset="0"/>
              </a:rPr>
              <a:t>3) </a:t>
            </a:r>
            <a:r>
              <a:rPr lang="en-US" sz="1800" dirty="0" err="1">
                <a:cs typeface="Times New Roman" pitchFamily="18" charset="0"/>
              </a:rPr>
              <a:t>Adicione</a:t>
            </a:r>
            <a:r>
              <a:rPr lang="en-US" sz="1800" dirty="0">
                <a:cs typeface="Times New Roman" pitchFamily="18" charset="0"/>
              </a:rPr>
              <a:t> um </a:t>
            </a:r>
            <a:r>
              <a:rPr lang="en-US" sz="1800" dirty="0" err="1">
                <a:cs typeface="Times New Roman" pitchFamily="18" charset="0"/>
              </a:rPr>
              <a:t>controle</a:t>
            </a:r>
            <a:r>
              <a:rPr lang="en-US" sz="1800" dirty="0">
                <a:cs typeface="Times New Roman" pitchFamily="18" charset="0"/>
              </a:rPr>
              <a:t> </a:t>
            </a:r>
            <a:r>
              <a:rPr lang="en-US" sz="1800" dirty="0" err="1">
                <a:cs typeface="Times New Roman" pitchFamily="18" charset="0"/>
              </a:rPr>
              <a:t>derivativo</a:t>
            </a:r>
            <a:r>
              <a:rPr lang="en-US" sz="1800" dirty="0">
                <a:cs typeface="Times New Roman" pitchFamily="18" charset="0"/>
              </a:rPr>
              <a:t> </a:t>
            </a:r>
            <a:r>
              <a:rPr lang="en-US" sz="1800" dirty="0" err="1">
                <a:cs typeface="Times New Roman" pitchFamily="18" charset="0"/>
              </a:rPr>
              <a:t>para</a:t>
            </a:r>
            <a:r>
              <a:rPr lang="en-US" sz="1800" dirty="0">
                <a:cs typeface="Times New Roman" pitchFamily="18" charset="0"/>
              </a:rPr>
              <a:t> </a:t>
            </a:r>
            <a:r>
              <a:rPr lang="en-US" sz="1800" dirty="0" err="1">
                <a:cs typeface="Times New Roman" pitchFamily="18" charset="0"/>
              </a:rPr>
              <a:t>melhorar</a:t>
            </a:r>
            <a:r>
              <a:rPr lang="en-US" sz="1800" dirty="0">
                <a:cs typeface="Times New Roman" pitchFamily="18" charset="0"/>
              </a:rPr>
              <a:t> o </a:t>
            </a:r>
            <a:r>
              <a:rPr lang="en-US" sz="1800" dirty="0" err="1">
                <a:cs typeface="Times New Roman" pitchFamily="18" charset="0"/>
              </a:rPr>
              <a:t>sobre-sinal</a:t>
            </a:r>
            <a:r>
              <a:rPr lang="en-US" sz="1800" dirty="0">
                <a:cs typeface="Times New Roman" pitchFamily="18" charset="0"/>
              </a:rPr>
              <a:t>;</a:t>
            </a:r>
          </a:p>
          <a:p>
            <a:pPr marL="285750" indent="-285750" algn="just" eaLnBrk="1" hangingPunct="1">
              <a:spcBef>
                <a:spcPct val="10000"/>
              </a:spcBef>
              <a:buFontTx/>
              <a:buNone/>
            </a:pPr>
            <a:r>
              <a:rPr lang="en-US" sz="1800" dirty="0">
                <a:cs typeface="Times New Roman" pitchFamily="18" charset="0"/>
              </a:rPr>
              <a:t>4) </a:t>
            </a:r>
            <a:r>
              <a:rPr lang="en-US" sz="1800" dirty="0" err="1">
                <a:cs typeface="Times New Roman" pitchFamily="18" charset="0"/>
              </a:rPr>
              <a:t>Adicione</a:t>
            </a:r>
            <a:r>
              <a:rPr lang="en-US" sz="1800" dirty="0">
                <a:cs typeface="Times New Roman" pitchFamily="18" charset="0"/>
              </a:rPr>
              <a:t> um </a:t>
            </a:r>
            <a:r>
              <a:rPr lang="en-US" sz="1800" dirty="0" err="1">
                <a:cs typeface="Times New Roman" pitchFamily="18" charset="0"/>
              </a:rPr>
              <a:t>controle</a:t>
            </a:r>
            <a:r>
              <a:rPr lang="en-US" sz="1800" dirty="0">
                <a:cs typeface="Times New Roman" pitchFamily="18" charset="0"/>
              </a:rPr>
              <a:t> integral </a:t>
            </a:r>
            <a:r>
              <a:rPr lang="en-US" sz="1800" dirty="0" err="1">
                <a:cs typeface="Times New Roman" pitchFamily="18" charset="0"/>
              </a:rPr>
              <a:t>para</a:t>
            </a:r>
            <a:r>
              <a:rPr lang="en-US" sz="1800" dirty="0">
                <a:cs typeface="Times New Roman" pitchFamily="18" charset="0"/>
              </a:rPr>
              <a:t> </a:t>
            </a:r>
            <a:r>
              <a:rPr lang="en-US" sz="1800" dirty="0" err="1">
                <a:cs typeface="Times New Roman" pitchFamily="18" charset="0"/>
              </a:rPr>
              <a:t>eliminar</a:t>
            </a:r>
            <a:r>
              <a:rPr lang="en-US" sz="1800" dirty="0">
                <a:cs typeface="Times New Roman" pitchFamily="18" charset="0"/>
              </a:rPr>
              <a:t> o </a:t>
            </a:r>
            <a:r>
              <a:rPr lang="en-US" sz="1800" dirty="0" err="1">
                <a:cs typeface="Times New Roman" pitchFamily="18" charset="0"/>
              </a:rPr>
              <a:t>erro</a:t>
            </a:r>
            <a:r>
              <a:rPr lang="en-US" sz="1800" dirty="0">
                <a:cs typeface="Times New Roman" pitchFamily="18" charset="0"/>
              </a:rPr>
              <a:t> </a:t>
            </a:r>
            <a:r>
              <a:rPr lang="en-US" sz="1800" dirty="0" err="1">
                <a:cs typeface="Times New Roman" pitchFamily="18" charset="0"/>
              </a:rPr>
              <a:t>em</a:t>
            </a:r>
            <a:r>
              <a:rPr lang="en-US" sz="1800" dirty="0">
                <a:cs typeface="Times New Roman" pitchFamily="18" charset="0"/>
              </a:rPr>
              <a:t> regime;</a:t>
            </a:r>
          </a:p>
          <a:p>
            <a:pPr marL="285750" indent="-285750" algn="just" eaLnBrk="1" hangingPunct="1">
              <a:spcBef>
                <a:spcPct val="10000"/>
              </a:spcBef>
              <a:buFontTx/>
              <a:buNone/>
            </a:pPr>
            <a:r>
              <a:rPr lang="en-US" sz="1800" dirty="0">
                <a:cs typeface="Times New Roman" pitchFamily="18" charset="0"/>
              </a:rPr>
              <a:t>5) </a:t>
            </a:r>
            <a:r>
              <a:rPr lang="en-US" sz="1800" dirty="0" err="1">
                <a:cs typeface="Times New Roman" pitchFamily="18" charset="0"/>
              </a:rPr>
              <a:t>Ajuste</a:t>
            </a:r>
            <a:r>
              <a:rPr lang="en-US" sz="1800" dirty="0">
                <a:cs typeface="Times New Roman" pitchFamily="18" charset="0"/>
              </a:rPr>
              <a:t> </a:t>
            </a:r>
            <a:r>
              <a:rPr lang="en-US" sz="1800" dirty="0" err="1">
                <a:cs typeface="Times New Roman" pitchFamily="18" charset="0"/>
              </a:rPr>
              <a:t>os</a:t>
            </a:r>
            <a:r>
              <a:rPr lang="en-US" sz="1800" dirty="0">
                <a:cs typeface="Times New Roman" pitchFamily="18" charset="0"/>
              </a:rPr>
              <a:t> </a:t>
            </a:r>
            <a:r>
              <a:rPr lang="en-US" sz="1800" dirty="0" err="1">
                <a:cs typeface="Times New Roman" pitchFamily="18" charset="0"/>
              </a:rPr>
              <a:t>parâmetros</a:t>
            </a:r>
            <a:r>
              <a:rPr lang="en-US" sz="1800" dirty="0">
                <a:cs typeface="Times New Roman" pitchFamily="18" charset="0"/>
              </a:rPr>
              <a:t> </a:t>
            </a:r>
            <a:r>
              <a:rPr lang="en-US" sz="1800" dirty="0" err="1">
                <a:cs typeface="Times New Roman" pitchFamily="18" charset="0"/>
              </a:rPr>
              <a:t>Kp</a:t>
            </a:r>
            <a:r>
              <a:rPr lang="en-US" sz="1800" dirty="0">
                <a:cs typeface="Times New Roman" pitchFamily="18" charset="0"/>
              </a:rPr>
              <a:t>, Ki e </a:t>
            </a:r>
            <a:r>
              <a:rPr lang="en-US" sz="1800" dirty="0" err="1">
                <a:cs typeface="Times New Roman" pitchFamily="18" charset="0"/>
              </a:rPr>
              <a:t>Kd</a:t>
            </a:r>
            <a:r>
              <a:rPr lang="en-US" sz="1800" dirty="0">
                <a:cs typeface="Times New Roman" pitchFamily="18" charset="0"/>
              </a:rPr>
              <a:t> </a:t>
            </a:r>
            <a:r>
              <a:rPr lang="en-US" sz="1800" dirty="0" err="1">
                <a:cs typeface="Times New Roman" pitchFamily="18" charset="0"/>
              </a:rPr>
              <a:t>até</a:t>
            </a:r>
            <a:r>
              <a:rPr lang="en-US" sz="1800" dirty="0">
                <a:cs typeface="Times New Roman" pitchFamily="18" charset="0"/>
              </a:rPr>
              <a:t> </a:t>
            </a:r>
            <a:r>
              <a:rPr lang="en-US" sz="1800" dirty="0" err="1">
                <a:cs typeface="Times New Roman" pitchFamily="18" charset="0"/>
              </a:rPr>
              <a:t>que</a:t>
            </a:r>
            <a:r>
              <a:rPr lang="en-US" sz="1800" dirty="0">
                <a:cs typeface="Times New Roman" pitchFamily="18" charset="0"/>
              </a:rPr>
              <a:t> a </a:t>
            </a:r>
            <a:r>
              <a:rPr lang="en-US" sz="1800" dirty="0" err="1">
                <a:cs typeface="Times New Roman" pitchFamily="18" charset="0"/>
              </a:rPr>
              <a:t>resposta</a:t>
            </a:r>
            <a:r>
              <a:rPr lang="en-US" sz="1800" dirty="0">
                <a:cs typeface="Times New Roman" pitchFamily="18" charset="0"/>
              </a:rPr>
              <a:t> </a:t>
            </a:r>
            <a:r>
              <a:rPr lang="en-US" sz="1800" dirty="0" err="1">
                <a:cs typeface="Times New Roman" pitchFamily="18" charset="0"/>
              </a:rPr>
              <a:t>esteja</a:t>
            </a:r>
            <a:r>
              <a:rPr lang="en-US" sz="1800" dirty="0">
                <a:cs typeface="Times New Roman" pitchFamily="18" charset="0"/>
              </a:rPr>
              <a:t> </a:t>
            </a:r>
            <a:r>
              <a:rPr lang="en-US" sz="1800" dirty="0" err="1">
                <a:cs typeface="Times New Roman" pitchFamily="18" charset="0"/>
              </a:rPr>
              <a:t>dentro</a:t>
            </a:r>
            <a:r>
              <a:rPr lang="en-US" sz="1800" dirty="0">
                <a:cs typeface="Times New Roman" pitchFamily="18" charset="0"/>
              </a:rPr>
              <a:t> das </a:t>
            </a:r>
            <a:r>
              <a:rPr lang="en-US" sz="1800" dirty="0" err="1">
                <a:cs typeface="Times New Roman" pitchFamily="18" charset="0"/>
              </a:rPr>
              <a:t>especificações</a:t>
            </a:r>
            <a:r>
              <a:rPr lang="en-US" sz="1800" dirty="0">
                <a:cs typeface="Times New Roman" pitchFamily="18" charset="0"/>
              </a:rPr>
              <a:t> </a:t>
            </a:r>
            <a:r>
              <a:rPr lang="en-US" sz="1800" dirty="0" err="1">
                <a:cs typeface="Times New Roman" pitchFamily="18" charset="0"/>
              </a:rPr>
              <a:t>desejadas</a:t>
            </a:r>
            <a:r>
              <a:rPr lang="en-US" sz="1800" dirty="0">
                <a:cs typeface="Times New Roman" pitchFamily="18" charset="0"/>
              </a:rPr>
              <a:t>.</a:t>
            </a:r>
          </a:p>
          <a:p>
            <a:pPr marL="285750" indent="-285750" algn="just" eaLnBrk="1" hangingPunct="1">
              <a:spcBef>
                <a:spcPct val="50000"/>
              </a:spcBef>
            </a:pPr>
            <a:r>
              <a:rPr lang="en-US" sz="1800" dirty="0">
                <a:cs typeface="Courier New" pitchFamily="49" charset="0"/>
              </a:rPr>
              <a:t>Observe </a:t>
            </a:r>
            <a:r>
              <a:rPr lang="en-US" sz="1800" dirty="0" err="1">
                <a:cs typeface="Courier New" pitchFamily="49" charset="0"/>
              </a:rPr>
              <a:t>que</a:t>
            </a:r>
            <a:r>
              <a:rPr lang="en-US" sz="1800" dirty="0">
                <a:cs typeface="Courier New" pitchFamily="49" charset="0"/>
              </a:rPr>
              <a:t> </a:t>
            </a:r>
            <a:r>
              <a:rPr lang="en-US" sz="1800" dirty="0" err="1">
                <a:cs typeface="Courier New" pitchFamily="49" charset="0"/>
              </a:rPr>
              <a:t>nem</a:t>
            </a:r>
            <a:r>
              <a:rPr lang="en-US" sz="1800" dirty="0">
                <a:cs typeface="Courier New" pitchFamily="49" charset="0"/>
              </a:rPr>
              <a:t> </a:t>
            </a:r>
            <a:r>
              <a:rPr lang="en-US" sz="1800" dirty="0" err="1">
                <a:cs typeface="Courier New" pitchFamily="49" charset="0"/>
              </a:rPr>
              <a:t>sempre</a:t>
            </a:r>
            <a:r>
              <a:rPr lang="en-US" sz="1800" dirty="0">
                <a:cs typeface="Courier New" pitchFamily="49" charset="0"/>
              </a:rPr>
              <a:t> </a:t>
            </a:r>
            <a:r>
              <a:rPr lang="en-US" sz="1800" dirty="0" err="1">
                <a:cs typeface="Courier New" pitchFamily="49" charset="0"/>
              </a:rPr>
              <a:t>são</a:t>
            </a:r>
            <a:r>
              <a:rPr lang="en-US" sz="1800" dirty="0">
                <a:cs typeface="Courier New" pitchFamily="49" charset="0"/>
              </a:rPr>
              <a:t> </a:t>
            </a:r>
            <a:r>
              <a:rPr lang="en-US" sz="1800" dirty="0" err="1">
                <a:cs typeface="Courier New" pitchFamily="49" charset="0"/>
              </a:rPr>
              <a:t>necessárias</a:t>
            </a:r>
            <a:r>
              <a:rPr lang="en-US" sz="1800" dirty="0">
                <a:cs typeface="Courier New" pitchFamily="49" charset="0"/>
              </a:rPr>
              <a:t> as </a:t>
            </a:r>
            <a:r>
              <a:rPr lang="en-US" sz="1800" dirty="0" err="1">
                <a:cs typeface="Courier New" pitchFamily="49" charset="0"/>
              </a:rPr>
              <a:t>três</a:t>
            </a:r>
            <a:r>
              <a:rPr lang="en-US" sz="1800" dirty="0">
                <a:cs typeface="Courier New" pitchFamily="49" charset="0"/>
              </a:rPr>
              <a:t> </a:t>
            </a:r>
            <a:r>
              <a:rPr lang="en-US" sz="1800" dirty="0" err="1">
                <a:cs typeface="Courier New" pitchFamily="49" charset="0"/>
              </a:rPr>
              <a:t>ações</a:t>
            </a:r>
            <a:r>
              <a:rPr lang="en-US" sz="1800" dirty="0">
                <a:cs typeface="Courier New" pitchFamily="49" charset="0"/>
              </a:rPr>
              <a:t> de </a:t>
            </a:r>
            <a:r>
              <a:rPr lang="en-US" sz="1800" dirty="0" err="1">
                <a:cs typeface="Courier New" pitchFamily="49" charset="0"/>
              </a:rPr>
              <a:t>controle</a:t>
            </a:r>
            <a:r>
              <a:rPr lang="en-US" sz="1800" dirty="0">
                <a:cs typeface="Courier New" pitchFamily="49" charset="0"/>
              </a:rPr>
              <a:t> </a:t>
            </a:r>
            <a:r>
              <a:rPr lang="en-US" sz="1800" dirty="0" err="1">
                <a:cs typeface="Courier New" pitchFamily="49" charset="0"/>
              </a:rPr>
              <a:t>em</a:t>
            </a:r>
            <a:r>
              <a:rPr lang="en-US" sz="1800" dirty="0">
                <a:cs typeface="Courier New" pitchFamily="49" charset="0"/>
              </a:rPr>
              <a:t> um </a:t>
            </a:r>
            <a:r>
              <a:rPr lang="en-US" sz="1800" dirty="0" err="1">
                <a:cs typeface="Courier New" pitchFamily="49" charset="0"/>
              </a:rPr>
              <a:t>único</a:t>
            </a:r>
            <a:r>
              <a:rPr lang="en-US" sz="1800" dirty="0">
                <a:cs typeface="Courier New" pitchFamily="49" charset="0"/>
              </a:rPr>
              <a:t> </a:t>
            </a:r>
            <a:r>
              <a:rPr lang="en-US" sz="1800" dirty="0" err="1">
                <a:cs typeface="Courier New" pitchFamily="49" charset="0"/>
              </a:rPr>
              <a:t>sistema</a:t>
            </a:r>
            <a:r>
              <a:rPr lang="en-US" sz="1800" dirty="0">
                <a:cs typeface="Courier New" pitchFamily="49" charset="0"/>
              </a:rPr>
              <a:t>. Se, </a:t>
            </a:r>
            <a:r>
              <a:rPr lang="en-US" sz="1800" dirty="0" err="1">
                <a:cs typeface="Courier New" pitchFamily="49" charset="0"/>
              </a:rPr>
              <a:t>por</a:t>
            </a:r>
            <a:r>
              <a:rPr lang="en-US" sz="1800" dirty="0">
                <a:cs typeface="Courier New" pitchFamily="49" charset="0"/>
              </a:rPr>
              <a:t> </a:t>
            </a:r>
            <a:r>
              <a:rPr lang="en-US" sz="1800" dirty="0" err="1">
                <a:cs typeface="Courier New" pitchFamily="49" charset="0"/>
              </a:rPr>
              <a:t>exemplo</a:t>
            </a:r>
            <a:r>
              <a:rPr lang="en-US" sz="1800" dirty="0">
                <a:cs typeface="Courier New" pitchFamily="49" charset="0"/>
              </a:rPr>
              <a:t>, um </a:t>
            </a:r>
            <a:r>
              <a:rPr lang="en-US" sz="1800" dirty="0" err="1">
                <a:cs typeface="Courier New" pitchFamily="49" charset="0"/>
              </a:rPr>
              <a:t>controle</a:t>
            </a:r>
            <a:r>
              <a:rPr lang="en-US" sz="1800" dirty="0">
                <a:cs typeface="Courier New" pitchFamily="49" charset="0"/>
              </a:rPr>
              <a:t> PI </a:t>
            </a:r>
            <a:r>
              <a:rPr lang="en-US" sz="1800" dirty="0" err="1">
                <a:cs typeface="Courier New" pitchFamily="49" charset="0"/>
              </a:rPr>
              <a:t>fornece</a:t>
            </a:r>
            <a:r>
              <a:rPr lang="en-US" sz="1800" dirty="0">
                <a:cs typeface="Courier New" pitchFamily="49" charset="0"/>
              </a:rPr>
              <a:t> </a:t>
            </a:r>
            <a:r>
              <a:rPr lang="en-US" sz="1800" dirty="0" err="1">
                <a:cs typeface="Courier New" pitchFamily="49" charset="0"/>
              </a:rPr>
              <a:t>uma</a:t>
            </a:r>
            <a:r>
              <a:rPr lang="en-US" sz="1800" dirty="0">
                <a:cs typeface="Courier New" pitchFamily="49" charset="0"/>
              </a:rPr>
              <a:t> </a:t>
            </a:r>
            <a:r>
              <a:rPr lang="en-US" sz="1800" dirty="0" err="1">
                <a:cs typeface="Courier New" pitchFamily="49" charset="0"/>
              </a:rPr>
              <a:t>resposta</a:t>
            </a:r>
            <a:r>
              <a:rPr lang="en-US" sz="1800" dirty="0">
                <a:cs typeface="Courier New" pitchFamily="49" charset="0"/>
              </a:rPr>
              <a:t> </a:t>
            </a:r>
            <a:r>
              <a:rPr lang="en-US" sz="1800" dirty="0" err="1">
                <a:cs typeface="Courier New" pitchFamily="49" charset="0"/>
              </a:rPr>
              <a:t>satisfatória</a:t>
            </a:r>
            <a:r>
              <a:rPr lang="en-US" sz="1800" dirty="0">
                <a:cs typeface="Courier New" pitchFamily="49" charset="0"/>
              </a:rPr>
              <a:t>, </a:t>
            </a:r>
            <a:r>
              <a:rPr lang="en-US" sz="1800" dirty="0" err="1">
                <a:cs typeface="Courier New" pitchFamily="49" charset="0"/>
              </a:rPr>
              <a:t>não</a:t>
            </a:r>
            <a:r>
              <a:rPr lang="en-US" sz="1800" dirty="0">
                <a:cs typeface="Courier New" pitchFamily="49" charset="0"/>
              </a:rPr>
              <a:t> é </a:t>
            </a:r>
            <a:r>
              <a:rPr lang="en-US" sz="1800" dirty="0" err="1">
                <a:cs typeface="Courier New" pitchFamily="49" charset="0"/>
              </a:rPr>
              <a:t>necessária</a:t>
            </a:r>
            <a:r>
              <a:rPr lang="en-US" sz="1800" dirty="0">
                <a:cs typeface="Courier New" pitchFamily="49" charset="0"/>
              </a:rPr>
              <a:t> a </a:t>
            </a:r>
            <a:r>
              <a:rPr lang="en-US" sz="1800" dirty="0" err="1">
                <a:cs typeface="Courier New" pitchFamily="49" charset="0"/>
              </a:rPr>
              <a:t>implementação</a:t>
            </a:r>
            <a:r>
              <a:rPr lang="en-US" sz="1800" dirty="0">
                <a:cs typeface="Courier New" pitchFamily="49" charset="0"/>
              </a:rPr>
              <a:t> do </a:t>
            </a:r>
            <a:r>
              <a:rPr lang="en-US" sz="1800" dirty="0" err="1">
                <a:cs typeface="Courier New" pitchFamily="49" charset="0"/>
              </a:rPr>
              <a:t>termo</a:t>
            </a:r>
            <a:r>
              <a:rPr lang="en-US" sz="1800" dirty="0">
                <a:cs typeface="Courier New" pitchFamily="49" charset="0"/>
              </a:rPr>
              <a:t> </a:t>
            </a:r>
            <a:r>
              <a:rPr lang="en-US" sz="1800" dirty="0" err="1">
                <a:cs typeface="Courier New" pitchFamily="49" charset="0"/>
              </a:rPr>
              <a:t>derivativo</a:t>
            </a:r>
            <a:r>
              <a:rPr lang="en-US" sz="1800" dirty="0">
                <a:cs typeface="Courier New" pitchFamily="49" charset="0"/>
              </a:rPr>
              <a:t>. </a:t>
            </a:r>
            <a:r>
              <a:rPr lang="en-US" sz="1800" dirty="0" err="1">
                <a:cs typeface="Courier New" pitchFamily="49" charset="0"/>
              </a:rPr>
              <a:t>Costuma</a:t>
            </a:r>
            <a:r>
              <a:rPr lang="en-US" sz="1800" dirty="0">
                <a:cs typeface="Courier New" pitchFamily="49" charset="0"/>
              </a:rPr>
              <a:t>-se </a:t>
            </a:r>
            <a:r>
              <a:rPr lang="en-US" sz="1800" dirty="0" err="1">
                <a:cs typeface="Courier New" pitchFamily="49" charset="0"/>
              </a:rPr>
              <a:t>manter</a:t>
            </a:r>
            <a:r>
              <a:rPr lang="en-US" sz="1800" dirty="0">
                <a:cs typeface="Courier New" pitchFamily="49" charset="0"/>
              </a:rPr>
              <a:t> o </a:t>
            </a:r>
            <a:r>
              <a:rPr lang="en-US" sz="1800" dirty="0" err="1">
                <a:cs typeface="Courier New" pitchFamily="49" charset="0"/>
              </a:rPr>
              <a:t>compensador</a:t>
            </a:r>
            <a:r>
              <a:rPr lang="en-US" sz="1800" dirty="0">
                <a:cs typeface="Courier New" pitchFamily="49" charset="0"/>
              </a:rPr>
              <a:t> o </a:t>
            </a:r>
            <a:r>
              <a:rPr lang="en-US" sz="1800" dirty="0" err="1">
                <a:cs typeface="Courier New" pitchFamily="49" charset="0"/>
              </a:rPr>
              <a:t>mais</a:t>
            </a:r>
            <a:r>
              <a:rPr lang="en-US" sz="1800" dirty="0">
                <a:cs typeface="Courier New" pitchFamily="49" charset="0"/>
              </a:rPr>
              <a:t> simples </a:t>
            </a:r>
            <a:r>
              <a:rPr lang="en-US" sz="1800" dirty="0" err="1">
                <a:cs typeface="Courier New" pitchFamily="49" charset="0"/>
              </a:rPr>
              <a:t>possível</a:t>
            </a:r>
            <a:r>
              <a:rPr lang="en-US" sz="1800" dirty="0">
                <a:cs typeface="Courier New" pitchFamily="49" charset="0"/>
              </a:rPr>
              <a:t>.</a:t>
            </a:r>
            <a:endParaRPr lang="pt-BR" sz="1800" dirty="0"/>
          </a:p>
        </p:txBody>
      </p:sp>
      <p:sp>
        <p:nvSpPr>
          <p:cNvPr id="29699" name="Rectangle 4"/>
          <p:cNvSpPr>
            <a:spLocks noGrp="1" noChangeArrowheads="1"/>
          </p:cNvSpPr>
          <p:nvPr>
            <p:ph type="title"/>
          </p:nvPr>
        </p:nvSpPr>
        <p:spPr>
          <a:xfrm>
            <a:off x="495300" y="76200"/>
            <a:ext cx="8997950" cy="990600"/>
          </a:xfrm>
          <a:noFill/>
        </p:spPr>
        <p:txBody>
          <a:bodyPr/>
          <a:lstStyle/>
          <a:p>
            <a:pPr eaLnBrk="1" hangingPunct="1"/>
            <a:r>
              <a:rPr lang="pt-BR"/>
              <a:t>Tentativa e erro – exemplo</a:t>
            </a:r>
            <a:br>
              <a:rPr lang="pt-BR"/>
            </a:br>
            <a:r>
              <a:rPr lang="pt-BR" sz="2000"/>
              <a:t>FONTE: </a:t>
            </a:r>
            <a:r>
              <a:rPr lang="pt-BR" sz="2000">
                <a:solidFill>
                  <a:schemeClr val="accent2"/>
                </a:solidFill>
              </a:rPr>
              <a:t>http://www.engin.umich.edu/group/ctm/PID/PID.html</a:t>
            </a:r>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a:xfrm>
            <a:off x="247650" y="76200"/>
            <a:ext cx="9493250" cy="990600"/>
          </a:xfrm>
          <a:noFill/>
        </p:spPr>
        <p:txBody>
          <a:bodyPr/>
          <a:lstStyle/>
          <a:p>
            <a:pPr eaLnBrk="1" hangingPunct="1"/>
            <a:r>
              <a:rPr lang="pt-BR" dirty="0"/>
              <a:t>Outros métodos de projeto de PID</a:t>
            </a:r>
            <a:br>
              <a:rPr lang="pt-BR" sz="3600" dirty="0"/>
            </a:br>
            <a:r>
              <a:rPr lang="pt-BR" sz="1600" dirty="0"/>
              <a:t>FONTE: </a:t>
            </a:r>
            <a:r>
              <a:rPr lang="pt-BR" sz="1600" dirty="0" err="1">
                <a:solidFill>
                  <a:schemeClr val="accent2"/>
                </a:solidFill>
              </a:rPr>
              <a:t>Ogata</a:t>
            </a:r>
            <a:r>
              <a:rPr lang="pt-BR" sz="1600" dirty="0">
                <a:solidFill>
                  <a:schemeClr val="accent2"/>
                </a:solidFill>
              </a:rPr>
              <a:t> e http://dot.che.gatech.edu/information/research/issicl/che4400/files/lecturenote/lecture06b_01.pdf</a:t>
            </a:r>
          </a:p>
        </p:txBody>
      </p:sp>
      <p:sp>
        <p:nvSpPr>
          <p:cNvPr id="30723" name="Rectangle 4"/>
          <p:cNvSpPr>
            <a:spLocks noGrp="1" noChangeArrowheads="1"/>
          </p:cNvSpPr>
          <p:nvPr>
            <p:ph type="body" idx="1"/>
          </p:nvPr>
        </p:nvSpPr>
        <p:spPr>
          <a:xfrm>
            <a:off x="247650" y="1219200"/>
            <a:ext cx="8750300" cy="685800"/>
          </a:xfrm>
        </p:spPr>
        <p:txBody>
          <a:bodyPr/>
          <a:lstStyle/>
          <a:p>
            <a:pPr eaLnBrk="1" hangingPunct="1"/>
            <a:r>
              <a:rPr lang="pt-BR" sz="2400"/>
              <a:t>Método Cohen-Coon (baseado na resposta de um sistema de primeira ordem)</a:t>
            </a:r>
          </a:p>
        </p:txBody>
      </p:sp>
      <p:pic>
        <p:nvPicPr>
          <p:cNvPr id="30724" name="Picture 5"/>
          <p:cNvPicPr>
            <a:picLocks noChangeAspect="1" noChangeArrowheads="1"/>
          </p:cNvPicPr>
          <p:nvPr/>
        </p:nvPicPr>
        <p:blipFill>
          <a:blip r:embed="rId2"/>
          <a:srcRect/>
          <a:stretch>
            <a:fillRect/>
          </a:stretch>
        </p:blipFill>
        <p:spPr bwMode="auto">
          <a:xfrm>
            <a:off x="1957124" y="2089150"/>
            <a:ext cx="6132777" cy="4768850"/>
          </a:xfrm>
          <a:prstGeom prst="rect">
            <a:avLst/>
          </a:prstGeom>
          <a:noFill/>
          <a:ln w="9525">
            <a:noFill/>
            <a:miter lim="800000"/>
            <a:headEnd/>
            <a:tailEnd/>
          </a:ln>
        </p:spPr>
      </p:pic>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47650" y="206152"/>
            <a:ext cx="9493250" cy="990600"/>
          </a:xfrm>
          <a:noFill/>
        </p:spPr>
        <p:txBody>
          <a:bodyPr/>
          <a:lstStyle/>
          <a:p>
            <a:pPr eaLnBrk="1" hangingPunct="1"/>
            <a:r>
              <a:rPr lang="pt-BR" sz="2800" dirty="0"/>
              <a:t>Método baseado no critério do erro integral</a:t>
            </a:r>
            <a:br>
              <a:rPr lang="pt-BR" sz="3600" dirty="0"/>
            </a:br>
            <a:r>
              <a:rPr lang="pt-BR" sz="1600" dirty="0">
                <a:solidFill>
                  <a:schemeClr val="accent2"/>
                </a:solidFill>
              </a:rPr>
              <a:t>http://dot.che.gatech.edu/information/research/issicl/che4400/files/lecturenote/lecture06b_01.pdf</a:t>
            </a:r>
          </a:p>
        </p:txBody>
      </p:sp>
      <p:sp>
        <p:nvSpPr>
          <p:cNvPr id="31747" name="Rectangle 3"/>
          <p:cNvSpPr>
            <a:spLocks noGrp="1" noChangeArrowheads="1"/>
          </p:cNvSpPr>
          <p:nvPr>
            <p:ph type="body" idx="1"/>
          </p:nvPr>
        </p:nvSpPr>
        <p:spPr>
          <a:xfrm>
            <a:off x="330200" y="5229200"/>
            <a:ext cx="9328150" cy="1436712"/>
          </a:xfrm>
        </p:spPr>
        <p:txBody>
          <a:bodyPr/>
          <a:lstStyle/>
          <a:p>
            <a:pPr algn="just" eaLnBrk="1" hangingPunct="1">
              <a:spcBef>
                <a:spcPct val="0"/>
              </a:spcBef>
            </a:pPr>
            <a:r>
              <a:rPr lang="pt-BR" sz="1800" dirty="0"/>
              <a:t>Os parâmetros que minimizam o erro integral dependem dos parâmetros da planta de primeira ordem com atraso de transporte.</a:t>
            </a:r>
          </a:p>
          <a:p>
            <a:pPr algn="just" eaLnBrk="1" hangingPunct="1">
              <a:spcBef>
                <a:spcPct val="0"/>
              </a:spcBef>
            </a:pPr>
            <a:r>
              <a:rPr lang="pt-BR" sz="1800" dirty="0"/>
              <a:t>Os parâmetros que minimizam o erro integral para uma variação na referência e uma variação na carga são diferentes. Escolhe-se um deles.</a:t>
            </a:r>
          </a:p>
        </p:txBody>
      </p:sp>
      <p:pic>
        <p:nvPicPr>
          <p:cNvPr id="31748" name="Picture 5"/>
          <p:cNvPicPr>
            <a:picLocks noChangeAspect="1" noChangeArrowheads="1"/>
          </p:cNvPicPr>
          <p:nvPr/>
        </p:nvPicPr>
        <p:blipFill>
          <a:blip r:embed="rId2"/>
          <a:srcRect/>
          <a:stretch>
            <a:fillRect/>
          </a:stretch>
        </p:blipFill>
        <p:spPr bwMode="auto">
          <a:xfrm>
            <a:off x="785945" y="1357163"/>
            <a:ext cx="8046905" cy="3656013"/>
          </a:xfrm>
          <a:prstGeom prst="rect">
            <a:avLst/>
          </a:prstGeom>
          <a:noFill/>
          <a:ln w="9525">
            <a:noFill/>
            <a:miter lim="800000"/>
            <a:headEnd/>
            <a:tailEnd/>
          </a:ln>
        </p:spPr>
      </p:pic>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47650" y="44624"/>
            <a:ext cx="9493250" cy="990600"/>
          </a:xfrm>
          <a:noFill/>
        </p:spPr>
        <p:txBody>
          <a:bodyPr/>
          <a:lstStyle/>
          <a:p>
            <a:pPr eaLnBrk="1" hangingPunct="1"/>
            <a:r>
              <a:rPr lang="pt-BR" sz="2800" dirty="0"/>
              <a:t>Tipos de erro integral</a:t>
            </a:r>
            <a:br>
              <a:rPr lang="pt-BR" sz="3600" dirty="0"/>
            </a:br>
            <a:r>
              <a:rPr lang="pt-BR" sz="1600" dirty="0">
                <a:solidFill>
                  <a:schemeClr val="accent2"/>
                </a:solidFill>
              </a:rPr>
              <a:t>http://dot.che.gatech.edu/information/research/issicl/che4400/files/lecturenote/lecture06b_01.pdf</a:t>
            </a:r>
          </a:p>
        </p:txBody>
      </p:sp>
      <p:pic>
        <p:nvPicPr>
          <p:cNvPr id="32771" name="Picture 6"/>
          <p:cNvPicPr>
            <a:picLocks noChangeAspect="1" noChangeArrowheads="1"/>
          </p:cNvPicPr>
          <p:nvPr/>
        </p:nvPicPr>
        <p:blipFill>
          <a:blip r:embed="rId2"/>
          <a:srcRect/>
          <a:stretch>
            <a:fillRect/>
          </a:stretch>
        </p:blipFill>
        <p:spPr bwMode="auto">
          <a:xfrm>
            <a:off x="753269" y="1274764"/>
            <a:ext cx="8492331" cy="5507037"/>
          </a:xfrm>
          <a:prstGeom prst="rect">
            <a:avLst/>
          </a:prstGeom>
          <a:noFill/>
          <a:ln w="9525">
            <a:noFill/>
            <a:miter lim="800000"/>
            <a:headEnd/>
            <a:tailEnd/>
          </a:ln>
        </p:spPr>
      </p:pic>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47650" y="76200"/>
            <a:ext cx="9493250" cy="990600"/>
          </a:xfrm>
          <a:noFill/>
        </p:spPr>
        <p:txBody>
          <a:bodyPr/>
          <a:lstStyle/>
          <a:p>
            <a:pPr eaLnBrk="1" hangingPunct="1"/>
            <a:r>
              <a:rPr lang="pt-BR" sz="2800" dirty="0"/>
              <a:t>Regras de sintonia ITAE</a:t>
            </a:r>
            <a:br>
              <a:rPr lang="pt-BR" sz="2800" dirty="0"/>
            </a:br>
            <a:r>
              <a:rPr lang="pt-BR" sz="1600" dirty="0">
                <a:solidFill>
                  <a:schemeClr val="accent2"/>
                </a:solidFill>
              </a:rPr>
              <a:t>http://dot.che.gatech.edu/information/research/issicl/che4400/files/lecturenote/lecture06b_01.pdf</a:t>
            </a:r>
          </a:p>
        </p:txBody>
      </p:sp>
      <p:pic>
        <p:nvPicPr>
          <p:cNvPr id="33795" name="Picture 4"/>
          <p:cNvPicPr>
            <a:picLocks noChangeAspect="1" noChangeArrowheads="1"/>
          </p:cNvPicPr>
          <p:nvPr/>
        </p:nvPicPr>
        <p:blipFill>
          <a:blip r:embed="rId2"/>
          <a:srcRect t="13388"/>
          <a:stretch>
            <a:fillRect/>
          </a:stretch>
        </p:blipFill>
        <p:spPr bwMode="auto">
          <a:xfrm>
            <a:off x="1651000" y="1295400"/>
            <a:ext cx="6585083" cy="5124450"/>
          </a:xfrm>
          <a:prstGeom prst="rect">
            <a:avLst/>
          </a:prstGeom>
          <a:noFill/>
          <a:ln w="9525">
            <a:noFill/>
            <a:miter lim="800000"/>
            <a:headEnd/>
            <a:tailEnd/>
          </a:ln>
        </p:spPr>
      </p:pic>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47650" y="206152"/>
            <a:ext cx="9493250" cy="990600"/>
          </a:xfrm>
          <a:noFill/>
        </p:spPr>
        <p:txBody>
          <a:bodyPr/>
          <a:lstStyle/>
          <a:p>
            <a:pPr eaLnBrk="1" hangingPunct="1"/>
            <a:r>
              <a:rPr lang="pt-BR" sz="2800" dirty="0"/>
              <a:t>Comparação dos métodos IAE, ISE e ITAE</a:t>
            </a:r>
            <a:br>
              <a:rPr lang="pt-BR" sz="3600" dirty="0"/>
            </a:br>
            <a:r>
              <a:rPr lang="pt-BR" sz="1600" dirty="0">
                <a:solidFill>
                  <a:schemeClr val="accent2"/>
                </a:solidFill>
              </a:rPr>
              <a:t>http://dot.che.gatech.edu/information/research/issicl/che4400/files/lecturenote/lecture06b_01.pdf</a:t>
            </a:r>
          </a:p>
        </p:txBody>
      </p:sp>
      <p:pic>
        <p:nvPicPr>
          <p:cNvPr id="34819" name="Picture 4"/>
          <p:cNvPicPr>
            <a:picLocks noChangeAspect="1" noChangeArrowheads="1"/>
          </p:cNvPicPr>
          <p:nvPr/>
        </p:nvPicPr>
        <p:blipFill>
          <a:blip r:embed="rId2"/>
          <a:srcRect/>
          <a:stretch>
            <a:fillRect/>
          </a:stretch>
        </p:blipFill>
        <p:spPr bwMode="auto">
          <a:xfrm>
            <a:off x="1365515" y="1335088"/>
            <a:ext cx="7714985" cy="5141912"/>
          </a:xfrm>
          <a:prstGeom prst="rect">
            <a:avLst/>
          </a:prstGeom>
          <a:noFill/>
          <a:ln w="9525">
            <a:noFill/>
            <a:miter lim="800000"/>
            <a:headEnd/>
            <a:tailEnd/>
          </a:ln>
        </p:spPr>
      </p:pic>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47650" y="188640"/>
            <a:ext cx="9493250" cy="914400"/>
          </a:xfrm>
          <a:noFill/>
        </p:spPr>
        <p:txBody>
          <a:bodyPr/>
          <a:lstStyle/>
          <a:p>
            <a:pPr eaLnBrk="1" hangingPunct="1"/>
            <a:r>
              <a:rPr lang="pt-BR" sz="2800" dirty="0"/>
              <a:t>Variação na carga vs. variação na referência</a:t>
            </a:r>
            <a:br>
              <a:rPr lang="pt-BR" sz="3600" dirty="0"/>
            </a:br>
            <a:r>
              <a:rPr lang="pt-BR" sz="1600" dirty="0">
                <a:solidFill>
                  <a:schemeClr val="accent2"/>
                </a:solidFill>
              </a:rPr>
              <a:t>http://dot.che.gatech.edu/information/research/issicl/che4400/files/lecturenote/lecture06b_01.pdf</a:t>
            </a:r>
          </a:p>
        </p:txBody>
      </p:sp>
      <p:pic>
        <p:nvPicPr>
          <p:cNvPr id="35843" name="Picture 4"/>
          <p:cNvPicPr>
            <a:picLocks noChangeAspect="1" noChangeArrowheads="1"/>
          </p:cNvPicPr>
          <p:nvPr/>
        </p:nvPicPr>
        <p:blipFill>
          <a:blip r:embed="rId2"/>
          <a:srcRect/>
          <a:stretch>
            <a:fillRect/>
          </a:stretch>
        </p:blipFill>
        <p:spPr bwMode="auto">
          <a:xfrm>
            <a:off x="0" y="1056084"/>
            <a:ext cx="9871604" cy="582930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2"/>
          <p:cNvSpPr>
            <a:spLocks noGrp="1" noChangeArrowheads="1"/>
          </p:cNvSpPr>
          <p:nvPr>
            <p:ph type="title"/>
          </p:nvPr>
        </p:nvSpPr>
        <p:spPr/>
        <p:txBody>
          <a:bodyPr/>
          <a:lstStyle/>
          <a:p>
            <a:r>
              <a:rPr lang="pt-BR"/>
              <a:t>Transformadas de Laplace</a:t>
            </a:r>
          </a:p>
        </p:txBody>
      </p:sp>
      <p:sp>
        <p:nvSpPr>
          <p:cNvPr id="89091" name="Rectangle 3"/>
          <p:cNvSpPr>
            <a:spLocks noGrp="1" noChangeArrowheads="1"/>
          </p:cNvSpPr>
          <p:nvPr>
            <p:ph idx="1"/>
          </p:nvPr>
        </p:nvSpPr>
        <p:spPr/>
        <p:txBody>
          <a:bodyPr/>
          <a:lstStyle/>
          <a:p>
            <a:r>
              <a:rPr lang="pt-BR"/>
              <a:t>Senóide amortecida : f(t) = e</a:t>
            </a:r>
            <a:r>
              <a:rPr lang="pt-BR" baseline="30000"/>
              <a:t>-at</a:t>
            </a:r>
            <a:r>
              <a:rPr lang="pt-BR"/>
              <a:t>sin(</a:t>
            </a:r>
            <a:r>
              <a:rPr lang="el-GR"/>
              <a:t>ώ</a:t>
            </a:r>
            <a:r>
              <a:rPr lang="pt-BR"/>
              <a:t>t)</a:t>
            </a:r>
          </a:p>
          <a:p>
            <a:endParaRPr lang="pt-BR"/>
          </a:p>
        </p:txBody>
      </p:sp>
      <p:graphicFrame>
        <p:nvGraphicFramePr>
          <p:cNvPr id="168962" name="Object 2"/>
          <p:cNvGraphicFramePr>
            <a:graphicFrameLocks noChangeAspect="1"/>
          </p:cNvGraphicFramePr>
          <p:nvPr/>
        </p:nvGraphicFramePr>
        <p:xfrm>
          <a:off x="1677988" y="1844675"/>
          <a:ext cx="5502275" cy="3795713"/>
        </p:xfrm>
        <a:graphic>
          <a:graphicData uri="http://schemas.openxmlformats.org/presentationml/2006/ole">
            <mc:AlternateContent xmlns:mc="http://schemas.openxmlformats.org/markup-compatibility/2006">
              <mc:Choice xmlns:v="urn:schemas-microsoft-com:vml" Requires="v">
                <p:oleObj name="Equation" r:id="rId2" imgW="2755800" imgH="1904760" progId="Equation.3">
                  <p:embed/>
                </p:oleObj>
              </mc:Choice>
              <mc:Fallback>
                <p:oleObj name="Equation" r:id="rId2" imgW="2755800" imgH="19047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988" y="1844675"/>
                        <a:ext cx="5502275" cy="3795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093" name="Rectangle 5"/>
          <p:cNvSpPr>
            <a:spLocks noChangeArrowheads="1"/>
          </p:cNvSpPr>
          <p:nvPr/>
        </p:nvSpPr>
        <p:spPr bwMode="auto">
          <a:xfrm>
            <a:off x="1423988" y="1917700"/>
            <a:ext cx="4392612" cy="790575"/>
          </a:xfrm>
          <a:prstGeom prst="rect">
            <a:avLst/>
          </a:prstGeom>
          <a:solidFill>
            <a:schemeClr val="bg1"/>
          </a:solidFill>
          <a:ln w="9525">
            <a:noFill/>
            <a:miter lim="800000"/>
            <a:headEnd/>
            <a:tailEnd/>
          </a:ln>
        </p:spPr>
        <p:txBody>
          <a:bodyPr wrap="none" anchor="ctr"/>
          <a:lstStyle/>
          <a:p>
            <a:endParaRPr lang="pt-BR"/>
          </a:p>
        </p:txBody>
      </p:sp>
      <p:sp>
        <p:nvSpPr>
          <p:cNvPr id="89094" name="Rectangle 6"/>
          <p:cNvSpPr>
            <a:spLocks noChangeArrowheads="1"/>
          </p:cNvSpPr>
          <p:nvPr/>
        </p:nvSpPr>
        <p:spPr bwMode="auto">
          <a:xfrm>
            <a:off x="1641475" y="2781300"/>
            <a:ext cx="5472113" cy="935038"/>
          </a:xfrm>
          <a:prstGeom prst="rect">
            <a:avLst/>
          </a:prstGeom>
          <a:solidFill>
            <a:schemeClr val="bg1"/>
          </a:solidFill>
          <a:ln w="9525">
            <a:noFill/>
            <a:miter lim="800000"/>
            <a:headEnd/>
            <a:tailEnd/>
          </a:ln>
        </p:spPr>
        <p:txBody>
          <a:bodyPr wrap="none" anchor="ctr"/>
          <a:lstStyle/>
          <a:p>
            <a:endParaRPr lang="pt-BR"/>
          </a:p>
        </p:txBody>
      </p:sp>
      <p:sp>
        <p:nvSpPr>
          <p:cNvPr id="89095" name="Rectangle 7"/>
          <p:cNvSpPr>
            <a:spLocks noChangeArrowheads="1"/>
          </p:cNvSpPr>
          <p:nvPr/>
        </p:nvSpPr>
        <p:spPr bwMode="auto">
          <a:xfrm>
            <a:off x="1423988" y="3717925"/>
            <a:ext cx="5761037" cy="935038"/>
          </a:xfrm>
          <a:prstGeom prst="rect">
            <a:avLst/>
          </a:prstGeom>
          <a:solidFill>
            <a:schemeClr val="bg1"/>
          </a:solidFill>
          <a:ln w="9525">
            <a:noFill/>
            <a:miter lim="800000"/>
            <a:headEnd/>
            <a:tailEnd/>
          </a:ln>
        </p:spPr>
        <p:txBody>
          <a:bodyPr wrap="none" anchor="ctr"/>
          <a:lstStyle/>
          <a:p>
            <a:endParaRPr lang="pt-BR"/>
          </a:p>
        </p:txBody>
      </p:sp>
      <p:sp>
        <p:nvSpPr>
          <p:cNvPr id="89096" name="Rectangle 8"/>
          <p:cNvSpPr>
            <a:spLocks noChangeArrowheads="1"/>
          </p:cNvSpPr>
          <p:nvPr/>
        </p:nvSpPr>
        <p:spPr bwMode="auto">
          <a:xfrm>
            <a:off x="1568450" y="4725988"/>
            <a:ext cx="4176713" cy="935037"/>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xit" presetSubtype="16" fill="hold" grpId="0" nodeType="clickEffect">
                                  <p:stCondLst>
                                    <p:cond delay="0"/>
                                  </p:stCondLst>
                                  <p:childTnLst>
                                    <p:animEffect transition="out" filter="box(in)">
                                      <p:cBhvr>
                                        <p:cTn id="10" dur="500"/>
                                        <p:tgtEl>
                                          <p:spTgt spid="89093"/>
                                        </p:tgtEl>
                                      </p:cBhvr>
                                    </p:animEffect>
                                    <p:set>
                                      <p:cBhvr>
                                        <p:cTn id="11" dur="1" fill="hold">
                                          <p:stCondLst>
                                            <p:cond delay="499"/>
                                          </p:stCondLst>
                                        </p:cTn>
                                        <p:tgtEl>
                                          <p:spTgt spid="8909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4" presetClass="exit" presetSubtype="16" fill="hold" grpId="0" nodeType="clickEffect">
                                  <p:stCondLst>
                                    <p:cond delay="0"/>
                                  </p:stCondLst>
                                  <p:childTnLst>
                                    <p:animEffect transition="out" filter="box(in)">
                                      <p:cBhvr>
                                        <p:cTn id="15" dur="500"/>
                                        <p:tgtEl>
                                          <p:spTgt spid="89094"/>
                                        </p:tgtEl>
                                      </p:cBhvr>
                                    </p:animEffect>
                                    <p:set>
                                      <p:cBhvr>
                                        <p:cTn id="16" dur="1" fill="hold">
                                          <p:stCondLst>
                                            <p:cond delay="499"/>
                                          </p:stCondLst>
                                        </p:cTn>
                                        <p:tgtEl>
                                          <p:spTgt spid="8909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 presetClass="exit" presetSubtype="16" fill="hold" grpId="0" nodeType="clickEffect">
                                  <p:stCondLst>
                                    <p:cond delay="0"/>
                                  </p:stCondLst>
                                  <p:childTnLst>
                                    <p:animEffect transition="out" filter="box(in)">
                                      <p:cBhvr>
                                        <p:cTn id="20" dur="500"/>
                                        <p:tgtEl>
                                          <p:spTgt spid="89095"/>
                                        </p:tgtEl>
                                      </p:cBhvr>
                                    </p:animEffect>
                                    <p:set>
                                      <p:cBhvr>
                                        <p:cTn id="21" dur="1" fill="hold">
                                          <p:stCondLst>
                                            <p:cond delay="499"/>
                                          </p:stCondLst>
                                        </p:cTn>
                                        <p:tgtEl>
                                          <p:spTgt spid="8909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0" nodeType="clickEffect">
                                  <p:stCondLst>
                                    <p:cond delay="0"/>
                                  </p:stCondLst>
                                  <p:childTnLst>
                                    <p:animEffect transition="out" filter="box(in)">
                                      <p:cBhvr>
                                        <p:cTn id="25" dur="500"/>
                                        <p:tgtEl>
                                          <p:spTgt spid="89096"/>
                                        </p:tgtEl>
                                      </p:cBhvr>
                                    </p:animEffect>
                                    <p:set>
                                      <p:cBhvr>
                                        <p:cTn id="26" dur="1" fill="hold">
                                          <p:stCondLst>
                                            <p:cond delay="499"/>
                                          </p:stCondLst>
                                        </p:cTn>
                                        <p:tgtEl>
                                          <p:spTgt spid="890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P spid="89093" grpId="0" animBg="1"/>
      <p:bldP spid="89094" grpId="0" animBg="1"/>
      <p:bldP spid="89095" grpId="0" animBg="1"/>
      <p:bldP spid="89096" grpId="0" animBg="1"/>
    </p:bldLst>
  </p:timing>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b="1" dirty="0" err="1">
                <a:solidFill>
                  <a:srgbClr val="00326E"/>
                </a:solidFill>
                <a:latin typeface="Verdana" pitchFamily="34" charset="0"/>
                <a:ea typeface="Verdana" pitchFamily="34" charset="0"/>
                <a:cs typeface="Verdana" pitchFamily="34" charset="0"/>
              </a:rPr>
              <a:t>Sistemas</a:t>
            </a:r>
            <a:r>
              <a:rPr lang="en-US" b="1" dirty="0">
                <a:solidFill>
                  <a:srgbClr val="00326E"/>
                </a:solidFill>
                <a:latin typeface="Verdana" pitchFamily="34" charset="0"/>
                <a:ea typeface="Verdana" pitchFamily="34" charset="0"/>
                <a:cs typeface="Verdana" pitchFamily="34" charset="0"/>
              </a:rPr>
              <a:t> de </a:t>
            </a:r>
            <a:r>
              <a:rPr lang="en-US" b="1" dirty="0" err="1">
                <a:solidFill>
                  <a:srgbClr val="00326E"/>
                </a:solidFill>
                <a:latin typeface="Verdana" pitchFamily="34" charset="0"/>
                <a:ea typeface="Verdana" pitchFamily="34" charset="0"/>
                <a:cs typeface="Verdana" pitchFamily="34" charset="0"/>
              </a:rPr>
              <a:t>Controle</a:t>
            </a:r>
            <a:endParaRPr lang="pt-BR" b="1" dirty="0">
              <a:solidFill>
                <a:srgbClr val="00326E"/>
              </a:solidFill>
              <a:latin typeface="Verdana" pitchFamily="34" charset="0"/>
              <a:ea typeface="Verdana" pitchFamily="34" charset="0"/>
              <a:cs typeface="Verdana" pitchFamily="34" charset="0"/>
            </a:endParaRPr>
          </a:p>
        </p:txBody>
      </p:sp>
      <p:sp>
        <p:nvSpPr>
          <p:cNvPr id="3" name="Subtítulo 2"/>
          <p:cNvSpPr>
            <a:spLocks noGrp="1"/>
          </p:cNvSpPr>
          <p:nvPr>
            <p:ph type="subTitle" idx="1"/>
          </p:nvPr>
        </p:nvSpPr>
        <p:spPr/>
        <p:txBody>
          <a:bodyPr/>
          <a:lstStyle/>
          <a:p>
            <a:r>
              <a:rPr lang="en-US" b="1" dirty="0" err="1">
                <a:solidFill>
                  <a:srgbClr val="00326E"/>
                </a:solidFill>
                <a:latin typeface="Verdana" pitchFamily="34" charset="0"/>
                <a:ea typeface="Verdana" pitchFamily="34" charset="0"/>
                <a:cs typeface="Verdana" pitchFamily="34" charset="0"/>
              </a:rPr>
              <a:t>Compensadores</a:t>
            </a:r>
            <a:r>
              <a:rPr lang="en-US" b="1" dirty="0">
                <a:solidFill>
                  <a:srgbClr val="00326E"/>
                </a:solidFill>
                <a:latin typeface="Verdana" pitchFamily="34" charset="0"/>
                <a:ea typeface="Verdana" pitchFamily="34" charset="0"/>
                <a:cs typeface="Verdana" pitchFamily="34" charset="0"/>
              </a:rPr>
              <a:t> de </a:t>
            </a:r>
            <a:r>
              <a:rPr lang="en-US" b="1" dirty="0" err="1">
                <a:solidFill>
                  <a:srgbClr val="00326E"/>
                </a:solidFill>
                <a:latin typeface="Verdana" pitchFamily="34" charset="0"/>
                <a:ea typeface="Verdana" pitchFamily="34" charset="0"/>
                <a:cs typeface="Verdana" pitchFamily="34" charset="0"/>
              </a:rPr>
              <a:t>Atraso</a:t>
            </a:r>
            <a:endParaRPr lang="en-US" b="1" dirty="0">
              <a:solidFill>
                <a:srgbClr val="00326E"/>
              </a:solidFill>
              <a:latin typeface="Verdana" pitchFamily="34" charset="0"/>
              <a:ea typeface="Verdana" pitchFamily="34" charset="0"/>
              <a:cs typeface="Verdana" pitchFamily="34" charset="0"/>
            </a:endParaRPr>
          </a:p>
          <a:p>
            <a:r>
              <a:rPr lang="en-US" b="1" dirty="0" err="1">
                <a:solidFill>
                  <a:srgbClr val="00326E"/>
                </a:solidFill>
                <a:latin typeface="Verdana" pitchFamily="34" charset="0"/>
                <a:ea typeface="Verdana" pitchFamily="34" charset="0"/>
                <a:cs typeface="Verdana" pitchFamily="34" charset="0"/>
              </a:rPr>
              <a:t>Revisão</a:t>
            </a:r>
            <a:endParaRPr lang="en-US" b="1" dirty="0">
              <a:solidFill>
                <a:srgbClr val="00326E"/>
              </a:solidFill>
              <a:latin typeface="Verdana" pitchFamily="34" charset="0"/>
              <a:ea typeface="Verdana" pitchFamily="34" charset="0"/>
              <a:cs typeface="Verdana" pitchFamily="34" charset="0"/>
            </a:endParaRPr>
          </a:p>
          <a:p>
            <a:endParaRPr lang="pt-BR" b="1" dirty="0">
              <a:solidFill>
                <a:srgbClr val="00326E"/>
              </a:solidFill>
              <a:latin typeface="Verdana" pitchFamily="34" charset="0"/>
              <a:ea typeface="Verdana" pitchFamily="34" charset="0"/>
              <a:cs typeface="Verdana" pitchFamily="34" charset="0"/>
            </a:endParaRPr>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30200" y="0"/>
            <a:ext cx="9328150" cy="1524000"/>
          </a:xfrm>
        </p:spPr>
        <p:txBody>
          <a:bodyPr/>
          <a:lstStyle/>
          <a:p>
            <a:pPr eaLnBrk="1" hangingPunct="1"/>
            <a:r>
              <a:rPr lang="pt-BR" sz="4000"/>
              <a:t>Compensador em atraso</a:t>
            </a:r>
            <a:br>
              <a:rPr lang="pt-BR"/>
            </a:br>
            <a:r>
              <a:rPr lang="pt-BR" sz="1800"/>
              <a:t>FONTE: </a:t>
            </a:r>
            <a:r>
              <a:rPr lang="pt-BR" sz="1800">
                <a:solidFill>
                  <a:schemeClr val="accent2"/>
                </a:solidFill>
              </a:rPr>
              <a:t>http://www.control.utoronto.ca/people/profs/francis/356_info/coursenotes/ch5.pdf</a:t>
            </a:r>
          </a:p>
        </p:txBody>
      </p:sp>
      <p:sp>
        <p:nvSpPr>
          <p:cNvPr id="21507" name="Rectangle 7"/>
          <p:cNvSpPr>
            <a:spLocks noGrp="1" noChangeArrowheads="1"/>
          </p:cNvSpPr>
          <p:nvPr>
            <p:ph type="body" idx="1"/>
          </p:nvPr>
        </p:nvSpPr>
        <p:spPr>
          <a:xfrm>
            <a:off x="123825" y="3646512"/>
            <a:ext cx="9534525" cy="2590800"/>
          </a:xfrm>
          <a:noFill/>
        </p:spPr>
        <p:txBody>
          <a:bodyPr/>
          <a:lstStyle/>
          <a:p>
            <a:pPr eaLnBrk="1" hangingPunct="1"/>
            <a:r>
              <a:rPr lang="pt-BR" sz="2400" i="1" dirty="0"/>
              <a:t>P</a:t>
            </a:r>
            <a:r>
              <a:rPr lang="pt-BR" sz="2400" dirty="0"/>
              <a:t>(</a:t>
            </a:r>
            <a:r>
              <a:rPr lang="pt-BR" sz="2400" i="1" dirty="0"/>
              <a:t>s</a:t>
            </a:r>
            <a:r>
              <a:rPr lang="pt-BR" sz="2400" dirty="0"/>
              <a:t>): Função de transferência do processo.</a:t>
            </a:r>
          </a:p>
          <a:p>
            <a:pPr eaLnBrk="1" hangingPunct="1"/>
            <a:r>
              <a:rPr lang="pt-BR" sz="2400" i="1" dirty="0"/>
              <a:t>C</a:t>
            </a:r>
            <a:r>
              <a:rPr lang="pt-BR" sz="2400" dirty="0"/>
              <a:t>(</a:t>
            </a:r>
            <a:r>
              <a:rPr lang="pt-BR" sz="2400" i="1" dirty="0"/>
              <a:t>s</a:t>
            </a:r>
            <a:r>
              <a:rPr lang="pt-BR" sz="2400" dirty="0"/>
              <a:t>): Função de transferência do compensador.</a:t>
            </a:r>
          </a:p>
          <a:p>
            <a:pPr eaLnBrk="1" hangingPunct="1"/>
            <a:r>
              <a:rPr lang="pt-BR" sz="2400" dirty="0"/>
              <a:t>Para uma característica em avanço: 0&lt; </a:t>
            </a:r>
            <a:r>
              <a:rPr lang="pt-BR" sz="2400" dirty="0">
                <a:latin typeface="Symbol" pitchFamily="18" charset="2"/>
              </a:rPr>
              <a:t>a</a:t>
            </a:r>
            <a:r>
              <a:rPr lang="pt-BR" sz="2400" dirty="0"/>
              <a:t> &lt; 1. (Por que?)</a:t>
            </a:r>
          </a:p>
          <a:p>
            <a:pPr eaLnBrk="1" hangingPunct="1"/>
            <a:r>
              <a:rPr lang="pt-BR" sz="2400" dirty="0"/>
              <a:t>Considere </a:t>
            </a:r>
            <a:r>
              <a:rPr lang="pt-BR" sz="2400" i="1" dirty="0"/>
              <a:t>T</a:t>
            </a:r>
            <a:r>
              <a:rPr lang="pt-BR" sz="2400" dirty="0"/>
              <a:t> &gt; 0 e </a:t>
            </a:r>
            <a:r>
              <a:rPr lang="pt-BR" sz="2400" i="1" dirty="0"/>
              <a:t>K</a:t>
            </a:r>
            <a:r>
              <a:rPr lang="pt-BR" sz="2400" dirty="0"/>
              <a:t> &gt; 0.</a:t>
            </a:r>
          </a:p>
          <a:p>
            <a:pPr eaLnBrk="1" hangingPunct="1"/>
            <a:r>
              <a:rPr lang="pt-BR" sz="2400" dirty="0"/>
              <a:t>Determine os diagramas de Bode (assintóticos) do compensador </a:t>
            </a:r>
            <a:r>
              <a:rPr lang="pt-BR" sz="2400" i="1" dirty="0"/>
              <a:t>C</a:t>
            </a:r>
            <a:r>
              <a:rPr lang="pt-BR" sz="2400" dirty="0"/>
              <a:t>(</a:t>
            </a:r>
            <a:r>
              <a:rPr lang="pt-BR" sz="2400" i="1" dirty="0"/>
              <a:t>s</a:t>
            </a:r>
            <a:r>
              <a:rPr lang="pt-BR" sz="2400" dirty="0"/>
              <a:t>).</a:t>
            </a:r>
          </a:p>
        </p:txBody>
      </p:sp>
      <p:pic>
        <p:nvPicPr>
          <p:cNvPr id="21508" name="Picture 8"/>
          <p:cNvPicPr>
            <a:picLocks noChangeAspect="1" noChangeArrowheads="1"/>
          </p:cNvPicPr>
          <p:nvPr/>
        </p:nvPicPr>
        <p:blipFill>
          <a:blip r:embed="rId2"/>
          <a:srcRect/>
          <a:stretch>
            <a:fillRect/>
          </a:stretch>
        </p:blipFill>
        <p:spPr bwMode="auto">
          <a:xfrm>
            <a:off x="247650" y="1524000"/>
            <a:ext cx="9278277" cy="2097088"/>
          </a:xfrm>
          <a:prstGeom prst="rect">
            <a:avLst/>
          </a:prstGeom>
          <a:noFill/>
          <a:ln w="9525">
            <a:noFill/>
            <a:miter lim="800000"/>
            <a:headEnd/>
            <a:tailEnd/>
          </a:ln>
        </p:spPr>
      </p:pic>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
          <p:cNvPicPr>
            <a:picLocks noChangeAspect="1" noChangeArrowheads="1"/>
          </p:cNvPicPr>
          <p:nvPr/>
        </p:nvPicPr>
        <p:blipFill>
          <a:blip r:embed="rId2"/>
          <a:srcRect/>
          <a:stretch>
            <a:fillRect/>
          </a:stretch>
        </p:blipFill>
        <p:spPr bwMode="auto">
          <a:xfrm>
            <a:off x="103187" y="2132856"/>
            <a:ext cx="7739063" cy="4219575"/>
          </a:xfrm>
          <a:prstGeom prst="rect">
            <a:avLst/>
          </a:prstGeom>
          <a:noFill/>
          <a:ln w="9525">
            <a:noFill/>
            <a:miter lim="800000"/>
            <a:headEnd/>
            <a:tailEnd/>
          </a:ln>
        </p:spPr>
      </p:pic>
      <p:sp>
        <p:nvSpPr>
          <p:cNvPr id="1028" name="Rectangle 2"/>
          <p:cNvSpPr>
            <a:spLocks noChangeArrowheads="1"/>
          </p:cNvSpPr>
          <p:nvPr/>
        </p:nvSpPr>
        <p:spPr bwMode="auto">
          <a:xfrm>
            <a:off x="330200" y="0"/>
            <a:ext cx="9328150" cy="1524000"/>
          </a:xfrm>
          <a:prstGeom prst="rect">
            <a:avLst/>
          </a:prstGeom>
          <a:noFill/>
          <a:ln w="9525">
            <a:noFill/>
            <a:miter lim="800000"/>
            <a:headEnd/>
            <a:tailEnd/>
          </a:ln>
        </p:spPr>
        <p:txBody>
          <a:bodyPr anchor="ctr"/>
          <a:lstStyle/>
          <a:p>
            <a:pPr algn="ctr"/>
            <a:r>
              <a:rPr lang="pt-BR" sz="4000">
                <a:solidFill>
                  <a:schemeClr val="tx2"/>
                </a:solidFill>
              </a:rPr>
              <a:t>Compensador em atraso – </a:t>
            </a:r>
            <a:br>
              <a:rPr lang="pt-BR" sz="4000">
                <a:solidFill>
                  <a:schemeClr val="tx2"/>
                </a:solidFill>
              </a:rPr>
            </a:br>
            <a:r>
              <a:rPr lang="pt-BR" sz="4000">
                <a:solidFill>
                  <a:schemeClr val="tx2"/>
                </a:solidFill>
              </a:rPr>
              <a:t>diagramas de Bode assintóticos</a:t>
            </a:r>
            <a:br>
              <a:rPr lang="pt-BR" sz="4400">
                <a:solidFill>
                  <a:schemeClr val="tx2"/>
                </a:solidFill>
              </a:rPr>
            </a:br>
            <a:r>
              <a:rPr lang="pt-BR" sz="1800">
                <a:solidFill>
                  <a:schemeClr val="tx2"/>
                </a:solidFill>
              </a:rPr>
              <a:t>FONTE: </a:t>
            </a:r>
            <a:r>
              <a:rPr lang="pt-BR" sz="1800">
                <a:solidFill>
                  <a:schemeClr val="accent2"/>
                </a:solidFill>
              </a:rPr>
              <a:t>http://www.control.utoronto.ca/people/profs/francis/356_info/coursenotes/ch5.pdf</a:t>
            </a:r>
          </a:p>
        </p:txBody>
      </p:sp>
      <p:sp>
        <p:nvSpPr>
          <p:cNvPr id="1029" name="Rectangle 3"/>
          <p:cNvSpPr>
            <a:spLocks noChangeArrowheads="1"/>
          </p:cNvSpPr>
          <p:nvPr/>
        </p:nvSpPr>
        <p:spPr bwMode="auto">
          <a:xfrm>
            <a:off x="123825" y="1600200"/>
            <a:ext cx="9658350" cy="533400"/>
          </a:xfrm>
          <a:prstGeom prst="rect">
            <a:avLst/>
          </a:prstGeom>
          <a:noFill/>
          <a:ln w="9525">
            <a:noFill/>
            <a:miter lim="800000"/>
            <a:headEnd/>
            <a:tailEnd/>
          </a:ln>
        </p:spPr>
        <p:txBody>
          <a:bodyPr/>
          <a:lstStyle/>
          <a:p>
            <a:pPr marL="342900" indent="-342900">
              <a:spcBef>
                <a:spcPct val="20000"/>
              </a:spcBef>
              <a:buFontTx/>
              <a:buChar char="•"/>
            </a:pPr>
            <a:r>
              <a:rPr lang="pt-BR"/>
              <a:t>Diagramas de Bode assintóticos:</a:t>
            </a:r>
          </a:p>
        </p:txBody>
      </p:sp>
      <p:graphicFrame>
        <p:nvGraphicFramePr>
          <p:cNvPr id="1026" name="Object 4"/>
          <p:cNvGraphicFramePr>
            <a:graphicFrameLocks noChangeAspect="1"/>
          </p:cNvGraphicFramePr>
          <p:nvPr>
            <p:extLst>
              <p:ext uri="{D42A27DB-BD31-4B8C-83A1-F6EECF244321}">
                <p14:modId xmlns:p14="http://schemas.microsoft.com/office/powerpoint/2010/main" val="3134492455"/>
              </p:ext>
            </p:extLst>
          </p:nvPr>
        </p:nvGraphicFramePr>
        <p:xfrm>
          <a:off x="4953001" y="4941168"/>
          <a:ext cx="4701910" cy="1597025"/>
        </p:xfrm>
        <a:graphic>
          <a:graphicData uri="http://schemas.openxmlformats.org/presentationml/2006/ole">
            <mc:AlternateContent xmlns:mc="http://schemas.openxmlformats.org/markup-compatibility/2006">
              <mc:Choice xmlns:v="urn:schemas-microsoft-com:vml" Requires="v">
                <p:oleObj name="Equation" r:id="rId3" imgW="5105160" imgH="1879560" progId="Equation.3">
                  <p:embed/>
                </p:oleObj>
              </mc:Choice>
              <mc:Fallback>
                <p:oleObj name="Equation" r:id="rId3" imgW="5105160" imgH="1879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4941168"/>
                        <a:ext cx="4701910" cy="159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3"/>
          <p:cNvSpPr>
            <a:spLocks noChangeArrowheads="1"/>
          </p:cNvSpPr>
          <p:nvPr/>
        </p:nvSpPr>
        <p:spPr bwMode="auto">
          <a:xfrm>
            <a:off x="330200" y="152400"/>
            <a:ext cx="9328150" cy="1524000"/>
          </a:xfrm>
          <a:prstGeom prst="rect">
            <a:avLst/>
          </a:prstGeom>
          <a:noFill/>
          <a:ln w="9525">
            <a:noFill/>
            <a:miter lim="800000"/>
            <a:headEnd/>
            <a:tailEnd/>
          </a:ln>
        </p:spPr>
        <p:txBody>
          <a:bodyPr anchor="ctr"/>
          <a:lstStyle/>
          <a:p>
            <a:pPr algn="ctr"/>
            <a:r>
              <a:rPr lang="pt-BR" sz="4000">
                <a:solidFill>
                  <a:schemeClr val="tx2"/>
                </a:solidFill>
              </a:rPr>
              <a:t>Compensador em atraso – </a:t>
            </a:r>
            <a:br>
              <a:rPr lang="pt-BR" sz="4000">
                <a:solidFill>
                  <a:schemeClr val="tx2"/>
                </a:solidFill>
              </a:rPr>
            </a:br>
            <a:r>
              <a:rPr lang="pt-BR" sz="4000">
                <a:solidFill>
                  <a:schemeClr val="tx2"/>
                </a:solidFill>
              </a:rPr>
              <a:t>características de magnitude</a:t>
            </a:r>
            <a:br>
              <a:rPr lang="pt-BR" sz="4400">
                <a:solidFill>
                  <a:schemeClr val="tx2"/>
                </a:solidFill>
              </a:rPr>
            </a:br>
            <a:r>
              <a:rPr lang="pt-BR" sz="1800">
                <a:solidFill>
                  <a:schemeClr val="tx2"/>
                </a:solidFill>
              </a:rPr>
              <a:t>FONTE: </a:t>
            </a:r>
            <a:r>
              <a:rPr lang="pt-BR" sz="1800">
                <a:solidFill>
                  <a:schemeClr val="accent2"/>
                </a:solidFill>
              </a:rPr>
              <a:t>http://www.control.utoronto.ca/people/profs/francis/356_info/coursenotes/ch5.pdf</a:t>
            </a:r>
          </a:p>
        </p:txBody>
      </p:sp>
      <p:sp>
        <p:nvSpPr>
          <p:cNvPr id="2058" name="Rectangle 4"/>
          <p:cNvSpPr>
            <a:spLocks noChangeArrowheads="1"/>
          </p:cNvSpPr>
          <p:nvPr/>
        </p:nvSpPr>
        <p:spPr bwMode="auto">
          <a:xfrm>
            <a:off x="123825" y="1784350"/>
            <a:ext cx="9658350" cy="533400"/>
          </a:xfrm>
          <a:prstGeom prst="rect">
            <a:avLst/>
          </a:prstGeom>
          <a:noFill/>
          <a:ln w="9525">
            <a:noFill/>
            <a:miter lim="800000"/>
            <a:headEnd/>
            <a:tailEnd/>
          </a:ln>
        </p:spPr>
        <p:txBody>
          <a:bodyPr/>
          <a:lstStyle/>
          <a:p>
            <a:pPr marL="342900" indent="-342900">
              <a:spcBef>
                <a:spcPct val="20000"/>
              </a:spcBef>
              <a:buFontTx/>
              <a:buChar char="•"/>
            </a:pPr>
            <a:r>
              <a:rPr lang="pt-BR" u="sng"/>
              <a:t>Magnitude</a:t>
            </a:r>
            <a:r>
              <a:rPr lang="pt-BR"/>
              <a:t>:</a:t>
            </a:r>
          </a:p>
        </p:txBody>
      </p:sp>
      <p:graphicFrame>
        <p:nvGraphicFramePr>
          <p:cNvPr id="2050" name="Object 7"/>
          <p:cNvGraphicFramePr>
            <a:graphicFrameLocks noChangeAspect="1"/>
          </p:cNvGraphicFramePr>
          <p:nvPr/>
        </p:nvGraphicFramePr>
        <p:xfrm>
          <a:off x="412751" y="2317750"/>
          <a:ext cx="8437298" cy="730250"/>
        </p:xfrm>
        <a:graphic>
          <a:graphicData uri="http://schemas.openxmlformats.org/presentationml/2006/ole">
            <mc:AlternateContent xmlns:mc="http://schemas.openxmlformats.org/markup-compatibility/2006">
              <mc:Choice xmlns:v="urn:schemas-microsoft-com:vml" Requires="v">
                <p:oleObj name="Equation" r:id="rId2" imgW="8673840" imgH="812520" progId="Equation.3">
                  <p:embed/>
                </p:oleObj>
              </mc:Choice>
              <mc:Fallback>
                <p:oleObj name="Equation" r:id="rId2" imgW="8673840" imgH="8125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1" y="2317750"/>
                        <a:ext cx="8437298"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1"/>
          <p:cNvGrpSpPr>
            <a:grpSpLocks/>
          </p:cNvGrpSpPr>
          <p:nvPr/>
        </p:nvGrpSpPr>
        <p:grpSpPr bwMode="auto">
          <a:xfrm>
            <a:off x="165100" y="3048000"/>
            <a:ext cx="9658350" cy="723900"/>
            <a:chOff x="96" y="1920"/>
            <a:chExt cx="5616" cy="456"/>
          </a:xfrm>
        </p:grpSpPr>
        <p:sp>
          <p:nvSpPr>
            <p:cNvPr id="2062" name="Rectangle 8"/>
            <p:cNvSpPr>
              <a:spLocks noChangeArrowheads="1"/>
            </p:cNvSpPr>
            <p:nvPr/>
          </p:nvSpPr>
          <p:spPr bwMode="auto">
            <a:xfrm>
              <a:off x="96" y="1992"/>
              <a:ext cx="5616" cy="336"/>
            </a:xfrm>
            <a:prstGeom prst="rect">
              <a:avLst/>
            </a:prstGeom>
            <a:noFill/>
            <a:ln w="9525">
              <a:noFill/>
              <a:miter lim="800000"/>
              <a:headEnd/>
              <a:tailEnd/>
            </a:ln>
          </p:spPr>
          <p:txBody>
            <a:bodyPr/>
            <a:lstStyle/>
            <a:p>
              <a:pPr marL="342900" indent="-342900">
                <a:spcBef>
                  <a:spcPct val="20000"/>
                </a:spcBef>
                <a:buFontTx/>
                <a:buChar char="•"/>
              </a:pPr>
              <a:r>
                <a:rPr lang="pt-BR"/>
                <a:t>Para 		:</a:t>
              </a:r>
            </a:p>
          </p:txBody>
        </p:sp>
        <p:graphicFrame>
          <p:nvGraphicFramePr>
            <p:cNvPr id="2056" name="Object 9"/>
            <p:cNvGraphicFramePr>
              <a:graphicFrameLocks noChangeAspect="1"/>
            </p:cNvGraphicFramePr>
            <p:nvPr/>
          </p:nvGraphicFramePr>
          <p:xfrm>
            <a:off x="892" y="1920"/>
            <a:ext cx="584" cy="456"/>
          </p:xfrm>
          <a:graphic>
            <a:graphicData uri="http://schemas.openxmlformats.org/presentationml/2006/ole">
              <mc:AlternateContent xmlns:mc="http://schemas.openxmlformats.org/markup-compatibility/2006">
                <mc:Choice xmlns:v="urn:schemas-microsoft-com:vml" Requires="v">
                  <p:oleObj name="Equation" r:id="rId4" imgW="927000" imgH="723600" progId="Equation.3">
                    <p:embed/>
                  </p:oleObj>
                </mc:Choice>
                <mc:Fallback>
                  <p:oleObj name="Equation" r:id="rId4" imgW="927000" imgH="723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 y="1920"/>
                          <a:ext cx="584"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051" name="Object 10"/>
          <p:cNvGraphicFramePr>
            <a:graphicFrameLocks noChangeAspect="1"/>
          </p:cNvGraphicFramePr>
          <p:nvPr/>
        </p:nvGraphicFramePr>
        <p:xfrm>
          <a:off x="192617" y="3733800"/>
          <a:ext cx="8819092" cy="812800"/>
        </p:xfrm>
        <a:graphic>
          <a:graphicData uri="http://schemas.openxmlformats.org/presentationml/2006/ole">
            <mc:AlternateContent xmlns:mc="http://schemas.openxmlformats.org/markup-compatibility/2006">
              <mc:Choice xmlns:v="urn:schemas-microsoft-com:vml" Requires="v">
                <p:oleObj name="Equation" r:id="rId6" imgW="8140680" imgH="812520" progId="Equation.3">
                  <p:embed/>
                </p:oleObj>
              </mc:Choice>
              <mc:Fallback>
                <p:oleObj name="Equation" r:id="rId6" imgW="8140680" imgH="8125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617" y="3733800"/>
                        <a:ext cx="8819092"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11"/>
          <p:cNvGraphicFramePr>
            <a:graphicFrameLocks noChangeAspect="1"/>
          </p:cNvGraphicFramePr>
          <p:nvPr/>
        </p:nvGraphicFramePr>
        <p:xfrm>
          <a:off x="220133" y="4622800"/>
          <a:ext cx="5393267" cy="406400"/>
        </p:xfrm>
        <a:graphic>
          <a:graphicData uri="http://schemas.openxmlformats.org/presentationml/2006/ole">
            <mc:AlternateContent xmlns:mc="http://schemas.openxmlformats.org/markup-compatibility/2006">
              <mc:Choice xmlns:v="urn:schemas-microsoft-com:vml" Requires="v">
                <p:oleObj name="Equation" r:id="rId8" imgW="4978080" imgH="406080" progId="Equation.3">
                  <p:embed/>
                </p:oleObj>
              </mc:Choice>
              <mc:Fallback>
                <p:oleObj name="Equation" r:id="rId8" imgW="4978080" imgH="4060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133" y="4622800"/>
                        <a:ext cx="5393267" cy="4064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0" name="Rectangle 13"/>
          <p:cNvSpPr>
            <a:spLocks noChangeArrowheads="1"/>
          </p:cNvSpPr>
          <p:nvPr/>
        </p:nvSpPr>
        <p:spPr bwMode="auto">
          <a:xfrm>
            <a:off x="123825" y="5443538"/>
            <a:ext cx="9658350" cy="533400"/>
          </a:xfrm>
          <a:prstGeom prst="rect">
            <a:avLst/>
          </a:prstGeom>
          <a:noFill/>
          <a:ln w="9525">
            <a:noFill/>
            <a:miter lim="800000"/>
            <a:headEnd/>
            <a:tailEnd/>
          </a:ln>
        </p:spPr>
        <p:txBody>
          <a:bodyPr/>
          <a:lstStyle/>
          <a:p>
            <a:pPr marL="342900" indent="-342900">
              <a:spcBef>
                <a:spcPct val="20000"/>
              </a:spcBef>
              <a:buFontTx/>
              <a:buChar char="•"/>
            </a:pPr>
            <a:r>
              <a:rPr lang="pt-BR"/>
              <a:t>Para 	  </a:t>
            </a:r>
          </a:p>
        </p:txBody>
      </p:sp>
      <p:graphicFrame>
        <p:nvGraphicFramePr>
          <p:cNvPr id="2053" name="Object 14"/>
          <p:cNvGraphicFramePr>
            <a:graphicFrameLocks noChangeAspect="1"/>
          </p:cNvGraphicFramePr>
          <p:nvPr/>
        </p:nvGraphicFramePr>
        <p:xfrm>
          <a:off x="1265767" y="5295900"/>
          <a:ext cx="1293283" cy="723900"/>
        </p:xfrm>
        <a:graphic>
          <a:graphicData uri="http://schemas.openxmlformats.org/presentationml/2006/ole">
            <mc:AlternateContent xmlns:mc="http://schemas.openxmlformats.org/markup-compatibility/2006">
              <mc:Choice xmlns:v="urn:schemas-microsoft-com:vml" Requires="v">
                <p:oleObj name="Equation" r:id="rId10" imgW="1193760" imgH="723600" progId="Equation.3">
                  <p:embed/>
                </p:oleObj>
              </mc:Choice>
              <mc:Fallback>
                <p:oleObj name="Equation" r:id="rId10" imgW="1193760" imgH="723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5767" y="5295900"/>
                        <a:ext cx="1293283"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4" name="Object 15"/>
          <p:cNvGraphicFramePr>
            <a:graphicFrameLocks noChangeAspect="1"/>
          </p:cNvGraphicFramePr>
          <p:nvPr/>
        </p:nvGraphicFramePr>
        <p:xfrm>
          <a:off x="2724150" y="5448300"/>
          <a:ext cx="6727825" cy="406400"/>
        </p:xfrm>
        <a:graphic>
          <a:graphicData uri="http://schemas.openxmlformats.org/presentationml/2006/ole">
            <mc:AlternateContent xmlns:mc="http://schemas.openxmlformats.org/markup-compatibility/2006">
              <mc:Choice xmlns:v="urn:schemas-microsoft-com:vml" Requires="v">
                <p:oleObj name="Equation" r:id="rId12" imgW="6210000" imgH="406080" progId="Equation.3">
                  <p:embed/>
                </p:oleObj>
              </mc:Choice>
              <mc:Fallback>
                <p:oleObj name="Equation" r:id="rId12" imgW="6210000" imgH="4060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4150" y="5448300"/>
                        <a:ext cx="6727825"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5" name="Object 16"/>
          <p:cNvGraphicFramePr>
            <a:graphicFrameLocks noChangeAspect="1"/>
          </p:cNvGraphicFramePr>
          <p:nvPr/>
        </p:nvGraphicFramePr>
        <p:xfrm>
          <a:off x="247650" y="6121400"/>
          <a:ext cx="4361392" cy="406400"/>
        </p:xfrm>
        <a:graphic>
          <a:graphicData uri="http://schemas.openxmlformats.org/presentationml/2006/ole">
            <mc:AlternateContent xmlns:mc="http://schemas.openxmlformats.org/markup-compatibility/2006">
              <mc:Choice xmlns:v="urn:schemas-microsoft-com:vml" Requires="v">
                <p:oleObj name="Equation" r:id="rId14" imgW="4025880" imgH="406080" progId="Equation.3">
                  <p:embed/>
                </p:oleObj>
              </mc:Choice>
              <mc:Fallback>
                <p:oleObj name="Equation" r:id="rId14" imgW="4025880" imgH="4060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7650" y="6121400"/>
                        <a:ext cx="4361392" cy="4064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1" name="Text Box 20"/>
          <p:cNvSpPr txBox="1">
            <a:spLocks noChangeArrowheads="1"/>
          </p:cNvSpPr>
          <p:nvPr/>
        </p:nvSpPr>
        <p:spPr bwMode="auto">
          <a:xfrm>
            <a:off x="5183453" y="6054725"/>
            <a:ext cx="4310795" cy="584775"/>
          </a:xfrm>
          <a:prstGeom prst="rect">
            <a:avLst/>
          </a:prstGeom>
          <a:noFill/>
          <a:ln w="9525">
            <a:noFill/>
            <a:miter lim="800000"/>
            <a:headEnd/>
            <a:tailEnd/>
          </a:ln>
        </p:spPr>
        <p:txBody>
          <a:bodyPr wrap="none">
            <a:spAutoFit/>
          </a:bodyPr>
          <a:lstStyle/>
          <a:p>
            <a:r>
              <a:rPr lang="pt-BR"/>
              <a:t>(0 </a:t>
            </a:r>
            <a:r>
              <a:rPr lang="pt-BR">
                <a:latin typeface="Symbol" pitchFamily="18" charset="2"/>
              </a:rPr>
              <a:t>&lt;</a:t>
            </a:r>
            <a:r>
              <a:rPr lang="pt-BR"/>
              <a:t> </a:t>
            </a:r>
            <a:r>
              <a:rPr lang="pt-BR">
                <a:latin typeface="Symbol" pitchFamily="18" charset="2"/>
              </a:rPr>
              <a:t>a &lt;</a:t>
            </a:r>
            <a:r>
              <a:rPr lang="pt-BR"/>
              <a:t> 1) </a:t>
            </a:r>
            <a:r>
              <a:rPr lang="pt-BR">
                <a:sym typeface="Symbol" pitchFamily="18" charset="2"/>
              </a:rPr>
              <a:t> </a:t>
            </a:r>
            <a:r>
              <a:rPr lang="pt-BR" i="1">
                <a:sym typeface="Symbol" pitchFamily="18" charset="2"/>
              </a:rPr>
              <a:t>atenuação</a:t>
            </a:r>
            <a:endParaRPr lang="pt-BR" i="1"/>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ChangeArrowheads="1"/>
          </p:cNvSpPr>
          <p:nvPr/>
        </p:nvSpPr>
        <p:spPr bwMode="auto">
          <a:xfrm>
            <a:off x="330200" y="152400"/>
            <a:ext cx="9328150" cy="1143000"/>
          </a:xfrm>
          <a:prstGeom prst="rect">
            <a:avLst/>
          </a:prstGeom>
          <a:noFill/>
          <a:ln w="9525">
            <a:noFill/>
            <a:miter lim="800000"/>
            <a:headEnd/>
            <a:tailEnd/>
          </a:ln>
        </p:spPr>
        <p:txBody>
          <a:bodyPr anchor="ctr"/>
          <a:lstStyle/>
          <a:p>
            <a:pPr algn="ctr"/>
            <a:r>
              <a:rPr lang="pt-BR" sz="4000">
                <a:solidFill>
                  <a:schemeClr val="tx2"/>
                </a:solidFill>
              </a:rPr>
              <a:t>Compensador em atraso – exemplo</a:t>
            </a:r>
            <a:br>
              <a:rPr lang="pt-BR" sz="4400">
                <a:solidFill>
                  <a:schemeClr val="tx2"/>
                </a:solidFill>
              </a:rPr>
            </a:br>
            <a:r>
              <a:rPr lang="pt-BR" sz="1800">
                <a:solidFill>
                  <a:schemeClr val="tx2"/>
                </a:solidFill>
              </a:rPr>
              <a:t>FONTE: </a:t>
            </a:r>
            <a:r>
              <a:rPr lang="pt-BR" sz="1800">
                <a:solidFill>
                  <a:schemeClr val="accent2"/>
                </a:solidFill>
              </a:rPr>
              <a:t>http://www.control.utoronto.ca/people/profs/francis/356_info/coursenotes/ch5.pdf</a:t>
            </a:r>
          </a:p>
        </p:txBody>
      </p:sp>
      <p:sp>
        <p:nvSpPr>
          <p:cNvPr id="3076" name="Rectangle 3"/>
          <p:cNvSpPr>
            <a:spLocks noChangeArrowheads="1"/>
          </p:cNvSpPr>
          <p:nvPr/>
        </p:nvSpPr>
        <p:spPr bwMode="auto">
          <a:xfrm>
            <a:off x="123825" y="1124744"/>
            <a:ext cx="9658350" cy="533400"/>
          </a:xfrm>
          <a:prstGeom prst="rect">
            <a:avLst/>
          </a:prstGeom>
          <a:noFill/>
          <a:ln w="9525">
            <a:noFill/>
            <a:miter lim="800000"/>
            <a:headEnd/>
            <a:tailEnd/>
          </a:ln>
        </p:spPr>
        <p:txBody>
          <a:bodyPr/>
          <a:lstStyle/>
          <a:p>
            <a:pPr marL="342900" indent="-342900">
              <a:spcBef>
                <a:spcPct val="20000"/>
              </a:spcBef>
              <a:buFontTx/>
              <a:buChar char="•"/>
            </a:pPr>
            <a:r>
              <a:rPr lang="pt-BR" sz="2800" u="sng" dirty="0"/>
              <a:t>Exemplo</a:t>
            </a:r>
            <a:r>
              <a:rPr lang="pt-BR" sz="2800" dirty="0"/>
              <a:t>: Considere uma planta com função de transferência:</a:t>
            </a:r>
          </a:p>
        </p:txBody>
      </p:sp>
      <p:graphicFrame>
        <p:nvGraphicFramePr>
          <p:cNvPr id="3074" name="Object 15"/>
          <p:cNvGraphicFramePr>
            <a:graphicFrameLocks noChangeAspect="1"/>
          </p:cNvGraphicFramePr>
          <p:nvPr>
            <p:extLst>
              <p:ext uri="{D42A27DB-BD31-4B8C-83A1-F6EECF244321}">
                <p14:modId xmlns:p14="http://schemas.microsoft.com/office/powerpoint/2010/main" val="2125464541"/>
              </p:ext>
            </p:extLst>
          </p:nvPr>
        </p:nvGraphicFramePr>
        <p:xfrm>
          <a:off x="2936776" y="1633488"/>
          <a:ext cx="1953683" cy="787400"/>
        </p:xfrm>
        <a:graphic>
          <a:graphicData uri="http://schemas.openxmlformats.org/presentationml/2006/ole">
            <mc:AlternateContent xmlns:mc="http://schemas.openxmlformats.org/markup-compatibility/2006">
              <mc:Choice xmlns:v="urn:schemas-microsoft-com:vml" Requires="v">
                <p:oleObj name="Equation" r:id="rId2" imgW="1803240" imgH="787320" progId="Equation.3">
                  <p:embed/>
                </p:oleObj>
              </mc:Choice>
              <mc:Fallback>
                <p:oleObj name="Equation" r:id="rId2" imgW="1803240" imgH="7873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776" y="1633488"/>
                        <a:ext cx="195368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 name="Rectangle 16"/>
          <p:cNvSpPr>
            <a:spLocks noChangeArrowheads="1"/>
          </p:cNvSpPr>
          <p:nvPr/>
        </p:nvSpPr>
        <p:spPr bwMode="auto">
          <a:xfrm>
            <a:off x="247650" y="2316832"/>
            <a:ext cx="9493250" cy="3200400"/>
          </a:xfrm>
          <a:prstGeom prst="rect">
            <a:avLst/>
          </a:prstGeom>
          <a:noFill/>
          <a:ln w="9525">
            <a:noFill/>
            <a:miter lim="800000"/>
            <a:headEnd/>
            <a:tailEnd/>
          </a:ln>
        </p:spPr>
        <p:txBody>
          <a:bodyPr/>
          <a:lstStyle/>
          <a:p>
            <a:pPr marL="342900" indent="-342900">
              <a:spcBef>
                <a:spcPct val="20000"/>
              </a:spcBef>
              <a:buFontTx/>
              <a:buChar char="•"/>
            </a:pPr>
            <a:r>
              <a:rPr lang="pt-BR" sz="2800" dirty="0"/>
              <a:t>Deseja-se que o sistema em malha fechada atenda às seguintes especificações de desempenho:</a:t>
            </a:r>
          </a:p>
          <a:p>
            <a:pPr marL="742950" lvl="1" indent="-285750">
              <a:spcBef>
                <a:spcPct val="20000"/>
              </a:spcBef>
              <a:buFontTx/>
              <a:buChar char="•"/>
            </a:pPr>
            <a:r>
              <a:rPr lang="pt-BR" sz="2800" dirty="0"/>
              <a:t>Quando a entrada </a:t>
            </a:r>
            <a:r>
              <a:rPr lang="pt-BR" sz="2800" i="1" dirty="0"/>
              <a:t>r</a:t>
            </a:r>
            <a:r>
              <a:rPr lang="pt-BR" sz="2800" dirty="0"/>
              <a:t>(</a:t>
            </a:r>
            <a:r>
              <a:rPr lang="pt-BR" sz="2800" i="1" dirty="0"/>
              <a:t>t</a:t>
            </a:r>
            <a:r>
              <a:rPr lang="pt-BR" sz="2800" dirty="0"/>
              <a:t>) for uma rampa unitária, o erro em regime deverá ser menor do que 5%;</a:t>
            </a:r>
          </a:p>
          <a:p>
            <a:pPr marL="742950" lvl="1" indent="-285750">
              <a:spcBef>
                <a:spcPct val="20000"/>
              </a:spcBef>
              <a:buFontTx/>
              <a:buChar char="•"/>
            </a:pPr>
            <a:r>
              <a:rPr lang="pt-BR" sz="2800" dirty="0"/>
              <a:t>A margem de fase do sistema de ser de aproximadamente 45</a:t>
            </a:r>
            <a:r>
              <a:rPr lang="pt-BR" sz="2800" baseline="30000" dirty="0"/>
              <a:t>o</a:t>
            </a:r>
            <a:r>
              <a:rPr lang="pt-BR" sz="2800" dirty="0"/>
              <a:t>, para um amortecimento adequado da resposta transitória.</a:t>
            </a:r>
          </a:p>
          <a:p>
            <a:pPr marL="342900" indent="-342900">
              <a:spcBef>
                <a:spcPct val="20000"/>
              </a:spcBef>
              <a:buFontTx/>
              <a:buChar char="•"/>
            </a:pPr>
            <a:r>
              <a:rPr lang="pt-BR" sz="2800" dirty="0"/>
              <a:t>Projete um compensador em atraso para a planta que atenda a estas especificações de desempenho.</a:t>
            </a:r>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ChangeArrowheads="1"/>
          </p:cNvSpPr>
          <p:nvPr/>
        </p:nvSpPr>
        <p:spPr bwMode="auto">
          <a:xfrm>
            <a:off x="165100" y="-9872"/>
            <a:ext cx="9493250" cy="990600"/>
          </a:xfrm>
          <a:prstGeom prst="rect">
            <a:avLst/>
          </a:prstGeom>
          <a:noFill/>
          <a:ln w="9525">
            <a:noFill/>
            <a:miter lim="800000"/>
            <a:headEnd/>
            <a:tailEnd/>
          </a:ln>
        </p:spPr>
        <p:txBody>
          <a:bodyPr anchor="ctr"/>
          <a:lstStyle/>
          <a:p>
            <a:pPr algn="ctr"/>
            <a:r>
              <a:rPr lang="pt-BR" sz="4000" dirty="0">
                <a:solidFill>
                  <a:schemeClr val="tx2"/>
                </a:solidFill>
              </a:rPr>
              <a:t>Compensador em atraso – procedimentos</a:t>
            </a:r>
            <a:endParaRPr lang="pt-BR" sz="4400" dirty="0">
              <a:solidFill>
                <a:schemeClr val="tx2"/>
              </a:solidFill>
            </a:endParaRPr>
          </a:p>
          <a:p>
            <a:pPr algn="ctr"/>
            <a:r>
              <a:rPr lang="pt-BR" sz="1800" dirty="0">
                <a:solidFill>
                  <a:schemeClr val="tx2"/>
                </a:solidFill>
              </a:rPr>
              <a:t>FONTE: </a:t>
            </a:r>
            <a:r>
              <a:rPr lang="pt-BR" sz="1800" dirty="0">
                <a:solidFill>
                  <a:schemeClr val="accent2"/>
                </a:solidFill>
              </a:rPr>
              <a:t>http://www.control.utoronto.ca/people/profs/francis/356_info/coursenotes/ch5.pdf</a:t>
            </a:r>
          </a:p>
        </p:txBody>
      </p:sp>
      <p:sp>
        <p:nvSpPr>
          <p:cNvPr id="4101" name="Rectangle 3"/>
          <p:cNvSpPr>
            <a:spLocks noChangeArrowheads="1"/>
          </p:cNvSpPr>
          <p:nvPr/>
        </p:nvSpPr>
        <p:spPr bwMode="auto">
          <a:xfrm>
            <a:off x="123825" y="956320"/>
            <a:ext cx="9534525" cy="1752600"/>
          </a:xfrm>
          <a:prstGeom prst="rect">
            <a:avLst/>
          </a:prstGeom>
          <a:noFill/>
          <a:ln w="9525">
            <a:noFill/>
            <a:miter lim="800000"/>
            <a:headEnd/>
            <a:tailEnd/>
          </a:ln>
        </p:spPr>
        <p:txBody>
          <a:bodyPr/>
          <a:lstStyle/>
          <a:p>
            <a:pPr marL="342900" indent="-342900" algn="just">
              <a:spcBef>
                <a:spcPct val="20000"/>
              </a:spcBef>
              <a:buFontTx/>
              <a:buChar char="•"/>
            </a:pPr>
            <a:r>
              <a:rPr lang="pt-BR" u="sng" dirty="0"/>
              <a:t>Passo 1</a:t>
            </a:r>
            <a:r>
              <a:rPr lang="pt-BR" dirty="0"/>
              <a:t>: Determine o ganho K para atender à especificação de resposta em regime estacionário.</a:t>
            </a:r>
          </a:p>
          <a:p>
            <a:pPr marL="342900" indent="-342900">
              <a:spcBef>
                <a:spcPct val="20000"/>
              </a:spcBef>
            </a:pPr>
            <a:r>
              <a:rPr lang="pt-BR" dirty="0"/>
              <a:t>	Para </a:t>
            </a:r>
            <a:r>
              <a:rPr lang="pt-BR" i="1" dirty="0" err="1"/>
              <a:t>e</a:t>
            </a:r>
            <a:r>
              <a:rPr lang="pt-BR" i="1" baseline="-25000" dirty="0" err="1"/>
              <a:t>ss</a:t>
            </a:r>
            <a:r>
              <a:rPr lang="pt-BR" dirty="0"/>
              <a:t> &lt; 0,05 </a:t>
            </a:r>
            <a:r>
              <a:rPr lang="pt-BR" dirty="0">
                <a:sym typeface="Symbol" pitchFamily="18" charset="2"/>
              </a:rPr>
              <a:t> </a:t>
            </a:r>
            <a:r>
              <a:rPr lang="pt-BR" i="1" dirty="0" err="1">
                <a:sym typeface="Symbol" pitchFamily="18" charset="2"/>
              </a:rPr>
              <a:t>k</a:t>
            </a:r>
            <a:r>
              <a:rPr lang="pt-BR" i="1" baseline="-25000" dirty="0" err="1">
                <a:sym typeface="Symbol" pitchFamily="18" charset="2"/>
              </a:rPr>
              <a:t>v</a:t>
            </a:r>
            <a:r>
              <a:rPr lang="pt-BR" dirty="0">
                <a:sym typeface="Symbol" pitchFamily="18" charset="2"/>
              </a:rPr>
              <a:t> &gt; 20. </a:t>
            </a:r>
          </a:p>
          <a:p>
            <a:pPr marL="342900" indent="-342900">
              <a:spcBef>
                <a:spcPct val="60000"/>
              </a:spcBef>
            </a:pPr>
            <a:r>
              <a:rPr lang="pt-BR" dirty="0">
                <a:sym typeface="Symbol" pitchFamily="18" charset="2"/>
              </a:rPr>
              <a:t>	O processo sem compensador tem um valor de </a:t>
            </a:r>
            <a:r>
              <a:rPr lang="pt-BR" i="1" dirty="0" err="1">
                <a:sym typeface="Symbol" pitchFamily="18" charset="2"/>
              </a:rPr>
              <a:t>k</a:t>
            </a:r>
            <a:r>
              <a:rPr lang="pt-BR" i="1" baseline="-25000" dirty="0" err="1">
                <a:sym typeface="Symbol" pitchFamily="18" charset="2"/>
              </a:rPr>
              <a:t>v</a:t>
            </a:r>
            <a:r>
              <a:rPr lang="pt-BR" dirty="0">
                <a:sym typeface="Symbol" pitchFamily="18" charset="2"/>
              </a:rPr>
              <a:t>  de:</a:t>
            </a:r>
          </a:p>
        </p:txBody>
      </p:sp>
      <p:graphicFrame>
        <p:nvGraphicFramePr>
          <p:cNvPr id="4098" name="Object 4"/>
          <p:cNvGraphicFramePr>
            <a:graphicFrameLocks noChangeAspect="1"/>
          </p:cNvGraphicFramePr>
          <p:nvPr>
            <p:extLst>
              <p:ext uri="{D42A27DB-BD31-4B8C-83A1-F6EECF244321}">
                <p14:modId xmlns:p14="http://schemas.microsoft.com/office/powerpoint/2010/main" val="2923642451"/>
              </p:ext>
            </p:extLst>
          </p:nvPr>
        </p:nvGraphicFramePr>
        <p:xfrm>
          <a:off x="1128184" y="3429000"/>
          <a:ext cx="7236883" cy="787400"/>
        </p:xfrm>
        <a:graphic>
          <a:graphicData uri="http://schemas.openxmlformats.org/presentationml/2006/ole">
            <mc:AlternateContent xmlns:mc="http://schemas.openxmlformats.org/markup-compatibility/2006">
              <mc:Choice xmlns:v="urn:schemas-microsoft-com:vml" Requires="v">
                <p:oleObj name="Equation" r:id="rId2" imgW="6680160" imgH="787320" progId="Equation.3">
                  <p:embed/>
                </p:oleObj>
              </mc:Choice>
              <mc:Fallback>
                <p:oleObj name="Equation" r:id="rId2" imgW="6680160" imgH="7873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184" y="3429000"/>
                        <a:ext cx="723688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2" name="Rectangle 5"/>
          <p:cNvSpPr>
            <a:spLocks noChangeArrowheads="1"/>
          </p:cNvSpPr>
          <p:nvPr/>
        </p:nvSpPr>
        <p:spPr bwMode="auto">
          <a:xfrm>
            <a:off x="-303584" y="4495800"/>
            <a:ext cx="7272808" cy="533400"/>
          </a:xfrm>
          <a:prstGeom prst="rect">
            <a:avLst/>
          </a:prstGeom>
          <a:noFill/>
          <a:ln w="9525">
            <a:noFill/>
            <a:miter lim="800000"/>
            <a:headEnd/>
            <a:tailEnd/>
          </a:ln>
        </p:spPr>
        <p:txBody>
          <a:bodyPr/>
          <a:lstStyle/>
          <a:p>
            <a:pPr marL="342900" indent="-342900">
              <a:spcBef>
                <a:spcPct val="20000"/>
              </a:spcBef>
            </a:pPr>
            <a:r>
              <a:rPr lang="pt-BR" dirty="0"/>
              <a:t>	Assim, deve-se ter:</a:t>
            </a:r>
          </a:p>
        </p:txBody>
      </p:sp>
      <p:graphicFrame>
        <p:nvGraphicFramePr>
          <p:cNvPr id="4099" name="Object 6"/>
          <p:cNvGraphicFramePr>
            <a:graphicFrameLocks noChangeAspect="1"/>
          </p:cNvGraphicFramePr>
          <p:nvPr>
            <p:extLst>
              <p:ext uri="{D42A27DB-BD31-4B8C-83A1-F6EECF244321}">
                <p14:modId xmlns:p14="http://schemas.microsoft.com/office/powerpoint/2010/main" val="1822836466"/>
              </p:ext>
            </p:extLst>
          </p:nvPr>
        </p:nvGraphicFramePr>
        <p:xfrm>
          <a:off x="3407428" y="4441800"/>
          <a:ext cx="6370108" cy="787400"/>
        </p:xfrm>
        <a:graphic>
          <a:graphicData uri="http://schemas.openxmlformats.org/presentationml/2006/ole">
            <mc:AlternateContent xmlns:mc="http://schemas.openxmlformats.org/markup-compatibility/2006">
              <mc:Choice xmlns:v="urn:schemas-microsoft-com:vml" Requires="v">
                <p:oleObj name="Equation" r:id="rId4" imgW="5879880" imgH="787320" progId="Equation.3">
                  <p:embed/>
                </p:oleObj>
              </mc:Choice>
              <mc:Fallback>
                <p:oleObj name="Equation" r:id="rId4" imgW="5879880" imgH="7873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7428" y="4441800"/>
                        <a:ext cx="6370108"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3" name="Rectangle 7"/>
          <p:cNvSpPr>
            <a:spLocks noChangeArrowheads="1"/>
          </p:cNvSpPr>
          <p:nvPr/>
        </p:nvSpPr>
        <p:spPr bwMode="auto">
          <a:xfrm>
            <a:off x="67369" y="5334000"/>
            <a:ext cx="9782175" cy="1371600"/>
          </a:xfrm>
          <a:prstGeom prst="rect">
            <a:avLst/>
          </a:prstGeom>
          <a:noFill/>
          <a:ln w="9525">
            <a:noFill/>
            <a:miter lim="800000"/>
            <a:headEnd/>
            <a:tailEnd/>
          </a:ln>
        </p:spPr>
        <p:txBody>
          <a:bodyPr/>
          <a:lstStyle/>
          <a:p>
            <a:pPr marL="342900" indent="-342900" algn="just">
              <a:spcBef>
                <a:spcPct val="20000"/>
              </a:spcBef>
              <a:buFontTx/>
              <a:buChar char="•"/>
            </a:pPr>
            <a:r>
              <a:rPr lang="pt-BR" u="sng" dirty="0"/>
              <a:t>Passo 2</a:t>
            </a:r>
            <a:r>
              <a:rPr lang="pt-BR" dirty="0"/>
              <a:t>: Trace os diagramas de Bode de </a:t>
            </a:r>
            <a:r>
              <a:rPr lang="pt-BR" i="1" dirty="0"/>
              <a:t>KP</a:t>
            </a:r>
            <a:r>
              <a:rPr lang="pt-BR" dirty="0"/>
              <a:t>(</a:t>
            </a:r>
            <a:r>
              <a:rPr lang="pt-BR" i="1" dirty="0"/>
              <a:t>s</a:t>
            </a:r>
            <a:r>
              <a:rPr lang="pt-BR" dirty="0"/>
              <a:t>) e determine a MF e a </a:t>
            </a:r>
            <a:r>
              <a:rPr lang="pt-BR" dirty="0" err="1"/>
              <a:t>freqüência</a:t>
            </a:r>
            <a:r>
              <a:rPr lang="pt-BR" dirty="0"/>
              <a:t> de cruzamento de ganho:</a:t>
            </a:r>
            <a:endParaRPr lang="pt-BR" dirty="0">
              <a:sym typeface="Symbol" pitchFamily="18" charset="2"/>
            </a:endParaRPr>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65100" y="304800"/>
            <a:ext cx="9493250" cy="990600"/>
          </a:xfrm>
          <a:prstGeom prst="rect">
            <a:avLst/>
          </a:prstGeom>
          <a:noFill/>
          <a:ln w="9525">
            <a:noFill/>
            <a:miter lim="800000"/>
            <a:headEnd/>
            <a:tailEnd/>
          </a:ln>
        </p:spPr>
        <p:txBody>
          <a:bodyPr anchor="ctr"/>
          <a:lstStyle/>
          <a:p>
            <a:pPr algn="ctr"/>
            <a:r>
              <a:rPr lang="pt-BR" sz="4000">
                <a:solidFill>
                  <a:schemeClr val="tx2"/>
                </a:solidFill>
              </a:rPr>
              <a:t>Compensador em atraso – procedimentos</a:t>
            </a:r>
            <a:endParaRPr lang="pt-BR" sz="4400">
              <a:solidFill>
                <a:schemeClr val="tx2"/>
              </a:solidFill>
            </a:endParaRPr>
          </a:p>
          <a:p>
            <a:pPr algn="ctr"/>
            <a:r>
              <a:rPr lang="pt-BR" sz="1800">
                <a:solidFill>
                  <a:schemeClr val="tx2"/>
                </a:solidFill>
              </a:rPr>
              <a:t>FONTE: </a:t>
            </a:r>
            <a:r>
              <a:rPr lang="pt-BR" sz="1800">
                <a:solidFill>
                  <a:schemeClr val="accent2"/>
                </a:solidFill>
              </a:rPr>
              <a:t>http://www.control.utoronto.ca/people/profs/francis/356_info/coursenotes/ch5.pdf</a:t>
            </a:r>
          </a:p>
        </p:txBody>
      </p:sp>
      <p:pic>
        <p:nvPicPr>
          <p:cNvPr id="22531" name="Picture 4" descr="C:\Meus documentos\UnB\disciplinas-01-2004\aulas\bode-compensadores\bode_kpr_ltiview=40_s-s+2.jpg"/>
          <p:cNvPicPr>
            <a:picLocks noChangeAspect="1" noChangeArrowheads="1"/>
          </p:cNvPicPr>
          <p:nvPr/>
        </p:nvPicPr>
        <p:blipFill>
          <a:blip r:embed="rId2"/>
          <a:srcRect/>
          <a:stretch>
            <a:fillRect/>
          </a:stretch>
        </p:blipFill>
        <p:spPr bwMode="auto">
          <a:xfrm>
            <a:off x="288925" y="1303338"/>
            <a:ext cx="9204325" cy="5478462"/>
          </a:xfrm>
          <a:prstGeom prst="rect">
            <a:avLst/>
          </a:prstGeom>
          <a:noFill/>
          <a:ln w="9525">
            <a:noFill/>
            <a:miter lim="800000"/>
            <a:headEnd/>
            <a:tailEnd/>
          </a:ln>
        </p:spPr>
      </p:pic>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165100" y="304800"/>
            <a:ext cx="9493250" cy="990600"/>
          </a:xfrm>
          <a:prstGeom prst="rect">
            <a:avLst/>
          </a:prstGeom>
          <a:noFill/>
          <a:ln w="9525">
            <a:noFill/>
            <a:miter lim="800000"/>
            <a:headEnd/>
            <a:tailEnd/>
          </a:ln>
        </p:spPr>
        <p:txBody>
          <a:bodyPr anchor="ctr"/>
          <a:lstStyle/>
          <a:p>
            <a:pPr algn="ctr"/>
            <a:r>
              <a:rPr lang="pt-BR" sz="4000">
                <a:solidFill>
                  <a:schemeClr val="tx2"/>
                </a:solidFill>
              </a:rPr>
              <a:t>Compensador em atraso – procedimentos</a:t>
            </a:r>
            <a:endParaRPr lang="pt-BR" sz="4400">
              <a:solidFill>
                <a:schemeClr val="tx2"/>
              </a:solidFill>
            </a:endParaRPr>
          </a:p>
          <a:p>
            <a:pPr algn="ctr"/>
            <a:r>
              <a:rPr lang="pt-BR" sz="1800">
                <a:solidFill>
                  <a:schemeClr val="tx2"/>
                </a:solidFill>
              </a:rPr>
              <a:t>FONTE: </a:t>
            </a:r>
            <a:r>
              <a:rPr lang="pt-BR" sz="1800">
                <a:solidFill>
                  <a:schemeClr val="accent2"/>
                </a:solidFill>
              </a:rPr>
              <a:t>http://www.control.utoronto.ca/people/profs/francis/356_info/coursenotes/ch5.pdf</a:t>
            </a:r>
          </a:p>
        </p:txBody>
      </p:sp>
      <p:sp>
        <p:nvSpPr>
          <p:cNvPr id="5125" name="Rectangle 3"/>
          <p:cNvSpPr>
            <a:spLocks noChangeArrowheads="1"/>
          </p:cNvSpPr>
          <p:nvPr/>
        </p:nvSpPr>
        <p:spPr bwMode="auto">
          <a:xfrm>
            <a:off x="123825" y="1447800"/>
            <a:ext cx="9534525" cy="1752600"/>
          </a:xfrm>
          <a:prstGeom prst="rect">
            <a:avLst/>
          </a:prstGeom>
          <a:noFill/>
          <a:ln w="9525">
            <a:noFill/>
            <a:miter lim="800000"/>
            <a:headEnd/>
            <a:tailEnd/>
          </a:ln>
        </p:spPr>
        <p:txBody>
          <a:bodyPr/>
          <a:lstStyle/>
          <a:p>
            <a:pPr marL="342900" indent="-342900" algn="just">
              <a:spcBef>
                <a:spcPct val="20000"/>
              </a:spcBef>
              <a:buFontTx/>
              <a:buChar char="•"/>
            </a:pPr>
            <a:r>
              <a:rPr lang="pt-BR" sz="2400" u="sng"/>
              <a:t>Passo 2</a:t>
            </a:r>
            <a:r>
              <a:rPr lang="pt-BR" sz="2400"/>
              <a:t>: (continuação) :</a:t>
            </a:r>
            <a:endParaRPr lang="pt-BR" sz="2400">
              <a:sym typeface="Symbol" pitchFamily="18" charset="2"/>
            </a:endParaRPr>
          </a:p>
        </p:txBody>
      </p:sp>
      <p:sp>
        <p:nvSpPr>
          <p:cNvPr id="5126" name="Rectangle 5"/>
          <p:cNvSpPr>
            <a:spLocks noChangeArrowheads="1"/>
          </p:cNvSpPr>
          <p:nvPr/>
        </p:nvSpPr>
        <p:spPr bwMode="auto">
          <a:xfrm>
            <a:off x="247650" y="2286000"/>
            <a:ext cx="9493250" cy="2362200"/>
          </a:xfrm>
          <a:prstGeom prst="rect">
            <a:avLst/>
          </a:prstGeom>
          <a:noFill/>
          <a:ln w="9525">
            <a:noFill/>
            <a:miter lim="800000"/>
            <a:headEnd/>
            <a:tailEnd/>
          </a:ln>
        </p:spPr>
        <p:txBody>
          <a:bodyPr/>
          <a:lstStyle/>
          <a:p>
            <a:pPr marL="342900" indent="-342900" algn="just">
              <a:spcBef>
                <a:spcPct val="20000"/>
              </a:spcBef>
            </a:pPr>
            <a:r>
              <a:rPr lang="pt-BR" sz="2400" dirty="0"/>
              <a:t>	Para aumentar a </a:t>
            </a:r>
            <a:r>
              <a:rPr lang="pt-BR" sz="2400" i="1" dirty="0"/>
              <a:t>MF</a:t>
            </a:r>
            <a:r>
              <a:rPr lang="pt-BR" sz="2400" dirty="0"/>
              <a:t>, preservando a especificação em regime (Passo 1), utiliza-se um compensador em atraso </a:t>
            </a:r>
            <a:r>
              <a:rPr lang="pt-BR" sz="2400" i="1" dirty="0"/>
              <a:t>C</a:t>
            </a:r>
            <a:r>
              <a:rPr lang="pt-BR" sz="2400" baseline="-25000" dirty="0"/>
              <a:t>1</a:t>
            </a:r>
            <a:r>
              <a:rPr lang="pt-BR" sz="2400" dirty="0"/>
              <a:t>(</a:t>
            </a:r>
            <a:r>
              <a:rPr lang="pt-BR" sz="2400" i="1" dirty="0"/>
              <a:t>s</a:t>
            </a:r>
            <a:r>
              <a:rPr lang="pt-BR" sz="2400" dirty="0"/>
              <a:t>). Como queremos que </a:t>
            </a:r>
            <a:r>
              <a:rPr lang="pt-BR" sz="2400" i="1" dirty="0"/>
              <a:t>MF</a:t>
            </a:r>
            <a:r>
              <a:rPr lang="pt-BR" sz="2400" dirty="0"/>
              <a:t> </a:t>
            </a:r>
            <a:r>
              <a:rPr lang="pt-BR" sz="2400" dirty="0">
                <a:sym typeface="Symbol" pitchFamily="18" charset="2"/>
              </a:rPr>
              <a:t> 45</a:t>
            </a:r>
            <a:r>
              <a:rPr lang="pt-BR" sz="2400" baseline="30000" dirty="0">
                <a:sym typeface="Symbol" pitchFamily="18" charset="2"/>
              </a:rPr>
              <a:t>o</a:t>
            </a:r>
            <a:r>
              <a:rPr lang="pt-BR" sz="2400" dirty="0">
                <a:sym typeface="Symbol" pitchFamily="18" charset="2"/>
              </a:rPr>
              <a:t> sem modificar a fase do sistema, devemos determinar a </a:t>
            </a:r>
            <a:r>
              <a:rPr lang="pt-BR" sz="2400" dirty="0" err="1">
                <a:sym typeface="Symbol" pitchFamily="18" charset="2"/>
              </a:rPr>
              <a:t>freqüência</a:t>
            </a:r>
            <a:r>
              <a:rPr lang="pt-BR" sz="2400" dirty="0">
                <a:sym typeface="Symbol" pitchFamily="18" charset="2"/>
              </a:rPr>
              <a:t> em que a fase já esteja com esta </a:t>
            </a:r>
            <a:r>
              <a:rPr lang="pt-BR" sz="2400" i="1" dirty="0">
                <a:sym typeface="Symbol" pitchFamily="18" charset="2"/>
              </a:rPr>
              <a:t>MF</a:t>
            </a:r>
            <a:r>
              <a:rPr lang="pt-BR" sz="2400" dirty="0">
                <a:sym typeface="Symbol" pitchFamily="18" charset="2"/>
              </a:rPr>
              <a:t> e transformar esta </a:t>
            </a:r>
            <a:r>
              <a:rPr lang="pt-BR" sz="2400" dirty="0" err="1">
                <a:sym typeface="Symbol" pitchFamily="18" charset="2"/>
              </a:rPr>
              <a:t>freqüência</a:t>
            </a:r>
            <a:r>
              <a:rPr lang="pt-BR" sz="2400" dirty="0">
                <a:sym typeface="Symbol" pitchFamily="18" charset="2"/>
              </a:rPr>
              <a:t> na nova </a:t>
            </a:r>
            <a:r>
              <a:rPr lang="pt-BR" sz="2400" dirty="0" err="1">
                <a:latin typeface="Symbol" pitchFamily="18" charset="2"/>
                <a:sym typeface="Symbol" pitchFamily="18" charset="2"/>
              </a:rPr>
              <a:t>w</a:t>
            </a:r>
            <a:r>
              <a:rPr lang="pt-BR" sz="2400" baseline="-25000" dirty="0" err="1">
                <a:sym typeface="Symbol" pitchFamily="18" charset="2"/>
              </a:rPr>
              <a:t>c</a:t>
            </a:r>
            <a:r>
              <a:rPr lang="pt-BR" sz="2400" baseline="-50000" dirty="0" err="1">
                <a:sym typeface="Symbol" pitchFamily="18" charset="2"/>
              </a:rPr>
              <a:t>ganho</a:t>
            </a:r>
            <a:r>
              <a:rPr lang="pt-BR" sz="2400" dirty="0">
                <a:sym typeface="Symbol" pitchFamily="18" charset="2"/>
              </a:rPr>
              <a:t>(atenuando a magnitude para que seja = 0dB nesta </a:t>
            </a:r>
            <a:r>
              <a:rPr lang="pt-BR" sz="2400" dirty="0" err="1">
                <a:sym typeface="Symbol" pitchFamily="18" charset="2"/>
              </a:rPr>
              <a:t>freqüência</a:t>
            </a:r>
            <a:r>
              <a:rPr lang="pt-BR" sz="2400" dirty="0">
                <a:sym typeface="Symbol" pitchFamily="18" charset="2"/>
              </a:rPr>
              <a:t>).</a:t>
            </a:r>
            <a:endParaRPr lang="pt-BR" sz="2400" baseline="-50000" dirty="0"/>
          </a:p>
        </p:txBody>
      </p:sp>
      <p:graphicFrame>
        <p:nvGraphicFramePr>
          <p:cNvPr id="5122" name="Object 8"/>
          <p:cNvGraphicFramePr>
            <a:graphicFrameLocks noChangeAspect="1"/>
          </p:cNvGraphicFramePr>
          <p:nvPr/>
        </p:nvGraphicFramePr>
        <p:xfrm>
          <a:off x="3934883" y="1498600"/>
          <a:ext cx="4402667" cy="482600"/>
        </p:xfrm>
        <a:graphic>
          <a:graphicData uri="http://schemas.openxmlformats.org/presentationml/2006/ole">
            <mc:AlternateContent xmlns:mc="http://schemas.openxmlformats.org/markup-compatibility/2006">
              <mc:Choice xmlns:v="urn:schemas-microsoft-com:vml" Requires="v">
                <p:oleObj name="Equation" r:id="rId2" imgW="4063680" imgH="482400" progId="Equation.3">
                  <p:embed/>
                </p:oleObj>
              </mc:Choice>
              <mc:Fallback>
                <p:oleObj name="Equation" r:id="rId2" imgW="406368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883" y="1498600"/>
                        <a:ext cx="440266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7" name="Rectangle 9"/>
          <p:cNvSpPr>
            <a:spLocks noChangeArrowheads="1"/>
          </p:cNvSpPr>
          <p:nvPr/>
        </p:nvSpPr>
        <p:spPr bwMode="auto">
          <a:xfrm>
            <a:off x="123825" y="4648200"/>
            <a:ext cx="9534525" cy="1981200"/>
          </a:xfrm>
          <a:prstGeom prst="rect">
            <a:avLst/>
          </a:prstGeom>
          <a:noFill/>
          <a:ln w="9525">
            <a:noFill/>
            <a:miter lim="800000"/>
            <a:headEnd/>
            <a:tailEnd/>
          </a:ln>
        </p:spPr>
        <p:txBody>
          <a:bodyPr/>
          <a:lstStyle/>
          <a:p>
            <a:pPr marL="342900" indent="-342900" algn="just">
              <a:spcBef>
                <a:spcPct val="20000"/>
              </a:spcBef>
              <a:buFontTx/>
              <a:buChar char="•"/>
            </a:pPr>
            <a:r>
              <a:rPr lang="pt-BR" sz="2400" dirty="0"/>
              <a:t>Assim, determine a </a:t>
            </a:r>
            <a:r>
              <a:rPr lang="pt-BR" sz="2400" dirty="0" err="1"/>
              <a:t>freqüência</a:t>
            </a:r>
            <a:r>
              <a:rPr lang="pt-BR" sz="2400" dirty="0"/>
              <a:t> em que:</a:t>
            </a:r>
          </a:p>
          <a:p>
            <a:pPr marL="342900" indent="-342900" algn="just">
              <a:spcBef>
                <a:spcPct val="20000"/>
              </a:spcBef>
              <a:buFontTx/>
              <a:buChar char="•"/>
            </a:pPr>
            <a:endParaRPr lang="pt-BR" sz="2400" dirty="0"/>
          </a:p>
          <a:p>
            <a:pPr marL="342900" indent="-342900" algn="just">
              <a:spcBef>
                <a:spcPct val="80000"/>
              </a:spcBef>
              <a:buFontTx/>
              <a:buChar char="•"/>
            </a:pPr>
            <a:r>
              <a:rPr lang="pt-BR" sz="2400" dirty="0"/>
              <a:t>A referência acima indicada sugere uma margem de segurança de 4,6</a:t>
            </a:r>
            <a:r>
              <a:rPr lang="pt-BR" sz="2400" baseline="30000" dirty="0"/>
              <a:t>o</a:t>
            </a:r>
            <a:r>
              <a:rPr lang="pt-BR" sz="2400" dirty="0"/>
              <a:t>. O </a:t>
            </a:r>
            <a:r>
              <a:rPr lang="pt-BR" sz="2400" dirty="0" err="1"/>
              <a:t>Ogata</a:t>
            </a:r>
            <a:r>
              <a:rPr lang="pt-BR" sz="2400" dirty="0"/>
              <a:t>, no entanto, sugere uma margem de 5</a:t>
            </a:r>
            <a:r>
              <a:rPr lang="pt-BR" sz="2400" baseline="30000" dirty="0"/>
              <a:t>o</a:t>
            </a:r>
            <a:r>
              <a:rPr lang="pt-BR" sz="2400" dirty="0"/>
              <a:t> a 10</a:t>
            </a:r>
            <a:r>
              <a:rPr lang="pt-BR" sz="2400" baseline="30000" dirty="0"/>
              <a:t>o</a:t>
            </a:r>
            <a:r>
              <a:rPr lang="pt-BR" sz="2400" dirty="0"/>
              <a:t>.</a:t>
            </a:r>
          </a:p>
        </p:txBody>
      </p:sp>
      <p:graphicFrame>
        <p:nvGraphicFramePr>
          <p:cNvPr id="5123" name="Object 10"/>
          <p:cNvGraphicFramePr>
            <a:graphicFrameLocks noChangeAspect="1"/>
          </p:cNvGraphicFramePr>
          <p:nvPr/>
        </p:nvGraphicFramePr>
        <p:xfrm>
          <a:off x="1472142" y="5270500"/>
          <a:ext cx="6370108" cy="368300"/>
        </p:xfrm>
        <a:graphic>
          <a:graphicData uri="http://schemas.openxmlformats.org/presentationml/2006/ole">
            <mc:AlternateContent xmlns:mc="http://schemas.openxmlformats.org/markup-compatibility/2006">
              <mc:Choice xmlns:v="urn:schemas-microsoft-com:vml" Requires="v">
                <p:oleObj name="Equation" r:id="rId4" imgW="5879880" imgH="368280" progId="Equation.3">
                  <p:embed/>
                </p:oleObj>
              </mc:Choice>
              <mc:Fallback>
                <p:oleObj name="Equation" r:id="rId4" imgW="5879880" imgH="3682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2142" y="5270500"/>
                        <a:ext cx="637010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2"/>
          <p:cNvSpPr>
            <a:spLocks noChangeArrowheads="1"/>
          </p:cNvSpPr>
          <p:nvPr/>
        </p:nvSpPr>
        <p:spPr bwMode="auto">
          <a:xfrm>
            <a:off x="165100" y="304800"/>
            <a:ext cx="9493250" cy="990600"/>
          </a:xfrm>
          <a:prstGeom prst="rect">
            <a:avLst/>
          </a:prstGeom>
          <a:noFill/>
          <a:ln w="9525">
            <a:noFill/>
            <a:miter lim="800000"/>
            <a:headEnd/>
            <a:tailEnd/>
          </a:ln>
        </p:spPr>
        <p:txBody>
          <a:bodyPr anchor="ctr"/>
          <a:lstStyle/>
          <a:p>
            <a:pPr algn="ctr"/>
            <a:r>
              <a:rPr lang="pt-BR" sz="4000">
                <a:solidFill>
                  <a:schemeClr val="tx2"/>
                </a:solidFill>
              </a:rPr>
              <a:t>Compensador em atraso – procedimentos</a:t>
            </a:r>
            <a:endParaRPr lang="pt-BR" sz="4400">
              <a:solidFill>
                <a:schemeClr val="tx2"/>
              </a:solidFill>
            </a:endParaRPr>
          </a:p>
          <a:p>
            <a:pPr algn="ctr"/>
            <a:r>
              <a:rPr lang="pt-BR" sz="1800">
                <a:solidFill>
                  <a:schemeClr val="tx2"/>
                </a:solidFill>
              </a:rPr>
              <a:t>FONTE: </a:t>
            </a:r>
            <a:r>
              <a:rPr lang="pt-BR" sz="1800">
                <a:solidFill>
                  <a:schemeClr val="accent2"/>
                </a:solidFill>
              </a:rPr>
              <a:t>http://www.control.utoronto.ca/people/profs/francis/356_info/coursenotes/ch5.pdf</a:t>
            </a:r>
          </a:p>
        </p:txBody>
      </p:sp>
      <p:sp>
        <p:nvSpPr>
          <p:cNvPr id="6151" name="Rectangle 3"/>
          <p:cNvSpPr>
            <a:spLocks noChangeArrowheads="1"/>
          </p:cNvSpPr>
          <p:nvPr/>
        </p:nvSpPr>
        <p:spPr bwMode="auto">
          <a:xfrm>
            <a:off x="123825" y="1447800"/>
            <a:ext cx="9534525" cy="1752600"/>
          </a:xfrm>
          <a:prstGeom prst="rect">
            <a:avLst/>
          </a:prstGeom>
          <a:noFill/>
          <a:ln w="9525">
            <a:noFill/>
            <a:miter lim="800000"/>
            <a:headEnd/>
            <a:tailEnd/>
          </a:ln>
        </p:spPr>
        <p:txBody>
          <a:bodyPr/>
          <a:lstStyle/>
          <a:p>
            <a:pPr marL="342900" indent="-342900" algn="just">
              <a:spcBef>
                <a:spcPct val="20000"/>
              </a:spcBef>
              <a:buFontTx/>
              <a:buChar char="•"/>
            </a:pPr>
            <a:r>
              <a:rPr lang="pt-BR" sz="2400" u="sng" dirty="0"/>
              <a:t>Passo 2</a:t>
            </a:r>
            <a:r>
              <a:rPr lang="pt-BR" sz="2400" dirty="0"/>
              <a:t>: (continuação) :</a:t>
            </a:r>
            <a:endParaRPr lang="pt-BR" sz="2400" dirty="0">
              <a:sym typeface="Symbol" pitchFamily="18" charset="2"/>
            </a:endParaRPr>
          </a:p>
        </p:txBody>
      </p:sp>
      <p:sp>
        <p:nvSpPr>
          <p:cNvPr id="6152" name="Rectangle 4"/>
          <p:cNvSpPr>
            <a:spLocks noChangeArrowheads="1"/>
          </p:cNvSpPr>
          <p:nvPr/>
        </p:nvSpPr>
        <p:spPr bwMode="auto">
          <a:xfrm>
            <a:off x="247650" y="2780928"/>
            <a:ext cx="9493250" cy="914400"/>
          </a:xfrm>
          <a:prstGeom prst="rect">
            <a:avLst/>
          </a:prstGeom>
          <a:noFill/>
          <a:ln w="9525">
            <a:noFill/>
            <a:miter lim="800000"/>
            <a:headEnd/>
            <a:tailEnd/>
          </a:ln>
        </p:spPr>
        <p:txBody>
          <a:bodyPr/>
          <a:lstStyle/>
          <a:p>
            <a:pPr marL="342900" indent="-342900" algn="just">
              <a:spcBef>
                <a:spcPct val="20000"/>
              </a:spcBef>
            </a:pPr>
            <a:r>
              <a:rPr lang="pt-BR" sz="2400" dirty="0"/>
              <a:t>	Utilizando a margem de segurança indicada nesta bibliografia, temos:</a:t>
            </a:r>
            <a:endParaRPr lang="pt-BR" sz="2400" baseline="-50000" dirty="0"/>
          </a:p>
        </p:txBody>
      </p:sp>
      <p:sp>
        <p:nvSpPr>
          <p:cNvPr id="6153" name="Rectangle 6"/>
          <p:cNvSpPr>
            <a:spLocks noChangeArrowheads="1"/>
          </p:cNvSpPr>
          <p:nvPr/>
        </p:nvSpPr>
        <p:spPr bwMode="auto">
          <a:xfrm>
            <a:off x="123825" y="4191000"/>
            <a:ext cx="9534525" cy="2438400"/>
          </a:xfrm>
          <a:prstGeom prst="rect">
            <a:avLst/>
          </a:prstGeom>
          <a:noFill/>
          <a:ln w="9525">
            <a:noFill/>
            <a:miter lim="800000"/>
            <a:headEnd/>
            <a:tailEnd/>
          </a:ln>
        </p:spPr>
        <p:txBody>
          <a:bodyPr/>
          <a:lstStyle/>
          <a:p>
            <a:pPr marL="342900" indent="-342900" algn="just">
              <a:spcBef>
                <a:spcPct val="20000"/>
              </a:spcBef>
              <a:buFontTx/>
              <a:buChar char="•"/>
            </a:pPr>
            <a:r>
              <a:rPr lang="pt-BR" sz="2400" dirty="0"/>
              <a:t>Pelo diagrama de Bode de fase, a </a:t>
            </a:r>
            <a:r>
              <a:rPr lang="pt-BR" sz="2400" dirty="0" err="1"/>
              <a:t>freqüência</a:t>
            </a:r>
            <a:r>
              <a:rPr lang="pt-BR" sz="2400" dirty="0"/>
              <a:t> (rd/s) em que esta fase ocorre é: </a:t>
            </a:r>
          </a:p>
          <a:p>
            <a:pPr marL="342900" indent="-342900" algn="just">
              <a:spcBef>
                <a:spcPct val="20000"/>
              </a:spcBef>
              <a:buFontTx/>
              <a:buChar char="•"/>
            </a:pPr>
            <a:endParaRPr lang="pt-BR" sz="2400" dirty="0"/>
          </a:p>
          <a:p>
            <a:pPr marL="342900" indent="-342900" algn="just">
              <a:spcBef>
                <a:spcPct val="60000"/>
              </a:spcBef>
              <a:buFontTx/>
              <a:buChar char="•"/>
            </a:pPr>
            <a:r>
              <a:rPr lang="pt-BR" sz="2400" dirty="0"/>
              <a:t>Nesta </a:t>
            </a:r>
            <a:r>
              <a:rPr lang="pt-BR" sz="2400" dirty="0" err="1"/>
              <a:t>freqüência</a:t>
            </a:r>
            <a:r>
              <a:rPr lang="pt-BR" sz="2400" dirty="0"/>
              <a:t>, a magnitude do sistema </a:t>
            </a:r>
            <a:r>
              <a:rPr lang="pt-BR" sz="2400" i="1" dirty="0"/>
              <a:t>KP</a:t>
            </a:r>
            <a:r>
              <a:rPr lang="pt-BR" sz="2400" dirty="0"/>
              <a:t>(</a:t>
            </a:r>
            <a:r>
              <a:rPr lang="pt-BR" sz="2400" i="1" dirty="0" err="1"/>
              <a:t>j</a:t>
            </a:r>
            <a:r>
              <a:rPr lang="pt-BR" sz="2400" dirty="0" err="1">
                <a:latin typeface="Symbol" pitchFamily="18" charset="2"/>
              </a:rPr>
              <a:t>w</a:t>
            </a:r>
            <a:r>
              <a:rPr lang="pt-BR" sz="2400" dirty="0"/>
              <a:t>) é: </a:t>
            </a:r>
          </a:p>
        </p:txBody>
      </p:sp>
      <p:graphicFrame>
        <p:nvGraphicFramePr>
          <p:cNvPr id="6146" name="Object 7"/>
          <p:cNvGraphicFramePr>
            <a:graphicFrameLocks noChangeAspect="1"/>
          </p:cNvGraphicFramePr>
          <p:nvPr/>
        </p:nvGraphicFramePr>
        <p:xfrm>
          <a:off x="2063750" y="2057400"/>
          <a:ext cx="6370108" cy="368300"/>
        </p:xfrm>
        <a:graphic>
          <a:graphicData uri="http://schemas.openxmlformats.org/presentationml/2006/ole">
            <mc:AlternateContent xmlns:mc="http://schemas.openxmlformats.org/markup-compatibility/2006">
              <mc:Choice xmlns:v="urn:schemas-microsoft-com:vml" Requires="v">
                <p:oleObj name="Equation" r:id="rId2" imgW="5879880" imgH="368280" progId="Equation.3">
                  <p:embed/>
                </p:oleObj>
              </mc:Choice>
              <mc:Fallback>
                <p:oleObj name="Equation" r:id="rId2" imgW="5879880" imgH="3682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2057400"/>
                        <a:ext cx="637010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8"/>
          <p:cNvGraphicFramePr>
            <a:graphicFrameLocks noChangeAspect="1"/>
          </p:cNvGraphicFramePr>
          <p:nvPr/>
        </p:nvGraphicFramePr>
        <p:xfrm>
          <a:off x="405871" y="3581400"/>
          <a:ext cx="6218767" cy="368300"/>
        </p:xfrm>
        <a:graphic>
          <a:graphicData uri="http://schemas.openxmlformats.org/presentationml/2006/ole">
            <mc:AlternateContent xmlns:mc="http://schemas.openxmlformats.org/markup-compatibility/2006">
              <mc:Choice xmlns:v="urn:schemas-microsoft-com:vml" Requires="v">
                <p:oleObj name="Equation" r:id="rId4" imgW="5740200" imgH="368280" progId="Equation.3">
                  <p:embed/>
                </p:oleObj>
              </mc:Choice>
              <mc:Fallback>
                <p:oleObj name="Equation" r:id="rId4" imgW="5740200" imgH="3682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71" y="3581400"/>
                        <a:ext cx="6218767"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9"/>
          <p:cNvGraphicFramePr>
            <a:graphicFrameLocks noChangeAspect="1"/>
          </p:cNvGraphicFramePr>
          <p:nvPr/>
        </p:nvGraphicFramePr>
        <p:xfrm>
          <a:off x="1155700" y="5067300"/>
          <a:ext cx="5269442" cy="495300"/>
        </p:xfrm>
        <a:graphic>
          <a:graphicData uri="http://schemas.openxmlformats.org/presentationml/2006/ole">
            <mc:AlternateContent xmlns:mc="http://schemas.openxmlformats.org/markup-compatibility/2006">
              <mc:Choice xmlns:v="urn:schemas-microsoft-com:vml" Requires="v">
                <p:oleObj name="Equation" r:id="rId6" imgW="4863960" imgH="495000" progId="Equation.3">
                  <p:embed/>
                </p:oleObj>
              </mc:Choice>
              <mc:Fallback>
                <p:oleObj name="Equation" r:id="rId6" imgW="4863960" imgH="495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5700" y="5067300"/>
                        <a:ext cx="5269442"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Object 10"/>
          <p:cNvGraphicFramePr>
            <a:graphicFrameLocks noChangeAspect="1"/>
          </p:cNvGraphicFramePr>
          <p:nvPr/>
        </p:nvGraphicFramePr>
        <p:xfrm>
          <a:off x="3178175" y="6146800"/>
          <a:ext cx="3439583" cy="406400"/>
        </p:xfrm>
        <a:graphic>
          <a:graphicData uri="http://schemas.openxmlformats.org/presentationml/2006/ole">
            <mc:AlternateContent xmlns:mc="http://schemas.openxmlformats.org/markup-compatibility/2006">
              <mc:Choice xmlns:v="urn:schemas-microsoft-com:vml" Requires="v">
                <p:oleObj name="Equation" r:id="rId8" imgW="3174840" imgH="406080" progId="Equation.3">
                  <p:embed/>
                </p:oleObj>
              </mc:Choice>
              <mc:Fallback>
                <p:oleObj name="Equation" r:id="rId8" imgW="3174840" imgH="4060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175" y="6146800"/>
                        <a:ext cx="343958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2"/>
          <p:cNvSpPr>
            <a:spLocks noChangeArrowheads="1"/>
          </p:cNvSpPr>
          <p:nvPr/>
        </p:nvSpPr>
        <p:spPr bwMode="auto">
          <a:xfrm>
            <a:off x="165100" y="304800"/>
            <a:ext cx="9493250" cy="990600"/>
          </a:xfrm>
          <a:prstGeom prst="rect">
            <a:avLst/>
          </a:prstGeom>
          <a:noFill/>
          <a:ln w="9525">
            <a:noFill/>
            <a:miter lim="800000"/>
            <a:headEnd/>
            <a:tailEnd/>
          </a:ln>
        </p:spPr>
        <p:txBody>
          <a:bodyPr anchor="ctr"/>
          <a:lstStyle/>
          <a:p>
            <a:pPr algn="ctr"/>
            <a:r>
              <a:rPr lang="pt-BR" sz="4000">
                <a:solidFill>
                  <a:schemeClr val="tx2"/>
                </a:solidFill>
              </a:rPr>
              <a:t>Compensador em atraso – procedimentos</a:t>
            </a:r>
            <a:endParaRPr lang="pt-BR" sz="4400">
              <a:solidFill>
                <a:schemeClr val="tx2"/>
              </a:solidFill>
            </a:endParaRPr>
          </a:p>
          <a:p>
            <a:pPr algn="ctr"/>
            <a:r>
              <a:rPr lang="pt-BR" sz="1800">
                <a:solidFill>
                  <a:schemeClr val="tx2"/>
                </a:solidFill>
              </a:rPr>
              <a:t>FONTE: </a:t>
            </a:r>
            <a:r>
              <a:rPr lang="pt-BR" sz="1800">
                <a:solidFill>
                  <a:schemeClr val="accent2"/>
                </a:solidFill>
              </a:rPr>
              <a:t>http://www.control.utoronto.ca/people/profs/francis/356_info/coursenotes/ch5.pdf</a:t>
            </a:r>
          </a:p>
        </p:txBody>
      </p:sp>
      <p:sp>
        <p:nvSpPr>
          <p:cNvPr id="7175" name="Rectangle 3"/>
          <p:cNvSpPr>
            <a:spLocks noChangeArrowheads="1"/>
          </p:cNvSpPr>
          <p:nvPr/>
        </p:nvSpPr>
        <p:spPr bwMode="auto">
          <a:xfrm>
            <a:off x="123825" y="1412776"/>
            <a:ext cx="9534525" cy="1752600"/>
          </a:xfrm>
          <a:prstGeom prst="rect">
            <a:avLst/>
          </a:prstGeom>
          <a:noFill/>
          <a:ln w="9525">
            <a:noFill/>
            <a:miter lim="800000"/>
            <a:headEnd/>
            <a:tailEnd/>
          </a:ln>
        </p:spPr>
        <p:txBody>
          <a:bodyPr/>
          <a:lstStyle/>
          <a:p>
            <a:pPr marL="342900" indent="-342900" algn="just">
              <a:spcBef>
                <a:spcPct val="20000"/>
              </a:spcBef>
              <a:buFontTx/>
              <a:buChar char="•"/>
            </a:pPr>
            <a:r>
              <a:rPr lang="pt-BR" sz="2400" u="sng" dirty="0"/>
              <a:t>Passo 3</a:t>
            </a:r>
            <a:r>
              <a:rPr lang="pt-BR" sz="2400" dirty="0"/>
              <a:t>: Determine o valor de </a:t>
            </a:r>
            <a:r>
              <a:rPr lang="pt-BR" sz="2400" dirty="0">
                <a:latin typeface="Symbol" pitchFamily="18" charset="2"/>
              </a:rPr>
              <a:t>a</a:t>
            </a:r>
            <a:r>
              <a:rPr lang="pt-BR" sz="2400" dirty="0"/>
              <a:t> necessário para fazer com que a magnitude do sistema compensado seja igual a 0dB nesta nova </a:t>
            </a:r>
            <a:r>
              <a:rPr lang="pt-BR" sz="2400" dirty="0" err="1"/>
              <a:t>freqüência</a:t>
            </a:r>
            <a:r>
              <a:rPr lang="pt-BR" sz="2400" dirty="0"/>
              <a:t> de cruzamento de ganho :</a:t>
            </a:r>
            <a:endParaRPr lang="pt-BR" sz="2400" dirty="0">
              <a:sym typeface="Symbol" pitchFamily="18" charset="2"/>
            </a:endParaRPr>
          </a:p>
        </p:txBody>
      </p:sp>
      <p:sp>
        <p:nvSpPr>
          <p:cNvPr id="7176" name="Rectangle 5"/>
          <p:cNvSpPr>
            <a:spLocks noChangeArrowheads="1"/>
          </p:cNvSpPr>
          <p:nvPr/>
        </p:nvSpPr>
        <p:spPr bwMode="auto">
          <a:xfrm>
            <a:off x="123825" y="3698776"/>
            <a:ext cx="9534525" cy="2895600"/>
          </a:xfrm>
          <a:prstGeom prst="rect">
            <a:avLst/>
          </a:prstGeom>
          <a:noFill/>
          <a:ln w="9525">
            <a:noFill/>
            <a:miter lim="800000"/>
            <a:headEnd/>
            <a:tailEnd/>
          </a:ln>
        </p:spPr>
        <p:txBody>
          <a:bodyPr/>
          <a:lstStyle/>
          <a:p>
            <a:pPr marL="342900" indent="-342900" algn="just">
              <a:spcBef>
                <a:spcPct val="20000"/>
              </a:spcBef>
              <a:buFontTx/>
              <a:buChar char="•"/>
            </a:pPr>
            <a:r>
              <a:rPr lang="pt-BR" sz="2400"/>
              <a:t>Para que o compensador não interfira na fase de </a:t>
            </a:r>
            <a:r>
              <a:rPr lang="pt-BR" sz="2400" i="1"/>
              <a:t>KP</a:t>
            </a:r>
            <a:r>
              <a:rPr lang="pt-BR" sz="2400"/>
              <a:t>(</a:t>
            </a:r>
            <a:r>
              <a:rPr lang="pt-BR" sz="2400" i="1"/>
              <a:t>j</a:t>
            </a:r>
            <a:r>
              <a:rPr lang="pt-BR" sz="2400">
                <a:latin typeface="Symbol" pitchFamily="18" charset="2"/>
              </a:rPr>
              <a:t>w</a:t>
            </a:r>
            <a:r>
              <a:rPr lang="pt-BR" sz="2400"/>
              <a:t>), a freqüência associada ao zero, 1/</a:t>
            </a:r>
            <a:r>
              <a:rPr lang="pt-BR" sz="2400">
                <a:latin typeface="Symbol" pitchFamily="18" charset="2"/>
              </a:rPr>
              <a:t>a</a:t>
            </a:r>
            <a:r>
              <a:rPr lang="pt-BR" sz="2400" i="1"/>
              <a:t>T</a:t>
            </a:r>
            <a:r>
              <a:rPr lang="pt-BR" sz="2400"/>
              <a:t>, deve estar “longe” desta nova freqüência de cruzamento de ganho. Assim:</a:t>
            </a:r>
          </a:p>
          <a:p>
            <a:pPr marL="342900" indent="-342900" algn="just">
              <a:spcBef>
                <a:spcPct val="20000"/>
              </a:spcBef>
              <a:buFontTx/>
              <a:buChar char="•"/>
            </a:pPr>
            <a:endParaRPr lang="pt-BR" sz="2400"/>
          </a:p>
          <a:p>
            <a:pPr marL="342900" indent="-342900" algn="just">
              <a:spcBef>
                <a:spcPct val="20000"/>
              </a:spcBef>
              <a:buFontTx/>
              <a:buChar char="•"/>
            </a:pPr>
            <a:endParaRPr lang="pt-BR" sz="2400"/>
          </a:p>
          <a:p>
            <a:pPr marL="342900" indent="-342900" algn="just">
              <a:spcBef>
                <a:spcPct val="20000"/>
              </a:spcBef>
              <a:buFontTx/>
              <a:buChar char="•"/>
            </a:pPr>
            <a:r>
              <a:rPr lang="pt-BR" sz="2400"/>
              <a:t>Função de transferência do compensador:				,</a:t>
            </a:r>
          </a:p>
        </p:txBody>
      </p:sp>
      <p:graphicFrame>
        <p:nvGraphicFramePr>
          <p:cNvPr id="7170" name="Object 9"/>
          <p:cNvGraphicFramePr>
            <a:graphicFrameLocks noChangeAspect="1"/>
          </p:cNvGraphicFramePr>
          <p:nvPr>
            <p:extLst>
              <p:ext uri="{D42A27DB-BD31-4B8C-83A1-F6EECF244321}">
                <p14:modId xmlns:p14="http://schemas.microsoft.com/office/powerpoint/2010/main" val="2132594638"/>
              </p:ext>
            </p:extLst>
          </p:nvPr>
        </p:nvGraphicFramePr>
        <p:xfrm>
          <a:off x="247650" y="2564904"/>
          <a:ext cx="9190567" cy="787400"/>
        </p:xfrm>
        <a:graphic>
          <a:graphicData uri="http://schemas.openxmlformats.org/presentationml/2006/ole">
            <mc:AlternateContent xmlns:mc="http://schemas.openxmlformats.org/markup-compatibility/2006">
              <mc:Choice xmlns:v="urn:schemas-microsoft-com:vml" Requires="v">
                <p:oleObj name="Equation" r:id="rId2" imgW="8483400" imgH="787320" progId="Equation.3">
                  <p:embed/>
                </p:oleObj>
              </mc:Choice>
              <mc:Fallback>
                <p:oleObj name="Equation" r:id="rId2" imgW="8483400" imgH="7873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564904"/>
                        <a:ext cx="9190567"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11"/>
          <p:cNvGraphicFramePr>
            <a:graphicFrameLocks noChangeAspect="1"/>
          </p:cNvGraphicFramePr>
          <p:nvPr>
            <p:extLst>
              <p:ext uri="{D42A27DB-BD31-4B8C-83A1-F6EECF244321}">
                <p14:modId xmlns:p14="http://schemas.microsoft.com/office/powerpoint/2010/main" val="3790961375"/>
              </p:ext>
            </p:extLst>
          </p:nvPr>
        </p:nvGraphicFramePr>
        <p:xfrm>
          <a:off x="1719792" y="4941168"/>
          <a:ext cx="2903008" cy="723900"/>
        </p:xfrm>
        <a:graphic>
          <a:graphicData uri="http://schemas.openxmlformats.org/presentationml/2006/ole">
            <mc:AlternateContent xmlns:mc="http://schemas.openxmlformats.org/markup-compatibility/2006">
              <mc:Choice xmlns:v="urn:schemas-microsoft-com:vml" Requires="v">
                <p:oleObj name="Equation" r:id="rId4" imgW="2679480" imgH="723600" progId="Equation.3">
                  <p:embed/>
                </p:oleObj>
              </mc:Choice>
              <mc:Fallback>
                <p:oleObj name="Equation" r:id="rId4" imgW="2679480" imgH="723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9792" y="4941168"/>
                        <a:ext cx="2903008"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12"/>
          <p:cNvGraphicFramePr>
            <a:graphicFrameLocks noChangeAspect="1"/>
          </p:cNvGraphicFramePr>
          <p:nvPr>
            <p:extLst>
              <p:ext uri="{D42A27DB-BD31-4B8C-83A1-F6EECF244321}">
                <p14:modId xmlns:p14="http://schemas.microsoft.com/office/powerpoint/2010/main" val="399108314"/>
              </p:ext>
            </p:extLst>
          </p:nvPr>
        </p:nvGraphicFramePr>
        <p:xfrm>
          <a:off x="5961112" y="5657428"/>
          <a:ext cx="2215092" cy="723900"/>
        </p:xfrm>
        <a:graphic>
          <a:graphicData uri="http://schemas.openxmlformats.org/presentationml/2006/ole">
            <mc:AlternateContent xmlns:mc="http://schemas.openxmlformats.org/markup-compatibility/2006">
              <mc:Choice xmlns:v="urn:schemas-microsoft-com:vml" Requires="v">
                <p:oleObj name="Equation" r:id="rId6" imgW="2044440" imgH="723600" progId="Equation.3">
                  <p:embed/>
                </p:oleObj>
              </mc:Choice>
              <mc:Fallback>
                <p:oleObj name="Equation" r:id="rId6" imgW="2044440" imgH="723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1112" y="5657428"/>
                        <a:ext cx="2215092"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13"/>
          <p:cNvGraphicFramePr>
            <a:graphicFrameLocks noChangeAspect="1"/>
          </p:cNvGraphicFramePr>
          <p:nvPr>
            <p:extLst>
              <p:ext uri="{D42A27DB-BD31-4B8C-83A1-F6EECF244321}">
                <p14:modId xmlns:p14="http://schemas.microsoft.com/office/powerpoint/2010/main" val="1395858939"/>
              </p:ext>
            </p:extLst>
          </p:nvPr>
        </p:nvGraphicFramePr>
        <p:xfrm>
          <a:off x="1073150" y="6267152"/>
          <a:ext cx="3329517" cy="330200"/>
        </p:xfrm>
        <a:graphic>
          <a:graphicData uri="http://schemas.openxmlformats.org/presentationml/2006/ole">
            <mc:AlternateContent xmlns:mc="http://schemas.openxmlformats.org/markup-compatibility/2006">
              <mc:Choice xmlns:v="urn:schemas-microsoft-com:vml" Requires="v">
                <p:oleObj name="Equation" r:id="rId8" imgW="3073320" imgH="330120" progId="Equation.3">
                  <p:embed/>
                </p:oleObj>
              </mc:Choice>
              <mc:Fallback>
                <p:oleObj name="Equation" r:id="rId8" imgW="3073320" imgH="3301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150" y="6267152"/>
                        <a:ext cx="3329517"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p:cNvSpPr>
            <a:spLocks noGrp="1" noChangeArrowheads="1"/>
          </p:cNvSpPr>
          <p:nvPr>
            <p:ph type="title"/>
          </p:nvPr>
        </p:nvSpPr>
        <p:spPr/>
        <p:txBody>
          <a:bodyPr/>
          <a:lstStyle/>
          <a:p>
            <a:r>
              <a:rPr lang="pt-BR"/>
              <a:t>Transformada de Laplace</a:t>
            </a:r>
          </a:p>
        </p:txBody>
      </p:sp>
      <p:sp>
        <p:nvSpPr>
          <p:cNvPr id="169988" name="Rectangle 3"/>
          <p:cNvSpPr>
            <a:spLocks noGrp="1" noChangeArrowheads="1"/>
          </p:cNvSpPr>
          <p:nvPr>
            <p:ph idx="1"/>
          </p:nvPr>
        </p:nvSpPr>
        <p:spPr/>
        <p:txBody>
          <a:bodyPr/>
          <a:lstStyle/>
          <a:p>
            <a:r>
              <a:rPr lang="pt-BR"/>
              <a:t>Resolução de Equações Diferenciais</a:t>
            </a:r>
          </a:p>
        </p:txBody>
      </p:sp>
      <p:graphicFrame>
        <p:nvGraphicFramePr>
          <p:cNvPr id="169986" name="Object 2"/>
          <p:cNvGraphicFramePr>
            <a:graphicFrameLocks noChangeAspect="1"/>
          </p:cNvGraphicFramePr>
          <p:nvPr>
            <p:extLst>
              <p:ext uri="{D42A27DB-BD31-4B8C-83A1-F6EECF244321}">
                <p14:modId xmlns:p14="http://schemas.microsoft.com/office/powerpoint/2010/main" val="2063405631"/>
              </p:ext>
            </p:extLst>
          </p:nvPr>
        </p:nvGraphicFramePr>
        <p:xfrm>
          <a:off x="1879600" y="1935163"/>
          <a:ext cx="5097463" cy="4302125"/>
        </p:xfrm>
        <a:graphic>
          <a:graphicData uri="http://schemas.openxmlformats.org/presentationml/2006/ole">
            <mc:AlternateContent xmlns:mc="http://schemas.openxmlformats.org/markup-compatibility/2006">
              <mc:Choice xmlns:v="urn:schemas-microsoft-com:vml" Requires="v">
                <p:oleObj name="Equação" r:id="rId2" imgW="2552400" imgH="2158920" progId="Equation.3">
                  <p:embed/>
                </p:oleObj>
              </mc:Choice>
              <mc:Fallback>
                <p:oleObj name="Equação" r:id="rId2" imgW="2552400" imgH="2158920" progId="Equation.3">
                  <p:embed/>
                  <p:pic>
                    <p:nvPicPr>
                      <p:cNvPr id="0" name=""/>
                      <p:cNvPicPr>
                        <a:picLocks noChangeAspect="1" noChangeArrowheads="1"/>
                      </p:cNvPicPr>
                      <p:nvPr/>
                    </p:nvPicPr>
                    <p:blipFill>
                      <a:blip r:embed="rId3"/>
                      <a:srcRect/>
                      <a:stretch>
                        <a:fillRect/>
                      </a:stretch>
                    </p:blipFill>
                    <p:spPr bwMode="auto">
                      <a:xfrm>
                        <a:off x="1879600" y="1935163"/>
                        <a:ext cx="5097463" cy="430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17" name="Rectangle 5"/>
          <p:cNvSpPr>
            <a:spLocks noChangeArrowheads="1"/>
          </p:cNvSpPr>
          <p:nvPr/>
        </p:nvSpPr>
        <p:spPr bwMode="auto">
          <a:xfrm>
            <a:off x="1423988" y="1844675"/>
            <a:ext cx="5834062" cy="504825"/>
          </a:xfrm>
          <a:prstGeom prst="rect">
            <a:avLst/>
          </a:prstGeom>
          <a:solidFill>
            <a:schemeClr val="bg1"/>
          </a:solidFill>
          <a:ln w="9525">
            <a:noFill/>
            <a:miter lim="800000"/>
            <a:headEnd/>
            <a:tailEnd/>
          </a:ln>
        </p:spPr>
        <p:txBody>
          <a:bodyPr wrap="none" anchor="ctr"/>
          <a:lstStyle/>
          <a:p>
            <a:endParaRPr lang="pt-BR"/>
          </a:p>
        </p:txBody>
      </p:sp>
      <p:sp>
        <p:nvSpPr>
          <p:cNvPr id="90118" name="Rectangle 6"/>
          <p:cNvSpPr>
            <a:spLocks noChangeArrowheads="1"/>
          </p:cNvSpPr>
          <p:nvPr/>
        </p:nvSpPr>
        <p:spPr bwMode="auto">
          <a:xfrm>
            <a:off x="1639888" y="2420938"/>
            <a:ext cx="5834062" cy="720725"/>
          </a:xfrm>
          <a:prstGeom prst="rect">
            <a:avLst/>
          </a:prstGeom>
          <a:solidFill>
            <a:schemeClr val="bg1"/>
          </a:solidFill>
          <a:ln w="9525">
            <a:noFill/>
            <a:miter lim="800000"/>
            <a:headEnd/>
            <a:tailEnd/>
          </a:ln>
        </p:spPr>
        <p:txBody>
          <a:bodyPr wrap="none" anchor="ctr"/>
          <a:lstStyle/>
          <a:p>
            <a:endParaRPr lang="pt-BR"/>
          </a:p>
        </p:txBody>
      </p:sp>
      <p:sp>
        <p:nvSpPr>
          <p:cNvPr id="90119" name="Rectangle 7"/>
          <p:cNvSpPr>
            <a:spLocks noChangeArrowheads="1"/>
          </p:cNvSpPr>
          <p:nvPr/>
        </p:nvSpPr>
        <p:spPr bwMode="auto">
          <a:xfrm>
            <a:off x="1568450" y="3213100"/>
            <a:ext cx="5834063" cy="720725"/>
          </a:xfrm>
          <a:prstGeom prst="rect">
            <a:avLst/>
          </a:prstGeom>
          <a:solidFill>
            <a:schemeClr val="bg1"/>
          </a:solidFill>
          <a:ln w="9525">
            <a:noFill/>
            <a:miter lim="800000"/>
            <a:headEnd/>
            <a:tailEnd/>
          </a:ln>
        </p:spPr>
        <p:txBody>
          <a:bodyPr wrap="none" anchor="ctr"/>
          <a:lstStyle/>
          <a:p>
            <a:endParaRPr lang="pt-BR"/>
          </a:p>
        </p:txBody>
      </p:sp>
      <p:sp>
        <p:nvSpPr>
          <p:cNvPr id="90120" name="Rectangle 8"/>
          <p:cNvSpPr>
            <a:spLocks noChangeArrowheads="1"/>
          </p:cNvSpPr>
          <p:nvPr/>
        </p:nvSpPr>
        <p:spPr bwMode="auto">
          <a:xfrm>
            <a:off x="1784350" y="4076700"/>
            <a:ext cx="5834063" cy="720725"/>
          </a:xfrm>
          <a:prstGeom prst="rect">
            <a:avLst/>
          </a:prstGeom>
          <a:solidFill>
            <a:schemeClr val="bg1"/>
          </a:solidFill>
          <a:ln w="9525">
            <a:noFill/>
            <a:miter lim="800000"/>
            <a:headEnd/>
            <a:tailEnd/>
          </a:ln>
        </p:spPr>
        <p:txBody>
          <a:bodyPr wrap="none" anchor="ctr"/>
          <a:lstStyle/>
          <a:p>
            <a:endParaRPr lang="pt-BR"/>
          </a:p>
        </p:txBody>
      </p:sp>
      <p:sp>
        <p:nvSpPr>
          <p:cNvPr id="90121" name="Rectangle 9"/>
          <p:cNvSpPr>
            <a:spLocks noChangeArrowheads="1"/>
          </p:cNvSpPr>
          <p:nvPr/>
        </p:nvSpPr>
        <p:spPr bwMode="auto">
          <a:xfrm>
            <a:off x="1567209" y="4941888"/>
            <a:ext cx="5834063" cy="792162"/>
          </a:xfrm>
          <a:prstGeom prst="rect">
            <a:avLst/>
          </a:prstGeom>
          <a:solidFill>
            <a:schemeClr val="bg1"/>
          </a:solidFill>
          <a:ln w="9525">
            <a:noFill/>
            <a:miter lim="800000"/>
            <a:headEnd/>
            <a:tailEnd/>
          </a:ln>
        </p:spPr>
        <p:txBody>
          <a:bodyPr wrap="none" anchor="ctr"/>
          <a:lstStyle/>
          <a:p>
            <a:endParaRPr lang="pt-BR"/>
          </a:p>
        </p:txBody>
      </p:sp>
      <p:sp>
        <p:nvSpPr>
          <p:cNvPr id="90122" name="Rectangle 10"/>
          <p:cNvSpPr>
            <a:spLocks noChangeArrowheads="1"/>
          </p:cNvSpPr>
          <p:nvPr/>
        </p:nvSpPr>
        <p:spPr bwMode="auto">
          <a:xfrm>
            <a:off x="1423193" y="5805488"/>
            <a:ext cx="5834063" cy="647700"/>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90117"/>
                                        </p:tgtEl>
                                      </p:cBhvr>
                                    </p:animEffect>
                                    <p:set>
                                      <p:cBhvr>
                                        <p:cTn id="7" dur="1" fill="hold">
                                          <p:stCondLst>
                                            <p:cond delay="499"/>
                                          </p:stCondLst>
                                        </p:cTn>
                                        <p:tgtEl>
                                          <p:spTgt spid="901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90118"/>
                                        </p:tgtEl>
                                      </p:cBhvr>
                                    </p:animEffect>
                                    <p:set>
                                      <p:cBhvr>
                                        <p:cTn id="12" dur="1" fill="hold">
                                          <p:stCondLst>
                                            <p:cond delay="499"/>
                                          </p:stCondLst>
                                        </p:cTn>
                                        <p:tgtEl>
                                          <p:spTgt spid="901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90119"/>
                                        </p:tgtEl>
                                      </p:cBhvr>
                                    </p:animEffect>
                                    <p:set>
                                      <p:cBhvr>
                                        <p:cTn id="17" dur="1" fill="hold">
                                          <p:stCondLst>
                                            <p:cond delay="499"/>
                                          </p:stCondLst>
                                        </p:cTn>
                                        <p:tgtEl>
                                          <p:spTgt spid="901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90120"/>
                                        </p:tgtEl>
                                      </p:cBhvr>
                                    </p:animEffect>
                                    <p:set>
                                      <p:cBhvr>
                                        <p:cTn id="22" dur="1" fill="hold">
                                          <p:stCondLst>
                                            <p:cond delay="499"/>
                                          </p:stCondLst>
                                        </p:cTn>
                                        <p:tgtEl>
                                          <p:spTgt spid="901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90121"/>
                                        </p:tgtEl>
                                      </p:cBhvr>
                                    </p:animEffect>
                                    <p:set>
                                      <p:cBhvr>
                                        <p:cTn id="27" dur="1" fill="hold">
                                          <p:stCondLst>
                                            <p:cond delay="499"/>
                                          </p:stCondLst>
                                        </p:cTn>
                                        <p:tgtEl>
                                          <p:spTgt spid="9012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90122"/>
                                        </p:tgtEl>
                                      </p:cBhvr>
                                    </p:animEffect>
                                    <p:set>
                                      <p:cBhvr>
                                        <p:cTn id="32" dur="1" fill="hold">
                                          <p:stCondLst>
                                            <p:cond delay="499"/>
                                          </p:stCondLst>
                                        </p:cTn>
                                        <p:tgtEl>
                                          <p:spTgt spid="90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animBg="1"/>
      <p:bldP spid="90118" grpId="0" animBg="1"/>
      <p:bldP spid="90119" grpId="0" animBg="1"/>
      <p:bldP spid="90120" grpId="0" animBg="1"/>
      <p:bldP spid="90121" grpId="0" animBg="1"/>
      <p:bldP spid="90122" grpId="0" animBg="1"/>
    </p:bldLst>
  </p:timing>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65100" y="76200"/>
            <a:ext cx="9493250" cy="990600"/>
          </a:xfrm>
          <a:prstGeom prst="rect">
            <a:avLst/>
          </a:prstGeom>
          <a:noFill/>
          <a:ln w="9525">
            <a:noFill/>
            <a:miter lim="800000"/>
            <a:headEnd/>
            <a:tailEnd/>
          </a:ln>
        </p:spPr>
        <p:txBody>
          <a:bodyPr anchor="ctr"/>
          <a:lstStyle/>
          <a:p>
            <a:pPr algn="ctr"/>
            <a:r>
              <a:rPr lang="pt-BR" sz="4000">
                <a:solidFill>
                  <a:schemeClr val="tx2"/>
                </a:solidFill>
              </a:rPr>
              <a:t>Compensador em atraso – procedimentos</a:t>
            </a:r>
            <a:endParaRPr lang="pt-BR" sz="4400">
              <a:solidFill>
                <a:schemeClr val="tx2"/>
              </a:solidFill>
            </a:endParaRPr>
          </a:p>
          <a:p>
            <a:pPr algn="ctr"/>
            <a:r>
              <a:rPr lang="pt-BR" sz="1800">
                <a:solidFill>
                  <a:schemeClr val="tx2"/>
                </a:solidFill>
              </a:rPr>
              <a:t>FONTE: </a:t>
            </a:r>
            <a:r>
              <a:rPr lang="pt-BR" sz="1800">
                <a:solidFill>
                  <a:schemeClr val="accent2"/>
                </a:solidFill>
              </a:rPr>
              <a:t>http://www.control.utoronto.ca/people/profs/francis/356_info/coursenotes/ch5.pdf</a:t>
            </a:r>
          </a:p>
        </p:txBody>
      </p:sp>
      <p:pic>
        <p:nvPicPr>
          <p:cNvPr id="23555" name="Picture 8" descr="C:\Meus documentos\UnB\disciplinas-01-2004\aulas\bode-compensadores\bode_g_kpr_ltiview.jpg"/>
          <p:cNvPicPr>
            <a:picLocks noChangeAspect="1" noChangeArrowheads="1"/>
          </p:cNvPicPr>
          <p:nvPr/>
        </p:nvPicPr>
        <p:blipFill>
          <a:blip r:embed="rId2"/>
          <a:srcRect/>
          <a:stretch>
            <a:fillRect/>
          </a:stretch>
        </p:blipFill>
        <p:spPr bwMode="auto">
          <a:xfrm>
            <a:off x="99749" y="1050926"/>
            <a:ext cx="9641152" cy="5730875"/>
          </a:xfrm>
          <a:prstGeom prst="rect">
            <a:avLst/>
          </a:prstGeom>
          <a:noFill/>
          <a:ln w="9525">
            <a:noFill/>
            <a:miter lim="800000"/>
            <a:headEnd/>
            <a:tailEnd/>
          </a:ln>
        </p:spPr>
      </p:pic>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65100" y="76200"/>
            <a:ext cx="9493250" cy="990600"/>
          </a:xfrm>
          <a:prstGeom prst="rect">
            <a:avLst/>
          </a:prstGeom>
          <a:noFill/>
          <a:ln w="9525">
            <a:noFill/>
            <a:miter lim="800000"/>
            <a:headEnd/>
            <a:tailEnd/>
          </a:ln>
        </p:spPr>
        <p:txBody>
          <a:bodyPr anchor="ctr"/>
          <a:lstStyle/>
          <a:p>
            <a:pPr algn="ctr"/>
            <a:r>
              <a:rPr lang="pt-BR" sz="4000">
                <a:solidFill>
                  <a:schemeClr val="tx2"/>
                </a:solidFill>
              </a:rPr>
              <a:t>Compensador em atraso – comparação</a:t>
            </a:r>
            <a:endParaRPr lang="pt-BR" sz="4400">
              <a:solidFill>
                <a:schemeClr val="tx2"/>
              </a:solidFill>
            </a:endParaRPr>
          </a:p>
          <a:p>
            <a:pPr algn="ctr"/>
            <a:r>
              <a:rPr lang="pt-BR" sz="1800">
                <a:solidFill>
                  <a:schemeClr val="tx2"/>
                </a:solidFill>
              </a:rPr>
              <a:t>FONTE: </a:t>
            </a:r>
            <a:r>
              <a:rPr lang="pt-BR" sz="1800">
                <a:solidFill>
                  <a:schemeClr val="accent2"/>
                </a:solidFill>
              </a:rPr>
              <a:t>http://www.control.utoronto.ca/people/profs/francis/356_info/coursenotes/ch5.pdf</a:t>
            </a:r>
          </a:p>
        </p:txBody>
      </p:sp>
      <p:pic>
        <p:nvPicPr>
          <p:cNvPr id="24579" name="Picture 4" descr="C:\Meus documentos\UnB\disciplinas-01-2004\aulas\bode-compensadores\step_malha_fech_compar.jpg"/>
          <p:cNvPicPr>
            <a:picLocks noChangeAspect="1" noChangeArrowheads="1"/>
          </p:cNvPicPr>
          <p:nvPr/>
        </p:nvPicPr>
        <p:blipFill>
          <a:blip r:embed="rId2"/>
          <a:srcRect/>
          <a:stretch>
            <a:fillRect/>
          </a:stretch>
        </p:blipFill>
        <p:spPr bwMode="auto">
          <a:xfrm>
            <a:off x="177140" y="1066800"/>
            <a:ext cx="9563761" cy="5640388"/>
          </a:xfrm>
          <a:prstGeom prst="rect">
            <a:avLst/>
          </a:prstGeom>
          <a:noFill/>
          <a:ln w="9525">
            <a:noFill/>
            <a:miter lim="800000"/>
            <a:headEnd/>
            <a:tailEnd/>
          </a:ln>
        </p:spPr>
      </p:pic>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165100" y="76200"/>
            <a:ext cx="9493250" cy="990600"/>
          </a:xfrm>
          <a:prstGeom prst="rect">
            <a:avLst/>
          </a:prstGeom>
          <a:noFill/>
          <a:ln w="9525">
            <a:noFill/>
            <a:miter lim="800000"/>
            <a:headEnd/>
            <a:tailEnd/>
          </a:ln>
        </p:spPr>
        <p:txBody>
          <a:bodyPr anchor="ctr"/>
          <a:lstStyle/>
          <a:p>
            <a:pPr algn="ctr"/>
            <a:r>
              <a:rPr lang="pt-BR" sz="4000">
                <a:solidFill>
                  <a:schemeClr val="tx2"/>
                </a:solidFill>
              </a:rPr>
              <a:t>Compensador em atraso – comparação</a:t>
            </a:r>
            <a:endParaRPr lang="pt-BR" sz="4400">
              <a:solidFill>
                <a:schemeClr val="tx2"/>
              </a:solidFill>
            </a:endParaRPr>
          </a:p>
          <a:p>
            <a:pPr algn="ctr"/>
            <a:r>
              <a:rPr lang="pt-BR" sz="1800">
                <a:solidFill>
                  <a:schemeClr val="tx2"/>
                </a:solidFill>
              </a:rPr>
              <a:t>FONTE: </a:t>
            </a:r>
            <a:r>
              <a:rPr lang="pt-BR" sz="1800">
                <a:solidFill>
                  <a:schemeClr val="accent2"/>
                </a:solidFill>
              </a:rPr>
              <a:t>http://www.control.utoronto.ca/people/profs/francis/356_info/coursenotes/ch5.pdf</a:t>
            </a:r>
          </a:p>
        </p:txBody>
      </p:sp>
      <p:pic>
        <p:nvPicPr>
          <p:cNvPr id="25603" name="Picture 4" descr="C:\Meus documentos\UnB\disciplinas-01-2004\aulas\bode-compensadores\bode_compara.jpg"/>
          <p:cNvPicPr>
            <a:picLocks noChangeAspect="1" noChangeArrowheads="1"/>
          </p:cNvPicPr>
          <p:nvPr/>
        </p:nvPicPr>
        <p:blipFill>
          <a:blip r:embed="rId2"/>
          <a:srcRect/>
          <a:stretch>
            <a:fillRect/>
          </a:stretch>
        </p:blipFill>
        <p:spPr bwMode="auto">
          <a:xfrm>
            <a:off x="204656" y="1071563"/>
            <a:ext cx="9618794" cy="5710237"/>
          </a:xfrm>
          <a:prstGeom prst="rect">
            <a:avLst/>
          </a:prstGeom>
          <a:noFill/>
          <a:ln w="9525">
            <a:noFill/>
            <a:miter lim="800000"/>
            <a:headEnd/>
            <a:tailEnd/>
          </a:ln>
        </p:spPr>
      </p:pic>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b="1" dirty="0" err="1">
                <a:solidFill>
                  <a:srgbClr val="00326E"/>
                </a:solidFill>
                <a:latin typeface="Verdana" pitchFamily="34" charset="0"/>
                <a:ea typeface="Verdana" pitchFamily="34" charset="0"/>
                <a:cs typeface="Verdana" pitchFamily="34" charset="0"/>
              </a:rPr>
              <a:t>Sistemas</a:t>
            </a:r>
            <a:r>
              <a:rPr lang="en-US" b="1" dirty="0">
                <a:solidFill>
                  <a:srgbClr val="00326E"/>
                </a:solidFill>
                <a:latin typeface="Verdana" pitchFamily="34" charset="0"/>
                <a:ea typeface="Verdana" pitchFamily="34" charset="0"/>
                <a:cs typeface="Verdana" pitchFamily="34" charset="0"/>
              </a:rPr>
              <a:t> de </a:t>
            </a:r>
            <a:r>
              <a:rPr lang="en-US" b="1" dirty="0" err="1">
                <a:solidFill>
                  <a:srgbClr val="00326E"/>
                </a:solidFill>
                <a:latin typeface="Verdana" pitchFamily="34" charset="0"/>
                <a:ea typeface="Verdana" pitchFamily="34" charset="0"/>
                <a:cs typeface="Verdana" pitchFamily="34" charset="0"/>
              </a:rPr>
              <a:t>Controle</a:t>
            </a:r>
            <a:endParaRPr lang="pt-BR" b="1" dirty="0">
              <a:solidFill>
                <a:srgbClr val="00326E"/>
              </a:solidFill>
              <a:latin typeface="Verdana" pitchFamily="34" charset="0"/>
              <a:ea typeface="Verdana" pitchFamily="34" charset="0"/>
              <a:cs typeface="Verdana" pitchFamily="34" charset="0"/>
            </a:endParaRPr>
          </a:p>
        </p:txBody>
      </p:sp>
      <p:sp>
        <p:nvSpPr>
          <p:cNvPr id="3" name="Subtítulo 2"/>
          <p:cNvSpPr>
            <a:spLocks noGrp="1"/>
          </p:cNvSpPr>
          <p:nvPr>
            <p:ph type="subTitle" idx="1"/>
          </p:nvPr>
        </p:nvSpPr>
        <p:spPr/>
        <p:txBody>
          <a:bodyPr/>
          <a:lstStyle/>
          <a:p>
            <a:r>
              <a:rPr lang="en-US" b="1" dirty="0" err="1">
                <a:solidFill>
                  <a:srgbClr val="00326E"/>
                </a:solidFill>
                <a:latin typeface="Verdana" pitchFamily="34" charset="0"/>
                <a:ea typeface="Verdana" pitchFamily="34" charset="0"/>
                <a:cs typeface="Verdana" pitchFamily="34" charset="0"/>
              </a:rPr>
              <a:t>Compensadores</a:t>
            </a:r>
            <a:r>
              <a:rPr lang="en-US" b="1" dirty="0">
                <a:solidFill>
                  <a:srgbClr val="00326E"/>
                </a:solidFill>
                <a:latin typeface="Verdana" pitchFamily="34" charset="0"/>
                <a:ea typeface="Verdana" pitchFamily="34" charset="0"/>
                <a:cs typeface="Verdana" pitchFamily="34" charset="0"/>
              </a:rPr>
              <a:t> de </a:t>
            </a:r>
            <a:r>
              <a:rPr lang="en-US" b="1" dirty="0" err="1">
                <a:solidFill>
                  <a:srgbClr val="00326E"/>
                </a:solidFill>
                <a:latin typeface="Verdana" pitchFamily="34" charset="0"/>
                <a:ea typeface="Verdana" pitchFamily="34" charset="0"/>
                <a:cs typeface="Verdana" pitchFamily="34" charset="0"/>
              </a:rPr>
              <a:t>Avanço</a:t>
            </a:r>
            <a:endParaRPr lang="en-US" b="1" dirty="0">
              <a:solidFill>
                <a:srgbClr val="00326E"/>
              </a:solidFill>
              <a:latin typeface="Verdana" pitchFamily="34" charset="0"/>
              <a:ea typeface="Verdana" pitchFamily="34" charset="0"/>
              <a:cs typeface="Verdana" pitchFamily="34" charset="0"/>
            </a:endParaRPr>
          </a:p>
          <a:p>
            <a:r>
              <a:rPr lang="en-US" b="1" dirty="0" err="1">
                <a:solidFill>
                  <a:srgbClr val="00326E"/>
                </a:solidFill>
                <a:latin typeface="Verdana" pitchFamily="34" charset="0"/>
                <a:ea typeface="Verdana" pitchFamily="34" charset="0"/>
                <a:cs typeface="Verdana" pitchFamily="34" charset="0"/>
              </a:rPr>
              <a:t>Revisão</a:t>
            </a:r>
            <a:endParaRPr lang="en-US" b="1" dirty="0">
              <a:solidFill>
                <a:srgbClr val="00326E"/>
              </a:solidFill>
              <a:latin typeface="Verdana" pitchFamily="34" charset="0"/>
              <a:ea typeface="Verdana" pitchFamily="34" charset="0"/>
              <a:cs typeface="Verdana" pitchFamily="34" charset="0"/>
            </a:endParaRPr>
          </a:p>
          <a:p>
            <a:endParaRPr lang="pt-BR" b="1" dirty="0">
              <a:solidFill>
                <a:srgbClr val="00326E"/>
              </a:solidFill>
              <a:latin typeface="Verdana" pitchFamily="34" charset="0"/>
              <a:ea typeface="Verdana" pitchFamily="34" charset="0"/>
              <a:cs typeface="Verdana" pitchFamily="34" charset="0"/>
            </a:endParaRPr>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30200" y="228600"/>
            <a:ext cx="9328150" cy="1524000"/>
          </a:xfrm>
        </p:spPr>
        <p:txBody>
          <a:bodyPr/>
          <a:lstStyle/>
          <a:p>
            <a:pPr eaLnBrk="1" hangingPunct="1"/>
            <a:r>
              <a:rPr lang="pt-BR" sz="4000"/>
              <a:t>Compensador em avanço </a:t>
            </a:r>
            <a:br>
              <a:rPr lang="pt-BR"/>
            </a:br>
            <a:r>
              <a:rPr lang="pt-BR" sz="1800"/>
              <a:t>FONTE: </a:t>
            </a:r>
            <a:r>
              <a:rPr lang="pt-BR" sz="1800">
                <a:solidFill>
                  <a:schemeClr val="accent2"/>
                </a:solidFill>
              </a:rPr>
              <a:t>http://www.control.utoronto.ca/people/profs/francis/356_info/coursenotes/ch5.pdf</a:t>
            </a:r>
          </a:p>
        </p:txBody>
      </p:sp>
      <p:sp>
        <p:nvSpPr>
          <p:cNvPr id="26627" name="Rectangle 3"/>
          <p:cNvSpPr>
            <a:spLocks noGrp="1" noChangeArrowheads="1"/>
          </p:cNvSpPr>
          <p:nvPr>
            <p:ph type="body" idx="1"/>
          </p:nvPr>
        </p:nvSpPr>
        <p:spPr>
          <a:xfrm>
            <a:off x="123825" y="4419600"/>
            <a:ext cx="9658350" cy="2057400"/>
          </a:xfrm>
        </p:spPr>
        <p:txBody>
          <a:bodyPr/>
          <a:lstStyle/>
          <a:p>
            <a:pPr eaLnBrk="1" hangingPunct="1"/>
            <a:r>
              <a:rPr lang="pt-BR" sz="2000" i="1" dirty="0"/>
              <a:t>P</a:t>
            </a:r>
            <a:r>
              <a:rPr lang="pt-BR" sz="2000" dirty="0"/>
              <a:t>(</a:t>
            </a:r>
            <a:r>
              <a:rPr lang="pt-BR" sz="2000" i="1" dirty="0"/>
              <a:t>s</a:t>
            </a:r>
            <a:r>
              <a:rPr lang="pt-BR" sz="2000" dirty="0"/>
              <a:t>): Função de transferência do processo.</a:t>
            </a:r>
          </a:p>
          <a:p>
            <a:pPr eaLnBrk="1" hangingPunct="1"/>
            <a:r>
              <a:rPr lang="pt-BR" sz="2000" i="1" dirty="0"/>
              <a:t>C</a:t>
            </a:r>
            <a:r>
              <a:rPr lang="pt-BR" sz="2000" dirty="0"/>
              <a:t>(</a:t>
            </a:r>
            <a:r>
              <a:rPr lang="pt-BR" sz="2000" i="1" dirty="0"/>
              <a:t>s</a:t>
            </a:r>
            <a:r>
              <a:rPr lang="pt-BR" sz="2000" dirty="0"/>
              <a:t>): Função de transferência do compensador.</a:t>
            </a:r>
          </a:p>
          <a:p>
            <a:pPr eaLnBrk="1" hangingPunct="1"/>
            <a:r>
              <a:rPr lang="pt-BR" sz="2000" dirty="0"/>
              <a:t>Para uma característica em avanço: </a:t>
            </a:r>
            <a:r>
              <a:rPr lang="pt-BR" sz="2000" dirty="0">
                <a:latin typeface="Symbol" pitchFamily="18" charset="2"/>
              </a:rPr>
              <a:t>a</a:t>
            </a:r>
            <a:r>
              <a:rPr lang="pt-BR" sz="2000" dirty="0"/>
              <a:t> &gt; 1. Considere </a:t>
            </a:r>
            <a:r>
              <a:rPr lang="pt-BR" sz="2000" i="1" dirty="0"/>
              <a:t>T</a:t>
            </a:r>
            <a:r>
              <a:rPr lang="pt-BR" sz="2000" dirty="0"/>
              <a:t> &gt; 0 e </a:t>
            </a:r>
            <a:r>
              <a:rPr lang="pt-BR" sz="2000" i="1" dirty="0"/>
              <a:t>K</a:t>
            </a:r>
            <a:r>
              <a:rPr lang="pt-BR" sz="2000" dirty="0"/>
              <a:t> &gt; 0.</a:t>
            </a:r>
          </a:p>
          <a:p>
            <a:pPr eaLnBrk="1" hangingPunct="1"/>
            <a:r>
              <a:rPr lang="pt-BR" sz="2000" dirty="0"/>
              <a:t>Determine os diagramas de Bode (assintóticos) do compensador </a:t>
            </a:r>
            <a:r>
              <a:rPr lang="pt-BR" sz="2000" i="1" dirty="0"/>
              <a:t>C</a:t>
            </a:r>
            <a:r>
              <a:rPr lang="pt-BR" sz="2000" dirty="0"/>
              <a:t>(</a:t>
            </a:r>
            <a:r>
              <a:rPr lang="pt-BR" sz="2000" i="1" dirty="0"/>
              <a:t>s</a:t>
            </a:r>
            <a:r>
              <a:rPr lang="pt-BR" sz="2000" dirty="0"/>
              <a:t>).</a:t>
            </a:r>
          </a:p>
        </p:txBody>
      </p:sp>
      <p:pic>
        <p:nvPicPr>
          <p:cNvPr id="26628" name="Picture 4"/>
          <p:cNvPicPr>
            <a:picLocks noChangeAspect="1" noChangeArrowheads="1"/>
          </p:cNvPicPr>
          <p:nvPr/>
        </p:nvPicPr>
        <p:blipFill>
          <a:blip r:embed="rId2"/>
          <a:srcRect/>
          <a:stretch>
            <a:fillRect/>
          </a:stretch>
        </p:blipFill>
        <p:spPr bwMode="auto">
          <a:xfrm>
            <a:off x="247650" y="1905000"/>
            <a:ext cx="9278277" cy="2097088"/>
          </a:xfrm>
          <a:prstGeom prst="rect">
            <a:avLst/>
          </a:prstGeom>
          <a:noFill/>
          <a:ln w="9525">
            <a:noFill/>
            <a:miter lim="800000"/>
            <a:headEnd/>
            <a:tailEnd/>
          </a:ln>
        </p:spPr>
      </p:pic>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330200" y="0"/>
            <a:ext cx="9328150" cy="1524000"/>
          </a:xfrm>
        </p:spPr>
        <p:txBody>
          <a:bodyPr/>
          <a:lstStyle/>
          <a:p>
            <a:pPr eaLnBrk="1" hangingPunct="1"/>
            <a:r>
              <a:rPr lang="pt-BR" sz="4000"/>
              <a:t>Compensador em avanço – </a:t>
            </a:r>
            <a:br>
              <a:rPr lang="pt-BR" sz="4000"/>
            </a:br>
            <a:r>
              <a:rPr lang="pt-BR" sz="4000"/>
              <a:t>diagramas de Bode assintóticos</a:t>
            </a:r>
            <a:br>
              <a:rPr lang="pt-BR"/>
            </a:br>
            <a:r>
              <a:rPr lang="pt-BR" sz="1800"/>
              <a:t>FONTE: </a:t>
            </a:r>
            <a:r>
              <a:rPr lang="pt-BR" sz="1800">
                <a:solidFill>
                  <a:schemeClr val="accent2"/>
                </a:solidFill>
              </a:rPr>
              <a:t>http://www.control.utoronto.ca/people/profs/francis/356_info/coursenotes/ch5.pdf</a:t>
            </a:r>
          </a:p>
        </p:txBody>
      </p:sp>
      <p:sp>
        <p:nvSpPr>
          <p:cNvPr id="8198" name="Rectangle 3"/>
          <p:cNvSpPr>
            <a:spLocks noGrp="1" noChangeArrowheads="1"/>
          </p:cNvSpPr>
          <p:nvPr>
            <p:ph type="body" idx="1"/>
          </p:nvPr>
        </p:nvSpPr>
        <p:spPr>
          <a:xfrm>
            <a:off x="123825" y="1600200"/>
            <a:ext cx="9658350" cy="533400"/>
          </a:xfrm>
        </p:spPr>
        <p:txBody>
          <a:bodyPr/>
          <a:lstStyle/>
          <a:p>
            <a:pPr eaLnBrk="1" hangingPunct="1"/>
            <a:r>
              <a:rPr lang="pt-BR" sz="2400"/>
              <a:t>Diagrama de Bode de magnitude assintótico:</a:t>
            </a:r>
          </a:p>
        </p:txBody>
      </p:sp>
      <p:pic>
        <p:nvPicPr>
          <p:cNvPr id="8199" name="Picture 4"/>
          <p:cNvPicPr>
            <a:picLocks noChangeAspect="1" noChangeArrowheads="1"/>
          </p:cNvPicPr>
          <p:nvPr/>
        </p:nvPicPr>
        <p:blipFill>
          <a:blip r:embed="rId2"/>
          <a:srcRect/>
          <a:stretch>
            <a:fillRect/>
          </a:stretch>
        </p:blipFill>
        <p:spPr bwMode="auto">
          <a:xfrm>
            <a:off x="82550" y="2024063"/>
            <a:ext cx="7061465" cy="2933700"/>
          </a:xfrm>
          <a:prstGeom prst="rect">
            <a:avLst/>
          </a:prstGeom>
          <a:noFill/>
          <a:ln w="9525">
            <a:noFill/>
            <a:miter lim="800000"/>
            <a:headEnd/>
            <a:tailEnd/>
          </a:ln>
        </p:spPr>
      </p:pic>
      <p:graphicFrame>
        <p:nvGraphicFramePr>
          <p:cNvPr id="8194" name="Object 5"/>
          <p:cNvGraphicFramePr>
            <a:graphicFrameLocks noChangeAspect="1"/>
          </p:cNvGraphicFramePr>
          <p:nvPr/>
        </p:nvGraphicFramePr>
        <p:xfrm>
          <a:off x="4791340" y="1831976"/>
          <a:ext cx="4701910" cy="1597025"/>
        </p:xfrm>
        <a:graphic>
          <a:graphicData uri="http://schemas.openxmlformats.org/presentationml/2006/ole">
            <mc:AlternateContent xmlns:mc="http://schemas.openxmlformats.org/markup-compatibility/2006">
              <mc:Choice xmlns:v="urn:schemas-microsoft-com:vml" Requires="v">
                <p:oleObj name="Equation" r:id="rId3" imgW="5105160" imgH="1879560" progId="Equation.3">
                  <p:embed/>
                </p:oleObj>
              </mc:Choice>
              <mc:Fallback>
                <p:oleObj name="Equation" r:id="rId3" imgW="5105160" imgH="1879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1340" y="1831976"/>
                        <a:ext cx="4701910" cy="159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6"/>
          <p:cNvGraphicFramePr>
            <a:graphicFrameLocks noChangeAspect="1"/>
          </p:cNvGraphicFramePr>
          <p:nvPr/>
        </p:nvGraphicFramePr>
        <p:xfrm>
          <a:off x="165101" y="5746750"/>
          <a:ext cx="9099418" cy="958850"/>
        </p:xfrm>
        <a:graphic>
          <a:graphicData uri="http://schemas.openxmlformats.org/presentationml/2006/ole">
            <mc:AlternateContent xmlns:mc="http://schemas.openxmlformats.org/markup-compatibility/2006">
              <mc:Choice xmlns:v="urn:schemas-microsoft-com:vml" Requires="v">
                <p:oleObj name="Equation" r:id="rId5" imgW="9347040" imgH="1066680" progId="Equation.3">
                  <p:embed/>
                </p:oleObj>
              </mc:Choice>
              <mc:Fallback>
                <p:oleObj name="Equation" r:id="rId5" imgW="9347040" imgH="10666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101" y="5746750"/>
                        <a:ext cx="9099418"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7"/>
          <p:cNvGraphicFramePr>
            <a:graphicFrameLocks noChangeAspect="1"/>
          </p:cNvGraphicFramePr>
          <p:nvPr/>
        </p:nvGraphicFramePr>
        <p:xfrm>
          <a:off x="165101" y="4953000"/>
          <a:ext cx="8437298" cy="730250"/>
        </p:xfrm>
        <a:graphic>
          <a:graphicData uri="http://schemas.openxmlformats.org/presentationml/2006/ole">
            <mc:AlternateContent xmlns:mc="http://schemas.openxmlformats.org/markup-compatibility/2006">
              <mc:Choice xmlns:v="urn:schemas-microsoft-com:vml" Requires="v">
                <p:oleObj name="Equation" r:id="rId7" imgW="8673840" imgH="812520" progId="Equation.3">
                  <p:embed/>
                </p:oleObj>
              </mc:Choice>
              <mc:Fallback>
                <p:oleObj name="Equation" r:id="rId7" imgW="8673840" imgH="8125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101" y="4953000"/>
                        <a:ext cx="8437298"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5" name="Rectangle 2"/>
          <p:cNvSpPr>
            <a:spLocks noGrp="1" noChangeArrowheads="1"/>
          </p:cNvSpPr>
          <p:nvPr>
            <p:ph type="title"/>
          </p:nvPr>
        </p:nvSpPr>
        <p:spPr>
          <a:xfrm>
            <a:off x="330200" y="76200"/>
            <a:ext cx="9328150" cy="1524000"/>
          </a:xfrm>
        </p:spPr>
        <p:txBody>
          <a:bodyPr/>
          <a:lstStyle/>
          <a:p>
            <a:pPr eaLnBrk="1" hangingPunct="1"/>
            <a:r>
              <a:rPr lang="pt-BR" sz="4000"/>
              <a:t>Compensador em avanço – características de magnitude</a:t>
            </a:r>
            <a:br>
              <a:rPr lang="pt-BR"/>
            </a:br>
            <a:r>
              <a:rPr lang="pt-BR" sz="1800"/>
              <a:t>FONTE: </a:t>
            </a:r>
            <a:r>
              <a:rPr lang="pt-BR" sz="1800">
                <a:solidFill>
                  <a:schemeClr val="accent2"/>
                </a:solidFill>
              </a:rPr>
              <a:t>http://www.control.utoronto.ca/people/profs/francis/356_info/coursenotes/ch5.pdf</a:t>
            </a:r>
          </a:p>
        </p:txBody>
      </p:sp>
      <p:sp>
        <p:nvSpPr>
          <p:cNvPr id="9226" name="Rectangle 3"/>
          <p:cNvSpPr>
            <a:spLocks noGrp="1" noChangeArrowheads="1"/>
          </p:cNvSpPr>
          <p:nvPr>
            <p:ph type="body" idx="1"/>
          </p:nvPr>
        </p:nvSpPr>
        <p:spPr>
          <a:xfrm>
            <a:off x="123825" y="1824038"/>
            <a:ext cx="9658350" cy="533400"/>
          </a:xfrm>
        </p:spPr>
        <p:txBody>
          <a:bodyPr/>
          <a:lstStyle/>
          <a:p>
            <a:pPr eaLnBrk="1" hangingPunct="1"/>
            <a:r>
              <a:rPr lang="pt-BR" sz="2400"/>
              <a:t>Para 		:</a:t>
            </a:r>
          </a:p>
        </p:txBody>
      </p:sp>
      <p:graphicFrame>
        <p:nvGraphicFramePr>
          <p:cNvPr id="9218" name="Object 4"/>
          <p:cNvGraphicFramePr>
            <a:graphicFrameLocks noChangeAspect="1"/>
          </p:cNvGraphicFramePr>
          <p:nvPr/>
        </p:nvGraphicFramePr>
        <p:xfrm>
          <a:off x="495300" y="2514600"/>
          <a:ext cx="8378825" cy="812800"/>
        </p:xfrm>
        <a:graphic>
          <a:graphicData uri="http://schemas.openxmlformats.org/presentationml/2006/ole">
            <mc:AlternateContent xmlns:mc="http://schemas.openxmlformats.org/markup-compatibility/2006">
              <mc:Choice xmlns:v="urn:schemas-microsoft-com:vml" Requires="v">
                <p:oleObj name="Equation" r:id="rId2" imgW="7734240" imgH="812520" progId="Equation.3">
                  <p:embed/>
                </p:oleObj>
              </mc:Choice>
              <mc:Fallback>
                <p:oleObj name="Equation" r:id="rId2" imgW="7734240" imgH="8125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514600"/>
                        <a:ext cx="8378825"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5"/>
          <p:cNvGraphicFramePr>
            <a:graphicFrameLocks noChangeAspect="1"/>
          </p:cNvGraphicFramePr>
          <p:nvPr/>
        </p:nvGraphicFramePr>
        <p:xfrm>
          <a:off x="1513417" y="1676400"/>
          <a:ext cx="1210733" cy="723900"/>
        </p:xfrm>
        <a:graphic>
          <a:graphicData uri="http://schemas.openxmlformats.org/presentationml/2006/ole">
            <mc:AlternateContent xmlns:mc="http://schemas.openxmlformats.org/markup-compatibility/2006">
              <mc:Choice xmlns:v="urn:schemas-microsoft-com:vml" Requires="v">
                <p:oleObj name="Equation" r:id="rId4" imgW="1117440" imgH="723600" progId="Equation.3">
                  <p:embed/>
                </p:oleObj>
              </mc:Choice>
              <mc:Fallback>
                <p:oleObj name="Equation" r:id="rId4" imgW="1117440" imgH="723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417" y="1676400"/>
                        <a:ext cx="1210733"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7" name="AutoShape 6"/>
          <p:cNvSpPr>
            <a:spLocks/>
          </p:cNvSpPr>
          <p:nvPr/>
        </p:nvSpPr>
        <p:spPr bwMode="auto">
          <a:xfrm rot="-5400000">
            <a:off x="5505450" y="2800350"/>
            <a:ext cx="381000" cy="1485900"/>
          </a:xfrm>
          <a:prstGeom prst="leftBrace">
            <a:avLst>
              <a:gd name="adj1" fmla="val 30000"/>
              <a:gd name="adj2" fmla="val 50000"/>
            </a:avLst>
          </a:prstGeom>
          <a:noFill/>
          <a:ln w="9525">
            <a:solidFill>
              <a:schemeClr val="tx1"/>
            </a:solidFill>
            <a:round/>
            <a:headEnd/>
            <a:tailEnd/>
          </a:ln>
        </p:spPr>
        <p:txBody>
          <a:bodyPr wrap="none" anchor="ctr"/>
          <a:lstStyle/>
          <a:p>
            <a:endParaRPr lang="pt-BR"/>
          </a:p>
        </p:txBody>
      </p:sp>
      <p:sp>
        <p:nvSpPr>
          <p:cNvPr id="9228" name="AutoShape 7"/>
          <p:cNvSpPr>
            <a:spLocks/>
          </p:cNvSpPr>
          <p:nvPr/>
        </p:nvSpPr>
        <p:spPr bwMode="auto">
          <a:xfrm rot="-5400000">
            <a:off x="8064500" y="2965450"/>
            <a:ext cx="381000" cy="1155700"/>
          </a:xfrm>
          <a:prstGeom prst="leftBrace">
            <a:avLst>
              <a:gd name="adj1" fmla="val 23333"/>
              <a:gd name="adj2" fmla="val 50000"/>
            </a:avLst>
          </a:prstGeom>
          <a:noFill/>
          <a:ln w="9525">
            <a:solidFill>
              <a:schemeClr val="tx1"/>
            </a:solidFill>
            <a:round/>
            <a:headEnd/>
            <a:tailEnd/>
          </a:ln>
        </p:spPr>
        <p:txBody>
          <a:bodyPr wrap="none" anchor="ctr"/>
          <a:lstStyle/>
          <a:p>
            <a:endParaRPr lang="pt-BR"/>
          </a:p>
        </p:txBody>
      </p:sp>
      <p:graphicFrame>
        <p:nvGraphicFramePr>
          <p:cNvPr id="9220" name="Object 8"/>
          <p:cNvGraphicFramePr>
            <a:graphicFrameLocks noChangeAspect="1"/>
          </p:cNvGraphicFramePr>
          <p:nvPr/>
        </p:nvGraphicFramePr>
        <p:xfrm>
          <a:off x="5131858" y="3810000"/>
          <a:ext cx="894292" cy="787400"/>
        </p:xfrm>
        <a:graphic>
          <a:graphicData uri="http://schemas.openxmlformats.org/presentationml/2006/ole">
            <mc:AlternateContent xmlns:mc="http://schemas.openxmlformats.org/markup-compatibility/2006">
              <mc:Choice xmlns:v="urn:schemas-microsoft-com:vml" Requires="v">
                <p:oleObj name="Equation" r:id="rId6" imgW="825480" imgH="787320" progId="Equation.3">
                  <p:embed/>
                </p:oleObj>
              </mc:Choice>
              <mc:Fallback>
                <p:oleObj name="Equation" r:id="rId6" imgW="825480" imgH="7873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1858" y="3810000"/>
                        <a:ext cx="89429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9"/>
          <p:cNvGraphicFramePr>
            <a:graphicFrameLocks noChangeAspect="1"/>
          </p:cNvGraphicFramePr>
          <p:nvPr/>
        </p:nvGraphicFramePr>
        <p:xfrm>
          <a:off x="7842250" y="3810000"/>
          <a:ext cx="605367" cy="787400"/>
        </p:xfrm>
        <a:graphic>
          <a:graphicData uri="http://schemas.openxmlformats.org/presentationml/2006/ole">
            <mc:AlternateContent xmlns:mc="http://schemas.openxmlformats.org/markup-compatibility/2006">
              <mc:Choice xmlns:v="urn:schemas-microsoft-com:vml" Requires="v">
                <p:oleObj name="Equation" r:id="rId8" imgW="558720" imgH="787320" progId="Equation.3">
                  <p:embed/>
                </p:oleObj>
              </mc:Choice>
              <mc:Fallback>
                <p:oleObj name="Equation" r:id="rId8" imgW="558720" imgH="7873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2250" y="3810000"/>
                        <a:ext cx="605367"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2" name="Object 10"/>
          <p:cNvGraphicFramePr>
            <a:graphicFrameLocks noChangeAspect="1"/>
          </p:cNvGraphicFramePr>
          <p:nvPr/>
        </p:nvGraphicFramePr>
        <p:xfrm>
          <a:off x="192617" y="4724400"/>
          <a:ext cx="8819092" cy="812800"/>
        </p:xfrm>
        <a:graphic>
          <a:graphicData uri="http://schemas.openxmlformats.org/presentationml/2006/ole">
            <mc:AlternateContent xmlns:mc="http://schemas.openxmlformats.org/markup-compatibility/2006">
              <mc:Choice xmlns:v="urn:schemas-microsoft-com:vml" Requires="v">
                <p:oleObj name="Equation" r:id="rId10" imgW="8140680" imgH="812520" progId="Equation.3">
                  <p:embed/>
                </p:oleObj>
              </mc:Choice>
              <mc:Fallback>
                <p:oleObj name="Equation" r:id="rId10" imgW="8140680" imgH="8125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617" y="4724400"/>
                        <a:ext cx="8819092"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3" name="Object 11"/>
          <p:cNvGraphicFramePr>
            <a:graphicFrameLocks noChangeAspect="1"/>
          </p:cNvGraphicFramePr>
          <p:nvPr/>
        </p:nvGraphicFramePr>
        <p:xfrm>
          <a:off x="612246" y="6070600"/>
          <a:ext cx="5393267" cy="406400"/>
        </p:xfrm>
        <a:graphic>
          <a:graphicData uri="http://schemas.openxmlformats.org/presentationml/2006/ole">
            <mc:AlternateContent xmlns:mc="http://schemas.openxmlformats.org/markup-compatibility/2006">
              <mc:Choice xmlns:v="urn:schemas-microsoft-com:vml" Requires="v">
                <p:oleObj name="Equation" r:id="rId12" imgW="4978080" imgH="406080" progId="Equation.3">
                  <p:embed/>
                </p:oleObj>
              </mc:Choice>
              <mc:Fallback>
                <p:oleObj name="Equation" r:id="rId12" imgW="4978080" imgH="4060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2246" y="6070600"/>
                        <a:ext cx="5393267" cy="4064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4" name="Object 12"/>
          <p:cNvGraphicFramePr>
            <a:graphicFrameLocks noChangeAspect="1"/>
          </p:cNvGraphicFramePr>
          <p:nvPr/>
        </p:nvGraphicFramePr>
        <p:xfrm>
          <a:off x="6315075" y="5835650"/>
          <a:ext cx="1527175" cy="787400"/>
        </p:xfrm>
        <a:graphic>
          <a:graphicData uri="http://schemas.openxmlformats.org/presentationml/2006/ole">
            <mc:AlternateContent xmlns:mc="http://schemas.openxmlformats.org/markup-compatibility/2006">
              <mc:Choice xmlns:v="urn:schemas-microsoft-com:vml" Requires="v">
                <p:oleObj name="Equation" r:id="rId14" imgW="1409400" imgH="787320" progId="Equation.3">
                  <p:embed/>
                </p:oleObj>
              </mc:Choice>
              <mc:Fallback>
                <p:oleObj name="Equation" r:id="rId14" imgW="1409400" imgH="78732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15075" y="5835650"/>
                        <a:ext cx="1527175" cy="7874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Rectangle 2"/>
          <p:cNvSpPr>
            <a:spLocks noGrp="1" noChangeArrowheads="1"/>
          </p:cNvSpPr>
          <p:nvPr>
            <p:ph type="title"/>
          </p:nvPr>
        </p:nvSpPr>
        <p:spPr>
          <a:xfrm>
            <a:off x="330200" y="76200"/>
            <a:ext cx="9328150" cy="1524000"/>
          </a:xfrm>
        </p:spPr>
        <p:txBody>
          <a:bodyPr/>
          <a:lstStyle/>
          <a:p>
            <a:pPr eaLnBrk="1" hangingPunct="1"/>
            <a:r>
              <a:rPr lang="pt-BR" sz="4000"/>
              <a:t>Compensador em avanço – características de magnitude</a:t>
            </a:r>
            <a:br>
              <a:rPr lang="pt-BR"/>
            </a:br>
            <a:r>
              <a:rPr lang="pt-BR" sz="1800"/>
              <a:t>FONTE: </a:t>
            </a:r>
            <a:r>
              <a:rPr lang="pt-BR" sz="1800">
                <a:solidFill>
                  <a:schemeClr val="accent2"/>
                </a:solidFill>
              </a:rPr>
              <a:t>http://www.control.utoronto.ca/people/profs/francis/356_info/coursenotes/ch5.pdf</a:t>
            </a:r>
          </a:p>
        </p:txBody>
      </p:sp>
      <p:sp>
        <p:nvSpPr>
          <p:cNvPr id="10250" name="Rectangle 3"/>
          <p:cNvSpPr>
            <a:spLocks noGrp="1" noChangeArrowheads="1"/>
          </p:cNvSpPr>
          <p:nvPr>
            <p:ph type="body" idx="1"/>
          </p:nvPr>
        </p:nvSpPr>
        <p:spPr>
          <a:xfrm>
            <a:off x="123825" y="1824038"/>
            <a:ext cx="9658350" cy="533400"/>
          </a:xfrm>
        </p:spPr>
        <p:txBody>
          <a:bodyPr/>
          <a:lstStyle/>
          <a:p>
            <a:pPr eaLnBrk="1" hangingPunct="1"/>
            <a:r>
              <a:rPr lang="pt-BR" sz="2400"/>
              <a:t>Para 		:</a:t>
            </a:r>
          </a:p>
        </p:txBody>
      </p:sp>
      <p:graphicFrame>
        <p:nvGraphicFramePr>
          <p:cNvPr id="10242" name="Object 4"/>
          <p:cNvGraphicFramePr>
            <a:graphicFrameLocks noChangeAspect="1"/>
          </p:cNvGraphicFramePr>
          <p:nvPr/>
        </p:nvGraphicFramePr>
        <p:xfrm>
          <a:off x="495300" y="2514600"/>
          <a:ext cx="8378825" cy="812800"/>
        </p:xfrm>
        <a:graphic>
          <a:graphicData uri="http://schemas.openxmlformats.org/presentationml/2006/ole">
            <mc:AlternateContent xmlns:mc="http://schemas.openxmlformats.org/markup-compatibility/2006">
              <mc:Choice xmlns:v="urn:schemas-microsoft-com:vml" Requires="v">
                <p:oleObj name="Equation" r:id="rId2" imgW="7734240" imgH="812520" progId="Equation.3">
                  <p:embed/>
                </p:oleObj>
              </mc:Choice>
              <mc:Fallback>
                <p:oleObj name="Equation" r:id="rId2" imgW="7734240" imgH="8125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514600"/>
                        <a:ext cx="8378825"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5"/>
          <p:cNvGraphicFramePr>
            <a:graphicFrameLocks noChangeAspect="1"/>
          </p:cNvGraphicFramePr>
          <p:nvPr/>
        </p:nvGraphicFramePr>
        <p:xfrm>
          <a:off x="1609725" y="1676400"/>
          <a:ext cx="1018117" cy="723900"/>
        </p:xfrm>
        <a:graphic>
          <a:graphicData uri="http://schemas.openxmlformats.org/presentationml/2006/ole">
            <mc:AlternateContent xmlns:mc="http://schemas.openxmlformats.org/markup-compatibility/2006">
              <mc:Choice xmlns:v="urn:schemas-microsoft-com:vml" Requires="v">
                <p:oleObj name="Equation" r:id="rId4" imgW="939600" imgH="723600" progId="Equation.3">
                  <p:embed/>
                </p:oleObj>
              </mc:Choice>
              <mc:Fallback>
                <p:oleObj name="Equation" r:id="rId4" imgW="939600" imgH="723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725" y="1676400"/>
                        <a:ext cx="1018117"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1" name="AutoShape 6"/>
          <p:cNvSpPr>
            <a:spLocks/>
          </p:cNvSpPr>
          <p:nvPr/>
        </p:nvSpPr>
        <p:spPr bwMode="auto">
          <a:xfrm rot="-5400000">
            <a:off x="5505450" y="2800350"/>
            <a:ext cx="381000" cy="1485900"/>
          </a:xfrm>
          <a:prstGeom prst="leftBrace">
            <a:avLst>
              <a:gd name="adj1" fmla="val 30000"/>
              <a:gd name="adj2" fmla="val 50000"/>
            </a:avLst>
          </a:prstGeom>
          <a:noFill/>
          <a:ln w="9525">
            <a:solidFill>
              <a:schemeClr val="tx1"/>
            </a:solidFill>
            <a:round/>
            <a:headEnd/>
            <a:tailEnd/>
          </a:ln>
        </p:spPr>
        <p:txBody>
          <a:bodyPr wrap="none" anchor="ctr"/>
          <a:lstStyle/>
          <a:p>
            <a:endParaRPr lang="pt-BR"/>
          </a:p>
        </p:txBody>
      </p:sp>
      <p:sp>
        <p:nvSpPr>
          <p:cNvPr id="10252" name="AutoShape 7"/>
          <p:cNvSpPr>
            <a:spLocks/>
          </p:cNvSpPr>
          <p:nvPr/>
        </p:nvSpPr>
        <p:spPr bwMode="auto">
          <a:xfrm rot="-5400000">
            <a:off x="8064500" y="2965450"/>
            <a:ext cx="381000" cy="1155700"/>
          </a:xfrm>
          <a:prstGeom prst="leftBrace">
            <a:avLst>
              <a:gd name="adj1" fmla="val 23333"/>
              <a:gd name="adj2" fmla="val 50000"/>
            </a:avLst>
          </a:prstGeom>
          <a:noFill/>
          <a:ln w="9525">
            <a:solidFill>
              <a:schemeClr val="tx1"/>
            </a:solidFill>
            <a:round/>
            <a:headEnd/>
            <a:tailEnd/>
          </a:ln>
        </p:spPr>
        <p:txBody>
          <a:bodyPr wrap="none" anchor="ctr"/>
          <a:lstStyle/>
          <a:p>
            <a:endParaRPr lang="pt-BR"/>
          </a:p>
        </p:txBody>
      </p:sp>
      <p:graphicFrame>
        <p:nvGraphicFramePr>
          <p:cNvPr id="10244" name="Object 8"/>
          <p:cNvGraphicFramePr>
            <a:graphicFrameLocks noChangeAspect="1"/>
          </p:cNvGraphicFramePr>
          <p:nvPr/>
        </p:nvGraphicFramePr>
        <p:xfrm>
          <a:off x="5276321" y="3810000"/>
          <a:ext cx="605367" cy="406400"/>
        </p:xfrm>
        <a:graphic>
          <a:graphicData uri="http://schemas.openxmlformats.org/presentationml/2006/ole">
            <mc:AlternateContent xmlns:mc="http://schemas.openxmlformats.org/markup-compatibility/2006">
              <mc:Choice xmlns:v="urn:schemas-microsoft-com:vml" Requires="v">
                <p:oleObj name="Equation" r:id="rId6" imgW="558720" imgH="406080" progId="Equation.3">
                  <p:embed/>
                </p:oleObj>
              </mc:Choice>
              <mc:Fallback>
                <p:oleObj name="Equation" r:id="rId6" imgW="558720" imgH="4060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6321" y="3810000"/>
                        <a:ext cx="605367"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5" name="Object 9"/>
          <p:cNvGraphicFramePr>
            <a:graphicFrameLocks noChangeAspect="1"/>
          </p:cNvGraphicFramePr>
          <p:nvPr/>
        </p:nvGraphicFramePr>
        <p:xfrm>
          <a:off x="495300" y="4572000"/>
          <a:ext cx="6727825" cy="406400"/>
        </p:xfrm>
        <a:graphic>
          <a:graphicData uri="http://schemas.openxmlformats.org/presentationml/2006/ole">
            <mc:AlternateContent xmlns:mc="http://schemas.openxmlformats.org/markup-compatibility/2006">
              <mc:Choice xmlns:v="urn:schemas-microsoft-com:vml" Requires="v">
                <p:oleObj name="Equation" r:id="rId8" imgW="6210000" imgH="406080" progId="Equation.3">
                  <p:embed/>
                </p:oleObj>
              </mc:Choice>
              <mc:Fallback>
                <p:oleObj name="Equation" r:id="rId8" imgW="6210000" imgH="4060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 y="4572000"/>
                        <a:ext cx="6727825"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10"/>
          <p:cNvGraphicFramePr>
            <a:graphicFrameLocks noChangeAspect="1"/>
          </p:cNvGraphicFramePr>
          <p:nvPr/>
        </p:nvGraphicFramePr>
        <p:xfrm>
          <a:off x="426508" y="5537200"/>
          <a:ext cx="6837892" cy="406400"/>
        </p:xfrm>
        <a:graphic>
          <a:graphicData uri="http://schemas.openxmlformats.org/presentationml/2006/ole">
            <mc:AlternateContent xmlns:mc="http://schemas.openxmlformats.org/markup-compatibility/2006">
              <mc:Choice xmlns:v="urn:schemas-microsoft-com:vml" Requires="v">
                <p:oleObj name="Equation" r:id="rId10" imgW="6311880" imgH="406080" progId="Equation.3">
                  <p:embed/>
                </p:oleObj>
              </mc:Choice>
              <mc:Fallback>
                <p:oleObj name="Equation" r:id="rId10" imgW="6311880" imgH="406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508" y="5537200"/>
                        <a:ext cx="6837892" cy="4064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11"/>
          <p:cNvGraphicFramePr>
            <a:graphicFrameLocks noChangeAspect="1"/>
          </p:cNvGraphicFramePr>
          <p:nvPr/>
        </p:nvGraphicFramePr>
        <p:xfrm>
          <a:off x="7677150" y="5334000"/>
          <a:ext cx="1320800" cy="787400"/>
        </p:xfrm>
        <a:graphic>
          <a:graphicData uri="http://schemas.openxmlformats.org/presentationml/2006/ole">
            <mc:AlternateContent xmlns:mc="http://schemas.openxmlformats.org/markup-compatibility/2006">
              <mc:Choice xmlns:v="urn:schemas-microsoft-com:vml" Requires="v">
                <p:oleObj name="Equation" r:id="rId12" imgW="1218960" imgH="787320" progId="Equation.3">
                  <p:embed/>
                </p:oleObj>
              </mc:Choice>
              <mc:Fallback>
                <p:oleObj name="Equation" r:id="rId12" imgW="1218960" imgH="78732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77150" y="5334000"/>
                        <a:ext cx="1320800" cy="7874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8" name="Object 12"/>
          <p:cNvGraphicFramePr>
            <a:graphicFrameLocks noChangeAspect="1"/>
          </p:cNvGraphicFramePr>
          <p:nvPr/>
        </p:nvGraphicFramePr>
        <p:xfrm>
          <a:off x="7842250" y="3810000"/>
          <a:ext cx="605367" cy="406400"/>
        </p:xfrm>
        <a:graphic>
          <a:graphicData uri="http://schemas.openxmlformats.org/presentationml/2006/ole">
            <mc:AlternateContent xmlns:mc="http://schemas.openxmlformats.org/markup-compatibility/2006">
              <mc:Choice xmlns:v="urn:schemas-microsoft-com:vml" Requires="v">
                <p:oleObj name="Equation" r:id="rId14" imgW="558720" imgH="406080" progId="Equation.3">
                  <p:embed/>
                </p:oleObj>
              </mc:Choice>
              <mc:Fallback>
                <p:oleObj name="Equation" r:id="rId14" imgW="558720" imgH="4060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2250" y="3810000"/>
                        <a:ext cx="605367"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3" name="Rectangle 2"/>
          <p:cNvSpPr>
            <a:spLocks noGrp="1" noChangeArrowheads="1"/>
          </p:cNvSpPr>
          <p:nvPr>
            <p:ph type="title"/>
          </p:nvPr>
        </p:nvSpPr>
        <p:spPr>
          <a:xfrm>
            <a:off x="330200" y="0"/>
            <a:ext cx="9328150" cy="1524000"/>
          </a:xfrm>
        </p:spPr>
        <p:txBody>
          <a:bodyPr/>
          <a:lstStyle/>
          <a:p>
            <a:pPr eaLnBrk="1" hangingPunct="1"/>
            <a:r>
              <a:rPr lang="pt-BR" sz="4000"/>
              <a:t>Compensador em avanço – </a:t>
            </a:r>
            <a:br>
              <a:rPr lang="pt-BR" sz="4000"/>
            </a:br>
            <a:r>
              <a:rPr lang="pt-BR" sz="4000"/>
              <a:t>diagramas de Bode assintóticos </a:t>
            </a:r>
            <a:br>
              <a:rPr lang="pt-BR"/>
            </a:br>
            <a:r>
              <a:rPr lang="pt-BR" sz="1800"/>
              <a:t>FONTE: </a:t>
            </a:r>
            <a:r>
              <a:rPr lang="pt-BR" sz="1800">
                <a:solidFill>
                  <a:schemeClr val="accent2"/>
                </a:solidFill>
              </a:rPr>
              <a:t>http://www.control.utoronto.ca/people/profs/francis/356_info/coursenotes/ch5.pdf</a:t>
            </a:r>
          </a:p>
        </p:txBody>
      </p:sp>
      <p:sp>
        <p:nvSpPr>
          <p:cNvPr id="11274" name="Rectangle 3"/>
          <p:cNvSpPr>
            <a:spLocks noGrp="1" noChangeArrowheads="1"/>
          </p:cNvSpPr>
          <p:nvPr>
            <p:ph type="body" idx="1"/>
          </p:nvPr>
        </p:nvSpPr>
        <p:spPr>
          <a:xfrm>
            <a:off x="123825" y="1524000"/>
            <a:ext cx="9658350" cy="533400"/>
          </a:xfrm>
        </p:spPr>
        <p:txBody>
          <a:bodyPr/>
          <a:lstStyle/>
          <a:p>
            <a:pPr eaLnBrk="1" hangingPunct="1"/>
            <a:r>
              <a:rPr lang="pt-BR" sz="2400"/>
              <a:t>E o diagrama de Bode de fase (assintótico)?</a:t>
            </a:r>
          </a:p>
        </p:txBody>
      </p:sp>
      <p:graphicFrame>
        <p:nvGraphicFramePr>
          <p:cNvPr id="11266" name="Object 4"/>
          <p:cNvGraphicFramePr>
            <a:graphicFrameLocks noChangeAspect="1"/>
          </p:cNvGraphicFramePr>
          <p:nvPr/>
        </p:nvGraphicFramePr>
        <p:xfrm>
          <a:off x="7924800" y="5791201"/>
          <a:ext cx="1578769" cy="625475"/>
        </p:xfrm>
        <a:graphic>
          <a:graphicData uri="http://schemas.openxmlformats.org/presentationml/2006/ole">
            <mc:AlternateContent xmlns:mc="http://schemas.openxmlformats.org/markup-compatibility/2006">
              <mc:Choice xmlns:v="urn:schemas-microsoft-com:vml" Requires="v">
                <p:oleObj name="Equation" r:id="rId2" imgW="1714320" imgH="736560" progId="Equation.3">
                  <p:embed/>
                </p:oleObj>
              </mc:Choice>
              <mc:Fallback>
                <p:oleObj name="Equation" r:id="rId2" imgW="1714320" imgH="7365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5791201"/>
                        <a:ext cx="1578769" cy="625475"/>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2"/>
                            </a:solidFill>
                          </a14:hiddenFill>
                        </a:ext>
                      </a:extLst>
                    </p:spPr>
                  </p:pic>
                </p:oleObj>
              </mc:Fallback>
            </mc:AlternateContent>
          </a:graphicData>
        </a:graphic>
      </p:graphicFrame>
      <p:graphicFrame>
        <p:nvGraphicFramePr>
          <p:cNvPr id="11267" name="Object 5"/>
          <p:cNvGraphicFramePr>
            <a:graphicFrameLocks noChangeAspect="1"/>
          </p:cNvGraphicFramePr>
          <p:nvPr/>
        </p:nvGraphicFramePr>
        <p:xfrm>
          <a:off x="247650" y="5257801"/>
          <a:ext cx="5360591" cy="341313"/>
        </p:xfrm>
        <a:graphic>
          <a:graphicData uri="http://schemas.openxmlformats.org/presentationml/2006/ole">
            <mc:AlternateContent xmlns:mc="http://schemas.openxmlformats.org/markup-compatibility/2006">
              <mc:Choice xmlns:v="urn:schemas-microsoft-com:vml" Requires="v">
                <p:oleObj name="Equation" r:id="rId4" imgW="5524200" imgH="380880" progId="Equation.3">
                  <p:embed/>
                </p:oleObj>
              </mc:Choice>
              <mc:Fallback>
                <p:oleObj name="Equation" r:id="rId4" imgW="5524200" imgH="380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50" y="5257801"/>
                        <a:ext cx="5360591" cy="341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273448" y="2546351"/>
            <a:ext cx="7481094" cy="2424113"/>
            <a:chOff x="159" y="1604"/>
            <a:chExt cx="4350" cy="1527"/>
          </a:xfrm>
        </p:grpSpPr>
        <p:grpSp>
          <p:nvGrpSpPr>
            <p:cNvPr id="3" name="Group 7"/>
            <p:cNvGrpSpPr>
              <a:grpSpLocks/>
            </p:cNvGrpSpPr>
            <p:nvPr/>
          </p:nvGrpSpPr>
          <p:grpSpPr bwMode="auto">
            <a:xfrm>
              <a:off x="159" y="1604"/>
              <a:ext cx="4350" cy="1527"/>
              <a:chOff x="159" y="1604"/>
              <a:chExt cx="4350" cy="1527"/>
            </a:xfrm>
          </p:grpSpPr>
          <p:grpSp>
            <p:nvGrpSpPr>
              <p:cNvPr id="4" name="Group 8"/>
              <p:cNvGrpSpPr>
                <a:grpSpLocks/>
              </p:cNvGrpSpPr>
              <p:nvPr/>
            </p:nvGrpSpPr>
            <p:grpSpPr bwMode="auto">
              <a:xfrm>
                <a:off x="159" y="1604"/>
                <a:ext cx="4350" cy="1527"/>
                <a:chOff x="159" y="1700"/>
                <a:chExt cx="4350" cy="1527"/>
              </a:xfrm>
            </p:grpSpPr>
            <p:pic>
              <p:nvPicPr>
                <p:cNvPr id="11283" name="Picture 9"/>
                <p:cNvPicPr>
                  <a:picLocks noChangeAspect="1" noChangeArrowheads="1"/>
                </p:cNvPicPr>
                <p:nvPr/>
              </p:nvPicPr>
              <p:blipFill>
                <a:blip r:embed="rId6"/>
                <a:srcRect/>
                <a:stretch>
                  <a:fillRect/>
                </a:stretch>
              </p:blipFill>
              <p:spPr bwMode="auto">
                <a:xfrm>
                  <a:off x="159" y="1700"/>
                  <a:ext cx="4350" cy="1516"/>
                </a:xfrm>
                <a:prstGeom prst="rect">
                  <a:avLst/>
                </a:prstGeom>
                <a:noFill/>
                <a:ln w="9525">
                  <a:noFill/>
                  <a:miter lim="800000"/>
                  <a:headEnd/>
                  <a:tailEnd/>
                </a:ln>
              </p:spPr>
            </p:pic>
            <p:graphicFrame>
              <p:nvGraphicFramePr>
                <p:cNvPr id="11271" name="Object 10"/>
                <p:cNvGraphicFramePr>
                  <a:graphicFrameLocks noChangeAspect="1"/>
                </p:cNvGraphicFramePr>
                <p:nvPr/>
              </p:nvGraphicFramePr>
              <p:xfrm>
                <a:off x="1649" y="2840"/>
                <a:ext cx="279" cy="387"/>
              </p:xfrm>
              <a:graphic>
                <a:graphicData uri="http://schemas.openxmlformats.org/presentationml/2006/ole">
                  <mc:AlternateContent xmlns:mc="http://schemas.openxmlformats.org/markup-compatibility/2006">
                    <mc:Choice xmlns:v="urn:schemas-microsoft-com:vml" Requires="v">
                      <p:oleObj name="Equation" r:id="rId7" imgW="520560" imgH="723600" progId="Equation.3">
                        <p:embed/>
                      </p:oleObj>
                    </mc:Choice>
                    <mc:Fallback>
                      <p:oleObj name="Equation" r:id="rId7" imgW="520560" imgH="72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9" y="2840"/>
                              <a:ext cx="279"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11"/>
                <p:cNvGraphicFramePr>
                  <a:graphicFrameLocks noChangeAspect="1"/>
                </p:cNvGraphicFramePr>
                <p:nvPr/>
              </p:nvGraphicFramePr>
              <p:xfrm>
                <a:off x="2959" y="2840"/>
                <a:ext cx="136" cy="387"/>
              </p:xfrm>
              <a:graphic>
                <a:graphicData uri="http://schemas.openxmlformats.org/presentationml/2006/ole">
                  <mc:AlternateContent xmlns:mc="http://schemas.openxmlformats.org/markup-compatibility/2006">
                    <mc:Choice xmlns:v="urn:schemas-microsoft-com:vml" Requires="v">
                      <p:oleObj name="Equation" r:id="rId9" imgW="253800" imgH="723600" progId="Equation.3">
                        <p:embed/>
                      </p:oleObj>
                    </mc:Choice>
                    <mc:Fallback>
                      <p:oleObj name="Equation" r:id="rId9" imgW="253800" imgH="723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9" y="2840"/>
                              <a:ext cx="136"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4" name="Line 12"/>
                <p:cNvSpPr>
                  <a:spLocks noChangeShapeType="1"/>
                </p:cNvSpPr>
                <p:nvPr/>
              </p:nvSpPr>
              <p:spPr bwMode="auto">
                <a:xfrm>
                  <a:off x="1776" y="2704"/>
                  <a:ext cx="0" cy="144"/>
                </a:xfrm>
                <a:prstGeom prst="line">
                  <a:avLst/>
                </a:prstGeom>
                <a:noFill/>
                <a:ln w="25400">
                  <a:solidFill>
                    <a:schemeClr val="tx1"/>
                  </a:solidFill>
                  <a:round/>
                  <a:headEnd/>
                  <a:tailEnd/>
                </a:ln>
              </p:spPr>
              <p:txBody>
                <a:bodyPr/>
                <a:lstStyle/>
                <a:p>
                  <a:endParaRPr lang="pt-BR"/>
                </a:p>
              </p:txBody>
            </p:sp>
            <p:sp>
              <p:nvSpPr>
                <p:cNvPr id="11285" name="Line 13"/>
                <p:cNvSpPr>
                  <a:spLocks noChangeShapeType="1"/>
                </p:cNvSpPr>
                <p:nvPr/>
              </p:nvSpPr>
              <p:spPr bwMode="auto">
                <a:xfrm>
                  <a:off x="3024" y="2704"/>
                  <a:ext cx="0" cy="144"/>
                </a:xfrm>
                <a:prstGeom prst="line">
                  <a:avLst/>
                </a:prstGeom>
                <a:noFill/>
                <a:ln w="25400">
                  <a:solidFill>
                    <a:schemeClr val="tx1"/>
                  </a:solidFill>
                  <a:round/>
                  <a:headEnd/>
                  <a:tailEnd/>
                </a:ln>
              </p:spPr>
              <p:txBody>
                <a:bodyPr/>
                <a:lstStyle/>
                <a:p>
                  <a:endParaRPr lang="pt-BR"/>
                </a:p>
              </p:txBody>
            </p:sp>
          </p:grpSp>
          <p:sp>
            <p:nvSpPr>
              <p:cNvPr id="11282" name="Line 14"/>
              <p:cNvSpPr>
                <a:spLocks noChangeShapeType="1"/>
              </p:cNvSpPr>
              <p:nvPr/>
            </p:nvSpPr>
            <p:spPr bwMode="auto">
              <a:xfrm>
                <a:off x="2400" y="2160"/>
                <a:ext cx="0" cy="528"/>
              </a:xfrm>
              <a:prstGeom prst="line">
                <a:avLst/>
              </a:prstGeom>
              <a:noFill/>
              <a:ln w="25400">
                <a:solidFill>
                  <a:schemeClr val="tx1"/>
                </a:solidFill>
                <a:prstDash val="dash"/>
                <a:round/>
                <a:headEnd/>
                <a:tailEnd/>
              </a:ln>
            </p:spPr>
            <p:txBody>
              <a:bodyPr/>
              <a:lstStyle/>
              <a:p>
                <a:endParaRPr lang="pt-BR"/>
              </a:p>
            </p:txBody>
          </p:sp>
        </p:grpSp>
        <p:graphicFrame>
          <p:nvGraphicFramePr>
            <p:cNvPr id="11270" name="Object 15"/>
            <p:cNvGraphicFramePr>
              <a:graphicFrameLocks noChangeAspect="1"/>
            </p:cNvGraphicFramePr>
            <p:nvPr/>
          </p:nvGraphicFramePr>
          <p:xfrm>
            <a:off x="2191" y="2688"/>
            <a:ext cx="401" cy="204"/>
          </p:xfrm>
          <a:graphic>
            <a:graphicData uri="http://schemas.openxmlformats.org/presentationml/2006/ole">
              <mc:AlternateContent xmlns:mc="http://schemas.openxmlformats.org/markup-compatibility/2006">
                <mc:Choice xmlns:v="urn:schemas-microsoft-com:vml" Requires="v">
                  <p:oleObj name="Equation" r:id="rId11" imgW="749160" imgH="380880" progId="Equation.3">
                    <p:embed/>
                  </p:oleObj>
                </mc:Choice>
                <mc:Fallback>
                  <p:oleObj name="Equation" r:id="rId11" imgW="749160" imgH="380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1" y="2688"/>
                          <a:ext cx="401"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6"/>
          <p:cNvGrpSpPr>
            <a:grpSpLocks/>
          </p:cNvGrpSpPr>
          <p:nvPr/>
        </p:nvGrpSpPr>
        <p:grpSpPr bwMode="auto">
          <a:xfrm>
            <a:off x="5613400" y="4572001"/>
            <a:ext cx="3879850" cy="925513"/>
            <a:chOff x="3264" y="2880"/>
            <a:chExt cx="2256" cy="583"/>
          </a:xfrm>
        </p:grpSpPr>
        <p:sp>
          <p:nvSpPr>
            <p:cNvPr id="11277" name="Line 17"/>
            <p:cNvSpPr>
              <a:spLocks noChangeShapeType="1"/>
            </p:cNvSpPr>
            <p:nvPr/>
          </p:nvSpPr>
          <p:spPr bwMode="auto">
            <a:xfrm flipV="1">
              <a:off x="3264" y="3168"/>
              <a:ext cx="192" cy="240"/>
            </a:xfrm>
            <a:prstGeom prst="line">
              <a:avLst/>
            </a:prstGeom>
            <a:noFill/>
            <a:ln w="9525">
              <a:solidFill>
                <a:schemeClr val="tx1"/>
              </a:solidFill>
              <a:round/>
              <a:headEnd/>
              <a:tailEnd/>
            </a:ln>
          </p:spPr>
          <p:txBody>
            <a:bodyPr/>
            <a:lstStyle/>
            <a:p>
              <a:endParaRPr lang="pt-BR"/>
            </a:p>
          </p:txBody>
        </p:sp>
        <p:sp>
          <p:nvSpPr>
            <p:cNvPr id="11278" name="Line 18"/>
            <p:cNvSpPr>
              <a:spLocks noChangeShapeType="1"/>
            </p:cNvSpPr>
            <p:nvPr/>
          </p:nvSpPr>
          <p:spPr bwMode="auto">
            <a:xfrm>
              <a:off x="3456" y="3168"/>
              <a:ext cx="336" cy="0"/>
            </a:xfrm>
            <a:prstGeom prst="line">
              <a:avLst/>
            </a:prstGeom>
            <a:noFill/>
            <a:ln w="9525">
              <a:solidFill>
                <a:schemeClr val="tx1"/>
              </a:solidFill>
              <a:round/>
              <a:headEnd/>
              <a:tailEnd type="triangle" w="lg" len="lg"/>
            </a:ln>
          </p:spPr>
          <p:txBody>
            <a:bodyPr/>
            <a:lstStyle/>
            <a:p>
              <a:endParaRPr lang="pt-BR"/>
            </a:p>
          </p:txBody>
        </p:sp>
        <p:sp>
          <p:nvSpPr>
            <p:cNvPr id="11279" name="Text Box 19"/>
            <p:cNvSpPr txBox="1">
              <a:spLocks noChangeArrowheads="1"/>
            </p:cNvSpPr>
            <p:nvPr/>
          </p:nvSpPr>
          <p:spPr bwMode="auto">
            <a:xfrm>
              <a:off x="3888" y="2880"/>
              <a:ext cx="1632" cy="583"/>
            </a:xfrm>
            <a:prstGeom prst="rect">
              <a:avLst/>
            </a:prstGeom>
            <a:noFill/>
            <a:ln w="9525">
              <a:solidFill>
                <a:schemeClr val="tx1"/>
              </a:solidFill>
              <a:miter lim="800000"/>
              <a:headEnd/>
              <a:tailEnd/>
            </a:ln>
          </p:spPr>
          <p:txBody>
            <a:bodyPr>
              <a:spAutoFit/>
            </a:bodyPr>
            <a:lstStyle/>
            <a:p>
              <a:pPr>
                <a:spcBef>
                  <a:spcPct val="50000"/>
                </a:spcBef>
              </a:pPr>
              <a:r>
                <a:rPr lang="pt-BR" sz="1800"/>
                <a:t>Ponto médio entre 1/</a:t>
              </a:r>
              <a:r>
                <a:rPr lang="pt-BR" sz="1800">
                  <a:latin typeface="Symbol" pitchFamily="18" charset="2"/>
                </a:rPr>
                <a:t>a</a:t>
              </a:r>
              <a:r>
                <a:rPr lang="pt-BR" sz="1800" i="1"/>
                <a:t>T</a:t>
              </a:r>
              <a:r>
                <a:rPr lang="pt-BR" sz="1800"/>
                <a:t> e 1/</a:t>
              </a:r>
              <a:r>
                <a:rPr lang="pt-BR" sz="1800" i="1"/>
                <a:t>T</a:t>
              </a:r>
              <a:r>
                <a:rPr lang="pt-BR" sz="1800"/>
                <a:t> na escala logarítmica de freqüência</a:t>
              </a:r>
            </a:p>
          </p:txBody>
        </p:sp>
      </p:grpSp>
      <p:graphicFrame>
        <p:nvGraphicFramePr>
          <p:cNvPr id="11268" name="Object 20"/>
          <p:cNvGraphicFramePr>
            <a:graphicFrameLocks noChangeAspect="1"/>
          </p:cNvGraphicFramePr>
          <p:nvPr/>
        </p:nvGraphicFramePr>
        <p:xfrm>
          <a:off x="101469" y="5791201"/>
          <a:ext cx="7740782" cy="690563"/>
        </p:xfrm>
        <a:graphic>
          <a:graphicData uri="http://schemas.openxmlformats.org/presentationml/2006/ole">
            <mc:AlternateContent xmlns:mc="http://schemas.openxmlformats.org/markup-compatibility/2006">
              <mc:Choice xmlns:v="urn:schemas-microsoft-com:vml" Requires="v">
                <p:oleObj name="Equation" r:id="rId13" imgW="8407080" imgH="812520" progId="Equation.3">
                  <p:embed/>
                </p:oleObj>
              </mc:Choice>
              <mc:Fallback>
                <p:oleObj name="Equation" r:id="rId13" imgW="8407080" imgH="8125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469" y="5791201"/>
                        <a:ext cx="7740782"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9" name="Object 21"/>
          <p:cNvGraphicFramePr>
            <a:graphicFrameLocks noChangeAspect="1"/>
          </p:cNvGraphicFramePr>
          <p:nvPr/>
        </p:nvGraphicFramePr>
        <p:xfrm>
          <a:off x="4791340" y="1831976"/>
          <a:ext cx="4701910" cy="1597025"/>
        </p:xfrm>
        <a:graphic>
          <a:graphicData uri="http://schemas.openxmlformats.org/presentationml/2006/ole">
            <mc:AlternateContent xmlns:mc="http://schemas.openxmlformats.org/markup-compatibility/2006">
              <mc:Choice xmlns:v="urn:schemas-microsoft-com:vml" Requires="v">
                <p:oleObj name="Equation" r:id="rId15" imgW="5105160" imgH="1879560" progId="Equation.3">
                  <p:embed/>
                </p:oleObj>
              </mc:Choice>
              <mc:Fallback>
                <p:oleObj name="Equation" r:id="rId15" imgW="5105160" imgH="18795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91340" y="1831976"/>
                        <a:ext cx="4701910" cy="159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Rectangle 2"/>
          <p:cNvSpPr>
            <a:spLocks noGrp="1" noChangeArrowheads="1"/>
          </p:cNvSpPr>
          <p:nvPr>
            <p:ph type="title"/>
          </p:nvPr>
        </p:nvSpPr>
        <p:spPr>
          <a:xfrm>
            <a:off x="330200" y="0"/>
            <a:ext cx="9328150" cy="1524000"/>
          </a:xfrm>
        </p:spPr>
        <p:txBody>
          <a:bodyPr/>
          <a:lstStyle/>
          <a:p>
            <a:pPr eaLnBrk="1" hangingPunct="1"/>
            <a:r>
              <a:rPr lang="pt-BR" sz="4000"/>
              <a:t>Compensador em avanço – características de fase</a:t>
            </a:r>
            <a:br>
              <a:rPr lang="pt-BR"/>
            </a:br>
            <a:r>
              <a:rPr lang="pt-BR" sz="1800"/>
              <a:t>FONTE: </a:t>
            </a:r>
            <a:r>
              <a:rPr lang="pt-BR" sz="1800">
                <a:solidFill>
                  <a:schemeClr val="accent2"/>
                </a:solidFill>
              </a:rPr>
              <a:t>http://www.control.utoronto.ca/people/profs/francis/356_info/coursenotes/ch5.pdf</a:t>
            </a:r>
          </a:p>
        </p:txBody>
      </p:sp>
      <p:sp>
        <p:nvSpPr>
          <p:cNvPr id="12298" name="Rectangle 3"/>
          <p:cNvSpPr>
            <a:spLocks noGrp="1" noChangeArrowheads="1"/>
          </p:cNvSpPr>
          <p:nvPr>
            <p:ph type="body" idx="1"/>
          </p:nvPr>
        </p:nvSpPr>
        <p:spPr>
          <a:xfrm>
            <a:off x="165100" y="1676400"/>
            <a:ext cx="9163050" cy="1295400"/>
          </a:xfrm>
        </p:spPr>
        <p:txBody>
          <a:bodyPr/>
          <a:lstStyle/>
          <a:p>
            <a:pPr eaLnBrk="1" hangingPunct="1"/>
            <a:r>
              <a:rPr lang="pt-BR" sz="2400" dirty="0"/>
              <a:t>Como determinar a magnitude de </a:t>
            </a:r>
            <a:r>
              <a:rPr lang="pt-BR" sz="2400" i="1" dirty="0"/>
              <a:t>C</a:t>
            </a:r>
            <a:r>
              <a:rPr lang="pt-BR" sz="2400" baseline="-25000" dirty="0"/>
              <a:t>1</a:t>
            </a:r>
            <a:r>
              <a:rPr lang="pt-BR" sz="2400" dirty="0"/>
              <a:t>(</a:t>
            </a:r>
            <a:r>
              <a:rPr lang="pt-BR" sz="2400" i="1" dirty="0" err="1"/>
              <a:t>j</a:t>
            </a:r>
            <a:r>
              <a:rPr lang="pt-BR" sz="2400" dirty="0" err="1">
                <a:latin typeface="Symbol" pitchFamily="18" charset="2"/>
              </a:rPr>
              <a:t>w</a:t>
            </a:r>
            <a:r>
              <a:rPr lang="pt-BR" sz="2400" dirty="0"/>
              <a:t>) em </a:t>
            </a:r>
            <a:r>
              <a:rPr lang="pt-BR" sz="2400" dirty="0">
                <a:latin typeface="Symbol" pitchFamily="18" charset="2"/>
              </a:rPr>
              <a:t>w </a:t>
            </a:r>
            <a:r>
              <a:rPr lang="pt-BR" sz="2400" dirty="0"/>
              <a:t>= </a:t>
            </a:r>
            <a:r>
              <a:rPr lang="pt-BR" sz="2400" dirty="0" err="1">
                <a:latin typeface="Symbol" pitchFamily="18" charset="2"/>
              </a:rPr>
              <a:t>w</a:t>
            </a:r>
            <a:r>
              <a:rPr lang="pt-BR" sz="2400" baseline="-25000" dirty="0" err="1"/>
              <a:t>max</a:t>
            </a:r>
            <a:r>
              <a:rPr lang="pt-BR" sz="2400" dirty="0"/>
              <a:t>?</a:t>
            </a:r>
            <a:endParaRPr lang="pt-BR" sz="2800" dirty="0"/>
          </a:p>
          <a:p>
            <a:pPr lvl="1" algn="just" eaLnBrk="1" hangingPunct="1">
              <a:spcBef>
                <a:spcPct val="40000"/>
              </a:spcBef>
            </a:pPr>
            <a:r>
              <a:rPr lang="pt-BR" sz="2400" dirty="0"/>
              <a:t>Esta magnitude é o ponto médio entre 1 e </a:t>
            </a:r>
            <a:r>
              <a:rPr lang="pt-BR" sz="2400" dirty="0">
                <a:latin typeface="Symbol" pitchFamily="18" charset="2"/>
              </a:rPr>
              <a:t>a</a:t>
            </a:r>
            <a:r>
              <a:rPr lang="pt-BR" sz="2400" dirty="0"/>
              <a:t>, na escala logarítmica de |</a:t>
            </a:r>
            <a:r>
              <a:rPr lang="pt-BR" sz="2400" i="1" dirty="0"/>
              <a:t>C</a:t>
            </a:r>
            <a:r>
              <a:rPr lang="pt-BR" sz="2400" baseline="-25000" dirty="0"/>
              <a:t>1</a:t>
            </a:r>
            <a:r>
              <a:rPr lang="pt-BR" sz="2400" dirty="0"/>
              <a:t>| (ou </a:t>
            </a:r>
            <a:r>
              <a:rPr lang="pt-BR" sz="2400" i="1" dirty="0"/>
              <a:t>a média geométrica</a:t>
            </a:r>
            <a:r>
              <a:rPr lang="pt-BR" sz="2400" dirty="0"/>
              <a:t> entre 1 e </a:t>
            </a:r>
            <a:r>
              <a:rPr lang="pt-BR" sz="2400" dirty="0">
                <a:latin typeface="Symbol" pitchFamily="18" charset="2"/>
              </a:rPr>
              <a:t>a</a:t>
            </a:r>
            <a:r>
              <a:rPr lang="pt-BR" sz="2400" dirty="0"/>
              <a:t>).</a:t>
            </a:r>
          </a:p>
        </p:txBody>
      </p:sp>
      <p:graphicFrame>
        <p:nvGraphicFramePr>
          <p:cNvPr id="12290" name="Object 4"/>
          <p:cNvGraphicFramePr>
            <a:graphicFrameLocks noChangeAspect="1"/>
          </p:cNvGraphicFramePr>
          <p:nvPr>
            <p:extLst>
              <p:ext uri="{D42A27DB-BD31-4B8C-83A1-F6EECF244321}">
                <p14:modId xmlns:p14="http://schemas.microsoft.com/office/powerpoint/2010/main" val="1536808132"/>
              </p:ext>
            </p:extLst>
          </p:nvPr>
        </p:nvGraphicFramePr>
        <p:xfrm>
          <a:off x="920552" y="3501753"/>
          <a:ext cx="7616957" cy="722313"/>
        </p:xfrm>
        <a:graphic>
          <a:graphicData uri="http://schemas.openxmlformats.org/presentationml/2006/ole">
            <mc:AlternateContent xmlns:mc="http://schemas.openxmlformats.org/markup-compatibility/2006">
              <mc:Choice xmlns:v="urn:schemas-microsoft-com:vml" Requires="v">
                <p:oleObj name="Equation" r:id="rId2" imgW="7035480" imgH="723600" progId="Equation.3">
                  <p:embed/>
                </p:oleObj>
              </mc:Choice>
              <mc:Fallback>
                <p:oleObj name="Equation" r:id="rId2" imgW="7035480" imgH="723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552" y="3501753"/>
                        <a:ext cx="7616957"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 name="Object 5"/>
          <p:cNvGraphicFramePr>
            <a:graphicFrameLocks noChangeAspect="1"/>
          </p:cNvGraphicFramePr>
          <p:nvPr>
            <p:extLst>
              <p:ext uri="{D42A27DB-BD31-4B8C-83A1-F6EECF244321}">
                <p14:modId xmlns:p14="http://schemas.microsoft.com/office/powerpoint/2010/main" val="975196467"/>
              </p:ext>
            </p:extLst>
          </p:nvPr>
        </p:nvGraphicFramePr>
        <p:xfrm>
          <a:off x="1438209" y="4392340"/>
          <a:ext cx="3002756" cy="404812"/>
        </p:xfrm>
        <a:graphic>
          <a:graphicData uri="http://schemas.openxmlformats.org/presentationml/2006/ole">
            <mc:AlternateContent xmlns:mc="http://schemas.openxmlformats.org/markup-compatibility/2006">
              <mc:Choice xmlns:v="urn:schemas-microsoft-com:vml" Requires="v">
                <p:oleObj name="Equation" r:id="rId4" imgW="2768400" imgH="406080" progId="Equation.3">
                  <p:embed/>
                </p:oleObj>
              </mc:Choice>
              <mc:Fallback>
                <p:oleObj name="Equation" r:id="rId4" imgW="276840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8209" y="4392340"/>
                        <a:ext cx="3002756" cy="4048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9" name="Rectangle 6"/>
          <p:cNvSpPr>
            <a:spLocks noChangeArrowheads="1"/>
          </p:cNvSpPr>
          <p:nvPr/>
        </p:nvSpPr>
        <p:spPr bwMode="auto">
          <a:xfrm>
            <a:off x="247650" y="4907632"/>
            <a:ext cx="9163050" cy="609600"/>
          </a:xfrm>
          <a:prstGeom prst="rect">
            <a:avLst/>
          </a:prstGeom>
          <a:noFill/>
          <a:ln w="9525">
            <a:noFill/>
            <a:miter lim="800000"/>
            <a:headEnd/>
            <a:tailEnd/>
          </a:ln>
        </p:spPr>
        <p:txBody>
          <a:bodyPr/>
          <a:lstStyle/>
          <a:p>
            <a:pPr marL="342900" indent="-342900">
              <a:spcBef>
                <a:spcPct val="20000"/>
              </a:spcBef>
              <a:buFontTx/>
              <a:buChar char="•"/>
            </a:pPr>
            <a:r>
              <a:rPr lang="pt-BR" sz="2400" dirty="0"/>
              <a:t>E, finalmente, como determinar </a:t>
            </a:r>
            <a:r>
              <a:rPr lang="pt-BR" sz="2400" i="1" dirty="0" err="1">
                <a:latin typeface="Symbol" pitchFamily="18" charset="2"/>
              </a:rPr>
              <a:t>j</a:t>
            </a:r>
            <a:r>
              <a:rPr lang="pt-BR" sz="2400" baseline="-25000" dirty="0" err="1"/>
              <a:t>max</a:t>
            </a:r>
            <a:r>
              <a:rPr lang="pt-BR" sz="2400" baseline="-25000" dirty="0"/>
              <a:t> </a:t>
            </a:r>
            <a:r>
              <a:rPr lang="pt-BR" sz="2400" dirty="0"/>
              <a:t>, a fase de </a:t>
            </a:r>
            <a:r>
              <a:rPr lang="pt-BR" sz="2400" i="1" dirty="0"/>
              <a:t>C</a:t>
            </a:r>
            <a:r>
              <a:rPr lang="pt-BR" sz="2400" baseline="-25000" dirty="0"/>
              <a:t>1</a:t>
            </a:r>
            <a:r>
              <a:rPr lang="pt-BR" sz="2400" dirty="0"/>
              <a:t>(</a:t>
            </a:r>
            <a:r>
              <a:rPr lang="pt-BR" sz="2400" i="1" dirty="0" err="1"/>
              <a:t>j</a:t>
            </a:r>
            <a:r>
              <a:rPr lang="pt-BR" sz="2400" dirty="0" err="1">
                <a:latin typeface="Symbol" pitchFamily="18" charset="2"/>
              </a:rPr>
              <a:t>w</a:t>
            </a:r>
            <a:r>
              <a:rPr lang="pt-BR" sz="2400" baseline="-25000" dirty="0" err="1"/>
              <a:t>max</a:t>
            </a:r>
            <a:r>
              <a:rPr lang="pt-BR" sz="2400" dirty="0"/>
              <a:t> )?</a:t>
            </a:r>
          </a:p>
        </p:txBody>
      </p:sp>
      <p:graphicFrame>
        <p:nvGraphicFramePr>
          <p:cNvPr id="12292" name="Object 7"/>
          <p:cNvGraphicFramePr>
            <a:graphicFrameLocks noChangeAspect="1"/>
          </p:cNvGraphicFramePr>
          <p:nvPr>
            <p:extLst>
              <p:ext uri="{D42A27DB-BD31-4B8C-83A1-F6EECF244321}">
                <p14:modId xmlns:p14="http://schemas.microsoft.com/office/powerpoint/2010/main" val="3590761787"/>
              </p:ext>
            </p:extLst>
          </p:nvPr>
        </p:nvGraphicFramePr>
        <p:xfrm>
          <a:off x="652049" y="5454352"/>
          <a:ext cx="5885127" cy="1143000"/>
        </p:xfrm>
        <a:graphic>
          <a:graphicData uri="http://schemas.openxmlformats.org/presentationml/2006/ole">
            <mc:AlternateContent xmlns:mc="http://schemas.openxmlformats.org/markup-compatibility/2006">
              <mc:Choice xmlns:v="urn:schemas-microsoft-com:vml" Requires="v">
                <p:oleObj name="Equation" r:id="rId6" imgW="5435280" imgH="1143000" progId="Equation.3">
                  <p:embed/>
                </p:oleObj>
              </mc:Choice>
              <mc:Fallback>
                <p:oleObj name="Equation" r:id="rId6" imgW="5435280" imgH="1143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049" y="5454352"/>
                        <a:ext cx="5885127"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8"/>
          <p:cNvGrpSpPr>
            <a:grpSpLocks/>
          </p:cNvGrpSpPr>
          <p:nvPr/>
        </p:nvGrpSpPr>
        <p:grpSpPr bwMode="auto">
          <a:xfrm>
            <a:off x="7401983" y="4724401"/>
            <a:ext cx="2338917" cy="2022475"/>
            <a:chOff x="4304" y="2976"/>
            <a:chExt cx="1360" cy="1274"/>
          </a:xfrm>
        </p:grpSpPr>
        <p:grpSp>
          <p:nvGrpSpPr>
            <p:cNvPr id="3" name="Group 9"/>
            <p:cNvGrpSpPr>
              <a:grpSpLocks/>
            </p:cNvGrpSpPr>
            <p:nvPr/>
          </p:nvGrpSpPr>
          <p:grpSpPr bwMode="auto">
            <a:xfrm>
              <a:off x="4376" y="3088"/>
              <a:ext cx="1008" cy="1008"/>
              <a:chOff x="4416" y="3120"/>
              <a:chExt cx="1008" cy="1008"/>
            </a:xfrm>
          </p:grpSpPr>
          <p:sp>
            <p:nvSpPr>
              <p:cNvPr id="12302" name="Line 10"/>
              <p:cNvSpPr>
                <a:spLocks noChangeShapeType="1"/>
              </p:cNvSpPr>
              <p:nvPr/>
            </p:nvSpPr>
            <p:spPr bwMode="auto">
              <a:xfrm>
                <a:off x="4416" y="4128"/>
                <a:ext cx="1008" cy="0"/>
              </a:xfrm>
              <a:prstGeom prst="line">
                <a:avLst/>
              </a:prstGeom>
              <a:noFill/>
              <a:ln w="38100">
                <a:solidFill>
                  <a:srgbClr val="339966"/>
                </a:solidFill>
                <a:round/>
                <a:headEnd/>
                <a:tailEnd/>
              </a:ln>
            </p:spPr>
            <p:txBody>
              <a:bodyPr/>
              <a:lstStyle/>
              <a:p>
                <a:endParaRPr lang="pt-BR"/>
              </a:p>
            </p:txBody>
          </p:sp>
          <p:sp>
            <p:nvSpPr>
              <p:cNvPr id="12303" name="Line 11"/>
              <p:cNvSpPr>
                <a:spLocks noChangeShapeType="1"/>
              </p:cNvSpPr>
              <p:nvPr/>
            </p:nvSpPr>
            <p:spPr bwMode="auto">
              <a:xfrm flipV="1">
                <a:off x="5424" y="3120"/>
                <a:ext cx="0" cy="1008"/>
              </a:xfrm>
              <a:prstGeom prst="line">
                <a:avLst/>
              </a:prstGeom>
              <a:noFill/>
              <a:ln w="38100">
                <a:solidFill>
                  <a:srgbClr val="339966"/>
                </a:solidFill>
                <a:round/>
                <a:headEnd/>
                <a:tailEnd/>
              </a:ln>
            </p:spPr>
            <p:txBody>
              <a:bodyPr/>
              <a:lstStyle/>
              <a:p>
                <a:endParaRPr lang="pt-BR"/>
              </a:p>
            </p:txBody>
          </p:sp>
          <p:sp>
            <p:nvSpPr>
              <p:cNvPr id="12304" name="Line 12"/>
              <p:cNvSpPr>
                <a:spLocks noChangeShapeType="1"/>
              </p:cNvSpPr>
              <p:nvPr/>
            </p:nvSpPr>
            <p:spPr bwMode="auto">
              <a:xfrm flipV="1">
                <a:off x="4416" y="3120"/>
                <a:ext cx="1008" cy="1008"/>
              </a:xfrm>
              <a:prstGeom prst="line">
                <a:avLst/>
              </a:prstGeom>
              <a:noFill/>
              <a:ln w="38100">
                <a:solidFill>
                  <a:srgbClr val="339966"/>
                </a:solidFill>
                <a:round/>
                <a:headEnd/>
                <a:tailEnd/>
              </a:ln>
            </p:spPr>
            <p:txBody>
              <a:bodyPr/>
              <a:lstStyle/>
              <a:p>
                <a:endParaRPr lang="pt-BR"/>
              </a:p>
            </p:txBody>
          </p:sp>
        </p:grpSp>
        <p:graphicFrame>
          <p:nvGraphicFramePr>
            <p:cNvPr id="12293" name="Object 13"/>
            <p:cNvGraphicFramePr>
              <a:graphicFrameLocks noChangeAspect="1"/>
            </p:cNvGraphicFramePr>
            <p:nvPr/>
          </p:nvGraphicFramePr>
          <p:xfrm>
            <a:off x="4304" y="4088"/>
            <a:ext cx="73" cy="154"/>
          </p:xfrm>
          <a:graphic>
            <a:graphicData uri="http://schemas.openxmlformats.org/presentationml/2006/ole">
              <mc:AlternateContent xmlns:mc="http://schemas.openxmlformats.org/markup-compatibility/2006">
                <mc:Choice xmlns:v="urn:schemas-microsoft-com:vml" Requires="v">
                  <p:oleObj name="Equation" r:id="rId8" imgW="126720" imgH="266400" progId="Equation.3">
                    <p:embed/>
                  </p:oleObj>
                </mc:Choice>
                <mc:Fallback>
                  <p:oleObj name="Equation" r:id="rId8" imgW="126720" imgH="266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4" y="4088"/>
                          <a:ext cx="73" cy="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4" name="Object 14"/>
            <p:cNvGraphicFramePr>
              <a:graphicFrameLocks noChangeAspect="1"/>
            </p:cNvGraphicFramePr>
            <p:nvPr/>
          </p:nvGraphicFramePr>
          <p:xfrm>
            <a:off x="5430" y="2976"/>
            <a:ext cx="234" cy="183"/>
          </p:xfrm>
          <a:graphic>
            <a:graphicData uri="http://schemas.openxmlformats.org/presentationml/2006/ole">
              <mc:AlternateContent xmlns:mc="http://schemas.openxmlformats.org/markup-compatibility/2006">
                <mc:Choice xmlns:v="urn:schemas-microsoft-com:vml" Requires="v">
                  <p:oleObj name="Equation" r:id="rId10" imgW="406080" imgH="317160" progId="Equation.3">
                    <p:embed/>
                  </p:oleObj>
                </mc:Choice>
                <mc:Fallback>
                  <p:oleObj name="Equation" r:id="rId10" imgW="406080" imgH="3171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0" y="2976"/>
                          <a:ext cx="234" cy="1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5" name="Object 15"/>
            <p:cNvGraphicFramePr>
              <a:graphicFrameLocks noChangeAspect="1"/>
            </p:cNvGraphicFramePr>
            <p:nvPr/>
          </p:nvGraphicFramePr>
          <p:xfrm>
            <a:off x="4320" y="3419"/>
            <a:ext cx="578" cy="257"/>
          </p:xfrm>
          <a:graphic>
            <a:graphicData uri="http://schemas.openxmlformats.org/presentationml/2006/ole">
              <mc:AlternateContent xmlns:mc="http://schemas.openxmlformats.org/markup-compatibility/2006">
                <mc:Choice xmlns:v="urn:schemas-microsoft-com:vml" Requires="v">
                  <p:oleObj name="Equation" r:id="rId12" imgW="1002960" imgH="444240" progId="Equation.3">
                    <p:embed/>
                  </p:oleObj>
                </mc:Choice>
                <mc:Fallback>
                  <p:oleObj name="Equation" r:id="rId12" imgW="1002960" imgH="4442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20" y="3419"/>
                          <a:ext cx="578" cy="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6" name="Object 16"/>
            <p:cNvGraphicFramePr>
              <a:graphicFrameLocks noChangeAspect="1"/>
            </p:cNvGraphicFramePr>
            <p:nvPr/>
          </p:nvGraphicFramePr>
          <p:xfrm>
            <a:off x="5406" y="4088"/>
            <a:ext cx="110" cy="162"/>
          </p:xfrm>
          <a:graphic>
            <a:graphicData uri="http://schemas.openxmlformats.org/presentationml/2006/ole">
              <mc:AlternateContent xmlns:mc="http://schemas.openxmlformats.org/markup-compatibility/2006">
                <mc:Choice xmlns:v="urn:schemas-microsoft-com:vml" Requires="v">
                  <p:oleObj name="Equation" r:id="rId14" imgW="190440" imgH="279360" progId="Equation.3">
                    <p:embed/>
                  </p:oleObj>
                </mc:Choice>
                <mc:Fallback>
                  <p:oleObj name="Equation" r:id="rId14" imgW="190440" imgH="2793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06" y="4088"/>
                          <a:ext cx="110" cy="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r>
              <a:rPr lang="pt-BR"/>
              <a:t>Transformada de Laplace</a:t>
            </a:r>
          </a:p>
        </p:txBody>
      </p:sp>
      <p:sp>
        <p:nvSpPr>
          <p:cNvPr id="171012" name="Rectangle 3"/>
          <p:cNvSpPr>
            <a:spLocks noGrp="1" noChangeArrowheads="1"/>
          </p:cNvSpPr>
          <p:nvPr>
            <p:ph idx="1"/>
          </p:nvPr>
        </p:nvSpPr>
        <p:spPr>
          <a:xfrm>
            <a:off x="271463" y="908050"/>
            <a:ext cx="9410700" cy="5381625"/>
          </a:xfrm>
        </p:spPr>
        <p:txBody>
          <a:bodyPr/>
          <a:lstStyle/>
          <a:p>
            <a:r>
              <a:rPr lang="pt-BR"/>
              <a:t>Resolução de Equações Diferenciais (cont.)</a:t>
            </a:r>
          </a:p>
        </p:txBody>
      </p:sp>
      <p:graphicFrame>
        <p:nvGraphicFramePr>
          <p:cNvPr id="171010" name="Object 2"/>
          <p:cNvGraphicFramePr>
            <a:graphicFrameLocks noChangeAspect="1"/>
          </p:cNvGraphicFramePr>
          <p:nvPr/>
        </p:nvGraphicFramePr>
        <p:xfrm>
          <a:off x="1220788" y="1530350"/>
          <a:ext cx="6416675" cy="5113338"/>
        </p:xfrm>
        <a:graphic>
          <a:graphicData uri="http://schemas.openxmlformats.org/presentationml/2006/ole">
            <mc:AlternateContent xmlns:mc="http://schemas.openxmlformats.org/markup-compatibility/2006">
              <mc:Choice xmlns:v="urn:schemas-microsoft-com:vml" Requires="v">
                <p:oleObj name="Equation" r:id="rId2" imgW="3213000" imgH="2565360" progId="Equation.3">
                  <p:embed/>
                </p:oleObj>
              </mc:Choice>
              <mc:Fallback>
                <p:oleObj name="Equation" r:id="rId2" imgW="3213000" imgH="25653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1530350"/>
                        <a:ext cx="6416675" cy="5113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41" name="Rectangle 5"/>
          <p:cNvSpPr>
            <a:spLocks noChangeArrowheads="1"/>
          </p:cNvSpPr>
          <p:nvPr/>
        </p:nvSpPr>
        <p:spPr bwMode="auto">
          <a:xfrm>
            <a:off x="1136650" y="1484313"/>
            <a:ext cx="5834063" cy="504825"/>
          </a:xfrm>
          <a:prstGeom prst="rect">
            <a:avLst/>
          </a:prstGeom>
          <a:solidFill>
            <a:schemeClr val="bg1"/>
          </a:solidFill>
          <a:ln w="9525">
            <a:noFill/>
            <a:miter lim="800000"/>
            <a:headEnd/>
            <a:tailEnd/>
          </a:ln>
        </p:spPr>
        <p:txBody>
          <a:bodyPr wrap="none" anchor="ctr"/>
          <a:lstStyle/>
          <a:p>
            <a:endParaRPr lang="pt-BR"/>
          </a:p>
        </p:txBody>
      </p:sp>
      <p:sp>
        <p:nvSpPr>
          <p:cNvPr id="91142" name="Rectangle 6"/>
          <p:cNvSpPr>
            <a:spLocks noChangeArrowheads="1"/>
          </p:cNvSpPr>
          <p:nvPr/>
        </p:nvSpPr>
        <p:spPr bwMode="auto">
          <a:xfrm>
            <a:off x="1208088" y="1916113"/>
            <a:ext cx="5834062" cy="504825"/>
          </a:xfrm>
          <a:prstGeom prst="rect">
            <a:avLst/>
          </a:prstGeom>
          <a:solidFill>
            <a:schemeClr val="bg1"/>
          </a:solidFill>
          <a:ln w="9525">
            <a:noFill/>
            <a:miter lim="800000"/>
            <a:headEnd/>
            <a:tailEnd/>
          </a:ln>
        </p:spPr>
        <p:txBody>
          <a:bodyPr wrap="none" anchor="ctr"/>
          <a:lstStyle/>
          <a:p>
            <a:endParaRPr lang="pt-BR"/>
          </a:p>
        </p:txBody>
      </p:sp>
      <p:sp>
        <p:nvSpPr>
          <p:cNvPr id="91143" name="Rectangle 7"/>
          <p:cNvSpPr>
            <a:spLocks noChangeArrowheads="1"/>
          </p:cNvSpPr>
          <p:nvPr/>
        </p:nvSpPr>
        <p:spPr bwMode="auto">
          <a:xfrm>
            <a:off x="1208088" y="2492375"/>
            <a:ext cx="6408737" cy="720725"/>
          </a:xfrm>
          <a:prstGeom prst="rect">
            <a:avLst/>
          </a:prstGeom>
          <a:solidFill>
            <a:schemeClr val="bg1"/>
          </a:solidFill>
          <a:ln w="9525">
            <a:noFill/>
            <a:miter lim="800000"/>
            <a:headEnd/>
            <a:tailEnd/>
          </a:ln>
        </p:spPr>
        <p:txBody>
          <a:bodyPr wrap="none" anchor="ctr"/>
          <a:lstStyle/>
          <a:p>
            <a:endParaRPr lang="pt-BR"/>
          </a:p>
        </p:txBody>
      </p:sp>
      <p:sp>
        <p:nvSpPr>
          <p:cNvPr id="91144" name="Rectangle 8"/>
          <p:cNvSpPr>
            <a:spLocks noChangeArrowheads="1"/>
          </p:cNvSpPr>
          <p:nvPr/>
        </p:nvSpPr>
        <p:spPr bwMode="auto">
          <a:xfrm>
            <a:off x="1208088" y="3284538"/>
            <a:ext cx="5834062" cy="720725"/>
          </a:xfrm>
          <a:prstGeom prst="rect">
            <a:avLst/>
          </a:prstGeom>
          <a:solidFill>
            <a:schemeClr val="bg1"/>
          </a:solidFill>
          <a:ln w="9525">
            <a:noFill/>
            <a:miter lim="800000"/>
            <a:headEnd/>
            <a:tailEnd/>
          </a:ln>
        </p:spPr>
        <p:txBody>
          <a:bodyPr wrap="none" anchor="ctr"/>
          <a:lstStyle/>
          <a:p>
            <a:endParaRPr lang="pt-BR"/>
          </a:p>
        </p:txBody>
      </p:sp>
      <p:sp>
        <p:nvSpPr>
          <p:cNvPr id="91145" name="Rectangle 9"/>
          <p:cNvSpPr>
            <a:spLocks noChangeArrowheads="1"/>
          </p:cNvSpPr>
          <p:nvPr/>
        </p:nvSpPr>
        <p:spPr bwMode="auto">
          <a:xfrm>
            <a:off x="1208088" y="4076700"/>
            <a:ext cx="5834062" cy="792163"/>
          </a:xfrm>
          <a:prstGeom prst="rect">
            <a:avLst/>
          </a:prstGeom>
          <a:solidFill>
            <a:schemeClr val="bg1"/>
          </a:solidFill>
          <a:ln w="9525">
            <a:noFill/>
            <a:miter lim="800000"/>
            <a:headEnd/>
            <a:tailEnd/>
          </a:ln>
        </p:spPr>
        <p:txBody>
          <a:bodyPr wrap="none" anchor="ctr"/>
          <a:lstStyle/>
          <a:p>
            <a:endParaRPr lang="pt-BR"/>
          </a:p>
        </p:txBody>
      </p:sp>
      <p:sp>
        <p:nvSpPr>
          <p:cNvPr id="91146" name="Rectangle 10"/>
          <p:cNvSpPr>
            <a:spLocks noChangeArrowheads="1"/>
          </p:cNvSpPr>
          <p:nvPr/>
        </p:nvSpPr>
        <p:spPr bwMode="auto">
          <a:xfrm>
            <a:off x="1281113" y="5013325"/>
            <a:ext cx="5834062" cy="792163"/>
          </a:xfrm>
          <a:prstGeom prst="rect">
            <a:avLst/>
          </a:prstGeom>
          <a:solidFill>
            <a:schemeClr val="bg1"/>
          </a:solidFill>
          <a:ln w="9525">
            <a:noFill/>
            <a:miter lim="800000"/>
            <a:headEnd/>
            <a:tailEnd/>
          </a:ln>
        </p:spPr>
        <p:txBody>
          <a:bodyPr wrap="none" anchor="ctr"/>
          <a:lstStyle/>
          <a:p>
            <a:endParaRPr lang="pt-BR"/>
          </a:p>
        </p:txBody>
      </p:sp>
      <p:sp>
        <p:nvSpPr>
          <p:cNvPr id="91147" name="Rectangle 11"/>
          <p:cNvSpPr>
            <a:spLocks noChangeArrowheads="1"/>
          </p:cNvSpPr>
          <p:nvPr/>
        </p:nvSpPr>
        <p:spPr bwMode="auto">
          <a:xfrm>
            <a:off x="1208088" y="5949950"/>
            <a:ext cx="5834062" cy="647700"/>
          </a:xfrm>
          <a:prstGeom prst="rect">
            <a:avLst/>
          </a:prstGeom>
          <a:solidFill>
            <a:schemeClr val="bg1"/>
          </a:solidFill>
          <a:ln w="9525">
            <a:noFill/>
            <a:miter lim="800000"/>
            <a:headEnd/>
            <a:tailEn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91141"/>
                                        </p:tgtEl>
                                      </p:cBhvr>
                                    </p:animEffect>
                                    <p:set>
                                      <p:cBhvr>
                                        <p:cTn id="7" dur="1" fill="hold">
                                          <p:stCondLst>
                                            <p:cond delay="499"/>
                                          </p:stCondLst>
                                        </p:cTn>
                                        <p:tgtEl>
                                          <p:spTgt spid="9114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91142"/>
                                        </p:tgtEl>
                                      </p:cBhvr>
                                    </p:animEffect>
                                    <p:set>
                                      <p:cBhvr>
                                        <p:cTn id="12" dur="1" fill="hold">
                                          <p:stCondLst>
                                            <p:cond delay="499"/>
                                          </p:stCondLst>
                                        </p:cTn>
                                        <p:tgtEl>
                                          <p:spTgt spid="9114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91143"/>
                                        </p:tgtEl>
                                      </p:cBhvr>
                                    </p:animEffect>
                                    <p:set>
                                      <p:cBhvr>
                                        <p:cTn id="17" dur="1" fill="hold">
                                          <p:stCondLst>
                                            <p:cond delay="499"/>
                                          </p:stCondLst>
                                        </p:cTn>
                                        <p:tgtEl>
                                          <p:spTgt spid="9114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91144"/>
                                        </p:tgtEl>
                                      </p:cBhvr>
                                    </p:animEffect>
                                    <p:set>
                                      <p:cBhvr>
                                        <p:cTn id="22" dur="1" fill="hold">
                                          <p:stCondLst>
                                            <p:cond delay="499"/>
                                          </p:stCondLst>
                                        </p:cTn>
                                        <p:tgtEl>
                                          <p:spTgt spid="9114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91145"/>
                                        </p:tgtEl>
                                      </p:cBhvr>
                                    </p:animEffect>
                                    <p:set>
                                      <p:cBhvr>
                                        <p:cTn id="27" dur="1" fill="hold">
                                          <p:stCondLst>
                                            <p:cond delay="499"/>
                                          </p:stCondLst>
                                        </p:cTn>
                                        <p:tgtEl>
                                          <p:spTgt spid="9114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91146"/>
                                        </p:tgtEl>
                                      </p:cBhvr>
                                    </p:animEffect>
                                    <p:set>
                                      <p:cBhvr>
                                        <p:cTn id="32" dur="1" fill="hold">
                                          <p:stCondLst>
                                            <p:cond delay="499"/>
                                          </p:stCondLst>
                                        </p:cTn>
                                        <p:tgtEl>
                                          <p:spTgt spid="9114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grpId="0" nodeType="clickEffect">
                                  <p:stCondLst>
                                    <p:cond delay="0"/>
                                  </p:stCondLst>
                                  <p:childTnLst>
                                    <p:animEffect transition="out" filter="box(in)">
                                      <p:cBhvr>
                                        <p:cTn id="36" dur="500"/>
                                        <p:tgtEl>
                                          <p:spTgt spid="91147"/>
                                        </p:tgtEl>
                                      </p:cBhvr>
                                    </p:animEffect>
                                    <p:set>
                                      <p:cBhvr>
                                        <p:cTn id="37" dur="1" fill="hold">
                                          <p:stCondLst>
                                            <p:cond delay="499"/>
                                          </p:stCondLst>
                                        </p:cTn>
                                        <p:tgtEl>
                                          <p:spTgt spid="911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1" grpId="0" animBg="1"/>
      <p:bldP spid="91142" grpId="0" animBg="1"/>
      <p:bldP spid="91143" grpId="0" animBg="1"/>
      <p:bldP spid="91144" grpId="0" animBg="1"/>
      <p:bldP spid="91145" grpId="0" animBg="1"/>
      <p:bldP spid="91146" grpId="0" animBg="1"/>
      <p:bldP spid="91147" grpId="0" animBg="1"/>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2"/>
          <p:cNvSpPr>
            <a:spLocks noGrp="1" noChangeArrowheads="1"/>
          </p:cNvSpPr>
          <p:nvPr>
            <p:ph type="title"/>
          </p:nvPr>
        </p:nvSpPr>
        <p:spPr>
          <a:xfrm>
            <a:off x="330200" y="0"/>
            <a:ext cx="9328150" cy="1524000"/>
          </a:xfrm>
        </p:spPr>
        <p:txBody>
          <a:bodyPr/>
          <a:lstStyle/>
          <a:p>
            <a:pPr eaLnBrk="1" hangingPunct="1"/>
            <a:r>
              <a:rPr lang="pt-BR" sz="4000"/>
              <a:t>Compensador em avanço – características de fase</a:t>
            </a:r>
            <a:br>
              <a:rPr lang="pt-BR"/>
            </a:br>
            <a:r>
              <a:rPr lang="pt-BR" sz="1800"/>
              <a:t>FONTE: </a:t>
            </a:r>
            <a:r>
              <a:rPr lang="pt-BR" sz="1800">
                <a:solidFill>
                  <a:schemeClr val="accent2"/>
                </a:solidFill>
              </a:rPr>
              <a:t>http://www.control.utoronto.ca/people/profs/francis/356_info/coursenotes/ch5.pdf</a:t>
            </a:r>
          </a:p>
        </p:txBody>
      </p:sp>
      <p:sp>
        <p:nvSpPr>
          <p:cNvPr id="13320" name="Rectangle 3"/>
          <p:cNvSpPr>
            <a:spLocks noGrp="1" noChangeArrowheads="1"/>
          </p:cNvSpPr>
          <p:nvPr>
            <p:ph type="body" idx="1"/>
          </p:nvPr>
        </p:nvSpPr>
        <p:spPr>
          <a:xfrm>
            <a:off x="165100" y="1676400"/>
            <a:ext cx="9163050" cy="1295400"/>
          </a:xfrm>
        </p:spPr>
        <p:txBody>
          <a:bodyPr/>
          <a:lstStyle/>
          <a:p>
            <a:pPr eaLnBrk="1" hangingPunct="1">
              <a:lnSpc>
                <a:spcPct val="120000"/>
              </a:lnSpc>
            </a:pPr>
            <a:r>
              <a:rPr lang="pt-BR" sz="2400" dirty="0"/>
              <a:t>Aplique a lei dos senos no triângulo obtuso definidos pelos ângulos </a:t>
            </a:r>
            <a:r>
              <a:rPr lang="pt-BR" sz="2400" i="1" dirty="0">
                <a:latin typeface="Symbol" pitchFamily="18" charset="2"/>
              </a:rPr>
              <a:t>q</a:t>
            </a:r>
            <a:r>
              <a:rPr lang="pt-BR" sz="2400" dirty="0"/>
              <a:t> e </a:t>
            </a:r>
            <a:r>
              <a:rPr lang="pt-BR" sz="2400" i="1" dirty="0" err="1">
                <a:latin typeface="Symbol" pitchFamily="18" charset="2"/>
              </a:rPr>
              <a:t>j</a:t>
            </a:r>
            <a:r>
              <a:rPr lang="pt-BR" sz="2400" baseline="-25000" dirty="0" err="1"/>
              <a:t>max</a:t>
            </a:r>
            <a:r>
              <a:rPr lang="pt-BR" sz="2400" dirty="0"/>
              <a:t> e pelos lados 	          e 		.</a:t>
            </a:r>
            <a:endParaRPr lang="pt-BR" sz="2800" dirty="0">
              <a:latin typeface="Symbol" pitchFamily="18" charset="2"/>
            </a:endParaRPr>
          </a:p>
        </p:txBody>
      </p:sp>
      <p:graphicFrame>
        <p:nvGraphicFramePr>
          <p:cNvPr id="13314" name="Object 4"/>
          <p:cNvGraphicFramePr>
            <a:graphicFrameLocks noChangeAspect="1"/>
          </p:cNvGraphicFramePr>
          <p:nvPr/>
        </p:nvGraphicFramePr>
        <p:xfrm>
          <a:off x="5365751" y="3200400"/>
          <a:ext cx="3174735" cy="1143000"/>
        </p:xfrm>
        <a:graphic>
          <a:graphicData uri="http://schemas.openxmlformats.org/presentationml/2006/ole">
            <mc:AlternateContent xmlns:mc="http://schemas.openxmlformats.org/markup-compatibility/2006">
              <mc:Choice xmlns:v="urn:schemas-microsoft-com:vml" Requires="v">
                <p:oleObj name="Equation" r:id="rId2" imgW="2933640" imgH="1143000" progId="Equation.3">
                  <p:embed/>
                </p:oleObj>
              </mc:Choice>
              <mc:Fallback>
                <p:oleObj name="Equation" r:id="rId2" imgW="2933640" imgH="1143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1" y="3200400"/>
                        <a:ext cx="317473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5"/>
          <p:cNvGraphicFramePr>
            <a:graphicFrameLocks noChangeAspect="1"/>
          </p:cNvGraphicFramePr>
          <p:nvPr>
            <p:extLst>
              <p:ext uri="{D42A27DB-BD31-4B8C-83A1-F6EECF244321}">
                <p14:modId xmlns:p14="http://schemas.microsoft.com/office/powerpoint/2010/main" val="1856677175"/>
              </p:ext>
            </p:extLst>
          </p:nvPr>
        </p:nvGraphicFramePr>
        <p:xfrm>
          <a:off x="6407456" y="2133600"/>
          <a:ext cx="921808" cy="762000"/>
        </p:xfrm>
        <a:graphic>
          <a:graphicData uri="http://schemas.openxmlformats.org/presentationml/2006/ole">
            <mc:AlternateContent xmlns:mc="http://schemas.openxmlformats.org/markup-compatibility/2006">
              <mc:Choice xmlns:v="urn:schemas-microsoft-com:vml" Requires="v">
                <p:oleObj name="Equation" r:id="rId4" imgW="850680" imgH="761760" progId="Equation.3">
                  <p:embed/>
                </p:oleObj>
              </mc:Choice>
              <mc:Fallback>
                <p:oleObj name="Equation" r:id="rId4" imgW="850680" imgH="7617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7456" y="2133600"/>
                        <a:ext cx="921808"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6"/>
          <p:cNvGraphicFramePr>
            <a:graphicFrameLocks noChangeAspect="1"/>
          </p:cNvGraphicFramePr>
          <p:nvPr>
            <p:extLst>
              <p:ext uri="{D42A27DB-BD31-4B8C-83A1-F6EECF244321}">
                <p14:modId xmlns:p14="http://schemas.microsoft.com/office/powerpoint/2010/main" val="717286270"/>
              </p:ext>
            </p:extLst>
          </p:nvPr>
        </p:nvGraphicFramePr>
        <p:xfrm>
          <a:off x="8092587" y="2247900"/>
          <a:ext cx="1540933" cy="342900"/>
        </p:xfrm>
        <a:graphic>
          <a:graphicData uri="http://schemas.openxmlformats.org/presentationml/2006/ole">
            <mc:AlternateContent xmlns:mc="http://schemas.openxmlformats.org/markup-compatibility/2006">
              <mc:Choice xmlns:v="urn:schemas-microsoft-com:vml" Requires="v">
                <p:oleObj name="Equation" r:id="rId6" imgW="1422360" imgH="342720" progId="Equation.3">
                  <p:embed/>
                </p:oleObj>
              </mc:Choice>
              <mc:Fallback>
                <p:oleObj name="Equation" r:id="rId6" imgW="1422360" imgH="3427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2587" y="2247900"/>
                        <a:ext cx="1540933"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321" name="Picture 7"/>
          <p:cNvPicPr>
            <a:picLocks noChangeAspect="1" noChangeArrowheads="1"/>
          </p:cNvPicPr>
          <p:nvPr/>
        </p:nvPicPr>
        <p:blipFill>
          <a:blip r:embed="rId8"/>
          <a:srcRect/>
          <a:stretch>
            <a:fillRect/>
          </a:stretch>
        </p:blipFill>
        <p:spPr bwMode="auto">
          <a:xfrm>
            <a:off x="247650" y="2819401"/>
            <a:ext cx="4093104" cy="3006725"/>
          </a:xfrm>
          <a:prstGeom prst="rect">
            <a:avLst/>
          </a:prstGeom>
          <a:noFill/>
          <a:ln w="9525">
            <a:noFill/>
            <a:miter lim="800000"/>
            <a:headEnd/>
            <a:tailEnd/>
          </a:ln>
        </p:spPr>
      </p:pic>
      <p:graphicFrame>
        <p:nvGraphicFramePr>
          <p:cNvPr id="13317" name="Object 8"/>
          <p:cNvGraphicFramePr>
            <a:graphicFrameLocks noChangeAspect="1"/>
          </p:cNvGraphicFramePr>
          <p:nvPr/>
        </p:nvGraphicFramePr>
        <p:xfrm>
          <a:off x="4901407" y="4495800"/>
          <a:ext cx="2940844" cy="736600"/>
        </p:xfrm>
        <a:graphic>
          <a:graphicData uri="http://schemas.openxmlformats.org/presentationml/2006/ole">
            <mc:AlternateContent xmlns:mc="http://schemas.openxmlformats.org/markup-compatibility/2006">
              <mc:Choice xmlns:v="urn:schemas-microsoft-com:vml" Requires="v">
                <p:oleObj name="Equation" r:id="rId9" imgW="2717640" imgH="736560" progId="Equation.3">
                  <p:embed/>
                </p:oleObj>
              </mc:Choice>
              <mc:Fallback>
                <p:oleObj name="Equation" r:id="rId9" imgW="2717640" imgH="7365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1407" y="4495800"/>
                        <a:ext cx="2940844"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8" name="Object 9"/>
          <p:cNvGraphicFramePr>
            <a:graphicFrameLocks noChangeAspect="1"/>
          </p:cNvGraphicFramePr>
          <p:nvPr>
            <p:extLst>
              <p:ext uri="{D42A27DB-BD31-4B8C-83A1-F6EECF244321}">
                <p14:modId xmlns:p14="http://schemas.microsoft.com/office/powerpoint/2010/main" val="1779757426"/>
              </p:ext>
            </p:extLst>
          </p:nvPr>
        </p:nvGraphicFramePr>
        <p:xfrm>
          <a:off x="3088746" y="5445224"/>
          <a:ext cx="6652154" cy="1155700"/>
        </p:xfrm>
        <a:graphic>
          <a:graphicData uri="http://schemas.openxmlformats.org/presentationml/2006/ole">
            <mc:AlternateContent xmlns:mc="http://schemas.openxmlformats.org/markup-compatibility/2006">
              <mc:Choice xmlns:v="urn:schemas-microsoft-com:vml" Requires="v">
                <p:oleObj name="Equation" r:id="rId11" imgW="6146640" imgH="1155600" progId="Equation.3">
                  <p:embed/>
                </p:oleObj>
              </mc:Choice>
              <mc:Fallback>
                <p:oleObj name="Equation" r:id="rId11" imgW="6146640" imgH="11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88746" y="5445224"/>
                        <a:ext cx="6652154" cy="115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330200" y="0"/>
            <a:ext cx="9328150" cy="1524000"/>
          </a:xfrm>
        </p:spPr>
        <p:txBody>
          <a:bodyPr/>
          <a:lstStyle/>
          <a:p>
            <a:pPr eaLnBrk="1" hangingPunct="1"/>
            <a:r>
              <a:rPr lang="pt-BR" sz="4000"/>
              <a:t>Compensador em avanço – características de fase</a:t>
            </a:r>
            <a:br>
              <a:rPr lang="pt-BR"/>
            </a:br>
            <a:r>
              <a:rPr lang="pt-BR" sz="1800"/>
              <a:t>FONTE: </a:t>
            </a:r>
            <a:r>
              <a:rPr lang="pt-BR" sz="1800">
                <a:solidFill>
                  <a:schemeClr val="accent2"/>
                </a:solidFill>
              </a:rPr>
              <a:t>http://www.control.utoronto.ca/people/profs/francis/356_info/coursenotes/ch5.pdf</a:t>
            </a:r>
          </a:p>
        </p:txBody>
      </p:sp>
      <p:sp>
        <p:nvSpPr>
          <p:cNvPr id="14340" name="Rectangle 3"/>
          <p:cNvSpPr>
            <a:spLocks noGrp="1" noChangeArrowheads="1"/>
          </p:cNvSpPr>
          <p:nvPr>
            <p:ph type="body" idx="1"/>
          </p:nvPr>
        </p:nvSpPr>
        <p:spPr>
          <a:xfrm>
            <a:off x="165100" y="1905000"/>
            <a:ext cx="9163050" cy="1295400"/>
          </a:xfrm>
        </p:spPr>
        <p:txBody>
          <a:bodyPr/>
          <a:lstStyle/>
          <a:p>
            <a:pPr eaLnBrk="1" hangingPunct="1">
              <a:lnSpc>
                <a:spcPct val="120000"/>
              </a:lnSpc>
            </a:pPr>
            <a:r>
              <a:rPr lang="pt-BR" sz="2400"/>
              <a:t>Portanto:</a:t>
            </a:r>
            <a:endParaRPr lang="pt-BR" sz="2800">
              <a:latin typeface="Symbol" pitchFamily="18" charset="2"/>
            </a:endParaRPr>
          </a:p>
        </p:txBody>
      </p:sp>
      <p:graphicFrame>
        <p:nvGraphicFramePr>
          <p:cNvPr id="14338" name="Object 4"/>
          <p:cNvGraphicFramePr>
            <a:graphicFrameLocks noChangeAspect="1"/>
          </p:cNvGraphicFramePr>
          <p:nvPr/>
        </p:nvGraphicFramePr>
        <p:xfrm>
          <a:off x="2063751" y="1752600"/>
          <a:ext cx="2777464" cy="787400"/>
        </p:xfrm>
        <a:graphic>
          <a:graphicData uri="http://schemas.openxmlformats.org/presentationml/2006/ole">
            <mc:AlternateContent xmlns:mc="http://schemas.openxmlformats.org/markup-compatibility/2006">
              <mc:Choice xmlns:v="urn:schemas-microsoft-com:vml" Requires="v">
                <p:oleObj name="Equation" r:id="rId2" imgW="2565360" imgH="787320" progId="Equation.3">
                  <p:embed/>
                </p:oleObj>
              </mc:Choice>
              <mc:Fallback>
                <p:oleObj name="Equation" r:id="rId2" imgW="2565360" imgH="7873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1752600"/>
                        <a:ext cx="2777464" cy="7874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1" name="Rectangle 5"/>
          <p:cNvSpPr>
            <a:spLocks noChangeArrowheads="1"/>
          </p:cNvSpPr>
          <p:nvPr/>
        </p:nvSpPr>
        <p:spPr bwMode="auto">
          <a:xfrm>
            <a:off x="220133" y="2667000"/>
            <a:ext cx="9355667" cy="3810000"/>
          </a:xfrm>
          <a:prstGeom prst="rect">
            <a:avLst/>
          </a:prstGeom>
          <a:noFill/>
          <a:ln w="9525">
            <a:noFill/>
            <a:miter lim="800000"/>
            <a:headEnd/>
            <a:tailEnd/>
          </a:ln>
        </p:spPr>
        <p:txBody>
          <a:bodyPr/>
          <a:lstStyle/>
          <a:p>
            <a:pPr marL="342900" indent="-342900" algn="just">
              <a:spcBef>
                <a:spcPct val="20000"/>
              </a:spcBef>
              <a:buFontTx/>
              <a:buChar char="•"/>
            </a:pPr>
            <a:r>
              <a:rPr lang="pt-BR" sz="2400" u="sng" dirty="0"/>
              <a:t>Exercício</a:t>
            </a:r>
            <a:r>
              <a:rPr lang="pt-BR" sz="2400" dirty="0"/>
              <a:t>: (a) Para uma planta </a:t>
            </a:r>
            <a:r>
              <a:rPr lang="pt-BR" sz="2400" i="1" dirty="0"/>
              <a:t>P</a:t>
            </a:r>
            <a:r>
              <a:rPr lang="pt-BR" sz="2400" dirty="0"/>
              <a:t>(</a:t>
            </a:r>
            <a:r>
              <a:rPr lang="pt-BR" sz="2400" i="1" dirty="0"/>
              <a:t>s</a:t>
            </a:r>
            <a:r>
              <a:rPr lang="pt-BR" sz="2400" dirty="0"/>
              <a:t>) = 1/</a:t>
            </a:r>
            <a:r>
              <a:rPr lang="pt-BR" sz="2400" i="1" dirty="0"/>
              <a:t>s</a:t>
            </a:r>
            <a:r>
              <a:rPr lang="pt-BR" sz="2400" baseline="30000" dirty="0"/>
              <a:t>2</a:t>
            </a:r>
            <a:r>
              <a:rPr lang="pt-BR" sz="2400" dirty="0"/>
              <a:t> , projete um compensador em avanço para obter uma margem de fase de 45</a:t>
            </a:r>
            <a:r>
              <a:rPr lang="pt-BR" sz="2400" baseline="30000" dirty="0"/>
              <a:t>o</a:t>
            </a:r>
            <a:r>
              <a:rPr lang="pt-BR" sz="2400" dirty="0"/>
              <a:t> e uma </a:t>
            </a:r>
            <a:r>
              <a:rPr lang="pt-BR" sz="2400" dirty="0" err="1"/>
              <a:t>freqüência</a:t>
            </a:r>
            <a:r>
              <a:rPr lang="pt-BR" sz="2400" dirty="0"/>
              <a:t> de cruzamento de ganho de 10 rd/s. Inclua os diagramas de Bode do processo em malha aberta sem compensação e, a seguir, os diagramas de Bode do </a:t>
            </a:r>
            <a:r>
              <a:rPr lang="pt-BR" sz="2400" dirty="0" err="1"/>
              <a:t>processo+compensador</a:t>
            </a:r>
            <a:r>
              <a:rPr lang="pt-BR" sz="2400" dirty="0"/>
              <a:t>. (b) Com o auxílio do </a:t>
            </a:r>
            <a:r>
              <a:rPr lang="pt-BR" sz="2400" dirty="0" err="1"/>
              <a:t>Matlab</a:t>
            </a:r>
            <a:r>
              <a:rPr lang="pt-BR" sz="2400" dirty="0"/>
              <a:t>, determine a resposta a um degrau unitário para o processo em malha fechada com realimentação unitária, inicialmente sem o compensador. A seguir, compare com a resposta ao degrau do sistema </a:t>
            </a:r>
            <a:r>
              <a:rPr lang="pt-BR" sz="2400" dirty="0" err="1"/>
              <a:t>processo+compensador</a:t>
            </a:r>
            <a:r>
              <a:rPr lang="pt-BR" sz="2400" dirty="0"/>
              <a:t>.</a:t>
            </a:r>
            <a:endParaRPr lang="pt-BR" sz="2400" dirty="0">
              <a:latin typeface="Symbol" pitchFamily="18" charset="2"/>
            </a:endParaRPr>
          </a:p>
        </p:txBody>
      </p:sp>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23825" y="241300"/>
            <a:ext cx="9658350" cy="1282700"/>
          </a:xfrm>
        </p:spPr>
        <p:txBody>
          <a:bodyPr/>
          <a:lstStyle/>
          <a:p>
            <a:pPr eaLnBrk="1" hangingPunct="1"/>
            <a:r>
              <a:rPr lang="pt-BR" sz="4000"/>
              <a:t>Compensador em avanço – procedimentos</a:t>
            </a:r>
            <a:br>
              <a:rPr lang="pt-BR"/>
            </a:br>
            <a:r>
              <a:rPr lang="pt-BR" sz="1800"/>
              <a:t>FONTE: </a:t>
            </a:r>
            <a:r>
              <a:rPr lang="pt-BR" sz="1800">
                <a:solidFill>
                  <a:schemeClr val="accent2"/>
                </a:solidFill>
              </a:rPr>
              <a:t>http://www.control.utoronto.ca/people/profs/francis/356_info/coursenotes/ch5.pdf</a:t>
            </a:r>
          </a:p>
        </p:txBody>
      </p:sp>
      <p:sp>
        <p:nvSpPr>
          <p:cNvPr id="15364" name="Rectangle 5"/>
          <p:cNvSpPr>
            <a:spLocks noChangeArrowheads="1"/>
          </p:cNvSpPr>
          <p:nvPr/>
        </p:nvSpPr>
        <p:spPr bwMode="auto">
          <a:xfrm>
            <a:off x="220133" y="1752600"/>
            <a:ext cx="9355667" cy="4724400"/>
          </a:xfrm>
          <a:prstGeom prst="rect">
            <a:avLst/>
          </a:prstGeom>
          <a:noFill/>
          <a:ln w="9525">
            <a:noFill/>
            <a:miter lim="800000"/>
            <a:headEnd/>
            <a:tailEnd/>
          </a:ln>
        </p:spPr>
        <p:txBody>
          <a:bodyPr/>
          <a:lstStyle/>
          <a:p>
            <a:pPr marL="342900" indent="-342900" algn="just">
              <a:spcBef>
                <a:spcPct val="20000"/>
              </a:spcBef>
              <a:buFontTx/>
              <a:buChar char="•"/>
            </a:pPr>
            <a:r>
              <a:rPr lang="pt-BR" sz="2400" u="sng" dirty="0"/>
              <a:t>Exemplo</a:t>
            </a:r>
            <a:r>
              <a:rPr lang="pt-BR" sz="2400" dirty="0"/>
              <a:t>: Para a mesma planta </a:t>
            </a:r>
            <a:r>
              <a:rPr lang="pt-BR" sz="2400" i="1" dirty="0"/>
              <a:t>P</a:t>
            </a:r>
            <a:r>
              <a:rPr lang="pt-BR" sz="2400" dirty="0"/>
              <a:t>(</a:t>
            </a:r>
            <a:r>
              <a:rPr lang="pt-BR" sz="2400" i="1" dirty="0"/>
              <a:t>s</a:t>
            </a:r>
            <a:r>
              <a:rPr lang="pt-BR" sz="2400" dirty="0"/>
              <a:t>) = 1/</a:t>
            </a:r>
            <a:r>
              <a:rPr lang="pt-BR" sz="2400" i="1" dirty="0"/>
              <a:t>s</a:t>
            </a:r>
            <a:r>
              <a:rPr lang="pt-BR" sz="2400" dirty="0"/>
              <a:t>(</a:t>
            </a:r>
            <a:r>
              <a:rPr lang="pt-BR" sz="2400" i="1" dirty="0"/>
              <a:t>s+2</a:t>
            </a:r>
            <a:r>
              <a:rPr lang="pt-BR" sz="2400" dirty="0"/>
              <a:t>) do exemplo do compensador em atraso e as mesmas especificações, vamos agora projetar um compensador em avanço.</a:t>
            </a:r>
          </a:p>
        </p:txBody>
      </p:sp>
      <p:sp>
        <p:nvSpPr>
          <p:cNvPr id="15365" name="Rectangle 7"/>
          <p:cNvSpPr>
            <a:spLocks noChangeArrowheads="1"/>
          </p:cNvSpPr>
          <p:nvPr/>
        </p:nvSpPr>
        <p:spPr bwMode="auto">
          <a:xfrm>
            <a:off x="123825" y="3048000"/>
            <a:ext cx="9534525" cy="1752600"/>
          </a:xfrm>
          <a:prstGeom prst="rect">
            <a:avLst/>
          </a:prstGeom>
          <a:noFill/>
          <a:ln w="9525">
            <a:noFill/>
            <a:miter lim="800000"/>
            <a:headEnd/>
            <a:tailEnd/>
          </a:ln>
        </p:spPr>
        <p:txBody>
          <a:bodyPr/>
          <a:lstStyle/>
          <a:p>
            <a:pPr marL="342900" indent="-342900" algn="just">
              <a:spcBef>
                <a:spcPct val="20000"/>
              </a:spcBef>
              <a:buFontTx/>
              <a:buChar char="•"/>
            </a:pPr>
            <a:r>
              <a:rPr lang="pt-BR" sz="2400" u="sng" dirty="0"/>
              <a:t>Passo 1</a:t>
            </a:r>
            <a:r>
              <a:rPr lang="pt-BR" sz="2400" dirty="0"/>
              <a:t>: Da mesma forma, o primeiro passo é ajustar o ganho </a:t>
            </a:r>
            <a:r>
              <a:rPr lang="pt-BR" sz="2400" i="1" dirty="0"/>
              <a:t>K</a:t>
            </a:r>
            <a:r>
              <a:rPr lang="pt-BR" sz="2400" dirty="0"/>
              <a:t> do compensador para atender à especificação de resposta em regime estacionário. Como se trata da mesma especificação, o resultado é o mesmo do exemplo anterior: </a:t>
            </a:r>
            <a:r>
              <a:rPr lang="pt-BR" sz="2400" i="1" dirty="0"/>
              <a:t>K</a:t>
            </a:r>
            <a:r>
              <a:rPr lang="pt-BR" sz="2400" dirty="0"/>
              <a:t> = 40.</a:t>
            </a:r>
            <a:endParaRPr lang="pt-BR" sz="2400" dirty="0">
              <a:sym typeface="Symbol" pitchFamily="18" charset="2"/>
            </a:endParaRPr>
          </a:p>
        </p:txBody>
      </p:sp>
      <p:sp>
        <p:nvSpPr>
          <p:cNvPr id="15366" name="Rectangle 11"/>
          <p:cNvSpPr>
            <a:spLocks noChangeArrowheads="1"/>
          </p:cNvSpPr>
          <p:nvPr/>
        </p:nvSpPr>
        <p:spPr bwMode="auto">
          <a:xfrm>
            <a:off x="123825" y="4775200"/>
            <a:ext cx="9534525" cy="1371600"/>
          </a:xfrm>
          <a:prstGeom prst="rect">
            <a:avLst/>
          </a:prstGeom>
          <a:noFill/>
          <a:ln w="9525">
            <a:noFill/>
            <a:miter lim="800000"/>
            <a:headEnd/>
            <a:tailEnd/>
          </a:ln>
        </p:spPr>
        <p:txBody>
          <a:bodyPr/>
          <a:lstStyle/>
          <a:p>
            <a:pPr marL="342900" indent="-342900" algn="just">
              <a:spcBef>
                <a:spcPct val="20000"/>
              </a:spcBef>
              <a:buFontTx/>
              <a:buChar char="•"/>
            </a:pPr>
            <a:r>
              <a:rPr lang="pt-BR" sz="2400" u="sng" dirty="0"/>
              <a:t>Passo 2</a:t>
            </a:r>
            <a:r>
              <a:rPr lang="pt-BR" sz="2400" dirty="0"/>
              <a:t>: Trace os diagramas de Bode de </a:t>
            </a:r>
            <a:r>
              <a:rPr lang="pt-BR" sz="2400" i="1" dirty="0"/>
              <a:t>KP</a:t>
            </a:r>
            <a:r>
              <a:rPr lang="pt-BR" sz="2400" dirty="0"/>
              <a:t>(</a:t>
            </a:r>
            <a:r>
              <a:rPr lang="pt-BR" sz="2400" i="1" dirty="0"/>
              <a:t>s</a:t>
            </a:r>
            <a:r>
              <a:rPr lang="pt-BR" sz="2400" dirty="0"/>
              <a:t>) e determine a </a:t>
            </a:r>
            <a:r>
              <a:rPr lang="pt-BR" sz="2400" i="1" dirty="0"/>
              <a:t>MF</a:t>
            </a:r>
            <a:r>
              <a:rPr lang="pt-BR" sz="2400" dirty="0"/>
              <a:t> e a </a:t>
            </a:r>
            <a:r>
              <a:rPr lang="pt-BR" sz="2400" dirty="0" err="1"/>
              <a:t>freqüência</a:t>
            </a:r>
            <a:r>
              <a:rPr lang="pt-BR" sz="2400" dirty="0"/>
              <a:t> de cruzamento de ganho. Vimos que:</a:t>
            </a:r>
            <a:endParaRPr lang="pt-BR" sz="2400" dirty="0">
              <a:sym typeface="Symbol" pitchFamily="18" charset="2"/>
            </a:endParaRPr>
          </a:p>
        </p:txBody>
      </p:sp>
      <p:graphicFrame>
        <p:nvGraphicFramePr>
          <p:cNvPr id="15362" name="Object 12"/>
          <p:cNvGraphicFramePr>
            <a:graphicFrameLocks noChangeAspect="1"/>
          </p:cNvGraphicFramePr>
          <p:nvPr/>
        </p:nvGraphicFramePr>
        <p:xfrm>
          <a:off x="2311400" y="5765800"/>
          <a:ext cx="4402667" cy="482600"/>
        </p:xfrm>
        <a:graphic>
          <a:graphicData uri="http://schemas.openxmlformats.org/presentationml/2006/ole">
            <mc:AlternateContent xmlns:mc="http://schemas.openxmlformats.org/markup-compatibility/2006">
              <mc:Choice xmlns:v="urn:schemas-microsoft-com:vml" Requires="v">
                <p:oleObj name="Equation" r:id="rId2" imgW="4063680" imgH="482400" progId="Equation.3">
                  <p:embed/>
                </p:oleObj>
              </mc:Choice>
              <mc:Fallback>
                <p:oleObj name="Equation" r:id="rId2" imgW="406368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400" y="5765800"/>
                        <a:ext cx="440266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ChangeArrowheads="1"/>
          </p:cNvSpPr>
          <p:nvPr/>
        </p:nvSpPr>
        <p:spPr bwMode="auto">
          <a:xfrm>
            <a:off x="165100" y="1524000"/>
            <a:ext cx="9534525" cy="5029200"/>
          </a:xfrm>
          <a:prstGeom prst="rect">
            <a:avLst/>
          </a:prstGeom>
          <a:noFill/>
          <a:ln w="9525">
            <a:noFill/>
            <a:miter lim="800000"/>
            <a:headEnd/>
            <a:tailEnd/>
          </a:ln>
        </p:spPr>
        <p:txBody>
          <a:bodyPr/>
          <a:lstStyle/>
          <a:p>
            <a:pPr marL="342900" indent="-342900" algn="just">
              <a:spcBef>
                <a:spcPct val="20000"/>
              </a:spcBef>
              <a:buFontTx/>
              <a:buChar char="•"/>
            </a:pPr>
            <a:r>
              <a:rPr lang="pt-BR" sz="2400" u="sng" dirty="0"/>
              <a:t>Passo 3</a:t>
            </a:r>
            <a:r>
              <a:rPr lang="pt-BR" sz="2400" dirty="0"/>
              <a:t>: Determinação do parâmetro </a:t>
            </a:r>
            <a:r>
              <a:rPr lang="pt-BR" sz="2400" i="1" dirty="0">
                <a:latin typeface="Symbol" pitchFamily="18" charset="2"/>
              </a:rPr>
              <a:t>a </a:t>
            </a:r>
            <a:r>
              <a:rPr lang="pt-BR" sz="2400" dirty="0"/>
              <a:t>.</a:t>
            </a:r>
          </a:p>
          <a:p>
            <a:pPr marL="342900" indent="-342900" algn="just">
              <a:spcBef>
                <a:spcPct val="20000"/>
              </a:spcBef>
              <a:buFontTx/>
              <a:buChar char="•"/>
            </a:pPr>
            <a:r>
              <a:rPr lang="pt-BR" sz="2400" dirty="0"/>
              <a:t>No caso do compensador em avanço, deseja-se que o avanço de fase </a:t>
            </a:r>
            <a:r>
              <a:rPr lang="pt-BR" sz="2400" i="1" dirty="0" err="1">
                <a:latin typeface="Symbol" pitchFamily="18" charset="2"/>
              </a:rPr>
              <a:t>j</a:t>
            </a:r>
            <a:r>
              <a:rPr lang="pt-BR" sz="2400" baseline="-25000" dirty="0" err="1"/>
              <a:t>max</a:t>
            </a:r>
            <a:r>
              <a:rPr lang="pt-BR" sz="2400" dirty="0"/>
              <a:t> fornecido pelo compensador  aumente a </a:t>
            </a:r>
            <a:r>
              <a:rPr lang="pt-BR" sz="2400" i="1" dirty="0"/>
              <a:t>MF</a:t>
            </a:r>
            <a:r>
              <a:rPr lang="pt-BR" sz="2400" dirty="0"/>
              <a:t> do processo sem compensação para o valor desejado.</a:t>
            </a:r>
          </a:p>
          <a:p>
            <a:pPr marL="742950" lvl="1" indent="-285750" algn="just">
              <a:spcBef>
                <a:spcPct val="20000"/>
              </a:spcBef>
              <a:buFontTx/>
              <a:buChar char="•"/>
            </a:pPr>
            <a:r>
              <a:rPr lang="pt-BR" sz="2400" dirty="0"/>
              <a:t>Lembre-se do projeto do compensador em atraso: naquele caso, fizemos o projeto para que a fase do compensador não influenciasse a fase do processo sem compensação. A influência principal do compensador seria na amplitude (atenuando-a, a fim de diminuir a </a:t>
            </a:r>
            <a:r>
              <a:rPr lang="pt-BR" sz="2400" dirty="0" err="1"/>
              <a:t>freqüência</a:t>
            </a:r>
            <a:r>
              <a:rPr lang="pt-BR" sz="2400" dirty="0"/>
              <a:t> de cruzamento de ganho do sistema).</a:t>
            </a:r>
          </a:p>
          <a:p>
            <a:pPr marL="342900" indent="-342900" algn="just">
              <a:spcBef>
                <a:spcPct val="20000"/>
              </a:spcBef>
              <a:buFontTx/>
              <a:buChar char="•"/>
            </a:pPr>
            <a:r>
              <a:rPr lang="pt-BR" sz="2400" dirty="0"/>
              <a:t>Para o compensador em avanço, como queremos utilizar o avanço de fase por ele fornecido para ajustar a </a:t>
            </a:r>
            <a:r>
              <a:rPr lang="pt-BR" sz="2400" i="1" dirty="0"/>
              <a:t>MF</a:t>
            </a:r>
            <a:r>
              <a:rPr lang="pt-BR" sz="2400" dirty="0"/>
              <a:t> do sistema, haverá também uma influência na magnitude do sistema não compensado. Esta influência deverá ser compensada neste passo do projeto.</a:t>
            </a:r>
            <a:endParaRPr lang="pt-BR" sz="2400" dirty="0">
              <a:sym typeface="Symbol" pitchFamily="18" charset="2"/>
            </a:endParaRPr>
          </a:p>
        </p:txBody>
      </p:sp>
      <p:sp>
        <p:nvSpPr>
          <p:cNvPr id="27651" name="Rectangle 8"/>
          <p:cNvSpPr>
            <a:spLocks noGrp="1" noChangeArrowheads="1"/>
          </p:cNvSpPr>
          <p:nvPr>
            <p:ph type="title"/>
          </p:nvPr>
        </p:nvSpPr>
        <p:spPr>
          <a:xfrm>
            <a:off x="123825" y="76200"/>
            <a:ext cx="9658350" cy="1282700"/>
          </a:xfrm>
          <a:noFill/>
        </p:spPr>
        <p:txBody>
          <a:bodyPr/>
          <a:lstStyle/>
          <a:p>
            <a:pPr eaLnBrk="1" hangingPunct="1"/>
            <a:r>
              <a:rPr lang="pt-BR" sz="4000"/>
              <a:t>Compensador em avanço – procedimentos</a:t>
            </a:r>
            <a:br>
              <a:rPr lang="pt-BR"/>
            </a:br>
            <a:r>
              <a:rPr lang="pt-BR" sz="1800"/>
              <a:t>FONTE: </a:t>
            </a:r>
            <a:r>
              <a:rPr lang="pt-BR" sz="1800">
                <a:solidFill>
                  <a:schemeClr val="accent2"/>
                </a:solidFill>
              </a:rPr>
              <a:t>http://www.control.utoronto.ca/people/profs/francis/356_info/coursenotes/ch5.pdf</a:t>
            </a:r>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247650" y="1143000"/>
            <a:ext cx="9451975" cy="5562600"/>
          </a:xfrm>
          <a:prstGeom prst="rect">
            <a:avLst/>
          </a:prstGeom>
          <a:noFill/>
          <a:ln w="9525">
            <a:noFill/>
            <a:miter lim="800000"/>
            <a:headEnd/>
            <a:tailEnd/>
          </a:ln>
        </p:spPr>
        <p:txBody>
          <a:bodyPr/>
          <a:lstStyle/>
          <a:p>
            <a:pPr marL="342900" indent="-342900" algn="just">
              <a:spcBef>
                <a:spcPct val="20000"/>
              </a:spcBef>
              <a:buFontTx/>
              <a:buChar char="•"/>
            </a:pPr>
            <a:r>
              <a:rPr lang="pt-BR" sz="2400" u="sng" dirty="0"/>
              <a:t>Passo 3</a:t>
            </a:r>
            <a:r>
              <a:rPr lang="pt-BR" sz="2400" dirty="0"/>
              <a:t>: (continuação) Neste caso, como há influência tanto no ganho quanto na fase, a determinação da nova </a:t>
            </a:r>
            <a:r>
              <a:rPr lang="pt-BR" sz="2400" dirty="0" err="1"/>
              <a:t>freqüência</a:t>
            </a:r>
            <a:r>
              <a:rPr lang="pt-BR" sz="2400" dirty="0"/>
              <a:t> de cruzamento de ganho não será tão precisa quanto foi no caso do compensador em atraso.</a:t>
            </a:r>
          </a:p>
          <a:p>
            <a:pPr marL="342900" indent="-342900" algn="just">
              <a:spcBef>
                <a:spcPct val="20000"/>
              </a:spcBef>
              <a:buFontTx/>
              <a:buChar char="•"/>
            </a:pPr>
            <a:r>
              <a:rPr lang="pt-BR" sz="2400" dirty="0"/>
              <a:t>Vimos que, para o processo sem compensação:</a:t>
            </a:r>
          </a:p>
          <a:p>
            <a:pPr marL="342900" indent="-342900" algn="just">
              <a:spcBef>
                <a:spcPct val="20000"/>
              </a:spcBef>
              <a:buFontTx/>
              <a:buChar char="•"/>
            </a:pPr>
            <a:endParaRPr lang="pt-BR" sz="2400" dirty="0"/>
          </a:p>
          <a:p>
            <a:pPr marL="342900" indent="-342900" algn="just">
              <a:spcBef>
                <a:spcPct val="20000"/>
              </a:spcBef>
              <a:buFontTx/>
              <a:buChar char="•"/>
            </a:pPr>
            <a:r>
              <a:rPr lang="pt-BR" sz="2400" dirty="0"/>
              <a:t>Pela especificação, pede-se uma MF </a:t>
            </a:r>
            <a:r>
              <a:rPr lang="pt-BR" sz="2400" dirty="0">
                <a:sym typeface="Symbol" pitchFamily="18" charset="2"/>
              </a:rPr>
              <a:t> </a:t>
            </a:r>
            <a:r>
              <a:rPr lang="pt-BR" sz="2400" dirty="0"/>
              <a:t>45</a:t>
            </a:r>
            <a:r>
              <a:rPr lang="pt-BR" sz="2400" baseline="25000" dirty="0"/>
              <a:t>o</a:t>
            </a:r>
            <a:r>
              <a:rPr lang="pt-BR" sz="2400" dirty="0"/>
              <a:t> </a:t>
            </a:r>
            <a:r>
              <a:rPr lang="pt-BR" sz="2400" dirty="0">
                <a:sym typeface="Symbol" pitchFamily="18" charset="2"/>
              </a:rPr>
              <a:t></a:t>
            </a:r>
            <a:r>
              <a:rPr lang="pt-BR" sz="2400" dirty="0"/>
              <a:t> é necessário que o compensador em avanço forneça pelo menos  45</a:t>
            </a:r>
            <a:r>
              <a:rPr lang="pt-BR" sz="2400" baseline="25000" dirty="0"/>
              <a:t>o</a:t>
            </a:r>
            <a:r>
              <a:rPr lang="pt-BR" sz="2400" dirty="0"/>
              <a:t> – 18</a:t>
            </a:r>
            <a:r>
              <a:rPr lang="pt-BR" sz="2400" baseline="25000" dirty="0"/>
              <a:t>o</a:t>
            </a:r>
            <a:r>
              <a:rPr lang="pt-BR" sz="2400" dirty="0"/>
              <a:t> = + 27</a:t>
            </a:r>
            <a:r>
              <a:rPr lang="pt-BR" sz="2400" baseline="25000" dirty="0"/>
              <a:t>o</a:t>
            </a:r>
            <a:r>
              <a:rPr lang="pt-BR" sz="2400" dirty="0"/>
              <a:t> de avanço de fase.</a:t>
            </a:r>
          </a:p>
          <a:p>
            <a:pPr marL="342900" indent="-342900" algn="just">
              <a:spcBef>
                <a:spcPct val="20000"/>
              </a:spcBef>
              <a:buFontTx/>
              <a:buChar char="•"/>
            </a:pPr>
            <a:r>
              <a:rPr lang="pt-BR" sz="2400" dirty="0"/>
              <a:t>A adição do compensador em avanço modifica a curva de magnitude de Bode, “empurrando” a </a:t>
            </a:r>
            <a:r>
              <a:rPr lang="pt-BR" sz="2400" dirty="0" err="1"/>
              <a:t>freqüência</a:t>
            </a:r>
            <a:r>
              <a:rPr lang="pt-BR" sz="2400" dirty="0"/>
              <a:t> de cruzamento de ganho para a direita (por que?). Deve-se procurar compensar esta influência adicionando-se uma margem de segurança aos 27</a:t>
            </a:r>
            <a:r>
              <a:rPr lang="pt-BR" sz="2400" baseline="25000" dirty="0"/>
              <a:t>o</a:t>
            </a:r>
            <a:r>
              <a:rPr lang="pt-BR" sz="2400" dirty="0"/>
              <a:t> de avanço determinados anteriormente.</a:t>
            </a:r>
          </a:p>
        </p:txBody>
      </p:sp>
      <p:sp>
        <p:nvSpPr>
          <p:cNvPr id="16388" name="Rectangle 3"/>
          <p:cNvSpPr>
            <a:spLocks noGrp="1" noChangeArrowheads="1"/>
          </p:cNvSpPr>
          <p:nvPr>
            <p:ph type="title"/>
          </p:nvPr>
        </p:nvSpPr>
        <p:spPr>
          <a:xfrm>
            <a:off x="123825" y="76200"/>
            <a:ext cx="9658350" cy="1130300"/>
          </a:xfrm>
          <a:noFill/>
        </p:spPr>
        <p:txBody>
          <a:bodyPr/>
          <a:lstStyle/>
          <a:p>
            <a:pPr eaLnBrk="1" hangingPunct="1"/>
            <a:r>
              <a:rPr lang="pt-BR" sz="2400" dirty="0"/>
              <a:t>Compensador em avanço – procedimentos</a:t>
            </a:r>
            <a:br>
              <a:rPr lang="pt-BR" dirty="0"/>
            </a:br>
            <a:r>
              <a:rPr lang="pt-BR" sz="1800" dirty="0"/>
              <a:t>FONTE: </a:t>
            </a:r>
            <a:r>
              <a:rPr lang="pt-BR" sz="1800" dirty="0">
                <a:solidFill>
                  <a:schemeClr val="accent2"/>
                </a:solidFill>
              </a:rPr>
              <a:t>http://www.control.utoronto.ca/people/profs/francis/356_info/coursenotes/ch5.pdf</a:t>
            </a:r>
          </a:p>
        </p:txBody>
      </p:sp>
      <p:graphicFrame>
        <p:nvGraphicFramePr>
          <p:cNvPr id="16386" name="Object 4"/>
          <p:cNvGraphicFramePr>
            <a:graphicFrameLocks noChangeAspect="1"/>
          </p:cNvGraphicFramePr>
          <p:nvPr/>
        </p:nvGraphicFramePr>
        <p:xfrm>
          <a:off x="2311400" y="3175000"/>
          <a:ext cx="4402667" cy="482600"/>
        </p:xfrm>
        <a:graphic>
          <a:graphicData uri="http://schemas.openxmlformats.org/presentationml/2006/ole">
            <mc:AlternateContent xmlns:mc="http://schemas.openxmlformats.org/markup-compatibility/2006">
              <mc:Choice xmlns:v="urn:schemas-microsoft-com:vml" Requires="v">
                <p:oleObj name="Equation" r:id="rId2" imgW="4063680" imgH="482400" progId="Equation.3">
                  <p:embed/>
                </p:oleObj>
              </mc:Choice>
              <mc:Fallback>
                <p:oleObj name="Equation" r:id="rId2" imgW="406368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400" y="3175000"/>
                        <a:ext cx="440266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ChangeArrowheads="1"/>
          </p:cNvSpPr>
          <p:nvPr/>
        </p:nvSpPr>
        <p:spPr bwMode="auto">
          <a:xfrm>
            <a:off x="247650" y="1143000"/>
            <a:ext cx="9451975" cy="5562600"/>
          </a:xfrm>
          <a:prstGeom prst="rect">
            <a:avLst/>
          </a:prstGeom>
          <a:noFill/>
          <a:ln w="9525">
            <a:noFill/>
            <a:miter lim="800000"/>
            <a:headEnd/>
            <a:tailEnd/>
          </a:ln>
        </p:spPr>
        <p:txBody>
          <a:bodyPr/>
          <a:lstStyle/>
          <a:p>
            <a:pPr marL="342900" indent="-342900" algn="just">
              <a:spcBef>
                <a:spcPct val="20000"/>
              </a:spcBef>
              <a:buFontTx/>
              <a:buChar char="•"/>
            </a:pPr>
            <a:r>
              <a:rPr lang="pt-BR" sz="2400" dirty="0"/>
              <a:t>O </a:t>
            </a:r>
            <a:r>
              <a:rPr lang="pt-BR" sz="2400" dirty="0" err="1"/>
              <a:t>Ogata</a:t>
            </a:r>
            <a:r>
              <a:rPr lang="pt-BR" sz="2400" dirty="0"/>
              <a:t> sugere a adição de 5</a:t>
            </a:r>
            <a:r>
              <a:rPr lang="pt-BR" sz="2400" baseline="25000" dirty="0"/>
              <a:t>o</a:t>
            </a:r>
            <a:r>
              <a:rPr lang="pt-BR" sz="2400" dirty="0"/>
              <a:t> para compensar a mudança na </a:t>
            </a:r>
            <a:r>
              <a:rPr lang="pt-BR" sz="2400" dirty="0" err="1"/>
              <a:t>freqüência</a:t>
            </a:r>
            <a:r>
              <a:rPr lang="pt-BR" sz="2400" dirty="0"/>
              <a:t> de cruzamento de ganho.</a:t>
            </a:r>
          </a:p>
          <a:p>
            <a:pPr marL="342900" indent="-342900" algn="just">
              <a:spcBef>
                <a:spcPct val="20000"/>
              </a:spcBef>
              <a:buFontTx/>
              <a:buChar char="•"/>
            </a:pPr>
            <a:r>
              <a:rPr lang="pt-BR" sz="2400" dirty="0"/>
              <a:t>A bibliografia citada no título, porém, utiliza um aumento de 10% no avanço. Seguindo este critério, o avanço de fase deve ser de:</a:t>
            </a:r>
          </a:p>
          <a:p>
            <a:pPr marL="342900" indent="-342900" algn="just">
              <a:spcBef>
                <a:spcPct val="20000"/>
              </a:spcBef>
              <a:buFontTx/>
              <a:buChar char="•"/>
            </a:pPr>
            <a:endParaRPr lang="pt-BR" sz="2400" dirty="0"/>
          </a:p>
          <a:p>
            <a:pPr marL="342900" indent="-342900" algn="just">
              <a:spcBef>
                <a:spcPct val="20000"/>
              </a:spcBef>
              <a:buFontTx/>
              <a:buChar char="•"/>
            </a:pPr>
            <a:endParaRPr lang="pt-BR" sz="2400" dirty="0"/>
          </a:p>
          <a:p>
            <a:pPr marL="342900" indent="-342900" algn="just">
              <a:spcBef>
                <a:spcPct val="20000"/>
              </a:spcBef>
            </a:pPr>
            <a:r>
              <a:rPr lang="pt-BR" sz="2400" dirty="0">
                <a:sym typeface="Symbol" pitchFamily="18" charset="2"/>
              </a:rPr>
              <a:t> </a:t>
            </a:r>
            <a:endParaRPr lang="pt-BR" sz="2400" dirty="0"/>
          </a:p>
        </p:txBody>
      </p:sp>
      <p:sp>
        <p:nvSpPr>
          <p:cNvPr id="17414" name="Rectangle 3"/>
          <p:cNvSpPr>
            <a:spLocks noGrp="1" noChangeArrowheads="1"/>
          </p:cNvSpPr>
          <p:nvPr>
            <p:ph type="title"/>
          </p:nvPr>
        </p:nvSpPr>
        <p:spPr>
          <a:xfrm>
            <a:off x="123825" y="76200"/>
            <a:ext cx="9658350" cy="1130300"/>
          </a:xfrm>
          <a:noFill/>
        </p:spPr>
        <p:txBody>
          <a:bodyPr/>
          <a:lstStyle/>
          <a:p>
            <a:pPr eaLnBrk="1" hangingPunct="1"/>
            <a:r>
              <a:rPr lang="pt-BR" sz="2000" dirty="0"/>
              <a:t>Compensador em avanço – procedimentos</a:t>
            </a:r>
            <a:br>
              <a:rPr lang="pt-BR" sz="2000" dirty="0"/>
            </a:br>
            <a:r>
              <a:rPr lang="pt-BR" sz="2000" dirty="0"/>
              <a:t>FONTE: </a:t>
            </a:r>
            <a:r>
              <a:rPr lang="pt-BR" sz="2000" dirty="0">
                <a:solidFill>
                  <a:schemeClr val="accent2"/>
                </a:solidFill>
              </a:rPr>
              <a:t>http://www.control.utoronto.ca/people/profs/francis/356_info/coursenotes/ch5.pdf</a:t>
            </a:r>
          </a:p>
        </p:txBody>
      </p:sp>
      <p:graphicFrame>
        <p:nvGraphicFramePr>
          <p:cNvPr id="17410" name="Object 5"/>
          <p:cNvGraphicFramePr>
            <a:graphicFrameLocks noChangeAspect="1"/>
          </p:cNvGraphicFramePr>
          <p:nvPr/>
        </p:nvGraphicFramePr>
        <p:xfrm>
          <a:off x="1843617" y="2895600"/>
          <a:ext cx="5283200" cy="381000"/>
        </p:xfrm>
        <a:graphic>
          <a:graphicData uri="http://schemas.openxmlformats.org/presentationml/2006/ole">
            <mc:AlternateContent xmlns:mc="http://schemas.openxmlformats.org/markup-compatibility/2006">
              <mc:Choice xmlns:v="urn:schemas-microsoft-com:vml" Requires="v">
                <p:oleObj name="Equation" r:id="rId2" imgW="4876560" imgH="380880" progId="Equation.3">
                  <p:embed/>
                </p:oleObj>
              </mc:Choice>
              <mc:Fallback>
                <p:oleObj name="Equation" r:id="rId2" imgW="4876560" imgH="3808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617" y="2895600"/>
                        <a:ext cx="528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1" name="Object 6"/>
          <p:cNvGraphicFramePr>
            <a:graphicFrameLocks noChangeAspect="1"/>
          </p:cNvGraphicFramePr>
          <p:nvPr/>
        </p:nvGraphicFramePr>
        <p:xfrm>
          <a:off x="732632" y="3454400"/>
          <a:ext cx="7343510" cy="787400"/>
        </p:xfrm>
        <a:graphic>
          <a:graphicData uri="http://schemas.openxmlformats.org/presentationml/2006/ole">
            <mc:AlternateContent xmlns:mc="http://schemas.openxmlformats.org/markup-compatibility/2006">
              <mc:Choice xmlns:v="urn:schemas-microsoft-com:vml" Requires="v">
                <p:oleObj name="Equation" r:id="rId4" imgW="6781680" imgH="787320" progId="Equation.3">
                  <p:embed/>
                </p:oleObj>
              </mc:Choice>
              <mc:Fallback>
                <p:oleObj name="Equation" r:id="rId4" imgW="6781680" imgH="7873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632" y="3454400"/>
                        <a:ext cx="734351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7415" name="Rectangle 7"/>
          <p:cNvSpPr>
            <a:spLocks noChangeArrowheads="1"/>
          </p:cNvSpPr>
          <p:nvPr/>
        </p:nvSpPr>
        <p:spPr bwMode="auto">
          <a:xfrm>
            <a:off x="123825" y="4495800"/>
            <a:ext cx="9534525" cy="1371600"/>
          </a:xfrm>
          <a:prstGeom prst="rect">
            <a:avLst/>
          </a:prstGeom>
          <a:noFill/>
          <a:ln w="9525">
            <a:noFill/>
            <a:miter lim="800000"/>
            <a:headEnd/>
            <a:tailEnd/>
          </a:ln>
        </p:spPr>
        <p:txBody>
          <a:bodyPr/>
          <a:lstStyle/>
          <a:p>
            <a:pPr marL="342900" indent="-342900" algn="just">
              <a:spcBef>
                <a:spcPct val="20000"/>
              </a:spcBef>
              <a:buFontTx/>
              <a:buChar char="•"/>
            </a:pPr>
            <a:r>
              <a:rPr lang="pt-BR" sz="2400" u="sng" dirty="0"/>
              <a:t>Passo 4</a:t>
            </a:r>
            <a:r>
              <a:rPr lang="pt-BR" sz="2400" dirty="0"/>
              <a:t>: Neste passo, deseja-se fazer com que </a:t>
            </a:r>
            <a:r>
              <a:rPr lang="pt-BR" sz="2400" i="1" dirty="0" err="1">
                <a:latin typeface="Symbol" pitchFamily="18" charset="2"/>
              </a:rPr>
              <a:t>w</a:t>
            </a:r>
            <a:r>
              <a:rPr lang="pt-BR" sz="2400" baseline="-25000" dirty="0" err="1"/>
              <a:t>max</a:t>
            </a:r>
            <a:r>
              <a:rPr lang="pt-BR" sz="2400" dirty="0"/>
              <a:t> seja a nova </a:t>
            </a:r>
            <a:r>
              <a:rPr lang="pt-BR" sz="2400" dirty="0" err="1"/>
              <a:t>freqüência</a:t>
            </a:r>
            <a:r>
              <a:rPr lang="pt-BR" sz="2400" dirty="0"/>
              <a:t> de cruzamento de ganho. Vimos que, nesta </a:t>
            </a:r>
            <a:r>
              <a:rPr lang="pt-BR" sz="2400" dirty="0" err="1"/>
              <a:t>freqüência</a:t>
            </a:r>
            <a:r>
              <a:rPr lang="pt-BR" sz="2400" dirty="0"/>
              <a:t>, o ganho devido ao compensador é: </a:t>
            </a:r>
            <a:endParaRPr lang="pt-BR" sz="2400" dirty="0">
              <a:sym typeface="Symbol" pitchFamily="18" charset="2"/>
            </a:endParaRPr>
          </a:p>
        </p:txBody>
      </p:sp>
      <p:graphicFrame>
        <p:nvGraphicFramePr>
          <p:cNvPr id="17412" name="Object 8"/>
          <p:cNvGraphicFramePr>
            <a:graphicFrameLocks noChangeAspect="1"/>
          </p:cNvGraphicFramePr>
          <p:nvPr/>
        </p:nvGraphicFramePr>
        <p:xfrm>
          <a:off x="350837" y="5678489"/>
          <a:ext cx="6335713" cy="631825"/>
        </p:xfrm>
        <a:graphic>
          <a:graphicData uri="http://schemas.openxmlformats.org/presentationml/2006/ole">
            <mc:AlternateContent xmlns:mc="http://schemas.openxmlformats.org/markup-compatibility/2006">
              <mc:Choice xmlns:v="urn:schemas-microsoft-com:vml" Requires="v">
                <p:oleObj name="Equation" r:id="rId6" imgW="5841720" imgH="634680" progId="Equation.3">
                  <p:embed/>
                </p:oleObj>
              </mc:Choice>
              <mc:Fallback>
                <p:oleObj name="Equation" r:id="rId6" imgW="5841720" imgH="6346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837" y="5678489"/>
                        <a:ext cx="63357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3"/>
          <p:cNvSpPr>
            <a:spLocks noGrp="1" noChangeArrowheads="1"/>
          </p:cNvSpPr>
          <p:nvPr>
            <p:ph type="title"/>
          </p:nvPr>
        </p:nvSpPr>
        <p:spPr>
          <a:xfrm>
            <a:off x="123825" y="76200"/>
            <a:ext cx="9658350" cy="1130300"/>
          </a:xfrm>
          <a:noFill/>
        </p:spPr>
        <p:txBody>
          <a:bodyPr/>
          <a:lstStyle/>
          <a:p>
            <a:pPr eaLnBrk="1" hangingPunct="1"/>
            <a:r>
              <a:rPr lang="pt-BR" sz="1600" dirty="0"/>
              <a:t>Compensador em avanço – procedimentos</a:t>
            </a:r>
            <a:br>
              <a:rPr lang="pt-BR" sz="1600" dirty="0"/>
            </a:br>
            <a:r>
              <a:rPr lang="pt-BR" sz="1600" dirty="0"/>
              <a:t>FONTE: </a:t>
            </a:r>
            <a:r>
              <a:rPr lang="pt-BR" sz="1600" dirty="0">
                <a:solidFill>
                  <a:schemeClr val="accent2"/>
                </a:solidFill>
              </a:rPr>
              <a:t>http://www.control.utoronto.ca/people/profs/francis/356_info/coursenotes/ch5.pdf</a:t>
            </a:r>
          </a:p>
        </p:txBody>
      </p:sp>
      <p:sp>
        <p:nvSpPr>
          <p:cNvPr id="18438" name="Rectangle 6"/>
          <p:cNvSpPr>
            <a:spLocks noChangeArrowheads="1"/>
          </p:cNvSpPr>
          <p:nvPr/>
        </p:nvSpPr>
        <p:spPr bwMode="auto">
          <a:xfrm>
            <a:off x="123825" y="1772816"/>
            <a:ext cx="9534525" cy="1600200"/>
          </a:xfrm>
          <a:prstGeom prst="rect">
            <a:avLst/>
          </a:prstGeom>
          <a:noFill/>
          <a:ln w="9525">
            <a:noFill/>
            <a:miter lim="800000"/>
            <a:headEnd/>
            <a:tailEnd/>
          </a:ln>
        </p:spPr>
        <p:txBody>
          <a:bodyPr/>
          <a:lstStyle/>
          <a:p>
            <a:pPr marL="342900" indent="-342900" algn="just">
              <a:spcBef>
                <a:spcPct val="20000"/>
              </a:spcBef>
              <a:buFontTx/>
              <a:buChar char="•"/>
            </a:pPr>
            <a:r>
              <a:rPr lang="pt-BR" sz="2800" u="sng" dirty="0"/>
              <a:t>Passo 4</a:t>
            </a:r>
            <a:r>
              <a:rPr lang="pt-BR" sz="2800" dirty="0"/>
              <a:t>: (continuação) Para que a magnitude do processo + compensador seja igual a 0 dB na </a:t>
            </a:r>
            <a:r>
              <a:rPr lang="pt-BR" sz="2800" dirty="0" err="1"/>
              <a:t>freqüência</a:t>
            </a:r>
            <a:r>
              <a:rPr lang="pt-BR" sz="2800" dirty="0"/>
              <a:t> </a:t>
            </a:r>
            <a:r>
              <a:rPr lang="pt-BR" sz="2800" i="1" dirty="0" err="1">
                <a:latin typeface="Symbol" pitchFamily="18" charset="2"/>
              </a:rPr>
              <a:t>w</a:t>
            </a:r>
            <a:r>
              <a:rPr lang="pt-BR" sz="2800" baseline="-25000" dirty="0" err="1"/>
              <a:t>max</a:t>
            </a:r>
            <a:r>
              <a:rPr lang="pt-BR" sz="2800" dirty="0"/>
              <a:t>, deve-se ter </a:t>
            </a:r>
            <a:r>
              <a:rPr lang="pt-BR" sz="2800" i="1" dirty="0"/>
              <a:t>KP</a:t>
            </a:r>
            <a:r>
              <a:rPr lang="pt-BR" sz="2800" dirty="0"/>
              <a:t>(</a:t>
            </a:r>
            <a:r>
              <a:rPr lang="pt-BR" sz="2800" i="1" dirty="0" err="1"/>
              <a:t>j</a:t>
            </a:r>
            <a:r>
              <a:rPr lang="pt-BR" sz="2800" i="1" dirty="0" err="1">
                <a:latin typeface="Symbol" pitchFamily="18" charset="2"/>
              </a:rPr>
              <a:t>w</a:t>
            </a:r>
            <a:r>
              <a:rPr lang="pt-BR" sz="2800" baseline="-25000" dirty="0" err="1"/>
              <a:t>max</a:t>
            </a:r>
            <a:r>
              <a:rPr lang="pt-BR" sz="2800" dirty="0"/>
              <a:t>) = 1/</a:t>
            </a:r>
            <a:r>
              <a:rPr lang="pt-BR" sz="2800" dirty="0">
                <a:sym typeface="Symbol" pitchFamily="18" charset="2"/>
              </a:rPr>
              <a:t></a:t>
            </a:r>
            <a:r>
              <a:rPr lang="pt-BR" sz="2800" dirty="0">
                <a:latin typeface="Symbol" pitchFamily="18" charset="2"/>
                <a:sym typeface="Symbol" pitchFamily="18" charset="2"/>
              </a:rPr>
              <a:t>a</a:t>
            </a:r>
            <a:r>
              <a:rPr lang="pt-BR" sz="2800" dirty="0">
                <a:sym typeface="Symbol" pitchFamily="18" charset="2"/>
              </a:rPr>
              <a:t> ou </a:t>
            </a:r>
            <a:r>
              <a:rPr lang="pt-BR" sz="2800" i="1" dirty="0"/>
              <a:t>KP</a:t>
            </a:r>
            <a:r>
              <a:rPr lang="pt-BR" sz="2800" dirty="0"/>
              <a:t>(</a:t>
            </a:r>
            <a:r>
              <a:rPr lang="pt-BR" sz="2800" i="1" dirty="0" err="1"/>
              <a:t>j</a:t>
            </a:r>
            <a:r>
              <a:rPr lang="pt-BR" sz="2800" i="1" dirty="0" err="1">
                <a:latin typeface="Symbol" pitchFamily="18" charset="2"/>
              </a:rPr>
              <a:t>w</a:t>
            </a:r>
            <a:r>
              <a:rPr lang="pt-BR" sz="2800" baseline="-25000" dirty="0" err="1"/>
              <a:t>max</a:t>
            </a:r>
            <a:r>
              <a:rPr lang="pt-BR" sz="2800" dirty="0"/>
              <a:t>) </a:t>
            </a:r>
            <a:r>
              <a:rPr lang="pt-BR" sz="2800" i="1" dirty="0"/>
              <a:t>dB </a:t>
            </a:r>
            <a:r>
              <a:rPr lang="pt-BR" sz="2800" dirty="0"/>
              <a:t>= – 20log(1/</a:t>
            </a:r>
            <a:r>
              <a:rPr lang="pt-BR" sz="2800" dirty="0">
                <a:sym typeface="Symbol" pitchFamily="18" charset="2"/>
              </a:rPr>
              <a:t></a:t>
            </a:r>
            <a:r>
              <a:rPr lang="pt-BR" sz="2800" dirty="0">
                <a:latin typeface="Symbol" pitchFamily="18" charset="2"/>
                <a:sym typeface="Symbol" pitchFamily="18" charset="2"/>
              </a:rPr>
              <a:t>a</a:t>
            </a:r>
            <a:r>
              <a:rPr lang="pt-BR" sz="2800" dirty="0"/>
              <a:t>).</a:t>
            </a:r>
          </a:p>
          <a:p>
            <a:pPr marL="342900" indent="-342900" algn="just">
              <a:spcBef>
                <a:spcPct val="20000"/>
              </a:spcBef>
              <a:buFontTx/>
              <a:buChar char="•"/>
            </a:pPr>
            <a:endParaRPr lang="pt-BR" sz="2800" dirty="0"/>
          </a:p>
          <a:p>
            <a:pPr marL="342900" indent="-342900" algn="just">
              <a:spcBef>
                <a:spcPct val="20000"/>
              </a:spcBef>
              <a:buFontTx/>
              <a:buChar char="•"/>
            </a:pPr>
            <a:r>
              <a:rPr lang="pt-BR" sz="2800" dirty="0"/>
              <a:t>Assim:</a:t>
            </a:r>
          </a:p>
        </p:txBody>
      </p:sp>
      <p:graphicFrame>
        <p:nvGraphicFramePr>
          <p:cNvPr id="18434" name="Object 7"/>
          <p:cNvGraphicFramePr>
            <a:graphicFrameLocks noChangeAspect="1"/>
          </p:cNvGraphicFramePr>
          <p:nvPr>
            <p:extLst>
              <p:ext uri="{D42A27DB-BD31-4B8C-83A1-F6EECF244321}">
                <p14:modId xmlns:p14="http://schemas.microsoft.com/office/powerpoint/2010/main" val="240248843"/>
              </p:ext>
            </p:extLst>
          </p:nvPr>
        </p:nvGraphicFramePr>
        <p:xfrm>
          <a:off x="495300" y="980728"/>
          <a:ext cx="6335713" cy="631825"/>
        </p:xfrm>
        <a:graphic>
          <a:graphicData uri="http://schemas.openxmlformats.org/presentationml/2006/ole">
            <mc:AlternateContent xmlns:mc="http://schemas.openxmlformats.org/markup-compatibility/2006">
              <mc:Choice xmlns:v="urn:schemas-microsoft-com:vml" Requires="v">
                <p:oleObj name="Equation" r:id="rId2" imgW="5841720" imgH="634680" progId="Equation.3">
                  <p:embed/>
                </p:oleObj>
              </mc:Choice>
              <mc:Fallback>
                <p:oleObj name="Equation" r:id="rId2" imgW="5841720" imgH="6346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980728"/>
                        <a:ext cx="63357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8435" name="Object 9"/>
          <p:cNvGraphicFramePr>
            <a:graphicFrameLocks noChangeAspect="1"/>
          </p:cNvGraphicFramePr>
          <p:nvPr>
            <p:extLst>
              <p:ext uri="{D42A27DB-BD31-4B8C-83A1-F6EECF244321}">
                <p14:modId xmlns:p14="http://schemas.microsoft.com/office/powerpoint/2010/main" val="3448715610"/>
              </p:ext>
            </p:extLst>
          </p:nvPr>
        </p:nvGraphicFramePr>
        <p:xfrm>
          <a:off x="1712640" y="3573016"/>
          <a:ext cx="6734704" cy="733425"/>
        </p:xfrm>
        <a:graphic>
          <a:graphicData uri="http://schemas.openxmlformats.org/presentationml/2006/ole">
            <mc:AlternateContent xmlns:mc="http://schemas.openxmlformats.org/markup-compatibility/2006">
              <mc:Choice xmlns:v="urn:schemas-microsoft-com:vml" Requires="v">
                <p:oleObj name="Equation" r:id="rId4" imgW="6210000" imgH="736560" progId="Equation.3">
                  <p:embed/>
                </p:oleObj>
              </mc:Choice>
              <mc:Fallback>
                <p:oleObj name="Equation" r:id="rId4" imgW="6210000" imgH="736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640" y="3573016"/>
                        <a:ext cx="6734704"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8439" name="Rectangle 10"/>
          <p:cNvSpPr>
            <a:spLocks noChangeArrowheads="1"/>
          </p:cNvSpPr>
          <p:nvPr/>
        </p:nvSpPr>
        <p:spPr bwMode="auto">
          <a:xfrm>
            <a:off x="165100" y="4670524"/>
            <a:ext cx="9534525" cy="1600200"/>
          </a:xfrm>
          <a:prstGeom prst="rect">
            <a:avLst/>
          </a:prstGeom>
          <a:noFill/>
          <a:ln w="9525">
            <a:noFill/>
            <a:miter lim="800000"/>
            <a:headEnd/>
            <a:tailEnd/>
          </a:ln>
        </p:spPr>
        <p:txBody>
          <a:bodyPr/>
          <a:lstStyle/>
          <a:p>
            <a:pPr marL="342900" indent="-342900" algn="just">
              <a:spcBef>
                <a:spcPct val="20000"/>
              </a:spcBef>
              <a:buFontTx/>
              <a:buChar char="•"/>
            </a:pPr>
            <a:r>
              <a:rPr lang="pt-BR" sz="2800" dirty="0"/>
              <a:t>Esta será a nova </a:t>
            </a:r>
            <a:r>
              <a:rPr lang="pt-BR" sz="2800" dirty="0" err="1"/>
              <a:t>freqüência</a:t>
            </a:r>
            <a:r>
              <a:rPr lang="pt-BR" sz="2800" dirty="0"/>
              <a:t> de cruzamento de ganho do sistema. Nestas condições:</a:t>
            </a:r>
          </a:p>
        </p:txBody>
      </p:sp>
      <p:graphicFrame>
        <p:nvGraphicFramePr>
          <p:cNvPr id="18436" name="Object 11"/>
          <p:cNvGraphicFramePr>
            <a:graphicFrameLocks noChangeAspect="1"/>
          </p:cNvGraphicFramePr>
          <p:nvPr>
            <p:extLst>
              <p:ext uri="{D42A27DB-BD31-4B8C-83A1-F6EECF244321}">
                <p14:modId xmlns:p14="http://schemas.microsoft.com/office/powerpoint/2010/main" val="2569857037"/>
              </p:ext>
            </p:extLst>
          </p:nvPr>
        </p:nvGraphicFramePr>
        <p:xfrm>
          <a:off x="1195214" y="5678636"/>
          <a:ext cx="5990034" cy="774700"/>
        </p:xfrm>
        <a:graphic>
          <a:graphicData uri="http://schemas.openxmlformats.org/presentationml/2006/ole">
            <mc:AlternateContent xmlns:mc="http://schemas.openxmlformats.org/markup-compatibility/2006">
              <mc:Choice xmlns:v="urn:schemas-microsoft-com:vml" Requires="v">
                <p:oleObj name="Equation" r:id="rId6" imgW="5524200" imgH="774360" progId="Equation.3">
                  <p:embed/>
                </p:oleObj>
              </mc:Choice>
              <mc:Fallback>
                <p:oleObj name="Equation" r:id="rId6" imgW="5524200" imgH="7743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5214" y="5678636"/>
                        <a:ext cx="5990034" cy="77470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123825" y="76200"/>
            <a:ext cx="9658350" cy="1130300"/>
          </a:xfrm>
          <a:noFill/>
        </p:spPr>
        <p:txBody>
          <a:bodyPr/>
          <a:lstStyle/>
          <a:p>
            <a:pPr eaLnBrk="1" hangingPunct="1"/>
            <a:r>
              <a:rPr lang="pt-BR" sz="1800" dirty="0"/>
              <a:t>Compensador em avanço – procedimentos</a:t>
            </a:r>
            <a:br>
              <a:rPr lang="pt-BR" sz="1800" dirty="0"/>
            </a:br>
            <a:r>
              <a:rPr lang="pt-BR" sz="1800" dirty="0"/>
              <a:t>FONTE: </a:t>
            </a:r>
            <a:r>
              <a:rPr lang="pt-BR" sz="1800" dirty="0">
                <a:solidFill>
                  <a:schemeClr val="accent2"/>
                </a:solidFill>
              </a:rPr>
              <a:t>http://www.control.utoronto.ca/people/profs/francis/356_info/coursenotes/ch5.pdf</a:t>
            </a:r>
          </a:p>
        </p:txBody>
      </p:sp>
      <p:sp>
        <p:nvSpPr>
          <p:cNvPr id="19461" name="Rectangle 3"/>
          <p:cNvSpPr>
            <a:spLocks noChangeArrowheads="1"/>
          </p:cNvSpPr>
          <p:nvPr/>
        </p:nvSpPr>
        <p:spPr bwMode="auto">
          <a:xfrm>
            <a:off x="123825" y="1633736"/>
            <a:ext cx="9534525" cy="1219200"/>
          </a:xfrm>
          <a:prstGeom prst="rect">
            <a:avLst/>
          </a:prstGeom>
          <a:noFill/>
          <a:ln w="9525">
            <a:noFill/>
            <a:miter lim="800000"/>
            <a:headEnd/>
            <a:tailEnd/>
          </a:ln>
        </p:spPr>
        <p:txBody>
          <a:bodyPr/>
          <a:lstStyle/>
          <a:p>
            <a:pPr marL="342900" indent="-342900" algn="just">
              <a:spcBef>
                <a:spcPct val="20000"/>
              </a:spcBef>
              <a:buFontTx/>
              <a:buChar char="•"/>
            </a:pPr>
            <a:r>
              <a:rPr lang="pt-BR" sz="1800" u="sng" dirty="0"/>
              <a:t>Passo 5</a:t>
            </a:r>
            <a:r>
              <a:rPr lang="pt-BR" sz="1800" dirty="0"/>
              <a:t>: Como todos os parâmetros do compensador (</a:t>
            </a:r>
            <a:r>
              <a:rPr lang="pt-BR" sz="1800" i="1" dirty="0"/>
              <a:t>K</a:t>
            </a:r>
            <a:r>
              <a:rPr lang="pt-BR" sz="1800" dirty="0"/>
              <a:t>, </a:t>
            </a:r>
            <a:r>
              <a:rPr lang="pt-BR" sz="1800" i="1" dirty="0">
                <a:latin typeface="Symbol" pitchFamily="18" charset="2"/>
              </a:rPr>
              <a:t>a</a:t>
            </a:r>
            <a:r>
              <a:rPr lang="pt-BR" sz="1800" dirty="0"/>
              <a:t> e </a:t>
            </a:r>
            <a:r>
              <a:rPr lang="pt-BR" sz="1800" i="1" dirty="0"/>
              <a:t>T</a:t>
            </a:r>
            <a:r>
              <a:rPr lang="pt-BR" sz="1800" dirty="0"/>
              <a:t>) estão determinados, a função de transferência do compensador em avanço projetado é dada por:</a:t>
            </a:r>
          </a:p>
        </p:txBody>
      </p:sp>
      <p:graphicFrame>
        <p:nvGraphicFramePr>
          <p:cNvPr id="19458" name="Object 8"/>
          <p:cNvGraphicFramePr>
            <a:graphicFrameLocks noChangeAspect="1"/>
          </p:cNvGraphicFramePr>
          <p:nvPr>
            <p:extLst>
              <p:ext uri="{D42A27DB-BD31-4B8C-83A1-F6EECF244321}">
                <p14:modId xmlns:p14="http://schemas.microsoft.com/office/powerpoint/2010/main" val="1346805048"/>
              </p:ext>
            </p:extLst>
          </p:nvPr>
        </p:nvGraphicFramePr>
        <p:xfrm>
          <a:off x="1011238" y="2348880"/>
          <a:ext cx="2435225" cy="723900"/>
        </p:xfrm>
        <a:graphic>
          <a:graphicData uri="http://schemas.openxmlformats.org/presentationml/2006/ole">
            <mc:AlternateContent xmlns:mc="http://schemas.openxmlformats.org/markup-compatibility/2006">
              <mc:Choice xmlns:v="urn:schemas-microsoft-com:vml" Requires="v">
                <p:oleObj name="Equation" r:id="rId2" imgW="2247840" imgH="723600" progId="Equation.3">
                  <p:embed/>
                </p:oleObj>
              </mc:Choice>
              <mc:Fallback>
                <p:oleObj name="Equation" r:id="rId2" imgW="2247840" imgH="723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2348880"/>
                        <a:ext cx="2435225"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9"/>
          <p:cNvGraphicFramePr>
            <a:graphicFrameLocks noChangeAspect="1"/>
          </p:cNvGraphicFramePr>
          <p:nvPr>
            <p:extLst>
              <p:ext uri="{D42A27DB-BD31-4B8C-83A1-F6EECF244321}">
                <p14:modId xmlns:p14="http://schemas.microsoft.com/office/powerpoint/2010/main" val="283240258"/>
              </p:ext>
            </p:extLst>
          </p:nvPr>
        </p:nvGraphicFramePr>
        <p:xfrm>
          <a:off x="3508375" y="2522736"/>
          <a:ext cx="4003675" cy="330200"/>
        </p:xfrm>
        <a:graphic>
          <a:graphicData uri="http://schemas.openxmlformats.org/presentationml/2006/ole">
            <mc:AlternateContent xmlns:mc="http://schemas.openxmlformats.org/markup-compatibility/2006">
              <mc:Choice xmlns:v="urn:schemas-microsoft-com:vml" Requires="v">
                <p:oleObj name="Equation" r:id="rId4" imgW="3695400" imgH="330120" progId="Equation.3">
                  <p:embed/>
                </p:oleObj>
              </mc:Choice>
              <mc:Fallback>
                <p:oleObj name="Equation" r:id="rId4" imgW="3695400" imgH="3301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375" y="2522736"/>
                        <a:ext cx="400367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2" name="Rectangle 10"/>
          <p:cNvSpPr>
            <a:spLocks noChangeArrowheads="1"/>
          </p:cNvSpPr>
          <p:nvPr/>
        </p:nvSpPr>
        <p:spPr bwMode="auto">
          <a:xfrm>
            <a:off x="165100" y="3212976"/>
            <a:ext cx="9493250" cy="2743200"/>
          </a:xfrm>
          <a:prstGeom prst="rect">
            <a:avLst/>
          </a:prstGeom>
          <a:noFill/>
          <a:ln w="9525">
            <a:noFill/>
            <a:miter lim="800000"/>
            <a:headEnd/>
            <a:tailEnd/>
          </a:ln>
        </p:spPr>
        <p:txBody>
          <a:bodyPr/>
          <a:lstStyle/>
          <a:p>
            <a:pPr marL="342900" indent="-342900" algn="just">
              <a:spcBef>
                <a:spcPct val="20000"/>
              </a:spcBef>
              <a:buFontTx/>
              <a:buChar char="•"/>
            </a:pPr>
            <a:r>
              <a:rPr lang="pt-BR" sz="1800" u="sng" dirty="0"/>
              <a:t>Passo 6</a:t>
            </a:r>
            <a:r>
              <a:rPr lang="pt-BR" sz="1800" dirty="0"/>
              <a:t>: Verifique a MG do sistema para ver se está satisfatória (se o sistema está estável).</a:t>
            </a:r>
          </a:p>
          <a:p>
            <a:pPr marL="342900" indent="-342900" algn="just">
              <a:spcBef>
                <a:spcPct val="20000"/>
              </a:spcBef>
              <a:buFontTx/>
              <a:buChar char="•"/>
            </a:pPr>
            <a:r>
              <a:rPr lang="pt-BR" sz="1800" dirty="0"/>
              <a:t>Vamos verificar também a resposta ao degrau do sistema em malha fechada, e compará-la com a resposta ao degrau do mesmo sistema em malha fechada, mas com o compensador em atraso anterior.</a:t>
            </a:r>
          </a:p>
          <a:p>
            <a:pPr marL="342900" indent="-342900" algn="just">
              <a:spcBef>
                <a:spcPct val="50000"/>
              </a:spcBef>
              <a:buFontTx/>
              <a:buChar char="•"/>
            </a:pPr>
            <a:r>
              <a:rPr lang="pt-BR" sz="1800" dirty="0">
                <a:solidFill>
                  <a:srgbClr val="CC0000"/>
                </a:solidFill>
              </a:rPr>
              <a:t>Para utilizar o </a:t>
            </a:r>
            <a:r>
              <a:rPr lang="pt-BR" sz="1800" dirty="0" err="1">
                <a:solidFill>
                  <a:srgbClr val="CC0000"/>
                </a:solidFill>
              </a:rPr>
              <a:t>Matlab</a:t>
            </a:r>
            <a:r>
              <a:rPr lang="pt-BR" sz="1800" dirty="0">
                <a:solidFill>
                  <a:srgbClr val="CC0000"/>
                </a:solidFill>
              </a:rPr>
              <a:t> no auxílio destes projetos: vide explicações no</a:t>
            </a:r>
            <a:r>
              <a:rPr lang="pt-BR" sz="1800" dirty="0"/>
              <a:t> </a:t>
            </a:r>
            <a:r>
              <a:rPr lang="pt-BR" sz="1800" dirty="0" err="1">
                <a:solidFill>
                  <a:schemeClr val="accent2"/>
                </a:solidFill>
              </a:rPr>
              <a:t>Dorf</a:t>
            </a:r>
            <a:r>
              <a:rPr lang="pt-BR" sz="1800" dirty="0"/>
              <a:t>, </a:t>
            </a:r>
            <a:r>
              <a:rPr lang="pt-BR" sz="1800" dirty="0">
                <a:solidFill>
                  <a:srgbClr val="CC0000"/>
                </a:solidFill>
              </a:rPr>
              <a:t>no</a:t>
            </a:r>
            <a:r>
              <a:rPr lang="pt-BR" sz="1800" dirty="0"/>
              <a:t> </a:t>
            </a:r>
            <a:r>
              <a:rPr lang="pt-BR" sz="1800" dirty="0" err="1">
                <a:solidFill>
                  <a:schemeClr val="accent2"/>
                </a:solidFill>
              </a:rPr>
              <a:t>Ogata</a:t>
            </a:r>
            <a:r>
              <a:rPr lang="pt-BR" sz="1800" dirty="0"/>
              <a:t> </a:t>
            </a:r>
            <a:r>
              <a:rPr lang="pt-BR" sz="1800" dirty="0">
                <a:solidFill>
                  <a:srgbClr val="CC0000"/>
                </a:solidFill>
              </a:rPr>
              <a:t>e no site</a:t>
            </a:r>
            <a:r>
              <a:rPr lang="pt-BR" sz="1800" dirty="0"/>
              <a:t> </a:t>
            </a:r>
            <a:r>
              <a:rPr lang="pt-BR" sz="1800" dirty="0">
                <a:solidFill>
                  <a:schemeClr val="accent2"/>
                </a:solidFill>
              </a:rPr>
              <a:t>http://www.engin.umich.edu/group/ctm/freq/freq.html</a:t>
            </a:r>
            <a:r>
              <a:rPr lang="pt-BR" sz="1800" dirty="0"/>
              <a:t>.</a:t>
            </a:r>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23825" y="76200"/>
            <a:ext cx="9658350" cy="901700"/>
          </a:xfrm>
          <a:noFill/>
        </p:spPr>
        <p:txBody>
          <a:bodyPr/>
          <a:lstStyle/>
          <a:p>
            <a:pPr eaLnBrk="1" hangingPunct="1"/>
            <a:r>
              <a:rPr lang="pt-BR" sz="1800" dirty="0"/>
              <a:t>Compensador em avanço – resultados</a:t>
            </a:r>
            <a:br>
              <a:rPr lang="pt-BR" sz="1800" dirty="0"/>
            </a:br>
            <a:r>
              <a:rPr lang="pt-BR" sz="1800" dirty="0"/>
              <a:t>FONTE: </a:t>
            </a:r>
            <a:r>
              <a:rPr lang="pt-BR" sz="1800" dirty="0">
                <a:solidFill>
                  <a:schemeClr val="accent2"/>
                </a:solidFill>
              </a:rPr>
              <a:t>http://www.control.utoronto.ca/people/profs/francis/356_info/coursenotes/ch5.pdf</a:t>
            </a:r>
          </a:p>
        </p:txBody>
      </p:sp>
      <p:grpSp>
        <p:nvGrpSpPr>
          <p:cNvPr id="2" name="Group 18"/>
          <p:cNvGrpSpPr>
            <a:grpSpLocks/>
          </p:cNvGrpSpPr>
          <p:nvPr/>
        </p:nvGrpSpPr>
        <p:grpSpPr bwMode="auto">
          <a:xfrm>
            <a:off x="103187" y="1066801"/>
            <a:ext cx="9720263" cy="5692775"/>
            <a:chOff x="60" y="672"/>
            <a:chExt cx="5652" cy="3586"/>
          </a:xfrm>
        </p:grpSpPr>
        <p:pic>
          <p:nvPicPr>
            <p:cNvPr id="28677" name="Picture 8" descr="C:\Meus documentos\UnB\disciplinas-01-2004\aulas\bode-compensadores\bode_kpr_ltiview=40_s-s+2-av-atr-compara.jpg"/>
            <p:cNvPicPr>
              <a:picLocks noChangeAspect="1" noChangeArrowheads="1"/>
            </p:cNvPicPr>
            <p:nvPr/>
          </p:nvPicPr>
          <p:blipFill>
            <a:blip r:embed="rId2"/>
            <a:srcRect/>
            <a:stretch>
              <a:fillRect/>
            </a:stretch>
          </p:blipFill>
          <p:spPr bwMode="auto">
            <a:xfrm>
              <a:off x="60" y="672"/>
              <a:ext cx="5604" cy="3586"/>
            </a:xfrm>
            <a:prstGeom prst="rect">
              <a:avLst/>
            </a:prstGeom>
            <a:noFill/>
            <a:ln w="9525">
              <a:noFill/>
              <a:miter lim="800000"/>
              <a:headEnd/>
              <a:tailEnd/>
            </a:ln>
          </p:spPr>
        </p:pic>
        <p:sp>
          <p:nvSpPr>
            <p:cNvPr id="28678" name="Text Box 9"/>
            <p:cNvSpPr txBox="1">
              <a:spLocks noChangeArrowheads="1"/>
            </p:cNvSpPr>
            <p:nvPr/>
          </p:nvSpPr>
          <p:spPr bwMode="auto">
            <a:xfrm>
              <a:off x="4752" y="816"/>
              <a:ext cx="960" cy="366"/>
            </a:xfrm>
            <a:prstGeom prst="rect">
              <a:avLst/>
            </a:prstGeom>
            <a:solidFill>
              <a:schemeClr val="bg1"/>
            </a:solidFill>
            <a:ln w="9525">
              <a:noFill/>
              <a:miter lim="800000"/>
              <a:headEnd/>
              <a:tailEnd/>
            </a:ln>
          </p:spPr>
          <p:txBody>
            <a:bodyPr>
              <a:spAutoFit/>
            </a:bodyPr>
            <a:lstStyle/>
            <a:p>
              <a:pPr>
                <a:spcBef>
                  <a:spcPct val="50000"/>
                </a:spcBef>
              </a:pPr>
              <a:r>
                <a:rPr lang="pt-BR" sz="1600">
                  <a:latin typeface="Arial" charset="0"/>
                </a:rPr>
                <a:t>Processo + comp. avanço</a:t>
              </a:r>
            </a:p>
          </p:txBody>
        </p:sp>
        <p:sp>
          <p:nvSpPr>
            <p:cNvPr id="28679" name="Line 10"/>
            <p:cNvSpPr>
              <a:spLocks noChangeShapeType="1"/>
            </p:cNvSpPr>
            <p:nvPr/>
          </p:nvSpPr>
          <p:spPr bwMode="auto">
            <a:xfrm flipV="1">
              <a:off x="4992" y="1248"/>
              <a:ext cx="240" cy="528"/>
            </a:xfrm>
            <a:prstGeom prst="line">
              <a:avLst/>
            </a:prstGeom>
            <a:noFill/>
            <a:ln w="9525">
              <a:solidFill>
                <a:srgbClr val="FF0000"/>
              </a:solidFill>
              <a:round/>
              <a:headEnd/>
              <a:tailEnd type="triangle" w="lg" len="lg"/>
            </a:ln>
          </p:spPr>
          <p:txBody>
            <a:bodyPr/>
            <a:lstStyle/>
            <a:p>
              <a:endParaRPr lang="pt-BR"/>
            </a:p>
          </p:txBody>
        </p:sp>
        <p:sp>
          <p:nvSpPr>
            <p:cNvPr id="28680" name="Line 11"/>
            <p:cNvSpPr>
              <a:spLocks noChangeShapeType="1"/>
            </p:cNvSpPr>
            <p:nvPr/>
          </p:nvSpPr>
          <p:spPr bwMode="auto">
            <a:xfrm flipH="1">
              <a:off x="4512" y="1824"/>
              <a:ext cx="240" cy="432"/>
            </a:xfrm>
            <a:prstGeom prst="line">
              <a:avLst/>
            </a:prstGeom>
            <a:noFill/>
            <a:ln w="9525">
              <a:solidFill>
                <a:schemeClr val="accent2"/>
              </a:solidFill>
              <a:round/>
              <a:headEnd/>
              <a:tailEnd type="triangle" w="lg" len="lg"/>
            </a:ln>
          </p:spPr>
          <p:txBody>
            <a:bodyPr/>
            <a:lstStyle/>
            <a:p>
              <a:endParaRPr lang="pt-BR"/>
            </a:p>
          </p:txBody>
        </p:sp>
        <p:sp>
          <p:nvSpPr>
            <p:cNvPr id="28681" name="Text Box 12"/>
            <p:cNvSpPr txBox="1">
              <a:spLocks noChangeArrowheads="1"/>
            </p:cNvSpPr>
            <p:nvPr/>
          </p:nvSpPr>
          <p:spPr bwMode="auto">
            <a:xfrm>
              <a:off x="3984" y="2256"/>
              <a:ext cx="960" cy="366"/>
            </a:xfrm>
            <a:prstGeom prst="rect">
              <a:avLst/>
            </a:prstGeom>
            <a:solidFill>
              <a:schemeClr val="bg1"/>
            </a:solidFill>
            <a:ln w="9525">
              <a:noFill/>
              <a:miter lim="800000"/>
              <a:headEnd/>
              <a:tailEnd/>
            </a:ln>
          </p:spPr>
          <p:txBody>
            <a:bodyPr>
              <a:spAutoFit/>
            </a:bodyPr>
            <a:lstStyle/>
            <a:p>
              <a:pPr>
                <a:spcBef>
                  <a:spcPct val="50000"/>
                </a:spcBef>
              </a:pPr>
              <a:r>
                <a:rPr lang="pt-BR" sz="1600">
                  <a:latin typeface="Arial" charset="0"/>
                </a:rPr>
                <a:t>Processo sem compensação</a:t>
              </a:r>
            </a:p>
          </p:txBody>
        </p:sp>
        <p:sp>
          <p:nvSpPr>
            <p:cNvPr id="28682" name="Line 13"/>
            <p:cNvSpPr>
              <a:spLocks noChangeShapeType="1"/>
            </p:cNvSpPr>
            <p:nvPr/>
          </p:nvSpPr>
          <p:spPr bwMode="auto">
            <a:xfrm flipV="1">
              <a:off x="3456" y="2640"/>
              <a:ext cx="528" cy="240"/>
            </a:xfrm>
            <a:prstGeom prst="line">
              <a:avLst/>
            </a:prstGeom>
            <a:noFill/>
            <a:ln w="9525">
              <a:solidFill>
                <a:schemeClr val="accent2"/>
              </a:solidFill>
              <a:round/>
              <a:headEnd/>
              <a:tailEnd type="triangle" w="lg" len="lg"/>
            </a:ln>
          </p:spPr>
          <p:txBody>
            <a:bodyPr/>
            <a:lstStyle/>
            <a:p>
              <a:endParaRPr lang="pt-BR"/>
            </a:p>
          </p:txBody>
        </p:sp>
        <p:sp>
          <p:nvSpPr>
            <p:cNvPr id="28683" name="Line 14"/>
            <p:cNvSpPr>
              <a:spLocks noChangeShapeType="1"/>
            </p:cNvSpPr>
            <p:nvPr/>
          </p:nvSpPr>
          <p:spPr bwMode="auto">
            <a:xfrm flipH="1" flipV="1">
              <a:off x="5424" y="1200"/>
              <a:ext cx="96" cy="2640"/>
            </a:xfrm>
            <a:prstGeom prst="line">
              <a:avLst/>
            </a:prstGeom>
            <a:noFill/>
            <a:ln w="9525">
              <a:solidFill>
                <a:srgbClr val="FF0000"/>
              </a:solidFill>
              <a:round/>
              <a:headEnd/>
              <a:tailEnd type="triangle" w="lg" len="lg"/>
            </a:ln>
          </p:spPr>
          <p:txBody>
            <a:bodyPr/>
            <a:lstStyle/>
            <a:p>
              <a:endParaRPr lang="pt-BR"/>
            </a:p>
          </p:txBody>
        </p:sp>
        <p:sp>
          <p:nvSpPr>
            <p:cNvPr id="28684" name="Line 15"/>
            <p:cNvSpPr>
              <a:spLocks noChangeShapeType="1"/>
            </p:cNvSpPr>
            <p:nvPr/>
          </p:nvSpPr>
          <p:spPr bwMode="auto">
            <a:xfrm flipV="1">
              <a:off x="1248" y="2064"/>
              <a:ext cx="528" cy="672"/>
            </a:xfrm>
            <a:prstGeom prst="line">
              <a:avLst/>
            </a:prstGeom>
            <a:noFill/>
            <a:ln w="9525">
              <a:solidFill>
                <a:schemeClr val="accent1"/>
              </a:solidFill>
              <a:round/>
              <a:headEnd/>
              <a:tailEnd type="triangle" w="lg" len="lg"/>
            </a:ln>
          </p:spPr>
          <p:txBody>
            <a:bodyPr/>
            <a:lstStyle/>
            <a:p>
              <a:endParaRPr lang="pt-BR"/>
            </a:p>
          </p:txBody>
        </p:sp>
        <p:sp>
          <p:nvSpPr>
            <p:cNvPr id="28685" name="Text Box 16"/>
            <p:cNvSpPr txBox="1">
              <a:spLocks noChangeArrowheads="1"/>
            </p:cNvSpPr>
            <p:nvPr/>
          </p:nvSpPr>
          <p:spPr bwMode="auto">
            <a:xfrm>
              <a:off x="1776" y="1680"/>
              <a:ext cx="960" cy="366"/>
            </a:xfrm>
            <a:prstGeom prst="rect">
              <a:avLst/>
            </a:prstGeom>
            <a:solidFill>
              <a:schemeClr val="bg1"/>
            </a:solidFill>
            <a:ln w="9525">
              <a:noFill/>
              <a:miter lim="800000"/>
              <a:headEnd/>
              <a:tailEnd/>
            </a:ln>
          </p:spPr>
          <p:txBody>
            <a:bodyPr>
              <a:spAutoFit/>
            </a:bodyPr>
            <a:lstStyle/>
            <a:p>
              <a:pPr>
                <a:spcBef>
                  <a:spcPct val="50000"/>
                </a:spcBef>
              </a:pPr>
              <a:r>
                <a:rPr lang="pt-BR" sz="1600">
                  <a:latin typeface="Arial" charset="0"/>
                </a:rPr>
                <a:t>Processo + comp. atraso</a:t>
              </a:r>
            </a:p>
          </p:txBody>
        </p:sp>
        <p:sp>
          <p:nvSpPr>
            <p:cNvPr id="28686" name="Line 17"/>
            <p:cNvSpPr>
              <a:spLocks noChangeShapeType="1"/>
            </p:cNvSpPr>
            <p:nvPr/>
          </p:nvSpPr>
          <p:spPr bwMode="auto">
            <a:xfrm flipH="1">
              <a:off x="2592" y="1488"/>
              <a:ext cx="240" cy="240"/>
            </a:xfrm>
            <a:prstGeom prst="line">
              <a:avLst/>
            </a:prstGeom>
            <a:noFill/>
            <a:ln w="9525">
              <a:solidFill>
                <a:schemeClr val="accent1"/>
              </a:solidFill>
              <a:round/>
              <a:headEnd/>
              <a:tailEnd type="triangle" w="lg" len="lg"/>
            </a:ln>
          </p:spPr>
          <p:txBody>
            <a:bodyPr/>
            <a:lstStyle/>
            <a:p>
              <a:endParaRPr lang="pt-BR"/>
            </a:p>
          </p:txBody>
        </p:sp>
      </p:grpSp>
      <p:sp>
        <p:nvSpPr>
          <p:cNvPr id="28676" name="Text Box 30"/>
          <p:cNvSpPr txBox="1">
            <a:spLocks noChangeArrowheads="1"/>
          </p:cNvSpPr>
          <p:nvPr/>
        </p:nvSpPr>
        <p:spPr bwMode="auto">
          <a:xfrm>
            <a:off x="908050" y="5638801"/>
            <a:ext cx="2641600" cy="581025"/>
          </a:xfrm>
          <a:prstGeom prst="rect">
            <a:avLst/>
          </a:prstGeom>
          <a:noFill/>
          <a:ln w="9525">
            <a:noFill/>
            <a:miter lim="800000"/>
            <a:headEnd/>
            <a:tailEnd/>
          </a:ln>
        </p:spPr>
        <p:txBody>
          <a:bodyPr>
            <a:spAutoFit/>
          </a:bodyPr>
          <a:lstStyle/>
          <a:p>
            <a:r>
              <a:rPr lang="pt-BR" sz="1600" b="1">
                <a:latin typeface="Arial" charset="0"/>
              </a:rPr>
              <a:t>Diagramas de Bode de malha aberta!</a:t>
            </a:r>
          </a:p>
        </p:txBody>
      </p:sp>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23825" y="76200"/>
            <a:ext cx="9658350" cy="901700"/>
          </a:xfrm>
          <a:noFill/>
        </p:spPr>
        <p:txBody>
          <a:bodyPr/>
          <a:lstStyle/>
          <a:p>
            <a:pPr eaLnBrk="1" hangingPunct="1"/>
            <a:r>
              <a:rPr lang="pt-BR" sz="1800" dirty="0"/>
              <a:t>Compensador em avanço – resultados</a:t>
            </a:r>
            <a:br>
              <a:rPr lang="pt-BR" sz="1800" dirty="0"/>
            </a:br>
            <a:r>
              <a:rPr lang="pt-BR" sz="1800" dirty="0"/>
              <a:t>FONTE: </a:t>
            </a:r>
            <a:r>
              <a:rPr lang="pt-BR" sz="1800" dirty="0">
                <a:solidFill>
                  <a:schemeClr val="accent2"/>
                </a:solidFill>
              </a:rPr>
              <a:t>http://www.control.utoronto.ca/people/profs/francis/356_info/coursenotes/ch5.pdf</a:t>
            </a:r>
          </a:p>
        </p:txBody>
      </p:sp>
      <p:grpSp>
        <p:nvGrpSpPr>
          <p:cNvPr id="2" name="Group 11"/>
          <p:cNvGrpSpPr>
            <a:grpSpLocks/>
          </p:cNvGrpSpPr>
          <p:nvPr/>
        </p:nvGrpSpPr>
        <p:grpSpPr bwMode="auto">
          <a:xfrm>
            <a:off x="177140" y="1065214"/>
            <a:ext cx="9563761" cy="5640387"/>
            <a:chOff x="103" y="671"/>
            <a:chExt cx="5561" cy="3553"/>
          </a:xfrm>
        </p:grpSpPr>
        <p:pic>
          <p:nvPicPr>
            <p:cNvPr id="29701" name="Picture 4" descr="C:\Meus documentos\UnB\disciplinas-01-2004\aulas\bode-compensadores\step_malha_fech_compar_kpr_atr_av.jpg"/>
            <p:cNvPicPr>
              <a:picLocks noChangeAspect="1" noChangeArrowheads="1"/>
            </p:cNvPicPr>
            <p:nvPr/>
          </p:nvPicPr>
          <p:blipFill>
            <a:blip r:embed="rId2"/>
            <a:srcRect/>
            <a:stretch>
              <a:fillRect/>
            </a:stretch>
          </p:blipFill>
          <p:spPr bwMode="auto">
            <a:xfrm>
              <a:off x="103" y="671"/>
              <a:ext cx="5561" cy="3553"/>
            </a:xfrm>
            <a:prstGeom prst="rect">
              <a:avLst/>
            </a:prstGeom>
            <a:noFill/>
            <a:ln w="9525">
              <a:noFill/>
              <a:miter lim="800000"/>
              <a:headEnd/>
              <a:tailEnd/>
            </a:ln>
          </p:spPr>
        </p:pic>
        <p:sp>
          <p:nvSpPr>
            <p:cNvPr id="29702" name="Line 5"/>
            <p:cNvSpPr>
              <a:spLocks noChangeShapeType="1"/>
            </p:cNvSpPr>
            <p:nvPr/>
          </p:nvSpPr>
          <p:spPr bwMode="auto">
            <a:xfrm flipV="1">
              <a:off x="1536" y="1776"/>
              <a:ext cx="432" cy="144"/>
            </a:xfrm>
            <a:prstGeom prst="line">
              <a:avLst/>
            </a:prstGeom>
            <a:noFill/>
            <a:ln w="9525">
              <a:solidFill>
                <a:schemeClr val="accent1"/>
              </a:solidFill>
              <a:round/>
              <a:headEnd/>
              <a:tailEnd type="triangle" w="lg" len="lg"/>
            </a:ln>
          </p:spPr>
          <p:txBody>
            <a:bodyPr/>
            <a:lstStyle/>
            <a:p>
              <a:endParaRPr lang="pt-BR"/>
            </a:p>
          </p:txBody>
        </p:sp>
        <p:sp>
          <p:nvSpPr>
            <p:cNvPr id="29703" name="Text Box 6"/>
            <p:cNvSpPr txBox="1">
              <a:spLocks noChangeArrowheads="1"/>
            </p:cNvSpPr>
            <p:nvPr/>
          </p:nvSpPr>
          <p:spPr bwMode="auto">
            <a:xfrm>
              <a:off x="1968" y="1584"/>
              <a:ext cx="960" cy="366"/>
            </a:xfrm>
            <a:prstGeom prst="rect">
              <a:avLst/>
            </a:prstGeom>
            <a:solidFill>
              <a:schemeClr val="bg1"/>
            </a:solidFill>
            <a:ln w="9525">
              <a:noFill/>
              <a:miter lim="800000"/>
              <a:headEnd/>
              <a:tailEnd/>
            </a:ln>
          </p:spPr>
          <p:txBody>
            <a:bodyPr>
              <a:spAutoFit/>
            </a:bodyPr>
            <a:lstStyle/>
            <a:p>
              <a:pPr>
                <a:spcBef>
                  <a:spcPct val="50000"/>
                </a:spcBef>
              </a:pPr>
              <a:r>
                <a:rPr lang="pt-BR" sz="1600">
                  <a:latin typeface="Arial" charset="0"/>
                </a:rPr>
                <a:t>Processo + comp. atraso</a:t>
              </a:r>
            </a:p>
          </p:txBody>
        </p:sp>
        <p:sp>
          <p:nvSpPr>
            <p:cNvPr id="29704" name="Line 7"/>
            <p:cNvSpPr>
              <a:spLocks noChangeShapeType="1"/>
            </p:cNvSpPr>
            <p:nvPr/>
          </p:nvSpPr>
          <p:spPr bwMode="auto">
            <a:xfrm>
              <a:off x="1488" y="2400"/>
              <a:ext cx="288" cy="288"/>
            </a:xfrm>
            <a:prstGeom prst="line">
              <a:avLst/>
            </a:prstGeom>
            <a:noFill/>
            <a:ln w="9525">
              <a:solidFill>
                <a:schemeClr val="accent2"/>
              </a:solidFill>
              <a:round/>
              <a:headEnd/>
              <a:tailEnd type="triangle" w="lg" len="lg"/>
            </a:ln>
          </p:spPr>
          <p:txBody>
            <a:bodyPr/>
            <a:lstStyle/>
            <a:p>
              <a:endParaRPr lang="pt-BR"/>
            </a:p>
          </p:txBody>
        </p:sp>
        <p:sp>
          <p:nvSpPr>
            <p:cNvPr id="29705" name="Text Box 8"/>
            <p:cNvSpPr txBox="1">
              <a:spLocks noChangeArrowheads="1"/>
            </p:cNvSpPr>
            <p:nvPr/>
          </p:nvSpPr>
          <p:spPr bwMode="auto">
            <a:xfrm>
              <a:off x="1776" y="2640"/>
              <a:ext cx="960" cy="366"/>
            </a:xfrm>
            <a:prstGeom prst="rect">
              <a:avLst/>
            </a:prstGeom>
            <a:solidFill>
              <a:schemeClr val="bg1"/>
            </a:solidFill>
            <a:ln w="9525">
              <a:noFill/>
              <a:miter lim="800000"/>
              <a:headEnd/>
              <a:tailEnd/>
            </a:ln>
          </p:spPr>
          <p:txBody>
            <a:bodyPr>
              <a:spAutoFit/>
            </a:bodyPr>
            <a:lstStyle/>
            <a:p>
              <a:pPr>
                <a:spcBef>
                  <a:spcPct val="50000"/>
                </a:spcBef>
              </a:pPr>
              <a:r>
                <a:rPr lang="pt-BR" sz="1600">
                  <a:latin typeface="Arial" charset="0"/>
                </a:rPr>
                <a:t>Processo sem compensação</a:t>
              </a:r>
            </a:p>
          </p:txBody>
        </p:sp>
        <p:sp>
          <p:nvSpPr>
            <p:cNvPr id="29706" name="Line 9"/>
            <p:cNvSpPr>
              <a:spLocks noChangeShapeType="1"/>
            </p:cNvSpPr>
            <p:nvPr/>
          </p:nvSpPr>
          <p:spPr bwMode="auto">
            <a:xfrm flipV="1">
              <a:off x="624" y="1200"/>
              <a:ext cx="624" cy="816"/>
            </a:xfrm>
            <a:prstGeom prst="line">
              <a:avLst/>
            </a:prstGeom>
            <a:noFill/>
            <a:ln w="9525">
              <a:solidFill>
                <a:srgbClr val="FF0000"/>
              </a:solidFill>
              <a:round/>
              <a:headEnd/>
              <a:tailEnd type="triangle" w="lg" len="lg"/>
            </a:ln>
          </p:spPr>
          <p:txBody>
            <a:bodyPr/>
            <a:lstStyle/>
            <a:p>
              <a:endParaRPr lang="pt-BR"/>
            </a:p>
          </p:txBody>
        </p:sp>
        <p:sp>
          <p:nvSpPr>
            <p:cNvPr id="29707" name="Text Box 10"/>
            <p:cNvSpPr txBox="1">
              <a:spLocks noChangeArrowheads="1"/>
            </p:cNvSpPr>
            <p:nvPr/>
          </p:nvSpPr>
          <p:spPr bwMode="auto">
            <a:xfrm>
              <a:off x="1296" y="960"/>
              <a:ext cx="960" cy="366"/>
            </a:xfrm>
            <a:prstGeom prst="rect">
              <a:avLst/>
            </a:prstGeom>
            <a:solidFill>
              <a:schemeClr val="bg1"/>
            </a:solidFill>
            <a:ln w="9525">
              <a:noFill/>
              <a:miter lim="800000"/>
              <a:headEnd/>
              <a:tailEnd/>
            </a:ln>
          </p:spPr>
          <p:txBody>
            <a:bodyPr>
              <a:spAutoFit/>
            </a:bodyPr>
            <a:lstStyle/>
            <a:p>
              <a:pPr>
                <a:spcBef>
                  <a:spcPct val="50000"/>
                </a:spcBef>
              </a:pPr>
              <a:r>
                <a:rPr lang="pt-BR" sz="1600">
                  <a:latin typeface="Arial" charset="0"/>
                </a:rPr>
                <a:t>Processo + comp. avanço</a:t>
              </a:r>
            </a:p>
          </p:txBody>
        </p:sp>
      </p:grpSp>
      <p:sp>
        <p:nvSpPr>
          <p:cNvPr id="29700" name="Text Box 12"/>
          <p:cNvSpPr txBox="1">
            <a:spLocks noChangeArrowheads="1"/>
          </p:cNvSpPr>
          <p:nvPr/>
        </p:nvSpPr>
        <p:spPr bwMode="auto">
          <a:xfrm>
            <a:off x="6934200" y="5743576"/>
            <a:ext cx="2393950" cy="581025"/>
          </a:xfrm>
          <a:prstGeom prst="rect">
            <a:avLst/>
          </a:prstGeom>
          <a:noFill/>
          <a:ln w="9525">
            <a:noFill/>
            <a:miter lim="800000"/>
            <a:headEnd/>
            <a:tailEnd/>
          </a:ln>
        </p:spPr>
        <p:txBody>
          <a:bodyPr>
            <a:spAutoFit/>
          </a:bodyPr>
          <a:lstStyle/>
          <a:p>
            <a:r>
              <a:rPr lang="pt-BR" sz="1600" b="1">
                <a:latin typeface="Arial" charset="0"/>
              </a:rPr>
              <a:t>Resposta ao degrau em malha fechada!</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2"/>
          <p:cNvSpPr>
            <a:spLocks noGrp="1" noChangeArrowheads="1"/>
          </p:cNvSpPr>
          <p:nvPr>
            <p:ph type="title"/>
          </p:nvPr>
        </p:nvSpPr>
        <p:spPr/>
        <p:txBody>
          <a:bodyPr/>
          <a:lstStyle/>
          <a:p>
            <a:r>
              <a:rPr lang="pt-BR"/>
              <a:t>Problemas 14.3.3 e 14.3.4</a:t>
            </a:r>
          </a:p>
        </p:txBody>
      </p:sp>
      <p:sp>
        <p:nvSpPr>
          <p:cNvPr id="121859" name="Rectangle 3"/>
          <p:cNvSpPr>
            <a:spLocks noGrp="1" noChangeArrowheads="1"/>
          </p:cNvSpPr>
          <p:nvPr>
            <p:ph idx="1"/>
          </p:nvPr>
        </p:nvSpPr>
        <p:spPr/>
        <p:txBody>
          <a:bodyPr/>
          <a:lstStyle/>
          <a:p>
            <a:r>
              <a:rPr lang="pt-BR"/>
              <a:t>Usando a propriedade da linearidade, encontre a transformada de Laplace de f(t) = e</a:t>
            </a:r>
            <a:r>
              <a:rPr lang="pt-BR" baseline="30000"/>
              <a:t>-3t</a:t>
            </a:r>
            <a:r>
              <a:rPr lang="pt-BR"/>
              <a:t> + t, t&gt;0</a:t>
            </a:r>
          </a:p>
          <a:p>
            <a:endParaRPr lang="pt-BR"/>
          </a:p>
          <a:p>
            <a:endParaRPr lang="pt-BR"/>
          </a:p>
          <a:p>
            <a:r>
              <a:rPr lang="pt-BR"/>
              <a:t>Usando a propriedade da linearidade, encontre a transformada de Laplace de f(t) = A(1-e</a:t>
            </a:r>
            <a:r>
              <a:rPr lang="pt-BR" baseline="30000"/>
              <a:t>-bt</a:t>
            </a:r>
            <a:r>
              <a:rPr lang="pt-BR"/>
              <a:t>)u(t)</a:t>
            </a:r>
          </a:p>
        </p:txBody>
      </p:sp>
      <p:graphicFrame>
        <p:nvGraphicFramePr>
          <p:cNvPr id="121860" name="Object 2"/>
          <p:cNvGraphicFramePr>
            <a:graphicFrameLocks noChangeAspect="1"/>
          </p:cNvGraphicFramePr>
          <p:nvPr/>
        </p:nvGraphicFramePr>
        <p:xfrm>
          <a:off x="3692525" y="2492375"/>
          <a:ext cx="2555875" cy="931863"/>
        </p:xfrm>
        <a:graphic>
          <a:graphicData uri="http://schemas.openxmlformats.org/presentationml/2006/ole">
            <mc:AlternateContent xmlns:mc="http://schemas.openxmlformats.org/markup-compatibility/2006">
              <mc:Choice xmlns:v="urn:schemas-microsoft-com:vml" Requires="v">
                <p:oleObj name="Equation" r:id="rId2" imgW="1079280" imgH="393480" progId="Equation.3">
                  <p:embed/>
                </p:oleObj>
              </mc:Choice>
              <mc:Fallback>
                <p:oleObj name="Equation" r:id="rId2" imgW="107928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525" y="2492375"/>
                        <a:ext cx="2555875" cy="93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1" name="Object 3"/>
          <p:cNvGraphicFramePr>
            <a:graphicFrameLocks noChangeAspect="1"/>
          </p:cNvGraphicFramePr>
          <p:nvPr/>
        </p:nvGraphicFramePr>
        <p:xfrm>
          <a:off x="3578225" y="4868863"/>
          <a:ext cx="2497138" cy="931862"/>
        </p:xfrm>
        <a:graphic>
          <a:graphicData uri="http://schemas.openxmlformats.org/presentationml/2006/ole">
            <mc:AlternateContent xmlns:mc="http://schemas.openxmlformats.org/markup-compatibility/2006">
              <mc:Choice xmlns:v="urn:schemas-microsoft-com:vml" Requires="v">
                <p:oleObj name="Equation" r:id="rId4" imgW="1054080" imgH="393480" progId="Equation.3">
                  <p:embed/>
                </p:oleObj>
              </mc:Choice>
              <mc:Fallback>
                <p:oleObj name="Equation" r:id="rId4" imgW="105408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8225" y="4868863"/>
                        <a:ext cx="2497138"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8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8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23825" y="165100"/>
            <a:ext cx="9658350" cy="901700"/>
          </a:xfrm>
          <a:noFill/>
        </p:spPr>
        <p:txBody>
          <a:bodyPr/>
          <a:lstStyle/>
          <a:p>
            <a:pPr eaLnBrk="1" hangingPunct="1"/>
            <a:r>
              <a:rPr lang="pt-BR" sz="2000" dirty="0"/>
              <a:t>Compensadores – largura de faixa (bandwidth)</a:t>
            </a:r>
            <a:br>
              <a:rPr lang="pt-BR" sz="2000" dirty="0"/>
            </a:br>
            <a:r>
              <a:rPr lang="pt-BR" sz="2000" dirty="0"/>
              <a:t>FONTE: </a:t>
            </a:r>
            <a:r>
              <a:rPr lang="pt-BR" sz="2000" dirty="0" err="1"/>
              <a:t>Ogata</a:t>
            </a:r>
            <a:endParaRPr lang="pt-BR" sz="2000" dirty="0">
              <a:solidFill>
                <a:schemeClr val="accent2"/>
              </a:solidFill>
            </a:endParaRPr>
          </a:p>
        </p:txBody>
      </p:sp>
      <p:sp>
        <p:nvSpPr>
          <p:cNvPr id="30723" name="Rectangle 3"/>
          <p:cNvSpPr>
            <a:spLocks noChangeArrowheads="1"/>
          </p:cNvSpPr>
          <p:nvPr/>
        </p:nvSpPr>
        <p:spPr bwMode="auto">
          <a:xfrm>
            <a:off x="123825" y="1196752"/>
            <a:ext cx="9534525" cy="5562600"/>
          </a:xfrm>
          <a:prstGeom prst="rect">
            <a:avLst/>
          </a:prstGeom>
          <a:noFill/>
          <a:ln w="9525">
            <a:noFill/>
            <a:miter lim="800000"/>
            <a:headEnd/>
            <a:tailEnd/>
          </a:ln>
        </p:spPr>
        <p:txBody>
          <a:bodyPr/>
          <a:lstStyle/>
          <a:p>
            <a:pPr marL="342900" indent="-342900" algn="just">
              <a:lnSpc>
                <a:spcPct val="120000"/>
              </a:lnSpc>
              <a:spcBef>
                <a:spcPct val="20000"/>
              </a:spcBef>
              <a:buFontTx/>
              <a:buChar char="•"/>
            </a:pPr>
            <a:r>
              <a:rPr lang="pt-BR" sz="2200" i="1" dirty="0" err="1"/>
              <a:t>Freqüência</a:t>
            </a:r>
            <a:r>
              <a:rPr lang="pt-BR" sz="2200" i="1" dirty="0"/>
              <a:t> de corte</a:t>
            </a:r>
            <a:r>
              <a:rPr lang="pt-BR" sz="2200" dirty="0"/>
              <a:t>: A </a:t>
            </a:r>
            <a:r>
              <a:rPr lang="pt-BR" sz="2200" dirty="0" err="1"/>
              <a:t>freqüência</a:t>
            </a:r>
            <a:r>
              <a:rPr lang="pt-BR" sz="2200" dirty="0"/>
              <a:t> </a:t>
            </a:r>
            <a:r>
              <a:rPr lang="pt-BR" sz="2200" dirty="0" err="1">
                <a:latin typeface="Symbol" pitchFamily="18" charset="2"/>
              </a:rPr>
              <a:t>w</a:t>
            </a:r>
            <a:r>
              <a:rPr lang="pt-BR" sz="2200" baseline="-25000" dirty="0" err="1"/>
              <a:t>c</a:t>
            </a:r>
            <a:r>
              <a:rPr lang="pt-BR" sz="2200" dirty="0"/>
              <a:t> na qual o módulo da resposta em </a:t>
            </a:r>
            <a:r>
              <a:rPr lang="pt-BR" sz="2200" dirty="0" err="1"/>
              <a:t>freqüência</a:t>
            </a:r>
            <a:r>
              <a:rPr lang="pt-BR" sz="2200" dirty="0"/>
              <a:t> </a:t>
            </a:r>
            <a:r>
              <a:rPr lang="pt-BR" sz="2200" b="1" u="sng" dirty="0"/>
              <a:t>de malha fechada</a:t>
            </a:r>
            <a:r>
              <a:rPr lang="pt-BR" sz="2200" dirty="0"/>
              <a:t> é 3dB abaixo de seu valor na </a:t>
            </a:r>
            <a:r>
              <a:rPr lang="pt-BR" sz="2200" dirty="0" err="1"/>
              <a:t>freqüência</a:t>
            </a:r>
            <a:r>
              <a:rPr lang="pt-BR" sz="2200" dirty="0"/>
              <a:t> zero (alguns autores usam o ponto de –6dB ao invés do ponto –3dB).</a:t>
            </a:r>
          </a:p>
          <a:p>
            <a:pPr marL="742950" lvl="1" indent="-285750" algn="just">
              <a:lnSpc>
                <a:spcPct val="120000"/>
              </a:lnSpc>
              <a:spcBef>
                <a:spcPct val="20000"/>
              </a:spcBef>
              <a:buFontTx/>
              <a:buChar char="•"/>
            </a:pPr>
            <a:r>
              <a:rPr lang="pt-BR" sz="2200" dirty="0"/>
              <a:t>O sistema de malha fechada filtra os componentes do sinal cujas </a:t>
            </a:r>
            <a:r>
              <a:rPr lang="pt-BR" sz="2200" dirty="0" err="1"/>
              <a:t>freqüências</a:t>
            </a:r>
            <a:r>
              <a:rPr lang="pt-BR" sz="2200" dirty="0"/>
              <a:t> são maiores do que a </a:t>
            </a:r>
            <a:r>
              <a:rPr lang="pt-BR" sz="2200" dirty="0" err="1"/>
              <a:t>freqüência</a:t>
            </a:r>
            <a:r>
              <a:rPr lang="pt-BR" sz="2200" dirty="0"/>
              <a:t> de corte e transmite aquelas componentes do sinal com </a:t>
            </a:r>
            <a:r>
              <a:rPr lang="pt-BR" sz="2200" dirty="0" err="1"/>
              <a:t>freqüências</a:t>
            </a:r>
            <a:r>
              <a:rPr lang="pt-BR" sz="2200" dirty="0"/>
              <a:t> menores do que a </a:t>
            </a:r>
            <a:r>
              <a:rPr lang="pt-BR" sz="2200" dirty="0" err="1"/>
              <a:t>freqüência</a:t>
            </a:r>
            <a:r>
              <a:rPr lang="pt-BR" sz="2200" dirty="0"/>
              <a:t> de corte.</a:t>
            </a:r>
          </a:p>
          <a:p>
            <a:pPr marL="342900" indent="-342900" algn="just">
              <a:lnSpc>
                <a:spcPct val="120000"/>
              </a:lnSpc>
              <a:spcBef>
                <a:spcPct val="20000"/>
              </a:spcBef>
              <a:buFontTx/>
              <a:buChar char="•"/>
            </a:pPr>
            <a:r>
              <a:rPr lang="pt-BR" sz="2200" i="1" dirty="0"/>
              <a:t>Largura de faixa</a:t>
            </a:r>
            <a:r>
              <a:rPr lang="pt-BR" sz="2200" dirty="0"/>
              <a:t>: a faixa de </a:t>
            </a:r>
            <a:r>
              <a:rPr lang="pt-BR" sz="2200" dirty="0" err="1"/>
              <a:t>freqüência</a:t>
            </a:r>
            <a:r>
              <a:rPr lang="pt-BR" sz="2200" dirty="0"/>
              <a:t> 0 </a:t>
            </a:r>
            <a:r>
              <a:rPr lang="pt-BR" sz="2200" dirty="0">
                <a:sym typeface="Symbol" pitchFamily="18" charset="2"/>
              </a:rPr>
              <a:t> </a:t>
            </a:r>
            <a:r>
              <a:rPr lang="pt-BR" sz="2200" dirty="0">
                <a:latin typeface="Symbol" pitchFamily="18" charset="2"/>
              </a:rPr>
              <a:t>w</a:t>
            </a:r>
            <a:r>
              <a:rPr lang="pt-BR" sz="2200" dirty="0">
                <a:sym typeface="Symbol" pitchFamily="18" charset="2"/>
              </a:rPr>
              <a:t>  </a:t>
            </a:r>
            <a:r>
              <a:rPr lang="pt-BR" sz="2200" dirty="0" err="1">
                <a:latin typeface="Symbol" pitchFamily="18" charset="2"/>
              </a:rPr>
              <a:t>w</a:t>
            </a:r>
            <a:r>
              <a:rPr lang="pt-BR" sz="2200" baseline="-25000" dirty="0" err="1"/>
              <a:t>c</a:t>
            </a:r>
            <a:r>
              <a:rPr lang="pt-BR" sz="2200" dirty="0"/>
              <a:t> na </a:t>
            </a:r>
            <a:r>
              <a:rPr lang="pt-BR" sz="2200" dirty="0">
                <a:sym typeface="Symbol" pitchFamily="18" charset="2"/>
              </a:rPr>
              <a:t>qual o módulo da malha fechada não cai –3dB. </a:t>
            </a:r>
            <a:r>
              <a:rPr lang="pt-BR" sz="2200" dirty="0">
                <a:sym typeface="Wingdings" pitchFamily="2" charset="2"/>
              </a:rPr>
              <a:t> A largura de faixa (</a:t>
            </a:r>
            <a:r>
              <a:rPr lang="pt-BR" sz="2200" i="1" dirty="0">
                <a:sym typeface="Wingdings" pitchFamily="2" charset="2"/>
              </a:rPr>
              <a:t>bandwidth</a:t>
            </a:r>
            <a:r>
              <a:rPr lang="pt-BR" sz="2200" dirty="0">
                <a:sym typeface="Wingdings" pitchFamily="2" charset="2"/>
              </a:rPr>
              <a:t>) fornece uma indicação da velocidade de resposta de um sistema de controle.</a:t>
            </a:r>
          </a:p>
          <a:p>
            <a:pPr marL="342900" indent="-342900" algn="just">
              <a:lnSpc>
                <a:spcPct val="120000"/>
              </a:lnSpc>
              <a:spcBef>
                <a:spcPct val="20000"/>
              </a:spcBef>
              <a:buFontTx/>
              <a:buChar char="•"/>
            </a:pPr>
            <a:r>
              <a:rPr lang="pt-BR" sz="2200" dirty="0">
                <a:sym typeface="Wingdings" pitchFamily="2" charset="2"/>
              </a:rPr>
              <a:t>Para que o sistema siga precisamente entradas arbitrárias, é necessário que o sistema possua uma grande largura de faixa. Do ponto de vista do ruído, entretanto, a largura de faixa não deve ser demasiadamente grande.</a:t>
            </a:r>
            <a:endParaRPr lang="pt-BR" sz="2200" dirty="0">
              <a:sym typeface="Symbol" pitchFamily="18" charset="2"/>
            </a:endParaRPr>
          </a:p>
        </p:txBody>
      </p:sp>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23825" y="165100"/>
            <a:ext cx="9658350" cy="901700"/>
          </a:xfrm>
          <a:noFill/>
        </p:spPr>
        <p:txBody>
          <a:bodyPr/>
          <a:lstStyle/>
          <a:p>
            <a:pPr eaLnBrk="1" hangingPunct="1"/>
            <a:r>
              <a:rPr lang="pt-BR" sz="3600"/>
              <a:t>Compensadores – largura de faixa (bandwidth)</a:t>
            </a:r>
            <a:endParaRPr lang="pt-BR" sz="1800">
              <a:solidFill>
                <a:schemeClr val="accent2"/>
              </a:solidFill>
            </a:endParaRPr>
          </a:p>
        </p:txBody>
      </p:sp>
      <p:grpSp>
        <p:nvGrpSpPr>
          <p:cNvPr id="2" name="Group 11"/>
          <p:cNvGrpSpPr>
            <a:grpSpLocks/>
          </p:cNvGrpSpPr>
          <p:nvPr/>
        </p:nvGrpSpPr>
        <p:grpSpPr bwMode="auto">
          <a:xfrm>
            <a:off x="166820" y="1031875"/>
            <a:ext cx="9656630" cy="5673725"/>
            <a:chOff x="97" y="650"/>
            <a:chExt cx="5615" cy="3574"/>
          </a:xfrm>
        </p:grpSpPr>
        <p:pic>
          <p:nvPicPr>
            <p:cNvPr id="31749" name="Picture 4" descr="C:\Meus documentos\UnB\disciplinas-01-2004\aulas\bode-compensadores\bode_malhafech_largura_faixa_compara.jpg"/>
            <p:cNvPicPr>
              <a:picLocks noChangeAspect="1" noChangeArrowheads="1"/>
            </p:cNvPicPr>
            <p:nvPr/>
          </p:nvPicPr>
          <p:blipFill>
            <a:blip r:embed="rId2"/>
            <a:srcRect/>
            <a:stretch>
              <a:fillRect/>
            </a:stretch>
          </p:blipFill>
          <p:spPr bwMode="auto">
            <a:xfrm>
              <a:off x="97" y="650"/>
              <a:ext cx="5615" cy="3574"/>
            </a:xfrm>
            <a:prstGeom prst="rect">
              <a:avLst/>
            </a:prstGeom>
            <a:noFill/>
            <a:ln w="9525">
              <a:noFill/>
              <a:miter lim="800000"/>
              <a:headEnd/>
              <a:tailEnd/>
            </a:ln>
          </p:spPr>
        </p:pic>
        <p:sp>
          <p:nvSpPr>
            <p:cNvPr id="31750" name="Line 5"/>
            <p:cNvSpPr>
              <a:spLocks noChangeShapeType="1"/>
            </p:cNvSpPr>
            <p:nvPr/>
          </p:nvSpPr>
          <p:spPr bwMode="auto">
            <a:xfrm flipH="1">
              <a:off x="3360" y="1872"/>
              <a:ext cx="432" cy="240"/>
            </a:xfrm>
            <a:prstGeom prst="line">
              <a:avLst/>
            </a:prstGeom>
            <a:noFill/>
            <a:ln w="9525">
              <a:solidFill>
                <a:schemeClr val="accent1"/>
              </a:solidFill>
              <a:round/>
              <a:headEnd/>
              <a:tailEnd type="triangle" w="lg" len="lg"/>
            </a:ln>
          </p:spPr>
          <p:txBody>
            <a:bodyPr/>
            <a:lstStyle/>
            <a:p>
              <a:endParaRPr lang="pt-BR"/>
            </a:p>
          </p:txBody>
        </p:sp>
        <p:sp>
          <p:nvSpPr>
            <p:cNvPr id="31751" name="Text Box 6"/>
            <p:cNvSpPr txBox="1">
              <a:spLocks noChangeArrowheads="1"/>
            </p:cNvSpPr>
            <p:nvPr/>
          </p:nvSpPr>
          <p:spPr bwMode="auto">
            <a:xfrm>
              <a:off x="2352" y="2064"/>
              <a:ext cx="960" cy="366"/>
            </a:xfrm>
            <a:prstGeom prst="rect">
              <a:avLst/>
            </a:prstGeom>
            <a:solidFill>
              <a:schemeClr val="bg1"/>
            </a:solidFill>
            <a:ln w="9525">
              <a:noFill/>
              <a:miter lim="800000"/>
              <a:headEnd/>
              <a:tailEnd/>
            </a:ln>
          </p:spPr>
          <p:txBody>
            <a:bodyPr>
              <a:spAutoFit/>
            </a:bodyPr>
            <a:lstStyle/>
            <a:p>
              <a:pPr>
                <a:spcBef>
                  <a:spcPct val="50000"/>
                </a:spcBef>
              </a:pPr>
              <a:r>
                <a:rPr lang="pt-BR" sz="1600">
                  <a:latin typeface="Arial" charset="0"/>
                </a:rPr>
                <a:t>Processo + comp. atraso</a:t>
              </a:r>
            </a:p>
          </p:txBody>
        </p:sp>
        <p:sp>
          <p:nvSpPr>
            <p:cNvPr id="31752" name="Text Box 8"/>
            <p:cNvSpPr txBox="1">
              <a:spLocks noChangeArrowheads="1"/>
            </p:cNvSpPr>
            <p:nvPr/>
          </p:nvSpPr>
          <p:spPr bwMode="auto">
            <a:xfrm>
              <a:off x="2832" y="2640"/>
              <a:ext cx="960" cy="366"/>
            </a:xfrm>
            <a:prstGeom prst="rect">
              <a:avLst/>
            </a:prstGeom>
            <a:solidFill>
              <a:schemeClr val="bg1"/>
            </a:solidFill>
            <a:ln w="9525">
              <a:noFill/>
              <a:miter lim="800000"/>
              <a:headEnd/>
              <a:tailEnd/>
            </a:ln>
          </p:spPr>
          <p:txBody>
            <a:bodyPr>
              <a:spAutoFit/>
            </a:bodyPr>
            <a:lstStyle/>
            <a:p>
              <a:pPr>
                <a:spcBef>
                  <a:spcPct val="50000"/>
                </a:spcBef>
              </a:pPr>
              <a:r>
                <a:rPr lang="pt-BR" sz="1600">
                  <a:latin typeface="Arial" charset="0"/>
                </a:rPr>
                <a:t>Processo sem compensação</a:t>
              </a:r>
            </a:p>
          </p:txBody>
        </p:sp>
        <p:sp>
          <p:nvSpPr>
            <p:cNvPr id="31753" name="Line 9"/>
            <p:cNvSpPr>
              <a:spLocks noChangeShapeType="1"/>
            </p:cNvSpPr>
            <p:nvPr/>
          </p:nvSpPr>
          <p:spPr bwMode="auto">
            <a:xfrm flipH="1">
              <a:off x="4560" y="2544"/>
              <a:ext cx="720" cy="624"/>
            </a:xfrm>
            <a:prstGeom prst="line">
              <a:avLst/>
            </a:prstGeom>
            <a:noFill/>
            <a:ln w="9525">
              <a:solidFill>
                <a:srgbClr val="FF0000"/>
              </a:solidFill>
              <a:round/>
              <a:headEnd/>
              <a:tailEnd type="triangle" w="lg" len="lg"/>
            </a:ln>
          </p:spPr>
          <p:txBody>
            <a:bodyPr/>
            <a:lstStyle/>
            <a:p>
              <a:endParaRPr lang="pt-BR"/>
            </a:p>
          </p:txBody>
        </p:sp>
        <p:sp>
          <p:nvSpPr>
            <p:cNvPr id="31754" name="Text Box 10"/>
            <p:cNvSpPr txBox="1">
              <a:spLocks noChangeArrowheads="1"/>
            </p:cNvSpPr>
            <p:nvPr/>
          </p:nvSpPr>
          <p:spPr bwMode="auto">
            <a:xfrm>
              <a:off x="3552" y="3168"/>
              <a:ext cx="960" cy="366"/>
            </a:xfrm>
            <a:prstGeom prst="rect">
              <a:avLst/>
            </a:prstGeom>
            <a:solidFill>
              <a:schemeClr val="bg1"/>
            </a:solidFill>
            <a:ln w="9525">
              <a:noFill/>
              <a:miter lim="800000"/>
              <a:headEnd/>
              <a:tailEnd/>
            </a:ln>
          </p:spPr>
          <p:txBody>
            <a:bodyPr>
              <a:spAutoFit/>
            </a:bodyPr>
            <a:lstStyle/>
            <a:p>
              <a:pPr>
                <a:spcBef>
                  <a:spcPct val="50000"/>
                </a:spcBef>
              </a:pPr>
              <a:r>
                <a:rPr lang="pt-BR" sz="1600">
                  <a:latin typeface="Arial" charset="0"/>
                </a:rPr>
                <a:t>Processo + comp. avanço</a:t>
              </a:r>
            </a:p>
          </p:txBody>
        </p:sp>
        <p:sp>
          <p:nvSpPr>
            <p:cNvPr id="31755" name="Line 7"/>
            <p:cNvSpPr>
              <a:spLocks noChangeShapeType="1"/>
            </p:cNvSpPr>
            <p:nvPr/>
          </p:nvSpPr>
          <p:spPr bwMode="auto">
            <a:xfrm flipH="1">
              <a:off x="3792" y="2064"/>
              <a:ext cx="720" cy="576"/>
            </a:xfrm>
            <a:prstGeom prst="line">
              <a:avLst/>
            </a:prstGeom>
            <a:noFill/>
            <a:ln w="9525">
              <a:solidFill>
                <a:schemeClr val="accent2"/>
              </a:solidFill>
              <a:round/>
              <a:headEnd/>
              <a:tailEnd type="triangle" w="lg" len="lg"/>
            </a:ln>
          </p:spPr>
          <p:txBody>
            <a:bodyPr/>
            <a:lstStyle/>
            <a:p>
              <a:endParaRPr lang="pt-BR"/>
            </a:p>
          </p:txBody>
        </p:sp>
      </p:grpSp>
      <p:sp>
        <p:nvSpPr>
          <p:cNvPr id="31748" name="Text Box 12"/>
          <p:cNvSpPr txBox="1">
            <a:spLocks noChangeArrowheads="1"/>
          </p:cNvSpPr>
          <p:nvPr/>
        </p:nvSpPr>
        <p:spPr bwMode="auto">
          <a:xfrm>
            <a:off x="908050" y="5435601"/>
            <a:ext cx="2641600" cy="581025"/>
          </a:xfrm>
          <a:prstGeom prst="rect">
            <a:avLst/>
          </a:prstGeom>
          <a:noFill/>
          <a:ln w="9525">
            <a:noFill/>
            <a:miter lim="800000"/>
            <a:headEnd/>
            <a:tailEnd/>
          </a:ln>
        </p:spPr>
        <p:txBody>
          <a:bodyPr>
            <a:spAutoFit/>
          </a:bodyPr>
          <a:lstStyle/>
          <a:p>
            <a:r>
              <a:rPr lang="pt-BR" sz="1600" b="1">
                <a:latin typeface="Arial" charset="0"/>
              </a:rPr>
              <a:t>Diagramas de Bode de malha fechada!</a:t>
            </a:r>
          </a:p>
        </p:txBody>
      </p:sp>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23825" y="76200"/>
            <a:ext cx="9658350" cy="901700"/>
          </a:xfrm>
          <a:noFill/>
        </p:spPr>
        <p:txBody>
          <a:bodyPr/>
          <a:lstStyle/>
          <a:p>
            <a:pPr eaLnBrk="1" hangingPunct="1"/>
            <a:r>
              <a:rPr lang="pt-BR" sz="3600"/>
              <a:t>Compensadores – comparação</a:t>
            </a:r>
            <a:br>
              <a:rPr lang="pt-BR" sz="3600"/>
            </a:br>
            <a:r>
              <a:rPr lang="pt-BR" sz="1800"/>
              <a:t>FONTE: Ogata</a:t>
            </a:r>
            <a:endParaRPr lang="pt-BR" sz="1800">
              <a:solidFill>
                <a:schemeClr val="accent2"/>
              </a:solidFill>
            </a:endParaRPr>
          </a:p>
        </p:txBody>
      </p:sp>
      <p:sp>
        <p:nvSpPr>
          <p:cNvPr id="32771" name="Rectangle 3"/>
          <p:cNvSpPr>
            <a:spLocks noChangeArrowheads="1"/>
          </p:cNvSpPr>
          <p:nvPr/>
        </p:nvSpPr>
        <p:spPr bwMode="auto">
          <a:xfrm>
            <a:off x="123825" y="914400"/>
            <a:ext cx="9534525" cy="5791200"/>
          </a:xfrm>
          <a:prstGeom prst="rect">
            <a:avLst/>
          </a:prstGeom>
          <a:noFill/>
          <a:ln w="9525">
            <a:noFill/>
            <a:miter lim="800000"/>
            <a:headEnd/>
            <a:tailEnd/>
          </a:ln>
        </p:spPr>
        <p:txBody>
          <a:bodyPr/>
          <a:lstStyle/>
          <a:p>
            <a:pPr marL="342900" indent="-342900" algn="just">
              <a:spcBef>
                <a:spcPct val="10000"/>
              </a:spcBef>
              <a:buFontTx/>
              <a:buChar char="•"/>
            </a:pPr>
            <a:r>
              <a:rPr lang="pt-BR" sz="2200"/>
              <a:t>A </a:t>
            </a:r>
            <a:r>
              <a:rPr lang="pt-BR" sz="2200" i="1"/>
              <a:t>compensação em avanço</a:t>
            </a:r>
            <a:r>
              <a:rPr lang="pt-BR" sz="2200"/>
              <a:t> atinge o resultado desejado através dos méritos de sua contribuição em </a:t>
            </a:r>
            <a:r>
              <a:rPr lang="pt-BR" sz="2200" i="1"/>
              <a:t>avanço de fase</a:t>
            </a:r>
            <a:r>
              <a:rPr lang="pt-BR" sz="2200"/>
              <a:t>.</a:t>
            </a:r>
          </a:p>
          <a:p>
            <a:pPr marL="342900" indent="-342900" algn="just">
              <a:spcBef>
                <a:spcPct val="10000"/>
              </a:spcBef>
              <a:buFontTx/>
              <a:buChar char="•"/>
            </a:pPr>
            <a:r>
              <a:rPr lang="pt-BR" sz="2200"/>
              <a:t>A </a:t>
            </a:r>
            <a:r>
              <a:rPr lang="pt-BR" sz="2200" i="1"/>
              <a:t>compensação em atraso</a:t>
            </a:r>
            <a:r>
              <a:rPr lang="pt-BR" sz="2200"/>
              <a:t> atinge o resultado através dos méritos da sua </a:t>
            </a:r>
            <a:r>
              <a:rPr lang="pt-BR" sz="2200" i="1"/>
              <a:t>propriedade de atenuação em altas freqüências</a:t>
            </a:r>
            <a:r>
              <a:rPr lang="pt-BR" sz="2200"/>
              <a:t>.</a:t>
            </a:r>
          </a:p>
          <a:p>
            <a:pPr marL="342900" indent="-342900" algn="just">
              <a:spcBef>
                <a:spcPct val="10000"/>
              </a:spcBef>
              <a:buFontTx/>
              <a:buChar char="•"/>
            </a:pPr>
            <a:r>
              <a:rPr lang="pt-BR" sz="2200" i="1"/>
              <a:t>No domínio s</a:t>
            </a:r>
            <a:r>
              <a:rPr lang="pt-BR" sz="2200"/>
              <a:t>, a compensação em avanço possibilita modificar o lugar das raízes e, portanto, propicia os pólos de malha fechada desejados. </a:t>
            </a:r>
            <a:r>
              <a:rPr lang="pt-BR" sz="2200" i="1"/>
              <a:t>No domínio da freqüência</a:t>
            </a:r>
            <a:r>
              <a:rPr lang="pt-BR" sz="2200"/>
              <a:t>, a compensação em avanço aumenta a margem de fase e a largura de faixa. Uma largura de faixa aumentada significa uma redução no tempo de acomodação (ou estabilização). </a:t>
            </a:r>
            <a:r>
              <a:rPr lang="pt-BR" sz="2200" i="1"/>
              <a:t>A largura de faixa de um sistema com compensação em avanço é sempre maior do que outro com compensação em atraso</a:t>
            </a:r>
            <a:r>
              <a:rPr lang="pt-BR" sz="2200"/>
              <a:t>. Portanto, se for desejada uma maior largura de faixa, ou resposta mais rápida, deve ser empregada a compensação em avanço. Se, entretanto, estiverem presentes sinais de ruído, então pode não ser desejável uma grande largura de faixa uma vez que torna o sistema mais susceptível a sinais de ruído, devido ao aumento do ganho em altas freqüências. Neste caso, deve ser usada a </a:t>
            </a:r>
            <a:r>
              <a:rPr lang="pt-BR" sz="2200" i="1"/>
              <a:t>compensação em atraso</a:t>
            </a:r>
            <a:r>
              <a:rPr lang="pt-BR" sz="2200"/>
              <a:t>.</a:t>
            </a:r>
          </a:p>
        </p:txBody>
      </p:sp>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3825" y="76200"/>
            <a:ext cx="9658350" cy="901700"/>
          </a:xfrm>
          <a:noFill/>
        </p:spPr>
        <p:txBody>
          <a:bodyPr/>
          <a:lstStyle/>
          <a:p>
            <a:pPr eaLnBrk="1" hangingPunct="1"/>
            <a:r>
              <a:rPr lang="pt-BR" sz="3600"/>
              <a:t>Compensadores – comparação</a:t>
            </a:r>
            <a:br>
              <a:rPr lang="pt-BR" sz="3600"/>
            </a:br>
            <a:r>
              <a:rPr lang="pt-BR" sz="1800"/>
              <a:t>FONTE: Ogata</a:t>
            </a:r>
            <a:endParaRPr lang="pt-BR" sz="1800">
              <a:solidFill>
                <a:schemeClr val="accent2"/>
              </a:solidFill>
            </a:endParaRPr>
          </a:p>
        </p:txBody>
      </p:sp>
      <p:sp>
        <p:nvSpPr>
          <p:cNvPr id="33795" name="Rectangle 3"/>
          <p:cNvSpPr>
            <a:spLocks noChangeArrowheads="1"/>
          </p:cNvSpPr>
          <p:nvPr/>
        </p:nvSpPr>
        <p:spPr bwMode="auto">
          <a:xfrm>
            <a:off x="123825" y="977900"/>
            <a:ext cx="9534525" cy="5562600"/>
          </a:xfrm>
          <a:prstGeom prst="rect">
            <a:avLst/>
          </a:prstGeom>
          <a:noFill/>
          <a:ln w="9525">
            <a:noFill/>
            <a:miter lim="800000"/>
            <a:headEnd/>
            <a:tailEnd/>
          </a:ln>
        </p:spPr>
        <p:txBody>
          <a:bodyPr/>
          <a:lstStyle/>
          <a:p>
            <a:pPr marL="342900" indent="-342900" algn="just">
              <a:spcBef>
                <a:spcPct val="10000"/>
              </a:spcBef>
              <a:buFontTx/>
              <a:buChar char="•"/>
            </a:pPr>
            <a:r>
              <a:rPr lang="pt-BR" sz="2200"/>
              <a:t>A </a:t>
            </a:r>
            <a:r>
              <a:rPr lang="pt-BR" sz="2200" i="1"/>
              <a:t>compensação em atraso</a:t>
            </a:r>
            <a:r>
              <a:rPr lang="pt-BR" sz="2200"/>
              <a:t> melhora a </a:t>
            </a:r>
            <a:r>
              <a:rPr lang="pt-BR" sz="2200" i="1"/>
              <a:t>precisão em regime estacionário</a:t>
            </a:r>
            <a:r>
              <a:rPr lang="pt-BR" sz="2200"/>
              <a:t>; entretanto, </a:t>
            </a:r>
            <a:r>
              <a:rPr lang="pt-BR" sz="2200" i="1"/>
              <a:t>reduz a largura de faixa</a:t>
            </a:r>
            <a:r>
              <a:rPr lang="pt-BR" sz="2200"/>
              <a:t>. Se a redução da largura de faixa for excessiva, o sistema compensado apresentará uma </a:t>
            </a:r>
            <a:r>
              <a:rPr lang="pt-BR" sz="2200" i="1"/>
              <a:t>resposta lenta</a:t>
            </a:r>
            <a:r>
              <a:rPr lang="pt-BR" sz="2200"/>
              <a:t>. Se forem desejadas tanto resposta rápida como boa precisão estática, deve ser empregado um </a:t>
            </a:r>
            <a:r>
              <a:rPr lang="pt-BR" sz="2200" i="1"/>
              <a:t>compensador avanço-atraso</a:t>
            </a:r>
            <a:r>
              <a:rPr lang="pt-BR" sz="2200"/>
              <a:t>.</a:t>
            </a:r>
          </a:p>
          <a:p>
            <a:pPr marL="342900" indent="-342900" algn="just">
              <a:spcBef>
                <a:spcPct val="10000"/>
              </a:spcBef>
              <a:buFontTx/>
              <a:buChar char="•"/>
            </a:pPr>
            <a:r>
              <a:rPr lang="pt-BR" sz="2200"/>
              <a:t>A </a:t>
            </a:r>
            <a:r>
              <a:rPr lang="pt-BR" sz="2200" i="1"/>
              <a:t>compensação em avanço</a:t>
            </a:r>
            <a:r>
              <a:rPr lang="pt-BR" sz="2200"/>
              <a:t> exige um aumento adicional no ganho para compensar a atenuação inerente da rede em avanço. Isto significa que a compensação em avanço requer um </a:t>
            </a:r>
            <a:r>
              <a:rPr lang="pt-BR" sz="2200" i="1"/>
              <a:t>ganho maior</a:t>
            </a:r>
            <a:r>
              <a:rPr lang="pt-BR" sz="2200"/>
              <a:t> do que o exigido pela compensação em atraso. (Um ganho maior, em muitos casos, implica maior espaço, maior peso e mais alto custo.)</a:t>
            </a:r>
          </a:p>
          <a:p>
            <a:pPr marL="342900" indent="-342900" algn="just">
              <a:spcBef>
                <a:spcPct val="10000"/>
              </a:spcBef>
              <a:buFontTx/>
              <a:buChar char="•"/>
            </a:pPr>
            <a:r>
              <a:rPr lang="pt-BR" sz="2200"/>
              <a:t>Embora um grande número de compensações práticas possam ser conseguidas com redes em </a:t>
            </a:r>
            <a:r>
              <a:rPr lang="pt-BR" sz="2200" i="1"/>
              <a:t>avanço</a:t>
            </a:r>
            <a:r>
              <a:rPr lang="pt-BR" sz="2200"/>
              <a:t>, em </a:t>
            </a:r>
            <a:r>
              <a:rPr lang="pt-BR" sz="2200" i="1"/>
              <a:t>atraso</a:t>
            </a:r>
            <a:r>
              <a:rPr lang="pt-BR" sz="2200"/>
              <a:t>, ou </a:t>
            </a:r>
            <a:r>
              <a:rPr lang="pt-BR" sz="2200" i="1"/>
              <a:t>avanço-atraso</a:t>
            </a:r>
            <a:r>
              <a:rPr lang="pt-BR" sz="2200"/>
              <a:t>, para um sistema complicado uma compensação simples, através do uso destas redes, pode não fornecer resultados satisfatórios. Então, devem ser empregados diferentes compensadores possuindo diferentes configurações de pólos e zeros.</a:t>
            </a:r>
            <a:endParaRPr lang="pt-BR" sz="2200">
              <a:sym typeface="Symbol" pitchFamily="18" charset="2"/>
            </a:endParaRPr>
          </a:p>
        </p:txBody>
      </p:sp>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b="1" dirty="0" err="1">
                <a:solidFill>
                  <a:srgbClr val="00326E"/>
                </a:solidFill>
                <a:latin typeface="Verdana" pitchFamily="34" charset="0"/>
                <a:ea typeface="Verdana" pitchFamily="34" charset="0"/>
                <a:cs typeface="Verdana" pitchFamily="34" charset="0"/>
              </a:rPr>
              <a:t>Sistemas</a:t>
            </a:r>
            <a:r>
              <a:rPr lang="en-US" b="1" dirty="0">
                <a:solidFill>
                  <a:srgbClr val="00326E"/>
                </a:solidFill>
                <a:latin typeface="Verdana" pitchFamily="34" charset="0"/>
                <a:ea typeface="Verdana" pitchFamily="34" charset="0"/>
                <a:cs typeface="Verdana" pitchFamily="34" charset="0"/>
              </a:rPr>
              <a:t> de </a:t>
            </a:r>
            <a:r>
              <a:rPr lang="en-US" b="1" dirty="0" err="1">
                <a:solidFill>
                  <a:srgbClr val="00326E"/>
                </a:solidFill>
                <a:latin typeface="Verdana" pitchFamily="34" charset="0"/>
                <a:ea typeface="Verdana" pitchFamily="34" charset="0"/>
                <a:cs typeface="Verdana" pitchFamily="34" charset="0"/>
              </a:rPr>
              <a:t>Controle</a:t>
            </a:r>
            <a:endParaRPr lang="pt-BR" b="1" dirty="0">
              <a:solidFill>
                <a:srgbClr val="00326E"/>
              </a:solidFill>
              <a:latin typeface="Verdana" pitchFamily="34" charset="0"/>
              <a:ea typeface="Verdana" pitchFamily="34" charset="0"/>
              <a:cs typeface="Verdana" pitchFamily="34" charset="0"/>
            </a:endParaRPr>
          </a:p>
        </p:txBody>
      </p:sp>
      <p:sp>
        <p:nvSpPr>
          <p:cNvPr id="3" name="Subtítulo 2"/>
          <p:cNvSpPr>
            <a:spLocks noGrp="1"/>
          </p:cNvSpPr>
          <p:nvPr>
            <p:ph type="subTitle" idx="1"/>
          </p:nvPr>
        </p:nvSpPr>
        <p:spPr/>
        <p:txBody>
          <a:bodyPr/>
          <a:lstStyle/>
          <a:p>
            <a:r>
              <a:rPr lang="en-US" b="1" dirty="0" err="1">
                <a:solidFill>
                  <a:srgbClr val="00326E"/>
                </a:solidFill>
                <a:latin typeface="Verdana" pitchFamily="34" charset="0"/>
                <a:ea typeface="Verdana" pitchFamily="34" charset="0"/>
                <a:cs typeface="Verdana" pitchFamily="34" charset="0"/>
              </a:rPr>
              <a:t>Compensadores</a:t>
            </a:r>
            <a:r>
              <a:rPr lang="en-US" b="1" dirty="0">
                <a:solidFill>
                  <a:srgbClr val="00326E"/>
                </a:solidFill>
                <a:latin typeface="Verdana" pitchFamily="34" charset="0"/>
                <a:ea typeface="Verdana" pitchFamily="34" charset="0"/>
                <a:cs typeface="Verdana" pitchFamily="34" charset="0"/>
              </a:rPr>
              <a:t> de </a:t>
            </a:r>
            <a:r>
              <a:rPr lang="en-US" b="1" dirty="0" err="1">
                <a:solidFill>
                  <a:srgbClr val="00326E"/>
                </a:solidFill>
                <a:latin typeface="Verdana" pitchFamily="34" charset="0"/>
                <a:ea typeface="Verdana" pitchFamily="34" charset="0"/>
                <a:cs typeface="Verdana" pitchFamily="34" charset="0"/>
              </a:rPr>
              <a:t>Avanço&amp;Atraso</a:t>
            </a:r>
            <a:endParaRPr lang="en-US" b="1" dirty="0">
              <a:solidFill>
                <a:srgbClr val="00326E"/>
              </a:solidFill>
              <a:latin typeface="Verdana" pitchFamily="34" charset="0"/>
              <a:ea typeface="Verdana" pitchFamily="34" charset="0"/>
              <a:cs typeface="Verdana" pitchFamily="34" charset="0"/>
            </a:endParaRPr>
          </a:p>
          <a:p>
            <a:r>
              <a:rPr lang="en-US" b="1" dirty="0" err="1">
                <a:solidFill>
                  <a:srgbClr val="00326E"/>
                </a:solidFill>
                <a:latin typeface="Verdana" pitchFamily="34" charset="0"/>
                <a:ea typeface="Verdana" pitchFamily="34" charset="0"/>
                <a:cs typeface="Verdana" pitchFamily="34" charset="0"/>
              </a:rPr>
              <a:t>Revisão</a:t>
            </a:r>
            <a:endParaRPr lang="en-US" b="1" dirty="0">
              <a:solidFill>
                <a:srgbClr val="00326E"/>
              </a:solidFill>
              <a:latin typeface="Verdana" pitchFamily="34" charset="0"/>
              <a:ea typeface="Verdana" pitchFamily="34" charset="0"/>
              <a:cs typeface="Verdana" pitchFamily="34" charset="0"/>
            </a:endParaRPr>
          </a:p>
          <a:p>
            <a:endParaRPr lang="pt-BR" b="1" dirty="0">
              <a:solidFill>
                <a:srgbClr val="00326E"/>
              </a:solidFill>
              <a:latin typeface="Verdana" pitchFamily="34" charset="0"/>
              <a:ea typeface="Verdana" pitchFamily="34" charset="0"/>
              <a:cs typeface="Verdana" pitchFamily="34" charset="0"/>
            </a:endParaRPr>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330200" y="-27384"/>
            <a:ext cx="9080500" cy="914400"/>
          </a:xfrm>
        </p:spPr>
        <p:txBody>
          <a:bodyPr/>
          <a:lstStyle/>
          <a:p>
            <a:pPr eaLnBrk="1" hangingPunct="1"/>
            <a:r>
              <a:rPr lang="pt-BR" dirty="0"/>
              <a:t>Compensador avanço-atraso</a:t>
            </a:r>
            <a:br>
              <a:rPr lang="pt-BR" dirty="0"/>
            </a:br>
            <a:r>
              <a:rPr lang="pt-BR" sz="2000" dirty="0"/>
              <a:t>FONTE: </a:t>
            </a:r>
            <a:r>
              <a:rPr lang="pt-BR" sz="2000" dirty="0">
                <a:solidFill>
                  <a:schemeClr val="tx1"/>
                </a:solidFill>
                <a:latin typeface="Arial" charset="0"/>
              </a:rPr>
              <a:t>http://ece.gmu.edu/~gbeale/ece_421/comp_freq_lag_lead.pdf</a:t>
            </a:r>
            <a:endParaRPr lang="pt-BR" dirty="0"/>
          </a:p>
        </p:txBody>
      </p:sp>
      <p:sp>
        <p:nvSpPr>
          <p:cNvPr id="16387" name="Rectangle 1030"/>
          <p:cNvSpPr>
            <a:spLocks noGrp="1" noChangeArrowheads="1"/>
          </p:cNvSpPr>
          <p:nvPr>
            <p:ph type="body" idx="1"/>
          </p:nvPr>
        </p:nvSpPr>
        <p:spPr>
          <a:xfrm>
            <a:off x="128464" y="836712"/>
            <a:ext cx="9649072" cy="5257800"/>
          </a:xfrm>
          <a:noFill/>
        </p:spPr>
        <p:txBody>
          <a:bodyPr/>
          <a:lstStyle/>
          <a:p>
            <a:pPr eaLnBrk="1" hangingPunct="1"/>
            <a:r>
              <a:rPr lang="pt-BR" sz="2800" u="sng" dirty="0"/>
              <a:t>Filosofia geral do procedimento de projeto</a:t>
            </a:r>
            <a:r>
              <a:rPr lang="pt-BR" sz="2800" dirty="0"/>
              <a:t>:</a:t>
            </a:r>
          </a:p>
          <a:p>
            <a:pPr lvl="1" algn="just" eaLnBrk="1" hangingPunct="1"/>
            <a:r>
              <a:rPr lang="pt-BR" sz="2400" u="sng" dirty="0"/>
              <a:t>Parte em avanço do controlador</a:t>
            </a:r>
            <a:r>
              <a:rPr lang="pt-BR" sz="2400" dirty="0"/>
              <a:t>: ajustar a curva de Bode de fase, a fim de estabelecer a MF desejada na </a:t>
            </a:r>
            <a:r>
              <a:rPr lang="pt-BR" sz="2400" dirty="0" err="1"/>
              <a:t>freqüência</a:t>
            </a:r>
            <a:r>
              <a:rPr lang="pt-BR" sz="2400" dirty="0"/>
              <a:t> especificada, sem reduzir o valor da magnitude na </a:t>
            </a:r>
            <a:r>
              <a:rPr lang="pt-BR" sz="2400" dirty="0" err="1"/>
              <a:t>freqüência</a:t>
            </a:r>
            <a:r>
              <a:rPr lang="pt-BR" sz="2400" dirty="0"/>
              <a:t> zero.</a:t>
            </a:r>
          </a:p>
          <a:p>
            <a:pPr lvl="1" algn="just" eaLnBrk="1" hangingPunct="1">
              <a:spcBef>
                <a:spcPct val="50000"/>
              </a:spcBef>
            </a:pPr>
            <a:r>
              <a:rPr lang="pt-BR" sz="2400" u="sng" dirty="0"/>
              <a:t>Parte em atraso do controlador</a:t>
            </a:r>
            <a:r>
              <a:rPr lang="pt-BR" sz="2400" dirty="0"/>
              <a:t>: atenuar a curva de magnitude a 0dB nesta </a:t>
            </a:r>
            <a:r>
              <a:rPr lang="pt-BR" sz="2400" dirty="0" err="1"/>
              <a:t>freqüência</a:t>
            </a:r>
            <a:r>
              <a:rPr lang="pt-BR" sz="2400" dirty="0"/>
              <a:t> especificada. O compensador em atraso deve atenuar a magnitude da combinação série do compensador em avanço </a:t>
            </a:r>
            <a:r>
              <a:rPr lang="pt-BR" sz="2400" i="1" dirty="0" err="1"/>
              <a:t>Gc_av</a:t>
            </a:r>
            <a:r>
              <a:rPr lang="pt-BR" sz="2400" dirty="0"/>
              <a:t>(</a:t>
            </a:r>
            <a:r>
              <a:rPr lang="pt-BR" sz="2400" i="1" dirty="0"/>
              <a:t>s</a:t>
            </a:r>
            <a:r>
              <a:rPr lang="pt-BR" sz="2400" dirty="0"/>
              <a:t>) e do processo </a:t>
            </a:r>
            <a:r>
              <a:rPr lang="pt-BR" sz="2400" i="1" dirty="0" err="1"/>
              <a:t>Gp</a:t>
            </a:r>
            <a:r>
              <a:rPr lang="pt-BR" sz="2400" dirty="0"/>
              <a:t>(</a:t>
            </a:r>
            <a:r>
              <a:rPr lang="pt-BR" sz="2400" i="1" dirty="0"/>
              <a:t>s</a:t>
            </a:r>
            <a:r>
              <a:rPr lang="pt-BR" sz="2400" dirty="0"/>
              <a:t>) na </a:t>
            </a:r>
            <a:r>
              <a:rPr lang="pt-BR" sz="2400" dirty="0" err="1"/>
              <a:t>freqüência</a:t>
            </a:r>
            <a:r>
              <a:rPr lang="pt-BR" sz="2400" dirty="0"/>
              <a:t> escolhida.</a:t>
            </a:r>
          </a:p>
          <a:p>
            <a:pPr lvl="1" algn="just" eaLnBrk="1" hangingPunct="1">
              <a:spcBef>
                <a:spcPct val="50000"/>
              </a:spcBef>
              <a:buFont typeface="Symbol" pitchFamily="18" charset="2"/>
              <a:buChar char="®"/>
            </a:pPr>
            <a:r>
              <a:rPr lang="pt-BR" sz="2400" dirty="0"/>
              <a:t>Assim, no procedimento aqui apresentado, o compensador em avanço deve ser projetado primeiro.</a:t>
            </a:r>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30200" y="-27384"/>
            <a:ext cx="9080500" cy="914400"/>
          </a:xfrm>
        </p:spPr>
        <p:txBody>
          <a:bodyPr/>
          <a:lstStyle/>
          <a:p>
            <a:pPr eaLnBrk="1" hangingPunct="1"/>
            <a:r>
              <a:rPr lang="pt-BR" dirty="0"/>
              <a:t>Compensador avanço-atraso</a:t>
            </a:r>
          </a:p>
        </p:txBody>
      </p:sp>
      <p:sp>
        <p:nvSpPr>
          <p:cNvPr id="17411" name="Rectangle 3"/>
          <p:cNvSpPr>
            <a:spLocks noGrp="1" noChangeArrowheads="1"/>
          </p:cNvSpPr>
          <p:nvPr>
            <p:ph type="body" idx="1"/>
          </p:nvPr>
        </p:nvSpPr>
        <p:spPr>
          <a:xfrm>
            <a:off x="128464" y="827112"/>
            <a:ext cx="9649072" cy="5410200"/>
          </a:xfrm>
          <a:noFill/>
        </p:spPr>
        <p:txBody>
          <a:bodyPr/>
          <a:lstStyle/>
          <a:p>
            <a:pPr eaLnBrk="1" hangingPunct="1"/>
            <a:r>
              <a:rPr lang="pt-BR" sz="2200" u="sng" dirty="0"/>
              <a:t>Para este procedimento, o sistema a ser compensado deve ter as seguintes características</a:t>
            </a:r>
            <a:r>
              <a:rPr lang="pt-BR" sz="2200" dirty="0"/>
              <a:t>:</a:t>
            </a:r>
          </a:p>
          <a:p>
            <a:pPr lvl="1" algn="just" eaLnBrk="1" hangingPunct="1">
              <a:spcBef>
                <a:spcPct val="60000"/>
              </a:spcBef>
            </a:pPr>
            <a:r>
              <a:rPr lang="pt-BR" sz="2200" dirty="0"/>
              <a:t>A fase do sistema não compensado na </a:t>
            </a:r>
            <a:r>
              <a:rPr lang="pt-BR" sz="2200" dirty="0" err="1"/>
              <a:t>freqüência</a:t>
            </a:r>
            <a:r>
              <a:rPr lang="pt-BR" sz="2200" dirty="0"/>
              <a:t> de cruzamento de ganho escolhida deve ser mais negativa do que o valor necessário para se satisfazer a especificação de margem de fase (caso contrário, não seria preciso uma compensação em avanço).</a:t>
            </a:r>
          </a:p>
          <a:p>
            <a:pPr lvl="1" algn="just" eaLnBrk="1" hangingPunct="1">
              <a:spcBef>
                <a:spcPct val="60000"/>
              </a:spcBef>
            </a:pPr>
            <a:r>
              <a:rPr lang="pt-BR" sz="2200" dirty="0"/>
              <a:t>A curva de Bode de magnitude (após o projeto do controlador em avanço) deve estar acima de 0dB nesta </a:t>
            </a:r>
            <a:r>
              <a:rPr lang="pt-BR" sz="2200" dirty="0" err="1"/>
              <a:t>freqüência</a:t>
            </a:r>
            <a:r>
              <a:rPr lang="pt-BR" sz="2200" dirty="0"/>
              <a:t> especificada para a </a:t>
            </a:r>
            <a:r>
              <a:rPr lang="pt-BR" sz="2200" dirty="0" err="1"/>
              <a:t>freqüência</a:t>
            </a:r>
            <a:r>
              <a:rPr lang="pt-BR" sz="2200" dirty="0"/>
              <a:t> de cruzamento de ganho (caso contrário, não seria necessária uma compensação em atraso, bastaria colocar um ganho adicional).</a:t>
            </a:r>
          </a:p>
        </p:txBody>
      </p:sp>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30200" y="-27384"/>
            <a:ext cx="9080500" cy="914400"/>
          </a:xfrm>
        </p:spPr>
        <p:txBody>
          <a:bodyPr/>
          <a:lstStyle/>
          <a:p>
            <a:pPr eaLnBrk="1" hangingPunct="1"/>
            <a:r>
              <a:rPr lang="pt-BR" dirty="0"/>
              <a:t>Compensador avanço-atraso</a:t>
            </a:r>
          </a:p>
        </p:txBody>
      </p:sp>
      <p:sp>
        <p:nvSpPr>
          <p:cNvPr id="18435" name="Rectangle 3"/>
          <p:cNvSpPr>
            <a:spLocks noGrp="1" noChangeArrowheads="1"/>
          </p:cNvSpPr>
          <p:nvPr>
            <p:ph type="body" idx="1"/>
          </p:nvPr>
        </p:nvSpPr>
        <p:spPr>
          <a:xfrm>
            <a:off x="-15552" y="692696"/>
            <a:ext cx="9777536" cy="5257800"/>
          </a:xfrm>
          <a:noFill/>
        </p:spPr>
        <p:txBody>
          <a:bodyPr/>
          <a:lstStyle/>
          <a:p>
            <a:pPr lvl="1" algn="just" eaLnBrk="1" hangingPunct="1"/>
            <a:r>
              <a:rPr lang="pt-BR" sz="2200" dirty="0"/>
              <a:t>O compensador avanço-atraso básico possui dois </a:t>
            </a:r>
            <a:r>
              <a:rPr lang="pt-BR" sz="2200" dirty="0" err="1"/>
              <a:t>estágjos</a:t>
            </a:r>
            <a:r>
              <a:rPr lang="pt-BR" sz="2200" dirty="0"/>
              <a:t>, um para a compensação em avanço e outro para compensação em atraso.</a:t>
            </a:r>
          </a:p>
          <a:p>
            <a:pPr lvl="1" algn="just" eaLnBrk="1" hangingPunct="1">
              <a:spcBef>
                <a:spcPct val="70000"/>
              </a:spcBef>
            </a:pPr>
            <a:r>
              <a:rPr lang="pt-BR" sz="2200" dirty="0"/>
              <a:t>Se for desejada apenas um estágio de avanço, o valor máximo necessário para se mover a curva de fase, de modo que a especificação de MF possa ser satisfeita na </a:t>
            </a:r>
            <a:r>
              <a:rPr lang="pt-BR" sz="2200" dirty="0" err="1"/>
              <a:t>freqüência</a:t>
            </a:r>
            <a:r>
              <a:rPr lang="pt-BR" sz="2200" dirty="0"/>
              <a:t> de cruzamento de ganho, deve ser menor do que 90</a:t>
            </a:r>
            <a:r>
              <a:rPr lang="pt-BR" sz="2200" baseline="30000" dirty="0"/>
              <a:t>o</a:t>
            </a:r>
            <a:r>
              <a:rPr lang="pt-BR" sz="2200" dirty="0"/>
              <a:t>. Geralmente, este valor máximo está restrito na faixa entre 55</a:t>
            </a:r>
            <a:r>
              <a:rPr lang="pt-BR" sz="2200" baseline="30000" dirty="0"/>
              <a:t>o</a:t>
            </a:r>
            <a:r>
              <a:rPr lang="pt-BR" sz="2200" dirty="0"/>
              <a:t> e 65</a:t>
            </a:r>
            <a:r>
              <a:rPr lang="pt-BR" sz="2200" baseline="30000" dirty="0"/>
              <a:t>o</a:t>
            </a:r>
            <a:r>
              <a:rPr lang="pt-BR" sz="2200" dirty="0"/>
              <a:t>.</a:t>
            </a:r>
          </a:p>
          <a:p>
            <a:pPr lvl="1" algn="just" eaLnBrk="1" hangingPunct="1">
              <a:spcBef>
                <a:spcPct val="70000"/>
              </a:spcBef>
            </a:pPr>
            <a:r>
              <a:rPr lang="pt-BR" sz="2200" dirty="0"/>
              <a:t>Se for desejada apenas um estágio de atraso, é necessário que a curva de magnitude possa ser atenuada até 0dB na </a:t>
            </a:r>
            <a:r>
              <a:rPr lang="pt-BR" sz="2200" dirty="0" err="1"/>
              <a:t>freqüência</a:t>
            </a:r>
            <a:r>
              <a:rPr lang="pt-BR" sz="2200" dirty="0"/>
              <a:t> de cruzamento de ganho sem o uso de componentes com valores muito elevados.</a:t>
            </a:r>
          </a:p>
        </p:txBody>
      </p:sp>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30200" y="228600"/>
            <a:ext cx="9080500" cy="838200"/>
          </a:xfrm>
        </p:spPr>
        <p:txBody>
          <a:bodyPr/>
          <a:lstStyle/>
          <a:p>
            <a:pPr eaLnBrk="1" hangingPunct="1"/>
            <a:r>
              <a:rPr lang="pt-BR"/>
              <a:t>Compensador avanço-atraso</a:t>
            </a:r>
          </a:p>
        </p:txBody>
      </p:sp>
      <p:sp>
        <p:nvSpPr>
          <p:cNvPr id="19459" name="Rectangle 3"/>
          <p:cNvSpPr>
            <a:spLocks noGrp="1" noChangeArrowheads="1"/>
          </p:cNvSpPr>
          <p:nvPr>
            <p:ph type="body" idx="1"/>
          </p:nvPr>
        </p:nvSpPr>
        <p:spPr>
          <a:xfrm>
            <a:off x="128464" y="836712"/>
            <a:ext cx="9649072" cy="5410200"/>
          </a:xfrm>
          <a:noFill/>
        </p:spPr>
        <p:txBody>
          <a:bodyPr/>
          <a:lstStyle/>
          <a:p>
            <a:pPr eaLnBrk="1" hangingPunct="1">
              <a:spcBef>
                <a:spcPct val="70000"/>
              </a:spcBef>
            </a:pPr>
            <a:r>
              <a:rPr lang="pt-BR" sz="1800" u="sng" dirty="0"/>
              <a:t>Sistema compensado</a:t>
            </a:r>
            <a:r>
              <a:rPr lang="pt-BR" sz="1800" dirty="0"/>
              <a:t>:</a:t>
            </a:r>
          </a:p>
          <a:p>
            <a:pPr lvl="1" algn="just" eaLnBrk="1" hangingPunct="1">
              <a:spcBef>
                <a:spcPct val="30000"/>
              </a:spcBef>
            </a:pPr>
            <a:r>
              <a:rPr lang="pt-BR" sz="1800" dirty="0"/>
              <a:t>A </a:t>
            </a:r>
            <a:r>
              <a:rPr lang="pt-BR" sz="1800" dirty="0" err="1"/>
              <a:t>freqüência</a:t>
            </a:r>
            <a:r>
              <a:rPr lang="pt-BR" sz="1800" dirty="0"/>
              <a:t> de cruzamento de ganho (</a:t>
            </a:r>
            <a:r>
              <a:rPr lang="pt-BR" sz="1800" dirty="0" err="1"/>
              <a:t>freqüência</a:t>
            </a:r>
            <a:r>
              <a:rPr lang="pt-BR" sz="1800" dirty="0"/>
              <a:t> correspondente a um ganho de 0dB) e a largura de banda do sistema com compensador avanço-atraso podem ser menores ou maiores do que aqueles do sistema não-compensado (apenas o processo) ou do que aqueles do sistema após o ajuste da especificação do erro de regime permanente.</a:t>
            </a:r>
          </a:p>
          <a:p>
            <a:pPr lvl="1" algn="just" eaLnBrk="1" hangingPunct="1">
              <a:spcBef>
                <a:spcPct val="30000"/>
              </a:spcBef>
              <a:buFont typeface="Symbol" pitchFamily="18" charset="2"/>
              <a:buChar char="®"/>
            </a:pPr>
            <a:r>
              <a:rPr lang="pt-BR" sz="1800" dirty="0"/>
              <a:t> Isso depende do valor escolhido para a </a:t>
            </a:r>
            <a:r>
              <a:rPr lang="pt-BR" sz="1800" dirty="0" err="1"/>
              <a:t>freqüência</a:t>
            </a:r>
            <a:r>
              <a:rPr lang="pt-BR" sz="1800" dirty="0"/>
              <a:t> de cruzamento de ganho. </a:t>
            </a:r>
          </a:p>
          <a:p>
            <a:pPr lvl="1" algn="just" eaLnBrk="1" hangingPunct="1">
              <a:spcBef>
                <a:spcPct val="30000"/>
              </a:spcBef>
            </a:pPr>
            <a:r>
              <a:rPr lang="pt-BR" sz="1800" dirty="0"/>
              <a:t>Quanto maior a </a:t>
            </a:r>
            <a:r>
              <a:rPr lang="pt-BR" sz="1800" dirty="0" err="1"/>
              <a:t>freqüência</a:t>
            </a:r>
            <a:r>
              <a:rPr lang="pt-BR" sz="1800" dirty="0"/>
              <a:t> de cruzamento de ganho, mais rápida será a resposta do sistema no domínio do tempo (por que?). Uma maior velocidade de resposta pode ser uma vantagem em muitas aplicações, mas uma das desvantagens de uma largura de banda maior é que mais ruído e outros sinais de alta </a:t>
            </a:r>
            <a:r>
              <a:rPr lang="pt-BR" sz="1800" dirty="0" err="1"/>
              <a:t>freqüência</a:t>
            </a:r>
            <a:r>
              <a:rPr lang="pt-BR" sz="1800" dirty="0"/>
              <a:t> (normalmente indesejados) passarão pelo sistema. Uma menor largura de banda também resulta em uma robustez maior do sistema quando ele possui dinâmicas de alta </a:t>
            </a:r>
            <a:r>
              <a:rPr lang="pt-BR" sz="1800" dirty="0" err="1"/>
              <a:t>freqüência</a:t>
            </a:r>
            <a:r>
              <a:rPr lang="pt-BR" sz="1800" dirty="0"/>
              <a:t> não modeladas, como os modos de flexão em aeronaves e veículos espaciais.</a:t>
            </a:r>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330200" y="228600"/>
            <a:ext cx="9080500" cy="914400"/>
          </a:xfrm>
        </p:spPr>
        <p:txBody>
          <a:bodyPr/>
          <a:lstStyle/>
          <a:p>
            <a:pPr eaLnBrk="1" hangingPunct="1"/>
            <a:r>
              <a:rPr lang="pt-BR"/>
              <a:t>Compensador avanço-atraso</a:t>
            </a:r>
          </a:p>
        </p:txBody>
      </p:sp>
      <p:sp>
        <p:nvSpPr>
          <p:cNvPr id="1030" name="Rectangle 5"/>
          <p:cNvSpPr>
            <a:spLocks noGrp="1" noChangeArrowheads="1"/>
          </p:cNvSpPr>
          <p:nvPr>
            <p:ph type="body" idx="1"/>
          </p:nvPr>
        </p:nvSpPr>
        <p:spPr>
          <a:xfrm>
            <a:off x="412750" y="1219200"/>
            <a:ext cx="9080500" cy="5334000"/>
          </a:xfrm>
          <a:noFill/>
        </p:spPr>
        <p:txBody>
          <a:bodyPr/>
          <a:lstStyle/>
          <a:p>
            <a:pPr marL="609600" indent="-609600" eaLnBrk="1" hangingPunct="1"/>
            <a:r>
              <a:rPr lang="pt-BR" sz="2800" u="sng"/>
              <a:t>Estrutura do compensador:</a:t>
            </a:r>
          </a:p>
          <a:p>
            <a:pPr marL="609600" indent="-609600" eaLnBrk="1" hangingPunct="1"/>
            <a:endParaRPr lang="pt-BR" sz="2800" u="sng"/>
          </a:p>
          <a:p>
            <a:pPr marL="609600" indent="-609600" eaLnBrk="1" hangingPunct="1"/>
            <a:endParaRPr lang="pt-BR" sz="2800" u="sng"/>
          </a:p>
          <a:p>
            <a:pPr marL="609600" indent="-609600" eaLnBrk="1" hangingPunct="1"/>
            <a:endParaRPr lang="pt-BR" sz="2800" u="sng"/>
          </a:p>
          <a:p>
            <a:pPr marL="609600" indent="-609600" eaLnBrk="1" hangingPunct="1"/>
            <a:endParaRPr lang="pt-BR" sz="2800" u="sng"/>
          </a:p>
          <a:p>
            <a:pPr marL="609600" indent="-609600" eaLnBrk="1" hangingPunct="1"/>
            <a:endParaRPr lang="pt-BR" sz="2800" u="sng"/>
          </a:p>
          <a:p>
            <a:pPr marL="609600" indent="-609600" eaLnBrk="1" hangingPunct="1"/>
            <a:endParaRPr lang="pt-BR" sz="2800" u="sng"/>
          </a:p>
          <a:p>
            <a:pPr marL="609600" indent="-609600" eaLnBrk="1" hangingPunct="1"/>
            <a:endParaRPr lang="pt-BR" sz="2800" u="sng"/>
          </a:p>
        </p:txBody>
      </p:sp>
      <p:graphicFrame>
        <p:nvGraphicFramePr>
          <p:cNvPr id="1026" name="Object 6"/>
          <p:cNvGraphicFramePr>
            <a:graphicFrameLocks noChangeAspect="1"/>
          </p:cNvGraphicFramePr>
          <p:nvPr/>
        </p:nvGraphicFramePr>
        <p:xfrm>
          <a:off x="992320" y="1971676"/>
          <a:ext cx="7051146" cy="1076325"/>
        </p:xfrm>
        <a:graphic>
          <a:graphicData uri="http://schemas.openxmlformats.org/presentationml/2006/ole">
            <mc:AlternateContent xmlns:mc="http://schemas.openxmlformats.org/markup-compatibility/2006">
              <mc:Choice xmlns:v="urn:schemas-microsoft-com:vml" Requires="v">
                <p:oleObj name="Equação" r:id="rId3" imgW="6603840" imgH="1091880" progId="Equation.3">
                  <p:embed/>
                </p:oleObj>
              </mc:Choice>
              <mc:Fallback>
                <p:oleObj name="Equação" r:id="rId3" imgW="6603840" imgH="1091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320" y="1971676"/>
                        <a:ext cx="7051146"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10"/>
          <p:cNvGraphicFramePr>
            <a:graphicFrameLocks noChangeAspect="1"/>
          </p:cNvGraphicFramePr>
          <p:nvPr/>
        </p:nvGraphicFramePr>
        <p:xfrm>
          <a:off x="744670" y="3517901"/>
          <a:ext cx="7415742" cy="1076325"/>
        </p:xfrm>
        <a:graphic>
          <a:graphicData uri="http://schemas.openxmlformats.org/presentationml/2006/ole">
            <mc:AlternateContent xmlns:mc="http://schemas.openxmlformats.org/markup-compatibility/2006">
              <mc:Choice xmlns:v="urn:schemas-microsoft-com:vml" Requires="v">
                <p:oleObj name="Equação" r:id="rId5" imgW="6946560" imgH="1091880" progId="Equation.3">
                  <p:embed/>
                </p:oleObj>
              </mc:Choice>
              <mc:Fallback>
                <p:oleObj name="Equação" r:id="rId5" imgW="6946560" imgH="1091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670" y="3517901"/>
                        <a:ext cx="7415742"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11"/>
          <p:cNvGraphicFramePr>
            <a:graphicFrameLocks noChangeAspect="1"/>
          </p:cNvGraphicFramePr>
          <p:nvPr/>
        </p:nvGraphicFramePr>
        <p:xfrm>
          <a:off x="742950" y="5118100"/>
          <a:ext cx="6660754" cy="901700"/>
        </p:xfrm>
        <a:graphic>
          <a:graphicData uri="http://schemas.openxmlformats.org/presentationml/2006/ole">
            <mc:AlternateContent xmlns:mc="http://schemas.openxmlformats.org/markup-compatibility/2006">
              <mc:Choice xmlns:v="urn:schemas-microsoft-com:vml" Requires="v">
                <p:oleObj name="Equação" r:id="rId7" imgW="6235560" imgH="914400" progId="Equation.3">
                  <p:embed/>
                </p:oleObj>
              </mc:Choice>
              <mc:Fallback>
                <p:oleObj name="Equação" r:id="rId7" imgW="6235560" imgH="914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950" y="5118100"/>
                        <a:ext cx="6660754"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r>
              <a:rPr lang="pt-BR"/>
              <a:t>Exercicios 14.4.1</a:t>
            </a:r>
          </a:p>
        </p:txBody>
      </p:sp>
      <p:sp>
        <p:nvSpPr>
          <p:cNvPr id="173060" name="Rectangle 3"/>
          <p:cNvSpPr>
            <a:spLocks noGrp="1" noChangeArrowheads="1"/>
          </p:cNvSpPr>
          <p:nvPr>
            <p:ph idx="1"/>
          </p:nvPr>
        </p:nvSpPr>
        <p:spPr/>
        <p:txBody>
          <a:bodyPr/>
          <a:lstStyle/>
          <a:p>
            <a:r>
              <a:rPr lang="pt-BR"/>
              <a:t>Cosidere um pulso definido por f(t) = A 0&lt;t&lt;T, f(t) = 0 todos os outros instantes. Encontre F(s)</a:t>
            </a:r>
          </a:p>
          <a:p>
            <a:pPr lvl="1"/>
            <a:r>
              <a:rPr lang="pt-BR"/>
              <a:t>Considere a soma das funções A(u(t)-u(t-T))</a:t>
            </a:r>
          </a:p>
          <a:p>
            <a:pPr lvl="1"/>
            <a:r>
              <a:rPr lang="pt-BR"/>
              <a:t>Esta soma representa a função f(t). Logo : </a:t>
            </a:r>
          </a:p>
        </p:txBody>
      </p:sp>
      <p:graphicFrame>
        <p:nvGraphicFramePr>
          <p:cNvPr id="122884" name="Object 2"/>
          <p:cNvGraphicFramePr>
            <a:graphicFrameLocks noChangeAspect="1"/>
          </p:cNvGraphicFramePr>
          <p:nvPr/>
        </p:nvGraphicFramePr>
        <p:xfrm>
          <a:off x="2479675" y="3500438"/>
          <a:ext cx="4694238" cy="931862"/>
        </p:xfrm>
        <a:graphic>
          <a:graphicData uri="http://schemas.openxmlformats.org/presentationml/2006/ole">
            <mc:AlternateContent xmlns:mc="http://schemas.openxmlformats.org/markup-compatibility/2006">
              <mc:Choice xmlns:v="urn:schemas-microsoft-com:vml" Requires="v">
                <p:oleObj name="Equation" r:id="rId2" imgW="1981080" imgH="393480" progId="Equation.3">
                  <p:embed/>
                </p:oleObj>
              </mc:Choice>
              <mc:Fallback>
                <p:oleObj name="Equation" r:id="rId2" imgW="198108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675" y="3500438"/>
                        <a:ext cx="4694238"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a:xfrm>
            <a:off x="330200" y="-27384"/>
            <a:ext cx="9080500" cy="914400"/>
          </a:xfrm>
        </p:spPr>
        <p:txBody>
          <a:bodyPr/>
          <a:lstStyle/>
          <a:p>
            <a:pPr eaLnBrk="1" hangingPunct="1"/>
            <a:r>
              <a:rPr lang="pt-BR" dirty="0"/>
              <a:t>Compensador avanço-atraso</a:t>
            </a:r>
          </a:p>
        </p:txBody>
      </p:sp>
      <p:sp>
        <p:nvSpPr>
          <p:cNvPr id="2054" name="Rectangle 3"/>
          <p:cNvSpPr>
            <a:spLocks noGrp="1" noChangeArrowheads="1"/>
          </p:cNvSpPr>
          <p:nvPr>
            <p:ph type="body" idx="1"/>
          </p:nvPr>
        </p:nvSpPr>
        <p:spPr>
          <a:xfrm>
            <a:off x="412750" y="836712"/>
            <a:ext cx="9080500" cy="5334000"/>
          </a:xfrm>
          <a:noFill/>
        </p:spPr>
        <p:txBody>
          <a:bodyPr/>
          <a:lstStyle/>
          <a:p>
            <a:pPr marL="609600" indent="-609600" eaLnBrk="1" hangingPunct="1"/>
            <a:r>
              <a:rPr lang="pt-BR" sz="2400" u="sng" dirty="0"/>
              <a:t>Estrutura do compensador</a:t>
            </a:r>
            <a:r>
              <a:rPr lang="pt-BR" sz="2400" dirty="0"/>
              <a:t> (continuação):</a:t>
            </a:r>
          </a:p>
          <a:p>
            <a:pPr marL="609600" indent="-609600" eaLnBrk="1" hangingPunct="1"/>
            <a:endParaRPr lang="pt-BR" sz="2400" u="sng" dirty="0"/>
          </a:p>
          <a:p>
            <a:pPr marL="609600" indent="-609600" eaLnBrk="1" hangingPunct="1"/>
            <a:endParaRPr lang="pt-BR" sz="2400" u="sng" dirty="0"/>
          </a:p>
          <a:p>
            <a:pPr marL="609600" indent="-609600" eaLnBrk="1" hangingPunct="1"/>
            <a:endParaRPr lang="pt-BR" sz="2400" u="sng" dirty="0"/>
          </a:p>
          <a:p>
            <a:pPr marL="609600" indent="-609600" eaLnBrk="1" hangingPunct="1"/>
            <a:endParaRPr lang="pt-BR" sz="2400" u="sng" dirty="0"/>
          </a:p>
          <a:p>
            <a:pPr marL="609600" indent="-609600" eaLnBrk="1" hangingPunct="1"/>
            <a:endParaRPr lang="pt-BR" sz="2400" u="sng" dirty="0"/>
          </a:p>
          <a:p>
            <a:pPr marL="609600" indent="-609600" eaLnBrk="1" hangingPunct="1"/>
            <a:endParaRPr lang="pt-BR" sz="2400" u="sng" dirty="0"/>
          </a:p>
          <a:p>
            <a:pPr marL="609600" indent="-609600" eaLnBrk="1" hangingPunct="1"/>
            <a:endParaRPr lang="pt-BR" sz="2400" u="sng" dirty="0"/>
          </a:p>
          <a:p>
            <a:pPr marL="609600" indent="-609600" eaLnBrk="1" hangingPunct="1">
              <a:spcBef>
                <a:spcPct val="50000"/>
              </a:spcBef>
            </a:pPr>
            <a:r>
              <a:rPr lang="pt-BR" sz="2400" u="sng" dirty="0"/>
              <a:t>Diagramas de Bode de magnitude e fase do compensador avanço-atraso</a:t>
            </a:r>
            <a:r>
              <a:rPr lang="pt-BR" sz="2400" dirty="0"/>
              <a:t> (</a:t>
            </a:r>
            <a:r>
              <a:rPr lang="pt-BR" sz="2400" dirty="0">
                <a:latin typeface="Symbol" pitchFamily="18" charset="2"/>
              </a:rPr>
              <a:t>a</a:t>
            </a:r>
            <a:r>
              <a:rPr lang="pt-BR" sz="2400" i="1" dirty="0"/>
              <a:t> </a:t>
            </a:r>
            <a:r>
              <a:rPr lang="pt-BR" sz="2400" dirty="0"/>
              <a:t>= 1 / </a:t>
            </a:r>
            <a:r>
              <a:rPr lang="pt-BR" sz="2400" dirty="0">
                <a:latin typeface="Symbol" pitchFamily="18" charset="2"/>
              </a:rPr>
              <a:t>b</a:t>
            </a:r>
            <a:r>
              <a:rPr lang="pt-BR" sz="2400" dirty="0"/>
              <a:t>):</a:t>
            </a:r>
          </a:p>
        </p:txBody>
      </p:sp>
      <p:graphicFrame>
        <p:nvGraphicFramePr>
          <p:cNvPr id="2050" name="Object 6"/>
          <p:cNvGraphicFramePr>
            <a:graphicFrameLocks noChangeAspect="1"/>
          </p:cNvGraphicFramePr>
          <p:nvPr>
            <p:extLst>
              <p:ext uri="{D42A27DB-BD31-4B8C-83A1-F6EECF244321}">
                <p14:modId xmlns:p14="http://schemas.microsoft.com/office/powerpoint/2010/main" val="2025949222"/>
              </p:ext>
            </p:extLst>
          </p:nvPr>
        </p:nvGraphicFramePr>
        <p:xfrm>
          <a:off x="1566731" y="2667744"/>
          <a:ext cx="7555044" cy="873125"/>
        </p:xfrm>
        <a:graphic>
          <a:graphicData uri="http://schemas.openxmlformats.org/presentationml/2006/ole">
            <mc:AlternateContent xmlns:mc="http://schemas.openxmlformats.org/markup-compatibility/2006">
              <mc:Choice xmlns:v="urn:schemas-microsoft-com:vml" Requires="v">
                <p:oleObj name="Equação" r:id="rId3" imgW="8013600" imgH="1002960" progId="Equation.3">
                  <p:embed/>
                </p:oleObj>
              </mc:Choice>
              <mc:Fallback>
                <p:oleObj name="Equação" r:id="rId3" imgW="8013600" imgH="1002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731" y="2667744"/>
                        <a:ext cx="7555044"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5" name="AutoShape 7"/>
          <p:cNvSpPr>
            <a:spLocks/>
          </p:cNvSpPr>
          <p:nvPr/>
        </p:nvSpPr>
        <p:spPr bwMode="auto">
          <a:xfrm>
            <a:off x="1155700" y="2815951"/>
            <a:ext cx="412750" cy="1905000"/>
          </a:xfrm>
          <a:prstGeom prst="leftBrace">
            <a:avLst>
              <a:gd name="adj1" fmla="val 41667"/>
              <a:gd name="adj2" fmla="val 50000"/>
            </a:avLst>
          </a:prstGeom>
          <a:noFill/>
          <a:ln w="9525">
            <a:solidFill>
              <a:schemeClr val="tx1"/>
            </a:solidFill>
            <a:round/>
            <a:headEnd/>
            <a:tailEnd/>
          </a:ln>
        </p:spPr>
        <p:txBody>
          <a:bodyPr wrap="none" anchor="ctr"/>
          <a:lstStyle/>
          <a:p>
            <a:endParaRPr lang="pt-BR"/>
          </a:p>
        </p:txBody>
      </p:sp>
      <p:graphicFrame>
        <p:nvGraphicFramePr>
          <p:cNvPr id="2051" name="Object 9"/>
          <p:cNvGraphicFramePr>
            <a:graphicFrameLocks noChangeAspect="1"/>
          </p:cNvGraphicFramePr>
          <p:nvPr>
            <p:extLst>
              <p:ext uri="{D42A27DB-BD31-4B8C-83A1-F6EECF244321}">
                <p14:modId xmlns:p14="http://schemas.microsoft.com/office/powerpoint/2010/main" val="3655487395"/>
              </p:ext>
            </p:extLst>
          </p:nvPr>
        </p:nvGraphicFramePr>
        <p:xfrm>
          <a:off x="1403351" y="1524743"/>
          <a:ext cx="6132777" cy="901700"/>
        </p:xfrm>
        <a:graphic>
          <a:graphicData uri="http://schemas.openxmlformats.org/presentationml/2006/ole">
            <mc:AlternateContent xmlns:mc="http://schemas.openxmlformats.org/markup-compatibility/2006">
              <mc:Choice xmlns:v="urn:schemas-microsoft-com:vml" Requires="v">
                <p:oleObj name="Equação" r:id="rId5" imgW="5740200" imgH="914400" progId="Equation.3">
                  <p:embed/>
                </p:oleObj>
              </mc:Choice>
              <mc:Fallback>
                <p:oleObj name="Equação" r:id="rId5" imgW="57402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1" y="1524743"/>
                        <a:ext cx="6132777"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10"/>
          <p:cNvGraphicFramePr>
            <a:graphicFrameLocks noChangeAspect="1"/>
          </p:cNvGraphicFramePr>
          <p:nvPr>
            <p:extLst>
              <p:ext uri="{D42A27DB-BD31-4B8C-83A1-F6EECF244321}">
                <p14:modId xmlns:p14="http://schemas.microsoft.com/office/powerpoint/2010/main" val="1466615655"/>
              </p:ext>
            </p:extLst>
          </p:nvPr>
        </p:nvGraphicFramePr>
        <p:xfrm>
          <a:off x="1566731" y="3852019"/>
          <a:ext cx="7818173" cy="873125"/>
        </p:xfrm>
        <a:graphic>
          <a:graphicData uri="http://schemas.openxmlformats.org/presentationml/2006/ole">
            <mc:AlternateContent xmlns:mc="http://schemas.openxmlformats.org/markup-compatibility/2006">
              <mc:Choice xmlns:v="urn:schemas-microsoft-com:vml" Requires="v">
                <p:oleObj name="Equação" r:id="rId7" imgW="8292960" imgH="1002960" progId="Equation.3">
                  <p:embed/>
                </p:oleObj>
              </mc:Choice>
              <mc:Fallback>
                <p:oleObj name="Equação" r:id="rId7" imgW="8292960" imgH="1002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6731" y="3852019"/>
                        <a:ext cx="7818173"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30"/>
          <p:cNvGrpSpPr>
            <a:grpSpLocks/>
          </p:cNvGrpSpPr>
          <p:nvPr/>
        </p:nvGrpSpPr>
        <p:grpSpPr bwMode="auto">
          <a:xfrm>
            <a:off x="1759348" y="66675"/>
            <a:ext cx="6069144" cy="6769100"/>
            <a:chOff x="1023" y="42"/>
            <a:chExt cx="3529" cy="4264"/>
          </a:xfrm>
        </p:grpSpPr>
        <p:pic>
          <p:nvPicPr>
            <p:cNvPr id="20483" name="Picture 1027"/>
            <p:cNvPicPr>
              <a:picLocks noChangeAspect="1" noChangeArrowheads="1"/>
            </p:cNvPicPr>
            <p:nvPr/>
          </p:nvPicPr>
          <p:blipFill>
            <a:blip r:embed="rId3"/>
            <a:srcRect/>
            <a:stretch>
              <a:fillRect/>
            </a:stretch>
          </p:blipFill>
          <p:spPr bwMode="auto">
            <a:xfrm>
              <a:off x="1056" y="42"/>
              <a:ext cx="3496" cy="2214"/>
            </a:xfrm>
            <a:prstGeom prst="rect">
              <a:avLst/>
            </a:prstGeom>
            <a:noFill/>
            <a:ln w="9525">
              <a:noFill/>
              <a:miter lim="800000"/>
              <a:headEnd/>
              <a:tailEnd/>
            </a:ln>
          </p:spPr>
        </p:pic>
        <p:pic>
          <p:nvPicPr>
            <p:cNvPr id="20484" name="Picture 1029"/>
            <p:cNvPicPr>
              <a:picLocks noChangeAspect="1" noChangeArrowheads="1"/>
            </p:cNvPicPr>
            <p:nvPr/>
          </p:nvPicPr>
          <p:blipFill>
            <a:blip r:embed="rId4"/>
            <a:srcRect/>
            <a:stretch>
              <a:fillRect/>
            </a:stretch>
          </p:blipFill>
          <p:spPr bwMode="auto">
            <a:xfrm>
              <a:off x="1023" y="2064"/>
              <a:ext cx="3509" cy="2242"/>
            </a:xfrm>
            <a:prstGeom prst="rect">
              <a:avLst/>
            </a:prstGeom>
            <a:noFill/>
            <a:ln w="9525">
              <a:noFill/>
              <a:miter lim="800000"/>
              <a:headEnd/>
              <a:tailEnd/>
            </a:ln>
          </p:spPr>
        </p:pic>
      </p:grpSp>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30200" y="-27384"/>
            <a:ext cx="9080500" cy="914400"/>
          </a:xfrm>
        </p:spPr>
        <p:txBody>
          <a:bodyPr/>
          <a:lstStyle/>
          <a:p>
            <a:pPr eaLnBrk="1" hangingPunct="1"/>
            <a:r>
              <a:rPr lang="pt-BR" dirty="0"/>
              <a:t>Compensador avanço-atraso</a:t>
            </a:r>
          </a:p>
        </p:txBody>
      </p:sp>
      <p:sp>
        <p:nvSpPr>
          <p:cNvPr id="21507" name="Rectangle 3"/>
          <p:cNvSpPr>
            <a:spLocks noGrp="1" noChangeArrowheads="1"/>
          </p:cNvSpPr>
          <p:nvPr>
            <p:ph type="body" idx="1"/>
          </p:nvPr>
        </p:nvSpPr>
        <p:spPr>
          <a:xfrm>
            <a:off x="56456" y="831304"/>
            <a:ext cx="9721080" cy="5334000"/>
          </a:xfrm>
          <a:noFill/>
        </p:spPr>
        <p:txBody>
          <a:bodyPr/>
          <a:lstStyle/>
          <a:p>
            <a:pPr marL="609600" indent="-609600" eaLnBrk="1" hangingPunct="1"/>
            <a:r>
              <a:rPr lang="pt-BR" sz="1800" u="sng" dirty="0"/>
              <a:t>Características do compensador</a:t>
            </a:r>
            <a:r>
              <a:rPr lang="pt-BR" sz="1800" dirty="0"/>
              <a:t>:</a:t>
            </a:r>
          </a:p>
          <a:p>
            <a:pPr marL="1009650" lvl="1" indent="-533400" algn="just" eaLnBrk="1" hangingPunct="1">
              <a:spcBef>
                <a:spcPct val="50000"/>
              </a:spcBef>
            </a:pPr>
            <a:r>
              <a:rPr lang="pt-BR" sz="1800" dirty="0"/>
              <a:t>Atenuação da magnitude nas </a:t>
            </a:r>
            <a:r>
              <a:rPr lang="pt-BR" sz="1800" dirty="0" err="1"/>
              <a:t>freqüências</a:t>
            </a:r>
            <a:r>
              <a:rPr lang="pt-BR" sz="1800" dirty="0"/>
              <a:t> intermediárias;</a:t>
            </a:r>
          </a:p>
          <a:p>
            <a:pPr marL="1009650" lvl="1" indent="-533400" algn="just" eaLnBrk="1" hangingPunct="1">
              <a:spcBef>
                <a:spcPct val="50000"/>
              </a:spcBef>
            </a:pPr>
            <a:r>
              <a:rPr lang="pt-BR" sz="1800" dirty="0"/>
              <a:t>Deslocamento de fase positiva em </a:t>
            </a:r>
            <a:r>
              <a:rPr lang="pt-BR" sz="1800" dirty="0" err="1"/>
              <a:t>freqüências</a:t>
            </a:r>
            <a:r>
              <a:rPr lang="pt-BR" sz="1800" dirty="0"/>
              <a:t> um pouco mais altas;</a:t>
            </a:r>
          </a:p>
          <a:p>
            <a:pPr marL="1009650" lvl="1" indent="-533400" algn="just" eaLnBrk="1" hangingPunct="1">
              <a:spcBef>
                <a:spcPct val="50000"/>
              </a:spcBef>
            </a:pPr>
            <a:r>
              <a:rPr lang="pt-BR" sz="1800" dirty="0" err="1"/>
              <a:t>Freqüência</a:t>
            </a:r>
            <a:r>
              <a:rPr lang="pt-BR" sz="1800" dirty="0"/>
              <a:t> positiva máxima: </a:t>
            </a:r>
            <a:r>
              <a:rPr lang="pt-BR" sz="1800" dirty="0">
                <a:latin typeface="Symbol" pitchFamily="18" charset="2"/>
              </a:rPr>
              <a:t>w</a:t>
            </a:r>
            <a:r>
              <a:rPr lang="pt-BR" sz="1800" dirty="0"/>
              <a:t> = </a:t>
            </a:r>
            <a:r>
              <a:rPr lang="pt-BR" sz="1800" dirty="0" err="1">
                <a:latin typeface="Symbol" pitchFamily="18" charset="2"/>
              </a:rPr>
              <a:t>w</a:t>
            </a:r>
            <a:r>
              <a:rPr lang="pt-BR" sz="1800" baseline="-25000" dirty="0" err="1"/>
              <a:t>max</a:t>
            </a:r>
            <a:r>
              <a:rPr lang="pt-BR" sz="1800" dirty="0"/>
              <a:t> </a:t>
            </a:r>
            <a:r>
              <a:rPr lang="pt-BR" sz="1800" dirty="0">
                <a:sym typeface="Symbol" pitchFamily="18" charset="2"/>
              </a:rPr>
              <a:t> média geométrica de </a:t>
            </a:r>
            <a:r>
              <a:rPr lang="pt-BR" sz="1800" i="1" dirty="0" err="1">
                <a:sym typeface="Symbol" pitchFamily="18" charset="2"/>
              </a:rPr>
              <a:t>z</a:t>
            </a:r>
            <a:r>
              <a:rPr lang="pt-BR" sz="1800" i="1" baseline="-25000" dirty="0" err="1">
                <a:sym typeface="Symbol" pitchFamily="18" charset="2"/>
              </a:rPr>
              <a:t>c_av</a:t>
            </a:r>
            <a:r>
              <a:rPr lang="pt-BR" sz="1800" dirty="0">
                <a:sym typeface="Symbol" pitchFamily="18" charset="2"/>
              </a:rPr>
              <a:t> e </a:t>
            </a:r>
            <a:r>
              <a:rPr lang="pt-BR" sz="1800" i="1" dirty="0" err="1">
                <a:sym typeface="Symbol" pitchFamily="18" charset="2"/>
              </a:rPr>
              <a:t>p</a:t>
            </a:r>
            <a:r>
              <a:rPr lang="pt-BR" sz="1800" i="1" baseline="-25000" dirty="0" err="1">
                <a:sym typeface="Symbol" pitchFamily="18" charset="2"/>
              </a:rPr>
              <a:t>c_av</a:t>
            </a:r>
            <a:r>
              <a:rPr lang="pt-BR" sz="1800" i="1" dirty="0">
                <a:sym typeface="Symbol" pitchFamily="18" charset="2"/>
              </a:rPr>
              <a:t> .</a:t>
            </a:r>
          </a:p>
          <a:p>
            <a:pPr marL="1009650" lvl="1" indent="-533400" algn="just" eaLnBrk="1" hangingPunct="1">
              <a:spcBef>
                <a:spcPct val="50000"/>
              </a:spcBef>
            </a:pPr>
            <a:r>
              <a:rPr lang="pt-BR" sz="1800" dirty="0">
                <a:sym typeface="Symbol" pitchFamily="18" charset="2"/>
              </a:rPr>
              <a:t>Mínimo valor da </a:t>
            </a:r>
            <a:r>
              <a:rPr lang="pt-BR" sz="1800" dirty="0" err="1">
                <a:sym typeface="Symbol" pitchFamily="18" charset="2"/>
              </a:rPr>
              <a:t>freqüência</a:t>
            </a:r>
            <a:r>
              <a:rPr lang="pt-BR" sz="1800" dirty="0">
                <a:sym typeface="Symbol" pitchFamily="18" charset="2"/>
              </a:rPr>
              <a:t> de magnitude: (aproximadamente) na </a:t>
            </a:r>
            <a:r>
              <a:rPr lang="pt-BR" sz="1800" dirty="0" err="1">
                <a:sym typeface="Symbol" pitchFamily="18" charset="2"/>
              </a:rPr>
              <a:t>freqüência</a:t>
            </a:r>
            <a:r>
              <a:rPr lang="pt-BR" sz="1800" dirty="0">
                <a:sym typeface="Symbol" pitchFamily="18" charset="2"/>
              </a:rPr>
              <a:t> correspondente à média geométrica de </a:t>
            </a:r>
            <a:r>
              <a:rPr lang="pt-BR" sz="1800" i="1" dirty="0" err="1">
                <a:sym typeface="Symbol" pitchFamily="18" charset="2"/>
              </a:rPr>
              <a:t>z</a:t>
            </a:r>
            <a:r>
              <a:rPr lang="pt-BR" sz="1800" i="1" baseline="-25000" dirty="0" err="1">
                <a:sym typeface="Symbol" pitchFamily="18" charset="2"/>
              </a:rPr>
              <a:t>c_atr</a:t>
            </a:r>
            <a:r>
              <a:rPr lang="pt-BR" sz="1800" dirty="0">
                <a:sym typeface="Symbol" pitchFamily="18" charset="2"/>
              </a:rPr>
              <a:t> e </a:t>
            </a:r>
            <a:r>
              <a:rPr lang="pt-BR" sz="1800" i="1" dirty="0" err="1">
                <a:sym typeface="Symbol" pitchFamily="18" charset="2"/>
              </a:rPr>
              <a:t>p</a:t>
            </a:r>
            <a:r>
              <a:rPr lang="pt-BR" sz="1800" i="1" baseline="-25000" dirty="0" err="1">
                <a:sym typeface="Symbol" pitchFamily="18" charset="2"/>
              </a:rPr>
              <a:t>c_atr</a:t>
            </a:r>
            <a:r>
              <a:rPr lang="pt-BR" sz="1800" i="1" dirty="0">
                <a:sym typeface="Symbol" pitchFamily="18" charset="2"/>
              </a:rPr>
              <a:t> .</a:t>
            </a:r>
            <a:endParaRPr lang="pt-BR" sz="1800" dirty="0">
              <a:sym typeface="Symbol" pitchFamily="18" charset="2"/>
            </a:endParaRPr>
          </a:p>
          <a:p>
            <a:pPr marL="1009650" lvl="1" indent="-533400" algn="just" eaLnBrk="1" hangingPunct="1">
              <a:spcBef>
                <a:spcPct val="50000"/>
              </a:spcBef>
            </a:pPr>
            <a:r>
              <a:rPr lang="pt-BR" sz="1800" dirty="0">
                <a:sym typeface="Symbol" pitchFamily="18" charset="2"/>
              </a:rPr>
              <a:t>O grande deslocamento de fase negativo em </a:t>
            </a:r>
            <a:r>
              <a:rPr lang="pt-BR" sz="1800" dirty="0" err="1">
                <a:sym typeface="Symbol" pitchFamily="18" charset="2"/>
              </a:rPr>
              <a:t>freqüências</a:t>
            </a:r>
            <a:r>
              <a:rPr lang="pt-BR" sz="1800" dirty="0">
                <a:sym typeface="Symbol" pitchFamily="18" charset="2"/>
              </a:rPr>
              <a:t> intermediárias é indesejado mas inevitável.</a:t>
            </a:r>
          </a:p>
          <a:p>
            <a:pPr marL="1009650" lvl="1" indent="-533400" algn="just" eaLnBrk="1" hangingPunct="1">
              <a:spcBef>
                <a:spcPct val="50000"/>
              </a:spcBef>
            </a:pPr>
            <a:r>
              <a:rPr lang="pt-BR" sz="1800" dirty="0">
                <a:sym typeface="Symbol" pitchFamily="18" charset="2"/>
              </a:rPr>
              <a:t>Um projeto satisfatório do compensador requer que os </a:t>
            </a:r>
            <a:r>
              <a:rPr lang="pt-BR" sz="1800" dirty="0" err="1">
                <a:sym typeface="Symbol" pitchFamily="18" charset="2"/>
              </a:rPr>
              <a:t>pólos</a:t>
            </a:r>
            <a:r>
              <a:rPr lang="pt-BR" sz="1800" dirty="0">
                <a:sym typeface="Symbol" pitchFamily="18" charset="2"/>
              </a:rPr>
              <a:t> e zeros sejam apropriadamente posicionados de maneira que os benefícios do deslocamento de fase positiva e da atenuação de magnitude sejam obtidos na </a:t>
            </a:r>
            <a:r>
              <a:rPr lang="pt-BR" sz="1800" dirty="0" err="1">
                <a:sym typeface="Symbol" pitchFamily="18" charset="2"/>
              </a:rPr>
              <a:t>freqüência</a:t>
            </a:r>
            <a:r>
              <a:rPr lang="pt-BR" sz="1800" dirty="0">
                <a:sym typeface="Symbol" pitchFamily="18" charset="2"/>
              </a:rPr>
              <a:t> correta, sem que o deslocamento de fase negativo cause problemas.</a:t>
            </a:r>
            <a:endParaRPr lang="pt-BR" sz="1800" baseline="-25000" dirty="0"/>
          </a:p>
        </p:txBody>
      </p:sp>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30200" y="76200"/>
            <a:ext cx="9080500" cy="914400"/>
          </a:xfrm>
        </p:spPr>
        <p:txBody>
          <a:bodyPr/>
          <a:lstStyle/>
          <a:p>
            <a:pPr eaLnBrk="1" hangingPunct="1"/>
            <a:r>
              <a:rPr lang="pt-BR"/>
              <a:t>Compensador avanço-atraso</a:t>
            </a:r>
          </a:p>
        </p:txBody>
      </p:sp>
      <p:sp>
        <p:nvSpPr>
          <p:cNvPr id="22531" name="Rectangle 9"/>
          <p:cNvSpPr>
            <a:spLocks noGrp="1" noChangeArrowheads="1"/>
          </p:cNvSpPr>
          <p:nvPr>
            <p:ph type="body" idx="1"/>
          </p:nvPr>
        </p:nvSpPr>
        <p:spPr>
          <a:xfrm>
            <a:off x="412750" y="836712"/>
            <a:ext cx="9080500" cy="5334000"/>
          </a:xfrm>
          <a:noFill/>
        </p:spPr>
        <p:txBody>
          <a:bodyPr/>
          <a:lstStyle/>
          <a:p>
            <a:pPr marL="609600" indent="-609600" eaLnBrk="1" hangingPunct="1"/>
            <a:r>
              <a:rPr lang="pt-BR" sz="1800" u="sng" dirty="0"/>
              <a:t>Procedimento de projeto</a:t>
            </a:r>
            <a:r>
              <a:rPr lang="pt-BR" sz="1800" dirty="0"/>
              <a:t>: </a:t>
            </a:r>
          </a:p>
          <a:p>
            <a:pPr marL="609600" indent="-609600" eaLnBrk="1" hangingPunct="1">
              <a:buFontTx/>
              <a:buNone/>
            </a:pPr>
            <a:r>
              <a:rPr lang="pt-BR" sz="1800" dirty="0"/>
              <a:t>	(costuma-se primeiro projetar o compensador em avanço e, a seguir, o compensador em atraso.)</a:t>
            </a:r>
          </a:p>
          <a:p>
            <a:pPr marL="1009650" lvl="1" indent="-533400" algn="just" eaLnBrk="1" hangingPunct="1"/>
            <a:r>
              <a:rPr lang="pt-BR" sz="1800" dirty="0"/>
              <a:t>Especificações: erro em regime permanente, margem de fase e </a:t>
            </a:r>
            <a:r>
              <a:rPr lang="pt-BR" sz="1800" dirty="0" err="1"/>
              <a:t>freqüência</a:t>
            </a:r>
            <a:r>
              <a:rPr lang="pt-BR" sz="1800" dirty="0"/>
              <a:t> de cruzamento de ganho.</a:t>
            </a:r>
          </a:p>
          <a:p>
            <a:pPr marL="1009650" lvl="1" indent="-533400" algn="just" eaLnBrk="1" hangingPunct="1">
              <a:spcBef>
                <a:spcPct val="50000"/>
              </a:spcBef>
              <a:buFontTx/>
              <a:buAutoNum type="arabicParenR"/>
            </a:pPr>
            <a:r>
              <a:rPr lang="pt-BR" sz="1800" dirty="0"/>
              <a:t>Determine </a:t>
            </a:r>
            <a:r>
              <a:rPr lang="pt-BR" sz="1800" i="1" dirty="0" err="1"/>
              <a:t>Kc</a:t>
            </a:r>
            <a:r>
              <a:rPr lang="pt-BR" sz="1800" dirty="0"/>
              <a:t> para satisfazer a especificação de regime permanente.</a:t>
            </a:r>
          </a:p>
          <a:p>
            <a:pPr marL="1009650" lvl="1" indent="-533400" algn="just" eaLnBrk="1" hangingPunct="1">
              <a:buFontTx/>
              <a:buAutoNum type="arabicParenR"/>
            </a:pPr>
            <a:r>
              <a:rPr lang="pt-BR" sz="1800" dirty="0"/>
              <a:t>Trace o diagrama de Bode de </a:t>
            </a:r>
            <a:r>
              <a:rPr lang="pt-BR" sz="1800" i="1" dirty="0"/>
              <a:t>G</a:t>
            </a:r>
            <a:r>
              <a:rPr lang="pt-BR" sz="1800" dirty="0"/>
              <a:t>(</a:t>
            </a:r>
            <a:r>
              <a:rPr lang="pt-BR" sz="1800" i="1" dirty="0"/>
              <a:t>s</a:t>
            </a:r>
            <a:r>
              <a:rPr lang="pt-BR" sz="1800" dirty="0"/>
              <a:t>) = </a:t>
            </a:r>
            <a:r>
              <a:rPr lang="pt-BR" sz="1800" i="1" dirty="0" err="1"/>
              <a:t>Kc</a:t>
            </a:r>
            <a:r>
              <a:rPr lang="pt-BR" sz="1800" i="1" dirty="0"/>
              <a:t> </a:t>
            </a:r>
            <a:r>
              <a:rPr lang="pt-BR" sz="1800" i="1" dirty="0" err="1"/>
              <a:t>G</a:t>
            </a:r>
            <a:r>
              <a:rPr lang="pt-BR" sz="1800" i="1" baseline="-25000" dirty="0" err="1"/>
              <a:t>p</a:t>
            </a:r>
            <a:r>
              <a:rPr lang="pt-BR" sz="1800" dirty="0"/>
              <a:t>(</a:t>
            </a:r>
            <a:r>
              <a:rPr lang="pt-BR" sz="1800" i="1" dirty="0"/>
              <a:t>s</a:t>
            </a:r>
            <a:r>
              <a:rPr lang="pt-BR" sz="1800" dirty="0"/>
              <a:t>)</a:t>
            </a:r>
          </a:p>
          <a:p>
            <a:pPr marL="1009650" lvl="1" indent="-533400" algn="just" eaLnBrk="1" hangingPunct="1">
              <a:buFontTx/>
              <a:buAutoNum type="arabicParenR"/>
            </a:pPr>
            <a:r>
              <a:rPr lang="pt-BR" sz="1800" dirty="0"/>
              <a:t>Projete a porção em avanço compensador avanço-atraso:</a:t>
            </a:r>
          </a:p>
          <a:p>
            <a:pPr marL="1517650" lvl="2" indent="-317500" algn="just" eaLnBrk="1" hangingPunct="1">
              <a:buFontTx/>
              <a:buAutoNum type="alphaLcParenR"/>
            </a:pPr>
            <a:r>
              <a:rPr lang="pt-BR" sz="1800" dirty="0"/>
              <a:t>Determine o deslocamento de fase de </a:t>
            </a:r>
            <a:r>
              <a:rPr lang="pt-BR" sz="1800" i="1" dirty="0"/>
              <a:t>G</a:t>
            </a:r>
            <a:r>
              <a:rPr lang="pt-BR" sz="1800" dirty="0"/>
              <a:t>(</a:t>
            </a:r>
            <a:r>
              <a:rPr lang="pt-BR" sz="1800" i="1" dirty="0" err="1"/>
              <a:t>j</a:t>
            </a:r>
            <a:r>
              <a:rPr lang="pt-BR" sz="1800" dirty="0" err="1">
                <a:latin typeface="Symbol" pitchFamily="18" charset="2"/>
              </a:rPr>
              <a:t>w</a:t>
            </a:r>
            <a:r>
              <a:rPr lang="pt-BR" sz="1800" dirty="0"/>
              <a:t>) na </a:t>
            </a:r>
            <a:r>
              <a:rPr lang="pt-BR" sz="1800" dirty="0" err="1"/>
              <a:t>freqüência</a:t>
            </a:r>
            <a:r>
              <a:rPr lang="pt-BR" sz="1800" dirty="0"/>
              <a:t> de cruzamento de ganho especificada e calcule a MF do sistema não-compensado (assumindo que a </a:t>
            </a:r>
            <a:r>
              <a:rPr lang="pt-BR" sz="1800" dirty="0" err="1"/>
              <a:t>freqüência</a:t>
            </a:r>
            <a:r>
              <a:rPr lang="pt-BR" sz="1800" dirty="0"/>
              <a:t> de cruzamento de ganho especificada define a MF do sistema não compensado);</a:t>
            </a:r>
          </a:p>
          <a:p>
            <a:pPr marL="1517650" lvl="2" indent="-317500" algn="just" eaLnBrk="1" hangingPunct="1">
              <a:buFontTx/>
              <a:buAutoNum type="alphaLcParenR"/>
            </a:pPr>
            <a:r>
              <a:rPr lang="pt-BR" sz="1800" dirty="0"/>
              <a:t>Calcule os valores de </a:t>
            </a:r>
            <a:r>
              <a:rPr lang="pt-BR" sz="1800" dirty="0" err="1">
                <a:latin typeface="Symbol" pitchFamily="18" charset="2"/>
              </a:rPr>
              <a:t>f</a:t>
            </a:r>
            <a:r>
              <a:rPr lang="pt-BR" sz="1800" baseline="-25000" dirty="0" err="1"/>
              <a:t>max</a:t>
            </a:r>
            <a:r>
              <a:rPr lang="pt-BR" sz="1800" dirty="0"/>
              <a:t> e </a:t>
            </a:r>
            <a:r>
              <a:rPr lang="pt-BR" sz="1800" dirty="0">
                <a:latin typeface="Symbol" pitchFamily="18" charset="2"/>
              </a:rPr>
              <a:t>a</a:t>
            </a:r>
            <a:r>
              <a:rPr lang="pt-BR" sz="1800" dirty="0"/>
              <a:t> necessários para elevar a curva de fase até o valor necessário para satisfazer a especificação de MF.</a:t>
            </a:r>
          </a:p>
        </p:txBody>
      </p:sp>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30200" y="0"/>
            <a:ext cx="9080500" cy="914400"/>
          </a:xfrm>
        </p:spPr>
        <p:txBody>
          <a:bodyPr/>
          <a:lstStyle/>
          <a:p>
            <a:pPr eaLnBrk="1" hangingPunct="1"/>
            <a:r>
              <a:rPr lang="pt-BR"/>
              <a:t>Compensador avanço-atraso</a:t>
            </a:r>
          </a:p>
        </p:txBody>
      </p:sp>
      <p:sp>
        <p:nvSpPr>
          <p:cNvPr id="23555" name="Rectangle 3"/>
          <p:cNvSpPr>
            <a:spLocks noGrp="1" noChangeArrowheads="1"/>
          </p:cNvSpPr>
          <p:nvPr>
            <p:ph type="body" idx="1"/>
          </p:nvPr>
        </p:nvSpPr>
        <p:spPr>
          <a:xfrm>
            <a:off x="0" y="548680"/>
            <a:ext cx="9777536" cy="5486400"/>
          </a:xfrm>
          <a:noFill/>
        </p:spPr>
        <p:txBody>
          <a:bodyPr/>
          <a:lstStyle/>
          <a:p>
            <a:pPr marL="609600" indent="-609600" eaLnBrk="1" hangingPunct="1"/>
            <a:r>
              <a:rPr lang="pt-BR" sz="1800" u="sng" dirty="0"/>
              <a:t>Procedimento de projeto</a:t>
            </a:r>
            <a:r>
              <a:rPr lang="pt-BR" sz="1800" dirty="0"/>
              <a:t> (continuação): </a:t>
            </a:r>
          </a:p>
          <a:p>
            <a:pPr marL="1657350" lvl="2" indent="-457200" algn="just" eaLnBrk="1" hangingPunct="1">
              <a:spcBef>
                <a:spcPct val="50000"/>
              </a:spcBef>
              <a:buFontTx/>
              <a:buAutoNum type="alphaLcParenR" startAt="3"/>
            </a:pPr>
            <a:r>
              <a:rPr lang="pt-BR" sz="1800" dirty="0"/>
              <a:t>Utilize o valor de </a:t>
            </a:r>
            <a:r>
              <a:rPr lang="pt-BR" sz="1800" dirty="0">
                <a:latin typeface="Symbol" pitchFamily="18" charset="2"/>
              </a:rPr>
              <a:t>a</a:t>
            </a:r>
            <a:r>
              <a:rPr lang="pt-BR" sz="1800" dirty="0"/>
              <a:t> e da </a:t>
            </a:r>
            <a:r>
              <a:rPr lang="pt-BR" sz="1800" dirty="0" err="1"/>
              <a:t>freqüência</a:t>
            </a:r>
            <a:r>
              <a:rPr lang="pt-BR" sz="1800" dirty="0"/>
              <a:t> de cruzamento de ganho especificada para calcular o zero </a:t>
            </a:r>
            <a:r>
              <a:rPr lang="pt-BR" sz="1800" i="1" dirty="0" err="1"/>
              <a:t>z</a:t>
            </a:r>
            <a:r>
              <a:rPr lang="pt-BR" sz="1800" i="1" baseline="-25000" dirty="0" err="1"/>
              <a:t>c_av</a:t>
            </a:r>
            <a:r>
              <a:rPr lang="pt-BR" sz="1800" dirty="0"/>
              <a:t> e o </a:t>
            </a:r>
            <a:r>
              <a:rPr lang="pt-BR" sz="1800" dirty="0" err="1"/>
              <a:t>pólo</a:t>
            </a:r>
            <a:r>
              <a:rPr lang="pt-BR" sz="1800" dirty="0"/>
              <a:t> </a:t>
            </a:r>
            <a:r>
              <a:rPr lang="pt-BR" sz="1800" i="1" dirty="0" err="1"/>
              <a:t>p</a:t>
            </a:r>
            <a:r>
              <a:rPr lang="pt-BR" sz="1800" i="1" baseline="-25000" dirty="0" err="1"/>
              <a:t>c_av</a:t>
            </a:r>
            <a:r>
              <a:rPr lang="pt-BR" sz="1800" dirty="0"/>
              <a:t> do compensador em avanço.</a:t>
            </a:r>
          </a:p>
          <a:p>
            <a:pPr marL="1009650" lvl="1" indent="-533400" algn="just" eaLnBrk="1" hangingPunct="1">
              <a:buFontTx/>
              <a:buAutoNum type="arabicParenR" startAt="4"/>
            </a:pPr>
            <a:r>
              <a:rPr lang="pt-BR" sz="1800" dirty="0"/>
              <a:t>Projete a porção em atraso do compensador avanço-atraso:</a:t>
            </a:r>
          </a:p>
          <a:p>
            <a:pPr marL="1657350" lvl="2" indent="-457200" algn="just" eaLnBrk="1" hangingPunct="1">
              <a:buFontTx/>
              <a:buAutoNum type="alphaLcParenR"/>
            </a:pPr>
            <a:r>
              <a:rPr lang="pt-BR" sz="1800" dirty="0"/>
              <a:t>Determine a magnitude de </a:t>
            </a:r>
            <a:r>
              <a:rPr lang="pt-BR" sz="1800" i="1" dirty="0"/>
              <a:t>G</a:t>
            </a:r>
            <a:r>
              <a:rPr lang="pt-BR" sz="1800" dirty="0"/>
              <a:t>(</a:t>
            </a:r>
            <a:r>
              <a:rPr lang="pt-BR" sz="1800" i="1" dirty="0" err="1"/>
              <a:t>j</a:t>
            </a:r>
            <a:r>
              <a:rPr lang="pt-BR" sz="1800" dirty="0" err="1">
                <a:latin typeface="Symbol" pitchFamily="18" charset="2"/>
              </a:rPr>
              <a:t>w</a:t>
            </a:r>
            <a:r>
              <a:rPr lang="pt-BR" sz="1800" dirty="0"/>
              <a:t>) na </a:t>
            </a:r>
            <a:r>
              <a:rPr lang="pt-BR" sz="1800" dirty="0" err="1"/>
              <a:t>freqüência</a:t>
            </a:r>
            <a:r>
              <a:rPr lang="pt-BR" sz="1800" dirty="0"/>
              <a:t> de cruzamento de ganho especificada;</a:t>
            </a:r>
          </a:p>
          <a:p>
            <a:pPr marL="1657350" lvl="2" indent="-457200" algn="just" eaLnBrk="1" hangingPunct="1">
              <a:buFontTx/>
              <a:buAutoNum type="alphaLcParenR"/>
            </a:pPr>
            <a:r>
              <a:rPr lang="pt-BR" sz="1800" dirty="0"/>
              <a:t>Determine o deslocamento na curva de magnitude no valor da </a:t>
            </a:r>
            <a:r>
              <a:rPr lang="pt-BR" sz="1800" dirty="0" err="1"/>
              <a:t>freqüência</a:t>
            </a:r>
            <a:r>
              <a:rPr lang="pt-BR" sz="1800" dirty="0"/>
              <a:t> de cruzamento de ganho especificada causada pelo compensador em avanço;</a:t>
            </a:r>
          </a:p>
          <a:p>
            <a:pPr marL="1657350" lvl="2" indent="-457200" algn="just" eaLnBrk="1" hangingPunct="1">
              <a:buFontTx/>
              <a:buAutoNum type="alphaLcParenR"/>
            </a:pPr>
            <a:r>
              <a:rPr lang="pt-BR" sz="1800" dirty="0"/>
              <a:t>Determine a atenuação necessária na magnitude para que o sistema composto pelo processo + compensador em avanço tenha um módulo de 0dB na </a:t>
            </a:r>
            <a:r>
              <a:rPr lang="pt-BR" sz="1800" dirty="0" err="1"/>
              <a:t>freqüência</a:t>
            </a:r>
            <a:r>
              <a:rPr lang="pt-BR" sz="1800" dirty="0"/>
              <a:t> de cruzamento de ganho especificada, e calcule o valor de </a:t>
            </a:r>
            <a:r>
              <a:rPr lang="pt-BR" sz="1800" dirty="0">
                <a:latin typeface="Symbol" pitchFamily="18" charset="2"/>
              </a:rPr>
              <a:t>b</a:t>
            </a:r>
            <a:r>
              <a:rPr lang="pt-BR" sz="1800" dirty="0"/>
              <a:t>;</a:t>
            </a:r>
          </a:p>
          <a:p>
            <a:pPr marL="1657350" lvl="2" indent="-457200" algn="just" eaLnBrk="1" hangingPunct="1">
              <a:buFontTx/>
              <a:buAutoNum type="alphaLcParenR"/>
            </a:pPr>
            <a:r>
              <a:rPr lang="pt-BR" sz="1800" dirty="0"/>
              <a:t>Utilizando os valores de </a:t>
            </a:r>
            <a:r>
              <a:rPr lang="pt-BR" sz="1800" dirty="0">
                <a:latin typeface="Symbol" pitchFamily="18" charset="2"/>
              </a:rPr>
              <a:t>b</a:t>
            </a:r>
            <a:r>
              <a:rPr lang="pt-BR" sz="1800" dirty="0"/>
              <a:t> e da </a:t>
            </a:r>
            <a:r>
              <a:rPr lang="pt-BR" sz="1800" dirty="0" err="1"/>
              <a:t>freqüência</a:t>
            </a:r>
            <a:r>
              <a:rPr lang="pt-BR" sz="1800" dirty="0"/>
              <a:t> de cruzamento de ganho especificados, calcule o zero </a:t>
            </a:r>
            <a:r>
              <a:rPr lang="pt-BR" sz="1800" i="1" dirty="0" err="1"/>
              <a:t>z</a:t>
            </a:r>
            <a:r>
              <a:rPr lang="pt-BR" sz="1800" i="1" baseline="-25000" dirty="0" err="1"/>
              <a:t>c_atr</a:t>
            </a:r>
            <a:r>
              <a:rPr lang="pt-BR" sz="1800" dirty="0"/>
              <a:t> e o </a:t>
            </a:r>
            <a:r>
              <a:rPr lang="pt-BR" sz="1800" dirty="0" err="1"/>
              <a:t>pólo</a:t>
            </a:r>
            <a:r>
              <a:rPr lang="pt-BR" sz="1800" dirty="0"/>
              <a:t> </a:t>
            </a:r>
            <a:r>
              <a:rPr lang="pt-BR" sz="1800" i="1" dirty="0" err="1"/>
              <a:t>p</a:t>
            </a:r>
            <a:r>
              <a:rPr lang="pt-BR" sz="1800" i="1" baseline="-25000" dirty="0" err="1"/>
              <a:t>c_atr</a:t>
            </a:r>
            <a:r>
              <a:rPr lang="pt-BR" sz="1800" dirty="0"/>
              <a:t> do compensador em atraso.</a:t>
            </a:r>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a:xfrm>
            <a:off x="330200" y="76200"/>
            <a:ext cx="9080500" cy="914400"/>
          </a:xfrm>
        </p:spPr>
        <p:txBody>
          <a:bodyPr/>
          <a:lstStyle/>
          <a:p>
            <a:pPr eaLnBrk="1" hangingPunct="1"/>
            <a:r>
              <a:rPr lang="pt-BR"/>
              <a:t>Compensador avanço-atraso</a:t>
            </a:r>
          </a:p>
        </p:txBody>
      </p:sp>
      <p:sp>
        <p:nvSpPr>
          <p:cNvPr id="3078" name="Rectangle 3"/>
          <p:cNvSpPr>
            <a:spLocks noGrp="1" noChangeArrowheads="1"/>
          </p:cNvSpPr>
          <p:nvPr>
            <p:ph type="body" idx="1"/>
          </p:nvPr>
        </p:nvSpPr>
        <p:spPr>
          <a:xfrm>
            <a:off x="412750" y="1119336"/>
            <a:ext cx="9080500" cy="5334000"/>
          </a:xfrm>
          <a:noFill/>
        </p:spPr>
        <p:txBody>
          <a:bodyPr/>
          <a:lstStyle/>
          <a:p>
            <a:pPr marL="387350" indent="-387350" eaLnBrk="1" hangingPunct="1"/>
            <a:r>
              <a:rPr lang="pt-BR" sz="2000" u="sng" dirty="0"/>
              <a:t>Exemplo</a:t>
            </a:r>
            <a:r>
              <a:rPr lang="pt-BR" sz="2000" dirty="0"/>
              <a:t>: Considere um processo modelado por:</a:t>
            </a:r>
          </a:p>
          <a:p>
            <a:pPr marL="387350" indent="-387350" eaLnBrk="1" hangingPunct="1"/>
            <a:endParaRPr lang="pt-BR" sz="2000" dirty="0"/>
          </a:p>
          <a:p>
            <a:pPr marL="387350" indent="-387350" eaLnBrk="1" hangingPunct="1"/>
            <a:endParaRPr lang="pt-BR" sz="2000" dirty="0"/>
          </a:p>
          <a:p>
            <a:pPr marL="577850" lvl="1" indent="0" algn="just" eaLnBrk="1" hangingPunct="1">
              <a:spcBef>
                <a:spcPct val="0"/>
              </a:spcBef>
              <a:buFontTx/>
              <a:buNone/>
            </a:pPr>
            <a:r>
              <a:rPr lang="pt-BR" sz="2000" dirty="0"/>
              <a:t>Projete um compensador avanço-atraso para o processo, para que o sistema compensado atenda às seguintes especificações:</a:t>
            </a:r>
          </a:p>
          <a:p>
            <a:pPr marL="577850" lvl="1" indent="0" algn="just" eaLnBrk="1" hangingPunct="1">
              <a:spcBef>
                <a:spcPct val="50000"/>
              </a:spcBef>
              <a:buFontTx/>
              <a:buChar char="-"/>
            </a:pPr>
            <a:r>
              <a:rPr lang="pt-BR" sz="2000" dirty="0"/>
              <a:t> erro em regime para uma entrada parabólica: </a:t>
            </a:r>
            <a:r>
              <a:rPr lang="pt-BR" sz="2000" i="1" dirty="0" err="1"/>
              <a:t>e</a:t>
            </a:r>
            <a:r>
              <a:rPr lang="pt-BR" sz="2000" i="1" baseline="-25000" dirty="0" err="1"/>
              <a:t>ss</a:t>
            </a:r>
            <a:r>
              <a:rPr lang="pt-BR" sz="2000" dirty="0"/>
              <a:t> = 0,0125;</a:t>
            </a:r>
          </a:p>
          <a:p>
            <a:pPr marL="577850" lvl="1" indent="0" algn="just" eaLnBrk="1" hangingPunct="1">
              <a:spcBef>
                <a:spcPct val="10000"/>
              </a:spcBef>
              <a:buFontTx/>
              <a:buChar char="-"/>
            </a:pPr>
            <a:r>
              <a:rPr lang="pt-BR" sz="2000" dirty="0"/>
              <a:t> MF </a:t>
            </a:r>
            <a:r>
              <a:rPr lang="pt-BR" sz="2000" dirty="0">
                <a:sym typeface="Symbol" pitchFamily="18" charset="2"/>
              </a:rPr>
              <a:t> 45</a:t>
            </a:r>
            <a:r>
              <a:rPr lang="pt-BR" sz="2000" baseline="30000" dirty="0">
                <a:sym typeface="Symbol" pitchFamily="18" charset="2"/>
              </a:rPr>
              <a:t>o</a:t>
            </a:r>
            <a:r>
              <a:rPr lang="pt-BR" sz="2000" dirty="0">
                <a:sym typeface="Symbol" pitchFamily="18" charset="2"/>
              </a:rPr>
              <a:t>;</a:t>
            </a:r>
          </a:p>
          <a:p>
            <a:pPr marL="577850" lvl="1" indent="0" algn="just" eaLnBrk="1" hangingPunct="1">
              <a:spcBef>
                <a:spcPct val="10000"/>
              </a:spcBef>
              <a:buFontTx/>
              <a:buChar char="-"/>
            </a:pPr>
            <a:r>
              <a:rPr lang="pt-BR" sz="2000" dirty="0">
                <a:sym typeface="Symbol" pitchFamily="18" charset="2"/>
              </a:rPr>
              <a:t> </a:t>
            </a:r>
            <a:r>
              <a:rPr lang="pt-BR" sz="2000" dirty="0" err="1">
                <a:latin typeface="Symbol" pitchFamily="18" charset="2"/>
                <a:sym typeface="Symbol" pitchFamily="18" charset="2"/>
              </a:rPr>
              <a:t>w</a:t>
            </a:r>
            <a:r>
              <a:rPr lang="pt-BR" sz="2000" baseline="-25000" dirty="0" err="1">
                <a:sym typeface="Symbol" pitchFamily="18" charset="2"/>
              </a:rPr>
              <a:t>c</a:t>
            </a:r>
            <a:r>
              <a:rPr lang="pt-BR" sz="2000" dirty="0">
                <a:sym typeface="Symbol" pitchFamily="18" charset="2"/>
              </a:rPr>
              <a:t>’  5 rd/s</a:t>
            </a:r>
          </a:p>
          <a:p>
            <a:pPr marL="577850" lvl="1" indent="0" algn="just" eaLnBrk="1" hangingPunct="1">
              <a:spcBef>
                <a:spcPct val="80000"/>
              </a:spcBef>
              <a:buFontTx/>
              <a:buNone/>
            </a:pPr>
            <a:r>
              <a:rPr lang="pt-BR" sz="2000" u="sng" dirty="0">
                <a:sym typeface="Symbol" pitchFamily="18" charset="2"/>
              </a:rPr>
              <a:t>Solução</a:t>
            </a:r>
            <a:r>
              <a:rPr lang="pt-BR" sz="2000" dirty="0">
                <a:sym typeface="Symbol" pitchFamily="18" charset="2"/>
              </a:rPr>
              <a:t>:</a:t>
            </a:r>
          </a:p>
          <a:p>
            <a:pPr marL="387350" indent="-387350" algn="just" eaLnBrk="1" hangingPunct="1">
              <a:spcBef>
                <a:spcPct val="40000"/>
              </a:spcBef>
              <a:buFontTx/>
              <a:buNone/>
            </a:pPr>
            <a:r>
              <a:rPr lang="pt-BR" sz="2000" dirty="0"/>
              <a:t>1) O processo não compensado possui um erro de regime dado por: </a:t>
            </a:r>
          </a:p>
          <a:p>
            <a:pPr marL="577850" lvl="1" indent="0" algn="just" eaLnBrk="1" hangingPunct="1">
              <a:spcBef>
                <a:spcPct val="80000"/>
              </a:spcBef>
              <a:buFontTx/>
              <a:buNone/>
            </a:pPr>
            <a:endParaRPr lang="pt-BR" sz="2000" dirty="0">
              <a:sym typeface="Symbol" pitchFamily="18" charset="2"/>
            </a:endParaRPr>
          </a:p>
        </p:txBody>
      </p:sp>
      <p:graphicFrame>
        <p:nvGraphicFramePr>
          <p:cNvPr id="3074" name="Object 4"/>
          <p:cNvGraphicFramePr>
            <a:graphicFrameLocks noChangeAspect="1"/>
          </p:cNvGraphicFramePr>
          <p:nvPr/>
        </p:nvGraphicFramePr>
        <p:xfrm>
          <a:off x="4375150" y="1524000"/>
          <a:ext cx="1692275" cy="838200"/>
        </p:xfrm>
        <a:graphic>
          <a:graphicData uri="http://schemas.openxmlformats.org/presentationml/2006/ole">
            <mc:AlternateContent xmlns:mc="http://schemas.openxmlformats.org/markup-compatibility/2006">
              <mc:Choice xmlns:v="urn:schemas-microsoft-com:vml" Requires="v">
                <p:oleObj name="Equação" r:id="rId3" imgW="1562040" imgH="838080" progId="Equation.3">
                  <p:embed/>
                </p:oleObj>
              </mc:Choice>
              <mc:Fallback>
                <p:oleObj name="Equação" r:id="rId3" imgW="1562040" imgH="838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5150" y="1524000"/>
                        <a:ext cx="16922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5"/>
          <p:cNvGraphicFramePr>
            <a:graphicFrameLocks noChangeAspect="1"/>
          </p:cNvGraphicFramePr>
          <p:nvPr/>
        </p:nvGraphicFramePr>
        <p:xfrm>
          <a:off x="543454" y="5688014"/>
          <a:ext cx="6144816" cy="865187"/>
        </p:xfrm>
        <a:graphic>
          <a:graphicData uri="http://schemas.openxmlformats.org/presentationml/2006/ole">
            <mc:AlternateContent xmlns:mc="http://schemas.openxmlformats.org/markup-compatibility/2006">
              <mc:Choice xmlns:v="urn:schemas-microsoft-com:vml" Requires="v">
                <p:oleObj name="Equação" r:id="rId5" imgW="5994360" imgH="914400" progId="Equation.3">
                  <p:embed/>
                </p:oleObj>
              </mc:Choice>
              <mc:Fallback>
                <p:oleObj name="Equação" r:id="rId5" imgW="599436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454" y="5688014"/>
                        <a:ext cx="6144816" cy="865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6"/>
          <p:cNvGraphicFramePr>
            <a:graphicFrameLocks noChangeAspect="1"/>
          </p:cNvGraphicFramePr>
          <p:nvPr/>
        </p:nvGraphicFramePr>
        <p:xfrm>
          <a:off x="7018471" y="5680076"/>
          <a:ext cx="2254646" cy="796925"/>
        </p:xfrm>
        <a:graphic>
          <a:graphicData uri="http://schemas.openxmlformats.org/presentationml/2006/ole">
            <mc:AlternateContent xmlns:mc="http://schemas.openxmlformats.org/markup-compatibility/2006">
              <mc:Choice xmlns:v="urn:schemas-microsoft-com:vml" Requires="v">
                <p:oleObj name="Equação" r:id="rId7" imgW="2387520" imgH="914400" progId="Equation.3">
                  <p:embed/>
                </p:oleObj>
              </mc:Choice>
              <mc:Fallback>
                <p:oleObj name="Equação" r:id="rId7" imgW="2387520" imgH="914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8471" y="5680076"/>
                        <a:ext cx="2254646"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330200" y="76200"/>
            <a:ext cx="9080500" cy="914400"/>
          </a:xfrm>
        </p:spPr>
        <p:txBody>
          <a:bodyPr/>
          <a:lstStyle/>
          <a:p>
            <a:pPr eaLnBrk="1" hangingPunct="1"/>
            <a:r>
              <a:rPr lang="pt-BR"/>
              <a:t>Compensador avanço-atraso</a:t>
            </a:r>
          </a:p>
        </p:txBody>
      </p:sp>
      <p:sp>
        <p:nvSpPr>
          <p:cNvPr id="4103" name="Rectangle 3"/>
          <p:cNvSpPr>
            <a:spLocks noGrp="1" noChangeArrowheads="1"/>
          </p:cNvSpPr>
          <p:nvPr>
            <p:ph type="body" idx="1"/>
          </p:nvPr>
        </p:nvSpPr>
        <p:spPr>
          <a:xfrm>
            <a:off x="412750" y="759296"/>
            <a:ext cx="9080500" cy="5334000"/>
          </a:xfrm>
          <a:noFill/>
        </p:spPr>
        <p:txBody>
          <a:bodyPr/>
          <a:lstStyle/>
          <a:p>
            <a:pPr marL="387350" indent="-387350" eaLnBrk="1" hangingPunct="1"/>
            <a:r>
              <a:rPr lang="pt-BR" sz="2800" u="sng" dirty="0"/>
              <a:t>Exemplo</a:t>
            </a:r>
            <a:r>
              <a:rPr lang="pt-BR" sz="2800" dirty="0"/>
              <a:t> (continuação): </a:t>
            </a:r>
          </a:p>
          <a:p>
            <a:pPr marL="387350" indent="-387350" algn="just" eaLnBrk="1" hangingPunct="1">
              <a:buFontTx/>
              <a:buNone/>
            </a:pPr>
            <a:r>
              <a:rPr lang="pt-BR" sz="2400" dirty="0"/>
              <a:t>	Com um compensador em avanço, a constante de erro de aceleração (constante de erro para uma entrada parabólica) passa a ser dado por: </a:t>
            </a:r>
          </a:p>
          <a:p>
            <a:pPr marL="387350" indent="-387350" eaLnBrk="1" hangingPunct="1"/>
            <a:endParaRPr lang="pt-BR" sz="2400" dirty="0"/>
          </a:p>
          <a:p>
            <a:pPr marL="387350" indent="-387350" eaLnBrk="1" hangingPunct="1"/>
            <a:endParaRPr lang="pt-BR" sz="2800" dirty="0"/>
          </a:p>
          <a:p>
            <a:pPr marL="577850" lvl="1" indent="0" algn="just" eaLnBrk="1" hangingPunct="1">
              <a:spcBef>
                <a:spcPct val="80000"/>
              </a:spcBef>
              <a:buFontTx/>
              <a:buNone/>
            </a:pPr>
            <a:endParaRPr lang="pt-BR" sz="2400" dirty="0">
              <a:sym typeface="Symbol" pitchFamily="18" charset="2"/>
            </a:endParaRPr>
          </a:p>
        </p:txBody>
      </p:sp>
      <p:graphicFrame>
        <p:nvGraphicFramePr>
          <p:cNvPr id="4098" name="Object 7"/>
          <p:cNvGraphicFramePr>
            <a:graphicFrameLocks noChangeAspect="1"/>
          </p:cNvGraphicFramePr>
          <p:nvPr/>
        </p:nvGraphicFramePr>
        <p:xfrm>
          <a:off x="1135062" y="2870200"/>
          <a:ext cx="6920442" cy="635000"/>
        </p:xfrm>
        <a:graphic>
          <a:graphicData uri="http://schemas.openxmlformats.org/presentationml/2006/ole">
            <mc:AlternateContent xmlns:mc="http://schemas.openxmlformats.org/markup-compatibility/2006">
              <mc:Choice xmlns:v="urn:schemas-microsoft-com:vml" Requires="v">
                <p:oleObj name="Equação" r:id="rId3" imgW="6387840" imgH="634680" progId="Equation.3">
                  <p:embed/>
                </p:oleObj>
              </mc:Choice>
              <mc:Fallback>
                <p:oleObj name="Equação" r:id="rId3" imgW="6387840" imgH="634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62" y="2870200"/>
                        <a:ext cx="6920442"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8"/>
          <p:cNvGraphicFramePr>
            <a:graphicFrameLocks noChangeAspect="1"/>
          </p:cNvGraphicFramePr>
          <p:nvPr/>
        </p:nvGraphicFramePr>
        <p:xfrm>
          <a:off x="412750" y="3657600"/>
          <a:ext cx="7236883" cy="914400"/>
        </p:xfrm>
        <a:graphic>
          <a:graphicData uri="http://schemas.openxmlformats.org/presentationml/2006/ole">
            <mc:AlternateContent xmlns:mc="http://schemas.openxmlformats.org/markup-compatibility/2006">
              <mc:Choice xmlns:v="urn:schemas-microsoft-com:vml" Requires="v">
                <p:oleObj name="Equação" r:id="rId5" imgW="6680160" imgH="914400" progId="Equation.3">
                  <p:embed/>
                </p:oleObj>
              </mc:Choice>
              <mc:Fallback>
                <p:oleObj name="Equação" r:id="rId5" imgW="668016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750" y="3657600"/>
                        <a:ext cx="723688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9"/>
          <p:cNvGraphicFramePr>
            <a:graphicFrameLocks noChangeAspect="1"/>
          </p:cNvGraphicFramePr>
          <p:nvPr/>
        </p:nvGraphicFramePr>
        <p:xfrm>
          <a:off x="474663" y="4648201"/>
          <a:ext cx="5632318" cy="874713"/>
        </p:xfrm>
        <a:graphic>
          <a:graphicData uri="http://schemas.openxmlformats.org/presentationml/2006/ole">
            <mc:AlternateContent xmlns:mc="http://schemas.openxmlformats.org/markup-compatibility/2006">
              <mc:Choice xmlns:v="urn:schemas-microsoft-com:vml" Requires="v">
                <p:oleObj name="Equação" r:id="rId7" imgW="5283000" imgH="888840" progId="Equation.3">
                  <p:embed/>
                </p:oleObj>
              </mc:Choice>
              <mc:Fallback>
                <p:oleObj name="Equação" r:id="rId7" imgW="5283000" imgH="888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663" y="4648201"/>
                        <a:ext cx="5632318"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10"/>
          <p:cNvGraphicFramePr>
            <a:graphicFrameLocks noChangeAspect="1"/>
          </p:cNvGraphicFramePr>
          <p:nvPr/>
        </p:nvGraphicFramePr>
        <p:xfrm>
          <a:off x="1967442" y="5638800"/>
          <a:ext cx="5874808" cy="838200"/>
        </p:xfrm>
        <a:graphic>
          <a:graphicData uri="http://schemas.openxmlformats.org/presentationml/2006/ole">
            <mc:AlternateContent xmlns:mc="http://schemas.openxmlformats.org/markup-compatibility/2006">
              <mc:Choice xmlns:v="urn:schemas-microsoft-com:vml" Requires="v">
                <p:oleObj name="Equação" r:id="rId9" imgW="5422680" imgH="838080" progId="Equation.3">
                  <p:embed/>
                </p:oleObj>
              </mc:Choice>
              <mc:Fallback>
                <p:oleObj name="Equação" r:id="rId9" imgW="5422680" imgH="838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7442" y="5638800"/>
                        <a:ext cx="5874808"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30200" y="0"/>
            <a:ext cx="9080500" cy="914400"/>
          </a:xfrm>
        </p:spPr>
        <p:txBody>
          <a:bodyPr/>
          <a:lstStyle/>
          <a:p>
            <a:pPr eaLnBrk="1" hangingPunct="1"/>
            <a:r>
              <a:rPr lang="pt-BR"/>
              <a:t>Compensador avanço-atraso</a:t>
            </a:r>
          </a:p>
        </p:txBody>
      </p:sp>
      <p:sp>
        <p:nvSpPr>
          <p:cNvPr id="24579" name="Rectangle 3"/>
          <p:cNvSpPr>
            <a:spLocks noGrp="1" noChangeArrowheads="1"/>
          </p:cNvSpPr>
          <p:nvPr>
            <p:ph type="body" idx="1"/>
          </p:nvPr>
        </p:nvSpPr>
        <p:spPr>
          <a:xfrm>
            <a:off x="247650" y="914400"/>
            <a:ext cx="9410700" cy="5334000"/>
          </a:xfrm>
          <a:noFill/>
        </p:spPr>
        <p:txBody>
          <a:bodyPr/>
          <a:lstStyle/>
          <a:p>
            <a:pPr marL="387350" indent="-387350" eaLnBrk="1" hangingPunct="1"/>
            <a:r>
              <a:rPr lang="pt-BR" sz="2000" u="sng" dirty="0"/>
              <a:t>Exemplo</a:t>
            </a:r>
            <a:r>
              <a:rPr lang="pt-BR" sz="2000" dirty="0"/>
              <a:t> (continuação): </a:t>
            </a:r>
          </a:p>
          <a:p>
            <a:pPr marL="387350" indent="-387350" algn="just" eaLnBrk="1" hangingPunct="1">
              <a:spcBef>
                <a:spcPct val="50000"/>
              </a:spcBef>
              <a:buFontTx/>
              <a:buNone/>
            </a:pPr>
            <a:r>
              <a:rPr lang="pt-BR" sz="2000" dirty="0"/>
              <a:t>	2) Traça-se agora o diagrama de Bode de </a:t>
            </a:r>
            <a:r>
              <a:rPr lang="pt-BR" sz="2000" i="1" dirty="0"/>
              <a:t>G</a:t>
            </a:r>
            <a:r>
              <a:rPr lang="pt-BR" sz="2000" dirty="0"/>
              <a:t>(</a:t>
            </a:r>
            <a:r>
              <a:rPr lang="pt-BR" sz="2000" i="1" dirty="0" err="1"/>
              <a:t>j</a:t>
            </a:r>
            <a:r>
              <a:rPr lang="pt-BR" sz="2000" dirty="0" err="1">
                <a:latin typeface="Symbol" pitchFamily="18" charset="2"/>
              </a:rPr>
              <a:t>w</a:t>
            </a:r>
            <a:r>
              <a:rPr lang="pt-BR" sz="2000" dirty="0"/>
              <a:t>) para a combinação série do ganho do compensador e o sistema </a:t>
            </a:r>
            <a:r>
              <a:rPr lang="pt-BR" sz="2000" i="1" dirty="0" err="1"/>
              <a:t>G</a:t>
            </a:r>
            <a:r>
              <a:rPr lang="pt-BR" sz="2000" i="1" baseline="-25000" dirty="0" err="1"/>
              <a:t>p</a:t>
            </a:r>
            <a:r>
              <a:rPr lang="pt-BR" sz="2000" dirty="0"/>
              <a:t>(</a:t>
            </a:r>
            <a:r>
              <a:rPr lang="pt-BR" sz="2000" i="1" dirty="0" err="1"/>
              <a:t>j</a:t>
            </a:r>
            <a:r>
              <a:rPr lang="pt-BR" sz="2000" dirty="0" err="1">
                <a:latin typeface="Symbol" pitchFamily="18" charset="2"/>
              </a:rPr>
              <a:t>w</a:t>
            </a:r>
            <a:r>
              <a:rPr lang="pt-BR" sz="2000" dirty="0"/>
              <a:t>) ( = </a:t>
            </a:r>
            <a:r>
              <a:rPr lang="pt-BR" sz="2000" i="1" dirty="0" err="1"/>
              <a:t>Kc</a:t>
            </a:r>
            <a:r>
              <a:rPr lang="pt-BR" sz="2000" i="1" dirty="0"/>
              <a:t> </a:t>
            </a:r>
            <a:r>
              <a:rPr lang="pt-BR" sz="2000" i="1" dirty="0" err="1"/>
              <a:t>G</a:t>
            </a:r>
            <a:r>
              <a:rPr lang="pt-BR" sz="2000" i="1" baseline="-25000" dirty="0" err="1"/>
              <a:t>p</a:t>
            </a:r>
            <a:r>
              <a:rPr lang="pt-BR" sz="2000" dirty="0"/>
              <a:t>(</a:t>
            </a:r>
            <a:r>
              <a:rPr lang="pt-BR" sz="2000" i="1" dirty="0" err="1"/>
              <a:t>j</a:t>
            </a:r>
            <a:r>
              <a:rPr lang="pt-BR" sz="2000" dirty="0" err="1">
                <a:latin typeface="Symbol" pitchFamily="18" charset="2"/>
              </a:rPr>
              <a:t>w</a:t>
            </a:r>
            <a:r>
              <a:rPr lang="pt-BR" sz="2000" dirty="0"/>
              <a:t>) = 80 / </a:t>
            </a:r>
            <a:r>
              <a:rPr lang="pt-BR" sz="2000" i="1" dirty="0"/>
              <a:t>s</a:t>
            </a:r>
            <a:r>
              <a:rPr lang="pt-BR" sz="2000" baseline="30000" dirty="0"/>
              <a:t>2</a:t>
            </a:r>
            <a:r>
              <a:rPr lang="pt-BR" sz="2000" dirty="0"/>
              <a:t> ). Esta será a função de transferência a ser utilizada para determinar a localização dos </a:t>
            </a:r>
            <a:r>
              <a:rPr lang="pt-BR" sz="2000" dirty="0" err="1"/>
              <a:t>pólos</a:t>
            </a:r>
            <a:r>
              <a:rPr lang="pt-BR" sz="2000" dirty="0"/>
              <a:t> e zeros. </a:t>
            </a:r>
          </a:p>
          <a:p>
            <a:pPr marL="387350" indent="-387350" algn="just" eaLnBrk="1" hangingPunct="1">
              <a:spcBef>
                <a:spcPct val="50000"/>
              </a:spcBef>
              <a:buFontTx/>
              <a:buNone/>
            </a:pPr>
            <a:r>
              <a:rPr lang="pt-BR" sz="2000" dirty="0"/>
              <a:t>	3) Determinar (</a:t>
            </a:r>
            <a:r>
              <a:rPr lang="pt-BR" sz="2000" i="1" dirty="0"/>
              <a:t>s</a:t>
            </a:r>
            <a:r>
              <a:rPr lang="pt-BR" sz="2000" dirty="0"/>
              <a:t> / </a:t>
            </a:r>
            <a:r>
              <a:rPr lang="pt-BR" sz="2000" i="1" dirty="0" err="1"/>
              <a:t>z</a:t>
            </a:r>
            <a:r>
              <a:rPr lang="pt-BR" sz="2000" i="1" baseline="-25000" dirty="0" err="1"/>
              <a:t>c_av</a:t>
            </a:r>
            <a:r>
              <a:rPr lang="pt-BR" sz="2000" dirty="0"/>
              <a:t> + 1) (</a:t>
            </a:r>
            <a:r>
              <a:rPr lang="pt-BR" sz="2000" i="1" dirty="0"/>
              <a:t>s</a:t>
            </a:r>
            <a:r>
              <a:rPr lang="pt-BR" sz="2000" dirty="0"/>
              <a:t> / </a:t>
            </a:r>
            <a:r>
              <a:rPr lang="pt-BR" sz="2000" i="1" dirty="0" err="1"/>
              <a:t>p</a:t>
            </a:r>
            <a:r>
              <a:rPr lang="pt-BR" sz="2000" i="1" baseline="-25000" dirty="0" err="1"/>
              <a:t>c_av</a:t>
            </a:r>
            <a:r>
              <a:rPr lang="pt-BR" sz="2000" dirty="0"/>
              <a:t> + 1).  Os valores de </a:t>
            </a:r>
            <a:r>
              <a:rPr lang="pt-BR" sz="2000" i="1" dirty="0" err="1"/>
              <a:t>z</a:t>
            </a:r>
            <a:r>
              <a:rPr lang="pt-BR" sz="2000" i="1" baseline="-25000" dirty="0" err="1"/>
              <a:t>c_av</a:t>
            </a:r>
            <a:r>
              <a:rPr lang="pt-BR" sz="2000" dirty="0"/>
              <a:t> e </a:t>
            </a:r>
            <a:r>
              <a:rPr lang="pt-BR" sz="2000" i="1" dirty="0" err="1"/>
              <a:t>p</a:t>
            </a:r>
            <a:r>
              <a:rPr lang="pt-BR" sz="2000" i="1" baseline="-25000" dirty="0" err="1"/>
              <a:t>c_av</a:t>
            </a:r>
            <a:r>
              <a:rPr lang="pt-BR" sz="2000" dirty="0"/>
              <a:t> devem ser escolhidos de modo que a especificação de MF em </a:t>
            </a:r>
            <a:r>
              <a:rPr lang="pt-BR" sz="2000" dirty="0" err="1">
                <a:latin typeface="Symbol" pitchFamily="18" charset="2"/>
                <a:sym typeface="Symbol" pitchFamily="18" charset="2"/>
              </a:rPr>
              <a:t>w</a:t>
            </a:r>
            <a:r>
              <a:rPr lang="pt-BR" sz="2000" baseline="-25000" dirty="0" err="1">
                <a:sym typeface="Symbol" pitchFamily="18" charset="2"/>
              </a:rPr>
              <a:t>c</a:t>
            </a:r>
            <a:r>
              <a:rPr lang="pt-BR" sz="2000" dirty="0">
                <a:sym typeface="Symbol" pitchFamily="18" charset="2"/>
              </a:rPr>
              <a:t>’ seja atendida. (Veja que as porções das curvas traçadas não são alteradas, e, portanto, a especificação de erro em regime continuará sendo atendida).</a:t>
            </a:r>
          </a:p>
          <a:p>
            <a:pPr marL="387350" indent="-387350" algn="just" eaLnBrk="1" hangingPunct="1">
              <a:spcBef>
                <a:spcPct val="50000"/>
              </a:spcBef>
            </a:pPr>
            <a:r>
              <a:rPr lang="pt-BR" sz="2000" u="sng" dirty="0">
                <a:sym typeface="Symbol" pitchFamily="18" charset="2"/>
              </a:rPr>
              <a:t>Objetivo do compensador em avanço</a:t>
            </a:r>
            <a:r>
              <a:rPr lang="pt-BR" sz="2000" dirty="0">
                <a:sym typeface="Symbol" pitchFamily="18" charset="2"/>
              </a:rPr>
              <a:t>: contribuir com uma fase positiva, de modo a aumentar a fase do sistema compensado e atender a especificação de MF.  Para tanto, é necessário determinar o deslocamento de fase positiva exigida.</a:t>
            </a:r>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3"/>
          <a:srcRect/>
          <a:stretch>
            <a:fillRect/>
          </a:stretch>
        </p:blipFill>
        <p:spPr bwMode="auto">
          <a:xfrm>
            <a:off x="732632" y="257176"/>
            <a:ext cx="8512969" cy="6448425"/>
          </a:xfrm>
          <a:prstGeom prst="rect">
            <a:avLst/>
          </a:prstGeom>
          <a:noFill/>
          <a:ln w="9525">
            <a:noFill/>
            <a:miter lim="800000"/>
            <a:headEnd/>
            <a:tailEnd/>
          </a:ln>
        </p:spPr>
      </p:pic>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330200" y="0"/>
            <a:ext cx="9080500" cy="914400"/>
          </a:xfrm>
        </p:spPr>
        <p:txBody>
          <a:bodyPr/>
          <a:lstStyle/>
          <a:p>
            <a:pPr eaLnBrk="1" hangingPunct="1"/>
            <a:r>
              <a:rPr lang="pt-BR"/>
              <a:t>Compensador avanço-atraso</a:t>
            </a:r>
          </a:p>
        </p:txBody>
      </p:sp>
      <p:sp>
        <p:nvSpPr>
          <p:cNvPr id="5125" name="Rectangle 3"/>
          <p:cNvSpPr>
            <a:spLocks noGrp="1" noChangeArrowheads="1"/>
          </p:cNvSpPr>
          <p:nvPr>
            <p:ph type="body" idx="1"/>
          </p:nvPr>
        </p:nvSpPr>
        <p:spPr>
          <a:xfrm>
            <a:off x="56456" y="620688"/>
            <a:ext cx="9721080" cy="5334000"/>
          </a:xfrm>
          <a:noFill/>
        </p:spPr>
        <p:txBody>
          <a:bodyPr/>
          <a:lstStyle/>
          <a:p>
            <a:pPr marL="387350" indent="-387350" eaLnBrk="1" hangingPunct="1"/>
            <a:r>
              <a:rPr lang="pt-BR" sz="2000" u="sng" dirty="0"/>
              <a:t>Exemplo</a:t>
            </a:r>
            <a:r>
              <a:rPr lang="pt-BR" sz="2000" dirty="0"/>
              <a:t> (continuação): </a:t>
            </a:r>
          </a:p>
          <a:p>
            <a:pPr marL="758825" lvl="1" indent="193675" algn="just" eaLnBrk="1" hangingPunct="1">
              <a:spcBef>
                <a:spcPct val="50000"/>
              </a:spcBef>
              <a:buFontTx/>
              <a:buChar char="•"/>
            </a:pPr>
            <a:r>
              <a:rPr lang="pt-BR" sz="2000" dirty="0"/>
              <a:t> MF do sistema não compensado:  </a:t>
            </a:r>
          </a:p>
          <a:p>
            <a:pPr marL="387350" indent="-387350" algn="just" eaLnBrk="1" hangingPunct="1">
              <a:spcBef>
                <a:spcPct val="50000"/>
              </a:spcBef>
              <a:buFontTx/>
              <a:buNone/>
            </a:pPr>
            <a:endParaRPr lang="pt-BR" sz="2000" dirty="0"/>
          </a:p>
          <a:p>
            <a:pPr marL="758825" lvl="1" indent="193675" algn="just" eaLnBrk="1" hangingPunct="1">
              <a:spcBef>
                <a:spcPct val="70000"/>
              </a:spcBef>
              <a:buFontTx/>
              <a:buChar char="•"/>
            </a:pPr>
            <a:r>
              <a:rPr lang="pt-BR" sz="2000" dirty="0">
                <a:sym typeface="Symbol" pitchFamily="18" charset="2"/>
              </a:rPr>
              <a:t>Como o sistema é do tipo 2, e não há outros </a:t>
            </a:r>
            <a:r>
              <a:rPr lang="pt-BR" sz="2000" dirty="0" err="1">
                <a:sym typeface="Symbol" pitchFamily="18" charset="2"/>
              </a:rPr>
              <a:t>pólos</a:t>
            </a:r>
            <a:r>
              <a:rPr lang="pt-BR" sz="2000" dirty="0">
                <a:sym typeface="Symbol" pitchFamily="18" charset="2"/>
              </a:rPr>
              <a:t> e zeros  </a:t>
            </a:r>
            <a:r>
              <a:rPr lang="pt-BR" sz="2000" i="1" dirty="0">
                <a:sym typeface="Symbol" pitchFamily="18" charset="2"/>
              </a:rPr>
              <a:t>G </a:t>
            </a:r>
            <a:r>
              <a:rPr lang="pt-BR" sz="2000" dirty="0">
                <a:sym typeface="Symbol" pitchFamily="18" charset="2"/>
              </a:rPr>
              <a:t>(</a:t>
            </a:r>
            <a:r>
              <a:rPr lang="pt-BR" sz="2000" i="1" dirty="0" err="1">
                <a:sym typeface="Symbol" pitchFamily="18" charset="2"/>
              </a:rPr>
              <a:t>j</a:t>
            </a:r>
            <a:r>
              <a:rPr lang="pt-BR" sz="2000" dirty="0" err="1">
                <a:latin typeface="Symbol" pitchFamily="18" charset="2"/>
                <a:sym typeface="Symbol" pitchFamily="18" charset="2"/>
              </a:rPr>
              <a:t>w</a:t>
            </a:r>
            <a:r>
              <a:rPr lang="pt-BR" sz="2000" i="1" baseline="-25000" dirty="0" err="1">
                <a:sym typeface="Symbol" pitchFamily="18" charset="2"/>
              </a:rPr>
              <a:t>c</a:t>
            </a:r>
            <a:r>
              <a:rPr lang="pt-BR" sz="2000" dirty="0">
                <a:sym typeface="Symbol" pitchFamily="18" charset="2"/>
              </a:rPr>
              <a:t>) = – 180</a:t>
            </a:r>
            <a:r>
              <a:rPr lang="pt-BR" sz="2000" baseline="30000" dirty="0">
                <a:sym typeface="Symbol" pitchFamily="18" charset="2"/>
              </a:rPr>
              <a:t>o</a:t>
            </a:r>
            <a:r>
              <a:rPr lang="pt-BR" sz="2000" dirty="0">
                <a:sym typeface="Symbol" pitchFamily="18" charset="2"/>
              </a:rPr>
              <a:t> em todas as </a:t>
            </a:r>
            <a:r>
              <a:rPr lang="pt-BR" sz="2000" dirty="0" err="1">
                <a:sym typeface="Symbol" pitchFamily="18" charset="2"/>
              </a:rPr>
              <a:t>freqüências</a:t>
            </a:r>
            <a:r>
              <a:rPr lang="pt-BR" sz="2000" dirty="0">
                <a:sym typeface="Symbol" pitchFamily="18" charset="2"/>
              </a:rPr>
              <a:t>.</a:t>
            </a:r>
          </a:p>
          <a:p>
            <a:pPr marL="758825" lvl="1" indent="193675" algn="just" eaLnBrk="1" hangingPunct="1">
              <a:spcBef>
                <a:spcPct val="70000"/>
              </a:spcBef>
              <a:buFontTx/>
              <a:buChar char="•"/>
            </a:pPr>
            <a:endParaRPr lang="pt-BR" sz="2000" dirty="0">
              <a:sym typeface="Symbol" pitchFamily="18" charset="2"/>
            </a:endParaRPr>
          </a:p>
          <a:p>
            <a:pPr marL="758825" lvl="1" indent="193675" algn="just" eaLnBrk="1" hangingPunct="1">
              <a:spcBef>
                <a:spcPct val="70000"/>
              </a:spcBef>
              <a:buFontTx/>
              <a:buNone/>
            </a:pPr>
            <a:r>
              <a:rPr lang="pt-BR" sz="2000" dirty="0">
                <a:sym typeface="Symbol" pitchFamily="18" charset="2"/>
              </a:rPr>
              <a:t>3) Conhecendo-se a MF acima, pode-se determinar o deslocamento de fase positiva que deve ser fornecida pelo compensador em avanço.</a:t>
            </a:r>
          </a:p>
          <a:p>
            <a:pPr marL="758825" lvl="1" indent="193675" algn="just" eaLnBrk="1" hangingPunct="1">
              <a:spcBef>
                <a:spcPct val="70000"/>
              </a:spcBef>
              <a:buFontTx/>
              <a:buChar char="•"/>
            </a:pPr>
            <a:r>
              <a:rPr lang="pt-BR" sz="2000" dirty="0">
                <a:sym typeface="Symbol" pitchFamily="18" charset="2"/>
              </a:rPr>
              <a:t>Em </a:t>
            </a:r>
            <a:r>
              <a:rPr lang="pt-BR" sz="2000" dirty="0" err="1">
                <a:latin typeface="Symbol" pitchFamily="18" charset="2"/>
                <a:sym typeface="Symbol" pitchFamily="18" charset="2"/>
              </a:rPr>
              <a:t>w</a:t>
            </a:r>
            <a:r>
              <a:rPr lang="pt-BR" sz="2000" i="1" baseline="-25000" dirty="0" err="1">
                <a:sym typeface="Symbol" pitchFamily="18" charset="2"/>
              </a:rPr>
              <a:t>c</a:t>
            </a:r>
            <a:r>
              <a:rPr lang="pt-BR" sz="2000" dirty="0">
                <a:sym typeface="Symbol" pitchFamily="18" charset="2"/>
              </a:rPr>
              <a:t> = 5 rd/s, </a:t>
            </a:r>
            <a:r>
              <a:rPr lang="pt-BR" sz="2000" i="1" dirty="0">
                <a:sym typeface="Symbol" pitchFamily="18" charset="2"/>
              </a:rPr>
              <a:t>G </a:t>
            </a:r>
            <a:r>
              <a:rPr lang="pt-BR" sz="2000" dirty="0">
                <a:sym typeface="Symbol" pitchFamily="18" charset="2"/>
              </a:rPr>
              <a:t>(</a:t>
            </a:r>
            <a:r>
              <a:rPr lang="pt-BR" sz="2000" i="1" dirty="0" err="1">
                <a:sym typeface="Symbol" pitchFamily="18" charset="2"/>
              </a:rPr>
              <a:t>j</a:t>
            </a:r>
            <a:r>
              <a:rPr lang="pt-BR" sz="2000" dirty="0" err="1">
                <a:latin typeface="Symbol" pitchFamily="18" charset="2"/>
                <a:sym typeface="Symbol" pitchFamily="18" charset="2"/>
              </a:rPr>
              <a:t>w</a:t>
            </a:r>
            <a:r>
              <a:rPr lang="pt-BR" sz="2000" i="1" baseline="-25000" dirty="0" err="1">
                <a:sym typeface="Symbol" pitchFamily="18" charset="2"/>
              </a:rPr>
              <a:t>c</a:t>
            </a:r>
            <a:r>
              <a:rPr lang="pt-BR" sz="2000" dirty="0">
                <a:sym typeface="Symbol" pitchFamily="18" charset="2"/>
              </a:rPr>
              <a:t>) deve ser alterada de modo a atender à especificação de MF ( 45</a:t>
            </a:r>
            <a:r>
              <a:rPr lang="pt-BR" sz="2000" baseline="30000" dirty="0">
                <a:sym typeface="Symbol" pitchFamily="18" charset="2"/>
              </a:rPr>
              <a:t>o</a:t>
            </a:r>
            <a:r>
              <a:rPr lang="pt-BR" sz="2000" dirty="0">
                <a:sym typeface="Symbol" pitchFamily="18" charset="2"/>
              </a:rPr>
              <a:t>). Vamos incluir uma margem de segurança de 10</a:t>
            </a:r>
            <a:r>
              <a:rPr lang="pt-BR" sz="2000" baseline="30000" dirty="0">
                <a:sym typeface="Symbol" pitchFamily="18" charset="2"/>
              </a:rPr>
              <a:t>o</a:t>
            </a:r>
            <a:r>
              <a:rPr lang="pt-BR" sz="2000" dirty="0">
                <a:sym typeface="Symbol" pitchFamily="18" charset="2"/>
              </a:rPr>
              <a:t>. Assim:</a:t>
            </a:r>
            <a:endParaRPr lang="pt-BR" sz="2000" baseline="30000" dirty="0">
              <a:sym typeface="Symbol" pitchFamily="18" charset="2"/>
            </a:endParaRPr>
          </a:p>
        </p:txBody>
      </p:sp>
      <p:graphicFrame>
        <p:nvGraphicFramePr>
          <p:cNvPr id="5122" name="Object 4"/>
          <p:cNvGraphicFramePr>
            <a:graphicFrameLocks noChangeAspect="1"/>
          </p:cNvGraphicFramePr>
          <p:nvPr>
            <p:extLst>
              <p:ext uri="{D42A27DB-BD31-4B8C-83A1-F6EECF244321}">
                <p14:modId xmlns:p14="http://schemas.microsoft.com/office/powerpoint/2010/main" val="3027258527"/>
              </p:ext>
            </p:extLst>
          </p:nvPr>
        </p:nvGraphicFramePr>
        <p:xfrm>
          <a:off x="2215092" y="1700808"/>
          <a:ext cx="5049308" cy="446087"/>
        </p:xfrm>
        <a:graphic>
          <a:graphicData uri="http://schemas.openxmlformats.org/presentationml/2006/ole">
            <mc:AlternateContent xmlns:mc="http://schemas.openxmlformats.org/markup-compatibility/2006">
              <mc:Choice xmlns:v="urn:schemas-microsoft-com:vml" Requires="v">
                <p:oleObj name="Equação" r:id="rId3" imgW="4902120" imgH="469800" progId="Equation.3">
                  <p:embed/>
                </p:oleObj>
              </mc:Choice>
              <mc:Fallback>
                <p:oleObj name="Equação" r:id="rId3" imgW="490212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092" y="1700808"/>
                        <a:ext cx="5049308"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7"/>
          <p:cNvGraphicFramePr>
            <a:graphicFrameLocks noChangeAspect="1"/>
          </p:cNvGraphicFramePr>
          <p:nvPr>
            <p:extLst>
              <p:ext uri="{D42A27DB-BD31-4B8C-83A1-F6EECF244321}">
                <p14:modId xmlns:p14="http://schemas.microsoft.com/office/powerpoint/2010/main" val="3953568339"/>
              </p:ext>
            </p:extLst>
          </p:nvPr>
        </p:nvGraphicFramePr>
        <p:xfrm>
          <a:off x="1898650" y="3212976"/>
          <a:ext cx="5611681" cy="446088"/>
        </p:xfrm>
        <a:graphic>
          <a:graphicData uri="http://schemas.openxmlformats.org/presentationml/2006/ole">
            <mc:AlternateContent xmlns:mc="http://schemas.openxmlformats.org/markup-compatibility/2006">
              <mc:Choice xmlns:v="urn:schemas-microsoft-com:vml" Requires="v">
                <p:oleObj name="Equação" r:id="rId5" imgW="5448240" imgH="469800" progId="Equation.3">
                  <p:embed/>
                </p:oleObj>
              </mc:Choice>
              <mc:Fallback>
                <p:oleObj name="Equação" r:id="rId5" imgW="544824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8650" y="3212976"/>
                        <a:ext cx="5611681"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2"/>
          <p:cNvSpPr>
            <a:spLocks noGrp="1" noChangeArrowheads="1"/>
          </p:cNvSpPr>
          <p:nvPr>
            <p:ph type="title"/>
          </p:nvPr>
        </p:nvSpPr>
        <p:spPr/>
        <p:txBody>
          <a:bodyPr/>
          <a:lstStyle/>
          <a:p>
            <a:r>
              <a:rPr lang="pt-BR"/>
              <a:t>Exercicios 14.4.2</a:t>
            </a:r>
          </a:p>
        </p:txBody>
      </p:sp>
      <p:sp>
        <p:nvSpPr>
          <p:cNvPr id="174084" name="Rectangle 3"/>
          <p:cNvSpPr>
            <a:spLocks noGrp="1" noChangeArrowheads="1"/>
          </p:cNvSpPr>
          <p:nvPr>
            <p:ph idx="1"/>
          </p:nvPr>
        </p:nvSpPr>
        <p:spPr/>
        <p:txBody>
          <a:bodyPr/>
          <a:lstStyle/>
          <a:p>
            <a:r>
              <a:rPr lang="pt-BR"/>
              <a:t>Cosidere um pulso definido por f(t) = e</a:t>
            </a:r>
            <a:r>
              <a:rPr lang="pt-BR" baseline="30000"/>
              <a:t>at</a:t>
            </a:r>
            <a:r>
              <a:rPr lang="pt-BR"/>
              <a:t> 0&lt;t&lt;T, f(t) = 0 todos os outros instantes. Encontre F(s)</a:t>
            </a:r>
          </a:p>
          <a:p>
            <a:pPr lvl="1"/>
            <a:r>
              <a:rPr lang="pt-BR"/>
              <a:t>Considere a soma das funções e</a:t>
            </a:r>
            <a:r>
              <a:rPr lang="pt-BR" baseline="30000"/>
              <a:t>at</a:t>
            </a:r>
            <a:r>
              <a:rPr lang="pt-BR"/>
              <a:t> (u(t)-u(t-T))</a:t>
            </a:r>
          </a:p>
          <a:p>
            <a:pPr lvl="1"/>
            <a:r>
              <a:rPr lang="pt-BR"/>
              <a:t>Esta soma representa a função f(t). Logo : </a:t>
            </a:r>
          </a:p>
        </p:txBody>
      </p:sp>
      <p:graphicFrame>
        <p:nvGraphicFramePr>
          <p:cNvPr id="123908" name="Object 2"/>
          <p:cNvGraphicFramePr>
            <a:graphicFrameLocks noChangeAspect="1"/>
          </p:cNvGraphicFramePr>
          <p:nvPr/>
        </p:nvGraphicFramePr>
        <p:xfrm>
          <a:off x="1411288" y="3500438"/>
          <a:ext cx="6831012" cy="931862"/>
        </p:xfrm>
        <a:graphic>
          <a:graphicData uri="http://schemas.openxmlformats.org/presentationml/2006/ole">
            <mc:AlternateContent xmlns:mc="http://schemas.openxmlformats.org/markup-compatibility/2006">
              <mc:Choice xmlns:v="urn:schemas-microsoft-com:vml" Requires="v">
                <p:oleObj name="Equation" r:id="rId2" imgW="2882880" imgH="393480" progId="Equation.3">
                  <p:embed/>
                </p:oleObj>
              </mc:Choice>
              <mc:Fallback>
                <p:oleObj name="Equation" r:id="rId2" imgW="288288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288" y="3500438"/>
                        <a:ext cx="6831012"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Rectangle 2"/>
          <p:cNvSpPr>
            <a:spLocks noGrp="1" noChangeArrowheads="1"/>
          </p:cNvSpPr>
          <p:nvPr>
            <p:ph type="title"/>
          </p:nvPr>
        </p:nvSpPr>
        <p:spPr>
          <a:xfrm>
            <a:off x="330200" y="0"/>
            <a:ext cx="9080500" cy="914400"/>
          </a:xfrm>
        </p:spPr>
        <p:txBody>
          <a:bodyPr/>
          <a:lstStyle/>
          <a:p>
            <a:pPr eaLnBrk="1" hangingPunct="1"/>
            <a:r>
              <a:rPr lang="pt-BR"/>
              <a:t>Compensador avanço-atraso</a:t>
            </a:r>
          </a:p>
        </p:txBody>
      </p:sp>
      <p:sp>
        <p:nvSpPr>
          <p:cNvPr id="6152" name="Rectangle 3"/>
          <p:cNvSpPr>
            <a:spLocks noGrp="1" noChangeArrowheads="1"/>
          </p:cNvSpPr>
          <p:nvPr>
            <p:ph type="body" idx="1"/>
          </p:nvPr>
        </p:nvSpPr>
        <p:spPr>
          <a:xfrm>
            <a:off x="247650" y="692696"/>
            <a:ext cx="9410700" cy="5334000"/>
          </a:xfrm>
          <a:noFill/>
        </p:spPr>
        <p:txBody>
          <a:bodyPr/>
          <a:lstStyle/>
          <a:p>
            <a:pPr marL="387350" indent="-387350" eaLnBrk="1" hangingPunct="1"/>
            <a:r>
              <a:rPr lang="pt-BR" sz="2800" u="sng" dirty="0"/>
              <a:t>Exemplo</a:t>
            </a:r>
            <a:r>
              <a:rPr lang="pt-BR" sz="2800" dirty="0"/>
              <a:t> (continuação): </a:t>
            </a:r>
          </a:p>
          <a:p>
            <a:pPr marL="758825" lvl="1" indent="193675" algn="just" eaLnBrk="1" hangingPunct="1">
              <a:spcBef>
                <a:spcPct val="80000"/>
              </a:spcBef>
              <a:buFontTx/>
              <a:buChar char="•"/>
            </a:pPr>
            <a:r>
              <a:rPr lang="pt-BR" sz="2400" dirty="0"/>
              <a:t> </a:t>
            </a:r>
            <a:r>
              <a:rPr lang="pt-BR" sz="2000" dirty="0"/>
              <a:t>  </a:t>
            </a:r>
          </a:p>
          <a:p>
            <a:pPr marL="387350" indent="-387350" algn="just" eaLnBrk="1" hangingPunct="1">
              <a:spcBef>
                <a:spcPct val="50000"/>
              </a:spcBef>
              <a:buFontTx/>
              <a:buNone/>
            </a:pPr>
            <a:endParaRPr lang="pt-BR" sz="2400" dirty="0"/>
          </a:p>
          <a:p>
            <a:pPr marL="758825" lvl="1" indent="193675" algn="just" eaLnBrk="1" hangingPunct="1">
              <a:spcBef>
                <a:spcPct val="70000"/>
              </a:spcBef>
              <a:buFontTx/>
              <a:buChar char="•"/>
            </a:pPr>
            <a:endParaRPr lang="pt-BR" sz="2400" dirty="0">
              <a:sym typeface="Symbol" pitchFamily="18" charset="2"/>
            </a:endParaRPr>
          </a:p>
          <a:p>
            <a:pPr marL="758825" lvl="1" indent="193675" algn="just" eaLnBrk="1" hangingPunct="1">
              <a:spcBef>
                <a:spcPct val="70000"/>
              </a:spcBef>
              <a:buFontTx/>
              <a:buChar char="•"/>
            </a:pPr>
            <a:endParaRPr lang="pt-BR" sz="2400" dirty="0">
              <a:sym typeface="Symbol" pitchFamily="18" charset="2"/>
            </a:endParaRPr>
          </a:p>
          <a:p>
            <a:pPr marL="758825" lvl="1" indent="193675" algn="just" eaLnBrk="1" hangingPunct="1">
              <a:spcBef>
                <a:spcPct val="40000"/>
              </a:spcBef>
              <a:buFontTx/>
              <a:buNone/>
            </a:pPr>
            <a:r>
              <a:rPr lang="pt-BR" sz="2400" dirty="0">
                <a:sym typeface="Symbol" pitchFamily="18" charset="2"/>
              </a:rPr>
              <a:t>Com</a:t>
            </a:r>
            <a:r>
              <a:rPr lang="pt-BR" sz="2400" dirty="0">
                <a:latin typeface="Symbol" pitchFamily="18" charset="2"/>
                <a:sym typeface="Symbol" pitchFamily="18" charset="2"/>
              </a:rPr>
              <a:t> </a:t>
            </a:r>
            <a:r>
              <a:rPr lang="pt-BR" sz="2400" dirty="0" err="1">
                <a:latin typeface="Symbol" pitchFamily="18" charset="2"/>
                <a:sym typeface="Symbol" pitchFamily="18" charset="2"/>
              </a:rPr>
              <a:t>f</a:t>
            </a:r>
            <a:r>
              <a:rPr lang="pt-BR" sz="2400" baseline="-25000" dirty="0" err="1">
                <a:sym typeface="Symbol" pitchFamily="18" charset="2"/>
              </a:rPr>
              <a:t>max</a:t>
            </a:r>
            <a:r>
              <a:rPr lang="pt-BR" sz="2400" dirty="0">
                <a:sym typeface="Symbol" pitchFamily="18" charset="2"/>
              </a:rPr>
              <a:t>, pode-se determinar </a:t>
            </a:r>
            <a:r>
              <a:rPr lang="pt-BR" sz="2400" dirty="0">
                <a:latin typeface="Symbol" pitchFamily="18" charset="2"/>
                <a:sym typeface="Symbol" pitchFamily="18" charset="2"/>
              </a:rPr>
              <a:t>a:</a:t>
            </a:r>
            <a:endParaRPr lang="pt-BR" sz="2400" dirty="0">
              <a:sym typeface="Symbol" pitchFamily="18" charset="2"/>
            </a:endParaRPr>
          </a:p>
        </p:txBody>
      </p:sp>
      <p:graphicFrame>
        <p:nvGraphicFramePr>
          <p:cNvPr id="6146" name="Object 6"/>
          <p:cNvGraphicFramePr>
            <a:graphicFrameLocks noChangeAspect="1"/>
          </p:cNvGraphicFramePr>
          <p:nvPr/>
        </p:nvGraphicFramePr>
        <p:xfrm>
          <a:off x="1651000" y="1676400"/>
          <a:ext cx="6438900" cy="469900"/>
        </p:xfrm>
        <a:graphic>
          <a:graphicData uri="http://schemas.openxmlformats.org/presentationml/2006/ole">
            <mc:AlternateContent xmlns:mc="http://schemas.openxmlformats.org/markup-compatibility/2006">
              <mc:Choice xmlns:v="urn:schemas-microsoft-com:vml" Requires="v">
                <p:oleObj name="Equação" r:id="rId3" imgW="5943600" imgH="469800" progId="Equation.3">
                  <p:embed/>
                </p:oleObj>
              </mc:Choice>
              <mc:Fallback>
                <p:oleObj name="Equação" r:id="rId3" imgW="594360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0" y="1676400"/>
                        <a:ext cx="64389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9"/>
          <p:cNvGraphicFramePr>
            <a:graphicFrameLocks noChangeAspect="1"/>
          </p:cNvGraphicFramePr>
          <p:nvPr/>
        </p:nvGraphicFramePr>
        <p:xfrm>
          <a:off x="1155700" y="2425700"/>
          <a:ext cx="6865408" cy="469900"/>
        </p:xfrm>
        <a:graphic>
          <a:graphicData uri="http://schemas.openxmlformats.org/presentationml/2006/ole">
            <mc:AlternateContent xmlns:mc="http://schemas.openxmlformats.org/markup-compatibility/2006">
              <mc:Choice xmlns:v="urn:schemas-microsoft-com:vml" Requires="v">
                <p:oleObj name="Equação" r:id="rId5" imgW="6337080" imgH="469800" progId="Equation.3">
                  <p:embed/>
                </p:oleObj>
              </mc:Choice>
              <mc:Fallback>
                <p:oleObj name="Equação" r:id="rId5" imgW="633708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700" y="2425700"/>
                        <a:ext cx="6865408"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10"/>
          <p:cNvGraphicFramePr>
            <a:graphicFrameLocks noChangeAspect="1"/>
          </p:cNvGraphicFramePr>
          <p:nvPr/>
        </p:nvGraphicFramePr>
        <p:xfrm>
          <a:off x="1155700" y="3225800"/>
          <a:ext cx="4554008" cy="431800"/>
        </p:xfrm>
        <a:graphic>
          <a:graphicData uri="http://schemas.openxmlformats.org/presentationml/2006/ole">
            <mc:AlternateContent xmlns:mc="http://schemas.openxmlformats.org/markup-compatibility/2006">
              <mc:Choice xmlns:v="urn:schemas-microsoft-com:vml" Requires="v">
                <p:oleObj name="Equação" r:id="rId7" imgW="4203360" imgH="431640" progId="Equation.3">
                  <p:embed/>
                </p:oleObj>
              </mc:Choice>
              <mc:Fallback>
                <p:oleObj name="Equação" r:id="rId7" imgW="420336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5700" y="3225800"/>
                        <a:ext cx="4554008"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Object 11"/>
          <p:cNvGraphicFramePr>
            <a:graphicFrameLocks noChangeAspect="1"/>
          </p:cNvGraphicFramePr>
          <p:nvPr/>
        </p:nvGraphicFramePr>
        <p:xfrm>
          <a:off x="825500" y="4648200"/>
          <a:ext cx="4650317" cy="825500"/>
        </p:xfrm>
        <a:graphic>
          <a:graphicData uri="http://schemas.openxmlformats.org/presentationml/2006/ole">
            <mc:AlternateContent xmlns:mc="http://schemas.openxmlformats.org/markup-compatibility/2006">
              <mc:Choice xmlns:v="urn:schemas-microsoft-com:vml" Requires="v">
                <p:oleObj name="Equação" r:id="rId9" imgW="4292280" imgH="825480" progId="Equation.3">
                  <p:embed/>
                </p:oleObj>
              </mc:Choice>
              <mc:Fallback>
                <p:oleObj name="Equação" r:id="rId9" imgW="4292280" imgH="825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500" y="4648200"/>
                        <a:ext cx="4650317"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 name="Object 12"/>
          <p:cNvGraphicFramePr>
            <a:graphicFrameLocks noChangeAspect="1"/>
          </p:cNvGraphicFramePr>
          <p:nvPr/>
        </p:nvGraphicFramePr>
        <p:xfrm>
          <a:off x="2971800" y="5791200"/>
          <a:ext cx="4072467" cy="469900"/>
        </p:xfrm>
        <a:graphic>
          <a:graphicData uri="http://schemas.openxmlformats.org/presentationml/2006/ole">
            <mc:AlternateContent xmlns:mc="http://schemas.openxmlformats.org/markup-compatibility/2006">
              <mc:Choice xmlns:v="urn:schemas-microsoft-com:vml" Requires="v">
                <p:oleObj name="Equação" r:id="rId11" imgW="3759120" imgH="469800" progId="Equation.3">
                  <p:embed/>
                </p:oleObj>
              </mc:Choice>
              <mc:Fallback>
                <p:oleObj name="Equação" r:id="rId11" imgW="3759120" imgH="469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1800" y="5791200"/>
                        <a:ext cx="407246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30200" y="0"/>
            <a:ext cx="9080500" cy="914400"/>
          </a:xfrm>
        </p:spPr>
        <p:txBody>
          <a:bodyPr/>
          <a:lstStyle/>
          <a:p>
            <a:pPr eaLnBrk="1" hangingPunct="1"/>
            <a:r>
              <a:rPr lang="pt-BR"/>
              <a:t>Compensador avanço-atraso</a:t>
            </a:r>
          </a:p>
        </p:txBody>
      </p:sp>
      <p:sp>
        <p:nvSpPr>
          <p:cNvPr id="7172" name="Rectangle 3"/>
          <p:cNvSpPr>
            <a:spLocks noGrp="1" noChangeArrowheads="1"/>
          </p:cNvSpPr>
          <p:nvPr>
            <p:ph type="body" idx="1"/>
          </p:nvPr>
        </p:nvSpPr>
        <p:spPr>
          <a:xfrm>
            <a:off x="247650" y="914400"/>
            <a:ext cx="9410700" cy="5334000"/>
          </a:xfrm>
          <a:noFill/>
        </p:spPr>
        <p:txBody>
          <a:bodyPr/>
          <a:lstStyle/>
          <a:p>
            <a:pPr marL="282575" indent="-282575" eaLnBrk="1" hangingPunct="1"/>
            <a:r>
              <a:rPr lang="pt-BR" sz="2000" u="sng" dirty="0"/>
              <a:t>Exemplo</a:t>
            </a:r>
            <a:r>
              <a:rPr lang="pt-BR" sz="2000" dirty="0"/>
              <a:t> (continuação): </a:t>
            </a:r>
          </a:p>
          <a:p>
            <a:pPr marL="577850" lvl="1" indent="180975" algn="just" eaLnBrk="1" hangingPunct="1">
              <a:spcBef>
                <a:spcPct val="80000"/>
              </a:spcBef>
              <a:buFontTx/>
              <a:buChar char="•"/>
            </a:pPr>
            <a:r>
              <a:rPr lang="pt-BR" sz="2000" dirty="0"/>
              <a:t>  Último passo: determinar  </a:t>
            </a:r>
            <a:r>
              <a:rPr lang="pt-BR" sz="2000" i="1" dirty="0" err="1"/>
              <a:t>z</a:t>
            </a:r>
            <a:r>
              <a:rPr lang="pt-BR" sz="2000" i="1" baseline="-25000" dirty="0" err="1"/>
              <a:t>c_av</a:t>
            </a:r>
            <a:r>
              <a:rPr lang="pt-BR" sz="2000" dirty="0"/>
              <a:t> e </a:t>
            </a:r>
            <a:r>
              <a:rPr lang="pt-BR" sz="2000" i="1" dirty="0" err="1"/>
              <a:t>p</a:t>
            </a:r>
            <a:r>
              <a:rPr lang="pt-BR" sz="2000" i="1" baseline="-25000" dirty="0" err="1"/>
              <a:t>c_av</a:t>
            </a:r>
            <a:r>
              <a:rPr lang="pt-BR" sz="2000" dirty="0"/>
              <a:t> .</a:t>
            </a:r>
          </a:p>
          <a:p>
            <a:pPr marL="577850" lvl="1" indent="180975" algn="just" eaLnBrk="1" hangingPunct="1">
              <a:spcBef>
                <a:spcPct val="50000"/>
              </a:spcBef>
              <a:buFontTx/>
              <a:buChar char="•"/>
            </a:pPr>
            <a:r>
              <a:rPr lang="pt-BR" sz="2000" dirty="0"/>
              <a:t>Observe que, no projeto do estágio em avanço do compensador avanço-atraso, não precisamos determinar a nova </a:t>
            </a:r>
            <a:r>
              <a:rPr lang="pt-BR" sz="2000" dirty="0" err="1"/>
              <a:t>freqüência</a:t>
            </a:r>
            <a:r>
              <a:rPr lang="pt-BR" sz="2000" dirty="0"/>
              <a:t> de cruzamento de ganho: este valor já está especificado.</a:t>
            </a:r>
          </a:p>
          <a:p>
            <a:pPr marL="577850" lvl="1" indent="180975" algn="just" eaLnBrk="1" hangingPunct="1">
              <a:spcBef>
                <a:spcPct val="50000"/>
              </a:spcBef>
              <a:buFontTx/>
              <a:buChar char="•"/>
            </a:pPr>
            <a:r>
              <a:rPr lang="pt-BR" sz="2000" dirty="0"/>
              <a:t>O estágio em atraso atenuará o deslocamento na curva de magnitude causado pela parte em avanço do compensador.</a:t>
            </a:r>
          </a:p>
          <a:p>
            <a:pPr marL="577850" lvl="1" indent="180975" algn="just" eaLnBrk="1" hangingPunct="1">
              <a:spcBef>
                <a:spcPct val="50000"/>
              </a:spcBef>
              <a:buFontTx/>
              <a:buChar char="•"/>
            </a:pPr>
            <a:r>
              <a:rPr lang="pt-BR" sz="2000" dirty="0"/>
              <a:t>Conhecendo-se </a:t>
            </a:r>
            <a:r>
              <a:rPr lang="pt-BR" sz="2000" dirty="0">
                <a:latin typeface="Symbol" pitchFamily="18" charset="2"/>
              </a:rPr>
              <a:t>a</a:t>
            </a:r>
            <a:r>
              <a:rPr lang="pt-BR" sz="2000" dirty="0"/>
              <a:t> e </a:t>
            </a:r>
            <a:r>
              <a:rPr lang="pt-BR" sz="2000" dirty="0" err="1">
                <a:latin typeface="Symbol" pitchFamily="18" charset="2"/>
                <a:sym typeface="Symbol" pitchFamily="18" charset="2"/>
              </a:rPr>
              <a:t>w</a:t>
            </a:r>
            <a:r>
              <a:rPr lang="pt-BR" sz="2000" i="1" baseline="-25000" dirty="0" err="1">
                <a:sym typeface="Symbol" pitchFamily="18" charset="2"/>
              </a:rPr>
              <a:t>c</a:t>
            </a:r>
            <a:r>
              <a:rPr lang="pt-BR" sz="2000" dirty="0">
                <a:sym typeface="Symbol" pitchFamily="18" charset="2"/>
              </a:rPr>
              <a:t>, não há decisões adicionais a serem tomadas  basta calcular </a:t>
            </a:r>
            <a:r>
              <a:rPr lang="pt-BR" sz="2000" i="1" dirty="0" err="1"/>
              <a:t>z</a:t>
            </a:r>
            <a:r>
              <a:rPr lang="pt-BR" sz="2000" i="1" baseline="-25000" dirty="0" err="1"/>
              <a:t>c_av</a:t>
            </a:r>
            <a:r>
              <a:rPr lang="pt-BR" sz="2000" dirty="0"/>
              <a:t> e </a:t>
            </a:r>
            <a:r>
              <a:rPr lang="pt-BR" sz="2000" i="1" dirty="0" err="1"/>
              <a:t>p</a:t>
            </a:r>
            <a:r>
              <a:rPr lang="pt-BR" sz="2000" i="1" baseline="-25000" dirty="0" err="1"/>
              <a:t>c_av</a:t>
            </a:r>
            <a:r>
              <a:rPr lang="pt-BR" sz="2000" dirty="0"/>
              <a:t> .</a:t>
            </a:r>
            <a:endParaRPr lang="pt-BR" sz="2000" dirty="0">
              <a:latin typeface="Symbol" pitchFamily="18" charset="2"/>
              <a:sym typeface="Symbol" pitchFamily="18" charset="2"/>
            </a:endParaRPr>
          </a:p>
        </p:txBody>
      </p:sp>
      <p:graphicFrame>
        <p:nvGraphicFramePr>
          <p:cNvPr id="7170" name="Object 9"/>
          <p:cNvGraphicFramePr>
            <a:graphicFrameLocks noChangeAspect="1"/>
          </p:cNvGraphicFramePr>
          <p:nvPr>
            <p:extLst>
              <p:ext uri="{D42A27DB-BD31-4B8C-83A1-F6EECF244321}">
                <p14:modId xmlns:p14="http://schemas.microsoft.com/office/powerpoint/2010/main" val="2691822467"/>
              </p:ext>
            </p:extLst>
          </p:nvPr>
        </p:nvGraphicFramePr>
        <p:xfrm>
          <a:off x="1004358" y="5183088"/>
          <a:ext cx="8076142" cy="838200"/>
        </p:xfrm>
        <a:graphic>
          <a:graphicData uri="http://schemas.openxmlformats.org/presentationml/2006/ole">
            <mc:AlternateContent xmlns:mc="http://schemas.openxmlformats.org/markup-compatibility/2006">
              <mc:Choice xmlns:v="urn:schemas-microsoft-com:vml" Requires="v">
                <p:oleObj name="Equation" r:id="rId3" imgW="7454880" imgH="838080" progId="Equation.3">
                  <p:embed/>
                </p:oleObj>
              </mc:Choice>
              <mc:Fallback>
                <p:oleObj name="Equation" r:id="rId3" imgW="7454880" imgH="838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358" y="5183088"/>
                        <a:ext cx="8076142"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330200" y="0"/>
            <a:ext cx="9080500" cy="914400"/>
          </a:xfrm>
        </p:spPr>
        <p:txBody>
          <a:bodyPr/>
          <a:lstStyle/>
          <a:p>
            <a:pPr eaLnBrk="1" hangingPunct="1"/>
            <a:r>
              <a:rPr lang="pt-BR"/>
              <a:t>Compensador avanço-atraso</a:t>
            </a:r>
          </a:p>
        </p:txBody>
      </p:sp>
      <p:sp>
        <p:nvSpPr>
          <p:cNvPr id="8198" name="Rectangle 3"/>
          <p:cNvSpPr>
            <a:spLocks noGrp="1" noChangeArrowheads="1"/>
          </p:cNvSpPr>
          <p:nvPr>
            <p:ph type="body" idx="1"/>
          </p:nvPr>
        </p:nvSpPr>
        <p:spPr>
          <a:xfrm>
            <a:off x="247650" y="1066800"/>
            <a:ext cx="9410700" cy="5334000"/>
          </a:xfrm>
          <a:noFill/>
        </p:spPr>
        <p:txBody>
          <a:bodyPr/>
          <a:lstStyle/>
          <a:p>
            <a:pPr marL="282575" indent="-282575" eaLnBrk="1" hangingPunct="1"/>
            <a:r>
              <a:rPr lang="pt-BR" sz="2800" u="sng"/>
              <a:t>Exemplo</a:t>
            </a:r>
            <a:r>
              <a:rPr lang="pt-BR" sz="2800"/>
              <a:t> (continuação): </a:t>
            </a:r>
          </a:p>
          <a:p>
            <a:pPr marL="577850" lvl="1" indent="180975" algn="just" eaLnBrk="1" hangingPunct="1">
              <a:spcBef>
                <a:spcPct val="100000"/>
              </a:spcBef>
              <a:buFontTx/>
              <a:buChar char="•"/>
            </a:pPr>
            <a:r>
              <a:rPr lang="pt-BR" sz="2400"/>
              <a:t>  </a:t>
            </a:r>
            <a:endParaRPr lang="pt-BR" sz="2400">
              <a:latin typeface="Symbol" pitchFamily="18" charset="2"/>
              <a:sym typeface="Symbol" pitchFamily="18" charset="2"/>
            </a:endParaRPr>
          </a:p>
        </p:txBody>
      </p:sp>
      <p:graphicFrame>
        <p:nvGraphicFramePr>
          <p:cNvPr id="8194" name="Object 7"/>
          <p:cNvGraphicFramePr>
            <a:graphicFrameLocks noChangeAspect="1"/>
          </p:cNvGraphicFramePr>
          <p:nvPr/>
        </p:nvGraphicFramePr>
        <p:xfrm>
          <a:off x="784225" y="2946400"/>
          <a:ext cx="7883525" cy="850900"/>
        </p:xfrm>
        <a:graphic>
          <a:graphicData uri="http://schemas.openxmlformats.org/presentationml/2006/ole">
            <mc:AlternateContent xmlns:mc="http://schemas.openxmlformats.org/markup-compatibility/2006">
              <mc:Choice xmlns:v="urn:schemas-microsoft-com:vml" Requires="v">
                <p:oleObj name="Equation" r:id="rId3" imgW="7277040" imgH="850680" progId="Equation.3">
                  <p:embed/>
                </p:oleObj>
              </mc:Choice>
              <mc:Fallback>
                <p:oleObj name="Equation" r:id="rId3" imgW="7277040" imgH="850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25" y="2946400"/>
                        <a:ext cx="7883525"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10"/>
          <p:cNvGraphicFramePr>
            <a:graphicFrameLocks noChangeAspect="1"/>
          </p:cNvGraphicFramePr>
          <p:nvPr/>
        </p:nvGraphicFramePr>
        <p:xfrm>
          <a:off x="598488" y="4343400"/>
          <a:ext cx="8303154" cy="825500"/>
        </p:xfrm>
        <a:graphic>
          <a:graphicData uri="http://schemas.openxmlformats.org/presentationml/2006/ole">
            <mc:AlternateContent xmlns:mc="http://schemas.openxmlformats.org/markup-compatibility/2006">
              <mc:Choice xmlns:v="urn:schemas-microsoft-com:vml" Requires="v">
                <p:oleObj name="Equation" r:id="rId5" imgW="7772400" imgH="838080" progId="Equation.3">
                  <p:embed/>
                </p:oleObj>
              </mc:Choice>
              <mc:Fallback>
                <p:oleObj name="Equation" r:id="rId5" imgW="7772400" imgH="838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488" y="4343400"/>
                        <a:ext cx="8303154"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12"/>
          <p:cNvGraphicFramePr>
            <a:graphicFrameLocks noChangeAspect="1"/>
          </p:cNvGraphicFramePr>
          <p:nvPr/>
        </p:nvGraphicFramePr>
        <p:xfrm>
          <a:off x="1320800" y="1790700"/>
          <a:ext cx="6934200" cy="800100"/>
        </p:xfrm>
        <a:graphic>
          <a:graphicData uri="http://schemas.openxmlformats.org/presentationml/2006/ole">
            <mc:AlternateContent xmlns:mc="http://schemas.openxmlformats.org/markup-compatibility/2006">
              <mc:Choice xmlns:v="urn:schemas-microsoft-com:vml" Requires="v">
                <p:oleObj name="Equation" r:id="rId7" imgW="6400800" imgH="799920" progId="Equation.3">
                  <p:embed/>
                </p:oleObj>
              </mc:Choice>
              <mc:Fallback>
                <p:oleObj name="Equation" r:id="rId7" imgW="6400800" imgH="7999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0800" y="1790700"/>
                        <a:ext cx="69342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srcRect/>
          <a:stretch>
            <a:fillRect/>
          </a:stretch>
        </p:blipFill>
        <p:spPr bwMode="auto">
          <a:xfrm>
            <a:off x="691356" y="257176"/>
            <a:ext cx="8523288" cy="6372225"/>
          </a:xfrm>
          <a:prstGeom prst="rect">
            <a:avLst/>
          </a:prstGeom>
          <a:noFill/>
          <a:ln w="9525">
            <a:noFill/>
            <a:miter lim="800000"/>
            <a:headEnd/>
            <a:tailEnd/>
          </a:ln>
        </p:spPr>
      </p:pic>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30200" y="152400"/>
            <a:ext cx="9080500" cy="762000"/>
          </a:xfrm>
        </p:spPr>
        <p:txBody>
          <a:bodyPr/>
          <a:lstStyle/>
          <a:p>
            <a:pPr eaLnBrk="1" hangingPunct="1"/>
            <a:r>
              <a:rPr lang="pt-BR"/>
              <a:t>Estágio em atraso</a:t>
            </a:r>
          </a:p>
        </p:txBody>
      </p:sp>
      <p:sp>
        <p:nvSpPr>
          <p:cNvPr id="27651" name="Rectangle 3"/>
          <p:cNvSpPr>
            <a:spLocks noGrp="1" noChangeArrowheads="1"/>
          </p:cNvSpPr>
          <p:nvPr>
            <p:ph type="body" idx="1"/>
          </p:nvPr>
        </p:nvSpPr>
        <p:spPr>
          <a:xfrm>
            <a:off x="247650" y="914400"/>
            <a:ext cx="9410700" cy="5562600"/>
          </a:xfrm>
          <a:noFill/>
        </p:spPr>
        <p:txBody>
          <a:bodyPr/>
          <a:lstStyle/>
          <a:p>
            <a:pPr marL="282575" indent="-282575" eaLnBrk="1" hangingPunct="1"/>
            <a:r>
              <a:rPr lang="pt-BR" sz="2000" u="sng" dirty="0"/>
              <a:t>Exemplo</a:t>
            </a:r>
            <a:r>
              <a:rPr lang="pt-BR" sz="2000" dirty="0"/>
              <a:t> (continuação): estágio em atraso do compensador</a:t>
            </a:r>
          </a:p>
          <a:p>
            <a:pPr marL="577850" lvl="1" indent="180975" algn="just" eaLnBrk="1" hangingPunct="1">
              <a:spcBef>
                <a:spcPct val="80000"/>
              </a:spcBef>
              <a:buFontTx/>
              <a:buChar char="•"/>
            </a:pPr>
            <a:r>
              <a:rPr lang="pt-BR" sz="2000" dirty="0"/>
              <a:t>  Diagramas de Bode de magnitude e fase de </a:t>
            </a:r>
            <a:r>
              <a:rPr lang="pt-BR" sz="2000" i="1" dirty="0" err="1"/>
              <a:t>G</a:t>
            </a:r>
            <a:r>
              <a:rPr lang="pt-BR" sz="2000" i="1" baseline="-25000" dirty="0" err="1"/>
              <a:t>c_av</a:t>
            </a:r>
            <a:r>
              <a:rPr lang="pt-BR" sz="2000" dirty="0"/>
              <a:t>(</a:t>
            </a:r>
            <a:r>
              <a:rPr lang="pt-BR" sz="2000" i="1" dirty="0"/>
              <a:t>s</a:t>
            </a:r>
            <a:r>
              <a:rPr lang="pt-BR" sz="2000" dirty="0"/>
              <a:t>)</a:t>
            </a:r>
            <a:r>
              <a:rPr lang="pt-BR" sz="2000" i="1" dirty="0" err="1"/>
              <a:t>G</a:t>
            </a:r>
            <a:r>
              <a:rPr lang="pt-BR" sz="2000" i="1" baseline="-25000" dirty="0" err="1"/>
              <a:t>p</a:t>
            </a:r>
            <a:r>
              <a:rPr lang="pt-BR" sz="2000" dirty="0"/>
              <a:t>(</a:t>
            </a:r>
            <a:r>
              <a:rPr lang="pt-BR" sz="2000" i="1" dirty="0"/>
              <a:t>s</a:t>
            </a:r>
            <a:r>
              <a:rPr lang="pt-BR" sz="2000" dirty="0"/>
              <a:t>):</a:t>
            </a:r>
          </a:p>
          <a:p>
            <a:pPr marL="1657350" lvl="2" indent="-457200" algn="just" eaLnBrk="1" hangingPunct="1">
              <a:spcBef>
                <a:spcPct val="30000"/>
              </a:spcBef>
            </a:pPr>
            <a:r>
              <a:rPr lang="pt-BR" dirty="0"/>
              <a:t>Curva de fase: valor correto em </a:t>
            </a:r>
            <a:r>
              <a:rPr lang="pt-BR" dirty="0">
                <a:latin typeface="Symbol" pitchFamily="18" charset="2"/>
              </a:rPr>
              <a:t>w</a:t>
            </a:r>
            <a:r>
              <a:rPr lang="pt-BR" dirty="0"/>
              <a:t> = 5 rd/s</a:t>
            </a:r>
          </a:p>
          <a:p>
            <a:pPr marL="1657350" lvl="2" indent="-457200" algn="just" eaLnBrk="1" hangingPunct="1">
              <a:spcBef>
                <a:spcPct val="30000"/>
              </a:spcBef>
            </a:pPr>
            <a:r>
              <a:rPr lang="pt-BR" dirty="0"/>
              <a:t>Curva de magnitude: deslocado de 0dB</a:t>
            </a:r>
          </a:p>
          <a:p>
            <a:pPr marL="577850" lvl="1" indent="180975" algn="just" eaLnBrk="1" hangingPunct="1">
              <a:spcBef>
                <a:spcPct val="80000"/>
              </a:spcBef>
              <a:buFontTx/>
              <a:buChar char="•"/>
            </a:pPr>
            <a:r>
              <a:rPr lang="pt-BR" sz="2000" u="sng" dirty="0"/>
              <a:t>Estágio em atraso do compensador</a:t>
            </a:r>
            <a:r>
              <a:rPr lang="pt-BR" sz="2000" dirty="0"/>
              <a:t> </a:t>
            </a:r>
            <a:r>
              <a:rPr lang="pt-BR" sz="2000" dirty="0">
                <a:sym typeface="Symbol" pitchFamily="18" charset="2"/>
              </a:rPr>
              <a:t> atenuar a magnitude de </a:t>
            </a:r>
            <a:r>
              <a:rPr lang="pt-BR" sz="2000" i="1" dirty="0" err="1"/>
              <a:t>G</a:t>
            </a:r>
            <a:r>
              <a:rPr lang="pt-BR" sz="2000" i="1" baseline="-25000" dirty="0" err="1"/>
              <a:t>c_av</a:t>
            </a:r>
            <a:r>
              <a:rPr lang="pt-BR" sz="2000" dirty="0"/>
              <a:t>(</a:t>
            </a:r>
            <a:r>
              <a:rPr lang="pt-BR" sz="2000" i="1" dirty="0"/>
              <a:t>s</a:t>
            </a:r>
            <a:r>
              <a:rPr lang="pt-BR" sz="2000" dirty="0"/>
              <a:t>)</a:t>
            </a:r>
            <a:r>
              <a:rPr lang="pt-BR" sz="2000" i="1" dirty="0" err="1"/>
              <a:t>Gp</a:t>
            </a:r>
            <a:r>
              <a:rPr lang="pt-BR" sz="2000" dirty="0"/>
              <a:t>(</a:t>
            </a:r>
            <a:r>
              <a:rPr lang="pt-BR" sz="2000" i="1" dirty="0"/>
              <a:t>s</a:t>
            </a:r>
            <a:r>
              <a:rPr lang="pt-BR" sz="2000" dirty="0"/>
              <a:t>) para 0dB na </a:t>
            </a:r>
            <a:r>
              <a:rPr lang="pt-BR" sz="2000" dirty="0" err="1"/>
              <a:t>freqüência</a:t>
            </a:r>
            <a:r>
              <a:rPr lang="pt-BR" sz="2000" dirty="0"/>
              <a:t> de cruzamento de ganho especificada (</a:t>
            </a:r>
            <a:r>
              <a:rPr lang="pt-BR" sz="2000" dirty="0" err="1">
                <a:latin typeface="Symbol" pitchFamily="18" charset="2"/>
                <a:sym typeface="Symbol" pitchFamily="18" charset="2"/>
              </a:rPr>
              <a:t>w</a:t>
            </a:r>
            <a:r>
              <a:rPr lang="pt-BR" sz="2000" i="1" baseline="-25000" dirty="0" err="1">
                <a:sym typeface="Symbol" pitchFamily="18" charset="2"/>
              </a:rPr>
              <a:t>c</a:t>
            </a:r>
            <a:r>
              <a:rPr lang="pt-BR" sz="2000" dirty="0">
                <a:sym typeface="Symbol" pitchFamily="18" charset="2"/>
              </a:rPr>
              <a:t>).</a:t>
            </a:r>
          </a:p>
          <a:p>
            <a:pPr marL="577850" lvl="1" indent="180975" algn="just" eaLnBrk="1" hangingPunct="1">
              <a:spcBef>
                <a:spcPct val="80000"/>
              </a:spcBef>
              <a:buFont typeface="Symbol" pitchFamily="18" charset="2"/>
              <a:buChar char="®"/>
            </a:pPr>
            <a:r>
              <a:rPr lang="pt-BR" sz="2000" dirty="0"/>
              <a:t> Determinação de </a:t>
            </a:r>
            <a:r>
              <a:rPr lang="pt-BR" sz="2000" dirty="0">
                <a:latin typeface="Symbol" pitchFamily="18" charset="2"/>
              </a:rPr>
              <a:t>b</a:t>
            </a:r>
            <a:r>
              <a:rPr lang="pt-BR" sz="2000" dirty="0"/>
              <a:t>: </a:t>
            </a:r>
          </a:p>
          <a:p>
            <a:pPr marL="1657350" lvl="2" indent="-457200" algn="just" eaLnBrk="1" hangingPunct="1">
              <a:spcBef>
                <a:spcPct val="40000"/>
              </a:spcBef>
            </a:pPr>
            <a:r>
              <a:rPr lang="pt-BR" dirty="0"/>
              <a:t>Para </a:t>
            </a:r>
            <a:r>
              <a:rPr lang="pt-BR" dirty="0">
                <a:latin typeface="Symbol" pitchFamily="18" charset="2"/>
              </a:rPr>
              <a:t>w</a:t>
            </a:r>
            <a:r>
              <a:rPr lang="pt-BR" dirty="0"/>
              <a:t> &gt;&gt; </a:t>
            </a:r>
            <a:r>
              <a:rPr lang="pt-BR" i="1" dirty="0" err="1"/>
              <a:t>z</a:t>
            </a:r>
            <a:r>
              <a:rPr lang="pt-BR" i="1" baseline="-25000" dirty="0" err="1"/>
              <a:t>c_atr</a:t>
            </a:r>
            <a:r>
              <a:rPr lang="pt-BR" dirty="0"/>
              <a:t> (e, portanto, do que </a:t>
            </a:r>
            <a:r>
              <a:rPr lang="pt-BR" i="1" dirty="0" err="1"/>
              <a:t>p</a:t>
            </a:r>
            <a:r>
              <a:rPr lang="pt-BR" i="1" baseline="-25000" dirty="0" err="1"/>
              <a:t>c_atr</a:t>
            </a:r>
            <a:r>
              <a:rPr lang="pt-BR" dirty="0"/>
              <a:t>): | </a:t>
            </a:r>
            <a:r>
              <a:rPr lang="pt-BR" i="1" dirty="0" err="1"/>
              <a:t>G</a:t>
            </a:r>
            <a:r>
              <a:rPr lang="pt-BR" i="1" baseline="-25000" dirty="0" err="1"/>
              <a:t>c_atr</a:t>
            </a:r>
            <a:r>
              <a:rPr lang="pt-BR" dirty="0"/>
              <a:t>(</a:t>
            </a:r>
            <a:r>
              <a:rPr lang="pt-BR" i="1" dirty="0"/>
              <a:t>s</a:t>
            </a:r>
            <a:r>
              <a:rPr lang="pt-BR" dirty="0"/>
              <a:t>) | = </a:t>
            </a:r>
            <a:r>
              <a:rPr lang="pt-BR" dirty="0">
                <a:cs typeface="Times New Roman" pitchFamily="18" charset="0"/>
              </a:rPr>
              <a:t>–</a:t>
            </a:r>
            <a:r>
              <a:rPr lang="pt-BR" dirty="0"/>
              <a:t> 20 log(</a:t>
            </a:r>
            <a:r>
              <a:rPr lang="pt-BR" dirty="0">
                <a:latin typeface="Symbol" pitchFamily="18" charset="2"/>
              </a:rPr>
              <a:t>b</a:t>
            </a:r>
            <a:r>
              <a:rPr lang="pt-BR" dirty="0"/>
              <a:t>)</a:t>
            </a:r>
          </a:p>
          <a:p>
            <a:pPr marL="1657350" lvl="2" indent="-457200" algn="just" eaLnBrk="1" hangingPunct="1">
              <a:spcBef>
                <a:spcPct val="40000"/>
              </a:spcBef>
            </a:pPr>
            <a:r>
              <a:rPr lang="pt-BR" dirty="0"/>
              <a:t>Como determinar </a:t>
            </a:r>
            <a:r>
              <a:rPr lang="pt-BR" dirty="0">
                <a:latin typeface="Symbol" pitchFamily="18" charset="2"/>
              </a:rPr>
              <a:t>b</a:t>
            </a:r>
            <a:r>
              <a:rPr lang="pt-BR" dirty="0"/>
              <a:t>?</a:t>
            </a:r>
            <a:endParaRPr lang="pt-BR" dirty="0">
              <a:latin typeface="Symbol" pitchFamily="18" charset="2"/>
              <a:sym typeface="Symbol" pitchFamily="18" charset="2"/>
            </a:endParaRPr>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330200" y="152400"/>
            <a:ext cx="9080500" cy="762000"/>
          </a:xfrm>
        </p:spPr>
        <p:txBody>
          <a:bodyPr/>
          <a:lstStyle/>
          <a:p>
            <a:pPr eaLnBrk="1" hangingPunct="1"/>
            <a:r>
              <a:rPr lang="pt-BR"/>
              <a:t>Estágio em atraso</a:t>
            </a:r>
          </a:p>
        </p:txBody>
      </p:sp>
      <p:sp>
        <p:nvSpPr>
          <p:cNvPr id="9222" name="Rectangle 3"/>
          <p:cNvSpPr>
            <a:spLocks noGrp="1" noChangeArrowheads="1"/>
          </p:cNvSpPr>
          <p:nvPr>
            <p:ph type="body" idx="1"/>
          </p:nvPr>
        </p:nvSpPr>
        <p:spPr>
          <a:xfrm>
            <a:off x="247650" y="914400"/>
            <a:ext cx="9410700" cy="609600"/>
          </a:xfrm>
          <a:noFill/>
        </p:spPr>
        <p:txBody>
          <a:bodyPr/>
          <a:lstStyle/>
          <a:p>
            <a:pPr marL="282575" indent="-282575" eaLnBrk="1" hangingPunct="1"/>
            <a:r>
              <a:rPr lang="pt-BR" sz="2000" dirty="0"/>
              <a:t>Vimos que um compensador em atraso, para </a:t>
            </a:r>
            <a:r>
              <a:rPr lang="pt-BR" sz="2000" dirty="0">
                <a:latin typeface="Symbol" pitchFamily="18" charset="2"/>
              </a:rPr>
              <a:t>w</a:t>
            </a:r>
            <a:r>
              <a:rPr lang="pt-BR" sz="2000" dirty="0"/>
              <a:t> &gt;&gt; </a:t>
            </a:r>
            <a:r>
              <a:rPr lang="pt-BR" sz="2000" i="1" dirty="0" err="1"/>
              <a:t>z</a:t>
            </a:r>
            <a:r>
              <a:rPr lang="pt-BR" sz="2000" i="1" baseline="-25000" dirty="0" err="1"/>
              <a:t>c_at</a:t>
            </a:r>
            <a:r>
              <a:rPr lang="pt-BR" sz="2000" dirty="0"/>
              <a:t> = 1/</a:t>
            </a:r>
            <a:r>
              <a:rPr lang="pt-BR" sz="2000" dirty="0" err="1">
                <a:latin typeface="Symbol" pitchFamily="18" charset="2"/>
              </a:rPr>
              <a:t>t</a:t>
            </a:r>
            <a:r>
              <a:rPr lang="pt-BR" sz="2000" i="1" baseline="-25000" dirty="0" err="1"/>
              <a:t>at</a:t>
            </a:r>
            <a:r>
              <a:rPr lang="pt-BR" sz="2000" i="1" baseline="-25000" dirty="0"/>
              <a:t> </a:t>
            </a:r>
            <a:r>
              <a:rPr lang="pt-BR" sz="2000" dirty="0"/>
              <a:t>:</a:t>
            </a:r>
            <a:endParaRPr lang="pt-BR" sz="2000" dirty="0">
              <a:latin typeface="Symbol" pitchFamily="18" charset="2"/>
              <a:sym typeface="Symbol" pitchFamily="18" charset="2"/>
            </a:endParaRPr>
          </a:p>
        </p:txBody>
      </p:sp>
      <p:graphicFrame>
        <p:nvGraphicFramePr>
          <p:cNvPr id="9218" name="Object 4"/>
          <p:cNvGraphicFramePr>
            <a:graphicFrameLocks noChangeAspect="1"/>
          </p:cNvGraphicFramePr>
          <p:nvPr/>
        </p:nvGraphicFramePr>
        <p:xfrm>
          <a:off x="990600" y="1524000"/>
          <a:ext cx="7704667" cy="1625600"/>
        </p:xfrm>
        <a:graphic>
          <a:graphicData uri="http://schemas.openxmlformats.org/presentationml/2006/ole">
            <mc:AlternateContent xmlns:mc="http://schemas.openxmlformats.org/markup-compatibility/2006">
              <mc:Choice xmlns:v="urn:schemas-microsoft-com:vml" Requires="v">
                <p:oleObj name="Equation" r:id="rId3" imgW="7111800" imgH="1625400" progId="Equation.3">
                  <p:embed/>
                </p:oleObj>
              </mc:Choice>
              <mc:Fallback>
                <p:oleObj name="Equation" r:id="rId3" imgW="7111800" imgH="1625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524000"/>
                        <a:ext cx="7704667" cy="162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3" name="Rectangle 5"/>
          <p:cNvSpPr>
            <a:spLocks noChangeArrowheads="1"/>
          </p:cNvSpPr>
          <p:nvPr/>
        </p:nvSpPr>
        <p:spPr bwMode="auto">
          <a:xfrm>
            <a:off x="247650" y="3124200"/>
            <a:ext cx="9410700" cy="1371600"/>
          </a:xfrm>
          <a:prstGeom prst="rect">
            <a:avLst/>
          </a:prstGeom>
          <a:noFill/>
          <a:ln w="9525">
            <a:noFill/>
            <a:miter lim="800000"/>
            <a:headEnd/>
            <a:tailEnd/>
          </a:ln>
        </p:spPr>
        <p:txBody>
          <a:bodyPr/>
          <a:lstStyle/>
          <a:p>
            <a:pPr marL="282575" indent="-282575" algn="just">
              <a:spcBef>
                <a:spcPct val="20000"/>
              </a:spcBef>
              <a:buFontTx/>
              <a:buChar char="•"/>
            </a:pPr>
            <a:r>
              <a:rPr lang="pt-BR" sz="2400" dirty="0"/>
              <a:t>Esta atenuação deve trazer o ganho do </a:t>
            </a:r>
            <a:r>
              <a:rPr lang="pt-BR" sz="2400" dirty="0" err="1"/>
              <a:t>sistema+</a:t>
            </a:r>
            <a:r>
              <a:rPr lang="pt-BR" sz="2400" i="1" dirty="0" err="1"/>
              <a:t>Gc</a:t>
            </a:r>
            <a:r>
              <a:rPr lang="pt-BR" sz="2400" i="1" baseline="-25000" dirty="0" err="1"/>
              <a:t>avanço</a:t>
            </a:r>
            <a:r>
              <a:rPr lang="pt-BR" sz="2400" dirty="0"/>
              <a:t> para 0dB na </a:t>
            </a:r>
            <a:r>
              <a:rPr lang="pt-BR" sz="2400" dirty="0" err="1"/>
              <a:t>freqüência</a:t>
            </a:r>
            <a:r>
              <a:rPr lang="pt-BR" sz="2400" dirty="0"/>
              <a:t> de cruzamento fornecida, </a:t>
            </a:r>
            <a:r>
              <a:rPr lang="pt-BR" sz="2400" dirty="0" err="1">
                <a:latin typeface="Symbol" pitchFamily="18" charset="2"/>
              </a:rPr>
              <a:t>w</a:t>
            </a:r>
            <a:r>
              <a:rPr lang="pt-BR" sz="2400" dirty="0" err="1"/>
              <a:t>’</a:t>
            </a:r>
            <a:r>
              <a:rPr lang="pt-BR" sz="2400" baseline="-25000" dirty="0" err="1"/>
              <a:t>c</a:t>
            </a:r>
            <a:r>
              <a:rPr lang="pt-BR" sz="2400" dirty="0"/>
              <a:t> = 5 rd/s:</a:t>
            </a:r>
          </a:p>
        </p:txBody>
      </p:sp>
      <p:graphicFrame>
        <p:nvGraphicFramePr>
          <p:cNvPr id="9219" name="Object 6"/>
          <p:cNvGraphicFramePr>
            <a:graphicFrameLocks noChangeAspect="1"/>
          </p:cNvGraphicFramePr>
          <p:nvPr/>
        </p:nvGraphicFramePr>
        <p:xfrm>
          <a:off x="412750" y="4041776"/>
          <a:ext cx="7587721" cy="987425"/>
        </p:xfrm>
        <a:graphic>
          <a:graphicData uri="http://schemas.openxmlformats.org/presentationml/2006/ole">
            <mc:AlternateContent xmlns:mc="http://schemas.openxmlformats.org/markup-compatibility/2006">
              <mc:Choice xmlns:v="urn:schemas-microsoft-com:vml" Requires="v">
                <p:oleObj name="Equation" r:id="rId5" imgW="7035480" imgH="990360" progId="Equation.3">
                  <p:embed/>
                </p:oleObj>
              </mc:Choice>
              <mc:Fallback>
                <p:oleObj name="Equation" r:id="rId5" imgW="7035480" imgH="990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750" y="4041776"/>
                        <a:ext cx="7587721"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7"/>
          <p:cNvGraphicFramePr>
            <a:graphicFrameLocks noChangeAspect="1"/>
          </p:cNvGraphicFramePr>
          <p:nvPr/>
        </p:nvGraphicFramePr>
        <p:xfrm>
          <a:off x="147903" y="5105401"/>
          <a:ext cx="8850048" cy="987425"/>
        </p:xfrm>
        <a:graphic>
          <a:graphicData uri="http://schemas.openxmlformats.org/presentationml/2006/ole">
            <mc:AlternateContent xmlns:mc="http://schemas.openxmlformats.org/markup-compatibility/2006">
              <mc:Choice xmlns:v="urn:schemas-microsoft-com:vml" Requires="v">
                <p:oleObj name="Equation" r:id="rId7" imgW="8204040" imgH="990360" progId="Equation.3">
                  <p:embed/>
                </p:oleObj>
              </mc:Choice>
              <mc:Fallback>
                <p:oleObj name="Equation" r:id="rId7" imgW="8204040" imgH="9903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903" y="5105401"/>
                        <a:ext cx="8850048"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1"/>
          <p:cNvGrpSpPr>
            <a:grpSpLocks/>
          </p:cNvGrpSpPr>
          <p:nvPr/>
        </p:nvGrpSpPr>
        <p:grpSpPr bwMode="auto">
          <a:xfrm>
            <a:off x="4375150" y="6172200"/>
            <a:ext cx="330200" cy="228600"/>
            <a:chOff x="2640" y="4032"/>
            <a:chExt cx="192" cy="144"/>
          </a:xfrm>
        </p:grpSpPr>
        <p:sp>
          <p:nvSpPr>
            <p:cNvPr id="9226" name="Line 8"/>
            <p:cNvSpPr>
              <a:spLocks noChangeShapeType="1"/>
            </p:cNvSpPr>
            <p:nvPr/>
          </p:nvSpPr>
          <p:spPr bwMode="auto">
            <a:xfrm>
              <a:off x="2640" y="4032"/>
              <a:ext cx="0" cy="144"/>
            </a:xfrm>
            <a:prstGeom prst="line">
              <a:avLst/>
            </a:prstGeom>
            <a:noFill/>
            <a:ln w="9525">
              <a:solidFill>
                <a:schemeClr val="tx1"/>
              </a:solidFill>
              <a:round/>
              <a:headEnd/>
              <a:tailEnd/>
            </a:ln>
          </p:spPr>
          <p:txBody>
            <a:bodyPr/>
            <a:lstStyle/>
            <a:p>
              <a:endParaRPr lang="pt-BR"/>
            </a:p>
          </p:txBody>
        </p:sp>
        <p:sp>
          <p:nvSpPr>
            <p:cNvPr id="9227" name="Line 9"/>
            <p:cNvSpPr>
              <a:spLocks noChangeShapeType="1"/>
            </p:cNvSpPr>
            <p:nvPr/>
          </p:nvSpPr>
          <p:spPr bwMode="auto">
            <a:xfrm>
              <a:off x="2640" y="4176"/>
              <a:ext cx="192" cy="0"/>
            </a:xfrm>
            <a:prstGeom prst="line">
              <a:avLst/>
            </a:prstGeom>
            <a:noFill/>
            <a:ln w="9525">
              <a:solidFill>
                <a:schemeClr val="tx1"/>
              </a:solidFill>
              <a:round/>
              <a:headEnd/>
              <a:tailEnd type="triangle" w="lg" len="lg"/>
            </a:ln>
          </p:spPr>
          <p:txBody>
            <a:bodyPr/>
            <a:lstStyle/>
            <a:p>
              <a:endParaRPr lang="pt-BR"/>
            </a:p>
          </p:txBody>
        </p:sp>
      </p:grpSp>
      <p:sp>
        <p:nvSpPr>
          <p:cNvPr id="9225" name="Text Box 10"/>
          <p:cNvSpPr txBox="1">
            <a:spLocks noChangeArrowheads="1"/>
          </p:cNvSpPr>
          <p:nvPr/>
        </p:nvSpPr>
        <p:spPr bwMode="auto">
          <a:xfrm>
            <a:off x="4705351" y="6023029"/>
            <a:ext cx="4320413" cy="646331"/>
          </a:xfrm>
          <a:prstGeom prst="rect">
            <a:avLst/>
          </a:prstGeom>
          <a:noFill/>
          <a:ln w="9525">
            <a:solidFill>
              <a:schemeClr val="accent2"/>
            </a:solidFill>
            <a:miter lim="800000"/>
            <a:headEnd/>
            <a:tailEnd/>
          </a:ln>
        </p:spPr>
        <p:txBody>
          <a:bodyPr wrap="none">
            <a:spAutoFit/>
          </a:bodyPr>
          <a:lstStyle/>
          <a:p>
            <a:r>
              <a:rPr lang="pt-BR" sz="1800" i="1">
                <a:latin typeface="Courier New" pitchFamily="49" charset="0"/>
              </a:rPr>
              <a:t>Ganho do compensador em avanço</a:t>
            </a:r>
          </a:p>
          <a:p>
            <a:r>
              <a:rPr lang="pt-BR" sz="1800" i="1">
                <a:latin typeface="Courier New" pitchFamily="49" charset="0"/>
              </a:rPr>
              <a:t>em </a:t>
            </a:r>
            <a:r>
              <a:rPr lang="pt-BR" sz="1800" i="1">
                <a:latin typeface="Symbol" pitchFamily="18" charset="2"/>
              </a:rPr>
              <a:t>f</a:t>
            </a:r>
            <a:r>
              <a:rPr lang="pt-BR" sz="1800" i="1" baseline="-25000">
                <a:latin typeface="Courier New" pitchFamily="49" charset="0"/>
              </a:rPr>
              <a:t>max</a:t>
            </a:r>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330200" y="152400"/>
            <a:ext cx="9080500" cy="762000"/>
          </a:xfrm>
        </p:spPr>
        <p:txBody>
          <a:bodyPr/>
          <a:lstStyle/>
          <a:p>
            <a:pPr eaLnBrk="1" hangingPunct="1"/>
            <a:r>
              <a:rPr lang="pt-BR"/>
              <a:t>Estágio em atraso</a:t>
            </a:r>
          </a:p>
        </p:txBody>
      </p:sp>
      <p:sp>
        <p:nvSpPr>
          <p:cNvPr id="10244" name="Rectangle 3"/>
          <p:cNvSpPr>
            <a:spLocks noGrp="1" noChangeArrowheads="1"/>
          </p:cNvSpPr>
          <p:nvPr>
            <p:ph type="body" idx="1"/>
          </p:nvPr>
        </p:nvSpPr>
        <p:spPr>
          <a:xfrm>
            <a:off x="247650" y="1371600"/>
            <a:ext cx="1485900" cy="609600"/>
          </a:xfrm>
          <a:noFill/>
        </p:spPr>
        <p:txBody>
          <a:bodyPr/>
          <a:lstStyle/>
          <a:p>
            <a:pPr marL="282575" indent="-282575" eaLnBrk="1" hangingPunct="1"/>
            <a:r>
              <a:rPr lang="pt-BR" sz="2400"/>
              <a:t>Assim:</a:t>
            </a:r>
            <a:endParaRPr lang="pt-BR">
              <a:latin typeface="Symbol" pitchFamily="18" charset="2"/>
              <a:sym typeface="Symbol" pitchFamily="18" charset="2"/>
            </a:endParaRPr>
          </a:p>
        </p:txBody>
      </p:sp>
      <p:graphicFrame>
        <p:nvGraphicFramePr>
          <p:cNvPr id="10242" name="Object 4"/>
          <p:cNvGraphicFramePr>
            <a:graphicFrameLocks noChangeAspect="1"/>
          </p:cNvGraphicFramePr>
          <p:nvPr/>
        </p:nvGraphicFramePr>
        <p:xfrm>
          <a:off x="1898650" y="1066800"/>
          <a:ext cx="5902325" cy="762000"/>
        </p:xfrm>
        <a:graphic>
          <a:graphicData uri="http://schemas.openxmlformats.org/presentationml/2006/ole">
            <mc:AlternateContent xmlns:mc="http://schemas.openxmlformats.org/markup-compatibility/2006">
              <mc:Choice xmlns:v="urn:schemas-microsoft-com:vml" Requires="v">
                <p:oleObj name="Equation" r:id="rId3" imgW="5448240" imgH="761760" progId="Equation.3">
                  <p:embed/>
                </p:oleObj>
              </mc:Choice>
              <mc:Fallback>
                <p:oleObj name="Equation" r:id="rId3" imgW="5448240" imgH="7617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650" y="1066800"/>
                        <a:ext cx="5902325"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5" name="Rectangle 5"/>
          <p:cNvSpPr>
            <a:spLocks noChangeArrowheads="1"/>
          </p:cNvSpPr>
          <p:nvPr/>
        </p:nvSpPr>
        <p:spPr bwMode="auto">
          <a:xfrm>
            <a:off x="165100" y="1974304"/>
            <a:ext cx="9493250" cy="4191000"/>
          </a:xfrm>
          <a:prstGeom prst="rect">
            <a:avLst/>
          </a:prstGeom>
          <a:noFill/>
          <a:ln w="9525">
            <a:noFill/>
            <a:miter lim="800000"/>
            <a:headEnd/>
            <a:tailEnd/>
          </a:ln>
        </p:spPr>
        <p:txBody>
          <a:bodyPr/>
          <a:lstStyle/>
          <a:p>
            <a:pPr marL="282575" indent="-282575" algn="just">
              <a:spcBef>
                <a:spcPct val="20000"/>
              </a:spcBef>
              <a:buFontTx/>
              <a:buChar char="•"/>
            </a:pPr>
            <a:r>
              <a:rPr lang="pt-BR" sz="2800" dirty="0"/>
              <a:t>Este valor de </a:t>
            </a:r>
            <a:r>
              <a:rPr lang="pt-BR" sz="2800" dirty="0">
                <a:latin typeface="Symbol" pitchFamily="18" charset="2"/>
              </a:rPr>
              <a:t>b</a:t>
            </a:r>
            <a:r>
              <a:rPr lang="pt-BR" sz="2800" dirty="0"/>
              <a:t> irá fornecer a atenuação necessária em w = 5rd/s para que esta seja a nova </a:t>
            </a:r>
            <a:r>
              <a:rPr lang="pt-BR" sz="2800" dirty="0" err="1"/>
              <a:t>freqüência</a:t>
            </a:r>
            <a:r>
              <a:rPr lang="pt-BR" sz="2800" dirty="0"/>
              <a:t> de cruzamento de ganho do sistema.</a:t>
            </a:r>
          </a:p>
          <a:p>
            <a:pPr marL="282575" indent="-282575" algn="just">
              <a:spcBef>
                <a:spcPct val="20000"/>
              </a:spcBef>
              <a:buFontTx/>
              <a:buChar char="•"/>
            </a:pPr>
            <a:r>
              <a:rPr lang="pt-BR" sz="2800" i="1" dirty="0"/>
              <a:t>A última etapa</a:t>
            </a:r>
            <a:r>
              <a:rPr lang="pt-BR" sz="2800" dirty="0"/>
              <a:t> do projeto do compensador avanço-atraso é determinar o valor do </a:t>
            </a:r>
            <a:r>
              <a:rPr lang="pt-BR" sz="2800" dirty="0" err="1"/>
              <a:t>pólo</a:t>
            </a:r>
            <a:r>
              <a:rPr lang="pt-BR" sz="2800" dirty="0"/>
              <a:t> e do zero da porção em atraso do compensador.</a:t>
            </a:r>
          </a:p>
          <a:p>
            <a:pPr marL="282575" indent="-282575" algn="just">
              <a:spcBef>
                <a:spcPct val="20000"/>
              </a:spcBef>
              <a:buFontTx/>
              <a:buChar char="•"/>
            </a:pPr>
            <a:r>
              <a:rPr lang="pt-BR" sz="2800" dirty="0"/>
              <a:t>Como nos procedimentos anteriormente descritos para um compensador em atraso, sugere-se posicionar o zero do compensador (cuja </a:t>
            </a:r>
            <a:r>
              <a:rPr lang="pt-BR" sz="2800" dirty="0" err="1"/>
              <a:t>freqüencia</a:t>
            </a:r>
            <a:r>
              <a:rPr lang="pt-BR" sz="2800" dirty="0"/>
              <a:t> é maior do que a do </a:t>
            </a:r>
            <a:r>
              <a:rPr lang="pt-BR" sz="2800" dirty="0" err="1"/>
              <a:t>pólo</a:t>
            </a:r>
            <a:r>
              <a:rPr lang="pt-BR" sz="2800" dirty="0"/>
              <a:t>) uma década abaixo da nova </a:t>
            </a:r>
            <a:r>
              <a:rPr lang="pt-BR" sz="2800" dirty="0" err="1"/>
              <a:t>freqüência</a:t>
            </a:r>
            <a:r>
              <a:rPr lang="pt-BR" sz="2800" dirty="0"/>
              <a:t> de cruzamento de ganho.</a:t>
            </a:r>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a:xfrm>
            <a:off x="330200" y="152400"/>
            <a:ext cx="9080500" cy="762000"/>
          </a:xfrm>
        </p:spPr>
        <p:txBody>
          <a:bodyPr/>
          <a:lstStyle/>
          <a:p>
            <a:pPr eaLnBrk="1" hangingPunct="1"/>
            <a:r>
              <a:rPr lang="pt-BR"/>
              <a:t>Compensador completo</a:t>
            </a:r>
          </a:p>
        </p:txBody>
      </p:sp>
      <p:sp>
        <p:nvSpPr>
          <p:cNvPr id="11270" name="Rectangle 3"/>
          <p:cNvSpPr>
            <a:spLocks noGrp="1" noChangeArrowheads="1"/>
          </p:cNvSpPr>
          <p:nvPr>
            <p:ph type="body" idx="1"/>
          </p:nvPr>
        </p:nvSpPr>
        <p:spPr>
          <a:xfrm>
            <a:off x="247650" y="1371600"/>
            <a:ext cx="1485900" cy="609600"/>
          </a:xfrm>
          <a:noFill/>
        </p:spPr>
        <p:txBody>
          <a:bodyPr/>
          <a:lstStyle/>
          <a:p>
            <a:pPr marL="282575" indent="-282575" eaLnBrk="1" hangingPunct="1"/>
            <a:r>
              <a:rPr lang="pt-BR" sz="2400" dirty="0"/>
              <a:t>Assim:</a:t>
            </a:r>
            <a:endParaRPr lang="pt-BR" dirty="0">
              <a:latin typeface="Symbol" pitchFamily="18" charset="2"/>
              <a:sym typeface="Symbol" pitchFamily="18" charset="2"/>
            </a:endParaRPr>
          </a:p>
        </p:txBody>
      </p:sp>
      <p:graphicFrame>
        <p:nvGraphicFramePr>
          <p:cNvPr id="11266" name="Object 4"/>
          <p:cNvGraphicFramePr>
            <a:graphicFrameLocks noChangeAspect="1"/>
          </p:cNvGraphicFramePr>
          <p:nvPr/>
        </p:nvGraphicFramePr>
        <p:xfrm>
          <a:off x="1871134" y="1219200"/>
          <a:ext cx="5957358" cy="787400"/>
        </p:xfrm>
        <a:graphic>
          <a:graphicData uri="http://schemas.openxmlformats.org/presentationml/2006/ole">
            <mc:AlternateContent xmlns:mc="http://schemas.openxmlformats.org/markup-compatibility/2006">
              <mc:Choice xmlns:v="urn:schemas-microsoft-com:vml" Requires="v">
                <p:oleObj name="Equation" r:id="rId3" imgW="5499000" imgH="787320" progId="Equation.3">
                  <p:embed/>
                </p:oleObj>
              </mc:Choice>
              <mc:Fallback>
                <p:oleObj name="Equation" r:id="rId3" imgW="549900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134" y="1219200"/>
                        <a:ext cx="5957358"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Rectangle 5"/>
          <p:cNvSpPr>
            <a:spLocks noChangeArrowheads="1"/>
          </p:cNvSpPr>
          <p:nvPr/>
        </p:nvSpPr>
        <p:spPr bwMode="auto">
          <a:xfrm>
            <a:off x="165100" y="2133600"/>
            <a:ext cx="9493250" cy="838200"/>
          </a:xfrm>
          <a:prstGeom prst="rect">
            <a:avLst/>
          </a:prstGeom>
          <a:noFill/>
          <a:ln w="9525">
            <a:noFill/>
            <a:miter lim="800000"/>
            <a:headEnd/>
            <a:tailEnd/>
          </a:ln>
        </p:spPr>
        <p:txBody>
          <a:bodyPr/>
          <a:lstStyle/>
          <a:p>
            <a:pPr marL="282575" indent="-282575" algn="just">
              <a:spcBef>
                <a:spcPct val="20000"/>
              </a:spcBef>
              <a:buFontTx/>
              <a:buChar char="•"/>
            </a:pPr>
            <a:r>
              <a:rPr lang="pt-BR" sz="2400" dirty="0"/>
              <a:t>Portanto, a função de transferência final do compensador avanço-atraso é dada por:</a:t>
            </a:r>
          </a:p>
        </p:txBody>
      </p:sp>
      <p:graphicFrame>
        <p:nvGraphicFramePr>
          <p:cNvPr id="11267" name="Object 6"/>
          <p:cNvGraphicFramePr>
            <a:graphicFrameLocks noChangeAspect="1"/>
          </p:cNvGraphicFramePr>
          <p:nvPr/>
        </p:nvGraphicFramePr>
        <p:xfrm>
          <a:off x="1155700" y="3124200"/>
          <a:ext cx="7663392" cy="787400"/>
        </p:xfrm>
        <a:graphic>
          <a:graphicData uri="http://schemas.openxmlformats.org/presentationml/2006/ole">
            <mc:AlternateContent xmlns:mc="http://schemas.openxmlformats.org/markup-compatibility/2006">
              <mc:Choice xmlns:v="urn:schemas-microsoft-com:vml" Requires="v">
                <p:oleObj name="Equation" r:id="rId5" imgW="7073640" imgH="787320" progId="Equation.3">
                  <p:embed/>
                </p:oleObj>
              </mc:Choice>
              <mc:Fallback>
                <p:oleObj name="Equation" r:id="rId5" imgW="7073640" imgH="787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700" y="3124200"/>
                        <a:ext cx="766339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2" name="Rectangle 7"/>
          <p:cNvSpPr>
            <a:spLocks noChangeArrowheads="1"/>
          </p:cNvSpPr>
          <p:nvPr/>
        </p:nvSpPr>
        <p:spPr bwMode="auto">
          <a:xfrm>
            <a:off x="165100" y="4114800"/>
            <a:ext cx="9493250" cy="533400"/>
          </a:xfrm>
          <a:prstGeom prst="rect">
            <a:avLst/>
          </a:prstGeom>
          <a:noFill/>
          <a:ln w="9525">
            <a:noFill/>
            <a:miter lim="800000"/>
            <a:headEnd/>
            <a:tailEnd/>
          </a:ln>
        </p:spPr>
        <p:txBody>
          <a:bodyPr/>
          <a:lstStyle/>
          <a:p>
            <a:pPr marL="282575" indent="-282575" algn="just">
              <a:spcBef>
                <a:spcPct val="20000"/>
              </a:spcBef>
              <a:buFontTx/>
              <a:buChar char="•"/>
            </a:pPr>
            <a:r>
              <a:rPr lang="pt-BR" sz="2400" dirty="0"/>
              <a:t>Observe que a especificação para o erro em regime foi satisfeita:</a:t>
            </a:r>
          </a:p>
        </p:txBody>
      </p:sp>
      <p:graphicFrame>
        <p:nvGraphicFramePr>
          <p:cNvPr id="11268" name="Object 8"/>
          <p:cNvGraphicFramePr>
            <a:graphicFrameLocks noChangeAspect="1"/>
          </p:cNvGraphicFramePr>
          <p:nvPr/>
        </p:nvGraphicFramePr>
        <p:xfrm>
          <a:off x="2146300" y="4724400"/>
          <a:ext cx="5420783" cy="749300"/>
        </p:xfrm>
        <a:graphic>
          <a:graphicData uri="http://schemas.openxmlformats.org/presentationml/2006/ole">
            <mc:AlternateContent xmlns:mc="http://schemas.openxmlformats.org/markup-compatibility/2006">
              <mc:Choice xmlns:v="urn:schemas-microsoft-com:vml" Requires="v">
                <p:oleObj name="Equation" r:id="rId7" imgW="5003640" imgH="749160" progId="Equation.3">
                  <p:embed/>
                </p:oleObj>
              </mc:Choice>
              <mc:Fallback>
                <p:oleObj name="Equation" r:id="rId7" imgW="5003640" imgH="749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6300" y="4724400"/>
                        <a:ext cx="5420783"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3" name="Rectangle 9"/>
          <p:cNvSpPr>
            <a:spLocks noChangeArrowheads="1"/>
          </p:cNvSpPr>
          <p:nvPr/>
        </p:nvSpPr>
        <p:spPr bwMode="auto">
          <a:xfrm>
            <a:off x="165100" y="5638800"/>
            <a:ext cx="9493250" cy="914400"/>
          </a:xfrm>
          <a:prstGeom prst="rect">
            <a:avLst/>
          </a:prstGeom>
          <a:noFill/>
          <a:ln w="9525">
            <a:noFill/>
            <a:miter lim="800000"/>
            <a:headEnd/>
            <a:tailEnd/>
          </a:ln>
        </p:spPr>
        <p:txBody>
          <a:bodyPr/>
          <a:lstStyle/>
          <a:p>
            <a:pPr marL="282575" indent="-282575" algn="just">
              <a:spcBef>
                <a:spcPct val="20000"/>
              </a:spcBef>
              <a:buFontTx/>
              <a:buChar char="•"/>
            </a:pPr>
            <a:r>
              <a:rPr lang="pt-BR" sz="2400"/>
              <a:t>Para verificar a especificação de MF, trace o diagrama de Bode de malha aberta do sistema compensado:</a:t>
            </a:r>
          </a:p>
        </p:txBody>
      </p:sp>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1"/>
          <p:cNvPicPr>
            <a:picLocks noChangeAspect="1" noChangeArrowheads="1"/>
          </p:cNvPicPr>
          <p:nvPr/>
        </p:nvPicPr>
        <p:blipFill>
          <a:blip r:embed="rId3"/>
          <a:srcRect/>
          <a:stretch>
            <a:fillRect/>
          </a:stretch>
        </p:blipFill>
        <p:spPr bwMode="auto">
          <a:xfrm>
            <a:off x="577850" y="228600"/>
            <a:ext cx="8636794" cy="6400800"/>
          </a:xfrm>
          <a:prstGeom prst="rect">
            <a:avLst/>
          </a:prstGeom>
          <a:noFill/>
          <a:ln w="9525">
            <a:noFill/>
            <a:miter lim="800000"/>
            <a:headEnd/>
            <a:tailEnd/>
          </a:ln>
        </p:spPr>
      </p:pic>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12750" y="0"/>
            <a:ext cx="9163050" cy="1600200"/>
          </a:xfrm>
        </p:spPr>
        <p:txBody>
          <a:bodyPr/>
          <a:lstStyle/>
          <a:p>
            <a:pPr eaLnBrk="1" hangingPunct="1"/>
            <a:r>
              <a:rPr lang="pt-BR"/>
              <a:t>Considerações </a:t>
            </a:r>
            <a:br>
              <a:rPr lang="pt-BR"/>
            </a:br>
            <a:r>
              <a:rPr lang="pt-BR" sz="1800"/>
              <a:t>FONTE: </a:t>
            </a:r>
            <a:r>
              <a:rPr lang="pt-BR" sz="1800">
                <a:solidFill>
                  <a:srgbClr val="0000FF"/>
                </a:solidFill>
                <a:cs typeface="Times New Roman" pitchFamily="18" charset="0"/>
              </a:rPr>
              <a:t>http://ee.wustl.edu/class/ee431/fl2003/Lecture/Lecture%2011%20Design%20via%20Frequency%20Response.ppt  </a:t>
            </a:r>
          </a:p>
        </p:txBody>
      </p:sp>
      <p:sp>
        <p:nvSpPr>
          <p:cNvPr id="29699" name="Text Box 4"/>
          <p:cNvSpPr txBox="1">
            <a:spLocks noChangeArrowheads="1"/>
          </p:cNvSpPr>
          <p:nvPr/>
        </p:nvSpPr>
        <p:spPr bwMode="auto">
          <a:xfrm>
            <a:off x="412750" y="1524000"/>
            <a:ext cx="9245600" cy="5102935"/>
          </a:xfrm>
          <a:prstGeom prst="rect">
            <a:avLst/>
          </a:prstGeom>
          <a:noFill/>
          <a:ln w="9525">
            <a:noFill/>
            <a:miter lim="800000"/>
            <a:headEnd/>
            <a:tailEnd/>
          </a:ln>
        </p:spPr>
        <p:txBody>
          <a:bodyPr>
            <a:spAutoFit/>
          </a:bodyPr>
          <a:lstStyle/>
          <a:p>
            <a:pPr algn="just" eaLnBrk="0" hangingPunct="0"/>
            <a:r>
              <a:rPr lang="en-US" sz="2200" b="1"/>
              <a:t>A compensação no domínio da freqüência</a:t>
            </a:r>
            <a:r>
              <a:rPr lang="en-US" sz="2200"/>
              <a:t> pode ser resumida por:</a:t>
            </a:r>
          </a:p>
          <a:p>
            <a:pPr algn="just" eaLnBrk="0" hangingPunct="0">
              <a:lnSpc>
                <a:spcPct val="110000"/>
              </a:lnSpc>
              <a:buFontTx/>
              <a:buChar char="•"/>
            </a:pPr>
            <a:r>
              <a:rPr lang="en-US" sz="2200"/>
              <a:t> </a:t>
            </a:r>
            <a:r>
              <a:rPr lang="en-US" sz="2200" i="1"/>
              <a:t>Adição de um ganho</a:t>
            </a:r>
            <a:r>
              <a:rPr lang="en-US" sz="2200"/>
              <a:t> em baixas freqüências para melhorar o desempenho em regime</a:t>
            </a:r>
            <a:r>
              <a:rPr lang="en-US" sz="2200" i="1"/>
              <a:t>.</a:t>
            </a:r>
            <a:endParaRPr lang="en-US" sz="2200"/>
          </a:p>
          <a:p>
            <a:pPr algn="just" eaLnBrk="0" hangingPunct="0">
              <a:lnSpc>
                <a:spcPct val="110000"/>
              </a:lnSpc>
              <a:buFontTx/>
              <a:buChar char="•"/>
            </a:pPr>
            <a:r>
              <a:rPr lang="en-US" sz="2200"/>
              <a:t> </a:t>
            </a:r>
            <a:r>
              <a:rPr lang="en-US" sz="2200" i="1"/>
              <a:t>Adição de um ângulo de fase</a:t>
            </a:r>
            <a:r>
              <a:rPr lang="en-US" sz="2200"/>
              <a:t> na MF desejada para melhorar a resposta transitória.</a:t>
            </a:r>
          </a:p>
          <a:p>
            <a:pPr algn="just" eaLnBrk="0" hangingPunct="0">
              <a:lnSpc>
                <a:spcPct val="110000"/>
              </a:lnSpc>
              <a:buFontTx/>
              <a:buChar char="•"/>
            </a:pPr>
            <a:r>
              <a:rPr lang="en-US" sz="2200"/>
              <a:t> A freqüência da MF (ou freqüência de cruzamento de ganho) aproxima a largura de banda de malha fechada. </a:t>
            </a:r>
            <a:r>
              <a:rPr lang="en-US" sz="2200" i="1"/>
              <a:t>A adição de um ângulo de fase </a:t>
            </a:r>
            <a:r>
              <a:rPr lang="en-US" sz="2200"/>
              <a:t>pode ser usada para se realizar um projeto para uma </a:t>
            </a:r>
            <a:r>
              <a:rPr lang="en-US" sz="2200" i="1"/>
              <a:t>largura de banda desejada e/ou margem de fase desejada.</a:t>
            </a:r>
          </a:p>
          <a:p>
            <a:pPr algn="just" eaLnBrk="0" hangingPunct="0"/>
            <a:r>
              <a:rPr lang="en-US" sz="2200" b="1"/>
              <a:t>Elementos fundamentais da abordagem</a:t>
            </a:r>
            <a:r>
              <a:rPr lang="en-US" sz="2200"/>
              <a:t>:</a:t>
            </a:r>
          </a:p>
          <a:p>
            <a:pPr algn="just" eaLnBrk="0" hangingPunct="0">
              <a:buFontTx/>
              <a:buChar char="•"/>
            </a:pPr>
            <a:r>
              <a:rPr lang="en-US" sz="2200"/>
              <a:t> Traduzir especificações fornecidas em largura de faixa de malha fechada e/ou especificações de margem de fase.</a:t>
            </a:r>
          </a:p>
          <a:p>
            <a:pPr algn="just" eaLnBrk="0" hangingPunct="0">
              <a:buFontTx/>
              <a:buChar char="•"/>
            </a:pPr>
            <a:r>
              <a:rPr lang="en-US" sz="2200"/>
              <a:t> O controle da largura de faixa se dá pela seleção da freqüência relativa ao 0dB (a freqüência de cruzamento de ganho).</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9" name="Rectangle 2"/>
          <p:cNvSpPr>
            <a:spLocks noGrp="1" noChangeArrowheads="1"/>
          </p:cNvSpPr>
          <p:nvPr>
            <p:ph type="title"/>
          </p:nvPr>
        </p:nvSpPr>
        <p:spPr/>
        <p:txBody>
          <a:bodyPr/>
          <a:lstStyle/>
          <a:p>
            <a:r>
              <a:rPr lang="pt-BR"/>
              <a:t>Exercicios 14.4.3</a:t>
            </a:r>
          </a:p>
        </p:txBody>
      </p:sp>
      <p:sp>
        <p:nvSpPr>
          <p:cNvPr id="125955" name="Rectangle 3"/>
          <p:cNvSpPr>
            <a:spLocks noGrp="1" noChangeArrowheads="1"/>
          </p:cNvSpPr>
          <p:nvPr>
            <p:ph idx="1"/>
          </p:nvPr>
        </p:nvSpPr>
        <p:spPr/>
        <p:txBody>
          <a:bodyPr/>
          <a:lstStyle/>
          <a:p>
            <a:r>
              <a:rPr lang="pt-BR"/>
              <a:t>Encontre a transformada de Laplace F(s) para :</a:t>
            </a:r>
          </a:p>
          <a:p>
            <a:pPr lvl="1"/>
            <a:r>
              <a:rPr lang="pt-BR"/>
              <a:t>f(t) = t</a:t>
            </a:r>
            <a:r>
              <a:rPr lang="pt-BR" baseline="30000"/>
              <a:t>2</a:t>
            </a:r>
            <a:r>
              <a:rPr lang="pt-BR"/>
              <a:t>.e</a:t>
            </a:r>
            <a:r>
              <a:rPr lang="pt-BR" baseline="30000"/>
              <a:t>-3t</a:t>
            </a:r>
            <a:r>
              <a:rPr lang="pt-BR"/>
              <a:t>,t&gt;0 </a:t>
            </a:r>
          </a:p>
          <a:p>
            <a:pPr lvl="1"/>
            <a:endParaRPr lang="pt-BR"/>
          </a:p>
          <a:p>
            <a:pPr lvl="1"/>
            <a:endParaRPr lang="pt-BR"/>
          </a:p>
          <a:p>
            <a:pPr lvl="1"/>
            <a:r>
              <a:rPr lang="pt-BR"/>
              <a:t>f(t) = </a:t>
            </a:r>
            <a:r>
              <a:rPr lang="el-GR"/>
              <a:t>δ</a:t>
            </a:r>
            <a:r>
              <a:rPr lang="pt-BR"/>
              <a:t>(t-T), t&gt;=0</a:t>
            </a:r>
          </a:p>
          <a:p>
            <a:pPr lvl="1"/>
            <a:endParaRPr lang="pt-BR"/>
          </a:p>
          <a:p>
            <a:pPr lvl="1"/>
            <a:endParaRPr lang="pt-BR"/>
          </a:p>
          <a:p>
            <a:pPr lvl="1"/>
            <a:r>
              <a:rPr lang="pt-BR"/>
              <a:t>f(t) = e</a:t>
            </a:r>
            <a:r>
              <a:rPr lang="pt-BR" baseline="30000"/>
              <a:t>-4t</a:t>
            </a:r>
            <a:r>
              <a:rPr lang="pt-BR"/>
              <a:t>.sen(5t), t&gt;=0</a:t>
            </a:r>
            <a:endParaRPr lang="el-GR"/>
          </a:p>
        </p:txBody>
      </p:sp>
      <p:graphicFrame>
        <p:nvGraphicFramePr>
          <p:cNvPr id="125956" name="Object 2"/>
          <p:cNvGraphicFramePr>
            <a:graphicFrameLocks noChangeAspect="1"/>
          </p:cNvGraphicFramePr>
          <p:nvPr/>
        </p:nvGraphicFramePr>
        <p:xfrm>
          <a:off x="2220913" y="2247900"/>
          <a:ext cx="4603750" cy="990600"/>
        </p:xfrm>
        <a:graphic>
          <a:graphicData uri="http://schemas.openxmlformats.org/presentationml/2006/ole">
            <mc:AlternateContent xmlns:mc="http://schemas.openxmlformats.org/markup-compatibility/2006">
              <mc:Choice xmlns:v="urn:schemas-microsoft-com:vml" Requires="v">
                <p:oleObj name="Equation" r:id="rId2" imgW="1942920" imgH="419040" progId="Equation.3">
                  <p:embed/>
                </p:oleObj>
              </mc:Choice>
              <mc:Fallback>
                <p:oleObj name="Equation" r:id="rId2" imgW="194292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2247900"/>
                        <a:ext cx="460375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58" name="Object 3"/>
          <p:cNvGraphicFramePr>
            <a:graphicFrameLocks noChangeAspect="1"/>
          </p:cNvGraphicFramePr>
          <p:nvPr/>
        </p:nvGraphicFramePr>
        <p:xfrm>
          <a:off x="2251075" y="4103688"/>
          <a:ext cx="4933950" cy="539750"/>
        </p:xfrm>
        <a:graphic>
          <a:graphicData uri="http://schemas.openxmlformats.org/presentationml/2006/ole">
            <mc:AlternateContent xmlns:mc="http://schemas.openxmlformats.org/markup-compatibility/2006">
              <mc:Choice xmlns:v="urn:schemas-microsoft-com:vml" Requires="v">
                <p:oleObj name="Equation" r:id="rId4" imgW="2082600" imgH="228600" progId="Equation.3">
                  <p:embed/>
                </p:oleObj>
              </mc:Choice>
              <mc:Fallback>
                <p:oleObj name="Equation" r:id="rId4" imgW="20826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1075" y="4103688"/>
                        <a:ext cx="493395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59" name="Object 4"/>
          <p:cNvGraphicFramePr>
            <a:graphicFrameLocks noChangeAspect="1"/>
          </p:cNvGraphicFramePr>
          <p:nvPr/>
        </p:nvGraphicFramePr>
        <p:xfrm>
          <a:off x="1679575" y="5400675"/>
          <a:ext cx="6076950" cy="990600"/>
        </p:xfrm>
        <a:graphic>
          <a:graphicData uri="http://schemas.openxmlformats.org/presentationml/2006/ole">
            <mc:AlternateContent xmlns:mc="http://schemas.openxmlformats.org/markup-compatibility/2006">
              <mc:Choice xmlns:v="urn:schemas-microsoft-com:vml" Requires="v">
                <p:oleObj name="Equation" r:id="rId6" imgW="2565360" imgH="419040" progId="Equation.3">
                  <p:embed/>
                </p:oleObj>
              </mc:Choice>
              <mc:Fallback>
                <p:oleObj name="Equation" r:id="rId6" imgW="256536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9575" y="5400675"/>
                        <a:ext cx="607695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9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9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9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95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59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Lst>
  </p:timing>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12750" y="152400"/>
            <a:ext cx="9163050" cy="838200"/>
          </a:xfrm>
        </p:spPr>
        <p:txBody>
          <a:bodyPr/>
          <a:lstStyle/>
          <a:p>
            <a:pPr eaLnBrk="1" hangingPunct="1"/>
            <a:r>
              <a:rPr lang="pt-BR" sz="4000"/>
              <a:t>Considerações e </a:t>
            </a:r>
            <a:r>
              <a:rPr lang="pt-BR" sz="4000">
                <a:latin typeface="Symbol" pitchFamily="18" charset="2"/>
              </a:rPr>
              <a:t>z</a:t>
            </a:r>
            <a:r>
              <a:rPr lang="pt-BR" sz="4000"/>
              <a:t> </a:t>
            </a:r>
            <a:r>
              <a:rPr lang="pt-BR" sz="4000">
                <a:sym typeface="Symbol" pitchFamily="18" charset="2"/>
              </a:rPr>
              <a:t> MF</a:t>
            </a:r>
            <a:r>
              <a:rPr lang="pt-BR" sz="4000"/>
              <a:t> </a:t>
            </a:r>
            <a:endParaRPr lang="pt-BR" sz="1600">
              <a:solidFill>
                <a:srgbClr val="0000FF"/>
              </a:solidFill>
              <a:cs typeface="Times New Roman" pitchFamily="18" charset="0"/>
            </a:endParaRPr>
          </a:p>
        </p:txBody>
      </p:sp>
      <p:sp>
        <p:nvSpPr>
          <p:cNvPr id="12293" name="Text Box 3"/>
          <p:cNvSpPr txBox="1">
            <a:spLocks noChangeArrowheads="1"/>
          </p:cNvSpPr>
          <p:nvPr/>
        </p:nvSpPr>
        <p:spPr bwMode="auto">
          <a:xfrm>
            <a:off x="330200" y="914400"/>
            <a:ext cx="9245600" cy="1600438"/>
          </a:xfrm>
          <a:prstGeom prst="rect">
            <a:avLst/>
          </a:prstGeom>
          <a:noFill/>
          <a:ln w="9525">
            <a:noFill/>
            <a:miter lim="800000"/>
            <a:headEnd/>
            <a:tailEnd/>
          </a:ln>
        </p:spPr>
        <p:txBody>
          <a:bodyPr>
            <a:spAutoFit/>
          </a:bodyPr>
          <a:lstStyle/>
          <a:p>
            <a:pPr algn="just" eaLnBrk="0" hangingPunct="0">
              <a:buFontTx/>
              <a:buChar char="•"/>
            </a:pPr>
            <a:r>
              <a:rPr lang="en-US"/>
              <a:t> </a:t>
            </a:r>
            <a:r>
              <a:rPr lang="en-US" sz="2200"/>
              <a:t>O controle da margem de fase se dá pela seleção do ângulo de fse correto na freqüência de cruzamento.</a:t>
            </a:r>
          </a:p>
          <a:p>
            <a:pPr algn="just" eaLnBrk="0" hangingPunct="0">
              <a:buFontTx/>
              <a:buChar char="•"/>
            </a:pPr>
            <a:r>
              <a:rPr lang="en-US" sz="2200"/>
              <a:t> Pode-se aproximar a largura de faixa pela freqüência de cruzamento de ganho, que é a freqüência relacionada à MF.</a:t>
            </a:r>
          </a:p>
        </p:txBody>
      </p:sp>
      <p:graphicFrame>
        <p:nvGraphicFramePr>
          <p:cNvPr id="12290" name="Object 4"/>
          <p:cNvGraphicFramePr>
            <a:graphicFrameLocks noChangeAspect="1"/>
          </p:cNvGraphicFramePr>
          <p:nvPr>
            <p:extLst>
              <p:ext uri="{D42A27DB-BD31-4B8C-83A1-F6EECF244321}">
                <p14:modId xmlns:p14="http://schemas.microsoft.com/office/powerpoint/2010/main" val="3174415150"/>
              </p:ext>
            </p:extLst>
          </p:nvPr>
        </p:nvGraphicFramePr>
        <p:xfrm>
          <a:off x="436208" y="2514838"/>
          <a:ext cx="5094642" cy="4124088"/>
        </p:xfrm>
        <a:graphic>
          <a:graphicData uri="http://schemas.openxmlformats.org/presentationml/2006/ole">
            <mc:AlternateContent xmlns:mc="http://schemas.openxmlformats.org/markup-compatibility/2006">
              <mc:Choice xmlns:v="urn:schemas-microsoft-com:vml" Requires="v">
                <p:oleObj name="Document" r:id="rId3" imgW="3648600" imgH="3199680" progId="Word.Document.8">
                  <p:embed/>
                </p:oleObj>
              </mc:Choice>
              <mc:Fallback>
                <p:oleObj name="Document" r:id="rId3" imgW="3648600" imgH="31996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208" y="2514838"/>
                        <a:ext cx="5094642" cy="4124088"/>
                      </a:xfrm>
                      <a:prstGeom prst="rect">
                        <a:avLst/>
                      </a:prstGeom>
                      <a:noFill/>
                      <a:ln>
                        <a:noFill/>
                      </a:ln>
                      <a:effectLst/>
                    </p:spPr>
                  </p:pic>
                </p:oleObj>
              </mc:Fallback>
            </mc:AlternateContent>
          </a:graphicData>
        </a:graphic>
      </p:graphicFrame>
      <p:sp>
        <p:nvSpPr>
          <p:cNvPr id="76805" name="Comment 5"/>
          <p:cNvSpPr>
            <a:spLocks noChangeArrowheads="1"/>
          </p:cNvSpPr>
          <p:nvPr/>
        </p:nvSpPr>
        <p:spPr bwMode="auto">
          <a:xfrm>
            <a:off x="6851650" y="4495801"/>
            <a:ext cx="2228850" cy="1446213"/>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eaLnBrk="0" hangingPunct="0">
              <a:spcBef>
                <a:spcPct val="50000"/>
              </a:spcBef>
              <a:defRPr/>
            </a:pPr>
            <a:r>
              <a:rPr lang="en-US" sz="1600" b="1">
                <a:solidFill>
                  <a:srgbClr val="000000"/>
                </a:solidFill>
                <a:latin typeface="Arial" charset="0"/>
              </a:rPr>
              <a:t>Aproximação:</a:t>
            </a:r>
          </a:p>
          <a:p>
            <a:pPr eaLnBrk="0" hangingPunct="0">
              <a:spcBef>
                <a:spcPct val="50000"/>
              </a:spcBef>
              <a:defRPr/>
            </a:pPr>
            <a:r>
              <a:rPr lang="en-US" sz="1600" b="1">
                <a:solidFill>
                  <a:srgbClr val="000000"/>
                </a:solidFill>
                <a:latin typeface="Arial" charset="0"/>
              </a:rPr>
              <a:t>Margem de fase ~</a:t>
            </a:r>
          </a:p>
          <a:p>
            <a:pPr eaLnBrk="0" hangingPunct="0">
              <a:spcBef>
                <a:spcPct val="50000"/>
              </a:spcBef>
              <a:defRPr/>
            </a:pPr>
            <a:r>
              <a:rPr lang="en-US" sz="1600" b="1">
                <a:solidFill>
                  <a:srgbClr val="000000"/>
                </a:solidFill>
                <a:latin typeface="Arial" charset="0"/>
              </a:rPr>
              <a:t>100*damping ratio</a:t>
            </a:r>
            <a:endParaRPr lang="en-US" sz="1600">
              <a:solidFill>
                <a:srgbClr val="000000"/>
              </a:solidFill>
              <a:latin typeface="Arial" charset="0"/>
            </a:endParaRPr>
          </a:p>
          <a:p>
            <a:pPr eaLnBrk="0" hangingPunct="0">
              <a:spcBef>
                <a:spcPct val="50000"/>
              </a:spcBef>
              <a:defRPr/>
            </a:pPr>
            <a:endParaRPr lang="en-US" sz="1600">
              <a:solidFill>
                <a:srgbClr val="000000"/>
              </a:solidFill>
              <a:latin typeface="Arial" charset="0"/>
            </a:endParaRPr>
          </a:p>
        </p:txBody>
      </p:sp>
      <p:graphicFrame>
        <p:nvGraphicFramePr>
          <p:cNvPr id="12291" name="Object 6"/>
          <p:cNvGraphicFramePr>
            <a:graphicFrameLocks noChangeAspect="1"/>
          </p:cNvGraphicFramePr>
          <p:nvPr/>
        </p:nvGraphicFramePr>
        <p:xfrm>
          <a:off x="5861051" y="2728914"/>
          <a:ext cx="3608123" cy="928687"/>
        </p:xfrm>
        <a:graphic>
          <a:graphicData uri="http://schemas.openxmlformats.org/presentationml/2006/ole">
            <mc:AlternateContent xmlns:mc="http://schemas.openxmlformats.org/markup-compatibility/2006">
              <mc:Choice xmlns:v="urn:schemas-microsoft-com:vml" Requires="v">
                <p:oleObj name="Equation" r:id="rId5" imgW="3911400" imgH="927000" progId="Equation.3">
                  <p:embed/>
                </p:oleObj>
              </mc:Choice>
              <mc:Fallback>
                <p:oleObj name="Equation" r:id="rId5" imgW="3911400" imgH="927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1051" y="2728914"/>
                        <a:ext cx="3608123" cy="928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12750" y="152400"/>
            <a:ext cx="9163050" cy="838200"/>
          </a:xfrm>
        </p:spPr>
        <p:txBody>
          <a:bodyPr/>
          <a:lstStyle/>
          <a:p>
            <a:pPr eaLnBrk="1" hangingPunct="1"/>
            <a:r>
              <a:rPr lang="pt-BR" sz="4000"/>
              <a:t>Máximo sobressinal </a:t>
            </a:r>
            <a:r>
              <a:rPr lang="pt-BR" sz="4000">
                <a:sym typeface="Symbol" pitchFamily="18" charset="2"/>
              </a:rPr>
              <a:t> MF</a:t>
            </a:r>
            <a:r>
              <a:rPr lang="pt-BR" sz="4000"/>
              <a:t> </a:t>
            </a:r>
            <a:endParaRPr lang="pt-BR" sz="1600">
              <a:solidFill>
                <a:srgbClr val="0000FF"/>
              </a:solidFill>
              <a:cs typeface="Times New Roman" pitchFamily="18" charset="0"/>
            </a:endParaRPr>
          </a:p>
        </p:txBody>
      </p:sp>
      <p:graphicFrame>
        <p:nvGraphicFramePr>
          <p:cNvPr id="13314" name="Object 7"/>
          <p:cNvGraphicFramePr>
            <a:graphicFrameLocks noChangeAspect="1"/>
          </p:cNvGraphicFramePr>
          <p:nvPr/>
        </p:nvGraphicFramePr>
        <p:xfrm>
          <a:off x="742951" y="1295400"/>
          <a:ext cx="5907485" cy="4783138"/>
        </p:xfrm>
        <a:graphic>
          <a:graphicData uri="http://schemas.openxmlformats.org/presentationml/2006/ole">
            <mc:AlternateContent xmlns:mc="http://schemas.openxmlformats.org/markup-compatibility/2006">
              <mc:Choice xmlns:v="urn:schemas-microsoft-com:vml" Requires="v">
                <p:oleObj name="Document" r:id="rId3" imgW="3648600" imgH="3199680" progId="Word.Document.8">
                  <p:embed/>
                </p:oleObj>
              </mc:Choice>
              <mc:Fallback>
                <p:oleObj name="Document" r:id="rId3" imgW="3648600" imgH="31996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1" y="1295400"/>
                        <a:ext cx="5907485" cy="478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32" name="Comment 8"/>
          <p:cNvSpPr>
            <a:spLocks noChangeArrowheads="1"/>
          </p:cNvSpPr>
          <p:nvPr/>
        </p:nvSpPr>
        <p:spPr bwMode="auto">
          <a:xfrm>
            <a:off x="7264400" y="2057401"/>
            <a:ext cx="2311400" cy="1935163"/>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eaLnBrk="0" hangingPunct="0">
              <a:spcBef>
                <a:spcPct val="50000"/>
              </a:spcBef>
              <a:defRPr/>
            </a:pPr>
            <a:r>
              <a:rPr lang="en-US" sz="1600" b="1">
                <a:solidFill>
                  <a:srgbClr val="000000"/>
                </a:solidFill>
                <a:latin typeface="Arial" charset="0"/>
              </a:rPr>
              <a:t>Note:</a:t>
            </a:r>
          </a:p>
          <a:p>
            <a:pPr eaLnBrk="0" hangingPunct="0">
              <a:spcBef>
                <a:spcPct val="50000"/>
              </a:spcBef>
              <a:defRPr/>
            </a:pPr>
            <a:r>
              <a:rPr lang="en-US" sz="1600">
                <a:solidFill>
                  <a:srgbClr val="000000"/>
                </a:solidFill>
                <a:latin typeface="Arial" charset="0"/>
              </a:rPr>
              <a:t>Margens de fase de 40 a 60 graus correspondem a sobressinais percentuais máximos de 30 a 10 %.</a:t>
            </a:r>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128464" y="152400"/>
            <a:ext cx="9447336" cy="838200"/>
          </a:xfrm>
        </p:spPr>
        <p:txBody>
          <a:bodyPr/>
          <a:lstStyle/>
          <a:p>
            <a:pPr eaLnBrk="1" hangingPunct="1"/>
            <a:r>
              <a:rPr lang="pt-BR" sz="4000" dirty="0"/>
              <a:t>Largura de faixa normalizada </a:t>
            </a:r>
            <a:r>
              <a:rPr lang="pt-BR" sz="4000" dirty="0">
                <a:sym typeface="Symbol" pitchFamily="18" charset="2"/>
              </a:rPr>
              <a:t> </a:t>
            </a:r>
            <a:r>
              <a:rPr lang="pt-BR" sz="4000" dirty="0">
                <a:latin typeface="Symbol" pitchFamily="18" charset="2"/>
                <a:sym typeface="Symbol" pitchFamily="18" charset="2"/>
              </a:rPr>
              <a:t>z</a:t>
            </a:r>
            <a:r>
              <a:rPr lang="pt-BR" sz="4000" dirty="0"/>
              <a:t> </a:t>
            </a:r>
            <a:endParaRPr lang="pt-BR" sz="1600" dirty="0">
              <a:solidFill>
                <a:srgbClr val="0000FF"/>
              </a:solidFill>
              <a:cs typeface="Times New Roman" pitchFamily="18" charset="0"/>
            </a:endParaRPr>
          </a:p>
        </p:txBody>
      </p:sp>
      <p:graphicFrame>
        <p:nvGraphicFramePr>
          <p:cNvPr id="14338" name="Object 5"/>
          <p:cNvGraphicFramePr>
            <a:graphicFrameLocks noChangeAspect="1"/>
          </p:cNvGraphicFramePr>
          <p:nvPr/>
        </p:nvGraphicFramePr>
        <p:xfrm>
          <a:off x="577851" y="1371600"/>
          <a:ext cx="5948760" cy="4816475"/>
        </p:xfrm>
        <a:graphic>
          <a:graphicData uri="http://schemas.openxmlformats.org/presentationml/2006/ole">
            <mc:AlternateContent xmlns:mc="http://schemas.openxmlformats.org/markup-compatibility/2006">
              <mc:Choice xmlns:v="urn:schemas-microsoft-com:vml" Requires="v">
                <p:oleObj name="Document" r:id="rId3" imgW="3648600" imgH="3199680" progId="Word.Document.8">
                  <p:embed/>
                </p:oleObj>
              </mc:Choice>
              <mc:Fallback>
                <p:oleObj name="Document" r:id="rId3" imgW="3648600" imgH="31996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51" y="1371600"/>
                        <a:ext cx="5948760"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4" name="Comment 6"/>
          <p:cNvSpPr>
            <a:spLocks noChangeArrowheads="1"/>
          </p:cNvSpPr>
          <p:nvPr/>
        </p:nvSpPr>
        <p:spPr bwMode="auto">
          <a:xfrm>
            <a:off x="7099300" y="1905000"/>
            <a:ext cx="2476500" cy="2923877"/>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eaLnBrk="0" hangingPunct="0">
              <a:spcBef>
                <a:spcPct val="50000"/>
              </a:spcBef>
              <a:defRPr/>
            </a:pPr>
            <a:r>
              <a:rPr lang="en-US" sz="1600" b="1">
                <a:solidFill>
                  <a:srgbClr val="000000"/>
                </a:solidFill>
                <a:latin typeface="Arial" charset="0"/>
              </a:rPr>
              <a:t>Note:</a:t>
            </a:r>
          </a:p>
          <a:p>
            <a:pPr eaLnBrk="0" hangingPunct="0">
              <a:spcBef>
                <a:spcPct val="50000"/>
              </a:spcBef>
              <a:defRPr/>
            </a:pPr>
            <a:r>
              <a:rPr lang="en-US" sz="1600" b="1">
                <a:solidFill>
                  <a:srgbClr val="000000"/>
                </a:solidFill>
                <a:latin typeface="Arial" charset="0"/>
              </a:rPr>
              <a:t>1) Sistemas subamortecidos:</a:t>
            </a:r>
          </a:p>
          <a:p>
            <a:pPr eaLnBrk="0" hangingPunct="0">
              <a:spcBef>
                <a:spcPct val="50000"/>
              </a:spcBef>
              <a:defRPr/>
            </a:pPr>
            <a:r>
              <a:rPr lang="en-US" sz="1600" b="1">
                <a:solidFill>
                  <a:srgbClr val="000000"/>
                </a:solidFill>
                <a:latin typeface="Arial" charset="0"/>
              </a:rPr>
              <a:t>BW ~ Freqüência Natural</a:t>
            </a:r>
            <a:endParaRPr lang="en-US" sz="1600">
              <a:solidFill>
                <a:srgbClr val="000000"/>
              </a:solidFill>
              <a:latin typeface="Arial" charset="0"/>
            </a:endParaRPr>
          </a:p>
          <a:p>
            <a:pPr eaLnBrk="0" hangingPunct="0">
              <a:spcBef>
                <a:spcPct val="50000"/>
              </a:spcBef>
              <a:defRPr/>
            </a:pPr>
            <a:r>
              <a:rPr lang="en-US" sz="1600" b="1">
                <a:solidFill>
                  <a:srgbClr val="000000"/>
                </a:solidFill>
                <a:latin typeface="Arial" charset="0"/>
              </a:rPr>
              <a:t>2) Sistemas sobreamortecidos:</a:t>
            </a:r>
          </a:p>
          <a:p>
            <a:pPr eaLnBrk="0" hangingPunct="0">
              <a:spcBef>
                <a:spcPct val="50000"/>
              </a:spcBef>
              <a:defRPr/>
            </a:pPr>
            <a:r>
              <a:rPr lang="en-US" sz="1600" b="1">
                <a:solidFill>
                  <a:srgbClr val="000000"/>
                </a:solidFill>
                <a:latin typeface="Arial" charset="0"/>
              </a:rPr>
              <a:t>BW ~</a:t>
            </a:r>
          </a:p>
          <a:p>
            <a:pPr eaLnBrk="0" hangingPunct="0">
              <a:spcBef>
                <a:spcPct val="50000"/>
              </a:spcBef>
              <a:defRPr/>
            </a:pPr>
            <a:r>
              <a:rPr lang="en-US" sz="1600" b="1">
                <a:solidFill>
                  <a:srgbClr val="000000"/>
                </a:solidFill>
                <a:latin typeface="Arial" charset="0"/>
              </a:rPr>
              <a:t>0.5* Freqüência Natural</a:t>
            </a:r>
            <a:endParaRPr lang="en-US" sz="1600">
              <a:solidFill>
                <a:srgbClr val="000000"/>
              </a:solidFill>
              <a:latin typeface="Arial" charset="0"/>
            </a:endParaRPr>
          </a:p>
        </p:txBody>
      </p:sp>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12750" y="152400"/>
            <a:ext cx="9163050" cy="838200"/>
          </a:xfrm>
        </p:spPr>
        <p:txBody>
          <a:bodyPr/>
          <a:lstStyle/>
          <a:p>
            <a:pPr eaLnBrk="1" hangingPunct="1"/>
            <a:r>
              <a:rPr lang="pt-BR" sz="4000"/>
              <a:t>Compensação em avanço </a:t>
            </a:r>
            <a:endParaRPr lang="pt-BR" sz="1600">
              <a:solidFill>
                <a:srgbClr val="0000FF"/>
              </a:solidFill>
              <a:cs typeface="Times New Roman" pitchFamily="18" charset="0"/>
            </a:endParaRPr>
          </a:p>
        </p:txBody>
      </p:sp>
      <p:pic>
        <p:nvPicPr>
          <p:cNvPr id="30723" name="Picture 5"/>
          <p:cNvPicPr>
            <a:picLocks noChangeAspect="1" noChangeArrowheads="1"/>
          </p:cNvPicPr>
          <p:nvPr/>
        </p:nvPicPr>
        <p:blipFill>
          <a:blip r:embed="rId3"/>
          <a:srcRect/>
          <a:stretch>
            <a:fillRect/>
          </a:stretch>
        </p:blipFill>
        <p:spPr bwMode="auto">
          <a:xfrm>
            <a:off x="82551" y="990601"/>
            <a:ext cx="6113860" cy="5711825"/>
          </a:xfrm>
          <a:prstGeom prst="rect">
            <a:avLst/>
          </a:prstGeom>
          <a:noFill/>
          <a:ln w="12700">
            <a:noFill/>
            <a:miter lim="800000"/>
            <a:headEnd type="none" w="sm" len="sm"/>
            <a:tailEnd type="none" w="sm" len="sm"/>
          </a:ln>
        </p:spPr>
      </p:pic>
      <p:sp>
        <p:nvSpPr>
          <p:cNvPr id="79879" name="Comment 7"/>
          <p:cNvSpPr>
            <a:spLocks noChangeArrowheads="1"/>
          </p:cNvSpPr>
          <p:nvPr/>
        </p:nvSpPr>
        <p:spPr bwMode="auto">
          <a:xfrm>
            <a:off x="6356351" y="2286001"/>
            <a:ext cx="3367352" cy="3539430"/>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eaLnBrk="0" hangingPunct="0">
              <a:spcBef>
                <a:spcPct val="50000"/>
              </a:spcBef>
              <a:defRPr/>
            </a:pPr>
            <a:r>
              <a:rPr lang="en-US" sz="1600" b="1">
                <a:solidFill>
                  <a:srgbClr val="000000"/>
                </a:solidFill>
                <a:latin typeface="Arial" charset="0"/>
              </a:rPr>
              <a:t>1) Kc é selecionado de modo que A seja a BW de malha fechada desejada.</a:t>
            </a:r>
          </a:p>
          <a:p>
            <a:pPr eaLnBrk="0" hangingPunct="0">
              <a:spcBef>
                <a:spcPct val="50000"/>
              </a:spcBef>
              <a:defRPr/>
            </a:pPr>
            <a:r>
              <a:rPr lang="en-US" sz="1600" b="1">
                <a:solidFill>
                  <a:srgbClr val="000000"/>
                </a:solidFill>
                <a:latin typeface="Arial" charset="0"/>
              </a:rPr>
              <a:t>2) wmax é selecionada  próximo a A para que a fase máxima do compensador seja fornecida próxima à freqüência de cruzamento de ganho.</a:t>
            </a:r>
          </a:p>
          <a:p>
            <a:pPr eaLnBrk="0" hangingPunct="0">
              <a:spcBef>
                <a:spcPct val="50000"/>
              </a:spcBef>
              <a:defRPr/>
            </a:pPr>
            <a:r>
              <a:rPr lang="en-US" sz="1600" b="1">
                <a:solidFill>
                  <a:srgbClr val="000000"/>
                </a:solidFill>
                <a:latin typeface="Arial" charset="0"/>
              </a:rPr>
              <a:t>3) Como o ganho do compensador não é unitário em A, o compensador modifica a freqüência de cruzamento de ganho para C.   </a:t>
            </a:r>
            <a:endParaRPr lang="en-US" sz="1600" b="1" u="sng">
              <a:solidFill>
                <a:srgbClr val="000000"/>
              </a:solidFill>
              <a:latin typeface="Arial" charset="0"/>
            </a:endParaRPr>
          </a:p>
        </p:txBody>
      </p:sp>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b="1" dirty="0" err="1">
                <a:solidFill>
                  <a:srgbClr val="00326E"/>
                </a:solidFill>
                <a:latin typeface="Verdana" pitchFamily="34" charset="0"/>
                <a:ea typeface="Verdana" pitchFamily="34" charset="0"/>
                <a:cs typeface="Verdana" pitchFamily="34" charset="0"/>
              </a:rPr>
              <a:t>Sistemas</a:t>
            </a:r>
            <a:r>
              <a:rPr lang="en-US" b="1" dirty="0">
                <a:solidFill>
                  <a:srgbClr val="00326E"/>
                </a:solidFill>
                <a:latin typeface="Verdana" pitchFamily="34" charset="0"/>
                <a:ea typeface="Verdana" pitchFamily="34" charset="0"/>
                <a:cs typeface="Verdana" pitchFamily="34" charset="0"/>
              </a:rPr>
              <a:t> de </a:t>
            </a:r>
            <a:r>
              <a:rPr lang="en-US" b="1" dirty="0" err="1">
                <a:solidFill>
                  <a:srgbClr val="00326E"/>
                </a:solidFill>
                <a:latin typeface="Verdana" pitchFamily="34" charset="0"/>
                <a:ea typeface="Verdana" pitchFamily="34" charset="0"/>
                <a:cs typeface="Verdana" pitchFamily="34" charset="0"/>
              </a:rPr>
              <a:t>Controle</a:t>
            </a:r>
            <a:endParaRPr lang="pt-BR" b="1" dirty="0">
              <a:solidFill>
                <a:srgbClr val="00326E"/>
              </a:solidFill>
              <a:latin typeface="Verdana" pitchFamily="34" charset="0"/>
              <a:ea typeface="Verdana" pitchFamily="34" charset="0"/>
              <a:cs typeface="Verdana" pitchFamily="34" charset="0"/>
            </a:endParaRPr>
          </a:p>
        </p:txBody>
      </p:sp>
      <p:sp>
        <p:nvSpPr>
          <p:cNvPr id="3" name="Subtítulo 2"/>
          <p:cNvSpPr>
            <a:spLocks noGrp="1"/>
          </p:cNvSpPr>
          <p:nvPr>
            <p:ph type="subTitle" idx="1"/>
          </p:nvPr>
        </p:nvSpPr>
        <p:spPr>
          <a:xfrm>
            <a:off x="851268" y="3886200"/>
            <a:ext cx="7971290" cy="1752600"/>
          </a:xfrm>
        </p:spPr>
        <p:txBody>
          <a:bodyPr/>
          <a:lstStyle/>
          <a:p>
            <a:r>
              <a:rPr lang="en-US" b="1" dirty="0" err="1">
                <a:solidFill>
                  <a:srgbClr val="00326E"/>
                </a:solidFill>
                <a:latin typeface="Verdana" pitchFamily="34" charset="0"/>
                <a:ea typeface="Verdana" pitchFamily="34" charset="0"/>
                <a:cs typeface="Verdana" pitchFamily="34" charset="0"/>
              </a:rPr>
              <a:t>Compensação</a:t>
            </a:r>
            <a:r>
              <a:rPr lang="en-US" b="1" dirty="0">
                <a:solidFill>
                  <a:srgbClr val="00326E"/>
                </a:solidFill>
                <a:latin typeface="Verdana" pitchFamily="34" charset="0"/>
                <a:ea typeface="Verdana" pitchFamily="34" charset="0"/>
                <a:cs typeface="Verdana" pitchFamily="34" charset="0"/>
              </a:rPr>
              <a:t> </a:t>
            </a:r>
            <a:r>
              <a:rPr lang="en-US" b="1" dirty="0" err="1">
                <a:solidFill>
                  <a:srgbClr val="00326E"/>
                </a:solidFill>
                <a:latin typeface="Verdana" pitchFamily="34" charset="0"/>
                <a:ea typeface="Verdana" pitchFamily="34" charset="0"/>
                <a:cs typeface="Verdana" pitchFamily="34" charset="0"/>
              </a:rPr>
              <a:t>Rootlocus</a:t>
            </a:r>
            <a:r>
              <a:rPr lang="en-US" b="1" dirty="0">
                <a:solidFill>
                  <a:srgbClr val="00326E"/>
                </a:solidFill>
                <a:latin typeface="Verdana" pitchFamily="34" charset="0"/>
                <a:ea typeface="Verdana" pitchFamily="34" charset="0"/>
                <a:cs typeface="Verdana" pitchFamily="34" charset="0"/>
              </a:rPr>
              <a:t> &amp; </a:t>
            </a:r>
            <a:r>
              <a:rPr lang="en-US" b="1" dirty="0" err="1">
                <a:solidFill>
                  <a:srgbClr val="00326E"/>
                </a:solidFill>
                <a:latin typeface="Verdana" pitchFamily="34" charset="0"/>
                <a:ea typeface="Verdana" pitchFamily="34" charset="0"/>
                <a:cs typeface="Verdana" pitchFamily="34" charset="0"/>
              </a:rPr>
              <a:t>Frequência</a:t>
            </a:r>
            <a:endParaRPr lang="en-US" b="1" dirty="0">
              <a:solidFill>
                <a:srgbClr val="00326E"/>
              </a:solidFill>
              <a:latin typeface="Verdana" pitchFamily="34" charset="0"/>
              <a:ea typeface="Verdana" pitchFamily="34" charset="0"/>
              <a:cs typeface="Verdana" pitchFamily="34" charset="0"/>
            </a:endParaRPr>
          </a:p>
          <a:p>
            <a:r>
              <a:rPr lang="en-US" b="1" dirty="0" err="1">
                <a:solidFill>
                  <a:srgbClr val="00326E"/>
                </a:solidFill>
                <a:latin typeface="Verdana" pitchFamily="34" charset="0"/>
                <a:ea typeface="Verdana" pitchFamily="34" charset="0"/>
                <a:cs typeface="Verdana" pitchFamily="34" charset="0"/>
              </a:rPr>
              <a:t>Exercícios</a:t>
            </a:r>
            <a:r>
              <a:rPr lang="en-US" b="1" dirty="0">
                <a:solidFill>
                  <a:srgbClr val="00326E"/>
                </a:solidFill>
                <a:latin typeface="Verdana" pitchFamily="34" charset="0"/>
                <a:ea typeface="Verdana" pitchFamily="34" charset="0"/>
                <a:cs typeface="Verdana" pitchFamily="34" charset="0"/>
              </a:rPr>
              <a:t> de </a:t>
            </a:r>
            <a:r>
              <a:rPr lang="en-US" b="1" dirty="0" err="1">
                <a:solidFill>
                  <a:srgbClr val="00326E"/>
                </a:solidFill>
                <a:latin typeface="Verdana" pitchFamily="34" charset="0"/>
                <a:ea typeface="Verdana" pitchFamily="34" charset="0"/>
                <a:cs typeface="Verdana" pitchFamily="34" charset="0"/>
              </a:rPr>
              <a:t>Revisão</a:t>
            </a:r>
            <a:endParaRPr lang="en-US" b="1" dirty="0">
              <a:solidFill>
                <a:srgbClr val="00326E"/>
              </a:solidFill>
              <a:latin typeface="Verdana" pitchFamily="34" charset="0"/>
              <a:ea typeface="Verdana" pitchFamily="34" charset="0"/>
              <a:cs typeface="Verdana" pitchFamily="34" charset="0"/>
            </a:endParaRPr>
          </a:p>
          <a:p>
            <a:endParaRPr lang="pt-BR" b="1" dirty="0">
              <a:solidFill>
                <a:srgbClr val="00326E"/>
              </a:solidFill>
              <a:latin typeface="Verdana" pitchFamily="34" charset="0"/>
              <a:ea typeface="Verdana" pitchFamily="34" charset="0"/>
              <a:cs typeface="Verdana" pitchFamily="34" charset="0"/>
            </a:endParaRPr>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990601" y="2225676"/>
            <a:ext cx="8012510" cy="4327525"/>
          </a:xfrm>
          <a:prstGeom prst="rect">
            <a:avLst/>
          </a:prstGeom>
          <a:noFill/>
          <a:ln w="12700">
            <a:noFill/>
            <a:miter lim="800000"/>
            <a:headEnd type="none" w="sm" len="sm"/>
            <a:tailEnd type="none" w="sm" len="sm"/>
          </a:ln>
        </p:spPr>
      </p:pic>
      <p:sp>
        <p:nvSpPr>
          <p:cNvPr id="2051" name="Comment 3"/>
          <p:cNvSpPr>
            <a:spLocks noChangeArrowheads="1"/>
          </p:cNvSpPr>
          <p:nvPr/>
        </p:nvSpPr>
        <p:spPr bwMode="auto">
          <a:xfrm>
            <a:off x="660400" y="228600"/>
            <a:ext cx="8997950" cy="1569660"/>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eaLnBrk="0" hangingPunct="0">
              <a:spcBef>
                <a:spcPct val="50000"/>
              </a:spcBef>
              <a:defRPr/>
            </a:pPr>
            <a:r>
              <a:rPr lang="en-US" sz="2400" b="1">
                <a:solidFill>
                  <a:srgbClr val="000000"/>
                </a:solidFill>
                <a:latin typeface="Arial" charset="0"/>
              </a:rPr>
              <a:t>Problema 1:</a:t>
            </a:r>
            <a:r>
              <a:rPr lang="en-US" sz="2400">
                <a:solidFill>
                  <a:srgbClr val="000000"/>
                </a:solidFill>
                <a:latin typeface="Arial" charset="0"/>
              </a:rPr>
              <a:t> Dado o sistema com compensador proporcional da figura (a), determine K para </a:t>
            </a:r>
            <a:r>
              <a:rPr lang="en-US" sz="2400">
                <a:solidFill>
                  <a:srgbClr val="000000"/>
                </a:solidFill>
                <a:latin typeface="Symbol" pitchFamily="18" charset="2"/>
              </a:rPr>
              <a:t>z</a:t>
            </a:r>
            <a:r>
              <a:rPr lang="en-US" sz="2400">
                <a:solidFill>
                  <a:srgbClr val="000000"/>
                </a:solidFill>
                <a:latin typeface="Arial" charset="0"/>
              </a:rPr>
              <a:t> = 0,174. A seguir, mostre que o compensador PI reduz o erro em regime sem afetar significativamente a resposta transitória.</a:t>
            </a:r>
          </a:p>
        </p:txBody>
      </p:sp>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816100" y="1371601"/>
            <a:ext cx="7224845" cy="5345113"/>
          </a:xfrm>
          <a:prstGeom prst="rect">
            <a:avLst/>
          </a:prstGeom>
          <a:noFill/>
          <a:ln w="12700">
            <a:noFill/>
            <a:miter lim="800000"/>
            <a:headEnd type="none" w="sm" len="sm"/>
            <a:tailEnd type="none" w="sm" len="sm"/>
          </a:ln>
        </p:spPr>
      </p:pic>
      <p:sp>
        <p:nvSpPr>
          <p:cNvPr id="3075" name="Comment 3"/>
          <p:cNvSpPr>
            <a:spLocks noChangeArrowheads="1"/>
          </p:cNvSpPr>
          <p:nvPr/>
        </p:nvSpPr>
        <p:spPr bwMode="auto">
          <a:xfrm>
            <a:off x="412750" y="381000"/>
            <a:ext cx="4540250" cy="2862322"/>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algn="just" eaLnBrk="0" hangingPunct="0">
              <a:spcBef>
                <a:spcPct val="50000"/>
              </a:spcBef>
              <a:buFontTx/>
              <a:buChar char="•"/>
              <a:defRPr/>
            </a:pPr>
            <a:r>
              <a:rPr lang="en-US" sz="2400" dirty="0">
                <a:solidFill>
                  <a:srgbClr val="000000"/>
                </a:solidFill>
                <a:latin typeface="Arial" charset="0"/>
              </a:rPr>
              <a:t> K é </a:t>
            </a:r>
            <a:r>
              <a:rPr lang="en-US" sz="2400" dirty="0" err="1">
                <a:solidFill>
                  <a:srgbClr val="000000"/>
                </a:solidFill>
                <a:latin typeface="Arial" charset="0"/>
              </a:rPr>
              <a:t>escolhido</a:t>
            </a:r>
            <a:r>
              <a:rPr lang="en-US" sz="2400" dirty="0">
                <a:solidFill>
                  <a:srgbClr val="000000"/>
                </a:solidFill>
                <a:latin typeface="Arial" charset="0"/>
              </a:rPr>
              <a:t> </a:t>
            </a:r>
            <a:r>
              <a:rPr lang="en-US" sz="2400" dirty="0" err="1">
                <a:solidFill>
                  <a:srgbClr val="000000"/>
                </a:solidFill>
                <a:latin typeface="Arial" charset="0"/>
              </a:rPr>
              <a:t>para</a:t>
            </a:r>
            <a:r>
              <a:rPr lang="en-US" sz="2400" dirty="0">
                <a:solidFill>
                  <a:srgbClr val="000000"/>
                </a:solidFill>
                <a:latin typeface="Arial" charset="0"/>
              </a:rPr>
              <a:t> se </a:t>
            </a:r>
            <a:r>
              <a:rPr lang="en-US" sz="2400" dirty="0" err="1">
                <a:solidFill>
                  <a:srgbClr val="000000"/>
                </a:solidFill>
                <a:latin typeface="Arial" charset="0"/>
              </a:rPr>
              <a:t>obter</a:t>
            </a:r>
            <a:r>
              <a:rPr lang="en-US" sz="2400" dirty="0">
                <a:solidFill>
                  <a:srgbClr val="000000"/>
                </a:solidFill>
                <a:latin typeface="Arial" charset="0"/>
              </a:rPr>
              <a:t> um </a:t>
            </a:r>
            <a:r>
              <a:rPr lang="en-US" sz="2400" dirty="0" err="1">
                <a:solidFill>
                  <a:srgbClr val="000000"/>
                </a:solidFill>
                <a:latin typeface="Arial" charset="0"/>
              </a:rPr>
              <a:t>fator</a:t>
            </a:r>
            <a:r>
              <a:rPr lang="en-US" sz="2400" dirty="0">
                <a:solidFill>
                  <a:srgbClr val="000000"/>
                </a:solidFill>
                <a:latin typeface="Arial" charset="0"/>
              </a:rPr>
              <a:t> de </a:t>
            </a:r>
            <a:r>
              <a:rPr lang="en-US" sz="2400" dirty="0" err="1">
                <a:solidFill>
                  <a:srgbClr val="000000"/>
                </a:solidFill>
                <a:latin typeface="Arial" charset="0"/>
              </a:rPr>
              <a:t>amortecimento</a:t>
            </a:r>
            <a:r>
              <a:rPr lang="en-US" sz="2400" dirty="0">
                <a:solidFill>
                  <a:srgbClr val="000000"/>
                </a:solidFill>
                <a:latin typeface="Arial" charset="0"/>
              </a:rPr>
              <a:t> de 0.174.</a:t>
            </a:r>
          </a:p>
          <a:p>
            <a:pPr eaLnBrk="0" hangingPunct="0">
              <a:spcBef>
                <a:spcPct val="50000"/>
              </a:spcBef>
              <a:buFontTx/>
              <a:buChar char="•"/>
              <a:defRPr/>
            </a:pPr>
            <a:r>
              <a:rPr lang="en-US" sz="2400" dirty="0">
                <a:solidFill>
                  <a:srgbClr val="000000"/>
                </a:solidFill>
                <a:latin typeface="Arial" charset="0"/>
              </a:rPr>
              <a:t> K=164.6</a:t>
            </a:r>
          </a:p>
          <a:p>
            <a:pPr eaLnBrk="0" hangingPunct="0">
              <a:spcBef>
                <a:spcPct val="50000"/>
              </a:spcBef>
              <a:buFontTx/>
              <a:buChar char="•"/>
              <a:defRPr/>
            </a:pPr>
            <a:r>
              <a:rPr lang="en-US" sz="2400" dirty="0">
                <a:solidFill>
                  <a:srgbClr val="000000"/>
                </a:solidFill>
                <a:latin typeface="Arial" charset="0"/>
              </a:rPr>
              <a:t> </a:t>
            </a:r>
            <a:r>
              <a:rPr lang="en-US" sz="2400" dirty="0" err="1">
                <a:solidFill>
                  <a:srgbClr val="000000"/>
                </a:solidFill>
                <a:latin typeface="Arial" charset="0"/>
              </a:rPr>
              <a:t>Kp</a:t>
            </a:r>
            <a:r>
              <a:rPr lang="en-US" sz="2400" dirty="0">
                <a:solidFill>
                  <a:srgbClr val="000000"/>
                </a:solidFill>
                <a:latin typeface="Arial" charset="0"/>
              </a:rPr>
              <a:t> = 164.6/(1*2*10) = 8.23</a:t>
            </a:r>
          </a:p>
          <a:p>
            <a:pPr eaLnBrk="0" hangingPunct="0">
              <a:spcBef>
                <a:spcPct val="50000"/>
              </a:spcBef>
              <a:buFontTx/>
              <a:buChar char="•"/>
              <a:defRPr/>
            </a:pPr>
            <a:r>
              <a:rPr lang="en-US" sz="2400" dirty="0">
                <a:solidFill>
                  <a:srgbClr val="000000"/>
                </a:solidFill>
                <a:latin typeface="Arial" charset="0"/>
              </a:rPr>
              <a:t> </a:t>
            </a:r>
            <a:r>
              <a:rPr lang="en-US" sz="2400" dirty="0" err="1">
                <a:solidFill>
                  <a:srgbClr val="000000"/>
                </a:solidFill>
                <a:latin typeface="Arial" charset="0"/>
              </a:rPr>
              <a:t>e_ss</a:t>
            </a:r>
            <a:r>
              <a:rPr lang="en-US" sz="2400" dirty="0">
                <a:solidFill>
                  <a:srgbClr val="000000"/>
                </a:solidFill>
                <a:latin typeface="Arial" charset="0"/>
              </a:rPr>
              <a:t> = 1/(1+8.23) = 0.108</a:t>
            </a:r>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521215" y="1371601"/>
            <a:ext cx="7219685" cy="5419725"/>
          </a:xfrm>
          <a:prstGeom prst="rect">
            <a:avLst/>
          </a:prstGeom>
          <a:noFill/>
          <a:ln w="12700">
            <a:noFill/>
            <a:miter lim="800000"/>
            <a:headEnd type="none" w="sm" len="sm"/>
            <a:tailEnd type="none" w="sm" len="sm"/>
          </a:ln>
        </p:spPr>
      </p:pic>
      <p:sp>
        <p:nvSpPr>
          <p:cNvPr id="4099" name="Comment 3"/>
          <p:cNvSpPr>
            <a:spLocks noChangeArrowheads="1"/>
          </p:cNvSpPr>
          <p:nvPr/>
        </p:nvSpPr>
        <p:spPr bwMode="auto">
          <a:xfrm>
            <a:off x="247650" y="227014"/>
            <a:ext cx="5448300" cy="3554819"/>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algn="just" eaLnBrk="0" hangingPunct="0">
              <a:spcBef>
                <a:spcPct val="50000"/>
              </a:spcBef>
              <a:buFontTx/>
              <a:buChar char="•"/>
              <a:defRPr/>
            </a:pPr>
            <a:r>
              <a:rPr lang="en-US" sz="1800">
                <a:solidFill>
                  <a:srgbClr val="000000"/>
                </a:solidFill>
                <a:latin typeface="Arial" charset="0"/>
              </a:rPr>
              <a:t>Insira um pólo em s=0 e determine o ângulo do eixo real positivo até a localização do pólo de malha fechada desejado.</a:t>
            </a:r>
          </a:p>
          <a:p>
            <a:pPr algn="just" eaLnBrk="0" hangingPunct="0">
              <a:spcBef>
                <a:spcPct val="50000"/>
              </a:spcBef>
              <a:buFontTx/>
              <a:buChar char="•"/>
              <a:defRPr/>
            </a:pPr>
            <a:r>
              <a:rPr lang="en-US" sz="1800">
                <a:solidFill>
                  <a:srgbClr val="000000"/>
                </a:solidFill>
                <a:latin typeface="Arial" charset="0"/>
              </a:rPr>
              <a:t>Insira um zero de modo que o ângulo do zero até a localização do pólo dominante é aproximadamente igual ao do pólo adicionado.</a:t>
            </a:r>
          </a:p>
          <a:p>
            <a:pPr algn="just" eaLnBrk="0" hangingPunct="0">
              <a:spcBef>
                <a:spcPct val="50000"/>
              </a:spcBef>
              <a:buFontTx/>
              <a:buChar char="•"/>
              <a:defRPr/>
            </a:pPr>
            <a:r>
              <a:rPr lang="en-US" sz="1800">
                <a:solidFill>
                  <a:srgbClr val="000000"/>
                </a:solidFill>
                <a:latin typeface="Arial" charset="0"/>
              </a:rPr>
              <a:t>Calibre (determine o valor de K) que estabelece os pólos de malha fechada dominantes.</a:t>
            </a:r>
          </a:p>
          <a:p>
            <a:pPr algn="just" eaLnBrk="0" hangingPunct="0">
              <a:spcBef>
                <a:spcPct val="50000"/>
              </a:spcBef>
              <a:buFontTx/>
              <a:buChar char="•"/>
              <a:defRPr/>
            </a:pPr>
            <a:r>
              <a:rPr lang="en-US" sz="1800">
                <a:solidFill>
                  <a:srgbClr val="000000"/>
                </a:solidFill>
                <a:latin typeface="Arial" charset="0"/>
              </a:rPr>
              <a:t>Cheque os pólos e zeros de malha fechada para ter certeza de que os pólos desejados são dominantes.</a:t>
            </a:r>
          </a:p>
        </p:txBody>
      </p:sp>
    </p:spTree>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33551" y="2514601"/>
            <a:ext cx="6705468" cy="4056063"/>
          </a:xfrm>
          <a:prstGeom prst="rect">
            <a:avLst/>
          </a:prstGeom>
          <a:noFill/>
          <a:ln w="12700">
            <a:noFill/>
            <a:miter lim="800000"/>
            <a:headEnd type="none" w="sm" len="sm"/>
            <a:tailEnd type="none" w="sm" len="sm"/>
          </a:ln>
        </p:spPr>
      </p:pic>
      <p:sp>
        <p:nvSpPr>
          <p:cNvPr id="5123" name="Comment 3"/>
          <p:cNvSpPr>
            <a:spLocks noChangeArrowheads="1"/>
          </p:cNvSpPr>
          <p:nvPr/>
        </p:nvSpPr>
        <p:spPr bwMode="auto">
          <a:xfrm>
            <a:off x="660400" y="533401"/>
            <a:ext cx="8750300" cy="1754326"/>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eaLnBrk="0" hangingPunct="0">
              <a:spcBef>
                <a:spcPct val="50000"/>
              </a:spcBef>
              <a:buFontTx/>
              <a:buChar char="•"/>
              <a:defRPr/>
            </a:pPr>
            <a:r>
              <a:rPr lang="en-US" sz="2400" dirty="0">
                <a:solidFill>
                  <a:srgbClr val="000000"/>
                </a:solidFill>
                <a:latin typeface="Arial" charset="0"/>
              </a:rPr>
              <a:t> O </a:t>
            </a:r>
            <a:r>
              <a:rPr lang="en-US" sz="2400" dirty="0" err="1">
                <a:solidFill>
                  <a:srgbClr val="000000"/>
                </a:solidFill>
                <a:latin typeface="Arial" charset="0"/>
              </a:rPr>
              <a:t>desempenho</a:t>
            </a:r>
            <a:r>
              <a:rPr lang="en-US" sz="2400" dirty="0">
                <a:solidFill>
                  <a:srgbClr val="000000"/>
                </a:solidFill>
                <a:latin typeface="Arial" charset="0"/>
              </a:rPr>
              <a:t> </a:t>
            </a:r>
            <a:r>
              <a:rPr lang="en-US" sz="2400" dirty="0" err="1">
                <a:solidFill>
                  <a:srgbClr val="000000"/>
                </a:solidFill>
                <a:latin typeface="Arial" charset="0"/>
              </a:rPr>
              <a:t>transitório</a:t>
            </a:r>
            <a:r>
              <a:rPr lang="en-US" sz="2400" dirty="0">
                <a:solidFill>
                  <a:srgbClr val="000000"/>
                </a:solidFill>
                <a:latin typeface="Arial" charset="0"/>
              </a:rPr>
              <a:t> é </a:t>
            </a:r>
            <a:r>
              <a:rPr lang="en-US" sz="2400" dirty="0" err="1">
                <a:solidFill>
                  <a:srgbClr val="000000"/>
                </a:solidFill>
                <a:latin typeface="Arial" charset="0"/>
              </a:rPr>
              <a:t>praticamente</a:t>
            </a:r>
            <a:r>
              <a:rPr lang="en-US" sz="2400" dirty="0">
                <a:solidFill>
                  <a:srgbClr val="000000"/>
                </a:solidFill>
                <a:latin typeface="Arial" charset="0"/>
              </a:rPr>
              <a:t> </a:t>
            </a:r>
            <a:r>
              <a:rPr lang="en-US" sz="2400" dirty="0" err="1">
                <a:solidFill>
                  <a:srgbClr val="000000"/>
                </a:solidFill>
                <a:latin typeface="Arial" charset="0"/>
              </a:rPr>
              <a:t>igual</a:t>
            </a:r>
            <a:r>
              <a:rPr lang="en-US" sz="2400" dirty="0">
                <a:solidFill>
                  <a:srgbClr val="000000"/>
                </a:solidFill>
                <a:latin typeface="Arial" charset="0"/>
              </a:rPr>
              <a:t>.</a:t>
            </a:r>
          </a:p>
          <a:p>
            <a:pPr eaLnBrk="0" hangingPunct="0">
              <a:spcBef>
                <a:spcPct val="50000"/>
              </a:spcBef>
              <a:buFontTx/>
              <a:buChar char="•"/>
              <a:defRPr/>
            </a:pPr>
            <a:r>
              <a:rPr lang="en-US" sz="2400" dirty="0">
                <a:solidFill>
                  <a:srgbClr val="000000"/>
                </a:solidFill>
                <a:latin typeface="Arial" charset="0"/>
              </a:rPr>
              <a:t> O </a:t>
            </a:r>
            <a:r>
              <a:rPr lang="en-US" sz="2400" dirty="0" err="1">
                <a:solidFill>
                  <a:srgbClr val="000000"/>
                </a:solidFill>
                <a:latin typeface="Arial" charset="0"/>
              </a:rPr>
              <a:t>sistema</a:t>
            </a:r>
            <a:r>
              <a:rPr lang="en-US" sz="2400" dirty="0">
                <a:solidFill>
                  <a:srgbClr val="000000"/>
                </a:solidFill>
                <a:latin typeface="Arial" charset="0"/>
              </a:rPr>
              <a:t> PI </a:t>
            </a:r>
            <a:r>
              <a:rPr lang="en-US" sz="2400" dirty="0" err="1">
                <a:solidFill>
                  <a:srgbClr val="000000"/>
                </a:solidFill>
                <a:latin typeface="Arial" charset="0"/>
              </a:rPr>
              <a:t>compensado</a:t>
            </a:r>
            <a:r>
              <a:rPr lang="en-US" sz="2400" dirty="0">
                <a:solidFill>
                  <a:srgbClr val="000000"/>
                </a:solidFill>
                <a:latin typeface="Arial" charset="0"/>
              </a:rPr>
              <a:t> </a:t>
            </a:r>
            <a:r>
              <a:rPr lang="en-US" sz="2400" dirty="0" err="1">
                <a:solidFill>
                  <a:srgbClr val="000000"/>
                </a:solidFill>
                <a:latin typeface="Arial" charset="0"/>
              </a:rPr>
              <a:t>possui</a:t>
            </a:r>
            <a:r>
              <a:rPr lang="en-US" sz="2400" dirty="0">
                <a:solidFill>
                  <a:srgbClr val="000000"/>
                </a:solidFill>
                <a:latin typeface="Arial" charset="0"/>
              </a:rPr>
              <a:t> um </a:t>
            </a:r>
            <a:r>
              <a:rPr lang="en-US" sz="2400" dirty="0" err="1">
                <a:solidFill>
                  <a:srgbClr val="000000"/>
                </a:solidFill>
                <a:latin typeface="Arial" charset="0"/>
              </a:rPr>
              <a:t>erro</a:t>
            </a:r>
            <a:r>
              <a:rPr lang="en-US" sz="2400" dirty="0">
                <a:solidFill>
                  <a:srgbClr val="000000"/>
                </a:solidFill>
                <a:latin typeface="Arial" charset="0"/>
              </a:rPr>
              <a:t> de regime </a:t>
            </a:r>
            <a:r>
              <a:rPr lang="en-US" sz="2400" dirty="0" err="1">
                <a:solidFill>
                  <a:srgbClr val="000000"/>
                </a:solidFill>
                <a:latin typeface="Arial" charset="0"/>
              </a:rPr>
              <a:t>nulo</a:t>
            </a:r>
            <a:r>
              <a:rPr lang="en-US" sz="2400" dirty="0">
                <a:solidFill>
                  <a:srgbClr val="000000"/>
                </a:solidFill>
                <a:latin typeface="Arial" charset="0"/>
              </a:rPr>
              <a:t> </a:t>
            </a:r>
            <a:r>
              <a:rPr lang="en-US" sz="2400" dirty="0" err="1">
                <a:solidFill>
                  <a:srgbClr val="000000"/>
                </a:solidFill>
                <a:latin typeface="Arial" charset="0"/>
              </a:rPr>
              <a:t>para</a:t>
            </a:r>
            <a:r>
              <a:rPr lang="en-US" sz="2400" dirty="0">
                <a:solidFill>
                  <a:srgbClr val="000000"/>
                </a:solidFill>
                <a:latin typeface="Arial" charset="0"/>
              </a:rPr>
              <a:t> </a:t>
            </a:r>
            <a:r>
              <a:rPr lang="en-US" sz="2400" dirty="0" err="1">
                <a:solidFill>
                  <a:srgbClr val="000000"/>
                </a:solidFill>
                <a:latin typeface="Arial" charset="0"/>
              </a:rPr>
              <a:t>uma</a:t>
            </a:r>
            <a:r>
              <a:rPr lang="en-US" sz="2400" dirty="0">
                <a:solidFill>
                  <a:srgbClr val="000000"/>
                </a:solidFill>
                <a:latin typeface="Arial" charset="0"/>
              </a:rPr>
              <a:t> </a:t>
            </a:r>
            <a:r>
              <a:rPr lang="en-US" sz="2400" dirty="0" err="1">
                <a:solidFill>
                  <a:srgbClr val="000000"/>
                </a:solidFill>
                <a:latin typeface="Arial" charset="0"/>
              </a:rPr>
              <a:t>entrada</a:t>
            </a:r>
            <a:r>
              <a:rPr lang="en-US" sz="2400" dirty="0">
                <a:solidFill>
                  <a:srgbClr val="000000"/>
                </a:solidFill>
                <a:latin typeface="Arial" charset="0"/>
              </a:rPr>
              <a:t> do </a:t>
            </a:r>
            <a:r>
              <a:rPr lang="en-US" sz="2400" dirty="0" err="1">
                <a:solidFill>
                  <a:srgbClr val="000000"/>
                </a:solidFill>
                <a:latin typeface="Arial" charset="0"/>
              </a:rPr>
              <a:t>tipo</a:t>
            </a:r>
            <a:r>
              <a:rPr lang="en-US" sz="2400" dirty="0">
                <a:solidFill>
                  <a:srgbClr val="000000"/>
                </a:solidFill>
                <a:latin typeface="Arial" charset="0"/>
              </a:rPr>
              <a:t> </a:t>
            </a:r>
            <a:r>
              <a:rPr lang="en-US" sz="2400" dirty="0" err="1">
                <a:solidFill>
                  <a:srgbClr val="000000"/>
                </a:solidFill>
                <a:latin typeface="Arial" charset="0"/>
              </a:rPr>
              <a:t>degrau</a:t>
            </a:r>
            <a:r>
              <a:rPr lang="en-US" sz="2400" dirty="0">
                <a:solidFill>
                  <a:srgbClr val="000000"/>
                </a:solidFill>
                <a:latin typeface="Arial" charset="0"/>
              </a:rPr>
              <a:t>. – </a:t>
            </a:r>
            <a:r>
              <a:rPr lang="en-US" sz="2400" dirty="0" err="1">
                <a:solidFill>
                  <a:srgbClr val="000000"/>
                </a:solidFill>
                <a:latin typeface="Arial" charset="0"/>
              </a:rPr>
              <a:t>Desempenho</a:t>
            </a:r>
            <a:r>
              <a:rPr lang="en-US" sz="2400" dirty="0">
                <a:solidFill>
                  <a:srgbClr val="000000"/>
                </a:solidFill>
                <a:latin typeface="Arial" charset="0"/>
              </a:rPr>
              <a:t> de um </a:t>
            </a:r>
            <a:r>
              <a:rPr lang="en-US" sz="2400" dirty="0" err="1">
                <a:solidFill>
                  <a:srgbClr val="000000"/>
                </a:solidFill>
                <a:latin typeface="Arial" charset="0"/>
              </a:rPr>
              <a:t>sistema</a:t>
            </a:r>
            <a:r>
              <a:rPr lang="en-US" sz="2400" dirty="0">
                <a:solidFill>
                  <a:srgbClr val="000000"/>
                </a:solidFill>
                <a:latin typeface="Arial" charset="0"/>
              </a:rPr>
              <a:t> do </a:t>
            </a:r>
            <a:r>
              <a:rPr lang="en-US" sz="2400" dirty="0" err="1">
                <a:solidFill>
                  <a:srgbClr val="000000"/>
                </a:solidFill>
                <a:latin typeface="Arial" charset="0"/>
              </a:rPr>
              <a:t>tipo</a:t>
            </a:r>
            <a:r>
              <a:rPr lang="en-US" sz="2400" dirty="0">
                <a:solidFill>
                  <a:srgbClr val="000000"/>
                </a:solidFill>
                <a:latin typeface="Arial" charset="0"/>
              </a:rPr>
              <a:t> 1.</a:t>
            </a:r>
          </a:p>
        </p:txBody>
      </p:sp>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330200" y="533400"/>
            <a:ext cx="9314392" cy="4524315"/>
          </a:xfrm>
          <a:prstGeom prst="rect">
            <a:avLst/>
          </a:prstGeom>
          <a:solidFill>
            <a:srgbClr val="FFFF00">
              <a:alpha val="50195"/>
            </a:srgbClr>
          </a:solidFill>
          <a:ln w="9525">
            <a:noFill/>
            <a:miter lim="800000"/>
            <a:headEnd/>
            <a:tailEnd/>
          </a:ln>
        </p:spPr>
        <p:txBody>
          <a:bodyPr>
            <a:spAutoFit/>
          </a:bodyPr>
          <a:lstStyle/>
          <a:p>
            <a:pPr eaLnBrk="0" hangingPunct="0"/>
            <a:r>
              <a:rPr lang="en-US" sz="2400" b="1"/>
              <a:t>Problema 2 (Compensador em atraso): </a:t>
            </a:r>
            <a:r>
              <a:rPr lang="en-US" sz="2400"/>
              <a:t>Para o mesmo sistema da figura (a) anterior, melhore o erro em regime da por um fator de 10.</a:t>
            </a:r>
          </a:p>
          <a:p>
            <a:pPr eaLnBrk="0" hangingPunct="0"/>
            <a:r>
              <a:rPr lang="en-US" sz="2400"/>
              <a:t>Projete um compensador pelo método do LGR que atenda a esta especificação de regime.</a:t>
            </a:r>
          </a:p>
          <a:p>
            <a:pPr eaLnBrk="0" hangingPunct="0"/>
            <a:endParaRPr lang="en-US" sz="2400"/>
          </a:p>
          <a:p>
            <a:pPr eaLnBrk="0" hangingPunct="0"/>
            <a:r>
              <a:rPr lang="en-US" sz="2400" b="1"/>
              <a:t>Solução: </a:t>
            </a:r>
            <a:r>
              <a:rPr lang="en-US" sz="2400"/>
              <a:t>Com K = 164.6, Kp = 8.23 e ess = 1/(1+8.23) = 0.108.</a:t>
            </a:r>
          </a:p>
          <a:p>
            <a:pPr eaLnBrk="0" hangingPunct="0"/>
            <a:endParaRPr lang="en-US" sz="2400"/>
          </a:p>
          <a:p>
            <a:pPr eaLnBrk="0" hangingPunct="0"/>
            <a:r>
              <a:rPr lang="en-US" sz="2400"/>
              <a:t>Para uma melhoria de 10 vezes:</a:t>
            </a:r>
          </a:p>
          <a:p>
            <a:pPr eaLnBrk="0" hangingPunct="0"/>
            <a:r>
              <a:rPr lang="en-US" sz="2400"/>
              <a:t>	ess = 0.0108 = 1/(1+Kp)</a:t>
            </a:r>
          </a:p>
          <a:p>
            <a:pPr eaLnBrk="0" hangingPunct="0"/>
            <a:r>
              <a:rPr lang="en-US" sz="2400"/>
              <a:t>	1+Kp = 1/0.0108 = 92.59</a:t>
            </a:r>
          </a:p>
          <a:p>
            <a:pPr eaLnBrk="0" hangingPunct="0"/>
            <a:r>
              <a:rPr lang="en-US" sz="2400"/>
              <a:t>	Kp = 91.59</a:t>
            </a:r>
          </a:p>
          <a:p>
            <a:pPr eaLnBrk="0" hangingPunct="0"/>
            <a:r>
              <a:rPr lang="en-US" sz="2400"/>
              <a:t>Portanto </a:t>
            </a:r>
            <a:r>
              <a:rPr lang="en-US" sz="2400" b="1"/>
              <a:t>o ganho deve aumentar por um fator de 91.59/8.23 = 11.13</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2"/>
          <p:cNvSpPr>
            <a:spLocks noGrp="1" noChangeArrowheads="1"/>
          </p:cNvSpPr>
          <p:nvPr>
            <p:ph type="title"/>
          </p:nvPr>
        </p:nvSpPr>
        <p:spPr/>
        <p:txBody>
          <a:bodyPr/>
          <a:lstStyle/>
          <a:p>
            <a:r>
              <a:rPr lang="pt-BR"/>
              <a:t>Exercicios 14.4.4</a:t>
            </a:r>
          </a:p>
        </p:txBody>
      </p:sp>
      <p:sp>
        <p:nvSpPr>
          <p:cNvPr id="126979" name="Rectangle 3"/>
          <p:cNvSpPr>
            <a:spLocks noGrp="1" noChangeArrowheads="1"/>
          </p:cNvSpPr>
          <p:nvPr>
            <p:ph idx="1"/>
          </p:nvPr>
        </p:nvSpPr>
        <p:spPr/>
        <p:txBody>
          <a:bodyPr/>
          <a:lstStyle/>
          <a:p>
            <a:r>
              <a:rPr lang="pt-BR"/>
              <a:t>Encontre a transformada de Laplace F(s) para :</a:t>
            </a:r>
          </a:p>
          <a:p>
            <a:pPr lvl="1"/>
            <a:r>
              <a:rPr lang="pt-BR"/>
              <a:t>f(t) = e</a:t>
            </a:r>
            <a:r>
              <a:rPr lang="pt-BR" baseline="30000"/>
              <a:t>-1</a:t>
            </a:r>
            <a:r>
              <a:rPr lang="pt-BR"/>
              <a:t>u(t-0,5) t&gt;0 </a:t>
            </a:r>
          </a:p>
          <a:p>
            <a:pPr lvl="1"/>
            <a:endParaRPr lang="pt-BR"/>
          </a:p>
          <a:p>
            <a:pPr lvl="1"/>
            <a:endParaRPr lang="pt-BR"/>
          </a:p>
          <a:p>
            <a:pPr lvl="1"/>
            <a:r>
              <a:rPr lang="pt-BR"/>
              <a:t>f(t) = -(t-T)/T.u(t-T), t&gt;=0</a:t>
            </a:r>
          </a:p>
          <a:p>
            <a:pPr lvl="1"/>
            <a:endParaRPr lang="pt-BR"/>
          </a:p>
          <a:p>
            <a:pPr lvl="1"/>
            <a:endParaRPr lang="pt-BR"/>
          </a:p>
        </p:txBody>
      </p:sp>
      <p:graphicFrame>
        <p:nvGraphicFramePr>
          <p:cNvPr id="126980" name="Object 2"/>
          <p:cNvGraphicFramePr>
            <a:graphicFrameLocks noChangeAspect="1"/>
          </p:cNvGraphicFramePr>
          <p:nvPr/>
        </p:nvGraphicFramePr>
        <p:xfrm>
          <a:off x="1755775" y="2246313"/>
          <a:ext cx="5537200" cy="992187"/>
        </p:xfrm>
        <a:graphic>
          <a:graphicData uri="http://schemas.openxmlformats.org/presentationml/2006/ole">
            <mc:AlternateContent xmlns:mc="http://schemas.openxmlformats.org/markup-compatibility/2006">
              <mc:Choice xmlns:v="urn:schemas-microsoft-com:vml" Requires="v">
                <p:oleObj name="Equation" r:id="rId2" imgW="2336760" imgH="419040" progId="Equation.3">
                  <p:embed/>
                </p:oleObj>
              </mc:Choice>
              <mc:Fallback>
                <p:oleObj name="Equation" r:id="rId2" imgW="233676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75" y="2246313"/>
                        <a:ext cx="5537200" cy="992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1" name="Object 3"/>
          <p:cNvGraphicFramePr>
            <a:graphicFrameLocks noChangeAspect="1"/>
          </p:cNvGraphicFramePr>
          <p:nvPr/>
        </p:nvGraphicFramePr>
        <p:xfrm>
          <a:off x="2055813" y="3878263"/>
          <a:ext cx="5324475" cy="990600"/>
        </p:xfrm>
        <a:graphic>
          <a:graphicData uri="http://schemas.openxmlformats.org/presentationml/2006/ole">
            <mc:AlternateContent xmlns:mc="http://schemas.openxmlformats.org/markup-compatibility/2006">
              <mc:Choice xmlns:v="urn:schemas-microsoft-com:vml" Requires="v">
                <p:oleObj name="Equation" r:id="rId4" imgW="2247840" imgH="419040" progId="Equation.3">
                  <p:embed/>
                </p:oleObj>
              </mc:Choice>
              <mc:Fallback>
                <p:oleObj name="Equation" r:id="rId4" imgW="224784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813" y="3878263"/>
                        <a:ext cx="5324475"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9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9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p:bldLst>
  </p:timing>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65100" y="823913"/>
          <a:ext cx="9328150" cy="3160712"/>
        </p:xfrm>
        <a:graphic>
          <a:graphicData uri="http://schemas.openxmlformats.org/presentationml/2006/ole">
            <mc:AlternateContent xmlns:mc="http://schemas.openxmlformats.org/markup-compatibility/2006">
              <mc:Choice xmlns:v="urn:schemas-microsoft-com:vml" Requires="v">
                <p:oleObj name="Equation" r:id="rId2" imgW="11683800" imgH="4063680" progId="Equation.3">
                  <p:embed/>
                </p:oleObj>
              </mc:Choice>
              <mc:Fallback>
                <p:oleObj name="Equation" r:id="rId2" imgW="11683800" imgH="40636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823913"/>
                        <a:ext cx="9328150" cy="316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311400" y="1066801"/>
            <a:ext cx="7376187" cy="5299075"/>
          </a:xfrm>
          <a:prstGeom prst="rect">
            <a:avLst/>
          </a:prstGeom>
          <a:noFill/>
          <a:ln w="12700">
            <a:noFill/>
            <a:miter lim="800000"/>
            <a:headEnd type="none" w="sm" len="sm"/>
            <a:tailEnd type="none" w="sm" len="sm"/>
          </a:ln>
        </p:spPr>
      </p:pic>
      <p:pic>
        <p:nvPicPr>
          <p:cNvPr id="8195" name="Picture 3"/>
          <p:cNvPicPr>
            <a:picLocks noChangeAspect="1" noChangeArrowheads="1"/>
          </p:cNvPicPr>
          <p:nvPr/>
        </p:nvPicPr>
        <p:blipFill>
          <a:blip r:embed="rId3"/>
          <a:srcRect/>
          <a:stretch>
            <a:fillRect/>
          </a:stretch>
        </p:blipFill>
        <p:spPr bwMode="auto">
          <a:xfrm>
            <a:off x="412750" y="228600"/>
            <a:ext cx="6108700" cy="1981200"/>
          </a:xfrm>
          <a:prstGeom prst="rect">
            <a:avLst/>
          </a:prstGeom>
          <a:noFill/>
          <a:ln w="12700">
            <a:noFill/>
            <a:miter lim="800000"/>
            <a:headEnd type="none" w="sm" len="sm"/>
            <a:tailEnd type="none" w="sm" len="sm"/>
          </a:ln>
        </p:spPr>
      </p:pic>
      <p:sp>
        <p:nvSpPr>
          <p:cNvPr id="8196" name="Comment 4"/>
          <p:cNvSpPr>
            <a:spLocks noChangeArrowheads="1"/>
          </p:cNvSpPr>
          <p:nvPr/>
        </p:nvSpPr>
        <p:spPr bwMode="auto">
          <a:xfrm>
            <a:off x="330200" y="5232400"/>
            <a:ext cx="4127500" cy="1338828"/>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eaLnBrk="0" hangingPunct="0">
              <a:spcBef>
                <a:spcPct val="50000"/>
              </a:spcBef>
              <a:defRPr/>
            </a:pPr>
            <a:r>
              <a:rPr lang="en-US" sz="1800" b="1">
                <a:solidFill>
                  <a:srgbClr val="000000"/>
                </a:solidFill>
                <a:latin typeface="Arial" charset="0"/>
              </a:rPr>
              <a:t>K adjustado para 158.1 de modo a manter o fator de amortecimento. Kp=87.75</a:t>
            </a:r>
          </a:p>
          <a:p>
            <a:pPr eaLnBrk="0" hangingPunct="0">
              <a:spcBef>
                <a:spcPct val="50000"/>
              </a:spcBef>
              <a:defRPr/>
            </a:pPr>
            <a:r>
              <a:rPr lang="en-US" sz="1800" b="1">
                <a:solidFill>
                  <a:srgbClr val="000000"/>
                </a:solidFill>
                <a:latin typeface="Arial" charset="0"/>
              </a:rPr>
              <a:t>ess = 0.011.</a:t>
            </a:r>
            <a:endParaRPr lang="en-US" sz="1800">
              <a:solidFill>
                <a:srgbClr val="000000"/>
              </a:solidFill>
              <a:latin typeface="Arial" charset="0"/>
            </a:endParaRPr>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577850" y="620688"/>
            <a:ext cx="8667750" cy="4031873"/>
          </a:xfrm>
          <a:prstGeom prst="rect">
            <a:avLst/>
          </a:prstGeom>
          <a:solidFill>
            <a:srgbClr val="FFFF99">
              <a:alpha val="50195"/>
            </a:srgbClr>
          </a:solidFill>
          <a:ln w="9525">
            <a:noFill/>
            <a:miter lim="800000"/>
            <a:headEnd/>
            <a:tailEnd/>
          </a:ln>
        </p:spPr>
        <p:txBody>
          <a:bodyPr>
            <a:spAutoFit/>
          </a:bodyPr>
          <a:lstStyle/>
          <a:p>
            <a:pPr algn="just" eaLnBrk="0" hangingPunct="0"/>
            <a:r>
              <a:rPr lang="en-US" b="1" dirty="0" err="1"/>
              <a:t>Problema</a:t>
            </a:r>
            <a:r>
              <a:rPr lang="en-US" b="1" dirty="0"/>
              <a:t> 3:</a:t>
            </a:r>
            <a:r>
              <a:rPr lang="en-US" dirty="0"/>
              <a:t> Dado o </a:t>
            </a:r>
            <a:r>
              <a:rPr lang="en-US" dirty="0" err="1"/>
              <a:t>sistema</a:t>
            </a:r>
            <a:r>
              <a:rPr lang="en-US" dirty="0"/>
              <a:t> com </a:t>
            </a:r>
            <a:r>
              <a:rPr lang="en-US" dirty="0" err="1"/>
              <a:t>realimentação</a:t>
            </a:r>
            <a:r>
              <a:rPr lang="en-US" dirty="0"/>
              <a:t> </a:t>
            </a:r>
            <a:r>
              <a:rPr lang="en-US" dirty="0" err="1"/>
              <a:t>unitária</a:t>
            </a:r>
            <a:r>
              <a:rPr lang="en-US" dirty="0"/>
              <a:t> a </a:t>
            </a:r>
            <a:r>
              <a:rPr lang="en-US" dirty="0" err="1"/>
              <a:t>seguir</a:t>
            </a:r>
            <a:r>
              <a:rPr lang="en-US" dirty="0"/>
              <a:t>, </a:t>
            </a:r>
            <a:r>
              <a:rPr lang="en-US" dirty="0" err="1"/>
              <a:t>projete</a:t>
            </a:r>
            <a:r>
              <a:rPr lang="en-US" dirty="0"/>
              <a:t>: (a) um </a:t>
            </a:r>
            <a:r>
              <a:rPr lang="en-US" dirty="0" err="1"/>
              <a:t>compensador</a:t>
            </a:r>
            <a:r>
              <a:rPr lang="en-US" dirty="0"/>
              <a:t> PD de </a:t>
            </a:r>
            <a:r>
              <a:rPr lang="en-US" dirty="0" err="1"/>
              <a:t>modo</a:t>
            </a:r>
            <a:r>
              <a:rPr lang="en-US" dirty="0"/>
              <a:t> a </a:t>
            </a:r>
            <a:r>
              <a:rPr lang="en-US" dirty="0" err="1"/>
              <a:t>fornecer</a:t>
            </a:r>
            <a:r>
              <a:rPr lang="en-US" dirty="0"/>
              <a:t> um </a:t>
            </a:r>
            <a:r>
              <a:rPr lang="en-US" dirty="0" err="1"/>
              <a:t>sobressinal</a:t>
            </a:r>
            <a:r>
              <a:rPr lang="en-US" dirty="0"/>
              <a:t> de 16% e </a:t>
            </a:r>
            <a:r>
              <a:rPr lang="en-US" dirty="0" err="1"/>
              <a:t>uma</a:t>
            </a:r>
            <a:r>
              <a:rPr lang="en-US" dirty="0"/>
              <a:t> </a:t>
            </a:r>
            <a:r>
              <a:rPr lang="en-US" dirty="0" err="1"/>
              <a:t>redução</a:t>
            </a:r>
            <a:r>
              <a:rPr lang="en-US" dirty="0"/>
              <a:t> de </a:t>
            </a:r>
            <a:r>
              <a:rPr lang="en-US" dirty="0" err="1"/>
              <a:t>três</a:t>
            </a:r>
            <a:r>
              <a:rPr lang="en-US" dirty="0"/>
              <a:t> </a:t>
            </a:r>
            <a:r>
              <a:rPr lang="en-US" dirty="0" err="1"/>
              <a:t>vezes</a:t>
            </a:r>
            <a:r>
              <a:rPr lang="en-US" dirty="0"/>
              <a:t> no tempo de </a:t>
            </a:r>
            <a:r>
              <a:rPr lang="en-US" dirty="0" err="1"/>
              <a:t>acomodação</a:t>
            </a:r>
            <a:r>
              <a:rPr lang="en-US" dirty="0"/>
              <a:t>; (b) um </a:t>
            </a:r>
            <a:r>
              <a:rPr lang="en-US" dirty="0" err="1"/>
              <a:t>compensador</a:t>
            </a:r>
            <a:r>
              <a:rPr lang="en-US" dirty="0"/>
              <a:t> </a:t>
            </a:r>
            <a:r>
              <a:rPr lang="en-US" dirty="0" err="1"/>
              <a:t>em</a:t>
            </a:r>
            <a:r>
              <a:rPr lang="en-US" dirty="0"/>
              <a:t> </a:t>
            </a:r>
            <a:r>
              <a:rPr lang="en-US" dirty="0" err="1"/>
              <a:t>avanço</a:t>
            </a:r>
            <a:r>
              <a:rPr lang="en-US" dirty="0"/>
              <a:t> </a:t>
            </a:r>
            <a:r>
              <a:rPr lang="en-US" dirty="0" err="1"/>
              <a:t>para</a:t>
            </a:r>
            <a:r>
              <a:rPr lang="en-US" dirty="0"/>
              <a:t> as </a:t>
            </a:r>
            <a:r>
              <a:rPr lang="en-US" dirty="0" err="1"/>
              <a:t>mesmas</a:t>
            </a:r>
            <a:r>
              <a:rPr lang="en-US" dirty="0"/>
              <a:t> </a:t>
            </a:r>
            <a:r>
              <a:rPr lang="en-US" dirty="0" err="1"/>
              <a:t>especificações</a:t>
            </a:r>
            <a:r>
              <a:rPr lang="en-US" dirty="0"/>
              <a:t>. Utilize </a:t>
            </a:r>
            <a:r>
              <a:rPr lang="en-US" dirty="0" err="1"/>
              <a:t>primeiro</a:t>
            </a:r>
            <a:r>
              <a:rPr lang="en-US" dirty="0"/>
              <a:t> a </a:t>
            </a:r>
            <a:r>
              <a:rPr lang="en-US" dirty="0" err="1"/>
              <a:t>abordagem</a:t>
            </a:r>
            <a:r>
              <a:rPr lang="en-US" dirty="0"/>
              <a:t> do LGR e, a </a:t>
            </a:r>
            <a:r>
              <a:rPr lang="en-US" dirty="0" err="1"/>
              <a:t>seguir</a:t>
            </a:r>
            <a:r>
              <a:rPr lang="en-US" dirty="0"/>
              <a:t>, um </a:t>
            </a:r>
            <a:r>
              <a:rPr lang="en-US" dirty="0" err="1"/>
              <a:t>método</a:t>
            </a:r>
            <a:r>
              <a:rPr lang="en-US" dirty="0"/>
              <a:t> </a:t>
            </a:r>
            <a:r>
              <a:rPr lang="en-US" dirty="0" err="1"/>
              <a:t>baseado</a:t>
            </a:r>
            <a:r>
              <a:rPr lang="en-US" dirty="0"/>
              <a:t> </a:t>
            </a:r>
            <a:r>
              <a:rPr lang="en-US" dirty="0" err="1"/>
              <a:t>na</a:t>
            </a:r>
            <a:r>
              <a:rPr lang="en-US" dirty="0"/>
              <a:t> </a:t>
            </a:r>
            <a:r>
              <a:rPr lang="en-US" dirty="0" err="1"/>
              <a:t>resposta</a:t>
            </a:r>
            <a:r>
              <a:rPr lang="en-US" dirty="0"/>
              <a:t> </a:t>
            </a:r>
            <a:r>
              <a:rPr lang="en-US" dirty="0" err="1"/>
              <a:t>em</a:t>
            </a:r>
            <a:r>
              <a:rPr lang="en-US" dirty="0"/>
              <a:t> </a:t>
            </a:r>
            <a:r>
              <a:rPr lang="en-US" dirty="0" err="1"/>
              <a:t>freqüência</a:t>
            </a:r>
            <a:r>
              <a:rPr lang="en-US" dirty="0"/>
              <a:t>.</a:t>
            </a:r>
            <a:endParaRPr lang="en-US" b="1" dirty="0"/>
          </a:p>
        </p:txBody>
      </p:sp>
      <p:pic>
        <p:nvPicPr>
          <p:cNvPr id="9219" name="Picture 3"/>
          <p:cNvPicPr>
            <a:picLocks noChangeAspect="1" noChangeArrowheads="1"/>
          </p:cNvPicPr>
          <p:nvPr/>
        </p:nvPicPr>
        <p:blipFill>
          <a:blip r:embed="rId2"/>
          <a:srcRect/>
          <a:stretch>
            <a:fillRect/>
          </a:stretch>
        </p:blipFill>
        <p:spPr bwMode="auto">
          <a:xfrm>
            <a:off x="1155700" y="4662190"/>
            <a:ext cx="7346950" cy="1935162"/>
          </a:xfrm>
          <a:prstGeom prst="rect">
            <a:avLst/>
          </a:prstGeom>
          <a:noFill/>
          <a:ln w="12700">
            <a:noFill/>
            <a:miter lim="800000"/>
            <a:headEnd type="none" w="sm" len="sm"/>
            <a:tailEnd type="none" w="sm" len="sm"/>
          </a:ln>
        </p:spPr>
      </p:pic>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403350" y="1828800"/>
            <a:ext cx="7757981" cy="4475163"/>
          </a:xfrm>
          <a:prstGeom prst="rect">
            <a:avLst/>
          </a:prstGeom>
          <a:noFill/>
          <a:ln w="12700">
            <a:noFill/>
            <a:miter lim="800000"/>
            <a:headEnd type="none" w="sm" len="sm"/>
            <a:tailEnd type="none" w="sm" len="sm"/>
          </a:ln>
        </p:spPr>
      </p:pic>
      <p:sp>
        <p:nvSpPr>
          <p:cNvPr id="10243" name="Comment 3"/>
          <p:cNvSpPr>
            <a:spLocks noChangeArrowheads="1"/>
          </p:cNvSpPr>
          <p:nvPr/>
        </p:nvSpPr>
        <p:spPr bwMode="auto">
          <a:xfrm>
            <a:off x="3302000" y="1447800"/>
            <a:ext cx="3549650" cy="650875"/>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eaLnBrk="0" hangingPunct="0">
              <a:spcBef>
                <a:spcPct val="50000"/>
              </a:spcBef>
              <a:defRPr/>
            </a:pPr>
            <a:r>
              <a:rPr lang="en-US" sz="1800" b="1">
                <a:solidFill>
                  <a:srgbClr val="000000"/>
                </a:solidFill>
                <a:latin typeface="Arial" charset="0"/>
              </a:rPr>
              <a:t>16% Overshoot implies a damping ratio of 0.504.</a:t>
            </a:r>
            <a:endParaRPr lang="en-US" sz="1800">
              <a:solidFill>
                <a:srgbClr val="000000"/>
              </a:solidFill>
              <a:latin typeface="Arial" charset="0"/>
            </a:endParaRPr>
          </a:p>
        </p:txBody>
      </p:sp>
      <p:sp>
        <p:nvSpPr>
          <p:cNvPr id="10244" name="Comment 4"/>
          <p:cNvSpPr>
            <a:spLocks noChangeArrowheads="1"/>
          </p:cNvSpPr>
          <p:nvPr/>
        </p:nvSpPr>
        <p:spPr bwMode="auto">
          <a:xfrm>
            <a:off x="825500" y="3200401"/>
            <a:ext cx="4210050" cy="925513"/>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eaLnBrk="0" hangingPunct="0">
              <a:spcBef>
                <a:spcPct val="50000"/>
              </a:spcBef>
              <a:defRPr/>
            </a:pPr>
            <a:r>
              <a:rPr lang="en-US" sz="1800" b="1">
                <a:solidFill>
                  <a:srgbClr val="000000"/>
                </a:solidFill>
                <a:latin typeface="Arial" charset="0"/>
              </a:rPr>
              <a:t>Dominant pole real part of -1.205 implies a settling time of 4/1.205 = 3.320.</a:t>
            </a:r>
            <a:endParaRPr lang="en-US" sz="1800">
              <a:solidFill>
                <a:srgbClr val="000000"/>
              </a:solidFill>
              <a:latin typeface="Arial" charset="0"/>
            </a:endParaRPr>
          </a:p>
        </p:txBody>
      </p:sp>
    </p:spTree>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56456" y="476672"/>
            <a:ext cx="9721080" cy="6124754"/>
          </a:xfrm>
          <a:prstGeom prst="rect">
            <a:avLst/>
          </a:prstGeom>
          <a:solidFill>
            <a:srgbClr val="FFFF99">
              <a:alpha val="50195"/>
            </a:srgbClr>
          </a:solidFill>
          <a:ln w="9525">
            <a:noFill/>
            <a:miter lim="800000"/>
            <a:headEnd/>
            <a:tailEnd/>
          </a:ln>
        </p:spPr>
        <p:txBody>
          <a:bodyPr wrap="square">
            <a:spAutoFit/>
          </a:bodyPr>
          <a:lstStyle/>
          <a:p>
            <a:pPr eaLnBrk="0" hangingPunct="0">
              <a:buFontTx/>
              <a:buChar char="•"/>
            </a:pPr>
            <a:r>
              <a:rPr lang="en-US" sz="2800" b="1" i="1" dirty="0"/>
              <a:t> </a:t>
            </a:r>
            <a:r>
              <a:rPr lang="en-US" sz="2800" b="1" i="1" dirty="0" err="1"/>
              <a:t>Abordagem</a:t>
            </a:r>
            <a:r>
              <a:rPr lang="en-US" sz="2800" b="1" i="1" dirty="0"/>
              <a:t> do </a:t>
            </a:r>
            <a:r>
              <a:rPr lang="en-US" sz="2800" b="1" i="1" dirty="0" err="1"/>
              <a:t>Nise</a:t>
            </a:r>
            <a:r>
              <a:rPr lang="en-US" sz="2800" b="1" i="1" dirty="0"/>
              <a:t>:</a:t>
            </a:r>
            <a:r>
              <a:rPr lang="en-US" sz="2800" i="1" dirty="0"/>
              <a:t> </a:t>
            </a:r>
            <a:r>
              <a:rPr lang="en-US" sz="2800" dirty="0" err="1"/>
              <a:t>Primeiro</a:t>
            </a:r>
            <a:r>
              <a:rPr lang="en-US" sz="2800" dirty="0"/>
              <a:t> </a:t>
            </a:r>
            <a:r>
              <a:rPr lang="en-US" sz="2800" dirty="0" err="1"/>
              <a:t>melhore</a:t>
            </a:r>
            <a:r>
              <a:rPr lang="en-US" sz="2800" dirty="0"/>
              <a:t> a </a:t>
            </a:r>
            <a:r>
              <a:rPr lang="en-US" sz="2800" i="1" dirty="0" err="1"/>
              <a:t>resposta</a:t>
            </a:r>
            <a:r>
              <a:rPr lang="en-US" sz="2800" i="1" dirty="0"/>
              <a:t> </a:t>
            </a:r>
            <a:r>
              <a:rPr lang="en-US" sz="2800" i="1" dirty="0" err="1"/>
              <a:t>transitória</a:t>
            </a:r>
            <a:r>
              <a:rPr lang="en-US" sz="2800" i="1" dirty="0"/>
              <a:t>  </a:t>
            </a:r>
            <a:r>
              <a:rPr lang="en-US" sz="2800" dirty="0" err="1"/>
              <a:t>usando</a:t>
            </a:r>
            <a:r>
              <a:rPr lang="en-US" sz="2800" dirty="0"/>
              <a:t> um </a:t>
            </a:r>
            <a:r>
              <a:rPr lang="en-US" sz="2800" dirty="0" err="1"/>
              <a:t>compensador</a:t>
            </a:r>
            <a:r>
              <a:rPr lang="en-US" sz="2800" dirty="0"/>
              <a:t> PD </a:t>
            </a:r>
            <a:r>
              <a:rPr lang="en-US" sz="2800" dirty="0" err="1"/>
              <a:t>ou</a:t>
            </a:r>
            <a:r>
              <a:rPr lang="en-US" sz="2800" dirty="0"/>
              <a:t> </a:t>
            </a:r>
            <a:r>
              <a:rPr lang="en-US" sz="2800" dirty="0" err="1"/>
              <a:t>em</a:t>
            </a:r>
            <a:r>
              <a:rPr lang="en-US" sz="2800" dirty="0"/>
              <a:t> </a:t>
            </a:r>
            <a:r>
              <a:rPr lang="en-US" sz="2800" dirty="0" err="1"/>
              <a:t>avanço</a:t>
            </a:r>
            <a:r>
              <a:rPr lang="en-US" sz="2800" dirty="0"/>
              <a:t> e, a </a:t>
            </a:r>
            <a:r>
              <a:rPr lang="en-US" sz="2800" dirty="0" err="1"/>
              <a:t>seguir</a:t>
            </a:r>
            <a:r>
              <a:rPr lang="en-US" sz="2800" dirty="0"/>
              <a:t>, utilize um </a:t>
            </a:r>
            <a:r>
              <a:rPr lang="en-US" sz="2800" dirty="0" err="1"/>
              <a:t>compensador</a:t>
            </a:r>
            <a:r>
              <a:rPr lang="en-US" sz="2800" dirty="0"/>
              <a:t> PI </a:t>
            </a:r>
            <a:r>
              <a:rPr lang="en-US" sz="2800" dirty="0" err="1"/>
              <a:t>ou</a:t>
            </a:r>
            <a:r>
              <a:rPr lang="en-US" sz="2800" dirty="0"/>
              <a:t> </a:t>
            </a:r>
            <a:r>
              <a:rPr lang="en-US" sz="2800" dirty="0" err="1"/>
              <a:t>em</a:t>
            </a:r>
            <a:r>
              <a:rPr lang="en-US" sz="2800" dirty="0"/>
              <a:t> </a:t>
            </a:r>
            <a:r>
              <a:rPr lang="en-US" sz="2800" dirty="0" err="1"/>
              <a:t>atraso</a:t>
            </a:r>
            <a:r>
              <a:rPr lang="en-US" sz="2800" dirty="0"/>
              <a:t> </a:t>
            </a:r>
            <a:r>
              <a:rPr lang="en-US" sz="2800" dirty="0" err="1"/>
              <a:t>para</a:t>
            </a:r>
            <a:r>
              <a:rPr lang="en-US" sz="2800" dirty="0"/>
              <a:t> </a:t>
            </a:r>
            <a:r>
              <a:rPr lang="en-US" sz="2800" dirty="0" err="1"/>
              <a:t>melhorar</a:t>
            </a:r>
            <a:r>
              <a:rPr lang="en-US" sz="2800" dirty="0"/>
              <a:t> o </a:t>
            </a:r>
            <a:r>
              <a:rPr lang="en-US" sz="2800" dirty="0" err="1"/>
              <a:t>erro</a:t>
            </a:r>
            <a:r>
              <a:rPr lang="en-US" sz="2800" dirty="0"/>
              <a:t> </a:t>
            </a:r>
            <a:r>
              <a:rPr lang="en-US" sz="2800" dirty="0" err="1"/>
              <a:t>em</a:t>
            </a:r>
            <a:r>
              <a:rPr lang="en-US" sz="2800" dirty="0"/>
              <a:t> regime </a:t>
            </a:r>
            <a:r>
              <a:rPr lang="en-US" sz="2800" dirty="0" err="1"/>
              <a:t>permanente</a:t>
            </a:r>
            <a:r>
              <a:rPr lang="en-US" sz="2800" dirty="0"/>
              <a:t>. Este </a:t>
            </a:r>
            <a:r>
              <a:rPr lang="en-US" sz="2800" dirty="0" err="1"/>
              <a:t>tipo</a:t>
            </a:r>
            <a:r>
              <a:rPr lang="en-US" sz="2800" dirty="0"/>
              <a:t> de </a:t>
            </a:r>
            <a:r>
              <a:rPr lang="en-US" sz="2800" dirty="0" err="1"/>
              <a:t>abordagem</a:t>
            </a:r>
            <a:r>
              <a:rPr lang="en-US" sz="2800" dirty="0"/>
              <a:t> </a:t>
            </a:r>
            <a:r>
              <a:rPr lang="en-US" sz="2800" dirty="0" err="1"/>
              <a:t>pode</a:t>
            </a:r>
            <a:r>
              <a:rPr lang="en-US" sz="2800" dirty="0"/>
              <a:t> </a:t>
            </a:r>
            <a:r>
              <a:rPr lang="en-US" sz="2800" dirty="0" err="1"/>
              <a:t>resultar</a:t>
            </a:r>
            <a:r>
              <a:rPr lang="en-US" sz="2800" dirty="0"/>
              <a:t> </a:t>
            </a:r>
            <a:r>
              <a:rPr lang="en-US" sz="2800" dirty="0" err="1"/>
              <a:t>em</a:t>
            </a:r>
            <a:r>
              <a:rPr lang="en-US" sz="2800" dirty="0"/>
              <a:t> um </a:t>
            </a:r>
            <a:r>
              <a:rPr lang="en-US" sz="2800" dirty="0" err="1"/>
              <a:t>sistema</a:t>
            </a:r>
            <a:r>
              <a:rPr lang="en-US" sz="2800" dirty="0"/>
              <a:t> </a:t>
            </a:r>
            <a:r>
              <a:rPr lang="en-US" sz="2800" i="1" dirty="0"/>
              <a:t>com </a:t>
            </a:r>
            <a:r>
              <a:rPr lang="en-US" sz="2800" i="1" dirty="0" err="1"/>
              <a:t>elevada</a:t>
            </a:r>
            <a:r>
              <a:rPr lang="en-US" sz="2800" i="1" dirty="0"/>
              <a:t> </a:t>
            </a:r>
            <a:r>
              <a:rPr lang="en-US" sz="2800" i="1" dirty="0" err="1"/>
              <a:t>banda-passante</a:t>
            </a:r>
            <a:r>
              <a:rPr lang="en-US" sz="2800" i="1" dirty="0"/>
              <a:t> </a:t>
            </a:r>
            <a:r>
              <a:rPr lang="en-US" sz="2800" i="1" dirty="0" err="1"/>
              <a:t>sensível</a:t>
            </a:r>
            <a:r>
              <a:rPr lang="en-US" sz="2800" i="1" dirty="0"/>
              <a:t> a </a:t>
            </a:r>
            <a:r>
              <a:rPr lang="en-US" sz="2800" i="1" dirty="0" err="1"/>
              <a:t>ruídos</a:t>
            </a:r>
            <a:r>
              <a:rPr lang="en-US" sz="2800" i="1" dirty="0"/>
              <a:t> de </a:t>
            </a:r>
            <a:r>
              <a:rPr lang="en-US" sz="2800" i="1" dirty="0" err="1"/>
              <a:t>sensores</a:t>
            </a:r>
            <a:r>
              <a:rPr lang="en-US" sz="2800" i="1" dirty="0"/>
              <a:t>.</a:t>
            </a:r>
          </a:p>
          <a:p>
            <a:pPr eaLnBrk="0" hangingPunct="0">
              <a:buFontTx/>
              <a:buChar char="•"/>
            </a:pPr>
            <a:r>
              <a:rPr lang="en-US" sz="2800" dirty="0"/>
              <a:t> </a:t>
            </a:r>
            <a:r>
              <a:rPr lang="en-US" sz="2800" b="1" i="1" dirty="0" err="1"/>
              <a:t>Abordagem</a:t>
            </a:r>
            <a:r>
              <a:rPr lang="en-US" sz="2800" b="1" i="1" dirty="0"/>
              <a:t> </a:t>
            </a:r>
            <a:r>
              <a:rPr lang="en-US" sz="2800" b="1" i="1" dirty="0" err="1"/>
              <a:t>alternativa</a:t>
            </a:r>
            <a:r>
              <a:rPr lang="en-US" sz="2800" b="1" i="1" dirty="0"/>
              <a:t> </a:t>
            </a:r>
            <a:r>
              <a:rPr lang="en-US" sz="2800" b="1" dirty="0"/>
              <a:t>(do Ogata, </a:t>
            </a:r>
            <a:r>
              <a:rPr lang="en-US" sz="2800" b="1" dirty="0" err="1"/>
              <a:t>por</a:t>
            </a:r>
            <a:r>
              <a:rPr lang="en-US" sz="2800" b="1" dirty="0"/>
              <a:t> </a:t>
            </a:r>
            <a:r>
              <a:rPr lang="en-US" sz="2800" b="1" dirty="0" err="1"/>
              <a:t>exemplo</a:t>
            </a:r>
            <a:r>
              <a:rPr lang="en-US" sz="2800" b="1" dirty="0"/>
              <a:t>)</a:t>
            </a:r>
            <a:r>
              <a:rPr lang="en-US" sz="2800" b="1" i="1" dirty="0"/>
              <a:t>: </a:t>
            </a:r>
            <a:r>
              <a:rPr lang="en-US" sz="2800" dirty="0"/>
              <a:t>Se, </a:t>
            </a:r>
            <a:r>
              <a:rPr lang="en-US" sz="2800" dirty="0" err="1"/>
              <a:t>por</a:t>
            </a:r>
            <a:r>
              <a:rPr lang="en-US" sz="2800" dirty="0"/>
              <a:t> outro </a:t>
            </a:r>
            <a:r>
              <a:rPr lang="en-US" sz="2800" dirty="0" err="1"/>
              <a:t>lado</a:t>
            </a:r>
            <a:r>
              <a:rPr lang="en-US" sz="2800" dirty="0"/>
              <a:t>, </a:t>
            </a:r>
            <a:r>
              <a:rPr lang="en-US" sz="2800" i="1" dirty="0" err="1"/>
              <a:t>primeiro</a:t>
            </a:r>
            <a:r>
              <a:rPr lang="en-US" sz="2800" i="1" dirty="0"/>
              <a:t> </a:t>
            </a:r>
            <a:r>
              <a:rPr lang="en-US" sz="2800" i="1" dirty="0" err="1"/>
              <a:t>melhorarmos</a:t>
            </a:r>
            <a:r>
              <a:rPr lang="en-US" sz="2800" i="1" dirty="0"/>
              <a:t> o </a:t>
            </a:r>
            <a:r>
              <a:rPr lang="en-US" sz="2800" i="1" dirty="0" err="1"/>
              <a:t>erro</a:t>
            </a:r>
            <a:r>
              <a:rPr lang="en-US" sz="2800" i="1" dirty="0"/>
              <a:t> </a:t>
            </a:r>
            <a:r>
              <a:rPr lang="en-US" sz="2800" i="1" dirty="0" err="1"/>
              <a:t>em</a:t>
            </a:r>
            <a:r>
              <a:rPr lang="en-US" sz="2800" i="1" dirty="0"/>
              <a:t> regime </a:t>
            </a:r>
            <a:r>
              <a:rPr lang="en-US" sz="2800" dirty="0" err="1"/>
              <a:t>usando</a:t>
            </a:r>
            <a:r>
              <a:rPr lang="en-US" sz="2800" dirty="0"/>
              <a:t> PI (</a:t>
            </a:r>
            <a:r>
              <a:rPr lang="en-US" sz="2800" dirty="0" err="1"/>
              <a:t>ou</a:t>
            </a:r>
            <a:r>
              <a:rPr lang="en-US" sz="2800" dirty="0"/>
              <a:t> </a:t>
            </a:r>
            <a:r>
              <a:rPr lang="en-US" sz="2800" dirty="0" err="1"/>
              <a:t>compensação</a:t>
            </a:r>
            <a:r>
              <a:rPr lang="en-US" sz="2800" dirty="0"/>
              <a:t> </a:t>
            </a:r>
            <a:r>
              <a:rPr lang="en-US" sz="2800" dirty="0" err="1"/>
              <a:t>em</a:t>
            </a:r>
            <a:r>
              <a:rPr lang="en-US" sz="2800" dirty="0"/>
              <a:t> </a:t>
            </a:r>
            <a:r>
              <a:rPr lang="en-US" sz="2800" dirty="0" err="1"/>
              <a:t>atraso</a:t>
            </a:r>
            <a:r>
              <a:rPr lang="en-US" sz="2800" dirty="0"/>
              <a:t>) e </a:t>
            </a:r>
            <a:r>
              <a:rPr lang="en-US" sz="2800" dirty="0" err="1"/>
              <a:t>então</a:t>
            </a:r>
            <a:r>
              <a:rPr lang="en-US" sz="2800" dirty="0"/>
              <a:t> </a:t>
            </a:r>
            <a:r>
              <a:rPr lang="en-US" sz="2800" dirty="0" err="1"/>
              <a:t>usarmos</a:t>
            </a:r>
            <a:r>
              <a:rPr lang="en-US" sz="2800" dirty="0"/>
              <a:t> PD (</a:t>
            </a:r>
            <a:r>
              <a:rPr lang="en-US" sz="2800" dirty="0" err="1"/>
              <a:t>ou</a:t>
            </a:r>
            <a:r>
              <a:rPr lang="en-US" sz="2800" dirty="0"/>
              <a:t> </a:t>
            </a:r>
            <a:r>
              <a:rPr lang="en-US" sz="2800" dirty="0" err="1"/>
              <a:t>compensação</a:t>
            </a:r>
            <a:r>
              <a:rPr lang="en-US" sz="2800" dirty="0"/>
              <a:t> </a:t>
            </a:r>
            <a:r>
              <a:rPr lang="en-US" sz="2800" dirty="0" err="1"/>
              <a:t>em</a:t>
            </a:r>
            <a:r>
              <a:rPr lang="en-US" sz="2800" dirty="0"/>
              <a:t> </a:t>
            </a:r>
            <a:r>
              <a:rPr lang="en-US" sz="2800" dirty="0" err="1"/>
              <a:t>avanço</a:t>
            </a:r>
            <a:r>
              <a:rPr lang="en-US" sz="2800" dirty="0"/>
              <a:t>) </a:t>
            </a:r>
            <a:r>
              <a:rPr lang="en-US" sz="2800" dirty="0" err="1"/>
              <a:t>para</a:t>
            </a:r>
            <a:r>
              <a:rPr lang="en-US" sz="2800" dirty="0"/>
              <a:t> </a:t>
            </a:r>
            <a:r>
              <a:rPr lang="en-US" sz="2800" dirty="0" err="1"/>
              <a:t>melhorar</a:t>
            </a:r>
            <a:r>
              <a:rPr lang="en-US" sz="2800" dirty="0"/>
              <a:t> a </a:t>
            </a:r>
            <a:r>
              <a:rPr lang="en-US" sz="2800" dirty="0" err="1"/>
              <a:t>resposta</a:t>
            </a:r>
            <a:r>
              <a:rPr lang="en-US" sz="2800" dirty="0"/>
              <a:t> </a:t>
            </a:r>
            <a:r>
              <a:rPr lang="en-US" sz="2800" dirty="0" err="1"/>
              <a:t>transitória</a:t>
            </a:r>
            <a:r>
              <a:rPr lang="en-US" sz="2800" dirty="0"/>
              <a:t>, </a:t>
            </a:r>
            <a:r>
              <a:rPr lang="en-US" sz="2800" dirty="0" err="1"/>
              <a:t>esta</a:t>
            </a:r>
            <a:r>
              <a:rPr lang="en-US" sz="2800" dirty="0"/>
              <a:t> </a:t>
            </a:r>
            <a:r>
              <a:rPr lang="en-US" sz="2800" dirty="0" err="1"/>
              <a:t>abordagem</a:t>
            </a:r>
            <a:r>
              <a:rPr lang="en-US" sz="2800" dirty="0"/>
              <a:t> </a:t>
            </a:r>
            <a:r>
              <a:rPr lang="en-US" sz="2800" dirty="0" err="1"/>
              <a:t>pode</a:t>
            </a:r>
            <a:r>
              <a:rPr lang="en-US" sz="2800" dirty="0"/>
              <a:t> </a:t>
            </a:r>
            <a:r>
              <a:rPr lang="en-US" sz="2800" dirty="0" err="1"/>
              <a:t>resultar</a:t>
            </a:r>
            <a:r>
              <a:rPr lang="en-US" sz="2800" dirty="0"/>
              <a:t> </a:t>
            </a:r>
            <a:r>
              <a:rPr lang="en-US" sz="2800" dirty="0" err="1"/>
              <a:t>em</a:t>
            </a:r>
            <a:r>
              <a:rPr lang="en-US" sz="2800" dirty="0"/>
              <a:t> um </a:t>
            </a:r>
            <a:r>
              <a:rPr lang="en-US" sz="2800" dirty="0" err="1"/>
              <a:t>sistema</a:t>
            </a:r>
            <a:r>
              <a:rPr lang="en-US" sz="2800" dirty="0"/>
              <a:t> com </a:t>
            </a:r>
            <a:r>
              <a:rPr lang="en-US" sz="2800" i="1" dirty="0" err="1"/>
              <a:t>baixa</a:t>
            </a:r>
            <a:r>
              <a:rPr lang="en-US" sz="2800" i="1" dirty="0"/>
              <a:t> </a:t>
            </a:r>
            <a:r>
              <a:rPr lang="en-US" sz="2800" i="1" dirty="0" err="1"/>
              <a:t>banda</a:t>
            </a:r>
            <a:r>
              <a:rPr lang="en-US" sz="2800" i="1" dirty="0"/>
              <a:t> </a:t>
            </a:r>
            <a:r>
              <a:rPr lang="en-US" sz="2800" i="1" dirty="0" err="1"/>
              <a:t>passante</a:t>
            </a:r>
            <a:r>
              <a:rPr lang="en-US" sz="2800" i="1" dirty="0"/>
              <a:t>, </a:t>
            </a:r>
            <a:r>
              <a:rPr lang="en-US" sz="2800" i="1" dirty="0" err="1"/>
              <a:t>sobredimensionada</a:t>
            </a:r>
            <a:r>
              <a:rPr lang="en-US" sz="2800" i="1" dirty="0"/>
              <a:t> com </a:t>
            </a:r>
            <a:r>
              <a:rPr lang="en-US" sz="2800" i="1" dirty="0" err="1"/>
              <a:t>relação</a:t>
            </a:r>
            <a:r>
              <a:rPr lang="en-US" sz="2800" i="1" dirty="0"/>
              <a:t> </a:t>
            </a:r>
            <a:r>
              <a:rPr lang="en-US" sz="2800" i="1" dirty="0" err="1"/>
              <a:t>ao</a:t>
            </a:r>
            <a:r>
              <a:rPr lang="en-US" sz="2800" i="1" dirty="0"/>
              <a:t> </a:t>
            </a:r>
            <a:r>
              <a:rPr lang="en-US" sz="2800" i="1" dirty="0" err="1"/>
              <a:t>erro</a:t>
            </a:r>
            <a:r>
              <a:rPr lang="en-US" sz="2800" i="1" dirty="0"/>
              <a:t> </a:t>
            </a:r>
            <a:r>
              <a:rPr lang="en-US" sz="2800" i="1" dirty="0" err="1"/>
              <a:t>em</a:t>
            </a:r>
            <a:r>
              <a:rPr lang="en-US" sz="2800" i="1" dirty="0"/>
              <a:t> regime, mas </a:t>
            </a:r>
            <a:r>
              <a:rPr lang="en-US" sz="2800" i="1" dirty="0" err="1"/>
              <a:t>tolerante</a:t>
            </a:r>
            <a:r>
              <a:rPr lang="en-US" sz="2800" i="1" dirty="0"/>
              <a:t> a </a:t>
            </a:r>
            <a:r>
              <a:rPr lang="en-US" sz="2800" i="1" dirty="0" err="1"/>
              <a:t>ruídos</a:t>
            </a:r>
            <a:r>
              <a:rPr lang="en-US" sz="2800" i="1" dirty="0"/>
              <a:t> de </a:t>
            </a:r>
            <a:r>
              <a:rPr lang="en-US" sz="2800" i="1" dirty="0" err="1"/>
              <a:t>sensores</a:t>
            </a:r>
            <a:r>
              <a:rPr lang="en-US" sz="2800" dirty="0"/>
              <a:t>.</a:t>
            </a:r>
          </a:p>
          <a:p>
            <a:pPr eaLnBrk="0" hangingPunct="0"/>
            <a:r>
              <a:rPr lang="en-US" sz="2800" dirty="0"/>
              <a:t>( </a:t>
            </a:r>
            <a:r>
              <a:rPr lang="en-US" sz="2800" dirty="0" err="1"/>
              <a:t>Comentários</a:t>
            </a:r>
            <a:r>
              <a:rPr lang="en-US" sz="2800" dirty="0"/>
              <a:t> do professor Dr. William Murphy </a:t>
            </a:r>
            <a:r>
              <a:rPr lang="en-US" sz="2800" dirty="0" err="1"/>
              <a:t>em</a:t>
            </a:r>
            <a:r>
              <a:rPr lang="en-US" sz="2800" dirty="0"/>
              <a:t> </a:t>
            </a:r>
            <a:r>
              <a:rPr lang="en-US" sz="2800" dirty="0" err="1"/>
              <a:t>suas</a:t>
            </a:r>
            <a:r>
              <a:rPr lang="en-US" sz="2800" dirty="0"/>
              <a:t> </a:t>
            </a:r>
            <a:r>
              <a:rPr lang="en-US" sz="2800" dirty="0" err="1"/>
              <a:t>notas</a:t>
            </a:r>
            <a:r>
              <a:rPr lang="en-US" sz="2800" dirty="0"/>
              <a:t> de aula: </a:t>
            </a:r>
            <a:r>
              <a:rPr lang="en-US" sz="2800" dirty="0">
                <a:hlinkClick r:id="rId2"/>
              </a:rPr>
              <a:t>http://ee.wustl.edu/class/fl04/ese441/</a:t>
            </a:r>
            <a:r>
              <a:rPr lang="en-US" sz="2800" dirty="0"/>
              <a:t> )</a:t>
            </a:r>
          </a:p>
        </p:txBody>
      </p:sp>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247650" y="628650"/>
            <a:ext cx="9197446" cy="5849938"/>
          </a:xfrm>
          <a:prstGeom prst="rect">
            <a:avLst/>
          </a:prstGeom>
          <a:noFill/>
          <a:ln w="9525">
            <a:noFill/>
            <a:miter lim="800000"/>
            <a:headEnd/>
            <a:tailEnd/>
          </a:ln>
        </p:spPr>
      </p:pic>
      <p:sp>
        <p:nvSpPr>
          <p:cNvPr id="12291" name="Text Box 4"/>
          <p:cNvSpPr txBox="1">
            <a:spLocks noChangeArrowheads="1"/>
          </p:cNvSpPr>
          <p:nvPr/>
        </p:nvSpPr>
        <p:spPr bwMode="auto">
          <a:xfrm>
            <a:off x="247650" y="533401"/>
            <a:ext cx="412750" cy="396875"/>
          </a:xfrm>
          <a:prstGeom prst="rect">
            <a:avLst/>
          </a:prstGeom>
          <a:solidFill>
            <a:schemeClr val="bg1"/>
          </a:solidFill>
          <a:ln w="9525">
            <a:noFill/>
            <a:miter lim="800000"/>
            <a:headEnd/>
            <a:tailEnd/>
          </a:ln>
        </p:spPr>
        <p:txBody>
          <a:bodyPr>
            <a:spAutoFit/>
          </a:bodyPr>
          <a:lstStyle/>
          <a:p>
            <a:pPr>
              <a:spcBef>
                <a:spcPct val="50000"/>
              </a:spcBef>
            </a:pPr>
            <a:r>
              <a:rPr lang="pt-BR" sz="2000" b="1"/>
              <a:t>4.</a:t>
            </a:r>
          </a:p>
        </p:txBody>
      </p:sp>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p:cNvPicPr>
            <a:picLocks noChangeAspect="1" noChangeArrowheads="1"/>
          </p:cNvPicPr>
          <p:nvPr/>
        </p:nvPicPr>
        <p:blipFill>
          <a:blip r:embed="rId2"/>
          <a:srcRect/>
          <a:stretch>
            <a:fillRect/>
          </a:stretch>
        </p:blipFill>
        <p:spPr bwMode="auto">
          <a:xfrm>
            <a:off x="495300" y="228601"/>
            <a:ext cx="9101138" cy="2733675"/>
          </a:xfrm>
          <a:prstGeom prst="rect">
            <a:avLst/>
          </a:prstGeom>
          <a:noFill/>
          <a:ln w="9525">
            <a:noFill/>
            <a:miter lim="800000"/>
            <a:headEnd/>
            <a:tailEnd/>
          </a:ln>
        </p:spPr>
      </p:pic>
      <p:pic>
        <p:nvPicPr>
          <p:cNvPr id="13315" name="Picture 5"/>
          <p:cNvPicPr>
            <a:picLocks noChangeAspect="1" noChangeArrowheads="1"/>
          </p:cNvPicPr>
          <p:nvPr/>
        </p:nvPicPr>
        <p:blipFill>
          <a:blip r:embed="rId3"/>
          <a:srcRect b="12657"/>
          <a:stretch>
            <a:fillRect/>
          </a:stretch>
        </p:blipFill>
        <p:spPr bwMode="auto">
          <a:xfrm>
            <a:off x="247651" y="3181350"/>
            <a:ext cx="9235281" cy="3479800"/>
          </a:xfrm>
          <a:prstGeom prst="rect">
            <a:avLst/>
          </a:prstGeom>
          <a:noFill/>
          <a:ln w="9525">
            <a:noFill/>
            <a:miter lim="800000"/>
            <a:headEnd/>
            <a:tailEnd/>
          </a:ln>
        </p:spPr>
      </p:pic>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t="81366"/>
          <a:stretch>
            <a:fillRect/>
          </a:stretch>
        </p:blipFill>
        <p:spPr bwMode="auto">
          <a:xfrm>
            <a:off x="330201" y="304800"/>
            <a:ext cx="9235281" cy="742950"/>
          </a:xfrm>
          <a:prstGeom prst="rect">
            <a:avLst/>
          </a:prstGeom>
          <a:noFill/>
          <a:ln w="9525">
            <a:noFill/>
            <a:miter lim="800000"/>
            <a:headEnd/>
            <a:tailEnd/>
          </a:ln>
        </p:spPr>
      </p:pic>
      <p:pic>
        <p:nvPicPr>
          <p:cNvPr id="14339" name="Picture 3"/>
          <p:cNvPicPr>
            <a:picLocks noChangeAspect="1" noChangeArrowheads="1"/>
          </p:cNvPicPr>
          <p:nvPr/>
        </p:nvPicPr>
        <p:blipFill>
          <a:blip r:embed="rId3"/>
          <a:srcRect/>
          <a:stretch>
            <a:fillRect/>
          </a:stretch>
        </p:blipFill>
        <p:spPr bwMode="auto">
          <a:xfrm>
            <a:off x="577851" y="1219200"/>
            <a:ext cx="8574881" cy="3981450"/>
          </a:xfrm>
          <a:prstGeom prst="rect">
            <a:avLst/>
          </a:prstGeom>
          <a:noFill/>
          <a:ln w="9525">
            <a:noFill/>
            <a:miter lim="800000"/>
            <a:headEnd/>
            <a:tailEnd/>
          </a:ln>
        </p:spPr>
      </p:pic>
      <p:pic>
        <p:nvPicPr>
          <p:cNvPr id="14340" name="Picture 4"/>
          <p:cNvPicPr>
            <a:picLocks noChangeAspect="1" noChangeArrowheads="1"/>
          </p:cNvPicPr>
          <p:nvPr/>
        </p:nvPicPr>
        <p:blipFill>
          <a:blip r:embed="rId4"/>
          <a:srcRect/>
          <a:stretch>
            <a:fillRect/>
          </a:stretch>
        </p:blipFill>
        <p:spPr bwMode="auto">
          <a:xfrm>
            <a:off x="742950" y="5334001"/>
            <a:ext cx="7161213" cy="1343025"/>
          </a:xfrm>
          <a:prstGeom prst="rect">
            <a:avLst/>
          </a:prstGeom>
          <a:noFill/>
          <a:ln w="9525">
            <a:noFill/>
            <a:miter lim="800000"/>
            <a:headEnd/>
            <a:tailEnd/>
          </a:ln>
        </p:spPr>
      </p:pic>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479823" y="381001"/>
            <a:ext cx="8946356" cy="1571625"/>
          </a:xfrm>
          <a:prstGeom prst="rect">
            <a:avLst/>
          </a:prstGeom>
          <a:noFill/>
          <a:ln w="9525">
            <a:noFill/>
            <a:miter lim="800000"/>
            <a:headEnd/>
            <a:tailEnd/>
          </a:ln>
        </p:spPr>
      </p:pic>
      <p:pic>
        <p:nvPicPr>
          <p:cNvPr id="15363" name="Picture 3"/>
          <p:cNvPicPr>
            <a:picLocks noChangeAspect="1" noChangeArrowheads="1"/>
          </p:cNvPicPr>
          <p:nvPr/>
        </p:nvPicPr>
        <p:blipFill>
          <a:blip r:embed="rId3"/>
          <a:srcRect/>
          <a:stretch>
            <a:fillRect/>
          </a:stretch>
        </p:blipFill>
        <p:spPr bwMode="auto">
          <a:xfrm>
            <a:off x="1924448" y="2162176"/>
            <a:ext cx="6057106" cy="4467225"/>
          </a:xfrm>
          <a:prstGeom prst="rect">
            <a:avLst/>
          </a:prstGeom>
          <a:noFill/>
          <a:ln w="9525">
            <a:noFill/>
            <a:miter lim="800000"/>
            <a:headEnd/>
            <a:tailEnd/>
          </a:ln>
        </p:spPr>
      </p:pic>
    </p:spTree>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165101" y="76200"/>
            <a:ext cx="9441656" cy="3048000"/>
          </a:xfrm>
          <a:prstGeom prst="rect">
            <a:avLst/>
          </a:prstGeom>
          <a:noFill/>
          <a:ln w="9525">
            <a:noFill/>
            <a:miter lim="800000"/>
            <a:headEnd/>
            <a:tailEnd/>
          </a:ln>
        </p:spPr>
      </p:pic>
      <p:pic>
        <p:nvPicPr>
          <p:cNvPr id="16387" name="Picture 3"/>
          <p:cNvPicPr>
            <a:picLocks noChangeAspect="1" noChangeArrowheads="1"/>
          </p:cNvPicPr>
          <p:nvPr/>
        </p:nvPicPr>
        <p:blipFill>
          <a:blip r:embed="rId3"/>
          <a:srcRect/>
          <a:stretch>
            <a:fillRect/>
          </a:stretch>
        </p:blipFill>
        <p:spPr bwMode="auto">
          <a:xfrm>
            <a:off x="495300" y="3124200"/>
            <a:ext cx="8915400" cy="3676650"/>
          </a:xfrm>
          <a:prstGeom prst="rect">
            <a:avLst/>
          </a:prstGeom>
          <a:noFill/>
          <a:ln w="9525">
            <a:noFill/>
            <a:miter lim="800000"/>
            <a:headEnd/>
            <a:tailEnd/>
          </a:ln>
        </p:spPr>
      </p:pic>
      <p:sp>
        <p:nvSpPr>
          <p:cNvPr id="16388" name="Text Box 4"/>
          <p:cNvSpPr txBox="1">
            <a:spLocks noChangeArrowheads="1"/>
          </p:cNvSpPr>
          <p:nvPr/>
        </p:nvSpPr>
        <p:spPr bwMode="auto">
          <a:xfrm>
            <a:off x="82550" y="76201"/>
            <a:ext cx="412750" cy="396875"/>
          </a:xfrm>
          <a:prstGeom prst="rect">
            <a:avLst/>
          </a:prstGeom>
          <a:solidFill>
            <a:schemeClr val="bg1"/>
          </a:solidFill>
          <a:ln w="9525">
            <a:noFill/>
            <a:miter lim="800000"/>
            <a:headEnd/>
            <a:tailEnd/>
          </a:ln>
        </p:spPr>
        <p:txBody>
          <a:bodyPr>
            <a:spAutoFit/>
          </a:bodyPr>
          <a:lstStyle/>
          <a:p>
            <a:pPr>
              <a:spcBef>
                <a:spcPct val="50000"/>
              </a:spcBef>
            </a:pPr>
            <a:r>
              <a:rPr lang="pt-BR" sz="2000" b="1"/>
              <a:t>5.</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0" name="Rectangle 2"/>
          <p:cNvSpPr>
            <a:spLocks noGrp="1" noChangeArrowheads="1"/>
          </p:cNvSpPr>
          <p:nvPr>
            <p:ph type="title"/>
          </p:nvPr>
        </p:nvSpPr>
        <p:spPr/>
        <p:txBody>
          <a:bodyPr/>
          <a:lstStyle/>
          <a:p>
            <a:r>
              <a:rPr lang="pt-BR"/>
              <a:t>Exercício 14.5.1</a:t>
            </a:r>
          </a:p>
        </p:txBody>
      </p:sp>
      <p:sp>
        <p:nvSpPr>
          <p:cNvPr id="128003" name="Rectangle 3"/>
          <p:cNvSpPr>
            <a:spLocks noGrp="1" noChangeArrowheads="1"/>
          </p:cNvSpPr>
          <p:nvPr>
            <p:ph idx="1"/>
          </p:nvPr>
        </p:nvSpPr>
        <p:spPr/>
        <p:txBody>
          <a:bodyPr/>
          <a:lstStyle/>
          <a:p>
            <a:r>
              <a:rPr lang="pt-BR"/>
              <a:t>Encontre f(t) quando : </a:t>
            </a:r>
          </a:p>
          <a:p>
            <a:pPr lvl="1"/>
            <a:r>
              <a:rPr lang="pt-BR"/>
              <a:t>F(s) = (s+3)/(s</a:t>
            </a:r>
            <a:r>
              <a:rPr lang="pt-BR" baseline="30000"/>
              <a:t>3</a:t>
            </a:r>
            <a:r>
              <a:rPr lang="pt-BR"/>
              <a:t>+ 3s</a:t>
            </a:r>
            <a:r>
              <a:rPr lang="pt-BR" baseline="30000"/>
              <a:t>2</a:t>
            </a:r>
            <a:r>
              <a:rPr lang="pt-BR"/>
              <a:t>+ 6s+4)</a:t>
            </a:r>
          </a:p>
          <a:p>
            <a:pPr lvl="1"/>
            <a:r>
              <a:rPr lang="pt-BR"/>
              <a:t>Fazendo a expansão : </a:t>
            </a:r>
          </a:p>
          <a:p>
            <a:pPr lvl="1"/>
            <a:endParaRPr lang="pt-BR"/>
          </a:p>
        </p:txBody>
      </p:sp>
      <p:graphicFrame>
        <p:nvGraphicFramePr>
          <p:cNvPr id="128005" name="Object 2"/>
          <p:cNvGraphicFramePr>
            <a:graphicFrameLocks noChangeAspect="1"/>
          </p:cNvGraphicFramePr>
          <p:nvPr/>
        </p:nvGraphicFramePr>
        <p:xfrm>
          <a:off x="57150" y="2898775"/>
          <a:ext cx="3773488" cy="852488"/>
        </p:xfrm>
        <a:graphic>
          <a:graphicData uri="http://schemas.openxmlformats.org/presentationml/2006/ole">
            <mc:AlternateContent xmlns:mc="http://schemas.openxmlformats.org/markup-compatibility/2006">
              <mc:Choice xmlns:v="urn:schemas-microsoft-com:vml" Requires="v">
                <p:oleObj name="Equation" r:id="rId2" imgW="1854000" imgH="419040" progId="Equation.3">
                  <p:embed/>
                </p:oleObj>
              </mc:Choice>
              <mc:Fallback>
                <p:oleObj name="Equation" r:id="rId2" imgW="185400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2898775"/>
                        <a:ext cx="3773488"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6" name="Object 3"/>
          <p:cNvGraphicFramePr>
            <a:graphicFrameLocks noChangeAspect="1"/>
          </p:cNvGraphicFramePr>
          <p:nvPr/>
        </p:nvGraphicFramePr>
        <p:xfrm>
          <a:off x="57150" y="3897313"/>
          <a:ext cx="3876675" cy="854075"/>
        </p:xfrm>
        <a:graphic>
          <a:graphicData uri="http://schemas.openxmlformats.org/presentationml/2006/ole">
            <mc:AlternateContent xmlns:mc="http://schemas.openxmlformats.org/markup-compatibility/2006">
              <mc:Choice xmlns:v="urn:schemas-microsoft-com:vml" Requires="v">
                <p:oleObj name="Equation" r:id="rId4" imgW="1904760" imgH="419040" progId="Equation.3">
                  <p:embed/>
                </p:oleObj>
              </mc:Choice>
              <mc:Fallback>
                <p:oleObj name="Equation" r:id="rId4" imgW="190476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 y="3897313"/>
                        <a:ext cx="3876675"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7" name="Object 4"/>
          <p:cNvGraphicFramePr>
            <a:graphicFrameLocks noChangeAspect="1"/>
          </p:cNvGraphicFramePr>
          <p:nvPr/>
        </p:nvGraphicFramePr>
        <p:xfrm>
          <a:off x="57150" y="5024438"/>
          <a:ext cx="3903663" cy="852487"/>
        </p:xfrm>
        <a:graphic>
          <a:graphicData uri="http://schemas.openxmlformats.org/presentationml/2006/ole">
            <mc:AlternateContent xmlns:mc="http://schemas.openxmlformats.org/markup-compatibility/2006">
              <mc:Choice xmlns:v="urn:schemas-microsoft-com:vml" Requires="v">
                <p:oleObj name="Equation" r:id="rId6" imgW="1917360" imgH="419040" progId="Equation.3">
                  <p:embed/>
                </p:oleObj>
              </mc:Choice>
              <mc:Fallback>
                <p:oleObj name="Equation" r:id="rId6" imgW="191736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 y="5024438"/>
                        <a:ext cx="3903663" cy="85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8" name="Object 5"/>
          <p:cNvGraphicFramePr>
            <a:graphicFrameLocks noChangeAspect="1"/>
          </p:cNvGraphicFramePr>
          <p:nvPr/>
        </p:nvGraphicFramePr>
        <p:xfrm>
          <a:off x="4160838" y="2924175"/>
          <a:ext cx="3541712" cy="852488"/>
        </p:xfrm>
        <a:graphic>
          <a:graphicData uri="http://schemas.openxmlformats.org/presentationml/2006/ole">
            <mc:AlternateContent xmlns:mc="http://schemas.openxmlformats.org/markup-compatibility/2006">
              <mc:Choice xmlns:v="urn:schemas-microsoft-com:vml" Requires="v">
                <p:oleObj name="Equation" r:id="rId8" imgW="1739880" imgH="419040" progId="Equation.3">
                  <p:embed/>
                </p:oleObj>
              </mc:Choice>
              <mc:Fallback>
                <p:oleObj name="Equation" r:id="rId8" imgW="173988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0838" y="2924175"/>
                        <a:ext cx="3541712"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9" name="Object 6"/>
          <p:cNvGraphicFramePr>
            <a:graphicFrameLocks noChangeAspect="1"/>
          </p:cNvGraphicFramePr>
          <p:nvPr/>
        </p:nvGraphicFramePr>
        <p:xfrm>
          <a:off x="4160838" y="3860800"/>
          <a:ext cx="5689600" cy="852488"/>
        </p:xfrm>
        <a:graphic>
          <a:graphicData uri="http://schemas.openxmlformats.org/presentationml/2006/ole">
            <mc:AlternateContent xmlns:mc="http://schemas.openxmlformats.org/markup-compatibility/2006">
              <mc:Choice xmlns:v="urn:schemas-microsoft-com:vml" Requires="v">
                <p:oleObj name="Equation" r:id="rId10" imgW="2793960" imgH="419040" progId="Equation.3">
                  <p:embed/>
                </p:oleObj>
              </mc:Choice>
              <mc:Fallback>
                <p:oleObj name="Equation" r:id="rId10" imgW="279396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0838" y="3860800"/>
                        <a:ext cx="5689600"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10" name="Object 7"/>
          <p:cNvGraphicFramePr>
            <a:graphicFrameLocks noChangeAspect="1"/>
          </p:cNvGraphicFramePr>
          <p:nvPr/>
        </p:nvGraphicFramePr>
        <p:xfrm>
          <a:off x="4376738" y="5049838"/>
          <a:ext cx="5143500" cy="490537"/>
        </p:xfrm>
        <a:graphic>
          <a:graphicData uri="http://schemas.openxmlformats.org/presentationml/2006/ole">
            <mc:AlternateContent xmlns:mc="http://schemas.openxmlformats.org/markup-compatibility/2006">
              <mc:Choice xmlns:v="urn:schemas-microsoft-com:vml" Requires="v">
                <p:oleObj name="Equation" r:id="rId12" imgW="2527200" imgH="241200" progId="Equation.3">
                  <p:embed/>
                </p:oleObj>
              </mc:Choice>
              <mc:Fallback>
                <p:oleObj name="Equation" r:id="rId12" imgW="2527200" imgH="241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76738" y="5049838"/>
                        <a:ext cx="51435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0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0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0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0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0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80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00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p:bldLst>
  </p:timing>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412750" y="371476"/>
            <a:ext cx="8843169" cy="3057525"/>
          </a:xfrm>
          <a:prstGeom prst="rect">
            <a:avLst/>
          </a:prstGeom>
          <a:noFill/>
          <a:ln w="9525">
            <a:noFill/>
            <a:miter lim="800000"/>
            <a:headEnd/>
            <a:tailEnd/>
          </a:ln>
        </p:spPr>
      </p:pic>
      <p:pic>
        <p:nvPicPr>
          <p:cNvPr id="17411" name="Picture 3"/>
          <p:cNvPicPr>
            <a:picLocks noChangeAspect="1" noChangeArrowheads="1"/>
          </p:cNvPicPr>
          <p:nvPr/>
        </p:nvPicPr>
        <p:blipFill>
          <a:blip r:embed="rId3"/>
          <a:srcRect/>
          <a:stretch>
            <a:fillRect/>
          </a:stretch>
        </p:blipFill>
        <p:spPr bwMode="auto">
          <a:xfrm>
            <a:off x="412750" y="3781426"/>
            <a:ext cx="8894763" cy="2238375"/>
          </a:xfrm>
          <a:prstGeom prst="rect">
            <a:avLst/>
          </a:prstGeom>
          <a:noFill/>
          <a:ln w="9525">
            <a:noFill/>
            <a:miter lim="800000"/>
            <a:headEnd/>
            <a:tailEnd/>
          </a:ln>
        </p:spPr>
      </p:pic>
    </p:spTree>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1568451" y="525464"/>
            <a:ext cx="6710627" cy="2598737"/>
          </a:xfrm>
          <a:prstGeom prst="rect">
            <a:avLst/>
          </a:prstGeom>
          <a:noFill/>
          <a:ln w="9525">
            <a:noFill/>
            <a:miter lim="800000"/>
            <a:headEnd/>
            <a:tailEnd/>
          </a:ln>
        </p:spPr>
      </p:pic>
      <p:pic>
        <p:nvPicPr>
          <p:cNvPr id="18435" name="Picture 3"/>
          <p:cNvPicPr>
            <a:picLocks noChangeAspect="1" noChangeArrowheads="1"/>
          </p:cNvPicPr>
          <p:nvPr/>
        </p:nvPicPr>
        <p:blipFill>
          <a:blip r:embed="rId3"/>
          <a:srcRect/>
          <a:stretch>
            <a:fillRect/>
          </a:stretch>
        </p:blipFill>
        <p:spPr bwMode="auto">
          <a:xfrm>
            <a:off x="660400" y="3722688"/>
            <a:ext cx="8385704" cy="2220912"/>
          </a:xfrm>
          <a:prstGeom prst="rect">
            <a:avLst/>
          </a:prstGeom>
          <a:noFill/>
          <a:ln w="9525">
            <a:noFill/>
            <a:miter lim="800000"/>
            <a:headEnd/>
            <a:tailEnd/>
          </a:ln>
        </p:spPr>
      </p:pic>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1155700" y="1058864"/>
            <a:ext cx="7840531" cy="3817937"/>
          </a:xfrm>
          <a:prstGeom prst="rect">
            <a:avLst/>
          </a:prstGeom>
          <a:noFill/>
          <a:ln w="9525">
            <a:noFill/>
            <a:miter lim="800000"/>
            <a:headEnd/>
            <a:tailEnd/>
          </a:ln>
        </p:spPr>
      </p:pic>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p:cNvPicPr>
            <a:picLocks noChangeAspect="1" noChangeArrowheads="1"/>
          </p:cNvPicPr>
          <p:nvPr/>
        </p:nvPicPr>
        <p:blipFill>
          <a:blip r:embed="rId2"/>
          <a:srcRect/>
          <a:stretch>
            <a:fillRect/>
          </a:stretch>
        </p:blipFill>
        <p:spPr bwMode="auto">
          <a:xfrm>
            <a:off x="412750" y="1028700"/>
            <a:ext cx="8832850" cy="4800600"/>
          </a:xfrm>
          <a:prstGeom prst="rect">
            <a:avLst/>
          </a:prstGeom>
          <a:noFill/>
          <a:ln w="9525">
            <a:noFill/>
            <a:miter lim="800000"/>
            <a:headEnd/>
            <a:tailEnd/>
          </a:ln>
        </p:spPr>
      </p:pic>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577850" y="838200"/>
            <a:ext cx="8512969" cy="5067300"/>
          </a:xfrm>
          <a:prstGeom prst="rect">
            <a:avLst/>
          </a:prstGeom>
          <a:noFill/>
          <a:ln w="9525">
            <a:noFill/>
            <a:miter lim="800000"/>
            <a:headEnd/>
            <a:tailEnd/>
          </a:ln>
        </p:spPr>
      </p:pic>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165100" y="381000"/>
            <a:ext cx="9534525" cy="3771900"/>
          </a:xfrm>
          <a:prstGeom prst="rect">
            <a:avLst/>
          </a:prstGeom>
          <a:noFill/>
          <a:ln w="9525">
            <a:noFill/>
            <a:miter lim="800000"/>
            <a:headEnd/>
            <a:tailEnd/>
          </a:ln>
        </p:spPr>
      </p:pic>
      <p:pic>
        <p:nvPicPr>
          <p:cNvPr id="22531" name="Picture 4"/>
          <p:cNvPicPr>
            <a:picLocks noChangeAspect="1" noChangeArrowheads="1"/>
          </p:cNvPicPr>
          <p:nvPr/>
        </p:nvPicPr>
        <p:blipFill>
          <a:blip r:embed="rId3"/>
          <a:srcRect/>
          <a:stretch>
            <a:fillRect/>
          </a:stretch>
        </p:blipFill>
        <p:spPr bwMode="auto">
          <a:xfrm>
            <a:off x="350838" y="4324350"/>
            <a:ext cx="9204325" cy="2381250"/>
          </a:xfrm>
          <a:prstGeom prst="rect">
            <a:avLst/>
          </a:prstGeom>
          <a:noFill/>
          <a:ln w="9525">
            <a:noFill/>
            <a:miter lim="800000"/>
            <a:headEnd/>
            <a:tailEnd/>
          </a:ln>
        </p:spPr>
      </p:pic>
      <p:sp>
        <p:nvSpPr>
          <p:cNvPr id="22532" name="Text Box 5"/>
          <p:cNvSpPr txBox="1">
            <a:spLocks noChangeArrowheads="1"/>
          </p:cNvSpPr>
          <p:nvPr/>
        </p:nvSpPr>
        <p:spPr bwMode="auto">
          <a:xfrm>
            <a:off x="113506" y="304801"/>
            <a:ext cx="412750" cy="396875"/>
          </a:xfrm>
          <a:prstGeom prst="rect">
            <a:avLst/>
          </a:prstGeom>
          <a:solidFill>
            <a:schemeClr val="bg1"/>
          </a:solidFill>
          <a:ln w="9525">
            <a:noFill/>
            <a:miter lim="800000"/>
            <a:headEnd/>
            <a:tailEnd/>
          </a:ln>
        </p:spPr>
        <p:txBody>
          <a:bodyPr>
            <a:spAutoFit/>
          </a:bodyPr>
          <a:lstStyle/>
          <a:p>
            <a:pPr>
              <a:spcBef>
                <a:spcPct val="50000"/>
              </a:spcBef>
            </a:pPr>
            <a:r>
              <a:rPr lang="pt-BR" sz="2000" b="1"/>
              <a:t>6.</a:t>
            </a:r>
          </a:p>
        </p:txBody>
      </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1898651" y="457200"/>
            <a:ext cx="5707989" cy="4148138"/>
          </a:xfrm>
          <a:prstGeom prst="rect">
            <a:avLst/>
          </a:prstGeom>
          <a:noFill/>
          <a:ln w="9525">
            <a:noFill/>
            <a:miter lim="800000"/>
            <a:headEnd/>
            <a:tailEnd/>
          </a:ln>
        </p:spPr>
      </p:pic>
      <p:pic>
        <p:nvPicPr>
          <p:cNvPr id="23555" name="Picture 3"/>
          <p:cNvPicPr>
            <a:picLocks noChangeAspect="1" noChangeArrowheads="1"/>
          </p:cNvPicPr>
          <p:nvPr/>
        </p:nvPicPr>
        <p:blipFill>
          <a:blip r:embed="rId3"/>
          <a:srcRect/>
          <a:stretch>
            <a:fillRect/>
          </a:stretch>
        </p:blipFill>
        <p:spPr bwMode="auto">
          <a:xfrm>
            <a:off x="495301" y="4876800"/>
            <a:ext cx="8905081" cy="933450"/>
          </a:xfrm>
          <a:prstGeom prst="rect">
            <a:avLst/>
          </a:prstGeom>
          <a:noFill/>
          <a:ln w="9525">
            <a:noFill/>
            <a:miter lim="800000"/>
            <a:headEnd/>
            <a:tailEnd/>
          </a:ln>
        </p:spPr>
      </p:pic>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1651000" y="152400"/>
            <a:ext cx="6201569" cy="4514850"/>
          </a:xfrm>
          <a:prstGeom prst="rect">
            <a:avLst/>
          </a:prstGeom>
          <a:noFill/>
          <a:ln w="9525">
            <a:noFill/>
            <a:miter lim="800000"/>
            <a:headEnd/>
            <a:tailEnd/>
          </a:ln>
        </p:spPr>
      </p:pic>
      <p:pic>
        <p:nvPicPr>
          <p:cNvPr id="24579" name="Picture 3"/>
          <p:cNvPicPr>
            <a:picLocks noChangeAspect="1" noChangeArrowheads="1"/>
          </p:cNvPicPr>
          <p:nvPr/>
        </p:nvPicPr>
        <p:blipFill>
          <a:blip r:embed="rId3"/>
          <a:srcRect/>
          <a:stretch>
            <a:fillRect/>
          </a:stretch>
        </p:blipFill>
        <p:spPr bwMode="auto">
          <a:xfrm>
            <a:off x="0" y="4800601"/>
            <a:ext cx="9751219" cy="600075"/>
          </a:xfrm>
          <a:prstGeom prst="rect">
            <a:avLst/>
          </a:prstGeom>
          <a:noFill/>
          <a:ln w="9525">
            <a:noFill/>
            <a:miter lim="800000"/>
            <a:headEnd/>
            <a:tailEnd/>
          </a:ln>
        </p:spPr>
      </p:pic>
      <p:pic>
        <p:nvPicPr>
          <p:cNvPr id="24580" name="Picture 4"/>
          <p:cNvPicPr>
            <a:picLocks noChangeAspect="1" noChangeArrowheads="1"/>
          </p:cNvPicPr>
          <p:nvPr/>
        </p:nvPicPr>
        <p:blipFill>
          <a:blip r:embed="rId4"/>
          <a:srcRect/>
          <a:stretch>
            <a:fillRect/>
          </a:stretch>
        </p:blipFill>
        <p:spPr bwMode="auto">
          <a:xfrm>
            <a:off x="619125" y="5486400"/>
            <a:ext cx="8296275" cy="1104900"/>
          </a:xfrm>
          <a:prstGeom prst="rect">
            <a:avLst/>
          </a:prstGeom>
          <a:noFill/>
          <a:ln w="9525">
            <a:noFill/>
            <a:miter lim="800000"/>
            <a:headEnd/>
            <a:tailEnd/>
          </a:ln>
        </p:spPr>
      </p:pic>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412751" y="533400"/>
            <a:ext cx="9028906" cy="3162300"/>
          </a:xfrm>
          <a:prstGeom prst="rect">
            <a:avLst/>
          </a:prstGeom>
          <a:noFill/>
          <a:ln w="9525">
            <a:noFill/>
            <a:miter lim="800000"/>
            <a:headEnd/>
            <a:tailEnd/>
          </a:ln>
        </p:spPr>
      </p:pic>
      <p:pic>
        <p:nvPicPr>
          <p:cNvPr id="25603" name="Picture 3"/>
          <p:cNvPicPr>
            <a:picLocks noChangeAspect="1" noChangeArrowheads="1"/>
          </p:cNvPicPr>
          <p:nvPr/>
        </p:nvPicPr>
        <p:blipFill>
          <a:blip r:embed="rId3"/>
          <a:srcRect/>
          <a:stretch>
            <a:fillRect/>
          </a:stretch>
        </p:blipFill>
        <p:spPr bwMode="auto">
          <a:xfrm>
            <a:off x="474662" y="3886200"/>
            <a:ext cx="8853488" cy="1790700"/>
          </a:xfrm>
          <a:prstGeom prst="rect">
            <a:avLst/>
          </a:prstGeom>
          <a:noFill/>
          <a:ln w="9525">
            <a:noFill/>
            <a:miter lim="800000"/>
            <a:headEnd/>
            <a:tailEnd/>
          </a:ln>
        </p:spPr>
      </p:pic>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330200" y="962026"/>
            <a:ext cx="9183688" cy="3457575"/>
          </a:xfrm>
          <a:prstGeom prst="rect">
            <a:avLst/>
          </a:prstGeom>
          <a:noFill/>
          <a:ln w="9525">
            <a:noFill/>
            <a:miter lim="800000"/>
            <a:headEnd/>
            <a:tailEnd/>
          </a:ln>
        </p:spPr>
      </p:pic>
      <p:pic>
        <p:nvPicPr>
          <p:cNvPr id="26627" name="Picture 3"/>
          <p:cNvPicPr>
            <a:picLocks noChangeAspect="1" noChangeArrowheads="1"/>
          </p:cNvPicPr>
          <p:nvPr/>
        </p:nvPicPr>
        <p:blipFill>
          <a:blip r:embed="rId3"/>
          <a:srcRect/>
          <a:stretch>
            <a:fillRect/>
          </a:stretch>
        </p:blipFill>
        <p:spPr bwMode="auto">
          <a:xfrm>
            <a:off x="82550" y="4905376"/>
            <a:ext cx="9678988" cy="5810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Sequência</a:t>
            </a:r>
            <a:r>
              <a:rPr lang="en-US" dirty="0"/>
              <a:t> de </a:t>
            </a:r>
            <a:r>
              <a:rPr lang="en-US" dirty="0" err="1"/>
              <a:t>Aulas</a:t>
            </a:r>
            <a:r>
              <a:rPr lang="en-US" dirty="0"/>
              <a:t> – N1</a:t>
            </a:r>
            <a:endParaRPr lang="pt-BR" dirty="0"/>
          </a:p>
        </p:txBody>
      </p:sp>
      <p:sp>
        <p:nvSpPr>
          <p:cNvPr id="4" name="Espaço Reservado para Conteúdo 3"/>
          <p:cNvSpPr>
            <a:spLocks noGrp="1"/>
          </p:cNvSpPr>
          <p:nvPr>
            <p:ph sz="half" idx="1"/>
          </p:nvPr>
        </p:nvSpPr>
        <p:spPr>
          <a:xfrm>
            <a:off x="56456" y="836712"/>
            <a:ext cx="4900613" cy="5688632"/>
          </a:xfrm>
        </p:spPr>
        <p:txBody>
          <a:bodyPr>
            <a:normAutofit fontScale="62500" lnSpcReduction="20000"/>
          </a:bodyPr>
          <a:lstStyle/>
          <a:p>
            <a:r>
              <a:rPr lang="en-US" dirty="0"/>
              <a:t>1</a:t>
            </a:r>
            <a:r>
              <a:rPr lang="en-US" baseline="30000" dirty="0"/>
              <a:t>a</a:t>
            </a:r>
            <a:r>
              <a:rPr lang="en-US" dirty="0"/>
              <a:t> </a:t>
            </a:r>
            <a:r>
              <a:rPr lang="en-US" dirty="0" err="1"/>
              <a:t>Semana</a:t>
            </a:r>
            <a:endParaRPr lang="en-US" dirty="0"/>
          </a:p>
          <a:p>
            <a:pPr lvl="1"/>
            <a:r>
              <a:rPr lang="en-US" dirty="0"/>
              <a:t>Tutorial de </a:t>
            </a:r>
            <a:r>
              <a:rPr lang="en-US" dirty="0" err="1"/>
              <a:t>Matlab</a:t>
            </a:r>
            <a:endParaRPr lang="en-US" dirty="0"/>
          </a:p>
          <a:p>
            <a:pPr lvl="1"/>
            <a:r>
              <a:rPr lang="en-US" dirty="0" err="1"/>
              <a:t>Conceitos</a:t>
            </a:r>
            <a:r>
              <a:rPr lang="en-US" dirty="0"/>
              <a:t> </a:t>
            </a:r>
            <a:r>
              <a:rPr lang="en-US" dirty="0" err="1"/>
              <a:t>Básicos</a:t>
            </a:r>
            <a:endParaRPr lang="en-US" dirty="0"/>
          </a:p>
          <a:p>
            <a:pPr lvl="1"/>
            <a:r>
              <a:rPr lang="en-US" dirty="0" err="1"/>
              <a:t>Revisão</a:t>
            </a:r>
            <a:r>
              <a:rPr lang="en-US" dirty="0"/>
              <a:t> (</a:t>
            </a:r>
            <a:r>
              <a:rPr lang="en-US" dirty="0" err="1"/>
              <a:t>Transf.Laplace</a:t>
            </a:r>
            <a:r>
              <a:rPr lang="en-US" dirty="0"/>
              <a:t>)</a:t>
            </a:r>
          </a:p>
          <a:p>
            <a:r>
              <a:rPr lang="en-US" dirty="0"/>
              <a:t>2</a:t>
            </a:r>
            <a:r>
              <a:rPr lang="en-US" baseline="30000" dirty="0"/>
              <a:t>a </a:t>
            </a:r>
            <a:r>
              <a:rPr lang="en-US" dirty="0" err="1"/>
              <a:t>Semana</a:t>
            </a:r>
            <a:endParaRPr lang="en-US" dirty="0"/>
          </a:p>
          <a:p>
            <a:pPr lvl="1"/>
            <a:r>
              <a:rPr lang="en-US" dirty="0" err="1"/>
              <a:t>Sistemas</a:t>
            </a:r>
            <a:r>
              <a:rPr lang="en-US" dirty="0"/>
              <a:t> de 1a e 2a </a:t>
            </a:r>
            <a:r>
              <a:rPr lang="en-US" dirty="0" err="1"/>
              <a:t>ordem</a:t>
            </a:r>
            <a:r>
              <a:rPr lang="en-US" dirty="0"/>
              <a:t> (cap.4)</a:t>
            </a:r>
            <a:endParaRPr lang="en-US" baseline="30000" dirty="0"/>
          </a:p>
          <a:p>
            <a:r>
              <a:rPr lang="en-US" dirty="0"/>
              <a:t>3</a:t>
            </a:r>
            <a:r>
              <a:rPr lang="en-US" baseline="30000" dirty="0"/>
              <a:t>a</a:t>
            </a:r>
            <a:r>
              <a:rPr lang="en-US" dirty="0"/>
              <a:t> </a:t>
            </a:r>
            <a:r>
              <a:rPr lang="en-US" dirty="0" err="1"/>
              <a:t>Semana</a:t>
            </a:r>
            <a:endParaRPr lang="en-US" dirty="0"/>
          </a:p>
          <a:p>
            <a:pPr lvl="1"/>
            <a:r>
              <a:rPr lang="en-US" dirty="0" err="1"/>
              <a:t>Estabilidade</a:t>
            </a:r>
            <a:r>
              <a:rPr lang="en-US" dirty="0"/>
              <a:t> (cap.6)</a:t>
            </a:r>
          </a:p>
          <a:p>
            <a:pPr lvl="2"/>
            <a:r>
              <a:rPr lang="pt-BR" dirty="0"/>
              <a:t>Ex.6-11 : Avaliação direta de </a:t>
            </a:r>
            <a:r>
              <a:rPr lang="pt-BR" dirty="0" err="1"/>
              <a:t>pólos</a:t>
            </a:r>
            <a:r>
              <a:rPr lang="pt-BR" dirty="0"/>
              <a:t> ( non-</a:t>
            </a:r>
            <a:r>
              <a:rPr lang="pt-BR" dirty="0" err="1"/>
              <a:t>Routh</a:t>
            </a:r>
            <a:r>
              <a:rPr lang="pt-BR" dirty="0"/>
              <a:t> )</a:t>
            </a:r>
          </a:p>
          <a:p>
            <a:pPr lvl="2"/>
            <a:r>
              <a:rPr lang="pt-BR" dirty="0"/>
              <a:t>Lista : Ex.45,46, Nise, cap.6</a:t>
            </a:r>
            <a:endParaRPr lang="en-US" dirty="0"/>
          </a:p>
          <a:p>
            <a:r>
              <a:rPr lang="en-US" dirty="0"/>
              <a:t>4</a:t>
            </a:r>
            <a:r>
              <a:rPr lang="pt-BR" baseline="30000" dirty="0"/>
              <a:t>ª</a:t>
            </a:r>
            <a:r>
              <a:rPr lang="en-US" dirty="0"/>
              <a:t> </a:t>
            </a:r>
            <a:r>
              <a:rPr lang="en-US" dirty="0" err="1"/>
              <a:t>Semana</a:t>
            </a:r>
            <a:endParaRPr lang="en-US" dirty="0"/>
          </a:p>
          <a:p>
            <a:pPr lvl="1"/>
            <a:r>
              <a:rPr lang="en-US" dirty="0" err="1"/>
              <a:t>Erros</a:t>
            </a:r>
            <a:r>
              <a:rPr lang="en-US" dirty="0"/>
              <a:t> de Estado </a:t>
            </a:r>
            <a:r>
              <a:rPr lang="en-US" dirty="0" err="1"/>
              <a:t>Estacionário</a:t>
            </a:r>
            <a:r>
              <a:rPr lang="en-US" dirty="0"/>
              <a:t> (cap.7)</a:t>
            </a:r>
          </a:p>
          <a:p>
            <a:pPr lvl="2"/>
            <a:r>
              <a:rPr lang="pt-BR" dirty="0"/>
              <a:t>Ex.7-13 : Erro utilizando o teor. do valor final, Nise, pag.285</a:t>
            </a:r>
          </a:p>
          <a:p>
            <a:pPr lvl="2"/>
            <a:r>
              <a:rPr lang="pt-BR" dirty="0"/>
              <a:t>Ex.7-14 : Erro utilizando subst. da entrada, Nise, pag.286</a:t>
            </a:r>
          </a:p>
          <a:p>
            <a:pPr lvl="2"/>
            <a:r>
              <a:rPr lang="pt-BR" dirty="0"/>
              <a:t>Lista : Ex.46, Nise, cap.7</a:t>
            </a:r>
            <a:endParaRPr lang="en-US" dirty="0"/>
          </a:p>
        </p:txBody>
      </p:sp>
      <p:sp>
        <p:nvSpPr>
          <p:cNvPr id="3" name="Espaço Reservado para Conteúdo 2"/>
          <p:cNvSpPr>
            <a:spLocks noGrp="1"/>
          </p:cNvSpPr>
          <p:nvPr>
            <p:ph sz="half" idx="2"/>
          </p:nvPr>
        </p:nvSpPr>
        <p:spPr>
          <a:xfrm>
            <a:off x="5097016" y="836712"/>
            <a:ext cx="4629150" cy="5904656"/>
          </a:xfrm>
        </p:spPr>
        <p:txBody>
          <a:bodyPr>
            <a:normAutofit fontScale="62500" lnSpcReduction="20000"/>
          </a:bodyPr>
          <a:lstStyle/>
          <a:p>
            <a:r>
              <a:rPr lang="en-US" dirty="0"/>
              <a:t>5</a:t>
            </a:r>
            <a:r>
              <a:rPr lang="en-US" baseline="30000" dirty="0"/>
              <a:t>a</a:t>
            </a:r>
            <a:r>
              <a:rPr lang="en-US" dirty="0"/>
              <a:t> </a:t>
            </a:r>
            <a:r>
              <a:rPr lang="en-US" dirty="0" err="1"/>
              <a:t>Semana</a:t>
            </a:r>
            <a:endParaRPr lang="en-US" dirty="0"/>
          </a:p>
          <a:p>
            <a:pPr lvl="1"/>
            <a:r>
              <a:rPr lang="en-US" dirty="0" err="1"/>
              <a:t>Técnica</a:t>
            </a:r>
            <a:r>
              <a:rPr lang="en-US" dirty="0"/>
              <a:t> do Lugar das </a:t>
            </a:r>
            <a:r>
              <a:rPr lang="en-US" dirty="0" err="1"/>
              <a:t>Raízes</a:t>
            </a:r>
            <a:r>
              <a:rPr lang="en-US" dirty="0"/>
              <a:t> (cap.8)</a:t>
            </a:r>
          </a:p>
          <a:p>
            <a:r>
              <a:rPr lang="en-US" dirty="0"/>
              <a:t>6</a:t>
            </a:r>
            <a:r>
              <a:rPr lang="en-US" baseline="30000" dirty="0"/>
              <a:t>a </a:t>
            </a:r>
            <a:r>
              <a:rPr lang="en-US" dirty="0"/>
              <a:t> </a:t>
            </a:r>
            <a:r>
              <a:rPr lang="en-US" dirty="0" err="1"/>
              <a:t>Semana</a:t>
            </a:r>
            <a:endParaRPr lang="en-US" dirty="0"/>
          </a:p>
          <a:p>
            <a:pPr lvl="1"/>
            <a:r>
              <a:rPr lang="en-US" dirty="0" err="1"/>
              <a:t>Projeto</a:t>
            </a:r>
            <a:r>
              <a:rPr lang="en-US" dirty="0"/>
              <a:t> </a:t>
            </a:r>
            <a:r>
              <a:rPr lang="en-US" dirty="0" err="1"/>
              <a:t>pelo</a:t>
            </a:r>
            <a:r>
              <a:rPr lang="en-US" dirty="0"/>
              <a:t> </a:t>
            </a:r>
            <a:r>
              <a:rPr lang="en-US" dirty="0" err="1"/>
              <a:t>lugar</a:t>
            </a:r>
            <a:r>
              <a:rPr lang="en-US" dirty="0"/>
              <a:t> das </a:t>
            </a:r>
            <a:r>
              <a:rPr lang="en-US" dirty="0" err="1"/>
              <a:t>raízes</a:t>
            </a:r>
            <a:endParaRPr lang="en-US" dirty="0"/>
          </a:p>
          <a:p>
            <a:pPr lvl="1"/>
            <a:r>
              <a:rPr lang="en-US" dirty="0" err="1"/>
              <a:t>Compensação</a:t>
            </a:r>
            <a:r>
              <a:rPr lang="en-US" dirty="0"/>
              <a:t> PI e </a:t>
            </a:r>
            <a:r>
              <a:rPr lang="en-US" dirty="0" err="1"/>
              <a:t>por</a:t>
            </a:r>
            <a:r>
              <a:rPr lang="en-US" dirty="0"/>
              <a:t> </a:t>
            </a:r>
            <a:r>
              <a:rPr lang="en-US" dirty="0" err="1"/>
              <a:t>atraso</a:t>
            </a:r>
            <a:r>
              <a:rPr lang="en-US" dirty="0"/>
              <a:t> de </a:t>
            </a:r>
            <a:r>
              <a:rPr lang="en-US" dirty="0" err="1"/>
              <a:t>fase</a:t>
            </a:r>
            <a:endParaRPr lang="en-US" dirty="0"/>
          </a:p>
          <a:p>
            <a:pPr lvl="1"/>
            <a:r>
              <a:rPr lang="en-US" dirty="0" err="1"/>
              <a:t>Compensação</a:t>
            </a:r>
            <a:r>
              <a:rPr lang="en-US" dirty="0"/>
              <a:t> PD e </a:t>
            </a:r>
            <a:r>
              <a:rPr lang="en-US" dirty="0" err="1"/>
              <a:t>por</a:t>
            </a:r>
            <a:r>
              <a:rPr lang="en-US" dirty="0"/>
              <a:t> </a:t>
            </a:r>
            <a:r>
              <a:rPr lang="en-US" dirty="0" err="1"/>
              <a:t>avanço</a:t>
            </a:r>
            <a:r>
              <a:rPr lang="en-US" dirty="0"/>
              <a:t> de </a:t>
            </a:r>
            <a:r>
              <a:rPr lang="en-US" dirty="0" err="1"/>
              <a:t>fase</a:t>
            </a:r>
            <a:endParaRPr lang="en-US" dirty="0"/>
          </a:p>
          <a:p>
            <a:pPr lvl="1"/>
            <a:r>
              <a:rPr lang="en-US" dirty="0" err="1"/>
              <a:t>Comp.PID</a:t>
            </a:r>
            <a:r>
              <a:rPr lang="en-US" dirty="0"/>
              <a:t> e </a:t>
            </a:r>
            <a:r>
              <a:rPr lang="en-US" dirty="0" err="1"/>
              <a:t>por</a:t>
            </a:r>
            <a:r>
              <a:rPr lang="en-US" dirty="0"/>
              <a:t> </a:t>
            </a:r>
            <a:r>
              <a:rPr lang="en-US" dirty="0" err="1"/>
              <a:t>atraso</a:t>
            </a:r>
            <a:r>
              <a:rPr lang="en-US" dirty="0"/>
              <a:t> e </a:t>
            </a:r>
            <a:r>
              <a:rPr lang="en-US" dirty="0" err="1"/>
              <a:t>avanço</a:t>
            </a:r>
            <a:r>
              <a:rPr lang="en-US" dirty="0"/>
              <a:t> de </a:t>
            </a:r>
            <a:r>
              <a:rPr lang="en-US" dirty="0" err="1"/>
              <a:t>fase</a:t>
            </a:r>
            <a:endParaRPr lang="en-US" dirty="0"/>
          </a:p>
          <a:p>
            <a:pPr lvl="1"/>
            <a:r>
              <a:rPr lang="en-US" dirty="0" err="1"/>
              <a:t>Comp.por</a:t>
            </a:r>
            <a:r>
              <a:rPr lang="en-US" dirty="0"/>
              <a:t> </a:t>
            </a:r>
            <a:r>
              <a:rPr lang="en-US" dirty="0" err="1"/>
              <a:t>realimentação</a:t>
            </a:r>
            <a:r>
              <a:rPr lang="en-US" dirty="0"/>
              <a:t> (cap.9) </a:t>
            </a:r>
          </a:p>
          <a:p>
            <a:r>
              <a:rPr lang="en-US" dirty="0"/>
              <a:t>7</a:t>
            </a:r>
            <a:r>
              <a:rPr lang="en-US" baseline="30000" dirty="0"/>
              <a:t>a </a:t>
            </a:r>
            <a:r>
              <a:rPr lang="en-US" dirty="0" err="1"/>
              <a:t>Semana</a:t>
            </a:r>
            <a:endParaRPr lang="en-US" dirty="0"/>
          </a:p>
          <a:p>
            <a:pPr lvl="1"/>
            <a:r>
              <a:rPr lang="en-US" dirty="0" err="1"/>
              <a:t>Técnicas</a:t>
            </a:r>
            <a:r>
              <a:rPr lang="en-US" dirty="0"/>
              <a:t> de </a:t>
            </a:r>
            <a:r>
              <a:rPr lang="en-US" dirty="0" err="1"/>
              <a:t>Respostas</a:t>
            </a:r>
            <a:r>
              <a:rPr lang="en-US" dirty="0"/>
              <a:t> </a:t>
            </a:r>
            <a:r>
              <a:rPr lang="en-US" dirty="0" err="1"/>
              <a:t>em</a:t>
            </a:r>
            <a:r>
              <a:rPr lang="en-US" dirty="0"/>
              <a:t> </a:t>
            </a:r>
            <a:r>
              <a:rPr lang="en-US" dirty="0" err="1"/>
              <a:t>Frequência</a:t>
            </a:r>
            <a:r>
              <a:rPr lang="en-US" dirty="0"/>
              <a:t> </a:t>
            </a:r>
          </a:p>
          <a:p>
            <a:pPr lvl="1"/>
            <a:r>
              <a:rPr lang="en-US" dirty="0" err="1"/>
              <a:t>Diagramas</a:t>
            </a:r>
            <a:r>
              <a:rPr lang="en-US" dirty="0"/>
              <a:t> de Bode / </a:t>
            </a:r>
            <a:r>
              <a:rPr lang="en-US" dirty="0" err="1"/>
              <a:t>Diagramas</a:t>
            </a:r>
            <a:r>
              <a:rPr lang="en-US" dirty="0"/>
              <a:t> de </a:t>
            </a:r>
            <a:r>
              <a:rPr lang="en-US" dirty="0" err="1"/>
              <a:t>Nyquist</a:t>
            </a:r>
            <a:endParaRPr lang="en-US" dirty="0"/>
          </a:p>
          <a:p>
            <a:pPr lvl="1"/>
            <a:r>
              <a:rPr lang="en-US" dirty="0" err="1"/>
              <a:t>Análise</a:t>
            </a:r>
            <a:r>
              <a:rPr lang="en-US" dirty="0"/>
              <a:t> de </a:t>
            </a:r>
            <a:r>
              <a:rPr lang="en-US" dirty="0" err="1"/>
              <a:t>Estabilidade</a:t>
            </a:r>
            <a:endParaRPr lang="en-US" dirty="0"/>
          </a:p>
          <a:p>
            <a:pPr lvl="1"/>
            <a:r>
              <a:rPr lang="en-US" dirty="0" err="1"/>
              <a:t>Resposta</a:t>
            </a:r>
            <a:r>
              <a:rPr lang="en-US" dirty="0"/>
              <a:t> </a:t>
            </a:r>
            <a:r>
              <a:rPr lang="en-US" dirty="0" err="1"/>
              <a:t>transitória</a:t>
            </a:r>
            <a:endParaRPr lang="en-US" dirty="0"/>
          </a:p>
          <a:p>
            <a:pPr lvl="1"/>
            <a:r>
              <a:rPr lang="en-US" dirty="0"/>
              <a:t>(Cap.10)</a:t>
            </a:r>
          </a:p>
        </p:txBody>
      </p:sp>
    </p:spTree>
    <p:extLst>
      <p:ext uri="{BB962C8B-B14F-4D97-AF65-F5344CB8AC3E}">
        <p14:creationId xmlns:p14="http://schemas.microsoft.com/office/powerpoint/2010/main" val="17668560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5" name="Rectangle 2"/>
          <p:cNvSpPr>
            <a:spLocks noGrp="1" noChangeArrowheads="1"/>
          </p:cNvSpPr>
          <p:nvPr>
            <p:ph type="title"/>
          </p:nvPr>
        </p:nvSpPr>
        <p:spPr/>
        <p:txBody>
          <a:bodyPr/>
          <a:lstStyle/>
          <a:p>
            <a:r>
              <a:rPr lang="pt-BR"/>
              <a:t>Exercício 14.5.2</a:t>
            </a:r>
          </a:p>
        </p:txBody>
      </p:sp>
      <p:sp>
        <p:nvSpPr>
          <p:cNvPr id="129027" name="Rectangle 3"/>
          <p:cNvSpPr>
            <a:spLocks noGrp="1" noChangeArrowheads="1"/>
          </p:cNvSpPr>
          <p:nvPr>
            <p:ph idx="1"/>
          </p:nvPr>
        </p:nvSpPr>
        <p:spPr/>
        <p:txBody>
          <a:bodyPr/>
          <a:lstStyle/>
          <a:p>
            <a:r>
              <a:rPr lang="pt-BR"/>
              <a:t>Encontre f(t) quando : </a:t>
            </a:r>
          </a:p>
          <a:p>
            <a:pPr lvl="1"/>
            <a:r>
              <a:rPr lang="pt-BR"/>
              <a:t>F(s) = (s</a:t>
            </a:r>
            <a:r>
              <a:rPr lang="pt-BR" baseline="30000"/>
              <a:t>2</a:t>
            </a:r>
            <a:r>
              <a:rPr lang="pt-BR"/>
              <a:t>-2s+1)/(s</a:t>
            </a:r>
            <a:r>
              <a:rPr lang="pt-BR" baseline="30000"/>
              <a:t>3</a:t>
            </a:r>
            <a:r>
              <a:rPr lang="pt-BR"/>
              <a:t>+ 3s</a:t>
            </a:r>
            <a:r>
              <a:rPr lang="pt-BR" baseline="30000"/>
              <a:t>2</a:t>
            </a:r>
            <a:r>
              <a:rPr lang="pt-BR"/>
              <a:t>+ 6s+4)</a:t>
            </a:r>
          </a:p>
          <a:p>
            <a:pPr lvl="1"/>
            <a:r>
              <a:rPr lang="pt-BR"/>
              <a:t>Fazendo a expansão : </a:t>
            </a:r>
          </a:p>
          <a:p>
            <a:pPr lvl="1"/>
            <a:endParaRPr lang="pt-BR"/>
          </a:p>
        </p:txBody>
      </p:sp>
      <p:graphicFrame>
        <p:nvGraphicFramePr>
          <p:cNvPr id="129028" name="Object 2"/>
          <p:cNvGraphicFramePr>
            <a:graphicFrameLocks noChangeAspect="1"/>
          </p:cNvGraphicFramePr>
          <p:nvPr/>
        </p:nvGraphicFramePr>
        <p:xfrm>
          <a:off x="146050" y="2924175"/>
          <a:ext cx="3024188" cy="801688"/>
        </p:xfrm>
        <a:graphic>
          <a:graphicData uri="http://schemas.openxmlformats.org/presentationml/2006/ole">
            <mc:AlternateContent xmlns:mc="http://schemas.openxmlformats.org/markup-compatibility/2006">
              <mc:Choice xmlns:v="urn:schemas-microsoft-com:vml" Requires="v">
                <p:oleObj name="Equation" r:id="rId2" imgW="1485720" imgH="393480" progId="Equation.3">
                  <p:embed/>
                </p:oleObj>
              </mc:Choice>
              <mc:Fallback>
                <p:oleObj name="Equation" r:id="rId2" imgW="148572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2924175"/>
                        <a:ext cx="3024188"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29" name="Object 3"/>
          <p:cNvGraphicFramePr>
            <a:graphicFrameLocks noChangeAspect="1"/>
          </p:cNvGraphicFramePr>
          <p:nvPr/>
        </p:nvGraphicFramePr>
        <p:xfrm>
          <a:off x="128588" y="3922713"/>
          <a:ext cx="3205162" cy="801687"/>
        </p:xfrm>
        <a:graphic>
          <a:graphicData uri="http://schemas.openxmlformats.org/presentationml/2006/ole">
            <mc:AlternateContent xmlns:mc="http://schemas.openxmlformats.org/markup-compatibility/2006">
              <mc:Choice xmlns:v="urn:schemas-microsoft-com:vml" Requires="v">
                <p:oleObj name="Equation" r:id="rId4" imgW="1574640" imgH="393480" progId="Equation.3">
                  <p:embed/>
                </p:oleObj>
              </mc:Choice>
              <mc:Fallback>
                <p:oleObj name="Equation" r:id="rId4" imgW="157464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8" y="3922713"/>
                        <a:ext cx="3205162" cy="801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0" name="Object 4"/>
          <p:cNvGraphicFramePr>
            <a:graphicFrameLocks noChangeAspect="1"/>
          </p:cNvGraphicFramePr>
          <p:nvPr/>
        </p:nvGraphicFramePr>
        <p:xfrm>
          <a:off x="206375" y="4916488"/>
          <a:ext cx="3154363" cy="852487"/>
        </p:xfrm>
        <a:graphic>
          <a:graphicData uri="http://schemas.openxmlformats.org/presentationml/2006/ole">
            <mc:AlternateContent xmlns:mc="http://schemas.openxmlformats.org/markup-compatibility/2006">
              <mc:Choice xmlns:v="urn:schemas-microsoft-com:vml" Requires="v">
                <p:oleObj name="Equation" r:id="rId6" imgW="1549080" imgH="419040" progId="Equation.3">
                  <p:embed/>
                </p:oleObj>
              </mc:Choice>
              <mc:Fallback>
                <p:oleObj name="Equation" r:id="rId6" imgW="154908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5" y="4916488"/>
                        <a:ext cx="3154363" cy="85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1" name="Object 5"/>
          <p:cNvGraphicFramePr>
            <a:graphicFrameLocks noChangeAspect="1"/>
          </p:cNvGraphicFramePr>
          <p:nvPr/>
        </p:nvGraphicFramePr>
        <p:xfrm>
          <a:off x="3689350" y="2924175"/>
          <a:ext cx="3154363" cy="852488"/>
        </p:xfrm>
        <a:graphic>
          <a:graphicData uri="http://schemas.openxmlformats.org/presentationml/2006/ole">
            <mc:AlternateContent xmlns:mc="http://schemas.openxmlformats.org/markup-compatibility/2006">
              <mc:Choice xmlns:v="urn:schemas-microsoft-com:vml" Requires="v">
                <p:oleObj name="Equation" r:id="rId8" imgW="1549080" imgH="419040" progId="Equation.3">
                  <p:embed/>
                </p:oleObj>
              </mc:Choice>
              <mc:Fallback>
                <p:oleObj name="Equation" r:id="rId8" imgW="154908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9350" y="2924175"/>
                        <a:ext cx="3154363"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2" name="Object 6"/>
          <p:cNvGraphicFramePr>
            <a:graphicFrameLocks noChangeAspect="1"/>
          </p:cNvGraphicFramePr>
          <p:nvPr/>
        </p:nvGraphicFramePr>
        <p:xfrm>
          <a:off x="3657600" y="3860800"/>
          <a:ext cx="4886325" cy="852488"/>
        </p:xfrm>
        <a:graphic>
          <a:graphicData uri="http://schemas.openxmlformats.org/presentationml/2006/ole">
            <mc:AlternateContent xmlns:mc="http://schemas.openxmlformats.org/markup-compatibility/2006">
              <mc:Choice xmlns:v="urn:schemas-microsoft-com:vml" Requires="v">
                <p:oleObj name="Equation" r:id="rId10" imgW="2400120" imgH="419040" progId="Equation.3">
                  <p:embed/>
                </p:oleObj>
              </mc:Choice>
              <mc:Fallback>
                <p:oleObj name="Equation" r:id="rId10" imgW="240012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0" y="3860800"/>
                        <a:ext cx="4886325"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3" name="Object 7"/>
          <p:cNvGraphicFramePr>
            <a:graphicFrameLocks noChangeAspect="1"/>
          </p:cNvGraphicFramePr>
          <p:nvPr/>
        </p:nvGraphicFramePr>
        <p:xfrm>
          <a:off x="4089400" y="5087938"/>
          <a:ext cx="4730750" cy="412750"/>
        </p:xfrm>
        <a:graphic>
          <a:graphicData uri="http://schemas.openxmlformats.org/presentationml/2006/ole">
            <mc:AlternateContent xmlns:mc="http://schemas.openxmlformats.org/markup-compatibility/2006">
              <mc:Choice xmlns:v="urn:schemas-microsoft-com:vml" Requires="v">
                <p:oleObj name="Equation" r:id="rId12" imgW="2323800" imgH="203040" progId="Equation.3">
                  <p:embed/>
                </p:oleObj>
              </mc:Choice>
              <mc:Fallback>
                <p:oleObj name="Equation" r:id="rId12" imgW="2323800" imgH="203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89400" y="5087938"/>
                        <a:ext cx="4730750"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4" name="Object 8"/>
          <p:cNvGraphicFramePr>
            <a:graphicFrameLocks noChangeAspect="1"/>
          </p:cNvGraphicFramePr>
          <p:nvPr/>
        </p:nvGraphicFramePr>
        <p:xfrm>
          <a:off x="4237038" y="5916613"/>
          <a:ext cx="4316412" cy="465137"/>
        </p:xfrm>
        <a:graphic>
          <a:graphicData uri="http://schemas.openxmlformats.org/presentationml/2006/ole">
            <mc:AlternateContent xmlns:mc="http://schemas.openxmlformats.org/markup-compatibility/2006">
              <mc:Choice xmlns:v="urn:schemas-microsoft-com:vml" Requires="v">
                <p:oleObj name="Equation" r:id="rId14" imgW="2120760" imgH="228600" progId="Equation.3">
                  <p:embed/>
                </p:oleObj>
              </mc:Choice>
              <mc:Fallback>
                <p:oleObj name="Equation" r:id="rId14" imgW="212076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7038" y="5916613"/>
                        <a:ext cx="4316412"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9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9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90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90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90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9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p:bldLst>
  </p:timing>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412751" y="533400"/>
            <a:ext cx="8905081" cy="2171700"/>
          </a:xfrm>
          <a:prstGeom prst="rect">
            <a:avLst/>
          </a:prstGeom>
          <a:noFill/>
          <a:ln w="9525">
            <a:noFill/>
            <a:miter lim="800000"/>
            <a:headEnd/>
            <a:tailEnd/>
          </a:ln>
        </p:spPr>
      </p:pic>
      <p:pic>
        <p:nvPicPr>
          <p:cNvPr id="27651" name="Picture 3"/>
          <p:cNvPicPr>
            <a:picLocks noChangeAspect="1" noChangeArrowheads="1"/>
          </p:cNvPicPr>
          <p:nvPr/>
        </p:nvPicPr>
        <p:blipFill>
          <a:blip r:embed="rId3"/>
          <a:srcRect/>
          <a:stretch>
            <a:fillRect/>
          </a:stretch>
        </p:blipFill>
        <p:spPr bwMode="auto">
          <a:xfrm>
            <a:off x="2476500" y="2895601"/>
            <a:ext cx="4705350" cy="3400425"/>
          </a:xfrm>
          <a:prstGeom prst="rect">
            <a:avLst/>
          </a:prstGeom>
          <a:noFill/>
          <a:ln w="9525">
            <a:noFill/>
            <a:miter lim="800000"/>
            <a:headEnd/>
            <a:tailEnd/>
          </a:ln>
        </p:spPr>
      </p:pic>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412751" y="762001"/>
            <a:ext cx="8905081" cy="390525"/>
          </a:xfrm>
          <a:prstGeom prst="rect">
            <a:avLst/>
          </a:prstGeom>
          <a:noFill/>
          <a:ln w="9525">
            <a:noFill/>
            <a:miter lim="800000"/>
            <a:headEnd/>
            <a:tailEnd/>
          </a:ln>
        </p:spPr>
      </p:pic>
      <p:pic>
        <p:nvPicPr>
          <p:cNvPr id="28675" name="Picture 3"/>
          <p:cNvPicPr>
            <a:picLocks noChangeAspect="1" noChangeArrowheads="1"/>
          </p:cNvPicPr>
          <p:nvPr/>
        </p:nvPicPr>
        <p:blipFill>
          <a:blip r:embed="rId3"/>
          <a:srcRect/>
          <a:stretch>
            <a:fillRect/>
          </a:stretch>
        </p:blipFill>
        <p:spPr bwMode="auto">
          <a:xfrm>
            <a:off x="681037" y="1162050"/>
            <a:ext cx="8647113" cy="895350"/>
          </a:xfrm>
          <a:prstGeom prst="rect">
            <a:avLst/>
          </a:prstGeom>
          <a:noFill/>
          <a:ln w="9525">
            <a:noFill/>
            <a:miter lim="800000"/>
            <a:headEnd/>
            <a:tailEnd/>
          </a:ln>
        </p:spPr>
      </p:pic>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5" name="Subtítulo 4"/>
          <p:cNvSpPr>
            <a:spLocks noGrp="1"/>
          </p:cNvSpPr>
          <p:nvPr>
            <p:ph type="subTitle" sz="quarter" idx="1"/>
          </p:nvPr>
        </p:nvSpPr>
        <p:spPr/>
        <p:txBody>
          <a:bodyPr/>
          <a:lstStyle/>
          <a:p>
            <a:r>
              <a:rPr lang="en-US" dirty="0" err="1"/>
              <a:t>Prova</a:t>
            </a:r>
            <a:r>
              <a:rPr lang="en-US" dirty="0"/>
              <a:t> N1 – </a:t>
            </a:r>
            <a:r>
              <a:rPr lang="en-US" dirty="0" err="1"/>
              <a:t>Modelagem</a:t>
            </a:r>
            <a:r>
              <a:rPr lang="en-US" dirty="0"/>
              <a:t> de </a:t>
            </a:r>
            <a:r>
              <a:rPr lang="en-US" dirty="0" err="1"/>
              <a:t>Sistemas</a:t>
            </a:r>
            <a:r>
              <a:rPr lang="en-US" dirty="0"/>
              <a:t> </a:t>
            </a:r>
            <a:r>
              <a:rPr lang="en-US" dirty="0" err="1"/>
              <a:t>Dinâmicos</a:t>
            </a:r>
            <a:r>
              <a:rPr lang="en-US" dirty="0"/>
              <a:t>, </a:t>
            </a:r>
            <a:r>
              <a:rPr lang="en-US" dirty="0" err="1"/>
              <a:t>Compensação</a:t>
            </a:r>
            <a:r>
              <a:rPr lang="en-US" dirty="0"/>
              <a:t> </a:t>
            </a:r>
            <a:r>
              <a:rPr lang="en-US" dirty="0" err="1"/>
              <a:t>por</a:t>
            </a:r>
            <a:r>
              <a:rPr lang="en-US" dirty="0"/>
              <a:t> Root-Locus e </a:t>
            </a:r>
            <a:r>
              <a:rPr lang="en-US" dirty="0" err="1"/>
              <a:t>Frequência</a:t>
            </a:r>
            <a:endParaRPr lang="pt-BR" dirty="0"/>
          </a:p>
        </p:txBody>
      </p:sp>
    </p:spTree>
    <p:extLst>
      <p:ext uri="{BB962C8B-B14F-4D97-AF65-F5344CB8AC3E}">
        <p14:creationId xmlns:p14="http://schemas.microsoft.com/office/powerpoint/2010/main" val="3832690250"/>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409603" name="Subtítulo 4"/>
          <p:cNvSpPr>
            <a:spLocks noGrp="1"/>
          </p:cNvSpPr>
          <p:nvPr>
            <p:ph type="subTitle" sz="quarter" idx="1"/>
          </p:nvPr>
        </p:nvSpPr>
        <p:spPr/>
        <p:txBody>
          <a:bodyPr/>
          <a:lstStyle/>
          <a:p>
            <a:r>
              <a:rPr lang="en-US" dirty="0" err="1"/>
              <a:t>Análise</a:t>
            </a:r>
            <a:r>
              <a:rPr lang="en-US" dirty="0"/>
              <a:t> de </a:t>
            </a:r>
            <a:r>
              <a:rPr lang="en-US" dirty="0" err="1"/>
              <a:t>Variáveis</a:t>
            </a:r>
            <a:r>
              <a:rPr lang="en-US" dirty="0"/>
              <a:t> de Estado</a:t>
            </a:r>
          </a:p>
          <a:p>
            <a:r>
              <a:rPr lang="en-US" dirty="0" err="1"/>
              <a:t>Nise</a:t>
            </a:r>
            <a:r>
              <a:rPr lang="en-US" dirty="0"/>
              <a:t> – </a:t>
            </a:r>
            <a:r>
              <a:rPr lang="en-US" dirty="0" err="1"/>
              <a:t>Capítulo</a:t>
            </a:r>
            <a:r>
              <a:rPr lang="en-US" dirty="0"/>
              <a:t> 3</a:t>
            </a:r>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p:txBody>
          <a:bodyPr/>
          <a:lstStyle/>
          <a:p>
            <a:r>
              <a:rPr lang="en-US"/>
              <a:t>Nise, pag.101, Exemplo  3.3</a:t>
            </a:r>
            <a:endParaRPr lang="pt-BR"/>
          </a:p>
        </p:txBody>
      </p:sp>
      <p:pic>
        <p:nvPicPr>
          <p:cNvPr id="54277" name="Picture 2"/>
          <p:cNvPicPr>
            <a:picLocks noChangeAspect="1" noChangeArrowheads="1"/>
          </p:cNvPicPr>
          <p:nvPr/>
        </p:nvPicPr>
        <p:blipFill>
          <a:blip r:embed="rId2"/>
          <a:srcRect/>
          <a:stretch>
            <a:fillRect/>
          </a:stretch>
        </p:blipFill>
        <p:spPr bwMode="auto">
          <a:xfrm>
            <a:off x="685800" y="1000125"/>
            <a:ext cx="8001000" cy="2871788"/>
          </a:xfrm>
          <a:prstGeom prst="rect">
            <a:avLst/>
          </a:prstGeom>
          <a:noFill/>
          <a:ln w="12700">
            <a:noFill/>
            <a:miter lim="800000"/>
            <a:headEnd type="none" w="sm" len="sm"/>
            <a:tailEnd type="none" w="sm" len="sm"/>
          </a:ln>
        </p:spPr>
      </p:pic>
      <p:graphicFrame>
        <p:nvGraphicFramePr>
          <p:cNvPr id="5" name="Object 4"/>
          <p:cNvGraphicFramePr>
            <a:graphicFrameLocks noChangeAspect="1"/>
          </p:cNvGraphicFramePr>
          <p:nvPr/>
        </p:nvGraphicFramePr>
        <p:xfrm>
          <a:off x="666750" y="3429000"/>
          <a:ext cx="3249613" cy="928688"/>
        </p:xfrm>
        <a:graphic>
          <a:graphicData uri="http://schemas.openxmlformats.org/presentationml/2006/ole">
            <mc:AlternateContent xmlns:mc="http://schemas.openxmlformats.org/markup-compatibility/2006">
              <mc:Choice xmlns:v="urn:schemas-microsoft-com:vml" Requires="v">
                <p:oleObj name="Equação" r:id="rId3" imgW="1600200" imgH="457200" progId="Equation.3">
                  <p:embed/>
                </p:oleObj>
              </mc:Choice>
              <mc:Fallback>
                <p:oleObj name="Equação" r:id="rId3" imgW="16002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3429000"/>
                        <a:ext cx="3249613"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666750" y="4470400"/>
          <a:ext cx="7564438" cy="1958975"/>
        </p:xfrm>
        <a:graphic>
          <a:graphicData uri="http://schemas.openxmlformats.org/presentationml/2006/ole">
            <mc:AlternateContent xmlns:mc="http://schemas.openxmlformats.org/markup-compatibility/2006">
              <mc:Choice xmlns:v="urn:schemas-microsoft-com:vml" Requires="v">
                <p:oleObj name="Equação" r:id="rId5" imgW="3530520" imgH="914400" progId="Equation.3">
                  <p:embed/>
                </p:oleObj>
              </mc:Choice>
              <mc:Fallback>
                <p:oleObj name="Equação" r:id="rId5" imgW="353052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50" y="4470400"/>
                        <a:ext cx="7564438" cy="195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r>
              <a:rPr lang="en-US"/>
              <a:t>Nise, pag.101, Exemplo  3.3</a:t>
            </a:r>
            <a:endParaRPr lang="pt-BR"/>
          </a:p>
        </p:txBody>
      </p:sp>
      <p:pic>
        <p:nvPicPr>
          <p:cNvPr id="55300" name="Picture 2"/>
          <p:cNvPicPr>
            <a:picLocks noChangeAspect="1" noChangeArrowheads="1"/>
          </p:cNvPicPr>
          <p:nvPr/>
        </p:nvPicPr>
        <p:blipFill>
          <a:blip r:embed="rId2"/>
          <a:srcRect/>
          <a:stretch>
            <a:fillRect/>
          </a:stretch>
        </p:blipFill>
        <p:spPr bwMode="auto">
          <a:xfrm>
            <a:off x="685800" y="1000125"/>
            <a:ext cx="8001000" cy="2871788"/>
          </a:xfrm>
          <a:prstGeom prst="rect">
            <a:avLst/>
          </a:prstGeom>
          <a:noFill/>
          <a:ln w="12700">
            <a:noFill/>
            <a:miter lim="800000"/>
            <a:headEnd type="none" w="sm" len="sm"/>
            <a:tailEnd type="none" w="sm" len="sm"/>
          </a:ln>
        </p:spPr>
      </p:pic>
      <p:graphicFrame>
        <p:nvGraphicFramePr>
          <p:cNvPr id="6" name="Object 3"/>
          <p:cNvGraphicFramePr>
            <a:graphicFrameLocks noChangeAspect="1"/>
          </p:cNvGraphicFramePr>
          <p:nvPr/>
        </p:nvGraphicFramePr>
        <p:xfrm>
          <a:off x="698500" y="4487863"/>
          <a:ext cx="8326438" cy="2012950"/>
        </p:xfrm>
        <a:graphic>
          <a:graphicData uri="http://schemas.openxmlformats.org/presentationml/2006/ole">
            <mc:AlternateContent xmlns:mc="http://schemas.openxmlformats.org/markup-compatibility/2006">
              <mc:Choice xmlns:v="urn:schemas-microsoft-com:vml" Requires="v">
                <p:oleObj name="Equação" r:id="rId3" imgW="3886200" imgH="939600" progId="Equation.3">
                  <p:embed/>
                </p:oleObj>
              </mc:Choice>
              <mc:Fallback>
                <p:oleObj name="Equação" r:id="rId3" imgW="3886200" imgH="93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0" y="4487863"/>
                        <a:ext cx="8326438" cy="201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aixaDeTexto 6"/>
          <p:cNvSpPr txBox="1"/>
          <p:nvPr/>
        </p:nvSpPr>
        <p:spPr>
          <a:xfrm>
            <a:off x="955675" y="3916363"/>
            <a:ext cx="5992813" cy="369887"/>
          </a:xfrm>
          <a:prstGeom prst="rect">
            <a:avLst/>
          </a:prstGeom>
          <a:noFill/>
        </p:spPr>
        <p:txBody>
          <a:bodyPr wrap="none">
            <a:spAutoFit/>
          </a:bodyPr>
          <a:lstStyle/>
          <a:p>
            <a:pPr>
              <a:defRPr/>
            </a:pPr>
            <a:r>
              <a:rPr lang="en-US" sz="1800" dirty="0" err="1">
                <a:latin typeface="+mn-lt"/>
                <a:cs typeface="+mn-cs"/>
              </a:rPr>
              <a:t>Colocando</a:t>
            </a:r>
            <a:r>
              <a:rPr lang="en-US" sz="1800" dirty="0">
                <a:latin typeface="+mn-lt"/>
                <a:cs typeface="+mn-cs"/>
              </a:rPr>
              <a:t> </a:t>
            </a:r>
            <a:r>
              <a:rPr lang="en-US" sz="1800" dirty="0" err="1">
                <a:latin typeface="+mn-lt"/>
                <a:cs typeface="+mn-cs"/>
              </a:rPr>
              <a:t>na</a:t>
            </a:r>
            <a:r>
              <a:rPr lang="en-US" sz="1800" dirty="0">
                <a:latin typeface="+mn-lt"/>
                <a:cs typeface="+mn-cs"/>
              </a:rPr>
              <a:t> forma </a:t>
            </a:r>
            <a:r>
              <a:rPr lang="en-US" sz="1800" dirty="0" err="1">
                <a:latin typeface="+mn-lt"/>
                <a:cs typeface="+mn-cs"/>
              </a:rPr>
              <a:t>matricial</a:t>
            </a:r>
            <a:r>
              <a:rPr lang="en-US" sz="1800" dirty="0">
                <a:latin typeface="+mn-lt"/>
                <a:cs typeface="+mn-cs"/>
              </a:rPr>
              <a:t> : ( </a:t>
            </a:r>
            <a:r>
              <a:rPr lang="en-US" sz="1800" b="1" dirty="0">
                <a:latin typeface="+mn-lt"/>
                <a:cs typeface="+mn-cs"/>
              </a:rPr>
              <a:t>x</a:t>
            </a:r>
            <a:r>
              <a:rPr lang="en-US" sz="1800" dirty="0">
                <a:latin typeface="+mn-lt"/>
                <a:cs typeface="+mn-cs"/>
              </a:rPr>
              <a:t>’ = </a:t>
            </a:r>
            <a:r>
              <a:rPr lang="en-US" sz="1800" b="1" dirty="0" err="1">
                <a:latin typeface="+mn-lt"/>
                <a:cs typeface="+mn-cs"/>
              </a:rPr>
              <a:t>A</a:t>
            </a:r>
            <a:r>
              <a:rPr lang="en-US" sz="1800" dirty="0" err="1">
                <a:latin typeface="+mn-lt"/>
                <a:cs typeface="+mn-cs"/>
              </a:rPr>
              <a:t>.</a:t>
            </a:r>
            <a:r>
              <a:rPr lang="en-US" sz="1800" b="1" dirty="0" err="1">
                <a:latin typeface="+mn-lt"/>
                <a:cs typeface="+mn-cs"/>
              </a:rPr>
              <a:t>x</a:t>
            </a:r>
            <a:r>
              <a:rPr lang="en-US" sz="1800" dirty="0">
                <a:latin typeface="+mn-lt"/>
                <a:cs typeface="+mn-cs"/>
              </a:rPr>
              <a:t> + </a:t>
            </a:r>
            <a:r>
              <a:rPr lang="en-US" sz="1800" b="1" dirty="0" err="1">
                <a:latin typeface="+mn-lt"/>
                <a:cs typeface="+mn-cs"/>
              </a:rPr>
              <a:t>B</a:t>
            </a:r>
            <a:r>
              <a:rPr lang="en-US" sz="1800" dirty="0" err="1">
                <a:latin typeface="+mn-lt"/>
                <a:cs typeface="+mn-cs"/>
              </a:rPr>
              <a:t>.</a:t>
            </a:r>
            <a:r>
              <a:rPr lang="en-US" sz="1800" b="1" dirty="0" err="1">
                <a:latin typeface="+mn-lt"/>
                <a:cs typeface="+mn-cs"/>
              </a:rPr>
              <a:t>u</a:t>
            </a:r>
            <a:r>
              <a:rPr lang="en-US" sz="1800" dirty="0">
                <a:latin typeface="+mn-lt"/>
                <a:cs typeface="+mn-cs"/>
              </a:rPr>
              <a:t> )</a:t>
            </a:r>
            <a:endParaRPr lang="pt-BR" sz="1800" dirty="0">
              <a:latin typeface="+mj-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r>
              <a:rPr lang="en-US"/>
              <a:t>Nise, pag.101, Exemplo  3.3</a:t>
            </a:r>
            <a:endParaRPr lang="pt-BR"/>
          </a:p>
        </p:txBody>
      </p:sp>
      <p:pic>
        <p:nvPicPr>
          <p:cNvPr id="56324" name="Picture 2"/>
          <p:cNvPicPr>
            <a:picLocks noChangeAspect="1" noChangeArrowheads="1"/>
          </p:cNvPicPr>
          <p:nvPr/>
        </p:nvPicPr>
        <p:blipFill>
          <a:blip r:embed="rId2"/>
          <a:srcRect/>
          <a:stretch>
            <a:fillRect/>
          </a:stretch>
        </p:blipFill>
        <p:spPr bwMode="auto">
          <a:xfrm>
            <a:off x="685800" y="1000125"/>
            <a:ext cx="8001000" cy="2871788"/>
          </a:xfrm>
          <a:prstGeom prst="rect">
            <a:avLst/>
          </a:prstGeom>
          <a:noFill/>
          <a:ln w="12700">
            <a:noFill/>
            <a:miter lim="800000"/>
            <a:headEnd type="none" w="sm" len="sm"/>
            <a:tailEnd type="none" w="sm" len="sm"/>
          </a:ln>
        </p:spPr>
      </p:pic>
      <p:graphicFrame>
        <p:nvGraphicFramePr>
          <p:cNvPr id="6" name="Object 3"/>
          <p:cNvGraphicFramePr>
            <a:graphicFrameLocks noChangeAspect="1"/>
          </p:cNvGraphicFramePr>
          <p:nvPr/>
        </p:nvGraphicFramePr>
        <p:xfrm>
          <a:off x="2738438" y="4487863"/>
          <a:ext cx="4244975" cy="2012950"/>
        </p:xfrm>
        <a:graphic>
          <a:graphicData uri="http://schemas.openxmlformats.org/presentationml/2006/ole">
            <mc:AlternateContent xmlns:mc="http://schemas.openxmlformats.org/markup-compatibility/2006">
              <mc:Choice xmlns:v="urn:schemas-microsoft-com:vml" Requires="v">
                <p:oleObj name="Equação" r:id="rId3" imgW="1981080" imgH="939600" progId="Equation.3">
                  <p:embed/>
                </p:oleObj>
              </mc:Choice>
              <mc:Fallback>
                <p:oleObj name="Equação" r:id="rId3" imgW="1981080" imgH="93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438" y="4487863"/>
                        <a:ext cx="4244975" cy="201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aixaDeTexto 6"/>
          <p:cNvSpPr txBox="1"/>
          <p:nvPr/>
        </p:nvSpPr>
        <p:spPr>
          <a:xfrm>
            <a:off x="955675" y="3916363"/>
            <a:ext cx="5868988" cy="369887"/>
          </a:xfrm>
          <a:prstGeom prst="rect">
            <a:avLst/>
          </a:prstGeom>
          <a:noFill/>
        </p:spPr>
        <p:txBody>
          <a:bodyPr wrap="none">
            <a:spAutoFit/>
          </a:bodyPr>
          <a:lstStyle/>
          <a:p>
            <a:pPr>
              <a:defRPr/>
            </a:pPr>
            <a:r>
              <a:rPr lang="en-US" sz="1800" dirty="0" err="1">
                <a:latin typeface="+mn-lt"/>
                <a:cs typeface="+mn-cs"/>
              </a:rPr>
              <a:t>Considerando</a:t>
            </a:r>
            <a:r>
              <a:rPr lang="en-US" sz="1800" dirty="0">
                <a:latin typeface="+mn-lt"/>
                <a:cs typeface="+mn-cs"/>
              </a:rPr>
              <a:t> x</a:t>
            </a:r>
            <a:r>
              <a:rPr lang="en-US" sz="1800" baseline="-25000" dirty="0">
                <a:latin typeface="+mn-lt"/>
                <a:cs typeface="+mn-cs"/>
              </a:rPr>
              <a:t>2</a:t>
            </a:r>
            <a:r>
              <a:rPr lang="en-US" sz="1800" dirty="0">
                <a:latin typeface="+mn-lt"/>
                <a:cs typeface="+mn-cs"/>
              </a:rPr>
              <a:t> </a:t>
            </a:r>
            <a:r>
              <a:rPr lang="en-US" sz="1800" dirty="0" err="1">
                <a:latin typeface="+mn-lt"/>
                <a:cs typeface="+mn-cs"/>
              </a:rPr>
              <a:t>como</a:t>
            </a:r>
            <a:r>
              <a:rPr lang="en-US" sz="1800" dirty="0">
                <a:latin typeface="+mn-lt"/>
                <a:cs typeface="+mn-cs"/>
              </a:rPr>
              <a:t> </a:t>
            </a:r>
            <a:r>
              <a:rPr lang="en-US" sz="1800" dirty="0" err="1">
                <a:latin typeface="+mn-lt"/>
                <a:cs typeface="+mn-cs"/>
              </a:rPr>
              <a:t>saída</a:t>
            </a:r>
            <a:r>
              <a:rPr lang="en-US" sz="1800" dirty="0">
                <a:latin typeface="+mn-lt"/>
                <a:cs typeface="+mn-cs"/>
              </a:rPr>
              <a:t> : ( </a:t>
            </a:r>
            <a:r>
              <a:rPr lang="en-US" sz="1800" b="1" dirty="0">
                <a:latin typeface="+mn-lt"/>
                <a:cs typeface="+mn-cs"/>
              </a:rPr>
              <a:t>y</a:t>
            </a:r>
            <a:r>
              <a:rPr lang="en-US" sz="1800" dirty="0">
                <a:latin typeface="+mn-lt"/>
                <a:cs typeface="+mn-cs"/>
              </a:rPr>
              <a:t> = </a:t>
            </a:r>
            <a:r>
              <a:rPr lang="en-US" sz="1800" b="1" dirty="0" err="1">
                <a:latin typeface="+mn-lt"/>
                <a:cs typeface="+mn-cs"/>
              </a:rPr>
              <a:t>C</a:t>
            </a:r>
            <a:r>
              <a:rPr lang="en-US" sz="1800" dirty="0" err="1">
                <a:latin typeface="+mn-lt"/>
                <a:cs typeface="+mn-cs"/>
              </a:rPr>
              <a:t>.</a:t>
            </a:r>
            <a:r>
              <a:rPr lang="en-US" sz="1800" b="1" dirty="0" err="1">
                <a:latin typeface="+mn-lt"/>
                <a:cs typeface="+mn-cs"/>
              </a:rPr>
              <a:t>x</a:t>
            </a:r>
            <a:r>
              <a:rPr lang="en-US" sz="1800" dirty="0">
                <a:latin typeface="+mn-lt"/>
                <a:cs typeface="+mn-cs"/>
              </a:rPr>
              <a:t> + </a:t>
            </a:r>
            <a:r>
              <a:rPr lang="en-US" sz="1800" b="1" dirty="0" err="1">
                <a:latin typeface="+mn-lt"/>
                <a:cs typeface="+mn-cs"/>
              </a:rPr>
              <a:t>D</a:t>
            </a:r>
            <a:r>
              <a:rPr lang="en-US" sz="1800" dirty="0" err="1">
                <a:latin typeface="+mn-lt"/>
                <a:cs typeface="+mn-cs"/>
              </a:rPr>
              <a:t>.</a:t>
            </a:r>
            <a:r>
              <a:rPr lang="en-US" sz="1800" b="1" dirty="0" err="1">
                <a:latin typeface="+mn-lt"/>
                <a:cs typeface="+mn-cs"/>
              </a:rPr>
              <a:t>u</a:t>
            </a:r>
            <a:r>
              <a:rPr lang="en-US" sz="1800" dirty="0">
                <a:latin typeface="+mn-lt"/>
                <a:cs typeface="+mn-cs"/>
              </a:rPr>
              <a:t> )</a:t>
            </a:r>
            <a:endParaRPr lang="pt-BR" sz="1800" dirty="0">
              <a:latin typeface="+mj-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Título 1"/>
          <p:cNvSpPr>
            <a:spLocks noGrp="1"/>
          </p:cNvSpPr>
          <p:nvPr>
            <p:ph type="title"/>
          </p:nvPr>
        </p:nvSpPr>
        <p:spPr/>
        <p:txBody>
          <a:bodyPr/>
          <a:lstStyle/>
          <a:p>
            <a:r>
              <a:rPr lang="en-US"/>
              <a:t>Nise, pag.102, ex.3.2</a:t>
            </a:r>
            <a:endParaRPr lang="pt-BR"/>
          </a:p>
        </p:txBody>
      </p:sp>
      <p:pic>
        <p:nvPicPr>
          <p:cNvPr id="57349" name="Picture 2"/>
          <p:cNvPicPr>
            <a:picLocks noChangeAspect="1" noChangeArrowheads="1"/>
          </p:cNvPicPr>
          <p:nvPr/>
        </p:nvPicPr>
        <p:blipFill>
          <a:blip r:embed="rId2"/>
          <a:srcRect/>
          <a:stretch>
            <a:fillRect/>
          </a:stretch>
        </p:blipFill>
        <p:spPr bwMode="auto">
          <a:xfrm>
            <a:off x="381000" y="1143000"/>
            <a:ext cx="8229600" cy="1420813"/>
          </a:xfrm>
          <a:prstGeom prst="rect">
            <a:avLst/>
          </a:prstGeom>
          <a:noFill/>
          <a:ln w="12700">
            <a:noFill/>
            <a:miter lim="800000"/>
            <a:headEnd type="none" w="sm" len="sm"/>
            <a:tailEnd type="none" w="sm" len="sm"/>
          </a:ln>
        </p:spPr>
      </p:pic>
      <p:graphicFrame>
        <p:nvGraphicFramePr>
          <p:cNvPr id="5" name="Object 2"/>
          <p:cNvGraphicFramePr>
            <a:graphicFrameLocks noChangeAspect="1"/>
          </p:cNvGraphicFramePr>
          <p:nvPr/>
        </p:nvGraphicFramePr>
        <p:xfrm>
          <a:off x="95250" y="2857500"/>
          <a:ext cx="4987925" cy="1857375"/>
        </p:xfrm>
        <a:graphic>
          <a:graphicData uri="http://schemas.openxmlformats.org/presentationml/2006/ole">
            <mc:AlternateContent xmlns:mc="http://schemas.openxmlformats.org/markup-compatibility/2006">
              <mc:Choice xmlns:v="urn:schemas-microsoft-com:vml" Requires="v">
                <p:oleObj name="Equação" r:id="rId3" imgW="1841400" imgH="685800" progId="Equation.3">
                  <p:embed/>
                </p:oleObj>
              </mc:Choice>
              <mc:Fallback>
                <p:oleObj name="Equação" r:id="rId3" imgW="1841400" imgH="685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 y="2857500"/>
                        <a:ext cx="4987925" cy="185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3347" name="Object 3"/>
          <p:cNvGraphicFramePr>
            <a:graphicFrameLocks noChangeAspect="1"/>
          </p:cNvGraphicFramePr>
          <p:nvPr/>
        </p:nvGraphicFramePr>
        <p:xfrm>
          <a:off x="5497513" y="2714625"/>
          <a:ext cx="3884612" cy="3714750"/>
        </p:xfrm>
        <a:graphic>
          <a:graphicData uri="http://schemas.openxmlformats.org/presentationml/2006/ole">
            <mc:AlternateContent xmlns:mc="http://schemas.openxmlformats.org/markup-compatibility/2006">
              <mc:Choice xmlns:v="urn:schemas-microsoft-com:vml" Requires="v">
                <p:oleObj name="Equação" r:id="rId5" imgW="1434960" imgH="1371600" progId="Equation.3">
                  <p:embed/>
                </p:oleObj>
              </mc:Choice>
              <mc:Fallback>
                <p:oleObj name="Equação" r:id="rId5" imgW="1434960" imgH="1371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7513" y="2714625"/>
                        <a:ext cx="3884612" cy="371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3347"/>
                                        </p:tgtEl>
                                        <p:attrNameLst>
                                          <p:attrName>style.visibility</p:attrName>
                                        </p:attrNameLst>
                                      </p:cBhvr>
                                      <p:to>
                                        <p:strVal val="visible"/>
                                      </p:to>
                                    </p:set>
                                    <p:animEffect transition="in" filter="box(in)">
                                      <p:cBhvr>
                                        <p:cTn id="12" dur="500"/>
                                        <p:tgtEl>
                                          <p:spTgt spid="313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ítulo 1"/>
          <p:cNvSpPr>
            <a:spLocks noGrp="1"/>
          </p:cNvSpPr>
          <p:nvPr>
            <p:ph type="title"/>
          </p:nvPr>
        </p:nvSpPr>
        <p:spPr/>
        <p:txBody>
          <a:bodyPr/>
          <a:lstStyle/>
          <a:p>
            <a:r>
              <a:rPr lang="en-US"/>
              <a:t>Nise, pag.102, ex.3.2</a:t>
            </a:r>
            <a:endParaRPr lang="pt-BR"/>
          </a:p>
        </p:txBody>
      </p:sp>
      <p:pic>
        <p:nvPicPr>
          <p:cNvPr id="58372" name="Picture 2"/>
          <p:cNvPicPr>
            <a:picLocks noChangeAspect="1" noChangeArrowheads="1"/>
          </p:cNvPicPr>
          <p:nvPr/>
        </p:nvPicPr>
        <p:blipFill>
          <a:blip r:embed="rId2"/>
          <a:srcRect/>
          <a:stretch>
            <a:fillRect/>
          </a:stretch>
        </p:blipFill>
        <p:spPr bwMode="auto">
          <a:xfrm>
            <a:off x="381000" y="1143000"/>
            <a:ext cx="8229600" cy="1420813"/>
          </a:xfrm>
          <a:prstGeom prst="rect">
            <a:avLst/>
          </a:prstGeom>
          <a:noFill/>
          <a:ln w="12700">
            <a:noFill/>
            <a:miter lim="800000"/>
            <a:headEnd type="none" w="sm" len="sm"/>
            <a:tailEnd type="none" w="sm" len="sm"/>
          </a:ln>
        </p:spPr>
      </p:pic>
      <p:graphicFrame>
        <p:nvGraphicFramePr>
          <p:cNvPr id="314373" name="Object 5"/>
          <p:cNvGraphicFramePr>
            <a:graphicFrameLocks noChangeAspect="1"/>
          </p:cNvGraphicFramePr>
          <p:nvPr/>
        </p:nvGraphicFramePr>
        <p:xfrm>
          <a:off x="238125" y="2714625"/>
          <a:ext cx="3884613" cy="3714750"/>
        </p:xfrm>
        <a:graphic>
          <a:graphicData uri="http://schemas.openxmlformats.org/presentationml/2006/ole">
            <mc:AlternateContent xmlns:mc="http://schemas.openxmlformats.org/markup-compatibility/2006">
              <mc:Choice xmlns:v="urn:schemas-microsoft-com:vml" Requires="v">
                <p:oleObj name="Equação" r:id="rId3" imgW="1434960" imgH="1371600" progId="Equation.3">
                  <p:embed/>
                </p:oleObj>
              </mc:Choice>
              <mc:Fallback>
                <p:oleObj name="Equação" r:id="rId3" imgW="1434960" imgH="1371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2714625"/>
                        <a:ext cx="3884613" cy="371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aixaDeTexto 8"/>
          <p:cNvSpPr txBox="1"/>
          <p:nvPr/>
        </p:nvSpPr>
        <p:spPr>
          <a:xfrm>
            <a:off x="3746500" y="4059238"/>
            <a:ext cx="5992813" cy="369887"/>
          </a:xfrm>
          <a:prstGeom prst="rect">
            <a:avLst/>
          </a:prstGeom>
          <a:noFill/>
        </p:spPr>
        <p:txBody>
          <a:bodyPr wrap="none">
            <a:spAutoFit/>
          </a:bodyPr>
          <a:lstStyle/>
          <a:p>
            <a:pPr>
              <a:defRPr/>
            </a:pPr>
            <a:r>
              <a:rPr lang="en-US" sz="1800" dirty="0" err="1">
                <a:latin typeface="+mn-lt"/>
                <a:cs typeface="+mn-cs"/>
              </a:rPr>
              <a:t>Colocando</a:t>
            </a:r>
            <a:r>
              <a:rPr lang="en-US" sz="1800" dirty="0">
                <a:latin typeface="+mn-lt"/>
                <a:cs typeface="+mn-cs"/>
              </a:rPr>
              <a:t> </a:t>
            </a:r>
            <a:r>
              <a:rPr lang="en-US" sz="1800" dirty="0" err="1">
                <a:latin typeface="+mn-lt"/>
                <a:cs typeface="+mn-cs"/>
              </a:rPr>
              <a:t>na</a:t>
            </a:r>
            <a:r>
              <a:rPr lang="en-US" sz="1800" dirty="0">
                <a:latin typeface="+mn-lt"/>
                <a:cs typeface="+mn-cs"/>
              </a:rPr>
              <a:t> forma </a:t>
            </a:r>
            <a:r>
              <a:rPr lang="en-US" sz="1800" dirty="0" err="1">
                <a:latin typeface="+mn-lt"/>
                <a:cs typeface="+mn-cs"/>
              </a:rPr>
              <a:t>matricial</a:t>
            </a:r>
            <a:r>
              <a:rPr lang="en-US" sz="1800" dirty="0">
                <a:latin typeface="+mn-lt"/>
                <a:cs typeface="+mn-cs"/>
              </a:rPr>
              <a:t> : ( </a:t>
            </a:r>
            <a:r>
              <a:rPr lang="en-US" sz="1800" b="1" dirty="0">
                <a:latin typeface="+mn-lt"/>
                <a:cs typeface="+mn-cs"/>
              </a:rPr>
              <a:t>x</a:t>
            </a:r>
            <a:r>
              <a:rPr lang="en-US" sz="1800" dirty="0">
                <a:latin typeface="+mn-lt"/>
                <a:cs typeface="+mn-cs"/>
              </a:rPr>
              <a:t>’ = </a:t>
            </a:r>
            <a:r>
              <a:rPr lang="en-US" sz="1800" b="1" dirty="0" err="1">
                <a:latin typeface="+mn-lt"/>
                <a:cs typeface="+mn-cs"/>
              </a:rPr>
              <a:t>A</a:t>
            </a:r>
            <a:r>
              <a:rPr lang="en-US" sz="1800" dirty="0" err="1">
                <a:latin typeface="+mn-lt"/>
                <a:cs typeface="+mn-cs"/>
              </a:rPr>
              <a:t>.</a:t>
            </a:r>
            <a:r>
              <a:rPr lang="en-US" sz="1800" b="1" dirty="0" err="1">
                <a:latin typeface="+mn-lt"/>
                <a:cs typeface="+mn-cs"/>
              </a:rPr>
              <a:t>x</a:t>
            </a:r>
            <a:r>
              <a:rPr lang="en-US" sz="1800" dirty="0">
                <a:latin typeface="+mn-lt"/>
                <a:cs typeface="+mn-cs"/>
              </a:rPr>
              <a:t> + </a:t>
            </a:r>
            <a:r>
              <a:rPr lang="en-US" sz="1800" b="1" dirty="0" err="1">
                <a:latin typeface="+mn-lt"/>
                <a:cs typeface="+mn-cs"/>
              </a:rPr>
              <a:t>B</a:t>
            </a:r>
            <a:r>
              <a:rPr lang="en-US" sz="1800" dirty="0" err="1">
                <a:latin typeface="+mn-lt"/>
                <a:cs typeface="+mn-cs"/>
              </a:rPr>
              <a:t>.</a:t>
            </a:r>
            <a:r>
              <a:rPr lang="en-US" sz="1800" b="1" dirty="0" err="1">
                <a:latin typeface="+mn-lt"/>
                <a:cs typeface="+mn-cs"/>
              </a:rPr>
              <a:t>u</a:t>
            </a:r>
            <a:r>
              <a:rPr lang="en-US" sz="1800" dirty="0">
                <a:latin typeface="+mn-lt"/>
                <a:cs typeface="+mn-cs"/>
              </a:rPr>
              <a:t> )</a:t>
            </a:r>
            <a:endParaRPr lang="pt-BR" sz="1800" dirty="0">
              <a:latin typeface="+mj-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4373"/>
                                        </p:tgtEl>
                                        <p:attrNameLst>
                                          <p:attrName>style.visibility</p:attrName>
                                        </p:attrNameLst>
                                      </p:cBhvr>
                                      <p:to>
                                        <p:strVal val="visible"/>
                                      </p:to>
                                    </p:set>
                                    <p:animEffect transition="in" filter="box(in)">
                                      <p:cBhvr>
                                        <p:cTn id="7" dur="500"/>
                                        <p:tgtEl>
                                          <p:spTgt spid="31437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ítulo 1"/>
          <p:cNvSpPr>
            <a:spLocks noGrp="1"/>
          </p:cNvSpPr>
          <p:nvPr>
            <p:ph type="title"/>
          </p:nvPr>
        </p:nvSpPr>
        <p:spPr/>
        <p:txBody>
          <a:bodyPr/>
          <a:lstStyle/>
          <a:p>
            <a:r>
              <a:rPr lang="en-US"/>
              <a:t>Nise, pag.102, ex.3.2</a:t>
            </a:r>
            <a:endParaRPr lang="pt-BR"/>
          </a:p>
        </p:txBody>
      </p:sp>
      <p:pic>
        <p:nvPicPr>
          <p:cNvPr id="59396" name="Picture 2"/>
          <p:cNvPicPr>
            <a:picLocks noChangeAspect="1" noChangeArrowheads="1"/>
          </p:cNvPicPr>
          <p:nvPr/>
        </p:nvPicPr>
        <p:blipFill>
          <a:blip r:embed="rId2"/>
          <a:srcRect/>
          <a:stretch>
            <a:fillRect/>
          </a:stretch>
        </p:blipFill>
        <p:spPr bwMode="auto">
          <a:xfrm>
            <a:off x="381000" y="1143000"/>
            <a:ext cx="8229600" cy="1420813"/>
          </a:xfrm>
          <a:prstGeom prst="rect">
            <a:avLst/>
          </a:prstGeom>
          <a:noFill/>
          <a:ln w="12700">
            <a:noFill/>
            <a:miter lim="800000"/>
            <a:headEnd type="none" w="sm" len="sm"/>
            <a:tailEnd type="none" w="sm" len="sm"/>
          </a:ln>
        </p:spPr>
      </p:pic>
      <p:graphicFrame>
        <p:nvGraphicFramePr>
          <p:cNvPr id="314374" name="Object 3"/>
          <p:cNvGraphicFramePr>
            <a:graphicFrameLocks noChangeAspect="1"/>
          </p:cNvGraphicFramePr>
          <p:nvPr/>
        </p:nvGraphicFramePr>
        <p:xfrm>
          <a:off x="576263" y="2717800"/>
          <a:ext cx="8662987" cy="3783013"/>
        </p:xfrm>
        <a:graphic>
          <a:graphicData uri="http://schemas.openxmlformats.org/presentationml/2006/ole">
            <mc:AlternateContent xmlns:mc="http://schemas.openxmlformats.org/markup-compatibility/2006">
              <mc:Choice xmlns:v="urn:schemas-microsoft-com:vml" Requires="v">
                <p:oleObj name="Equação" r:id="rId3" imgW="3200400" imgH="1396800" progId="Equation.3">
                  <p:embed/>
                </p:oleObj>
              </mc:Choice>
              <mc:Fallback>
                <p:oleObj name="Equação" r:id="rId3" imgW="3200400" imgH="1396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3" y="2717800"/>
                        <a:ext cx="8662987" cy="3783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4374"/>
                                        </p:tgtEl>
                                        <p:attrNameLst>
                                          <p:attrName>style.visibility</p:attrName>
                                        </p:attrNameLst>
                                      </p:cBhvr>
                                      <p:to>
                                        <p:strVal val="visible"/>
                                      </p:to>
                                    </p:set>
                                    <p:animEffect transition="in" filter="box(in)">
                                      <p:cBhvr>
                                        <p:cTn id="7" dur="500"/>
                                        <p:tgtEl>
                                          <p:spTgt spid="314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5" name="Rectangle 2"/>
          <p:cNvSpPr>
            <a:spLocks noGrp="1" noChangeArrowheads="1"/>
          </p:cNvSpPr>
          <p:nvPr>
            <p:ph type="title"/>
          </p:nvPr>
        </p:nvSpPr>
        <p:spPr/>
        <p:txBody>
          <a:bodyPr/>
          <a:lstStyle/>
          <a:p>
            <a:r>
              <a:rPr lang="pt-BR"/>
              <a:t>Exercício 14.5.3</a:t>
            </a:r>
          </a:p>
        </p:txBody>
      </p:sp>
      <p:sp>
        <p:nvSpPr>
          <p:cNvPr id="130051" name="Rectangle 3"/>
          <p:cNvSpPr>
            <a:spLocks noGrp="1" noChangeArrowheads="1"/>
          </p:cNvSpPr>
          <p:nvPr>
            <p:ph idx="1"/>
          </p:nvPr>
        </p:nvSpPr>
        <p:spPr/>
        <p:txBody>
          <a:bodyPr/>
          <a:lstStyle/>
          <a:p>
            <a:r>
              <a:rPr lang="pt-BR"/>
              <a:t>Encontre f(t) quando : </a:t>
            </a:r>
          </a:p>
          <a:p>
            <a:pPr lvl="1"/>
            <a:r>
              <a:rPr lang="pt-BR"/>
              <a:t>F(s) = (5s-1)/(s</a:t>
            </a:r>
            <a:r>
              <a:rPr lang="pt-BR" baseline="30000"/>
              <a:t>3</a:t>
            </a:r>
            <a:r>
              <a:rPr lang="pt-BR"/>
              <a:t>- 3s-2)</a:t>
            </a:r>
          </a:p>
          <a:p>
            <a:pPr lvl="1"/>
            <a:r>
              <a:rPr lang="pt-BR"/>
              <a:t>Fazendo a expansão : </a:t>
            </a:r>
          </a:p>
          <a:p>
            <a:pPr lvl="1"/>
            <a:endParaRPr lang="pt-BR"/>
          </a:p>
        </p:txBody>
      </p:sp>
      <p:graphicFrame>
        <p:nvGraphicFramePr>
          <p:cNvPr id="130052" name="Object 2"/>
          <p:cNvGraphicFramePr>
            <a:graphicFrameLocks noChangeAspect="1"/>
          </p:cNvGraphicFramePr>
          <p:nvPr/>
        </p:nvGraphicFramePr>
        <p:xfrm>
          <a:off x="3079750" y="3105150"/>
          <a:ext cx="3489325" cy="852488"/>
        </p:xfrm>
        <a:graphic>
          <a:graphicData uri="http://schemas.openxmlformats.org/presentationml/2006/ole">
            <mc:AlternateContent xmlns:mc="http://schemas.openxmlformats.org/markup-compatibility/2006">
              <mc:Choice xmlns:v="urn:schemas-microsoft-com:vml" Requires="v">
                <p:oleObj name="Equation" r:id="rId2" imgW="1714320" imgH="419040" progId="Equation.3">
                  <p:embed/>
                </p:oleObj>
              </mc:Choice>
              <mc:Fallback>
                <p:oleObj name="Equation" r:id="rId2" imgW="171432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0" y="3105150"/>
                        <a:ext cx="3489325"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062" name="Object 3"/>
          <p:cNvGraphicFramePr>
            <a:graphicFrameLocks noChangeAspect="1"/>
          </p:cNvGraphicFramePr>
          <p:nvPr/>
        </p:nvGraphicFramePr>
        <p:xfrm>
          <a:off x="3119438" y="4151313"/>
          <a:ext cx="3489325" cy="852487"/>
        </p:xfrm>
        <a:graphic>
          <a:graphicData uri="http://schemas.openxmlformats.org/presentationml/2006/ole">
            <mc:AlternateContent xmlns:mc="http://schemas.openxmlformats.org/markup-compatibility/2006">
              <mc:Choice xmlns:v="urn:schemas-microsoft-com:vml" Requires="v">
                <p:oleObj name="Equation" r:id="rId4" imgW="1714320" imgH="419040" progId="Equation.3">
                  <p:embed/>
                </p:oleObj>
              </mc:Choice>
              <mc:Fallback>
                <p:oleObj name="Equation" r:id="rId4" imgW="171432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438" y="4151313"/>
                        <a:ext cx="3489325" cy="85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063" name="Object 4"/>
          <p:cNvGraphicFramePr>
            <a:graphicFrameLocks noChangeAspect="1"/>
          </p:cNvGraphicFramePr>
          <p:nvPr/>
        </p:nvGraphicFramePr>
        <p:xfrm>
          <a:off x="3589338" y="5413375"/>
          <a:ext cx="2611437" cy="463550"/>
        </p:xfrm>
        <a:graphic>
          <a:graphicData uri="http://schemas.openxmlformats.org/presentationml/2006/ole">
            <mc:AlternateContent xmlns:mc="http://schemas.openxmlformats.org/markup-compatibility/2006">
              <mc:Choice xmlns:v="urn:schemas-microsoft-com:vml" Requires="v">
                <p:oleObj name="Equation" r:id="rId5" imgW="1282680" imgH="228600" progId="Equation.3">
                  <p:embed/>
                </p:oleObj>
              </mc:Choice>
              <mc:Fallback>
                <p:oleObj name="Equation" r:id="rId5" imgW="12826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9338" y="5413375"/>
                        <a:ext cx="2611437"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0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00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0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p:bldLst>
  </p:timing>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ítulo 1"/>
          <p:cNvSpPr>
            <a:spLocks noGrp="1"/>
          </p:cNvSpPr>
          <p:nvPr>
            <p:ph type="title"/>
          </p:nvPr>
        </p:nvSpPr>
        <p:spPr/>
        <p:txBody>
          <a:bodyPr/>
          <a:lstStyle/>
          <a:p>
            <a:r>
              <a:rPr lang="en-US"/>
              <a:t>Nise, pag.102, ex.3.2</a:t>
            </a:r>
            <a:endParaRPr lang="pt-BR"/>
          </a:p>
        </p:txBody>
      </p:sp>
      <p:pic>
        <p:nvPicPr>
          <p:cNvPr id="60420" name="Picture 2"/>
          <p:cNvPicPr>
            <a:picLocks noChangeAspect="1" noChangeArrowheads="1"/>
          </p:cNvPicPr>
          <p:nvPr/>
        </p:nvPicPr>
        <p:blipFill>
          <a:blip r:embed="rId2"/>
          <a:srcRect/>
          <a:stretch>
            <a:fillRect/>
          </a:stretch>
        </p:blipFill>
        <p:spPr bwMode="auto">
          <a:xfrm>
            <a:off x="381000" y="857250"/>
            <a:ext cx="8229600" cy="1420813"/>
          </a:xfrm>
          <a:prstGeom prst="rect">
            <a:avLst/>
          </a:prstGeom>
          <a:noFill/>
          <a:ln w="12700">
            <a:noFill/>
            <a:miter lim="800000"/>
            <a:headEnd type="none" w="sm" len="sm"/>
            <a:tailEnd type="none" w="sm" len="sm"/>
          </a:ln>
        </p:spPr>
      </p:pic>
      <p:graphicFrame>
        <p:nvGraphicFramePr>
          <p:cNvPr id="314374" name="Object 2"/>
          <p:cNvGraphicFramePr>
            <a:graphicFrameLocks noChangeAspect="1"/>
          </p:cNvGraphicFramePr>
          <p:nvPr/>
        </p:nvGraphicFramePr>
        <p:xfrm>
          <a:off x="1709738" y="2646363"/>
          <a:ext cx="6394450" cy="3783012"/>
        </p:xfrm>
        <a:graphic>
          <a:graphicData uri="http://schemas.openxmlformats.org/presentationml/2006/ole">
            <mc:AlternateContent xmlns:mc="http://schemas.openxmlformats.org/markup-compatibility/2006">
              <mc:Choice xmlns:v="urn:schemas-microsoft-com:vml" Requires="v">
                <p:oleObj name="Equação" r:id="rId3" imgW="2361960" imgH="1396800" progId="Equation.3">
                  <p:embed/>
                </p:oleObj>
              </mc:Choice>
              <mc:Fallback>
                <p:oleObj name="Equação" r:id="rId3" imgW="2361960" imgH="1396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738" y="2646363"/>
                        <a:ext cx="6394450" cy="3783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aixaDeTexto 4"/>
          <p:cNvSpPr txBox="1"/>
          <p:nvPr/>
        </p:nvSpPr>
        <p:spPr>
          <a:xfrm>
            <a:off x="1452563" y="2143125"/>
            <a:ext cx="5969000" cy="369888"/>
          </a:xfrm>
          <a:prstGeom prst="rect">
            <a:avLst/>
          </a:prstGeom>
          <a:noFill/>
        </p:spPr>
        <p:txBody>
          <a:bodyPr wrap="none">
            <a:spAutoFit/>
          </a:bodyPr>
          <a:lstStyle/>
          <a:p>
            <a:pPr>
              <a:defRPr/>
            </a:pPr>
            <a:r>
              <a:rPr lang="en-US" sz="1800" dirty="0" err="1">
                <a:latin typeface="+mn-lt"/>
                <a:cs typeface="+mn-cs"/>
              </a:rPr>
              <a:t>Considerando</a:t>
            </a:r>
            <a:r>
              <a:rPr lang="en-US" sz="1800" dirty="0">
                <a:latin typeface="+mn-lt"/>
                <a:cs typeface="+mn-cs"/>
              </a:rPr>
              <a:t> x</a:t>
            </a:r>
            <a:r>
              <a:rPr lang="en-US" sz="1800" baseline="-25000" dirty="0">
                <a:latin typeface="+mn-lt"/>
                <a:cs typeface="+mn-cs"/>
              </a:rPr>
              <a:t>3</a:t>
            </a:r>
            <a:r>
              <a:rPr lang="en-US" sz="1800" dirty="0">
                <a:latin typeface="+mn-lt"/>
                <a:cs typeface="+mn-cs"/>
              </a:rPr>
              <a:t> </a:t>
            </a:r>
            <a:r>
              <a:rPr lang="en-US" sz="1800" dirty="0" err="1">
                <a:latin typeface="+mn-lt"/>
                <a:cs typeface="+mn-cs"/>
              </a:rPr>
              <a:t>como</a:t>
            </a:r>
            <a:r>
              <a:rPr lang="en-US" sz="1800" dirty="0">
                <a:latin typeface="+mn-lt"/>
                <a:cs typeface="+mn-cs"/>
              </a:rPr>
              <a:t> </a:t>
            </a:r>
            <a:r>
              <a:rPr lang="en-US" sz="1800" dirty="0" err="1">
                <a:latin typeface="+mn-lt"/>
                <a:cs typeface="+mn-cs"/>
              </a:rPr>
              <a:t>saída</a:t>
            </a:r>
            <a:r>
              <a:rPr lang="en-US" sz="1800" dirty="0">
                <a:latin typeface="+mn-lt"/>
                <a:cs typeface="+mn-cs"/>
              </a:rPr>
              <a:t> : ( </a:t>
            </a:r>
            <a:r>
              <a:rPr lang="en-US" sz="1800" b="1" dirty="0">
                <a:latin typeface="+mn-lt"/>
                <a:cs typeface="+mn-cs"/>
              </a:rPr>
              <a:t>y</a:t>
            </a:r>
            <a:r>
              <a:rPr lang="en-US" sz="1800" dirty="0">
                <a:latin typeface="+mn-lt"/>
                <a:cs typeface="+mn-cs"/>
              </a:rPr>
              <a:t> = </a:t>
            </a:r>
            <a:r>
              <a:rPr lang="en-US" sz="1800" b="1" dirty="0" err="1">
                <a:latin typeface="+mn-lt"/>
                <a:cs typeface="+mn-cs"/>
              </a:rPr>
              <a:t>C</a:t>
            </a:r>
            <a:r>
              <a:rPr lang="en-US" sz="1800" dirty="0" err="1">
                <a:latin typeface="+mn-lt"/>
                <a:cs typeface="+mn-cs"/>
              </a:rPr>
              <a:t>.</a:t>
            </a:r>
            <a:r>
              <a:rPr lang="en-US" sz="1800" b="1" dirty="0" err="1">
                <a:latin typeface="+mn-lt"/>
                <a:cs typeface="+mn-cs"/>
              </a:rPr>
              <a:t>x</a:t>
            </a:r>
            <a:r>
              <a:rPr lang="en-US" sz="1800" dirty="0">
                <a:latin typeface="+mn-lt"/>
                <a:cs typeface="+mn-cs"/>
              </a:rPr>
              <a:t> + </a:t>
            </a:r>
            <a:r>
              <a:rPr lang="en-US" sz="1800" b="1" dirty="0" err="1">
                <a:latin typeface="+mn-lt"/>
                <a:cs typeface="+mn-cs"/>
              </a:rPr>
              <a:t>D</a:t>
            </a:r>
            <a:r>
              <a:rPr lang="en-US" sz="1800" dirty="0" err="1">
                <a:latin typeface="+mn-lt"/>
                <a:cs typeface="+mn-cs"/>
              </a:rPr>
              <a:t>.</a:t>
            </a:r>
            <a:r>
              <a:rPr lang="en-US" sz="1800" b="1" dirty="0" err="1">
                <a:latin typeface="+mn-lt"/>
                <a:cs typeface="+mn-cs"/>
              </a:rPr>
              <a:t>u</a:t>
            </a:r>
            <a:r>
              <a:rPr lang="en-US" sz="1800" dirty="0">
                <a:latin typeface="+mn-lt"/>
                <a:cs typeface="+mn-cs"/>
              </a:rPr>
              <a:t> )</a:t>
            </a:r>
            <a:endParaRPr lang="pt-BR" sz="1800" dirty="0">
              <a:latin typeface="+mj-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4374"/>
                                        </p:tgtEl>
                                        <p:attrNameLst>
                                          <p:attrName>style.visibility</p:attrName>
                                        </p:attrNameLst>
                                      </p:cBhvr>
                                      <p:to>
                                        <p:strVal val="visible"/>
                                      </p:to>
                                    </p:set>
                                    <p:animEffect transition="in" filter="box(in)">
                                      <p:cBhvr>
                                        <p:cTn id="7" dur="500"/>
                                        <p:tgtEl>
                                          <p:spTgt spid="31437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ítulo 1"/>
          <p:cNvSpPr>
            <a:spLocks noGrp="1"/>
          </p:cNvSpPr>
          <p:nvPr>
            <p:ph type="title"/>
          </p:nvPr>
        </p:nvSpPr>
        <p:spPr/>
        <p:txBody>
          <a:bodyPr/>
          <a:lstStyle/>
          <a:p>
            <a:r>
              <a:rPr lang="en-US"/>
              <a:t>Nise, pag.104, ex.3.4 – Converter para o espaço de estados </a:t>
            </a:r>
            <a:endParaRPr lang="pt-BR"/>
          </a:p>
        </p:txBody>
      </p:sp>
      <p:pic>
        <p:nvPicPr>
          <p:cNvPr id="422915" name="Picture 5"/>
          <p:cNvPicPr>
            <a:picLocks noChangeAspect="1" noChangeArrowheads="1"/>
          </p:cNvPicPr>
          <p:nvPr/>
        </p:nvPicPr>
        <p:blipFill>
          <a:blip r:embed="rId2"/>
          <a:srcRect/>
          <a:stretch>
            <a:fillRect/>
          </a:stretch>
        </p:blipFill>
        <p:spPr bwMode="auto">
          <a:xfrm>
            <a:off x="822325" y="1098550"/>
            <a:ext cx="8131175" cy="5210175"/>
          </a:xfrm>
          <a:prstGeom prst="rect">
            <a:avLst/>
          </a:prstGeom>
          <a:noFill/>
          <a:ln w="12700">
            <a:noFill/>
            <a:miter lim="800000"/>
            <a:headEnd type="none" w="sm" len="sm"/>
            <a:tailEnd type="none" w="sm" len="sm"/>
          </a:ln>
        </p:spPr>
      </p:pic>
      <p:sp>
        <p:nvSpPr>
          <p:cNvPr id="422916" name="Rectangle 5"/>
          <p:cNvSpPr>
            <a:spLocks noChangeArrowheads="1"/>
          </p:cNvSpPr>
          <p:nvPr/>
        </p:nvSpPr>
        <p:spPr bwMode="auto">
          <a:xfrm>
            <a:off x="488950" y="2374900"/>
            <a:ext cx="8856663" cy="3933825"/>
          </a:xfrm>
          <a:prstGeom prst="rect">
            <a:avLst/>
          </a:prstGeom>
          <a:solidFill>
            <a:schemeClr val="bg1"/>
          </a:solidFill>
          <a:ln w="9525">
            <a:noFill/>
            <a:miter lim="800000"/>
            <a:headEnd/>
            <a:tailEnd/>
          </a:ln>
        </p:spPr>
        <p:txBody>
          <a:bodyPr wrap="none" anchor="ctr"/>
          <a:lstStyle/>
          <a:p>
            <a:pPr algn="ctr"/>
            <a:endParaRPr lang="pt-BR"/>
          </a:p>
        </p:txBody>
      </p:sp>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Título 1"/>
          <p:cNvSpPr>
            <a:spLocks noGrp="1"/>
          </p:cNvSpPr>
          <p:nvPr>
            <p:ph type="title" idx="4294967295"/>
          </p:nvPr>
        </p:nvSpPr>
        <p:spPr>
          <a:xfrm>
            <a:off x="600075" y="209550"/>
            <a:ext cx="9305925" cy="533400"/>
          </a:xfrm>
        </p:spPr>
        <p:txBody>
          <a:bodyPr/>
          <a:lstStyle/>
          <a:p>
            <a:r>
              <a:rPr lang="en-US"/>
              <a:t>Nise, pag.104, ex.3.4 – Converter para o espaço de estados </a:t>
            </a:r>
            <a:endParaRPr lang="pt-BR"/>
          </a:p>
        </p:txBody>
      </p:sp>
      <p:pic>
        <p:nvPicPr>
          <p:cNvPr id="61448" name="Picture 5"/>
          <p:cNvPicPr>
            <a:picLocks noChangeAspect="1" noChangeArrowheads="1"/>
          </p:cNvPicPr>
          <p:nvPr/>
        </p:nvPicPr>
        <p:blipFill>
          <a:blip r:embed="rId2"/>
          <a:srcRect/>
          <a:stretch>
            <a:fillRect/>
          </a:stretch>
        </p:blipFill>
        <p:spPr bwMode="auto">
          <a:xfrm>
            <a:off x="822325" y="1098550"/>
            <a:ext cx="8131175" cy="5210175"/>
          </a:xfrm>
          <a:prstGeom prst="rect">
            <a:avLst/>
          </a:prstGeom>
          <a:noFill/>
          <a:ln w="12700">
            <a:noFill/>
            <a:miter lim="800000"/>
            <a:headEnd type="none" w="sm" len="sm"/>
            <a:tailEnd type="none" w="sm" len="sm"/>
          </a:ln>
        </p:spPr>
      </p:pic>
      <p:sp>
        <p:nvSpPr>
          <p:cNvPr id="61449" name="Rectangle 4"/>
          <p:cNvSpPr>
            <a:spLocks noChangeArrowheads="1"/>
          </p:cNvSpPr>
          <p:nvPr/>
        </p:nvSpPr>
        <p:spPr bwMode="auto">
          <a:xfrm>
            <a:off x="488950" y="2374900"/>
            <a:ext cx="8856663" cy="3933825"/>
          </a:xfrm>
          <a:prstGeom prst="rect">
            <a:avLst/>
          </a:prstGeom>
          <a:solidFill>
            <a:schemeClr val="bg1"/>
          </a:solidFill>
          <a:ln w="9525">
            <a:noFill/>
            <a:miter lim="800000"/>
            <a:headEnd/>
            <a:tailEnd/>
          </a:ln>
        </p:spPr>
        <p:txBody>
          <a:bodyPr wrap="none" anchor="ctr"/>
          <a:lstStyle/>
          <a:p>
            <a:pPr algn="ctr"/>
            <a:endParaRPr lang="pt-BR"/>
          </a:p>
        </p:txBody>
      </p:sp>
      <p:graphicFrame>
        <p:nvGraphicFramePr>
          <p:cNvPr id="66562" name="Object 5"/>
          <p:cNvGraphicFramePr>
            <a:graphicFrameLocks noChangeAspect="1"/>
          </p:cNvGraphicFramePr>
          <p:nvPr/>
        </p:nvGraphicFramePr>
        <p:xfrm>
          <a:off x="174625" y="2008188"/>
          <a:ext cx="4373563" cy="869950"/>
        </p:xfrm>
        <a:graphic>
          <a:graphicData uri="http://schemas.openxmlformats.org/presentationml/2006/ole">
            <mc:AlternateContent xmlns:mc="http://schemas.openxmlformats.org/markup-compatibility/2006">
              <mc:Choice xmlns:v="urn:schemas-microsoft-com:vml" Requires="v">
                <p:oleObj name="Equação" r:id="rId3" imgW="2108160" imgH="419040" progId="Equation.3">
                  <p:embed/>
                </p:oleObj>
              </mc:Choice>
              <mc:Fallback>
                <p:oleObj name="Equação" r:id="rId3" imgW="210816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5" y="2008188"/>
                        <a:ext cx="4373563"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3" name="Object 7"/>
          <p:cNvGraphicFramePr>
            <a:graphicFrameLocks noChangeAspect="1"/>
          </p:cNvGraphicFramePr>
          <p:nvPr/>
        </p:nvGraphicFramePr>
        <p:xfrm>
          <a:off x="174625" y="3186113"/>
          <a:ext cx="5138738" cy="473075"/>
        </p:xfrm>
        <a:graphic>
          <a:graphicData uri="http://schemas.openxmlformats.org/presentationml/2006/ole">
            <mc:AlternateContent xmlns:mc="http://schemas.openxmlformats.org/markup-compatibility/2006">
              <mc:Choice xmlns:v="urn:schemas-microsoft-com:vml" Requires="v">
                <p:oleObj name="Equação" r:id="rId5" imgW="2476440" imgH="228600" progId="Equation.3">
                  <p:embed/>
                </p:oleObj>
              </mc:Choice>
              <mc:Fallback>
                <p:oleObj name="Equação" r:id="rId5" imgW="24764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625" y="3186113"/>
                        <a:ext cx="5138738"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4" name="Object 8"/>
          <p:cNvGraphicFramePr>
            <a:graphicFrameLocks noChangeAspect="1"/>
          </p:cNvGraphicFramePr>
          <p:nvPr/>
        </p:nvGraphicFramePr>
        <p:xfrm>
          <a:off x="174625" y="3813175"/>
          <a:ext cx="6035675" cy="473075"/>
        </p:xfrm>
        <a:graphic>
          <a:graphicData uri="http://schemas.openxmlformats.org/presentationml/2006/ole">
            <mc:AlternateContent xmlns:mc="http://schemas.openxmlformats.org/markup-compatibility/2006">
              <mc:Choice xmlns:v="urn:schemas-microsoft-com:vml" Requires="v">
                <p:oleObj name="Equação" r:id="rId7" imgW="2908080" imgH="228600" progId="Equation.3">
                  <p:embed/>
                </p:oleObj>
              </mc:Choice>
              <mc:Fallback>
                <p:oleObj name="Equação" r:id="rId7" imgW="29080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625" y="3813175"/>
                        <a:ext cx="6035675"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5" name="Object 9"/>
          <p:cNvGraphicFramePr>
            <a:graphicFrameLocks noChangeAspect="1"/>
          </p:cNvGraphicFramePr>
          <p:nvPr/>
        </p:nvGraphicFramePr>
        <p:xfrm>
          <a:off x="174625" y="4429125"/>
          <a:ext cx="5824538" cy="868363"/>
        </p:xfrm>
        <a:graphic>
          <a:graphicData uri="http://schemas.openxmlformats.org/presentationml/2006/ole">
            <mc:AlternateContent xmlns:mc="http://schemas.openxmlformats.org/markup-compatibility/2006">
              <mc:Choice xmlns:v="urn:schemas-microsoft-com:vml" Requires="v">
                <p:oleObj name="Equação" r:id="rId9" imgW="2806560" imgH="419040" progId="Equation.3">
                  <p:embed/>
                </p:oleObj>
              </mc:Choice>
              <mc:Fallback>
                <p:oleObj name="Equação" r:id="rId9" imgW="280656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625" y="4429125"/>
                        <a:ext cx="5824538" cy="86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6" name="Object 6"/>
          <p:cNvGraphicFramePr>
            <a:graphicFrameLocks noChangeAspect="1"/>
          </p:cNvGraphicFramePr>
          <p:nvPr/>
        </p:nvGraphicFramePr>
        <p:xfrm>
          <a:off x="174625" y="5346700"/>
          <a:ext cx="5824538" cy="868363"/>
        </p:xfrm>
        <a:graphic>
          <a:graphicData uri="http://schemas.openxmlformats.org/presentationml/2006/ole">
            <mc:AlternateContent xmlns:mc="http://schemas.openxmlformats.org/markup-compatibility/2006">
              <mc:Choice xmlns:v="urn:schemas-microsoft-com:vml" Requires="v">
                <p:oleObj name="Equação" r:id="rId11" imgW="2806560" imgH="419040" progId="Equation.3">
                  <p:embed/>
                </p:oleObj>
              </mc:Choice>
              <mc:Fallback>
                <p:oleObj name="Equação" r:id="rId11" imgW="280656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4625" y="5346700"/>
                        <a:ext cx="5824538" cy="86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ox(in)">
                                      <p:cBhvr>
                                        <p:cTn id="7" dur="500"/>
                                        <p:tgtEl>
                                          <p:spTgt spid="6656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6563"/>
                                        </p:tgtEl>
                                        <p:attrNameLst>
                                          <p:attrName>style.visibility</p:attrName>
                                        </p:attrNameLst>
                                      </p:cBhvr>
                                      <p:to>
                                        <p:strVal val="visible"/>
                                      </p:to>
                                    </p:set>
                                    <p:animEffect transition="in" filter="box(in)">
                                      <p:cBhvr>
                                        <p:cTn id="12" dur="500"/>
                                        <p:tgtEl>
                                          <p:spTgt spid="6656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6564"/>
                                        </p:tgtEl>
                                        <p:attrNameLst>
                                          <p:attrName>style.visibility</p:attrName>
                                        </p:attrNameLst>
                                      </p:cBhvr>
                                      <p:to>
                                        <p:strVal val="visible"/>
                                      </p:to>
                                    </p:set>
                                    <p:animEffect transition="in" filter="box(in)">
                                      <p:cBhvr>
                                        <p:cTn id="17" dur="500"/>
                                        <p:tgtEl>
                                          <p:spTgt spid="6656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6565"/>
                                        </p:tgtEl>
                                        <p:attrNameLst>
                                          <p:attrName>style.visibility</p:attrName>
                                        </p:attrNameLst>
                                      </p:cBhvr>
                                      <p:to>
                                        <p:strVal val="visible"/>
                                      </p:to>
                                    </p:set>
                                    <p:animEffect transition="in" filter="box(in)">
                                      <p:cBhvr>
                                        <p:cTn id="22" dur="500"/>
                                        <p:tgtEl>
                                          <p:spTgt spid="6656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6566"/>
                                        </p:tgtEl>
                                        <p:attrNameLst>
                                          <p:attrName>style.visibility</p:attrName>
                                        </p:attrNameLst>
                                      </p:cBhvr>
                                      <p:to>
                                        <p:strVal val="visible"/>
                                      </p:to>
                                    </p:set>
                                    <p:animEffect transition="in" filter="box(in)">
                                      <p:cBhvr>
                                        <p:cTn id="27" dur="5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1" name="Título 1"/>
          <p:cNvSpPr>
            <a:spLocks noGrp="1"/>
          </p:cNvSpPr>
          <p:nvPr>
            <p:ph type="title" idx="4294967295"/>
          </p:nvPr>
        </p:nvSpPr>
        <p:spPr>
          <a:xfrm>
            <a:off x="600075" y="209550"/>
            <a:ext cx="9305925" cy="533400"/>
          </a:xfrm>
        </p:spPr>
        <p:txBody>
          <a:bodyPr/>
          <a:lstStyle/>
          <a:p>
            <a:r>
              <a:rPr lang="en-US"/>
              <a:t>Nise, pag.104, ex.3.4 – Converter para o espaço de estados </a:t>
            </a:r>
            <a:endParaRPr lang="pt-BR"/>
          </a:p>
        </p:txBody>
      </p:sp>
      <p:pic>
        <p:nvPicPr>
          <p:cNvPr id="62472" name="Picture 5"/>
          <p:cNvPicPr>
            <a:picLocks noChangeAspect="1" noChangeArrowheads="1"/>
          </p:cNvPicPr>
          <p:nvPr/>
        </p:nvPicPr>
        <p:blipFill>
          <a:blip r:embed="rId2"/>
          <a:srcRect/>
          <a:stretch>
            <a:fillRect/>
          </a:stretch>
        </p:blipFill>
        <p:spPr bwMode="auto">
          <a:xfrm>
            <a:off x="822325" y="1098550"/>
            <a:ext cx="8131175" cy="5210175"/>
          </a:xfrm>
          <a:prstGeom prst="rect">
            <a:avLst/>
          </a:prstGeom>
          <a:noFill/>
          <a:ln w="12700">
            <a:noFill/>
            <a:miter lim="800000"/>
            <a:headEnd type="none" w="sm" len="sm"/>
            <a:tailEnd type="none" w="sm" len="sm"/>
          </a:ln>
        </p:spPr>
      </p:pic>
      <p:sp>
        <p:nvSpPr>
          <p:cNvPr id="62473" name="Rectangle 4"/>
          <p:cNvSpPr>
            <a:spLocks noChangeArrowheads="1"/>
          </p:cNvSpPr>
          <p:nvPr/>
        </p:nvSpPr>
        <p:spPr bwMode="auto">
          <a:xfrm>
            <a:off x="488950" y="2374900"/>
            <a:ext cx="8856663" cy="3933825"/>
          </a:xfrm>
          <a:prstGeom prst="rect">
            <a:avLst/>
          </a:prstGeom>
          <a:solidFill>
            <a:schemeClr val="bg1"/>
          </a:solidFill>
          <a:ln w="9525">
            <a:noFill/>
            <a:miter lim="800000"/>
            <a:headEnd/>
            <a:tailEnd/>
          </a:ln>
        </p:spPr>
        <p:txBody>
          <a:bodyPr wrap="none" anchor="ctr"/>
          <a:lstStyle/>
          <a:p>
            <a:pPr algn="ctr"/>
            <a:endParaRPr lang="pt-BR"/>
          </a:p>
        </p:txBody>
      </p:sp>
      <p:graphicFrame>
        <p:nvGraphicFramePr>
          <p:cNvPr id="67586" name="Object 9"/>
          <p:cNvGraphicFramePr>
            <a:graphicFrameLocks noChangeAspect="1"/>
          </p:cNvGraphicFramePr>
          <p:nvPr/>
        </p:nvGraphicFramePr>
        <p:xfrm>
          <a:off x="488950" y="3214688"/>
          <a:ext cx="1133475" cy="447675"/>
        </p:xfrm>
        <a:graphic>
          <a:graphicData uri="http://schemas.openxmlformats.org/presentationml/2006/ole">
            <mc:AlternateContent xmlns:mc="http://schemas.openxmlformats.org/markup-compatibility/2006">
              <mc:Choice xmlns:v="urn:schemas-microsoft-com:vml" Requires="v">
                <p:oleObj name="Equação" r:id="rId3" imgW="545760" imgH="215640" progId="Equation.3">
                  <p:embed/>
                </p:oleObj>
              </mc:Choice>
              <mc:Fallback>
                <p:oleObj name="Equação" r:id="rId3" imgW="5457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 y="3214688"/>
                        <a:ext cx="1133475"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7" name="Object 3"/>
          <p:cNvGraphicFramePr>
            <a:graphicFrameLocks noChangeAspect="1"/>
          </p:cNvGraphicFramePr>
          <p:nvPr/>
        </p:nvGraphicFramePr>
        <p:xfrm>
          <a:off x="488950" y="3725863"/>
          <a:ext cx="3319463" cy="817562"/>
        </p:xfrm>
        <a:graphic>
          <a:graphicData uri="http://schemas.openxmlformats.org/presentationml/2006/ole">
            <mc:AlternateContent xmlns:mc="http://schemas.openxmlformats.org/markup-compatibility/2006">
              <mc:Choice xmlns:v="urn:schemas-microsoft-com:vml" Requires="v">
                <p:oleObj name="Equação" r:id="rId5" imgW="1600200" imgH="393480" progId="Equation.3">
                  <p:embed/>
                </p:oleObj>
              </mc:Choice>
              <mc:Fallback>
                <p:oleObj name="Equação" r:id="rId5" imgW="160020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50" y="3725863"/>
                        <a:ext cx="3319463" cy="817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8" name="Object 4"/>
          <p:cNvGraphicFramePr>
            <a:graphicFrameLocks noChangeAspect="1"/>
          </p:cNvGraphicFramePr>
          <p:nvPr/>
        </p:nvGraphicFramePr>
        <p:xfrm>
          <a:off x="488950" y="4514850"/>
          <a:ext cx="4110038" cy="869950"/>
        </p:xfrm>
        <a:graphic>
          <a:graphicData uri="http://schemas.openxmlformats.org/presentationml/2006/ole">
            <mc:AlternateContent xmlns:mc="http://schemas.openxmlformats.org/markup-compatibility/2006">
              <mc:Choice xmlns:v="urn:schemas-microsoft-com:vml" Requires="v">
                <p:oleObj name="Equação" r:id="rId7" imgW="1981080" imgH="419040" progId="Equation.3">
                  <p:embed/>
                </p:oleObj>
              </mc:Choice>
              <mc:Fallback>
                <p:oleObj name="Equação" r:id="rId7" imgW="198108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50" y="4514850"/>
                        <a:ext cx="4110038"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9" name="Object 5"/>
          <p:cNvGraphicFramePr>
            <a:graphicFrameLocks noChangeAspect="1"/>
          </p:cNvGraphicFramePr>
          <p:nvPr/>
        </p:nvGraphicFramePr>
        <p:xfrm>
          <a:off x="488950" y="5572125"/>
          <a:ext cx="8459788" cy="474663"/>
        </p:xfrm>
        <a:graphic>
          <a:graphicData uri="http://schemas.openxmlformats.org/presentationml/2006/ole">
            <mc:AlternateContent xmlns:mc="http://schemas.openxmlformats.org/markup-compatibility/2006">
              <mc:Choice xmlns:v="urn:schemas-microsoft-com:vml" Requires="v">
                <p:oleObj name="Equação" r:id="rId9" imgW="4076640" imgH="228600" progId="Equation.3">
                  <p:embed/>
                </p:oleObj>
              </mc:Choice>
              <mc:Fallback>
                <p:oleObj name="Equação" r:id="rId9" imgW="40766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950" y="5572125"/>
                        <a:ext cx="8459788"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0" name="Object 6"/>
          <p:cNvGraphicFramePr>
            <a:graphicFrameLocks noChangeAspect="1"/>
          </p:cNvGraphicFramePr>
          <p:nvPr/>
        </p:nvGraphicFramePr>
        <p:xfrm>
          <a:off x="488950" y="2143125"/>
          <a:ext cx="5824538" cy="868363"/>
        </p:xfrm>
        <a:graphic>
          <a:graphicData uri="http://schemas.openxmlformats.org/presentationml/2006/ole">
            <mc:AlternateContent xmlns:mc="http://schemas.openxmlformats.org/markup-compatibility/2006">
              <mc:Choice xmlns:v="urn:schemas-microsoft-com:vml" Requires="v">
                <p:oleObj name="Equação" r:id="rId11" imgW="2806560" imgH="419040" progId="Equation.3">
                  <p:embed/>
                </p:oleObj>
              </mc:Choice>
              <mc:Fallback>
                <p:oleObj name="Equação" r:id="rId11" imgW="280656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8950" y="2143125"/>
                        <a:ext cx="5824538" cy="86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7590"/>
                                        </p:tgtEl>
                                        <p:attrNameLst>
                                          <p:attrName>style.visibility</p:attrName>
                                        </p:attrNameLst>
                                      </p:cBhvr>
                                      <p:to>
                                        <p:strVal val="visible"/>
                                      </p:to>
                                    </p:set>
                                    <p:animEffect transition="in" filter="box(in)">
                                      <p:cBhvr>
                                        <p:cTn id="7" dur="500"/>
                                        <p:tgtEl>
                                          <p:spTgt spid="6759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7586"/>
                                        </p:tgtEl>
                                        <p:attrNameLst>
                                          <p:attrName>style.visibility</p:attrName>
                                        </p:attrNameLst>
                                      </p:cBhvr>
                                      <p:to>
                                        <p:strVal val="visible"/>
                                      </p:to>
                                    </p:set>
                                    <p:animEffect transition="in" filter="box(in)">
                                      <p:cBhvr>
                                        <p:cTn id="12" dur="500"/>
                                        <p:tgtEl>
                                          <p:spTgt spid="6758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7587"/>
                                        </p:tgtEl>
                                        <p:attrNameLst>
                                          <p:attrName>style.visibility</p:attrName>
                                        </p:attrNameLst>
                                      </p:cBhvr>
                                      <p:to>
                                        <p:strVal val="visible"/>
                                      </p:to>
                                    </p:set>
                                    <p:animEffect transition="in" filter="box(in)">
                                      <p:cBhvr>
                                        <p:cTn id="17" dur="500"/>
                                        <p:tgtEl>
                                          <p:spTgt spid="6758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7588"/>
                                        </p:tgtEl>
                                        <p:attrNameLst>
                                          <p:attrName>style.visibility</p:attrName>
                                        </p:attrNameLst>
                                      </p:cBhvr>
                                      <p:to>
                                        <p:strVal val="visible"/>
                                      </p:to>
                                    </p:set>
                                    <p:animEffect transition="in" filter="box(in)">
                                      <p:cBhvr>
                                        <p:cTn id="22" dur="500"/>
                                        <p:tgtEl>
                                          <p:spTgt spid="6758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7589"/>
                                        </p:tgtEl>
                                        <p:attrNameLst>
                                          <p:attrName>style.visibility</p:attrName>
                                        </p:attrNameLst>
                                      </p:cBhvr>
                                      <p:to>
                                        <p:strVal val="visible"/>
                                      </p:to>
                                    </p:set>
                                    <p:animEffect transition="in" filter="box(in)">
                                      <p:cBhvr>
                                        <p:cTn id="27" dur="500"/>
                                        <p:tgtEl>
                                          <p:spTgt spid="67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5" name="Título 1"/>
          <p:cNvSpPr>
            <a:spLocks noGrp="1"/>
          </p:cNvSpPr>
          <p:nvPr>
            <p:ph type="title" idx="4294967295"/>
          </p:nvPr>
        </p:nvSpPr>
        <p:spPr>
          <a:xfrm>
            <a:off x="600075" y="209550"/>
            <a:ext cx="9305925" cy="533400"/>
          </a:xfrm>
        </p:spPr>
        <p:txBody>
          <a:bodyPr/>
          <a:lstStyle/>
          <a:p>
            <a:r>
              <a:rPr lang="en-US"/>
              <a:t>Nise, pag.104, ex.3.4 – Converter para o espaço de estados </a:t>
            </a:r>
            <a:endParaRPr lang="pt-BR"/>
          </a:p>
        </p:txBody>
      </p:sp>
      <p:pic>
        <p:nvPicPr>
          <p:cNvPr id="63496" name="Picture 5"/>
          <p:cNvPicPr>
            <a:picLocks noChangeAspect="1" noChangeArrowheads="1"/>
          </p:cNvPicPr>
          <p:nvPr/>
        </p:nvPicPr>
        <p:blipFill>
          <a:blip r:embed="rId2"/>
          <a:srcRect/>
          <a:stretch>
            <a:fillRect/>
          </a:stretch>
        </p:blipFill>
        <p:spPr bwMode="auto">
          <a:xfrm>
            <a:off x="822325" y="1098550"/>
            <a:ext cx="8131175" cy="5210175"/>
          </a:xfrm>
          <a:prstGeom prst="rect">
            <a:avLst/>
          </a:prstGeom>
          <a:noFill/>
          <a:ln w="12700">
            <a:noFill/>
            <a:miter lim="800000"/>
            <a:headEnd type="none" w="sm" len="sm"/>
            <a:tailEnd type="none" w="sm" len="sm"/>
          </a:ln>
        </p:spPr>
      </p:pic>
      <p:sp>
        <p:nvSpPr>
          <p:cNvPr id="63497" name="Rectangle 4"/>
          <p:cNvSpPr>
            <a:spLocks noChangeArrowheads="1"/>
          </p:cNvSpPr>
          <p:nvPr/>
        </p:nvSpPr>
        <p:spPr bwMode="auto">
          <a:xfrm>
            <a:off x="488950" y="2374900"/>
            <a:ext cx="8856663" cy="3933825"/>
          </a:xfrm>
          <a:prstGeom prst="rect">
            <a:avLst/>
          </a:prstGeom>
          <a:solidFill>
            <a:schemeClr val="bg1"/>
          </a:solidFill>
          <a:ln w="9525">
            <a:noFill/>
            <a:miter lim="800000"/>
            <a:headEnd/>
            <a:tailEnd/>
          </a:ln>
        </p:spPr>
        <p:txBody>
          <a:bodyPr wrap="none" anchor="ctr"/>
          <a:lstStyle/>
          <a:p>
            <a:pPr algn="ctr"/>
            <a:endParaRPr lang="pt-BR"/>
          </a:p>
        </p:txBody>
      </p:sp>
      <p:graphicFrame>
        <p:nvGraphicFramePr>
          <p:cNvPr id="68611" name="Object 9"/>
          <p:cNvGraphicFramePr>
            <a:graphicFrameLocks noChangeAspect="1"/>
          </p:cNvGraphicFramePr>
          <p:nvPr/>
        </p:nvGraphicFramePr>
        <p:xfrm>
          <a:off x="309563" y="3097213"/>
          <a:ext cx="949325" cy="449262"/>
        </p:xfrm>
        <a:graphic>
          <a:graphicData uri="http://schemas.openxmlformats.org/presentationml/2006/ole">
            <mc:AlternateContent xmlns:mc="http://schemas.openxmlformats.org/markup-compatibility/2006">
              <mc:Choice xmlns:v="urn:schemas-microsoft-com:vml" Requires="v">
                <p:oleObj name="Equação" r:id="rId3" imgW="457200" imgH="215640" progId="Equation.3">
                  <p:embed/>
                </p:oleObj>
              </mc:Choice>
              <mc:Fallback>
                <p:oleObj name="Equação" r:id="rId3" imgW="4572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3097213"/>
                        <a:ext cx="949325"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2" name="Object 3"/>
          <p:cNvGraphicFramePr>
            <a:graphicFrameLocks noChangeAspect="1"/>
          </p:cNvGraphicFramePr>
          <p:nvPr/>
        </p:nvGraphicFramePr>
        <p:xfrm>
          <a:off x="309563" y="3668713"/>
          <a:ext cx="974725" cy="474662"/>
        </p:xfrm>
        <a:graphic>
          <a:graphicData uri="http://schemas.openxmlformats.org/presentationml/2006/ole">
            <mc:AlternateContent xmlns:mc="http://schemas.openxmlformats.org/markup-compatibility/2006">
              <mc:Choice xmlns:v="urn:schemas-microsoft-com:vml" Requires="v">
                <p:oleObj name="Equação" r:id="rId5" imgW="469800" imgH="228600" progId="Equation.3">
                  <p:embed/>
                </p:oleObj>
              </mc:Choice>
              <mc:Fallback>
                <p:oleObj name="Equação" r:id="rId5" imgW="469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563" y="3668713"/>
                        <a:ext cx="974725"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3" name="Object 4"/>
          <p:cNvGraphicFramePr>
            <a:graphicFrameLocks noChangeAspect="1"/>
          </p:cNvGraphicFramePr>
          <p:nvPr/>
        </p:nvGraphicFramePr>
        <p:xfrm>
          <a:off x="309563" y="4240213"/>
          <a:ext cx="4189412" cy="474662"/>
        </p:xfrm>
        <a:graphic>
          <a:graphicData uri="http://schemas.openxmlformats.org/presentationml/2006/ole">
            <mc:AlternateContent xmlns:mc="http://schemas.openxmlformats.org/markup-compatibility/2006">
              <mc:Choice xmlns:v="urn:schemas-microsoft-com:vml" Requires="v">
                <p:oleObj name="Equação" r:id="rId7" imgW="2019240" imgH="228600" progId="Equation.3">
                  <p:embed/>
                </p:oleObj>
              </mc:Choice>
              <mc:Fallback>
                <p:oleObj name="Equação" r:id="rId7" imgW="20192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563" y="4240213"/>
                        <a:ext cx="4189412"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8" name="Object 5"/>
          <p:cNvGraphicFramePr>
            <a:graphicFrameLocks noChangeAspect="1"/>
          </p:cNvGraphicFramePr>
          <p:nvPr/>
        </p:nvGraphicFramePr>
        <p:xfrm>
          <a:off x="309563" y="2479675"/>
          <a:ext cx="1133475" cy="449263"/>
        </p:xfrm>
        <a:graphic>
          <a:graphicData uri="http://schemas.openxmlformats.org/presentationml/2006/ole">
            <mc:AlternateContent xmlns:mc="http://schemas.openxmlformats.org/markup-compatibility/2006">
              <mc:Choice xmlns:v="urn:schemas-microsoft-com:vml" Requires="v">
                <p:oleObj name="Equação" r:id="rId9" imgW="545760" imgH="215640" progId="Equation.3">
                  <p:embed/>
                </p:oleObj>
              </mc:Choice>
              <mc:Fallback>
                <p:oleObj name="Equação" r:id="rId9" imgW="54576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563" y="2479675"/>
                        <a:ext cx="1133475"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9" name="Object 6"/>
          <p:cNvGraphicFramePr>
            <a:graphicFrameLocks noChangeAspect="1"/>
          </p:cNvGraphicFramePr>
          <p:nvPr/>
        </p:nvGraphicFramePr>
        <p:xfrm>
          <a:off x="4364038" y="2684463"/>
          <a:ext cx="5351462" cy="2959100"/>
        </p:xfrm>
        <a:graphic>
          <a:graphicData uri="http://schemas.openxmlformats.org/presentationml/2006/ole">
            <mc:AlternateContent xmlns:mc="http://schemas.openxmlformats.org/markup-compatibility/2006">
              <mc:Choice xmlns:v="urn:schemas-microsoft-com:vml" Requires="v">
                <p:oleObj name="Equação" r:id="rId11" imgW="2577960" imgH="1422360" progId="Equation.3">
                  <p:embed/>
                </p:oleObj>
              </mc:Choice>
              <mc:Fallback>
                <p:oleObj name="Equação" r:id="rId11" imgW="2577960" imgH="1422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4038" y="2684463"/>
                        <a:ext cx="5351462" cy="295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CaixaDeTexto 12"/>
          <p:cNvSpPr txBox="1"/>
          <p:nvPr/>
        </p:nvSpPr>
        <p:spPr>
          <a:xfrm>
            <a:off x="1095375" y="2058988"/>
            <a:ext cx="2500313" cy="369887"/>
          </a:xfrm>
          <a:prstGeom prst="rect">
            <a:avLst/>
          </a:prstGeom>
          <a:noFill/>
        </p:spPr>
        <p:txBody>
          <a:bodyPr wrap="none">
            <a:spAutoFit/>
          </a:bodyPr>
          <a:lstStyle/>
          <a:p>
            <a:pPr>
              <a:defRPr/>
            </a:pPr>
            <a:r>
              <a:rPr lang="en-US" sz="1800" dirty="0" err="1">
                <a:latin typeface="+mn-lt"/>
                <a:cs typeface="+mn-cs"/>
              </a:rPr>
              <a:t>Equações</a:t>
            </a:r>
            <a:r>
              <a:rPr lang="en-US" sz="1800" dirty="0">
                <a:latin typeface="+mn-lt"/>
                <a:cs typeface="+mn-cs"/>
              </a:rPr>
              <a:t> de Estado</a:t>
            </a:r>
            <a:endParaRPr lang="pt-BR" sz="1800" dirty="0">
              <a:latin typeface="+mj-lt"/>
              <a:cs typeface="+mn-cs"/>
            </a:endParaRPr>
          </a:p>
        </p:txBody>
      </p:sp>
      <p:sp>
        <p:nvSpPr>
          <p:cNvPr id="14" name="CaixaDeTexto 13"/>
          <p:cNvSpPr txBox="1"/>
          <p:nvPr/>
        </p:nvSpPr>
        <p:spPr>
          <a:xfrm>
            <a:off x="5667375" y="2058988"/>
            <a:ext cx="1965325" cy="369887"/>
          </a:xfrm>
          <a:prstGeom prst="rect">
            <a:avLst/>
          </a:prstGeom>
          <a:noFill/>
        </p:spPr>
        <p:txBody>
          <a:bodyPr wrap="none">
            <a:spAutoFit/>
          </a:bodyPr>
          <a:lstStyle/>
          <a:p>
            <a:pPr>
              <a:defRPr/>
            </a:pPr>
            <a:r>
              <a:rPr lang="en-US" sz="1800" dirty="0">
                <a:latin typeface="+mn-lt"/>
                <a:cs typeface="+mn-cs"/>
              </a:rPr>
              <a:t>Forma </a:t>
            </a:r>
            <a:r>
              <a:rPr lang="en-US" sz="1800" dirty="0" err="1">
                <a:latin typeface="+mn-lt"/>
                <a:cs typeface="+mn-cs"/>
              </a:rPr>
              <a:t>Matricial</a:t>
            </a:r>
            <a:endParaRPr lang="pt-BR" sz="1800" dirty="0">
              <a:latin typeface="+mj-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8618"/>
                                        </p:tgtEl>
                                        <p:attrNameLst>
                                          <p:attrName>style.visibility</p:attrName>
                                        </p:attrNameLst>
                                      </p:cBhvr>
                                      <p:to>
                                        <p:strVal val="visible"/>
                                      </p:to>
                                    </p:set>
                                    <p:animEffect transition="in" filter="box(in)">
                                      <p:cBhvr>
                                        <p:cTn id="12" dur="500"/>
                                        <p:tgtEl>
                                          <p:spTgt spid="686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8611"/>
                                        </p:tgtEl>
                                        <p:attrNameLst>
                                          <p:attrName>style.visibility</p:attrName>
                                        </p:attrNameLst>
                                      </p:cBhvr>
                                      <p:to>
                                        <p:strVal val="visible"/>
                                      </p:to>
                                    </p:set>
                                    <p:animEffect transition="in" filter="box(in)">
                                      <p:cBhvr>
                                        <p:cTn id="17" dur="500"/>
                                        <p:tgtEl>
                                          <p:spTgt spid="686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8612"/>
                                        </p:tgtEl>
                                        <p:attrNameLst>
                                          <p:attrName>style.visibility</p:attrName>
                                        </p:attrNameLst>
                                      </p:cBhvr>
                                      <p:to>
                                        <p:strVal val="visible"/>
                                      </p:to>
                                    </p:set>
                                    <p:animEffect transition="in" filter="box(in)">
                                      <p:cBhvr>
                                        <p:cTn id="22" dur="500"/>
                                        <p:tgtEl>
                                          <p:spTgt spid="6861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8613"/>
                                        </p:tgtEl>
                                        <p:attrNameLst>
                                          <p:attrName>style.visibility</p:attrName>
                                        </p:attrNameLst>
                                      </p:cBhvr>
                                      <p:to>
                                        <p:strVal val="visible"/>
                                      </p:to>
                                    </p:set>
                                    <p:animEffect transition="in" filter="box(in)">
                                      <p:cBhvr>
                                        <p:cTn id="27" dur="500"/>
                                        <p:tgtEl>
                                          <p:spTgt spid="6861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i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68619"/>
                                        </p:tgtEl>
                                        <p:attrNameLst>
                                          <p:attrName>style.visibility</p:attrName>
                                        </p:attrNameLst>
                                      </p:cBhvr>
                                      <p:to>
                                        <p:strVal val="visible"/>
                                      </p:to>
                                    </p:set>
                                    <p:animEffect transition="in" filter="box(in)">
                                      <p:cBhvr>
                                        <p:cTn id="37" dur="500"/>
                                        <p:tgtEl>
                                          <p:spTgt spid="68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Título 1"/>
          <p:cNvSpPr>
            <a:spLocks noGrp="1"/>
          </p:cNvSpPr>
          <p:nvPr>
            <p:ph type="title" idx="4294967295"/>
          </p:nvPr>
        </p:nvSpPr>
        <p:spPr>
          <a:xfrm>
            <a:off x="600075" y="209550"/>
            <a:ext cx="9305925" cy="533400"/>
          </a:xfrm>
        </p:spPr>
        <p:txBody>
          <a:bodyPr/>
          <a:lstStyle/>
          <a:p>
            <a:r>
              <a:rPr lang="en-US"/>
              <a:t>Nise, pag.104, ex.3.4 – Converter para o espaço de estados </a:t>
            </a:r>
            <a:endParaRPr lang="pt-BR"/>
          </a:p>
        </p:txBody>
      </p:sp>
      <p:pic>
        <p:nvPicPr>
          <p:cNvPr id="423939" name="Picture 5"/>
          <p:cNvPicPr>
            <a:picLocks noChangeAspect="1" noChangeArrowheads="1"/>
          </p:cNvPicPr>
          <p:nvPr/>
        </p:nvPicPr>
        <p:blipFill>
          <a:blip r:embed="rId2"/>
          <a:srcRect/>
          <a:stretch>
            <a:fillRect/>
          </a:stretch>
        </p:blipFill>
        <p:spPr bwMode="auto">
          <a:xfrm>
            <a:off x="822325" y="857250"/>
            <a:ext cx="8131175" cy="5715000"/>
          </a:xfrm>
          <a:prstGeom prst="rect">
            <a:avLst/>
          </a:prstGeom>
          <a:noFill/>
          <a:ln w="12700">
            <a:noFill/>
            <a:miter lim="800000"/>
            <a:headEnd type="none" w="sm" len="sm"/>
            <a:tailEnd type="none" w="sm" len="sm"/>
          </a:ln>
        </p:spPr>
      </p:pic>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ítulo 1"/>
          <p:cNvSpPr>
            <a:spLocks noGrp="1"/>
          </p:cNvSpPr>
          <p:nvPr>
            <p:ph type="title"/>
          </p:nvPr>
        </p:nvSpPr>
        <p:spPr/>
        <p:txBody>
          <a:bodyPr/>
          <a:lstStyle/>
          <a:p>
            <a:r>
              <a:rPr lang="en-US"/>
              <a:t>Nise, pag.106, ex.3.5 – Conversão de funções com polinômio no numerador</a:t>
            </a:r>
            <a:endParaRPr lang="pt-BR"/>
          </a:p>
        </p:txBody>
      </p:sp>
      <p:pic>
        <p:nvPicPr>
          <p:cNvPr id="424963" name="Picture 7"/>
          <p:cNvPicPr>
            <a:picLocks noChangeAspect="1" noChangeArrowheads="1"/>
          </p:cNvPicPr>
          <p:nvPr/>
        </p:nvPicPr>
        <p:blipFill>
          <a:blip r:embed="rId2"/>
          <a:srcRect/>
          <a:stretch>
            <a:fillRect/>
          </a:stretch>
        </p:blipFill>
        <p:spPr bwMode="auto">
          <a:xfrm>
            <a:off x="809625" y="1000125"/>
            <a:ext cx="7600950" cy="2714625"/>
          </a:xfrm>
          <a:prstGeom prst="rect">
            <a:avLst/>
          </a:prstGeom>
          <a:noFill/>
          <a:ln w="12700">
            <a:noFill/>
            <a:miter lim="800000"/>
            <a:headEnd type="none" w="sm" len="sm"/>
            <a:tailEnd type="none" w="sm" len="sm"/>
          </a:ln>
        </p:spPr>
      </p:pic>
      <p:cxnSp>
        <p:nvCxnSpPr>
          <p:cNvPr id="6" name="Conector de seta reta 5"/>
          <p:cNvCxnSpPr/>
          <p:nvPr/>
        </p:nvCxnSpPr>
        <p:spPr>
          <a:xfrm rot="5400000">
            <a:off x="1202532" y="3036093"/>
            <a:ext cx="1428750" cy="13573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4965" name="CaixaDeTexto 6"/>
          <p:cNvSpPr txBox="1">
            <a:spLocks noChangeArrowheads="1"/>
          </p:cNvSpPr>
          <p:nvPr/>
        </p:nvSpPr>
        <p:spPr bwMode="auto">
          <a:xfrm>
            <a:off x="452438" y="4357688"/>
            <a:ext cx="3000375" cy="369887"/>
          </a:xfrm>
          <a:prstGeom prst="rect">
            <a:avLst/>
          </a:prstGeom>
          <a:noFill/>
          <a:ln w="9525">
            <a:noFill/>
            <a:miter lim="800000"/>
            <a:headEnd/>
            <a:tailEnd/>
          </a:ln>
        </p:spPr>
        <p:txBody>
          <a:bodyPr>
            <a:spAutoFit/>
          </a:bodyPr>
          <a:lstStyle/>
          <a:p>
            <a:r>
              <a:rPr lang="en-US" sz="1800">
                <a:latin typeface="Verdana" pitchFamily="34" charset="0"/>
              </a:rPr>
              <a:t>Exercício anterior</a:t>
            </a:r>
            <a:endParaRPr lang="pt-BR" sz="1800">
              <a:latin typeface="Verdana" pitchFamily="34" charset="0"/>
            </a:endParaRPr>
          </a:p>
        </p:txBody>
      </p:sp>
      <p:sp>
        <p:nvSpPr>
          <p:cNvPr id="424966" name="CaixaDeTexto 7"/>
          <p:cNvSpPr txBox="1">
            <a:spLocks noChangeArrowheads="1"/>
          </p:cNvSpPr>
          <p:nvPr/>
        </p:nvSpPr>
        <p:spPr bwMode="auto">
          <a:xfrm>
            <a:off x="2595563" y="4729163"/>
            <a:ext cx="4286250" cy="1200150"/>
          </a:xfrm>
          <a:prstGeom prst="rect">
            <a:avLst/>
          </a:prstGeom>
          <a:noFill/>
          <a:ln w="9525">
            <a:noFill/>
            <a:miter lim="800000"/>
            <a:headEnd/>
            <a:tailEnd/>
          </a:ln>
        </p:spPr>
        <p:txBody>
          <a:bodyPr>
            <a:spAutoFit/>
          </a:bodyPr>
          <a:lstStyle/>
          <a:p>
            <a:r>
              <a:rPr lang="en-US" sz="1800">
                <a:latin typeface="Verdana" pitchFamily="34" charset="0"/>
              </a:rPr>
              <a:t>Considerando que : </a:t>
            </a:r>
          </a:p>
          <a:p>
            <a:r>
              <a:rPr lang="en-US" sz="1800">
                <a:latin typeface="Verdana" pitchFamily="34" charset="0"/>
              </a:rPr>
              <a:t>   x</a:t>
            </a:r>
            <a:r>
              <a:rPr lang="en-US" sz="1800" baseline="-25000">
                <a:latin typeface="Verdana" pitchFamily="34" charset="0"/>
              </a:rPr>
              <a:t>1</a:t>
            </a:r>
            <a:r>
              <a:rPr lang="en-US" sz="1800" baseline="30000">
                <a:latin typeface="Verdana" pitchFamily="34" charset="0"/>
              </a:rPr>
              <a:t>’</a:t>
            </a:r>
            <a:r>
              <a:rPr lang="en-US" sz="1800">
                <a:latin typeface="Verdana" pitchFamily="34" charset="0"/>
              </a:rPr>
              <a:t> = x</a:t>
            </a:r>
            <a:r>
              <a:rPr lang="en-US" sz="1800" baseline="-25000">
                <a:latin typeface="Verdana" pitchFamily="34" charset="0"/>
              </a:rPr>
              <a:t>2</a:t>
            </a:r>
            <a:r>
              <a:rPr lang="en-US" sz="1800">
                <a:latin typeface="Verdana" pitchFamily="34" charset="0"/>
              </a:rPr>
              <a:t> ou x</a:t>
            </a:r>
            <a:r>
              <a:rPr lang="en-US" sz="1800" baseline="-25000">
                <a:latin typeface="Verdana" pitchFamily="34" charset="0"/>
              </a:rPr>
              <a:t>2 </a:t>
            </a:r>
            <a:r>
              <a:rPr lang="en-US" sz="1800">
                <a:latin typeface="Verdana" pitchFamily="34" charset="0"/>
              </a:rPr>
              <a:t>= s.x</a:t>
            </a:r>
            <a:r>
              <a:rPr lang="en-US" sz="1800" baseline="-25000">
                <a:latin typeface="Verdana" pitchFamily="34" charset="0"/>
              </a:rPr>
              <a:t>1 </a:t>
            </a:r>
          </a:p>
          <a:p>
            <a:r>
              <a:rPr lang="en-US" sz="1800" baseline="-25000">
                <a:latin typeface="Verdana" pitchFamily="34" charset="0"/>
              </a:rPr>
              <a:t>    </a:t>
            </a:r>
            <a:r>
              <a:rPr lang="en-US" sz="1800">
                <a:latin typeface="Verdana" pitchFamily="34" charset="0"/>
              </a:rPr>
              <a:t>x</a:t>
            </a:r>
            <a:r>
              <a:rPr lang="en-US" sz="1800" baseline="-25000">
                <a:latin typeface="Verdana" pitchFamily="34" charset="0"/>
              </a:rPr>
              <a:t>2</a:t>
            </a:r>
            <a:r>
              <a:rPr lang="en-US" sz="1800" baseline="30000">
                <a:latin typeface="Verdana" pitchFamily="34" charset="0"/>
              </a:rPr>
              <a:t>’</a:t>
            </a:r>
            <a:r>
              <a:rPr lang="en-US" sz="1800">
                <a:latin typeface="Verdana" pitchFamily="34" charset="0"/>
              </a:rPr>
              <a:t> = x</a:t>
            </a:r>
            <a:r>
              <a:rPr lang="en-US" sz="1800" baseline="-25000">
                <a:latin typeface="Verdana" pitchFamily="34" charset="0"/>
              </a:rPr>
              <a:t>3  </a:t>
            </a:r>
            <a:r>
              <a:rPr lang="en-US" sz="1800">
                <a:latin typeface="Verdana" pitchFamily="34" charset="0"/>
              </a:rPr>
              <a:t>ou x</a:t>
            </a:r>
            <a:r>
              <a:rPr lang="en-US" sz="1800" baseline="-25000">
                <a:latin typeface="Verdana" pitchFamily="34" charset="0"/>
              </a:rPr>
              <a:t>3</a:t>
            </a:r>
            <a:r>
              <a:rPr lang="en-US" sz="1800">
                <a:latin typeface="Verdana" pitchFamily="34" charset="0"/>
              </a:rPr>
              <a:t> = s.x</a:t>
            </a:r>
            <a:r>
              <a:rPr lang="en-US" sz="1800" baseline="-25000">
                <a:latin typeface="Verdana" pitchFamily="34" charset="0"/>
              </a:rPr>
              <a:t>2</a:t>
            </a:r>
            <a:r>
              <a:rPr lang="en-US" sz="1800">
                <a:latin typeface="Verdana" pitchFamily="34" charset="0"/>
              </a:rPr>
              <a:t> = s</a:t>
            </a:r>
            <a:r>
              <a:rPr lang="en-US" sz="1800" baseline="30000">
                <a:latin typeface="Verdana" pitchFamily="34" charset="0"/>
              </a:rPr>
              <a:t>2</a:t>
            </a:r>
            <a:r>
              <a:rPr lang="en-US" sz="1800">
                <a:latin typeface="Verdana" pitchFamily="34" charset="0"/>
              </a:rPr>
              <a:t>.x</a:t>
            </a:r>
            <a:r>
              <a:rPr lang="en-US" sz="1800" baseline="-25000">
                <a:latin typeface="Verdana" pitchFamily="34" charset="0"/>
              </a:rPr>
              <a:t>1</a:t>
            </a:r>
            <a:r>
              <a:rPr lang="en-US" sz="1800">
                <a:latin typeface="Verdana" pitchFamily="34" charset="0"/>
              </a:rPr>
              <a:t>  </a:t>
            </a:r>
            <a:endParaRPr lang="en-US" sz="1800" baseline="-25000">
              <a:latin typeface="Verdana" pitchFamily="34" charset="0"/>
            </a:endParaRPr>
          </a:p>
          <a:p>
            <a:r>
              <a:rPr lang="en-US" sz="1800">
                <a:latin typeface="Verdana" pitchFamily="34" charset="0"/>
              </a:rPr>
              <a:t> </a:t>
            </a:r>
            <a:endParaRPr lang="pt-BR" sz="1800">
              <a:latin typeface="Verdana" pitchFamily="34" charset="0"/>
            </a:endParaRPr>
          </a:p>
        </p:txBody>
      </p:sp>
      <p:sp>
        <p:nvSpPr>
          <p:cNvPr id="424967" name="CaixaDeTexto 8"/>
          <p:cNvSpPr txBox="1">
            <a:spLocks noChangeArrowheads="1"/>
          </p:cNvSpPr>
          <p:nvPr/>
        </p:nvSpPr>
        <p:spPr bwMode="auto">
          <a:xfrm>
            <a:off x="6024563" y="5643563"/>
            <a:ext cx="3500437" cy="646112"/>
          </a:xfrm>
          <a:prstGeom prst="rect">
            <a:avLst/>
          </a:prstGeom>
          <a:noFill/>
          <a:ln w="9525">
            <a:noFill/>
            <a:miter lim="800000"/>
            <a:headEnd/>
            <a:tailEnd/>
          </a:ln>
        </p:spPr>
        <p:txBody>
          <a:bodyPr>
            <a:spAutoFit/>
          </a:bodyPr>
          <a:lstStyle/>
          <a:p>
            <a:r>
              <a:rPr lang="en-US" sz="1800">
                <a:latin typeface="Verdana" pitchFamily="34" charset="0"/>
              </a:rPr>
              <a:t>Teremos no segundo bloco :</a:t>
            </a:r>
          </a:p>
          <a:p>
            <a:r>
              <a:rPr lang="en-US" sz="1800">
                <a:latin typeface="Verdana" pitchFamily="34" charset="0"/>
              </a:rPr>
              <a:t>   C(s) = 2.x</a:t>
            </a:r>
            <a:r>
              <a:rPr lang="en-US" sz="1800" baseline="-25000">
                <a:latin typeface="Verdana" pitchFamily="34" charset="0"/>
              </a:rPr>
              <a:t>1</a:t>
            </a:r>
            <a:r>
              <a:rPr lang="en-US" sz="1800">
                <a:latin typeface="Verdana" pitchFamily="34" charset="0"/>
              </a:rPr>
              <a:t> + 7.x</a:t>
            </a:r>
            <a:r>
              <a:rPr lang="en-US" sz="1800" baseline="-25000">
                <a:latin typeface="Verdana" pitchFamily="34" charset="0"/>
              </a:rPr>
              <a:t>2</a:t>
            </a:r>
            <a:r>
              <a:rPr lang="en-US" sz="1800">
                <a:latin typeface="Verdana" pitchFamily="34" charset="0"/>
              </a:rPr>
              <a:t> + x</a:t>
            </a:r>
            <a:r>
              <a:rPr lang="en-US" sz="1800" baseline="-25000">
                <a:latin typeface="Verdana" pitchFamily="34" charset="0"/>
              </a:rPr>
              <a:t>3</a:t>
            </a:r>
            <a:endParaRPr lang="pt-BR" sz="1800">
              <a:latin typeface="Verdana" pitchFamily="34" charset="0"/>
            </a:endParaRPr>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ítulo 1"/>
          <p:cNvSpPr>
            <a:spLocks noGrp="1"/>
          </p:cNvSpPr>
          <p:nvPr>
            <p:ph type="title"/>
          </p:nvPr>
        </p:nvSpPr>
        <p:spPr/>
        <p:txBody>
          <a:bodyPr/>
          <a:lstStyle/>
          <a:p>
            <a:r>
              <a:rPr lang="en-US"/>
              <a:t>Nise, pag.106, ex.3.5 – Conversão de funções com polinômio no numerador</a:t>
            </a:r>
            <a:endParaRPr lang="pt-BR"/>
          </a:p>
        </p:txBody>
      </p:sp>
      <p:pic>
        <p:nvPicPr>
          <p:cNvPr id="64516" name="Picture 7"/>
          <p:cNvPicPr>
            <a:picLocks noChangeAspect="1" noChangeArrowheads="1"/>
          </p:cNvPicPr>
          <p:nvPr/>
        </p:nvPicPr>
        <p:blipFill>
          <a:blip r:embed="rId2"/>
          <a:srcRect/>
          <a:stretch>
            <a:fillRect/>
          </a:stretch>
        </p:blipFill>
        <p:spPr bwMode="auto">
          <a:xfrm>
            <a:off x="2524125" y="1000125"/>
            <a:ext cx="7200900" cy="2571750"/>
          </a:xfrm>
          <a:prstGeom prst="rect">
            <a:avLst/>
          </a:prstGeom>
          <a:noFill/>
          <a:ln w="12700">
            <a:noFill/>
            <a:miter lim="800000"/>
            <a:headEnd type="none" w="sm" len="sm"/>
            <a:tailEnd type="none" w="sm" len="sm"/>
          </a:ln>
        </p:spPr>
      </p:pic>
      <p:graphicFrame>
        <p:nvGraphicFramePr>
          <p:cNvPr id="10" name="Object 9"/>
          <p:cNvGraphicFramePr>
            <a:graphicFrameLocks noChangeAspect="1"/>
          </p:cNvGraphicFramePr>
          <p:nvPr/>
        </p:nvGraphicFramePr>
        <p:xfrm>
          <a:off x="261938" y="3541713"/>
          <a:ext cx="5353050" cy="2959100"/>
        </p:xfrm>
        <a:graphic>
          <a:graphicData uri="http://schemas.openxmlformats.org/presentationml/2006/ole">
            <mc:AlternateContent xmlns:mc="http://schemas.openxmlformats.org/markup-compatibility/2006">
              <mc:Choice xmlns:v="urn:schemas-microsoft-com:vml" Requires="v">
                <p:oleObj name="Equação" r:id="rId3" imgW="2577960" imgH="1422360" progId="Equation.3">
                  <p:embed/>
                </p:oleObj>
              </mc:Choice>
              <mc:Fallback>
                <p:oleObj name="Equação" r:id="rId3" imgW="2577960" imgH="1422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8" y="3541713"/>
                        <a:ext cx="5353050" cy="295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CaixaDeTexto 10"/>
          <p:cNvSpPr txBox="1"/>
          <p:nvPr/>
        </p:nvSpPr>
        <p:spPr>
          <a:xfrm>
            <a:off x="1566863" y="3071813"/>
            <a:ext cx="1965325" cy="369887"/>
          </a:xfrm>
          <a:prstGeom prst="rect">
            <a:avLst/>
          </a:prstGeom>
          <a:noFill/>
        </p:spPr>
        <p:txBody>
          <a:bodyPr wrap="none">
            <a:spAutoFit/>
          </a:bodyPr>
          <a:lstStyle/>
          <a:p>
            <a:pPr>
              <a:defRPr/>
            </a:pPr>
            <a:r>
              <a:rPr lang="en-US" sz="1800" dirty="0">
                <a:latin typeface="+mn-lt"/>
                <a:cs typeface="+mn-cs"/>
              </a:rPr>
              <a:t>Forma </a:t>
            </a:r>
            <a:r>
              <a:rPr lang="en-US" sz="1800" dirty="0" err="1">
                <a:latin typeface="+mn-lt"/>
                <a:cs typeface="+mn-cs"/>
              </a:rPr>
              <a:t>Matricial</a:t>
            </a:r>
            <a:endParaRPr lang="pt-BR" sz="1800" dirty="0">
              <a:latin typeface="+mj-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ítulo 1"/>
          <p:cNvSpPr>
            <a:spLocks noGrp="1"/>
          </p:cNvSpPr>
          <p:nvPr>
            <p:ph type="title"/>
          </p:nvPr>
        </p:nvSpPr>
        <p:spPr/>
        <p:txBody>
          <a:bodyPr/>
          <a:lstStyle/>
          <a:p>
            <a:r>
              <a:rPr lang="en-US"/>
              <a:t>Nise, pag.106, ex.3.5</a:t>
            </a:r>
            <a:endParaRPr lang="pt-BR"/>
          </a:p>
        </p:txBody>
      </p:sp>
      <p:pic>
        <p:nvPicPr>
          <p:cNvPr id="425987" name="Picture 8"/>
          <p:cNvPicPr>
            <a:picLocks noChangeAspect="1" noChangeArrowheads="1"/>
          </p:cNvPicPr>
          <p:nvPr/>
        </p:nvPicPr>
        <p:blipFill>
          <a:blip r:embed="rId2"/>
          <a:srcRect/>
          <a:stretch>
            <a:fillRect/>
          </a:stretch>
        </p:blipFill>
        <p:spPr bwMode="auto">
          <a:xfrm>
            <a:off x="309563" y="2000250"/>
            <a:ext cx="9072562" cy="4357688"/>
          </a:xfrm>
          <a:prstGeom prst="rect">
            <a:avLst/>
          </a:prstGeom>
          <a:noFill/>
          <a:ln w="12700">
            <a:noFill/>
            <a:miter lim="800000"/>
            <a:headEnd type="none" w="sm" len="sm"/>
            <a:tailEnd type="none" w="sm" len="sm"/>
          </a:ln>
        </p:spPr>
      </p:pic>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exercício</a:t>
            </a:r>
            <a:r>
              <a:rPr lang="en-US" dirty="0"/>
              <a:t> 3-4</a:t>
            </a:r>
            <a:endParaRPr lang="pt-BR" dirty="0"/>
          </a:p>
        </p:txBody>
      </p:sp>
      <p:pic>
        <p:nvPicPr>
          <p:cNvPr id="3" name="Picture 2"/>
          <p:cNvPicPr>
            <a:picLocks noChangeAspect="1" noChangeArrowheads="1"/>
          </p:cNvPicPr>
          <p:nvPr/>
        </p:nvPicPr>
        <p:blipFill>
          <a:blip r:embed="rId2"/>
          <a:srcRect/>
          <a:stretch>
            <a:fillRect/>
          </a:stretch>
        </p:blipFill>
        <p:spPr bwMode="auto">
          <a:xfrm>
            <a:off x="1023910" y="1571612"/>
            <a:ext cx="7110413" cy="3951288"/>
          </a:xfrm>
          <a:prstGeom prst="rect">
            <a:avLst/>
          </a:prstGeom>
          <a:noFill/>
          <a:ln w="12700">
            <a:noFill/>
            <a:miter lim="800000"/>
            <a:headEnd type="none" w="sm" len="sm"/>
            <a:tailEnd type="none" w="sm" len="sm"/>
          </a:ln>
          <a:effectLst/>
        </p:spPr>
      </p:pic>
      <p:graphicFrame>
        <p:nvGraphicFramePr>
          <p:cNvPr id="75779" name="Object 3"/>
          <p:cNvGraphicFramePr>
            <a:graphicFrameLocks noChangeAspect="1"/>
          </p:cNvGraphicFramePr>
          <p:nvPr/>
        </p:nvGraphicFramePr>
        <p:xfrm>
          <a:off x="1666852" y="5643578"/>
          <a:ext cx="7588250" cy="571500"/>
        </p:xfrm>
        <a:graphic>
          <a:graphicData uri="http://schemas.openxmlformats.org/presentationml/2006/ole">
            <mc:AlternateContent xmlns:mc="http://schemas.openxmlformats.org/markup-compatibility/2006">
              <mc:Choice xmlns:v="urn:schemas-microsoft-com:vml" Requires="v">
                <p:oleObj name="Equação" r:id="rId3" imgW="3035160" imgH="228600" progId="Equation.3">
                  <p:embed/>
                </p:oleObj>
              </mc:Choice>
              <mc:Fallback>
                <p:oleObj name="Equação" r:id="rId3" imgW="30351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52" y="5643578"/>
                        <a:ext cx="7588250" cy="571500"/>
                      </a:xfrm>
                      <a:prstGeom prst="rect">
                        <a:avLst/>
                      </a:prstGeom>
                      <a:solidFill>
                        <a:schemeClr val="bg1"/>
                      </a:solidFill>
                    </p:spPr>
                  </p:pic>
                </p:oleObj>
              </mc:Fallback>
            </mc:AlternateContent>
          </a:graphicData>
        </a:graphic>
      </p:graphicFrame>
      <p:cxnSp>
        <p:nvCxnSpPr>
          <p:cNvPr id="8" name="Conector de seta reta 7"/>
          <p:cNvCxnSpPr/>
          <p:nvPr/>
        </p:nvCxnSpPr>
        <p:spPr>
          <a:xfrm rot="10800000">
            <a:off x="5024438" y="3000373"/>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p:nvPr/>
        </p:nvCxnSpPr>
        <p:spPr>
          <a:xfrm rot="10800000">
            <a:off x="5024438" y="3713164"/>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rot="10800000">
            <a:off x="5024438" y="4356105"/>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75781" name="Object 5"/>
          <p:cNvGraphicFramePr>
            <a:graphicFrameLocks noChangeAspect="1"/>
          </p:cNvGraphicFramePr>
          <p:nvPr/>
        </p:nvGraphicFramePr>
        <p:xfrm>
          <a:off x="4794250" y="2357438"/>
          <a:ext cx="2063750" cy="571500"/>
        </p:xfrm>
        <a:graphic>
          <a:graphicData uri="http://schemas.openxmlformats.org/presentationml/2006/ole">
            <mc:AlternateContent xmlns:mc="http://schemas.openxmlformats.org/markup-compatibility/2006">
              <mc:Choice xmlns:v="urn:schemas-microsoft-com:vml" Requires="v">
                <p:oleObj name="Equação" r:id="rId5" imgW="825480" imgH="228600" progId="Equation.3">
                  <p:embed/>
                </p:oleObj>
              </mc:Choice>
              <mc:Fallback>
                <p:oleObj name="Equação" r:id="rId5" imgW="825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4250" y="2357438"/>
                        <a:ext cx="2063750" cy="571500"/>
                      </a:xfrm>
                      <a:prstGeom prst="rect">
                        <a:avLst/>
                      </a:prstGeom>
                      <a:solidFill>
                        <a:schemeClr val="bg1"/>
                      </a:solidFill>
                    </p:spPr>
                  </p:pic>
                </p:oleObj>
              </mc:Fallback>
            </mc:AlternateContent>
          </a:graphicData>
        </a:graphic>
      </p:graphicFrame>
      <p:graphicFrame>
        <p:nvGraphicFramePr>
          <p:cNvPr id="75782" name="Object 6"/>
          <p:cNvGraphicFramePr>
            <a:graphicFrameLocks noChangeAspect="1"/>
          </p:cNvGraphicFramePr>
          <p:nvPr/>
        </p:nvGraphicFramePr>
        <p:xfrm>
          <a:off x="5064125" y="3175000"/>
          <a:ext cx="2063750" cy="539750"/>
        </p:xfrm>
        <a:graphic>
          <a:graphicData uri="http://schemas.openxmlformats.org/presentationml/2006/ole">
            <mc:AlternateContent xmlns:mc="http://schemas.openxmlformats.org/markup-compatibility/2006">
              <mc:Choice xmlns:v="urn:schemas-microsoft-com:vml" Requires="v">
                <p:oleObj name="Equação" r:id="rId7" imgW="825480" imgH="215640" progId="Equation.3">
                  <p:embed/>
                </p:oleObj>
              </mc:Choice>
              <mc:Fallback>
                <p:oleObj name="Equação" r:id="rId7" imgW="8254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4125" y="3175000"/>
                        <a:ext cx="2063750" cy="539750"/>
                      </a:xfrm>
                      <a:prstGeom prst="rect">
                        <a:avLst/>
                      </a:prstGeom>
                      <a:solidFill>
                        <a:schemeClr val="bg1"/>
                      </a:solidFill>
                    </p:spPr>
                  </p:pic>
                </p:oleObj>
              </mc:Fallback>
            </mc:AlternateContent>
          </a:graphicData>
        </a:graphic>
      </p:graphicFrame>
      <p:graphicFrame>
        <p:nvGraphicFramePr>
          <p:cNvPr id="75783" name="Object 7"/>
          <p:cNvGraphicFramePr>
            <a:graphicFrameLocks noChangeAspect="1"/>
          </p:cNvGraphicFramePr>
          <p:nvPr/>
        </p:nvGraphicFramePr>
        <p:xfrm>
          <a:off x="5103813" y="3929066"/>
          <a:ext cx="1936750" cy="539750"/>
        </p:xfrm>
        <a:graphic>
          <a:graphicData uri="http://schemas.openxmlformats.org/presentationml/2006/ole">
            <mc:AlternateContent xmlns:mc="http://schemas.openxmlformats.org/markup-compatibility/2006">
              <mc:Choice xmlns:v="urn:schemas-microsoft-com:vml" Requires="v">
                <p:oleObj name="Equação" r:id="rId9" imgW="774360" imgH="215640" progId="Equation.3">
                  <p:embed/>
                </p:oleObj>
              </mc:Choice>
              <mc:Fallback>
                <p:oleObj name="Equação" r:id="rId9" imgW="77436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3813" y="3929066"/>
                        <a:ext cx="1936750" cy="53975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5781"/>
                                        </p:tgtEl>
                                        <p:attrNameLst>
                                          <p:attrName>style.visibility</p:attrName>
                                        </p:attrNameLst>
                                      </p:cBhvr>
                                      <p:to>
                                        <p:strVal val="visible"/>
                                      </p:to>
                                    </p:set>
                                    <p:animEffect transition="in" filter="box(in)">
                                      <p:cBhvr>
                                        <p:cTn id="7" dur="500"/>
                                        <p:tgtEl>
                                          <p:spTgt spid="75781"/>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75782"/>
                                        </p:tgtEl>
                                        <p:attrNameLst>
                                          <p:attrName>style.visibility</p:attrName>
                                        </p:attrNameLst>
                                      </p:cBhvr>
                                      <p:to>
                                        <p:strVal val="visible"/>
                                      </p:to>
                                    </p:set>
                                    <p:animEffect transition="in" filter="box(in)">
                                      <p:cBhvr>
                                        <p:cTn id="18" dur="500"/>
                                        <p:tgtEl>
                                          <p:spTgt spid="75782"/>
                                        </p:tgtEl>
                                      </p:cBhvr>
                                    </p:animEffect>
                                  </p:childTnLst>
                                </p:cTn>
                              </p:par>
                            </p:childTnLst>
                          </p:cTn>
                        </p:par>
                        <p:par>
                          <p:cTn id="19" fill="hold">
                            <p:stCondLst>
                              <p:cond delay="500"/>
                            </p:stCondLst>
                            <p:childTnLst>
                              <p:par>
                                <p:cTn id="20" presetID="53"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75783"/>
                                        </p:tgtEl>
                                        <p:attrNameLst>
                                          <p:attrName>style.visibility</p:attrName>
                                        </p:attrNameLst>
                                      </p:cBhvr>
                                      <p:to>
                                        <p:strVal val="visible"/>
                                      </p:to>
                                    </p:set>
                                    <p:animEffect transition="in" filter="box(in)">
                                      <p:cBhvr>
                                        <p:cTn id="29" dur="500"/>
                                        <p:tgtEl>
                                          <p:spTgt spid="75783"/>
                                        </p:tgtEl>
                                      </p:cBhvr>
                                    </p:animEffect>
                                  </p:childTnLst>
                                </p:cTn>
                              </p:par>
                            </p:childTnLst>
                          </p:cTn>
                        </p:par>
                        <p:par>
                          <p:cTn id="30" fill="hold">
                            <p:stCondLst>
                              <p:cond delay="500"/>
                            </p:stCondLst>
                            <p:childTnLst>
                              <p:par>
                                <p:cTn id="31" presetID="53"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75779"/>
                                        </p:tgtEl>
                                        <p:attrNameLst>
                                          <p:attrName>style.visibility</p:attrName>
                                        </p:attrNameLst>
                                      </p:cBhvr>
                                      <p:to>
                                        <p:strVal val="visible"/>
                                      </p:to>
                                    </p:set>
                                    <p:animEffect transition="in" filter="box(in)">
                                      <p:cBhvr>
                                        <p:cTn id="40"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9" name="Rectangle 2"/>
          <p:cNvSpPr>
            <a:spLocks noGrp="1" noChangeArrowheads="1"/>
          </p:cNvSpPr>
          <p:nvPr>
            <p:ph type="title"/>
          </p:nvPr>
        </p:nvSpPr>
        <p:spPr/>
        <p:txBody>
          <a:bodyPr/>
          <a:lstStyle/>
          <a:p>
            <a:r>
              <a:rPr lang="pt-BR"/>
              <a:t>Exercício 14.5.4</a:t>
            </a:r>
          </a:p>
        </p:txBody>
      </p:sp>
      <p:sp>
        <p:nvSpPr>
          <p:cNvPr id="131075" name="Rectangle 3"/>
          <p:cNvSpPr>
            <a:spLocks noGrp="1" noChangeArrowheads="1"/>
          </p:cNvSpPr>
          <p:nvPr>
            <p:ph idx="1"/>
          </p:nvPr>
        </p:nvSpPr>
        <p:spPr/>
        <p:txBody>
          <a:bodyPr/>
          <a:lstStyle/>
          <a:p>
            <a:r>
              <a:rPr lang="pt-BR"/>
              <a:t>Encontre f(t) quando : </a:t>
            </a:r>
          </a:p>
          <a:p>
            <a:pPr lvl="1"/>
            <a:r>
              <a:rPr lang="pt-BR"/>
              <a:t>F(s) = 1/(s</a:t>
            </a:r>
            <a:r>
              <a:rPr lang="pt-BR" baseline="30000"/>
              <a:t>3</a:t>
            </a:r>
            <a:r>
              <a:rPr lang="pt-BR"/>
              <a:t>+3s</a:t>
            </a:r>
            <a:r>
              <a:rPr lang="pt-BR" baseline="30000"/>
              <a:t>2</a:t>
            </a:r>
            <a:r>
              <a:rPr lang="pt-BR"/>
              <a:t>+4s+2)</a:t>
            </a:r>
          </a:p>
          <a:p>
            <a:pPr lvl="1"/>
            <a:r>
              <a:rPr lang="pt-BR"/>
              <a:t>Fazendo a expansão : </a:t>
            </a:r>
          </a:p>
          <a:p>
            <a:pPr lvl="1"/>
            <a:endParaRPr lang="pt-BR"/>
          </a:p>
        </p:txBody>
      </p:sp>
      <p:graphicFrame>
        <p:nvGraphicFramePr>
          <p:cNvPr id="131076" name="Object 2"/>
          <p:cNvGraphicFramePr>
            <a:graphicFrameLocks noChangeAspect="1"/>
          </p:cNvGraphicFramePr>
          <p:nvPr/>
        </p:nvGraphicFramePr>
        <p:xfrm>
          <a:off x="2646363" y="3105150"/>
          <a:ext cx="3230562" cy="852488"/>
        </p:xfrm>
        <a:graphic>
          <a:graphicData uri="http://schemas.openxmlformats.org/presentationml/2006/ole">
            <mc:AlternateContent xmlns:mc="http://schemas.openxmlformats.org/markup-compatibility/2006">
              <mc:Choice xmlns:v="urn:schemas-microsoft-com:vml" Requires="v">
                <p:oleObj name="Equation" r:id="rId2" imgW="1587240" imgH="419040" progId="Equation.3">
                  <p:embed/>
                </p:oleObj>
              </mc:Choice>
              <mc:Fallback>
                <p:oleObj name="Equation" r:id="rId2" imgW="158724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363" y="3105150"/>
                        <a:ext cx="3230562"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1077" name="Object 3"/>
          <p:cNvGraphicFramePr>
            <a:graphicFrameLocks noChangeAspect="1"/>
          </p:cNvGraphicFramePr>
          <p:nvPr/>
        </p:nvGraphicFramePr>
        <p:xfrm>
          <a:off x="2903538" y="4151313"/>
          <a:ext cx="2973387" cy="852487"/>
        </p:xfrm>
        <a:graphic>
          <a:graphicData uri="http://schemas.openxmlformats.org/presentationml/2006/ole">
            <mc:AlternateContent xmlns:mc="http://schemas.openxmlformats.org/markup-compatibility/2006">
              <mc:Choice xmlns:v="urn:schemas-microsoft-com:vml" Requires="v">
                <p:oleObj name="Equation" r:id="rId4" imgW="1460160" imgH="419040" progId="Equation.3">
                  <p:embed/>
                </p:oleObj>
              </mc:Choice>
              <mc:Fallback>
                <p:oleObj name="Equation" r:id="rId4" imgW="146016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3538" y="4151313"/>
                        <a:ext cx="2973387" cy="85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1078" name="Object 4"/>
          <p:cNvGraphicFramePr>
            <a:graphicFrameLocks noChangeAspect="1"/>
          </p:cNvGraphicFramePr>
          <p:nvPr/>
        </p:nvGraphicFramePr>
        <p:xfrm>
          <a:off x="3001963" y="5413375"/>
          <a:ext cx="2765425" cy="463550"/>
        </p:xfrm>
        <a:graphic>
          <a:graphicData uri="http://schemas.openxmlformats.org/presentationml/2006/ole">
            <mc:AlternateContent xmlns:mc="http://schemas.openxmlformats.org/markup-compatibility/2006">
              <mc:Choice xmlns:v="urn:schemas-microsoft-com:vml" Requires="v">
                <p:oleObj name="Equation" r:id="rId6" imgW="1358640" imgH="228600" progId="Equation.3">
                  <p:embed/>
                </p:oleObj>
              </mc:Choice>
              <mc:Fallback>
                <p:oleObj name="Equation" r:id="rId6" imgW="135864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1963" y="5413375"/>
                        <a:ext cx="2765425"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0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1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Lst>
  </p:timing>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exercício</a:t>
            </a:r>
            <a:r>
              <a:rPr lang="en-US" dirty="0"/>
              <a:t> 3-4</a:t>
            </a:r>
            <a:endParaRPr lang="pt-BR" dirty="0"/>
          </a:p>
        </p:txBody>
      </p:sp>
      <p:pic>
        <p:nvPicPr>
          <p:cNvPr id="3" name="Picture 2"/>
          <p:cNvPicPr>
            <a:picLocks noChangeAspect="1" noChangeArrowheads="1"/>
          </p:cNvPicPr>
          <p:nvPr/>
        </p:nvPicPr>
        <p:blipFill>
          <a:blip r:embed="rId2"/>
          <a:srcRect/>
          <a:stretch>
            <a:fillRect/>
          </a:stretch>
        </p:blipFill>
        <p:spPr bwMode="auto">
          <a:xfrm>
            <a:off x="1023910" y="1571612"/>
            <a:ext cx="7110413" cy="3951288"/>
          </a:xfrm>
          <a:prstGeom prst="rect">
            <a:avLst/>
          </a:prstGeom>
          <a:noFill/>
          <a:ln w="12700">
            <a:noFill/>
            <a:miter lim="800000"/>
            <a:headEnd type="none" w="sm" len="sm"/>
            <a:tailEnd type="none" w="sm" len="sm"/>
          </a:ln>
          <a:effectLst/>
        </p:spPr>
      </p:pic>
      <p:graphicFrame>
        <p:nvGraphicFramePr>
          <p:cNvPr id="4" name="Objeto 3"/>
          <p:cNvGraphicFramePr>
            <a:graphicFrameLocks noChangeAspect="1"/>
          </p:cNvGraphicFramePr>
          <p:nvPr/>
        </p:nvGraphicFramePr>
        <p:xfrm>
          <a:off x="3730625" y="1000108"/>
          <a:ext cx="5937250" cy="571500"/>
        </p:xfrm>
        <a:graphic>
          <a:graphicData uri="http://schemas.openxmlformats.org/presentationml/2006/ole">
            <mc:AlternateContent xmlns:mc="http://schemas.openxmlformats.org/markup-compatibility/2006">
              <mc:Choice xmlns:v="urn:schemas-microsoft-com:vml" Requires="v">
                <p:oleObj name="Equação" r:id="rId3" imgW="2374560" imgH="228600" progId="Equation.3">
                  <p:embed/>
                </p:oleObj>
              </mc:Choice>
              <mc:Fallback>
                <p:oleObj name="Equação" r:id="rId3" imgW="23745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625" y="1000108"/>
                        <a:ext cx="5937250" cy="571500"/>
                      </a:xfrm>
                      <a:prstGeom prst="rect">
                        <a:avLst/>
                      </a:prstGeom>
                      <a:solidFill>
                        <a:schemeClr val="bg1"/>
                      </a:solidFill>
                    </p:spPr>
                  </p:pic>
                </p:oleObj>
              </mc:Fallback>
            </mc:AlternateContent>
          </a:graphicData>
        </a:graphic>
      </p:graphicFrame>
      <p:cxnSp>
        <p:nvCxnSpPr>
          <p:cNvPr id="7" name="Conector de seta reta 6"/>
          <p:cNvCxnSpPr/>
          <p:nvPr/>
        </p:nvCxnSpPr>
        <p:spPr>
          <a:xfrm rot="10800000" flipH="1">
            <a:off x="5024438" y="3000373"/>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rot="10800000">
            <a:off x="2738423" y="3000372"/>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Conector de seta reta 8"/>
          <p:cNvCxnSpPr/>
          <p:nvPr/>
        </p:nvCxnSpPr>
        <p:spPr>
          <a:xfrm rot="10800000">
            <a:off x="2524109" y="2284403"/>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0" name="Object 5"/>
          <p:cNvGraphicFramePr>
            <a:graphicFrameLocks noChangeAspect="1"/>
          </p:cNvGraphicFramePr>
          <p:nvPr/>
        </p:nvGraphicFramePr>
        <p:xfrm>
          <a:off x="4937125" y="2357438"/>
          <a:ext cx="1778000" cy="571500"/>
        </p:xfrm>
        <a:graphic>
          <a:graphicData uri="http://schemas.openxmlformats.org/presentationml/2006/ole">
            <mc:AlternateContent xmlns:mc="http://schemas.openxmlformats.org/markup-compatibility/2006">
              <mc:Choice xmlns:v="urn:schemas-microsoft-com:vml" Requires="v">
                <p:oleObj name="Equação" r:id="rId5" imgW="711000" imgH="228600" progId="Equation.3">
                  <p:embed/>
                </p:oleObj>
              </mc:Choice>
              <mc:Fallback>
                <p:oleObj name="Equação" r:id="rId5" imgW="7110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125" y="2357438"/>
                        <a:ext cx="1778000" cy="571500"/>
                      </a:xfrm>
                      <a:prstGeom prst="rect">
                        <a:avLst/>
                      </a:prstGeom>
                      <a:solidFill>
                        <a:schemeClr val="bg1"/>
                      </a:solidFill>
                    </p:spPr>
                  </p:pic>
                </p:oleObj>
              </mc:Fallback>
            </mc:AlternateContent>
          </a:graphicData>
        </a:graphic>
      </p:graphicFrame>
      <p:graphicFrame>
        <p:nvGraphicFramePr>
          <p:cNvPr id="79880" name="Object 8"/>
          <p:cNvGraphicFramePr>
            <a:graphicFrameLocks noChangeAspect="1"/>
          </p:cNvGraphicFramePr>
          <p:nvPr/>
        </p:nvGraphicFramePr>
        <p:xfrm>
          <a:off x="2666984" y="1643050"/>
          <a:ext cx="1111250" cy="571500"/>
        </p:xfrm>
        <a:graphic>
          <a:graphicData uri="http://schemas.openxmlformats.org/presentationml/2006/ole">
            <mc:AlternateContent xmlns:mc="http://schemas.openxmlformats.org/markup-compatibility/2006">
              <mc:Choice xmlns:v="urn:schemas-microsoft-com:vml" Requires="v">
                <p:oleObj name="Equação" r:id="rId7" imgW="444240" imgH="228600" progId="Equation.3">
                  <p:embed/>
                </p:oleObj>
              </mc:Choice>
              <mc:Fallback>
                <p:oleObj name="Equação" r:id="rId7" imgW="4442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6984" y="1643050"/>
                        <a:ext cx="1111250" cy="571500"/>
                      </a:xfrm>
                      <a:prstGeom prst="rect">
                        <a:avLst/>
                      </a:prstGeom>
                      <a:solidFill>
                        <a:schemeClr val="bg1"/>
                      </a:solidFill>
                    </p:spPr>
                  </p:pic>
                </p:oleObj>
              </mc:Fallback>
            </mc:AlternateContent>
          </a:graphicData>
        </a:graphic>
      </p:graphicFrame>
      <p:graphicFrame>
        <p:nvGraphicFramePr>
          <p:cNvPr id="79881" name="Object 9"/>
          <p:cNvGraphicFramePr>
            <a:graphicFrameLocks noChangeAspect="1"/>
          </p:cNvGraphicFramePr>
          <p:nvPr/>
        </p:nvGraphicFramePr>
        <p:xfrm>
          <a:off x="2452688" y="2428875"/>
          <a:ext cx="2032000" cy="571500"/>
        </p:xfrm>
        <a:graphic>
          <a:graphicData uri="http://schemas.openxmlformats.org/presentationml/2006/ole">
            <mc:AlternateContent xmlns:mc="http://schemas.openxmlformats.org/markup-compatibility/2006">
              <mc:Choice xmlns:v="urn:schemas-microsoft-com:vml" Requires="v">
                <p:oleObj name="Equação" r:id="rId9" imgW="812520" imgH="228600" progId="Equation.3">
                  <p:embed/>
                </p:oleObj>
              </mc:Choice>
              <mc:Fallback>
                <p:oleObj name="Equação" r:id="rId9" imgW="81252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2688" y="2428875"/>
                        <a:ext cx="2032000" cy="57150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0" fill="hold" nodeType="clickEffect">
                                  <p:stCondLst>
                                    <p:cond delay="0"/>
                                  </p:stCondLst>
                                  <p:childTnLst>
                                    <p:set>
                                      <p:cBhvr>
                                        <p:cTn id="17" dur="1" fill="hold">
                                          <p:stCondLst>
                                            <p:cond delay="0"/>
                                          </p:stCondLst>
                                        </p:cTn>
                                        <p:tgtEl>
                                          <p:spTgt spid="79880"/>
                                        </p:tgtEl>
                                        <p:attrNameLst>
                                          <p:attrName>style.visibility</p:attrName>
                                        </p:attrNameLst>
                                      </p:cBhvr>
                                      <p:to>
                                        <p:strVal val="visible"/>
                                      </p:to>
                                    </p:set>
                                    <p:anim calcmode="lin" valueType="num">
                                      <p:cBhvr>
                                        <p:cTn id="18" dur="500" fill="hold"/>
                                        <p:tgtEl>
                                          <p:spTgt spid="79880"/>
                                        </p:tgtEl>
                                        <p:attrNameLst>
                                          <p:attrName>ppt_w</p:attrName>
                                        </p:attrNameLst>
                                      </p:cBhvr>
                                      <p:tavLst>
                                        <p:tav tm="0">
                                          <p:val>
                                            <p:fltVal val="0"/>
                                          </p:val>
                                        </p:tav>
                                        <p:tav tm="100000">
                                          <p:val>
                                            <p:strVal val="#ppt_w"/>
                                          </p:val>
                                        </p:tav>
                                      </p:tavLst>
                                    </p:anim>
                                    <p:anim calcmode="lin" valueType="num">
                                      <p:cBhvr>
                                        <p:cTn id="19" dur="500" fill="hold"/>
                                        <p:tgtEl>
                                          <p:spTgt spid="79880"/>
                                        </p:tgtEl>
                                        <p:attrNameLst>
                                          <p:attrName>ppt_h</p:attrName>
                                        </p:attrNameLst>
                                      </p:cBhvr>
                                      <p:tavLst>
                                        <p:tav tm="0">
                                          <p:val>
                                            <p:fltVal val="0"/>
                                          </p:val>
                                        </p:tav>
                                        <p:tav tm="100000">
                                          <p:val>
                                            <p:strVal val="#ppt_h"/>
                                          </p:val>
                                        </p:tav>
                                      </p:tavLst>
                                    </p:anim>
                                    <p:animEffect transition="in" filter="fade">
                                      <p:cBhvr>
                                        <p:cTn id="20" dur="500"/>
                                        <p:tgtEl>
                                          <p:spTgt spid="79880"/>
                                        </p:tgtEl>
                                      </p:cBhvr>
                                    </p:animEffect>
                                  </p:childTnLst>
                                </p:cTn>
                              </p:par>
                            </p:childTnLst>
                          </p:cTn>
                        </p:par>
                        <p:par>
                          <p:cTn id="21" fill="hold">
                            <p:stCondLst>
                              <p:cond delay="500"/>
                            </p:stCondLst>
                            <p:childTnLst>
                              <p:par>
                                <p:cTn id="22" presetID="53"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nodeType="clickEffect">
                                  <p:stCondLst>
                                    <p:cond delay="0"/>
                                  </p:stCondLst>
                                  <p:childTnLst>
                                    <p:set>
                                      <p:cBhvr>
                                        <p:cTn id="30" dur="1" fill="hold">
                                          <p:stCondLst>
                                            <p:cond delay="0"/>
                                          </p:stCondLst>
                                        </p:cTn>
                                        <p:tgtEl>
                                          <p:spTgt spid="79881"/>
                                        </p:tgtEl>
                                        <p:attrNameLst>
                                          <p:attrName>style.visibility</p:attrName>
                                        </p:attrNameLst>
                                      </p:cBhvr>
                                      <p:to>
                                        <p:strVal val="visible"/>
                                      </p:to>
                                    </p:set>
                                    <p:anim calcmode="lin" valueType="num">
                                      <p:cBhvr>
                                        <p:cTn id="31" dur="500" fill="hold"/>
                                        <p:tgtEl>
                                          <p:spTgt spid="79881"/>
                                        </p:tgtEl>
                                        <p:attrNameLst>
                                          <p:attrName>ppt_w</p:attrName>
                                        </p:attrNameLst>
                                      </p:cBhvr>
                                      <p:tavLst>
                                        <p:tav tm="0">
                                          <p:val>
                                            <p:fltVal val="0"/>
                                          </p:val>
                                        </p:tav>
                                        <p:tav tm="100000">
                                          <p:val>
                                            <p:strVal val="#ppt_w"/>
                                          </p:val>
                                        </p:tav>
                                      </p:tavLst>
                                    </p:anim>
                                    <p:anim calcmode="lin" valueType="num">
                                      <p:cBhvr>
                                        <p:cTn id="32" dur="500" fill="hold"/>
                                        <p:tgtEl>
                                          <p:spTgt spid="79881"/>
                                        </p:tgtEl>
                                        <p:attrNameLst>
                                          <p:attrName>ppt_h</p:attrName>
                                        </p:attrNameLst>
                                      </p:cBhvr>
                                      <p:tavLst>
                                        <p:tav tm="0">
                                          <p:val>
                                            <p:fltVal val="0"/>
                                          </p:val>
                                        </p:tav>
                                        <p:tav tm="100000">
                                          <p:val>
                                            <p:strVal val="#ppt_h"/>
                                          </p:val>
                                        </p:tav>
                                      </p:tavLst>
                                    </p:anim>
                                    <p:animEffect transition="in" filter="fade">
                                      <p:cBhvr>
                                        <p:cTn id="33" dur="500"/>
                                        <p:tgtEl>
                                          <p:spTgt spid="79881"/>
                                        </p:tgtEl>
                                      </p:cBhvr>
                                    </p:animEffect>
                                  </p:childTnLst>
                                </p:cTn>
                              </p:par>
                            </p:childTnLst>
                          </p:cTn>
                        </p:par>
                        <p:par>
                          <p:cTn id="34" fill="hold">
                            <p:stCondLst>
                              <p:cond delay="500"/>
                            </p:stCondLst>
                            <p:childTnLst>
                              <p:par>
                                <p:cTn id="35" presetID="53"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exercício</a:t>
            </a:r>
            <a:r>
              <a:rPr lang="en-US" dirty="0"/>
              <a:t> 3-4</a:t>
            </a:r>
            <a:endParaRPr lang="pt-BR" dirty="0"/>
          </a:p>
        </p:txBody>
      </p:sp>
      <p:pic>
        <p:nvPicPr>
          <p:cNvPr id="3" name="Picture 2"/>
          <p:cNvPicPr>
            <a:picLocks noChangeAspect="1" noChangeArrowheads="1"/>
          </p:cNvPicPr>
          <p:nvPr/>
        </p:nvPicPr>
        <p:blipFill>
          <a:blip r:embed="rId2"/>
          <a:srcRect/>
          <a:stretch>
            <a:fillRect/>
          </a:stretch>
        </p:blipFill>
        <p:spPr bwMode="auto">
          <a:xfrm>
            <a:off x="1023910" y="1571612"/>
            <a:ext cx="7110413" cy="3951288"/>
          </a:xfrm>
          <a:prstGeom prst="rect">
            <a:avLst/>
          </a:prstGeom>
          <a:noFill/>
          <a:ln w="12700">
            <a:noFill/>
            <a:miter lim="800000"/>
            <a:headEnd type="none" w="sm" len="sm"/>
            <a:tailEnd type="none" w="sm" len="sm"/>
          </a:ln>
          <a:effectLst/>
        </p:spPr>
      </p:pic>
      <p:graphicFrame>
        <p:nvGraphicFramePr>
          <p:cNvPr id="75780" name="Object 4"/>
          <p:cNvGraphicFramePr>
            <a:graphicFrameLocks noChangeAspect="1"/>
          </p:cNvGraphicFramePr>
          <p:nvPr/>
        </p:nvGraphicFramePr>
        <p:xfrm>
          <a:off x="912838" y="5643582"/>
          <a:ext cx="7683500" cy="571500"/>
        </p:xfrm>
        <a:graphic>
          <a:graphicData uri="http://schemas.openxmlformats.org/presentationml/2006/ole">
            <mc:AlternateContent xmlns:mc="http://schemas.openxmlformats.org/markup-compatibility/2006">
              <mc:Choice xmlns:v="urn:schemas-microsoft-com:vml" Requires="v">
                <p:oleObj name="Equação" r:id="rId3" imgW="3073320" imgH="228600" progId="Equation.3">
                  <p:embed/>
                </p:oleObj>
              </mc:Choice>
              <mc:Fallback>
                <p:oleObj name="Equação" r:id="rId3" imgW="30733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838" y="5643582"/>
                        <a:ext cx="76835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Conector de seta reta 6"/>
          <p:cNvCxnSpPr/>
          <p:nvPr/>
        </p:nvCxnSpPr>
        <p:spPr>
          <a:xfrm rot="10800000" flipH="1">
            <a:off x="3809992" y="3000372"/>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8" name="Object 9"/>
          <p:cNvGraphicFramePr>
            <a:graphicFrameLocks noChangeAspect="1"/>
          </p:cNvGraphicFramePr>
          <p:nvPr/>
        </p:nvGraphicFramePr>
        <p:xfrm>
          <a:off x="2595563" y="2428875"/>
          <a:ext cx="1746250" cy="571500"/>
        </p:xfrm>
        <a:graphic>
          <a:graphicData uri="http://schemas.openxmlformats.org/presentationml/2006/ole">
            <mc:AlternateContent xmlns:mc="http://schemas.openxmlformats.org/markup-compatibility/2006">
              <mc:Choice xmlns:v="urn:schemas-microsoft-com:vml" Requires="v">
                <p:oleObj name="Equação" r:id="rId5" imgW="698400" imgH="228600" progId="Equation.3">
                  <p:embed/>
                </p:oleObj>
              </mc:Choice>
              <mc:Fallback>
                <p:oleObj name="Equação" r:id="rId5" imgW="698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563" y="2428875"/>
                        <a:ext cx="1746250" cy="571500"/>
                      </a:xfrm>
                      <a:prstGeom prst="rect">
                        <a:avLst/>
                      </a:prstGeom>
                      <a:solidFill>
                        <a:schemeClr val="bg1"/>
                      </a:solidFill>
                    </p:spPr>
                  </p:pic>
                </p:oleObj>
              </mc:Fallback>
            </mc:AlternateContent>
          </a:graphicData>
        </a:graphic>
      </p:graphicFrame>
      <p:cxnSp>
        <p:nvCxnSpPr>
          <p:cNvPr id="9" name="Conector de seta reta 8"/>
          <p:cNvCxnSpPr/>
          <p:nvPr/>
        </p:nvCxnSpPr>
        <p:spPr>
          <a:xfrm rot="10800000" flipH="1">
            <a:off x="4024306" y="3713164"/>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p:nvPr/>
        </p:nvCxnSpPr>
        <p:spPr>
          <a:xfrm rot="10800000" flipH="1">
            <a:off x="4024306" y="4356105"/>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1" name="Object 6"/>
          <p:cNvGraphicFramePr>
            <a:graphicFrameLocks noChangeAspect="1"/>
          </p:cNvGraphicFramePr>
          <p:nvPr/>
        </p:nvGraphicFramePr>
        <p:xfrm>
          <a:off x="3524240" y="3175000"/>
          <a:ext cx="1778000" cy="539750"/>
        </p:xfrm>
        <a:graphic>
          <a:graphicData uri="http://schemas.openxmlformats.org/presentationml/2006/ole">
            <mc:AlternateContent xmlns:mc="http://schemas.openxmlformats.org/markup-compatibility/2006">
              <mc:Choice xmlns:v="urn:schemas-microsoft-com:vml" Requires="v">
                <p:oleObj name="Equação" r:id="rId7" imgW="711000" imgH="215640" progId="Equation.3">
                  <p:embed/>
                </p:oleObj>
              </mc:Choice>
              <mc:Fallback>
                <p:oleObj name="Equação" r:id="rId7" imgW="7110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4240" y="3175000"/>
                        <a:ext cx="1778000" cy="539750"/>
                      </a:xfrm>
                      <a:prstGeom prst="rect">
                        <a:avLst/>
                      </a:prstGeom>
                      <a:solidFill>
                        <a:schemeClr val="bg1"/>
                      </a:solidFill>
                    </p:spPr>
                  </p:pic>
                </p:oleObj>
              </mc:Fallback>
            </mc:AlternateContent>
          </a:graphicData>
        </a:graphic>
      </p:graphicFrame>
      <p:graphicFrame>
        <p:nvGraphicFramePr>
          <p:cNvPr id="12" name="Object 7"/>
          <p:cNvGraphicFramePr>
            <a:graphicFrameLocks noChangeAspect="1"/>
          </p:cNvGraphicFramePr>
          <p:nvPr/>
        </p:nvGraphicFramePr>
        <p:xfrm>
          <a:off x="3309926" y="3889382"/>
          <a:ext cx="1682750" cy="539750"/>
        </p:xfrm>
        <a:graphic>
          <a:graphicData uri="http://schemas.openxmlformats.org/presentationml/2006/ole">
            <mc:AlternateContent xmlns:mc="http://schemas.openxmlformats.org/markup-compatibility/2006">
              <mc:Choice xmlns:v="urn:schemas-microsoft-com:vml" Requires="v">
                <p:oleObj name="Equação" r:id="rId9" imgW="672840" imgH="215640" progId="Equation.3">
                  <p:embed/>
                </p:oleObj>
              </mc:Choice>
              <mc:Fallback>
                <p:oleObj name="Equação" r:id="rId9" imgW="67284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9926" y="3889382"/>
                        <a:ext cx="1682750" cy="539750"/>
                      </a:xfrm>
                      <a:prstGeom prst="rect">
                        <a:avLst/>
                      </a:prstGeom>
                      <a:solidFill>
                        <a:schemeClr val="bg1"/>
                      </a:solidFill>
                    </p:spPr>
                  </p:pic>
                </p:oleObj>
              </mc:Fallback>
            </mc:AlternateContent>
          </a:graphicData>
        </a:graphic>
      </p:graphicFrame>
      <p:cxnSp>
        <p:nvCxnSpPr>
          <p:cNvPr id="13" name="Conector de seta reta 12"/>
          <p:cNvCxnSpPr/>
          <p:nvPr/>
        </p:nvCxnSpPr>
        <p:spPr>
          <a:xfrm rot="10800000">
            <a:off x="1595415" y="3713163"/>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4" name="Object 9"/>
          <p:cNvGraphicFramePr>
            <a:graphicFrameLocks noChangeAspect="1"/>
          </p:cNvGraphicFramePr>
          <p:nvPr/>
        </p:nvGraphicFramePr>
        <p:xfrm>
          <a:off x="2555875" y="3157538"/>
          <a:ext cx="762000" cy="539750"/>
        </p:xfrm>
        <a:graphic>
          <a:graphicData uri="http://schemas.openxmlformats.org/presentationml/2006/ole">
            <mc:AlternateContent xmlns:mc="http://schemas.openxmlformats.org/markup-compatibility/2006">
              <mc:Choice xmlns:v="urn:schemas-microsoft-com:vml" Requires="v">
                <p:oleObj name="Equação" r:id="rId11" imgW="304560" imgH="215640" progId="Equation.3">
                  <p:embed/>
                </p:oleObj>
              </mc:Choice>
              <mc:Fallback>
                <p:oleObj name="Equação" r:id="rId11" imgW="30456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5875" y="3157538"/>
                        <a:ext cx="762000" cy="53975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ox(in)">
                                      <p:cBhvr>
                                        <p:cTn id="20" dur="500"/>
                                        <p:tgtEl>
                                          <p:spTgt spid="11"/>
                                        </p:tgtEl>
                                      </p:cBhvr>
                                    </p:animEffect>
                                  </p:childTnLst>
                                </p:cTn>
                              </p:par>
                            </p:childTnLst>
                          </p:cTn>
                        </p:par>
                        <p:par>
                          <p:cTn id="21" fill="hold">
                            <p:stCondLst>
                              <p:cond delay="500"/>
                            </p:stCondLst>
                            <p:childTnLst>
                              <p:par>
                                <p:cTn id="22" presetID="53"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ox(in)">
                                      <p:cBhvr>
                                        <p:cTn id="31" dur="500"/>
                                        <p:tgtEl>
                                          <p:spTgt spid="12"/>
                                        </p:tgtEl>
                                      </p:cBhvr>
                                    </p:animEffect>
                                  </p:childTnLst>
                                </p:cTn>
                              </p:par>
                            </p:childTnLst>
                          </p:cTn>
                        </p:par>
                        <p:par>
                          <p:cTn id="32" fill="hold">
                            <p:stCondLst>
                              <p:cond delay="500"/>
                            </p:stCondLst>
                            <p:childTnLst>
                              <p:par>
                                <p:cTn id="33" presetID="53"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500"/>
                            </p:stCondLst>
                            <p:childTnLst>
                              <p:par>
                                <p:cTn id="46" presetID="53"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0" fill="hold" nodeType="clickEffect">
                                  <p:stCondLst>
                                    <p:cond delay="0"/>
                                  </p:stCondLst>
                                  <p:childTnLst>
                                    <p:set>
                                      <p:cBhvr>
                                        <p:cTn id="54" dur="1" fill="hold">
                                          <p:stCondLst>
                                            <p:cond delay="0"/>
                                          </p:stCondLst>
                                        </p:cTn>
                                        <p:tgtEl>
                                          <p:spTgt spid="75780"/>
                                        </p:tgtEl>
                                        <p:attrNameLst>
                                          <p:attrName>style.visibility</p:attrName>
                                        </p:attrNameLst>
                                      </p:cBhvr>
                                      <p:to>
                                        <p:strVal val="visible"/>
                                      </p:to>
                                    </p:set>
                                    <p:anim calcmode="lin" valueType="num">
                                      <p:cBhvr>
                                        <p:cTn id="55" dur="500" fill="hold"/>
                                        <p:tgtEl>
                                          <p:spTgt spid="75780"/>
                                        </p:tgtEl>
                                        <p:attrNameLst>
                                          <p:attrName>ppt_w</p:attrName>
                                        </p:attrNameLst>
                                      </p:cBhvr>
                                      <p:tavLst>
                                        <p:tav tm="0">
                                          <p:val>
                                            <p:fltVal val="0"/>
                                          </p:val>
                                        </p:tav>
                                        <p:tav tm="100000">
                                          <p:val>
                                            <p:strVal val="#ppt_w"/>
                                          </p:val>
                                        </p:tav>
                                      </p:tavLst>
                                    </p:anim>
                                    <p:anim calcmode="lin" valueType="num">
                                      <p:cBhvr>
                                        <p:cTn id="56" dur="500" fill="hold"/>
                                        <p:tgtEl>
                                          <p:spTgt spid="75780"/>
                                        </p:tgtEl>
                                        <p:attrNameLst>
                                          <p:attrName>ppt_h</p:attrName>
                                        </p:attrNameLst>
                                      </p:cBhvr>
                                      <p:tavLst>
                                        <p:tav tm="0">
                                          <p:val>
                                            <p:fltVal val="0"/>
                                          </p:val>
                                        </p:tav>
                                        <p:tav tm="100000">
                                          <p:val>
                                            <p:strVal val="#ppt_h"/>
                                          </p:val>
                                        </p:tav>
                                      </p:tavLst>
                                    </p:anim>
                                    <p:animEffect transition="in" filter="fade">
                                      <p:cBhvr>
                                        <p:cTn id="57"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exercício</a:t>
            </a:r>
            <a:r>
              <a:rPr lang="en-US" dirty="0"/>
              <a:t> 3-4</a:t>
            </a:r>
            <a:endParaRPr lang="pt-BR" dirty="0"/>
          </a:p>
        </p:txBody>
      </p:sp>
      <p:pic>
        <p:nvPicPr>
          <p:cNvPr id="3" name="Picture 2"/>
          <p:cNvPicPr>
            <a:picLocks noChangeAspect="1" noChangeArrowheads="1"/>
          </p:cNvPicPr>
          <p:nvPr/>
        </p:nvPicPr>
        <p:blipFill>
          <a:blip r:embed="rId2"/>
          <a:srcRect/>
          <a:stretch>
            <a:fillRect/>
          </a:stretch>
        </p:blipFill>
        <p:spPr bwMode="auto">
          <a:xfrm>
            <a:off x="1023910" y="1571612"/>
            <a:ext cx="7110413" cy="3951288"/>
          </a:xfrm>
          <a:prstGeom prst="rect">
            <a:avLst/>
          </a:prstGeom>
          <a:noFill/>
          <a:ln w="12700">
            <a:noFill/>
            <a:miter lim="800000"/>
            <a:headEnd type="none" w="sm" len="sm"/>
            <a:tailEnd type="none" w="sm" len="sm"/>
          </a:ln>
          <a:effectLst/>
        </p:spPr>
      </p:pic>
      <p:graphicFrame>
        <p:nvGraphicFramePr>
          <p:cNvPr id="78853" name="Object 5"/>
          <p:cNvGraphicFramePr>
            <a:graphicFrameLocks noChangeAspect="1"/>
          </p:cNvGraphicFramePr>
          <p:nvPr/>
        </p:nvGraphicFramePr>
        <p:xfrm>
          <a:off x="1666852" y="6000768"/>
          <a:ext cx="7588250" cy="571500"/>
        </p:xfrm>
        <a:graphic>
          <a:graphicData uri="http://schemas.openxmlformats.org/presentationml/2006/ole">
            <mc:AlternateContent xmlns:mc="http://schemas.openxmlformats.org/markup-compatibility/2006">
              <mc:Choice xmlns:v="urn:schemas-microsoft-com:vml" Requires="v">
                <p:oleObj name="Equação" r:id="rId3" imgW="3035160" imgH="228600" progId="Equation.3">
                  <p:embed/>
                </p:oleObj>
              </mc:Choice>
              <mc:Fallback>
                <p:oleObj name="Equação" r:id="rId3" imgW="30351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52" y="6000768"/>
                        <a:ext cx="7588250" cy="571500"/>
                      </a:xfrm>
                      <a:prstGeom prst="rect">
                        <a:avLst/>
                      </a:prstGeom>
                      <a:solidFill>
                        <a:schemeClr val="bg1"/>
                      </a:solidFill>
                    </p:spPr>
                  </p:pic>
                </p:oleObj>
              </mc:Fallback>
            </mc:AlternateContent>
          </a:graphicData>
        </a:graphic>
      </p:graphicFrame>
      <p:graphicFrame>
        <p:nvGraphicFramePr>
          <p:cNvPr id="78854" name="Object 6"/>
          <p:cNvGraphicFramePr>
            <a:graphicFrameLocks noChangeAspect="1"/>
          </p:cNvGraphicFramePr>
          <p:nvPr/>
        </p:nvGraphicFramePr>
        <p:xfrm>
          <a:off x="238092" y="5286388"/>
          <a:ext cx="7683500" cy="571500"/>
        </p:xfrm>
        <a:graphic>
          <a:graphicData uri="http://schemas.openxmlformats.org/presentationml/2006/ole">
            <mc:AlternateContent xmlns:mc="http://schemas.openxmlformats.org/markup-compatibility/2006">
              <mc:Choice xmlns:v="urn:schemas-microsoft-com:vml" Requires="v">
                <p:oleObj name="Equação" r:id="rId5" imgW="3073320" imgH="228600" progId="Equation.3">
                  <p:embed/>
                </p:oleObj>
              </mc:Choice>
              <mc:Fallback>
                <p:oleObj name="Equação" r:id="rId5" imgW="30733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092" y="5286388"/>
                        <a:ext cx="76835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5" name="Object 7"/>
          <p:cNvGraphicFramePr>
            <a:graphicFrameLocks noChangeAspect="1"/>
          </p:cNvGraphicFramePr>
          <p:nvPr/>
        </p:nvGraphicFramePr>
        <p:xfrm>
          <a:off x="3746500" y="1000125"/>
          <a:ext cx="5905500" cy="571500"/>
        </p:xfrm>
        <a:graphic>
          <a:graphicData uri="http://schemas.openxmlformats.org/presentationml/2006/ole">
            <mc:AlternateContent xmlns:mc="http://schemas.openxmlformats.org/markup-compatibility/2006">
              <mc:Choice xmlns:v="urn:schemas-microsoft-com:vml" Requires="v">
                <p:oleObj name="Equação" r:id="rId7" imgW="2361960" imgH="228600" progId="Equation.3">
                  <p:embed/>
                </p:oleObj>
              </mc:Choice>
              <mc:Fallback>
                <p:oleObj name="Equação" r:id="rId7" imgW="236196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1000125"/>
                        <a:ext cx="5905500" cy="57150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8853"/>
                                        </p:tgtEl>
                                        <p:attrNameLst>
                                          <p:attrName>style.visibility</p:attrName>
                                        </p:attrNameLst>
                                      </p:cBhvr>
                                      <p:to>
                                        <p:strVal val="visible"/>
                                      </p:to>
                                    </p:set>
                                    <p:animEffect transition="in" filter="box(in)">
                                      <p:cBhvr>
                                        <p:cTn id="7" dur="500"/>
                                        <p:tgtEl>
                                          <p:spTgt spid="7885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78854"/>
                                        </p:tgtEl>
                                        <p:attrNameLst>
                                          <p:attrName>style.visibility</p:attrName>
                                        </p:attrNameLst>
                                      </p:cBhvr>
                                      <p:to>
                                        <p:strVal val="visible"/>
                                      </p:to>
                                    </p:set>
                                    <p:anim calcmode="lin" valueType="num">
                                      <p:cBhvr>
                                        <p:cTn id="12" dur="500" fill="hold"/>
                                        <p:tgtEl>
                                          <p:spTgt spid="78854"/>
                                        </p:tgtEl>
                                        <p:attrNameLst>
                                          <p:attrName>ppt_w</p:attrName>
                                        </p:attrNameLst>
                                      </p:cBhvr>
                                      <p:tavLst>
                                        <p:tav tm="0">
                                          <p:val>
                                            <p:fltVal val="0"/>
                                          </p:val>
                                        </p:tav>
                                        <p:tav tm="100000">
                                          <p:val>
                                            <p:strVal val="#ppt_w"/>
                                          </p:val>
                                        </p:tav>
                                      </p:tavLst>
                                    </p:anim>
                                    <p:anim calcmode="lin" valueType="num">
                                      <p:cBhvr>
                                        <p:cTn id="13" dur="500" fill="hold"/>
                                        <p:tgtEl>
                                          <p:spTgt spid="78854"/>
                                        </p:tgtEl>
                                        <p:attrNameLst>
                                          <p:attrName>ppt_h</p:attrName>
                                        </p:attrNameLst>
                                      </p:cBhvr>
                                      <p:tavLst>
                                        <p:tav tm="0">
                                          <p:val>
                                            <p:fltVal val="0"/>
                                          </p:val>
                                        </p:tav>
                                        <p:tav tm="100000">
                                          <p:val>
                                            <p:strVal val="#ppt_h"/>
                                          </p:val>
                                        </p:tav>
                                      </p:tavLst>
                                    </p:anim>
                                    <p:animEffect transition="in" filter="fade">
                                      <p:cBhvr>
                                        <p:cTn id="14" dur="500"/>
                                        <p:tgtEl>
                                          <p:spTgt spid="7885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78855"/>
                                        </p:tgtEl>
                                        <p:attrNameLst>
                                          <p:attrName>style.visibility</p:attrName>
                                        </p:attrNameLst>
                                      </p:cBhvr>
                                      <p:to>
                                        <p:strVal val="visible"/>
                                      </p:to>
                                    </p:set>
                                    <p:anim calcmode="lin" valueType="num">
                                      <p:cBhvr>
                                        <p:cTn id="19" dur="500" fill="hold"/>
                                        <p:tgtEl>
                                          <p:spTgt spid="78855"/>
                                        </p:tgtEl>
                                        <p:attrNameLst>
                                          <p:attrName>ppt_w</p:attrName>
                                        </p:attrNameLst>
                                      </p:cBhvr>
                                      <p:tavLst>
                                        <p:tav tm="0">
                                          <p:val>
                                            <p:fltVal val="0"/>
                                          </p:val>
                                        </p:tav>
                                        <p:tav tm="100000">
                                          <p:val>
                                            <p:strVal val="#ppt_w"/>
                                          </p:val>
                                        </p:tav>
                                      </p:tavLst>
                                    </p:anim>
                                    <p:anim calcmode="lin" valueType="num">
                                      <p:cBhvr>
                                        <p:cTn id="20" dur="500" fill="hold"/>
                                        <p:tgtEl>
                                          <p:spTgt spid="78855"/>
                                        </p:tgtEl>
                                        <p:attrNameLst>
                                          <p:attrName>ppt_h</p:attrName>
                                        </p:attrNameLst>
                                      </p:cBhvr>
                                      <p:tavLst>
                                        <p:tav tm="0">
                                          <p:val>
                                            <p:fltVal val="0"/>
                                          </p:val>
                                        </p:tav>
                                        <p:tav tm="100000">
                                          <p:val>
                                            <p:strVal val="#ppt_h"/>
                                          </p:val>
                                        </p:tav>
                                      </p:tavLst>
                                    </p:anim>
                                    <p:animEffect transition="in" filter="fade">
                                      <p:cBhvr>
                                        <p:cTn id="21" dur="500"/>
                                        <p:tgtEl>
                                          <p:spTgt spid="78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exercício</a:t>
            </a:r>
            <a:r>
              <a:rPr lang="en-US" dirty="0"/>
              <a:t> 3-4</a:t>
            </a:r>
            <a:endParaRPr lang="pt-BR" dirty="0"/>
          </a:p>
        </p:txBody>
      </p:sp>
      <p:graphicFrame>
        <p:nvGraphicFramePr>
          <p:cNvPr id="78853" name="Object 5"/>
          <p:cNvGraphicFramePr>
            <a:graphicFrameLocks noChangeAspect="1"/>
          </p:cNvGraphicFramePr>
          <p:nvPr/>
        </p:nvGraphicFramePr>
        <p:xfrm>
          <a:off x="436584" y="3000372"/>
          <a:ext cx="7588250" cy="571500"/>
        </p:xfrm>
        <a:graphic>
          <a:graphicData uri="http://schemas.openxmlformats.org/presentationml/2006/ole">
            <mc:AlternateContent xmlns:mc="http://schemas.openxmlformats.org/markup-compatibility/2006">
              <mc:Choice xmlns:v="urn:schemas-microsoft-com:vml" Requires="v">
                <p:oleObj name="Equação" r:id="rId2" imgW="3035160" imgH="228600" progId="Equation.3">
                  <p:embed/>
                </p:oleObj>
              </mc:Choice>
              <mc:Fallback>
                <p:oleObj name="Equação" r:id="rId2" imgW="303516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84" y="3000372"/>
                        <a:ext cx="7588250" cy="571500"/>
                      </a:xfrm>
                      <a:prstGeom prst="rect">
                        <a:avLst/>
                      </a:prstGeom>
                      <a:solidFill>
                        <a:schemeClr val="bg1"/>
                      </a:solidFill>
                    </p:spPr>
                  </p:pic>
                </p:oleObj>
              </mc:Fallback>
            </mc:AlternateContent>
          </a:graphicData>
        </a:graphic>
      </p:graphicFrame>
      <p:graphicFrame>
        <p:nvGraphicFramePr>
          <p:cNvPr id="78854" name="Object 6"/>
          <p:cNvGraphicFramePr>
            <a:graphicFrameLocks noChangeAspect="1"/>
          </p:cNvGraphicFramePr>
          <p:nvPr/>
        </p:nvGraphicFramePr>
        <p:xfrm>
          <a:off x="380968" y="1071546"/>
          <a:ext cx="7683500" cy="571500"/>
        </p:xfrm>
        <a:graphic>
          <a:graphicData uri="http://schemas.openxmlformats.org/presentationml/2006/ole">
            <mc:AlternateContent xmlns:mc="http://schemas.openxmlformats.org/markup-compatibility/2006">
              <mc:Choice xmlns:v="urn:schemas-microsoft-com:vml" Requires="v">
                <p:oleObj name="Equação" r:id="rId4" imgW="3073320" imgH="228600" progId="Equation.3">
                  <p:embed/>
                </p:oleObj>
              </mc:Choice>
              <mc:Fallback>
                <p:oleObj name="Equação" r:id="rId4" imgW="307332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68" y="1071546"/>
                        <a:ext cx="76835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5" name="Object 7"/>
          <p:cNvGraphicFramePr>
            <a:graphicFrameLocks noChangeAspect="1"/>
          </p:cNvGraphicFramePr>
          <p:nvPr/>
        </p:nvGraphicFramePr>
        <p:xfrm>
          <a:off x="468313" y="4857750"/>
          <a:ext cx="5905500" cy="571500"/>
        </p:xfrm>
        <a:graphic>
          <a:graphicData uri="http://schemas.openxmlformats.org/presentationml/2006/ole">
            <mc:AlternateContent xmlns:mc="http://schemas.openxmlformats.org/markup-compatibility/2006">
              <mc:Choice xmlns:v="urn:schemas-microsoft-com:vml" Requires="v">
                <p:oleObj name="Equação" r:id="rId6" imgW="2361960" imgH="228600" progId="Equation.3">
                  <p:embed/>
                </p:oleObj>
              </mc:Choice>
              <mc:Fallback>
                <p:oleObj name="Equação" r:id="rId6" imgW="236196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4857750"/>
                        <a:ext cx="5905500" cy="571500"/>
                      </a:xfrm>
                      <a:prstGeom prst="rect">
                        <a:avLst/>
                      </a:prstGeom>
                      <a:solidFill>
                        <a:schemeClr val="bg1"/>
                      </a:solidFill>
                    </p:spPr>
                  </p:pic>
                </p:oleObj>
              </mc:Fallback>
            </mc:AlternateContent>
          </a:graphicData>
        </a:graphic>
      </p:graphicFrame>
      <p:graphicFrame>
        <p:nvGraphicFramePr>
          <p:cNvPr id="90117" name="Object 5"/>
          <p:cNvGraphicFramePr>
            <a:graphicFrameLocks noChangeAspect="1"/>
          </p:cNvGraphicFramePr>
          <p:nvPr/>
        </p:nvGraphicFramePr>
        <p:xfrm>
          <a:off x="1238224" y="1531928"/>
          <a:ext cx="1143000" cy="539750"/>
        </p:xfrm>
        <a:graphic>
          <a:graphicData uri="http://schemas.openxmlformats.org/presentationml/2006/ole">
            <mc:AlternateContent xmlns:mc="http://schemas.openxmlformats.org/markup-compatibility/2006">
              <mc:Choice xmlns:v="urn:schemas-microsoft-com:vml" Requires="v">
                <p:oleObj name="Equação" r:id="rId8" imgW="457200" imgH="215640" progId="Equation.3">
                  <p:embed/>
                </p:oleObj>
              </mc:Choice>
              <mc:Fallback>
                <p:oleObj name="Equação" r:id="rId8" imgW="45720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8224" y="1531928"/>
                        <a:ext cx="114300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8" name="Object 6"/>
          <p:cNvGraphicFramePr>
            <a:graphicFrameLocks noChangeAspect="1"/>
          </p:cNvGraphicFramePr>
          <p:nvPr/>
        </p:nvGraphicFramePr>
        <p:xfrm>
          <a:off x="1238224" y="3571876"/>
          <a:ext cx="1174750" cy="571500"/>
        </p:xfrm>
        <a:graphic>
          <a:graphicData uri="http://schemas.openxmlformats.org/presentationml/2006/ole">
            <mc:AlternateContent xmlns:mc="http://schemas.openxmlformats.org/markup-compatibility/2006">
              <mc:Choice xmlns:v="urn:schemas-microsoft-com:vml" Requires="v">
                <p:oleObj name="Equação" r:id="rId10" imgW="469800" imgH="228600" progId="Equation.3">
                  <p:embed/>
                </p:oleObj>
              </mc:Choice>
              <mc:Fallback>
                <p:oleObj name="Equação" r:id="rId10" imgW="4698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8224" y="3571876"/>
                        <a:ext cx="11747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9" name="Object 7"/>
          <p:cNvGraphicFramePr>
            <a:graphicFrameLocks noChangeAspect="1"/>
          </p:cNvGraphicFramePr>
          <p:nvPr/>
        </p:nvGraphicFramePr>
        <p:xfrm>
          <a:off x="1238224" y="5429264"/>
          <a:ext cx="1143000" cy="571500"/>
        </p:xfrm>
        <a:graphic>
          <a:graphicData uri="http://schemas.openxmlformats.org/presentationml/2006/ole">
            <mc:AlternateContent xmlns:mc="http://schemas.openxmlformats.org/markup-compatibility/2006">
              <mc:Choice xmlns:v="urn:schemas-microsoft-com:vml" Requires="v">
                <p:oleObj name="Equação" r:id="rId12" imgW="457200" imgH="228600" progId="Equation.3">
                  <p:embed/>
                </p:oleObj>
              </mc:Choice>
              <mc:Fallback>
                <p:oleObj name="Equação" r:id="rId12" imgW="45720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38224" y="5429264"/>
                        <a:ext cx="11430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20" name="Object 8"/>
          <p:cNvGraphicFramePr>
            <a:graphicFrameLocks noChangeAspect="1"/>
          </p:cNvGraphicFramePr>
          <p:nvPr/>
        </p:nvGraphicFramePr>
        <p:xfrm>
          <a:off x="380968" y="2071688"/>
          <a:ext cx="7620000" cy="571500"/>
        </p:xfrm>
        <a:graphic>
          <a:graphicData uri="http://schemas.openxmlformats.org/presentationml/2006/ole">
            <mc:AlternateContent xmlns:mc="http://schemas.openxmlformats.org/markup-compatibility/2006">
              <mc:Choice xmlns:v="urn:schemas-microsoft-com:vml" Requires="v">
                <p:oleObj name="Equação" r:id="rId14" imgW="3047760" imgH="228600" progId="Equation.3">
                  <p:embed/>
                </p:oleObj>
              </mc:Choice>
              <mc:Fallback>
                <p:oleObj name="Equação" r:id="rId14" imgW="304776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0968" y="2071688"/>
                        <a:ext cx="76200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21" name="Object 9"/>
          <p:cNvGraphicFramePr>
            <a:graphicFrameLocks noChangeAspect="1"/>
          </p:cNvGraphicFramePr>
          <p:nvPr/>
        </p:nvGraphicFramePr>
        <p:xfrm>
          <a:off x="515938" y="4143375"/>
          <a:ext cx="7461250" cy="571500"/>
        </p:xfrm>
        <a:graphic>
          <a:graphicData uri="http://schemas.openxmlformats.org/presentationml/2006/ole">
            <mc:AlternateContent xmlns:mc="http://schemas.openxmlformats.org/markup-compatibility/2006">
              <mc:Choice xmlns:v="urn:schemas-microsoft-com:vml" Requires="v">
                <p:oleObj name="Equação" r:id="rId16" imgW="2984400" imgH="228600" progId="Equation.3">
                  <p:embed/>
                </p:oleObj>
              </mc:Choice>
              <mc:Fallback>
                <p:oleObj name="Equação" r:id="rId16" imgW="29844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5938" y="4143375"/>
                        <a:ext cx="7461250" cy="571500"/>
                      </a:xfrm>
                      <a:prstGeom prst="rect">
                        <a:avLst/>
                      </a:prstGeom>
                      <a:solidFill>
                        <a:schemeClr val="bg1"/>
                      </a:solidFill>
                    </p:spPr>
                  </p:pic>
                </p:oleObj>
              </mc:Fallback>
            </mc:AlternateContent>
          </a:graphicData>
        </a:graphic>
      </p:graphicFrame>
      <p:graphicFrame>
        <p:nvGraphicFramePr>
          <p:cNvPr id="90122" name="Object 10"/>
          <p:cNvGraphicFramePr>
            <a:graphicFrameLocks noChangeAspect="1"/>
          </p:cNvGraphicFramePr>
          <p:nvPr/>
        </p:nvGraphicFramePr>
        <p:xfrm>
          <a:off x="468322" y="6000750"/>
          <a:ext cx="5842000" cy="571500"/>
        </p:xfrm>
        <a:graphic>
          <a:graphicData uri="http://schemas.openxmlformats.org/presentationml/2006/ole">
            <mc:AlternateContent xmlns:mc="http://schemas.openxmlformats.org/markup-compatibility/2006">
              <mc:Choice xmlns:v="urn:schemas-microsoft-com:vml" Requires="v">
                <p:oleObj name="Equação" r:id="rId18" imgW="2336760" imgH="228600" progId="Equation.3">
                  <p:embed/>
                </p:oleObj>
              </mc:Choice>
              <mc:Fallback>
                <p:oleObj name="Equação" r:id="rId18" imgW="233676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8322" y="6000750"/>
                        <a:ext cx="5842000" cy="57150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78854"/>
                                        </p:tgtEl>
                                        <p:attrNameLst>
                                          <p:attrName>style.visibility</p:attrName>
                                        </p:attrNameLst>
                                      </p:cBhvr>
                                      <p:to>
                                        <p:strVal val="visible"/>
                                      </p:to>
                                    </p:set>
                                    <p:anim calcmode="lin" valueType="num">
                                      <p:cBhvr>
                                        <p:cTn id="7" dur="500" fill="hold"/>
                                        <p:tgtEl>
                                          <p:spTgt spid="78854"/>
                                        </p:tgtEl>
                                        <p:attrNameLst>
                                          <p:attrName>ppt_w</p:attrName>
                                        </p:attrNameLst>
                                      </p:cBhvr>
                                      <p:tavLst>
                                        <p:tav tm="0">
                                          <p:val>
                                            <p:fltVal val="0"/>
                                          </p:val>
                                        </p:tav>
                                        <p:tav tm="100000">
                                          <p:val>
                                            <p:strVal val="#ppt_w"/>
                                          </p:val>
                                        </p:tav>
                                      </p:tavLst>
                                    </p:anim>
                                    <p:anim calcmode="lin" valueType="num">
                                      <p:cBhvr>
                                        <p:cTn id="8" dur="500" fill="hold"/>
                                        <p:tgtEl>
                                          <p:spTgt spid="78854"/>
                                        </p:tgtEl>
                                        <p:attrNameLst>
                                          <p:attrName>ppt_h</p:attrName>
                                        </p:attrNameLst>
                                      </p:cBhvr>
                                      <p:tavLst>
                                        <p:tav tm="0">
                                          <p:val>
                                            <p:fltVal val="0"/>
                                          </p:val>
                                        </p:tav>
                                        <p:tav tm="100000">
                                          <p:val>
                                            <p:strVal val="#ppt_h"/>
                                          </p:val>
                                        </p:tav>
                                      </p:tavLst>
                                    </p:anim>
                                    <p:animEffect transition="in" filter="fade">
                                      <p:cBhvr>
                                        <p:cTn id="9" dur="500"/>
                                        <p:tgtEl>
                                          <p:spTgt spid="7885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90117"/>
                                        </p:tgtEl>
                                        <p:attrNameLst>
                                          <p:attrName>style.visibility</p:attrName>
                                        </p:attrNameLst>
                                      </p:cBhvr>
                                      <p:to>
                                        <p:strVal val="visible"/>
                                      </p:to>
                                    </p:set>
                                    <p:anim calcmode="lin" valueType="num">
                                      <p:cBhvr>
                                        <p:cTn id="14" dur="500" fill="hold"/>
                                        <p:tgtEl>
                                          <p:spTgt spid="90117"/>
                                        </p:tgtEl>
                                        <p:attrNameLst>
                                          <p:attrName>ppt_w</p:attrName>
                                        </p:attrNameLst>
                                      </p:cBhvr>
                                      <p:tavLst>
                                        <p:tav tm="0">
                                          <p:val>
                                            <p:fltVal val="0"/>
                                          </p:val>
                                        </p:tav>
                                        <p:tav tm="100000">
                                          <p:val>
                                            <p:strVal val="#ppt_w"/>
                                          </p:val>
                                        </p:tav>
                                      </p:tavLst>
                                    </p:anim>
                                    <p:anim calcmode="lin" valueType="num">
                                      <p:cBhvr>
                                        <p:cTn id="15" dur="500" fill="hold"/>
                                        <p:tgtEl>
                                          <p:spTgt spid="90117"/>
                                        </p:tgtEl>
                                        <p:attrNameLst>
                                          <p:attrName>ppt_h</p:attrName>
                                        </p:attrNameLst>
                                      </p:cBhvr>
                                      <p:tavLst>
                                        <p:tav tm="0">
                                          <p:val>
                                            <p:fltVal val="0"/>
                                          </p:val>
                                        </p:tav>
                                        <p:tav tm="100000">
                                          <p:val>
                                            <p:strVal val="#ppt_h"/>
                                          </p:val>
                                        </p:tav>
                                      </p:tavLst>
                                    </p:anim>
                                    <p:animEffect transition="in" filter="fade">
                                      <p:cBhvr>
                                        <p:cTn id="16" dur="500"/>
                                        <p:tgtEl>
                                          <p:spTgt spid="901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90120"/>
                                        </p:tgtEl>
                                        <p:attrNameLst>
                                          <p:attrName>style.visibility</p:attrName>
                                        </p:attrNameLst>
                                      </p:cBhvr>
                                      <p:to>
                                        <p:strVal val="visible"/>
                                      </p:to>
                                    </p:set>
                                    <p:anim calcmode="lin" valueType="num">
                                      <p:cBhvr>
                                        <p:cTn id="21" dur="500" fill="hold"/>
                                        <p:tgtEl>
                                          <p:spTgt spid="90120"/>
                                        </p:tgtEl>
                                        <p:attrNameLst>
                                          <p:attrName>ppt_w</p:attrName>
                                        </p:attrNameLst>
                                      </p:cBhvr>
                                      <p:tavLst>
                                        <p:tav tm="0">
                                          <p:val>
                                            <p:fltVal val="0"/>
                                          </p:val>
                                        </p:tav>
                                        <p:tav tm="100000">
                                          <p:val>
                                            <p:strVal val="#ppt_w"/>
                                          </p:val>
                                        </p:tav>
                                      </p:tavLst>
                                    </p:anim>
                                    <p:anim calcmode="lin" valueType="num">
                                      <p:cBhvr>
                                        <p:cTn id="22" dur="500" fill="hold"/>
                                        <p:tgtEl>
                                          <p:spTgt spid="90120"/>
                                        </p:tgtEl>
                                        <p:attrNameLst>
                                          <p:attrName>ppt_h</p:attrName>
                                        </p:attrNameLst>
                                      </p:cBhvr>
                                      <p:tavLst>
                                        <p:tav tm="0">
                                          <p:val>
                                            <p:fltVal val="0"/>
                                          </p:val>
                                        </p:tav>
                                        <p:tav tm="100000">
                                          <p:val>
                                            <p:strVal val="#ppt_h"/>
                                          </p:val>
                                        </p:tav>
                                      </p:tavLst>
                                    </p:anim>
                                    <p:animEffect transition="in" filter="fade">
                                      <p:cBhvr>
                                        <p:cTn id="23" dur="500"/>
                                        <p:tgtEl>
                                          <p:spTgt spid="9012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0" fill="hold" nodeType="clickEffect">
                                  <p:stCondLst>
                                    <p:cond delay="0"/>
                                  </p:stCondLst>
                                  <p:childTnLst>
                                    <p:anim calcmode="lin" valueType="num">
                                      <p:cBhvr>
                                        <p:cTn id="27" dur="500"/>
                                        <p:tgtEl>
                                          <p:spTgt spid="78854"/>
                                        </p:tgtEl>
                                        <p:attrNameLst>
                                          <p:attrName>ppt_w</p:attrName>
                                        </p:attrNameLst>
                                      </p:cBhvr>
                                      <p:tavLst>
                                        <p:tav tm="0">
                                          <p:val>
                                            <p:strVal val="ppt_w"/>
                                          </p:val>
                                        </p:tav>
                                        <p:tav tm="100000">
                                          <p:val>
                                            <p:fltVal val="0"/>
                                          </p:val>
                                        </p:tav>
                                      </p:tavLst>
                                    </p:anim>
                                    <p:anim calcmode="lin" valueType="num">
                                      <p:cBhvr>
                                        <p:cTn id="28" dur="500"/>
                                        <p:tgtEl>
                                          <p:spTgt spid="78854"/>
                                        </p:tgtEl>
                                        <p:attrNameLst>
                                          <p:attrName>ppt_h</p:attrName>
                                        </p:attrNameLst>
                                      </p:cBhvr>
                                      <p:tavLst>
                                        <p:tav tm="0">
                                          <p:val>
                                            <p:strVal val="ppt_h"/>
                                          </p:val>
                                        </p:tav>
                                        <p:tav tm="100000">
                                          <p:val>
                                            <p:fltVal val="0"/>
                                          </p:val>
                                        </p:tav>
                                      </p:tavLst>
                                    </p:anim>
                                    <p:animEffect transition="out" filter="fade">
                                      <p:cBhvr>
                                        <p:cTn id="29" dur="500"/>
                                        <p:tgtEl>
                                          <p:spTgt spid="78854"/>
                                        </p:tgtEl>
                                      </p:cBhvr>
                                    </p:animEffect>
                                    <p:set>
                                      <p:cBhvr>
                                        <p:cTn id="30" dur="1" fill="hold">
                                          <p:stCondLst>
                                            <p:cond delay="499"/>
                                          </p:stCondLst>
                                        </p:cTn>
                                        <p:tgtEl>
                                          <p:spTgt spid="7885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78853"/>
                                        </p:tgtEl>
                                        <p:attrNameLst>
                                          <p:attrName>style.visibility</p:attrName>
                                        </p:attrNameLst>
                                      </p:cBhvr>
                                      <p:to>
                                        <p:strVal val="visible"/>
                                      </p:to>
                                    </p:set>
                                    <p:animEffect transition="in" filter="box(in)">
                                      <p:cBhvr>
                                        <p:cTn id="35" dur="500"/>
                                        <p:tgtEl>
                                          <p:spTgt spid="78853"/>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90118"/>
                                        </p:tgtEl>
                                        <p:attrNameLst>
                                          <p:attrName>style.visibility</p:attrName>
                                        </p:attrNameLst>
                                      </p:cBhvr>
                                      <p:to>
                                        <p:strVal val="visible"/>
                                      </p:to>
                                    </p:set>
                                    <p:animEffect transition="in" filter="box(in)">
                                      <p:cBhvr>
                                        <p:cTn id="40" dur="500"/>
                                        <p:tgtEl>
                                          <p:spTgt spid="90118"/>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90121"/>
                                        </p:tgtEl>
                                        <p:attrNameLst>
                                          <p:attrName>style.visibility</p:attrName>
                                        </p:attrNameLst>
                                      </p:cBhvr>
                                      <p:to>
                                        <p:strVal val="visible"/>
                                      </p:to>
                                    </p:set>
                                    <p:animEffect transition="in" filter="box(in)">
                                      <p:cBhvr>
                                        <p:cTn id="45" dur="500"/>
                                        <p:tgtEl>
                                          <p:spTgt spid="90121"/>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0" fill="hold" nodeType="clickEffect">
                                  <p:stCondLst>
                                    <p:cond delay="0"/>
                                  </p:stCondLst>
                                  <p:childTnLst>
                                    <p:anim calcmode="lin" valueType="num">
                                      <p:cBhvr>
                                        <p:cTn id="49" dur="500"/>
                                        <p:tgtEl>
                                          <p:spTgt spid="78853"/>
                                        </p:tgtEl>
                                        <p:attrNameLst>
                                          <p:attrName>ppt_w</p:attrName>
                                        </p:attrNameLst>
                                      </p:cBhvr>
                                      <p:tavLst>
                                        <p:tav tm="0">
                                          <p:val>
                                            <p:strVal val="ppt_w"/>
                                          </p:val>
                                        </p:tav>
                                        <p:tav tm="100000">
                                          <p:val>
                                            <p:fltVal val="0"/>
                                          </p:val>
                                        </p:tav>
                                      </p:tavLst>
                                    </p:anim>
                                    <p:anim calcmode="lin" valueType="num">
                                      <p:cBhvr>
                                        <p:cTn id="50" dur="500"/>
                                        <p:tgtEl>
                                          <p:spTgt spid="78853"/>
                                        </p:tgtEl>
                                        <p:attrNameLst>
                                          <p:attrName>ppt_h</p:attrName>
                                        </p:attrNameLst>
                                      </p:cBhvr>
                                      <p:tavLst>
                                        <p:tav tm="0">
                                          <p:val>
                                            <p:strVal val="ppt_h"/>
                                          </p:val>
                                        </p:tav>
                                        <p:tav tm="100000">
                                          <p:val>
                                            <p:fltVal val="0"/>
                                          </p:val>
                                        </p:tav>
                                      </p:tavLst>
                                    </p:anim>
                                    <p:animEffect transition="out" filter="fade">
                                      <p:cBhvr>
                                        <p:cTn id="51" dur="500"/>
                                        <p:tgtEl>
                                          <p:spTgt spid="78853"/>
                                        </p:tgtEl>
                                      </p:cBhvr>
                                    </p:animEffect>
                                    <p:set>
                                      <p:cBhvr>
                                        <p:cTn id="52" dur="1" fill="hold">
                                          <p:stCondLst>
                                            <p:cond delay="499"/>
                                          </p:stCondLst>
                                        </p:cTn>
                                        <p:tgtEl>
                                          <p:spTgt spid="7885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53" presetClass="entr" presetSubtype="0" fill="hold" nodeType="clickEffect">
                                  <p:stCondLst>
                                    <p:cond delay="0"/>
                                  </p:stCondLst>
                                  <p:childTnLst>
                                    <p:set>
                                      <p:cBhvr>
                                        <p:cTn id="56" dur="1" fill="hold">
                                          <p:stCondLst>
                                            <p:cond delay="0"/>
                                          </p:stCondLst>
                                        </p:cTn>
                                        <p:tgtEl>
                                          <p:spTgt spid="78855"/>
                                        </p:tgtEl>
                                        <p:attrNameLst>
                                          <p:attrName>style.visibility</p:attrName>
                                        </p:attrNameLst>
                                      </p:cBhvr>
                                      <p:to>
                                        <p:strVal val="visible"/>
                                      </p:to>
                                    </p:set>
                                    <p:anim calcmode="lin" valueType="num">
                                      <p:cBhvr>
                                        <p:cTn id="57" dur="500" fill="hold"/>
                                        <p:tgtEl>
                                          <p:spTgt spid="78855"/>
                                        </p:tgtEl>
                                        <p:attrNameLst>
                                          <p:attrName>ppt_w</p:attrName>
                                        </p:attrNameLst>
                                      </p:cBhvr>
                                      <p:tavLst>
                                        <p:tav tm="0">
                                          <p:val>
                                            <p:fltVal val="0"/>
                                          </p:val>
                                        </p:tav>
                                        <p:tav tm="100000">
                                          <p:val>
                                            <p:strVal val="#ppt_w"/>
                                          </p:val>
                                        </p:tav>
                                      </p:tavLst>
                                    </p:anim>
                                    <p:anim calcmode="lin" valueType="num">
                                      <p:cBhvr>
                                        <p:cTn id="58" dur="500" fill="hold"/>
                                        <p:tgtEl>
                                          <p:spTgt spid="78855"/>
                                        </p:tgtEl>
                                        <p:attrNameLst>
                                          <p:attrName>ppt_h</p:attrName>
                                        </p:attrNameLst>
                                      </p:cBhvr>
                                      <p:tavLst>
                                        <p:tav tm="0">
                                          <p:val>
                                            <p:fltVal val="0"/>
                                          </p:val>
                                        </p:tav>
                                        <p:tav tm="100000">
                                          <p:val>
                                            <p:strVal val="#ppt_h"/>
                                          </p:val>
                                        </p:tav>
                                      </p:tavLst>
                                    </p:anim>
                                    <p:animEffect transition="in" filter="fade">
                                      <p:cBhvr>
                                        <p:cTn id="59" dur="500"/>
                                        <p:tgtEl>
                                          <p:spTgt spid="78855"/>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0" fill="hold" nodeType="clickEffect">
                                  <p:stCondLst>
                                    <p:cond delay="0"/>
                                  </p:stCondLst>
                                  <p:childTnLst>
                                    <p:set>
                                      <p:cBhvr>
                                        <p:cTn id="63" dur="1" fill="hold">
                                          <p:stCondLst>
                                            <p:cond delay="0"/>
                                          </p:stCondLst>
                                        </p:cTn>
                                        <p:tgtEl>
                                          <p:spTgt spid="90119"/>
                                        </p:tgtEl>
                                        <p:attrNameLst>
                                          <p:attrName>style.visibility</p:attrName>
                                        </p:attrNameLst>
                                      </p:cBhvr>
                                      <p:to>
                                        <p:strVal val="visible"/>
                                      </p:to>
                                    </p:set>
                                    <p:anim calcmode="lin" valueType="num">
                                      <p:cBhvr>
                                        <p:cTn id="64" dur="500" fill="hold"/>
                                        <p:tgtEl>
                                          <p:spTgt spid="90119"/>
                                        </p:tgtEl>
                                        <p:attrNameLst>
                                          <p:attrName>ppt_w</p:attrName>
                                        </p:attrNameLst>
                                      </p:cBhvr>
                                      <p:tavLst>
                                        <p:tav tm="0">
                                          <p:val>
                                            <p:fltVal val="0"/>
                                          </p:val>
                                        </p:tav>
                                        <p:tav tm="100000">
                                          <p:val>
                                            <p:strVal val="#ppt_w"/>
                                          </p:val>
                                        </p:tav>
                                      </p:tavLst>
                                    </p:anim>
                                    <p:anim calcmode="lin" valueType="num">
                                      <p:cBhvr>
                                        <p:cTn id="65" dur="500" fill="hold"/>
                                        <p:tgtEl>
                                          <p:spTgt spid="90119"/>
                                        </p:tgtEl>
                                        <p:attrNameLst>
                                          <p:attrName>ppt_h</p:attrName>
                                        </p:attrNameLst>
                                      </p:cBhvr>
                                      <p:tavLst>
                                        <p:tav tm="0">
                                          <p:val>
                                            <p:fltVal val="0"/>
                                          </p:val>
                                        </p:tav>
                                        <p:tav tm="100000">
                                          <p:val>
                                            <p:strVal val="#ppt_h"/>
                                          </p:val>
                                        </p:tav>
                                      </p:tavLst>
                                    </p:anim>
                                    <p:animEffect transition="in" filter="fade">
                                      <p:cBhvr>
                                        <p:cTn id="66" dur="500"/>
                                        <p:tgtEl>
                                          <p:spTgt spid="90119"/>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0" fill="hold" nodeType="clickEffect">
                                  <p:stCondLst>
                                    <p:cond delay="0"/>
                                  </p:stCondLst>
                                  <p:childTnLst>
                                    <p:set>
                                      <p:cBhvr>
                                        <p:cTn id="70" dur="1" fill="hold">
                                          <p:stCondLst>
                                            <p:cond delay="0"/>
                                          </p:stCondLst>
                                        </p:cTn>
                                        <p:tgtEl>
                                          <p:spTgt spid="90122"/>
                                        </p:tgtEl>
                                        <p:attrNameLst>
                                          <p:attrName>style.visibility</p:attrName>
                                        </p:attrNameLst>
                                      </p:cBhvr>
                                      <p:to>
                                        <p:strVal val="visible"/>
                                      </p:to>
                                    </p:set>
                                    <p:anim calcmode="lin" valueType="num">
                                      <p:cBhvr>
                                        <p:cTn id="71" dur="500" fill="hold"/>
                                        <p:tgtEl>
                                          <p:spTgt spid="90122"/>
                                        </p:tgtEl>
                                        <p:attrNameLst>
                                          <p:attrName>ppt_w</p:attrName>
                                        </p:attrNameLst>
                                      </p:cBhvr>
                                      <p:tavLst>
                                        <p:tav tm="0">
                                          <p:val>
                                            <p:fltVal val="0"/>
                                          </p:val>
                                        </p:tav>
                                        <p:tav tm="100000">
                                          <p:val>
                                            <p:strVal val="#ppt_w"/>
                                          </p:val>
                                        </p:tav>
                                      </p:tavLst>
                                    </p:anim>
                                    <p:anim calcmode="lin" valueType="num">
                                      <p:cBhvr>
                                        <p:cTn id="72" dur="500" fill="hold"/>
                                        <p:tgtEl>
                                          <p:spTgt spid="90122"/>
                                        </p:tgtEl>
                                        <p:attrNameLst>
                                          <p:attrName>ppt_h</p:attrName>
                                        </p:attrNameLst>
                                      </p:cBhvr>
                                      <p:tavLst>
                                        <p:tav tm="0">
                                          <p:val>
                                            <p:fltVal val="0"/>
                                          </p:val>
                                        </p:tav>
                                        <p:tav tm="100000">
                                          <p:val>
                                            <p:strVal val="#ppt_h"/>
                                          </p:val>
                                        </p:tav>
                                      </p:tavLst>
                                    </p:anim>
                                    <p:animEffect transition="in" filter="fade">
                                      <p:cBhvr>
                                        <p:cTn id="73" dur="500"/>
                                        <p:tgtEl>
                                          <p:spTgt spid="90122"/>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xit" presetSubtype="0" fill="hold" nodeType="clickEffect">
                                  <p:stCondLst>
                                    <p:cond delay="0"/>
                                  </p:stCondLst>
                                  <p:childTnLst>
                                    <p:anim calcmode="lin" valueType="num">
                                      <p:cBhvr>
                                        <p:cTn id="77" dur="500"/>
                                        <p:tgtEl>
                                          <p:spTgt spid="78855"/>
                                        </p:tgtEl>
                                        <p:attrNameLst>
                                          <p:attrName>ppt_w</p:attrName>
                                        </p:attrNameLst>
                                      </p:cBhvr>
                                      <p:tavLst>
                                        <p:tav tm="0">
                                          <p:val>
                                            <p:strVal val="ppt_w"/>
                                          </p:val>
                                        </p:tav>
                                        <p:tav tm="100000">
                                          <p:val>
                                            <p:fltVal val="0"/>
                                          </p:val>
                                        </p:tav>
                                      </p:tavLst>
                                    </p:anim>
                                    <p:anim calcmode="lin" valueType="num">
                                      <p:cBhvr>
                                        <p:cTn id="78" dur="500"/>
                                        <p:tgtEl>
                                          <p:spTgt spid="78855"/>
                                        </p:tgtEl>
                                        <p:attrNameLst>
                                          <p:attrName>ppt_h</p:attrName>
                                        </p:attrNameLst>
                                      </p:cBhvr>
                                      <p:tavLst>
                                        <p:tav tm="0">
                                          <p:val>
                                            <p:strVal val="ppt_h"/>
                                          </p:val>
                                        </p:tav>
                                        <p:tav tm="100000">
                                          <p:val>
                                            <p:fltVal val="0"/>
                                          </p:val>
                                        </p:tav>
                                      </p:tavLst>
                                    </p:anim>
                                    <p:animEffect transition="out" filter="fade">
                                      <p:cBhvr>
                                        <p:cTn id="79" dur="500"/>
                                        <p:tgtEl>
                                          <p:spTgt spid="78855"/>
                                        </p:tgtEl>
                                      </p:cBhvr>
                                    </p:animEffect>
                                    <p:set>
                                      <p:cBhvr>
                                        <p:cTn id="80" dur="1" fill="hold">
                                          <p:stCondLst>
                                            <p:cond delay="499"/>
                                          </p:stCondLst>
                                        </p:cTn>
                                        <p:tgtEl>
                                          <p:spTgt spid="788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exercício</a:t>
            </a:r>
            <a:r>
              <a:rPr lang="en-US" dirty="0"/>
              <a:t> 3-4</a:t>
            </a:r>
            <a:endParaRPr lang="pt-BR" dirty="0"/>
          </a:p>
        </p:txBody>
      </p:sp>
      <p:graphicFrame>
        <p:nvGraphicFramePr>
          <p:cNvPr id="90117" name="Object 5"/>
          <p:cNvGraphicFramePr>
            <a:graphicFrameLocks noChangeAspect="1"/>
          </p:cNvGraphicFramePr>
          <p:nvPr/>
        </p:nvGraphicFramePr>
        <p:xfrm>
          <a:off x="452406" y="1071546"/>
          <a:ext cx="1143000" cy="539750"/>
        </p:xfrm>
        <a:graphic>
          <a:graphicData uri="http://schemas.openxmlformats.org/presentationml/2006/ole">
            <mc:AlternateContent xmlns:mc="http://schemas.openxmlformats.org/markup-compatibility/2006">
              <mc:Choice xmlns:v="urn:schemas-microsoft-com:vml" Requires="v">
                <p:oleObj name="Equação" r:id="rId2" imgW="457200" imgH="215640" progId="Equation.3">
                  <p:embed/>
                </p:oleObj>
              </mc:Choice>
              <mc:Fallback>
                <p:oleObj name="Equação" r:id="rId2" imgW="457200" imgH="215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06" y="1071546"/>
                        <a:ext cx="114300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8" name="Object 6"/>
          <p:cNvGraphicFramePr>
            <a:graphicFrameLocks noChangeAspect="1"/>
          </p:cNvGraphicFramePr>
          <p:nvPr/>
        </p:nvGraphicFramePr>
        <p:xfrm>
          <a:off x="452406" y="1846252"/>
          <a:ext cx="1174750" cy="571500"/>
        </p:xfrm>
        <a:graphic>
          <a:graphicData uri="http://schemas.openxmlformats.org/presentationml/2006/ole">
            <mc:AlternateContent xmlns:mc="http://schemas.openxmlformats.org/markup-compatibility/2006">
              <mc:Choice xmlns:v="urn:schemas-microsoft-com:vml" Requires="v">
                <p:oleObj name="Equação" r:id="rId4" imgW="469800" imgH="228600" progId="Equation.3">
                  <p:embed/>
                </p:oleObj>
              </mc:Choice>
              <mc:Fallback>
                <p:oleObj name="Equação" r:id="rId4" imgW="4698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06" y="1846252"/>
                        <a:ext cx="11747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9" name="Object 7"/>
          <p:cNvGraphicFramePr>
            <a:graphicFrameLocks noChangeAspect="1"/>
          </p:cNvGraphicFramePr>
          <p:nvPr/>
        </p:nvGraphicFramePr>
        <p:xfrm>
          <a:off x="452406" y="2652708"/>
          <a:ext cx="1143000" cy="571500"/>
        </p:xfrm>
        <a:graphic>
          <a:graphicData uri="http://schemas.openxmlformats.org/presentationml/2006/ole">
            <mc:AlternateContent xmlns:mc="http://schemas.openxmlformats.org/markup-compatibility/2006">
              <mc:Choice xmlns:v="urn:schemas-microsoft-com:vml" Requires="v">
                <p:oleObj name="Equação" r:id="rId6" imgW="457200" imgH="228600" progId="Equation.3">
                  <p:embed/>
                </p:oleObj>
              </mc:Choice>
              <mc:Fallback>
                <p:oleObj name="Equação" r:id="rId6" imgW="4572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406" y="2652708"/>
                        <a:ext cx="11430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20" name="Object 8"/>
          <p:cNvGraphicFramePr>
            <a:graphicFrameLocks noChangeAspect="1"/>
          </p:cNvGraphicFramePr>
          <p:nvPr/>
        </p:nvGraphicFramePr>
        <p:xfrm>
          <a:off x="452406" y="3459164"/>
          <a:ext cx="7620000" cy="571500"/>
        </p:xfrm>
        <a:graphic>
          <a:graphicData uri="http://schemas.openxmlformats.org/presentationml/2006/ole">
            <mc:AlternateContent xmlns:mc="http://schemas.openxmlformats.org/markup-compatibility/2006">
              <mc:Choice xmlns:v="urn:schemas-microsoft-com:vml" Requires="v">
                <p:oleObj name="Equação" r:id="rId8" imgW="3047760" imgH="228600" progId="Equation.3">
                  <p:embed/>
                </p:oleObj>
              </mc:Choice>
              <mc:Fallback>
                <p:oleObj name="Equação" r:id="rId8" imgW="304776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406" y="3459164"/>
                        <a:ext cx="76200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21" name="Object 9"/>
          <p:cNvGraphicFramePr>
            <a:graphicFrameLocks noChangeAspect="1"/>
          </p:cNvGraphicFramePr>
          <p:nvPr/>
        </p:nvGraphicFramePr>
        <p:xfrm>
          <a:off x="452406" y="4265620"/>
          <a:ext cx="7461250" cy="571500"/>
        </p:xfrm>
        <a:graphic>
          <a:graphicData uri="http://schemas.openxmlformats.org/presentationml/2006/ole">
            <mc:AlternateContent xmlns:mc="http://schemas.openxmlformats.org/markup-compatibility/2006">
              <mc:Choice xmlns:v="urn:schemas-microsoft-com:vml" Requires="v">
                <p:oleObj name="Equação" r:id="rId10" imgW="2984400" imgH="228600" progId="Equation.3">
                  <p:embed/>
                </p:oleObj>
              </mc:Choice>
              <mc:Fallback>
                <p:oleObj name="Equação" r:id="rId10" imgW="29844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2406" y="4265620"/>
                        <a:ext cx="7461250" cy="571500"/>
                      </a:xfrm>
                      <a:prstGeom prst="rect">
                        <a:avLst/>
                      </a:prstGeom>
                      <a:solidFill>
                        <a:schemeClr val="bg1"/>
                      </a:solidFill>
                    </p:spPr>
                  </p:pic>
                </p:oleObj>
              </mc:Fallback>
            </mc:AlternateContent>
          </a:graphicData>
        </a:graphic>
      </p:graphicFrame>
      <p:graphicFrame>
        <p:nvGraphicFramePr>
          <p:cNvPr id="90122" name="Object 10"/>
          <p:cNvGraphicFramePr>
            <a:graphicFrameLocks noChangeAspect="1"/>
          </p:cNvGraphicFramePr>
          <p:nvPr/>
        </p:nvGraphicFramePr>
        <p:xfrm>
          <a:off x="452406" y="5072074"/>
          <a:ext cx="5842000" cy="571500"/>
        </p:xfrm>
        <a:graphic>
          <a:graphicData uri="http://schemas.openxmlformats.org/presentationml/2006/ole">
            <mc:AlternateContent xmlns:mc="http://schemas.openxmlformats.org/markup-compatibility/2006">
              <mc:Choice xmlns:v="urn:schemas-microsoft-com:vml" Requires="v">
                <p:oleObj name="Equação" r:id="rId12" imgW="2336760" imgH="228600" progId="Equation.3">
                  <p:embed/>
                </p:oleObj>
              </mc:Choice>
              <mc:Fallback>
                <p:oleObj name="Equação" r:id="rId12" imgW="233676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2406" y="5072074"/>
                        <a:ext cx="5842000" cy="571500"/>
                      </a:xfrm>
                      <a:prstGeom prst="rect">
                        <a:avLst/>
                      </a:prstGeom>
                      <a:solidFill>
                        <a:schemeClr val="bg1"/>
                      </a:solidFill>
                    </p:spPr>
                  </p:pic>
                </p:oleObj>
              </mc:Fallback>
            </mc:AlternateContent>
          </a:graphicData>
        </a:graphic>
      </p:graphicFrame>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exercício</a:t>
            </a:r>
            <a:r>
              <a:rPr lang="en-US" dirty="0"/>
              <a:t> 3-4</a:t>
            </a:r>
            <a:endParaRPr lang="pt-BR" dirty="0"/>
          </a:p>
        </p:txBody>
      </p:sp>
      <p:sp>
        <p:nvSpPr>
          <p:cNvPr id="9" name="Espaço Reservado para Conteúdo 8"/>
          <p:cNvSpPr>
            <a:spLocks noGrp="1"/>
          </p:cNvSpPr>
          <p:nvPr>
            <p:ph idx="1"/>
          </p:nvPr>
        </p:nvSpPr>
        <p:spPr>
          <a:xfrm>
            <a:off x="294085" y="857232"/>
            <a:ext cx="9340188" cy="5381625"/>
          </a:xfrm>
        </p:spPr>
        <p:txBody>
          <a:bodyPr/>
          <a:lstStyle/>
          <a:p>
            <a:pPr lvl="1"/>
            <a:r>
              <a:rPr lang="en-US" dirty="0" err="1"/>
              <a:t>Resolvendo</a:t>
            </a:r>
            <a:r>
              <a:rPr lang="en-US" dirty="0"/>
              <a:t> </a:t>
            </a:r>
            <a:r>
              <a:rPr lang="en-US" dirty="0" err="1"/>
              <a:t>para</a:t>
            </a:r>
            <a:r>
              <a:rPr lang="en-US" dirty="0"/>
              <a:t> x</a:t>
            </a:r>
            <a:r>
              <a:rPr lang="en-US" baseline="-25000" dirty="0"/>
              <a:t>1</a:t>
            </a:r>
            <a:r>
              <a:rPr lang="en-US" dirty="0"/>
              <a:t>, x</a:t>
            </a:r>
            <a:r>
              <a:rPr lang="en-US" baseline="-25000" dirty="0"/>
              <a:t>2</a:t>
            </a:r>
            <a:r>
              <a:rPr lang="en-US" dirty="0"/>
              <a:t>, x</a:t>
            </a:r>
            <a:r>
              <a:rPr lang="en-US" baseline="-25000" dirty="0"/>
              <a:t>3</a:t>
            </a:r>
            <a:r>
              <a:rPr lang="en-US" dirty="0"/>
              <a:t>, x</a:t>
            </a:r>
            <a:r>
              <a:rPr lang="en-US" baseline="-25000" dirty="0"/>
              <a:t>4</a:t>
            </a:r>
            <a:r>
              <a:rPr lang="en-US" dirty="0"/>
              <a:t>, x</a:t>
            </a:r>
            <a:r>
              <a:rPr lang="en-US" baseline="-25000" dirty="0"/>
              <a:t>5</a:t>
            </a:r>
            <a:r>
              <a:rPr lang="en-US" dirty="0"/>
              <a:t> e x</a:t>
            </a:r>
            <a:r>
              <a:rPr lang="en-US" baseline="-25000" dirty="0"/>
              <a:t>6</a:t>
            </a:r>
          </a:p>
          <a:p>
            <a:pPr lvl="2"/>
            <a:r>
              <a:rPr lang="en-US" dirty="0" err="1"/>
              <a:t>vars</a:t>
            </a:r>
            <a:r>
              <a:rPr lang="en-US" dirty="0"/>
              <a:t> : </a:t>
            </a:r>
            <a:r>
              <a:rPr lang="en-US" i="1" dirty="0"/>
              <a:t>[x1,x2,x3,x4,x5,x6]</a:t>
            </a:r>
          </a:p>
          <a:p>
            <a:pPr lvl="2"/>
            <a:r>
              <a:rPr lang="en-US" dirty="0" err="1"/>
              <a:t>varsL</a:t>
            </a:r>
            <a:r>
              <a:rPr lang="en-US" dirty="0"/>
              <a:t> : </a:t>
            </a:r>
            <a:r>
              <a:rPr lang="en-US" i="1" dirty="0"/>
              <a:t>[x1l,x2l,x3l,x4l,x5l,x6l]</a:t>
            </a:r>
          </a:p>
          <a:p>
            <a:pPr lvl="2"/>
            <a:r>
              <a:rPr lang="en-US" dirty="0"/>
              <a:t>Eq4 : </a:t>
            </a:r>
            <a:r>
              <a:rPr lang="en-US" i="1" dirty="0"/>
              <a:t>M1*x4l=L4*(x3l-x1l)+L2*(x2l-x1l)+K*(x2-x1)-L1*x1l</a:t>
            </a:r>
          </a:p>
          <a:p>
            <a:pPr lvl="2"/>
            <a:r>
              <a:rPr lang="en-US" dirty="0"/>
              <a:t>Eq5 : </a:t>
            </a:r>
            <a:r>
              <a:rPr lang="en-US" i="1" dirty="0"/>
              <a:t>M2*x5l=F-L5*(x2l-x3l)-L2*(x2l-x1l)-K*(x2-x1)</a:t>
            </a:r>
          </a:p>
          <a:p>
            <a:pPr lvl="2"/>
            <a:r>
              <a:rPr lang="en-US" dirty="0"/>
              <a:t>Eq6 : </a:t>
            </a:r>
            <a:r>
              <a:rPr lang="en-US" i="1" dirty="0"/>
              <a:t>M3*x6l=L5*(x2l-x3l)-L4*(x3l-x1l)-L3*x3l</a:t>
            </a:r>
          </a:p>
          <a:p>
            <a:pPr lvl="2"/>
            <a:r>
              <a:rPr lang="en-US" dirty="0" err="1"/>
              <a:t>sist</a:t>
            </a:r>
            <a:r>
              <a:rPr lang="en-US" dirty="0"/>
              <a:t> : </a:t>
            </a:r>
            <a:r>
              <a:rPr lang="en-US" i="1" dirty="0" err="1"/>
              <a:t>linsolve</a:t>
            </a:r>
            <a:r>
              <a:rPr lang="en-US" i="1" dirty="0"/>
              <a:t>([x1l=x4, x2l=x5, x3l=x6, Eq4, Eq5, Eq6],</a:t>
            </a:r>
            <a:r>
              <a:rPr lang="en-US" i="1" dirty="0" err="1"/>
              <a:t>varsL</a:t>
            </a:r>
            <a:r>
              <a:rPr lang="en-US" i="1" dirty="0"/>
              <a:t>)</a:t>
            </a:r>
            <a:r>
              <a:rPr lang="en-US" dirty="0"/>
              <a:t> </a:t>
            </a:r>
          </a:p>
          <a:p>
            <a:pPr lvl="1"/>
            <a:r>
              <a:rPr lang="en-US" dirty="0" err="1"/>
              <a:t>Calculando</a:t>
            </a:r>
            <a:r>
              <a:rPr lang="en-US" dirty="0"/>
              <a:t> a matrix de </a:t>
            </a:r>
            <a:r>
              <a:rPr lang="en-US" dirty="0" err="1"/>
              <a:t>coeficientes</a:t>
            </a:r>
            <a:r>
              <a:rPr lang="en-US" dirty="0"/>
              <a:t> </a:t>
            </a:r>
          </a:p>
          <a:p>
            <a:pPr lvl="2"/>
            <a:r>
              <a:rPr lang="en-US" dirty="0"/>
              <a:t>A : </a:t>
            </a:r>
            <a:r>
              <a:rPr lang="en-US" dirty="0" err="1"/>
              <a:t>coefmatrix</a:t>
            </a:r>
            <a:r>
              <a:rPr lang="en-US" dirty="0"/>
              <a:t>(</a:t>
            </a:r>
            <a:r>
              <a:rPr lang="en-US" dirty="0" err="1"/>
              <a:t>sist,vars</a:t>
            </a:r>
            <a:r>
              <a:rPr lang="en-US" dirty="0"/>
              <a:t>)*-1</a:t>
            </a:r>
          </a:p>
          <a:p>
            <a:pPr lvl="3"/>
            <a:r>
              <a:rPr lang="en-US" dirty="0" err="1"/>
              <a:t>Obtemos</a:t>
            </a:r>
            <a:r>
              <a:rPr lang="en-US" dirty="0"/>
              <a:t> </a:t>
            </a:r>
            <a:r>
              <a:rPr lang="en-US" dirty="0" err="1"/>
              <a:t>assim</a:t>
            </a:r>
            <a:r>
              <a:rPr lang="en-US" dirty="0"/>
              <a:t> a </a:t>
            </a:r>
            <a:r>
              <a:rPr lang="en-US" dirty="0" err="1"/>
              <a:t>matriz</a:t>
            </a:r>
            <a:r>
              <a:rPr lang="en-US" dirty="0"/>
              <a:t> A</a:t>
            </a:r>
          </a:p>
        </p:txBody>
      </p:sp>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exercício</a:t>
            </a:r>
            <a:r>
              <a:rPr lang="en-US" dirty="0"/>
              <a:t> 3-4</a:t>
            </a:r>
            <a:endParaRPr lang="pt-BR" dirty="0"/>
          </a:p>
        </p:txBody>
      </p:sp>
      <p:sp>
        <p:nvSpPr>
          <p:cNvPr id="9" name="Espaço Reservado para Conteúdo 8"/>
          <p:cNvSpPr>
            <a:spLocks noGrp="1"/>
          </p:cNvSpPr>
          <p:nvPr>
            <p:ph idx="1"/>
          </p:nvPr>
        </p:nvSpPr>
        <p:spPr>
          <a:xfrm>
            <a:off x="294085" y="857232"/>
            <a:ext cx="9340188" cy="5381625"/>
          </a:xfrm>
        </p:spPr>
        <p:txBody>
          <a:bodyPr/>
          <a:lstStyle/>
          <a:p>
            <a:pPr lvl="1"/>
            <a:r>
              <a:rPr lang="en-US" dirty="0" err="1"/>
              <a:t>Calculando</a:t>
            </a:r>
            <a:r>
              <a:rPr lang="en-US" dirty="0"/>
              <a:t> a </a:t>
            </a:r>
            <a:r>
              <a:rPr lang="en-US" dirty="0" err="1"/>
              <a:t>matriz</a:t>
            </a:r>
            <a:r>
              <a:rPr lang="en-US" dirty="0"/>
              <a:t> de </a:t>
            </a:r>
            <a:r>
              <a:rPr lang="en-US" dirty="0" err="1"/>
              <a:t>coeficientes</a:t>
            </a:r>
            <a:r>
              <a:rPr lang="en-US" dirty="0"/>
              <a:t> e de </a:t>
            </a:r>
            <a:r>
              <a:rPr lang="en-US" dirty="0" err="1"/>
              <a:t>termos</a:t>
            </a:r>
            <a:r>
              <a:rPr lang="en-US" dirty="0"/>
              <a:t> </a:t>
            </a:r>
            <a:r>
              <a:rPr lang="en-US" dirty="0" err="1"/>
              <a:t>indep</a:t>
            </a:r>
            <a:r>
              <a:rPr lang="en-US" dirty="0"/>
              <a:t>.</a:t>
            </a:r>
          </a:p>
          <a:p>
            <a:pPr lvl="2"/>
            <a:r>
              <a:rPr lang="en-US" i="1" dirty="0" err="1"/>
              <a:t>Bl</a:t>
            </a:r>
            <a:r>
              <a:rPr lang="en-US" i="1" dirty="0"/>
              <a:t> : </a:t>
            </a:r>
            <a:r>
              <a:rPr lang="en-US" i="1" dirty="0" err="1"/>
              <a:t>augcoefmatrix</a:t>
            </a:r>
            <a:r>
              <a:rPr lang="en-US" i="1" dirty="0"/>
              <a:t>(</a:t>
            </a:r>
            <a:r>
              <a:rPr lang="en-US" i="1" dirty="0" err="1"/>
              <a:t>sist,vars</a:t>
            </a:r>
            <a:r>
              <a:rPr lang="en-US" i="1" dirty="0"/>
              <a:t>)*-1</a:t>
            </a:r>
          </a:p>
          <a:p>
            <a:pPr lvl="1"/>
            <a:r>
              <a:rPr lang="en-US" dirty="0" err="1"/>
              <a:t>Obtemos</a:t>
            </a:r>
            <a:r>
              <a:rPr lang="en-US" dirty="0"/>
              <a:t> a </a:t>
            </a:r>
            <a:r>
              <a:rPr lang="en-US" dirty="0" err="1"/>
              <a:t>ultima</a:t>
            </a:r>
            <a:r>
              <a:rPr lang="en-US" dirty="0"/>
              <a:t> </a:t>
            </a:r>
            <a:r>
              <a:rPr lang="en-US" dirty="0" err="1"/>
              <a:t>coluna</a:t>
            </a:r>
            <a:r>
              <a:rPr lang="en-US" dirty="0"/>
              <a:t> de </a:t>
            </a:r>
            <a:r>
              <a:rPr lang="en-US" dirty="0" err="1"/>
              <a:t>Bl</a:t>
            </a:r>
            <a:r>
              <a:rPr lang="en-US" dirty="0"/>
              <a:t> e </a:t>
            </a:r>
            <a:r>
              <a:rPr lang="en-US" dirty="0" err="1"/>
              <a:t>somamos</a:t>
            </a:r>
            <a:r>
              <a:rPr lang="en-US" dirty="0"/>
              <a:t> a </a:t>
            </a:r>
            <a:r>
              <a:rPr lang="en-US" i="1" dirty="0"/>
              <a:t>transpose(</a:t>
            </a:r>
            <a:r>
              <a:rPr lang="en-US" i="1" dirty="0" err="1"/>
              <a:t>varsL</a:t>
            </a:r>
            <a:r>
              <a:rPr lang="en-US" i="1" dirty="0"/>
              <a:t>)</a:t>
            </a:r>
            <a:endParaRPr lang="en-US" dirty="0"/>
          </a:p>
          <a:p>
            <a:pPr lvl="2"/>
            <a:r>
              <a:rPr lang="en-US" dirty="0" err="1"/>
              <a:t>col</a:t>
            </a:r>
            <a:r>
              <a:rPr lang="en-US" dirty="0"/>
              <a:t>(Bl,7)+transpose(</a:t>
            </a:r>
            <a:r>
              <a:rPr lang="en-US" dirty="0" err="1"/>
              <a:t>varsL</a:t>
            </a:r>
            <a:r>
              <a:rPr lang="en-US" dirty="0"/>
              <a:t>)</a:t>
            </a:r>
          </a:p>
          <a:p>
            <a:pPr lvl="3"/>
            <a:r>
              <a:rPr lang="en-US" dirty="0" err="1"/>
              <a:t>Obtermos</a:t>
            </a:r>
            <a:r>
              <a:rPr lang="en-US" dirty="0"/>
              <a:t> </a:t>
            </a:r>
            <a:r>
              <a:rPr lang="en-US" dirty="0" err="1"/>
              <a:t>assim</a:t>
            </a:r>
            <a:r>
              <a:rPr lang="en-US" dirty="0"/>
              <a:t> </a:t>
            </a:r>
            <a:r>
              <a:rPr lang="en-US" dirty="0" err="1"/>
              <a:t>por</a:t>
            </a:r>
            <a:r>
              <a:rPr lang="en-US" dirty="0"/>
              <a:t> </a:t>
            </a:r>
            <a:r>
              <a:rPr lang="en-US" dirty="0" err="1"/>
              <a:t>inspeção</a:t>
            </a:r>
            <a:r>
              <a:rPr lang="en-US" dirty="0"/>
              <a:t> a </a:t>
            </a:r>
            <a:r>
              <a:rPr lang="en-US" dirty="0" err="1"/>
              <a:t>matriz</a:t>
            </a:r>
            <a:r>
              <a:rPr lang="en-US" dirty="0"/>
              <a:t> B</a:t>
            </a:r>
          </a:p>
          <a:p>
            <a:pPr lvl="1"/>
            <a:r>
              <a:rPr lang="en-US" dirty="0" err="1"/>
              <a:t>Substituindo</a:t>
            </a:r>
            <a:r>
              <a:rPr lang="en-US" dirty="0"/>
              <a:t> </a:t>
            </a:r>
            <a:r>
              <a:rPr lang="en-US" dirty="0" err="1"/>
              <a:t>os</a:t>
            </a:r>
            <a:r>
              <a:rPr lang="en-US" dirty="0"/>
              <a:t> </a:t>
            </a:r>
            <a:r>
              <a:rPr lang="en-US" dirty="0" err="1"/>
              <a:t>valores</a:t>
            </a:r>
            <a:r>
              <a:rPr lang="en-US" dirty="0"/>
              <a:t> dos </a:t>
            </a:r>
            <a:r>
              <a:rPr lang="en-US" dirty="0" err="1"/>
              <a:t>parâmetros</a:t>
            </a:r>
            <a:r>
              <a:rPr lang="en-US" dirty="0"/>
              <a:t> ( </a:t>
            </a:r>
            <a:r>
              <a:rPr lang="en-US" dirty="0" err="1"/>
              <a:t>todos</a:t>
            </a:r>
            <a:r>
              <a:rPr lang="en-US" dirty="0"/>
              <a:t> </a:t>
            </a:r>
            <a:r>
              <a:rPr lang="en-US" dirty="0" err="1"/>
              <a:t>iguais</a:t>
            </a:r>
            <a:r>
              <a:rPr lang="en-US" dirty="0"/>
              <a:t> a 1 ), </a:t>
            </a:r>
            <a:r>
              <a:rPr lang="en-US" dirty="0" err="1"/>
              <a:t>temos</a:t>
            </a:r>
            <a:r>
              <a:rPr lang="en-US" dirty="0"/>
              <a:t> as </a:t>
            </a:r>
            <a:r>
              <a:rPr lang="en-US" dirty="0" err="1"/>
              <a:t>matrizes</a:t>
            </a:r>
            <a:r>
              <a:rPr lang="en-US" dirty="0"/>
              <a:t> </a:t>
            </a:r>
            <a:r>
              <a:rPr lang="en-US" dirty="0" err="1"/>
              <a:t>prontas</a:t>
            </a:r>
            <a:r>
              <a:rPr lang="en-US" dirty="0"/>
              <a:t> </a:t>
            </a:r>
            <a:r>
              <a:rPr lang="en-US" dirty="0" err="1"/>
              <a:t>para</a:t>
            </a:r>
            <a:r>
              <a:rPr lang="en-US" dirty="0"/>
              <a:t> o </a:t>
            </a:r>
            <a:r>
              <a:rPr lang="en-US" dirty="0" err="1"/>
              <a:t>cálculo</a:t>
            </a:r>
            <a:r>
              <a:rPr lang="en-US" dirty="0"/>
              <a:t> da </a:t>
            </a:r>
            <a:r>
              <a:rPr lang="en-US" dirty="0" err="1"/>
              <a:t>função</a:t>
            </a:r>
            <a:r>
              <a:rPr lang="en-US" dirty="0"/>
              <a:t> de </a:t>
            </a:r>
            <a:r>
              <a:rPr lang="en-US" dirty="0" err="1"/>
              <a:t>transferência</a:t>
            </a:r>
            <a:r>
              <a:rPr lang="en-US" dirty="0"/>
              <a:t> e </a:t>
            </a:r>
            <a:r>
              <a:rPr lang="en-US" dirty="0" err="1"/>
              <a:t>simulação</a:t>
            </a:r>
            <a:r>
              <a:rPr lang="en-US" dirty="0"/>
              <a:t> temporal</a:t>
            </a:r>
          </a:p>
          <a:p>
            <a:pPr lvl="1"/>
            <a:r>
              <a:rPr lang="en-US" dirty="0" err="1"/>
              <a:t>Lembrando</a:t>
            </a:r>
            <a:r>
              <a:rPr lang="en-US" dirty="0"/>
              <a:t> </a:t>
            </a:r>
            <a:r>
              <a:rPr lang="en-US" dirty="0" err="1"/>
              <a:t>que</a:t>
            </a:r>
            <a:r>
              <a:rPr lang="en-US" dirty="0"/>
              <a:t> a </a:t>
            </a:r>
            <a:r>
              <a:rPr lang="en-US" dirty="0" err="1"/>
              <a:t>matriz</a:t>
            </a:r>
            <a:r>
              <a:rPr lang="en-US" dirty="0"/>
              <a:t> C, </a:t>
            </a:r>
            <a:r>
              <a:rPr lang="en-US" dirty="0" err="1"/>
              <a:t>como</a:t>
            </a:r>
            <a:r>
              <a:rPr lang="en-US" dirty="0"/>
              <a:t> a </a:t>
            </a:r>
            <a:r>
              <a:rPr lang="en-US" dirty="0" err="1"/>
              <a:t>saida</a:t>
            </a:r>
            <a:r>
              <a:rPr lang="en-US" dirty="0"/>
              <a:t> é x3, </a:t>
            </a:r>
            <a:r>
              <a:rPr lang="en-US" dirty="0" err="1"/>
              <a:t>será</a:t>
            </a:r>
            <a:r>
              <a:rPr lang="en-US" dirty="0"/>
              <a:t> : C : matrix([0,0,1,0,0,0])</a:t>
            </a:r>
          </a:p>
          <a:p>
            <a:pPr lvl="3"/>
            <a:endParaRPr lang="en-US" dirty="0"/>
          </a:p>
        </p:txBody>
      </p:sp>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Resolvendo</a:t>
            </a:r>
            <a:r>
              <a:rPr lang="en-US" dirty="0"/>
              <a:t> via </a:t>
            </a:r>
            <a:r>
              <a:rPr lang="en-US" dirty="0" err="1"/>
              <a:t>wxMaxima</a:t>
            </a:r>
            <a:endParaRPr lang="pt-BR" dirty="0"/>
          </a:p>
        </p:txBody>
      </p:sp>
      <p:sp>
        <p:nvSpPr>
          <p:cNvPr id="5" name="Espaço Reservado para Conteúdo 4"/>
          <p:cNvSpPr>
            <a:spLocks noGrp="1"/>
          </p:cNvSpPr>
          <p:nvPr>
            <p:ph idx="1"/>
          </p:nvPr>
        </p:nvSpPr>
        <p:spPr/>
        <p:txBody>
          <a:bodyPr/>
          <a:lstStyle/>
          <a:p>
            <a:r>
              <a:rPr lang="en-US" dirty="0" err="1"/>
              <a:t>Resposta</a:t>
            </a:r>
            <a:r>
              <a:rPr lang="en-US" dirty="0"/>
              <a:t> </a:t>
            </a:r>
            <a:r>
              <a:rPr lang="en-US" dirty="0" err="1"/>
              <a:t>ao</a:t>
            </a:r>
            <a:r>
              <a:rPr lang="en-US" dirty="0"/>
              <a:t> </a:t>
            </a:r>
            <a:r>
              <a:rPr lang="en-US" dirty="0" err="1"/>
              <a:t>impulso</a:t>
            </a:r>
            <a:r>
              <a:rPr lang="en-US" dirty="0"/>
              <a:t> (</a:t>
            </a:r>
            <a:r>
              <a:rPr lang="en-US" dirty="0" err="1"/>
              <a:t>função</a:t>
            </a:r>
            <a:r>
              <a:rPr lang="en-US" dirty="0"/>
              <a:t> de </a:t>
            </a:r>
            <a:r>
              <a:rPr lang="en-US" dirty="0" err="1"/>
              <a:t>transferência</a:t>
            </a:r>
            <a:r>
              <a:rPr lang="en-US" dirty="0"/>
              <a:t>) :</a:t>
            </a:r>
          </a:p>
          <a:p>
            <a:endParaRPr lang="en-US" dirty="0"/>
          </a:p>
          <a:p>
            <a:endParaRPr lang="en-US" dirty="0"/>
          </a:p>
          <a:p>
            <a:r>
              <a:rPr lang="en-US" dirty="0" err="1"/>
              <a:t>Adaptando</a:t>
            </a:r>
            <a:r>
              <a:rPr lang="en-US" dirty="0"/>
              <a:t> a matrix C a </a:t>
            </a:r>
            <a:r>
              <a:rPr lang="en-US" dirty="0" err="1"/>
              <a:t>uma</a:t>
            </a:r>
            <a:r>
              <a:rPr lang="en-US" dirty="0"/>
              <a:t> </a:t>
            </a:r>
            <a:r>
              <a:rPr lang="en-US" dirty="0" err="1"/>
              <a:t>saída</a:t>
            </a:r>
            <a:r>
              <a:rPr lang="en-US" dirty="0"/>
              <a:t> </a:t>
            </a:r>
            <a:r>
              <a:rPr lang="en-US" dirty="0" err="1"/>
              <a:t>em</a:t>
            </a:r>
            <a:r>
              <a:rPr lang="en-US" dirty="0"/>
              <a:t> x</a:t>
            </a:r>
            <a:r>
              <a:rPr lang="en-US" baseline="-25000" dirty="0"/>
              <a:t>2</a:t>
            </a:r>
            <a:r>
              <a:rPr lang="en-US" dirty="0"/>
              <a:t> e x</a:t>
            </a:r>
            <a:r>
              <a:rPr lang="en-US" baseline="-25000" dirty="0"/>
              <a:t>1</a:t>
            </a:r>
            <a:r>
              <a:rPr lang="en-US" dirty="0"/>
              <a:t> </a:t>
            </a:r>
            <a:r>
              <a:rPr lang="en-US" dirty="0" err="1"/>
              <a:t>teremos</a:t>
            </a:r>
            <a:r>
              <a:rPr lang="en-US" dirty="0"/>
              <a:t> : C</a:t>
            </a:r>
            <a:r>
              <a:rPr lang="en-US" baseline="-25000" dirty="0"/>
              <a:t>2</a:t>
            </a:r>
            <a:r>
              <a:rPr lang="en-US" dirty="0"/>
              <a:t>=[0,1,0,0,0,0] e C</a:t>
            </a:r>
            <a:r>
              <a:rPr lang="en-US" baseline="-25000" dirty="0"/>
              <a:t>1</a:t>
            </a:r>
            <a:r>
              <a:rPr lang="en-US" dirty="0"/>
              <a:t>=[1,0,0,0,0,0]</a:t>
            </a:r>
          </a:p>
          <a:p>
            <a:endParaRPr lang="pt-BR" dirty="0"/>
          </a:p>
        </p:txBody>
      </p:sp>
      <p:graphicFrame>
        <p:nvGraphicFramePr>
          <p:cNvPr id="4" name="Objeto 3"/>
          <p:cNvGraphicFramePr>
            <a:graphicFrameLocks noChangeAspect="1"/>
          </p:cNvGraphicFramePr>
          <p:nvPr/>
        </p:nvGraphicFramePr>
        <p:xfrm>
          <a:off x="614363" y="1851025"/>
          <a:ext cx="7073900" cy="1006475"/>
        </p:xfrm>
        <a:graphic>
          <a:graphicData uri="http://schemas.openxmlformats.org/presentationml/2006/ole">
            <mc:AlternateContent xmlns:mc="http://schemas.openxmlformats.org/markup-compatibility/2006">
              <mc:Choice xmlns:v="urn:schemas-microsoft-com:vml" Requires="v">
                <p:oleObj name="Equação" r:id="rId2" imgW="2946240" imgH="419040" progId="Equation.3">
                  <p:embed/>
                </p:oleObj>
              </mc:Choice>
              <mc:Fallback>
                <p:oleObj name="Equação" r:id="rId2" imgW="294624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1851025"/>
                        <a:ext cx="7073900"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090" name="Object 2"/>
          <p:cNvGraphicFramePr>
            <a:graphicFrameLocks noChangeAspect="1"/>
          </p:cNvGraphicFramePr>
          <p:nvPr/>
        </p:nvGraphicFramePr>
        <p:xfrm>
          <a:off x="738158" y="4065599"/>
          <a:ext cx="7104062" cy="1006475"/>
        </p:xfrm>
        <a:graphic>
          <a:graphicData uri="http://schemas.openxmlformats.org/presentationml/2006/ole">
            <mc:AlternateContent xmlns:mc="http://schemas.openxmlformats.org/markup-compatibility/2006">
              <mc:Choice xmlns:v="urn:schemas-microsoft-com:vml" Requires="v">
                <p:oleObj name="Equação" r:id="rId4" imgW="2958840" imgH="419040" progId="Equation.3">
                  <p:embed/>
                </p:oleObj>
              </mc:Choice>
              <mc:Fallback>
                <p:oleObj name="Equação" r:id="rId4" imgW="295884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58" y="4065599"/>
                        <a:ext cx="7104062"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091" name="Object 3"/>
          <p:cNvGraphicFramePr>
            <a:graphicFrameLocks noChangeAspect="1"/>
          </p:cNvGraphicFramePr>
          <p:nvPr/>
        </p:nvGraphicFramePr>
        <p:xfrm>
          <a:off x="766763" y="5208588"/>
          <a:ext cx="7013575" cy="1006475"/>
        </p:xfrm>
        <a:graphic>
          <a:graphicData uri="http://schemas.openxmlformats.org/presentationml/2006/ole">
            <mc:AlternateContent xmlns:mc="http://schemas.openxmlformats.org/markup-compatibility/2006">
              <mc:Choice xmlns:v="urn:schemas-microsoft-com:vml" Requires="v">
                <p:oleObj name="Equação" r:id="rId6" imgW="2920680" imgH="419040" progId="Equation.3">
                  <p:embed/>
                </p:oleObj>
              </mc:Choice>
              <mc:Fallback>
                <p:oleObj name="Equação" r:id="rId6" imgW="292068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763" y="5208588"/>
                        <a:ext cx="7013575"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Simulando</a:t>
            </a:r>
            <a:r>
              <a:rPr lang="en-US" dirty="0"/>
              <a:t> as </a:t>
            </a:r>
            <a:r>
              <a:rPr lang="en-US" dirty="0" err="1"/>
              <a:t>três</a:t>
            </a:r>
            <a:r>
              <a:rPr lang="en-US" dirty="0"/>
              <a:t> </a:t>
            </a:r>
            <a:r>
              <a:rPr lang="en-US" dirty="0" err="1"/>
              <a:t>saídas</a:t>
            </a:r>
            <a:r>
              <a:rPr lang="en-US" dirty="0"/>
              <a:t> no </a:t>
            </a:r>
            <a:r>
              <a:rPr lang="en-US" dirty="0" err="1"/>
              <a:t>Vissim</a:t>
            </a:r>
            <a:endParaRPr lang="pt-BR" dirty="0"/>
          </a:p>
        </p:txBody>
      </p:sp>
      <p:sp>
        <p:nvSpPr>
          <p:cNvPr id="5" name="Espaço Reservado para Conteúdo 4"/>
          <p:cNvSpPr>
            <a:spLocks noGrp="1"/>
          </p:cNvSpPr>
          <p:nvPr>
            <p:ph idx="1"/>
          </p:nvPr>
        </p:nvSpPr>
        <p:spPr/>
        <p:txBody>
          <a:bodyPr/>
          <a:lstStyle/>
          <a:p>
            <a:r>
              <a:rPr lang="en-US" dirty="0"/>
              <a:t>Note </a:t>
            </a:r>
            <a:r>
              <a:rPr lang="en-US" dirty="0" err="1"/>
              <a:t>que</a:t>
            </a:r>
            <a:r>
              <a:rPr lang="en-US" dirty="0"/>
              <a:t> </a:t>
            </a:r>
            <a:r>
              <a:rPr lang="en-US" dirty="0" err="1"/>
              <a:t>foi</a:t>
            </a:r>
            <a:r>
              <a:rPr lang="en-US" dirty="0"/>
              <a:t> </a:t>
            </a:r>
            <a:r>
              <a:rPr lang="en-US" dirty="0" err="1"/>
              <a:t>acrescentado</a:t>
            </a:r>
            <a:r>
              <a:rPr lang="en-US" dirty="0"/>
              <a:t> um zero a </a:t>
            </a:r>
            <a:r>
              <a:rPr lang="en-US" dirty="0" err="1"/>
              <a:t>cada</a:t>
            </a:r>
            <a:r>
              <a:rPr lang="en-US" dirty="0"/>
              <a:t> </a:t>
            </a:r>
            <a:r>
              <a:rPr lang="en-US" dirty="0" err="1"/>
              <a:t>função</a:t>
            </a:r>
            <a:r>
              <a:rPr lang="en-US" dirty="0"/>
              <a:t> </a:t>
            </a:r>
            <a:r>
              <a:rPr lang="en-US" dirty="0" err="1"/>
              <a:t>para</a:t>
            </a:r>
            <a:r>
              <a:rPr lang="en-US" dirty="0"/>
              <a:t> </a:t>
            </a:r>
            <a:r>
              <a:rPr lang="en-US" dirty="0" err="1"/>
              <a:t>tornar</a:t>
            </a:r>
            <a:r>
              <a:rPr lang="en-US" dirty="0"/>
              <a:t> o </a:t>
            </a:r>
            <a:r>
              <a:rPr lang="en-US" dirty="0" err="1"/>
              <a:t>degrau</a:t>
            </a:r>
            <a:r>
              <a:rPr lang="en-US" dirty="0"/>
              <a:t> </a:t>
            </a:r>
            <a:r>
              <a:rPr lang="en-US" dirty="0" err="1"/>
              <a:t>igual</a:t>
            </a:r>
            <a:r>
              <a:rPr lang="en-US" dirty="0"/>
              <a:t> a um </a:t>
            </a:r>
            <a:r>
              <a:rPr lang="en-US" dirty="0" err="1"/>
              <a:t>impulso</a:t>
            </a:r>
            <a:r>
              <a:rPr lang="en-US" dirty="0"/>
              <a:t>, </a:t>
            </a:r>
            <a:r>
              <a:rPr lang="en-US" dirty="0" err="1"/>
              <a:t>pois</a:t>
            </a:r>
            <a:r>
              <a:rPr lang="en-US" dirty="0"/>
              <a:t> a </a:t>
            </a:r>
            <a:r>
              <a:rPr lang="en-US" dirty="0" err="1"/>
              <a:t>tranformada</a:t>
            </a:r>
            <a:r>
              <a:rPr lang="en-US" dirty="0"/>
              <a:t> do </a:t>
            </a:r>
            <a:r>
              <a:rPr lang="en-US" dirty="0" err="1"/>
              <a:t>degrau</a:t>
            </a:r>
            <a:r>
              <a:rPr lang="en-US" dirty="0"/>
              <a:t> = 1/s</a:t>
            </a:r>
            <a:endParaRPr lang="pt-BR" dirty="0"/>
          </a:p>
        </p:txBody>
      </p:sp>
      <p:pic>
        <p:nvPicPr>
          <p:cNvPr id="94210" name="Picture 2"/>
          <p:cNvPicPr>
            <a:picLocks noChangeAspect="1" noChangeArrowheads="1"/>
          </p:cNvPicPr>
          <p:nvPr/>
        </p:nvPicPr>
        <p:blipFill>
          <a:blip r:embed="rId2"/>
          <a:srcRect/>
          <a:stretch>
            <a:fillRect/>
          </a:stretch>
        </p:blipFill>
        <p:spPr bwMode="auto">
          <a:xfrm>
            <a:off x="380968" y="3176609"/>
            <a:ext cx="9277350" cy="3324225"/>
          </a:xfrm>
          <a:prstGeom prst="rect">
            <a:avLst/>
          </a:prstGeom>
          <a:noFill/>
          <a:ln w="9525">
            <a:noFill/>
            <a:miter lim="800000"/>
            <a:headEnd/>
            <a:tailEnd/>
          </a:ln>
          <a:effectLst/>
        </p:spPr>
      </p:pic>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Título 5"/>
          <p:cNvSpPr>
            <a:spLocks noGrp="1"/>
          </p:cNvSpPr>
          <p:nvPr>
            <p:ph type="ctrTitle" sz="quarter"/>
          </p:nvPr>
        </p:nvSpPr>
        <p:spPr/>
        <p:txBody>
          <a:bodyPr/>
          <a:lstStyle/>
          <a:p>
            <a:r>
              <a:rPr lang="en-US" sz="3700" dirty="0" err="1"/>
              <a:t>Sistemas</a:t>
            </a:r>
            <a:r>
              <a:rPr lang="en-US" sz="3700" dirty="0"/>
              <a:t> de </a:t>
            </a:r>
            <a:r>
              <a:rPr lang="en-US" sz="3700" dirty="0" err="1"/>
              <a:t>Controle</a:t>
            </a:r>
            <a:endParaRPr lang="pt-BR" sz="3700" dirty="0"/>
          </a:p>
        </p:txBody>
      </p:sp>
      <p:sp>
        <p:nvSpPr>
          <p:cNvPr id="348163" name="Subtítulo 6"/>
          <p:cNvSpPr>
            <a:spLocks noGrp="1"/>
          </p:cNvSpPr>
          <p:nvPr>
            <p:ph type="subTitle" sz="quarter" idx="1"/>
          </p:nvPr>
        </p:nvSpPr>
        <p:spPr/>
        <p:txBody>
          <a:bodyPr/>
          <a:lstStyle/>
          <a:p>
            <a:r>
              <a:rPr lang="en-US" dirty="0" err="1"/>
              <a:t>Modelagem</a:t>
            </a:r>
            <a:r>
              <a:rPr lang="en-US" dirty="0"/>
              <a:t> de </a:t>
            </a:r>
            <a:r>
              <a:rPr lang="en-US" dirty="0" err="1"/>
              <a:t>Sistemas</a:t>
            </a:r>
            <a:r>
              <a:rPr lang="en-US" dirty="0"/>
              <a:t> </a:t>
            </a:r>
            <a:r>
              <a:rPr lang="en-US" dirty="0" err="1"/>
              <a:t>Dinâmicos</a:t>
            </a:r>
            <a:endParaRPr lang="en-US" dirty="0"/>
          </a:p>
          <a:p>
            <a:r>
              <a:rPr lang="en-US" dirty="0" err="1"/>
              <a:t>Modelo</a:t>
            </a:r>
            <a:r>
              <a:rPr lang="en-US" dirty="0"/>
              <a:t> de Um Motor CC</a:t>
            </a:r>
            <a:endParaRPr lang="pt-B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5" name="Rectangle 2"/>
          <p:cNvSpPr>
            <a:spLocks noGrp="1" noChangeArrowheads="1"/>
          </p:cNvSpPr>
          <p:nvPr>
            <p:ph type="title"/>
          </p:nvPr>
        </p:nvSpPr>
        <p:spPr/>
        <p:txBody>
          <a:bodyPr/>
          <a:lstStyle/>
          <a:p>
            <a:r>
              <a:rPr lang="pt-BR"/>
              <a:t>Exercício 14.5.5</a:t>
            </a:r>
          </a:p>
        </p:txBody>
      </p:sp>
      <p:sp>
        <p:nvSpPr>
          <p:cNvPr id="132099" name="Rectangle 3"/>
          <p:cNvSpPr>
            <a:spLocks noGrp="1" noChangeArrowheads="1"/>
          </p:cNvSpPr>
          <p:nvPr>
            <p:ph idx="1"/>
          </p:nvPr>
        </p:nvSpPr>
        <p:spPr/>
        <p:txBody>
          <a:bodyPr/>
          <a:lstStyle/>
          <a:p>
            <a:r>
              <a:rPr lang="pt-BR"/>
              <a:t>Encontre f(t) quando : </a:t>
            </a:r>
          </a:p>
          <a:p>
            <a:pPr lvl="1"/>
            <a:r>
              <a:rPr lang="pt-BR"/>
              <a:t>F(s) = (2s+6)/(s+1)(s</a:t>
            </a:r>
            <a:r>
              <a:rPr lang="pt-BR" baseline="30000"/>
              <a:t>2</a:t>
            </a:r>
            <a:r>
              <a:rPr lang="pt-BR"/>
              <a:t>+2s+5)</a:t>
            </a:r>
          </a:p>
          <a:p>
            <a:pPr lvl="1"/>
            <a:r>
              <a:rPr lang="pt-BR"/>
              <a:t>Fazendo a expansão : </a:t>
            </a:r>
          </a:p>
          <a:p>
            <a:pPr lvl="1"/>
            <a:endParaRPr lang="pt-BR"/>
          </a:p>
        </p:txBody>
      </p:sp>
      <p:graphicFrame>
        <p:nvGraphicFramePr>
          <p:cNvPr id="132100" name="Object 2"/>
          <p:cNvGraphicFramePr>
            <a:graphicFrameLocks noChangeAspect="1"/>
          </p:cNvGraphicFramePr>
          <p:nvPr/>
        </p:nvGraphicFramePr>
        <p:xfrm>
          <a:off x="488950" y="3130550"/>
          <a:ext cx="3025775" cy="801688"/>
        </p:xfrm>
        <a:graphic>
          <a:graphicData uri="http://schemas.openxmlformats.org/presentationml/2006/ole">
            <mc:AlternateContent xmlns:mc="http://schemas.openxmlformats.org/markup-compatibility/2006">
              <mc:Choice xmlns:v="urn:schemas-microsoft-com:vml" Requires="v">
                <p:oleObj name="Equation" r:id="rId2" imgW="1485720" imgH="393480" progId="Equation.3">
                  <p:embed/>
                </p:oleObj>
              </mc:Choice>
              <mc:Fallback>
                <p:oleObj name="Equation" r:id="rId2" imgW="148572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50" y="3130550"/>
                        <a:ext cx="3025775"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101" name="Object 3"/>
          <p:cNvGraphicFramePr>
            <a:graphicFrameLocks noChangeAspect="1"/>
          </p:cNvGraphicFramePr>
          <p:nvPr/>
        </p:nvGraphicFramePr>
        <p:xfrm>
          <a:off x="4286250" y="4292600"/>
          <a:ext cx="4914900" cy="465138"/>
        </p:xfrm>
        <a:graphic>
          <a:graphicData uri="http://schemas.openxmlformats.org/presentationml/2006/ole">
            <mc:AlternateContent xmlns:mc="http://schemas.openxmlformats.org/markup-compatibility/2006">
              <mc:Choice xmlns:v="urn:schemas-microsoft-com:vml" Requires="v">
                <p:oleObj name="Equation" r:id="rId4" imgW="2412720" imgH="228600" progId="Equation.3">
                  <p:embed/>
                </p:oleObj>
              </mc:Choice>
              <mc:Fallback>
                <p:oleObj name="Equation" r:id="rId4" imgW="241272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0" y="4292600"/>
                        <a:ext cx="4914900"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105" name="Object 4"/>
          <p:cNvGraphicFramePr>
            <a:graphicFrameLocks noChangeAspect="1"/>
          </p:cNvGraphicFramePr>
          <p:nvPr/>
        </p:nvGraphicFramePr>
        <p:xfrm>
          <a:off x="458788" y="3995738"/>
          <a:ext cx="3414712" cy="801687"/>
        </p:xfrm>
        <a:graphic>
          <a:graphicData uri="http://schemas.openxmlformats.org/presentationml/2006/ole">
            <mc:AlternateContent xmlns:mc="http://schemas.openxmlformats.org/markup-compatibility/2006">
              <mc:Choice xmlns:v="urn:schemas-microsoft-com:vml" Requires="v">
                <p:oleObj name="Equation" r:id="rId6" imgW="1676160" imgH="393480" progId="Equation.3">
                  <p:embed/>
                </p:oleObj>
              </mc:Choice>
              <mc:Fallback>
                <p:oleObj name="Equation" r:id="rId6" imgW="167616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995738"/>
                        <a:ext cx="3414712" cy="801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106" name="Object 5"/>
          <p:cNvGraphicFramePr>
            <a:graphicFrameLocks noChangeAspect="1"/>
          </p:cNvGraphicFramePr>
          <p:nvPr/>
        </p:nvGraphicFramePr>
        <p:xfrm>
          <a:off x="669925" y="4978400"/>
          <a:ext cx="3052763" cy="854075"/>
        </p:xfrm>
        <a:graphic>
          <a:graphicData uri="http://schemas.openxmlformats.org/presentationml/2006/ole">
            <mc:AlternateContent xmlns:mc="http://schemas.openxmlformats.org/markup-compatibility/2006">
              <mc:Choice xmlns:v="urn:schemas-microsoft-com:vml" Requires="v">
                <p:oleObj name="Equation" r:id="rId8" imgW="1498320" imgH="419040" progId="Equation.3">
                  <p:embed/>
                </p:oleObj>
              </mc:Choice>
              <mc:Fallback>
                <p:oleObj name="Equation" r:id="rId8" imgW="149832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9925" y="4978400"/>
                        <a:ext cx="3052763"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107" name="Object 6"/>
          <p:cNvGraphicFramePr>
            <a:graphicFrameLocks noChangeAspect="1"/>
          </p:cNvGraphicFramePr>
          <p:nvPr/>
        </p:nvGraphicFramePr>
        <p:xfrm>
          <a:off x="4151313" y="2924175"/>
          <a:ext cx="4657725" cy="854075"/>
        </p:xfrm>
        <a:graphic>
          <a:graphicData uri="http://schemas.openxmlformats.org/presentationml/2006/ole">
            <mc:AlternateContent xmlns:mc="http://schemas.openxmlformats.org/markup-compatibility/2006">
              <mc:Choice xmlns:v="urn:schemas-microsoft-com:vml" Requires="v">
                <p:oleObj name="Equation" r:id="rId10" imgW="2286000" imgH="419040" progId="Equation.3">
                  <p:embed/>
                </p:oleObj>
              </mc:Choice>
              <mc:Fallback>
                <p:oleObj name="Equation" r:id="rId10" imgW="228600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1313" y="2924175"/>
                        <a:ext cx="4657725"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2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2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build="p"/>
    </p:bldLst>
  </p:timing>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Título 1"/>
          <p:cNvSpPr>
            <a:spLocks noGrp="1"/>
          </p:cNvSpPr>
          <p:nvPr>
            <p:ph type="title"/>
          </p:nvPr>
        </p:nvSpPr>
        <p:spPr/>
        <p:txBody>
          <a:bodyPr/>
          <a:lstStyle/>
          <a:p>
            <a:r>
              <a:rPr lang="en-US"/>
              <a:t>Modelagem de Um Motor DC</a:t>
            </a:r>
            <a:endParaRPr lang="pt-BR"/>
          </a:p>
        </p:txBody>
      </p:sp>
      <p:sp>
        <p:nvSpPr>
          <p:cNvPr id="3" name="Espaço Reservado para Conteúdo 2"/>
          <p:cNvSpPr>
            <a:spLocks noGrp="1"/>
          </p:cNvSpPr>
          <p:nvPr>
            <p:ph idx="1"/>
          </p:nvPr>
        </p:nvSpPr>
        <p:spPr/>
        <p:txBody>
          <a:bodyPr/>
          <a:lstStyle/>
          <a:p>
            <a:r>
              <a:rPr lang="en-US"/>
              <a:t>Um motor DC é um conversor ( ou transdutor ) de corrente em torque, sendo :</a:t>
            </a:r>
          </a:p>
          <a:p>
            <a:pPr lvl="1"/>
            <a:r>
              <a:rPr lang="en-US"/>
              <a:t>T</a:t>
            </a:r>
            <a:r>
              <a:rPr lang="en-US" baseline="-25000"/>
              <a:t>m</a:t>
            </a:r>
            <a:r>
              <a:rPr lang="en-US"/>
              <a:t> = K</a:t>
            </a:r>
            <a:r>
              <a:rPr lang="en-US" baseline="-25000"/>
              <a:t>m</a:t>
            </a:r>
            <a:r>
              <a:rPr lang="en-US"/>
              <a:t> </a:t>
            </a:r>
            <a:r>
              <a:rPr lang="el-GR"/>
              <a:t>φ</a:t>
            </a:r>
            <a:r>
              <a:rPr lang="en-US"/>
              <a:t> i</a:t>
            </a:r>
            <a:r>
              <a:rPr lang="en-US" baseline="-25000"/>
              <a:t>a</a:t>
            </a:r>
            <a:r>
              <a:rPr lang="en-US"/>
              <a:t> , onde :</a:t>
            </a:r>
          </a:p>
          <a:p>
            <a:pPr lvl="2"/>
            <a:r>
              <a:rPr lang="en-US"/>
              <a:t>Tm – torque do motor</a:t>
            </a:r>
          </a:p>
          <a:p>
            <a:pPr lvl="2"/>
            <a:r>
              <a:rPr lang="el-GR"/>
              <a:t>Φ</a:t>
            </a:r>
            <a:r>
              <a:rPr lang="en-US"/>
              <a:t> – fluxo magnético</a:t>
            </a:r>
          </a:p>
          <a:p>
            <a:pPr lvl="2"/>
            <a:r>
              <a:rPr lang="en-US"/>
              <a:t>i</a:t>
            </a:r>
            <a:r>
              <a:rPr lang="en-US" baseline="-25000"/>
              <a:t>a </a:t>
            </a:r>
            <a:r>
              <a:rPr lang="en-US"/>
              <a:t>– corrente na armadura </a:t>
            </a:r>
          </a:p>
          <a:p>
            <a:pPr lvl="2"/>
            <a:r>
              <a:rPr lang="en-US"/>
              <a:t>K</a:t>
            </a:r>
            <a:r>
              <a:rPr lang="en-US" baseline="-25000"/>
              <a:t>m</a:t>
            </a:r>
            <a:r>
              <a:rPr lang="en-US"/>
              <a:t> – constante de proporcionalidade</a:t>
            </a:r>
          </a:p>
          <a:p>
            <a:pPr lvl="1"/>
            <a:r>
              <a:rPr lang="en-US"/>
              <a:t>Considerando-se o fluxo </a:t>
            </a:r>
            <a:r>
              <a:rPr lang="el-GR"/>
              <a:t>φ</a:t>
            </a:r>
            <a:r>
              <a:rPr lang="en-US"/>
              <a:t> constante, teremos :</a:t>
            </a:r>
          </a:p>
          <a:p>
            <a:pPr lvl="2"/>
            <a:r>
              <a:rPr lang="en-US"/>
              <a:t>T</a:t>
            </a:r>
            <a:r>
              <a:rPr lang="en-US" baseline="-25000"/>
              <a:t>m</a:t>
            </a:r>
            <a:r>
              <a:rPr lang="en-US"/>
              <a:t> = K</a:t>
            </a:r>
            <a:r>
              <a:rPr lang="en-US" baseline="-25000"/>
              <a:t>i</a:t>
            </a:r>
            <a:r>
              <a:rPr lang="en-US"/>
              <a:t>i</a:t>
            </a:r>
            <a:r>
              <a:rPr lang="en-US" baseline="-25000"/>
              <a:t>a</a:t>
            </a:r>
            <a:r>
              <a:rPr lang="en-US"/>
              <a:t> , ou seja o torque motor é proporcional à corrente de armadura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ítulo 1"/>
          <p:cNvSpPr>
            <a:spLocks noGrp="1"/>
          </p:cNvSpPr>
          <p:nvPr>
            <p:ph type="title"/>
          </p:nvPr>
        </p:nvSpPr>
        <p:spPr/>
        <p:txBody>
          <a:bodyPr/>
          <a:lstStyle/>
          <a:p>
            <a:r>
              <a:rPr lang="en-US"/>
              <a:t>Cont.</a:t>
            </a:r>
            <a:endParaRPr lang="pt-BR"/>
          </a:p>
        </p:txBody>
      </p:sp>
      <p:sp>
        <p:nvSpPr>
          <p:cNvPr id="3" name="Espaço Reservado para Conteúdo 2"/>
          <p:cNvSpPr>
            <a:spLocks noGrp="1"/>
          </p:cNvSpPr>
          <p:nvPr>
            <p:ph idx="1"/>
          </p:nvPr>
        </p:nvSpPr>
        <p:spPr/>
        <p:txBody>
          <a:bodyPr/>
          <a:lstStyle/>
          <a:p>
            <a:r>
              <a:rPr lang="en-US"/>
              <a:t>Ao girar o rotor impõe uma tensão contrária ao movimento do rotor, proporcional à velocidade do mesmo, dada por :</a:t>
            </a:r>
          </a:p>
          <a:p>
            <a:pPr lvl="1"/>
            <a:r>
              <a:rPr lang="en-US"/>
              <a:t>e</a:t>
            </a:r>
            <a:r>
              <a:rPr lang="en-US" baseline="-25000"/>
              <a:t>b</a:t>
            </a:r>
            <a:r>
              <a:rPr lang="en-US"/>
              <a:t> = K</a:t>
            </a:r>
            <a:r>
              <a:rPr lang="en-US" baseline="-25000"/>
              <a:t>m</a:t>
            </a:r>
            <a:r>
              <a:rPr lang="en-US"/>
              <a:t> </a:t>
            </a:r>
            <a:r>
              <a:rPr lang="el-GR"/>
              <a:t>φ</a:t>
            </a:r>
            <a:r>
              <a:rPr lang="en-US"/>
              <a:t> </a:t>
            </a:r>
            <a:r>
              <a:rPr lang="el-GR"/>
              <a:t>ω</a:t>
            </a:r>
            <a:r>
              <a:rPr lang="en-US" baseline="-25000"/>
              <a:t>m</a:t>
            </a:r>
            <a:r>
              <a:rPr lang="en-US"/>
              <a:t> </a:t>
            </a:r>
            <a:r>
              <a:rPr lang="pt-BR"/>
              <a:t>, o</a:t>
            </a:r>
            <a:r>
              <a:rPr lang="en-US"/>
              <a:t>nde : </a:t>
            </a:r>
          </a:p>
          <a:p>
            <a:pPr lvl="2"/>
            <a:r>
              <a:rPr lang="en-US"/>
              <a:t>e</a:t>
            </a:r>
            <a:r>
              <a:rPr lang="en-US" baseline="-25000"/>
              <a:t>b</a:t>
            </a:r>
            <a:r>
              <a:rPr lang="en-US"/>
              <a:t> – tensão contrária</a:t>
            </a:r>
            <a:r>
              <a:rPr lang="pt-BR"/>
              <a:t> </a:t>
            </a:r>
          </a:p>
          <a:p>
            <a:pPr lvl="2"/>
            <a:r>
              <a:rPr lang="el-GR"/>
              <a:t>ω</a:t>
            </a:r>
            <a:r>
              <a:rPr lang="en-US" baseline="-25000"/>
              <a:t>m</a:t>
            </a:r>
            <a:r>
              <a:rPr lang="en-US"/>
              <a:t> – velocidade do rotor</a:t>
            </a:r>
          </a:p>
          <a:p>
            <a:pPr lvl="2"/>
            <a:r>
              <a:rPr lang="en-US"/>
              <a:t>K</a:t>
            </a:r>
            <a:r>
              <a:rPr lang="en-US" baseline="-25000"/>
              <a:t>m</a:t>
            </a:r>
            <a:r>
              <a:rPr lang="en-US"/>
              <a:t> – constante de proporcionalidade</a:t>
            </a:r>
          </a:p>
          <a:p>
            <a:pPr lvl="1"/>
            <a:r>
              <a:rPr lang="en-US"/>
              <a:t>Considerando-se o fluxo </a:t>
            </a:r>
            <a:r>
              <a:rPr lang="el-GR"/>
              <a:t>φ</a:t>
            </a:r>
            <a:r>
              <a:rPr lang="en-US"/>
              <a:t> constante teremos :</a:t>
            </a:r>
          </a:p>
          <a:p>
            <a:pPr lvl="2"/>
            <a:r>
              <a:rPr lang="en-US"/>
              <a:t>e</a:t>
            </a:r>
            <a:r>
              <a:rPr lang="en-US" baseline="-25000"/>
              <a:t>b</a:t>
            </a:r>
            <a:r>
              <a:rPr lang="en-US"/>
              <a:t> = K</a:t>
            </a:r>
            <a:r>
              <a:rPr lang="en-US" baseline="-25000"/>
              <a:t>b</a:t>
            </a:r>
            <a:r>
              <a:rPr lang="en-US"/>
              <a:t> </a:t>
            </a:r>
            <a:r>
              <a:rPr lang="el-GR"/>
              <a:t>ω</a:t>
            </a:r>
            <a:r>
              <a:rPr lang="en-US" baseline="-25000"/>
              <a:t>m</a:t>
            </a:r>
            <a:r>
              <a:rPr lang="en-US"/>
              <a:t> </a:t>
            </a:r>
            <a:r>
              <a:rPr lang="pt-BR"/>
              <a:t>, ou seja a tensão de carga do motor é proporcional a velocidade de giro do motor</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en-US">
                <a:cs typeface="Times New Roman" pitchFamily="18" charset="0"/>
              </a:rPr>
              <a:t>É montado então o modelo abaixo :</a:t>
            </a:r>
            <a:endParaRPr lang="en-US" sz="1800"/>
          </a:p>
        </p:txBody>
      </p:sp>
      <p:pic>
        <p:nvPicPr>
          <p:cNvPr id="351235" name="Picture 5" descr="E:\CH04\W0121.JPG"/>
          <p:cNvPicPr>
            <a:picLocks noGrp="1" noChangeAspect="1" noChangeArrowheads="1"/>
          </p:cNvPicPr>
          <p:nvPr>
            <p:ph idx="1"/>
          </p:nvPr>
        </p:nvPicPr>
        <p:blipFill>
          <a:blip r:embed="rId2"/>
          <a:srcRect/>
          <a:stretch>
            <a:fillRect/>
          </a:stretch>
        </p:blipFill>
        <p:spPr>
          <a:xfrm>
            <a:off x="742950" y="1624013"/>
            <a:ext cx="8420100" cy="3760787"/>
          </a:xfrm>
        </p:spPr>
      </p:pic>
      <p:sp>
        <p:nvSpPr>
          <p:cNvPr id="351236" name="CaixaDeTexto 6"/>
          <p:cNvSpPr txBox="1">
            <a:spLocks noChangeArrowheads="1"/>
          </p:cNvSpPr>
          <p:nvPr/>
        </p:nvSpPr>
        <p:spPr bwMode="auto">
          <a:xfrm>
            <a:off x="523875" y="4929188"/>
            <a:ext cx="5199063" cy="1570037"/>
          </a:xfrm>
          <a:prstGeom prst="rect">
            <a:avLst/>
          </a:prstGeom>
          <a:noFill/>
          <a:ln w="9525">
            <a:noFill/>
            <a:miter lim="800000"/>
            <a:headEnd/>
            <a:tailEnd/>
          </a:ln>
        </p:spPr>
        <p:txBody>
          <a:bodyPr wrap="none">
            <a:spAutoFit/>
          </a:bodyPr>
          <a:lstStyle/>
          <a:p>
            <a:r>
              <a:rPr lang="en-US"/>
              <a:t>J</a:t>
            </a:r>
            <a:r>
              <a:rPr lang="en-US" baseline="-25000"/>
              <a:t>m</a:t>
            </a:r>
            <a:r>
              <a:rPr lang="en-US"/>
              <a:t> – inércia do rotor</a:t>
            </a:r>
          </a:p>
          <a:p>
            <a:r>
              <a:rPr lang="en-US"/>
              <a:t>B</a:t>
            </a:r>
            <a:r>
              <a:rPr lang="en-US" baseline="-25000"/>
              <a:t>m</a:t>
            </a:r>
            <a:r>
              <a:rPr lang="en-US"/>
              <a:t> – coeficiente de atrito</a:t>
            </a:r>
          </a:p>
          <a:p>
            <a:r>
              <a:rPr lang="en-US"/>
              <a:t>T</a:t>
            </a:r>
            <a:r>
              <a:rPr lang="en-US" baseline="-25000"/>
              <a:t>L</a:t>
            </a:r>
            <a:r>
              <a:rPr lang="en-US"/>
              <a:t> – torque de carga do motor</a:t>
            </a:r>
            <a:endParaRPr lang="pt-BR"/>
          </a:p>
        </p:txBody>
      </p:sp>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ítulo 1"/>
          <p:cNvSpPr>
            <a:spLocks noGrp="1"/>
          </p:cNvSpPr>
          <p:nvPr>
            <p:ph type="title"/>
          </p:nvPr>
        </p:nvSpPr>
        <p:spPr/>
        <p:txBody>
          <a:bodyPr/>
          <a:lstStyle/>
          <a:p>
            <a:r>
              <a:rPr lang="en-US"/>
              <a:t>Sendo assim :</a:t>
            </a:r>
            <a:endParaRPr lang="pt-BR"/>
          </a:p>
        </p:txBody>
      </p:sp>
      <p:sp>
        <p:nvSpPr>
          <p:cNvPr id="4" name="Espaço Reservado para Conteúdo 3"/>
          <p:cNvSpPr>
            <a:spLocks noGrp="1"/>
          </p:cNvSpPr>
          <p:nvPr>
            <p:ph idx="1"/>
          </p:nvPr>
        </p:nvSpPr>
        <p:spPr/>
        <p:txBody>
          <a:bodyPr/>
          <a:lstStyle/>
          <a:p>
            <a:r>
              <a:rPr lang="en-US"/>
              <a:t>Elementos externos ao motor (entradas ) :</a:t>
            </a:r>
          </a:p>
          <a:p>
            <a:pPr lvl="1"/>
            <a:r>
              <a:rPr lang="en-US"/>
              <a:t>e</a:t>
            </a:r>
            <a:r>
              <a:rPr lang="en-US" baseline="-25000"/>
              <a:t>a</a:t>
            </a:r>
            <a:r>
              <a:rPr lang="en-US"/>
              <a:t> -&gt; tensão aplicada</a:t>
            </a:r>
          </a:p>
          <a:p>
            <a:pPr lvl="1"/>
            <a:r>
              <a:rPr lang="en-US"/>
              <a:t>T</a:t>
            </a:r>
            <a:r>
              <a:rPr lang="en-US" baseline="-25000"/>
              <a:t>L</a:t>
            </a:r>
            <a:r>
              <a:rPr lang="en-US"/>
              <a:t> -&gt; torque de carga</a:t>
            </a:r>
          </a:p>
          <a:p>
            <a:endParaRPr lang="en-US"/>
          </a:p>
          <a:p>
            <a:r>
              <a:rPr lang="en-US"/>
              <a:t>Fatores induzidos no motor ( saida ) :</a:t>
            </a:r>
          </a:p>
          <a:p>
            <a:pPr lvl="1"/>
            <a:r>
              <a:rPr lang="en-US"/>
              <a:t>T</a:t>
            </a:r>
            <a:r>
              <a:rPr lang="en-US" baseline="-25000"/>
              <a:t>m</a:t>
            </a:r>
            <a:r>
              <a:rPr lang="en-US"/>
              <a:t> = K</a:t>
            </a:r>
            <a:r>
              <a:rPr lang="en-US" baseline="-25000"/>
              <a:t>i</a:t>
            </a:r>
            <a:r>
              <a:rPr lang="en-US"/>
              <a:t> i</a:t>
            </a:r>
            <a:r>
              <a:rPr lang="en-US" baseline="-25000"/>
              <a:t>a </a:t>
            </a:r>
            <a:r>
              <a:rPr lang="en-US"/>
              <a:t>– o torque motor é proporcional à corrente</a:t>
            </a:r>
          </a:p>
          <a:p>
            <a:endParaRPr lang="en-US"/>
          </a:p>
          <a:p>
            <a:r>
              <a:rPr lang="en-US"/>
              <a:t>Fatores produzidos pelo motor ( saida ) :</a:t>
            </a:r>
          </a:p>
          <a:p>
            <a:pPr lvl="1"/>
            <a:r>
              <a:rPr lang="en-US"/>
              <a:t>e</a:t>
            </a:r>
            <a:r>
              <a:rPr lang="en-US" baseline="-25000"/>
              <a:t>b</a:t>
            </a:r>
            <a:r>
              <a:rPr lang="en-US"/>
              <a:t> = K</a:t>
            </a:r>
            <a:r>
              <a:rPr lang="en-US" baseline="-25000"/>
              <a:t>b</a:t>
            </a:r>
            <a:r>
              <a:rPr lang="el-GR"/>
              <a:t>ω</a:t>
            </a:r>
            <a:r>
              <a:rPr lang="en-US" baseline="-25000"/>
              <a:t>m</a:t>
            </a:r>
            <a:r>
              <a:rPr lang="en-US"/>
              <a:t> – a tensão de carga é prop. ao giro</a:t>
            </a:r>
          </a:p>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i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ox(i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ox(in)">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ox(in)">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box(in)">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box(in)">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Título 1"/>
          <p:cNvSpPr>
            <a:spLocks noGrp="1"/>
          </p:cNvSpPr>
          <p:nvPr>
            <p:ph type="title"/>
          </p:nvPr>
        </p:nvSpPr>
        <p:spPr/>
        <p:txBody>
          <a:bodyPr/>
          <a:lstStyle/>
          <a:p>
            <a:r>
              <a:rPr lang="en-US"/>
              <a:t>Relacionando ambos ( entrada – saida )</a:t>
            </a:r>
            <a:endParaRPr lang="pt-BR"/>
          </a:p>
        </p:txBody>
      </p:sp>
      <p:sp>
        <p:nvSpPr>
          <p:cNvPr id="3" name="Espaço Reservado para Conteúdo 2"/>
          <p:cNvSpPr>
            <a:spLocks noGrp="1"/>
          </p:cNvSpPr>
          <p:nvPr>
            <p:ph idx="1"/>
          </p:nvPr>
        </p:nvSpPr>
        <p:spPr>
          <a:xfrm>
            <a:off x="271463" y="1000125"/>
            <a:ext cx="9410700" cy="5381625"/>
          </a:xfrm>
        </p:spPr>
        <p:txBody>
          <a:bodyPr/>
          <a:lstStyle/>
          <a:p>
            <a:r>
              <a:rPr lang="en-US" dirty="0" err="1"/>
              <a:t>Equação</a:t>
            </a:r>
            <a:r>
              <a:rPr lang="en-US" dirty="0"/>
              <a:t> </a:t>
            </a:r>
            <a:r>
              <a:rPr lang="en-US" dirty="0" err="1"/>
              <a:t>elétrica</a:t>
            </a:r>
            <a:endParaRPr lang="en-US" dirty="0"/>
          </a:p>
          <a:p>
            <a:pPr lvl="1"/>
            <a:r>
              <a:rPr lang="en-US" dirty="0"/>
              <a:t>e</a:t>
            </a:r>
            <a:r>
              <a:rPr lang="en-US" baseline="-25000" dirty="0"/>
              <a:t>a</a:t>
            </a:r>
            <a:r>
              <a:rPr lang="en-US" dirty="0"/>
              <a:t> = </a:t>
            </a:r>
            <a:r>
              <a:rPr lang="en-US" dirty="0" err="1"/>
              <a:t>R</a:t>
            </a:r>
            <a:r>
              <a:rPr lang="en-US" baseline="-25000" dirty="0" err="1"/>
              <a:t>a</a:t>
            </a:r>
            <a:r>
              <a:rPr lang="en-US" dirty="0" err="1"/>
              <a:t>i</a:t>
            </a:r>
            <a:r>
              <a:rPr lang="en-US" baseline="-25000" dirty="0" err="1"/>
              <a:t>a</a:t>
            </a:r>
            <a:r>
              <a:rPr lang="en-US" dirty="0"/>
              <a:t> + </a:t>
            </a:r>
            <a:r>
              <a:rPr lang="en-US" dirty="0" err="1"/>
              <a:t>L</a:t>
            </a:r>
            <a:r>
              <a:rPr lang="en-US" baseline="-25000" dirty="0" err="1"/>
              <a:t>a</a:t>
            </a:r>
            <a:r>
              <a:rPr lang="en-US" dirty="0" err="1"/>
              <a:t>i</a:t>
            </a:r>
            <a:r>
              <a:rPr lang="en-US" baseline="-25000" dirty="0" err="1"/>
              <a:t>a</a:t>
            </a:r>
            <a:r>
              <a:rPr lang="en-US" dirty="0"/>
              <a:t>’ + </a:t>
            </a:r>
            <a:r>
              <a:rPr lang="en-US" dirty="0" err="1"/>
              <a:t>e</a:t>
            </a:r>
            <a:r>
              <a:rPr lang="en-US" baseline="-25000" dirty="0" err="1"/>
              <a:t>b</a:t>
            </a:r>
            <a:endParaRPr lang="en-US" baseline="-25000" dirty="0"/>
          </a:p>
          <a:p>
            <a:pPr lvl="1"/>
            <a:r>
              <a:rPr lang="en-US" b="1" dirty="0"/>
              <a:t>e</a:t>
            </a:r>
            <a:r>
              <a:rPr lang="en-US" b="1" baseline="-25000" dirty="0"/>
              <a:t>a</a:t>
            </a:r>
            <a:r>
              <a:rPr lang="en-US" b="1" dirty="0"/>
              <a:t> = </a:t>
            </a:r>
            <a:r>
              <a:rPr lang="en-US" b="1" dirty="0" err="1"/>
              <a:t>R</a:t>
            </a:r>
            <a:r>
              <a:rPr lang="en-US" b="1" baseline="-25000" dirty="0" err="1"/>
              <a:t>a</a:t>
            </a:r>
            <a:r>
              <a:rPr lang="en-US" b="1" dirty="0" err="1"/>
              <a:t>i</a:t>
            </a:r>
            <a:r>
              <a:rPr lang="en-US" b="1" baseline="-25000" dirty="0" err="1"/>
              <a:t>a</a:t>
            </a:r>
            <a:r>
              <a:rPr lang="en-US" b="1" dirty="0"/>
              <a:t> + </a:t>
            </a:r>
            <a:r>
              <a:rPr lang="en-US" b="1" dirty="0" err="1"/>
              <a:t>L</a:t>
            </a:r>
            <a:r>
              <a:rPr lang="en-US" b="1" baseline="-25000" dirty="0" err="1"/>
              <a:t>a</a:t>
            </a:r>
            <a:r>
              <a:rPr lang="en-US" b="1" dirty="0" err="1"/>
              <a:t>i</a:t>
            </a:r>
            <a:r>
              <a:rPr lang="en-US" b="1" baseline="-25000" dirty="0" err="1"/>
              <a:t>a</a:t>
            </a:r>
            <a:r>
              <a:rPr lang="en-US" b="1" dirty="0"/>
              <a:t>’ + K</a:t>
            </a:r>
            <a:r>
              <a:rPr lang="en-US" b="1" baseline="-25000" dirty="0"/>
              <a:t>b</a:t>
            </a:r>
            <a:r>
              <a:rPr lang="el-GR" b="1" dirty="0"/>
              <a:t>ω</a:t>
            </a:r>
            <a:r>
              <a:rPr lang="en-US" b="1" baseline="-25000" dirty="0"/>
              <a:t>m</a:t>
            </a:r>
          </a:p>
          <a:p>
            <a:endParaRPr lang="en-US" dirty="0"/>
          </a:p>
          <a:p>
            <a:r>
              <a:rPr lang="en-US" dirty="0" err="1"/>
              <a:t>Equação</a:t>
            </a:r>
            <a:r>
              <a:rPr lang="en-US" dirty="0"/>
              <a:t> </a:t>
            </a:r>
            <a:r>
              <a:rPr lang="en-US" dirty="0" err="1"/>
              <a:t>mecânica</a:t>
            </a:r>
            <a:endParaRPr lang="en-US" dirty="0"/>
          </a:p>
          <a:p>
            <a:pPr lvl="1"/>
            <a:r>
              <a:rPr lang="en-US" dirty="0" err="1"/>
              <a:t>J</a:t>
            </a:r>
            <a:r>
              <a:rPr lang="en-US" baseline="-25000" dirty="0" err="1"/>
              <a:t>m</a:t>
            </a:r>
            <a:r>
              <a:rPr lang="el-GR" dirty="0"/>
              <a:t>θ</a:t>
            </a:r>
            <a:r>
              <a:rPr lang="en-US" dirty="0"/>
              <a:t>’’ = T</a:t>
            </a:r>
            <a:r>
              <a:rPr lang="en-US" baseline="-25000" dirty="0"/>
              <a:t>m</a:t>
            </a:r>
            <a:r>
              <a:rPr lang="en-US" dirty="0"/>
              <a:t> – T</a:t>
            </a:r>
            <a:r>
              <a:rPr lang="en-US" baseline="-25000" dirty="0"/>
              <a:t>L</a:t>
            </a:r>
            <a:r>
              <a:rPr lang="en-US" dirty="0"/>
              <a:t> - </a:t>
            </a:r>
            <a:r>
              <a:rPr lang="en-US" dirty="0" err="1"/>
              <a:t>B</a:t>
            </a:r>
            <a:r>
              <a:rPr lang="en-US" baseline="-25000" dirty="0" err="1"/>
              <a:t>m</a:t>
            </a:r>
            <a:r>
              <a:rPr lang="el-GR" dirty="0"/>
              <a:t> ω</a:t>
            </a:r>
            <a:r>
              <a:rPr lang="en-US" baseline="-25000" dirty="0"/>
              <a:t>m</a:t>
            </a:r>
          </a:p>
          <a:p>
            <a:pPr lvl="2"/>
            <a:r>
              <a:rPr lang="en-US" dirty="0" err="1"/>
              <a:t>Ou</a:t>
            </a:r>
            <a:r>
              <a:rPr lang="en-US" dirty="0"/>
              <a:t> </a:t>
            </a:r>
            <a:r>
              <a:rPr lang="en-US" dirty="0" err="1"/>
              <a:t>seja</a:t>
            </a:r>
            <a:r>
              <a:rPr lang="en-US" dirty="0"/>
              <a:t> : a </a:t>
            </a:r>
            <a:r>
              <a:rPr lang="en-US" dirty="0" err="1"/>
              <a:t>aceleração</a:t>
            </a:r>
            <a:r>
              <a:rPr lang="en-US" dirty="0"/>
              <a:t> angular </a:t>
            </a:r>
            <a:r>
              <a:rPr lang="en-US" dirty="0" err="1"/>
              <a:t>vezes</a:t>
            </a:r>
            <a:r>
              <a:rPr lang="en-US" dirty="0"/>
              <a:t> o </a:t>
            </a:r>
            <a:r>
              <a:rPr lang="en-US" dirty="0" err="1"/>
              <a:t>momento</a:t>
            </a:r>
            <a:r>
              <a:rPr lang="en-US" dirty="0"/>
              <a:t> de </a:t>
            </a:r>
            <a:r>
              <a:rPr lang="en-US" dirty="0" err="1"/>
              <a:t>inércia</a:t>
            </a:r>
            <a:r>
              <a:rPr lang="en-US" dirty="0"/>
              <a:t> do rotor é </a:t>
            </a:r>
            <a:r>
              <a:rPr lang="en-US" dirty="0" err="1"/>
              <a:t>igual</a:t>
            </a:r>
            <a:r>
              <a:rPr lang="en-US" dirty="0"/>
              <a:t> </a:t>
            </a:r>
            <a:r>
              <a:rPr lang="en-US" dirty="0" err="1"/>
              <a:t>ao</a:t>
            </a:r>
            <a:r>
              <a:rPr lang="en-US" dirty="0"/>
              <a:t> torque motor </a:t>
            </a:r>
            <a:r>
              <a:rPr lang="en-US" dirty="0" err="1"/>
              <a:t>menos</a:t>
            </a:r>
            <a:r>
              <a:rPr lang="en-US" dirty="0"/>
              <a:t> o torque de </a:t>
            </a:r>
            <a:r>
              <a:rPr lang="en-US" dirty="0" err="1"/>
              <a:t>carga</a:t>
            </a:r>
            <a:r>
              <a:rPr lang="en-US" dirty="0"/>
              <a:t> </a:t>
            </a:r>
            <a:r>
              <a:rPr lang="en-US" dirty="0" err="1"/>
              <a:t>menos</a:t>
            </a:r>
            <a:r>
              <a:rPr lang="en-US" dirty="0"/>
              <a:t> o torque de </a:t>
            </a:r>
            <a:r>
              <a:rPr lang="en-US" dirty="0" err="1"/>
              <a:t>atrito</a:t>
            </a:r>
            <a:endParaRPr lang="en-US" dirty="0"/>
          </a:p>
          <a:p>
            <a:pPr lvl="1"/>
            <a:r>
              <a:rPr lang="en-US" dirty="0"/>
              <a:t> </a:t>
            </a:r>
            <a:r>
              <a:rPr lang="en-US" b="1" dirty="0" err="1"/>
              <a:t>J</a:t>
            </a:r>
            <a:r>
              <a:rPr lang="en-US" b="1" baseline="-25000" dirty="0" err="1"/>
              <a:t>m</a:t>
            </a:r>
            <a:r>
              <a:rPr lang="el-GR" b="1" dirty="0"/>
              <a:t> ω</a:t>
            </a:r>
            <a:r>
              <a:rPr lang="en-US" b="1" baseline="-25000" dirty="0"/>
              <a:t>m</a:t>
            </a:r>
            <a:r>
              <a:rPr lang="en-US" b="1" dirty="0"/>
              <a:t>’ = </a:t>
            </a:r>
            <a:r>
              <a:rPr lang="en-US" b="1" dirty="0" err="1"/>
              <a:t>K</a:t>
            </a:r>
            <a:r>
              <a:rPr lang="en-US" b="1" baseline="-25000" dirty="0" err="1"/>
              <a:t>i</a:t>
            </a:r>
            <a:r>
              <a:rPr lang="en-US" b="1" dirty="0" err="1"/>
              <a:t>i</a:t>
            </a:r>
            <a:r>
              <a:rPr lang="en-US" b="1" baseline="-25000" dirty="0" err="1"/>
              <a:t>a</a:t>
            </a:r>
            <a:r>
              <a:rPr lang="en-US" b="1" dirty="0"/>
              <a:t> – T</a:t>
            </a:r>
            <a:r>
              <a:rPr lang="en-US" b="1" baseline="-25000" dirty="0"/>
              <a:t>L</a:t>
            </a:r>
            <a:r>
              <a:rPr lang="en-US" b="1" dirty="0"/>
              <a:t> - </a:t>
            </a:r>
            <a:r>
              <a:rPr lang="en-US" b="1" dirty="0" err="1"/>
              <a:t>B</a:t>
            </a:r>
            <a:r>
              <a:rPr lang="en-US" b="1" baseline="-25000" dirty="0" err="1"/>
              <a:t>m</a:t>
            </a:r>
            <a:r>
              <a:rPr lang="el-GR" b="1" dirty="0"/>
              <a:t> ω</a:t>
            </a:r>
            <a:r>
              <a:rPr lang="en-US" b="1" baseline="-25000" dirty="0"/>
              <a:t>m</a:t>
            </a:r>
            <a:r>
              <a:rPr lang="en-US" dirty="0"/>
              <a:t> </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ox(i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ítulo 1"/>
          <p:cNvSpPr>
            <a:spLocks noGrp="1"/>
          </p:cNvSpPr>
          <p:nvPr>
            <p:ph type="title"/>
          </p:nvPr>
        </p:nvSpPr>
        <p:spPr/>
        <p:txBody>
          <a:bodyPr/>
          <a:lstStyle/>
          <a:p>
            <a:r>
              <a:rPr lang="en-US"/>
              <a:t>Isolando as derivadas :</a:t>
            </a:r>
            <a:endParaRPr lang="pt-BR"/>
          </a:p>
        </p:txBody>
      </p:sp>
      <p:sp>
        <p:nvSpPr>
          <p:cNvPr id="3" name="Espaço Reservado para Conteúdo 2"/>
          <p:cNvSpPr>
            <a:spLocks noGrp="1"/>
          </p:cNvSpPr>
          <p:nvPr>
            <p:ph idx="1"/>
          </p:nvPr>
        </p:nvSpPr>
        <p:spPr/>
        <p:txBody>
          <a:bodyPr/>
          <a:lstStyle/>
          <a:p>
            <a:pPr marL="342900" lvl="1" indent="-342900">
              <a:buFontTx/>
              <a:buChar char="•"/>
            </a:pPr>
            <a:r>
              <a:rPr lang="en-US" dirty="0"/>
              <a:t>Na </a:t>
            </a:r>
            <a:r>
              <a:rPr lang="en-US" dirty="0" err="1"/>
              <a:t>primeira</a:t>
            </a:r>
            <a:r>
              <a:rPr lang="en-US" dirty="0"/>
              <a:t>  </a:t>
            </a:r>
          </a:p>
          <a:p>
            <a:pPr marL="742950" lvl="2" indent="-342900"/>
            <a:r>
              <a:rPr lang="en-US" dirty="0"/>
              <a:t>e</a:t>
            </a:r>
            <a:r>
              <a:rPr lang="en-US" baseline="-25000" dirty="0"/>
              <a:t>a</a:t>
            </a:r>
            <a:r>
              <a:rPr lang="en-US" dirty="0"/>
              <a:t> = </a:t>
            </a:r>
            <a:r>
              <a:rPr lang="en-US" dirty="0" err="1"/>
              <a:t>R</a:t>
            </a:r>
            <a:r>
              <a:rPr lang="en-US" baseline="-25000" dirty="0" err="1"/>
              <a:t>a</a:t>
            </a:r>
            <a:r>
              <a:rPr lang="en-US" dirty="0" err="1"/>
              <a:t>i</a:t>
            </a:r>
            <a:r>
              <a:rPr lang="en-US" baseline="-25000" dirty="0" err="1"/>
              <a:t>a</a:t>
            </a:r>
            <a:r>
              <a:rPr lang="en-US" dirty="0"/>
              <a:t> + </a:t>
            </a:r>
            <a:r>
              <a:rPr lang="en-US" dirty="0" err="1"/>
              <a:t>L</a:t>
            </a:r>
            <a:r>
              <a:rPr lang="en-US" baseline="-25000" dirty="0" err="1"/>
              <a:t>a</a:t>
            </a:r>
            <a:r>
              <a:rPr lang="en-US" dirty="0" err="1"/>
              <a:t>i</a:t>
            </a:r>
            <a:r>
              <a:rPr lang="en-US" baseline="-25000" dirty="0" err="1"/>
              <a:t>a</a:t>
            </a:r>
            <a:r>
              <a:rPr lang="en-US" dirty="0"/>
              <a:t>’ + K</a:t>
            </a:r>
            <a:r>
              <a:rPr lang="en-US" baseline="-25000" dirty="0"/>
              <a:t>b</a:t>
            </a:r>
            <a:r>
              <a:rPr lang="el-GR" dirty="0"/>
              <a:t>ω</a:t>
            </a:r>
            <a:r>
              <a:rPr lang="en-US" baseline="-25000" dirty="0"/>
              <a:t>m</a:t>
            </a:r>
          </a:p>
          <a:p>
            <a:pPr marL="742950" lvl="2" indent="-342900"/>
            <a:r>
              <a:rPr lang="en-US" dirty="0" err="1"/>
              <a:t>i</a:t>
            </a:r>
            <a:r>
              <a:rPr lang="en-US" baseline="-25000" dirty="0" err="1"/>
              <a:t>a</a:t>
            </a:r>
            <a:r>
              <a:rPr lang="en-US" dirty="0"/>
              <a:t>’ = (e</a:t>
            </a:r>
            <a:r>
              <a:rPr lang="en-US" baseline="-25000" dirty="0"/>
              <a:t>a</a:t>
            </a:r>
            <a:r>
              <a:rPr lang="en-US" dirty="0"/>
              <a:t>/L</a:t>
            </a:r>
            <a:r>
              <a:rPr lang="en-US" baseline="-25000" dirty="0"/>
              <a:t>a</a:t>
            </a:r>
            <a:r>
              <a:rPr lang="en-US" dirty="0"/>
              <a:t>)- (R</a:t>
            </a:r>
            <a:r>
              <a:rPr lang="en-US" baseline="-25000" dirty="0"/>
              <a:t>a</a:t>
            </a:r>
            <a:r>
              <a:rPr lang="en-US" dirty="0"/>
              <a:t>/L</a:t>
            </a:r>
            <a:r>
              <a:rPr lang="en-US" baseline="-25000" dirty="0"/>
              <a:t>a</a:t>
            </a:r>
            <a:r>
              <a:rPr lang="en-US" dirty="0"/>
              <a:t>)</a:t>
            </a:r>
            <a:r>
              <a:rPr lang="en-US" dirty="0" err="1"/>
              <a:t>i</a:t>
            </a:r>
            <a:r>
              <a:rPr lang="en-US" baseline="-25000" dirty="0" err="1"/>
              <a:t>a</a:t>
            </a:r>
            <a:r>
              <a:rPr lang="en-US" dirty="0"/>
              <a:t> – (K</a:t>
            </a:r>
            <a:r>
              <a:rPr lang="en-US" baseline="-25000" dirty="0"/>
              <a:t>b</a:t>
            </a:r>
            <a:r>
              <a:rPr lang="en-US" dirty="0"/>
              <a:t>/L</a:t>
            </a:r>
            <a:r>
              <a:rPr lang="en-US" baseline="-25000" dirty="0"/>
              <a:t>a</a:t>
            </a:r>
            <a:r>
              <a:rPr lang="en-US" dirty="0"/>
              <a:t>)</a:t>
            </a:r>
            <a:r>
              <a:rPr lang="el-GR" dirty="0"/>
              <a:t>ω</a:t>
            </a:r>
            <a:r>
              <a:rPr lang="en-US" baseline="-25000" dirty="0"/>
              <a:t>m</a:t>
            </a:r>
            <a:r>
              <a:rPr lang="en-US" dirty="0"/>
              <a:t> </a:t>
            </a:r>
          </a:p>
          <a:p>
            <a:pPr marL="742950" lvl="2" indent="-342900"/>
            <a:r>
              <a:rPr lang="en-US" dirty="0" err="1"/>
              <a:t>i</a:t>
            </a:r>
            <a:r>
              <a:rPr lang="en-US" baseline="-25000" dirty="0" err="1"/>
              <a:t>a</a:t>
            </a:r>
            <a:r>
              <a:rPr lang="en-US" dirty="0"/>
              <a:t>’ = -(R</a:t>
            </a:r>
            <a:r>
              <a:rPr lang="en-US" baseline="-25000" dirty="0"/>
              <a:t>a</a:t>
            </a:r>
            <a:r>
              <a:rPr lang="en-US" dirty="0"/>
              <a:t>/L</a:t>
            </a:r>
            <a:r>
              <a:rPr lang="en-US" baseline="-25000" dirty="0"/>
              <a:t>a</a:t>
            </a:r>
            <a:r>
              <a:rPr lang="en-US" dirty="0"/>
              <a:t>)</a:t>
            </a:r>
            <a:r>
              <a:rPr lang="en-US" dirty="0" err="1"/>
              <a:t>i</a:t>
            </a:r>
            <a:r>
              <a:rPr lang="en-US" baseline="-25000" dirty="0" err="1"/>
              <a:t>a</a:t>
            </a:r>
            <a:r>
              <a:rPr lang="en-US" dirty="0"/>
              <a:t>  –(K</a:t>
            </a:r>
            <a:r>
              <a:rPr lang="en-US" baseline="-25000" dirty="0"/>
              <a:t>b</a:t>
            </a:r>
            <a:r>
              <a:rPr lang="en-US" dirty="0"/>
              <a:t>/L</a:t>
            </a:r>
            <a:r>
              <a:rPr lang="en-US" baseline="-25000" dirty="0"/>
              <a:t>a</a:t>
            </a:r>
            <a:r>
              <a:rPr lang="en-US" dirty="0"/>
              <a:t>)</a:t>
            </a:r>
            <a:r>
              <a:rPr lang="el-GR" dirty="0"/>
              <a:t>ω</a:t>
            </a:r>
            <a:r>
              <a:rPr lang="en-US" baseline="-25000" dirty="0"/>
              <a:t>m</a:t>
            </a:r>
            <a:r>
              <a:rPr lang="en-US" dirty="0"/>
              <a:t> +0.</a:t>
            </a:r>
            <a:r>
              <a:rPr lang="el-GR" dirty="0"/>
              <a:t>θ </a:t>
            </a:r>
            <a:r>
              <a:rPr lang="en-US" dirty="0"/>
              <a:t>+(e</a:t>
            </a:r>
            <a:r>
              <a:rPr lang="en-US" baseline="-25000" dirty="0"/>
              <a:t>a</a:t>
            </a:r>
            <a:r>
              <a:rPr lang="en-US" dirty="0"/>
              <a:t>/L</a:t>
            </a:r>
            <a:r>
              <a:rPr lang="en-US" baseline="-25000" dirty="0"/>
              <a:t>a</a:t>
            </a:r>
            <a:r>
              <a:rPr lang="en-US" dirty="0"/>
              <a:t>) </a:t>
            </a:r>
          </a:p>
          <a:p>
            <a:pPr marL="342900" lvl="1" indent="-342900"/>
            <a:endParaRPr lang="en-US" dirty="0"/>
          </a:p>
          <a:p>
            <a:pPr marL="342900" lvl="1" indent="-342900"/>
            <a:r>
              <a:rPr lang="en-US" dirty="0"/>
              <a:t>Na </a:t>
            </a:r>
            <a:r>
              <a:rPr lang="en-US" dirty="0" err="1"/>
              <a:t>segunda</a:t>
            </a:r>
            <a:r>
              <a:rPr lang="en-US" dirty="0"/>
              <a:t> </a:t>
            </a:r>
          </a:p>
          <a:p>
            <a:pPr marL="742950" lvl="2" indent="-342900"/>
            <a:r>
              <a:rPr lang="en-US" dirty="0"/>
              <a:t> </a:t>
            </a:r>
            <a:r>
              <a:rPr lang="en-US" dirty="0" err="1"/>
              <a:t>J</a:t>
            </a:r>
            <a:r>
              <a:rPr lang="en-US" baseline="-25000" dirty="0" err="1"/>
              <a:t>m</a:t>
            </a:r>
            <a:r>
              <a:rPr lang="el-GR" dirty="0"/>
              <a:t> ω</a:t>
            </a:r>
            <a:r>
              <a:rPr lang="en-US" baseline="-25000" dirty="0"/>
              <a:t>m</a:t>
            </a:r>
            <a:r>
              <a:rPr lang="en-US" dirty="0"/>
              <a:t>’ = </a:t>
            </a:r>
            <a:r>
              <a:rPr lang="en-US" dirty="0" err="1"/>
              <a:t>K</a:t>
            </a:r>
            <a:r>
              <a:rPr lang="en-US" baseline="-25000" dirty="0" err="1"/>
              <a:t>i</a:t>
            </a:r>
            <a:r>
              <a:rPr lang="en-US" dirty="0" err="1"/>
              <a:t>i</a:t>
            </a:r>
            <a:r>
              <a:rPr lang="en-US" baseline="-25000" dirty="0" err="1"/>
              <a:t>a</a:t>
            </a:r>
            <a:r>
              <a:rPr lang="en-US" dirty="0"/>
              <a:t> – T</a:t>
            </a:r>
            <a:r>
              <a:rPr lang="en-US" baseline="-25000" dirty="0"/>
              <a:t>L</a:t>
            </a:r>
            <a:r>
              <a:rPr lang="en-US" dirty="0"/>
              <a:t> - </a:t>
            </a:r>
            <a:r>
              <a:rPr lang="en-US" dirty="0" err="1"/>
              <a:t>B</a:t>
            </a:r>
            <a:r>
              <a:rPr lang="en-US" baseline="-25000" dirty="0" err="1"/>
              <a:t>m</a:t>
            </a:r>
            <a:r>
              <a:rPr lang="el-GR" dirty="0"/>
              <a:t> ω</a:t>
            </a:r>
            <a:r>
              <a:rPr lang="en-US" baseline="-25000" dirty="0"/>
              <a:t>m</a:t>
            </a:r>
          </a:p>
          <a:p>
            <a:pPr marL="742950" lvl="2" indent="-342900"/>
            <a:r>
              <a:rPr lang="el-GR" dirty="0"/>
              <a:t>ω</a:t>
            </a:r>
            <a:r>
              <a:rPr lang="en-US" baseline="-25000" dirty="0"/>
              <a:t>m</a:t>
            </a:r>
            <a:r>
              <a:rPr lang="en-US" dirty="0"/>
              <a:t>’ = (</a:t>
            </a:r>
            <a:r>
              <a:rPr lang="en-US" dirty="0" err="1"/>
              <a:t>K</a:t>
            </a:r>
            <a:r>
              <a:rPr lang="en-US" baseline="-25000" dirty="0" err="1"/>
              <a:t>i</a:t>
            </a:r>
            <a:r>
              <a:rPr lang="en-US" dirty="0"/>
              <a:t>/</a:t>
            </a:r>
            <a:r>
              <a:rPr lang="en-US" dirty="0" err="1"/>
              <a:t>J</a:t>
            </a:r>
            <a:r>
              <a:rPr lang="en-US" baseline="-25000" dirty="0" err="1"/>
              <a:t>m</a:t>
            </a:r>
            <a:r>
              <a:rPr lang="en-US" dirty="0"/>
              <a:t>)</a:t>
            </a:r>
            <a:r>
              <a:rPr lang="en-US" dirty="0" err="1"/>
              <a:t>i</a:t>
            </a:r>
            <a:r>
              <a:rPr lang="en-US" baseline="-25000" dirty="0" err="1"/>
              <a:t>a</a:t>
            </a:r>
            <a:r>
              <a:rPr lang="en-US" dirty="0"/>
              <a:t> – (T</a:t>
            </a:r>
            <a:r>
              <a:rPr lang="en-US" baseline="-25000" dirty="0"/>
              <a:t>L</a:t>
            </a:r>
            <a:r>
              <a:rPr lang="en-US" dirty="0"/>
              <a:t>/</a:t>
            </a:r>
            <a:r>
              <a:rPr lang="en-US" dirty="0" err="1"/>
              <a:t>J</a:t>
            </a:r>
            <a:r>
              <a:rPr lang="en-US" baseline="-25000" dirty="0" err="1"/>
              <a:t>m</a:t>
            </a:r>
            <a:r>
              <a:rPr lang="en-US" dirty="0"/>
              <a:t>)- (</a:t>
            </a:r>
            <a:r>
              <a:rPr lang="en-US" dirty="0" err="1"/>
              <a:t>B</a:t>
            </a:r>
            <a:r>
              <a:rPr lang="en-US" baseline="-25000" dirty="0" err="1"/>
              <a:t>m</a:t>
            </a:r>
            <a:r>
              <a:rPr lang="en-US" dirty="0"/>
              <a:t>/</a:t>
            </a:r>
            <a:r>
              <a:rPr lang="en-US" dirty="0" err="1"/>
              <a:t>J</a:t>
            </a:r>
            <a:r>
              <a:rPr lang="en-US" baseline="-25000" dirty="0" err="1"/>
              <a:t>m</a:t>
            </a:r>
            <a:r>
              <a:rPr lang="en-US" dirty="0"/>
              <a:t>)</a:t>
            </a:r>
            <a:r>
              <a:rPr lang="el-GR" dirty="0"/>
              <a:t>ω</a:t>
            </a:r>
            <a:r>
              <a:rPr lang="en-US" baseline="-25000" dirty="0"/>
              <a:t>m</a:t>
            </a:r>
          </a:p>
          <a:p>
            <a:pPr marL="742950" lvl="2" indent="-342900"/>
            <a:r>
              <a:rPr lang="el-GR" dirty="0"/>
              <a:t>ω</a:t>
            </a:r>
            <a:r>
              <a:rPr lang="en-US" baseline="-25000" dirty="0"/>
              <a:t>m</a:t>
            </a:r>
            <a:r>
              <a:rPr lang="en-US" dirty="0"/>
              <a:t>’ = (</a:t>
            </a:r>
            <a:r>
              <a:rPr lang="en-US" dirty="0" err="1"/>
              <a:t>K</a:t>
            </a:r>
            <a:r>
              <a:rPr lang="en-US" baseline="-25000" dirty="0" err="1"/>
              <a:t>i</a:t>
            </a:r>
            <a:r>
              <a:rPr lang="en-US" dirty="0"/>
              <a:t>/</a:t>
            </a:r>
            <a:r>
              <a:rPr lang="en-US" dirty="0" err="1"/>
              <a:t>J</a:t>
            </a:r>
            <a:r>
              <a:rPr lang="en-US" baseline="-25000" dirty="0" err="1"/>
              <a:t>m</a:t>
            </a:r>
            <a:r>
              <a:rPr lang="en-US" dirty="0"/>
              <a:t>)</a:t>
            </a:r>
            <a:r>
              <a:rPr lang="en-US" dirty="0" err="1"/>
              <a:t>i</a:t>
            </a:r>
            <a:r>
              <a:rPr lang="en-US" baseline="-25000" dirty="0" err="1"/>
              <a:t>a</a:t>
            </a:r>
            <a:r>
              <a:rPr lang="en-US" dirty="0"/>
              <a:t> –(</a:t>
            </a:r>
            <a:r>
              <a:rPr lang="en-US" dirty="0" err="1"/>
              <a:t>B</a:t>
            </a:r>
            <a:r>
              <a:rPr lang="en-US" baseline="-25000" dirty="0" err="1"/>
              <a:t>m</a:t>
            </a:r>
            <a:r>
              <a:rPr lang="en-US" dirty="0"/>
              <a:t>/</a:t>
            </a:r>
            <a:r>
              <a:rPr lang="en-US" dirty="0" err="1"/>
              <a:t>J</a:t>
            </a:r>
            <a:r>
              <a:rPr lang="en-US" baseline="-25000" dirty="0" err="1"/>
              <a:t>m</a:t>
            </a:r>
            <a:r>
              <a:rPr lang="en-US" dirty="0"/>
              <a:t>)</a:t>
            </a:r>
            <a:r>
              <a:rPr lang="el-GR" dirty="0"/>
              <a:t>ω</a:t>
            </a:r>
            <a:r>
              <a:rPr lang="en-US" baseline="-25000" dirty="0"/>
              <a:t>m</a:t>
            </a:r>
            <a:r>
              <a:rPr lang="en-US" dirty="0"/>
              <a:t> +0.</a:t>
            </a:r>
            <a:r>
              <a:rPr lang="el-GR" dirty="0"/>
              <a:t>θ</a:t>
            </a:r>
            <a:r>
              <a:rPr lang="en-US" dirty="0"/>
              <a:t> –(T</a:t>
            </a:r>
            <a:r>
              <a:rPr lang="en-US" baseline="-25000" dirty="0"/>
              <a:t>L</a:t>
            </a:r>
            <a:r>
              <a:rPr lang="en-US" dirty="0"/>
              <a:t>/</a:t>
            </a:r>
            <a:r>
              <a:rPr lang="en-US" dirty="0" err="1"/>
              <a:t>J</a:t>
            </a:r>
            <a:r>
              <a:rPr lang="en-US" baseline="-25000" dirty="0" err="1"/>
              <a:t>m</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ox(i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ox(i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ítulo 1"/>
          <p:cNvSpPr>
            <a:spLocks noGrp="1"/>
          </p:cNvSpPr>
          <p:nvPr>
            <p:ph type="title"/>
          </p:nvPr>
        </p:nvSpPr>
        <p:spPr/>
        <p:txBody>
          <a:bodyPr/>
          <a:lstStyle/>
          <a:p>
            <a:r>
              <a:rPr lang="en-US"/>
              <a:t>Colocando em forma matricial</a:t>
            </a:r>
            <a:endParaRPr lang="pt-BR"/>
          </a:p>
        </p:txBody>
      </p:sp>
      <p:graphicFrame>
        <p:nvGraphicFramePr>
          <p:cNvPr id="256002" name="Object 2"/>
          <p:cNvGraphicFramePr>
            <a:graphicFrameLocks noChangeAspect="1"/>
          </p:cNvGraphicFramePr>
          <p:nvPr/>
        </p:nvGraphicFramePr>
        <p:xfrm>
          <a:off x="717549" y="2509844"/>
          <a:ext cx="8694311" cy="1847850"/>
        </p:xfrm>
        <a:graphic>
          <a:graphicData uri="http://schemas.openxmlformats.org/presentationml/2006/ole">
            <mc:AlternateContent xmlns:mc="http://schemas.openxmlformats.org/markup-compatibility/2006">
              <mc:Choice xmlns:v="urn:schemas-microsoft-com:vml" Requires="v">
                <p:oleObj name="Equação" r:id="rId2" imgW="3466800" imgH="736560" progId="Equation.3">
                  <p:embed/>
                </p:oleObj>
              </mc:Choice>
              <mc:Fallback>
                <p:oleObj name="Equação" r:id="rId2" imgW="3466800" imgH="7365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49" y="2509844"/>
                        <a:ext cx="8694311" cy="184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6002"/>
                                        </p:tgtEl>
                                        <p:attrNameLst>
                                          <p:attrName>style.visibility</p:attrName>
                                        </p:attrNameLst>
                                      </p:cBhvr>
                                      <p:to>
                                        <p:strVal val="visible"/>
                                      </p:to>
                                    </p:set>
                                    <p:animEffect transition="in" filter="box(in)">
                                      <p:cBhvr>
                                        <p:cTn id="7" dur="500"/>
                                        <p:tgtEl>
                                          <p:spTgt spid="256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ítulo 1"/>
          <p:cNvSpPr>
            <a:spLocks noGrp="1"/>
          </p:cNvSpPr>
          <p:nvPr>
            <p:ph type="title"/>
          </p:nvPr>
        </p:nvSpPr>
        <p:spPr>
          <a:xfrm>
            <a:off x="271727" y="109518"/>
            <a:ext cx="9362546" cy="533400"/>
          </a:xfrm>
        </p:spPr>
        <p:txBody>
          <a:bodyPr/>
          <a:lstStyle/>
          <a:p>
            <a:pPr algn="ctr"/>
            <a:r>
              <a:rPr lang="en-US" sz="2400" dirty="0" err="1"/>
              <a:t>Tomando</a:t>
            </a:r>
            <a:r>
              <a:rPr lang="en-US" sz="2400" dirty="0"/>
              <a:t> as </a:t>
            </a:r>
            <a:r>
              <a:rPr lang="en-US" sz="2400" dirty="0" err="1"/>
              <a:t>transformadas</a:t>
            </a:r>
            <a:r>
              <a:rPr lang="en-US" sz="2400" dirty="0"/>
              <a:t> de Laplace, </a:t>
            </a:r>
            <a:r>
              <a:rPr lang="en-US" sz="2400" dirty="0" err="1"/>
              <a:t>fazendo</a:t>
            </a:r>
            <a:r>
              <a:rPr lang="en-US" sz="2400" dirty="0"/>
              <a:t> as </a:t>
            </a:r>
            <a:r>
              <a:rPr lang="en-US" sz="2400" dirty="0" err="1"/>
              <a:t>cond.iniciais</a:t>
            </a:r>
            <a:r>
              <a:rPr lang="en-US" sz="2400" dirty="0"/>
              <a:t>=0, e </a:t>
            </a:r>
            <a:r>
              <a:rPr lang="en-US" sz="2400" dirty="0" err="1"/>
              <a:t>isolando</a:t>
            </a:r>
            <a:r>
              <a:rPr lang="en-US" sz="2400" dirty="0"/>
              <a:t> as </a:t>
            </a:r>
            <a:r>
              <a:rPr lang="en-US" sz="2400" dirty="0" err="1"/>
              <a:t>variáveis</a:t>
            </a:r>
            <a:endParaRPr lang="pt-BR" sz="2400" dirty="0"/>
          </a:p>
        </p:txBody>
      </p:sp>
      <p:graphicFrame>
        <p:nvGraphicFramePr>
          <p:cNvPr id="2" name="Object 2"/>
          <p:cNvGraphicFramePr>
            <a:graphicFrameLocks noChangeAspect="1"/>
          </p:cNvGraphicFramePr>
          <p:nvPr/>
        </p:nvGraphicFramePr>
        <p:xfrm>
          <a:off x="233409" y="1071546"/>
          <a:ext cx="9434499" cy="1704974"/>
        </p:xfrm>
        <a:graphic>
          <a:graphicData uri="http://schemas.openxmlformats.org/presentationml/2006/ole">
            <mc:AlternateContent xmlns:mc="http://schemas.openxmlformats.org/markup-compatibility/2006">
              <mc:Choice xmlns:v="urn:schemas-microsoft-com:vml" Requires="v">
                <p:oleObj name="Equação" r:id="rId2" imgW="4076640" imgH="736560" progId="Equation.3">
                  <p:embed/>
                </p:oleObj>
              </mc:Choice>
              <mc:Fallback>
                <p:oleObj name="Equação" r:id="rId2" imgW="4076640" imgH="7365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09" y="1071546"/>
                        <a:ext cx="9434499" cy="1704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4"/>
          <p:cNvGraphicFramePr>
            <a:graphicFrameLocks noChangeAspect="1"/>
          </p:cNvGraphicFramePr>
          <p:nvPr/>
        </p:nvGraphicFramePr>
        <p:xfrm>
          <a:off x="654050" y="3355992"/>
          <a:ext cx="4144963" cy="2501900"/>
        </p:xfrm>
        <a:graphic>
          <a:graphicData uri="http://schemas.openxmlformats.org/presentationml/2006/ole">
            <mc:AlternateContent xmlns:mc="http://schemas.openxmlformats.org/markup-compatibility/2006">
              <mc:Choice xmlns:v="urn:schemas-microsoft-com:vml" Requires="v">
                <p:oleObj name="Equação" r:id="rId4" imgW="1892160" imgH="1143000" progId="Equation.3">
                  <p:embed/>
                </p:oleObj>
              </mc:Choice>
              <mc:Fallback>
                <p:oleObj name="Equação" r:id="rId4" imgW="1892160" imgH="1143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50" y="3355992"/>
                        <a:ext cx="4144963" cy="250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p:cNvGraphicFramePr>
            <a:graphicFrameLocks noChangeAspect="1"/>
          </p:cNvGraphicFramePr>
          <p:nvPr/>
        </p:nvGraphicFramePr>
        <p:xfrm>
          <a:off x="6240463" y="3570305"/>
          <a:ext cx="2670175" cy="1947862"/>
        </p:xfrm>
        <a:graphic>
          <a:graphicData uri="http://schemas.openxmlformats.org/presentationml/2006/ole">
            <mc:AlternateContent xmlns:mc="http://schemas.openxmlformats.org/markup-compatibility/2006">
              <mc:Choice xmlns:v="urn:schemas-microsoft-com:vml" Requires="v">
                <p:oleObj name="Equação" r:id="rId6" imgW="1218960" imgH="888840" progId="Equation.3">
                  <p:embed/>
                </p:oleObj>
              </mc:Choice>
              <mc:Fallback>
                <p:oleObj name="Equação" r:id="rId6" imgW="1218960" imgH="888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0463" y="3570305"/>
                        <a:ext cx="2670175" cy="194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ítulo 1"/>
          <p:cNvSpPr>
            <a:spLocks noGrp="1"/>
          </p:cNvSpPr>
          <p:nvPr>
            <p:ph type="title"/>
          </p:nvPr>
        </p:nvSpPr>
        <p:spPr/>
        <p:txBody>
          <a:bodyPr/>
          <a:lstStyle/>
          <a:p>
            <a:r>
              <a:rPr lang="en-US"/>
              <a:t>Montando o diagrama de blocos</a:t>
            </a:r>
            <a:endParaRPr lang="pt-BR"/>
          </a:p>
        </p:txBody>
      </p:sp>
      <p:pic>
        <p:nvPicPr>
          <p:cNvPr id="356355" name="Picture 5" descr="E:\CH04\W0123.JPG"/>
          <p:cNvPicPr>
            <a:picLocks noChangeAspect="1" noChangeArrowheads="1"/>
          </p:cNvPicPr>
          <p:nvPr/>
        </p:nvPicPr>
        <p:blipFill>
          <a:blip r:embed="rId2"/>
          <a:srcRect/>
          <a:stretch>
            <a:fillRect/>
          </a:stretch>
        </p:blipFill>
        <p:spPr bwMode="auto">
          <a:xfrm>
            <a:off x="238125" y="3552845"/>
            <a:ext cx="9348788" cy="2733675"/>
          </a:xfrm>
          <a:prstGeom prst="rect">
            <a:avLst/>
          </a:prstGeom>
          <a:noFill/>
          <a:ln w="9525">
            <a:noFill/>
            <a:miter lim="800000"/>
            <a:headEnd/>
            <a:tailEnd/>
          </a:ln>
        </p:spPr>
      </p:pic>
      <p:graphicFrame>
        <p:nvGraphicFramePr>
          <p:cNvPr id="5" name="Object 5"/>
          <p:cNvGraphicFramePr>
            <a:graphicFrameLocks noChangeAspect="1"/>
          </p:cNvGraphicFramePr>
          <p:nvPr/>
        </p:nvGraphicFramePr>
        <p:xfrm>
          <a:off x="809596" y="1214422"/>
          <a:ext cx="2670175" cy="1947862"/>
        </p:xfrm>
        <a:graphic>
          <a:graphicData uri="http://schemas.openxmlformats.org/presentationml/2006/ole">
            <mc:AlternateContent xmlns:mc="http://schemas.openxmlformats.org/markup-compatibility/2006">
              <mc:Choice xmlns:v="urn:schemas-microsoft-com:vml" Requires="v">
                <p:oleObj name="Equação" r:id="rId3" imgW="1218960" imgH="888840" progId="Equation.3">
                  <p:embed/>
                </p:oleObj>
              </mc:Choice>
              <mc:Fallback>
                <p:oleObj name="Equação" r:id="rId3" imgW="121896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96" y="1214422"/>
                        <a:ext cx="2670175" cy="194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tângulo 5"/>
          <p:cNvSpPr/>
          <p:nvPr/>
        </p:nvSpPr>
        <p:spPr>
          <a:xfrm>
            <a:off x="595282" y="2214554"/>
            <a:ext cx="3214710" cy="1071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1523976" y="3500438"/>
            <a:ext cx="5786478" cy="1785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7881958" y="4214818"/>
            <a:ext cx="1785950"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ítulo 1"/>
          <p:cNvSpPr>
            <a:spLocks noGrp="1"/>
          </p:cNvSpPr>
          <p:nvPr>
            <p:ph type="title"/>
          </p:nvPr>
        </p:nvSpPr>
        <p:spPr/>
        <p:txBody>
          <a:bodyPr/>
          <a:lstStyle/>
          <a:p>
            <a:r>
              <a:rPr lang="en-US"/>
              <a:t>Montando o diagrama de blocos</a:t>
            </a:r>
            <a:endParaRPr lang="pt-BR"/>
          </a:p>
        </p:txBody>
      </p:sp>
      <p:pic>
        <p:nvPicPr>
          <p:cNvPr id="356355" name="Picture 5" descr="E:\CH04\W0123.JPG"/>
          <p:cNvPicPr>
            <a:picLocks noChangeAspect="1" noChangeArrowheads="1"/>
          </p:cNvPicPr>
          <p:nvPr/>
        </p:nvPicPr>
        <p:blipFill>
          <a:blip r:embed="rId2"/>
          <a:srcRect/>
          <a:stretch>
            <a:fillRect/>
          </a:stretch>
        </p:blipFill>
        <p:spPr bwMode="auto">
          <a:xfrm>
            <a:off x="238125" y="3552845"/>
            <a:ext cx="9348788" cy="2733675"/>
          </a:xfrm>
          <a:prstGeom prst="rect">
            <a:avLst/>
          </a:prstGeom>
          <a:noFill/>
          <a:ln w="9525">
            <a:noFill/>
            <a:miter lim="800000"/>
            <a:headEnd/>
            <a:tailEnd/>
          </a:ln>
        </p:spPr>
      </p:pic>
      <p:graphicFrame>
        <p:nvGraphicFramePr>
          <p:cNvPr id="5" name="Object 5"/>
          <p:cNvGraphicFramePr>
            <a:graphicFrameLocks noChangeAspect="1"/>
          </p:cNvGraphicFramePr>
          <p:nvPr/>
        </p:nvGraphicFramePr>
        <p:xfrm>
          <a:off x="809596" y="1214422"/>
          <a:ext cx="2670175" cy="1947862"/>
        </p:xfrm>
        <a:graphic>
          <a:graphicData uri="http://schemas.openxmlformats.org/presentationml/2006/ole">
            <mc:AlternateContent xmlns:mc="http://schemas.openxmlformats.org/markup-compatibility/2006">
              <mc:Choice xmlns:v="urn:schemas-microsoft-com:vml" Requires="v">
                <p:oleObj name="Equação" r:id="rId3" imgW="1218960" imgH="888840" progId="Equation.3">
                  <p:embed/>
                </p:oleObj>
              </mc:Choice>
              <mc:Fallback>
                <p:oleObj name="Equação" r:id="rId3" imgW="121896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96" y="1214422"/>
                        <a:ext cx="2670175" cy="194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tângulo 5"/>
          <p:cNvSpPr/>
          <p:nvPr/>
        </p:nvSpPr>
        <p:spPr>
          <a:xfrm>
            <a:off x="595282" y="2214554"/>
            <a:ext cx="3214710" cy="1071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3524240" y="3500438"/>
            <a:ext cx="3786214" cy="1785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7881958" y="4214818"/>
            <a:ext cx="1785950"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Rectangle 2"/>
          <p:cNvSpPr>
            <a:spLocks noGrp="1" noChangeArrowheads="1"/>
          </p:cNvSpPr>
          <p:nvPr>
            <p:ph type="title"/>
          </p:nvPr>
        </p:nvSpPr>
        <p:spPr/>
        <p:txBody>
          <a:bodyPr/>
          <a:lstStyle/>
          <a:p>
            <a:r>
              <a:rPr lang="pt-BR"/>
              <a:t>Exercício 14.5.6</a:t>
            </a:r>
          </a:p>
        </p:txBody>
      </p:sp>
      <p:sp>
        <p:nvSpPr>
          <p:cNvPr id="133123" name="Rectangle 3"/>
          <p:cNvSpPr>
            <a:spLocks noGrp="1" noChangeArrowheads="1"/>
          </p:cNvSpPr>
          <p:nvPr>
            <p:ph idx="1"/>
          </p:nvPr>
        </p:nvSpPr>
        <p:spPr/>
        <p:txBody>
          <a:bodyPr/>
          <a:lstStyle/>
          <a:p>
            <a:r>
              <a:rPr lang="pt-BR"/>
              <a:t>Encontre f(t) quando : </a:t>
            </a:r>
          </a:p>
          <a:p>
            <a:pPr lvl="1"/>
            <a:r>
              <a:rPr lang="pt-BR"/>
              <a:t>F(s) = (2s+6)/s(s</a:t>
            </a:r>
            <a:r>
              <a:rPr lang="pt-BR" baseline="30000"/>
              <a:t>2</a:t>
            </a:r>
            <a:r>
              <a:rPr lang="pt-BR"/>
              <a:t>+3s+2)</a:t>
            </a:r>
          </a:p>
          <a:p>
            <a:pPr lvl="1"/>
            <a:r>
              <a:rPr lang="pt-BR"/>
              <a:t>Fazendo a expansão : </a:t>
            </a:r>
          </a:p>
          <a:p>
            <a:pPr lvl="1"/>
            <a:endParaRPr lang="pt-BR"/>
          </a:p>
        </p:txBody>
      </p:sp>
      <p:graphicFrame>
        <p:nvGraphicFramePr>
          <p:cNvPr id="133124" name="Object 2"/>
          <p:cNvGraphicFramePr>
            <a:graphicFrameLocks noChangeAspect="1"/>
          </p:cNvGraphicFramePr>
          <p:nvPr/>
        </p:nvGraphicFramePr>
        <p:xfrm>
          <a:off x="2865438" y="3130550"/>
          <a:ext cx="2792412" cy="801688"/>
        </p:xfrm>
        <a:graphic>
          <a:graphicData uri="http://schemas.openxmlformats.org/presentationml/2006/ole">
            <mc:AlternateContent xmlns:mc="http://schemas.openxmlformats.org/markup-compatibility/2006">
              <mc:Choice xmlns:v="urn:schemas-microsoft-com:vml" Requires="v">
                <p:oleObj name="Equation" r:id="rId2" imgW="1371600" imgH="393480" progId="Equation.3">
                  <p:embed/>
                </p:oleObj>
              </mc:Choice>
              <mc:Fallback>
                <p:oleObj name="Equation" r:id="rId2" imgW="1371600" imgH="3934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3130550"/>
                        <a:ext cx="2792412"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25" name="Object 3"/>
          <p:cNvGraphicFramePr>
            <a:graphicFrameLocks noChangeAspect="1"/>
          </p:cNvGraphicFramePr>
          <p:nvPr/>
        </p:nvGraphicFramePr>
        <p:xfrm>
          <a:off x="2787650" y="4344988"/>
          <a:ext cx="3206750" cy="465137"/>
        </p:xfrm>
        <a:graphic>
          <a:graphicData uri="http://schemas.openxmlformats.org/presentationml/2006/ole">
            <mc:AlternateContent xmlns:mc="http://schemas.openxmlformats.org/markup-compatibility/2006">
              <mc:Choice xmlns:v="urn:schemas-microsoft-com:vml" Requires="v">
                <p:oleObj name="Equation" r:id="rId4" imgW="1574640" imgH="228600" progId="Equation.3">
                  <p:embed/>
                </p:oleObj>
              </mc:Choice>
              <mc:Fallback>
                <p:oleObj name="Equation" r:id="rId4" imgW="15746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650" y="4344988"/>
                        <a:ext cx="3206750"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Lst>
  </p:timing>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ítulo 1"/>
          <p:cNvSpPr>
            <a:spLocks noGrp="1"/>
          </p:cNvSpPr>
          <p:nvPr>
            <p:ph type="title"/>
          </p:nvPr>
        </p:nvSpPr>
        <p:spPr/>
        <p:txBody>
          <a:bodyPr/>
          <a:lstStyle/>
          <a:p>
            <a:r>
              <a:rPr lang="en-US"/>
              <a:t>Montando o diagrama de blocos</a:t>
            </a:r>
            <a:endParaRPr lang="pt-BR"/>
          </a:p>
        </p:txBody>
      </p:sp>
      <p:pic>
        <p:nvPicPr>
          <p:cNvPr id="356355" name="Picture 5" descr="E:\CH04\W0123.JPG"/>
          <p:cNvPicPr>
            <a:picLocks noChangeAspect="1" noChangeArrowheads="1"/>
          </p:cNvPicPr>
          <p:nvPr/>
        </p:nvPicPr>
        <p:blipFill>
          <a:blip r:embed="rId2"/>
          <a:srcRect/>
          <a:stretch>
            <a:fillRect/>
          </a:stretch>
        </p:blipFill>
        <p:spPr bwMode="auto">
          <a:xfrm>
            <a:off x="238125" y="3552845"/>
            <a:ext cx="9348788" cy="2733675"/>
          </a:xfrm>
          <a:prstGeom prst="rect">
            <a:avLst/>
          </a:prstGeom>
          <a:noFill/>
          <a:ln w="9525">
            <a:noFill/>
            <a:miter lim="800000"/>
            <a:headEnd/>
            <a:tailEnd/>
          </a:ln>
        </p:spPr>
      </p:pic>
      <p:graphicFrame>
        <p:nvGraphicFramePr>
          <p:cNvPr id="5" name="Object 5"/>
          <p:cNvGraphicFramePr>
            <a:graphicFrameLocks noChangeAspect="1"/>
          </p:cNvGraphicFramePr>
          <p:nvPr/>
        </p:nvGraphicFramePr>
        <p:xfrm>
          <a:off x="809596" y="1214422"/>
          <a:ext cx="2670175" cy="1947862"/>
        </p:xfrm>
        <a:graphic>
          <a:graphicData uri="http://schemas.openxmlformats.org/presentationml/2006/ole">
            <mc:AlternateContent xmlns:mc="http://schemas.openxmlformats.org/markup-compatibility/2006">
              <mc:Choice xmlns:v="urn:schemas-microsoft-com:vml" Requires="v">
                <p:oleObj name="Equação" r:id="rId3" imgW="1218960" imgH="888840" progId="Equation.3">
                  <p:embed/>
                </p:oleObj>
              </mc:Choice>
              <mc:Fallback>
                <p:oleObj name="Equação" r:id="rId3" imgW="121896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96" y="1214422"/>
                        <a:ext cx="2670175" cy="194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tângulo 7"/>
          <p:cNvSpPr/>
          <p:nvPr/>
        </p:nvSpPr>
        <p:spPr>
          <a:xfrm>
            <a:off x="3524240" y="3500438"/>
            <a:ext cx="3786214" cy="1785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7881958" y="4214818"/>
            <a:ext cx="1785950"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ítulo 1"/>
          <p:cNvSpPr>
            <a:spLocks noGrp="1"/>
          </p:cNvSpPr>
          <p:nvPr>
            <p:ph type="title"/>
          </p:nvPr>
        </p:nvSpPr>
        <p:spPr/>
        <p:txBody>
          <a:bodyPr/>
          <a:lstStyle/>
          <a:p>
            <a:r>
              <a:rPr lang="en-US"/>
              <a:t>Montando o diagrama de blocos</a:t>
            </a:r>
            <a:endParaRPr lang="pt-BR"/>
          </a:p>
        </p:txBody>
      </p:sp>
      <p:pic>
        <p:nvPicPr>
          <p:cNvPr id="356355" name="Picture 5" descr="E:\CH04\W0123.JPG"/>
          <p:cNvPicPr>
            <a:picLocks noChangeAspect="1" noChangeArrowheads="1"/>
          </p:cNvPicPr>
          <p:nvPr/>
        </p:nvPicPr>
        <p:blipFill>
          <a:blip r:embed="rId2"/>
          <a:srcRect/>
          <a:stretch>
            <a:fillRect/>
          </a:stretch>
        </p:blipFill>
        <p:spPr bwMode="auto">
          <a:xfrm>
            <a:off x="238125" y="3552845"/>
            <a:ext cx="9348788" cy="2733675"/>
          </a:xfrm>
          <a:prstGeom prst="rect">
            <a:avLst/>
          </a:prstGeom>
          <a:noFill/>
          <a:ln w="9525">
            <a:noFill/>
            <a:miter lim="800000"/>
            <a:headEnd/>
            <a:tailEnd/>
          </a:ln>
        </p:spPr>
      </p:pic>
      <p:graphicFrame>
        <p:nvGraphicFramePr>
          <p:cNvPr id="5" name="Object 5"/>
          <p:cNvGraphicFramePr>
            <a:graphicFrameLocks noChangeAspect="1"/>
          </p:cNvGraphicFramePr>
          <p:nvPr/>
        </p:nvGraphicFramePr>
        <p:xfrm>
          <a:off x="809596" y="1214422"/>
          <a:ext cx="2670175" cy="1947862"/>
        </p:xfrm>
        <a:graphic>
          <a:graphicData uri="http://schemas.openxmlformats.org/presentationml/2006/ole">
            <mc:AlternateContent xmlns:mc="http://schemas.openxmlformats.org/markup-compatibility/2006">
              <mc:Choice xmlns:v="urn:schemas-microsoft-com:vml" Requires="v">
                <p:oleObj name="Equação" r:id="rId3" imgW="1218960" imgH="888840" progId="Equation.3">
                  <p:embed/>
                </p:oleObj>
              </mc:Choice>
              <mc:Fallback>
                <p:oleObj name="Equação" r:id="rId3" imgW="121896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96" y="1214422"/>
                        <a:ext cx="2670175" cy="194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tângulo 7"/>
          <p:cNvSpPr/>
          <p:nvPr/>
        </p:nvSpPr>
        <p:spPr>
          <a:xfrm>
            <a:off x="5167314" y="3500438"/>
            <a:ext cx="2143140" cy="1785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7881958" y="4214818"/>
            <a:ext cx="1785950"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ítulo 1"/>
          <p:cNvSpPr>
            <a:spLocks noGrp="1"/>
          </p:cNvSpPr>
          <p:nvPr>
            <p:ph type="title"/>
          </p:nvPr>
        </p:nvSpPr>
        <p:spPr/>
        <p:txBody>
          <a:bodyPr/>
          <a:lstStyle/>
          <a:p>
            <a:r>
              <a:rPr lang="en-US"/>
              <a:t>Montando o diagrama de blocos</a:t>
            </a:r>
            <a:endParaRPr lang="pt-BR"/>
          </a:p>
        </p:txBody>
      </p:sp>
      <p:pic>
        <p:nvPicPr>
          <p:cNvPr id="356355" name="Picture 5" descr="E:\CH04\W0123.JPG"/>
          <p:cNvPicPr>
            <a:picLocks noChangeAspect="1" noChangeArrowheads="1"/>
          </p:cNvPicPr>
          <p:nvPr/>
        </p:nvPicPr>
        <p:blipFill>
          <a:blip r:embed="rId2"/>
          <a:srcRect/>
          <a:stretch>
            <a:fillRect/>
          </a:stretch>
        </p:blipFill>
        <p:spPr bwMode="auto">
          <a:xfrm>
            <a:off x="238125" y="3552845"/>
            <a:ext cx="9348788" cy="2733675"/>
          </a:xfrm>
          <a:prstGeom prst="rect">
            <a:avLst/>
          </a:prstGeom>
          <a:noFill/>
          <a:ln w="9525">
            <a:noFill/>
            <a:miter lim="800000"/>
            <a:headEnd/>
            <a:tailEnd/>
          </a:ln>
        </p:spPr>
      </p:pic>
      <p:graphicFrame>
        <p:nvGraphicFramePr>
          <p:cNvPr id="5" name="Object 5"/>
          <p:cNvGraphicFramePr>
            <a:graphicFrameLocks noChangeAspect="1"/>
          </p:cNvGraphicFramePr>
          <p:nvPr/>
        </p:nvGraphicFramePr>
        <p:xfrm>
          <a:off x="809596" y="1214422"/>
          <a:ext cx="2670175" cy="1947862"/>
        </p:xfrm>
        <a:graphic>
          <a:graphicData uri="http://schemas.openxmlformats.org/presentationml/2006/ole">
            <mc:AlternateContent xmlns:mc="http://schemas.openxmlformats.org/markup-compatibility/2006">
              <mc:Choice xmlns:v="urn:schemas-microsoft-com:vml" Requires="v">
                <p:oleObj name="Equação" r:id="rId3" imgW="1218960" imgH="888840" progId="Equation.3">
                  <p:embed/>
                </p:oleObj>
              </mc:Choice>
              <mc:Fallback>
                <p:oleObj name="Equação" r:id="rId3" imgW="121896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96" y="1214422"/>
                        <a:ext cx="2670175" cy="194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tângulo 7"/>
          <p:cNvSpPr/>
          <p:nvPr/>
        </p:nvSpPr>
        <p:spPr>
          <a:xfrm>
            <a:off x="5953132" y="3500438"/>
            <a:ext cx="1357322" cy="1785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7881958" y="4214818"/>
            <a:ext cx="1785950"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ítulo 1"/>
          <p:cNvSpPr>
            <a:spLocks noGrp="1"/>
          </p:cNvSpPr>
          <p:nvPr>
            <p:ph type="title"/>
          </p:nvPr>
        </p:nvSpPr>
        <p:spPr/>
        <p:txBody>
          <a:bodyPr/>
          <a:lstStyle/>
          <a:p>
            <a:r>
              <a:rPr lang="en-US"/>
              <a:t>Montando o diagrama de blocos</a:t>
            </a:r>
            <a:endParaRPr lang="pt-BR"/>
          </a:p>
        </p:txBody>
      </p:sp>
      <p:pic>
        <p:nvPicPr>
          <p:cNvPr id="356355" name="Picture 5" descr="E:\CH04\W0123.JPG"/>
          <p:cNvPicPr>
            <a:picLocks noChangeAspect="1" noChangeArrowheads="1"/>
          </p:cNvPicPr>
          <p:nvPr/>
        </p:nvPicPr>
        <p:blipFill>
          <a:blip r:embed="rId2"/>
          <a:srcRect/>
          <a:stretch>
            <a:fillRect/>
          </a:stretch>
        </p:blipFill>
        <p:spPr bwMode="auto">
          <a:xfrm>
            <a:off x="238125" y="3552845"/>
            <a:ext cx="9348788" cy="2733675"/>
          </a:xfrm>
          <a:prstGeom prst="rect">
            <a:avLst/>
          </a:prstGeom>
          <a:noFill/>
          <a:ln w="9525">
            <a:noFill/>
            <a:miter lim="800000"/>
            <a:headEnd/>
            <a:tailEnd/>
          </a:ln>
        </p:spPr>
      </p:pic>
      <p:graphicFrame>
        <p:nvGraphicFramePr>
          <p:cNvPr id="5" name="Object 5"/>
          <p:cNvGraphicFramePr>
            <a:graphicFrameLocks noChangeAspect="1"/>
          </p:cNvGraphicFramePr>
          <p:nvPr/>
        </p:nvGraphicFramePr>
        <p:xfrm>
          <a:off x="809596" y="1214422"/>
          <a:ext cx="2670175" cy="1947862"/>
        </p:xfrm>
        <a:graphic>
          <a:graphicData uri="http://schemas.openxmlformats.org/presentationml/2006/ole">
            <mc:AlternateContent xmlns:mc="http://schemas.openxmlformats.org/markup-compatibility/2006">
              <mc:Choice xmlns:v="urn:schemas-microsoft-com:vml" Requires="v">
                <p:oleObj name="Equação" r:id="rId3" imgW="1218960" imgH="888840" progId="Equation.3">
                  <p:embed/>
                </p:oleObj>
              </mc:Choice>
              <mc:Fallback>
                <p:oleObj name="Equação" r:id="rId3" imgW="121896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96" y="1214422"/>
                        <a:ext cx="2670175" cy="194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tângulo 8"/>
          <p:cNvSpPr/>
          <p:nvPr/>
        </p:nvSpPr>
        <p:spPr>
          <a:xfrm>
            <a:off x="7881958" y="4214818"/>
            <a:ext cx="1785950"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ítulo 1"/>
          <p:cNvSpPr>
            <a:spLocks noGrp="1"/>
          </p:cNvSpPr>
          <p:nvPr>
            <p:ph type="title"/>
          </p:nvPr>
        </p:nvSpPr>
        <p:spPr/>
        <p:txBody>
          <a:bodyPr/>
          <a:lstStyle/>
          <a:p>
            <a:r>
              <a:rPr lang="en-US"/>
              <a:t>Montando o diagrama de blocos</a:t>
            </a:r>
            <a:endParaRPr lang="pt-BR"/>
          </a:p>
        </p:txBody>
      </p:sp>
      <p:pic>
        <p:nvPicPr>
          <p:cNvPr id="356355" name="Picture 5" descr="E:\CH04\W0123.JPG"/>
          <p:cNvPicPr>
            <a:picLocks noChangeAspect="1" noChangeArrowheads="1"/>
          </p:cNvPicPr>
          <p:nvPr/>
        </p:nvPicPr>
        <p:blipFill>
          <a:blip r:embed="rId2"/>
          <a:srcRect/>
          <a:stretch>
            <a:fillRect/>
          </a:stretch>
        </p:blipFill>
        <p:spPr bwMode="auto">
          <a:xfrm>
            <a:off x="238125" y="3552845"/>
            <a:ext cx="9348788" cy="2733675"/>
          </a:xfrm>
          <a:prstGeom prst="rect">
            <a:avLst/>
          </a:prstGeom>
          <a:noFill/>
          <a:ln w="9525">
            <a:noFill/>
            <a:miter lim="800000"/>
            <a:headEnd/>
            <a:tailEnd/>
          </a:ln>
        </p:spPr>
      </p:pic>
      <p:graphicFrame>
        <p:nvGraphicFramePr>
          <p:cNvPr id="5" name="Object 5"/>
          <p:cNvGraphicFramePr>
            <a:graphicFrameLocks noChangeAspect="1"/>
          </p:cNvGraphicFramePr>
          <p:nvPr/>
        </p:nvGraphicFramePr>
        <p:xfrm>
          <a:off x="809596" y="1214422"/>
          <a:ext cx="2670175" cy="1947862"/>
        </p:xfrm>
        <a:graphic>
          <a:graphicData uri="http://schemas.openxmlformats.org/presentationml/2006/ole">
            <mc:AlternateContent xmlns:mc="http://schemas.openxmlformats.org/markup-compatibility/2006">
              <mc:Choice xmlns:v="urn:schemas-microsoft-com:vml" Requires="v">
                <p:oleObj name="Equação" r:id="rId3" imgW="1218960" imgH="888840" progId="Equation.3">
                  <p:embed/>
                </p:oleObj>
              </mc:Choice>
              <mc:Fallback>
                <p:oleObj name="Equação" r:id="rId3" imgW="121896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96" y="1214422"/>
                        <a:ext cx="2670175" cy="194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ítulo 1"/>
          <p:cNvSpPr>
            <a:spLocks noGrp="1"/>
          </p:cNvSpPr>
          <p:nvPr>
            <p:ph type="title"/>
          </p:nvPr>
        </p:nvSpPr>
        <p:spPr/>
        <p:txBody>
          <a:bodyPr/>
          <a:lstStyle/>
          <a:p>
            <a:r>
              <a:rPr lang="en-US"/>
              <a:t>Montando o diagrama de blocos</a:t>
            </a:r>
            <a:endParaRPr lang="pt-BR"/>
          </a:p>
        </p:txBody>
      </p:sp>
      <p:pic>
        <p:nvPicPr>
          <p:cNvPr id="356355" name="Picture 5" descr="E:\CH04\W0123.JPG"/>
          <p:cNvPicPr>
            <a:picLocks noChangeAspect="1" noChangeArrowheads="1"/>
          </p:cNvPicPr>
          <p:nvPr/>
        </p:nvPicPr>
        <p:blipFill>
          <a:blip r:embed="rId2"/>
          <a:srcRect/>
          <a:stretch>
            <a:fillRect/>
          </a:stretch>
        </p:blipFill>
        <p:spPr bwMode="auto">
          <a:xfrm>
            <a:off x="238125" y="2124075"/>
            <a:ext cx="9348788" cy="2733675"/>
          </a:xfrm>
          <a:prstGeom prst="rect">
            <a:avLst/>
          </a:prstGeom>
          <a:noFill/>
          <a:ln w="9525">
            <a:noFill/>
            <a:miter lim="800000"/>
            <a:headEnd/>
            <a:tailEnd/>
          </a:ln>
        </p:spPr>
      </p:pic>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Título 5"/>
          <p:cNvSpPr>
            <a:spLocks noGrp="1"/>
          </p:cNvSpPr>
          <p:nvPr>
            <p:ph type="ctrTitle" sz="quarter"/>
          </p:nvPr>
        </p:nvSpPr>
        <p:spPr/>
        <p:txBody>
          <a:bodyPr lIns="91440" rIns="91440"/>
          <a:lstStyle/>
          <a:p>
            <a:pPr algn="ctr"/>
            <a:r>
              <a:rPr lang="en-US" sz="3700" b="0" dirty="0" err="1">
                <a:solidFill>
                  <a:srgbClr val="000064"/>
                </a:solidFill>
              </a:rPr>
              <a:t>Sistemas</a:t>
            </a:r>
            <a:r>
              <a:rPr lang="en-US" sz="3700" b="0" dirty="0">
                <a:solidFill>
                  <a:srgbClr val="000064"/>
                </a:solidFill>
              </a:rPr>
              <a:t> de </a:t>
            </a:r>
            <a:r>
              <a:rPr lang="en-US" sz="3700" b="0" dirty="0" err="1">
                <a:solidFill>
                  <a:srgbClr val="000064"/>
                </a:solidFill>
              </a:rPr>
              <a:t>Controle</a:t>
            </a:r>
            <a:endParaRPr lang="pt-BR" sz="3700" b="0" dirty="0">
              <a:solidFill>
                <a:srgbClr val="000064"/>
              </a:solidFill>
            </a:endParaRPr>
          </a:p>
        </p:txBody>
      </p:sp>
      <p:sp>
        <p:nvSpPr>
          <p:cNvPr id="357379" name="Subtítulo 6"/>
          <p:cNvSpPr>
            <a:spLocks noGrp="1"/>
          </p:cNvSpPr>
          <p:nvPr>
            <p:ph type="subTitle" sz="quarter" idx="1"/>
          </p:nvPr>
        </p:nvSpPr>
        <p:spPr/>
        <p:txBody>
          <a:bodyPr lIns="91440" rIns="91440"/>
          <a:lstStyle/>
          <a:p>
            <a:pPr marL="0" indent="0" algn="ctr">
              <a:buFontTx/>
              <a:buNone/>
            </a:pPr>
            <a:r>
              <a:rPr lang="en-US" sz="2400" dirty="0" err="1">
                <a:solidFill>
                  <a:srgbClr val="000066"/>
                </a:solidFill>
              </a:rPr>
              <a:t>Modelagem</a:t>
            </a:r>
            <a:r>
              <a:rPr lang="en-US" sz="2400" dirty="0">
                <a:solidFill>
                  <a:srgbClr val="000066"/>
                </a:solidFill>
              </a:rPr>
              <a:t> de </a:t>
            </a:r>
            <a:r>
              <a:rPr lang="en-US" sz="2400" dirty="0" err="1">
                <a:solidFill>
                  <a:srgbClr val="000066"/>
                </a:solidFill>
              </a:rPr>
              <a:t>Sistemas</a:t>
            </a:r>
            <a:r>
              <a:rPr lang="en-US" sz="2400" dirty="0">
                <a:solidFill>
                  <a:srgbClr val="000066"/>
                </a:solidFill>
              </a:rPr>
              <a:t> </a:t>
            </a:r>
            <a:r>
              <a:rPr lang="en-US" sz="2400" dirty="0" err="1">
                <a:solidFill>
                  <a:srgbClr val="000066"/>
                </a:solidFill>
              </a:rPr>
              <a:t>Dinâmicos</a:t>
            </a:r>
            <a:endParaRPr lang="en-US" sz="2400" dirty="0">
              <a:solidFill>
                <a:srgbClr val="000066"/>
              </a:solidFill>
            </a:endParaRPr>
          </a:p>
          <a:p>
            <a:pPr marL="0" indent="0" algn="ctr">
              <a:buFontTx/>
              <a:buNone/>
            </a:pPr>
            <a:r>
              <a:rPr lang="en-US" sz="2400" dirty="0" err="1">
                <a:solidFill>
                  <a:srgbClr val="000066"/>
                </a:solidFill>
              </a:rPr>
              <a:t>Linearização</a:t>
            </a:r>
            <a:endParaRPr lang="pt-BR" sz="2400" dirty="0">
              <a:solidFill>
                <a:srgbClr val="000066"/>
              </a:solidFill>
            </a:endParaRPr>
          </a:p>
        </p:txBody>
      </p:sp>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r>
              <a:rPr lang="en-US">
                <a:cs typeface="Times New Roman" pitchFamily="18" charset="0"/>
              </a:rPr>
              <a:t>Considere o sistema abaixo</a:t>
            </a:r>
            <a:endParaRPr lang="en-US" sz="2400"/>
          </a:p>
        </p:txBody>
      </p:sp>
      <p:pic>
        <p:nvPicPr>
          <p:cNvPr id="359427" name="Picture 3" descr="W0125"/>
          <p:cNvPicPr>
            <a:picLocks noGrp="1" noChangeAspect="1" noChangeArrowheads="1"/>
          </p:cNvPicPr>
          <p:nvPr>
            <p:ph idx="1"/>
          </p:nvPr>
        </p:nvPicPr>
        <p:blipFill>
          <a:blip r:embed="rId2"/>
          <a:stretch>
            <a:fillRect/>
          </a:stretch>
        </p:blipFill>
        <p:spPr>
          <a:xfrm>
            <a:off x="2101143" y="1714488"/>
            <a:ext cx="5923691" cy="3881772"/>
          </a:xfrm>
        </p:spPr>
      </p:pic>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pt-BR"/>
              <a:t>Modelando o sistema</a:t>
            </a:r>
          </a:p>
        </p:txBody>
      </p:sp>
      <p:sp>
        <p:nvSpPr>
          <p:cNvPr id="281603" name="Rectangle 3"/>
          <p:cNvSpPr>
            <a:spLocks noGrp="1" noChangeArrowheads="1"/>
          </p:cNvSpPr>
          <p:nvPr>
            <p:ph idx="1"/>
          </p:nvPr>
        </p:nvSpPr>
        <p:spPr/>
        <p:txBody>
          <a:bodyPr/>
          <a:lstStyle/>
          <a:p>
            <a:r>
              <a:rPr lang="pt-BR" dirty="0"/>
              <a:t>Parte mecânica :</a:t>
            </a:r>
          </a:p>
          <a:p>
            <a:pPr lvl="1"/>
            <a:r>
              <a:rPr lang="pt-BR" dirty="0"/>
              <a:t>M.y’’=M.g-i</a:t>
            </a:r>
            <a:r>
              <a:rPr lang="pt-BR" baseline="30000" dirty="0"/>
              <a:t>2</a:t>
            </a:r>
            <a:r>
              <a:rPr lang="pt-BR" dirty="0"/>
              <a:t>/y</a:t>
            </a:r>
          </a:p>
          <a:p>
            <a:r>
              <a:rPr lang="pt-BR" dirty="0"/>
              <a:t>Parte elétrica :</a:t>
            </a:r>
          </a:p>
          <a:p>
            <a:pPr lvl="1"/>
            <a:r>
              <a:rPr lang="pt-BR" dirty="0"/>
              <a:t>e = R.i+L.i’</a:t>
            </a:r>
          </a:p>
          <a:p>
            <a:r>
              <a:rPr lang="pt-BR" dirty="0"/>
              <a:t>Variáveis de Estado :</a:t>
            </a:r>
          </a:p>
          <a:p>
            <a:pPr lvl="1"/>
            <a:r>
              <a:rPr lang="pt-BR" dirty="0"/>
              <a:t>y		</a:t>
            </a:r>
            <a:r>
              <a:rPr lang="pt-BR" dirty="0" err="1"/>
              <a:t>y</a:t>
            </a:r>
            <a:r>
              <a:rPr lang="pt-BR" dirty="0"/>
              <a:t>’ = z</a:t>
            </a:r>
          </a:p>
          <a:p>
            <a:pPr lvl="1"/>
            <a:r>
              <a:rPr lang="pt-BR" dirty="0"/>
              <a:t>z = y’	 	z’ = g-i</a:t>
            </a:r>
            <a:r>
              <a:rPr lang="pt-BR" baseline="30000" dirty="0"/>
              <a:t>2</a:t>
            </a:r>
            <a:r>
              <a:rPr lang="pt-BR" dirty="0"/>
              <a:t>/(M.y)</a:t>
            </a:r>
          </a:p>
          <a:p>
            <a:pPr lvl="1"/>
            <a:r>
              <a:rPr lang="pt-BR" dirty="0"/>
              <a:t>i			</a:t>
            </a:r>
            <a:r>
              <a:rPr lang="pt-BR" dirty="0" err="1"/>
              <a:t>i</a:t>
            </a:r>
            <a:r>
              <a:rPr lang="pt-BR" dirty="0"/>
              <a:t>’ = -(R/L)i+e/L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animEffect transition="in" filter="box(in)">
                                      <p:cBhvr>
                                        <p:cTn id="7" dur="500"/>
                                        <p:tgtEl>
                                          <p:spTgt spid="281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1603">
                                            <p:txEl>
                                              <p:pRg st="1" end="1"/>
                                            </p:txEl>
                                          </p:spTgt>
                                        </p:tgtEl>
                                        <p:attrNameLst>
                                          <p:attrName>style.visibility</p:attrName>
                                        </p:attrNameLst>
                                      </p:cBhvr>
                                      <p:to>
                                        <p:strVal val="visible"/>
                                      </p:to>
                                    </p:set>
                                    <p:animEffect transition="in" filter="box(in)">
                                      <p:cBhvr>
                                        <p:cTn id="12" dur="500"/>
                                        <p:tgtEl>
                                          <p:spTgt spid="281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81603">
                                            <p:txEl>
                                              <p:pRg st="2" end="2"/>
                                            </p:txEl>
                                          </p:spTgt>
                                        </p:tgtEl>
                                        <p:attrNameLst>
                                          <p:attrName>style.visibility</p:attrName>
                                        </p:attrNameLst>
                                      </p:cBhvr>
                                      <p:to>
                                        <p:strVal val="visible"/>
                                      </p:to>
                                    </p:set>
                                    <p:animEffect transition="in" filter="box(in)">
                                      <p:cBhvr>
                                        <p:cTn id="17" dur="500"/>
                                        <p:tgtEl>
                                          <p:spTgt spid="2816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81603">
                                            <p:txEl>
                                              <p:pRg st="3" end="3"/>
                                            </p:txEl>
                                          </p:spTgt>
                                        </p:tgtEl>
                                        <p:attrNameLst>
                                          <p:attrName>style.visibility</p:attrName>
                                        </p:attrNameLst>
                                      </p:cBhvr>
                                      <p:to>
                                        <p:strVal val="visible"/>
                                      </p:to>
                                    </p:set>
                                    <p:animEffect transition="in" filter="box(in)">
                                      <p:cBhvr>
                                        <p:cTn id="22" dur="500"/>
                                        <p:tgtEl>
                                          <p:spTgt spid="2816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81603">
                                            <p:txEl>
                                              <p:pRg st="4" end="4"/>
                                            </p:txEl>
                                          </p:spTgt>
                                        </p:tgtEl>
                                        <p:attrNameLst>
                                          <p:attrName>style.visibility</p:attrName>
                                        </p:attrNameLst>
                                      </p:cBhvr>
                                      <p:to>
                                        <p:strVal val="visible"/>
                                      </p:to>
                                    </p:set>
                                    <p:animEffect transition="in" filter="box(in)">
                                      <p:cBhvr>
                                        <p:cTn id="27" dur="500"/>
                                        <p:tgtEl>
                                          <p:spTgt spid="2816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81603">
                                            <p:txEl>
                                              <p:pRg st="5" end="5"/>
                                            </p:txEl>
                                          </p:spTgt>
                                        </p:tgtEl>
                                        <p:attrNameLst>
                                          <p:attrName>style.visibility</p:attrName>
                                        </p:attrNameLst>
                                      </p:cBhvr>
                                      <p:to>
                                        <p:strVal val="visible"/>
                                      </p:to>
                                    </p:set>
                                    <p:animEffect transition="in" filter="box(in)">
                                      <p:cBhvr>
                                        <p:cTn id="32" dur="500"/>
                                        <p:tgtEl>
                                          <p:spTgt spid="281603">
                                            <p:txEl>
                                              <p:pRg st="5" end="5"/>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281603">
                                            <p:txEl>
                                              <p:pRg st="6" end="6"/>
                                            </p:txEl>
                                          </p:spTgt>
                                        </p:tgtEl>
                                        <p:attrNameLst>
                                          <p:attrName>style.visibility</p:attrName>
                                        </p:attrNameLst>
                                      </p:cBhvr>
                                      <p:to>
                                        <p:strVal val="visible"/>
                                      </p:to>
                                    </p:set>
                                    <p:animEffect transition="in" filter="box(in)">
                                      <p:cBhvr>
                                        <p:cTn id="35" dur="500"/>
                                        <p:tgtEl>
                                          <p:spTgt spid="281603">
                                            <p:txEl>
                                              <p:pRg st="6" end="6"/>
                                            </p:txEl>
                                          </p:spTgt>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281603">
                                            <p:txEl>
                                              <p:pRg st="7" end="7"/>
                                            </p:txEl>
                                          </p:spTgt>
                                        </p:tgtEl>
                                        <p:attrNameLst>
                                          <p:attrName>style.visibility</p:attrName>
                                        </p:attrNameLst>
                                      </p:cBhvr>
                                      <p:to>
                                        <p:strVal val="visible"/>
                                      </p:to>
                                    </p:set>
                                    <p:animEffect transition="in" filter="box(in)">
                                      <p:cBhvr>
                                        <p:cTn id="38" dur="500"/>
                                        <p:tgtEl>
                                          <p:spTgt spid="281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pt-BR" dirty="0"/>
              <a:t>Linearizando</a:t>
            </a:r>
          </a:p>
        </p:txBody>
      </p:sp>
      <p:sp>
        <p:nvSpPr>
          <p:cNvPr id="281603" name="Rectangle 3"/>
          <p:cNvSpPr>
            <a:spLocks noGrp="1" noChangeArrowheads="1"/>
          </p:cNvSpPr>
          <p:nvPr>
            <p:ph idx="1"/>
          </p:nvPr>
        </p:nvSpPr>
        <p:spPr>
          <a:xfrm>
            <a:off x="0" y="1196983"/>
            <a:ext cx="9906000" cy="5381625"/>
          </a:xfrm>
        </p:spPr>
        <p:txBody>
          <a:bodyPr/>
          <a:lstStyle/>
          <a:p>
            <a:r>
              <a:rPr lang="pt-BR" dirty="0"/>
              <a:t>Parte mecânica :</a:t>
            </a:r>
          </a:p>
          <a:p>
            <a:pPr lvl="1"/>
            <a:r>
              <a:rPr lang="pt-BR" dirty="0"/>
              <a:t>M.y’’=M.g-i</a:t>
            </a:r>
            <a:r>
              <a:rPr lang="pt-BR" baseline="30000" dirty="0"/>
              <a:t>2</a:t>
            </a:r>
            <a:r>
              <a:rPr lang="pt-BR" dirty="0"/>
              <a:t>/y</a:t>
            </a:r>
          </a:p>
          <a:p>
            <a:r>
              <a:rPr lang="pt-BR" dirty="0"/>
              <a:t>Parte elétrica :</a:t>
            </a:r>
          </a:p>
          <a:p>
            <a:pPr lvl="1"/>
            <a:r>
              <a:rPr lang="pt-BR" dirty="0"/>
              <a:t>e = R.i+L.i’</a:t>
            </a:r>
          </a:p>
          <a:p>
            <a:r>
              <a:rPr lang="pt-BR" dirty="0"/>
              <a:t>Matrizes de Linearização :</a:t>
            </a:r>
          </a:p>
          <a:p>
            <a:pPr lvl="1"/>
            <a:r>
              <a:rPr lang="pt-BR" sz="2000" dirty="0"/>
              <a:t>d(y’)/</a:t>
            </a:r>
            <a:r>
              <a:rPr lang="pt-BR" sz="2000" dirty="0" err="1"/>
              <a:t>dy</a:t>
            </a:r>
            <a:r>
              <a:rPr lang="pt-BR" sz="2000" dirty="0"/>
              <a:t> = 0 ; 	        d(y’)/</a:t>
            </a:r>
            <a:r>
              <a:rPr lang="pt-BR" sz="2000" dirty="0" err="1"/>
              <a:t>dz</a:t>
            </a:r>
            <a:r>
              <a:rPr lang="pt-BR" sz="2000" dirty="0"/>
              <a:t> = 1 ; d(y’)/di = 0	       ; d(y’)/de = 0</a:t>
            </a:r>
          </a:p>
          <a:p>
            <a:pPr lvl="1"/>
            <a:r>
              <a:rPr lang="pt-BR" sz="2000" dirty="0"/>
              <a:t>d(z’)/</a:t>
            </a:r>
            <a:r>
              <a:rPr lang="pt-BR" sz="2000" dirty="0" err="1"/>
              <a:t>dy</a:t>
            </a:r>
            <a:r>
              <a:rPr lang="pt-BR" sz="2000" dirty="0"/>
              <a:t> = i</a:t>
            </a:r>
            <a:r>
              <a:rPr lang="pt-BR" sz="2000" baseline="30000" dirty="0"/>
              <a:t>2</a:t>
            </a:r>
            <a:r>
              <a:rPr lang="pt-BR" sz="2000" dirty="0"/>
              <a:t>/(M.y</a:t>
            </a:r>
            <a:r>
              <a:rPr lang="pt-BR" sz="2000" baseline="30000" dirty="0"/>
              <a:t>2</a:t>
            </a:r>
            <a:r>
              <a:rPr lang="pt-BR" sz="2000" dirty="0"/>
              <a:t>); d(z’)/</a:t>
            </a:r>
            <a:r>
              <a:rPr lang="pt-BR" sz="2000" dirty="0" err="1"/>
              <a:t>dz</a:t>
            </a:r>
            <a:r>
              <a:rPr lang="pt-BR" sz="2000" dirty="0"/>
              <a:t> = 0 ; d(z’)/di = 2i/(</a:t>
            </a:r>
            <a:r>
              <a:rPr lang="pt-BR" sz="2000" dirty="0" err="1"/>
              <a:t>My</a:t>
            </a:r>
            <a:r>
              <a:rPr lang="pt-BR" sz="2000" dirty="0"/>
              <a:t>)    ; d(z’)/de = 0</a:t>
            </a:r>
          </a:p>
          <a:p>
            <a:pPr lvl="1"/>
            <a:r>
              <a:rPr lang="pt-BR" sz="2000" dirty="0"/>
              <a:t>d(i’)/</a:t>
            </a:r>
            <a:r>
              <a:rPr lang="pt-BR" sz="2000" dirty="0" err="1"/>
              <a:t>dy</a:t>
            </a:r>
            <a:r>
              <a:rPr lang="pt-BR" sz="2000" dirty="0"/>
              <a:t> = 0 ; 	         d(i’)/</a:t>
            </a:r>
            <a:r>
              <a:rPr lang="pt-BR" sz="2000" dirty="0" err="1"/>
              <a:t>dz</a:t>
            </a:r>
            <a:r>
              <a:rPr lang="pt-BR" sz="2000" dirty="0"/>
              <a:t> = 0 ; d(z’)/di = -(R/L)     ; d(z’)/de =1/L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81603">
                                            <p:txEl>
                                              <p:pRg st="4" end="4"/>
                                            </p:txEl>
                                          </p:spTgt>
                                        </p:tgtEl>
                                        <p:attrNameLst>
                                          <p:attrName>style.visibility</p:attrName>
                                        </p:attrNameLst>
                                      </p:cBhvr>
                                      <p:to>
                                        <p:strVal val="visible"/>
                                      </p:to>
                                    </p:set>
                                    <p:animEffect transition="in" filter="box(in)">
                                      <p:cBhvr>
                                        <p:cTn id="7" dur="500"/>
                                        <p:tgtEl>
                                          <p:spTgt spid="28160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1603">
                                            <p:txEl>
                                              <p:pRg st="5" end="5"/>
                                            </p:txEl>
                                          </p:spTgt>
                                        </p:tgtEl>
                                        <p:attrNameLst>
                                          <p:attrName>style.visibility</p:attrName>
                                        </p:attrNameLst>
                                      </p:cBhvr>
                                      <p:to>
                                        <p:strVal val="visible"/>
                                      </p:to>
                                    </p:set>
                                    <p:animEffect transition="in" filter="box(in)">
                                      <p:cBhvr>
                                        <p:cTn id="12" dur="500"/>
                                        <p:tgtEl>
                                          <p:spTgt spid="28160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81603">
                                            <p:txEl>
                                              <p:pRg st="6" end="6"/>
                                            </p:txEl>
                                          </p:spTgt>
                                        </p:tgtEl>
                                        <p:attrNameLst>
                                          <p:attrName>style.visibility</p:attrName>
                                        </p:attrNameLst>
                                      </p:cBhvr>
                                      <p:to>
                                        <p:strVal val="visible"/>
                                      </p:to>
                                    </p:set>
                                    <p:animEffect transition="in" filter="box(in)">
                                      <p:cBhvr>
                                        <p:cTn id="17" dur="500"/>
                                        <p:tgtEl>
                                          <p:spTgt spid="28160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81603">
                                            <p:txEl>
                                              <p:pRg st="7" end="7"/>
                                            </p:txEl>
                                          </p:spTgt>
                                        </p:tgtEl>
                                        <p:attrNameLst>
                                          <p:attrName>style.visibility</p:attrName>
                                        </p:attrNameLst>
                                      </p:cBhvr>
                                      <p:to>
                                        <p:strVal val="visible"/>
                                      </p:to>
                                    </p:set>
                                    <p:animEffect transition="in" filter="box(in)">
                                      <p:cBhvr>
                                        <p:cTn id="22" dur="500"/>
                                        <p:tgtEl>
                                          <p:spTgt spid="2816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p:txBody>
          <a:bodyPr/>
          <a:lstStyle/>
          <a:p>
            <a:r>
              <a:rPr lang="pt-BR"/>
              <a:t>Exercício 14.6.1 e 14.6.2</a:t>
            </a:r>
          </a:p>
        </p:txBody>
      </p:sp>
      <p:sp>
        <p:nvSpPr>
          <p:cNvPr id="134147" name="Rectangle 3"/>
          <p:cNvSpPr>
            <a:spLocks noGrp="1" noChangeArrowheads="1"/>
          </p:cNvSpPr>
          <p:nvPr>
            <p:ph idx="1"/>
          </p:nvPr>
        </p:nvSpPr>
        <p:spPr/>
        <p:txBody>
          <a:bodyPr/>
          <a:lstStyle/>
          <a:p>
            <a:r>
              <a:rPr lang="pt-BR"/>
              <a:t>Encontre f(0) e f(∞) quando : </a:t>
            </a:r>
          </a:p>
          <a:p>
            <a:pPr lvl="1"/>
            <a:r>
              <a:rPr lang="pt-BR"/>
              <a:t>F(s) = (2s</a:t>
            </a:r>
            <a:r>
              <a:rPr lang="pt-BR" baseline="30000"/>
              <a:t>2</a:t>
            </a:r>
            <a:r>
              <a:rPr lang="pt-BR"/>
              <a:t> -3s+4)/(s</a:t>
            </a:r>
            <a:r>
              <a:rPr lang="pt-BR" baseline="30000"/>
              <a:t>3</a:t>
            </a:r>
            <a:r>
              <a:rPr lang="pt-BR"/>
              <a:t>+3s</a:t>
            </a:r>
            <a:r>
              <a:rPr lang="pt-BR" baseline="30000"/>
              <a:t>2</a:t>
            </a:r>
            <a:r>
              <a:rPr lang="pt-BR"/>
              <a:t>+2s)</a:t>
            </a:r>
          </a:p>
          <a:p>
            <a:pPr lvl="2"/>
            <a:r>
              <a:rPr lang="pt-BR"/>
              <a:t>f(0) = lim</a:t>
            </a:r>
            <a:r>
              <a:rPr lang="pt-BR" baseline="-25000"/>
              <a:t>s-&gt;∞</a:t>
            </a:r>
            <a:r>
              <a:rPr lang="pt-BR"/>
              <a:t>sF(s) = lim</a:t>
            </a:r>
            <a:r>
              <a:rPr lang="pt-BR" baseline="-25000"/>
              <a:t>s-&gt;∞</a:t>
            </a:r>
            <a:r>
              <a:rPr lang="pt-BR"/>
              <a:t> (2s</a:t>
            </a:r>
            <a:r>
              <a:rPr lang="pt-BR" baseline="30000"/>
              <a:t>3</a:t>
            </a:r>
            <a:r>
              <a:rPr lang="pt-BR"/>
              <a:t> -3s</a:t>
            </a:r>
            <a:r>
              <a:rPr lang="pt-BR" baseline="30000"/>
              <a:t>2</a:t>
            </a:r>
            <a:r>
              <a:rPr lang="pt-BR"/>
              <a:t>+4s)/(s</a:t>
            </a:r>
            <a:r>
              <a:rPr lang="pt-BR" baseline="30000"/>
              <a:t>3</a:t>
            </a:r>
            <a:r>
              <a:rPr lang="pt-BR"/>
              <a:t>+3s</a:t>
            </a:r>
            <a:r>
              <a:rPr lang="pt-BR" baseline="30000"/>
              <a:t>2</a:t>
            </a:r>
            <a:r>
              <a:rPr lang="pt-BR"/>
              <a:t>+2s) = 2s</a:t>
            </a:r>
            <a:r>
              <a:rPr lang="pt-BR" baseline="30000"/>
              <a:t>3</a:t>
            </a:r>
            <a:r>
              <a:rPr lang="pt-BR"/>
              <a:t>/s</a:t>
            </a:r>
            <a:r>
              <a:rPr lang="pt-BR" baseline="30000"/>
              <a:t>3 </a:t>
            </a:r>
            <a:r>
              <a:rPr lang="pt-BR"/>
              <a:t>= 2</a:t>
            </a:r>
          </a:p>
          <a:p>
            <a:pPr lvl="2"/>
            <a:r>
              <a:rPr lang="pt-BR"/>
              <a:t>f(∞) = lim</a:t>
            </a:r>
            <a:r>
              <a:rPr lang="pt-BR" baseline="-25000"/>
              <a:t>s-&gt;0</a:t>
            </a:r>
            <a:r>
              <a:rPr lang="pt-BR"/>
              <a:t>sF(s) = lim</a:t>
            </a:r>
            <a:r>
              <a:rPr lang="pt-BR" baseline="-25000"/>
              <a:t>s-&gt;0</a:t>
            </a:r>
            <a:r>
              <a:rPr lang="pt-BR"/>
              <a:t> (2s</a:t>
            </a:r>
            <a:r>
              <a:rPr lang="pt-BR" baseline="30000"/>
              <a:t>3</a:t>
            </a:r>
            <a:r>
              <a:rPr lang="pt-BR"/>
              <a:t> -3s</a:t>
            </a:r>
            <a:r>
              <a:rPr lang="pt-BR" baseline="30000"/>
              <a:t>2</a:t>
            </a:r>
            <a:r>
              <a:rPr lang="pt-BR"/>
              <a:t>+4s)/(s</a:t>
            </a:r>
            <a:r>
              <a:rPr lang="pt-BR" baseline="30000"/>
              <a:t>3</a:t>
            </a:r>
            <a:r>
              <a:rPr lang="pt-BR"/>
              <a:t>+3s</a:t>
            </a:r>
            <a:r>
              <a:rPr lang="pt-BR" baseline="30000"/>
              <a:t>2</a:t>
            </a:r>
            <a:r>
              <a:rPr lang="pt-BR"/>
              <a:t>+2s)=   4s/2s = 2</a:t>
            </a:r>
          </a:p>
          <a:p>
            <a:r>
              <a:rPr lang="pt-BR"/>
              <a:t>Encontre f(0) e f(∞) quando : </a:t>
            </a:r>
          </a:p>
          <a:p>
            <a:pPr lvl="1"/>
            <a:r>
              <a:rPr lang="pt-BR"/>
              <a:t>F(s) = (s+16)/(s</a:t>
            </a:r>
            <a:r>
              <a:rPr lang="pt-BR" baseline="30000"/>
              <a:t>2</a:t>
            </a:r>
            <a:r>
              <a:rPr lang="pt-BR"/>
              <a:t>+4s+12)</a:t>
            </a:r>
          </a:p>
          <a:p>
            <a:pPr lvl="2"/>
            <a:r>
              <a:rPr lang="pt-BR"/>
              <a:t>f(0) = lim</a:t>
            </a:r>
            <a:r>
              <a:rPr lang="pt-BR" baseline="-25000"/>
              <a:t>s-&gt;∞</a:t>
            </a:r>
            <a:r>
              <a:rPr lang="pt-BR"/>
              <a:t>sF(s) = (s</a:t>
            </a:r>
            <a:r>
              <a:rPr lang="pt-BR" baseline="30000"/>
              <a:t>2</a:t>
            </a:r>
            <a:r>
              <a:rPr lang="pt-BR"/>
              <a:t>+16s)/(s</a:t>
            </a:r>
            <a:r>
              <a:rPr lang="pt-BR" baseline="30000"/>
              <a:t>2</a:t>
            </a:r>
            <a:r>
              <a:rPr lang="pt-BR"/>
              <a:t>+4s+12) = s</a:t>
            </a:r>
            <a:r>
              <a:rPr lang="pt-BR" baseline="30000"/>
              <a:t>2</a:t>
            </a:r>
            <a:r>
              <a:rPr lang="pt-BR"/>
              <a:t>/s</a:t>
            </a:r>
            <a:r>
              <a:rPr lang="pt-BR" baseline="30000"/>
              <a:t>2</a:t>
            </a:r>
            <a:r>
              <a:rPr lang="pt-BR"/>
              <a:t> = 1</a:t>
            </a:r>
          </a:p>
          <a:p>
            <a:pPr lvl="2"/>
            <a:r>
              <a:rPr lang="pt-BR"/>
              <a:t>f(∞) = lim</a:t>
            </a:r>
            <a:r>
              <a:rPr lang="pt-BR" baseline="-25000"/>
              <a:t>s-&gt;0</a:t>
            </a:r>
            <a:r>
              <a:rPr lang="pt-BR"/>
              <a:t>sF(s) = (s</a:t>
            </a:r>
            <a:r>
              <a:rPr lang="pt-BR" baseline="30000"/>
              <a:t>2</a:t>
            </a:r>
            <a:r>
              <a:rPr lang="pt-BR"/>
              <a:t>+16s)/(s</a:t>
            </a:r>
            <a:r>
              <a:rPr lang="pt-BR" baseline="30000"/>
              <a:t>2</a:t>
            </a:r>
            <a:r>
              <a:rPr lang="pt-BR"/>
              <a:t>+4s+12) = 16s/12 = 0</a:t>
            </a:r>
          </a:p>
          <a:p>
            <a:pPr lvl="2"/>
            <a:endParaRPr lang="pt-BR"/>
          </a:p>
          <a:p>
            <a:pPr lvl="1"/>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4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4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41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41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41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p:bldLst>
  </p:timing>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271727" y="142852"/>
            <a:ext cx="9362546" cy="533400"/>
          </a:xfrm>
        </p:spPr>
        <p:txBody>
          <a:bodyPr/>
          <a:lstStyle/>
          <a:p>
            <a:pPr algn="ctr"/>
            <a:r>
              <a:rPr lang="en-US" sz="2800" dirty="0" err="1"/>
              <a:t>Analisando</a:t>
            </a:r>
            <a:r>
              <a:rPr lang="en-US" sz="2800" dirty="0"/>
              <a:t> </a:t>
            </a:r>
            <a:r>
              <a:rPr lang="en-US" sz="2800" dirty="0" err="1"/>
              <a:t>nas</a:t>
            </a:r>
            <a:r>
              <a:rPr lang="en-US" sz="2800" dirty="0"/>
              <a:t> </a:t>
            </a:r>
            <a:r>
              <a:rPr lang="en-US" sz="2800" dirty="0" err="1"/>
              <a:t>proximidades</a:t>
            </a:r>
            <a:r>
              <a:rPr lang="en-US" sz="2800" dirty="0"/>
              <a:t> do </a:t>
            </a:r>
            <a:r>
              <a:rPr lang="en-US" sz="2800" dirty="0" err="1"/>
              <a:t>equilíbrio</a:t>
            </a:r>
            <a:r>
              <a:rPr lang="en-US" sz="2800" dirty="0"/>
              <a:t> </a:t>
            </a:r>
            <a:r>
              <a:rPr lang="en-US" sz="2800" dirty="0" err="1"/>
              <a:t>onde</a:t>
            </a:r>
            <a:r>
              <a:rPr lang="en-US" sz="2800" dirty="0"/>
              <a:t> ( y=y</a:t>
            </a:r>
            <a:r>
              <a:rPr lang="en-US" sz="2800" baseline="-25000" dirty="0"/>
              <a:t>0</a:t>
            </a:r>
            <a:r>
              <a:rPr lang="en-US" sz="2800" dirty="0"/>
              <a:t>=</a:t>
            </a:r>
            <a:r>
              <a:rPr lang="en-US" sz="2800" dirty="0" err="1"/>
              <a:t>cte</a:t>
            </a:r>
            <a:r>
              <a:rPr lang="en-US" sz="2800" dirty="0"/>
              <a:t> )</a:t>
            </a:r>
            <a:endParaRPr lang="pt-BR" sz="2800" dirty="0"/>
          </a:p>
        </p:txBody>
      </p:sp>
      <p:sp>
        <p:nvSpPr>
          <p:cNvPr id="281603" name="Rectangle 3"/>
          <p:cNvSpPr>
            <a:spLocks noGrp="1" noChangeArrowheads="1"/>
          </p:cNvSpPr>
          <p:nvPr>
            <p:ph idx="1"/>
          </p:nvPr>
        </p:nvSpPr>
        <p:spPr/>
        <p:txBody>
          <a:bodyPr/>
          <a:lstStyle/>
          <a:p>
            <a:r>
              <a:rPr lang="pt-BR" dirty="0"/>
              <a:t>Parte mecânica :</a:t>
            </a:r>
          </a:p>
          <a:p>
            <a:pPr lvl="1"/>
            <a:r>
              <a:rPr lang="pt-BR" dirty="0"/>
              <a:t>M.y’’=M.g-i</a:t>
            </a:r>
            <a:r>
              <a:rPr lang="pt-BR" baseline="30000" dirty="0"/>
              <a:t>2</a:t>
            </a:r>
            <a:r>
              <a:rPr lang="pt-BR" dirty="0"/>
              <a:t>/y</a:t>
            </a:r>
          </a:p>
          <a:p>
            <a:r>
              <a:rPr lang="pt-BR" dirty="0"/>
              <a:t>Parte elétrica :</a:t>
            </a:r>
          </a:p>
          <a:p>
            <a:pPr lvl="1"/>
            <a:r>
              <a:rPr lang="pt-BR" dirty="0"/>
              <a:t>e = R.i+L.i’</a:t>
            </a:r>
          </a:p>
          <a:p>
            <a:r>
              <a:rPr lang="pt-BR" dirty="0"/>
              <a:t>Variáveis de Estado :</a:t>
            </a:r>
          </a:p>
          <a:p>
            <a:pPr lvl="1"/>
            <a:r>
              <a:rPr lang="pt-BR" dirty="0"/>
              <a:t>y = y</a:t>
            </a:r>
            <a:r>
              <a:rPr lang="pt-BR" baseline="-25000" dirty="0"/>
              <a:t>0</a:t>
            </a:r>
            <a:r>
              <a:rPr lang="pt-BR" dirty="0"/>
              <a:t>		y’ = 0</a:t>
            </a:r>
          </a:p>
          <a:p>
            <a:pPr lvl="1"/>
            <a:r>
              <a:rPr lang="pt-BR" dirty="0"/>
              <a:t>z = y’ = 0 	z’ = g-i</a:t>
            </a:r>
            <a:r>
              <a:rPr lang="pt-BR" baseline="30000" dirty="0"/>
              <a:t>2</a:t>
            </a:r>
            <a:r>
              <a:rPr lang="pt-BR" dirty="0"/>
              <a:t>/(M.y) = 0</a:t>
            </a:r>
          </a:p>
          <a:p>
            <a:pPr lvl="1"/>
            <a:r>
              <a:rPr lang="en-US" dirty="0"/>
              <a:t> 			</a:t>
            </a:r>
            <a:r>
              <a:rPr lang="en-US" dirty="0" err="1"/>
              <a:t>i</a:t>
            </a:r>
            <a:r>
              <a:rPr lang="en-US" dirty="0"/>
              <a:t> = </a:t>
            </a:r>
            <a:r>
              <a:rPr lang="en-US" dirty="0" err="1"/>
              <a:t>raiz</a:t>
            </a:r>
            <a:r>
              <a:rPr lang="en-US" dirty="0"/>
              <a:t>(</a:t>
            </a:r>
            <a:r>
              <a:rPr lang="en-US" dirty="0" err="1"/>
              <a:t>g.M.y</a:t>
            </a:r>
            <a:r>
              <a:rPr lang="en-US" dirty="0"/>
              <a:t>) </a:t>
            </a:r>
          </a:p>
          <a:p>
            <a:pPr lvl="1"/>
            <a:r>
              <a:rPr lang="en-US" dirty="0"/>
              <a:t>Logo </a:t>
            </a:r>
            <a:r>
              <a:rPr lang="en-US" dirty="0" err="1"/>
              <a:t>para</a:t>
            </a:r>
            <a:r>
              <a:rPr lang="en-US" dirty="0"/>
              <a:t> y = </a:t>
            </a:r>
            <a:r>
              <a:rPr lang="en-US" dirty="0" err="1"/>
              <a:t>constante</a:t>
            </a:r>
            <a:r>
              <a:rPr lang="en-US" dirty="0"/>
              <a:t>, </a:t>
            </a:r>
            <a:r>
              <a:rPr lang="en-US" dirty="0" err="1"/>
              <a:t>i</a:t>
            </a:r>
            <a:r>
              <a:rPr lang="en-US" dirty="0"/>
              <a:t> = </a:t>
            </a:r>
            <a:r>
              <a:rPr lang="en-US" dirty="0" err="1"/>
              <a:t>raiz</a:t>
            </a:r>
            <a:r>
              <a:rPr lang="en-US" dirty="0"/>
              <a:t>(</a:t>
            </a:r>
            <a:r>
              <a:rPr lang="en-US" dirty="0" err="1"/>
              <a:t>g.M.y</a:t>
            </a:r>
            <a:r>
              <a:rPr lang="en-US" dirty="0"/>
              <a:t>)</a:t>
            </a:r>
          </a:p>
          <a:p>
            <a:pPr lvl="1"/>
            <a:r>
              <a:rPr lang="en-US" dirty="0" err="1"/>
              <a:t>Substituindo</a:t>
            </a:r>
            <a:r>
              <a:rPr lang="en-US" dirty="0"/>
              <a:t> </a:t>
            </a:r>
            <a:r>
              <a:rPr lang="en-US" dirty="0" err="1"/>
              <a:t>nas</a:t>
            </a:r>
            <a:r>
              <a:rPr lang="en-US" dirty="0"/>
              <a:t> </a:t>
            </a:r>
            <a:r>
              <a:rPr lang="en-US" dirty="0" err="1"/>
              <a:t>matrizes</a:t>
            </a:r>
            <a:r>
              <a:rPr lang="en-US" dirty="0"/>
              <a:t> </a:t>
            </a:r>
            <a:r>
              <a:rPr lang="en-US" dirty="0" err="1"/>
              <a:t>anteriores</a:t>
            </a:r>
            <a:r>
              <a:rPr lang="en-US" dirty="0"/>
              <a:t> :</a:t>
            </a: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81603">
                                            <p:txEl>
                                              <p:pRg st="5" end="5"/>
                                            </p:txEl>
                                          </p:spTgt>
                                        </p:tgtEl>
                                        <p:attrNameLst>
                                          <p:attrName>style.visibility</p:attrName>
                                        </p:attrNameLst>
                                      </p:cBhvr>
                                      <p:to>
                                        <p:strVal val="visible"/>
                                      </p:to>
                                    </p:set>
                                    <p:animEffect transition="in" filter="box(in)">
                                      <p:cBhvr>
                                        <p:cTn id="7" dur="500"/>
                                        <p:tgtEl>
                                          <p:spTgt spid="28160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1603">
                                            <p:txEl>
                                              <p:pRg st="6" end="6"/>
                                            </p:txEl>
                                          </p:spTgt>
                                        </p:tgtEl>
                                        <p:attrNameLst>
                                          <p:attrName>style.visibility</p:attrName>
                                        </p:attrNameLst>
                                      </p:cBhvr>
                                      <p:to>
                                        <p:strVal val="visible"/>
                                      </p:to>
                                    </p:set>
                                    <p:animEffect transition="in" filter="box(in)">
                                      <p:cBhvr>
                                        <p:cTn id="12" dur="500"/>
                                        <p:tgtEl>
                                          <p:spTgt spid="28160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81603">
                                            <p:txEl>
                                              <p:pRg st="7" end="7"/>
                                            </p:txEl>
                                          </p:spTgt>
                                        </p:tgtEl>
                                        <p:attrNameLst>
                                          <p:attrName>style.visibility</p:attrName>
                                        </p:attrNameLst>
                                      </p:cBhvr>
                                      <p:to>
                                        <p:strVal val="visible"/>
                                      </p:to>
                                    </p:set>
                                    <p:animEffect transition="in" filter="box(in)">
                                      <p:cBhvr>
                                        <p:cTn id="17" dur="500"/>
                                        <p:tgtEl>
                                          <p:spTgt spid="281603">
                                            <p:txEl>
                                              <p:pRg st="7" end="7"/>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281603">
                                            <p:txEl>
                                              <p:pRg st="8" end="8"/>
                                            </p:txEl>
                                          </p:spTgt>
                                        </p:tgtEl>
                                        <p:attrNameLst>
                                          <p:attrName>style.visibility</p:attrName>
                                        </p:attrNameLst>
                                      </p:cBhvr>
                                      <p:to>
                                        <p:strVal val="visible"/>
                                      </p:to>
                                    </p:set>
                                    <p:animEffect transition="in" filter="box(in)">
                                      <p:cBhvr>
                                        <p:cTn id="20" dur="500"/>
                                        <p:tgtEl>
                                          <p:spTgt spid="281603">
                                            <p:txEl>
                                              <p:pRg st="8" end="8"/>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281603">
                                            <p:txEl>
                                              <p:pRg st="9" end="9"/>
                                            </p:txEl>
                                          </p:spTgt>
                                        </p:tgtEl>
                                        <p:attrNameLst>
                                          <p:attrName>style.visibility</p:attrName>
                                        </p:attrNameLst>
                                      </p:cBhvr>
                                      <p:to>
                                        <p:strVal val="visible"/>
                                      </p:to>
                                    </p:set>
                                    <p:animEffect transition="in" filter="box(in)">
                                      <p:cBhvr>
                                        <p:cTn id="23" dur="500"/>
                                        <p:tgtEl>
                                          <p:spTgt spid="281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pt-BR"/>
              <a:t>Calculando as Matrizes de Linearização</a:t>
            </a:r>
          </a:p>
        </p:txBody>
      </p:sp>
      <p:graphicFrame>
        <p:nvGraphicFramePr>
          <p:cNvPr id="286735" name="Object 15"/>
          <p:cNvGraphicFramePr>
            <a:graphicFrameLocks noGrp="1" noChangeAspect="1"/>
          </p:cNvGraphicFramePr>
          <p:nvPr>
            <p:ph sz="half" idx="1"/>
          </p:nvPr>
        </p:nvGraphicFramePr>
        <p:xfrm>
          <a:off x="738158" y="3714752"/>
          <a:ext cx="4594225" cy="2662237"/>
        </p:xfrm>
        <a:graphic>
          <a:graphicData uri="http://schemas.openxmlformats.org/presentationml/2006/ole">
            <mc:AlternateContent xmlns:mc="http://schemas.openxmlformats.org/markup-compatibility/2006">
              <mc:Choice xmlns:v="urn:schemas-microsoft-com:vml" Requires="v">
                <p:oleObj name="Equação" r:id="rId2" imgW="2234880" imgH="1295280" progId="Equation.3">
                  <p:embed/>
                </p:oleObj>
              </mc:Choice>
              <mc:Fallback>
                <p:oleObj name="Equação" r:id="rId2" imgW="2234880" imgH="12952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58" y="3714752"/>
                        <a:ext cx="4594225" cy="2662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24" name="Object 4"/>
          <p:cNvGraphicFramePr>
            <a:graphicFrameLocks noGrp="1" noChangeAspect="1"/>
          </p:cNvGraphicFramePr>
          <p:nvPr>
            <p:ph sz="half" idx="2"/>
          </p:nvPr>
        </p:nvGraphicFramePr>
        <p:xfrm>
          <a:off x="644525" y="811213"/>
          <a:ext cx="7823200" cy="2833687"/>
        </p:xfrm>
        <a:graphic>
          <a:graphicData uri="http://schemas.openxmlformats.org/presentationml/2006/ole">
            <mc:AlternateContent xmlns:mc="http://schemas.openxmlformats.org/markup-compatibility/2006">
              <mc:Choice xmlns:v="urn:schemas-microsoft-com:vml" Requires="v">
                <p:oleObj name="Equação" r:id="rId4" imgW="3225600" imgH="1168200" progId="Equation.3">
                  <p:embed/>
                </p:oleObj>
              </mc:Choice>
              <mc:Fallback>
                <p:oleObj name="Equação" r:id="rId4" imgW="3225600" imgH="1168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525" y="811213"/>
                        <a:ext cx="7823200" cy="283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0821" name="Object 5"/>
          <p:cNvGraphicFramePr>
            <a:graphicFrameLocks noChangeAspect="1"/>
          </p:cNvGraphicFramePr>
          <p:nvPr/>
        </p:nvGraphicFramePr>
        <p:xfrm>
          <a:off x="5453066" y="3429000"/>
          <a:ext cx="3735388" cy="3113088"/>
        </p:xfrm>
        <a:graphic>
          <a:graphicData uri="http://schemas.openxmlformats.org/presentationml/2006/ole">
            <mc:AlternateContent xmlns:mc="http://schemas.openxmlformats.org/markup-compatibility/2006">
              <mc:Choice xmlns:v="urn:schemas-microsoft-com:vml" Requires="v">
                <p:oleObj name="Equação" r:id="rId6" imgW="1523880" imgH="1269720" progId="Equation.3">
                  <p:embed/>
                </p:oleObj>
              </mc:Choice>
              <mc:Fallback>
                <p:oleObj name="Equação" r:id="rId6" imgW="1523880" imgH="12697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3066" y="3429000"/>
                        <a:ext cx="3735388" cy="311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6724"/>
                                        </p:tgtEl>
                                        <p:attrNameLst>
                                          <p:attrName>style.visibility</p:attrName>
                                        </p:attrNameLst>
                                      </p:cBhvr>
                                      <p:to>
                                        <p:strVal val="visible"/>
                                      </p:to>
                                    </p:set>
                                    <p:animEffect transition="in" filter="box(in)">
                                      <p:cBhvr>
                                        <p:cTn id="7" dur="500"/>
                                        <p:tgtEl>
                                          <p:spTgt spid="28672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6735"/>
                                        </p:tgtEl>
                                        <p:attrNameLst>
                                          <p:attrName>style.visibility</p:attrName>
                                        </p:attrNameLst>
                                      </p:cBhvr>
                                      <p:to>
                                        <p:strVal val="visible"/>
                                      </p:to>
                                    </p:set>
                                    <p:animEffect transition="in" filter="box(in)">
                                      <p:cBhvr>
                                        <p:cTn id="12" dur="500"/>
                                        <p:tgtEl>
                                          <p:spTgt spid="28673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90821"/>
                                        </p:tgtEl>
                                        <p:attrNameLst>
                                          <p:attrName>style.visibility</p:attrName>
                                        </p:attrNameLst>
                                      </p:cBhvr>
                                      <p:to>
                                        <p:strVal val="visible"/>
                                      </p:to>
                                    </p:set>
                                    <p:animEffect transition="in" filter="box(in)">
                                      <p:cBhvr>
                                        <p:cTn id="17" dur="500"/>
                                        <p:tgtEl>
                                          <p:spTgt spid="290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pt-BR"/>
              <a:t>Calculando as Matrizes de Linearização</a:t>
            </a:r>
          </a:p>
        </p:txBody>
      </p:sp>
      <p:graphicFrame>
        <p:nvGraphicFramePr>
          <p:cNvPr id="294916" name="Object 4"/>
          <p:cNvGraphicFramePr>
            <a:graphicFrameLocks noGrp="1" noChangeAspect="1"/>
          </p:cNvGraphicFramePr>
          <p:nvPr>
            <p:ph sz="half" idx="1"/>
          </p:nvPr>
        </p:nvGraphicFramePr>
        <p:xfrm>
          <a:off x="636588" y="1052513"/>
          <a:ext cx="4594225" cy="2662237"/>
        </p:xfrm>
        <a:graphic>
          <a:graphicData uri="http://schemas.openxmlformats.org/presentationml/2006/ole">
            <mc:AlternateContent xmlns:mc="http://schemas.openxmlformats.org/markup-compatibility/2006">
              <mc:Choice xmlns:v="urn:schemas-microsoft-com:vml" Requires="v">
                <p:oleObj name="Equação" r:id="rId2" imgW="2234880" imgH="1295280" progId="Equation.3">
                  <p:embed/>
                </p:oleObj>
              </mc:Choice>
              <mc:Fallback>
                <p:oleObj name="Equação" r:id="rId2" imgW="2234880" imgH="12952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8" y="1052513"/>
                        <a:ext cx="4594225" cy="2662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4915" name="Object 3"/>
          <p:cNvGraphicFramePr>
            <a:graphicFrameLocks noGrp="1" noChangeAspect="1"/>
          </p:cNvGraphicFramePr>
          <p:nvPr>
            <p:ph sz="half" idx="2"/>
          </p:nvPr>
        </p:nvGraphicFramePr>
        <p:xfrm>
          <a:off x="5889625" y="1217613"/>
          <a:ext cx="3103563" cy="2397125"/>
        </p:xfrm>
        <a:graphic>
          <a:graphicData uri="http://schemas.openxmlformats.org/presentationml/2006/ole">
            <mc:AlternateContent xmlns:mc="http://schemas.openxmlformats.org/markup-compatibility/2006">
              <mc:Choice xmlns:v="urn:schemas-microsoft-com:vml" Requires="v">
                <p:oleObj name="Equação" r:id="rId4" imgW="1282680" imgH="990360" progId="Equation.3">
                  <p:embed/>
                </p:oleObj>
              </mc:Choice>
              <mc:Fallback>
                <p:oleObj name="Equação" r:id="rId4" imgW="1282680" imgH="9903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9625" y="1217613"/>
                        <a:ext cx="3103563" cy="2397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94916"/>
                                        </p:tgtEl>
                                        <p:attrNameLst>
                                          <p:attrName>style.visibility</p:attrName>
                                        </p:attrNameLst>
                                      </p:cBhvr>
                                      <p:to>
                                        <p:strVal val="visible"/>
                                      </p:to>
                                    </p:set>
                                    <p:animEffect transition="in" filter="box(in)">
                                      <p:cBhvr>
                                        <p:cTn id="7" dur="500"/>
                                        <p:tgtEl>
                                          <p:spTgt spid="2949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4915"/>
                                        </p:tgtEl>
                                        <p:attrNameLst>
                                          <p:attrName>style.visibility</p:attrName>
                                        </p:attrNameLst>
                                      </p:cBhvr>
                                      <p:to>
                                        <p:strVal val="visible"/>
                                      </p:to>
                                    </p:set>
                                    <p:animEffect transition="in" filter="box(in)">
                                      <p:cBhvr>
                                        <p:cTn id="12" dur="500"/>
                                        <p:tgtEl>
                                          <p:spTgt spid="294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271727" y="142852"/>
            <a:ext cx="9362546" cy="533400"/>
          </a:xfrm>
        </p:spPr>
        <p:txBody>
          <a:bodyPr/>
          <a:lstStyle/>
          <a:p>
            <a:pPr algn="ctr"/>
            <a:r>
              <a:rPr lang="en-US" dirty="0" err="1"/>
              <a:t>Sendo</a:t>
            </a:r>
            <a:r>
              <a:rPr lang="en-US" dirty="0"/>
              <a:t> </a:t>
            </a:r>
            <a:r>
              <a:rPr lang="en-US" dirty="0" err="1"/>
              <a:t>assim</a:t>
            </a:r>
            <a:r>
              <a:rPr lang="en-US" dirty="0"/>
              <a:t> </a:t>
            </a:r>
            <a:r>
              <a:rPr lang="en-US" dirty="0" err="1"/>
              <a:t>para</a:t>
            </a:r>
            <a:r>
              <a:rPr lang="en-US" dirty="0"/>
              <a:t> y=const, o </a:t>
            </a:r>
            <a:r>
              <a:rPr lang="en-US" dirty="0" err="1"/>
              <a:t>sistema</a:t>
            </a:r>
            <a:r>
              <a:rPr lang="en-US" dirty="0"/>
              <a:t> </a:t>
            </a:r>
            <a:r>
              <a:rPr lang="en-US" dirty="0" err="1"/>
              <a:t>pode</a:t>
            </a:r>
            <a:r>
              <a:rPr lang="en-US" dirty="0"/>
              <a:t> ser </a:t>
            </a:r>
            <a:r>
              <a:rPr lang="en-US" dirty="0" err="1"/>
              <a:t>aproximado</a:t>
            </a:r>
            <a:r>
              <a:rPr lang="en-US" dirty="0"/>
              <a:t> </a:t>
            </a:r>
            <a:r>
              <a:rPr lang="en-US" dirty="0" err="1"/>
              <a:t>por</a:t>
            </a:r>
            <a:r>
              <a:rPr lang="en-US" dirty="0"/>
              <a:t> :</a:t>
            </a:r>
            <a:endParaRPr lang="pt-BR" dirty="0"/>
          </a:p>
        </p:txBody>
      </p:sp>
      <p:graphicFrame>
        <p:nvGraphicFramePr>
          <p:cNvPr id="294916" name="Object 4"/>
          <p:cNvGraphicFramePr>
            <a:graphicFrameLocks noChangeAspect="1"/>
          </p:cNvGraphicFramePr>
          <p:nvPr/>
        </p:nvGraphicFramePr>
        <p:xfrm>
          <a:off x="1628796" y="1266829"/>
          <a:ext cx="6396038" cy="2662237"/>
        </p:xfrm>
        <a:graphic>
          <a:graphicData uri="http://schemas.openxmlformats.org/presentationml/2006/ole">
            <mc:AlternateContent xmlns:mc="http://schemas.openxmlformats.org/markup-compatibility/2006">
              <mc:Choice xmlns:v="urn:schemas-microsoft-com:vml" Requires="v">
                <p:oleObj name="Equação" r:id="rId2" imgW="3111480" imgH="1295280" progId="Equation.3">
                  <p:embed/>
                </p:oleObj>
              </mc:Choice>
              <mc:Fallback>
                <p:oleObj name="Equação" r:id="rId2" imgW="3111480" imgH="12952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96" y="1266829"/>
                        <a:ext cx="6396038" cy="2662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94916"/>
                                        </p:tgtEl>
                                        <p:attrNameLst>
                                          <p:attrName>style.visibility</p:attrName>
                                        </p:attrNameLst>
                                      </p:cBhvr>
                                      <p:to>
                                        <p:strVal val="visible"/>
                                      </p:to>
                                    </p:set>
                                    <p:animEffect transition="in" filter="box(in)">
                                      <p:cBhvr>
                                        <p:cTn id="7" dur="500"/>
                                        <p:tgtEl>
                                          <p:spTgt spid="294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Resumo</a:t>
            </a:r>
            <a:endParaRPr lang="pt-BR" dirty="0"/>
          </a:p>
        </p:txBody>
      </p:sp>
      <p:sp>
        <p:nvSpPr>
          <p:cNvPr id="3" name="Espaço Reservado para Conteúdo 2"/>
          <p:cNvSpPr>
            <a:spLocks noGrp="1"/>
          </p:cNvSpPr>
          <p:nvPr>
            <p:ph idx="1"/>
          </p:nvPr>
        </p:nvSpPr>
        <p:spPr/>
        <p:txBody>
          <a:bodyPr/>
          <a:lstStyle/>
          <a:p>
            <a:r>
              <a:rPr lang="en-US" dirty="0"/>
              <a:t>Para </a:t>
            </a:r>
            <a:r>
              <a:rPr lang="en-US" dirty="0" err="1"/>
              <a:t>linearizar</a:t>
            </a:r>
            <a:r>
              <a:rPr lang="en-US" dirty="0"/>
              <a:t> um </a:t>
            </a:r>
            <a:r>
              <a:rPr lang="en-US" dirty="0" err="1"/>
              <a:t>sistema</a:t>
            </a:r>
            <a:r>
              <a:rPr lang="en-US" dirty="0"/>
              <a:t> </a:t>
            </a:r>
            <a:r>
              <a:rPr lang="en-US" dirty="0" err="1"/>
              <a:t>você</a:t>
            </a:r>
            <a:r>
              <a:rPr lang="en-US" dirty="0"/>
              <a:t> </a:t>
            </a:r>
            <a:r>
              <a:rPr lang="en-US" dirty="0" err="1"/>
              <a:t>deverá</a:t>
            </a:r>
            <a:r>
              <a:rPr lang="en-US" dirty="0"/>
              <a:t> :</a:t>
            </a:r>
          </a:p>
          <a:p>
            <a:pPr lvl="1"/>
            <a:r>
              <a:rPr lang="en-US" dirty="0" err="1"/>
              <a:t>Calcular</a:t>
            </a:r>
            <a:r>
              <a:rPr lang="en-US" dirty="0"/>
              <a:t> as </a:t>
            </a:r>
            <a:r>
              <a:rPr lang="en-US" dirty="0" err="1"/>
              <a:t>equações</a:t>
            </a:r>
            <a:r>
              <a:rPr lang="en-US" dirty="0"/>
              <a:t> de </a:t>
            </a:r>
            <a:r>
              <a:rPr lang="en-US" dirty="0" err="1"/>
              <a:t>estado</a:t>
            </a:r>
            <a:r>
              <a:rPr lang="en-US" dirty="0"/>
              <a:t>, </a:t>
            </a:r>
            <a:r>
              <a:rPr lang="en-US" dirty="0" err="1"/>
              <a:t>isto</a:t>
            </a:r>
            <a:r>
              <a:rPr lang="en-US" dirty="0"/>
              <a:t> é as </a:t>
            </a:r>
            <a:r>
              <a:rPr lang="en-US" dirty="0" err="1"/>
              <a:t>equações</a:t>
            </a:r>
            <a:r>
              <a:rPr lang="en-US" dirty="0"/>
              <a:t> das </a:t>
            </a:r>
            <a:r>
              <a:rPr lang="en-US" dirty="0" err="1"/>
              <a:t>derivadas</a:t>
            </a:r>
            <a:r>
              <a:rPr lang="en-US" dirty="0"/>
              <a:t> </a:t>
            </a:r>
            <a:r>
              <a:rPr lang="en-US" dirty="0" err="1"/>
              <a:t>primeiras</a:t>
            </a:r>
            <a:r>
              <a:rPr lang="en-US" dirty="0"/>
              <a:t> das </a:t>
            </a:r>
            <a:r>
              <a:rPr lang="en-US" dirty="0" err="1"/>
              <a:t>variáveis</a:t>
            </a:r>
            <a:r>
              <a:rPr lang="en-US" dirty="0"/>
              <a:t> </a:t>
            </a:r>
            <a:r>
              <a:rPr lang="en-US"/>
              <a:t>de estado do </a:t>
            </a:r>
            <a:r>
              <a:rPr lang="en-US" dirty="0" err="1"/>
              <a:t>sistema</a:t>
            </a:r>
            <a:r>
              <a:rPr lang="en-US" dirty="0"/>
              <a:t> </a:t>
            </a:r>
            <a:r>
              <a:rPr lang="en-US" dirty="0" err="1"/>
              <a:t>na</a:t>
            </a:r>
            <a:r>
              <a:rPr lang="en-US" dirty="0"/>
              <a:t> </a:t>
            </a:r>
            <a:r>
              <a:rPr lang="en-US" dirty="0" err="1"/>
              <a:t>sua</a:t>
            </a:r>
            <a:r>
              <a:rPr lang="en-US" dirty="0"/>
              <a:t> forma </a:t>
            </a:r>
            <a:r>
              <a:rPr lang="en-US" dirty="0" err="1"/>
              <a:t>não</a:t>
            </a:r>
            <a:r>
              <a:rPr lang="en-US" dirty="0"/>
              <a:t>-linear</a:t>
            </a:r>
          </a:p>
          <a:p>
            <a:pPr lvl="1"/>
            <a:r>
              <a:rPr lang="en-US" dirty="0" err="1"/>
              <a:t>Calcular</a:t>
            </a:r>
            <a:r>
              <a:rPr lang="en-US" dirty="0"/>
              <a:t> a </a:t>
            </a:r>
            <a:r>
              <a:rPr lang="en-US" dirty="0" err="1"/>
              <a:t>derivada</a:t>
            </a:r>
            <a:r>
              <a:rPr lang="en-US" dirty="0"/>
              <a:t> </a:t>
            </a:r>
            <a:r>
              <a:rPr lang="en-US" dirty="0" err="1"/>
              <a:t>parcial</a:t>
            </a:r>
            <a:r>
              <a:rPr lang="en-US" dirty="0"/>
              <a:t> de </a:t>
            </a:r>
            <a:r>
              <a:rPr lang="en-US" dirty="0" err="1"/>
              <a:t>cada</a:t>
            </a:r>
            <a:r>
              <a:rPr lang="en-US" dirty="0"/>
              <a:t> </a:t>
            </a:r>
            <a:r>
              <a:rPr lang="en-US" dirty="0" err="1"/>
              <a:t>equação</a:t>
            </a:r>
            <a:r>
              <a:rPr lang="en-US" dirty="0"/>
              <a:t> </a:t>
            </a:r>
            <a:r>
              <a:rPr lang="en-US" dirty="0" err="1"/>
              <a:t>em</a:t>
            </a:r>
            <a:r>
              <a:rPr lang="en-US" dirty="0"/>
              <a:t> </a:t>
            </a:r>
            <a:r>
              <a:rPr lang="en-US" dirty="0" err="1"/>
              <a:t>relação</a:t>
            </a:r>
            <a:r>
              <a:rPr lang="en-US" dirty="0"/>
              <a:t> a </a:t>
            </a:r>
            <a:r>
              <a:rPr lang="en-US" err="1"/>
              <a:t>cada</a:t>
            </a:r>
            <a:r>
              <a:rPr lang="en-US"/>
              <a:t> variável de estado e em relação a cada uma das entradas</a:t>
            </a:r>
          </a:p>
          <a:p>
            <a:pPr lvl="1"/>
            <a:r>
              <a:rPr lang="en-US"/>
              <a:t>Considerar uma das variáveis constantes e determinar novas relações para as variáveis de estado</a:t>
            </a:r>
          </a:p>
          <a:p>
            <a:pPr lvl="1"/>
            <a:r>
              <a:rPr lang="en-US"/>
              <a:t>Montar as matrizes A* e B* do sistema linearizado</a:t>
            </a:r>
            <a:endParaRPr lang="en-US" dirty="0"/>
          </a:p>
          <a:p>
            <a:pPr lvl="1"/>
            <a:endParaRPr lang="en-US" dirty="0"/>
          </a:p>
          <a:p>
            <a:pPr lvl="1"/>
            <a:endParaRPr lang="pt-BR" dirty="0"/>
          </a:p>
        </p:txBody>
      </p:sp>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ítulo 5"/>
          <p:cNvSpPr>
            <a:spLocks noGrp="1"/>
          </p:cNvSpPr>
          <p:nvPr>
            <p:ph type="ctrTitle" sz="quarter"/>
          </p:nvPr>
        </p:nvSpPr>
        <p:spPr/>
        <p:txBody>
          <a:bodyPr lIns="91440" rIns="91440"/>
          <a:lstStyle/>
          <a:p>
            <a:pPr algn="ctr"/>
            <a:r>
              <a:rPr lang="en-US" sz="3700" b="0" dirty="0" err="1">
                <a:solidFill>
                  <a:srgbClr val="000064"/>
                </a:solidFill>
              </a:rPr>
              <a:t>Sistemas</a:t>
            </a:r>
            <a:r>
              <a:rPr lang="en-US" sz="3700" b="0" dirty="0">
                <a:solidFill>
                  <a:srgbClr val="000064"/>
                </a:solidFill>
              </a:rPr>
              <a:t> de </a:t>
            </a:r>
            <a:r>
              <a:rPr lang="en-US" sz="3700" b="0" dirty="0" err="1">
                <a:solidFill>
                  <a:srgbClr val="000064"/>
                </a:solidFill>
              </a:rPr>
              <a:t>Controle</a:t>
            </a:r>
            <a:endParaRPr lang="pt-BR" sz="3700" b="0" dirty="0">
              <a:solidFill>
                <a:srgbClr val="000064"/>
              </a:solidFill>
            </a:endParaRPr>
          </a:p>
        </p:txBody>
      </p:sp>
      <p:sp>
        <p:nvSpPr>
          <p:cNvPr id="362499" name="Subtítulo 6"/>
          <p:cNvSpPr>
            <a:spLocks noGrp="1"/>
          </p:cNvSpPr>
          <p:nvPr>
            <p:ph type="subTitle" sz="quarter" idx="1"/>
          </p:nvPr>
        </p:nvSpPr>
        <p:spPr/>
        <p:txBody>
          <a:bodyPr lIns="91440" rIns="91440"/>
          <a:lstStyle/>
          <a:p>
            <a:pPr marL="0" indent="0" algn="ctr">
              <a:buFontTx/>
              <a:buNone/>
            </a:pPr>
            <a:r>
              <a:rPr lang="en-US" sz="2400" dirty="0" err="1">
                <a:solidFill>
                  <a:srgbClr val="000066"/>
                </a:solidFill>
              </a:rPr>
              <a:t>Modelagem</a:t>
            </a:r>
            <a:r>
              <a:rPr lang="en-US" sz="2400" dirty="0">
                <a:solidFill>
                  <a:srgbClr val="000066"/>
                </a:solidFill>
              </a:rPr>
              <a:t> de </a:t>
            </a:r>
            <a:r>
              <a:rPr lang="en-US" sz="2400" dirty="0" err="1">
                <a:solidFill>
                  <a:srgbClr val="000066"/>
                </a:solidFill>
              </a:rPr>
              <a:t>Sistemas</a:t>
            </a:r>
            <a:r>
              <a:rPr lang="en-US" sz="2400" dirty="0">
                <a:solidFill>
                  <a:srgbClr val="000066"/>
                </a:solidFill>
              </a:rPr>
              <a:t> </a:t>
            </a:r>
            <a:r>
              <a:rPr lang="en-US" sz="2400" dirty="0" err="1">
                <a:solidFill>
                  <a:srgbClr val="000066"/>
                </a:solidFill>
              </a:rPr>
              <a:t>Dinâmicos</a:t>
            </a:r>
            <a:endParaRPr lang="en-US" sz="2400" dirty="0">
              <a:solidFill>
                <a:srgbClr val="000066"/>
              </a:solidFill>
            </a:endParaRPr>
          </a:p>
          <a:p>
            <a:pPr marL="0" indent="0" algn="ctr">
              <a:buFontTx/>
              <a:buNone/>
            </a:pPr>
            <a:r>
              <a:rPr lang="en-US" sz="2400" dirty="0" err="1">
                <a:solidFill>
                  <a:srgbClr val="000066"/>
                </a:solidFill>
              </a:rPr>
              <a:t>Sistema</a:t>
            </a:r>
            <a:r>
              <a:rPr lang="en-US" sz="2400" dirty="0">
                <a:solidFill>
                  <a:srgbClr val="000066"/>
                </a:solidFill>
              </a:rPr>
              <a:t> de </a:t>
            </a:r>
            <a:r>
              <a:rPr lang="en-US" sz="2400" dirty="0" err="1">
                <a:solidFill>
                  <a:srgbClr val="000066"/>
                </a:solidFill>
              </a:rPr>
              <a:t>Acompanhamento</a:t>
            </a:r>
            <a:r>
              <a:rPr lang="en-US" sz="2400" dirty="0">
                <a:solidFill>
                  <a:srgbClr val="000066"/>
                </a:solidFill>
              </a:rPr>
              <a:t> Solar</a:t>
            </a:r>
            <a:endParaRPr lang="pt-BR" sz="2400" dirty="0">
              <a:solidFill>
                <a:srgbClr val="000066"/>
              </a:solidFill>
            </a:endParaRPr>
          </a:p>
        </p:txBody>
      </p:sp>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en-US">
                <a:cs typeface="Times New Roman" pitchFamily="18" charset="0"/>
              </a:rPr>
              <a:t>Um sistema de acompanhamento solar</a:t>
            </a:r>
            <a:endParaRPr lang="en-US" sz="1800"/>
          </a:p>
        </p:txBody>
      </p:sp>
      <p:pic>
        <p:nvPicPr>
          <p:cNvPr id="363523" name="Picture 5" descr="E:\CH04\W0127.JPG"/>
          <p:cNvPicPr>
            <a:picLocks noGrp="1" noChangeAspect="1" noChangeArrowheads="1"/>
          </p:cNvPicPr>
          <p:nvPr>
            <p:ph idx="1"/>
          </p:nvPr>
        </p:nvPicPr>
        <p:blipFill>
          <a:blip r:embed="rId2"/>
          <a:srcRect/>
          <a:stretch>
            <a:fillRect/>
          </a:stretch>
        </p:blipFill>
        <p:spPr>
          <a:xfrm>
            <a:off x="992188" y="908050"/>
            <a:ext cx="8667750" cy="5210175"/>
          </a:xfrm>
        </p:spPr>
      </p:pic>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a:cs typeface="Times New Roman" pitchFamily="18" charset="0"/>
              </a:rPr>
              <a:t>Eixos de referência</a:t>
            </a:r>
            <a:endParaRPr lang="en-US" sz="1800"/>
          </a:p>
        </p:txBody>
      </p:sp>
      <p:pic>
        <p:nvPicPr>
          <p:cNvPr id="27652" name="Picture 5" descr="E:\CH04\W0128.JPG"/>
          <p:cNvPicPr>
            <a:picLocks noGrp="1" noChangeAspect="1" noChangeArrowheads="1"/>
          </p:cNvPicPr>
          <p:nvPr>
            <p:ph idx="1"/>
          </p:nvPr>
        </p:nvPicPr>
        <p:blipFill>
          <a:blip r:embed="rId2"/>
          <a:srcRect/>
          <a:stretch>
            <a:fillRect/>
          </a:stretch>
        </p:blipFill>
        <p:spPr>
          <a:xfrm>
            <a:off x="330200" y="1200150"/>
            <a:ext cx="9328150" cy="5106988"/>
          </a:xfrm>
        </p:spPr>
      </p:pic>
      <p:graphicFrame>
        <p:nvGraphicFramePr>
          <p:cNvPr id="27650" name="Object 5"/>
          <p:cNvGraphicFramePr>
            <a:graphicFrameLocks noChangeAspect="1"/>
          </p:cNvGraphicFramePr>
          <p:nvPr/>
        </p:nvGraphicFramePr>
        <p:xfrm>
          <a:off x="415925" y="2982913"/>
          <a:ext cx="3744913" cy="733425"/>
        </p:xfrm>
        <a:graphic>
          <a:graphicData uri="http://schemas.openxmlformats.org/presentationml/2006/ole">
            <mc:AlternateContent xmlns:mc="http://schemas.openxmlformats.org/markup-compatibility/2006">
              <mc:Choice xmlns:v="urn:schemas-microsoft-com:vml" Requires="v">
                <p:oleObj name="Equation" r:id="rId3" imgW="1168200" imgH="228600" progId="Equation.3">
                  <p:embed/>
                </p:oleObj>
              </mc:Choice>
              <mc:Fallback>
                <p:oleObj name="Equation" r:id="rId3" imgW="11682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25" y="2982913"/>
                        <a:ext cx="3744913"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2"/>
          <p:cNvSpPr>
            <a:spLocks noGrp="1" noChangeArrowheads="1"/>
          </p:cNvSpPr>
          <p:nvPr>
            <p:ph type="title" idx="4294967295"/>
          </p:nvPr>
        </p:nvSpPr>
        <p:spPr>
          <a:xfrm>
            <a:off x="600075" y="209550"/>
            <a:ext cx="9305925" cy="533400"/>
          </a:xfrm>
        </p:spPr>
        <p:txBody>
          <a:bodyPr/>
          <a:lstStyle/>
          <a:p>
            <a:r>
              <a:rPr lang="en-US">
                <a:cs typeface="Times New Roman" pitchFamily="18" charset="0"/>
              </a:rPr>
              <a:t>Um sistema de acompanhamento solar</a:t>
            </a:r>
            <a:endParaRPr lang="en-US" sz="1800"/>
          </a:p>
        </p:txBody>
      </p:sp>
      <p:pic>
        <p:nvPicPr>
          <p:cNvPr id="28679" name="Picture 5" descr="E:\CH04\W0127.JPG"/>
          <p:cNvPicPr>
            <a:picLocks noGrp="1" noChangeAspect="1" noChangeArrowheads="1"/>
          </p:cNvPicPr>
          <p:nvPr>
            <p:ph idx="4294967295"/>
          </p:nvPr>
        </p:nvPicPr>
        <p:blipFill>
          <a:blip r:embed="rId2"/>
          <a:srcRect/>
          <a:stretch>
            <a:fillRect/>
          </a:stretch>
        </p:blipFill>
        <p:spPr>
          <a:xfrm>
            <a:off x="1238250" y="908050"/>
            <a:ext cx="8667750" cy="5210175"/>
          </a:xfrm>
        </p:spPr>
      </p:pic>
      <p:graphicFrame>
        <p:nvGraphicFramePr>
          <p:cNvPr id="319492" name="Object 4"/>
          <p:cNvGraphicFramePr>
            <a:graphicFrameLocks noChangeAspect="1"/>
          </p:cNvGraphicFramePr>
          <p:nvPr/>
        </p:nvGraphicFramePr>
        <p:xfrm>
          <a:off x="273050" y="3429000"/>
          <a:ext cx="2363788" cy="719138"/>
        </p:xfrm>
        <a:graphic>
          <a:graphicData uri="http://schemas.openxmlformats.org/presentationml/2006/ole">
            <mc:AlternateContent xmlns:mc="http://schemas.openxmlformats.org/markup-compatibility/2006">
              <mc:Choice xmlns:v="urn:schemas-microsoft-com:vml" Requires="v">
                <p:oleObj name="Equation" r:id="rId3" imgW="1295280" imgH="393480" progId="Equation.3">
                  <p:embed/>
                </p:oleObj>
              </mc:Choice>
              <mc:Fallback>
                <p:oleObj name="Equation" r:id="rId3" imgW="12952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3429000"/>
                        <a:ext cx="2363788"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9493" name="Object 5"/>
          <p:cNvGraphicFramePr>
            <a:graphicFrameLocks noChangeAspect="1"/>
          </p:cNvGraphicFramePr>
          <p:nvPr/>
        </p:nvGraphicFramePr>
        <p:xfrm>
          <a:off x="274638" y="4222750"/>
          <a:ext cx="2386012" cy="719138"/>
        </p:xfrm>
        <a:graphic>
          <a:graphicData uri="http://schemas.openxmlformats.org/presentationml/2006/ole">
            <mc:AlternateContent xmlns:mc="http://schemas.openxmlformats.org/markup-compatibility/2006">
              <mc:Choice xmlns:v="urn:schemas-microsoft-com:vml" Requires="v">
                <p:oleObj name="Equation" r:id="rId5" imgW="1307880" imgH="393480" progId="Equation.3">
                  <p:embed/>
                </p:oleObj>
              </mc:Choice>
              <mc:Fallback>
                <p:oleObj name="Equation" r:id="rId5" imgW="13078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638" y="4222750"/>
                        <a:ext cx="2386012"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9494" name="Object 6"/>
          <p:cNvGraphicFramePr>
            <a:graphicFrameLocks noChangeAspect="1"/>
          </p:cNvGraphicFramePr>
          <p:nvPr/>
        </p:nvGraphicFramePr>
        <p:xfrm>
          <a:off x="336550" y="4940300"/>
          <a:ext cx="3824288" cy="719138"/>
        </p:xfrm>
        <a:graphic>
          <a:graphicData uri="http://schemas.openxmlformats.org/presentationml/2006/ole">
            <mc:AlternateContent xmlns:mc="http://schemas.openxmlformats.org/markup-compatibility/2006">
              <mc:Choice xmlns:v="urn:schemas-microsoft-com:vml" Requires="v">
                <p:oleObj name="Equation" r:id="rId7" imgW="2095200" imgH="393480" progId="Equation.3">
                  <p:embed/>
                </p:oleObj>
              </mc:Choice>
              <mc:Fallback>
                <p:oleObj name="Equation" r:id="rId7" imgW="20952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550" y="4940300"/>
                        <a:ext cx="3824288"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9495" name="Object 7"/>
          <p:cNvGraphicFramePr>
            <a:graphicFrameLocks noChangeAspect="1"/>
          </p:cNvGraphicFramePr>
          <p:nvPr/>
        </p:nvGraphicFramePr>
        <p:xfrm>
          <a:off x="344488" y="5662613"/>
          <a:ext cx="3824287" cy="719137"/>
        </p:xfrm>
        <a:graphic>
          <a:graphicData uri="http://schemas.openxmlformats.org/presentationml/2006/ole">
            <mc:AlternateContent xmlns:mc="http://schemas.openxmlformats.org/markup-compatibility/2006">
              <mc:Choice xmlns:v="urn:schemas-microsoft-com:vml" Requires="v">
                <p:oleObj name="Equation" r:id="rId9" imgW="2095200" imgH="393480" progId="Equation.3">
                  <p:embed/>
                </p:oleObj>
              </mc:Choice>
              <mc:Fallback>
                <p:oleObj name="Equation" r:id="rId9" imgW="209520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488" y="5662613"/>
                        <a:ext cx="3824287"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9492"/>
                                        </p:tgtEl>
                                        <p:attrNameLst>
                                          <p:attrName>style.visibility</p:attrName>
                                        </p:attrNameLst>
                                      </p:cBhvr>
                                      <p:to>
                                        <p:strVal val="visible"/>
                                      </p:to>
                                    </p:set>
                                    <p:animEffect transition="in" filter="box(in)">
                                      <p:cBhvr>
                                        <p:cTn id="7" dur="500"/>
                                        <p:tgtEl>
                                          <p:spTgt spid="31949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9493"/>
                                        </p:tgtEl>
                                        <p:attrNameLst>
                                          <p:attrName>style.visibility</p:attrName>
                                        </p:attrNameLst>
                                      </p:cBhvr>
                                      <p:to>
                                        <p:strVal val="visible"/>
                                      </p:to>
                                    </p:set>
                                    <p:animEffect transition="in" filter="box(in)">
                                      <p:cBhvr>
                                        <p:cTn id="12" dur="500"/>
                                        <p:tgtEl>
                                          <p:spTgt spid="31949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9494"/>
                                        </p:tgtEl>
                                        <p:attrNameLst>
                                          <p:attrName>style.visibility</p:attrName>
                                        </p:attrNameLst>
                                      </p:cBhvr>
                                      <p:to>
                                        <p:strVal val="visible"/>
                                      </p:to>
                                    </p:set>
                                    <p:animEffect transition="in" filter="box(in)">
                                      <p:cBhvr>
                                        <p:cTn id="17" dur="500"/>
                                        <p:tgtEl>
                                          <p:spTgt spid="31949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19495"/>
                                        </p:tgtEl>
                                        <p:attrNameLst>
                                          <p:attrName>style.visibility</p:attrName>
                                        </p:attrNameLst>
                                      </p:cBhvr>
                                      <p:to>
                                        <p:strVal val="visible"/>
                                      </p:to>
                                    </p:set>
                                    <p:animEffect transition="in" filter="box(in)">
                                      <p:cBhvr>
                                        <p:cTn id="22" dur="500"/>
                                        <p:tgtEl>
                                          <p:spTgt spid="319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2"/>
          <p:cNvSpPr>
            <a:spLocks noGrp="1" noChangeArrowheads="1"/>
          </p:cNvSpPr>
          <p:nvPr>
            <p:ph type="title" idx="4294967295"/>
          </p:nvPr>
        </p:nvSpPr>
        <p:spPr>
          <a:xfrm>
            <a:off x="600075" y="209550"/>
            <a:ext cx="9305925" cy="533400"/>
          </a:xfrm>
        </p:spPr>
        <p:txBody>
          <a:bodyPr/>
          <a:lstStyle/>
          <a:p>
            <a:r>
              <a:rPr lang="en-US">
                <a:cs typeface="Times New Roman" pitchFamily="18" charset="0"/>
              </a:rPr>
              <a:t>Um sistema de acompanhamento solar</a:t>
            </a:r>
            <a:endParaRPr lang="en-US" sz="1800"/>
          </a:p>
        </p:txBody>
      </p:sp>
      <p:pic>
        <p:nvPicPr>
          <p:cNvPr id="29703" name="Picture 5" descr="E:\CH04\W0127.JPG"/>
          <p:cNvPicPr>
            <a:picLocks noGrp="1" noChangeAspect="1" noChangeArrowheads="1"/>
          </p:cNvPicPr>
          <p:nvPr>
            <p:ph idx="4294967295"/>
          </p:nvPr>
        </p:nvPicPr>
        <p:blipFill>
          <a:blip r:embed="rId2"/>
          <a:srcRect/>
          <a:stretch>
            <a:fillRect/>
          </a:stretch>
        </p:blipFill>
        <p:spPr>
          <a:xfrm>
            <a:off x="1238250" y="908050"/>
            <a:ext cx="8667750" cy="5210175"/>
          </a:xfrm>
        </p:spPr>
      </p:pic>
      <p:graphicFrame>
        <p:nvGraphicFramePr>
          <p:cNvPr id="315398" name="Object 6"/>
          <p:cNvGraphicFramePr>
            <a:graphicFrameLocks noChangeAspect="1"/>
          </p:cNvGraphicFramePr>
          <p:nvPr/>
        </p:nvGraphicFramePr>
        <p:xfrm>
          <a:off x="336550" y="3429000"/>
          <a:ext cx="3824288" cy="719138"/>
        </p:xfrm>
        <a:graphic>
          <a:graphicData uri="http://schemas.openxmlformats.org/presentationml/2006/ole">
            <mc:AlternateContent xmlns:mc="http://schemas.openxmlformats.org/markup-compatibility/2006">
              <mc:Choice xmlns:v="urn:schemas-microsoft-com:vml" Requires="v">
                <p:oleObj name="Equation" r:id="rId3" imgW="2095200" imgH="393480" progId="Equation.3">
                  <p:embed/>
                </p:oleObj>
              </mc:Choice>
              <mc:Fallback>
                <p:oleObj name="Equation" r:id="rId3" imgW="20952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3429000"/>
                        <a:ext cx="3824288"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399" name="Object 7"/>
          <p:cNvGraphicFramePr>
            <a:graphicFrameLocks noChangeAspect="1"/>
          </p:cNvGraphicFramePr>
          <p:nvPr/>
        </p:nvGraphicFramePr>
        <p:xfrm>
          <a:off x="333375" y="4149725"/>
          <a:ext cx="3824288" cy="719138"/>
        </p:xfrm>
        <a:graphic>
          <a:graphicData uri="http://schemas.openxmlformats.org/presentationml/2006/ole">
            <mc:AlternateContent xmlns:mc="http://schemas.openxmlformats.org/markup-compatibility/2006">
              <mc:Choice xmlns:v="urn:schemas-microsoft-com:vml" Requires="v">
                <p:oleObj name="Equation" r:id="rId5" imgW="2095200" imgH="393480" progId="Equation.3">
                  <p:embed/>
                </p:oleObj>
              </mc:Choice>
              <mc:Fallback>
                <p:oleObj name="Equation" r:id="rId5" imgW="209520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 y="4149725"/>
                        <a:ext cx="3824288"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0" name="Object 8"/>
          <p:cNvGraphicFramePr>
            <a:graphicFrameLocks noChangeAspect="1"/>
          </p:cNvGraphicFramePr>
          <p:nvPr/>
        </p:nvGraphicFramePr>
        <p:xfrm>
          <a:off x="344488" y="4941888"/>
          <a:ext cx="3568700" cy="719137"/>
        </p:xfrm>
        <a:graphic>
          <a:graphicData uri="http://schemas.openxmlformats.org/presentationml/2006/ole">
            <mc:AlternateContent xmlns:mc="http://schemas.openxmlformats.org/markup-compatibility/2006">
              <mc:Choice xmlns:v="urn:schemas-microsoft-com:vml" Requires="v">
                <p:oleObj name="Equation" r:id="rId7" imgW="1955520" imgH="393480" progId="Equation.3">
                  <p:embed/>
                </p:oleObj>
              </mc:Choice>
              <mc:Fallback>
                <p:oleObj name="Equation" r:id="rId7" imgW="195552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488" y="4941888"/>
                        <a:ext cx="3568700"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5401" name="Object 9"/>
          <p:cNvGraphicFramePr>
            <a:graphicFrameLocks noChangeAspect="1"/>
          </p:cNvGraphicFramePr>
          <p:nvPr/>
        </p:nvGraphicFramePr>
        <p:xfrm>
          <a:off x="376238" y="5661025"/>
          <a:ext cx="3568700" cy="719138"/>
        </p:xfrm>
        <a:graphic>
          <a:graphicData uri="http://schemas.openxmlformats.org/presentationml/2006/ole">
            <mc:AlternateContent xmlns:mc="http://schemas.openxmlformats.org/markup-compatibility/2006">
              <mc:Choice xmlns:v="urn:schemas-microsoft-com:vml" Requires="v">
                <p:oleObj name="Equation" r:id="rId9" imgW="1955520" imgH="393480" progId="Equation.3">
                  <p:embed/>
                </p:oleObj>
              </mc:Choice>
              <mc:Fallback>
                <p:oleObj name="Equation" r:id="rId9" imgW="195552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238" y="5661025"/>
                        <a:ext cx="3568700"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5398"/>
                                        </p:tgtEl>
                                        <p:attrNameLst>
                                          <p:attrName>style.visibility</p:attrName>
                                        </p:attrNameLst>
                                      </p:cBhvr>
                                      <p:to>
                                        <p:strVal val="visible"/>
                                      </p:to>
                                    </p:set>
                                    <p:animEffect transition="in" filter="box(in)">
                                      <p:cBhvr>
                                        <p:cTn id="7" dur="500"/>
                                        <p:tgtEl>
                                          <p:spTgt spid="3153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5399"/>
                                        </p:tgtEl>
                                        <p:attrNameLst>
                                          <p:attrName>style.visibility</p:attrName>
                                        </p:attrNameLst>
                                      </p:cBhvr>
                                      <p:to>
                                        <p:strVal val="visible"/>
                                      </p:to>
                                    </p:set>
                                    <p:animEffect transition="in" filter="box(in)">
                                      <p:cBhvr>
                                        <p:cTn id="12" dur="500"/>
                                        <p:tgtEl>
                                          <p:spTgt spid="31539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5400"/>
                                        </p:tgtEl>
                                        <p:attrNameLst>
                                          <p:attrName>style.visibility</p:attrName>
                                        </p:attrNameLst>
                                      </p:cBhvr>
                                      <p:to>
                                        <p:strVal val="visible"/>
                                      </p:to>
                                    </p:set>
                                    <p:animEffect transition="in" filter="box(in)">
                                      <p:cBhvr>
                                        <p:cTn id="17" dur="500"/>
                                        <p:tgtEl>
                                          <p:spTgt spid="31540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15401"/>
                                        </p:tgtEl>
                                        <p:attrNameLst>
                                          <p:attrName>style.visibility</p:attrName>
                                        </p:attrNameLst>
                                      </p:cBhvr>
                                      <p:to>
                                        <p:strVal val="visible"/>
                                      </p:to>
                                    </p:set>
                                    <p:animEffect transition="in" filter="box(in)">
                                      <p:cBhvr>
                                        <p:cTn id="22" dur="500"/>
                                        <p:tgtEl>
                                          <p:spTgt spid="315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p:cNvSpPr>
            <a:spLocks noGrp="1" noChangeArrowheads="1"/>
          </p:cNvSpPr>
          <p:nvPr>
            <p:ph type="title"/>
          </p:nvPr>
        </p:nvSpPr>
        <p:spPr/>
        <p:txBody>
          <a:bodyPr/>
          <a:lstStyle/>
          <a:p>
            <a:r>
              <a:rPr lang="pt-BR"/>
              <a:t>Exercício 14.6.3 e 14.6.4</a:t>
            </a:r>
          </a:p>
        </p:txBody>
      </p:sp>
      <p:sp>
        <p:nvSpPr>
          <p:cNvPr id="135171" name="Rectangle 3"/>
          <p:cNvSpPr>
            <a:spLocks noGrp="1" noChangeArrowheads="1"/>
          </p:cNvSpPr>
          <p:nvPr>
            <p:ph idx="1"/>
          </p:nvPr>
        </p:nvSpPr>
        <p:spPr/>
        <p:txBody>
          <a:bodyPr/>
          <a:lstStyle/>
          <a:p>
            <a:r>
              <a:rPr lang="pt-BR"/>
              <a:t>Encontre f(0) e f(∞) quando : </a:t>
            </a:r>
          </a:p>
          <a:p>
            <a:pPr lvl="1"/>
            <a:r>
              <a:rPr lang="pt-BR"/>
              <a:t>F(s) = (s+10)/(3s</a:t>
            </a:r>
            <a:r>
              <a:rPr lang="pt-BR" baseline="30000"/>
              <a:t>3</a:t>
            </a:r>
            <a:r>
              <a:rPr lang="pt-BR"/>
              <a:t>+2s</a:t>
            </a:r>
            <a:r>
              <a:rPr lang="pt-BR" baseline="30000"/>
              <a:t>2</a:t>
            </a:r>
            <a:r>
              <a:rPr lang="pt-BR"/>
              <a:t>+1s)</a:t>
            </a:r>
          </a:p>
          <a:p>
            <a:pPr lvl="2"/>
            <a:r>
              <a:rPr lang="pt-BR"/>
              <a:t>f(0) =lim</a:t>
            </a:r>
            <a:r>
              <a:rPr lang="pt-BR" baseline="-25000"/>
              <a:t>s-&gt;∞</a:t>
            </a:r>
            <a:r>
              <a:rPr lang="pt-BR"/>
              <a:t>sF(s) =lim</a:t>
            </a:r>
            <a:r>
              <a:rPr lang="pt-BR" baseline="-25000"/>
              <a:t>s-&gt;∞</a:t>
            </a:r>
            <a:r>
              <a:rPr lang="pt-BR"/>
              <a:t> (s</a:t>
            </a:r>
            <a:r>
              <a:rPr lang="pt-BR" baseline="30000"/>
              <a:t>2</a:t>
            </a:r>
            <a:r>
              <a:rPr lang="pt-BR"/>
              <a:t> +10s)/(3s</a:t>
            </a:r>
            <a:r>
              <a:rPr lang="pt-BR" baseline="30000"/>
              <a:t>3</a:t>
            </a:r>
            <a:r>
              <a:rPr lang="pt-BR"/>
              <a:t>+2s</a:t>
            </a:r>
            <a:r>
              <a:rPr lang="pt-BR" baseline="30000"/>
              <a:t>2</a:t>
            </a:r>
            <a:r>
              <a:rPr lang="pt-BR"/>
              <a:t>+1s) =s</a:t>
            </a:r>
            <a:r>
              <a:rPr lang="pt-BR" baseline="30000"/>
              <a:t>2</a:t>
            </a:r>
            <a:r>
              <a:rPr lang="pt-BR"/>
              <a:t>/3s</a:t>
            </a:r>
            <a:r>
              <a:rPr lang="pt-BR" baseline="30000"/>
              <a:t>3 </a:t>
            </a:r>
            <a:r>
              <a:rPr lang="pt-BR"/>
              <a:t>=0</a:t>
            </a:r>
          </a:p>
          <a:p>
            <a:pPr lvl="2"/>
            <a:r>
              <a:rPr lang="pt-BR"/>
              <a:t>f(∞)=lim</a:t>
            </a:r>
            <a:r>
              <a:rPr lang="pt-BR" baseline="-25000"/>
              <a:t>s-&gt;0</a:t>
            </a:r>
            <a:r>
              <a:rPr lang="pt-BR"/>
              <a:t>sF(s) =lim</a:t>
            </a:r>
            <a:r>
              <a:rPr lang="pt-BR" baseline="-25000"/>
              <a:t>s-&gt;0</a:t>
            </a:r>
            <a:r>
              <a:rPr lang="pt-BR"/>
              <a:t> (s</a:t>
            </a:r>
            <a:r>
              <a:rPr lang="pt-BR" baseline="30000"/>
              <a:t>2</a:t>
            </a:r>
            <a:r>
              <a:rPr lang="pt-BR"/>
              <a:t> +10s)/(3s</a:t>
            </a:r>
            <a:r>
              <a:rPr lang="pt-BR" baseline="30000"/>
              <a:t>3</a:t>
            </a:r>
            <a:r>
              <a:rPr lang="pt-BR"/>
              <a:t>+2s</a:t>
            </a:r>
            <a:r>
              <a:rPr lang="pt-BR" baseline="30000"/>
              <a:t>2</a:t>
            </a:r>
            <a:r>
              <a:rPr lang="pt-BR"/>
              <a:t>+1s)= 10s/1s=10</a:t>
            </a:r>
          </a:p>
          <a:p>
            <a:endParaRPr lang="pt-BR"/>
          </a:p>
          <a:p>
            <a:r>
              <a:rPr lang="pt-BR"/>
              <a:t>Encontre f(0) e f(∞) quando : </a:t>
            </a:r>
          </a:p>
          <a:p>
            <a:pPr lvl="1"/>
            <a:r>
              <a:rPr lang="pt-BR"/>
              <a:t>F(s) = -2(s+7)/(s</a:t>
            </a:r>
            <a:r>
              <a:rPr lang="pt-BR" baseline="30000"/>
              <a:t>2</a:t>
            </a:r>
            <a:r>
              <a:rPr lang="pt-BR"/>
              <a:t>-2s+10)</a:t>
            </a:r>
          </a:p>
          <a:p>
            <a:pPr lvl="2"/>
            <a:r>
              <a:rPr lang="pt-BR"/>
              <a:t>f(0) = lim</a:t>
            </a:r>
            <a:r>
              <a:rPr lang="pt-BR" baseline="-25000"/>
              <a:t>s-&gt;∞</a:t>
            </a:r>
            <a:r>
              <a:rPr lang="pt-BR"/>
              <a:t>sF(s) = -2(s</a:t>
            </a:r>
            <a:r>
              <a:rPr lang="pt-BR" baseline="30000"/>
              <a:t>2</a:t>
            </a:r>
            <a:r>
              <a:rPr lang="pt-BR"/>
              <a:t>+7s)/(s</a:t>
            </a:r>
            <a:r>
              <a:rPr lang="pt-BR" baseline="30000"/>
              <a:t>2</a:t>
            </a:r>
            <a:r>
              <a:rPr lang="pt-BR"/>
              <a:t>-2s+10) = -2s</a:t>
            </a:r>
            <a:r>
              <a:rPr lang="pt-BR" baseline="30000"/>
              <a:t>2</a:t>
            </a:r>
            <a:r>
              <a:rPr lang="pt-BR"/>
              <a:t>/s</a:t>
            </a:r>
            <a:r>
              <a:rPr lang="pt-BR" baseline="30000"/>
              <a:t>2</a:t>
            </a:r>
            <a:r>
              <a:rPr lang="pt-BR"/>
              <a:t> = -2</a:t>
            </a:r>
          </a:p>
          <a:p>
            <a:pPr lvl="2"/>
            <a:r>
              <a:rPr lang="pt-BR"/>
              <a:t>f(∞) = lim</a:t>
            </a:r>
            <a:r>
              <a:rPr lang="pt-BR" baseline="-25000"/>
              <a:t>s-&gt;0</a:t>
            </a:r>
            <a:r>
              <a:rPr lang="pt-BR"/>
              <a:t>sF(s) = -2(s</a:t>
            </a:r>
            <a:r>
              <a:rPr lang="pt-BR" baseline="30000"/>
              <a:t>2</a:t>
            </a:r>
            <a:r>
              <a:rPr lang="pt-BR"/>
              <a:t>+7s)/(s</a:t>
            </a:r>
            <a:r>
              <a:rPr lang="pt-BR" baseline="30000"/>
              <a:t>2</a:t>
            </a:r>
            <a:r>
              <a:rPr lang="pt-BR"/>
              <a:t>-2s+10) = -14s/12 = 0</a:t>
            </a:r>
          </a:p>
          <a:p>
            <a:pPr lvl="2"/>
            <a:endParaRPr lang="pt-BR"/>
          </a:p>
          <a:p>
            <a:pPr lvl="1"/>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51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51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en-US" sz="1800">
                <a:cs typeface="Times New Roman" pitchFamily="18" charset="0"/>
              </a:rPr>
              <a:t>Característica não-linear do discriminador de erro é linearizada fazendo-se tg </a:t>
            </a:r>
            <a:r>
              <a:rPr lang="el-GR" sz="1800">
                <a:cs typeface="Times New Roman" pitchFamily="18" charset="0"/>
              </a:rPr>
              <a:t>α</a:t>
            </a:r>
            <a:r>
              <a:rPr lang="en-US" sz="1800">
                <a:cs typeface="Times New Roman" pitchFamily="18" charset="0"/>
              </a:rPr>
              <a:t> ~ </a:t>
            </a:r>
            <a:r>
              <a:rPr lang="el-GR" sz="1800">
                <a:cs typeface="Times New Roman" pitchFamily="18" charset="0"/>
              </a:rPr>
              <a:t>α</a:t>
            </a:r>
            <a:r>
              <a:rPr lang="en-US" sz="1800">
                <a:cs typeface="Times New Roman" pitchFamily="18" charset="0"/>
              </a:rPr>
              <a:t> para </a:t>
            </a:r>
            <a:r>
              <a:rPr lang="el-GR" sz="1800">
                <a:cs typeface="Times New Roman" pitchFamily="18" charset="0"/>
              </a:rPr>
              <a:t>α</a:t>
            </a:r>
            <a:r>
              <a:rPr lang="en-US" sz="1800">
                <a:cs typeface="Times New Roman" pitchFamily="18" charset="0"/>
              </a:rPr>
              <a:t>-&gt;0</a:t>
            </a:r>
            <a:endParaRPr lang="en-US" sz="1800">
              <a:cs typeface="Arial" pitchFamily="34" charset="0"/>
            </a:endParaRPr>
          </a:p>
        </p:txBody>
      </p:sp>
      <p:pic>
        <p:nvPicPr>
          <p:cNvPr id="364547" name="Picture 5" descr="E:\CH04\W0129.JPG"/>
          <p:cNvPicPr>
            <a:picLocks noGrp="1" noChangeAspect="1" noChangeArrowheads="1"/>
          </p:cNvPicPr>
          <p:nvPr>
            <p:ph idx="1"/>
          </p:nvPr>
        </p:nvPicPr>
        <p:blipFill>
          <a:blip r:embed="rId2"/>
          <a:srcRect/>
          <a:stretch>
            <a:fillRect/>
          </a:stretch>
        </p:blipFill>
        <p:spPr>
          <a:xfrm>
            <a:off x="247650" y="1897063"/>
            <a:ext cx="9328150" cy="3560762"/>
          </a:xfrm>
        </p:spPr>
      </p:pic>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2"/>
          <p:cNvSpPr>
            <a:spLocks noGrp="1" noChangeArrowheads="1"/>
          </p:cNvSpPr>
          <p:nvPr>
            <p:ph type="title" idx="4294967295"/>
          </p:nvPr>
        </p:nvSpPr>
        <p:spPr>
          <a:xfrm>
            <a:off x="600075" y="209550"/>
            <a:ext cx="9305925" cy="533400"/>
          </a:xfrm>
        </p:spPr>
        <p:txBody>
          <a:bodyPr/>
          <a:lstStyle/>
          <a:p>
            <a:r>
              <a:rPr lang="en-US">
                <a:cs typeface="Times New Roman" pitchFamily="18" charset="0"/>
              </a:rPr>
              <a:t>Um sistema de acompanhamento solar</a:t>
            </a:r>
            <a:endParaRPr lang="en-US" sz="1800"/>
          </a:p>
        </p:txBody>
      </p:sp>
      <p:pic>
        <p:nvPicPr>
          <p:cNvPr id="30727" name="Picture 5" descr="E:\CH04\W0127.JPG"/>
          <p:cNvPicPr>
            <a:picLocks noGrp="1" noChangeAspect="1" noChangeArrowheads="1"/>
          </p:cNvPicPr>
          <p:nvPr>
            <p:ph idx="4294967295"/>
          </p:nvPr>
        </p:nvPicPr>
        <p:blipFill>
          <a:blip r:embed="rId2"/>
          <a:srcRect/>
          <a:stretch>
            <a:fillRect/>
          </a:stretch>
        </p:blipFill>
        <p:spPr>
          <a:xfrm>
            <a:off x="1238250" y="908050"/>
            <a:ext cx="8667750" cy="5210175"/>
          </a:xfrm>
        </p:spPr>
      </p:pic>
      <p:graphicFrame>
        <p:nvGraphicFramePr>
          <p:cNvPr id="316422" name="Object 6"/>
          <p:cNvGraphicFramePr>
            <a:graphicFrameLocks noChangeAspect="1"/>
          </p:cNvGraphicFramePr>
          <p:nvPr/>
        </p:nvGraphicFramePr>
        <p:xfrm>
          <a:off x="344488" y="2997200"/>
          <a:ext cx="3568700" cy="719138"/>
        </p:xfrm>
        <a:graphic>
          <a:graphicData uri="http://schemas.openxmlformats.org/presentationml/2006/ole">
            <mc:AlternateContent xmlns:mc="http://schemas.openxmlformats.org/markup-compatibility/2006">
              <mc:Choice xmlns:v="urn:schemas-microsoft-com:vml" Requires="v">
                <p:oleObj name="Equation" r:id="rId3" imgW="1955520" imgH="393480" progId="Equation.3">
                  <p:embed/>
                </p:oleObj>
              </mc:Choice>
              <mc:Fallback>
                <p:oleObj name="Equation" r:id="rId3" imgW="195552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8" y="2997200"/>
                        <a:ext cx="3568700"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3" name="Object 7"/>
          <p:cNvGraphicFramePr>
            <a:graphicFrameLocks noChangeAspect="1"/>
          </p:cNvGraphicFramePr>
          <p:nvPr/>
        </p:nvGraphicFramePr>
        <p:xfrm>
          <a:off x="376238" y="3716338"/>
          <a:ext cx="3568700" cy="719137"/>
        </p:xfrm>
        <a:graphic>
          <a:graphicData uri="http://schemas.openxmlformats.org/presentationml/2006/ole">
            <mc:AlternateContent xmlns:mc="http://schemas.openxmlformats.org/markup-compatibility/2006">
              <mc:Choice xmlns:v="urn:schemas-microsoft-com:vml" Requires="v">
                <p:oleObj name="Equation" r:id="rId5" imgW="1955520" imgH="393480" progId="Equation.3">
                  <p:embed/>
                </p:oleObj>
              </mc:Choice>
              <mc:Fallback>
                <p:oleObj name="Equation" r:id="rId5" imgW="195552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38" y="3716338"/>
                        <a:ext cx="3568700"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4" name="Object 8"/>
          <p:cNvGraphicFramePr>
            <a:graphicFrameLocks noChangeAspect="1"/>
          </p:cNvGraphicFramePr>
          <p:nvPr/>
        </p:nvGraphicFramePr>
        <p:xfrm>
          <a:off x="415925" y="4581525"/>
          <a:ext cx="2898775" cy="719138"/>
        </p:xfrm>
        <a:graphic>
          <a:graphicData uri="http://schemas.openxmlformats.org/presentationml/2006/ole">
            <mc:AlternateContent xmlns:mc="http://schemas.openxmlformats.org/markup-compatibility/2006">
              <mc:Choice xmlns:v="urn:schemas-microsoft-com:vml" Requires="v">
                <p:oleObj name="Equation" r:id="rId7" imgW="1587240" imgH="393480" progId="Equation.3">
                  <p:embed/>
                </p:oleObj>
              </mc:Choice>
              <mc:Fallback>
                <p:oleObj name="Equation" r:id="rId7" imgW="158724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25" y="4581525"/>
                        <a:ext cx="2898775"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6426" name="Object 10"/>
          <p:cNvGraphicFramePr>
            <a:graphicFrameLocks noChangeAspect="1"/>
          </p:cNvGraphicFramePr>
          <p:nvPr/>
        </p:nvGraphicFramePr>
        <p:xfrm>
          <a:off x="415925" y="5445125"/>
          <a:ext cx="2876550" cy="719138"/>
        </p:xfrm>
        <a:graphic>
          <a:graphicData uri="http://schemas.openxmlformats.org/presentationml/2006/ole">
            <mc:AlternateContent xmlns:mc="http://schemas.openxmlformats.org/markup-compatibility/2006">
              <mc:Choice xmlns:v="urn:schemas-microsoft-com:vml" Requires="v">
                <p:oleObj name="Equation" r:id="rId9" imgW="1574640" imgH="393480" progId="Equation.3">
                  <p:embed/>
                </p:oleObj>
              </mc:Choice>
              <mc:Fallback>
                <p:oleObj name="Equation" r:id="rId9" imgW="157464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925" y="5445125"/>
                        <a:ext cx="2876550"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6422"/>
                                        </p:tgtEl>
                                        <p:attrNameLst>
                                          <p:attrName>style.visibility</p:attrName>
                                        </p:attrNameLst>
                                      </p:cBhvr>
                                      <p:to>
                                        <p:strVal val="visible"/>
                                      </p:to>
                                    </p:set>
                                    <p:animEffect transition="in" filter="box(in)">
                                      <p:cBhvr>
                                        <p:cTn id="7" dur="500"/>
                                        <p:tgtEl>
                                          <p:spTgt spid="3164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6423"/>
                                        </p:tgtEl>
                                        <p:attrNameLst>
                                          <p:attrName>style.visibility</p:attrName>
                                        </p:attrNameLst>
                                      </p:cBhvr>
                                      <p:to>
                                        <p:strVal val="visible"/>
                                      </p:to>
                                    </p:set>
                                    <p:animEffect transition="in" filter="box(in)">
                                      <p:cBhvr>
                                        <p:cTn id="12" dur="500"/>
                                        <p:tgtEl>
                                          <p:spTgt spid="31642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6424"/>
                                        </p:tgtEl>
                                        <p:attrNameLst>
                                          <p:attrName>style.visibility</p:attrName>
                                        </p:attrNameLst>
                                      </p:cBhvr>
                                      <p:to>
                                        <p:strVal val="visible"/>
                                      </p:to>
                                    </p:set>
                                    <p:animEffect transition="in" filter="box(in)">
                                      <p:cBhvr>
                                        <p:cTn id="17" dur="500"/>
                                        <p:tgtEl>
                                          <p:spTgt spid="31642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16426"/>
                                        </p:tgtEl>
                                        <p:attrNameLst>
                                          <p:attrName>style.visibility</p:attrName>
                                        </p:attrNameLst>
                                      </p:cBhvr>
                                      <p:to>
                                        <p:strVal val="visible"/>
                                      </p:to>
                                    </p:set>
                                    <p:animEffect transition="in" filter="box(in)">
                                      <p:cBhvr>
                                        <p:cTn id="22" dur="500"/>
                                        <p:tgtEl>
                                          <p:spTgt spid="316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idx="4294967295"/>
          </p:nvPr>
        </p:nvSpPr>
        <p:spPr>
          <a:xfrm>
            <a:off x="600075" y="209550"/>
            <a:ext cx="9305925" cy="533400"/>
          </a:xfrm>
        </p:spPr>
        <p:txBody>
          <a:bodyPr/>
          <a:lstStyle/>
          <a:p>
            <a:r>
              <a:rPr lang="en-US">
                <a:cs typeface="Times New Roman" pitchFamily="18" charset="0"/>
              </a:rPr>
              <a:t>Um sistema de acompanhamento solar</a:t>
            </a:r>
            <a:endParaRPr lang="en-US" sz="1800"/>
          </a:p>
        </p:txBody>
      </p:sp>
      <p:pic>
        <p:nvPicPr>
          <p:cNvPr id="31750" name="Picture 5" descr="E:\CH04\W0127.JPG"/>
          <p:cNvPicPr>
            <a:picLocks noGrp="1" noChangeAspect="1" noChangeArrowheads="1"/>
          </p:cNvPicPr>
          <p:nvPr>
            <p:ph idx="4294967295"/>
          </p:nvPr>
        </p:nvPicPr>
        <p:blipFill>
          <a:blip r:embed="rId2"/>
          <a:srcRect/>
          <a:stretch>
            <a:fillRect/>
          </a:stretch>
        </p:blipFill>
        <p:spPr>
          <a:xfrm>
            <a:off x="1238250" y="908050"/>
            <a:ext cx="8667750" cy="5210175"/>
          </a:xfrm>
        </p:spPr>
      </p:pic>
      <p:graphicFrame>
        <p:nvGraphicFramePr>
          <p:cNvPr id="317444" name="Object 4"/>
          <p:cNvGraphicFramePr>
            <a:graphicFrameLocks noChangeAspect="1"/>
          </p:cNvGraphicFramePr>
          <p:nvPr/>
        </p:nvGraphicFramePr>
        <p:xfrm>
          <a:off x="341313" y="3141663"/>
          <a:ext cx="3603625" cy="914400"/>
        </p:xfrm>
        <a:graphic>
          <a:graphicData uri="http://schemas.openxmlformats.org/presentationml/2006/ole">
            <mc:AlternateContent xmlns:mc="http://schemas.openxmlformats.org/markup-compatibility/2006">
              <mc:Choice xmlns:v="urn:schemas-microsoft-com:vml" Requires="v">
                <p:oleObj name="Equation" r:id="rId3" imgW="1803240" imgH="457200" progId="Equation.3">
                  <p:embed/>
                </p:oleObj>
              </mc:Choice>
              <mc:Fallback>
                <p:oleObj name="Equation" r:id="rId3" imgW="180324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3141663"/>
                        <a:ext cx="360362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48" name="Object 8"/>
          <p:cNvGraphicFramePr>
            <a:graphicFrameLocks noChangeAspect="1"/>
          </p:cNvGraphicFramePr>
          <p:nvPr/>
        </p:nvGraphicFramePr>
        <p:xfrm>
          <a:off x="327025" y="4078288"/>
          <a:ext cx="4265613" cy="863600"/>
        </p:xfrm>
        <a:graphic>
          <a:graphicData uri="http://schemas.openxmlformats.org/presentationml/2006/ole">
            <mc:AlternateContent xmlns:mc="http://schemas.openxmlformats.org/markup-compatibility/2006">
              <mc:Choice xmlns:v="urn:schemas-microsoft-com:vml" Requires="v">
                <p:oleObj name="Equation" r:id="rId5" imgW="2133360" imgH="431640" progId="Equation.3">
                  <p:embed/>
                </p:oleObj>
              </mc:Choice>
              <mc:Fallback>
                <p:oleObj name="Equation" r:id="rId5" imgW="213336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025" y="4078288"/>
                        <a:ext cx="42656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49" name="Object 9"/>
          <p:cNvGraphicFramePr>
            <a:graphicFrameLocks noChangeAspect="1"/>
          </p:cNvGraphicFramePr>
          <p:nvPr/>
        </p:nvGraphicFramePr>
        <p:xfrm>
          <a:off x="266700" y="5157788"/>
          <a:ext cx="6270625" cy="863600"/>
        </p:xfrm>
        <a:graphic>
          <a:graphicData uri="http://schemas.openxmlformats.org/presentationml/2006/ole">
            <mc:AlternateContent xmlns:mc="http://schemas.openxmlformats.org/markup-compatibility/2006">
              <mc:Choice xmlns:v="urn:schemas-microsoft-com:vml" Requires="v">
                <p:oleObj name="Equation" r:id="rId7" imgW="3136680" imgH="431640" progId="Equation.3">
                  <p:embed/>
                </p:oleObj>
              </mc:Choice>
              <mc:Fallback>
                <p:oleObj name="Equation" r:id="rId7" imgW="313668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 y="5157788"/>
                        <a:ext cx="627062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7444"/>
                                        </p:tgtEl>
                                        <p:attrNameLst>
                                          <p:attrName>style.visibility</p:attrName>
                                        </p:attrNameLst>
                                      </p:cBhvr>
                                      <p:to>
                                        <p:strVal val="visible"/>
                                      </p:to>
                                    </p:set>
                                    <p:animEffect transition="in" filter="box(in)">
                                      <p:cBhvr>
                                        <p:cTn id="7" dur="500"/>
                                        <p:tgtEl>
                                          <p:spTgt spid="31744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7448"/>
                                        </p:tgtEl>
                                        <p:attrNameLst>
                                          <p:attrName>style.visibility</p:attrName>
                                        </p:attrNameLst>
                                      </p:cBhvr>
                                      <p:to>
                                        <p:strVal val="visible"/>
                                      </p:to>
                                    </p:set>
                                    <p:animEffect transition="in" filter="box(in)">
                                      <p:cBhvr>
                                        <p:cTn id="12" dur="500"/>
                                        <p:tgtEl>
                                          <p:spTgt spid="31744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7449"/>
                                        </p:tgtEl>
                                        <p:attrNameLst>
                                          <p:attrName>style.visibility</p:attrName>
                                        </p:attrNameLst>
                                      </p:cBhvr>
                                      <p:to>
                                        <p:strVal val="visible"/>
                                      </p:to>
                                    </p:set>
                                    <p:animEffect transition="in" filter="box(in)">
                                      <p:cBhvr>
                                        <p:cTn id="17" dur="500"/>
                                        <p:tgtEl>
                                          <p:spTgt spid="317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idx="4294967295"/>
          </p:nvPr>
        </p:nvSpPr>
        <p:spPr>
          <a:xfrm>
            <a:off x="600075" y="209550"/>
            <a:ext cx="9305925" cy="533400"/>
          </a:xfrm>
        </p:spPr>
        <p:txBody>
          <a:bodyPr/>
          <a:lstStyle/>
          <a:p>
            <a:r>
              <a:rPr lang="en-US">
                <a:cs typeface="Times New Roman" pitchFamily="18" charset="0"/>
              </a:rPr>
              <a:t>Um sistema de acompanhamento solar</a:t>
            </a:r>
            <a:endParaRPr lang="en-US" sz="1800"/>
          </a:p>
        </p:txBody>
      </p:sp>
      <p:pic>
        <p:nvPicPr>
          <p:cNvPr id="32772" name="Picture 5" descr="E:\CH04\W0127.JPG"/>
          <p:cNvPicPr>
            <a:picLocks noGrp="1" noChangeAspect="1" noChangeArrowheads="1"/>
          </p:cNvPicPr>
          <p:nvPr>
            <p:ph idx="4294967295"/>
          </p:nvPr>
        </p:nvPicPr>
        <p:blipFill>
          <a:blip r:embed="rId2"/>
          <a:srcRect/>
          <a:stretch>
            <a:fillRect/>
          </a:stretch>
        </p:blipFill>
        <p:spPr>
          <a:xfrm>
            <a:off x="1238250" y="908050"/>
            <a:ext cx="8667750" cy="5210175"/>
          </a:xfrm>
        </p:spPr>
      </p:pic>
      <p:graphicFrame>
        <p:nvGraphicFramePr>
          <p:cNvPr id="318470" name="Object 6"/>
          <p:cNvGraphicFramePr>
            <a:graphicFrameLocks noChangeAspect="1"/>
          </p:cNvGraphicFramePr>
          <p:nvPr/>
        </p:nvGraphicFramePr>
        <p:xfrm>
          <a:off x="273050" y="4946650"/>
          <a:ext cx="4824413" cy="1219200"/>
        </p:xfrm>
        <a:graphic>
          <a:graphicData uri="http://schemas.openxmlformats.org/presentationml/2006/ole">
            <mc:AlternateContent xmlns:mc="http://schemas.openxmlformats.org/markup-compatibility/2006">
              <mc:Choice xmlns:v="urn:schemas-microsoft-com:vml" Requires="v">
                <p:oleObj name="Equation" r:id="rId3" imgW="2412720" imgH="609480" progId="Equation.3">
                  <p:embed/>
                </p:oleObj>
              </mc:Choice>
              <mc:Fallback>
                <p:oleObj name="Equation" r:id="rId3" imgW="2412720" imgH="609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4946650"/>
                        <a:ext cx="4824413"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8471" name="Line 7"/>
          <p:cNvSpPr>
            <a:spLocks noChangeShapeType="1"/>
          </p:cNvSpPr>
          <p:nvPr/>
        </p:nvSpPr>
        <p:spPr bwMode="auto">
          <a:xfrm flipV="1">
            <a:off x="2144713" y="1557338"/>
            <a:ext cx="3600450" cy="3240087"/>
          </a:xfrm>
          <a:prstGeom prst="line">
            <a:avLst/>
          </a:prstGeom>
          <a:noFill/>
          <a:ln w="9525">
            <a:solidFill>
              <a:schemeClr val="tx1"/>
            </a:solidFill>
            <a:round/>
            <a:headEnd/>
            <a:tailEnd type="triangle" w="med" len="med"/>
          </a:ln>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8470"/>
                                        </p:tgtEl>
                                        <p:attrNameLst>
                                          <p:attrName>style.visibility</p:attrName>
                                        </p:attrNameLst>
                                      </p:cBhvr>
                                      <p:to>
                                        <p:strVal val="visible"/>
                                      </p:to>
                                    </p:set>
                                    <p:animEffect transition="in" filter="box(in)">
                                      <p:cBhvr>
                                        <p:cTn id="7" dur="500"/>
                                        <p:tgtEl>
                                          <p:spTgt spid="318470"/>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318471"/>
                                        </p:tgtEl>
                                        <p:attrNameLst>
                                          <p:attrName>style.visibility</p:attrName>
                                        </p:attrNameLst>
                                      </p:cBhvr>
                                      <p:to>
                                        <p:strVal val="visible"/>
                                      </p:to>
                                    </p:set>
                                    <p:animEffect transition="in" filter="box(in)">
                                      <p:cBhvr>
                                        <p:cTn id="11" dur="500"/>
                                        <p:tgtEl>
                                          <p:spTgt spid="318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1" grpId="0" animBg="1"/>
    </p:bldLst>
  </p:timing>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a:xfrm>
            <a:off x="600075" y="209550"/>
            <a:ext cx="9305925" cy="533400"/>
          </a:xfrm>
        </p:spPr>
        <p:txBody>
          <a:bodyPr/>
          <a:lstStyle/>
          <a:p>
            <a:r>
              <a:rPr lang="en-US">
                <a:cs typeface="Times New Roman" pitchFamily="18" charset="0"/>
              </a:rPr>
              <a:t>Um sistema de acompanhamento solar</a:t>
            </a:r>
            <a:endParaRPr lang="en-US" sz="1800"/>
          </a:p>
        </p:txBody>
      </p:sp>
      <p:pic>
        <p:nvPicPr>
          <p:cNvPr id="33796" name="Picture 5" descr="E:\CH04\W0127.JPG"/>
          <p:cNvPicPr>
            <a:picLocks noGrp="1" noChangeAspect="1" noChangeArrowheads="1"/>
          </p:cNvPicPr>
          <p:nvPr>
            <p:ph idx="4294967295"/>
          </p:nvPr>
        </p:nvPicPr>
        <p:blipFill>
          <a:blip r:embed="rId2"/>
          <a:srcRect/>
          <a:stretch>
            <a:fillRect/>
          </a:stretch>
        </p:blipFill>
        <p:spPr>
          <a:xfrm>
            <a:off x="1238250" y="908050"/>
            <a:ext cx="8667750" cy="5210175"/>
          </a:xfrm>
        </p:spPr>
      </p:pic>
      <p:graphicFrame>
        <p:nvGraphicFramePr>
          <p:cNvPr id="320516" name="Object 4"/>
          <p:cNvGraphicFramePr>
            <a:graphicFrameLocks noChangeAspect="1"/>
          </p:cNvGraphicFramePr>
          <p:nvPr/>
        </p:nvGraphicFramePr>
        <p:xfrm>
          <a:off x="488950" y="4797425"/>
          <a:ext cx="2690813" cy="863600"/>
        </p:xfrm>
        <a:graphic>
          <a:graphicData uri="http://schemas.openxmlformats.org/presentationml/2006/ole">
            <mc:AlternateContent xmlns:mc="http://schemas.openxmlformats.org/markup-compatibility/2006">
              <mc:Choice xmlns:v="urn:schemas-microsoft-com:vml" Requires="v">
                <p:oleObj name="Equation" r:id="rId3" imgW="1346040" imgH="431640" progId="Equation.3">
                  <p:embed/>
                </p:oleObj>
              </mc:Choice>
              <mc:Fallback>
                <p:oleObj name="Equation" r:id="rId3" imgW="13460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 y="4797425"/>
                        <a:ext cx="26908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0518" name="Line 6"/>
          <p:cNvSpPr>
            <a:spLocks noChangeShapeType="1"/>
          </p:cNvSpPr>
          <p:nvPr/>
        </p:nvSpPr>
        <p:spPr bwMode="auto">
          <a:xfrm flipV="1">
            <a:off x="3297238" y="4221163"/>
            <a:ext cx="5543550" cy="720725"/>
          </a:xfrm>
          <a:prstGeom prst="line">
            <a:avLst/>
          </a:prstGeom>
          <a:noFill/>
          <a:ln w="9525">
            <a:solidFill>
              <a:schemeClr val="tx1"/>
            </a:solidFill>
            <a:round/>
            <a:headEnd/>
            <a:tailEnd type="triangle" w="med" len="med"/>
          </a:ln>
        </p:spPr>
        <p:txBody>
          <a:bodyPr/>
          <a:lstStyle/>
          <a:p>
            <a:endParaRPr lang="pt-BR"/>
          </a:p>
        </p:txBody>
      </p:sp>
      <p:sp>
        <p:nvSpPr>
          <p:cNvPr id="320519" name="Freeform 7"/>
          <p:cNvSpPr>
            <a:spLocks/>
          </p:cNvSpPr>
          <p:nvPr/>
        </p:nvSpPr>
        <p:spPr bwMode="auto">
          <a:xfrm>
            <a:off x="9056688" y="4221163"/>
            <a:ext cx="504825" cy="1295400"/>
          </a:xfrm>
          <a:custGeom>
            <a:avLst/>
            <a:gdLst>
              <a:gd name="T0" fmla="*/ 0 w 318"/>
              <a:gd name="T1" fmla="*/ 0 h 816"/>
              <a:gd name="T2" fmla="*/ 2147483647 w 318"/>
              <a:gd name="T3" fmla="*/ 2147483647 h 816"/>
              <a:gd name="T4" fmla="*/ 0 w 318"/>
              <a:gd name="T5" fmla="*/ 2147483647 h 816"/>
              <a:gd name="T6" fmla="*/ 0 60000 65536"/>
              <a:gd name="T7" fmla="*/ 0 60000 65536"/>
              <a:gd name="T8" fmla="*/ 0 60000 65536"/>
              <a:gd name="T9" fmla="*/ 0 w 318"/>
              <a:gd name="T10" fmla="*/ 0 h 816"/>
              <a:gd name="T11" fmla="*/ 318 w 318"/>
              <a:gd name="T12" fmla="*/ 816 h 816"/>
            </a:gdLst>
            <a:ahLst/>
            <a:cxnLst>
              <a:cxn ang="T6">
                <a:pos x="T0" y="T1"/>
              </a:cxn>
              <a:cxn ang="T7">
                <a:pos x="T2" y="T3"/>
              </a:cxn>
              <a:cxn ang="T8">
                <a:pos x="T4" y="T5"/>
              </a:cxn>
            </a:cxnLst>
            <a:rect l="T9" t="T10" r="T11" b="T12"/>
            <a:pathLst>
              <a:path w="318" h="816">
                <a:moveTo>
                  <a:pt x="0" y="0"/>
                </a:moveTo>
                <a:cubicBezTo>
                  <a:pt x="159" y="136"/>
                  <a:pt x="318" y="272"/>
                  <a:pt x="318" y="408"/>
                </a:cubicBezTo>
                <a:cubicBezTo>
                  <a:pt x="318" y="544"/>
                  <a:pt x="53" y="748"/>
                  <a:pt x="0" y="816"/>
                </a:cubicBezTo>
              </a:path>
            </a:pathLst>
          </a:custGeom>
          <a:noFill/>
          <a:ln w="9525">
            <a:solidFill>
              <a:schemeClr val="tx1"/>
            </a:solidFill>
            <a:round/>
            <a:headEnd/>
            <a:tailEnd type="triangle" w="med" len="med"/>
          </a:ln>
        </p:spPr>
        <p:txBody>
          <a:bodyPr/>
          <a:lstStyle/>
          <a:p>
            <a:endParaRPr lang="pt-BR"/>
          </a:p>
        </p:txBody>
      </p:sp>
      <p:sp>
        <p:nvSpPr>
          <p:cNvPr id="320521" name="Freeform 9"/>
          <p:cNvSpPr>
            <a:spLocks/>
          </p:cNvSpPr>
          <p:nvPr/>
        </p:nvSpPr>
        <p:spPr bwMode="auto">
          <a:xfrm>
            <a:off x="6681788" y="1989138"/>
            <a:ext cx="2303462" cy="2160587"/>
          </a:xfrm>
          <a:custGeom>
            <a:avLst/>
            <a:gdLst>
              <a:gd name="T0" fmla="*/ 2147483647 w 1451"/>
              <a:gd name="T1" fmla="*/ 2147483647 h 1361"/>
              <a:gd name="T2" fmla="*/ 2147483647 w 1451"/>
              <a:gd name="T3" fmla="*/ 2147483647 h 1361"/>
              <a:gd name="T4" fmla="*/ 0 w 1451"/>
              <a:gd name="T5" fmla="*/ 0 h 1361"/>
              <a:gd name="T6" fmla="*/ 0 60000 65536"/>
              <a:gd name="T7" fmla="*/ 0 60000 65536"/>
              <a:gd name="T8" fmla="*/ 0 60000 65536"/>
              <a:gd name="T9" fmla="*/ 0 w 1451"/>
              <a:gd name="T10" fmla="*/ 0 h 1361"/>
              <a:gd name="T11" fmla="*/ 1451 w 1451"/>
              <a:gd name="T12" fmla="*/ 1361 h 1361"/>
            </a:gdLst>
            <a:ahLst/>
            <a:cxnLst>
              <a:cxn ang="T6">
                <a:pos x="T0" y="T1"/>
              </a:cxn>
              <a:cxn ang="T7">
                <a:pos x="T2" y="T3"/>
              </a:cxn>
              <a:cxn ang="T8">
                <a:pos x="T4" y="T5"/>
              </a:cxn>
            </a:cxnLst>
            <a:rect l="T9" t="T10" r="T11" b="T12"/>
            <a:pathLst>
              <a:path w="1451" h="1361">
                <a:moveTo>
                  <a:pt x="1451" y="1361"/>
                </a:moveTo>
                <a:cubicBezTo>
                  <a:pt x="1368" y="952"/>
                  <a:pt x="1285" y="544"/>
                  <a:pt x="1043" y="317"/>
                </a:cubicBezTo>
                <a:cubicBezTo>
                  <a:pt x="801" y="90"/>
                  <a:pt x="174" y="53"/>
                  <a:pt x="0" y="0"/>
                </a:cubicBezTo>
              </a:path>
            </a:pathLst>
          </a:custGeom>
          <a:noFill/>
          <a:ln w="9525">
            <a:solidFill>
              <a:schemeClr val="tx1"/>
            </a:solidFill>
            <a:round/>
            <a:headEnd/>
            <a:tailEnd type="triangle" w="med" len="med"/>
          </a:ln>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0516"/>
                                        </p:tgtEl>
                                        <p:attrNameLst>
                                          <p:attrName>style.visibility</p:attrName>
                                        </p:attrNameLst>
                                      </p:cBhvr>
                                      <p:to>
                                        <p:strVal val="visible"/>
                                      </p:to>
                                    </p:set>
                                    <p:animEffect transition="in" filter="box(in)">
                                      <p:cBhvr>
                                        <p:cTn id="7" dur="500"/>
                                        <p:tgtEl>
                                          <p:spTgt spid="3205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20518"/>
                                        </p:tgtEl>
                                        <p:attrNameLst>
                                          <p:attrName>style.visibility</p:attrName>
                                        </p:attrNameLst>
                                      </p:cBhvr>
                                      <p:to>
                                        <p:strVal val="visible"/>
                                      </p:to>
                                    </p:set>
                                    <p:animEffect transition="in" filter="box(in)">
                                      <p:cBhvr>
                                        <p:cTn id="12" dur="500"/>
                                        <p:tgtEl>
                                          <p:spTgt spid="3205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20519"/>
                                        </p:tgtEl>
                                        <p:attrNameLst>
                                          <p:attrName>style.visibility</p:attrName>
                                        </p:attrNameLst>
                                      </p:cBhvr>
                                      <p:to>
                                        <p:strVal val="visible"/>
                                      </p:to>
                                    </p:set>
                                    <p:animEffect transition="in" filter="box(in)">
                                      <p:cBhvr>
                                        <p:cTn id="17" dur="500"/>
                                        <p:tgtEl>
                                          <p:spTgt spid="32051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20521"/>
                                        </p:tgtEl>
                                        <p:attrNameLst>
                                          <p:attrName>style.visibility</p:attrName>
                                        </p:attrNameLst>
                                      </p:cBhvr>
                                      <p:to>
                                        <p:strVal val="visible"/>
                                      </p:to>
                                    </p:set>
                                    <p:animEffect transition="in" filter="box(in)">
                                      <p:cBhvr>
                                        <p:cTn id="22" dur="500"/>
                                        <p:tgtEl>
                                          <p:spTgt spid="320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8" grpId="0" animBg="1"/>
      <p:bldP spid="320519" grpId="0" animBg="1"/>
      <p:bldP spid="320521" grpId="0" animBg="1"/>
    </p:bldLst>
  </p:timing>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en-US">
                <a:cs typeface="Times New Roman" pitchFamily="18" charset="0"/>
              </a:rPr>
              <a:t>Diagrama de Blocos</a:t>
            </a:r>
            <a:endParaRPr lang="en-US" sz="1800"/>
          </a:p>
        </p:txBody>
      </p:sp>
      <p:pic>
        <p:nvPicPr>
          <p:cNvPr id="365571" name="Picture 5" descr="E:\CH04\W0130.JPG"/>
          <p:cNvPicPr>
            <a:picLocks noGrp="1" noChangeAspect="1" noChangeArrowheads="1"/>
          </p:cNvPicPr>
          <p:nvPr>
            <p:ph idx="1"/>
          </p:nvPr>
        </p:nvPicPr>
        <p:blipFill>
          <a:blip r:embed="rId2"/>
          <a:srcRect/>
          <a:stretch>
            <a:fillRect/>
          </a:stretch>
        </p:blipFill>
        <p:spPr>
          <a:xfrm>
            <a:off x="247650" y="2587625"/>
            <a:ext cx="9410700" cy="2049463"/>
          </a:xfrm>
        </p:spPr>
      </p:pic>
      <p:sp>
        <p:nvSpPr>
          <p:cNvPr id="365572" name="Rectangle 5"/>
          <p:cNvSpPr>
            <a:spLocks noChangeArrowheads="1"/>
          </p:cNvSpPr>
          <p:nvPr/>
        </p:nvSpPr>
        <p:spPr bwMode="auto">
          <a:xfrm>
            <a:off x="4737100" y="2276475"/>
            <a:ext cx="3960813" cy="1512888"/>
          </a:xfrm>
          <a:prstGeom prst="rect">
            <a:avLst/>
          </a:prstGeom>
          <a:noFill/>
          <a:ln w="9525">
            <a:solidFill>
              <a:schemeClr val="tx1"/>
            </a:solidFill>
            <a:prstDash val="dash"/>
            <a:miter lim="800000"/>
            <a:headEnd/>
            <a:tailEnd/>
          </a:ln>
        </p:spPr>
        <p:txBody>
          <a:bodyPr wrap="none" anchor="ctr"/>
          <a:lstStyle/>
          <a:p>
            <a:endParaRPr lang="pt-BR"/>
          </a:p>
        </p:txBody>
      </p:sp>
      <p:sp>
        <p:nvSpPr>
          <p:cNvPr id="365573" name="Line 6"/>
          <p:cNvSpPr>
            <a:spLocks noChangeShapeType="1"/>
          </p:cNvSpPr>
          <p:nvPr/>
        </p:nvSpPr>
        <p:spPr bwMode="auto">
          <a:xfrm>
            <a:off x="5816600" y="2276475"/>
            <a:ext cx="0" cy="0"/>
          </a:xfrm>
          <a:prstGeom prst="line">
            <a:avLst/>
          </a:prstGeom>
          <a:noFill/>
          <a:ln w="9525">
            <a:solidFill>
              <a:schemeClr val="tx1"/>
            </a:solidFill>
            <a:round/>
            <a:headEnd/>
            <a:tailEnd type="triangle" w="med" len="med"/>
          </a:ln>
        </p:spPr>
        <p:txBody>
          <a:bodyPr/>
          <a:lstStyle/>
          <a:p>
            <a:endParaRPr lang="pt-BR"/>
          </a:p>
        </p:txBody>
      </p:sp>
      <p:sp>
        <p:nvSpPr>
          <p:cNvPr id="365574" name="Line 7"/>
          <p:cNvSpPr>
            <a:spLocks noChangeShapeType="1"/>
          </p:cNvSpPr>
          <p:nvPr/>
        </p:nvSpPr>
        <p:spPr bwMode="auto">
          <a:xfrm flipV="1">
            <a:off x="5168900" y="1557338"/>
            <a:ext cx="792163" cy="647700"/>
          </a:xfrm>
          <a:prstGeom prst="line">
            <a:avLst/>
          </a:prstGeom>
          <a:noFill/>
          <a:ln w="9525">
            <a:solidFill>
              <a:schemeClr val="tx1"/>
            </a:solidFill>
            <a:round/>
            <a:headEnd/>
            <a:tailEnd type="triangle" w="med" len="med"/>
          </a:ln>
        </p:spPr>
        <p:txBody>
          <a:bodyPr/>
          <a:lstStyle/>
          <a:p>
            <a:endParaRPr lang="pt-BR"/>
          </a:p>
        </p:txBody>
      </p:sp>
      <p:sp>
        <p:nvSpPr>
          <p:cNvPr id="365575" name="Text Box 8"/>
          <p:cNvSpPr txBox="1">
            <a:spLocks noChangeArrowheads="1"/>
          </p:cNvSpPr>
          <p:nvPr/>
        </p:nvSpPr>
        <p:spPr bwMode="auto">
          <a:xfrm>
            <a:off x="5653088" y="1160463"/>
            <a:ext cx="1473200" cy="396875"/>
          </a:xfrm>
          <a:prstGeom prst="rect">
            <a:avLst/>
          </a:prstGeom>
          <a:noFill/>
          <a:ln w="9525">
            <a:noFill/>
            <a:miter lim="800000"/>
            <a:headEnd/>
            <a:tailEnd/>
          </a:ln>
        </p:spPr>
        <p:txBody>
          <a:bodyPr wrap="none">
            <a:spAutoFit/>
          </a:bodyPr>
          <a:lstStyle/>
          <a:p>
            <a:r>
              <a:rPr lang="pt-BR" sz="2000" b="1">
                <a:latin typeface="Verdana" pitchFamily="34" charset="0"/>
              </a:rPr>
              <a:t>Motor CC</a:t>
            </a:r>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pt-BR"/>
              <a:t>Exercícios</a:t>
            </a:r>
          </a:p>
        </p:txBody>
      </p:sp>
      <p:sp>
        <p:nvSpPr>
          <p:cNvPr id="366595" name="Rectangle 3"/>
          <p:cNvSpPr>
            <a:spLocks noGrp="1" noChangeArrowheads="1"/>
          </p:cNvSpPr>
          <p:nvPr>
            <p:ph idx="1"/>
          </p:nvPr>
        </p:nvSpPr>
        <p:spPr/>
        <p:txBody>
          <a:bodyPr/>
          <a:lstStyle/>
          <a:p>
            <a:r>
              <a:rPr lang="en-US" b="1" dirty="0"/>
              <a:t>Para </a:t>
            </a:r>
            <a:r>
              <a:rPr lang="en-US" b="1" dirty="0" err="1"/>
              <a:t>entregar</a:t>
            </a:r>
            <a:r>
              <a:rPr lang="en-US" b="1" dirty="0"/>
              <a:t> :</a:t>
            </a:r>
          </a:p>
          <a:p>
            <a:pPr lvl="1"/>
            <a:r>
              <a:rPr lang="en-US" b="1" dirty="0"/>
              <a:t> </a:t>
            </a:r>
            <a:r>
              <a:rPr lang="en-US" b="1" dirty="0" err="1"/>
              <a:t>Nise</a:t>
            </a:r>
            <a:r>
              <a:rPr lang="en-US" b="1" dirty="0"/>
              <a:t>, cap.2, pags.81 a 88, exs.1-55</a:t>
            </a:r>
            <a:endParaRPr lang="pt-BR" dirty="0"/>
          </a:p>
          <a:p>
            <a:endParaRPr lang="en-US" dirty="0"/>
          </a:p>
        </p:txBody>
      </p:sp>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cap.3 – pags.117 a 122</a:t>
            </a:r>
            <a:endParaRPr lang="pt-BR" dirty="0"/>
          </a:p>
        </p:txBody>
      </p:sp>
      <p:sp>
        <p:nvSpPr>
          <p:cNvPr id="3" name="Espaço Reservado para Conteúdo 2"/>
          <p:cNvSpPr>
            <a:spLocks noGrp="1"/>
          </p:cNvSpPr>
          <p:nvPr>
            <p:ph idx="1"/>
          </p:nvPr>
        </p:nvSpPr>
        <p:spPr/>
        <p:txBody>
          <a:bodyPr/>
          <a:lstStyle/>
          <a:p>
            <a:r>
              <a:rPr lang="en-US" dirty="0" err="1"/>
              <a:t>Exs</a:t>
            </a:r>
            <a:r>
              <a:rPr lang="en-US" dirty="0"/>
              <a:t> 1 a 24</a:t>
            </a:r>
            <a:endParaRPr lang="pt-BR" dirty="0"/>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409603" name="Subtítulo 4"/>
          <p:cNvSpPr>
            <a:spLocks noGrp="1"/>
          </p:cNvSpPr>
          <p:nvPr>
            <p:ph type="subTitle" sz="quarter" idx="1"/>
          </p:nvPr>
        </p:nvSpPr>
        <p:spPr/>
        <p:txBody>
          <a:bodyPr/>
          <a:lstStyle/>
          <a:p>
            <a:r>
              <a:rPr lang="en-US" dirty="0" err="1"/>
              <a:t>Resolução</a:t>
            </a:r>
            <a:r>
              <a:rPr lang="en-US" dirty="0"/>
              <a:t> das </a:t>
            </a:r>
            <a:r>
              <a:rPr lang="en-US" dirty="0" err="1"/>
              <a:t>Equações</a:t>
            </a:r>
            <a:r>
              <a:rPr lang="en-US" dirty="0"/>
              <a:t> de Estado</a:t>
            </a:r>
          </a:p>
          <a:p>
            <a:r>
              <a:rPr lang="en-US" dirty="0" err="1"/>
              <a:t>Transformada</a:t>
            </a:r>
            <a:r>
              <a:rPr lang="en-US" dirty="0"/>
              <a:t> de Laplace</a:t>
            </a:r>
          </a:p>
          <a:p>
            <a:r>
              <a:rPr lang="en-US" dirty="0" err="1"/>
              <a:t>Matriz</a:t>
            </a:r>
            <a:r>
              <a:rPr lang="en-US" dirty="0"/>
              <a:t> de </a:t>
            </a:r>
            <a:r>
              <a:rPr lang="en-US" dirty="0" err="1"/>
              <a:t>Transição</a:t>
            </a:r>
            <a:r>
              <a:rPr lang="en-US" dirty="0"/>
              <a:t> de </a:t>
            </a:r>
            <a:r>
              <a:rPr lang="en-US" dirty="0" err="1"/>
              <a:t>Estados</a:t>
            </a:r>
            <a:endParaRPr lang="en-US" dirty="0"/>
          </a:p>
          <a:p>
            <a:r>
              <a:rPr lang="en-US" dirty="0" err="1"/>
              <a:t>Nise</a:t>
            </a:r>
            <a:r>
              <a:rPr lang="en-US" dirty="0"/>
              <a:t> – </a:t>
            </a:r>
            <a:r>
              <a:rPr lang="en-US" dirty="0" err="1"/>
              <a:t>Capítulo</a:t>
            </a:r>
            <a:r>
              <a:rPr lang="en-US"/>
              <a:t> 4</a:t>
            </a:r>
            <a:endParaRPr lang="pt-BR" dirty="0"/>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t>Vamos</a:t>
            </a:r>
            <a:r>
              <a:rPr lang="en-US" dirty="0"/>
              <a:t> resolver o </a:t>
            </a:r>
            <a:r>
              <a:rPr lang="en-US" dirty="0" err="1"/>
              <a:t>sistema</a:t>
            </a:r>
            <a:r>
              <a:rPr lang="en-US" dirty="0"/>
              <a:t> de </a:t>
            </a:r>
            <a:r>
              <a:rPr lang="en-US" dirty="0" err="1"/>
              <a:t>equações</a:t>
            </a:r>
            <a:r>
              <a:rPr lang="en-US" dirty="0"/>
              <a:t> de </a:t>
            </a:r>
            <a:r>
              <a:rPr lang="en-US" dirty="0" err="1"/>
              <a:t>estado</a:t>
            </a:r>
            <a:r>
              <a:rPr lang="en-US" dirty="0"/>
              <a:t> via transf.de Laplace</a:t>
            </a:r>
            <a:endParaRPr lang="pt-BR" dirty="0"/>
          </a:p>
        </p:txBody>
      </p:sp>
      <p:graphicFrame>
        <p:nvGraphicFramePr>
          <p:cNvPr id="4" name="Objeto 3"/>
          <p:cNvGraphicFramePr>
            <a:graphicFrameLocks noChangeAspect="1"/>
          </p:cNvGraphicFramePr>
          <p:nvPr/>
        </p:nvGraphicFramePr>
        <p:xfrm>
          <a:off x="268303" y="1109663"/>
          <a:ext cx="2024063" cy="1128712"/>
        </p:xfrm>
        <a:graphic>
          <a:graphicData uri="http://schemas.openxmlformats.org/presentationml/2006/ole">
            <mc:AlternateContent xmlns:mc="http://schemas.openxmlformats.org/markup-compatibility/2006">
              <mc:Choice xmlns:v="urn:schemas-microsoft-com:vml" Requires="v">
                <p:oleObj name="Equação" r:id="rId2" imgW="774360" imgH="431640" progId="Equation.3">
                  <p:embed/>
                </p:oleObj>
              </mc:Choice>
              <mc:Fallback>
                <p:oleObj name="Equação" r:id="rId2" imgW="774360" imgH="431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03" y="1109663"/>
                        <a:ext cx="2024063" cy="1128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3" name="Object 3"/>
          <p:cNvGraphicFramePr>
            <a:graphicFrameLocks noChangeAspect="1"/>
          </p:cNvGraphicFramePr>
          <p:nvPr/>
        </p:nvGraphicFramePr>
        <p:xfrm>
          <a:off x="268303" y="2274888"/>
          <a:ext cx="3484563" cy="530225"/>
        </p:xfrm>
        <a:graphic>
          <a:graphicData uri="http://schemas.openxmlformats.org/presentationml/2006/ole">
            <mc:AlternateContent xmlns:mc="http://schemas.openxmlformats.org/markup-compatibility/2006">
              <mc:Choice xmlns:v="urn:schemas-microsoft-com:vml" Requires="v">
                <p:oleObj name="Equação" r:id="rId4" imgW="1333440" imgH="203040" progId="Equation.3">
                  <p:embed/>
                </p:oleObj>
              </mc:Choice>
              <mc:Fallback>
                <p:oleObj name="Equação" r:id="rId4" imgW="133344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303" y="2274888"/>
                        <a:ext cx="3484563"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4" name="Object 4"/>
          <p:cNvGraphicFramePr>
            <a:graphicFrameLocks noChangeAspect="1"/>
          </p:cNvGraphicFramePr>
          <p:nvPr/>
        </p:nvGraphicFramePr>
        <p:xfrm>
          <a:off x="268303" y="2841625"/>
          <a:ext cx="3484563" cy="531813"/>
        </p:xfrm>
        <a:graphic>
          <a:graphicData uri="http://schemas.openxmlformats.org/presentationml/2006/ole">
            <mc:AlternateContent xmlns:mc="http://schemas.openxmlformats.org/markup-compatibility/2006">
              <mc:Choice xmlns:v="urn:schemas-microsoft-com:vml" Requires="v">
                <p:oleObj name="Equação" r:id="rId6" imgW="1333440" imgH="203040" progId="Equation.3">
                  <p:embed/>
                </p:oleObj>
              </mc:Choice>
              <mc:Fallback>
                <p:oleObj name="Equação" r:id="rId6" imgW="133344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303" y="2841625"/>
                        <a:ext cx="3484563"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5" name="Object 5"/>
          <p:cNvGraphicFramePr>
            <a:graphicFrameLocks noChangeAspect="1"/>
          </p:cNvGraphicFramePr>
          <p:nvPr/>
        </p:nvGraphicFramePr>
        <p:xfrm>
          <a:off x="268303" y="3443288"/>
          <a:ext cx="3651250" cy="531812"/>
        </p:xfrm>
        <a:graphic>
          <a:graphicData uri="http://schemas.openxmlformats.org/presentationml/2006/ole">
            <mc:AlternateContent xmlns:mc="http://schemas.openxmlformats.org/markup-compatibility/2006">
              <mc:Choice xmlns:v="urn:schemas-microsoft-com:vml" Requires="v">
                <p:oleObj name="Equação" r:id="rId8" imgW="1396800" imgH="203040" progId="Equation.3">
                  <p:embed/>
                </p:oleObj>
              </mc:Choice>
              <mc:Fallback>
                <p:oleObj name="Equação" r:id="rId8" imgW="139680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303" y="3443288"/>
                        <a:ext cx="365125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6" name="Object 6"/>
          <p:cNvGraphicFramePr>
            <a:graphicFrameLocks noChangeAspect="1"/>
          </p:cNvGraphicFramePr>
          <p:nvPr/>
        </p:nvGraphicFramePr>
        <p:xfrm>
          <a:off x="268303" y="4076700"/>
          <a:ext cx="6970713" cy="596900"/>
        </p:xfrm>
        <a:graphic>
          <a:graphicData uri="http://schemas.openxmlformats.org/presentationml/2006/ole">
            <mc:AlternateContent xmlns:mc="http://schemas.openxmlformats.org/markup-compatibility/2006">
              <mc:Choice xmlns:v="urn:schemas-microsoft-com:vml" Requires="v">
                <p:oleObj name="Equação" r:id="rId10" imgW="2666880" imgH="228600" progId="Equation.3">
                  <p:embed/>
                </p:oleObj>
              </mc:Choice>
              <mc:Fallback>
                <p:oleObj name="Equação" r:id="rId10" imgW="26668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8303" y="4076700"/>
                        <a:ext cx="6970713"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7" name="Object 7"/>
          <p:cNvGraphicFramePr>
            <a:graphicFrameLocks noChangeAspect="1"/>
          </p:cNvGraphicFramePr>
          <p:nvPr/>
        </p:nvGraphicFramePr>
        <p:xfrm>
          <a:off x="268303" y="4689488"/>
          <a:ext cx="4217988" cy="596900"/>
        </p:xfrm>
        <a:graphic>
          <a:graphicData uri="http://schemas.openxmlformats.org/presentationml/2006/ole">
            <mc:AlternateContent xmlns:mc="http://schemas.openxmlformats.org/markup-compatibility/2006">
              <mc:Choice xmlns:v="urn:schemas-microsoft-com:vml" Requires="v">
                <p:oleObj name="Equação" r:id="rId12" imgW="1612800" imgH="228600" progId="Equation.3">
                  <p:embed/>
                </p:oleObj>
              </mc:Choice>
              <mc:Fallback>
                <p:oleObj name="Equação" r:id="rId12" imgW="161280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8303" y="4689488"/>
                        <a:ext cx="4217988"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8" name="Object 8"/>
          <p:cNvGraphicFramePr>
            <a:graphicFrameLocks noChangeAspect="1"/>
          </p:cNvGraphicFramePr>
          <p:nvPr/>
        </p:nvGraphicFramePr>
        <p:xfrm>
          <a:off x="268303" y="5475288"/>
          <a:ext cx="5580063" cy="596900"/>
        </p:xfrm>
        <a:graphic>
          <a:graphicData uri="http://schemas.openxmlformats.org/presentationml/2006/ole">
            <mc:AlternateContent xmlns:mc="http://schemas.openxmlformats.org/markup-compatibility/2006">
              <mc:Choice xmlns:v="urn:schemas-microsoft-com:vml" Requires="v">
                <p:oleObj name="Equação" r:id="rId14" imgW="2133360" imgH="228600" progId="Equation.3">
                  <p:embed/>
                </p:oleObj>
              </mc:Choice>
              <mc:Fallback>
                <p:oleObj name="Equação" r:id="rId14" imgW="213336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8303" y="5475288"/>
                        <a:ext cx="5580063"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Elipse 10"/>
          <p:cNvSpPr/>
          <p:nvPr/>
        </p:nvSpPr>
        <p:spPr>
          <a:xfrm>
            <a:off x="881034" y="4643446"/>
            <a:ext cx="1785950" cy="642942"/>
          </a:xfrm>
          <a:prstGeom prst="ellipse">
            <a:avLst/>
          </a:prstGeom>
          <a:solidFill>
            <a:schemeClr val="accent2">
              <a:alpha val="9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a:p>
        </p:txBody>
      </p:sp>
      <p:cxnSp>
        <p:nvCxnSpPr>
          <p:cNvPr id="13" name="Conector de seta reta 12"/>
          <p:cNvCxnSpPr>
            <a:stCxn id="11" idx="6"/>
            <a:endCxn id="14" idx="1"/>
          </p:cNvCxnSpPr>
          <p:nvPr/>
        </p:nvCxnSpPr>
        <p:spPr>
          <a:xfrm flipV="1">
            <a:off x="2666984" y="3110353"/>
            <a:ext cx="3571900" cy="18545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CaixaDeTexto 13"/>
          <p:cNvSpPr txBox="1"/>
          <p:nvPr/>
        </p:nvSpPr>
        <p:spPr>
          <a:xfrm>
            <a:off x="6238884" y="2571744"/>
            <a:ext cx="3071834" cy="1077218"/>
          </a:xfrm>
          <a:prstGeom prst="rect">
            <a:avLst/>
          </a:prstGeom>
          <a:noFill/>
        </p:spPr>
        <p:txBody>
          <a:bodyPr wrap="square" rtlCol="0">
            <a:spAutoFit/>
          </a:bodyPr>
          <a:lstStyle/>
          <a:p>
            <a:pPr algn="ctr"/>
            <a:r>
              <a:rPr lang="en-US" b="1" dirty="0" err="1">
                <a:latin typeface="+mn-lt"/>
              </a:rPr>
              <a:t>Autovalores</a:t>
            </a:r>
            <a:r>
              <a:rPr lang="en-US" b="1" dirty="0">
                <a:latin typeface="+mn-lt"/>
              </a:rPr>
              <a:t> da </a:t>
            </a:r>
            <a:r>
              <a:rPr lang="en-US" b="1" dirty="0" err="1">
                <a:latin typeface="+mn-lt"/>
              </a:rPr>
              <a:t>Matriz</a:t>
            </a:r>
            <a:r>
              <a:rPr lang="en-US" b="1" dirty="0">
                <a:latin typeface="+mn-lt"/>
              </a:rPr>
              <a:t> A</a:t>
            </a:r>
            <a:endParaRPr lang="pt-BR" b="1" dirty="0">
              <a:latin typeface="+mn-lt"/>
            </a:endParaRPr>
          </a:p>
        </p:txBody>
      </p:sp>
      <p:graphicFrame>
        <p:nvGraphicFramePr>
          <p:cNvPr id="76809" name="Object 9"/>
          <p:cNvGraphicFramePr>
            <a:graphicFrameLocks noChangeAspect="1"/>
          </p:cNvGraphicFramePr>
          <p:nvPr/>
        </p:nvGraphicFramePr>
        <p:xfrm>
          <a:off x="268303" y="6046788"/>
          <a:ext cx="6310313" cy="596900"/>
        </p:xfrm>
        <a:graphic>
          <a:graphicData uri="http://schemas.openxmlformats.org/presentationml/2006/ole">
            <mc:AlternateContent xmlns:mc="http://schemas.openxmlformats.org/markup-compatibility/2006">
              <mc:Choice xmlns:v="urn:schemas-microsoft-com:vml" Requires="v">
                <p:oleObj name="Equação" r:id="rId16" imgW="2412720" imgH="228600" progId="Equation.3">
                  <p:embed/>
                </p:oleObj>
              </mc:Choice>
              <mc:Fallback>
                <p:oleObj name="Equação" r:id="rId16" imgW="241272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8303" y="6046788"/>
                        <a:ext cx="6310313"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76803"/>
                                        </p:tgtEl>
                                        <p:attrNameLst>
                                          <p:attrName>style.visibility</p:attrName>
                                        </p:attrNameLst>
                                      </p:cBhvr>
                                      <p:to>
                                        <p:strVal val="visible"/>
                                      </p:to>
                                    </p:set>
                                    <p:anim calcmode="lin" valueType="num">
                                      <p:cBhvr>
                                        <p:cTn id="14" dur="500" fill="hold"/>
                                        <p:tgtEl>
                                          <p:spTgt spid="76803"/>
                                        </p:tgtEl>
                                        <p:attrNameLst>
                                          <p:attrName>ppt_w</p:attrName>
                                        </p:attrNameLst>
                                      </p:cBhvr>
                                      <p:tavLst>
                                        <p:tav tm="0">
                                          <p:val>
                                            <p:fltVal val="0"/>
                                          </p:val>
                                        </p:tav>
                                        <p:tav tm="100000">
                                          <p:val>
                                            <p:strVal val="#ppt_w"/>
                                          </p:val>
                                        </p:tav>
                                      </p:tavLst>
                                    </p:anim>
                                    <p:anim calcmode="lin" valueType="num">
                                      <p:cBhvr>
                                        <p:cTn id="15" dur="500" fill="hold"/>
                                        <p:tgtEl>
                                          <p:spTgt spid="76803"/>
                                        </p:tgtEl>
                                        <p:attrNameLst>
                                          <p:attrName>ppt_h</p:attrName>
                                        </p:attrNameLst>
                                      </p:cBhvr>
                                      <p:tavLst>
                                        <p:tav tm="0">
                                          <p:val>
                                            <p:fltVal val="0"/>
                                          </p:val>
                                        </p:tav>
                                        <p:tav tm="100000">
                                          <p:val>
                                            <p:strVal val="#ppt_h"/>
                                          </p:val>
                                        </p:tav>
                                      </p:tavLst>
                                    </p:anim>
                                    <p:animEffect transition="in" filter="fade">
                                      <p:cBhvr>
                                        <p:cTn id="16" dur="500"/>
                                        <p:tgtEl>
                                          <p:spTgt spid="7680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76804"/>
                                        </p:tgtEl>
                                        <p:attrNameLst>
                                          <p:attrName>style.visibility</p:attrName>
                                        </p:attrNameLst>
                                      </p:cBhvr>
                                      <p:to>
                                        <p:strVal val="visible"/>
                                      </p:to>
                                    </p:set>
                                    <p:anim calcmode="lin" valueType="num">
                                      <p:cBhvr>
                                        <p:cTn id="21" dur="500" fill="hold"/>
                                        <p:tgtEl>
                                          <p:spTgt spid="76804"/>
                                        </p:tgtEl>
                                        <p:attrNameLst>
                                          <p:attrName>ppt_w</p:attrName>
                                        </p:attrNameLst>
                                      </p:cBhvr>
                                      <p:tavLst>
                                        <p:tav tm="0">
                                          <p:val>
                                            <p:fltVal val="0"/>
                                          </p:val>
                                        </p:tav>
                                        <p:tav tm="100000">
                                          <p:val>
                                            <p:strVal val="#ppt_w"/>
                                          </p:val>
                                        </p:tav>
                                      </p:tavLst>
                                    </p:anim>
                                    <p:anim calcmode="lin" valueType="num">
                                      <p:cBhvr>
                                        <p:cTn id="22" dur="500" fill="hold"/>
                                        <p:tgtEl>
                                          <p:spTgt spid="76804"/>
                                        </p:tgtEl>
                                        <p:attrNameLst>
                                          <p:attrName>ppt_h</p:attrName>
                                        </p:attrNameLst>
                                      </p:cBhvr>
                                      <p:tavLst>
                                        <p:tav tm="0">
                                          <p:val>
                                            <p:fltVal val="0"/>
                                          </p:val>
                                        </p:tav>
                                        <p:tav tm="100000">
                                          <p:val>
                                            <p:strVal val="#ppt_h"/>
                                          </p:val>
                                        </p:tav>
                                      </p:tavLst>
                                    </p:anim>
                                    <p:animEffect transition="in" filter="fade">
                                      <p:cBhvr>
                                        <p:cTn id="23" dur="500"/>
                                        <p:tgtEl>
                                          <p:spTgt spid="7680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76805"/>
                                        </p:tgtEl>
                                        <p:attrNameLst>
                                          <p:attrName>style.visibility</p:attrName>
                                        </p:attrNameLst>
                                      </p:cBhvr>
                                      <p:to>
                                        <p:strVal val="visible"/>
                                      </p:to>
                                    </p:set>
                                    <p:anim calcmode="lin" valueType="num">
                                      <p:cBhvr>
                                        <p:cTn id="28" dur="500" fill="hold"/>
                                        <p:tgtEl>
                                          <p:spTgt spid="76805"/>
                                        </p:tgtEl>
                                        <p:attrNameLst>
                                          <p:attrName>ppt_w</p:attrName>
                                        </p:attrNameLst>
                                      </p:cBhvr>
                                      <p:tavLst>
                                        <p:tav tm="0">
                                          <p:val>
                                            <p:fltVal val="0"/>
                                          </p:val>
                                        </p:tav>
                                        <p:tav tm="100000">
                                          <p:val>
                                            <p:strVal val="#ppt_w"/>
                                          </p:val>
                                        </p:tav>
                                      </p:tavLst>
                                    </p:anim>
                                    <p:anim calcmode="lin" valueType="num">
                                      <p:cBhvr>
                                        <p:cTn id="29" dur="500" fill="hold"/>
                                        <p:tgtEl>
                                          <p:spTgt spid="76805"/>
                                        </p:tgtEl>
                                        <p:attrNameLst>
                                          <p:attrName>ppt_h</p:attrName>
                                        </p:attrNameLst>
                                      </p:cBhvr>
                                      <p:tavLst>
                                        <p:tav tm="0">
                                          <p:val>
                                            <p:fltVal val="0"/>
                                          </p:val>
                                        </p:tav>
                                        <p:tav tm="100000">
                                          <p:val>
                                            <p:strVal val="#ppt_h"/>
                                          </p:val>
                                        </p:tav>
                                      </p:tavLst>
                                    </p:anim>
                                    <p:animEffect transition="in" filter="fade">
                                      <p:cBhvr>
                                        <p:cTn id="30" dur="500"/>
                                        <p:tgtEl>
                                          <p:spTgt spid="7680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76806"/>
                                        </p:tgtEl>
                                        <p:attrNameLst>
                                          <p:attrName>style.visibility</p:attrName>
                                        </p:attrNameLst>
                                      </p:cBhvr>
                                      <p:to>
                                        <p:strVal val="visible"/>
                                      </p:to>
                                    </p:set>
                                    <p:anim calcmode="lin" valueType="num">
                                      <p:cBhvr>
                                        <p:cTn id="35" dur="500" fill="hold"/>
                                        <p:tgtEl>
                                          <p:spTgt spid="76806"/>
                                        </p:tgtEl>
                                        <p:attrNameLst>
                                          <p:attrName>ppt_w</p:attrName>
                                        </p:attrNameLst>
                                      </p:cBhvr>
                                      <p:tavLst>
                                        <p:tav tm="0">
                                          <p:val>
                                            <p:fltVal val="0"/>
                                          </p:val>
                                        </p:tav>
                                        <p:tav tm="100000">
                                          <p:val>
                                            <p:strVal val="#ppt_w"/>
                                          </p:val>
                                        </p:tav>
                                      </p:tavLst>
                                    </p:anim>
                                    <p:anim calcmode="lin" valueType="num">
                                      <p:cBhvr>
                                        <p:cTn id="36" dur="500" fill="hold"/>
                                        <p:tgtEl>
                                          <p:spTgt spid="76806"/>
                                        </p:tgtEl>
                                        <p:attrNameLst>
                                          <p:attrName>ppt_h</p:attrName>
                                        </p:attrNameLst>
                                      </p:cBhvr>
                                      <p:tavLst>
                                        <p:tav tm="0">
                                          <p:val>
                                            <p:fltVal val="0"/>
                                          </p:val>
                                        </p:tav>
                                        <p:tav tm="100000">
                                          <p:val>
                                            <p:strVal val="#ppt_h"/>
                                          </p:val>
                                        </p:tav>
                                      </p:tavLst>
                                    </p:anim>
                                    <p:animEffect transition="in" filter="fade">
                                      <p:cBhvr>
                                        <p:cTn id="37" dur="500"/>
                                        <p:tgtEl>
                                          <p:spTgt spid="7680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76807"/>
                                        </p:tgtEl>
                                        <p:attrNameLst>
                                          <p:attrName>style.visibility</p:attrName>
                                        </p:attrNameLst>
                                      </p:cBhvr>
                                      <p:to>
                                        <p:strVal val="visible"/>
                                      </p:to>
                                    </p:set>
                                    <p:anim calcmode="lin" valueType="num">
                                      <p:cBhvr>
                                        <p:cTn id="42" dur="500" fill="hold"/>
                                        <p:tgtEl>
                                          <p:spTgt spid="76807"/>
                                        </p:tgtEl>
                                        <p:attrNameLst>
                                          <p:attrName>ppt_w</p:attrName>
                                        </p:attrNameLst>
                                      </p:cBhvr>
                                      <p:tavLst>
                                        <p:tav tm="0">
                                          <p:val>
                                            <p:fltVal val="0"/>
                                          </p:val>
                                        </p:tav>
                                        <p:tav tm="100000">
                                          <p:val>
                                            <p:strVal val="#ppt_w"/>
                                          </p:val>
                                        </p:tav>
                                      </p:tavLst>
                                    </p:anim>
                                    <p:anim calcmode="lin" valueType="num">
                                      <p:cBhvr>
                                        <p:cTn id="43" dur="500" fill="hold"/>
                                        <p:tgtEl>
                                          <p:spTgt spid="76807"/>
                                        </p:tgtEl>
                                        <p:attrNameLst>
                                          <p:attrName>ppt_h</p:attrName>
                                        </p:attrNameLst>
                                      </p:cBhvr>
                                      <p:tavLst>
                                        <p:tav tm="0">
                                          <p:val>
                                            <p:fltVal val="0"/>
                                          </p:val>
                                        </p:tav>
                                        <p:tav tm="100000">
                                          <p:val>
                                            <p:strVal val="#ppt_h"/>
                                          </p:val>
                                        </p:tav>
                                      </p:tavLst>
                                    </p:anim>
                                    <p:animEffect transition="in" filter="fade">
                                      <p:cBhvr>
                                        <p:cTn id="44" dur="500"/>
                                        <p:tgtEl>
                                          <p:spTgt spid="7680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76808"/>
                                        </p:tgtEl>
                                        <p:attrNameLst>
                                          <p:attrName>style.visibility</p:attrName>
                                        </p:attrNameLst>
                                      </p:cBhvr>
                                      <p:to>
                                        <p:strVal val="visible"/>
                                      </p:to>
                                    </p:set>
                                    <p:anim calcmode="lin" valueType="num">
                                      <p:cBhvr>
                                        <p:cTn id="49" dur="500" fill="hold"/>
                                        <p:tgtEl>
                                          <p:spTgt spid="76808"/>
                                        </p:tgtEl>
                                        <p:attrNameLst>
                                          <p:attrName>ppt_w</p:attrName>
                                        </p:attrNameLst>
                                      </p:cBhvr>
                                      <p:tavLst>
                                        <p:tav tm="0">
                                          <p:val>
                                            <p:fltVal val="0"/>
                                          </p:val>
                                        </p:tav>
                                        <p:tav tm="100000">
                                          <p:val>
                                            <p:strVal val="#ppt_w"/>
                                          </p:val>
                                        </p:tav>
                                      </p:tavLst>
                                    </p:anim>
                                    <p:anim calcmode="lin" valueType="num">
                                      <p:cBhvr>
                                        <p:cTn id="50" dur="500" fill="hold"/>
                                        <p:tgtEl>
                                          <p:spTgt spid="76808"/>
                                        </p:tgtEl>
                                        <p:attrNameLst>
                                          <p:attrName>ppt_h</p:attrName>
                                        </p:attrNameLst>
                                      </p:cBhvr>
                                      <p:tavLst>
                                        <p:tav tm="0">
                                          <p:val>
                                            <p:fltVal val="0"/>
                                          </p:val>
                                        </p:tav>
                                        <p:tav tm="100000">
                                          <p:val>
                                            <p:strVal val="#ppt_h"/>
                                          </p:val>
                                        </p:tav>
                                      </p:tavLst>
                                    </p:anim>
                                    <p:animEffect transition="in" filter="fade">
                                      <p:cBhvr>
                                        <p:cTn id="51" dur="500"/>
                                        <p:tgtEl>
                                          <p:spTgt spid="7680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par>
                          <p:cTn id="59" fill="hold">
                            <p:stCondLst>
                              <p:cond delay="500"/>
                            </p:stCondLst>
                            <p:childTnLst>
                              <p:par>
                                <p:cTn id="60" presetID="53" presetClass="entr" presetSubtype="0"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childTnLst>
                          </p:cTn>
                        </p:par>
                        <p:par>
                          <p:cTn id="65" fill="hold">
                            <p:stCondLst>
                              <p:cond delay="1000"/>
                            </p:stCondLst>
                            <p:childTnLst>
                              <p:par>
                                <p:cTn id="66" presetID="53" presetClass="entr" presetSubtype="0"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0" fill="hold" nodeType="clickEffect">
                                  <p:stCondLst>
                                    <p:cond delay="0"/>
                                  </p:stCondLst>
                                  <p:childTnLst>
                                    <p:set>
                                      <p:cBhvr>
                                        <p:cTn id="74" dur="1" fill="hold">
                                          <p:stCondLst>
                                            <p:cond delay="0"/>
                                          </p:stCondLst>
                                        </p:cTn>
                                        <p:tgtEl>
                                          <p:spTgt spid="76809"/>
                                        </p:tgtEl>
                                        <p:attrNameLst>
                                          <p:attrName>style.visibility</p:attrName>
                                        </p:attrNameLst>
                                      </p:cBhvr>
                                      <p:to>
                                        <p:strVal val="visible"/>
                                      </p:to>
                                    </p:set>
                                    <p:anim calcmode="lin" valueType="num">
                                      <p:cBhvr>
                                        <p:cTn id="75" dur="500" fill="hold"/>
                                        <p:tgtEl>
                                          <p:spTgt spid="76809"/>
                                        </p:tgtEl>
                                        <p:attrNameLst>
                                          <p:attrName>ppt_w</p:attrName>
                                        </p:attrNameLst>
                                      </p:cBhvr>
                                      <p:tavLst>
                                        <p:tav tm="0">
                                          <p:val>
                                            <p:fltVal val="0"/>
                                          </p:val>
                                        </p:tav>
                                        <p:tav tm="100000">
                                          <p:val>
                                            <p:strVal val="#ppt_w"/>
                                          </p:val>
                                        </p:tav>
                                      </p:tavLst>
                                    </p:anim>
                                    <p:anim calcmode="lin" valueType="num">
                                      <p:cBhvr>
                                        <p:cTn id="76" dur="500" fill="hold"/>
                                        <p:tgtEl>
                                          <p:spTgt spid="76809"/>
                                        </p:tgtEl>
                                        <p:attrNameLst>
                                          <p:attrName>ppt_h</p:attrName>
                                        </p:attrNameLst>
                                      </p:cBhvr>
                                      <p:tavLst>
                                        <p:tav tm="0">
                                          <p:val>
                                            <p:fltVal val="0"/>
                                          </p:val>
                                        </p:tav>
                                        <p:tav tm="100000">
                                          <p:val>
                                            <p:strVal val="#ppt_h"/>
                                          </p:val>
                                        </p:tav>
                                      </p:tavLst>
                                    </p:anim>
                                    <p:animEffect transition="in" filter="fade">
                                      <p:cBhvr>
                                        <p:cTn id="77" dur="500"/>
                                        <p:tgtEl>
                                          <p:spTgt spid="76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cap.2 - pags.81-82</a:t>
            </a:r>
            <a:endParaRPr lang="pt-BR" dirty="0"/>
          </a:p>
        </p:txBody>
      </p:sp>
      <p:sp>
        <p:nvSpPr>
          <p:cNvPr id="3" name="Espaço Reservado para Conteúdo 2"/>
          <p:cNvSpPr>
            <a:spLocks noGrp="1"/>
          </p:cNvSpPr>
          <p:nvPr>
            <p:ph idx="1"/>
          </p:nvPr>
        </p:nvSpPr>
        <p:spPr/>
        <p:txBody>
          <a:bodyPr/>
          <a:lstStyle/>
          <a:p>
            <a:r>
              <a:rPr lang="en-US" dirty="0"/>
              <a:t>Exs.1 a 15</a:t>
            </a:r>
            <a:endParaRPr lang="pt-BR" dirty="0"/>
          </a:p>
        </p:txBody>
      </p:sp>
    </p:spTree>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142852"/>
            <a:ext cx="9362546" cy="533400"/>
          </a:xfrm>
        </p:spPr>
        <p:txBody>
          <a:bodyPr/>
          <a:lstStyle/>
          <a:p>
            <a:pPr algn="ctr"/>
            <a:r>
              <a:rPr lang="en-US" dirty="0" err="1"/>
              <a:t>Vamos</a:t>
            </a:r>
            <a:r>
              <a:rPr lang="en-US" dirty="0"/>
              <a:t> agora resolver o </a:t>
            </a:r>
            <a:r>
              <a:rPr lang="en-US" dirty="0" err="1"/>
              <a:t>sistema</a:t>
            </a:r>
            <a:r>
              <a:rPr lang="en-US" dirty="0"/>
              <a:t> </a:t>
            </a:r>
            <a:r>
              <a:rPr lang="en-US" dirty="0" err="1"/>
              <a:t>pela</a:t>
            </a:r>
            <a:r>
              <a:rPr lang="en-US" dirty="0"/>
              <a:t> </a:t>
            </a:r>
            <a:r>
              <a:rPr lang="en-US" dirty="0" err="1"/>
              <a:t>matriz</a:t>
            </a:r>
            <a:r>
              <a:rPr lang="en-US" dirty="0"/>
              <a:t> de </a:t>
            </a:r>
            <a:r>
              <a:rPr lang="en-US" dirty="0" err="1"/>
              <a:t>transição</a:t>
            </a:r>
            <a:r>
              <a:rPr lang="en-US" dirty="0"/>
              <a:t> de </a:t>
            </a:r>
            <a:r>
              <a:rPr lang="en-US" dirty="0" err="1"/>
              <a:t>estados</a:t>
            </a:r>
            <a:endParaRPr lang="pt-BR" dirty="0"/>
          </a:p>
        </p:txBody>
      </p:sp>
      <p:graphicFrame>
        <p:nvGraphicFramePr>
          <p:cNvPr id="4" name="Objeto 3"/>
          <p:cNvGraphicFramePr>
            <a:graphicFrameLocks noChangeAspect="1"/>
          </p:cNvGraphicFramePr>
          <p:nvPr/>
        </p:nvGraphicFramePr>
        <p:xfrm>
          <a:off x="380968" y="1109663"/>
          <a:ext cx="2024063" cy="1128712"/>
        </p:xfrm>
        <a:graphic>
          <a:graphicData uri="http://schemas.openxmlformats.org/presentationml/2006/ole">
            <mc:AlternateContent xmlns:mc="http://schemas.openxmlformats.org/markup-compatibility/2006">
              <mc:Choice xmlns:v="urn:schemas-microsoft-com:vml" Requires="v">
                <p:oleObj name="Equação" r:id="rId2" imgW="774360" imgH="431640" progId="Equation.3">
                  <p:embed/>
                </p:oleObj>
              </mc:Choice>
              <mc:Fallback>
                <p:oleObj name="Equação" r:id="rId2" imgW="774360" imgH="431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68" y="1109663"/>
                        <a:ext cx="2024063" cy="1128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nvGraphicFramePr>
        <p:xfrm>
          <a:off x="380968" y="2595963"/>
          <a:ext cx="4978400" cy="530225"/>
        </p:xfrm>
        <a:graphic>
          <a:graphicData uri="http://schemas.openxmlformats.org/presentationml/2006/ole">
            <mc:AlternateContent xmlns:mc="http://schemas.openxmlformats.org/markup-compatibility/2006">
              <mc:Choice xmlns:v="urn:schemas-microsoft-com:vml" Requires="v">
                <p:oleObj name="Equação" r:id="rId4" imgW="1904760" imgH="203040" progId="Equation.3">
                  <p:embed/>
                </p:oleObj>
              </mc:Choice>
              <mc:Fallback>
                <p:oleObj name="Equação" r:id="rId4" imgW="190476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68" y="2595963"/>
                        <a:ext cx="49784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4"/>
          <p:cNvGraphicFramePr>
            <a:graphicFrameLocks noChangeAspect="1"/>
          </p:cNvGraphicFramePr>
          <p:nvPr/>
        </p:nvGraphicFramePr>
        <p:xfrm>
          <a:off x="380968" y="3483776"/>
          <a:ext cx="5838826" cy="531813"/>
        </p:xfrm>
        <a:graphic>
          <a:graphicData uri="http://schemas.openxmlformats.org/presentationml/2006/ole">
            <mc:AlternateContent xmlns:mc="http://schemas.openxmlformats.org/markup-compatibility/2006">
              <mc:Choice xmlns:v="urn:schemas-microsoft-com:vml" Requires="v">
                <p:oleObj name="Equação" r:id="rId6" imgW="2234880" imgH="203040" progId="Equation.3">
                  <p:embed/>
                </p:oleObj>
              </mc:Choice>
              <mc:Fallback>
                <p:oleObj name="Equação" r:id="rId6" imgW="223488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968" y="3483776"/>
                        <a:ext cx="5838826"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6"/>
          <p:cNvGraphicFramePr>
            <a:graphicFrameLocks noChangeAspect="1"/>
          </p:cNvGraphicFramePr>
          <p:nvPr/>
        </p:nvGraphicFramePr>
        <p:xfrm>
          <a:off x="380968" y="5429264"/>
          <a:ext cx="5345113" cy="596900"/>
        </p:xfrm>
        <a:graphic>
          <a:graphicData uri="http://schemas.openxmlformats.org/presentationml/2006/ole">
            <mc:AlternateContent xmlns:mc="http://schemas.openxmlformats.org/markup-compatibility/2006">
              <mc:Choice xmlns:v="urn:schemas-microsoft-com:vml" Requires="v">
                <p:oleObj name="Equação" r:id="rId8" imgW="2044440" imgH="228600" progId="Equation.3">
                  <p:embed/>
                </p:oleObj>
              </mc:Choice>
              <mc:Fallback>
                <p:oleObj name="Equação" r:id="rId8" imgW="20444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968" y="5429264"/>
                        <a:ext cx="5345113"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34" name="Object 10"/>
          <p:cNvGraphicFramePr>
            <a:graphicFrameLocks noChangeAspect="1"/>
          </p:cNvGraphicFramePr>
          <p:nvPr/>
        </p:nvGraphicFramePr>
        <p:xfrm>
          <a:off x="436579" y="4373177"/>
          <a:ext cx="6802437" cy="698500"/>
        </p:xfrm>
        <a:graphic>
          <a:graphicData uri="http://schemas.openxmlformats.org/presentationml/2006/ole">
            <mc:AlternateContent xmlns:mc="http://schemas.openxmlformats.org/markup-compatibility/2006">
              <mc:Choice xmlns:v="urn:schemas-microsoft-com:vml" Requires="v">
                <p:oleObj name="Equação" r:id="rId10" imgW="2603160" imgH="266400" progId="Equation.3">
                  <p:embed/>
                </p:oleObj>
              </mc:Choice>
              <mc:Fallback>
                <p:oleObj name="Equação" r:id="rId10" imgW="2603160" imgH="266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579" y="4373177"/>
                        <a:ext cx="6802437"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77834"/>
                                        </p:tgtEl>
                                        <p:attrNameLst>
                                          <p:attrName>style.visibility</p:attrName>
                                        </p:attrNameLst>
                                      </p:cBhvr>
                                      <p:to>
                                        <p:strVal val="visible"/>
                                      </p:to>
                                    </p:set>
                                    <p:anim calcmode="lin" valueType="num">
                                      <p:cBhvr>
                                        <p:cTn id="28" dur="500" fill="hold"/>
                                        <p:tgtEl>
                                          <p:spTgt spid="77834"/>
                                        </p:tgtEl>
                                        <p:attrNameLst>
                                          <p:attrName>ppt_w</p:attrName>
                                        </p:attrNameLst>
                                      </p:cBhvr>
                                      <p:tavLst>
                                        <p:tav tm="0">
                                          <p:val>
                                            <p:fltVal val="0"/>
                                          </p:val>
                                        </p:tav>
                                        <p:tav tm="100000">
                                          <p:val>
                                            <p:strVal val="#ppt_w"/>
                                          </p:val>
                                        </p:tav>
                                      </p:tavLst>
                                    </p:anim>
                                    <p:anim calcmode="lin" valueType="num">
                                      <p:cBhvr>
                                        <p:cTn id="29" dur="500" fill="hold"/>
                                        <p:tgtEl>
                                          <p:spTgt spid="77834"/>
                                        </p:tgtEl>
                                        <p:attrNameLst>
                                          <p:attrName>ppt_h</p:attrName>
                                        </p:attrNameLst>
                                      </p:cBhvr>
                                      <p:tavLst>
                                        <p:tav tm="0">
                                          <p:val>
                                            <p:fltVal val="0"/>
                                          </p:val>
                                        </p:tav>
                                        <p:tav tm="100000">
                                          <p:val>
                                            <p:strVal val="#ppt_h"/>
                                          </p:val>
                                        </p:tav>
                                      </p:tavLst>
                                    </p:anim>
                                    <p:animEffect transition="in" filter="fade">
                                      <p:cBhvr>
                                        <p:cTn id="30" dur="500"/>
                                        <p:tgtEl>
                                          <p:spTgt spid="7783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142852"/>
            <a:ext cx="9362546" cy="533400"/>
          </a:xfrm>
        </p:spPr>
        <p:txBody>
          <a:bodyPr/>
          <a:lstStyle/>
          <a:p>
            <a:pPr algn="ctr"/>
            <a:r>
              <a:rPr lang="en-US" dirty="0" err="1"/>
              <a:t>Vamos</a:t>
            </a:r>
            <a:r>
              <a:rPr lang="en-US" dirty="0"/>
              <a:t> agora resolver o </a:t>
            </a:r>
            <a:r>
              <a:rPr lang="en-US" dirty="0" err="1"/>
              <a:t>sistema</a:t>
            </a:r>
            <a:r>
              <a:rPr lang="en-US" dirty="0"/>
              <a:t> </a:t>
            </a:r>
            <a:r>
              <a:rPr lang="en-US" dirty="0" err="1"/>
              <a:t>pela</a:t>
            </a:r>
            <a:r>
              <a:rPr lang="en-US" dirty="0"/>
              <a:t> </a:t>
            </a:r>
            <a:r>
              <a:rPr lang="en-US" dirty="0" err="1"/>
              <a:t>matriz</a:t>
            </a:r>
            <a:r>
              <a:rPr lang="en-US" dirty="0"/>
              <a:t> de </a:t>
            </a:r>
            <a:r>
              <a:rPr lang="en-US" dirty="0" err="1"/>
              <a:t>transição</a:t>
            </a:r>
            <a:r>
              <a:rPr lang="en-US" dirty="0"/>
              <a:t> de </a:t>
            </a:r>
            <a:r>
              <a:rPr lang="en-US" dirty="0" err="1"/>
              <a:t>estados</a:t>
            </a:r>
            <a:endParaRPr lang="pt-BR" dirty="0"/>
          </a:p>
        </p:txBody>
      </p:sp>
      <p:graphicFrame>
        <p:nvGraphicFramePr>
          <p:cNvPr id="8" name="Object 6"/>
          <p:cNvGraphicFramePr>
            <a:graphicFrameLocks noChangeAspect="1"/>
          </p:cNvGraphicFramePr>
          <p:nvPr/>
        </p:nvGraphicFramePr>
        <p:xfrm>
          <a:off x="393705" y="857232"/>
          <a:ext cx="5345113" cy="596900"/>
        </p:xfrm>
        <a:graphic>
          <a:graphicData uri="http://schemas.openxmlformats.org/presentationml/2006/ole">
            <mc:AlternateContent xmlns:mc="http://schemas.openxmlformats.org/markup-compatibility/2006">
              <mc:Choice xmlns:v="urn:schemas-microsoft-com:vml" Requires="v">
                <p:oleObj name="Equação" r:id="rId2" imgW="2044440" imgH="228600" progId="Equation.3">
                  <p:embed/>
                </p:oleObj>
              </mc:Choice>
              <mc:Fallback>
                <p:oleObj name="Equação" r:id="rId2" imgW="204444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5" y="857232"/>
                        <a:ext cx="5345113"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1" name="Object 9"/>
          <p:cNvGraphicFramePr>
            <a:graphicFrameLocks noChangeAspect="1"/>
          </p:cNvGraphicFramePr>
          <p:nvPr/>
        </p:nvGraphicFramePr>
        <p:xfrm>
          <a:off x="509571" y="1488833"/>
          <a:ext cx="2157413" cy="463550"/>
        </p:xfrm>
        <a:graphic>
          <a:graphicData uri="http://schemas.openxmlformats.org/presentationml/2006/ole">
            <mc:AlternateContent xmlns:mc="http://schemas.openxmlformats.org/markup-compatibility/2006">
              <mc:Choice xmlns:v="urn:schemas-microsoft-com:vml" Requires="v">
                <p:oleObj name="Equação" r:id="rId4" imgW="825480" imgH="177480" progId="Equation.3">
                  <p:embed/>
                </p:oleObj>
              </mc:Choice>
              <mc:Fallback>
                <p:oleObj name="Equação" r:id="rId4" imgW="8254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571" y="1488833"/>
                        <a:ext cx="2157413"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2" name="Object 10"/>
          <p:cNvGraphicFramePr>
            <a:graphicFrameLocks noChangeAspect="1"/>
          </p:cNvGraphicFramePr>
          <p:nvPr/>
        </p:nvGraphicFramePr>
        <p:xfrm>
          <a:off x="542925" y="1987084"/>
          <a:ext cx="2090738" cy="463550"/>
        </p:xfrm>
        <a:graphic>
          <a:graphicData uri="http://schemas.openxmlformats.org/presentationml/2006/ole">
            <mc:AlternateContent xmlns:mc="http://schemas.openxmlformats.org/markup-compatibility/2006">
              <mc:Choice xmlns:v="urn:schemas-microsoft-com:vml" Requires="v">
                <p:oleObj name="Equação" r:id="rId6" imgW="799920" imgH="177480" progId="Equation.3">
                  <p:embed/>
                </p:oleObj>
              </mc:Choice>
              <mc:Fallback>
                <p:oleObj name="Equação" r:id="rId6" imgW="799920" imgH="177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 y="1987084"/>
                        <a:ext cx="2090738"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3" name="Object 11"/>
          <p:cNvGraphicFramePr>
            <a:graphicFrameLocks noChangeAspect="1"/>
          </p:cNvGraphicFramePr>
          <p:nvPr/>
        </p:nvGraphicFramePr>
        <p:xfrm>
          <a:off x="523844" y="2485335"/>
          <a:ext cx="3582988" cy="595313"/>
        </p:xfrm>
        <a:graphic>
          <a:graphicData uri="http://schemas.openxmlformats.org/presentationml/2006/ole">
            <mc:AlternateContent xmlns:mc="http://schemas.openxmlformats.org/markup-compatibility/2006">
              <mc:Choice xmlns:v="urn:schemas-microsoft-com:vml" Requires="v">
                <p:oleObj name="Equação" r:id="rId8" imgW="1371600" imgH="228600" progId="Equation.3">
                  <p:embed/>
                </p:oleObj>
              </mc:Choice>
              <mc:Fallback>
                <p:oleObj name="Equação" r:id="rId8" imgW="13716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844" y="2485335"/>
                        <a:ext cx="3582988"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4" name="Object 12"/>
          <p:cNvGraphicFramePr>
            <a:graphicFrameLocks noChangeAspect="1"/>
          </p:cNvGraphicFramePr>
          <p:nvPr/>
        </p:nvGraphicFramePr>
        <p:xfrm>
          <a:off x="523844" y="3115349"/>
          <a:ext cx="4046538" cy="528638"/>
        </p:xfrm>
        <a:graphic>
          <a:graphicData uri="http://schemas.openxmlformats.org/presentationml/2006/ole">
            <mc:AlternateContent xmlns:mc="http://schemas.openxmlformats.org/markup-compatibility/2006">
              <mc:Choice xmlns:v="urn:schemas-microsoft-com:vml" Requires="v">
                <p:oleObj name="Equação" r:id="rId10" imgW="1549080" imgH="203040" progId="Equation.3">
                  <p:embed/>
                </p:oleObj>
              </mc:Choice>
              <mc:Fallback>
                <p:oleObj name="Equação" r:id="rId10" imgW="154908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3844" y="3115349"/>
                        <a:ext cx="4046538" cy="52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5" name="Object 13"/>
          <p:cNvGraphicFramePr>
            <a:graphicFrameLocks noChangeAspect="1"/>
          </p:cNvGraphicFramePr>
          <p:nvPr/>
        </p:nvGraphicFramePr>
        <p:xfrm>
          <a:off x="523844" y="3678688"/>
          <a:ext cx="2819400" cy="595312"/>
        </p:xfrm>
        <a:graphic>
          <a:graphicData uri="http://schemas.openxmlformats.org/presentationml/2006/ole">
            <mc:AlternateContent xmlns:mc="http://schemas.openxmlformats.org/markup-compatibility/2006">
              <mc:Choice xmlns:v="urn:schemas-microsoft-com:vml" Requires="v">
                <p:oleObj name="Equação" r:id="rId12" imgW="1079280" imgH="228600" progId="Equation.3">
                  <p:embed/>
                </p:oleObj>
              </mc:Choice>
              <mc:Fallback>
                <p:oleObj name="Equação" r:id="rId12" imgW="10792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3844" y="3678688"/>
                        <a:ext cx="2819400"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6" name="Object 14"/>
          <p:cNvGraphicFramePr>
            <a:graphicFrameLocks noChangeAspect="1"/>
          </p:cNvGraphicFramePr>
          <p:nvPr/>
        </p:nvGraphicFramePr>
        <p:xfrm>
          <a:off x="523844" y="4308475"/>
          <a:ext cx="4678362" cy="1257300"/>
        </p:xfrm>
        <a:graphic>
          <a:graphicData uri="http://schemas.openxmlformats.org/presentationml/2006/ole">
            <mc:AlternateContent xmlns:mc="http://schemas.openxmlformats.org/markup-compatibility/2006">
              <mc:Choice xmlns:v="urn:schemas-microsoft-com:vml" Requires="v">
                <p:oleObj name="Equação" r:id="rId14" imgW="1790640" imgH="482400" progId="Equation.3">
                  <p:embed/>
                </p:oleObj>
              </mc:Choice>
              <mc:Fallback>
                <p:oleObj name="Equação" r:id="rId14" imgW="1790640" imgH="4824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3844" y="4308475"/>
                        <a:ext cx="4678362"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7" name="Object 15"/>
          <p:cNvGraphicFramePr>
            <a:graphicFrameLocks noChangeAspect="1"/>
          </p:cNvGraphicFramePr>
          <p:nvPr/>
        </p:nvGraphicFramePr>
        <p:xfrm>
          <a:off x="574672" y="5500702"/>
          <a:ext cx="3949700" cy="1257300"/>
        </p:xfrm>
        <a:graphic>
          <a:graphicData uri="http://schemas.openxmlformats.org/presentationml/2006/ole">
            <mc:AlternateContent xmlns:mc="http://schemas.openxmlformats.org/markup-compatibility/2006">
              <mc:Choice xmlns:v="urn:schemas-microsoft-com:vml" Requires="v">
                <p:oleObj name="Equação" r:id="rId16" imgW="1511280" imgH="482400" progId="Equation.3">
                  <p:embed/>
                </p:oleObj>
              </mc:Choice>
              <mc:Fallback>
                <p:oleObj name="Equação" r:id="rId16" imgW="1511280" imgH="4824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4672" y="5500702"/>
                        <a:ext cx="3949700" cy="125730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95241"/>
                                        </p:tgtEl>
                                        <p:attrNameLst>
                                          <p:attrName>style.visibility</p:attrName>
                                        </p:attrNameLst>
                                      </p:cBhvr>
                                      <p:to>
                                        <p:strVal val="visible"/>
                                      </p:to>
                                    </p:set>
                                    <p:anim calcmode="lin" valueType="num">
                                      <p:cBhvr>
                                        <p:cTn id="14" dur="500" fill="hold"/>
                                        <p:tgtEl>
                                          <p:spTgt spid="95241"/>
                                        </p:tgtEl>
                                        <p:attrNameLst>
                                          <p:attrName>ppt_w</p:attrName>
                                        </p:attrNameLst>
                                      </p:cBhvr>
                                      <p:tavLst>
                                        <p:tav tm="0">
                                          <p:val>
                                            <p:fltVal val="0"/>
                                          </p:val>
                                        </p:tav>
                                        <p:tav tm="100000">
                                          <p:val>
                                            <p:strVal val="#ppt_w"/>
                                          </p:val>
                                        </p:tav>
                                      </p:tavLst>
                                    </p:anim>
                                    <p:anim calcmode="lin" valueType="num">
                                      <p:cBhvr>
                                        <p:cTn id="15" dur="500" fill="hold"/>
                                        <p:tgtEl>
                                          <p:spTgt spid="95241"/>
                                        </p:tgtEl>
                                        <p:attrNameLst>
                                          <p:attrName>ppt_h</p:attrName>
                                        </p:attrNameLst>
                                      </p:cBhvr>
                                      <p:tavLst>
                                        <p:tav tm="0">
                                          <p:val>
                                            <p:fltVal val="0"/>
                                          </p:val>
                                        </p:tav>
                                        <p:tav tm="100000">
                                          <p:val>
                                            <p:strVal val="#ppt_h"/>
                                          </p:val>
                                        </p:tav>
                                      </p:tavLst>
                                    </p:anim>
                                    <p:animEffect transition="in" filter="fade">
                                      <p:cBhvr>
                                        <p:cTn id="16" dur="500"/>
                                        <p:tgtEl>
                                          <p:spTgt spid="9524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95242"/>
                                        </p:tgtEl>
                                        <p:attrNameLst>
                                          <p:attrName>style.visibility</p:attrName>
                                        </p:attrNameLst>
                                      </p:cBhvr>
                                      <p:to>
                                        <p:strVal val="visible"/>
                                      </p:to>
                                    </p:set>
                                    <p:anim calcmode="lin" valueType="num">
                                      <p:cBhvr>
                                        <p:cTn id="21" dur="500" fill="hold"/>
                                        <p:tgtEl>
                                          <p:spTgt spid="95242"/>
                                        </p:tgtEl>
                                        <p:attrNameLst>
                                          <p:attrName>ppt_w</p:attrName>
                                        </p:attrNameLst>
                                      </p:cBhvr>
                                      <p:tavLst>
                                        <p:tav tm="0">
                                          <p:val>
                                            <p:fltVal val="0"/>
                                          </p:val>
                                        </p:tav>
                                        <p:tav tm="100000">
                                          <p:val>
                                            <p:strVal val="#ppt_w"/>
                                          </p:val>
                                        </p:tav>
                                      </p:tavLst>
                                    </p:anim>
                                    <p:anim calcmode="lin" valueType="num">
                                      <p:cBhvr>
                                        <p:cTn id="22" dur="500" fill="hold"/>
                                        <p:tgtEl>
                                          <p:spTgt spid="95242"/>
                                        </p:tgtEl>
                                        <p:attrNameLst>
                                          <p:attrName>ppt_h</p:attrName>
                                        </p:attrNameLst>
                                      </p:cBhvr>
                                      <p:tavLst>
                                        <p:tav tm="0">
                                          <p:val>
                                            <p:fltVal val="0"/>
                                          </p:val>
                                        </p:tav>
                                        <p:tav tm="100000">
                                          <p:val>
                                            <p:strVal val="#ppt_h"/>
                                          </p:val>
                                        </p:tav>
                                      </p:tavLst>
                                    </p:anim>
                                    <p:animEffect transition="in" filter="fade">
                                      <p:cBhvr>
                                        <p:cTn id="23" dur="500"/>
                                        <p:tgtEl>
                                          <p:spTgt spid="9524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95243"/>
                                        </p:tgtEl>
                                        <p:attrNameLst>
                                          <p:attrName>style.visibility</p:attrName>
                                        </p:attrNameLst>
                                      </p:cBhvr>
                                      <p:to>
                                        <p:strVal val="visible"/>
                                      </p:to>
                                    </p:set>
                                    <p:anim calcmode="lin" valueType="num">
                                      <p:cBhvr>
                                        <p:cTn id="28" dur="500" fill="hold"/>
                                        <p:tgtEl>
                                          <p:spTgt spid="95243"/>
                                        </p:tgtEl>
                                        <p:attrNameLst>
                                          <p:attrName>ppt_w</p:attrName>
                                        </p:attrNameLst>
                                      </p:cBhvr>
                                      <p:tavLst>
                                        <p:tav tm="0">
                                          <p:val>
                                            <p:fltVal val="0"/>
                                          </p:val>
                                        </p:tav>
                                        <p:tav tm="100000">
                                          <p:val>
                                            <p:strVal val="#ppt_w"/>
                                          </p:val>
                                        </p:tav>
                                      </p:tavLst>
                                    </p:anim>
                                    <p:anim calcmode="lin" valueType="num">
                                      <p:cBhvr>
                                        <p:cTn id="29" dur="500" fill="hold"/>
                                        <p:tgtEl>
                                          <p:spTgt spid="95243"/>
                                        </p:tgtEl>
                                        <p:attrNameLst>
                                          <p:attrName>ppt_h</p:attrName>
                                        </p:attrNameLst>
                                      </p:cBhvr>
                                      <p:tavLst>
                                        <p:tav tm="0">
                                          <p:val>
                                            <p:fltVal val="0"/>
                                          </p:val>
                                        </p:tav>
                                        <p:tav tm="100000">
                                          <p:val>
                                            <p:strVal val="#ppt_h"/>
                                          </p:val>
                                        </p:tav>
                                      </p:tavLst>
                                    </p:anim>
                                    <p:animEffect transition="in" filter="fade">
                                      <p:cBhvr>
                                        <p:cTn id="30" dur="500"/>
                                        <p:tgtEl>
                                          <p:spTgt spid="9524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95244"/>
                                        </p:tgtEl>
                                        <p:attrNameLst>
                                          <p:attrName>style.visibility</p:attrName>
                                        </p:attrNameLst>
                                      </p:cBhvr>
                                      <p:to>
                                        <p:strVal val="visible"/>
                                      </p:to>
                                    </p:set>
                                    <p:anim calcmode="lin" valueType="num">
                                      <p:cBhvr>
                                        <p:cTn id="35" dur="500" fill="hold"/>
                                        <p:tgtEl>
                                          <p:spTgt spid="95244"/>
                                        </p:tgtEl>
                                        <p:attrNameLst>
                                          <p:attrName>ppt_w</p:attrName>
                                        </p:attrNameLst>
                                      </p:cBhvr>
                                      <p:tavLst>
                                        <p:tav tm="0">
                                          <p:val>
                                            <p:fltVal val="0"/>
                                          </p:val>
                                        </p:tav>
                                        <p:tav tm="100000">
                                          <p:val>
                                            <p:strVal val="#ppt_w"/>
                                          </p:val>
                                        </p:tav>
                                      </p:tavLst>
                                    </p:anim>
                                    <p:anim calcmode="lin" valueType="num">
                                      <p:cBhvr>
                                        <p:cTn id="36" dur="500" fill="hold"/>
                                        <p:tgtEl>
                                          <p:spTgt spid="95244"/>
                                        </p:tgtEl>
                                        <p:attrNameLst>
                                          <p:attrName>ppt_h</p:attrName>
                                        </p:attrNameLst>
                                      </p:cBhvr>
                                      <p:tavLst>
                                        <p:tav tm="0">
                                          <p:val>
                                            <p:fltVal val="0"/>
                                          </p:val>
                                        </p:tav>
                                        <p:tav tm="100000">
                                          <p:val>
                                            <p:strVal val="#ppt_h"/>
                                          </p:val>
                                        </p:tav>
                                      </p:tavLst>
                                    </p:anim>
                                    <p:animEffect transition="in" filter="fade">
                                      <p:cBhvr>
                                        <p:cTn id="37" dur="500"/>
                                        <p:tgtEl>
                                          <p:spTgt spid="9524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95245"/>
                                        </p:tgtEl>
                                        <p:attrNameLst>
                                          <p:attrName>style.visibility</p:attrName>
                                        </p:attrNameLst>
                                      </p:cBhvr>
                                      <p:to>
                                        <p:strVal val="visible"/>
                                      </p:to>
                                    </p:set>
                                    <p:anim calcmode="lin" valueType="num">
                                      <p:cBhvr>
                                        <p:cTn id="42" dur="500" fill="hold"/>
                                        <p:tgtEl>
                                          <p:spTgt spid="95245"/>
                                        </p:tgtEl>
                                        <p:attrNameLst>
                                          <p:attrName>ppt_w</p:attrName>
                                        </p:attrNameLst>
                                      </p:cBhvr>
                                      <p:tavLst>
                                        <p:tav tm="0">
                                          <p:val>
                                            <p:fltVal val="0"/>
                                          </p:val>
                                        </p:tav>
                                        <p:tav tm="100000">
                                          <p:val>
                                            <p:strVal val="#ppt_w"/>
                                          </p:val>
                                        </p:tav>
                                      </p:tavLst>
                                    </p:anim>
                                    <p:anim calcmode="lin" valueType="num">
                                      <p:cBhvr>
                                        <p:cTn id="43" dur="500" fill="hold"/>
                                        <p:tgtEl>
                                          <p:spTgt spid="95245"/>
                                        </p:tgtEl>
                                        <p:attrNameLst>
                                          <p:attrName>ppt_h</p:attrName>
                                        </p:attrNameLst>
                                      </p:cBhvr>
                                      <p:tavLst>
                                        <p:tav tm="0">
                                          <p:val>
                                            <p:fltVal val="0"/>
                                          </p:val>
                                        </p:tav>
                                        <p:tav tm="100000">
                                          <p:val>
                                            <p:strVal val="#ppt_h"/>
                                          </p:val>
                                        </p:tav>
                                      </p:tavLst>
                                    </p:anim>
                                    <p:animEffect transition="in" filter="fade">
                                      <p:cBhvr>
                                        <p:cTn id="44" dur="500"/>
                                        <p:tgtEl>
                                          <p:spTgt spid="9524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95246"/>
                                        </p:tgtEl>
                                        <p:attrNameLst>
                                          <p:attrName>style.visibility</p:attrName>
                                        </p:attrNameLst>
                                      </p:cBhvr>
                                      <p:to>
                                        <p:strVal val="visible"/>
                                      </p:to>
                                    </p:set>
                                    <p:anim calcmode="lin" valueType="num">
                                      <p:cBhvr>
                                        <p:cTn id="49" dur="500" fill="hold"/>
                                        <p:tgtEl>
                                          <p:spTgt spid="95246"/>
                                        </p:tgtEl>
                                        <p:attrNameLst>
                                          <p:attrName>ppt_w</p:attrName>
                                        </p:attrNameLst>
                                      </p:cBhvr>
                                      <p:tavLst>
                                        <p:tav tm="0">
                                          <p:val>
                                            <p:fltVal val="0"/>
                                          </p:val>
                                        </p:tav>
                                        <p:tav tm="100000">
                                          <p:val>
                                            <p:strVal val="#ppt_w"/>
                                          </p:val>
                                        </p:tav>
                                      </p:tavLst>
                                    </p:anim>
                                    <p:anim calcmode="lin" valueType="num">
                                      <p:cBhvr>
                                        <p:cTn id="50" dur="500" fill="hold"/>
                                        <p:tgtEl>
                                          <p:spTgt spid="95246"/>
                                        </p:tgtEl>
                                        <p:attrNameLst>
                                          <p:attrName>ppt_h</p:attrName>
                                        </p:attrNameLst>
                                      </p:cBhvr>
                                      <p:tavLst>
                                        <p:tav tm="0">
                                          <p:val>
                                            <p:fltVal val="0"/>
                                          </p:val>
                                        </p:tav>
                                        <p:tav tm="100000">
                                          <p:val>
                                            <p:strVal val="#ppt_h"/>
                                          </p:val>
                                        </p:tav>
                                      </p:tavLst>
                                    </p:anim>
                                    <p:animEffect transition="in" filter="fade">
                                      <p:cBhvr>
                                        <p:cTn id="51" dur="500"/>
                                        <p:tgtEl>
                                          <p:spTgt spid="9524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95247"/>
                                        </p:tgtEl>
                                        <p:attrNameLst>
                                          <p:attrName>style.visibility</p:attrName>
                                        </p:attrNameLst>
                                      </p:cBhvr>
                                      <p:to>
                                        <p:strVal val="visible"/>
                                      </p:to>
                                    </p:set>
                                    <p:anim calcmode="lin" valueType="num">
                                      <p:cBhvr>
                                        <p:cTn id="56" dur="500" fill="hold"/>
                                        <p:tgtEl>
                                          <p:spTgt spid="95247"/>
                                        </p:tgtEl>
                                        <p:attrNameLst>
                                          <p:attrName>ppt_w</p:attrName>
                                        </p:attrNameLst>
                                      </p:cBhvr>
                                      <p:tavLst>
                                        <p:tav tm="0">
                                          <p:val>
                                            <p:fltVal val="0"/>
                                          </p:val>
                                        </p:tav>
                                        <p:tav tm="100000">
                                          <p:val>
                                            <p:strVal val="#ppt_w"/>
                                          </p:val>
                                        </p:tav>
                                      </p:tavLst>
                                    </p:anim>
                                    <p:anim calcmode="lin" valueType="num">
                                      <p:cBhvr>
                                        <p:cTn id="57" dur="500" fill="hold"/>
                                        <p:tgtEl>
                                          <p:spTgt spid="95247"/>
                                        </p:tgtEl>
                                        <p:attrNameLst>
                                          <p:attrName>ppt_h</p:attrName>
                                        </p:attrNameLst>
                                      </p:cBhvr>
                                      <p:tavLst>
                                        <p:tav tm="0">
                                          <p:val>
                                            <p:fltVal val="0"/>
                                          </p:val>
                                        </p:tav>
                                        <p:tav tm="100000">
                                          <p:val>
                                            <p:strVal val="#ppt_h"/>
                                          </p:val>
                                        </p:tav>
                                      </p:tavLst>
                                    </p:anim>
                                    <p:animEffect transition="in" filter="fade">
                                      <p:cBhvr>
                                        <p:cTn id="58" dur="500"/>
                                        <p:tgtEl>
                                          <p:spTgt spid="95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142852"/>
            <a:ext cx="9362546" cy="533400"/>
          </a:xfrm>
        </p:spPr>
        <p:txBody>
          <a:bodyPr/>
          <a:lstStyle/>
          <a:p>
            <a:pPr algn="ctr"/>
            <a:r>
              <a:rPr lang="en-US" dirty="0" err="1"/>
              <a:t>Vamos</a:t>
            </a:r>
            <a:r>
              <a:rPr lang="en-US" dirty="0"/>
              <a:t> agora resolver o </a:t>
            </a:r>
            <a:r>
              <a:rPr lang="en-US" dirty="0" err="1"/>
              <a:t>sistema</a:t>
            </a:r>
            <a:r>
              <a:rPr lang="en-US" dirty="0"/>
              <a:t> </a:t>
            </a:r>
            <a:r>
              <a:rPr lang="en-US" dirty="0" err="1"/>
              <a:t>pela</a:t>
            </a:r>
            <a:r>
              <a:rPr lang="en-US" dirty="0"/>
              <a:t> </a:t>
            </a:r>
            <a:r>
              <a:rPr lang="en-US" dirty="0" err="1"/>
              <a:t>matriz</a:t>
            </a:r>
            <a:r>
              <a:rPr lang="en-US" dirty="0"/>
              <a:t> de </a:t>
            </a:r>
            <a:r>
              <a:rPr lang="en-US" dirty="0" err="1"/>
              <a:t>transição</a:t>
            </a:r>
            <a:r>
              <a:rPr lang="en-US" dirty="0"/>
              <a:t> de </a:t>
            </a:r>
            <a:r>
              <a:rPr lang="en-US" dirty="0" err="1"/>
              <a:t>estados</a:t>
            </a:r>
            <a:endParaRPr lang="pt-BR" dirty="0"/>
          </a:p>
        </p:txBody>
      </p:sp>
      <p:graphicFrame>
        <p:nvGraphicFramePr>
          <p:cNvPr id="8" name="Object 6"/>
          <p:cNvGraphicFramePr>
            <a:graphicFrameLocks noChangeAspect="1"/>
          </p:cNvGraphicFramePr>
          <p:nvPr/>
        </p:nvGraphicFramePr>
        <p:xfrm>
          <a:off x="393705" y="857232"/>
          <a:ext cx="5345113" cy="596900"/>
        </p:xfrm>
        <a:graphic>
          <a:graphicData uri="http://schemas.openxmlformats.org/presentationml/2006/ole">
            <mc:AlternateContent xmlns:mc="http://schemas.openxmlformats.org/markup-compatibility/2006">
              <mc:Choice xmlns:v="urn:schemas-microsoft-com:vml" Requires="v">
                <p:oleObj name="Equação" r:id="rId2" imgW="2044440" imgH="228600" progId="Equation.3">
                  <p:embed/>
                </p:oleObj>
              </mc:Choice>
              <mc:Fallback>
                <p:oleObj name="Equação" r:id="rId2" imgW="204444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5" y="857232"/>
                        <a:ext cx="5345113"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8" name="Object 16"/>
          <p:cNvGraphicFramePr>
            <a:graphicFrameLocks noChangeAspect="1"/>
          </p:cNvGraphicFramePr>
          <p:nvPr/>
        </p:nvGraphicFramePr>
        <p:xfrm>
          <a:off x="441334" y="1385888"/>
          <a:ext cx="5940426" cy="1257300"/>
        </p:xfrm>
        <a:graphic>
          <a:graphicData uri="http://schemas.openxmlformats.org/presentationml/2006/ole">
            <mc:AlternateContent xmlns:mc="http://schemas.openxmlformats.org/markup-compatibility/2006">
              <mc:Choice xmlns:v="urn:schemas-microsoft-com:vml" Requires="v">
                <p:oleObj name="Equação" r:id="rId4" imgW="2273040" imgH="482400" progId="Equation.3">
                  <p:embed/>
                </p:oleObj>
              </mc:Choice>
              <mc:Fallback>
                <p:oleObj name="Equação" r:id="rId4" imgW="227304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334" y="1385888"/>
                        <a:ext cx="5940426"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9" name="Object 17"/>
          <p:cNvGraphicFramePr>
            <a:graphicFrameLocks noChangeAspect="1"/>
          </p:cNvGraphicFramePr>
          <p:nvPr/>
        </p:nvGraphicFramePr>
        <p:xfrm>
          <a:off x="452406" y="2571744"/>
          <a:ext cx="6438900" cy="1257300"/>
        </p:xfrm>
        <a:graphic>
          <a:graphicData uri="http://schemas.openxmlformats.org/presentationml/2006/ole">
            <mc:AlternateContent xmlns:mc="http://schemas.openxmlformats.org/markup-compatibility/2006">
              <mc:Choice xmlns:v="urn:schemas-microsoft-com:vml" Requires="v">
                <p:oleObj name="Equação" r:id="rId6" imgW="2463480" imgH="482400" progId="Equation.3">
                  <p:embed/>
                </p:oleObj>
              </mc:Choice>
              <mc:Fallback>
                <p:oleObj name="Equação" r:id="rId6" imgW="246348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406" y="2571744"/>
                        <a:ext cx="6438900"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9" name="Object 13"/>
          <p:cNvGraphicFramePr>
            <a:graphicFrameLocks noChangeAspect="1"/>
          </p:cNvGraphicFramePr>
          <p:nvPr/>
        </p:nvGraphicFramePr>
        <p:xfrm>
          <a:off x="523844" y="3786188"/>
          <a:ext cx="5543550" cy="1257300"/>
        </p:xfrm>
        <a:graphic>
          <a:graphicData uri="http://schemas.openxmlformats.org/presentationml/2006/ole">
            <mc:AlternateContent xmlns:mc="http://schemas.openxmlformats.org/markup-compatibility/2006">
              <mc:Choice xmlns:v="urn:schemas-microsoft-com:vml" Requires="v">
                <p:oleObj name="Equação" r:id="rId8" imgW="2120760" imgH="482400" progId="Equation.3">
                  <p:embed/>
                </p:oleObj>
              </mc:Choice>
              <mc:Fallback>
                <p:oleObj name="Equação" r:id="rId8" imgW="212076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844" y="3786188"/>
                        <a:ext cx="5543550"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70" name="Object 14"/>
          <p:cNvGraphicFramePr>
            <a:graphicFrameLocks noChangeAspect="1"/>
          </p:cNvGraphicFramePr>
          <p:nvPr/>
        </p:nvGraphicFramePr>
        <p:xfrm>
          <a:off x="595282" y="5029200"/>
          <a:ext cx="5808662" cy="1257300"/>
        </p:xfrm>
        <a:graphic>
          <a:graphicData uri="http://schemas.openxmlformats.org/presentationml/2006/ole">
            <mc:AlternateContent xmlns:mc="http://schemas.openxmlformats.org/markup-compatibility/2006">
              <mc:Choice xmlns:v="urn:schemas-microsoft-com:vml" Requires="v">
                <p:oleObj name="Equação" r:id="rId10" imgW="2222280" imgH="482400" progId="Equation.3">
                  <p:embed/>
                </p:oleObj>
              </mc:Choice>
              <mc:Fallback>
                <p:oleObj name="Equação" r:id="rId10" imgW="222228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282" y="5029200"/>
                        <a:ext cx="5808662"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95248"/>
                                        </p:tgtEl>
                                        <p:attrNameLst>
                                          <p:attrName>style.visibility</p:attrName>
                                        </p:attrNameLst>
                                      </p:cBhvr>
                                      <p:to>
                                        <p:strVal val="visible"/>
                                      </p:to>
                                    </p:set>
                                    <p:anim calcmode="lin" valueType="num">
                                      <p:cBhvr>
                                        <p:cTn id="14" dur="500" fill="hold"/>
                                        <p:tgtEl>
                                          <p:spTgt spid="95248"/>
                                        </p:tgtEl>
                                        <p:attrNameLst>
                                          <p:attrName>ppt_w</p:attrName>
                                        </p:attrNameLst>
                                      </p:cBhvr>
                                      <p:tavLst>
                                        <p:tav tm="0">
                                          <p:val>
                                            <p:fltVal val="0"/>
                                          </p:val>
                                        </p:tav>
                                        <p:tav tm="100000">
                                          <p:val>
                                            <p:strVal val="#ppt_w"/>
                                          </p:val>
                                        </p:tav>
                                      </p:tavLst>
                                    </p:anim>
                                    <p:anim calcmode="lin" valueType="num">
                                      <p:cBhvr>
                                        <p:cTn id="15" dur="500" fill="hold"/>
                                        <p:tgtEl>
                                          <p:spTgt spid="95248"/>
                                        </p:tgtEl>
                                        <p:attrNameLst>
                                          <p:attrName>ppt_h</p:attrName>
                                        </p:attrNameLst>
                                      </p:cBhvr>
                                      <p:tavLst>
                                        <p:tav tm="0">
                                          <p:val>
                                            <p:fltVal val="0"/>
                                          </p:val>
                                        </p:tav>
                                        <p:tav tm="100000">
                                          <p:val>
                                            <p:strVal val="#ppt_h"/>
                                          </p:val>
                                        </p:tav>
                                      </p:tavLst>
                                    </p:anim>
                                    <p:animEffect transition="in" filter="fade">
                                      <p:cBhvr>
                                        <p:cTn id="16" dur="500"/>
                                        <p:tgtEl>
                                          <p:spTgt spid="9524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95249"/>
                                        </p:tgtEl>
                                        <p:attrNameLst>
                                          <p:attrName>style.visibility</p:attrName>
                                        </p:attrNameLst>
                                      </p:cBhvr>
                                      <p:to>
                                        <p:strVal val="visible"/>
                                      </p:to>
                                    </p:set>
                                    <p:anim calcmode="lin" valueType="num">
                                      <p:cBhvr>
                                        <p:cTn id="21" dur="500" fill="hold"/>
                                        <p:tgtEl>
                                          <p:spTgt spid="95249"/>
                                        </p:tgtEl>
                                        <p:attrNameLst>
                                          <p:attrName>ppt_w</p:attrName>
                                        </p:attrNameLst>
                                      </p:cBhvr>
                                      <p:tavLst>
                                        <p:tav tm="0">
                                          <p:val>
                                            <p:fltVal val="0"/>
                                          </p:val>
                                        </p:tav>
                                        <p:tav tm="100000">
                                          <p:val>
                                            <p:strVal val="#ppt_w"/>
                                          </p:val>
                                        </p:tav>
                                      </p:tavLst>
                                    </p:anim>
                                    <p:anim calcmode="lin" valueType="num">
                                      <p:cBhvr>
                                        <p:cTn id="22" dur="500" fill="hold"/>
                                        <p:tgtEl>
                                          <p:spTgt spid="95249"/>
                                        </p:tgtEl>
                                        <p:attrNameLst>
                                          <p:attrName>ppt_h</p:attrName>
                                        </p:attrNameLst>
                                      </p:cBhvr>
                                      <p:tavLst>
                                        <p:tav tm="0">
                                          <p:val>
                                            <p:fltVal val="0"/>
                                          </p:val>
                                        </p:tav>
                                        <p:tav tm="100000">
                                          <p:val>
                                            <p:strVal val="#ppt_h"/>
                                          </p:val>
                                        </p:tav>
                                      </p:tavLst>
                                    </p:anim>
                                    <p:animEffect transition="in" filter="fade">
                                      <p:cBhvr>
                                        <p:cTn id="23" dur="500"/>
                                        <p:tgtEl>
                                          <p:spTgt spid="9524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96269"/>
                                        </p:tgtEl>
                                        <p:attrNameLst>
                                          <p:attrName>style.visibility</p:attrName>
                                        </p:attrNameLst>
                                      </p:cBhvr>
                                      <p:to>
                                        <p:strVal val="visible"/>
                                      </p:to>
                                    </p:set>
                                    <p:anim calcmode="lin" valueType="num">
                                      <p:cBhvr>
                                        <p:cTn id="28" dur="500" fill="hold"/>
                                        <p:tgtEl>
                                          <p:spTgt spid="96269"/>
                                        </p:tgtEl>
                                        <p:attrNameLst>
                                          <p:attrName>ppt_w</p:attrName>
                                        </p:attrNameLst>
                                      </p:cBhvr>
                                      <p:tavLst>
                                        <p:tav tm="0">
                                          <p:val>
                                            <p:fltVal val="0"/>
                                          </p:val>
                                        </p:tav>
                                        <p:tav tm="100000">
                                          <p:val>
                                            <p:strVal val="#ppt_w"/>
                                          </p:val>
                                        </p:tav>
                                      </p:tavLst>
                                    </p:anim>
                                    <p:anim calcmode="lin" valueType="num">
                                      <p:cBhvr>
                                        <p:cTn id="29" dur="500" fill="hold"/>
                                        <p:tgtEl>
                                          <p:spTgt spid="96269"/>
                                        </p:tgtEl>
                                        <p:attrNameLst>
                                          <p:attrName>ppt_h</p:attrName>
                                        </p:attrNameLst>
                                      </p:cBhvr>
                                      <p:tavLst>
                                        <p:tav tm="0">
                                          <p:val>
                                            <p:fltVal val="0"/>
                                          </p:val>
                                        </p:tav>
                                        <p:tav tm="100000">
                                          <p:val>
                                            <p:strVal val="#ppt_h"/>
                                          </p:val>
                                        </p:tav>
                                      </p:tavLst>
                                    </p:anim>
                                    <p:animEffect transition="in" filter="fade">
                                      <p:cBhvr>
                                        <p:cTn id="30" dur="500"/>
                                        <p:tgtEl>
                                          <p:spTgt spid="9626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96270"/>
                                        </p:tgtEl>
                                        <p:attrNameLst>
                                          <p:attrName>style.visibility</p:attrName>
                                        </p:attrNameLst>
                                      </p:cBhvr>
                                      <p:to>
                                        <p:strVal val="visible"/>
                                      </p:to>
                                    </p:set>
                                    <p:anim calcmode="lin" valueType="num">
                                      <p:cBhvr>
                                        <p:cTn id="35" dur="500" fill="hold"/>
                                        <p:tgtEl>
                                          <p:spTgt spid="96270"/>
                                        </p:tgtEl>
                                        <p:attrNameLst>
                                          <p:attrName>ppt_w</p:attrName>
                                        </p:attrNameLst>
                                      </p:cBhvr>
                                      <p:tavLst>
                                        <p:tav tm="0">
                                          <p:val>
                                            <p:fltVal val="0"/>
                                          </p:val>
                                        </p:tav>
                                        <p:tav tm="100000">
                                          <p:val>
                                            <p:strVal val="#ppt_w"/>
                                          </p:val>
                                        </p:tav>
                                      </p:tavLst>
                                    </p:anim>
                                    <p:anim calcmode="lin" valueType="num">
                                      <p:cBhvr>
                                        <p:cTn id="36" dur="500" fill="hold"/>
                                        <p:tgtEl>
                                          <p:spTgt spid="96270"/>
                                        </p:tgtEl>
                                        <p:attrNameLst>
                                          <p:attrName>ppt_h</p:attrName>
                                        </p:attrNameLst>
                                      </p:cBhvr>
                                      <p:tavLst>
                                        <p:tav tm="0">
                                          <p:val>
                                            <p:fltVal val="0"/>
                                          </p:val>
                                        </p:tav>
                                        <p:tav tm="100000">
                                          <p:val>
                                            <p:strVal val="#ppt_h"/>
                                          </p:val>
                                        </p:tav>
                                      </p:tavLst>
                                    </p:anim>
                                    <p:animEffect transition="in" filter="fade">
                                      <p:cBhvr>
                                        <p:cTn id="37" dur="500"/>
                                        <p:tgtEl>
                                          <p:spTgt spid="96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727" y="142852"/>
            <a:ext cx="9362546" cy="533400"/>
          </a:xfrm>
        </p:spPr>
        <p:txBody>
          <a:bodyPr/>
          <a:lstStyle/>
          <a:p>
            <a:pPr algn="ctr"/>
            <a:r>
              <a:rPr lang="en-US" dirty="0" err="1"/>
              <a:t>Vamos</a:t>
            </a:r>
            <a:r>
              <a:rPr lang="en-US" dirty="0"/>
              <a:t> agora resolver o </a:t>
            </a:r>
            <a:r>
              <a:rPr lang="en-US" dirty="0" err="1"/>
              <a:t>sistema</a:t>
            </a:r>
            <a:r>
              <a:rPr lang="en-US" dirty="0"/>
              <a:t> </a:t>
            </a:r>
            <a:r>
              <a:rPr lang="en-US" dirty="0" err="1"/>
              <a:t>pela</a:t>
            </a:r>
            <a:r>
              <a:rPr lang="en-US" dirty="0"/>
              <a:t> </a:t>
            </a:r>
            <a:r>
              <a:rPr lang="en-US" dirty="0" err="1"/>
              <a:t>matriz</a:t>
            </a:r>
            <a:r>
              <a:rPr lang="en-US" dirty="0"/>
              <a:t> de </a:t>
            </a:r>
            <a:r>
              <a:rPr lang="en-US" dirty="0" err="1"/>
              <a:t>transição</a:t>
            </a:r>
            <a:r>
              <a:rPr lang="en-US" dirty="0"/>
              <a:t> de </a:t>
            </a:r>
            <a:r>
              <a:rPr lang="en-US" dirty="0" err="1"/>
              <a:t>estados</a:t>
            </a:r>
            <a:endParaRPr lang="pt-BR" dirty="0"/>
          </a:p>
        </p:txBody>
      </p:sp>
      <p:graphicFrame>
        <p:nvGraphicFramePr>
          <p:cNvPr id="8" name="Object 6"/>
          <p:cNvGraphicFramePr>
            <a:graphicFrameLocks noChangeAspect="1"/>
          </p:cNvGraphicFramePr>
          <p:nvPr/>
        </p:nvGraphicFramePr>
        <p:xfrm>
          <a:off x="393705" y="857232"/>
          <a:ext cx="5345113" cy="596900"/>
        </p:xfrm>
        <a:graphic>
          <a:graphicData uri="http://schemas.openxmlformats.org/presentationml/2006/ole">
            <mc:AlternateContent xmlns:mc="http://schemas.openxmlformats.org/markup-compatibility/2006">
              <mc:Choice xmlns:v="urn:schemas-microsoft-com:vml" Requires="v">
                <p:oleObj name="Equação" r:id="rId2" imgW="2044440" imgH="228600" progId="Equation.3">
                  <p:embed/>
                </p:oleObj>
              </mc:Choice>
              <mc:Fallback>
                <p:oleObj name="Equação" r:id="rId2" imgW="2044440" imgH="228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5" y="857232"/>
                        <a:ext cx="5345113"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70" name="Object 14"/>
          <p:cNvGraphicFramePr>
            <a:graphicFrameLocks noChangeAspect="1"/>
          </p:cNvGraphicFramePr>
          <p:nvPr/>
        </p:nvGraphicFramePr>
        <p:xfrm>
          <a:off x="595282" y="1457320"/>
          <a:ext cx="5808662" cy="1257300"/>
        </p:xfrm>
        <a:graphic>
          <a:graphicData uri="http://schemas.openxmlformats.org/presentationml/2006/ole">
            <mc:AlternateContent xmlns:mc="http://schemas.openxmlformats.org/markup-compatibility/2006">
              <mc:Choice xmlns:v="urn:schemas-microsoft-com:vml" Requires="v">
                <p:oleObj name="Equação" r:id="rId4" imgW="2222280" imgH="482400" progId="Equation.3">
                  <p:embed/>
                </p:oleObj>
              </mc:Choice>
              <mc:Fallback>
                <p:oleObj name="Equação" r:id="rId4" imgW="222228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82" y="1457320"/>
                        <a:ext cx="5808662"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11" name="Object 7"/>
          <p:cNvGraphicFramePr>
            <a:graphicFrameLocks noChangeAspect="1"/>
          </p:cNvGraphicFramePr>
          <p:nvPr/>
        </p:nvGraphicFramePr>
        <p:xfrm>
          <a:off x="595282" y="2671766"/>
          <a:ext cx="5543550" cy="1257300"/>
        </p:xfrm>
        <a:graphic>
          <a:graphicData uri="http://schemas.openxmlformats.org/presentationml/2006/ole">
            <mc:AlternateContent xmlns:mc="http://schemas.openxmlformats.org/markup-compatibility/2006">
              <mc:Choice xmlns:v="urn:schemas-microsoft-com:vml" Requires="v">
                <p:oleObj name="Equação" r:id="rId6" imgW="2120760" imgH="482400" progId="Equation.3">
                  <p:embed/>
                </p:oleObj>
              </mc:Choice>
              <mc:Fallback>
                <p:oleObj name="Equação" r:id="rId6" imgW="212076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282" y="2671766"/>
                        <a:ext cx="5543550"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lipse 8"/>
          <p:cNvSpPr/>
          <p:nvPr/>
        </p:nvSpPr>
        <p:spPr>
          <a:xfrm>
            <a:off x="3238488" y="2786058"/>
            <a:ext cx="3071834" cy="1214446"/>
          </a:xfrm>
          <a:prstGeom prst="ellipse">
            <a:avLst/>
          </a:prstGeom>
          <a:solidFill>
            <a:schemeClr val="accent1">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p:cNvCxnSpPr>
            <a:stCxn id="9" idx="5"/>
          </p:cNvCxnSpPr>
          <p:nvPr/>
        </p:nvCxnSpPr>
        <p:spPr>
          <a:xfrm rot="16200000" flipH="1">
            <a:off x="5889310" y="3793805"/>
            <a:ext cx="1106545" cy="1164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6238884" y="5000636"/>
            <a:ext cx="3286148" cy="584775"/>
          </a:xfrm>
          <a:prstGeom prst="rect">
            <a:avLst/>
          </a:prstGeom>
          <a:noFill/>
        </p:spPr>
        <p:txBody>
          <a:bodyPr wrap="square" rtlCol="0">
            <a:spAutoFit/>
          </a:bodyPr>
          <a:lstStyle/>
          <a:p>
            <a:pPr algn="ctr"/>
            <a:r>
              <a:rPr lang="en-US" sz="1600" b="1" dirty="0">
                <a:latin typeface="+mn-lt"/>
              </a:rPr>
              <a:t>Integral de </a:t>
            </a:r>
            <a:r>
              <a:rPr lang="en-US" sz="1600" b="1" dirty="0" err="1">
                <a:latin typeface="+mn-lt"/>
              </a:rPr>
              <a:t>Convolução</a:t>
            </a:r>
            <a:r>
              <a:rPr lang="en-US" sz="1600" b="1" dirty="0">
                <a:latin typeface="+mn-lt"/>
              </a:rPr>
              <a:t> -&gt; </a:t>
            </a:r>
            <a:r>
              <a:rPr lang="en-US" sz="1600" b="1" dirty="0" err="1">
                <a:latin typeface="+mn-lt"/>
              </a:rPr>
              <a:t>Resposta</a:t>
            </a:r>
            <a:r>
              <a:rPr lang="en-US" sz="1600" b="1" dirty="0">
                <a:latin typeface="+mn-lt"/>
              </a:rPr>
              <a:t> </a:t>
            </a:r>
            <a:r>
              <a:rPr lang="en-US" sz="1600" b="1" dirty="0" err="1">
                <a:latin typeface="+mn-lt"/>
              </a:rPr>
              <a:t>Forçada</a:t>
            </a:r>
            <a:r>
              <a:rPr lang="en-US" sz="1600" b="1" dirty="0">
                <a:latin typeface="+mn-lt"/>
              </a:rPr>
              <a:t> </a:t>
            </a:r>
            <a:endParaRPr lang="pt-BR" sz="1600" b="1" dirty="0">
              <a:latin typeface="+mn-lt"/>
            </a:endParaRPr>
          </a:p>
        </p:txBody>
      </p:sp>
      <p:cxnSp>
        <p:nvCxnSpPr>
          <p:cNvPr id="13" name="Conector de seta reta 12"/>
          <p:cNvCxnSpPr>
            <a:stCxn id="15" idx="4"/>
          </p:cNvCxnSpPr>
          <p:nvPr/>
        </p:nvCxnSpPr>
        <p:spPr>
          <a:xfrm rot="16200000" flipH="1">
            <a:off x="2279930" y="4030367"/>
            <a:ext cx="1152531" cy="949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CaixaDeTexto 13"/>
          <p:cNvSpPr txBox="1"/>
          <p:nvPr/>
        </p:nvSpPr>
        <p:spPr>
          <a:xfrm>
            <a:off x="2381232" y="5153036"/>
            <a:ext cx="3571900" cy="584775"/>
          </a:xfrm>
          <a:prstGeom prst="rect">
            <a:avLst/>
          </a:prstGeom>
          <a:noFill/>
        </p:spPr>
        <p:txBody>
          <a:bodyPr wrap="square" rtlCol="0">
            <a:spAutoFit/>
          </a:bodyPr>
          <a:lstStyle/>
          <a:p>
            <a:pPr algn="ctr"/>
            <a:r>
              <a:rPr lang="en-US" sz="1600" b="1" dirty="0" err="1">
                <a:latin typeface="+mn-lt"/>
              </a:rPr>
              <a:t>Matriz</a:t>
            </a:r>
            <a:r>
              <a:rPr lang="en-US" sz="1600" b="1" dirty="0">
                <a:latin typeface="+mn-lt"/>
              </a:rPr>
              <a:t> de </a:t>
            </a:r>
            <a:r>
              <a:rPr lang="en-US" sz="1600" b="1" dirty="0" err="1">
                <a:latin typeface="+mn-lt"/>
              </a:rPr>
              <a:t>Transição</a:t>
            </a:r>
            <a:r>
              <a:rPr lang="en-US" sz="1600" b="1" dirty="0">
                <a:latin typeface="+mn-lt"/>
              </a:rPr>
              <a:t> de </a:t>
            </a:r>
            <a:r>
              <a:rPr lang="en-US" sz="1600" b="1" dirty="0" err="1">
                <a:latin typeface="+mn-lt"/>
              </a:rPr>
              <a:t>Estados</a:t>
            </a:r>
            <a:r>
              <a:rPr lang="en-US" sz="1600" b="1" dirty="0">
                <a:latin typeface="+mn-lt"/>
              </a:rPr>
              <a:t> -&gt; </a:t>
            </a:r>
            <a:r>
              <a:rPr lang="en-US" sz="1600" b="1" dirty="0" err="1">
                <a:latin typeface="+mn-lt"/>
              </a:rPr>
              <a:t>Resposta</a:t>
            </a:r>
            <a:r>
              <a:rPr lang="en-US" sz="1600" b="1" dirty="0">
                <a:latin typeface="+mn-lt"/>
              </a:rPr>
              <a:t> Natural </a:t>
            </a:r>
            <a:endParaRPr lang="pt-BR" sz="1600" b="1" dirty="0">
              <a:latin typeface="+mn-lt"/>
            </a:endParaRPr>
          </a:p>
        </p:txBody>
      </p:sp>
      <p:sp>
        <p:nvSpPr>
          <p:cNvPr id="15" name="Elipse 14"/>
          <p:cNvSpPr/>
          <p:nvPr/>
        </p:nvSpPr>
        <p:spPr>
          <a:xfrm>
            <a:off x="1523976" y="2714620"/>
            <a:ext cx="1714512" cy="1214446"/>
          </a:xfrm>
          <a:prstGeom prst="ellipse">
            <a:avLst/>
          </a:prstGeom>
          <a:solidFill>
            <a:schemeClr val="accent1">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 name="Conector de seta reta 16"/>
          <p:cNvCxnSpPr>
            <a:stCxn id="19" idx="4"/>
            <a:endCxn id="18" idx="0"/>
          </p:cNvCxnSpPr>
          <p:nvPr/>
        </p:nvCxnSpPr>
        <p:spPr>
          <a:xfrm rot="16200000" flipH="1">
            <a:off x="220232" y="4482710"/>
            <a:ext cx="2143140" cy="6072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CaixaDeTexto 17"/>
          <p:cNvSpPr txBox="1"/>
          <p:nvPr/>
        </p:nvSpPr>
        <p:spPr>
          <a:xfrm>
            <a:off x="166654" y="5857892"/>
            <a:ext cx="2857520" cy="584775"/>
          </a:xfrm>
          <a:prstGeom prst="rect">
            <a:avLst/>
          </a:prstGeom>
          <a:noFill/>
        </p:spPr>
        <p:txBody>
          <a:bodyPr wrap="square" rtlCol="0">
            <a:spAutoFit/>
          </a:bodyPr>
          <a:lstStyle/>
          <a:p>
            <a:pPr algn="ctr"/>
            <a:r>
              <a:rPr lang="en-US" sz="1600" b="1" dirty="0" err="1">
                <a:latin typeface="+mn-lt"/>
              </a:rPr>
              <a:t>Resposta</a:t>
            </a:r>
            <a:r>
              <a:rPr lang="en-US" sz="1600" b="1" dirty="0">
                <a:latin typeface="+mn-lt"/>
              </a:rPr>
              <a:t> </a:t>
            </a:r>
            <a:r>
              <a:rPr lang="en-US" sz="1600" b="1" dirty="0" err="1">
                <a:latin typeface="+mn-lt"/>
              </a:rPr>
              <a:t>Completa</a:t>
            </a:r>
            <a:r>
              <a:rPr lang="en-US" sz="1600" b="1" dirty="0">
                <a:latin typeface="+mn-lt"/>
              </a:rPr>
              <a:t> = Natural + </a:t>
            </a:r>
            <a:r>
              <a:rPr lang="en-US" sz="1600" b="1" dirty="0" err="1">
                <a:latin typeface="+mn-lt"/>
              </a:rPr>
              <a:t>Forçada</a:t>
            </a:r>
            <a:endParaRPr lang="pt-BR" sz="1600" b="1" dirty="0">
              <a:latin typeface="+mn-lt"/>
            </a:endParaRPr>
          </a:p>
        </p:txBody>
      </p:sp>
      <p:sp>
        <p:nvSpPr>
          <p:cNvPr id="19" name="Elipse 18"/>
          <p:cNvSpPr/>
          <p:nvPr/>
        </p:nvSpPr>
        <p:spPr>
          <a:xfrm>
            <a:off x="452406" y="2928934"/>
            <a:ext cx="1071570" cy="785818"/>
          </a:xfrm>
          <a:prstGeom prst="ellipse">
            <a:avLst/>
          </a:prstGeom>
          <a:solidFill>
            <a:schemeClr val="accent1">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96270"/>
                                        </p:tgtEl>
                                        <p:attrNameLst>
                                          <p:attrName>style.visibility</p:attrName>
                                        </p:attrNameLst>
                                      </p:cBhvr>
                                      <p:to>
                                        <p:strVal val="visible"/>
                                      </p:to>
                                    </p:set>
                                    <p:anim calcmode="lin" valueType="num">
                                      <p:cBhvr>
                                        <p:cTn id="14" dur="500" fill="hold"/>
                                        <p:tgtEl>
                                          <p:spTgt spid="96270"/>
                                        </p:tgtEl>
                                        <p:attrNameLst>
                                          <p:attrName>ppt_w</p:attrName>
                                        </p:attrNameLst>
                                      </p:cBhvr>
                                      <p:tavLst>
                                        <p:tav tm="0">
                                          <p:val>
                                            <p:fltVal val="0"/>
                                          </p:val>
                                        </p:tav>
                                        <p:tav tm="100000">
                                          <p:val>
                                            <p:strVal val="#ppt_w"/>
                                          </p:val>
                                        </p:tav>
                                      </p:tavLst>
                                    </p:anim>
                                    <p:anim calcmode="lin" valueType="num">
                                      <p:cBhvr>
                                        <p:cTn id="15" dur="500" fill="hold"/>
                                        <p:tgtEl>
                                          <p:spTgt spid="96270"/>
                                        </p:tgtEl>
                                        <p:attrNameLst>
                                          <p:attrName>ppt_h</p:attrName>
                                        </p:attrNameLst>
                                      </p:cBhvr>
                                      <p:tavLst>
                                        <p:tav tm="0">
                                          <p:val>
                                            <p:fltVal val="0"/>
                                          </p:val>
                                        </p:tav>
                                        <p:tav tm="100000">
                                          <p:val>
                                            <p:strVal val="#ppt_h"/>
                                          </p:val>
                                        </p:tav>
                                      </p:tavLst>
                                    </p:anim>
                                    <p:animEffect transition="in" filter="fade">
                                      <p:cBhvr>
                                        <p:cTn id="16" dur="500"/>
                                        <p:tgtEl>
                                          <p:spTgt spid="9627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98311"/>
                                        </p:tgtEl>
                                        <p:attrNameLst>
                                          <p:attrName>style.visibility</p:attrName>
                                        </p:attrNameLst>
                                      </p:cBhvr>
                                      <p:to>
                                        <p:strVal val="visible"/>
                                      </p:to>
                                    </p:set>
                                    <p:anim calcmode="lin" valueType="num">
                                      <p:cBhvr>
                                        <p:cTn id="21" dur="500" fill="hold"/>
                                        <p:tgtEl>
                                          <p:spTgt spid="98311"/>
                                        </p:tgtEl>
                                        <p:attrNameLst>
                                          <p:attrName>ppt_w</p:attrName>
                                        </p:attrNameLst>
                                      </p:cBhvr>
                                      <p:tavLst>
                                        <p:tav tm="0">
                                          <p:val>
                                            <p:fltVal val="0"/>
                                          </p:val>
                                        </p:tav>
                                        <p:tav tm="100000">
                                          <p:val>
                                            <p:strVal val="#ppt_w"/>
                                          </p:val>
                                        </p:tav>
                                      </p:tavLst>
                                    </p:anim>
                                    <p:anim calcmode="lin" valueType="num">
                                      <p:cBhvr>
                                        <p:cTn id="22" dur="500" fill="hold"/>
                                        <p:tgtEl>
                                          <p:spTgt spid="98311"/>
                                        </p:tgtEl>
                                        <p:attrNameLst>
                                          <p:attrName>ppt_h</p:attrName>
                                        </p:attrNameLst>
                                      </p:cBhvr>
                                      <p:tavLst>
                                        <p:tav tm="0">
                                          <p:val>
                                            <p:fltVal val="0"/>
                                          </p:val>
                                        </p:tav>
                                        <p:tav tm="100000">
                                          <p:val>
                                            <p:strVal val="#ppt_h"/>
                                          </p:val>
                                        </p:tav>
                                      </p:tavLst>
                                    </p:anim>
                                    <p:animEffect transition="in" filter="fade">
                                      <p:cBhvr>
                                        <p:cTn id="23" dur="500"/>
                                        <p:tgtEl>
                                          <p:spTgt spid="983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53"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par>
                                <p:cTn id="48" presetID="53"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par>
                                <p:cTn id="53" presetID="53"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par>
                                <p:cTn id="65" presetID="53"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par>
                                <p:cTn id="70" presetID="53"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fltVal val="0"/>
                                          </p:val>
                                        </p:tav>
                                        <p:tav tm="100000">
                                          <p:val>
                                            <p:strVal val="#ppt_h"/>
                                          </p:val>
                                        </p:tav>
                                      </p:tavLst>
                                    </p:anim>
                                    <p:animEffect transition="in" filter="fade">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4" grpId="0"/>
      <p:bldP spid="15" grpId="0" animBg="1"/>
      <p:bldP spid="18" grpId="0"/>
      <p:bldP spid="19" grpId="0" animBg="1"/>
    </p:bldLst>
  </p:timing>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4-12, pag.161</a:t>
            </a:r>
            <a:endParaRPr lang="pt-BR" dirty="0"/>
          </a:p>
        </p:txBody>
      </p:sp>
      <p:sp>
        <p:nvSpPr>
          <p:cNvPr id="3" name="Espaço Reservado para Conteúdo 2"/>
          <p:cNvSpPr>
            <a:spLocks noGrp="1"/>
          </p:cNvSpPr>
          <p:nvPr>
            <p:ph idx="1"/>
          </p:nvPr>
        </p:nvSpPr>
        <p:spPr/>
        <p:txBody>
          <a:bodyPr/>
          <a:lstStyle/>
          <a:p>
            <a:r>
              <a:rPr lang="en-US" dirty="0"/>
              <a:t>Determine a </a:t>
            </a:r>
            <a:r>
              <a:rPr lang="en-US" dirty="0" err="1"/>
              <a:t>matriz</a:t>
            </a:r>
            <a:r>
              <a:rPr lang="en-US" dirty="0"/>
              <a:t> de </a:t>
            </a:r>
            <a:r>
              <a:rPr lang="en-US" dirty="0" err="1"/>
              <a:t>transição</a:t>
            </a:r>
            <a:r>
              <a:rPr lang="en-US" dirty="0"/>
              <a:t> de </a:t>
            </a:r>
            <a:r>
              <a:rPr lang="en-US" dirty="0" err="1"/>
              <a:t>estados</a:t>
            </a:r>
            <a:r>
              <a:rPr lang="en-US" dirty="0"/>
              <a:t> e a </a:t>
            </a:r>
            <a:r>
              <a:rPr lang="en-US" dirty="0" err="1"/>
              <a:t>função</a:t>
            </a:r>
            <a:r>
              <a:rPr lang="en-US" dirty="0"/>
              <a:t> x(t) </a:t>
            </a:r>
            <a:r>
              <a:rPr lang="en-US" dirty="0" err="1"/>
              <a:t>para</a:t>
            </a:r>
            <a:r>
              <a:rPr lang="en-US" dirty="0"/>
              <a:t> o </a:t>
            </a:r>
            <a:r>
              <a:rPr lang="en-US" dirty="0" err="1"/>
              <a:t>sistema</a:t>
            </a:r>
            <a:r>
              <a:rPr lang="en-US" dirty="0"/>
              <a:t> </a:t>
            </a:r>
            <a:r>
              <a:rPr lang="en-US" dirty="0" err="1"/>
              <a:t>abaixo</a:t>
            </a:r>
            <a:r>
              <a:rPr lang="en-US" dirty="0"/>
              <a:t> :</a:t>
            </a:r>
            <a:endParaRPr lang="pt-BR" dirty="0"/>
          </a:p>
        </p:txBody>
      </p:sp>
      <p:graphicFrame>
        <p:nvGraphicFramePr>
          <p:cNvPr id="79874" name="Object 2"/>
          <p:cNvGraphicFramePr>
            <a:graphicFrameLocks noChangeAspect="1"/>
          </p:cNvGraphicFramePr>
          <p:nvPr/>
        </p:nvGraphicFramePr>
        <p:xfrm>
          <a:off x="3032139" y="2687649"/>
          <a:ext cx="3849687" cy="2455863"/>
        </p:xfrm>
        <a:graphic>
          <a:graphicData uri="http://schemas.openxmlformats.org/presentationml/2006/ole">
            <mc:AlternateContent xmlns:mc="http://schemas.openxmlformats.org/markup-compatibility/2006">
              <mc:Choice xmlns:v="urn:schemas-microsoft-com:vml" Requires="v">
                <p:oleObj name="Equação" r:id="rId2" imgW="1473120" imgH="939600" progId="Equation.3">
                  <p:embed/>
                </p:oleObj>
              </mc:Choice>
              <mc:Fallback>
                <p:oleObj name="Equação" r:id="rId2" imgW="1473120" imgH="939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9" y="2687649"/>
                        <a:ext cx="3849687" cy="2455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p:cTn id="7" dur="500" fill="hold"/>
                                        <p:tgtEl>
                                          <p:spTgt spid="79874"/>
                                        </p:tgtEl>
                                        <p:attrNameLst>
                                          <p:attrName>ppt_w</p:attrName>
                                        </p:attrNameLst>
                                      </p:cBhvr>
                                      <p:tavLst>
                                        <p:tav tm="0">
                                          <p:val>
                                            <p:fltVal val="0"/>
                                          </p:val>
                                        </p:tav>
                                        <p:tav tm="100000">
                                          <p:val>
                                            <p:strVal val="#ppt_w"/>
                                          </p:val>
                                        </p:tav>
                                      </p:tavLst>
                                    </p:anim>
                                    <p:anim calcmode="lin" valueType="num">
                                      <p:cBhvr>
                                        <p:cTn id="8" dur="500" fill="hold"/>
                                        <p:tgtEl>
                                          <p:spTgt spid="79874"/>
                                        </p:tgtEl>
                                        <p:attrNameLst>
                                          <p:attrName>ppt_h</p:attrName>
                                        </p:attrNameLst>
                                      </p:cBhvr>
                                      <p:tavLst>
                                        <p:tav tm="0">
                                          <p:val>
                                            <p:fltVal val="0"/>
                                          </p:val>
                                        </p:tav>
                                        <p:tav tm="100000">
                                          <p:val>
                                            <p:strVal val="#ppt_h"/>
                                          </p:val>
                                        </p:tav>
                                      </p:tavLst>
                                    </p:anim>
                                    <p:animEffect transition="in" filter="fade">
                                      <p:cBhvr>
                                        <p:cTn id="9"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4-12, pag.161 - </a:t>
            </a:r>
            <a:r>
              <a:rPr lang="en-US" dirty="0" err="1"/>
              <a:t>Resolução</a:t>
            </a:r>
            <a:endParaRPr lang="pt-BR" dirty="0"/>
          </a:p>
        </p:txBody>
      </p:sp>
      <p:graphicFrame>
        <p:nvGraphicFramePr>
          <p:cNvPr id="79874" name="Object 2"/>
          <p:cNvGraphicFramePr>
            <a:graphicFrameLocks noChangeAspect="1"/>
          </p:cNvGraphicFramePr>
          <p:nvPr/>
        </p:nvGraphicFramePr>
        <p:xfrm>
          <a:off x="380968" y="1071546"/>
          <a:ext cx="5543551" cy="1195388"/>
        </p:xfrm>
        <a:graphic>
          <a:graphicData uri="http://schemas.openxmlformats.org/presentationml/2006/ole">
            <mc:AlternateContent xmlns:mc="http://schemas.openxmlformats.org/markup-compatibility/2006">
              <mc:Choice xmlns:v="urn:schemas-microsoft-com:vml" Requires="v">
                <p:oleObj name="Equação" r:id="rId2" imgW="2120760" imgH="457200" progId="Equation.3">
                  <p:embed/>
                </p:oleObj>
              </mc:Choice>
              <mc:Fallback>
                <p:oleObj name="Equação" r:id="rId2" imgW="2120760" imgH="457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68" y="1071546"/>
                        <a:ext cx="5543551" cy="119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00" name="Object 4"/>
          <p:cNvGraphicFramePr>
            <a:graphicFrameLocks noChangeAspect="1"/>
          </p:cNvGraphicFramePr>
          <p:nvPr/>
        </p:nvGraphicFramePr>
        <p:xfrm>
          <a:off x="309530" y="2357430"/>
          <a:ext cx="5678488" cy="1528762"/>
        </p:xfrm>
        <a:graphic>
          <a:graphicData uri="http://schemas.openxmlformats.org/presentationml/2006/ole">
            <mc:AlternateContent xmlns:mc="http://schemas.openxmlformats.org/markup-compatibility/2006">
              <mc:Choice xmlns:v="urn:schemas-microsoft-com:vml" Requires="v">
                <p:oleObj name="Equação" r:id="rId4" imgW="2171520" imgH="583920" progId="Equation.3">
                  <p:embed/>
                </p:oleObj>
              </mc:Choice>
              <mc:Fallback>
                <p:oleObj name="Equação" r:id="rId4" imgW="2171520" imgH="583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30" y="2357430"/>
                        <a:ext cx="5678488" cy="1528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upo 6"/>
          <p:cNvGrpSpPr/>
          <p:nvPr/>
        </p:nvGrpSpPr>
        <p:grpSpPr>
          <a:xfrm>
            <a:off x="595282" y="3943357"/>
            <a:ext cx="4934255" cy="1414469"/>
            <a:chOff x="595282" y="4000504"/>
            <a:chExt cx="4934255" cy="1414469"/>
          </a:xfrm>
        </p:grpSpPr>
        <p:pic>
          <p:nvPicPr>
            <p:cNvPr id="80901" name="Picture 5"/>
            <p:cNvPicPr>
              <a:picLocks noChangeAspect="1" noChangeArrowheads="1"/>
            </p:cNvPicPr>
            <p:nvPr/>
          </p:nvPicPr>
          <p:blipFill>
            <a:blip r:embed="rId6"/>
            <a:srcRect/>
            <a:stretch>
              <a:fillRect/>
            </a:stretch>
          </p:blipFill>
          <p:spPr bwMode="auto">
            <a:xfrm>
              <a:off x="1452538" y="4000504"/>
              <a:ext cx="4076999" cy="1414469"/>
            </a:xfrm>
            <a:prstGeom prst="rect">
              <a:avLst/>
            </a:prstGeom>
            <a:noFill/>
            <a:ln w="9525">
              <a:noFill/>
              <a:miter lim="800000"/>
              <a:headEnd/>
              <a:tailEnd/>
            </a:ln>
            <a:effectLst/>
          </p:spPr>
        </p:pic>
        <p:graphicFrame>
          <p:nvGraphicFramePr>
            <p:cNvPr id="3" name="Object 5"/>
            <p:cNvGraphicFramePr>
              <a:graphicFrameLocks noChangeAspect="1"/>
            </p:cNvGraphicFramePr>
            <p:nvPr/>
          </p:nvGraphicFramePr>
          <p:xfrm>
            <a:off x="595282" y="4494213"/>
            <a:ext cx="730250" cy="398462"/>
          </p:xfrm>
          <a:graphic>
            <a:graphicData uri="http://schemas.openxmlformats.org/presentationml/2006/ole">
              <mc:AlternateContent xmlns:mc="http://schemas.openxmlformats.org/markup-compatibility/2006">
                <mc:Choice xmlns:v="urn:schemas-microsoft-com:vml" Requires="v">
                  <p:oleObj name="Equação" r:id="rId7" imgW="279360" imgH="152280" progId="Equation.3">
                    <p:embed/>
                  </p:oleObj>
                </mc:Choice>
                <mc:Fallback>
                  <p:oleObj name="Equação" r:id="rId7" imgW="279360" imgH="1522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282" y="4494213"/>
                          <a:ext cx="730250" cy="398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upo 9"/>
          <p:cNvGrpSpPr/>
          <p:nvPr/>
        </p:nvGrpSpPr>
        <p:grpSpPr>
          <a:xfrm>
            <a:off x="595282" y="5429264"/>
            <a:ext cx="4357718" cy="1208569"/>
            <a:chOff x="595282" y="5429264"/>
            <a:chExt cx="4357718" cy="1208569"/>
          </a:xfrm>
        </p:grpSpPr>
        <p:pic>
          <p:nvPicPr>
            <p:cNvPr id="80902" name="Picture 6"/>
            <p:cNvPicPr>
              <a:picLocks noChangeAspect="1" noChangeArrowheads="1"/>
            </p:cNvPicPr>
            <p:nvPr/>
          </p:nvPicPr>
          <p:blipFill>
            <a:blip r:embed="rId9"/>
            <a:srcRect/>
            <a:stretch>
              <a:fillRect/>
            </a:stretch>
          </p:blipFill>
          <p:spPr bwMode="auto">
            <a:xfrm>
              <a:off x="2595546" y="5429264"/>
              <a:ext cx="2357454" cy="1208569"/>
            </a:xfrm>
            <a:prstGeom prst="rect">
              <a:avLst/>
            </a:prstGeom>
            <a:noFill/>
            <a:ln w="9525">
              <a:noFill/>
              <a:miter lim="800000"/>
              <a:headEnd/>
              <a:tailEnd/>
            </a:ln>
            <a:effectLst/>
          </p:spPr>
        </p:pic>
        <p:graphicFrame>
          <p:nvGraphicFramePr>
            <p:cNvPr id="80903" name="Object 7"/>
            <p:cNvGraphicFramePr>
              <a:graphicFrameLocks noChangeAspect="1"/>
            </p:cNvGraphicFramePr>
            <p:nvPr/>
          </p:nvGraphicFramePr>
          <p:xfrm>
            <a:off x="595282" y="5715016"/>
            <a:ext cx="1925638" cy="531813"/>
          </p:xfrm>
          <a:graphic>
            <a:graphicData uri="http://schemas.openxmlformats.org/presentationml/2006/ole">
              <mc:AlternateContent xmlns:mc="http://schemas.openxmlformats.org/markup-compatibility/2006">
                <mc:Choice xmlns:v="urn:schemas-microsoft-com:vml" Requires="v">
                  <p:oleObj name="Equação" r:id="rId10" imgW="736560" imgH="203040" progId="Equation.3">
                    <p:embed/>
                  </p:oleObj>
                </mc:Choice>
                <mc:Fallback>
                  <p:oleObj name="Equação" r:id="rId10" imgW="73656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282" y="5715016"/>
                          <a:ext cx="1925638"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p:cTn id="7" dur="500" fill="hold"/>
                                        <p:tgtEl>
                                          <p:spTgt spid="79874"/>
                                        </p:tgtEl>
                                        <p:attrNameLst>
                                          <p:attrName>ppt_w</p:attrName>
                                        </p:attrNameLst>
                                      </p:cBhvr>
                                      <p:tavLst>
                                        <p:tav tm="0">
                                          <p:val>
                                            <p:fltVal val="0"/>
                                          </p:val>
                                        </p:tav>
                                        <p:tav tm="100000">
                                          <p:val>
                                            <p:strVal val="#ppt_w"/>
                                          </p:val>
                                        </p:tav>
                                      </p:tavLst>
                                    </p:anim>
                                    <p:anim calcmode="lin" valueType="num">
                                      <p:cBhvr>
                                        <p:cTn id="8" dur="500" fill="hold"/>
                                        <p:tgtEl>
                                          <p:spTgt spid="79874"/>
                                        </p:tgtEl>
                                        <p:attrNameLst>
                                          <p:attrName>ppt_h</p:attrName>
                                        </p:attrNameLst>
                                      </p:cBhvr>
                                      <p:tavLst>
                                        <p:tav tm="0">
                                          <p:val>
                                            <p:fltVal val="0"/>
                                          </p:val>
                                        </p:tav>
                                        <p:tav tm="100000">
                                          <p:val>
                                            <p:strVal val="#ppt_h"/>
                                          </p:val>
                                        </p:tav>
                                      </p:tavLst>
                                    </p:anim>
                                    <p:animEffect transition="in" filter="fade">
                                      <p:cBhvr>
                                        <p:cTn id="9" dur="500"/>
                                        <p:tgtEl>
                                          <p:spTgt spid="798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80900"/>
                                        </p:tgtEl>
                                        <p:attrNameLst>
                                          <p:attrName>style.visibility</p:attrName>
                                        </p:attrNameLst>
                                      </p:cBhvr>
                                      <p:to>
                                        <p:strVal val="visible"/>
                                      </p:to>
                                    </p:set>
                                    <p:anim calcmode="lin" valueType="num">
                                      <p:cBhvr>
                                        <p:cTn id="14" dur="500" fill="hold"/>
                                        <p:tgtEl>
                                          <p:spTgt spid="80900"/>
                                        </p:tgtEl>
                                        <p:attrNameLst>
                                          <p:attrName>ppt_w</p:attrName>
                                        </p:attrNameLst>
                                      </p:cBhvr>
                                      <p:tavLst>
                                        <p:tav tm="0">
                                          <p:val>
                                            <p:fltVal val="0"/>
                                          </p:val>
                                        </p:tav>
                                        <p:tav tm="100000">
                                          <p:val>
                                            <p:strVal val="#ppt_w"/>
                                          </p:val>
                                        </p:tav>
                                      </p:tavLst>
                                    </p:anim>
                                    <p:anim calcmode="lin" valueType="num">
                                      <p:cBhvr>
                                        <p:cTn id="15" dur="500" fill="hold"/>
                                        <p:tgtEl>
                                          <p:spTgt spid="80900"/>
                                        </p:tgtEl>
                                        <p:attrNameLst>
                                          <p:attrName>ppt_h</p:attrName>
                                        </p:attrNameLst>
                                      </p:cBhvr>
                                      <p:tavLst>
                                        <p:tav tm="0">
                                          <p:val>
                                            <p:fltVal val="0"/>
                                          </p:val>
                                        </p:tav>
                                        <p:tav tm="100000">
                                          <p:val>
                                            <p:strVal val="#ppt_h"/>
                                          </p:val>
                                        </p:tav>
                                      </p:tavLst>
                                    </p:anim>
                                    <p:animEffect transition="in" filter="fade">
                                      <p:cBhvr>
                                        <p:cTn id="16" dur="500"/>
                                        <p:tgtEl>
                                          <p:spTgt spid="8090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4-12, pag.161 - </a:t>
            </a:r>
            <a:r>
              <a:rPr lang="en-US" dirty="0" err="1"/>
              <a:t>Resolução</a:t>
            </a:r>
            <a:endParaRPr lang="pt-BR" dirty="0"/>
          </a:p>
        </p:txBody>
      </p:sp>
      <p:graphicFrame>
        <p:nvGraphicFramePr>
          <p:cNvPr id="79874" name="Object 2"/>
          <p:cNvGraphicFramePr>
            <a:graphicFrameLocks noChangeAspect="1"/>
          </p:cNvGraphicFramePr>
          <p:nvPr/>
        </p:nvGraphicFramePr>
        <p:xfrm>
          <a:off x="366702" y="857232"/>
          <a:ext cx="3086100" cy="1195387"/>
        </p:xfrm>
        <a:graphic>
          <a:graphicData uri="http://schemas.openxmlformats.org/presentationml/2006/ole">
            <mc:AlternateContent xmlns:mc="http://schemas.openxmlformats.org/markup-compatibility/2006">
              <mc:Choice xmlns:v="urn:schemas-microsoft-com:vml" Requires="v">
                <p:oleObj name="Equação" r:id="rId2" imgW="1180800" imgH="457200" progId="Equation.3">
                  <p:embed/>
                </p:oleObj>
              </mc:Choice>
              <mc:Fallback>
                <p:oleObj name="Equação" r:id="rId2" imgW="1180800" imgH="457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02" y="857232"/>
                        <a:ext cx="3086100" cy="1195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upo 6"/>
          <p:cNvGrpSpPr/>
          <p:nvPr/>
        </p:nvGrpSpPr>
        <p:grpSpPr>
          <a:xfrm>
            <a:off x="309530" y="2071678"/>
            <a:ext cx="4934255" cy="1414469"/>
            <a:chOff x="595282" y="4000504"/>
            <a:chExt cx="4934255" cy="1414469"/>
          </a:xfrm>
        </p:grpSpPr>
        <p:pic>
          <p:nvPicPr>
            <p:cNvPr id="80901" name="Picture 5"/>
            <p:cNvPicPr>
              <a:picLocks noChangeAspect="1" noChangeArrowheads="1"/>
            </p:cNvPicPr>
            <p:nvPr/>
          </p:nvPicPr>
          <p:blipFill>
            <a:blip r:embed="rId4"/>
            <a:srcRect/>
            <a:stretch>
              <a:fillRect/>
            </a:stretch>
          </p:blipFill>
          <p:spPr bwMode="auto">
            <a:xfrm>
              <a:off x="1452538" y="4000504"/>
              <a:ext cx="4076999" cy="1414469"/>
            </a:xfrm>
            <a:prstGeom prst="rect">
              <a:avLst/>
            </a:prstGeom>
            <a:noFill/>
            <a:ln w="9525">
              <a:noFill/>
              <a:miter lim="800000"/>
              <a:headEnd/>
              <a:tailEnd/>
            </a:ln>
            <a:effectLst/>
          </p:spPr>
        </p:pic>
        <p:graphicFrame>
          <p:nvGraphicFramePr>
            <p:cNvPr id="3" name="Object 5"/>
            <p:cNvGraphicFramePr>
              <a:graphicFrameLocks noChangeAspect="1"/>
            </p:cNvGraphicFramePr>
            <p:nvPr/>
          </p:nvGraphicFramePr>
          <p:xfrm>
            <a:off x="595282" y="4494213"/>
            <a:ext cx="730250" cy="398462"/>
          </p:xfrm>
          <a:graphic>
            <a:graphicData uri="http://schemas.openxmlformats.org/presentationml/2006/ole">
              <mc:AlternateContent xmlns:mc="http://schemas.openxmlformats.org/markup-compatibility/2006">
                <mc:Choice xmlns:v="urn:schemas-microsoft-com:vml" Requires="v">
                  <p:oleObj name="Equação" r:id="rId5" imgW="279360" imgH="152280" progId="Equation.3">
                    <p:embed/>
                  </p:oleObj>
                </mc:Choice>
                <mc:Fallback>
                  <p:oleObj name="Equação" r:id="rId5" imgW="27936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282" y="4494213"/>
                          <a:ext cx="730250" cy="398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upo 9"/>
          <p:cNvGrpSpPr/>
          <p:nvPr/>
        </p:nvGrpSpPr>
        <p:grpSpPr>
          <a:xfrm>
            <a:off x="366702" y="3500438"/>
            <a:ext cx="4357718" cy="1208569"/>
            <a:chOff x="595282" y="5429264"/>
            <a:chExt cx="4357718" cy="1208569"/>
          </a:xfrm>
        </p:grpSpPr>
        <p:pic>
          <p:nvPicPr>
            <p:cNvPr id="80902" name="Picture 6"/>
            <p:cNvPicPr>
              <a:picLocks noChangeAspect="1" noChangeArrowheads="1"/>
            </p:cNvPicPr>
            <p:nvPr/>
          </p:nvPicPr>
          <p:blipFill>
            <a:blip r:embed="rId7"/>
            <a:srcRect/>
            <a:stretch>
              <a:fillRect/>
            </a:stretch>
          </p:blipFill>
          <p:spPr bwMode="auto">
            <a:xfrm>
              <a:off x="2595546" y="5429264"/>
              <a:ext cx="2357454" cy="1208569"/>
            </a:xfrm>
            <a:prstGeom prst="rect">
              <a:avLst/>
            </a:prstGeom>
            <a:noFill/>
            <a:ln w="9525">
              <a:noFill/>
              <a:miter lim="800000"/>
              <a:headEnd/>
              <a:tailEnd/>
            </a:ln>
            <a:effectLst/>
          </p:spPr>
        </p:pic>
        <p:graphicFrame>
          <p:nvGraphicFramePr>
            <p:cNvPr id="80903" name="Object 7"/>
            <p:cNvGraphicFramePr>
              <a:graphicFrameLocks noChangeAspect="1"/>
            </p:cNvGraphicFramePr>
            <p:nvPr/>
          </p:nvGraphicFramePr>
          <p:xfrm>
            <a:off x="595282" y="5715016"/>
            <a:ext cx="1925638" cy="531813"/>
          </p:xfrm>
          <a:graphic>
            <a:graphicData uri="http://schemas.openxmlformats.org/presentationml/2006/ole">
              <mc:AlternateContent xmlns:mc="http://schemas.openxmlformats.org/markup-compatibility/2006">
                <mc:Choice xmlns:v="urn:schemas-microsoft-com:vml" Requires="v">
                  <p:oleObj name="Equação" r:id="rId8" imgW="736560" imgH="203040" progId="Equation.3">
                    <p:embed/>
                  </p:oleObj>
                </mc:Choice>
                <mc:Fallback>
                  <p:oleObj name="Equação" r:id="rId8" imgW="73656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282" y="5715016"/>
                          <a:ext cx="1925638"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upo 12"/>
          <p:cNvGrpSpPr/>
          <p:nvPr/>
        </p:nvGrpSpPr>
        <p:grpSpPr>
          <a:xfrm>
            <a:off x="312738" y="4714884"/>
            <a:ext cx="6140460" cy="1948420"/>
            <a:chOff x="241300" y="4786322"/>
            <a:chExt cx="6140460" cy="1948420"/>
          </a:xfrm>
        </p:grpSpPr>
        <p:graphicFrame>
          <p:nvGraphicFramePr>
            <p:cNvPr id="101382" name="Object 6"/>
            <p:cNvGraphicFramePr>
              <a:graphicFrameLocks noChangeAspect="1"/>
            </p:cNvGraphicFramePr>
            <p:nvPr/>
          </p:nvGraphicFramePr>
          <p:xfrm>
            <a:off x="241300" y="5000625"/>
            <a:ext cx="3449638" cy="1262063"/>
          </p:xfrm>
          <a:graphic>
            <a:graphicData uri="http://schemas.openxmlformats.org/presentationml/2006/ole">
              <mc:AlternateContent xmlns:mc="http://schemas.openxmlformats.org/markup-compatibility/2006">
                <mc:Choice xmlns:v="urn:schemas-microsoft-com:vml" Requires="v">
                  <p:oleObj name="Equação" r:id="rId10" imgW="1320480" imgH="482400" progId="Equation.3">
                    <p:embed/>
                  </p:oleObj>
                </mc:Choice>
                <mc:Fallback>
                  <p:oleObj name="Equação" r:id="rId10" imgW="132048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300" y="5000625"/>
                          <a:ext cx="3449638" cy="126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1383" name="Picture 7"/>
            <p:cNvPicPr>
              <a:picLocks noChangeAspect="1" noChangeArrowheads="1"/>
            </p:cNvPicPr>
            <p:nvPr/>
          </p:nvPicPr>
          <p:blipFill>
            <a:blip r:embed="rId12"/>
            <a:srcRect/>
            <a:stretch>
              <a:fillRect/>
            </a:stretch>
          </p:blipFill>
          <p:spPr bwMode="auto">
            <a:xfrm>
              <a:off x="3738553" y="4786322"/>
              <a:ext cx="2643207" cy="1948420"/>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p:cTn id="7" dur="500" fill="hold"/>
                                        <p:tgtEl>
                                          <p:spTgt spid="79874"/>
                                        </p:tgtEl>
                                        <p:attrNameLst>
                                          <p:attrName>ppt_w</p:attrName>
                                        </p:attrNameLst>
                                      </p:cBhvr>
                                      <p:tavLst>
                                        <p:tav tm="0">
                                          <p:val>
                                            <p:fltVal val="0"/>
                                          </p:val>
                                        </p:tav>
                                        <p:tav tm="100000">
                                          <p:val>
                                            <p:strVal val="#ppt_w"/>
                                          </p:val>
                                        </p:tav>
                                      </p:tavLst>
                                    </p:anim>
                                    <p:anim calcmode="lin" valueType="num">
                                      <p:cBhvr>
                                        <p:cTn id="8" dur="500" fill="hold"/>
                                        <p:tgtEl>
                                          <p:spTgt spid="79874"/>
                                        </p:tgtEl>
                                        <p:attrNameLst>
                                          <p:attrName>ppt_h</p:attrName>
                                        </p:attrNameLst>
                                      </p:cBhvr>
                                      <p:tavLst>
                                        <p:tav tm="0">
                                          <p:val>
                                            <p:fltVal val="0"/>
                                          </p:val>
                                        </p:tav>
                                        <p:tav tm="100000">
                                          <p:val>
                                            <p:strVal val="#ppt_h"/>
                                          </p:val>
                                        </p:tav>
                                      </p:tavLst>
                                    </p:anim>
                                    <p:animEffect transition="in" filter="fade">
                                      <p:cBhvr>
                                        <p:cTn id="9" dur="500"/>
                                        <p:tgtEl>
                                          <p:spTgt spid="798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4-12, pag.161 - </a:t>
            </a:r>
            <a:r>
              <a:rPr lang="en-US" dirty="0" err="1"/>
              <a:t>Resolução</a:t>
            </a:r>
            <a:endParaRPr lang="pt-BR" dirty="0"/>
          </a:p>
        </p:txBody>
      </p:sp>
      <p:graphicFrame>
        <p:nvGraphicFramePr>
          <p:cNvPr id="79874" name="Object 2"/>
          <p:cNvGraphicFramePr>
            <a:graphicFrameLocks noChangeAspect="1"/>
          </p:cNvGraphicFramePr>
          <p:nvPr/>
        </p:nvGraphicFramePr>
        <p:xfrm>
          <a:off x="309530" y="928670"/>
          <a:ext cx="5973763" cy="1262062"/>
        </p:xfrm>
        <a:graphic>
          <a:graphicData uri="http://schemas.openxmlformats.org/presentationml/2006/ole">
            <mc:AlternateContent xmlns:mc="http://schemas.openxmlformats.org/markup-compatibility/2006">
              <mc:Choice xmlns:v="urn:schemas-microsoft-com:vml" Requires="v">
                <p:oleObj name="Equação" r:id="rId2" imgW="2286000" imgH="482400" progId="Equation.3">
                  <p:embed/>
                </p:oleObj>
              </mc:Choice>
              <mc:Fallback>
                <p:oleObj name="Equação" r:id="rId2" imgW="2286000" imgH="4824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30" y="928670"/>
                        <a:ext cx="5973763" cy="1262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upo 9"/>
          <p:cNvGrpSpPr/>
          <p:nvPr/>
        </p:nvGrpSpPr>
        <p:grpSpPr>
          <a:xfrm>
            <a:off x="380968" y="2220431"/>
            <a:ext cx="4357718" cy="1208569"/>
            <a:chOff x="595282" y="5429264"/>
            <a:chExt cx="4357718" cy="1208569"/>
          </a:xfrm>
        </p:grpSpPr>
        <p:pic>
          <p:nvPicPr>
            <p:cNvPr id="80902" name="Picture 6"/>
            <p:cNvPicPr>
              <a:picLocks noChangeAspect="1" noChangeArrowheads="1"/>
            </p:cNvPicPr>
            <p:nvPr/>
          </p:nvPicPr>
          <p:blipFill>
            <a:blip r:embed="rId4"/>
            <a:srcRect/>
            <a:stretch>
              <a:fillRect/>
            </a:stretch>
          </p:blipFill>
          <p:spPr bwMode="auto">
            <a:xfrm>
              <a:off x="2595546" y="5429264"/>
              <a:ext cx="2357454" cy="1208569"/>
            </a:xfrm>
            <a:prstGeom prst="rect">
              <a:avLst/>
            </a:prstGeom>
            <a:noFill/>
            <a:ln w="9525">
              <a:noFill/>
              <a:miter lim="800000"/>
              <a:headEnd/>
              <a:tailEnd/>
            </a:ln>
            <a:effectLst/>
          </p:spPr>
        </p:pic>
        <p:graphicFrame>
          <p:nvGraphicFramePr>
            <p:cNvPr id="80903" name="Object 7"/>
            <p:cNvGraphicFramePr>
              <a:graphicFrameLocks noChangeAspect="1"/>
            </p:cNvGraphicFramePr>
            <p:nvPr/>
          </p:nvGraphicFramePr>
          <p:xfrm>
            <a:off x="595282" y="5715016"/>
            <a:ext cx="1925638" cy="531813"/>
          </p:xfrm>
          <a:graphic>
            <a:graphicData uri="http://schemas.openxmlformats.org/presentationml/2006/ole">
              <mc:AlternateContent xmlns:mc="http://schemas.openxmlformats.org/markup-compatibility/2006">
                <mc:Choice xmlns:v="urn:schemas-microsoft-com:vml" Requires="v">
                  <p:oleObj name="Equação" r:id="rId5" imgW="736560" imgH="203040" progId="Equation.3">
                    <p:embed/>
                  </p:oleObj>
                </mc:Choice>
                <mc:Fallback>
                  <p:oleObj name="Equação" r:id="rId5" imgW="7365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282" y="5715016"/>
                          <a:ext cx="1925638"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upo 12"/>
          <p:cNvGrpSpPr/>
          <p:nvPr/>
        </p:nvGrpSpPr>
        <p:grpSpPr>
          <a:xfrm>
            <a:off x="312738" y="3357562"/>
            <a:ext cx="6140460" cy="1948420"/>
            <a:chOff x="241300" y="4786322"/>
            <a:chExt cx="6140460" cy="1948420"/>
          </a:xfrm>
        </p:grpSpPr>
        <p:graphicFrame>
          <p:nvGraphicFramePr>
            <p:cNvPr id="101382" name="Object 6"/>
            <p:cNvGraphicFramePr>
              <a:graphicFrameLocks noChangeAspect="1"/>
            </p:cNvGraphicFramePr>
            <p:nvPr/>
          </p:nvGraphicFramePr>
          <p:xfrm>
            <a:off x="241300" y="5000625"/>
            <a:ext cx="3449638" cy="1262063"/>
          </p:xfrm>
          <a:graphic>
            <a:graphicData uri="http://schemas.openxmlformats.org/presentationml/2006/ole">
              <mc:AlternateContent xmlns:mc="http://schemas.openxmlformats.org/markup-compatibility/2006">
                <mc:Choice xmlns:v="urn:schemas-microsoft-com:vml" Requires="v">
                  <p:oleObj name="Equação" r:id="rId7" imgW="1320480" imgH="482400" progId="Equation.3">
                    <p:embed/>
                  </p:oleObj>
                </mc:Choice>
                <mc:Fallback>
                  <p:oleObj name="Equação" r:id="rId7" imgW="1320480" imgH="482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300" y="5000625"/>
                          <a:ext cx="3449638" cy="126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1383" name="Picture 7"/>
            <p:cNvPicPr>
              <a:picLocks noChangeAspect="1" noChangeArrowheads="1"/>
            </p:cNvPicPr>
            <p:nvPr/>
          </p:nvPicPr>
          <p:blipFill>
            <a:blip r:embed="rId9"/>
            <a:srcRect/>
            <a:stretch>
              <a:fillRect/>
            </a:stretch>
          </p:blipFill>
          <p:spPr bwMode="auto">
            <a:xfrm>
              <a:off x="3738553" y="4786322"/>
              <a:ext cx="2643207" cy="1948420"/>
            </a:xfrm>
            <a:prstGeom prst="rect">
              <a:avLst/>
            </a:prstGeom>
            <a:noFill/>
            <a:ln w="9525">
              <a:noFill/>
              <a:miter lim="800000"/>
              <a:headEnd/>
              <a:tailEnd/>
            </a:ln>
            <a:effectLst/>
          </p:spPr>
        </p:pic>
      </p:grpSp>
      <p:grpSp>
        <p:nvGrpSpPr>
          <p:cNvPr id="15" name="Grupo 14"/>
          <p:cNvGrpSpPr/>
          <p:nvPr/>
        </p:nvGrpSpPr>
        <p:grpSpPr>
          <a:xfrm>
            <a:off x="309530" y="5000636"/>
            <a:ext cx="3714160" cy="1857364"/>
            <a:chOff x="309530" y="5000636"/>
            <a:chExt cx="3714160" cy="1857364"/>
          </a:xfrm>
        </p:grpSpPr>
        <p:graphicFrame>
          <p:nvGraphicFramePr>
            <p:cNvPr id="102406" name="Object 6"/>
            <p:cNvGraphicFramePr>
              <a:graphicFrameLocks noChangeAspect="1"/>
            </p:cNvGraphicFramePr>
            <p:nvPr/>
          </p:nvGraphicFramePr>
          <p:xfrm>
            <a:off x="309530" y="5643578"/>
            <a:ext cx="1028700" cy="531812"/>
          </p:xfrm>
          <a:graphic>
            <a:graphicData uri="http://schemas.openxmlformats.org/presentationml/2006/ole">
              <mc:AlternateContent xmlns:mc="http://schemas.openxmlformats.org/markup-compatibility/2006">
                <mc:Choice xmlns:v="urn:schemas-microsoft-com:vml" Requires="v">
                  <p:oleObj name="Equação" r:id="rId10" imgW="393480" imgH="203040" progId="Equation.3">
                    <p:embed/>
                  </p:oleObj>
                </mc:Choice>
                <mc:Fallback>
                  <p:oleObj name="Equação" r:id="rId10" imgW="39348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530" y="5643578"/>
                          <a:ext cx="102870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407" name="Picture 7"/>
            <p:cNvPicPr>
              <a:picLocks noChangeAspect="1" noChangeArrowheads="1"/>
            </p:cNvPicPr>
            <p:nvPr/>
          </p:nvPicPr>
          <p:blipFill>
            <a:blip r:embed="rId12"/>
            <a:srcRect/>
            <a:stretch>
              <a:fillRect/>
            </a:stretch>
          </p:blipFill>
          <p:spPr bwMode="auto">
            <a:xfrm>
              <a:off x="1381099" y="5000636"/>
              <a:ext cx="2642591" cy="1857364"/>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p:cTn id="7" dur="500" fill="hold"/>
                                        <p:tgtEl>
                                          <p:spTgt spid="79874"/>
                                        </p:tgtEl>
                                        <p:attrNameLst>
                                          <p:attrName>ppt_w</p:attrName>
                                        </p:attrNameLst>
                                      </p:cBhvr>
                                      <p:tavLst>
                                        <p:tav tm="0">
                                          <p:val>
                                            <p:fltVal val="0"/>
                                          </p:val>
                                        </p:tav>
                                        <p:tav tm="100000">
                                          <p:val>
                                            <p:strVal val="#ppt_w"/>
                                          </p:val>
                                        </p:tav>
                                      </p:tavLst>
                                    </p:anim>
                                    <p:anim calcmode="lin" valueType="num">
                                      <p:cBhvr>
                                        <p:cTn id="8" dur="500" fill="hold"/>
                                        <p:tgtEl>
                                          <p:spTgt spid="79874"/>
                                        </p:tgtEl>
                                        <p:attrNameLst>
                                          <p:attrName>ppt_h</p:attrName>
                                        </p:attrNameLst>
                                      </p:cBhvr>
                                      <p:tavLst>
                                        <p:tav tm="0">
                                          <p:val>
                                            <p:fltVal val="0"/>
                                          </p:val>
                                        </p:tav>
                                        <p:tav tm="100000">
                                          <p:val>
                                            <p:strVal val="#ppt_h"/>
                                          </p:val>
                                        </p:tav>
                                      </p:tavLst>
                                    </p:anim>
                                    <p:animEffect transition="in" filter="fade">
                                      <p:cBhvr>
                                        <p:cTn id="9" dur="500"/>
                                        <p:tgtEl>
                                          <p:spTgt spid="798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4-12, pag.161 – </a:t>
            </a:r>
            <a:r>
              <a:rPr lang="en-US" dirty="0" err="1"/>
              <a:t>Resolução</a:t>
            </a:r>
            <a:r>
              <a:rPr lang="en-US" dirty="0"/>
              <a:t> – </a:t>
            </a:r>
            <a:r>
              <a:rPr lang="en-US" dirty="0" err="1"/>
              <a:t>sequência</a:t>
            </a:r>
            <a:r>
              <a:rPr lang="en-US" dirty="0"/>
              <a:t> de </a:t>
            </a:r>
            <a:r>
              <a:rPr lang="en-US" dirty="0" err="1"/>
              <a:t>comandos</a:t>
            </a:r>
            <a:r>
              <a:rPr lang="en-US" dirty="0"/>
              <a:t> no </a:t>
            </a:r>
            <a:r>
              <a:rPr lang="en-US" dirty="0" err="1"/>
              <a:t>wxMaxima</a:t>
            </a:r>
            <a:endParaRPr lang="pt-BR" dirty="0"/>
          </a:p>
        </p:txBody>
      </p:sp>
      <p:sp>
        <p:nvSpPr>
          <p:cNvPr id="13" name="Espaço Reservado para Conteúdo 12"/>
          <p:cNvSpPr>
            <a:spLocks noGrp="1"/>
          </p:cNvSpPr>
          <p:nvPr>
            <p:ph idx="1"/>
          </p:nvPr>
        </p:nvSpPr>
        <p:spPr/>
        <p:txBody>
          <a:bodyPr/>
          <a:lstStyle/>
          <a:p>
            <a:pPr lvl="2"/>
            <a:r>
              <a:rPr lang="pt-BR" dirty="0"/>
              <a:t>A : </a:t>
            </a:r>
            <a:r>
              <a:rPr lang="pt-BR" dirty="0" err="1"/>
              <a:t>matrix</a:t>
            </a:r>
            <a:r>
              <a:rPr lang="pt-BR" dirty="0"/>
              <a:t>([0,1],[-8,-6]);</a:t>
            </a:r>
          </a:p>
          <a:p>
            <a:pPr lvl="2"/>
            <a:r>
              <a:rPr lang="pt-BR" dirty="0"/>
              <a:t>B : </a:t>
            </a:r>
            <a:r>
              <a:rPr lang="pt-BR" dirty="0" err="1"/>
              <a:t>matrix</a:t>
            </a:r>
            <a:r>
              <a:rPr lang="pt-BR" dirty="0"/>
              <a:t>([0],[1]);</a:t>
            </a:r>
          </a:p>
          <a:p>
            <a:pPr lvl="2"/>
            <a:r>
              <a:rPr lang="pt-BR" dirty="0"/>
              <a:t>x0 : </a:t>
            </a:r>
            <a:r>
              <a:rPr lang="pt-BR" dirty="0" err="1"/>
              <a:t>matrix</a:t>
            </a:r>
            <a:r>
              <a:rPr lang="pt-BR" dirty="0"/>
              <a:t>([1],[0]);</a:t>
            </a:r>
          </a:p>
          <a:p>
            <a:pPr lvl="2"/>
            <a:r>
              <a:rPr lang="pt-BR" dirty="0" err="1"/>
              <a:t>phi</a:t>
            </a:r>
            <a:r>
              <a:rPr lang="pt-BR" dirty="0"/>
              <a:t> : </a:t>
            </a:r>
            <a:r>
              <a:rPr lang="pt-BR" dirty="0" err="1"/>
              <a:t>invert</a:t>
            </a:r>
            <a:r>
              <a:rPr lang="pt-BR" dirty="0"/>
              <a:t>(s*</a:t>
            </a:r>
            <a:r>
              <a:rPr lang="pt-BR" dirty="0" err="1"/>
              <a:t>ident</a:t>
            </a:r>
            <a:r>
              <a:rPr lang="pt-BR" dirty="0"/>
              <a:t>(2)-A);</a:t>
            </a:r>
          </a:p>
          <a:p>
            <a:pPr lvl="1"/>
            <a:r>
              <a:rPr lang="en-US" dirty="0" err="1"/>
              <a:t>Obs</a:t>
            </a:r>
            <a:r>
              <a:rPr lang="en-US" dirty="0"/>
              <a:t> : a </a:t>
            </a:r>
            <a:r>
              <a:rPr lang="en-US" dirty="0" err="1"/>
              <a:t>função</a:t>
            </a:r>
            <a:r>
              <a:rPr lang="en-US" dirty="0"/>
              <a:t> </a:t>
            </a:r>
            <a:r>
              <a:rPr lang="en-US" dirty="0" err="1"/>
              <a:t>ilt</a:t>
            </a:r>
            <a:r>
              <a:rPr lang="en-US" dirty="0"/>
              <a:t> (</a:t>
            </a:r>
            <a:r>
              <a:rPr lang="en-US" i="1" dirty="0"/>
              <a:t>inverse </a:t>
            </a:r>
            <a:r>
              <a:rPr lang="en-US" i="1" dirty="0" err="1"/>
              <a:t>laplace</a:t>
            </a:r>
            <a:r>
              <a:rPr lang="en-US" i="1" dirty="0"/>
              <a:t> transform </a:t>
            </a:r>
            <a:r>
              <a:rPr lang="en-US" dirty="0"/>
              <a:t>) </a:t>
            </a:r>
            <a:r>
              <a:rPr lang="en-US" dirty="0" err="1"/>
              <a:t>não</a:t>
            </a:r>
            <a:r>
              <a:rPr lang="en-US" dirty="0"/>
              <a:t> </a:t>
            </a:r>
            <a:r>
              <a:rPr lang="en-US" dirty="0" err="1"/>
              <a:t>atua</a:t>
            </a:r>
            <a:r>
              <a:rPr lang="en-US" dirty="0"/>
              <a:t> </a:t>
            </a:r>
            <a:r>
              <a:rPr lang="en-US" dirty="0" err="1"/>
              <a:t>sobre</a:t>
            </a:r>
            <a:r>
              <a:rPr lang="en-US" dirty="0"/>
              <a:t> </a:t>
            </a:r>
            <a:r>
              <a:rPr lang="en-US" dirty="0" err="1"/>
              <a:t>matrizes</a:t>
            </a:r>
            <a:r>
              <a:rPr lang="en-US" dirty="0"/>
              <a:t>, logo </a:t>
            </a:r>
            <a:r>
              <a:rPr lang="en-US" dirty="0" err="1"/>
              <a:t>deve</a:t>
            </a:r>
            <a:r>
              <a:rPr lang="en-US" dirty="0"/>
              <a:t>-se </a:t>
            </a:r>
            <a:r>
              <a:rPr lang="en-US" dirty="0" err="1"/>
              <a:t>aplica</a:t>
            </a:r>
            <a:r>
              <a:rPr lang="en-US" dirty="0"/>
              <a:t>-la a </a:t>
            </a:r>
            <a:r>
              <a:rPr lang="en-US" dirty="0" err="1"/>
              <a:t>cada</a:t>
            </a:r>
            <a:r>
              <a:rPr lang="en-US" dirty="0"/>
              <a:t> </a:t>
            </a:r>
            <a:r>
              <a:rPr lang="en-US" dirty="0" err="1"/>
              <a:t>elemento</a:t>
            </a:r>
            <a:r>
              <a:rPr lang="en-US" dirty="0"/>
              <a:t> da </a:t>
            </a:r>
            <a:r>
              <a:rPr lang="en-US" dirty="0" err="1"/>
              <a:t>matriz</a:t>
            </a:r>
            <a:endParaRPr lang="pt-BR" dirty="0"/>
          </a:p>
          <a:p>
            <a:pPr lvl="2"/>
            <a:r>
              <a:rPr lang="pt-BR" dirty="0" err="1"/>
              <a:t>PHI_t</a:t>
            </a:r>
            <a:r>
              <a:rPr lang="pt-BR" dirty="0"/>
              <a:t>[t] := </a:t>
            </a:r>
            <a:r>
              <a:rPr lang="pt-BR" dirty="0" err="1"/>
              <a:t>matrix</a:t>
            </a:r>
            <a:r>
              <a:rPr lang="pt-BR" dirty="0"/>
              <a:t>([</a:t>
            </a:r>
            <a:r>
              <a:rPr lang="pt-BR" dirty="0" err="1"/>
              <a:t>ilt</a:t>
            </a:r>
            <a:r>
              <a:rPr lang="pt-BR" dirty="0"/>
              <a:t>(</a:t>
            </a:r>
            <a:r>
              <a:rPr lang="pt-BR" dirty="0" err="1"/>
              <a:t>phi</a:t>
            </a:r>
            <a:r>
              <a:rPr lang="pt-BR" dirty="0"/>
              <a:t>[1,1],s,t),</a:t>
            </a:r>
            <a:r>
              <a:rPr lang="pt-BR" dirty="0" err="1"/>
              <a:t>ilt</a:t>
            </a:r>
            <a:r>
              <a:rPr lang="pt-BR" dirty="0"/>
              <a:t>(</a:t>
            </a:r>
            <a:r>
              <a:rPr lang="pt-BR" dirty="0" err="1"/>
              <a:t>phi</a:t>
            </a:r>
            <a:r>
              <a:rPr lang="pt-BR" dirty="0"/>
              <a:t>[1,2],s,t)],[</a:t>
            </a:r>
            <a:r>
              <a:rPr lang="pt-BR" dirty="0" err="1"/>
              <a:t>ilt</a:t>
            </a:r>
            <a:r>
              <a:rPr lang="pt-BR" dirty="0"/>
              <a:t>(</a:t>
            </a:r>
            <a:r>
              <a:rPr lang="pt-BR" dirty="0" err="1"/>
              <a:t>phi</a:t>
            </a:r>
            <a:r>
              <a:rPr lang="pt-BR" dirty="0"/>
              <a:t>[2,1],s,t),</a:t>
            </a:r>
            <a:r>
              <a:rPr lang="pt-BR" dirty="0" err="1"/>
              <a:t>ilt</a:t>
            </a:r>
            <a:r>
              <a:rPr lang="pt-BR" dirty="0"/>
              <a:t>(</a:t>
            </a:r>
            <a:r>
              <a:rPr lang="pt-BR" dirty="0" err="1"/>
              <a:t>phi</a:t>
            </a:r>
            <a:r>
              <a:rPr lang="pt-BR" dirty="0"/>
              <a:t>[2,2],s,t)]);</a:t>
            </a:r>
          </a:p>
          <a:p>
            <a:pPr lvl="2"/>
            <a:r>
              <a:rPr lang="pt-BR" dirty="0" err="1"/>
              <a:t>PHI_t</a:t>
            </a:r>
            <a:r>
              <a:rPr lang="pt-BR" dirty="0"/>
              <a:t>[t].x0;</a:t>
            </a:r>
          </a:p>
          <a:p>
            <a:pPr lvl="2"/>
            <a:r>
              <a:rPr lang="pt-BR" dirty="0" err="1"/>
              <a:t>expand</a:t>
            </a:r>
            <a:r>
              <a:rPr lang="pt-BR" dirty="0"/>
              <a:t>(</a:t>
            </a:r>
            <a:r>
              <a:rPr lang="pt-BR" dirty="0" err="1"/>
              <a:t>integrate</a:t>
            </a:r>
            <a:r>
              <a:rPr lang="pt-BR" dirty="0"/>
              <a:t>(</a:t>
            </a:r>
            <a:r>
              <a:rPr lang="pt-BR" dirty="0" err="1"/>
              <a:t>PHI_t</a:t>
            </a:r>
            <a:r>
              <a:rPr lang="pt-BR" dirty="0"/>
              <a:t>[</a:t>
            </a:r>
            <a:r>
              <a:rPr lang="pt-BR" dirty="0" err="1"/>
              <a:t>t-tau</a:t>
            </a:r>
            <a:r>
              <a:rPr lang="pt-BR" dirty="0"/>
              <a:t>].B,</a:t>
            </a:r>
            <a:r>
              <a:rPr lang="pt-BR" dirty="0" err="1"/>
              <a:t>tau</a:t>
            </a:r>
            <a:r>
              <a:rPr lang="pt-BR" dirty="0"/>
              <a:t>,0,t)+</a:t>
            </a:r>
            <a:r>
              <a:rPr lang="pt-BR" dirty="0" err="1"/>
              <a:t>PHI_t</a:t>
            </a:r>
            <a:r>
              <a:rPr lang="pt-BR" dirty="0"/>
              <a:t>[t].x0);</a:t>
            </a:r>
          </a:p>
        </p:txBody>
      </p:sp>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a:t>
            </a:r>
            <a:endParaRPr lang="pt-BR" dirty="0"/>
          </a:p>
        </p:txBody>
      </p:sp>
      <p:sp>
        <p:nvSpPr>
          <p:cNvPr id="3" name="Espaço Reservado para Conteúdo 2"/>
          <p:cNvSpPr>
            <a:spLocks noGrp="1"/>
          </p:cNvSpPr>
          <p:nvPr>
            <p:ph idx="1"/>
          </p:nvPr>
        </p:nvSpPr>
        <p:spPr/>
        <p:txBody>
          <a:bodyPr/>
          <a:lstStyle/>
          <a:p>
            <a:r>
              <a:rPr lang="en-US" dirty="0" err="1"/>
              <a:t>Encontre</a:t>
            </a:r>
            <a:r>
              <a:rPr lang="en-US" dirty="0"/>
              <a:t> a </a:t>
            </a:r>
            <a:r>
              <a:rPr lang="en-US" dirty="0" err="1"/>
              <a:t>função</a:t>
            </a:r>
            <a:r>
              <a:rPr lang="en-US" dirty="0"/>
              <a:t> de </a:t>
            </a:r>
            <a:r>
              <a:rPr lang="en-US" dirty="0" err="1"/>
              <a:t>transferência</a:t>
            </a:r>
            <a:r>
              <a:rPr lang="en-US" dirty="0"/>
              <a:t> e </a:t>
            </a:r>
            <a:r>
              <a:rPr lang="en-US" dirty="0" err="1"/>
              <a:t>os</a:t>
            </a:r>
            <a:r>
              <a:rPr lang="en-US" dirty="0"/>
              <a:t> </a:t>
            </a:r>
            <a:r>
              <a:rPr lang="en-US" dirty="0" err="1"/>
              <a:t>pólos</a:t>
            </a:r>
            <a:r>
              <a:rPr lang="en-US" dirty="0"/>
              <a:t> do </a:t>
            </a:r>
            <a:r>
              <a:rPr lang="en-US" dirty="0" err="1"/>
              <a:t>sistema</a:t>
            </a:r>
            <a:r>
              <a:rPr lang="en-US" dirty="0"/>
              <a:t> </a:t>
            </a:r>
            <a:r>
              <a:rPr lang="en-US" dirty="0" err="1"/>
              <a:t>representado</a:t>
            </a:r>
            <a:r>
              <a:rPr lang="en-US" dirty="0"/>
              <a:t> no </a:t>
            </a:r>
            <a:r>
              <a:rPr lang="en-US" dirty="0" err="1"/>
              <a:t>espaço</a:t>
            </a:r>
            <a:r>
              <a:rPr lang="en-US" dirty="0"/>
              <a:t> de </a:t>
            </a:r>
            <a:r>
              <a:rPr lang="en-US" dirty="0" err="1"/>
              <a:t>estados</a:t>
            </a:r>
            <a:r>
              <a:rPr lang="en-US" dirty="0"/>
              <a:t> </a:t>
            </a:r>
            <a:r>
              <a:rPr lang="en-US" dirty="0" err="1"/>
              <a:t>pelo</a:t>
            </a:r>
            <a:r>
              <a:rPr lang="en-US" dirty="0"/>
              <a:t> </a:t>
            </a:r>
            <a:r>
              <a:rPr lang="en-US" dirty="0" err="1"/>
              <a:t>sistema</a:t>
            </a:r>
            <a:r>
              <a:rPr lang="en-US" dirty="0"/>
              <a:t> :</a:t>
            </a:r>
            <a:endParaRPr lang="pt-BR" dirty="0"/>
          </a:p>
        </p:txBody>
      </p:sp>
      <p:graphicFrame>
        <p:nvGraphicFramePr>
          <p:cNvPr id="4" name="Objeto 3"/>
          <p:cNvGraphicFramePr>
            <a:graphicFrameLocks noChangeAspect="1"/>
          </p:cNvGraphicFramePr>
          <p:nvPr/>
        </p:nvGraphicFramePr>
        <p:xfrm>
          <a:off x="3024174" y="3001964"/>
          <a:ext cx="4069806" cy="2998804"/>
        </p:xfrm>
        <a:graphic>
          <a:graphicData uri="http://schemas.openxmlformats.org/presentationml/2006/ole">
            <mc:AlternateContent xmlns:mc="http://schemas.openxmlformats.org/markup-compatibility/2006">
              <mc:Choice xmlns:v="urn:schemas-microsoft-com:vml" Requires="v">
                <p:oleObj name="Equação" r:id="rId2" imgW="1930320" imgH="1422360" progId="Equation.3">
                  <p:embed/>
                </p:oleObj>
              </mc:Choice>
              <mc:Fallback>
                <p:oleObj name="Equação" r:id="rId2" imgW="1930320" imgH="14223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174" y="3001964"/>
                        <a:ext cx="4069806" cy="29988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3"/>
          <p:cNvSpPr>
            <a:spLocks noGrp="1"/>
          </p:cNvSpPr>
          <p:nvPr>
            <p:ph type="ctrTitle" sz="quarter"/>
          </p:nvPr>
        </p:nvSpPr>
        <p:spPr/>
        <p:txBody>
          <a:bodyPr/>
          <a:lstStyle/>
          <a:p>
            <a:pPr eaLnBrk="1" hangingPunct="1"/>
            <a:r>
              <a:rPr lang="en-US" altLang="pt-BR" dirty="0" err="1"/>
              <a:t>Sistemas</a:t>
            </a:r>
            <a:r>
              <a:rPr lang="en-US" altLang="pt-BR" dirty="0"/>
              <a:t> de </a:t>
            </a:r>
            <a:r>
              <a:rPr lang="en-US" altLang="pt-BR" dirty="0" err="1"/>
              <a:t>Controle</a:t>
            </a:r>
            <a:endParaRPr lang="pt-BR" altLang="pt-BR" dirty="0"/>
          </a:p>
        </p:txBody>
      </p:sp>
      <p:sp>
        <p:nvSpPr>
          <p:cNvPr id="11267" name="Subtítulo 4"/>
          <p:cNvSpPr>
            <a:spLocks noGrp="1"/>
          </p:cNvSpPr>
          <p:nvPr>
            <p:ph type="subTitle" sz="quarter" idx="1"/>
          </p:nvPr>
        </p:nvSpPr>
        <p:spPr/>
        <p:txBody>
          <a:bodyPr/>
          <a:lstStyle/>
          <a:p>
            <a:pPr eaLnBrk="1" hangingPunct="1"/>
            <a:r>
              <a:rPr lang="en-US" altLang="pt-BR"/>
              <a:t>Sistemas de 1</a:t>
            </a:r>
            <a:r>
              <a:rPr lang="en-US" altLang="pt-BR" baseline="30000"/>
              <a:t>a</a:t>
            </a:r>
            <a:r>
              <a:rPr lang="en-US" altLang="pt-BR"/>
              <a:t> e 2</a:t>
            </a:r>
            <a:r>
              <a:rPr lang="en-US" altLang="pt-BR" baseline="30000"/>
              <a:t>a</a:t>
            </a:r>
            <a:r>
              <a:rPr lang="en-US" altLang="pt-BR"/>
              <a:t> Ordem</a:t>
            </a:r>
            <a:endParaRPr lang="pt-BR" altLang="pt-BR"/>
          </a:p>
        </p:txBody>
      </p:sp>
    </p:spTree>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4-10</a:t>
            </a:r>
            <a:endParaRPr lang="pt-BR" dirty="0"/>
          </a:p>
        </p:txBody>
      </p:sp>
      <p:sp>
        <p:nvSpPr>
          <p:cNvPr id="3" name="Espaço Reservado para Conteúdo 2"/>
          <p:cNvSpPr>
            <a:spLocks noGrp="1"/>
          </p:cNvSpPr>
          <p:nvPr>
            <p:ph idx="1"/>
          </p:nvPr>
        </p:nvSpPr>
        <p:spPr/>
        <p:txBody>
          <a:bodyPr/>
          <a:lstStyle/>
          <a:p>
            <a:r>
              <a:rPr lang="en-US" dirty="0"/>
              <a:t>No </a:t>
            </a:r>
            <a:r>
              <a:rPr lang="en-US" dirty="0" err="1"/>
              <a:t>wxMaxima</a:t>
            </a:r>
            <a:r>
              <a:rPr lang="en-US" dirty="0"/>
              <a:t> :</a:t>
            </a:r>
          </a:p>
          <a:p>
            <a:pPr lvl="1"/>
            <a:r>
              <a:rPr lang="en-US" dirty="0"/>
              <a:t>A </a:t>
            </a:r>
            <a:r>
              <a:rPr lang="en-US" dirty="0" err="1"/>
              <a:t>função</a:t>
            </a:r>
            <a:r>
              <a:rPr lang="en-US" dirty="0"/>
              <a:t> de </a:t>
            </a:r>
            <a:r>
              <a:rPr lang="en-US" dirty="0" err="1"/>
              <a:t>transferência</a:t>
            </a:r>
            <a:r>
              <a:rPr lang="en-US" dirty="0"/>
              <a:t> </a:t>
            </a:r>
            <a:r>
              <a:rPr lang="en-US" dirty="0" err="1"/>
              <a:t>será</a:t>
            </a:r>
            <a:r>
              <a:rPr lang="en-US" dirty="0"/>
              <a:t> 				G[s] := </a:t>
            </a:r>
            <a:r>
              <a:rPr lang="en-US" dirty="0" err="1"/>
              <a:t>ratsimp</a:t>
            </a:r>
            <a:r>
              <a:rPr lang="en-US" dirty="0"/>
              <a:t>(</a:t>
            </a:r>
            <a:r>
              <a:rPr lang="en-US" dirty="0" err="1"/>
              <a:t>C.invert</a:t>
            </a:r>
            <a:r>
              <a:rPr lang="en-US" dirty="0"/>
              <a:t>(s*</a:t>
            </a:r>
            <a:r>
              <a:rPr lang="en-US" dirty="0" err="1"/>
              <a:t>ident</a:t>
            </a:r>
            <a:r>
              <a:rPr lang="en-US" dirty="0"/>
              <a:t>(3)-A).B)</a:t>
            </a:r>
          </a:p>
          <a:p>
            <a:pPr lvl="2"/>
            <a:r>
              <a:rPr lang="en-US" dirty="0" err="1"/>
              <a:t>Onde</a:t>
            </a:r>
            <a:r>
              <a:rPr lang="en-US" dirty="0"/>
              <a:t> A,B,C </a:t>
            </a:r>
            <a:r>
              <a:rPr lang="en-US" dirty="0" err="1"/>
              <a:t>são</a:t>
            </a:r>
            <a:r>
              <a:rPr lang="en-US" dirty="0"/>
              <a:t> as </a:t>
            </a:r>
            <a:r>
              <a:rPr lang="en-US" dirty="0" err="1"/>
              <a:t>matrizes</a:t>
            </a:r>
            <a:r>
              <a:rPr lang="en-US" dirty="0"/>
              <a:t> </a:t>
            </a:r>
            <a:r>
              <a:rPr lang="en-US" dirty="0" err="1"/>
              <a:t>dadas</a:t>
            </a:r>
            <a:r>
              <a:rPr lang="en-US" dirty="0"/>
              <a:t> no </a:t>
            </a:r>
            <a:r>
              <a:rPr lang="en-US" dirty="0" err="1"/>
              <a:t>problema</a:t>
            </a:r>
            <a:endParaRPr lang="en-US" dirty="0"/>
          </a:p>
          <a:p>
            <a:pPr lvl="2"/>
            <a:endParaRPr lang="en-US" dirty="0"/>
          </a:p>
          <a:p>
            <a:pPr lvl="2"/>
            <a:endParaRPr lang="en-US" dirty="0"/>
          </a:p>
          <a:p>
            <a:pPr lvl="1"/>
            <a:r>
              <a:rPr lang="en-US" dirty="0"/>
              <a:t>Os </a:t>
            </a:r>
            <a:r>
              <a:rPr lang="en-US" dirty="0" err="1"/>
              <a:t>polos</a:t>
            </a:r>
            <a:r>
              <a:rPr lang="en-US" dirty="0"/>
              <a:t> </a:t>
            </a:r>
            <a:r>
              <a:rPr lang="en-US" dirty="0" err="1"/>
              <a:t>serão</a:t>
            </a:r>
            <a:r>
              <a:rPr lang="en-US" dirty="0"/>
              <a:t> as </a:t>
            </a:r>
            <a:r>
              <a:rPr lang="en-US" dirty="0" err="1"/>
              <a:t>raízes</a:t>
            </a:r>
            <a:r>
              <a:rPr lang="en-US" dirty="0"/>
              <a:t> do </a:t>
            </a:r>
            <a:r>
              <a:rPr lang="en-US" dirty="0" err="1"/>
              <a:t>denominador</a:t>
            </a:r>
            <a:r>
              <a:rPr lang="en-US" dirty="0"/>
              <a:t> (</a:t>
            </a:r>
            <a:r>
              <a:rPr lang="en-US" dirty="0" err="1"/>
              <a:t>comum</a:t>
            </a:r>
            <a:r>
              <a:rPr lang="en-US" dirty="0"/>
              <a:t>) a </a:t>
            </a:r>
            <a:r>
              <a:rPr lang="en-US" dirty="0" err="1"/>
              <a:t>todos</a:t>
            </a:r>
            <a:r>
              <a:rPr lang="en-US" dirty="0"/>
              <a:t> </a:t>
            </a:r>
            <a:r>
              <a:rPr lang="en-US" dirty="0" err="1"/>
              <a:t>os</a:t>
            </a:r>
            <a:r>
              <a:rPr lang="en-US" dirty="0"/>
              <a:t> </a:t>
            </a:r>
            <a:r>
              <a:rPr lang="en-US" dirty="0" err="1"/>
              <a:t>termos</a:t>
            </a:r>
            <a:r>
              <a:rPr lang="en-US" dirty="0"/>
              <a:t> de (</a:t>
            </a:r>
            <a:r>
              <a:rPr lang="en-US" dirty="0" err="1"/>
              <a:t>s.I</a:t>
            </a:r>
            <a:r>
              <a:rPr lang="en-US" dirty="0"/>
              <a:t>-A)</a:t>
            </a:r>
            <a:r>
              <a:rPr lang="en-US" baseline="30000" dirty="0"/>
              <a:t>-1</a:t>
            </a:r>
            <a:r>
              <a:rPr lang="en-US" dirty="0"/>
              <a:t> </a:t>
            </a:r>
          </a:p>
          <a:p>
            <a:pPr lvl="2"/>
            <a:r>
              <a:rPr lang="en-US" dirty="0" err="1"/>
              <a:t>allroots</a:t>
            </a:r>
            <a:r>
              <a:rPr lang="en-US" dirty="0"/>
              <a:t>(</a:t>
            </a:r>
            <a:r>
              <a:rPr lang="en-US" dirty="0" err="1"/>
              <a:t>denom</a:t>
            </a:r>
            <a:r>
              <a:rPr lang="en-US" dirty="0"/>
              <a:t>(invert(s*</a:t>
            </a:r>
            <a:r>
              <a:rPr lang="en-US" dirty="0" err="1"/>
              <a:t>ident</a:t>
            </a:r>
            <a:r>
              <a:rPr lang="en-US" dirty="0"/>
              <a:t>(3)-A)[1,1])) </a:t>
            </a:r>
          </a:p>
          <a:p>
            <a:pPr lvl="3"/>
            <a:r>
              <a:rPr lang="en-US" dirty="0"/>
              <a:t>s = 0,735 ; s = -9,418 ; s = 9,683</a:t>
            </a:r>
          </a:p>
          <a:p>
            <a:pPr lvl="1"/>
            <a:endParaRPr lang="pt-BR" dirty="0"/>
          </a:p>
        </p:txBody>
      </p:sp>
      <p:pic>
        <p:nvPicPr>
          <p:cNvPr id="2050" name="Picture 2"/>
          <p:cNvPicPr>
            <a:picLocks noChangeAspect="1" noChangeArrowheads="1"/>
          </p:cNvPicPr>
          <p:nvPr/>
        </p:nvPicPr>
        <p:blipFill>
          <a:blip r:embed="rId2"/>
          <a:srcRect/>
          <a:stretch>
            <a:fillRect/>
          </a:stretch>
        </p:blipFill>
        <p:spPr bwMode="auto">
          <a:xfrm>
            <a:off x="2595546" y="3128963"/>
            <a:ext cx="2302566" cy="1014417"/>
          </a:xfrm>
          <a:prstGeom prst="rect">
            <a:avLst/>
          </a:prstGeom>
          <a:noFill/>
          <a:ln w="9525">
            <a:noFill/>
            <a:miter lim="800000"/>
            <a:headEnd/>
            <a:tailEnd/>
          </a:ln>
          <a:effectLst/>
        </p:spPr>
      </p:pic>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cap.4 – Ex.de </a:t>
            </a:r>
            <a:r>
              <a:rPr lang="en-US" dirty="0" err="1"/>
              <a:t>Espaço</a:t>
            </a:r>
            <a:r>
              <a:rPr lang="en-US" dirty="0"/>
              <a:t> de </a:t>
            </a:r>
            <a:r>
              <a:rPr lang="en-US" dirty="0" err="1"/>
              <a:t>Estados</a:t>
            </a:r>
            <a:r>
              <a:rPr lang="en-US" dirty="0"/>
              <a:t> via Laplace</a:t>
            </a:r>
            <a:endParaRPr lang="pt-BR" dirty="0"/>
          </a:p>
        </p:txBody>
      </p:sp>
      <p:sp>
        <p:nvSpPr>
          <p:cNvPr id="3" name="Espaço Reservado para Conteúdo 2"/>
          <p:cNvSpPr>
            <a:spLocks noGrp="1"/>
          </p:cNvSpPr>
          <p:nvPr>
            <p:ph idx="1"/>
          </p:nvPr>
        </p:nvSpPr>
        <p:spPr>
          <a:xfrm>
            <a:off x="166654" y="1196983"/>
            <a:ext cx="9572692" cy="5381625"/>
          </a:xfrm>
        </p:spPr>
        <p:txBody>
          <a:bodyPr/>
          <a:lstStyle/>
          <a:p>
            <a:r>
              <a:rPr lang="en-US" dirty="0"/>
              <a:t>No </a:t>
            </a:r>
            <a:r>
              <a:rPr lang="en-US" dirty="0" err="1"/>
              <a:t>wxMaxima</a:t>
            </a:r>
            <a:r>
              <a:rPr lang="en-US" dirty="0"/>
              <a:t> :</a:t>
            </a:r>
          </a:p>
          <a:p>
            <a:pPr lvl="1"/>
            <a:r>
              <a:rPr lang="en-US" dirty="0"/>
              <a:t>A </a:t>
            </a:r>
            <a:r>
              <a:rPr lang="en-US" dirty="0" err="1"/>
              <a:t>função</a:t>
            </a:r>
            <a:r>
              <a:rPr lang="en-US" dirty="0"/>
              <a:t> de </a:t>
            </a:r>
            <a:r>
              <a:rPr lang="en-US" dirty="0" err="1"/>
              <a:t>transferência</a:t>
            </a:r>
            <a:r>
              <a:rPr lang="en-US" dirty="0"/>
              <a:t> </a:t>
            </a:r>
            <a:r>
              <a:rPr lang="en-US" dirty="0" err="1"/>
              <a:t>será</a:t>
            </a:r>
            <a:r>
              <a:rPr lang="en-US" dirty="0"/>
              <a:t> 				G[s] := </a:t>
            </a:r>
            <a:r>
              <a:rPr lang="en-US" dirty="0" err="1"/>
              <a:t>ratsimp</a:t>
            </a:r>
            <a:r>
              <a:rPr lang="en-US" dirty="0"/>
              <a:t>(</a:t>
            </a:r>
            <a:r>
              <a:rPr lang="en-US" dirty="0" err="1"/>
              <a:t>C.invert</a:t>
            </a:r>
            <a:r>
              <a:rPr lang="en-US" dirty="0"/>
              <a:t>(s*</a:t>
            </a:r>
            <a:r>
              <a:rPr lang="en-US" dirty="0" err="1"/>
              <a:t>ident</a:t>
            </a:r>
            <a:r>
              <a:rPr lang="en-US" dirty="0"/>
              <a:t>(3)-A).B)</a:t>
            </a:r>
          </a:p>
          <a:p>
            <a:pPr lvl="2"/>
            <a:r>
              <a:rPr lang="en-US" dirty="0" err="1"/>
              <a:t>Onde</a:t>
            </a:r>
            <a:r>
              <a:rPr lang="en-US" dirty="0"/>
              <a:t> A,B,C </a:t>
            </a:r>
            <a:r>
              <a:rPr lang="en-US" dirty="0" err="1"/>
              <a:t>são</a:t>
            </a:r>
            <a:r>
              <a:rPr lang="en-US" dirty="0"/>
              <a:t> as </a:t>
            </a:r>
            <a:r>
              <a:rPr lang="en-US" dirty="0" err="1"/>
              <a:t>matrizes</a:t>
            </a:r>
            <a:r>
              <a:rPr lang="en-US" dirty="0"/>
              <a:t> </a:t>
            </a:r>
            <a:r>
              <a:rPr lang="en-US" dirty="0" err="1"/>
              <a:t>dadas</a:t>
            </a:r>
            <a:r>
              <a:rPr lang="en-US" dirty="0"/>
              <a:t> no </a:t>
            </a:r>
            <a:r>
              <a:rPr lang="en-US" dirty="0" err="1"/>
              <a:t>problema</a:t>
            </a:r>
            <a:r>
              <a:rPr lang="en-US" dirty="0"/>
              <a:t> e x0 as </a:t>
            </a:r>
            <a:r>
              <a:rPr lang="en-US" dirty="0" err="1"/>
              <a:t>condições</a:t>
            </a:r>
            <a:r>
              <a:rPr lang="en-US" dirty="0"/>
              <a:t> </a:t>
            </a:r>
            <a:r>
              <a:rPr lang="en-US" dirty="0" err="1"/>
              <a:t>iniciais</a:t>
            </a:r>
            <a:endParaRPr lang="en-US" dirty="0"/>
          </a:p>
          <a:p>
            <a:pPr lvl="1"/>
            <a:r>
              <a:rPr lang="en-US" dirty="0"/>
              <a:t>A </a:t>
            </a:r>
            <a:r>
              <a:rPr lang="en-US" dirty="0" err="1"/>
              <a:t>saída</a:t>
            </a:r>
            <a:r>
              <a:rPr lang="en-US" dirty="0"/>
              <a:t> Y[s] </a:t>
            </a:r>
            <a:r>
              <a:rPr lang="en-US" dirty="0" err="1"/>
              <a:t>será</a:t>
            </a:r>
            <a:r>
              <a:rPr lang="en-US" dirty="0"/>
              <a:t> :	</a:t>
            </a:r>
          </a:p>
          <a:p>
            <a:pPr lvl="2"/>
            <a:r>
              <a:rPr lang="en-US" dirty="0"/>
              <a:t>Y[s] := </a:t>
            </a:r>
            <a:r>
              <a:rPr lang="en-US" dirty="0" err="1"/>
              <a:t>ratsimp</a:t>
            </a:r>
            <a:r>
              <a:rPr lang="en-US" dirty="0"/>
              <a:t>(</a:t>
            </a:r>
            <a:r>
              <a:rPr lang="en-US" dirty="0" err="1"/>
              <a:t>C.invert</a:t>
            </a:r>
            <a:r>
              <a:rPr lang="en-US" dirty="0"/>
              <a:t>(s*</a:t>
            </a:r>
            <a:r>
              <a:rPr lang="en-US" dirty="0" err="1"/>
              <a:t>ident</a:t>
            </a:r>
            <a:r>
              <a:rPr lang="en-US" dirty="0"/>
              <a:t>(3)A).(x0+B)*</a:t>
            </a:r>
            <a:r>
              <a:rPr lang="en-US" dirty="0" err="1"/>
              <a:t>laplace</a:t>
            </a:r>
            <a:r>
              <a:rPr lang="en-US" dirty="0"/>
              <a:t>(r(t),</a:t>
            </a:r>
            <a:r>
              <a:rPr lang="en-US" dirty="0" err="1"/>
              <a:t>t,s</a:t>
            </a:r>
            <a:r>
              <a:rPr lang="en-US" dirty="0"/>
              <a:t>))</a:t>
            </a:r>
          </a:p>
          <a:p>
            <a:pPr lvl="1"/>
            <a:r>
              <a:rPr lang="en-US" dirty="0"/>
              <a:t>Os </a:t>
            </a:r>
            <a:r>
              <a:rPr lang="en-US" dirty="0" err="1"/>
              <a:t>polos</a:t>
            </a:r>
            <a:r>
              <a:rPr lang="en-US" dirty="0"/>
              <a:t> </a:t>
            </a:r>
            <a:r>
              <a:rPr lang="en-US" dirty="0" err="1"/>
              <a:t>serão</a:t>
            </a:r>
            <a:r>
              <a:rPr lang="en-US" dirty="0"/>
              <a:t> as </a:t>
            </a:r>
            <a:r>
              <a:rPr lang="en-US" dirty="0" err="1"/>
              <a:t>raízes</a:t>
            </a:r>
            <a:r>
              <a:rPr lang="en-US" dirty="0"/>
              <a:t> do </a:t>
            </a:r>
            <a:r>
              <a:rPr lang="en-US" dirty="0" err="1"/>
              <a:t>denominador</a:t>
            </a:r>
            <a:r>
              <a:rPr lang="en-US" dirty="0"/>
              <a:t> (</a:t>
            </a:r>
            <a:r>
              <a:rPr lang="en-US" dirty="0" err="1"/>
              <a:t>comum</a:t>
            </a:r>
            <a:r>
              <a:rPr lang="en-US" dirty="0"/>
              <a:t>) a </a:t>
            </a:r>
            <a:r>
              <a:rPr lang="en-US" dirty="0" err="1"/>
              <a:t>todos</a:t>
            </a:r>
            <a:r>
              <a:rPr lang="en-US" dirty="0"/>
              <a:t> </a:t>
            </a:r>
            <a:r>
              <a:rPr lang="en-US" dirty="0" err="1"/>
              <a:t>os</a:t>
            </a:r>
            <a:r>
              <a:rPr lang="en-US" dirty="0"/>
              <a:t> </a:t>
            </a:r>
            <a:r>
              <a:rPr lang="en-US" dirty="0" err="1"/>
              <a:t>termos</a:t>
            </a:r>
            <a:r>
              <a:rPr lang="en-US" dirty="0"/>
              <a:t> de (</a:t>
            </a:r>
            <a:r>
              <a:rPr lang="en-US" dirty="0" err="1"/>
              <a:t>s.I</a:t>
            </a:r>
            <a:r>
              <a:rPr lang="en-US" dirty="0"/>
              <a:t>-A)</a:t>
            </a:r>
            <a:r>
              <a:rPr lang="en-US" baseline="30000" dirty="0"/>
              <a:t>-1</a:t>
            </a:r>
            <a:r>
              <a:rPr lang="en-US" dirty="0"/>
              <a:t> </a:t>
            </a:r>
          </a:p>
          <a:p>
            <a:pPr lvl="2"/>
            <a:r>
              <a:rPr lang="en-US" dirty="0" err="1"/>
              <a:t>allroots</a:t>
            </a:r>
            <a:r>
              <a:rPr lang="en-US" dirty="0"/>
              <a:t>(</a:t>
            </a:r>
            <a:r>
              <a:rPr lang="en-US" dirty="0" err="1"/>
              <a:t>denom</a:t>
            </a:r>
            <a:r>
              <a:rPr lang="en-US" dirty="0"/>
              <a:t>(invert(s*</a:t>
            </a:r>
            <a:r>
              <a:rPr lang="en-US" dirty="0" err="1"/>
              <a:t>ident</a:t>
            </a:r>
            <a:r>
              <a:rPr lang="en-US" dirty="0"/>
              <a:t>(3)-A)[1,1])) </a:t>
            </a:r>
          </a:p>
          <a:p>
            <a:pPr lvl="1"/>
            <a:endParaRPr lang="pt-BR" dirty="0"/>
          </a:p>
        </p:txBody>
      </p:sp>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 Cap.4 – pags.170-177</a:t>
            </a:r>
            <a:endParaRPr lang="pt-BR" dirty="0"/>
          </a:p>
        </p:txBody>
      </p:sp>
      <p:sp>
        <p:nvSpPr>
          <p:cNvPr id="3" name="Espaço Reservado para Conteúdo 2"/>
          <p:cNvSpPr>
            <a:spLocks noGrp="1"/>
          </p:cNvSpPr>
          <p:nvPr>
            <p:ph idx="1"/>
          </p:nvPr>
        </p:nvSpPr>
        <p:spPr/>
        <p:txBody>
          <a:bodyPr/>
          <a:lstStyle/>
          <a:p>
            <a:r>
              <a:rPr lang="en-US" dirty="0" err="1"/>
              <a:t>Exs</a:t>
            </a:r>
            <a:r>
              <a:rPr lang="en-US" dirty="0"/>
              <a:t>: 10, 34-49, 62</a:t>
            </a:r>
            <a:endParaRPr lang="pt-BR" dirty="0"/>
          </a:p>
        </p:txBody>
      </p:sp>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409603" name="Subtítulo 4"/>
          <p:cNvSpPr>
            <a:spLocks noGrp="1"/>
          </p:cNvSpPr>
          <p:nvPr>
            <p:ph type="subTitle" sz="quarter" idx="1"/>
          </p:nvPr>
        </p:nvSpPr>
        <p:spPr/>
        <p:txBody>
          <a:bodyPr/>
          <a:lstStyle/>
          <a:p>
            <a:r>
              <a:rPr lang="en-US" dirty="0" err="1"/>
              <a:t>Redução</a:t>
            </a:r>
            <a:r>
              <a:rPr lang="en-US" dirty="0"/>
              <a:t> de </a:t>
            </a:r>
            <a:r>
              <a:rPr lang="en-US" dirty="0" err="1"/>
              <a:t>Subsistemas</a:t>
            </a:r>
            <a:r>
              <a:rPr lang="en-US" dirty="0"/>
              <a:t> </a:t>
            </a:r>
            <a:r>
              <a:rPr lang="en-US" dirty="0" err="1"/>
              <a:t>Múltiplos</a:t>
            </a:r>
            <a:endParaRPr lang="pt-BR" dirty="0"/>
          </a:p>
          <a:p>
            <a:r>
              <a:rPr lang="pt-BR" dirty="0"/>
              <a:t>Formas canônicas : controlável e observável Transformações</a:t>
            </a:r>
          </a:p>
          <a:p>
            <a:r>
              <a:rPr lang="en-US" dirty="0" err="1"/>
              <a:t>Nise</a:t>
            </a:r>
            <a:r>
              <a:rPr lang="en-US" dirty="0"/>
              <a:t> – </a:t>
            </a:r>
            <a:r>
              <a:rPr lang="en-US" dirty="0" err="1"/>
              <a:t>Capítulo</a:t>
            </a:r>
            <a:r>
              <a:rPr lang="en-US"/>
              <a:t> 5</a:t>
            </a:r>
            <a:endParaRPr lang="pt-BR" dirty="0"/>
          </a:p>
          <a:p>
            <a:endParaRPr lang="pt-BR" dirty="0"/>
          </a:p>
        </p:txBody>
      </p:sp>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Nise</a:t>
            </a:r>
            <a:r>
              <a:rPr lang="en-US" dirty="0"/>
              <a:t>, </a:t>
            </a:r>
            <a:r>
              <a:rPr lang="en-US" dirty="0" err="1"/>
              <a:t>pags</a:t>
            </a:r>
            <a:r>
              <a:rPr lang="en-US" dirty="0"/>
              <a:t> 224-232</a:t>
            </a:r>
            <a:endParaRPr lang="pt-BR" dirty="0"/>
          </a:p>
        </p:txBody>
      </p:sp>
      <p:sp>
        <p:nvSpPr>
          <p:cNvPr id="3" name="Espaço Reservado para Conteúdo 2"/>
          <p:cNvSpPr>
            <a:spLocks noGrp="1"/>
          </p:cNvSpPr>
          <p:nvPr>
            <p:ph idx="1"/>
          </p:nvPr>
        </p:nvSpPr>
        <p:spPr/>
        <p:txBody>
          <a:bodyPr/>
          <a:lstStyle/>
          <a:p>
            <a:r>
              <a:rPr lang="en-US" dirty="0"/>
              <a:t>Exs.23-57,62</a:t>
            </a:r>
            <a:endParaRPr lang="pt-BR" dirty="0"/>
          </a:p>
        </p:txBody>
      </p:sp>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Título 3"/>
          <p:cNvSpPr>
            <a:spLocks noGrp="1"/>
          </p:cNvSpPr>
          <p:nvPr>
            <p:ph type="ctrTitle" sz="quarter"/>
          </p:nvPr>
        </p:nvSpPr>
        <p:spPr/>
        <p:txBody>
          <a:bodyPr/>
          <a:lstStyle/>
          <a:p>
            <a:r>
              <a:rPr lang="en-US" dirty="0" err="1"/>
              <a:t>Sistemas</a:t>
            </a:r>
            <a:r>
              <a:rPr lang="en-US" dirty="0"/>
              <a:t> de </a:t>
            </a:r>
            <a:r>
              <a:rPr lang="en-US" dirty="0" err="1"/>
              <a:t>Controle</a:t>
            </a:r>
            <a:endParaRPr lang="pt-BR" dirty="0"/>
          </a:p>
        </p:txBody>
      </p:sp>
      <p:sp>
        <p:nvSpPr>
          <p:cNvPr id="868355" name="Subtítulo 4"/>
          <p:cNvSpPr>
            <a:spLocks noGrp="1"/>
          </p:cNvSpPr>
          <p:nvPr>
            <p:ph type="subTitle" sz="quarter" idx="1"/>
          </p:nvPr>
        </p:nvSpPr>
        <p:spPr>
          <a:xfrm>
            <a:off x="247650" y="3429000"/>
            <a:ext cx="9410700" cy="1703388"/>
          </a:xfrm>
        </p:spPr>
        <p:txBody>
          <a:bodyPr/>
          <a:lstStyle/>
          <a:p>
            <a:r>
              <a:rPr lang="en-US" dirty="0"/>
              <a:t>9a Aula</a:t>
            </a:r>
          </a:p>
          <a:p>
            <a:r>
              <a:rPr lang="en-US" dirty="0" err="1"/>
              <a:t>Projeto</a:t>
            </a:r>
            <a:r>
              <a:rPr lang="en-US" dirty="0"/>
              <a:t> no </a:t>
            </a:r>
            <a:r>
              <a:rPr lang="en-US" dirty="0" err="1"/>
              <a:t>Espaço</a:t>
            </a:r>
            <a:r>
              <a:rPr lang="en-US" dirty="0"/>
              <a:t> de </a:t>
            </a:r>
            <a:r>
              <a:rPr lang="en-US" dirty="0" err="1"/>
              <a:t>Estados</a:t>
            </a:r>
            <a:endParaRPr lang="en-US" dirty="0"/>
          </a:p>
          <a:p>
            <a:r>
              <a:rPr lang="en-US" dirty="0" err="1"/>
              <a:t>Representação</a:t>
            </a:r>
            <a:r>
              <a:rPr lang="en-US" dirty="0"/>
              <a:t> </a:t>
            </a:r>
            <a:r>
              <a:rPr lang="en-US" dirty="0" err="1"/>
              <a:t>por</a:t>
            </a:r>
            <a:r>
              <a:rPr lang="en-US" dirty="0"/>
              <a:t> </a:t>
            </a:r>
            <a:r>
              <a:rPr lang="en-US" dirty="0" err="1"/>
              <a:t>Matrizes</a:t>
            </a:r>
            <a:r>
              <a:rPr lang="en-US" dirty="0"/>
              <a:t> de Estado</a:t>
            </a:r>
          </a:p>
          <a:p>
            <a:r>
              <a:rPr lang="en-US" dirty="0" err="1"/>
              <a:t>Projeto</a:t>
            </a:r>
            <a:r>
              <a:rPr lang="en-US" dirty="0"/>
              <a:t> </a:t>
            </a:r>
            <a:r>
              <a:rPr lang="en-US" dirty="0" err="1"/>
              <a:t>por</a:t>
            </a:r>
            <a:r>
              <a:rPr lang="en-US" dirty="0"/>
              <a:t> </a:t>
            </a:r>
            <a:r>
              <a:rPr lang="en-US" dirty="0" err="1"/>
              <a:t>Variáveis</a:t>
            </a:r>
            <a:r>
              <a:rPr lang="en-US" dirty="0"/>
              <a:t> de Estado</a:t>
            </a:r>
          </a:p>
          <a:p>
            <a:r>
              <a:rPr lang="en-US" dirty="0" err="1"/>
              <a:t>Controlabilidade</a:t>
            </a:r>
            <a:endParaRPr lang="en-US" dirty="0"/>
          </a:p>
          <a:p>
            <a:r>
              <a:rPr lang="en-US" dirty="0" err="1"/>
              <a:t>Nise</a:t>
            </a:r>
            <a:r>
              <a:rPr lang="en-US" dirty="0"/>
              <a:t> Cap.12</a:t>
            </a:r>
          </a:p>
        </p:txBody>
      </p:sp>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Título 1"/>
          <p:cNvSpPr>
            <a:spLocks noGrp="1"/>
          </p:cNvSpPr>
          <p:nvPr>
            <p:ph type="title"/>
          </p:nvPr>
        </p:nvSpPr>
        <p:spPr/>
        <p:txBody>
          <a:bodyPr/>
          <a:lstStyle/>
          <a:p>
            <a:r>
              <a:rPr lang="en-US"/>
              <a:t>Iremos retomar o trabalho com matrizes</a:t>
            </a:r>
            <a:endParaRPr lang="pt-BR"/>
          </a:p>
        </p:txBody>
      </p:sp>
      <p:sp>
        <p:nvSpPr>
          <p:cNvPr id="869379" name="Espaço Reservado para Conteúdo 2"/>
          <p:cNvSpPr>
            <a:spLocks noGrp="1"/>
          </p:cNvSpPr>
          <p:nvPr>
            <p:ph idx="1"/>
          </p:nvPr>
        </p:nvSpPr>
        <p:spPr>
          <a:xfrm>
            <a:off x="271463" y="1196975"/>
            <a:ext cx="4538662" cy="5381625"/>
          </a:xfrm>
        </p:spPr>
        <p:txBody>
          <a:bodyPr/>
          <a:lstStyle/>
          <a:p>
            <a:r>
              <a:rPr lang="en-US"/>
              <a:t>Suponha o sistema na figura (a):</a:t>
            </a:r>
          </a:p>
          <a:p>
            <a:pPr lvl="1"/>
            <a:r>
              <a:rPr lang="en-US" b="1"/>
              <a:t>X’</a:t>
            </a:r>
            <a:r>
              <a:rPr lang="en-US"/>
              <a:t>=</a:t>
            </a:r>
            <a:r>
              <a:rPr lang="en-US" b="1"/>
              <a:t>A</a:t>
            </a:r>
            <a:r>
              <a:rPr lang="en-US"/>
              <a:t>.</a:t>
            </a:r>
            <a:r>
              <a:rPr lang="en-US" b="1"/>
              <a:t>X</a:t>
            </a:r>
            <a:r>
              <a:rPr lang="en-US"/>
              <a:t>+</a:t>
            </a:r>
            <a:r>
              <a:rPr lang="en-US" b="1"/>
              <a:t>B</a:t>
            </a:r>
            <a:r>
              <a:rPr lang="en-US"/>
              <a:t>.</a:t>
            </a:r>
            <a:r>
              <a:rPr lang="en-US" b="1"/>
              <a:t>U</a:t>
            </a:r>
          </a:p>
          <a:p>
            <a:pPr lvl="1"/>
            <a:r>
              <a:rPr lang="en-US"/>
              <a:t>y = </a:t>
            </a:r>
            <a:r>
              <a:rPr lang="en-US" b="1"/>
              <a:t>C</a:t>
            </a:r>
            <a:r>
              <a:rPr lang="en-US"/>
              <a:t>.</a:t>
            </a:r>
            <a:r>
              <a:rPr lang="en-US" b="1"/>
              <a:t>X</a:t>
            </a:r>
          </a:p>
          <a:p>
            <a:pPr lvl="1"/>
            <a:endParaRPr lang="en-US" b="1"/>
          </a:p>
          <a:p>
            <a:r>
              <a:rPr lang="en-US"/>
              <a:t>Suponha agora que a realimentação seja feita com as variáveis de estado </a:t>
            </a:r>
            <a:r>
              <a:rPr lang="en-US" b="1"/>
              <a:t>X </a:t>
            </a:r>
            <a:r>
              <a:rPr lang="en-US"/>
              <a:t>e não com a saída y</a:t>
            </a:r>
          </a:p>
          <a:p>
            <a:endParaRPr lang="pt-BR"/>
          </a:p>
        </p:txBody>
      </p:sp>
      <p:pic>
        <p:nvPicPr>
          <p:cNvPr id="869380" name="Picture 2"/>
          <p:cNvPicPr>
            <a:picLocks noChangeAspect="1" noChangeArrowheads="1"/>
          </p:cNvPicPr>
          <p:nvPr/>
        </p:nvPicPr>
        <p:blipFill>
          <a:blip r:embed="rId2"/>
          <a:srcRect/>
          <a:stretch>
            <a:fillRect/>
          </a:stretch>
        </p:blipFill>
        <p:spPr bwMode="auto">
          <a:xfrm>
            <a:off x="4881563" y="1887538"/>
            <a:ext cx="4786312" cy="3197225"/>
          </a:xfrm>
          <a:prstGeom prst="rect">
            <a:avLst/>
          </a:prstGeom>
          <a:noFill/>
          <a:ln w="12700">
            <a:noFill/>
            <a:miter lim="800000"/>
            <a:headEnd type="none" w="sm" len="sm"/>
            <a:tailEnd type="none" w="sm" len="sm"/>
          </a:ln>
        </p:spPr>
      </p:pic>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Título 1"/>
          <p:cNvSpPr>
            <a:spLocks noGrp="1"/>
          </p:cNvSpPr>
          <p:nvPr>
            <p:ph type="title"/>
          </p:nvPr>
        </p:nvSpPr>
        <p:spPr/>
        <p:txBody>
          <a:bodyPr/>
          <a:lstStyle/>
          <a:p>
            <a:r>
              <a:rPr lang="en-US"/>
              <a:t>Teremos a seguinte situação (descrita em b) :</a:t>
            </a:r>
            <a:endParaRPr lang="pt-BR"/>
          </a:p>
        </p:txBody>
      </p:sp>
      <p:sp>
        <p:nvSpPr>
          <p:cNvPr id="3" name="Espaço Reservado para Conteúdo 2"/>
          <p:cNvSpPr>
            <a:spLocks noGrp="1"/>
          </p:cNvSpPr>
          <p:nvPr>
            <p:ph idx="1"/>
          </p:nvPr>
        </p:nvSpPr>
        <p:spPr>
          <a:xfrm>
            <a:off x="271463" y="1196975"/>
            <a:ext cx="4324350" cy="5381625"/>
          </a:xfrm>
        </p:spPr>
        <p:txBody>
          <a:bodyPr/>
          <a:lstStyle/>
          <a:p>
            <a:pPr lvl="1"/>
            <a:r>
              <a:rPr lang="en-US" b="1"/>
              <a:t>X’</a:t>
            </a:r>
            <a:r>
              <a:rPr lang="en-US"/>
              <a:t>= </a:t>
            </a:r>
            <a:r>
              <a:rPr lang="en-US" b="1"/>
              <a:t>A</a:t>
            </a:r>
            <a:r>
              <a:rPr lang="en-US"/>
              <a:t>.</a:t>
            </a:r>
            <a:r>
              <a:rPr lang="en-US" b="1"/>
              <a:t>X</a:t>
            </a:r>
            <a:r>
              <a:rPr lang="en-US"/>
              <a:t>+</a:t>
            </a:r>
            <a:r>
              <a:rPr lang="en-US" b="1"/>
              <a:t>B</a:t>
            </a:r>
            <a:r>
              <a:rPr lang="en-US"/>
              <a:t>.</a:t>
            </a:r>
            <a:r>
              <a:rPr lang="en-US" b="1"/>
              <a:t>U</a:t>
            </a:r>
          </a:p>
          <a:p>
            <a:pPr lvl="1"/>
            <a:r>
              <a:rPr lang="en-US" b="1"/>
              <a:t>X’</a:t>
            </a:r>
            <a:r>
              <a:rPr lang="en-US"/>
              <a:t>= </a:t>
            </a:r>
            <a:r>
              <a:rPr lang="en-US" b="1"/>
              <a:t>A</a:t>
            </a:r>
            <a:r>
              <a:rPr lang="en-US"/>
              <a:t>.</a:t>
            </a:r>
            <a:r>
              <a:rPr lang="en-US" b="1"/>
              <a:t>X</a:t>
            </a:r>
            <a:r>
              <a:rPr lang="en-US"/>
              <a:t>+</a:t>
            </a:r>
            <a:r>
              <a:rPr lang="en-US" b="1"/>
              <a:t>B</a:t>
            </a:r>
            <a:r>
              <a:rPr lang="en-US"/>
              <a:t>.(-</a:t>
            </a:r>
            <a:r>
              <a:rPr lang="en-US" b="1"/>
              <a:t>K</a:t>
            </a:r>
            <a:r>
              <a:rPr lang="en-US"/>
              <a:t>.</a:t>
            </a:r>
            <a:r>
              <a:rPr lang="en-US" b="1"/>
              <a:t>X</a:t>
            </a:r>
            <a:r>
              <a:rPr lang="en-US"/>
              <a:t>+r)</a:t>
            </a:r>
          </a:p>
          <a:p>
            <a:pPr lvl="1"/>
            <a:r>
              <a:rPr lang="en-US" b="1"/>
              <a:t>X’</a:t>
            </a:r>
            <a:r>
              <a:rPr lang="en-US"/>
              <a:t>= (</a:t>
            </a:r>
            <a:r>
              <a:rPr lang="en-US" b="1"/>
              <a:t>A-B</a:t>
            </a:r>
            <a:r>
              <a:rPr lang="en-US"/>
              <a:t>.</a:t>
            </a:r>
            <a:r>
              <a:rPr lang="en-US" b="1"/>
              <a:t>K</a:t>
            </a:r>
            <a:r>
              <a:rPr lang="en-US"/>
              <a:t>).</a:t>
            </a:r>
            <a:r>
              <a:rPr lang="en-US" b="1"/>
              <a:t>X</a:t>
            </a:r>
            <a:r>
              <a:rPr lang="en-US"/>
              <a:t>+</a:t>
            </a:r>
            <a:r>
              <a:rPr lang="en-US" b="1"/>
              <a:t>B</a:t>
            </a:r>
            <a:r>
              <a:rPr lang="en-US"/>
              <a:t>.r</a:t>
            </a:r>
          </a:p>
          <a:p>
            <a:pPr lvl="1"/>
            <a:r>
              <a:rPr lang="en-US"/>
              <a:t>y = </a:t>
            </a:r>
            <a:r>
              <a:rPr lang="en-US" b="1"/>
              <a:t>C</a:t>
            </a:r>
            <a:r>
              <a:rPr lang="en-US"/>
              <a:t>.</a:t>
            </a:r>
            <a:r>
              <a:rPr lang="en-US" b="1"/>
              <a:t>X</a:t>
            </a:r>
          </a:p>
          <a:p>
            <a:pPr lvl="1"/>
            <a:endParaRPr lang="en-US" b="1"/>
          </a:p>
          <a:p>
            <a:r>
              <a:rPr lang="en-US"/>
              <a:t>O projeto no espaço de estados consiste então em igualar a eq.característica à eq.desejada e det.</a:t>
            </a:r>
            <a:r>
              <a:rPr lang="en-US" b="1"/>
              <a:t>K</a:t>
            </a:r>
            <a:endParaRPr lang="en-US"/>
          </a:p>
          <a:p>
            <a:endParaRPr lang="pt-BR"/>
          </a:p>
        </p:txBody>
      </p:sp>
      <p:pic>
        <p:nvPicPr>
          <p:cNvPr id="870404" name="Picture 2"/>
          <p:cNvPicPr>
            <a:picLocks noChangeAspect="1" noChangeArrowheads="1"/>
          </p:cNvPicPr>
          <p:nvPr/>
        </p:nvPicPr>
        <p:blipFill>
          <a:blip r:embed="rId2"/>
          <a:srcRect/>
          <a:stretch>
            <a:fillRect/>
          </a:stretch>
        </p:blipFill>
        <p:spPr bwMode="auto">
          <a:xfrm>
            <a:off x="4881563" y="1887538"/>
            <a:ext cx="4786312" cy="3197225"/>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Título 1"/>
          <p:cNvSpPr>
            <a:spLocks noGrp="1"/>
          </p:cNvSpPr>
          <p:nvPr>
            <p:ph type="title"/>
          </p:nvPr>
        </p:nvSpPr>
        <p:spPr/>
        <p:txBody>
          <a:bodyPr/>
          <a:lstStyle/>
          <a:p>
            <a:r>
              <a:rPr lang="en-US"/>
              <a:t>Representação em variáveis de fase e processo a controlar com real.de estado</a:t>
            </a:r>
            <a:endParaRPr lang="pt-BR"/>
          </a:p>
        </p:txBody>
      </p:sp>
      <p:pic>
        <p:nvPicPr>
          <p:cNvPr id="871427" name="Picture 2"/>
          <p:cNvPicPr>
            <a:picLocks noChangeAspect="1" noChangeArrowheads="1"/>
          </p:cNvPicPr>
          <p:nvPr/>
        </p:nvPicPr>
        <p:blipFill>
          <a:blip r:embed="rId2"/>
          <a:srcRect/>
          <a:stretch>
            <a:fillRect/>
          </a:stretch>
        </p:blipFill>
        <p:spPr bwMode="auto">
          <a:xfrm>
            <a:off x="428625" y="1000125"/>
            <a:ext cx="9024938" cy="5429250"/>
          </a:xfrm>
          <a:prstGeom prst="rect">
            <a:avLst/>
          </a:prstGeom>
          <a:noFill/>
          <a:ln w="12700">
            <a:noFill/>
            <a:miter lim="800000"/>
            <a:headEnd type="none" w="sm" len="sm"/>
            <a:tailEnd type="none" w="sm" len="sm"/>
          </a:ln>
        </p:spPr>
      </p:pic>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Título 1"/>
          <p:cNvSpPr>
            <a:spLocks noGrp="1"/>
          </p:cNvSpPr>
          <p:nvPr>
            <p:ph type="title"/>
          </p:nvPr>
        </p:nvSpPr>
        <p:spPr/>
        <p:txBody>
          <a:bodyPr/>
          <a:lstStyle/>
          <a:p>
            <a:r>
              <a:rPr lang="en-US"/>
              <a:t>Nise, exemplo 12.1, pag.519, alocação de pólos via variáveis de estado</a:t>
            </a:r>
            <a:endParaRPr lang="pt-BR"/>
          </a:p>
        </p:txBody>
      </p:sp>
      <p:sp>
        <p:nvSpPr>
          <p:cNvPr id="3" name="Espaço Reservado para Conteúdo 2"/>
          <p:cNvSpPr>
            <a:spLocks noGrp="1"/>
          </p:cNvSpPr>
          <p:nvPr>
            <p:ph idx="1"/>
          </p:nvPr>
        </p:nvSpPr>
        <p:spPr/>
        <p:txBody>
          <a:bodyPr/>
          <a:lstStyle/>
          <a:p>
            <a:r>
              <a:rPr lang="en-US"/>
              <a:t>Dado o processo a controlar :</a:t>
            </a:r>
          </a:p>
          <a:p>
            <a:pPr lvl="1"/>
            <a:r>
              <a:rPr lang="en-US"/>
              <a:t>G(s) = 20(s+5)/[s(s+1)(s+4)], projetar os ganhos de realimentação das variáveis de fase que levem a uma UP = 9,5% e um Ts = 0,74s</a:t>
            </a:r>
          </a:p>
          <a:p>
            <a:r>
              <a:rPr lang="en-US"/>
              <a:t>Resolução :</a:t>
            </a:r>
          </a:p>
          <a:p>
            <a:pPr lvl="1"/>
            <a:r>
              <a:rPr lang="en-US"/>
              <a:t>UP = 9,5% -&gt; </a:t>
            </a:r>
            <a:r>
              <a:rPr lang="el-GR"/>
              <a:t>ζ</a:t>
            </a:r>
            <a:r>
              <a:rPr lang="en-US"/>
              <a:t> = 0,6  /// Ts = 0,74 -&gt; </a:t>
            </a:r>
            <a:r>
              <a:rPr lang="el-GR"/>
              <a:t>ω</a:t>
            </a:r>
            <a:r>
              <a:rPr lang="en-US" baseline="-25000"/>
              <a:t>n</a:t>
            </a:r>
            <a:r>
              <a:rPr lang="en-US"/>
              <a:t> = 9,01</a:t>
            </a:r>
          </a:p>
          <a:p>
            <a:pPr lvl="1"/>
            <a:r>
              <a:rPr lang="en-US"/>
              <a:t>Dai </a:t>
            </a:r>
            <a:r>
              <a:rPr lang="el-GR"/>
              <a:t>σ</a:t>
            </a:r>
            <a:r>
              <a:rPr lang="en-US"/>
              <a:t>= -0,6*9,01 = -5,4 /// </a:t>
            </a:r>
            <a:r>
              <a:rPr lang="el-GR"/>
              <a:t>ω</a:t>
            </a:r>
            <a:r>
              <a:rPr lang="en-US"/>
              <a:t>= 9,01.√(1-0,6</a:t>
            </a:r>
            <a:r>
              <a:rPr lang="en-US" baseline="30000"/>
              <a:t>2</a:t>
            </a:r>
            <a:r>
              <a:rPr lang="en-US"/>
              <a:t>)= 7,21</a:t>
            </a:r>
          </a:p>
          <a:p>
            <a:pPr lvl="1"/>
            <a:r>
              <a:rPr lang="en-US"/>
              <a:t>Pto.Op. = -5,4+/-7,21j</a:t>
            </a:r>
          </a:p>
          <a:p>
            <a:pPr lvl="1"/>
            <a:r>
              <a:rPr lang="en-US"/>
              <a:t>O ideal seria escolher -5 como o 3o polo de malha fechada. O livro escolhe -5,1 para fins didáticos</a:t>
            </a:r>
          </a:p>
          <a:p>
            <a:pPr lvl="1"/>
            <a:endParaRPr lang="en-US"/>
          </a:p>
          <a:p>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pt-BR"/>
              <a:t>Estátivo vs Dinâmico</a:t>
            </a:r>
          </a:p>
        </p:txBody>
      </p:sp>
      <p:sp>
        <p:nvSpPr>
          <p:cNvPr id="13315" name="Rectangle 3"/>
          <p:cNvSpPr>
            <a:spLocks noGrp="1" noChangeArrowheads="1"/>
          </p:cNvSpPr>
          <p:nvPr>
            <p:ph idx="1"/>
          </p:nvPr>
        </p:nvSpPr>
        <p:spPr/>
        <p:txBody>
          <a:bodyPr/>
          <a:lstStyle/>
          <a:p>
            <a:pPr eaLnBrk="1" hangingPunct="1"/>
            <a:r>
              <a:rPr lang="en-US" altLang="pt-BR" i="1"/>
              <a:t>Estático</a:t>
            </a:r>
            <a:r>
              <a:rPr lang="en-US" altLang="pt-BR"/>
              <a:t> significa que o sistema não se altera ao longo do tempo</a:t>
            </a:r>
          </a:p>
          <a:p>
            <a:pPr eaLnBrk="1" hangingPunct="1"/>
            <a:endParaRPr lang="en-US" altLang="pt-BR"/>
          </a:p>
          <a:p>
            <a:pPr eaLnBrk="1" hangingPunct="1"/>
            <a:r>
              <a:rPr lang="en-US" altLang="pt-BR" i="1"/>
              <a:t>Dinâmico </a:t>
            </a:r>
            <a:r>
              <a:rPr lang="en-US" altLang="pt-BR"/>
              <a:t>significa que o sistema esta mudando ao longo do tempo</a:t>
            </a:r>
          </a:p>
        </p:txBody>
      </p:sp>
    </p:spTree>
  </p:cSld>
  <p:clrMapOvr>
    <a:masterClrMapping/>
  </p:clrMapOvr>
  <p:transition/>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Título 1"/>
          <p:cNvSpPr>
            <a:spLocks noGrp="1"/>
          </p:cNvSpPr>
          <p:nvPr>
            <p:ph type="title"/>
          </p:nvPr>
        </p:nvSpPr>
        <p:spPr/>
        <p:txBody>
          <a:bodyPr/>
          <a:lstStyle/>
          <a:p>
            <a:r>
              <a:rPr lang="en-US"/>
              <a:t>Nise, exemplo 12.1, pag.519, alocação de pólos via variáveis de estado</a:t>
            </a:r>
            <a:endParaRPr lang="pt-BR"/>
          </a:p>
        </p:txBody>
      </p:sp>
      <p:sp>
        <p:nvSpPr>
          <p:cNvPr id="3" name="Espaço Reservado para Conteúdo 2"/>
          <p:cNvSpPr>
            <a:spLocks noGrp="1"/>
          </p:cNvSpPr>
          <p:nvPr>
            <p:ph idx="1"/>
          </p:nvPr>
        </p:nvSpPr>
        <p:spPr/>
        <p:txBody>
          <a:bodyPr/>
          <a:lstStyle/>
          <a:p>
            <a:r>
              <a:rPr lang="en-US"/>
              <a:t>A equação característica ( denominador de T(s), a função de transferência em malha fechada ), fica portanto :</a:t>
            </a:r>
          </a:p>
          <a:p>
            <a:endParaRPr lang="en-US"/>
          </a:p>
          <a:p>
            <a:pPr lvl="1"/>
            <a:r>
              <a:rPr lang="en-US"/>
              <a:t>D(s) = (s+5,4-7,21j)(s+5,4+7,21j)(s+5,1)</a:t>
            </a:r>
          </a:p>
          <a:p>
            <a:pPr lvl="1"/>
            <a:endParaRPr lang="en-US"/>
          </a:p>
          <a:p>
            <a:pPr lvl="1"/>
            <a:r>
              <a:rPr lang="en-US"/>
              <a:t>D(s) = s</a:t>
            </a:r>
            <a:r>
              <a:rPr lang="en-US" baseline="30000"/>
              <a:t>3</a:t>
            </a:r>
            <a:r>
              <a:rPr lang="en-US"/>
              <a:t>+15.9s</a:t>
            </a:r>
            <a:r>
              <a:rPr lang="en-US" baseline="30000"/>
              <a:t>2</a:t>
            </a:r>
            <a:r>
              <a:rPr lang="en-US"/>
              <a:t>+136.2s+413.8</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Título 1"/>
          <p:cNvSpPr>
            <a:spLocks noGrp="1"/>
          </p:cNvSpPr>
          <p:nvPr>
            <p:ph type="title"/>
          </p:nvPr>
        </p:nvSpPr>
        <p:spPr/>
        <p:txBody>
          <a:bodyPr/>
          <a:lstStyle/>
          <a:p>
            <a:r>
              <a:rPr lang="en-US" sz="2400"/>
              <a:t>Devemos agora montar o diagrama de fluxo de sinal da malha aberta e das realimentações</a:t>
            </a:r>
            <a:endParaRPr lang="pt-BR" sz="2400"/>
          </a:p>
        </p:txBody>
      </p:sp>
      <p:sp>
        <p:nvSpPr>
          <p:cNvPr id="3" name="Espaço Reservado para Conteúdo 2"/>
          <p:cNvSpPr>
            <a:spLocks noGrp="1"/>
          </p:cNvSpPr>
          <p:nvPr>
            <p:ph idx="1"/>
          </p:nvPr>
        </p:nvSpPr>
        <p:spPr/>
        <p:txBody>
          <a:bodyPr/>
          <a:lstStyle/>
          <a:p>
            <a:r>
              <a:rPr lang="en-US"/>
              <a:t>Implementar G(s)</a:t>
            </a:r>
          </a:p>
          <a:p>
            <a:pPr lvl="1"/>
            <a:r>
              <a:rPr lang="en-US"/>
              <a:t>C(s) = X(s).[20(s+5)]</a:t>
            </a:r>
          </a:p>
          <a:p>
            <a:pPr lvl="1"/>
            <a:r>
              <a:rPr lang="en-US"/>
              <a:t>R(s) = X(s) .[s(s+1)(s+4)] &lt;- Começar aqui</a:t>
            </a:r>
          </a:p>
          <a:p>
            <a:pPr lvl="1"/>
            <a:r>
              <a:rPr lang="en-US"/>
              <a:t>R(s) = X(s).[s</a:t>
            </a:r>
            <a:r>
              <a:rPr lang="en-US" baseline="30000"/>
              <a:t>3</a:t>
            </a:r>
            <a:r>
              <a:rPr lang="en-US"/>
              <a:t>+5s</a:t>
            </a:r>
            <a:r>
              <a:rPr lang="en-US" baseline="30000"/>
              <a:t>2</a:t>
            </a:r>
            <a:r>
              <a:rPr lang="en-US"/>
              <a:t>+4s]</a:t>
            </a:r>
          </a:p>
          <a:p>
            <a:pPr lvl="1"/>
            <a:r>
              <a:rPr lang="en-US"/>
              <a:t>R(s)-5s</a:t>
            </a:r>
            <a:r>
              <a:rPr lang="en-US" baseline="30000"/>
              <a:t>2</a:t>
            </a:r>
            <a:r>
              <a:rPr lang="en-US"/>
              <a:t>X(s)-4sX(s)=s</a:t>
            </a:r>
            <a:r>
              <a:rPr lang="en-US" baseline="30000"/>
              <a:t>3</a:t>
            </a:r>
            <a:r>
              <a:rPr lang="en-US"/>
              <a:t>X(s) &lt;- Implementar</a:t>
            </a:r>
          </a:p>
          <a:p>
            <a:pPr lvl="1"/>
            <a:r>
              <a:rPr lang="en-US"/>
              <a:t>C(s) = 20sX(s)+5X(s) &lt;- Implementar</a:t>
            </a:r>
          </a:p>
          <a:p>
            <a:r>
              <a:rPr lang="en-US"/>
              <a:t>Implementar a função de malha fechada</a:t>
            </a:r>
          </a:p>
          <a:p>
            <a:pPr lvl="1"/>
            <a:r>
              <a:rPr lang="en-US"/>
              <a:t>Variáveis -&gt; x1(s)=x(s), x2(s)=sx(s) e x3(s)=s</a:t>
            </a:r>
            <a:r>
              <a:rPr lang="en-US" baseline="30000"/>
              <a:t>2</a:t>
            </a:r>
            <a:r>
              <a:rPr lang="en-US"/>
              <a:t>x(s) </a:t>
            </a:r>
          </a:p>
          <a:p>
            <a:pPr lvl="1"/>
            <a:r>
              <a:rPr lang="en-US"/>
              <a:t>Realiamentação -&gt; –k</a:t>
            </a:r>
            <a:r>
              <a:rPr lang="en-US" baseline="-25000"/>
              <a:t>1</a:t>
            </a:r>
            <a:r>
              <a:rPr lang="en-US"/>
              <a:t>x(s), -k</a:t>
            </a:r>
            <a:r>
              <a:rPr lang="en-US" baseline="-25000"/>
              <a:t>2</a:t>
            </a:r>
            <a:r>
              <a:rPr lang="en-US"/>
              <a:t>sx(s) e –k</a:t>
            </a:r>
            <a:r>
              <a:rPr lang="en-US" baseline="-25000"/>
              <a:t>3</a:t>
            </a:r>
            <a:r>
              <a:rPr lang="en-US"/>
              <a:t>s</a:t>
            </a:r>
            <a:r>
              <a:rPr lang="en-US" baseline="30000"/>
              <a:t>2</a:t>
            </a:r>
            <a:r>
              <a:rPr lang="en-US"/>
              <a:t>x(s)</a:t>
            </a:r>
          </a:p>
          <a:p>
            <a:r>
              <a:rPr lang="en-US"/>
              <a:t>Gráficos a seguir</a:t>
            </a: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ox(in)">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ítulo 1"/>
          <p:cNvSpPr>
            <a:spLocks noGrp="1"/>
          </p:cNvSpPr>
          <p:nvPr>
            <p:ph type="title"/>
          </p:nvPr>
        </p:nvSpPr>
        <p:spPr/>
        <p:txBody>
          <a:bodyPr/>
          <a:lstStyle/>
          <a:p>
            <a:r>
              <a:rPr lang="en-US"/>
              <a:t>Gráficos de fluxo de sinal para o problema 12.1</a:t>
            </a:r>
            <a:endParaRPr lang="pt-BR"/>
          </a:p>
        </p:txBody>
      </p:sp>
      <p:pic>
        <p:nvPicPr>
          <p:cNvPr id="875523" name="Picture 2"/>
          <p:cNvPicPr>
            <a:picLocks noChangeAspect="1" noChangeArrowheads="1"/>
          </p:cNvPicPr>
          <p:nvPr/>
        </p:nvPicPr>
        <p:blipFill>
          <a:blip r:embed="rId2"/>
          <a:srcRect/>
          <a:stretch>
            <a:fillRect/>
          </a:stretch>
        </p:blipFill>
        <p:spPr bwMode="auto">
          <a:xfrm>
            <a:off x="452438" y="1000125"/>
            <a:ext cx="9001125" cy="5557838"/>
          </a:xfrm>
          <a:prstGeom prst="rect">
            <a:avLst/>
          </a:prstGeom>
          <a:noFill/>
          <a:ln w="12700">
            <a:noFill/>
            <a:miter lim="800000"/>
            <a:headEnd type="none" w="sm" len="sm"/>
            <a:tailEnd type="none" w="sm" len="sm"/>
          </a:ln>
        </p:spPr>
      </p:pic>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Título 1"/>
          <p:cNvSpPr>
            <a:spLocks noGrp="1"/>
          </p:cNvSpPr>
          <p:nvPr>
            <p:ph type="title"/>
          </p:nvPr>
        </p:nvSpPr>
        <p:spPr/>
        <p:txBody>
          <a:bodyPr/>
          <a:lstStyle/>
          <a:p>
            <a:pPr algn="ctr"/>
            <a:r>
              <a:rPr lang="en-US"/>
              <a:t>Das equações e gráficos anteriores obtemos :</a:t>
            </a:r>
            <a:endParaRPr lang="pt-BR"/>
          </a:p>
        </p:txBody>
      </p:sp>
      <p:graphicFrame>
        <p:nvGraphicFramePr>
          <p:cNvPr id="2552834" name="Object 2"/>
          <p:cNvGraphicFramePr>
            <a:graphicFrameLocks noChangeAspect="1"/>
          </p:cNvGraphicFramePr>
          <p:nvPr/>
        </p:nvGraphicFramePr>
        <p:xfrm>
          <a:off x="1169988" y="1816100"/>
          <a:ext cx="7327900" cy="1470025"/>
        </p:xfrm>
        <a:graphic>
          <a:graphicData uri="http://schemas.openxmlformats.org/presentationml/2006/ole">
            <mc:AlternateContent xmlns:mc="http://schemas.openxmlformats.org/markup-compatibility/2006">
              <mc:Choice xmlns:v="urn:schemas-microsoft-com:vml" Requires="v">
                <p:oleObj name="Equação" r:id="rId2" imgW="3530520" imgH="711000" progId="Equation.3">
                  <p:embed/>
                </p:oleObj>
              </mc:Choice>
              <mc:Fallback>
                <p:oleObj name="Equação" r:id="rId2" imgW="3530520" imgH="71100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988" y="1816100"/>
                        <a:ext cx="7327900"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2835" name="Object 3"/>
          <p:cNvGraphicFramePr>
            <a:graphicFrameLocks noChangeAspect="1"/>
          </p:cNvGraphicFramePr>
          <p:nvPr/>
        </p:nvGraphicFramePr>
        <p:xfrm>
          <a:off x="3046413" y="3857625"/>
          <a:ext cx="3478212" cy="1470025"/>
        </p:xfrm>
        <a:graphic>
          <a:graphicData uri="http://schemas.openxmlformats.org/presentationml/2006/ole">
            <mc:AlternateContent xmlns:mc="http://schemas.openxmlformats.org/markup-compatibility/2006">
              <mc:Choice xmlns:v="urn:schemas-microsoft-com:vml" Requires="v">
                <p:oleObj name="Equação" r:id="rId4" imgW="1676160" imgH="711000" progId="Equation.3">
                  <p:embed/>
                </p:oleObj>
              </mc:Choice>
              <mc:Fallback>
                <p:oleObj name="Equação" r:id="rId4" imgW="1676160" imgH="7110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3857625"/>
                        <a:ext cx="3478212"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2834"/>
                                        </p:tgtEl>
                                        <p:attrNameLst>
                                          <p:attrName>style.visibility</p:attrName>
                                        </p:attrNameLst>
                                      </p:cBhvr>
                                      <p:to>
                                        <p:strVal val="visible"/>
                                      </p:to>
                                    </p:set>
                                    <p:animEffect transition="in" filter="box(in)">
                                      <p:cBhvr>
                                        <p:cTn id="7" dur="500"/>
                                        <p:tgtEl>
                                          <p:spTgt spid="25528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52835"/>
                                        </p:tgtEl>
                                        <p:attrNameLst>
                                          <p:attrName>style.visibility</p:attrName>
                                        </p:attrNameLst>
                                      </p:cBhvr>
                                      <p:to>
                                        <p:strVal val="visible"/>
                                      </p:to>
                                    </p:set>
                                    <p:animEffect transition="in" filter="box(in)">
                                      <p:cBhvr>
                                        <p:cTn id="12" dur="500"/>
                                        <p:tgtEl>
                                          <p:spTgt spid="2552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Título 1"/>
          <p:cNvSpPr>
            <a:spLocks noGrp="1"/>
          </p:cNvSpPr>
          <p:nvPr>
            <p:ph type="title"/>
          </p:nvPr>
        </p:nvSpPr>
        <p:spPr/>
        <p:txBody>
          <a:bodyPr/>
          <a:lstStyle/>
          <a:p>
            <a:pPr algn="ctr"/>
            <a:r>
              <a:rPr lang="en-US"/>
              <a:t>Vamos agora resolver para X(s)</a:t>
            </a:r>
            <a:endParaRPr lang="pt-BR"/>
          </a:p>
        </p:txBody>
      </p:sp>
      <p:graphicFrame>
        <p:nvGraphicFramePr>
          <p:cNvPr id="2552834" name="Object 2"/>
          <p:cNvGraphicFramePr>
            <a:graphicFrameLocks noChangeAspect="1"/>
          </p:cNvGraphicFramePr>
          <p:nvPr/>
        </p:nvGraphicFramePr>
        <p:xfrm>
          <a:off x="1169988" y="1000125"/>
          <a:ext cx="7327900" cy="1470025"/>
        </p:xfrm>
        <a:graphic>
          <a:graphicData uri="http://schemas.openxmlformats.org/presentationml/2006/ole">
            <mc:AlternateContent xmlns:mc="http://schemas.openxmlformats.org/markup-compatibility/2006">
              <mc:Choice xmlns:v="urn:schemas-microsoft-com:vml" Requires="v">
                <p:oleObj name="Equação" r:id="rId2" imgW="3530520" imgH="711000" progId="Equation.3">
                  <p:embed/>
                </p:oleObj>
              </mc:Choice>
              <mc:Fallback>
                <p:oleObj name="Equação" r:id="rId2" imgW="3530520" imgH="71100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988" y="1000125"/>
                        <a:ext cx="7327900"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3860" name="Object 4"/>
          <p:cNvGraphicFramePr>
            <a:graphicFrameLocks noChangeAspect="1"/>
          </p:cNvGraphicFramePr>
          <p:nvPr/>
        </p:nvGraphicFramePr>
        <p:xfrm>
          <a:off x="1169988" y="2744788"/>
          <a:ext cx="7326312" cy="1470025"/>
        </p:xfrm>
        <a:graphic>
          <a:graphicData uri="http://schemas.openxmlformats.org/presentationml/2006/ole">
            <mc:AlternateContent xmlns:mc="http://schemas.openxmlformats.org/markup-compatibility/2006">
              <mc:Choice xmlns:v="urn:schemas-microsoft-com:vml" Requires="v">
                <p:oleObj name="Equação" r:id="rId4" imgW="3530520" imgH="711000" progId="Equation.3">
                  <p:embed/>
                </p:oleObj>
              </mc:Choice>
              <mc:Fallback>
                <p:oleObj name="Equação" r:id="rId4" imgW="3530520" imgH="7110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988" y="2744788"/>
                        <a:ext cx="7326312"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3861" name="Object 5"/>
          <p:cNvGraphicFramePr>
            <a:graphicFrameLocks noChangeAspect="1"/>
          </p:cNvGraphicFramePr>
          <p:nvPr/>
        </p:nvGraphicFramePr>
        <p:xfrm>
          <a:off x="1028700" y="4530725"/>
          <a:ext cx="7458075" cy="1470025"/>
        </p:xfrm>
        <a:graphic>
          <a:graphicData uri="http://schemas.openxmlformats.org/presentationml/2006/ole">
            <mc:AlternateContent xmlns:mc="http://schemas.openxmlformats.org/markup-compatibility/2006">
              <mc:Choice xmlns:v="urn:schemas-microsoft-com:vml" Requires="v">
                <p:oleObj name="Equação" r:id="rId6" imgW="3593880" imgH="711000" progId="Equation.3">
                  <p:embed/>
                </p:oleObj>
              </mc:Choice>
              <mc:Fallback>
                <p:oleObj name="Equação" r:id="rId6" imgW="3593880" imgH="71100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700" y="4530725"/>
                        <a:ext cx="7458075"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2834"/>
                                        </p:tgtEl>
                                        <p:attrNameLst>
                                          <p:attrName>style.visibility</p:attrName>
                                        </p:attrNameLst>
                                      </p:cBhvr>
                                      <p:to>
                                        <p:strVal val="visible"/>
                                      </p:to>
                                    </p:set>
                                    <p:animEffect transition="in" filter="box(in)">
                                      <p:cBhvr>
                                        <p:cTn id="7" dur="500"/>
                                        <p:tgtEl>
                                          <p:spTgt spid="25528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53860"/>
                                        </p:tgtEl>
                                        <p:attrNameLst>
                                          <p:attrName>style.visibility</p:attrName>
                                        </p:attrNameLst>
                                      </p:cBhvr>
                                      <p:to>
                                        <p:strVal val="visible"/>
                                      </p:to>
                                    </p:set>
                                    <p:animEffect transition="in" filter="box(in)">
                                      <p:cBhvr>
                                        <p:cTn id="12" dur="500"/>
                                        <p:tgtEl>
                                          <p:spTgt spid="255386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53861"/>
                                        </p:tgtEl>
                                        <p:attrNameLst>
                                          <p:attrName>style.visibility</p:attrName>
                                        </p:attrNameLst>
                                      </p:cBhvr>
                                      <p:to>
                                        <p:strVal val="visible"/>
                                      </p:to>
                                    </p:set>
                                    <p:animEffect transition="in" filter="box(in)">
                                      <p:cBhvr>
                                        <p:cTn id="17" dur="500"/>
                                        <p:tgtEl>
                                          <p:spTgt spid="2553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5" name="Título 1"/>
          <p:cNvSpPr>
            <a:spLocks noGrp="1"/>
          </p:cNvSpPr>
          <p:nvPr>
            <p:ph type="title"/>
          </p:nvPr>
        </p:nvSpPr>
        <p:spPr/>
        <p:txBody>
          <a:bodyPr/>
          <a:lstStyle/>
          <a:p>
            <a:pPr algn="ctr"/>
            <a:r>
              <a:rPr lang="en-US"/>
              <a:t>Vamos agora resolver para X(s) (cont.)</a:t>
            </a:r>
            <a:endParaRPr lang="pt-BR"/>
          </a:p>
        </p:txBody>
      </p:sp>
      <p:graphicFrame>
        <p:nvGraphicFramePr>
          <p:cNvPr id="2553861" name="Object 4"/>
          <p:cNvGraphicFramePr>
            <a:graphicFrameLocks noChangeAspect="1"/>
          </p:cNvGraphicFramePr>
          <p:nvPr/>
        </p:nvGraphicFramePr>
        <p:xfrm>
          <a:off x="763588" y="2763838"/>
          <a:ext cx="7986712" cy="1522412"/>
        </p:xfrm>
        <a:graphic>
          <a:graphicData uri="http://schemas.openxmlformats.org/presentationml/2006/ole">
            <mc:AlternateContent xmlns:mc="http://schemas.openxmlformats.org/markup-compatibility/2006">
              <mc:Choice xmlns:v="urn:schemas-microsoft-com:vml" Requires="v">
                <p:oleObj name="Equação" r:id="rId2" imgW="3848040" imgH="736560" progId="Equation.3">
                  <p:embed/>
                </p:oleObj>
              </mc:Choice>
              <mc:Fallback>
                <p:oleObj name="Equação" r:id="rId2" imgW="3848040" imgH="73656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8" y="2763838"/>
                        <a:ext cx="7986712" cy="1522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4885" name="Object 5"/>
          <p:cNvGraphicFramePr>
            <a:graphicFrameLocks noChangeAspect="1"/>
          </p:cNvGraphicFramePr>
          <p:nvPr/>
        </p:nvGraphicFramePr>
        <p:xfrm>
          <a:off x="1028700" y="1101725"/>
          <a:ext cx="7458075" cy="1470025"/>
        </p:xfrm>
        <a:graphic>
          <a:graphicData uri="http://schemas.openxmlformats.org/presentationml/2006/ole">
            <mc:AlternateContent xmlns:mc="http://schemas.openxmlformats.org/markup-compatibility/2006">
              <mc:Choice xmlns:v="urn:schemas-microsoft-com:vml" Requires="v">
                <p:oleObj name="Equação" r:id="rId4" imgW="3593880" imgH="711000" progId="Equation.3">
                  <p:embed/>
                </p:oleObj>
              </mc:Choice>
              <mc:Fallback>
                <p:oleObj name="Equação" r:id="rId4" imgW="3593880" imgH="7110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00" y="1101725"/>
                        <a:ext cx="7458075"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4886" name="Object 6"/>
          <p:cNvGraphicFramePr>
            <a:graphicFrameLocks noChangeAspect="1"/>
          </p:cNvGraphicFramePr>
          <p:nvPr/>
        </p:nvGraphicFramePr>
        <p:xfrm>
          <a:off x="912813" y="4549775"/>
          <a:ext cx="7802562" cy="1522413"/>
        </p:xfrm>
        <a:graphic>
          <a:graphicData uri="http://schemas.openxmlformats.org/presentationml/2006/ole">
            <mc:AlternateContent xmlns:mc="http://schemas.openxmlformats.org/markup-compatibility/2006">
              <mc:Choice xmlns:v="urn:schemas-microsoft-com:vml" Requires="v">
                <p:oleObj name="Equação" r:id="rId6" imgW="3759120" imgH="736560" progId="Equation.3">
                  <p:embed/>
                </p:oleObj>
              </mc:Choice>
              <mc:Fallback>
                <p:oleObj name="Equação" r:id="rId6" imgW="3759120" imgH="73656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813" y="4549775"/>
                        <a:ext cx="7802562" cy="152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4885"/>
                                        </p:tgtEl>
                                        <p:attrNameLst>
                                          <p:attrName>style.visibility</p:attrName>
                                        </p:attrNameLst>
                                      </p:cBhvr>
                                      <p:to>
                                        <p:strVal val="visible"/>
                                      </p:to>
                                    </p:set>
                                    <p:animEffect transition="in" filter="box(in)">
                                      <p:cBhvr>
                                        <p:cTn id="7" dur="500"/>
                                        <p:tgtEl>
                                          <p:spTgt spid="255488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53861"/>
                                        </p:tgtEl>
                                        <p:attrNameLst>
                                          <p:attrName>style.visibility</p:attrName>
                                        </p:attrNameLst>
                                      </p:cBhvr>
                                      <p:to>
                                        <p:strVal val="visible"/>
                                      </p:to>
                                    </p:set>
                                    <p:animEffect transition="in" filter="box(in)">
                                      <p:cBhvr>
                                        <p:cTn id="12" dur="500"/>
                                        <p:tgtEl>
                                          <p:spTgt spid="255386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54886"/>
                                        </p:tgtEl>
                                        <p:attrNameLst>
                                          <p:attrName>style.visibility</p:attrName>
                                        </p:attrNameLst>
                                      </p:cBhvr>
                                      <p:to>
                                        <p:strVal val="visible"/>
                                      </p:to>
                                    </p:set>
                                    <p:animEffect transition="in" filter="box(in)">
                                      <p:cBhvr>
                                        <p:cTn id="17" dur="500"/>
                                        <p:tgtEl>
                                          <p:spTgt spid="2554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Título 1"/>
          <p:cNvSpPr>
            <a:spLocks noGrp="1"/>
          </p:cNvSpPr>
          <p:nvPr>
            <p:ph type="title"/>
          </p:nvPr>
        </p:nvSpPr>
        <p:spPr/>
        <p:txBody>
          <a:bodyPr/>
          <a:lstStyle/>
          <a:p>
            <a:pPr algn="ctr"/>
            <a:r>
              <a:rPr lang="en-US"/>
              <a:t>Vamos agora resolver para X(s) (cont.)</a:t>
            </a:r>
            <a:endParaRPr lang="pt-BR"/>
          </a:p>
        </p:txBody>
      </p:sp>
      <p:graphicFrame>
        <p:nvGraphicFramePr>
          <p:cNvPr id="2554886" name="Object 4"/>
          <p:cNvGraphicFramePr>
            <a:graphicFrameLocks noChangeAspect="1"/>
          </p:cNvGraphicFramePr>
          <p:nvPr/>
        </p:nvGraphicFramePr>
        <p:xfrm>
          <a:off x="912813" y="928688"/>
          <a:ext cx="7802562" cy="1522412"/>
        </p:xfrm>
        <a:graphic>
          <a:graphicData uri="http://schemas.openxmlformats.org/presentationml/2006/ole">
            <mc:AlternateContent xmlns:mc="http://schemas.openxmlformats.org/markup-compatibility/2006">
              <mc:Choice xmlns:v="urn:schemas-microsoft-com:vml" Requires="v">
                <p:oleObj name="Equação" r:id="rId2" imgW="3759120" imgH="736560" progId="Equation.3">
                  <p:embed/>
                </p:oleObj>
              </mc:Choice>
              <mc:Fallback>
                <p:oleObj name="Equação" r:id="rId2" imgW="3759120" imgH="73656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3" y="928688"/>
                        <a:ext cx="7802562" cy="1522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5909" name="Object 5"/>
          <p:cNvGraphicFramePr>
            <a:graphicFrameLocks noChangeAspect="1"/>
          </p:cNvGraphicFramePr>
          <p:nvPr/>
        </p:nvGraphicFramePr>
        <p:xfrm>
          <a:off x="1800225" y="2692400"/>
          <a:ext cx="5956300" cy="1522413"/>
        </p:xfrm>
        <a:graphic>
          <a:graphicData uri="http://schemas.openxmlformats.org/presentationml/2006/ole">
            <mc:AlternateContent xmlns:mc="http://schemas.openxmlformats.org/markup-compatibility/2006">
              <mc:Choice xmlns:v="urn:schemas-microsoft-com:vml" Requires="v">
                <p:oleObj name="Equação" r:id="rId4" imgW="2869920" imgH="736560" progId="Equation.3">
                  <p:embed/>
                </p:oleObj>
              </mc:Choice>
              <mc:Fallback>
                <p:oleObj name="Equação" r:id="rId4" imgW="2869920" imgH="73656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225" y="2692400"/>
                        <a:ext cx="5956300" cy="152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5910" name="Object 6"/>
          <p:cNvGraphicFramePr>
            <a:graphicFrameLocks noChangeAspect="1"/>
          </p:cNvGraphicFramePr>
          <p:nvPr/>
        </p:nvGraphicFramePr>
        <p:xfrm>
          <a:off x="1797050" y="4343400"/>
          <a:ext cx="6089650" cy="1943100"/>
        </p:xfrm>
        <a:graphic>
          <a:graphicData uri="http://schemas.openxmlformats.org/presentationml/2006/ole">
            <mc:AlternateContent xmlns:mc="http://schemas.openxmlformats.org/markup-compatibility/2006">
              <mc:Choice xmlns:v="urn:schemas-microsoft-com:vml" Requires="v">
                <p:oleObj name="Equação" r:id="rId6" imgW="2933640" imgH="939600" progId="Equation.3">
                  <p:embed/>
                </p:oleObj>
              </mc:Choice>
              <mc:Fallback>
                <p:oleObj name="Equação" r:id="rId6" imgW="2933640" imgH="93960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7050" y="4343400"/>
                        <a:ext cx="6089650" cy="194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4886"/>
                                        </p:tgtEl>
                                        <p:attrNameLst>
                                          <p:attrName>style.visibility</p:attrName>
                                        </p:attrNameLst>
                                      </p:cBhvr>
                                      <p:to>
                                        <p:strVal val="visible"/>
                                      </p:to>
                                    </p:set>
                                    <p:animEffect transition="in" filter="box(in)">
                                      <p:cBhvr>
                                        <p:cTn id="7" dur="500"/>
                                        <p:tgtEl>
                                          <p:spTgt spid="255488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55909"/>
                                        </p:tgtEl>
                                        <p:attrNameLst>
                                          <p:attrName>style.visibility</p:attrName>
                                        </p:attrNameLst>
                                      </p:cBhvr>
                                      <p:to>
                                        <p:strVal val="visible"/>
                                      </p:to>
                                    </p:set>
                                    <p:animEffect transition="in" filter="box(in)">
                                      <p:cBhvr>
                                        <p:cTn id="12" dur="500"/>
                                        <p:tgtEl>
                                          <p:spTgt spid="255590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55910"/>
                                        </p:tgtEl>
                                        <p:attrNameLst>
                                          <p:attrName>style.visibility</p:attrName>
                                        </p:attrNameLst>
                                      </p:cBhvr>
                                      <p:to>
                                        <p:strVal val="visible"/>
                                      </p:to>
                                    </p:set>
                                    <p:animEffect transition="in" filter="box(in)">
                                      <p:cBhvr>
                                        <p:cTn id="17" dur="500"/>
                                        <p:tgtEl>
                                          <p:spTgt spid="2555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4" name="Título 1"/>
          <p:cNvSpPr>
            <a:spLocks noGrp="1"/>
          </p:cNvSpPr>
          <p:nvPr>
            <p:ph type="title"/>
          </p:nvPr>
        </p:nvSpPr>
        <p:spPr/>
        <p:txBody>
          <a:bodyPr/>
          <a:lstStyle/>
          <a:p>
            <a:pPr algn="ctr"/>
            <a:r>
              <a:rPr lang="en-US"/>
              <a:t>Vamos agora encontrar os ks</a:t>
            </a:r>
            <a:endParaRPr lang="pt-BR"/>
          </a:p>
        </p:txBody>
      </p:sp>
      <p:graphicFrame>
        <p:nvGraphicFramePr>
          <p:cNvPr id="2555910" name="Object 4"/>
          <p:cNvGraphicFramePr>
            <a:graphicFrameLocks noChangeAspect="1"/>
          </p:cNvGraphicFramePr>
          <p:nvPr/>
        </p:nvGraphicFramePr>
        <p:xfrm>
          <a:off x="1238250" y="1057275"/>
          <a:ext cx="7459663" cy="1943100"/>
        </p:xfrm>
        <a:graphic>
          <a:graphicData uri="http://schemas.openxmlformats.org/presentationml/2006/ole">
            <mc:AlternateContent xmlns:mc="http://schemas.openxmlformats.org/markup-compatibility/2006">
              <mc:Choice xmlns:v="urn:schemas-microsoft-com:vml" Requires="v">
                <p:oleObj name="Equação" r:id="rId2" imgW="3593880" imgH="939600" progId="Equation.3">
                  <p:embed/>
                </p:oleObj>
              </mc:Choice>
              <mc:Fallback>
                <p:oleObj name="Equação" r:id="rId2" imgW="3593880" imgH="93960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057275"/>
                        <a:ext cx="7459663" cy="194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6933" name="Object 5"/>
          <p:cNvGraphicFramePr>
            <a:graphicFrameLocks noChangeAspect="1"/>
          </p:cNvGraphicFramePr>
          <p:nvPr/>
        </p:nvGraphicFramePr>
        <p:xfrm>
          <a:off x="1095375" y="3287713"/>
          <a:ext cx="7407275" cy="498475"/>
        </p:xfrm>
        <a:graphic>
          <a:graphicData uri="http://schemas.openxmlformats.org/presentationml/2006/ole">
            <mc:AlternateContent xmlns:mc="http://schemas.openxmlformats.org/markup-compatibility/2006">
              <mc:Choice xmlns:v="urn:schemas-microsoft-com:vml" Requires="v">
                <p:oleObj name="Equação" r:id="rId4" imgW="3568680" imgH="241200" progId="Equation.3">
                  <p:embed/>
                </p:oleObj>
              </mc:Choice>
              <mc:Fallback>
                <p:oleObj name="Equação" r:id="rId4" imgW="3568680" imgH="2412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375" y="3287713"/>
                        <a:ext cx="74072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6934" name="Object 6"/>
          <p:cNvGraphicFramePr>
            <a:graphicFrameLocks noChangeAspect="1"/>
          </p:cNvGraphicFramePr>
          <p:nvPr/>
        </p:nvGraphicFramePr>
        <p:xfrm>
          <a:off x="1069975" y="4002088"/>
          <a:ext cx="7459663" cy="498475"/>
        </p:xfrm>
        <a:graphic>
          <a:graphicData uri="http://schemas.openxmlformats.org/presentationml/2006/ole">
            <mc:AlternateContent xmlns:mc="http://schemas.openxmlformats.org/markup-compatibility/2006">
              <mc:Choice xmlns:v="urn:schemas-microsoft-com:vml" Requires="v">
                <p:oleObj name="Equação" r:id="rId6" imgW="3593880" imgH="241200" progId="Equation.3">
                  <p:embed/>
                </p:oleObj>
              </mc:Choice>
              <mc:Fallback>
                <p:oleObj name="Equação" r:id="rId6" imgW="3593880" imgH="24120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975" y="4002088"/>
                        <a:ext cx="745966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6935" name="Object 7"/>
          <p:cNvGraphicFramePr>
            <a:graphicFrameLocks noChangeAspect="1"/>
          </p:cNvGraphicFramePr>
          <p:nvPr/>
        </p:nvGraphicFramePr>
        <p:xfrm>
          <a:off x="2881313" y="4786313"/>
          <a:ext cx="3586162" cy="1416050"/>
        </p:xfrm>
        <a:graphic>
          <a:graphicData uri="http://schemas.openxmlformats.org/presentationml/2006/ole">
            <mc:AlternateContent xmlns:mc="http://schemas.openxmlformats.org/markup-compatibility/2006">
              <mc:Choice xmlns:v="urn:schemas-microsoft-com:vml" Requires="v">
                <p:oleObj name="Equação" r:id="rId8" imgW="1726920" imgH="685800" progId="Equation.3">
                  <p:embed/>
                </p:oleObj>
              </mc:Choice>
              <mc:Fallback>
                <p:oleObj name="Equação" r:id="rId8" imgW="1726920" imgH="685800" progId="Equation.3">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1313" y="4786313"/>
                        <a:ext cx="3586162" cy="141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5910"/>
                                        </p:tgtEl>
                                        <p:attrNameLst>
                                          <p:attrName>style.visibility</p:attrName>
                                        </p:attrNameLst>
                                      </p:cBhvr>
                                      <p:to>
                                        <p:strVal val="visible"/>
                                      </p:to>
                                    </p:set>
                                    <p:animEffect transition="in" filter="box(in)">
                                      <p:cBhvr>
                                        <p:cTn id="7" dur="500"/>
                                        <p:tgtEl>
                                          <p:spTgt spid="25559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56933"/>
                                        </p:tgtEl>
                                        <p:attrNameLst>
                                          <p:attrName>style.visibility</p:attrName>
                                        </p:attrNameLst>
                                      </p:cBhvr>
                                      <p:to>
                                        <p:strVal val="visible"/>
                                      </p:to>
                                    </p:set>
                                    <p:animEffect transition="in" filter="box(in)">
                                      <p:cBhvr>
                                        <p:cTn id="12" dur="500"/>
                                        <p:tgtEl>
                                          <p:spTgt spid="255693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56934"/>
                                        </p:tgtEl>
                                        <p:attrNameLst>
                                          <p:attrName>style.visibility</p:attrName>
                                        </p:attrNameLst>
                                      </p:cBhvr>
                                      <p:to>
                                        <p:strVal val="visible"/>
                                      </p:to>
                                    </p:set>
                                    <p:animEffect transition="in" filter="box(in)">
                                      <p:cBhvr>
                                        <p:cTn id="17" dur="500"/>
                                        <p:tgtEl>
                                          <p:spTgt spid="255693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556935"/>
                                        </p:tgtEl>
                                        <p:attrNameLst>
                                          <p:attrName>style.visibility</p:attrName>
                                        </p:attrNameLst>
                                      </p:cBhvr>
                                      <p:to>
                                        <p:strVal val="visible"/>
                                      </p:to>
                                    </p:set>
                                    <p:animEffect transition="in" filter="box(in)">
                                      <p:cBhvr>
                                        <p:cTn id="22" dur="500"/>
                                        <p:tgtEl>
                                          <p:spTgt spid="2556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8" name="Título 1"/>
          <p:cNvSpPr>
            <a:spLocks noGrp="1"/>
          </p:cNvSpPr>
          <p:nvPr>
            <p:ph type="title"/>
          </p:nvPr>
        </p:nvSpPr>
        <p:spPr/>
        <p:txBody>
          <a:bodyPr/>
          <a:lstStyle/>
          <a:p>
            <a:pPr algn="ctr"/>
            <a:r>
              <a:rPr lang="en-US"/>
              <a:t>Vamos agora retornar ao sistema inicial</a:t>
            </a:r>
            <a:endParaRPr lang="pt-BR"/>
          </a:p>
        </p:txBody>
      </p:sp>
      <p:graphicFrame>
        <p:nvGraphicFramePr>
          <p:cNvPr id="2556935" name="Object 5"/>
          <p:cNvGraphicFramePr>
            <a:graphicFrameLocks noChangeAspect="1"/>
          </p:cNvGraphicFramePr>
          <p:nvPr/>
        </p:nvGraphicFramePr>
        <p:xfrm>
          <a:off x="452438" y="1227138"/>
          <a:ext cx="1398587" cy="1416050"/>
        </p:xfrm>
        <a:graphic>
          <a:graphicData uri="http://schemas.openxmlformats.org/presentationml/2006/ole">
            <mc:AlternateContent xmlns:mc="http://schemas.openxmlformats.org/markup-compatibility/2006">
              <mc:Choice xmlns:v="urn:schemas-microsoft-com:vml" Requires="v">
                <p:oleObj name="Equação" r:id="rId2" imgW="672840" imgH="685800" progId="Equation.3">
                  <p:embed/>
                </p:oleObj>
              </mc:Choice>
              <mc:Fallback>
                <p:oleObj name="Equação" r:id="rId2" imgW="672840" imgH="68580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1227138"/>
                        <a:ext cx="1398587" cy="141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7958" name="Object 6"/>
          <p:cNvGraphicFramePr>
            <a:graphicFrameLocks noChangeAspect="1"/>
          </p:cNvGraphicFramePr>
          <p:nvPr/>
        </p:nvGraphicFramePr>
        <p:xfrm>
          <a:off x="2124075" y="1214438"/>
          <a:ext cx="7326313" cy="1470025"/>
        </p:xfrm>
        <a:graphic>
          <a:graphicData uri="http://schemas.openxmlformats.org/presentationml/2006/ole">
            <mc:AlternateContent xmlns:mc="http://schemas.openxmlformats.org/markup-compatibility/2006">
              <mc:Choice xmlns:v="urn:schemas-microsoft-com:vml" Requires="v">
                <p:oleObj name="Equação" r:id="rId4" imgW="3530520" imgH="711000" progId="Equation.3">
                  <p:embed/>
                </p:oleObj>
              </mc:Choice>
              <mc:Fallback>
                <p:oleObj name="Equação" r:id="rId4" imgW="3530520" imgH="7110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1214438"/>
                        <a:ext cx="7326313"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7959" name="Object 7"/>
          <p:cNvGraphicFramePr>
            <a:graphicFrameLocks noChangeAspect="1"/>
          </p:cNvGraphicFramePr>
          <p:nvPr/>
        </p:nvGraphicFramePr>
        <p:xfrm>
          <a:off x="3546475" y="4929188"/>
          <a:ext cx="3478213" cy="1470025"/>
        </p:xfrm>
        <a:graphic>
          <a:graphicData uri="http://schemas.openxmlformats.org/presentationml/2006/ole">
            <mc:AlternateContent xmlns:mc="http://schemas.openxmlformats.org/markup-compatibility/2006">
              <mc:Choice xmlns:v="urn:schemas-microsoft-com:vml" Requires="v">
                <p:oleObj name="Equação" r:id="rId6" imgW="1676160" imgH="711000" progId="Equation.3">
                  <p:embed/>
                </p:oleObj>
              </mc:Choice>
              <mc:Fallback>
                <p:oleObj name="Equação" r:id="rId6" imgW="1676160" imgH="71100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475" y="4929188"/>
                        <a:ext cx="3478213"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7960" name="Object 8"/>
          <p:cNvGraphicFramePr>
            <a:graphicFrameLocks noChangeAspect="1"/>
          </p:cNvGraphicFramePr>
          <p:nvPr/>
        </p:nvGraphicFramePr>
        <p:xfrm>
          <a:off x="2014538" y="3101975"/>
          <a:ext cx="7593012" cy="1470025"/>
        </p:xfrm>
        <a:graphic>
          <a:graphicData uri="http://schemas.openxmlformats.org/presentationml/2006/ole">
            <mc:AlternateContent xmlns:mc="http://schemas.openxmlformats.org/markup-compatibility/2006">
              <mc:Choice xmlns:v="urn:schemas-microsoft-com:vml" Requires="v">
                <p:oleObj name="Equação" r:id="rId8" imgW="3657600" imgH="711000" progId="Equation.3">
                  <p:embed/>
                </p:oleObj>
              </mc:Choice>
              <mc:Fallback>
                <p:oleObj name="Equação" r:id="rId8" imgW="3657600" imgH="711000" progId="Equation.3">
                  <p:embed/>
                  <p:pic>
                    <p:nvPicPr>
                      <p:cNvPr id="0" name=""/>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4538" y="3101975"/>
                        <a:ext cx="7593012"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6935"/>
                                        </p:tgtEl>
                                        <p:attrNameLst>
                                          <p:attrName>style.visibility</p:attrName>
                                        </p:attrNameLst>
                                      </p:cBhvr>
                                      <p:to>
                                        <p:strVal val="visible"/>
                                      </p:to>
                                    </p:set>
                                    <p:animEffect transition="in" filter="box(in)">
                                      <p:cBhvr>
                                        <p:cTn id="7" dur="500"/>
                                        <p:tgtEl>
                                          <p:spTgt spid="255693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57958"/>
                                        </p:tgtEl>
                                        <p:attrNameLst>
                                          <p:attrName>style.visibility</p:attrName>
                                        </p:attrNameLst>
                                      </p:cBhvr>
                                      <p:to>
                                        <p:strVal val="visible"/>
                                      </p:to>
                                    </p:set>
                                    <p:animEffect transition="in" filter="box(in)">
                                      <p:cBhvr>
                                        <p:cTn id="12" dur="500"/>
                                        <p:tgtEl>
                                          <p:spTgt spid="255795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57960"/>
                                        </p:tgtEl>
                                        <p:attrNameLst>
                                          <p:attrName>style.visibility</p:attrName>
                                        </p:attrNameLst>
                                      </p:cBhvr>
                                      <p:to>
                                        <p:strVal val="visible"/>
                                      </p:to>
                                    </p:set>
                                    <p:animEffect transition="in" filter="box(in)">
                                      <p:cBhvr>
                                        <p:cTn id="17" dur="500"/>
                                        <p:tgtEl>
                                          <p:spTgt spid="255796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557959"/>
                                        </p:tgtEl>
                                        <p:attrNameLst>
                                          <p:attrName>style.visibility</p:attrName>
                                        </p:attrNameLst>
                                      </p:cBhvr>
                                      <p:to>
                                        <p:strVal val="visible"/>
                                      </p:to>
                                    </p:set>
                                    <p:animEffect transition="in" filter="box(in)">
                                      <p:cBhvr>
                                        <p:cTn id="22" dur="500"/>
                                        <p:tgtEl>
                                          <p:spTgt spid="2557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Título 1"/>
          <p:cNvSpPr>
            <a:spLocks noGrp="1"/>
          </p:cNvSpPr>
          <p:nvPr>
            <p:ph type="title"/>
          </p:nvPr>
        </p:nvSpPr>
        <p:spPr/>
        <p:txBody>
          <a:bodyPr/>
          <a:lstStyle/>
          <a:p>
            <a:pPr algn="ctr"/>
            <a:r>
              <a:rPr lang="en-US"/>
              <a:t>E calcular a função de transferência Y(s)/R(s)</a:t>
            </a:r>
            <a:endParaRPr lang="pt-BR"/>
          </a:p>
        </p:txBody>
      </p:sp>
      <p:graphicFrame>
        <p:nvGraphicFramePr>
          <p:cNvPr id="2557959" name="Object 4"/>
          <p:cNvGraphicFramePr>
            <a:graphicFrameLocks noChangeAspect="1"/>
          </p:cNvGraphicFramePr>
          <p:nvPr/>
        </p:nvGraphicFramePr>
        <p:xfrm>
          <a:off x="3381375" y="4673600"/>
          <a:ext cx="3478213" cy="1470025"/>
        </p:xfrm>
        <a:graphic>
          <a:graphicData uri="http://schemas.openxmlformats.org/presentationml/2006/ole">
            <mc:AlternateContent xmlns:mc="http://schemas.openxmlformats.org/markup-compatibility/2006">
              <mc:Choice xmlns:v="urn:schemas-microsoft-com:vml" Requires="v">
                <p:oleObj name="Equação" r:id="rId2" imgW="1676160" imgH="711000" progId="Equation.3">
                  <p:embed/>
                </p:oleObj>
              </mc:Choice>
              <mc:Fallback>
                <p:oleObj name="Equação" r:id="rId2" imgW="1676160" imgH="711000" progId="Equation.3">
                  <p:embed/>
                  <p:pic>
                    <p:nvPicPr>
                      <p:cNvPr id="0" name=""/>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4673600"/>
                        <a:ext cx="3478213"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7960" name="Object 5"/>
          <p:cNvGraphicFramePr>
            <a:graphicFrameLocks noChangeAspect="1"/>
          </p:cNvGraphicFramePr>
          <p:nvPr/>
        </p:nvGraphicFramePr>
        <p:xfrm>
          <a:off x="1166813" y="1101725"/>
          <a:ext cx="7591425" cy="1470025"/>
        </p:xfrm>
        <a:graphic>
          <a:graphicData uri="http://schemas.openxmlformats.org/presentationml/2006/ole">
            <mc:AlternateContent xmlns:mc="http://schemas.openxmlformats.org/markup-compatibility/2006">
              <mc:Choice xmlns:v="urn:schemas-microsoft-com:vml" Requires="v">
                <p:oleObj name="Equação" r:id="rId4" imgW="3657600" imgH="711000" progId="Equation.3">
                  <p:embed/>
                </p:oleObj>
              </mc:Choice>
              <mc:Fallback>
                <p:oleObj name="Equação" r:id="rId4" imgW="3657600" imgH="71100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813" y="1101725"/>
                        <a:ext cx="7591425"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58982" name="Object 6"/>
          <p:cNvGraphicFramePr>
            <a:graphicFrameLocks noChangeAspect="1"/>
          </p:cNvGraphicFramePr>
          <p:nvPr/>
        </p:nvGraphicFramePr>
        <p:xfrm>
          <a:off x="1160463" y="2816225"/>
          <a:ext cx="7566025" cy="1470025"/>
        </p:xfrm>
        <a:graphic>
          <a:graphicData uri="http://schemas.openxmlformats.org/presentationml/2006/ole">
            <mc:AlternateContent xmlns:mc="http://schemas.openxmlformats.org/markup-compatibility/2006">
              <mc:Choice xmlns:v="urn:schemas-microsoft-com:vml" Requires="v">
                <p:oleObj name="Equação" r:id="rId6" imgW="3644640" imgH="711000" progId="Equation.3">
                  <p:embed/>
                </p:oleObj>
              </mc:Choice>
              <mc:Fallback>
                <p:oleObj name="Equação" r:id="rId6" imgW="3644640" imgH="71100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463" y="2816225"/>
                        <a:ext cx="7566025"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57960"/>
                                        </p:tgtEl>
                                        <p:attrNameLst>
                                          <p:attrName>style.visibility</p:attrName>
                                        </p:attrNameLst>
                                      </p:cBhvr>
                                      <p:to>
                                        <p:strVal val="visible"/>
                                      </p:to>
                                    </p:set>
                                    <p:animEffect transition="in" filter="box(in)">
                                      <p:cBhvr>
                                        <p:cTn id="7" dur="500"/>
                                        <p:tgtEl>
                                          <p:spTgt spid="255796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557959"/>
                                        </p:tgtEl>
                                        <p:attrNameLst>
                                          <p:attrName>style.visibility</p:attrName>
                                        </p:attrNameLst>
                                      </p:cBhvr>
                                      <p:to>
                                        <p:strVal val="visible"/>
                                      </p:to>
                                    </p:set>
                                    <p:animEffect transition="in" filter="box(in)">
                                      <p:cBhvr>
                                        <p:cTn id="12" dur="500"/>
                                        <p:tgtEl>
                                          <p:spTgt spid="255795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558982"/>
                                        </p:tgtEl>
                                        <p:attrNameLst>
                                          <p:attrName>style.visibility</p:attrName>
                                        </p:attrNameLst>
                                      </p:cBhvr>
                                      <p:to>
                                        <p:strVal val="visible"/>
                                      </p:to>
                                    </p:set>
                                    <p:animEffect transition="in" filter="box(in)">
                                      <p:cBhvr>
                                        <p:cTn id="17" dur="500"/>
                                        <p:tgtEl>
                                          <p:spTgt spid="2558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THEME_BG_IMAGE" val=""/>
  <p:tag name="MMPROD_10012PHOTO" val=""/>
  <p:tag name="MMPROD_10012LOGO" val=""/>
  <p:tag name="MMPROD_TAG_VCONFIG" val="PD94bWwgdmVyc2lvbj0iMS4wIiBlbmNvZGluZz0iVVRGLTgiPz4NCjxjb25maWd1cmF0aW9u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DQoJCTx1aXNob3cgbmFtZT0idGh1bWJuYWlsIiB2YWx1ZT0idHJ1ZSIvPg0KCQk8dWlzaG93IG5hbWU9Im5vdGVzIiB2YWx1ZT0idHJ1ZSIvPg0KCQk8dWlzaG93IG5hbWU9InNlYXJjaCIgdmFsdWU9InRydWUiLz4NCgkJPHVpc2hvdyBuYW1lPSJhdHRhY2htZW50cyIgdmFsdWU9InRydWUiLz4NCgkJPHVpc2hvdyBuYW1lPSJ1dGlscyIgdmFsdWU9InRydWUiLz4NCgkJPHVpc2hvdyBuYW1lPSJ2b2x1bWUiIHZhbHVlPSJ0cnVlIi8+DQoJCTx1aXNob3cgbmFtZT0icGxheWJhciIgdmFsdWU9InRydWUiLz4NCgkJPHVpc2hvdyBuYW1lPSJ0YWxraW5naGVhZCIgdmFsdWU9InRydWUiLz4NCgkJPHVpc2hvdyBuYW1lPSJzaWRlYmFyb25yaWdodCIgdmFsdWU9InRydWUiLz4NCgkJPHVpc2hvdyBuYW1lPSJ2aWV3Y2hhbmdlIiB2YWx1ZT0idHJ1ZSIvPg0KCQk8dWlzaG93IG5hbWU9ImluaXRpYWxkaXNwbGF5bW9kZWlzbm9ybWFsIiB2YWx1ZT0idHJ1ZSIvPg0KCQk8dWlyZXBsYWNlIG5hbWU9ImxvZ28iIHZhbHVlPSIiLz4NCgkJPHVpcmVwbGFjZSBuYW1lPSJiZ2ltYWdlIiB2YWx1ZT0iIi8+DQoJCTx1aXJlcGxhY2UgbmFtZT0iaW5pdGlhbHRhYiIgdmFsdWU9Im91dGxpbmUiLz4NCgk8L2xheW91dD4NCgk8bGFuZ3VhZ2UgaWQ9ImVu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DQoJCTwhLS0gc3Vic3RpdHV0aW9uOiAlbiA9PSBzbGlkZSBudW1iZXIgLS0+DQoJCTx1aXRleHQgbmFtZT0iVU5OQU1FRFNMSURFVElUTEUiIHZhbHVlPSJTbGlkZSAlbiIvPg0KCQk8IS0tIHN1YnN0aXR1dGlvbjogJW4gPT0gc2xpZGUgbnVtYmVyIC0tPg0KCQk8IS0tIHN1YnN0aXR1dGlvbjogJXQgPT0gdG90YWwgc2xpZGUgY291bnQgLS0+DQoJCTx1aXRleHQgbmFtZT0iU0NSVUJCQVJTVEFUVVNfU0xJREVJTkZPIiB2YWx1ZT0iU2xpZGUgJW4gLyAldCB8ICIvPg0KCQk8dWl0ZXh0IG5hbWU9IlNDUlVCQkFSU1RBVFVTX1NUT1BQRUQiIHZhbHVlPSJTdG9wcGVkIi8+DQoJCTx1aXRleHQgbmFtZT0iU0NSVUJCQVJTVEFUVVNfUExBWUlORyIgdmFsdWU9IlBsYXlpbmciLz4NCgkJPHVpdGV4dCBuYW1lPSJTQ1JVQkJBUlNUQVRVU19OT0FVRElPIiB2YWx1ZT0iTm8gQXVkaW8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whLS0gc3Vic3RpdHV0aW9uOiAlcCA9PSBwcmVzZW50YXRpb24gdGl0bGUgLS0+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DQoJCTx1aXRleHQgbmFtZT0iU0hPV1NJREVCQVIiIHZhbHVlPSJTaG93IHNpZGViYXIgdG8gcGFydGljaXBhbnRzIi8+DQoJPC9sYW5ndWFnZT4NCgk8bGFuZ3VhZ2UgaWQ9ImRl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DQoJCTwhLS0gc3Vic3RpdHV0aW9uOiAlbiA9PSBzbGlkZSBudW1iZXIgLS0+DQoJCTx1aXRleHQgbmFtZT0iVU5OQU1FRFNMSURFVElUTEUiIHZhbHVlPSJGb2xpZSAlbiIvPg0KCQk8IS0tIHN1YnN0aXR1dGlvbjogJW4gPT0gc2xpZGUgbnVtYmVyIC0tPg0KCQk8IS0tIHN1YnN0aXR1dGlvbjogJXQgPT0gdG90YWwgc2xpZGUgY291bnQgLS0+DQoJCTx1aXRleHQgbmFtZT0iU0NSVUJCQVJTVEFUVVNfU0xJREVJTkZPIiB2YWx1ZT0iRm9saWUgJW4gLyAldCB8ICIvPg0KCQk8dWl0ZXh0IG5hbWU9IlNDUlVCQkFSU1RBVFVTX1NUT1BQRUQiIHZhbHVlPSJCZWVuZGV0Ii8+DQoJCTx1aXRleHQgbmFtZT0iU0NSVUJCQVJTVEFUVVNfUExBWUlORyIgdmFsdWU9IldpZWRlcmdhYmUiLz4NCgkJPHVpdGV4dCBuYW1lPSJTQ1JVQkJBUlNUQVRVU19OT0FVRElPIiB2YWx1ZT0iS2VpbiBBdWRpbyIvPg0KCQk8dWl0ZXh0IG5hbWU9IlNDUlVCQkFSU1RBVFVTX0xPQURJTkciIHZhbHVlPSJMYWRlbiIvPg0KCQk8dWl0ZXh0IG5hbWU9IlNDUlVCQkFSU1RBVFVTX0JVRkZFUklORyIgdmFsdWU9IlB1ZmZlcm4iLz4NCgkJPHVpdGV4dCBuYW1lPSJTQ1JVQkJBUlNUQVRVU19RVUVTVElPTiIgdmFsdWU9IkZyYWdlIGJlYW50d29ydGVuIi8+DQoJCTx1aXRleHQgbmFtZT0iU0NSVUJCQVJTVEFUVVNfUkVWSUVXUVVJWiIgdmFsdWU9Ik5vY2htYWxzIGR1cmNoc2VoZW4iLz4NCgkJPCEtLSBzdWJzdGl0dXRpb246ICVtID09IG1pbnV0ZXMgcmVtYWluaW5nIC0tPg0KCQk8IS0tIHN1YnN0aXR1dGlvbjogJXMgPT0gc2Vjb25kcyByZW1haW5pbmcgLS0+DQoJCTx1aXRleHQgbmFtZT0iRUxBUFNFRCIgdmFsdWU9IlJlc3RkYXVlcjogJW0gTWludXRlbiAlcyBTZWt1bmRlbiIvPg0KCQk8dWl0ZXh0IG5hbWU9Ik5PVEZPVU5EIiB2YWx1ZT0iTmljaHRzIGdlZnVuZGVuIi8+DQoJCTx1aXRleHQgbmFtZT0iQVRUQUNITUVOVFMiIHZhbHVlPSJBbmxhZ2VuIi8+DQoJCTwhLS0gc3Vic3RpdHV0aW9uOiAlcCA9PSBjdXJyZW50IHNwZWFrZXIncyB0aXRsZSAtLT4NCgkJPHVpdGV4dCBuYW1lPSJCSU9XSU5fVElUTEUiIHZhbHVlPSJTcHJlY2hlcjogJXAiLz4NCgkJPHVpdGV4dCBuYW1lPSJCSU9CVE5fVElUTEUiIHZhbHVlPSJTcHJlY2hlciIvPg0KCQk8dWl0ZXh0IG5hbWU9IkRJVklERVJCVE5fVElUTEUiIHZhbHVlPSJ8Ii8+DQoJCTx1aXRleHQgbmFtZT0iQ09OVEFDVEJUTl9USVRMRSIgdmFsdWU9IktvbnRha3QiLz4NCgkJPHVpdGV4dCBuYW1lPSJUQUJfT1VUTElORSIgdmFsdWU9IlN0cnVrdHVyIi8+DQoJCTx1aXRleHQgbmFtZT0iVEFCX1RIVU1CIiB2YWx1ZT0iTWluaWF0dXIiLz4NCgkJPHVpdGV4dCBuYW1lPSJUQUJfTk9URVMiIHZhbHVlPSJOb3RpemVuIi8+DQoJCTx1aXRleHQgbmFtZT0iVEFCX1NFQVJDSCIgdmFsdWU9IlN1Y2hlbiIvPg0KCQk8dWl0ZXh0IG5hbWU9IlNMSURFX0hFQURJTkciIHZhbHVlPSJGb2xpZW50aXRlbCIvPg0KCQk8dWl0ZXh0IG5hbWU9IkRVUkFUSU9OX0hFQURJTkciIHZhbHVlPSJEYXVlciIvPg0KCQk8dWl0ZXh0IG5hbWU9IlNFQVJDSF9IRUFESU5HIiB2YWx1ZT0iVGV4dCBzdWNoZW46Ii8+DQoJCTx1aXRleHQgbmFtZT0iVEhVTUJfSEVBRElORyIgdmFsdWU9IkZvbGllIi8+DQoJCTx1aXRleHQgbmFtZT0iVEhVTUJfSU5GTyIgdmFsdWU9IkZvbGllbnRpdGVsL0RhdWVyIi8+DQoJCTx1aXRleHQgbmFtZT0iQVRUQUNITkFNRV9IRUFESU5HIiB2YWx1ZT0iRGF0ZWluYW1lIi8+DQoJCTx1aXRleHQgbmFtZT0iQVRUQUNIU0laRV9IRUFESU5HIiB2YWx1ZT0iR3LDtsOfZSIvPg0KCQk8dWl0ZXh0IG5hbWU9IlNMSURFX05PVEVTIiB2YWx1ZT0iRm9saWVubm90aXplbiIvPg0KCQk8IS0tIHN1YnN0aXR1dGlvbjogJXAgPT0gcHJlc2VudGF0aW9uIHRpdGxlIC0tPg0KCQk8IS0tIHN1YnN0aXR1dGlvbjogJXMgPT0gc2xpZGUgdGl0bGUgLS0+DQoJCTwhLS0gc3Vic3RpdHV0aW9uOiAlbiA9PSBzbGlkZSBudW1iZXIgLS0+DQoJCTx1aXRleHQgbmFtZT0iQk9PS01BUksiIHZhbHVlPSJNYWNyb21lZGlhIEJyZWV6ZSAtICVwIi8+DQoJCTwhLS0gc3Vic3RpdHV0aW9uOiAlcCA9PSBwcmVzZW50YXRpb24gdGl0bGUgLS0+DQoJCTwhLS0gc3Vic3RpdHV0aW9uOiAlcyA9PSBzbGlkZSB0aXRsZSAtLT4NCgkJPCEtLSBzdWJzdGl0dXRpb246ICVuID09IHNsaWRlIG51bWJlciAtLT4NCgkJPHVpdGV4dCBuYW1lPSJCT09LTUFSS1NMSURFIiB2YWx1ZT0iTWFjcm9tZWRpYSBCcmVlemUgLSAlcCAlcyIvPg0KCQk8dWl0ZXh0IG5hbWU9IlNIT1dTSURFQkFSIiB2YWx1ZT0iRGVuIFRlaWxuZWhtZXJuIGRpZSBTZWl0ZW5sZWlzdGUgYW56ZWln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SxmYWxzZSxmYWxzZSx0cnVlIi8+DQoJCTx1aWZvbnQgbmFtZT0iRk9OVF9QUkVTRU5URVJOQU1FIiB2YWx1ZT0iVmVyZGFuYSwxNSxmYWxzZSxmYWxzZSx0cnVlIi8+DQoJCTx1aWZvbnQgbmFtZT0iRk9OVF9QUkVTRU5URVJUSVRMRSIgdmFsdWU9IlZlcmRhbmEsMTEsdHJ1ZSxmYWxzZSx0cnVlIi8+DQoJCTx1aWZvbnQgbmFtZT0iRk9OVF9CSU9CVE4iIHZhbHVlPSJWZXJkYW5hLDk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IHVpdGV4dCAtLT4NCgkJPCEtLSBzdWJzdGl0dXRpb246ICVuID09IHNsaWRlIG51bWJlciAtLT4NCgkJPHVpdGV4dCBuYW1lPSJVTk5BTUVEU0xJREVUSVRMRSIgdmFsdWU9IkRpYXBvc2l0aXZlICVuIi8+DQoJCTwhLS0gc3Vic3RpdHV0aW9uOiAlbiA9PSBzbGlkZSBudW1iZXIgLS0+DQoJCTwhLS0gc3Vic3RpdHV0aW9uOiAldCA9PSB0b3RhbCBzbGlkZSBjb3VudCAtLT4NCgkJPHVpdGV4dCBuYW1lPSJTQ1JVQkJBUlNUQVRVU19TTElERUlORk8iIHZhbHVlPSJEaWFwb3NpdGl2ZSAlbiAvICV0IHwgIi8+DQoJCTx1aXRleHQgbmFtZT0iU0NSVUJCQVJTVEFUVVNfU1RPUFBFRCIgdmFsdWU9IkFycsOqdMOpZSIvPg0KCQk8dWl0ZXh0IG5hbWU9IlNDUlVCQkFSU1RBVFVTX1BMQVlJTkciIHZhbHVlPSJMZWN0dXJlIi8+DQoJCTx1aXRleHQgbmFtZT0iU0NSVUJCQVJTVEFUVVNfTk9BVURJTyIgdmFsdWU9IlBhcyBkZSBzb24iLz4NCgkJPHVpdGV4dCBuYW1lPSJTQ1JVQkJBUlNUQVRVU19MT0FESU5HIiB2YWx1ZT0iQ2hhcmdlbWVudCBlbiBjb3VycyIvPg0KCQk8dWl0ZXh0IG5hbWU9IlNDUlVCQkFSU1RBVFVTX0JVRkZFUklORyIgdmFsdWU9Ik1pc2UgZW4gbcOpbW9pcmUiLz4NCgkJPHVpdGV4dCBuYW1lPSJTQ1JVQkJBUlNUQVRVU19RVUVTVElPTiIgdmFsdWU9IlLDqXBvbmRyZSDDoCBsYSBxdWVzdGlvbiIvPg0KCQk8dWl0ZXh0IG5hbWU9IlNDUlVCQkFSU1RBVFVTX1JFVklFV1FVSVoiIHZhbHVlPSJSw6l2aXNpb24gZHUgcXVlc3Rpb25uYWlyZSIvPg0KCQk8IS0tIHN1YnN0aXR1dGlvbjogJW0gPT0gbWludXRlcyByZW1haW5pbmcgLS0+DQoJCTwhLS0gc3Vic3RpdHV0aW9uOiAlcyA9PSBzZWNvbmRzIHJlbWFpbmluZyAtLT4NCgkJPHVpdGV4dCBuYW1lPSJFTEFQU0VEIiB2YWx1ZT0iJW0gbWludXRlcyAlcyBzZWNvbmRlcyBSZXN0YW50ZXMiLz4NCgkJPHVpdGV4dCBuYW1lPSJOT1RGT1VORCIgdmFsdWU9IlJpZW4gdHJvdXbDqSIvPg0KCQk8dWl0ZXh0IG5hbWU9IkFUVEFDSE1FTlRTIiB2YWx1ZT0iUGnDqGNlcyBqb2ludGVzIi8+DQoJCTwhLS0gc3Vic3RpdHV0aW9uOiAlcCA9PSBjdXJyZW50IHNwZWFrZXIncyB0aXRsZSAtLT4NCgkJPHVpdGV4dCBuYW1lPSJCSU9XSU5fVElUTEUiIHZhbHVlPSJCaW8gOiAlcCIvPg0KCQk8dWl0ZXh0IG5hbWU9IkJJT0JUTl9USVRMRSIgdmFsdWU9IkJpbyA6Ii8+DQoJCTx1aXRleHQgbmFtZT0iRElWSURFUkJUTl9USVRMRSIgdmFsdWU9InwiLz4NCgkJPHVpdGV4dCBuYW1lPSJDT05UQUNUQlROX1RJVExFIiB2YWx1ZT0iQ29udGFjdCIvPg0KCQk8dWl0ZXh0IG5hbWU9IlRBQl9PVVRMSU5FIiB2YWx1ZT0iUGxhbiIvPg0KCQk8dWl0ZXh0IG5hbWU9IlRBQl9USFVNQiIgdmFsdWU9Ik1pbmlhdHVyZSIvPg0KCQk8dWl0ZXh0IG5hbWU9IlRBQl9OT1RFUyIgdmFsdWU9IkNvbW0uIi8+DQoJCTx1aXRleHQgbmFtZT0iVEFCX1NFQVJDSCIgdmFsdWU9IkNoZXJjaGUiLz4NCgkJPHVpdGV4dCBuYW1lPSJTTElERV9IRUFESU5HIiB2YWx1ZT0iVGl0cmUgZGUgbGEgZGlhcG9zaXRpdmUiLz4NCgkJPHVpdGV4dCBuYW1lPSJEVVJBVElPTl9IRUFESU5HIiB2YWx1ZT0iRHVyw6llIi8+DQoJCTx1aXRleHQgbmFtZT0iU0VBUkNIX0hFQURJTkciIHZhbHVlPSJDaGVyY2hlciBsZSB0ZXh0ZSA6Ii8+DQoJCTx1aXRleHQgbmFtZT0iVEhVTUJfSEVBRElORyIgdmFsdWU9IkRpYXBvc2l0aXZlIC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k1vbnRyZXIgbCdlbmNhZHLDqSBhdXggcGFydGljaXBhbnRzIi8+DQoJPC9sYW5ndWFnZT4NCgk8bGFuZ3VhZ2UgaWQ9Imph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0gdWl0ZXh0IC0tPg0KCQk8IS0tIHN1YnN0aXR1dGlvbjogJW4gPT0gc2xpZGUgbnVtYmVyIC0tPg0KCQk8dWl0ZXh0IG5hbWU9IlVOTkFNRURTTElERVRJVExFIiB2YWx1ZT0i44K544Op44Kk44OJIDogJW4iLz4NCgkJPCEtLSBzdWJzdGl0dXRpb246ICVuID09IHNsaWRlIG51bWJlciAtLT4NCgkJPCEtLSBzdWJzdGl0dXRpb246ICV0ID09IHRvdGFsIHNsaWRlIGNvdW50IC0tPg0KCQk8dWl0ZXh0IG5hbWU9IlNDUlVCQkFSU1RBVFVTX1NMSURFSU5GTyIgdmFsdWU9IuOCueODqeOCpOODiSA6ICVuIC8gJXQgfCAiLz4NCgkJPHVpdGV4dCBuYW1lPSJTQ1JVQkJBUlNUQVRVU19TVE9QUEVEIiB2YWx1ZT0i5YGc5q2iIi8+DQoJCTx1aXRleHQgbmFtZT0iU0NSVUJCQVJTVEFUVVNfUExBWUlORyIgdmFsdWU9IuWGjeeUn+S4rSIvPg0KCQk8dWl0ZXh0IG5hbWU9IlNDUlVCQkFSU1RBVFVTX05PQVVESU8iIHZhbHVlPSLpn7Plo7DjgarjgZciLz4NCgkJPHVpdGV4dCBuYW1lPSJTQ1JVQkJBUlNUQVRVU19MT0FESU5HIiB2YWx1ZT0i44Ot44O844OJ5LitIi8+DQoJCTx1aXRleHQgbmFtZT0iU0NSVUJCQVJTVEFUVVNfQlVGRkVSSU5HIiB2YWx1ZT0i44OQ44OD44OV44Kh5LitIi8+DQoJCTx1aXRleHQgbmFtZT0iU0NSVUJCQVJTVEFUVVNfUVVFU1RJT04iIHZhbHVlPSLos6rllY/jgavnrZTjgYjjgabkuIvjgZXjgYQiLz4NCgkJPHVpdGV4dCBuYW1lPSJTQ1JVQkJBUlNUQVRVU19SRVZJRVdRVUlaIiB2YWx1ZT0i44Kv44Kk44K644KS44Oq44OT44Ol44O844GX44Gm44GE44G+44GZIi8+DQoJCTwhLS0gc3Vic3RpdHV0aW9uOiAlbSA9PSBtaW51dGVzIHJlbWFpbmluZyAtLT4NCgkJPCEtLSBzdWJzdGl0dXRpb246ICVzID09IHNlY29uZHMgcmVtYWluaW5nIC0tPg0KCQk8dWl0ZXh0IG5hbWU9IkVMQVBTRUQiIHZhbHVlPSLmrovjgoogOiAlbSDliIYgJXMg56eSIi8+DQoJCTx1aXRleHQgbmFtZT0iTk9URk9VTkQiIHZhbHVlPSLkvZXjgoLopovjgaTjgYvjgorjgb7jgZvjgpMiLz4NCgkJPHVpdGV4dCBuYW1lPSJBVFRBQ0hNRU5UUyIgdmFsdWU9Iua3u+S7mCIvPg0KCQk8IS0tIHN1YnN0aXR1dGlvbjogJXAgPT0gY3VycmVudCBzcGVha2VyJ3MgdGl0bGUgLS0+DQoJCTx1aXRleHQgbmFtZT0iQklPV0lOX1RJVExFIiB2YWx1ZT0iQmlvIDogJXAiLz4NCgkJPHVpdGV4dCBuYW1lPSJCSU9CVE5fVElUTEUiIHZhbHVlPSJCaW8iLz4NCgkJPHVpdGV4dCBuYW1lPSJESVZJREVSQlROX1RJVExFIiB2YWx1ZT0ifCIvPg0KCQk8dWl0ZXh0IG5hbWU9IkNPTlRBQ1RCVE5fVElUTEUiIHZhbHVlPSLjgYrllY/jgYTlkIjjgo/jgZsiLz4NCgkJPHVpdGV4dCBuYW1lPSJUQUJfT1VUTElORSIgdmFsdWU9IuOCouOCpuODiOODqeOCpOODsyIvPg0KCQk8dWl0ZXh0IG5hbWU9IlRBQl9USFVNQiIgdmFsdWU9Iuizm+WQpiIvPg0KCQk8dWl0ZXh0IG5hbWU9IlRBQl9OT1RFUyIgdmFsdWU9IuODjuODvOODiCIvPg0KCQk8dWl0ZXh0IG5hbWU9IlRBQl9TRUFSQ0giIHZhbHVlPSLmpJzntKIiLz4NCgkJPHVpdGV4dCBuYW1lPSJTTElERV9IRUFESU5HIiB2YWx1ZT0i44K544Op44Kk44OJ44K/44Kk44OI44OrIi8+DQoJCTx1aXRleHQgbmFtZT0iRFVSQVRJT05fSEVBRElORyIgdmFsdWU9IumVt+OBlSIvPg0KCQk8dWl0ZXh0IG5hbWU9IlNFQVJDSF9IRUFESU5HIiB2YWx1ZT0i44OG44Kt44K544OI5qSc57SiIDogIi8+DQoJCTx1aXRleHQgbmFtZT0iVEhVTUJfSEVBRElORyIgdmFsdWU9IuOCueODqeOCpOODiSIvPg0KCQk8dWl0ZXh0IG5hbWU9IlRIVU1CX0lORk8iIHZhbHVlPSLjgrnjg6njgqTjg4njgr/jgqTjg4jjg6sgLyDplbfjgZUiLz4NCgkJPHVpdGV4dCBuYW1lPSJBVFRBQ0hOQU1FX0hFQURJTkciIHZhbHVlPSLjg5XjgqHjgqTjg6vlkI0iLz4NCgkJPHVpdGV4dCBuYW1lPSJBVFRBQ0hTSVpFX0hFQURJTkciIHZhbHVlPSLjgrXjgqTjgroiLz4NCgkJPHVpdGV4dCBuYW1lPSJTTElERV9OT1RFUyIgdmFsdWU9IuOCueODqeOCpOODieODjuODvOODiCIvPg0KCQk8IS0tIHN1YnN0aXR1dGlvbjogJXAgPT0gcHJlc2VudGF0aW9uIHRpdGxlIC0tPg0KCQk8IS0tIHN1YnN0aXR1dGlvbjogJXMgPT0gc2xpZGUgdGl0bGUgLS0+DQoJCTwhLS0gc3Vic3RpdHV0aW9uOiAlbiA9PSBzbGlkZSBudW1iZXIgLS0+DQoJCTx1aXRleHQgbmFtZT0iQk9PS01BUksiIHZhbHVlPSJNYWNyb21lZGlhIEJyZWV6ZSAtICVwIi8+DQoJCTwhLS0gc3Vic3RpdHV0aW9uOiAlcCA9PSBwcmVzZW50YXRpb24gdGl0bGUgLS0+DQoJCTwhLS0gc3Vic3RpdHV0aW9uOiAlcyA9PSBzbGlkZSB0aXRsZSAtLT4NCgkJPCEtLSBzdWJzdGl0dXRpb246ICVuID09IHNsaWRlIG51bWJlciAtLT4NCgkJPHVpdGV4dCBuYW1lPSJCT09LTUFSS1NMSURFIiB2YWx1ZT0iTWFjcm9tZWRpYSBCcmVlemUgLSAlcCAlcyIvPg0KCQk8dWl0ZXh0IG5hbWU9IlNIT1dTSURFQkFSIiB2YWx1ZT0i44K144Kk44OJ44OQ44O844KS5Y+C5Yqg6ICF44Gr6KaL44Gb44KLIi8+DQoJPC9sYW5ndWFnZT4NCgk8bGFuZ3VhZ2UgaWQ9Imtv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0gdWl0ZXh0IC0tPg0KCQk8IS0tIHN1YnN0aXR1dGlvbjogJW4gPT0gc2xpZGUgbnVtYmVyIC0tPg0KCQk8dWl0ZXh0IG5hbWU9IlVOTkFNRURTTElERVRJVExFIiB2YWx1ZT0i7Iqs65287J2065OcICVuIi8+DQoJCTwhLS0gc3Vic3RpdHV0aW9uOiAlbiA9PSBzbGlkZSBudW1iZXIgLS0+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DQoJCTx1aXRleHQgbmFtZT0iU0NSVUJCQVJTVEFUVVNfTk9BVURJTyIgdmFsdWU9IuyYpOuUlOyYpCDsl4bsnYwiLz4NCgkJPHVpdGV4dCBuYW1lPSJTQ1JVQkJBUlNUQVRVU19MT0FESU5HIiB2YWx1ZT0i66Gc65SpIi8+DQoJCTx1aXRleHQgbmFtZT0iU0NSVUJCQVJTVEFUVVNfQlVGRkVSSU5HIiB2YWx1ZT0i67KE7Y2866eBIi8+DQoJCTx1aXRleHQgbmFtZT0iU0NSVUJCQVJTVEFUVVNfUVVFU1RJT04iIHZhbHVlPSLsp4jrrLjsl5Ag64u17ZWY6riwIi8+DQoJCTx1aXRleHQgbmFtZT0iU0NSVUJCQVJTVEFUVVNfUkVWSUVXUVVJWiIgdmFsdWU9IuyniOusuCDri6Tsi5zrs7TquLAiLz4NCgkJPCEtLSBzdWJzdGl0dXRpb246ICVtID09IG1pbnV0ZXMgcmVtYWluaW5nIC0tPg0KCQk8IS0tIHN1YnN0aXR1dGlvbjogJXMgPT0gc2Vjb25kcyByZW1haW5pbmcgLS0+DQoJCTx1aXRleHQgbmFtZT0iRUxBUFNFRCIgdmFsdWU9IiVt67aEICVz7LSIIOuCqOydjCIvPg0KCQk8dWl0ZXh0IG5hbWU9Ik5PVEZPVU5EIiB2YWx1ZT0i7JeG7J2MIi8+DQoJCTx1aXRleHQgbmFtZT0iQVRUQUNITUVOVFMiIHZhbHVlPSLssqjrtoAg7YyM7J28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7Jew65297LKY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uywuOyXrOyekOyXkOqyjCDshLjroZwg66eJ64yAIOuztOydtOq4sCIvPg0KCTwvbGFuZ3VhZ2U+DQo8L2NvbmZpZ3VyYXRpb24+DQo="/>
  <p:tag name="MMPROD_UIDATA" val="&lt;database version=&quot;6.0&quot;&gt;&lt;object type=&quot;1&quot; unique_id=&quot;10001&quot;&gt;&lt;property id=&quot;20141&quot; value=&quot;Gestão de Projetos Armando&quot;/&gt;&lt;property id=&quot;20224&quot; value=&quot;C:\Documents and Settings\Hizuru\Meus documentos\FAAP\My Breeze Presentations&quot;/&gt;&lt;property id=&quot;20250&quot; value=&quot;0&quot;/&gt;&lt;property id=&quot;20251&quot; value=&quot;0&quot;/&gt;&lt;property id=&quot;20259&quot; value=&quot;0&quot;/&gt;&lt;object type=&quot;4&quot; unique_id=&quot;10002&quot;&gt;&lt;object type=&quot;5&quot; unique_id=&quot;10012&quot;&gt;&lt;property id=&quot;20149&quot; value=&quot;OBATA, SASQUIA HIZURU&quot;/&gt;&lt;property id=&quot;20150&quot; value=&quot;PROFESSORA&quot;/&gt;&lt;property id=&quot;20153&quot; value=&quot;eng.saec@faap.br&quot;/&gt;&lt;property id=&quot;20155&quot; value=&quot;Professora da Faculdade de Engenharia e da Faculdade de Artes Plásticas da FAAP&amp;#x0D;&amp;#x0A;Coordenadora do Núcleo de Pós-Graduação Pesquisa e Extensão da Faculdade de Engenharia da FAAP&amp;#x0D;&amp;#x0A;Coordenadora do Setor de Atividades Extra-Curriculares da Faculdade de Engenharia da FAAP&amp;#x0D;&amp;#x0A;&quot;/&gt;&lt;/object&gt;&lt;/object&gt;&lt;object type=&quot;2&quot; unique_id=&quot;10003&quot;&gt;&lt;object type=&quot;3&quot; unique_id=&quot;10004&quot;&gt;&lt;property id=&quot;20148&quot; value=&quot;5&quot;/&gt;&lt;property id=&quot;20300&quot; value=&quot;Slide 1 - &amp;quot;Curso&amp;#x0D;&amp;#x0A;&amp;#x0D;&amp;#x0A;Gestão de Projetos&amp;quot;&quot;/&gt;&lt;property id=&quot;20303&quot; value=&quot;OBATA, SASQUIA HIZURU&quot;/&gt;&lt;property id=&quot;20307&quot; value=&quot;256&quot;/&gt;&lt;property id=&quot;20309&quot; value=&quot;10012&quot;/&gt;&lt;/object&gt;&lt;object type=&quot;3&quot; unique_id=&quot;10005&quot;&gt;&lt;property id=&quot;20148&quot; value=&quot;5&quot;/&gt;&lt;property id=&quot;20300&quot; value=&quot;Slide 2 - &amp;quot;A quem se destina&amp;quot;&quot;/&gt;&lt;property id=&quot;20303&quot; value=&quot;OBATA, SASQUIA HIZURU&quot;/&gt;&lt;property id=&quot;20307&quot; value=&quot;276&quot;/&gt;&lt;property id=&quot;20309&quot; value=&quot;10012&quot;/&gt;&lt;/object&gt;&lt;object type=&quot;3&quot; unique_id=&quot;10006&quot;&gt;&lt;property id=&quot;20148&quot; value=&quot;5&quot;/&gt;&lt;property id=&quot;20300&quot; value=&quot;Slide 3 - &amp;quot;Objetivos do Curso&amp;quot;&quot;/&gt;&lt;property id=&quot;20303&quot; value=&quot;OBATA, SASQUIA HIZURU&quot;/&gt;&lt;property id=&quot;20307&quot; value=&quot;282&quot;/&gt;&lt;property id=&quot;20309&quot; value=&quot;10012&quot;/&gt;&lt;/object&gt;&lt;object type=&quot;3&quot; unique_id=&quot;10007&quot;&gt;&lt;property id=&quot;20148&quot; value=&quot;5&quot;/&gt;&lt;property id=&quot;20300&quot; value=&quot;Slide 4 - &amp;quot;Concepção do Programa&amp;quot;&quot;/&gt;&lt;property id=&quot;20303&quot; value=&quot;OBATA, SASQUIA HIZURU&quot;/&gt;&lt;property id=&quot;20307&quot; value=&quot;283&quot;/&gt;&lt;property id=&quot;20309&quot; value=&quot;10012&quot;/&gt;&lt;/object&gt;&lt;object type=&quot;3&quot; unique_id=&quot;10008&quot;&gt;&lt;property id=&quot;20148&quot; value=&quot;5&quot;/&gt;&lt;property id=&quot;20300&quot; value=&quot;Slide 5 - &amp;quot;Metodologia&amp;quot;&quot;/&gt;&lt;property id=&quot;20303&quot; value=&quot;OBATA, SASQUIA HIZURU&quot;/&gt;&lt;property id=&quot;20307&quot; value=&quot;284&quot;/&gt;&lt;property id=&quot;20309&quot; value=&quot;10012&quot;/&gt;&lt;/object&gt;&lt;object type=&quot;3&quot; unique_id=&quot;10009&quot;&gt;&lt;property id=&quot;20148&quot; value=&quot;5&quot;/&gt;&lt;property id=&quot;20300&quot; value=&quot;Slide 6&quot;/&gt;&lt;property id=&quot;20303&quot; value=&quot;OBATA, SASQUIA HIZURU&quot;/&gt;&lt;property id=&quot;20307&quot; value=&quot;277&quot;/&gt;&lt;property id=&quot;20309&quot; value=&quot;10012&quot;/&gt;&lt;/object&gt;&lt;object type=&quot;3&quot; unique_id=&quot;10010&quot;&gt;&lt;property id=&quot;20148&quot; value=&quot;5&quot;/&gt;&lt;property id=&quot;20300&quot; value=&quot;Slide 7&quot;/&gt;&lt;property id=&quot;20303&quot; value=&quot;OBATA, SASQUIA HIZURU&quot;/&gt;&lt;property id=&quot;20307&quot; value=&quot;281&quot;/&gt;&lt;property id=&quot;20309&quot; value=&quot;10012&quot;/&gt;&lt;/object&gt;&lt;object type=&quot;3&quot; unique_id=&quot;10011&quot;&gt;&lt;property id=&quot;20148&quot; value=&quot;5&quot;/&gt;&lt;property id=&quot;20300&quot; value=&quot;Slide 8&quot;/&gt;&lt;property id=&quot;20303&quot; value=&quot;OBATA, SASQUIA HIZURU&quot;/&gt;&lt;property id=&quot;20307&quot; value=&quot;278&quot;/&gt;&lt;property id=&quot;20309&quot; value=&quot;10012&quot;/&gt;&lt;/object&gt;&lt;/object&gt;&lt;/object&gt;&lt;/database&gt;"/>
</p:tagLst>
</file>

<file path=ppt/theme/theme1.xml><?xml version="1.0" encoding="utf-8"?>
<a:theme xmlns:a="http://schemas.openxmlformats.org/drawingml/2006/main" name="Sistemas Dinâmicos II 2007 2">
  <a:themeElements>
    <a:clrScheme name="si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1">
      <a:majorFont>
        <a:latin typeface="Verdana"/>
        <a:ea typeface=""/>
        <a:cs typeface=""/>
      </a:majorFont>
      <a:minorFont>
        <a:latin typeface="Verdana"/>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i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i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i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ld notes">
  <a:themeElements>
    <a:clrScheme name="">
      <a:dk1>
        <a:srgbClr val="0000FF"/>
      </a:dk1>
      <a:lt1>
        <a:srgbClr val="99FFCC"/>
      </a:lt1>
      <a:dk2>
        <a:srgbClr val="FF0000"/>
      </a:dk2>
      <a:lt2>
        <a:srgbClr val="919191"/>
      </a:lt2>
      <a:accent1>
        <a:srgbClr val="618FFD"/>
      </a:accent1>
      <a:accent2>
        <a:srgbClr val="00AE00"/>
      </a:accent2>
      <a:accent3>
        <a:srgbClr val="CAFFE2"/>
      </a:accent3>
      <a:accent4>
        <a:srgbClr val="0000DA"/>
      </a:accent4>
      <a:accent5>
        <a:srgbClr val="B7C6FE"/>
      </a:accent5>
      <a:accent6>
        <a:srgbClr val="009D00"/>
      </a:accent6>
      <a:hlink>
        <a:srgbClr val="FC0128"/>
      </a:hlink>
      <a:folHlink>
        <a:srgbClr val="66FFFF"/>
      </a:folHlink>
    </a:clrScheme>
    <a:fontScheme name="old notes">
      <a:majorFont>
        <a:latin typeface="Times New Roman"/>
        <a:ea typeface=""/>
        <a:cs typeface=""/>
      </a:majorFont>
      <a:minorFont>
        <a:latin typeface="Times New Roman"/>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ld notes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ld not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old notes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ld notes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ld notes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ld notes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old notes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Sistemas Dinâmicos II 2007 2</Template>
  <TotalTime>601</TotalTime>
  <Words>69346</Words>
  <Application>Microsoft Office PowerPoint</Application>
  <PresentationFormat>Papel A4 (210 x 297 mm)</PresentationFormat>
  <Paragraphs>6271</Paragraphs>
  <Slides>1178</Slides>
  <Notes>49</Notes>
  <HiddenSlides>7</HiddenSlides>
  <MMClips>0</MMClips>
  <ScaleCrop>false</ScaleCrop>
  <HeadingPairs>
    <vt:vector size="8" baseType="variant">
      <vt:variant>
        <vt:lpstr>Fontes usadas</vt:lpstr>
      </vt:variant>
      <vt:variant>
        <vt:i4>10</vt:i4>
      </vt:variant>
      <vt:variant>
        <vt:lpstr>Tema</vt:lpstr>
      </vt:variant>
      <vt:variant>
        <vt:i4>2</vt:i4>
      </vt:variant>
      <vt:variant>
        <vt:lpstr>Servidores OLE inseridos</vt:lpstr>
      </vt:variant>
      <vt:variant>
        <vt:i4>6</vt:i4>
      </vt:variant>
      <vt:variant>
        <vt:lpstr>Títulos de slides</vt:lpstr>
      </vt:variant>
      <vt:variant>
        <vt:i4>1178</vt:i4>
      </vt:variant>
    </vt:vector>
  </HeadingPairs>
  <TitlesOfParts>
    <vt:vector size="1196" baseType="lpstr">
      <vt:lpstr>Arial</vt:lpstr>
      <vt:lpstr>Arial Black</vt:lpstr>
      <vt:lpstr>Arial Unicode MS</vt:lpstr>
      <vt:lpstr>Courier New</vt:lpstr>
      <vt:lpstr>NewsGothic-Bold;NewsGothic</vt:lpstr>
      <vt:lpstr>Symbol</vt:lpstr>
      <vt:lpstr>Tahoma</vt:lpstr>
      <vt:lpstr>Times New Roman</vt:lpstr>
      <vt:lpstr>Verdana</vt:lpstr>
      <vt:lpstr>Wingdings</vt:lpstr>
      <vt:lpstr>Sistemas Dinâmicos II 2007 2</vt:lpstr>
      <vt:lpstr>old notes</vt:lpstr>
      <vt:lpstr>Equation</vt:lpstr>
      <vt:lpstr>Equação</vt:lpstr>
      <vt:lpstr>Gráfico</vt:lpstr>
      <vt:lpstr>Worksheet</vt:lpstr>
      <vt:lpstr>Photo Editor Photo</vt:lpstr>
      <vt:lpstr>Document</vt:lpstr>
      <vt:lpstr>Sistemas de Controle Introdução ao Curso</vt:lpstr>
      <vt:lpstr>Objetivo da Disciplina</vt:lpstr>
      <vt:lpstr>Bibliografia</vt:lpstr>
      <vt:lpstr>Softwares Alternativos</vt:lpstr>
      <vt:lpstr>Matlab x Softwares Alternativos</vt:lpstr>
      <vt:lpstr>Avaliação e Aprovação</vt:lpstr>
      <vt:lpstr>Professor</vt:lpstr>
      <vt:lpstr>Sequência de Aulas</vt:lpstr>
      <vt:lpstr>Sequência de Aulas – N1</vt:lpstr>
      <vt:lpstr>Sequência de Aulas – N1</vt:lpstr>
      <vt:lpstr>Sequência de Aulas – N2</vt:lpstr>
      <vt:lpstr>Sequência de Aulas – N2</vt:lpstr>
      <vt:lpstr>Sequência de Aulas – N2</vt:lpstr>
      <vt:lpstr>Sequência de Aulas – N2</vt:lpstr>
      <vt:lpstr>Automação e Controle</vt:lpstr>
      <vt:lpstr>Números</vt:lpstr>
      <vt:lpstr>Vetores e Polinômios</vt:lpstr>
      <vt:lpstr>Operações com polinômios na forma numérica</vt:lpstr>
      <vt:lpstr>Criação de Funções de Transferência</vt:lpstr>
      <vt:lpstr>Criação de Funções de Transferência</vt:lpstr>
      <vt:lpstr>Funções de transferência : conversão de formatos a partir de vet.numéricos</vt:lpstr>
      <vt:lpstr>Funções de transferência : conversão de formatos a partir de vet.numéricos</vt:lpstr>
      <vt:lpstr>Representação de Matrizes</vt:lpstr>
      <vt:lpstr>Representação no espaço de estados</vt:lpstr>
      <vt:lpstr>Respostas temporais</vt:lpstr>
      <vt:lpstr>Respostas temporais (cont.)</vt:lpstr>
      <vt:lpstr>Respostas temporais (cont.)</vt:lpstr>
      <vt:lpstr>Redução de sistemas</vt:lpstr>
      <vt:lpstr>Redução de sist. via append e connect</vt:lpstr>
      <vt:lpstr>Redução via append&amp;connect (cont.)</vt:lpstr>
      <vt:lpstr>Obtenção do num e dem de uma T(s)</vt:lpstr>
      <vt:lpstr>Formas canônica controlável &amp; observável</vt:lpstr>
      <vt:lpstr>Formas canônica controlável &amp; observável (cont.) &amp; Eigenvalues</vt:lpstr>
      <vt:lpstr>Nise, exemplo 8.1, pag.304</vt:lpstr>
      <vt:lpstr>Nise, exemplo 8.2, pag.312</vt:lpstr>
      <vt:lpstr>Nise, exemplo 8.8, pag.324</vt:lpstr>
      <vt:lpstr>Nise, exemplo 8.8, pag.324 (cont.)</vt:lpstr>
      <vt:lpstr>Nise, exemplo 8.8, pag.324 (cont.)</vt:lpstr>
      <vt:lpstr>Nise, exemplo 8.8, pag.324 (cont.)</vt:lpstr>
      <vt:lpstr>Nise, exemplo 8.8, pag.324 (cont.)</vt:lpstr>
      <vt:lpstr>Nise, exemplo 8.8, pag.324 (cont.)</vt:lpstr>
      <vt:lpstr>Nise, exemplo 8.8, Simulação</vt:lpstr>
      <vt:lpstr>Nise, exemplo 8.8, simulação (gráf.)</vt:lpstr>
      <vt:lpstr>Nise, ex.8.8, Ts, Tp, Erro, Kp</vt:lpstr>
      <vt:lpstr>Nise, exemplo 8.8, pag.324 (cont.)</vt:lpstr>
      <vt:lpstr>Nise, exemplo 8.8, pag.324 (cont.)</vt:lpstr>
      <vt:lpstr>Nise, exemplo 13.1, </vt:lpstr>
      <vt:lpstr>Nise, exemplo 13.2</vt:lpstr>
      <vt:lpstr>Nise, exemplo 13.4</vt:lpstr>
      <vt:lpstr>Nise, exemplo 13.6</vt:lpstr>
      <vt:lpstr>Nise, exemplo 13.6, (cont.)</vt:lpstr>
      <vt:lpstr>Nise, exemplo 13.6 (cont.)</vt:lpstr>
      <vt:lpstr>Nise, exemplo 13.6, analóg.xdigital</vt:lpstr>
      <vt:lpstr>Nise, exemplo 13.6, analóg.xdigital</vt:lpstr>
      <vt:lpstr>Nise, exemplo 13.6, analóg.xdigital</vt:lpstr>
      <vt:lpstr>Nise, exemplo 13.6</vt:lpstr>
      <vt:lpstr>Nise, exemplo 13.7</vt:lpstr>
      <vt:lpstr>Nise, exemplo 13.7 (cont.)</vt:lpstr>
      <vt:lpstr>Erros de Estado Estacionário</vt:lpstr>
      <vt:lpstr>Erros de Estado Estacionário</vt:lpstr>
      <vt:lpstr>Sistemas de Controle</vt:lpstr>
      <vt:lpstr>Exemplo</vt:lpstr>
      <vt:lpstr>Definições - I</vt:lpstr>
      <vt:lpstr>Definições - II</vt:lpstr>
      <vt:lpstr>Definições - III</vt:lpstr>
      <vt:lpstr>Exercício 1</vt:lpstr>
      <vt:lpstr>Exercício 2</vt:lpstr>
      <vt:lpstr>Exercício 3</vt:lpstr>
      <vt:lpstr>Sistemas de Controle</vt:lpstr>
      <vt:lpstr>Transformada de Laplace</vt:lpstr>
      <vt:lpstr>Transformada de Laplace</vt:lpstr>
      <vt:lpstr>Transformada de Laplace</vt:lpstr>
      <vt:lpstr>Transformada de Laplace</vt:lpstr>
      <vt:lpstr>Transformada de Laplace</vt:lpstr>
      <vt:lpstr>Transformada de Laplace</vt:lpstr>
      <vt:lpstr>Transformada de Laplace</vt:lpstr>
      <vt:lpstr>Transformadas de Laplace</vt:lpstr>
      <vt:lpstr>Transformadas de Laplace</vt:lpstr>
      <vt:lpstr>Transformadas de Laplace</vt:lpstr>
      <vt:lpstr>Transformadas de Laplace</vt:lpstr>
      <vt:lpstr>Transformadas de Laplace</vt:lpstr>
      <vt:lpstr>Transformada de Laplace</vt:lpstr>
      <vt:lpstr>Transformada de Laplace</vt:lpstr>
      <vt:lpstr>Problemas 14.3.3 e 14.3.4</vt:lpstr>
      <vt:lpstr>Exercicios 14.4.1</vt:lpstr>
      <vt:lpstr>Exercicios 14.4.2</vt:lpstr>
      <vt:lpstr>Exercicios 14.4.3</vt:lpstr>
      <vt:lpstr>Exercicios 14.4.4</vt:lpstr>
      <vt:lpstr>Exercício 14.5.1</vt:lpstr>
      <vt:lpstr>Exercício 14.5.2</vt:lpstr>
      <vt:lpstr>Exercício 14.5.3</vt:lpstr>
      <vt:lpstr>Exercício 14.5.4</vt:lpstr>
      <vt:lpstr>Exercício 14.5.5</vt:lpstr>
      <vt:lpstr>Exercício 14.5.6</vt:lpstr>
      <vt:lpstr>Exercício 14.6.1 e 14.6.2</vt:lpstr>
      <vt:lpstr>Exercício 14.6.3 e 14.6.4</vt:lpstr>
      <vt:lpstr>Nise, cap.2 - pags.81-82</vt:lpstr>
      <vt:lpstr>Sistemas de Controle</vt:lpstr>
      <vt:lpstr>Estátivo vs Dinâmico</vt:lpstr>
      <vt:lpstr>Exemplo de Um Sistema Estático:  Transdutor de Força</vt:lpstr>
      <vt:lpstr>Exemplo de Um Sistema Dinâmico: O Esfriamento de Uma Xícara de Café</vt:lpstr>
      <vt:lpstr>A Matemática Por Trás do Esfriamento</vt:lpstr>
      <vt:lpstr>Resolva a equação diferencial para o esfriamento</vt:lpstr>
      <vt:lpstr>Abordagem via Transformada de Laplace</vt:lpstr>
      <vt:lpstr>Constante de Tempo de Sistema de  1a Ordem – Abordagem no Domínio Frequência</vt:lpstr>
      <vt:lpstr>Definimos para um sistema, sua constante de tempo T então como :</vt:lpstr>
      <vt:lpstr>Outras definições :</vt:lpstr>
      <vt:lpstr>Exemplo :</vt:lpstr>
      <vt:lpstr>Sistemas de 2a ordem</vt:lpstr>
      <vt:lpstr>Sistemas de 2a Ordem</vt:lpstr>
      <vt:lpstr>Equações Diferencial Básica</vt:lpstr>
      <vt:lpstr>Equações Diferencial Básica</vt:lpstr>
      <vt:lpstr>Equações Diferencial Básica</vt:lpstr>
      <vt:lpstr>Equações Diferencial Básica</vt:lpstr>
      <vt:lpstr>Equações Diferencial Básica</vt:lpstr>
      <vt:lpstr>Apresentação do PowerPoint</vt:lpstr>
      <vt:lpstr>Apresentação do PowerPoint</vt:lpstr>
      <vt:lpstr>Solução da Eq.de 2a Ordem Entrada Padrão (degrau unitário)</vt:lpstr>
      <vt:lpstr>Apresentação do PowerPoint</vt:lpstr>
      <vt:lpstr>Respostas de 2a Ordem</vt:lpstr>
      <vt:lpstr>Apresentação do PowerPoint</vt:lpstr>
      <vt:lpstr>A Solução</vt:lpstr>
      <vt:lpstr>Sistemas de 2a ordem : Respostas Típicas</vt:lpstr>
      <vt:lpstr>Sistema Sub-Amortecido Resposta ao Degrau</vt:lpstr>
      <vt:lpstr>Comparação entre as respostas :</vt:lpstr>
      <vt:lpstr>Percebe-se que o amortecimento determina a resposta do sistema :</vt:lpstr>
      <vt:lpstr>Exemplos de respostas para diferentes níveis de amortecimento</vt:lpstr>
      <vt:lpstr>Critérios de especificação para sistemas subamortecidos</vt:lpstr>
      <vt:lpstr>Visualização das Especificações</vt:lpstr>
      <vt:lpstr>Instante de Pico (via wxMaxima)</vt:lpstr>
      <vt:lpstr>Tempo de Assentamento (via wxMaxima)</vt:lpstr>
      <vt:lpstr>Ultrapassagem Percentual (via Maxima)</vt:lpstr>
      <vt:lpstr>Fórmulas</vt:lpstr>
      <vt:lpstr>Ultrapassagem % X Amortecimento</vt:lpstr>
      <vt:lpstr>Tempo de Subida Normalizado  para wn =1 x Amortecimento</vt:lpstr>
      <vt:lpstr>Exemplo 4.5, Nise, pag.140</vt:lpstr>
      <vt:lpstr>Relacionando as especificações com a localização dos pólos</vt:lpstr>
      <vt:lpstr>Linhas de Amortecimento, Tempo de Pico e Tempo de Assent. constantes</vt:lpstr>
      <vt:lpstr>Significado das linhas de constância</vt:lpstr>
      <vt:lpstr>Exemplo 4.6, Nise, pag.143</vt:lpstr>
      <vt:lpstr>Exemplo 4.7, Nise, pag.144</vt:lpstr>
      <vt:lpstr>Exemplo 4.7, Nise, pag.144</vt:lpstr>
      <vt:lpstr>Exemplo 4.7, Nise, pag.144</vt:lpstr>
      <vt:lpstr>Efeito da Adição de + 1 pólo</vt:lpstr>
      <vt:lpstr>Exemplo 4.8 – Comparação com 2 pólos adicionais diferentes</vt:lpstr>
      <vt:lpstr>Efeito da Adição de Zeros</vt:lpstr>
      <vt:lpstr>Zeros no semiplano direito</vt:lpstr>
      <vt:lpstr>Exercícios</vt:lpstr>
      <vt:lpstr>Medições Possíveis em Laboratório</vt:lpstr>
      <vt:lpstr>Medições Possíveis em Lab.</vt:lpstr>
      <vt:lpstr>Medindo wd e z</vt:lpstr>
      <vt:lpstr>Medindo wn</vt:lpstr>
      <vt:lpstr>Sistemas de Controle</vt:lpstr>
      <vt:lpstr>Fórmulas para sistemas de 1a ordem</vt:lpstr>
      <vt:lpstr>Fórmulas para sistemas de 2a ordem sub-amortecidos</vt:lpstr>
      <vt:lpstr>Sistemas de Controle</vt:lpstr>
      <vt:lpstr>Estabilidade - Definição</vt:lpstr>
      <vt:lpstr>Realimentação</vt:lpstr>
      <vt:lpstr>Realimentação</vt:lpstr>
      <vt:lpstr>Realimentação</vt:lpstr>
      <vt:lpstr>Estabilidade - Exemplo</vt:lpstr>
      <vt:lpstr>Exemplo 6.1, Nise, pag.239</vt:lpstr>
      <vt:lpstr>Exercícios</vt:lpstr>
      <vt:lpstr>Sistemas de Controle</vt:lpstr>
      <vt:lpstr>Erros de Estado Estacionário</vt:lpstr>
      <vt:lpstr>Entradas de Teste</vt:lpstr>
      <vt:lpstr>Exemplos de Erros</vt:lpstr>
      <vt:lpstr>Sistema com ganho puro, r(0)=1 e E(s)=R(s)-C(s)</vt:lpstr>
      <vt:lpstr>Erros de estado estacionário a partir de G(s) ( a função do laço direto )</vt:lpstr>
      <vt:lpstr>Constantes de Erro Estático</vt:lpstr>
      <vt:lpstr>Tipo de Sistema</vt:lpstr>
      <vt:lpstr>Sensibilidade</vt:lpstr>
      <vt:lpstr>Exemplo 7.10, Nise, pag.28</vt:lpstr>
      <vt:lpstr>Erro Estacionário no Espaço de Estados</vt:lpstr>
      <vt:lpstr>Exemplo 7.13, Nise, pag.285</vt:lpstr>
      <vt:lpstr>Exemplo 7.13, Nise, pag.285</vt:lpstr>
      <vt:lpstr>Erro por substituição da entrada</vt:lpstr>
      <vt:lpstr>Erro por substituição da entrada</vt:lpstr>
      <vt:lpstr>Erro por substituição da entrada</vt:lpstr>
      <vt:lpstr>Erro por substituição da entrada</vt:lpstr>
      <vt:lpstr>Exercícios</vt:lpstr>
      <vt:lpstr>Sistemas de Controle</vt:lpstr>
      <vt:lpstr>Função de Transferência como Função de Um Parâmetro K</vt:lpstr>
      <vt:lpstr>Representação Vetorial de Nos. Complexos</vt:lpstr>
      <vt:lpstr>Exemplo de Sistema de Controle, Nise, pag.306</vt:lpstr>
      <vt:lpstr>Localização dos polos como uma função do ganho para o sistema do slide anterior</vt:lpstr>
      <vt:lpstr>Localização de alguns pólos e o Root-Locus</vt:lpstr>
      <vt:lpstr>Vamos deduzir as propriedades do Root-Locus</vt:lpstr>
      <vt:lpstr>Propriedades do Root-Locus</vt:lpstr>
      <vt:lpstr>Inicio e Fim do Root Locus</vt:lpstr>
      <vt:lpstr>Inicio e Fim do Root Locus (cont.)</vt:lpstr>
      <vt:lpstr>Comportamento no Infinito  ( a.k.a. assíntotas )</vt:lpstr>
      <vt:lpstr>Pontos de Entrada e Saida no Eixo Real</vt:lpstr>
      <vt:lpstr>Pontos de Entrada e Saida no Eixo Real</vt:lpstr>
      <vt:lpstr>Logo para determinar tais pontos :</vt:lpstr>
      <vt:lpstr>Pontos de entrada e saída no eixo real Método alternativo</vt:lpstr>
      <vt:lpstr>Intersecção do Root-Locus com o eixo imaginário (s=jw)</vt:lpstr>
      <vt:lpstr>Outros tópicos :</vt:lpstr>
      <vt:lpstr>Exercícios</vt:lpstr>
      <vt:lpstr>Nise, cap.8, pag.340</vt:lpstr>
      <vt:lpstr>Nise, cap.8, pag.340</vt:lpstr>
      <vt:lpstr>Nise, cap.8, pag.340</vt:lpstr>
      <vt:lpstr>Nise, cap.8, pag.340</vt:lpstr>
      <vt:lpstr>Nise, cap.8, pag.340</vt:lpstr>
      <vt:lpstr>Nise, cap.8, pag.340</vt:lpstr>
      <vt:lpstr>Nise, cap.8, pag.340</vt:lpstr>
      <vt:lpstr>Nise, cap.8, pag.340</vt:lpstr>
      <vt:lpstr>Nise, cap.8, pag.340</vt:lpstr>
      <vt:lpstr>Nise, cap.8, pag.340</vt:lpstr>
      <vt:lpstr>Nise, cap.8, pag.340</vt:lpstr>
      <vt:lpstr>Nise, cap.8, pag.340</vt:lpstr>
      <vt:lpstr>Nise, cap.8, pag.340</vt:lpstr>
      <vt:lpstr>Nise, cap.8, pag.340</vt:lpstr>
      <vt:lpstr>Nise, cap.8, pag.340</vt:lpstr>
      <vt:lpstr>Nise cap.8 ex.12 pag341</vt:lpstr>
      <vt:lpstr>Nise cap.8 ex.12 pag341</vt:lpstr>
      <vt:lpstr>Nise, cap.8, pag.340</vt:lpstr>
      <vt:lpstr>Nise, cap.8, pag.341</vt:lpstr>
      <vt:lpstr>Nise, cap.8, pag.341</vt:lpstr>
      <vt:lpstr>Nise, cap.8, pag.341</vt:lpstr>
      <vt:lpstr>Nise, cap.8, pag.341</vt:lpstr>
      <vt:lpstr>Nise, cap.8, pag.341</vt:lpstr>
      <vt:lpstr>Nise, cap.8, pag.341</vt:lpstr>
      <vt:lpstr>Nise, cap.8, pag.341</vt:lpstr>
      <vt:lpstr>Nise, cap.8, pag.341</vt:lpstr>
      <vt:lpstr>Nise, cap.8, pag.341</vt:lpstr>
      <vt:lpstr>Nise, cap.8, pag.341</vt:lpstr>
      <vt:lpstr>Nise, cap.8, pag.341</vt:lpstr>
      <vt:lpstr>Nise, cap.8, pag.341</vt:lpstr>
      <vt:lpstr>Nise, cap.8, pag.341</vt:lpstr>
      <vt:lpstr>Nise, cap.8, pag.341</vt:lpstr>
      <vt:lpstr>Nise, cap.8, pag.341</vt:lpstr>
      <vt:lpstr>Nise, cap.8, pag.341</vt:lpstr>
      <vt:lpstr>Nise, cap.8, pag.341</vt:lpstr>
      <vt:lpstr>Nise, cap.8, pag.341</vt:lpstr>
      <vt:lpstr>Recordando :</vt:lpstr>
      <vt:lpstr>Tempo de Subida Normalizado  para wn =1 x Amortecimento</vt:lpstr>
      <vt:lpstr>Resumo - I</vt:lpstr>
      <vt:lpstr>Resumo - II</vt:lpstr>
      <vt:lpstr>Sistemas de Controle</vt:lpstr>
      <vt:lpstr>Novo Software : Simulink Matlab</vt:lpstr>
      <vt:lpstr>Aperfeiçoando a resposta transitória Ponto A (atual) Ponto B (desejado)</vt:lpstr>
      <vt:lpstr>Técnicas de Compensação : Em Cascata e em Retroação</vt:lpstr>
      <vt:lpstr>Compensação : Erro Estacionário corrigido, amortecimento afetado</vt:lpstr>
      <vt:lpstr>Correção Final : Adição de Pólo na origem e Zero próximo da origem : ζ ok!</vt:lpstr>
      <vt:lpstr>Exemplo 9.1, Nise, pag.358</vt:lpstr>
      <vt:lpstr>Circuito a Compensar e Compensador Proposto</vt:lpstr>
      <vt:lpstr>Exemplo 9.1, Nise, pag.358</vt:lpstr>
      <vt:lpstr>Root-Locus Não Compensado x Compensado (Nise)</vt:lpstr>
      <vt:lpstr>Erro em estado estacionário</vt:lpstr>
      <vt:lpstr>Calculo do K pelo VisSim</vt:lpstr>
      <vt:lpstr>Cálculo pelo VisSim – 1a Aproximação K entre 100 e 200</vt:lpstr>
      <vt:lpstr>Cálculo pelo VisSim – K entre 100 e 200 P/ζ=0.174, K=164,2 e p1,2=X+/-jY</vt:lpstr>
      <vt:lpstr>Sistema Compens.– K = 157,8 P/ζ=0.174, e p1,2=X+/-jY</vt:lpstr>
      <vt:lpstr>Cálculo do K pelo wxMaxima (recordação)</vt:lpstr>
      <vt:lpstr>Ajuste do compensador</vt:lpstr>
      <vt:lpstr>Erro em estado estacionário (compensado)</vt:lpstr>
      <vt:lpstr>Exemplo 9.1, Nise, pag.358  Não Comp. x Comp. (10s. de simulação)</vt:lpstr>
      <vt:lpstr>Exemplo 9.1, Nise, pag.358  Não Comp. x Comp. (30s. de simulação)</vt:lpstr>
      <vt:lpstr>Exemplo 9.1, Nise, pag.358  Não Comp. x Comp. (50s. de simulação)</vt:lpstr>
      <vt:lpstr>O polo na origem no entanto … </vt:lpstr>
      <vt:lpstr>Vamos calcular a melhoria no erro estacionário</vt:lpstr>
      <vt:lpstr>Resposta Transitória</vt:lpstr>
      <vt:lpstr>Root-locus para a compensação por atraso de fase</vt:lpstr>
      <vt:lpstr>Agora veja a solução :</vt:lpstr>
      <vt:lpstr>Nise, Exemplo 9.2 : Compensar para melhorar o erro estacionário em 10x</vt:lpstr>
      <vt:lpstr>Nise, Exemplo 9.2 : Compensar para melhorar o erro estacionário em 10x</vt:lpstr>
      <vt:lpstr>Compensação por Atraso de Fase (Simulação)</vt:lpstr>
      <vt:lpstr>Nise Exercício de Avaliação 9.1</vt:lpstr>
      <vt:lpstr>Nise Exercício de Avaliação 9.1</vt:lpstr>
      <vt:lpstr>Sistemas de Controle</vt:lpstr>
      <vt:lpstr>Melhorando a Resposta Transitória</vt:lpstr>
      <vt:lpstr>Qual o objetivo do acréscimo do zero na função de transferência?</vt:lpstr>
      <vt:lpstr>Exemplo 9.3, Nise, pag.368</vt:lpstr>
      <vt:lpstr>Resolução</vt:lpstr>
      <vt:lpstr>O novo sistema terá :</vt:lpstr>
      <vt:lpstr>Nosso compensador derivativo :</vt:lpstr>
      <vt:lpstr>Root-Locus Não Compensado</vt:lpstr>
      <vt:lpstr>Root-Locus Compensado : Avaliação do Zero do Compensador</vt:lpstr>
      <vt:lpstr>Root-Locus Compensado : Visualização Final</vt:lpstr>
      <vt:lpstr>Respostas ao Degrau para os sistemas compensado e não compensado</vt:lpstr>
      <vt:lpstr>Compensação por avanço de fase</vt:lpstr>
      <vt:lpstr>Exemplo 9.4, Nise, pag.373 – Projetar um comp.de avanço para o exemplo 9.3</vt:lpstr>
      <vt:lpstr>3 tentativas</vt:lpstr>
      <vt:lpstr>Root-Locus compensado</vt:lpstr>
      <vt:lpstr>Respostas ao Degrau</vt:lpstr>
      <vt:lpstr>Sistemas de Controle</vt:lpstr>
      <vt:lpstr>Controlador PID Ideal</vt:lpstr>
      <vt:lpstr>Passos de Projeto</vt:lpstr>
      <vt:lpstr>Exemplo 9.3, Nise, pag.377</vt:lpstr>
      <vt:lpstr>Exemplo 9.3, Nise, pag.377, via Matlab</vt:lpstr>
      <vt:lpstr>Exemplo 9.3, Nise, pag.377, via Matlab</vt:lpstr>
      <vt:lpstr>Root-Locus Não Comp. (slides livro) </vt:lpstr>
      <vt:lpstr>Resposta do Sistema Não Compensado</vt:lpstr>
      <vt:lpstr>Melhorias</vt:lpstr>
      <vt:lpstr>Zero do compensador PD : cálculo via condição angular</vt:lpstr>
      <vt:lpstr>Calculo do Zero do PD</vt:lpstr>
      <vt:lpstr>Root-Locus do Compensado por PD (slide do livro – çálculos a seguir )</vt:lpstr>
      <vt:lpstr>Geração do sistema GH + PD</vt:lpstr>
      <vt:lpstr>Geração do sistema GH + PD</vt:lpstr>
      <vt:lpstr>Simulações Não Comp. x Comp.PD</vt:lpstr>
      <vt:lpstr>Root-Locus do Compensado por PID</vt:lpstr>
      <vt:lpstr>Geração da função PI e GH+PD+PI</vt:lpstr>
      <vt:lpstr>Rootlocus do sistema GHpid</vt:lpstr>
      <vt:lpstr>Detalhe do rootlocus para cálculo do K</vt:lpstr>
      <vt:lpstr>Estimativas para o PD e o PID</vt:lpstr>
      <vt:lpstr>Simulação das Respostas (slides do livro)</vt:lpstr>
      <vt:lpstr>Simulação das respostas (Matlab)</vt:lpstr>
      <vt:lpstr>Tentativa com o zero do PI em -1.9</vt:lpstr>
      <vt:lpstr>Simulações</vt:lpstr>
      <vt:lpstr>Exercício : Exemplo 9.6, Nise, pag.381</vt:lpstr>
      <vt:lpstr>1o – Ponto de Operação Atual</vt:lpstr>
      <vt:lpstr>Rootlocus de GH (não compensado)</vt:lpstr>
      <vt:lpstr>Desempenho do sistema não compens.</vt:lpstr>
      <vt:lpstr>Compensador por avanço de fase</vt:lpstr>
      <vt:lpstr>Comp.por avanço – cálculo do polo</vt:lpstr>
      <vt:lpstr>Sistema GH+avanço</vt:lpstr>
      <vt:lpstr>Rootlocus de GH+avanço</vt:lpstr>
      <vt:lpstr>Simulação Tnão_comp x Tcomp_avanço</vt:lpstr>
      <vt:lpstr>Sistema inicial</vt:lpstr>
      <vt:lpstr>Sistema GH + avanço</vt:lpstr>
      <vt:lpstr>Compensador por atraso</vt:lpstr>
      <vt:lpstr>Rlocus e ganho de GHavat </vt:lpstr>
      <vt:lpstr>Simulação de GHavat</vt:lpstr>
      <vt:lpstr>Simulação no Vissim</vt:lpstr>
      <vt:lpstr>Pela simulação…</vt:lpstr>
      <vt:lpstr>Nova simulação</vt:lpstr>
      <vt:lpstr>Neste caso …</vt:lpstr>
      <vt:lpstr>Sistemas de Controle</vt:lpstr>
      <vt:lpstr>Por que utilizar a compensação na realimentação?</vt:lpstr>
      <vt:lpstr>Exemplos de Simplificação</vt:lpstr>
      <vt:lpstr>Exercícios</vt:lpstr>
      <vt:lpstr>Nise, Cap.9, Problema 1</vt:lpstr>
      <vt:lpstr>Outras especificações</vt:lpstr>
      <vt:lpstr>Nise, Cap.9, Problema 1 - Simulação</vt:lpstr>
      <vt:lpstr>Nise, Cap.9, Problema 01, root-locus nao compensado</vt:lpstr>
      <vt:lpstr>Nise, Cap.9, Problema 01, Root-Locus Compensado</vt:lpstr>
      <vt:lpstr>Nise Cap.9 Problema 2</vt:lpstr>
      <vt:lpstr>Root Locus Não Compensado</vt:lpstr>
      <vt:lpstr>Root Locus Compensado</vt:lpstr>
      <vt:lpstr>Circuitos : Comparação da Resposta</vt:lpstr>
      <vt:lpstr>Nise Cap.9 Problema 3</vt:lpstr>
      <vt:lpstr>Simulações</vt:lpstr>
      <vt:lpstr>Nise Cap.9 Problema 4</vt:lpstr>
      <vt:lpstr>Simulações Capítulo 9 Exercício 4 </vt:lpstr>
      <vt:lpstr>Nise Pag.409 Ex.14</vt:lpstr>
      <vt:lpstr>Nise Pag.409 Ex.14 - Resolução</vt:lpstr>
      <vt:lpstr>Nise Pag.409 Ex.14 - Resolução</vt:lpstr>
      <vt:lpstr>Nise Pag.409 Ex.14</vt:lpstr>
      <vt:lpstr>Nise Pag.409 Ex.14 - Resolução</vt:lpstr>
      <vt:lpstr>Simulação</vt:lpstr>
      <vt:lpstr>Nise, pag.410, ex.16</vt:lpstr>
      <vt:lpstr>Nise, pag.410, ex.16 (rootlocus)</vt:lpstr>
      <vt:lpstr>Nise, pag.410, ex.16 </vt:lpstr>
      <vt:lpstr>Nise, pag.410, ex.16 </vt:lpstr>
      <vt:lpstr>Nise, pag.410, ex.16 </vt:lpstr>
      <vt:lpstr>Nise 410, ex.16</vt:lpstr>
      <vt:lpstr>Nise 410, ex.16</vt:lpstr>
      <vt:lpstr>Nise 410, ex.16</vt:lpstr>
      <vt:lpstr>Nise pag.410, ex.16</vt:lpstr>
      <vt:lpstr>Nise 410, ex.16, nova simulação</vt:lpstr>
      <vt:lpstr>Nise pag.410, ex.18</vt:lpstr>
      <vt:lpstr>Nise pag.410, ex.18</vt:lpstr>
      <vt:lpstr>Nise pag.410, ex.18</vt:lpstr>
      <vt:lpstr>Nise pag.410, ex.18</vt:lpstr>
      <vt:lpstr>Nise pag.410, ex.18</vt:lpstr>
      <vt:lpstr>Nise pag.410, ex.18</vt:lpstr>
      <vt:lpstr>Nise pag.410, ex.19</vt:lpstr>
      <vt:lpstr>Nise 410, ex.19</vt:lpstr>
      <vt:lpstr>Nise 410, ex.19</vt:lpstr>
      <vt:lpstr>Nise 410, ex.19, rootlocus</vt:lpstr>
      <vt:lpstr>Nise 410, ex.19, simulação</vt:lpstr>
      <vt:lpstr>Nise 410, ex.19</vt:lpstr>
      <vt:lpstr>Nise 410, ex.19</vt:lpstr>
      <vt:lpstr>Nise 410, ex.19</vt:lpstr>
      <vt:lpstr>Nise Pag.411 Ex.23</vt:lpstr>
      <vt:lpstr>Nise Pag.411 Ex.23</vt:lpstr>
      <vt:lpstr>Nise Pag.411 Ex.23</vt:lpstr>
      <vt:lpstr>Nise Pag.411 Ex.23</vt:lpstr>
      <vt:lpstr>Nise Pag.411 Ex.23</vt:lpstr>
      <vt:lpstr>Nise Pag.411 Ex.23</vt:lpstr>
      <vt:lpstr>Nise Pag.411 Ex.23</vt:lpstr>
      <vt:lpstr>Nise Pag.411 Ex.23 - Simulação</vt:lpstr>
      <vt:lpstr>Nise pag.411, ex.28</vt:lpstr>
      <vt:lpstr>Nise, ex.38, pag.413, compensação tacométrica</vt:lpstr>
      <vt:lpstr>Nise, ex.38, pag.413, compensação tacométrica</vt:lpstr>
      <vt:lpstr>Nise, pag.413, ex.39 – Compensação tacométrica</vt:lpstr>
      <vt:lpstr>Pto de operação (sistema com o tacógrafo)</vt:lpstr>
      <vt:lpstr>Pto de operação (sistema sem o tacógrafo)</vt:lpstr>
      <vt:lpstr>Simulação – Sistemas com e sem o tacógrafo</vt:lpstr>
      <vt:lpstr>Apresentação do PowerPoint</vt:lpstr>
      <vt:lpstr>Resolução – Determinação do ponto de operação</vt:lpstr>
      <vt:lpstr>Resolução – Determinação do UP</vt:lpstr>
      <vt:lpstr>Cálculo do comp. PD (s+a)/(s+b)</vt:lpstr>
      <vt:lpstr>4o) Determ. o polo do controlador de avanço de fase</vt:lpstr>
      <vt:lpstr>Determinamos agora o valor de K e a expressão final de GH</vt:lpstr>
      <vt:lpstr>Verificamos o resultado por simulação</vt:lpstr>
      <vt:lpstr>Apresentação do PowerPoint</vt:lpstr>
      <vt:lpstr>Resolução</vt:lpstr>
      <vt:lpstr>Resolução</vt:lpstr>
      <vt:lpstr>Determ. o zero do controlador PD</vt:lpstr>
      <vt:lpstr>Projeto do Compensador PI</vt:lpstr>
      <vt:lpstr>Simulação Final</vt:lpstr>
      <vt:lpstr>Nise Pag.414 Ex.42 Sistema de Levitaçào Magnética</vt:lpstr>
      <vt:lpstr>Sistema de Levitação Magnética</vt:lpstr>
      <vt:lpstr>Especificações de Compensação : </vt:lpstr>
      <vt:lpstr>Estratégia</vt:lpstr>
      <vt:lpstr>1o) Transformar o sistema para um equivalente com realimentação unitária</vt:lpstr>
      <vt:lpstr>2o) Analisar os polos e zeros de GH</vt:lpstr>
      <vt:lpstr>3o) Calculo do Ponto de Operação  ( polos dominantes )</vt:lpstr>
      <vt:lpstr>4o) Determ. o zero do controlador PD</vt:lpstr>
      <vt:lpstr>4o) Determ. o zero do controlador PD</vt:lpstr>
      <vt:lpstr>Determinar o ganho K para o novo ponto de operação</vt:lpstr>
      <vt:lpstr>Verificar por simulação a resposta ao degrau</vt:lpstr>
      <vt:lpstr>Rootlocus associado</vt:lpstr>
      <vt:lpstr>Adicionar um controlador PI ( s+a/s ) para eliminar o erro estacionário</vt:lpstr>
      <vt:lpstr>Analisando a simulação dos diversos modelos :</vt:lpstr>
      <vt:lpstr>Nise, Pag.414, ex.43 – Controle de Angulo de Manobra</vt:lpstr>
      <vt:lpstr>Rootlocus</vt:lpstr>
      <vt:lpstr>Rootlocus próximo do eixo imaginário</vt:lpstr>
      <vt:lpstr>Valores de K para a estabilidade</vt:lpstr>
      <vt:lpstr>Simulação do Sistema no ponto de operação UP=20%</vt:lpstr>
      <vt:lpstr>Compensador em Cascata</vt:lpstr>
      <vt:lpstr>Compensação em Cascata : (s+a)/s</vt:lpstr>
      <vt:lpstr>Calculo do zero</vt:lpstr>
      <vt:lpstr>4o) Determ. o zero do controlador PD</vt:lpstr>
      <vt:lpstr>Calculo do Ganho K em Operação</vt:lpstr>
      <vt:lpstr>Simulação final</vt:lpstr>
      <vt:lpstr>Nise, pag.415, ex.44 – Controle de Ângulo de Manobra em Aviões</vt:lpstr>
      <vt:lpstr>Estratégia de resolução</vt:lpstr>
      <vt:lpstr>Ponto de Operação</vt:lpstr>
      <vt:lpstr>Comp. de avanço-&gt;(s+a)/(s+b) , a&lt;b</vt:lpstr>
      <vt:lpstr>Comp. de avanço-&gt;(s+a)/(s+b) , a&lt;b</vt:lpstr>
      <vt:lpstr>Comp. de avanço-&gt;(s+a)/(s+b) , a&lt;b </vt:lpstr>
      <vt:lpstr>Cálculo de K</vt:lpstr>
      <vt:lpstr>Confirmação por simulação</vt:lpstr>
      <vt:lpstr>Sistemas de Controle</vt:lpstr>
      <vt:lpstr>Sistemas Lineares apresentam respostas senoidais para entradas senoidais</vt:lpstr>
      <vt:lpstr>Forma de uma função de entrada senoidal</vt:lpstr>
      <vt:lpstr>Gráficos de Resposta em Frequencia de  G(s) =1/(s + 2) para magnitude e fase (slides do livro)</vt:lpstr>
      <vt:lpstr>Gráficos de resposta em frequência (via Matlab)</vt:lpstr>
      <vt:lpstr>Gráficos de resposta em frequência (via Matlab)</vt:lpstr>
      <vt:lpstr>Gráfico polar de G(s) = 1/(s + 2): a medida que a freq.varia, varia o modulo e a fase de G(s)</vt:lpstr>
      <vt:lpstr>Gráficos Assintóticos de Bode para G(s) = s+a : magnitude e fase </vt:lpstr>
      <vt:lpstr>Tabelas para as assíntotas e os valores de G(S) = (s+a) para a frequencia normalizada ω/a</vt:lpstr>
      <vt:lpstr>Gráficos de ganho real e assimtótico para G(s)=(s + a) com frequencia normalizada</vt:lpstr>
      <vt:lpstr>Gráficos reais e assintóticos de G(s) = (s + a) para a frequencia normalizada</vt:lpstr>
      <vt:lpstr>Gráficos em escala logarítmica e escalonados para :  a. G(s) = s; b. G(s) = 1/s; c. G(s) = (s + a); d. G(s) = 1/(s + a)</vt:lpstr>
      <vt:lpstr>Recordando : Sistema em Realimentação com H(s) = 1, T(s) = C(s)/R(s) = G(s)/[1+G(s)]</vt:lpstr>
      <vt:lpstr>Gráfico de Bode para o ganho :  a. componentes individuais;  b. composição</vt:lpstr>
      <vt:lpstr>Gráfico de Bode para o ganho : contribuição de cada polo e zero para o slide anterior </vt:lpstr>
      <vt:lpstr>Gráfico de Bode para a fase : contribuição de cada polo e zero para o slide anterior </vt:lpstr>
      <vt:lpstr>Gráfico de Bode para a fase :  a. componentes individuais;  b. composição</vt:lpstr>
      <vt:lpstr>Gráficos via Matlab</vt:lpstr>
      <vt:lpstr>Gráficos via Matlab</vt:lpstr>
      <vt:lpstr>Gráficos via Matlab</vt:lpstr>
      <vt:lpstr>Gráfico de GH e GHz</vt:lpstr>
      <vt:lpstr>Apresentação do PowerPoint</vt:lpstr>
      <vt:lpstr>Apresentação do PowerPoint</vt:lpstr>
      <vt:lpstr>Assintotas para  G(s) = s2 +2ζωn + ωn2   a. magnitude;  b. fase</vt:lpstr>
      <vt:lpstr>Valores dos gráficos normalizados para magnitude e fase para G(s)=(s2 + 2zwns + wn2).   Mag = 20 log(M/wn2)  </vt:lpstr>
      <vt:lpstr>Table 10.4 (cont.)</vt:lpstr>
      <vt:lpstr>Resposta normalizada do ganho para  G(s) = (s2 + 2zwns + wn2). </vt:lpstr>
      <vt:lpstr>Resposta normalizada da fase para  G(s) = (s2 + 2zwns + wn2). </vt:lpstr>
      <vt:lpstr>Gráficos no Matlab</vt:lpstr>
      <vt:lpstr>Valores dos gráficos normalizados para magnitude e fase para  G(s)=1/(s2 + 2zwns + wn2).   Mag = 20 log(M/wn2)  </vt:lpstr>
      <vt:lpstr>Table 10.5 (cont.)</vt:lpstr>
      <vt:lpstr>Resposta normalizada do ganho para  G(s) = 1/(s2 + 2zwns + wn2). </vt:lpstr>
      <vt:lpstr>Resposta normalizada da fase para  G(s) = 1/(s2 + 2zwns + wn2). </vt:lpstr>
      <vt:lpstr>Gráfico de Bode para o ganho para G(s) = (s + 3)/[(s + 2) (s2 + 2s + 25)] :  a. componentes individuais;  b. composto</vt:lpstr>
      <vt:lpstr>Inclinações para os gráficos de ganho, exemplo do slide anterior</vt:lpstr>
      <vt:lpstr>Inclinações para os gráficos de fase, exemplo do slide anterior</vt:lpstr>
      <vt:lpstr>Gráficos de Bode para  G(s) =  (s + 3)/[(s +2) (s2 + 2s + 25)]:  a. componentes individuais;  b. conjunto</vt:lpstr>
      <vt:lpstr>Gráficos via Matlab</vt:lpstr>
      <vt:lpstr>Sistemas de Controle</vt:lpstr>
      <vt:lpstr>Recordando : Sistema em Realimentação com H(s) = 1, T(s) = C(s)/R(s) = G(s)/[1+G(s)]</vt:lpstr>
      <vt:lpstr>O diagrama de Nyquist</vt:lpstr>
      <vt:lpstr>Agora imagine formatos para a função de mapeamento </vt:lpstr>
      <vt:lpstr>Suponha agora que a função de mapeamento seja 1+GH (vide fig.)</vt:lpstr>
      <vt:lpstr>Sendo assim …</vt:lpstr>
      <vt:lpstr>Uma vez que queremos determinar se T(s) tem pólos no semiplano direito…</vt:lpstr>
      <vt:lpstr>Em seguida devemos mapear, isto é transformar este contorno através da aplicação de 1+GH</vt:lpstr>
      <vt:lpstr>N = P-Z logo Z = P-N</vt:lpstr>
      <vt:lpstr>Por ultimo : (1+GH)-1 = GH</vt:lpstr>
      <vt:lpstr>Chegamos ao critério de Nyquist</vt:lpstr>
      <vt:lpstr>Exemplo 10.4 – Esboçar o diagrama de Nyquist</vt:lpstr>
      <vt:lpstr>Exemplo 10.4 – Esboçar o diagrama de Nyquist</vt:lpstr>
      <vt:lpstr>Diagrama de Nyquist do Exemplo 10.4</vt:lpstr>
      <vt:lpstr>Exemplo 10.5 – Diagrama de Nyquist com pólos no contorno</vt:lpstr>
      <vt:lpstr>Exemplo 10.5 – Cont.</vt:lpstr>
      <vt:lpstr>Exemplo 10.5 – Cont.</vt:lpstr>
      <vt:lpstr>Seguindo o mapeamento</vt:lpstr>
      <vt:lpstr>O mapeamento final fica então :</vt:lpstr>
      <vt:lpstr>Apresentação do PowerPoint</vt:lpstr>
      <vt:lpstr>Apresentação do PowerPoint</vt:lpstr>
      <vt:lpstr>Diagramas de Nyquist – Exemplos e Casos Típicos</vt:lpstr>
      <vt:lpstr>Diagramas de Nyquist – Caso 2</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Sistemas de Controle</vt:lpstr>
      <vt:lpstr>O critério de estabilidade para o diagrama de Nyquist é baseado :</vt:lpstr>
      <vt:lpstr>Uma vez que K é um fator multiplicativo</vt:lpstr>
      <vt:lpstr>Uma vez que o fator K é multiplicativo</vt:lpstr>
      <vt:lpstr>Um detalhe importante</vt:lpstr>
      <vt:lpstr>Resumindo os conceitos vistos até o momento :</vt:lpstr>
      <vt:lpstr>Exemplo 10.4, Nise 10.4, pag.443</vt:lpstr>
      <vt:lpstr>Calculando a expressão analítica de GH para K=1</vt:lpstr>
      <vt:lpstr>O diagrama de Nyquist é : </vt:lpstr>
      <vt:lpstr>Agora vejamos</vt:lpstr>
      <vt:lpstr>Cálculo via Matlab</vt:lpstr>
      <vt:lpstr>Considerando o ganho inicial de 500</vt:lpstr>
      <vt:lpstr>10-5, Nise, Avalie a faixa de ganho para a estabilidade do sistema abaixo :</vt:lpstr>
      <vt:lpstr>Diagrama de Nyquist</vt:lpstr>
      <vt:lpstr>Calculando a expressão analítica de GH</vt:lpstr>
      <vt:lpstr>Cálculo via Matlab</vt:lpstr>
      <vt:lpstr>Exemplo 10.7</vt:lpstr>
      <vt:lpstr>Cálculo via Matlab</vt:lpstr>
      <vt:lpstr>Margem de Ganho e Margem de Fase</vt:lpstr>
      <vt:lpstr>Critérios para a margem de ganho e de fase</vt:lpstr>
      <vt:lpstr>Margem para a estabilidade (exemplo)</vt:lpstr>
      <vt:lpstr>Margem para a estabilidade (cont.)</vt:lpstr>
      <vt:lpstr>Margem para a estabilidade (cont.)</vt:lpstr>
      <vt:lpstr>Margem de Ganho</vt:lpstr>
      <vt:lpstr>Margem de Ganho</vt:lpstr>
      <vt:lpstr>Margem de Ganho</vt:lpstr>
      <vt:lpstr>Margem de Ganho</vt:lpstr>
      <vt:lpstr>Margem de Ganho</vt:lpstr>
      <vt:lpstr>Margem de Fase</vt:lpstr>
      <vt:lpstr>Margem de Fase</vt:lpstr>
      <vt:lpstr>Exercícios</vt:lpstr>
      <vt:lpstr>Exercícios</vt:lpstr>
      <vt:lpstr>Exercícios</vt:lpstr>
      <vt:lpstr>Exemplo 10.8 Nise, pag.452</vt:lpstr>
      <vt:lpstr>Diagrama de Nyquist  (Resolução Gráfica)</vt:lpstr>
      <vt:lpstr>Resolução Algébrica (via wxMaxima )</vt:lpstr>
      <vt:lpstr>Resolução algébrica ( continuação )</vt:lpstr>
      <vt:lpstr>Resolução via Matlab</vt:lpstr>
      <vt:lpstr>Apresentação do PowerPoint</vt:lpstr>
      <vt:lpstr>Apresentação do PowerPoint</vt:lpstr>
      <vt:lpstr>Margem de Ganho e Margem de Fase via Gráficos de Bode</vt:lpstr>
      <vt:lpstr>Critério de estabilidade de Bode</vt:lpstr>
      <vt:lpstr>Critério de estabilidade de Bode</vt:lpstr>
      <vt:lpstr>Apresentação do PowerPoint</vt:lpstr>
      <vt:lpstr>Apresentação do PowerPoint</vt:lpstr>
      <vt:lpstr>Exemplos de Aplicação – Análise de Estabilidade – Bode &amp; Nyquist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Sistemas de Controle</vt:lpstr>
      <vt:lpstr>Amortecimento x Resposta em Freq.</vt:lpstr>
      <vt:lpstr>Calculo ω para um máximo de M</vt:lpstr>
      <vt:lpstr>Calculo ω para um máximo de M (cont.)</vt:lpstr>
      <vt:lpstr>Sistemas de segunda ordem - revisão</vt:lpstr>
      <vt:lpstr>Diagramas de Bode de malha fechada</vt:lpstr>
      <vt:lpstr>Diagramas de Bode de malha fechada</vt:lpstr>
      <vt:lpstr>Banda Passante x Velocidade de Resposta no Domínio do Tempo</vt:lpstr>
      <vt:lpstr>Calculo da Banda Passante(via Maxima)</vt:lpstr>
      <vt:lpstr>Relação entre Respostas de Freqüência a Malha Aberta e a Malha Fechada</vt:lpstr>
      <vt:lpstr>Circulos de M constante – derivação da expressão</vt:lpstr>
      <vt:lpstr>Circulos de M constante – derivação da expressão (cont.)</vt:lpstr>
      <vt:lpstr>Relação entre Respostas de Freqüência a Malha Aberta e a Malha Fechada</vt:lpstr>
      <vt:lpstr>Círculos M constantes</vt:lpstr>
      <vt:lpstr>Relação entre Respostas de Freqüência a Malha Aberta e a Malha Fechada</vt:lpstr>
      <vt:lpstr>Circulos de N constante – derivação da expressão (cont.)</vt:lpstr>
      <vt:lpstr>Por processo similar ao anterior</vt:lpstr>
      <vt:lpstr>Relação entre Respostas de Freqüência a Malha Aberta e a Malha Fechada</vt:lpstr>
      <vt:lpstr>Circulos N constantes</vt:lpstr>
      <vt:lpstr>Resposta de Frequencia da Malha Fechada a Partir da Malha Aberta</vt:lpstr>
      <vt:lpstr>Nise, exemplo 10.11 – Nyquist sobreposto aos círculos M e N constante</vt:lpstr>
      <vt:lpstr>Nyse, exemplo 10.11 – Diagrama de Resposta em Malha Fechada</vt:lpstr>
      <vt:lpstr>Apresentação do PowerPoint</vt:lpstr>
      <vt:lpstr>Apresentação do PowerPoint</vt:lpstr>
      <vt:lpstr>Apresentação do PowerPoint</vt:lpstr>
      <vt:lpstr>Diagrama de Nichols</vt:lpstr>
      <vt:lpstr>Ultrapassagem Percentual e Pico da Resposta em Frequencia</vt:lpstr>
      <vt:lpstr>Margem de Fase e Amortecimento</vt:lpstr>
      <vt:lpstr>Erros de Estado Estacionário</vt:lpstr>
      <vt:lpstr>Apresentação do PowerPoint</vt:lpstr>
      <vt:lpstr>Apresentação do PowerPoint</vt:lpstr>
      <vt:lpstr>Apresentação do PowerPoint</vt:lpstr>
      <vt:lpstr>Sistemas com Retardo</vt:lpstr>
      <vt:lpstr>Apresentação do PowerPoint</vt:lpstr>
      <vt:lpstr>Apresentação do PowerPoint</vt:lpstr>
      <vt:lpstr>Exercícios</vt:lpstr>
      <vt:lpstr>Nise, pag 480, problema 1</vt:lpstr>
      <vt:lpstr>Nise, pag 480, problema 1</vt:lpstr>
      <vt:lpstr>Nise , pag.480, problema 2.c</vt:lpstr>
      <vt:lpstr>Nise , pag.480, problema 3.c</vt:lpstr>
      <vt:lpstr>Nise , pag.480, problema 3.c</vt:lpstr>
      <vt:lpstr>Nise pag.480, gráficos de Bode, 4.c</vt:lpstr>
      <vt:lpstr>Nise 482, cap.10, ex.8</vt:lpstr>
      <vt:lpstr>Nise 482, cap.10, ex.8</vt:lpstr>
      <vt:lpstr>Nise 482, cap.9, ex.9.10</vt:lpstr>
      <vt:lpstr>Nise 482, cap.10, ex.9,10</vt:lpstr>
      <vt:lpstr>Nise 482, cap.10, ex.9,10</vt:lpstr>
      <vt:lpstr>Nise 482, cap.10, ex.9,11</vt:lpstr>
      <vt:lpstr>Nise 482, cap.10, ex.9,11</vt:lpstr>
      <vt:lpstr>Nise 482, cap.10, ex.9,11</vt:lpstr>
      <vt:lpstr>Nise 483, Ex 13, Margem de Ganho, Margem de Fase, w 0db, w 180o</vt:lpstr>
      <vt:lpstr>Nise 483, Ex 13, Margem de Ganho, Margem de Fase, w 0db, w 180o</vt:lpstr>
      <vt:lpstr>Nise, pag.483, ex.14</vt:lpstr>
      <vt:lpstr>Nise, ex.14, pag.483</vt:lpstr>
      <vt:lpstr>Nise, pag.483, ex.14</vt:lpstr>
      <vt:lpstr>Continuação</vt:lpstr>
      <vt:lpstr>Ex13 – Forma alternativa de resolução</vt:lpstr>
      <vt:lpstr>Ex13 – Forma alternativa de resolução</vt:lpstr>
      <vt:lpstr>Nise, pag.483, ex.14</vt:lpstr>
      <vt:lpstr>Continuação</vt:lpstr>
      <vt:lpstr>Ex.14 – Forma alternativa de resolução</vt:lpstr>
      <vt:lpstr>Nise, pag.483, ex.15, Apresente a forma de calculo da banda passante ωb </vt:lpstr>
      <vt:lpstr>Nise 483, Cap.10 ex.16</vt:lpstr>
      <vt:lpstr>Nise 483, Cap.10 ex.17</vt:lpstr>
      <vt:lpstr>Nise 483, Cap.10 ex.17 – diagr.de Nichols</vt:lpstr>
      <vt:lpstr>Nise, 483, ex.18 – Estimar zeta por M, pico da resposta em frequência</vt:lpstr>
      <vt:lpstr>Nise, 483, ex.18 – Estimar zeta por M, pico da resposta em frequência</vt:lpstr>
      <vt:lpstr>Estimando zeta para G2</vt:lpstr>
      <vt:lpstr>Estimando zeta para G2</vt:lpstr>
      <vt:lpstr>Estimando a UP</vt:lpstr>
      <vt:lpstr>Resposta ao Degrau</vt:lpstr>
      <vt:lpstr>Nise, 483, ex.18 – Sistema G1 (azul)</vt:lpstr>
      <vt:lpstr>Sistema G1 (em azul)</vt:lpstr>
      <vt:lpstr>Nise, ex.23, estimar a resposta transitória a partir dos gráficos de Bode</vt:lpstr>
      <vt:lpstr>Solução ( algébrica )</vt:lpstr>
      <vt:lpstr>Solução algébrica (cont.)</vt:lpstr>
      <vt:lpstr>Sistemas de Controle</vt:lpstr>
      <vt:lpstr>Principais Técnicas de Projeto Frequenciais x Root-Locus</vt:lpstr>
      <vt:lpstr>Métodos Frequencias : Regras de Projeto</vt:lpstr>
      <vt:lpstr>Foco de nossas aulas</vt:lpstr>
      <vt:lpstr>Resposta Transitória por Ajuste de Ganho</vt:lpstr>
      <vt:lpstr>Nise, Exemplo 11.1 Resposta Transitória por ajuste de ganho</vt:lpstr>
      <vt:lpstr>Nise, Exemplo 11.1 Resposta Transitória por ajuste de ganho (cont.)</vt:lpstr>
      <vt:lpstr>Nise, Exemplo 11.1 Resposta Transitória por ajuste de ganho (cont.)</vt:lpstr>
      <vt:lpstr>Nise, Exemplo 11.1 Resposta Transitória por ajuste de ganho (solução algebrica)</vt:lpstr>
      <vt:lpstr>Calculando o ganho para os dois Ks (o obtido no gráfico e o obtido no maxima)</vt:lpstr>
      <vt:lpstr>Solução Algébrica – 2o método ( sem incógnita em funções trigon.inversas )</vt:lpstr>
      <vt:lpstr>Solução Algébrica – 2o método ( sem incógnita em funções trigon.inversas )</vt:lpstr>
      <vt:lpstr>Solução Algébrica – 2o método ( sem incógnita em funções trigon.inversas )</vt:lpstr>
      <vt:lpstr>Solução com os diagramas ( sem resolução de equações )</vt:lpstr>
      <vt:lpstr>Solução com os diagramas ( sem resolução de equações )</vt:lpstr>
      <vt:lpstr>Calculando o ganho</vt:lpstr>
      <vt:lpstr>Obtivemos então :</vt:lpstr>
      <vt:lpstr>Diagrama de Bode</vt:lpstr>
      <vt:lpstr>Diagrama de margens ( variação do diagrama de Bode )</vt:lpstr>
      <vt:lpstr>Podemos agora simular</vt:lpstr>
      <vt:lpstr>Nise, pag.494, exercício de avaliação 11.1</vt:lpstr>
      <vt:lpstr>Diagramas de Bode</vt:lpstr>
      <vt:lpstr>Cálculo do Ganho ( final )</vt:lpstr>
      <vt:lpstr>Sistemas de Controle</vt:lpstr>
      <vt:lpstr>Visualizando a compensação por atraso</vt:lpstr>
      <vt:lpstr>Como isto é obtido?</vt:lpstr>
      <vt:lpstr>Nise, Exemplo 11.2, pag.496</vt:lpstr>
      <vt:lpstr>Resolução 1a parte</vt:lpstr>
      <vt:lpstr>Resolução 1a parte – Diagramas de Bode</vt:lpstr>
      <vt:lpstr>Resolução 2a parte</vt:lpstr>
      <vt:lpstr>Resolução 3a parte – Projeto do Compensador</vt:lpstr>
      <vt:lpstr>Resolução 3a parte – Projeto do Compensador (cont.)</vt:lpstr>
      <vt:lpstr>Parte 3 - Resolução</vt:lpstr>
      <vt:lpstr>Vizualização gráfica</vt:lpstr>
      <vt:lpstr>Nise Exercício de Avaliação 11.2 (com a parte do Exercício de Avaliação 11.1)</vt:lpstr>
      <vt:lpstr>Ajuste de ganho para UP = 20%</vt:lpstr>
      <vt:lpstr>Gráficos de Bode</vt:lpstr>
      <vt:lpstr>Ajuste do Ganho</vt:lpstr>
      <vt:lpstr>G(s) com o ganho ajustado</vt:lpstr>
      <vt:lpstr>Simulação com o ganho ajustado</vt:lpstr>
      <vt:lpstr>Vamos agora compensar o erro a uma rampa sem alterar a UP</vt:lpstr>
      <vt:lpstr>Partindo de:GH(s)=1.995.300/(s(s+30)(s+120)) </vt:lpstr>
      <vt:lpstr>Diagramas de Bode</vt:lpstr>
      <vt:lpstr>Diagramas de Bode</vt:lpstr>
      <vt:lpstr>Diagramas de Bode</vt:lpstr>
      <vt:lpstr>Diagramas de Bode</vt:lpstr>
      <vt:lpstr>Diagramas de Bode</vt:lpstr>
      <vt:lpstr>Calculo do Pólo do compensador</vt:lpstr>
      <vt:lpstr>Então o compensador fica :</vt:lpstr>
      <vt:lpstr>Simulação (no Vissim )</vt:lpstr>
      <vt:lpstr>Compensação por Avanço de Fase</vt:lpstr>
      <vt:lpstr>Compensadores por Avanço – Visualização da Curva de Resposta</vt:lpstr>
      <vt:lpstr>Compensadores por avanço – Fórmulas Cálculo pelo wxMáxima</vt:lpstr>
      <vt:lpstr>Compensadores por avanço – Fórmulas Cálculo pelo wxMáxima</vt:lpstr>
      <vt:lpstr>Compensadores por avanço – Fórmulas Cálculo pelo wxMáxima</vt:lpstr>
      <vt:lpstr>Compensadores por avanço Resumo de Fórmulas</vt:lpstr>
      <vt:lpstr>Compensação por Avanço de Fase, fórmulas úteis – resumo matemático</vt:lpstr>
      <vt:lpstr>Nise, exemplo 11.3, pag.501, Compensação por Avanço de Fase</vt:lpstr>
      <vt:lpstr>Desempenho do Sistema Não Compensado com K=1440 – G(s)=144.000/[s(s+36)(s+100)]</vt:lpstr>
      <vt:lpstr>Diagramas de Bode, Sistema Não Compensado e K = 1440</vt:lpstr>
      <vt:lpstr>Cálculo do compensador</vt:lpstr>
      <vt:lpstr>Cálculo do compensador</vt:lpstr>
      <vt:lpstr>Cálculo do compensador</vt:lpstr>
      <vt:lpstr>Cálculo do compensador (algébrico)</vt:lpstr>
      <vt:lpstr>Cálculo do compensador (via diagrama de bode)</vt:lpstr>
      <vt:lpstr>Diagrama de Bode</vt:lpstr>
      <vt:lpstr>Cálculo do compensador</vt:lpstr>
      <vt:lpstr>Diagramas de Bode ( sistemas não comp., compensado e compensador )</vt:lpstr>
      <vt:lpstr>Confirmação da largura de banda</vt:lpstr>
      <vt:lpstr>Aproximação da largura de banda em malha fechada pela malha aberta</vt:lpstr>
      <vt:lpstr>Nise, pag.502, exercício de av. 11.3</vt:lpstr>
      <vt:lpstr>Diagrama de Bode (sist.não compens.)</vt:lpstr>
      <vt:lpstr>Pelo diagrama calculamos a frequência da margem de fase e a margem de fase</vt:lpstr>
      <vt:lpstr>Sistema compensado – Características de projeto</vt:lpstr>
      <vt:lpstr>Diagrama de Bode ( sist.não compens. )</vt:lpstr>
      <vt:lpstr>Do diagrama anterior temos :</vt:lpstr>
      <vt:lpstr>Diagramas de Bode ( sist.não comp, comp, e compensador )</vt:lpstr>
      <vt:lpstr>Por último confirmando a largura de banda</vt:lpstr>
      <vt:lpstr>Largura de Banda a Malha Aberta x Malha Fechada</vt:lpstr>
      <vt:lpstr>Diagramas de Bode para confirmar a largura de banda do sistema compens.</vt:lpstr>
      <vt:lpstr>Pelo diagrama anterior</vt:lpstr>
      <vt:lpstr>Sistemas de Controle</vt:lpstr>
      <vt:lpstr>Compensação por Atraso e Avanço de Fase</vt:lpstr>
      <vt:lpstr>Nise, exemplo 11.4, pag.505</vt:lpstr>
      <vt:lpstr>Resolução</vt:lpstr>
      <vt:lpstr>Gráficos de Bode para K = 48</vt:lpstr>
      <vt:lpstr>A partir da especificação e dos gráficos</vt:lpstr>
      <vt:lpstr>Projeto do Compensador de Atraso</vt:lpstr>
      <vt:lpstr>Projeto do Compensador de Atraso (cont)</vt:lpstr>
      <vt:lpstr>Função de Transferência do Compensador de Atraso</vt:lpstr>
      <vt:lpstr>Projeto do Compensador de Avanço</vt:lpstr>
      <vt:lpstr>Função de Transferência em Malha Aberta</vt:lpstr>
      <vt:lpstr>Verificação Final</vt:lpstr>
      <vt:lpstr>Exercícios</vt:lpstr>
      <vt:lpstr>Nise, cap.11, pag.509, ex.1</vt:lpstr>
      <vt:lpstr>Nise, cap.11, pag.509, ex.1</vt:lpstr>
      <vt:lpstr>Nise, cap.11, pag.509, ex.1</vt:lpstr>
      <vt:lpstr>Nise, cap.11, pag.509, ex.2</vt:lpstr>
      <vt:lpstr>Nise, cap.11, pag.509, ex.2</vt:lpstr>
      <vt:lpstr>Nise, cap.11, pag.509, ex.2</vt:lpstr>
      <vt:lpstr>Nise, cap.11, pag.509, ex.3</vt:lpstr>
      <vt:lpstr>Nise, cap.11, pag.509, ex.3</vt:lpstr>
      <vt:lpstr>Nise, cap.11, pag.509, ex.3</vt:lpstr>
      <vt:lpstr>Nise, cap.11, pag.509, ex.3</vt:lpstr>
      <vt:lpstr>Nise Cap.11, pag.510, ex.5 </vt:lpstr>
      <vt:lpstr>Nise Cap.11, pag.510, ex.5 </vt:lpstr>
      <vt:lpstr>Nise, cap.11, pag.510, ex.5</vt:lpstr>
      <vt:lpstr>Ganho do compensador</vt:lpstr>
      <vt:lpstr>Nise, cap.11, pag.510, ex.5 (alternativa de projeto)</vt:lpstr>
      <vt:lpstr>Ganho do compensador</vt:lpstr>
      <vt:lpstr>Comparando os compensadores</vt:lpstr>
      <vt:lpstr>Simulações ( via Vissim )</vt:lpstr>
      <vt:lpstr>Nise, cap.11, pag.510, ex.6</vt:lpstr>
      <vt:lpstr>Sistemas de Controle</vt:lpstr>
      <vt:lpstr>Compensadores PID</vt:lpstr>
      <vt:lpstr>Compensadores PID</vt:lpstr>
      <vt:lpstr>Compensadores P</vt:lpstr>
      <vt:lpstr>Compensadores P</vt:lpstr>
      <vt:lpstr>Compensadores P</vt:lpstr>
      <vt:lpstr>Compensadores P</vt:lpstr>
      <vt:lpstr>Compensadores PI</vt:lpstr>
      <vt:lpstr>Compensadores PI</vt:lpstr>
      <vt:lpstr>Compensadores PD</vt:lpstr>
      <vt:lpstr>Compensadores PD</vt:lpstr>
      <vt:lpstr>Apresentação do PowerPoint</vt:lpstr>
      <vt:lpstr>Apresentação do PowerPoint</vt:lpstr>
      <vt:lpstr>Projeto de compensadores PID</vt:lpstr>
      <vt:lpstr>Primeiro método de Ziegler-Nichols</vt:lpstr>
      <vt:lpstr>Primeiro método de Ziegler-Nichols</vt:lpstr>
      <vt:lpstr>Segundo método de Ziegler-Nichols</vt:lpstr>
      <vt:lpstr>Segundo método de Ziegler-Nichols</vt:lpstr>
      <vt:lpstr>Tentativa e erro – exemplo FONTE: http://www.engin.umich.edu/group/ctm/PID/PID.html</vt:lpstr>
      <vt:lpstr>Tentativa e erro – exemplo FONTE: http://www.engin.umich.edu/group/ctm/PID/PID.html</vt:lpstr>
      <vt:lpstr>Tentativa e erro – exemplo FONTE: http://www.engin.umich.edu/group/ctm/PID/PID.html</vt:lpstr>
      <vt:lpstr>Tentativa e erro – exemplo FONTE: http://www.engin.umich.edu/group/ctm/PID/PID.html</vt:lpstr>
      <vt:lpstr>Tentativa e erro – exemplo FONTE: http://www.engin.umich.edu/group/ctm/PID/PID.html</vt:lpstr>
      <vt:lpstr>Tentativa e erro – exemplo FONTE: http://www.engin.umich.edu/group/ctm/PID/PID.html</vt:lpstr>
      <vt:lpstr>Tentativa e erro – exemplo FONTE: http://www.engin.umich.edu/group/ctm/PID/PID.html</vt:lpstr>
      <vt:lpstr>Tentativa e erro – exemplo FONTE: http://www.engin.umich.edu/group/ctm/PID/PID.html</vt:lpstr>
      <vt:lpstr>Tentativa e erro – exemplo FONTE: http://www.engin.umich.edu/group/ctm/PID/PID.html</vt:lpstr>
      <vt:lpstr>Tentativa e erro – exemplo FONTE: http://www.engin.umich.edu/group/ctm/PID/PID.html</vt:lpstr>
      <vt:lpstr>Tentativa e erro – exemplo FONTE: http://www.engin.umich.edu/group/ctm/PID/PID.html</vt:lpstr>
      <vt:lpstr>Outros métodos de projeto de PID FONTE: Ogata e http://dot.che.gatech.edu/information/research/issicl/che4400/files/lecturenote/lecture06b_01.pdf</vt:lpstr>
      <vt:lpstr>Método baseado no critério do erro integral http://dot.che.gatech.edu/information/research/issicl/che4400/files/lecturenote/lecture06b_01.pdf</vt:lpstr>
      <vt:lpstr>Tipos de erro integral http://dot.che.gatech.edu/information/research/issicl/che4400/files/lecturenote/lecture06b_01.pdf</vt:lpstr>
      <vt:lpstr>Regras de sintonia ITAE http://dot.che.gatech.edu/information/research/issicl/che4400/files/lecturenote/lecture06b_01.pdf</vt:lpstr>
      <vt:lpstr>Comparação dos métodos IAE, ISE e ITAE http://dot.che.gatech.edu/information/research/issicl/che4400/files/lecturenote/lecture06b_01.pdf</vt:lpstr>
      <vt:lpstr>Variação na carga vs. variação na referência http://dot.che.gatech.edu/information/research/issicl/che4400/files/lecturenote/lecture06b_01.pdf</vt:lpstr>
      <vt:lpstr>Sistemas de Controle</vt:lpstr>
      <vt:lpstr>Compensador em atraso FONTE: http://www.control.utoronto.ca/people/profs/francis/356_info/coursenotes/ch5.pdf</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Sistemas de Controle</vt:lpstr>
      <vt:lpstr>Compensador em avanço  FONTE: http://www.control.utoronto.ca/people/profs/francis/356_info/coursenotes/ch5.pdf</vt:lpstr>
      <vt:lpstr>Compensador em avanço –  diagramas de Bode assintóticos FONTE: http://www.control.utoronto.ca/people/profs/francis/356_info/coursenotes/ch5.pdf</vt:lpstr>
      <vt:lpstr>Compensador em avanço – características de magnitude FONTE: http://www.control.utoronto.ca/people/profs/francis/356_info/coursenotes/ch5.pdf</vt:lpstr>
      <vt:lpstr>Compensador em avanço – características de magnitude FONTE: http://www.control.utoronto.ca/people/profs/francis/356_info/coursenotes/ch5.pdf</vt:lpstr>
      <vt:lpstr>Compensador em avanço –  diagramas de Bode assintóticos  FONTE: http://www.control.utoronto.ca/people/profs/francis/356_info/coursenotes/ch5.pdf</vt:lpstr>
      <vt:lpstr>Compensador em avanço – características de fase FONTE: http://www.control.utoronto.ca/people/profs/francis/356_info/coursenotes/ch5.pdf</vt:lpstr>
      <vt:lpstr>Compensador em avanço – características de fase FONTE: http://www.control.utoronto.ca/people/profs/francis/356_info/coursenotes/ch5.pdf</vt:lpstr>
      <vt:lpstr>Compensador em avanço – características de fase FONTE: http://www.control.utoronto.ca/people/profs/francis/356_info/coursenotes/ch5.pdf</vt:lpstr>
      <vt:lpstr>Compensador em avanço – procedimentos FONTE: http://www.control.utoronto.ca/people/profs/francis/356_info/coursenotes/ch5.pdf</vt:lpstr>
      <vt:lpstr>Compensador em avanço – procedimentos FONTE: http://www.control.utoronto.ca/people/profs/francis/356_info/coursenotes/ch5.pdf</vt:lpstr>
      <vt:lpstr>Compensador em avanço – procedimentos FONTE: http://www.control.utoronto.ca/people/profs/francis/356_info/coursenotes/ch5.pdf</vt:lpstr>
      <vt:lpstr>Compensador em avanço – procedimentos FONTE: http://www.control.utoronto.ca/people/profs/francis/356_info/coursenotes/ch5.pdf</vt:lpstr>
      <vt:lpstr>Compensador em avanço – procedimentos FONTE: http://www.control.utoronto.ca/people/profs/francis/356_info/coursenotes/ch5.pdf</vt:lpstr>
      <vt:lpstr>Compensador em avanço – procedimentos FONTE: http://www.control.utoronto.ca/people/profs/francis/356_info/coursenotes/ch5.pdf</vt:lpstr>
      <vt:lpstr>Compensador em avanço – resultados FONTE: http://www.control.utoronto.ca/people/profs/francis/356_info/coursenotes/ch5.pdf</vt:lpstr>
      <vt:lpstr>Compensador em avanço – resultados FONTE: http://www.control.utoronto.ca/people/profs/francis/356_info/coursenotes/ch5.pdf</vt:lpstr>
      <vt:lpstr>Compensadores – largura de faixa (bandwidth) FONTE: Ogata</vt:lpstr>
      <vt:lpstr>Compensadores – largura de faixa (bandwidth)</vt:lpstr>
      <vt:lpstr>Compensadores – comparação FONTE: Ogata</vt:lpstr>
      <vt:lpstr>Compensadores – comparação FONTE: Ogata</vt:lpstr>
      <vt:lpstr>Sistemas de Controle</vt:lpstr>
      <vt:lpstr>Compensador avanço-atraso FONTE: http://ece.gmu.edu/~gbeale/ece_421/comp_freq_lag_lead.pdf</vt:lpstr>
      <vt:lpstr>Compensador avanço-atraso</vt:lpstr>
      <vt:lpstr>Compensador avanço-atraso</vt:lpstr>
      <vt:lpstr>Compensador avanço-atraso</vt:lpstr>
      <vt:lpstr>Compensador avanço-atraso</vt:lpstr>
      <vt:lpstr>Compensador avanço-atraso</vt:lpstr>
      <vt:lpstr>Apresentação do PowerPoint</vt:lpstr>
      <vt:lpstr>Compensador avanço-atraso</vt:lpstr>
      <vt:lpstr>Compensador avanço-atraso</vt:lpstr>
      <vt:lpstr>Compensador avanço-atraso</vt:lpstr>
      <vt:lpstr>Compensador avanço-atraso</vt:lpstr>
      <vt:lpstr>Compensador avanço-atraso</vt:lpstr>
      <vt:lpstr>Compensador avanço-atraso</vt:lpstr>
      <vt:lpstr>Apresentação do PowerPoint</vt:lpstr>
      <vt:lpstr>Compensador avanço-atraso</vt:lpstr>
      <vt:lpstr>Compensador avanço-atraso</vt:lpstr>
      <vt:lpstr>Compensador avanço-atraso</vt:lpstr>
      <vt:lpstr>Compensador avanço-atraso</vt:lpstr>
      <vt:lpstr>Apresentação do PowerPoint</vt:lpstr>
      <vt:lpstr>Estágio em atraso</vt:lpstr>
      <vt:lpstr>Estágio em atraso</vt:lpstr>
      <vt:lpstr>Estágio em atraso</vt:lpstr>
      <vt:lpstr>Compensador completo</vt:lpstr>
      <vt:lpstr>Apresentação do PowerPoint</vt:lpstr>
      <vt:lpstr>Considerações  FONTE: http://ee.wustl.edu/class/ee431/fl2003/Lecture/Lecture%2011%20Design%20via%20Frequency%20Response.ppt  </vt:lpstr>
      <vt:lpstr>Considerações e z  MF </vt:lpstr>
      <vt:lpstr>Máximo sobressinal  MF </vt:lpstr>
      <vt:lpstr>Largura de faixa normalizada  z </vt:lpstr>
      <vt:lpstr>Compensação em avanço </vt:lpstr>
      <vt:lpstr>Sistemas de Controle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Sistemas de Controle</vt:lpstr>
      <vt:lpstr>Sistemas de Controle</vt:lpstr>
      <vt:lpstr>Nise, pag.101, Exemplo  3.3</vt:lpstr>
      <vt:lpstr>Nise, pag.101, Exemplo  3.3</vt:lpstr>
      <vt:lpstr>Nise, pag.101, Exemplo  3.3</vt:lpstr>
      <vt:lpstr>Nise, pag.102, ex.3.2</vt:lpstr>
      <vt:lpstr>Nise, pag.102, ex.3.2</vt:lpstr>
      <vt:lpstr>Nise, pag.102, ex.3.2</vt:lpstr>
      <vt:lpstr>Nise, pag.102, ex.3.2</vt:lpstr>
      <vt:lpstr>Nise, pag.104, ex.3.4 – Converter para o espaço de estados </vt:lpstr>
      <vt:lpstr>Nise, pag.104, ex.3.4 – Converter para o espaço de estados </vt:lpstr>
      <vt:lpstr>Nise, pag.104, ex.3.4 – Converter para o espaço de estados </vt:lpstr>
      <vt:lpstr>Nise, pag.104, ex.3.4 – Converter para o espaço de estados </vt:lpstr>
      <vt:lpstr>Nise, pag.104, ex.3.4 – Converter para o espaço de estados </vt:lpstr>
      <vt:lpstr>Nise, pag.106, ex.3.5 – Conversão de funções com polinômio no numerador</vt:lpstr>
      <vt:lpstr>Nise, pag.106, ex.3.5 – Conversão de funções com polinômio no numerador</vt:lpstr>
      <vt:lpstr>Nise, pag.106, ex.3.5</vt:lpstr>
      <vt:lpstr>Nise exercício 3-4</vt:lpstr>
      <vt:lpstr>Nise exercício 3-4</vt:lpstr>
      <vt:lpstr>Nise exercício 3-4</vt:lpstr>
      <vt:lpstr>Nise exercício 3-4</vt:lpstr>
      <vt:lpstr>Nise exercício 3-4</vt:lpstr>
      <vt:lpstr>Nise exercício 3-4</vt:lpstr>
      <vt:lpstr>Nise exercício 3-4</vt:lpstr>
      <vt:lpstr>Nise exercício 3-4</vt:lpstr>
      <vt:lpstr>Resolvendo via wxMaxima</vt:lpstr>
      <vt:lpstr>Simulando as três saídas no Vissim</vt:lpstr>
      <vt:lpstr>Sistemas de Controle</vt:lpstr>
      <vt:lpstr>Modelagem de Um Motor DC</vt:lpstr>
      <vt:lpstr>Cont.</vt:lpstr>
      <vt:lpstr>É montado então o modelo abaixo :</vt:lpstr>
      <vt:lpstr>Sendo assim :</vt:lpstr>
      <vt:lpstr>Relacionando ambos ( entrada – saida )</vt:lpstr>
      <vt:lpstr>Isolando as derivadas :</vt:lpstr>
      <vt:lpstr>Colocando em forma matricial</vt:lpstr>
      <vt:lpstr>Tomando as transformadas de Laplace, fazendo as cond.iniciais=0, e isolando as variáveis</vt:lpstr>
      <vt:lpstr>Montando o diagrama de blocos</vt:lpstr>
      <vt:lpstr>Montando o diagrama de blocos</vt:lpstr>
      <vt:lpstr>Montando o diagrama de blocos</vt:lpstr>
      <vt:lpstr>Montando o diagrama de blocos</vt:lpstr>
      <vt:lpstr>Montando o diagrama de blocos</vt:lpstr>
      <vt:lpstr>Montando o diagrama de blocos</vt:lpstr>
      <vt:lpstr>Montando o diagrama de blocos</vt:lpstr>
      <vt:lpstr>Montando o diagrama de blocos</vt:lpstr>
      <vt:lpstr>Sistemas de Controle</vt:lpstr>
      <vt:lpstr>Considere o sistema abaixo</vt:lpstr>
      <vt:lpstr>Modelando o sistema</vt:lpstr>
      <vt:lpstr>Linearizando</vt:lpstr>
      <vt:lpstr>Analisando nas proximidades do equilíbrio onde ( y=y0=cte )</vt:lpstr>
      <vt:lpstr>Calculando as Matrizes de Linearização</vt:lpstr>
      <vt:lpstr>Calculando as Matrizes de Linearização</vt:lpstr>
      <vt:lpstr>Sendo assim para y=const, o sistema pode ser aproximado por :</vt:lpstr>
      <vt:lpstr>Resumo</vt:lpstr>
      <vt:lpstr>Sistemas de Controle</vt:lpstr>
      <vt:lpstr>Um sistema de acompanhamento solar</vt:lpstr>
      <vt:lpstr>Eixos de referência</vt:lpstr>
      <vt:lpstr>Um sistema de acompanhamento solar</vt:lpstr>
      <vt:lpstr>Um sistema de acompanhamento solar</vt:lpstr>
      <vt:lpstr>Característica não-linear do discriminador de erro é linearizada fazendo-se tg α ~ α para α-&gt;0</vt:lpstr>
      <vt:lpstr>Um sistema de acompanhamento solar</vt:lpstr>
      <vt:lpstr>Um sistema de acompanhamento solar</vt:lpstr>
      <vt:lpstr>Um sistema de acompanhamento solar</vt:lpstr>
      <vt:lpstr>Um sistema de acompanhamento solar</vt:lpstr>
      <vt:lpstr>Diagrama de Blocos</vt:lpstr>
      <vt:lpstr>Exercícios</vt:lpstr>
      <vt:lpstr>Nise, cap.3 – pags.117 a 122</vt:lpstr>
      <vt:lpstr>Sistemas de Controle</vt:lpstr>
      <vt:lpstr>Vamos resolver o sistema de equações de estado via transf.de Laplace</vt:lpstr>
      <vt:lpstr>Vamos agora resolver o sistema pela matriz de transição de estados</vt:lpstr>
      <vt:lpstr>Vamos agora resolver o sistema pela matriz de transição de estados</vt:lpstr>
      <vt:lpstr>Vamos agora resolver o sistema pela matriz de transição de estados</vt:lpstr>
      <vt:lpstr>Vamos agora resolver o sistema pela matriz de transição de estados</vt:lpstr>
      <vt:lpstr>Nise 4-12, pag.161</vt:lpstr>
      <vt:lpstr>Nise 4-12, pag.161 - Resolução</vt:lpstr>
      <vt:lpstr>Nise 4-12, pag.161 - Resolução</vt:lpstr>
      <vt:lpstr>Nise 4-12, pag.161 - Resolução</vt:lpstr>
      <vt:lpstr>Nise 4-12, pag.161 – Resolução – sequência de comandos no wxMaxima</vt:lpstr>
      <vt:lpstr>Nise 4-10</vt:lpstr>
      <vt:lpstr>Nise 4-10</vt:lpstr>
      <vt:lpstr>Nise cap.4 – Ex.de Espaço de Estados via Laplace</vt:lpstr>
      <vt:lpstr>Nise – Cap.4 – pags.170-177</vt:lpstr>
      <vt:lpstr>Sistemas de Controle</vt:lpstr>
      <vt:lpstr>Nise, pags 224-232</vt:lpstr>
      <vt:lpstr>Sistemas de Controle</vt:lpstr>
      <vt:lpstr>Iremos retomar o trabalho com matrizes</vt:lpstr>
      <vt:lpstr>Teremos a seguinte situação (descrita em b) :</vt:lpstr>
      <vt:lpstr>Representação em variáveis de fase e processo a controlar com real.de estado</vt:lpstr>
      <vt:lpstr>Nise, exemplo 12.1, pag.519, alocação de pólos via variáveis de estado</vt:lpstr>
      <vt:lpstr>Nise, exemplo 12.1, pag.519, alocação de pólos via variáveis de estado</vt:lpstr>
      <vt:lpstr>Devemos agora montar o diagrama de fluxo de sinal da malha aberta e das realimentações</vt:lpstr>
      <vt:lpstr>Gráficos de fluxo de sinal para o problema 12.1</vt:lpstr>
      <vt:lpstr>Das equações e gráficos anteriores obtemos :</vt:lpstr>
      <vt:lpstr>Vamos agora resolver para X(s)</vt:lpstr>
      <vt:lpstr>Vamos agora resolver para X(s) (cont.)</vt:lpstr>
      <vt:lpstr>Vamos agora resolver para X(s) (cont.)</vt:lpstr>
      <vt:lpstr>Vamos agora encontrar os ks</vt:lpstr>
      <vt:lpstr>Vamos agora retornar ao sistema inicial</vt:lpstr>
      <vt:lpstr>E calcular a função de transferência Y(s)/R(s)</vt:lpstr>
      <vt:lpstr>E calcular a função de transferência Y(s)/R(s)</vt:lpstr>
      <vt:lpstr>E calcular a função de transferência Y(s)/R(s)</vt:lpstr>
      <vt:lpstr>E calcular a função de transferência Y(s)/R(s)</vt:lpstr>
      <vt:lpstr>E calcular a função de transferência Y(s)/R(s)</vt:lpstr>
      <vt:lpstr>E calcular a função de transferência Y(s)/R(s)</vt:lpstr>
      <vt:lpstr>Por último devemos verificar os resultados por simulação</vt:lpstr>
      <vt:lpstr>Controlabilidade</vt:lpstr>
      <vt:lpstr>Controlabilidade por Inspeção das Matrizes de Estado na forma paralela</vt:lpstr>
      <vt:lpstr>Critério de Controlabilidade (forma generalizada)</vt:lpstr>
      <vt:lpstr>Nise, pag.522-3, exemplo 12.2, Controlabilidade</vt:lpstr>
      <vt:lpstr>Nise, pag.522-3, exemplo 12.2, Controlabilidade</vt:lpstr>
      <vt:lpstr>Sistemas de Controle</vt:lpstr>
      <vt:lpstr>Nise, Exemplo 12.3 – Projeto de Controlador Igualando Coeficientes</vt:lpstr>
      <vt:lpstr>Resolvendo a equação característica</vt:lpstr>
      <vt:lpstr>Encontrando o ponto desejado de operação</vt:lpstr>
      <vt:lpstr>Igualando o polinômio do ponto de operação com a equação característica</vt:lpstr>
      <vt:lpstr>Projeto de controle em formas outras que não a canônica de controle</vt:lpstr>
      <vt:lpstr>Trocando no sistema Z por PX</vt:lpstr>
      <vt:lpstr>Resumindo</vt:lpstr>
      <vt:lpstr>Resumindo</vt:lpstr>
      <vt:lpstr>Resumindo</vt:lpstr>
      <vt:lpstr>Nise, pag.527, exemplo 12.4. Projeto de Controlador por Transformação</vt:lpstr>
      <vt:lpstr>Resolução parte 1 – Equações de estado forma não de fase</vt:lpstr>
      <vt:lpstr>Resolução parte 2 – Ponto de Operação Desejado ( pólos )</vt:lpstr>
      <vt:lpstr>Resolução parte 3 – Equações de estado forma canônica controlável</vt:lpstr>
      <vt:lpstr>Resolução parte 4 – Cálculo dos K</vt:lpstr>
      <vt:lpstr>Diagrama em z com as realimentações em formato não de variável de fase</vt:lpstr>
      <vt:lpstr>Sistemas de Controle</vt:lpstr>
      <vt:lpstr>Definição</vt:lpstr>
      <vt:lpstr>Modelo</vt:lpstr>
      <vt:lpstr>Potencial dificuldade de implementação</vt:lpstr>
      <vt:lpstr>Solução</vt:lpstr>
      <vt:lpstr>Ex.de forma canônica de observabilidade, sem e com realiment.</vt:lpstr>
      <vt:lpstr>O projeto do Observador</vt:lpstr>
      <vt:lpstr>Metodologia de Projeto para o Observador</vt:lpstr>
      <vt:lpstr>Tal modelo tem as seguintes equações de estado :</vt:lpstr>
      <vt:lpstr>Agora vamos calcular as equações de estado do erro em sí</vt:lpstr>
      <vt:lpstr>Selecionamos a equação desejada para a resposta do observador e igualamos à equação característica</vt:lpstr>
      <vt:lpstr>Nise, exemplo 12.5, pag.533 Projeto de observador na forma canônica</vt:lpstr>
      <vt:lpstr>Resolução 1 – Representação na forma canônica do observador e o sinal diferença associado</vt:lpstr>
      <vt:lpstr>Resolução 2 – Criar o polinômio característico e o erro do observador</vt:lpstr>
      <vt:lpstr>Resolução 3 – Criar a equação característica e com os pólos o polinômio caracter.desejado</vt:lpstr>
      <vt:lpstr>Observabilidade</vt:lpstr>
      <vt:lpstr>Matriz de Observabilidade</vt:lpstr>
      <vt:lpstr>Projeto por Transformação</vt:lpstr>
      <vt:lpstr>Erro estacionário</vt:lpstr>
      <vt:lpstr>Representação de Processo + Controlador + Observador</vt:lpstr>
      <vt:lpstr>Exercícios</vt:lpstr>
      <vt:lpstr>Sistemas de Controle</vt:lpstr>
      <vt:lpstr>Diferença básica na implementação :</vt:lpstr>
      <vt:lpstr>Posicionamento do computador no loop de controle</vt:lpstr>
      <vt:lpstr>Etapa mais simples : a conversão digital analógica</vt:lpstr>
      <vt:lpstr>Etapa que irá requerer uma análise mais detalhada : conversão A/D</vt:lpstr>
      <vt:lpstr>Conversão A/D : Descrição do processo</vt:lpstr>
      <vt:lpstr>Conversão A/D : Descrição do processo</vt:lpstr>
      <vt:lpstr>Conversão A/D : Descrição do processo</vt:lpstr>
      <vt:lpstr>Depois de ser amostrado, o sinal deve ser “mantido” em um determinado nível</vt:lpstr>
      <vt:lpstr>Modelando um ZOH (Zero Order Holder)</vt:lpstr>
      <vt:lpstr>Modelando um ZOH (cont.)</vt:lpstr>
      <vt:lpstr>Onde estamos?</vt:lpstr>
      <vt:lpstr>Vamos trabalhar com o sinal amostrado ideal ( Tw=1 )</vt:lpstr>
      <vt:lpstr>Tabelas de pares  f(t)-&gt;F(s)-&gt;F(z)-&gt;f(kT)</vt:lpstr>
      <vt:lpstr>Propriedades da Transformada Z</vt:lpstr>
      <vt:lpstr>Nise, pag.565, cap13, exemplo 1</vt:lpstr>
      <vt:lpstr>Calculo do somatório</vt:lpstr>
      <vt:lpstr>Calculo do somatório</vt:lpstr>
      <vt:lpstr>Nise, exemplo 13.1, via Matlab </vt:lpstr>
      <vt:lpstr>Exemplo 2, Nise, pag.567, cap.13</vt:lpstr>
      <vt:lpstr>Nise, exemplo 13.2, via Matlab</vt:lpstr>
      <vt:lpstr>Nise, Ex.Avaliação, 13.2, pag.568</vt:lpstr>
      <vt:lpstr>Nise, Exemplo 13.4, pag.569</vt:lpstr>
      <vt:lpstr>Nise, Exemplo 13.4, pag.569, via Matlab</vt:lpstr>
      <vt:lpstr>Backup Slides</vt:lpstr>
      <vt:lpstr>Exemplo 1</vt:lpstr>
      <vt:lpstr>Transformada Z – Convolução</vt:lpstr>
      <vt:lpstr>Relembrando : Séries Convergentes</vt:lpstr>
      <vt:lpstr>A Transformada Z de uma f(k)=Ak</vt:lpstr>
      <vt:lpstr>Calcule F(z) de f(k)=e-αTk</vt:lpstr>
      <vt:lpstr>A Transformada Inversa Z-1</vt:lpstr>
      <vt:lpstr>Deslocamento</vt:lpstr>
      <vt:lpstr>Teoremas do Valor Inicial e Final</vt:lpstr>
      <vt:lpstr>Escalonamento em Frequência</vt:lpstr>
      <vt:lpstr>Deslocamento no Tempo</vt:lpstr>
      <vt:lpstr>Exercício 1</vt:lpstr>
      <vt:lpstr>Exercício 2</vt:lpstr>
      <vt:lpstr>Exercício 3</vt:lpstr>
      <vt:lpstr>Exercício 4</vt:lpstr>
      <vt:lpstr>Exercício 5</vt:lpstr>
      <vt:lpstr>Exercício 6</vt:lpstr>
      <vt:lpstr>Exercício 7</vt:lpstr>
      <vt:lpstr>Exercício 8</vt:lpstr>
      <vt:lpstr>Sistemas de Controle</vt:lpstr>
      <vt:lpstr>Estabilidade no Plano z</vt:lpstr>
      <vt:lpstr>Regiões de Estabilidade</vt:lpstr>
      <vt:lpstr>Nise, Exemplo 13.6, pag.574</vt:lpstr>
      <vt:lpstr>Calculando a função de transferência em Z</vt:lpstr>
      <vt:lpstr>Calculando a função de transferência em Z</vt:lpstr>
      <vt:lpstr>Calculando os pólos a malha fechada para K=20 e K=40</vt:lpstr>
      <vt:lpstr>Nise, exemplo 13.6, via Matlab</vt:lpstr>
      <vt:lpstr>Nise, exemplo 13.6, via Matlab</vt:lpstr>
      <vt:lpstr>Nise, exemplo 13.6,via Matlab</vt:lpstr>
      <vt:lpstr>Nise, exemplo 13.6,via Matlab</vt:lpstr>
      <vt:lpstr>Nise, exemplo 13.6,via Matlab</vt:lpstr>
      <vt:lpstr>Nise, exemplo 13.6,via Matlab</vt:lpstr>
      <vt:lpstr>Nise, exemplo 13.6,via Matlab</vt:lpstr>
      <vt:lpstr>Nise, Exemplo 13.7, pag.576 – Faixa de valores para a Estabilidade</vt:lpstr>
      <vt:lpstr>Cálculo de T(z)</vt:lpstr>
      <vt:lpstr>Nise, Exemplo 13.7, pag.576 – Faixa de valores para a Estabilidade (via Matlab)</vt:lpstr>
      <vt:lpstr>Nise, Exemplo 13.7, pag.576 – Faixa de valores para a Estabilidade (via Matlab)</vt:lpstr>
      <vt:lpstr>Nise, Exemplo 13.7, pag.576 – Faixa de valores para a Estabilidade (via Matlab)</vt:lpstr>
      <vt:lpstr>Transformações lineares s-&gt;z</vt:lpstr>
      <vt:lpstr>Exemplo 13.8, Estabilidade z-s</vt:lpstr>
      <vt:lpstr>Erros de Estado Estacionário</vt:lpstr>
      <vt:lpstr>Erros de Estado Estacionário</vt:lpstr>
      <vt:lpstr>Erros de Estado Estacionário (resumo)</vt:lpstr>
      <vt:lpstr>Nise, exemplo 13.9, pag.581</vt:lpstr>
      <vt:lpstr>Resposta Transitória</vt:lpstr>
      <vt:lpstr>Resposta Transitória (curvas normalizadas no T de amostragem)</vt:lpstr>
      <vt:lpstr>Sistemas de Controle</vt:lpstr>
      <vt:lpstr>Nise, pag.584, ex.13.10</vt:lpstr>
      <vt:lpstr>Root-Locus</vt:lpstr>
      <vt:lpstr>Root-Locus e Localização do Ponto crítico de ganho</vt:lpstr>
      <vt:lpstr>Determinação do Ganho Crítico</vt:lpstr>
      <vt:lpstr>Nise, pag.584, ex.13.10 (via Matlab)</vt:lpstr>
      <vt:lpstr>Rootlocus de GH(z) via Matlab</vt:lpstr>
      <vt:lpstr>Nise, Ex.13.11, pag.585</vt:lpstr>
      <vt:lpstr>Programa para o exemplo 13.11 </vt:lpstr>
      <vt:lpstr>Resolução Gráfica (slide do livro texto)</vt:lpstr>
      <vt:lpstr>Resolução</vt:lpstr>
      <vt:lpstr>Grafico da Resposta para K=0.0627 e Amortecimento=0.7 (slide do livro texto)</vt:lpstr>
      <vt:lpstr>Rootlocus (slide do Matlab)</vt:lpstr>
      <vt:lpstr>Resposta temporal (gráfico Matlab)</vt:lpstr>
      <vt:lpstr>Resposta temporal (gráfico Matlab)</vt:lpstr>
      <vt:lpstr>Compensação em Cascata</vt:lpstr>
      <vt:lpstr>Determinação do T</vt:lpstr>
      <vt:lpstr>Nise, pag.588, ex.13.12</vt:lpstr>
      <vt:lpstr>Nise, pag.588, ex.13.12</vt:lpstr>
      <vt:lpstr>Nise, pag.588, ex.12, cont.</vt:lpstr>
      <vt:lpstr>Nise, pag.588, ex.12, cálculo de Tf(z)</vt:lpstr>
      <vt:lpstr>Nise, pag.588, ex.12, cálculo de Tf(z)</vt:lpstr>
      <vt:lpstr>Resposta no tempo para vários valores de T</vt:lpstr>
      <vt:lpstr>Implementação do Controlador Digital Gc(z)</vt:lpstr>
      <vt:lpstr>Nise, exemplo 13.13, Implementação de um compensador digital em cascata</vt:lpstr>
      <vt:lpstr>Implementação de Um Controlador Digital</vt:lpstr>
      <vt:lpstr>Exercícios</vt:lpstr>
      <vt:lpstr>Nise, cap.13, pag.598, ex.1.a</vt:lpstr>
      <vt:lpstr>Nise, cap.13, pag.598, ex.1.b</vt:lpstr>
      <vt:lpstr>Nise, cap.13, pag.598, ex.1.c</vt:lpstr>
      <vt:lpstr>Nise, cap.13, pag.598, ex.1.c</vt:lpstr>
      <vt:lpstr>Nise, cap.13, pag.598, ex.1.c</vt:lpstr>
      <vt:lpstr>Nise, cap.13, pag.598, ex.1.c</vt:lpstr>
      <vt:lpstr>Nise, cap.13, pag.598, ex.1.c</vt:lpstr>
      <vt:lpstr>Nise, cap.13, pag.598, ex.1.c</vt:lpstr>
      <vt:lpstr>Nise, cap.13, pag.598, ex.1.c</vt:lpstr>
      <vt:lpstr>Nise, cap.13, pag.598, ex.1.c</vt:lpstr>
      <vt:lpstr>Nise, cap.13, pag.598, ex.1.d</vt:lpstr>
      <vt:lpstr>Nise, cap.13, pag.598, ex.1.d</vt:lpstr>
      <vt:lpstr>Nise, cap.13, pag.598, ex.1.d</vt:lpstr>
      <vt:lpstr>Nise, cap.13, pag.598, ex.1.d</vt:lpstr>
      <vt:lpstr>Nise, cap.13, pag.598, ex.1.d</vt:lpstr>
      <vt:lpstr>Nise cap.13, pag.598, ex.2</vt:lpstr>
      <vt:lpstr>Nise, cap.13, pag.598, ex.3</vt:lpstr>
      <vt:lpstr>Nise, cap.13, pag.598, ex.3.a</vt:lpstr>
      <vt:lpstr>Nise, cap.13, pag.598, ex.3</vt:lpstr>
      <vt:lpstr>Nise, cap.13, pag.598, ex.3.b</vt:lpstr>
      <vt:lpstr>Nise, cap.13, pag.598, ex.3.c</vt:lpstr>
      <vt:lpstr>Nise, cap.13, pag.598, ex.4</vt:lpstr>
      <vt:lpstr>Nise, cap.13, pag.598, ex.6,a (incl.ZOH)</vt:lpstr>
      <vt:lpstr>Nise, cap.13, pag.598, ex.6,a</vt:lpstr>
      <vt:lpstr>Nise, cap.13, ex.9.a, pag.599</vt:lpstr>
      <vt:lpstr>Nise, cap.13, ex.10, pag.599</vt:lpstr>
      <vt:lpstr>Nise, cap.13, ex.11, pag.599</vt:lpstr>
      <vt:lpstr>Nise, cap.13, pag.599, ex.12</vt:lpstr>
      <vt:lpstr>Nise, cap.13, pag.599, ex.12</vt:lpstr>
      <vt:lpstr>Nise Pag.593 – Controle de Antena : Transitório Através do Ganho</vt:lpstr>
      <vt:lpstr>Nise Pag.595 Compensador Digital em Cascata</vt:lpstr>
      <vt:lpstr>Nise Pag.601 Ex.28 – Controle de Rumo de Robô</vt:lpstr>
      <vt:lpstr>Nise Pag.601 Ex.29 Acionador de Disco Flexível</vt:lpstr>
      <vt:lpstr>Nise Pag.601 Ex.31 Pantógrafo de Trem de Alta Velocidade</vt:lpstr>
    </vt:vector>
  </TitlesOfParts>
  <Manager>Diretoria - Fac. Engenharia</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Dinâmicos II Introdução ao Curso</dc:title>
  <dc:creator>faap</dc:creator>
  <cp:lastModifiedBy>Gustavo Mirapalheta</cp:lastModifiedBy>
  <cp:revision>47</cp:revision>
  <dcterms:created xsi:type="dcterms:W3CDTF">2007-10-04T21:19:45Z</dcterms:created>
  <dcterms:modified xsi:type="dcterms:W3CDTF">2022-02-09T03:33:56Z</dcterms:modified>
</cp:coreProperties>
</file>